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44"/>
  </p:notesMasterIdLst>
  <p:sldIdLst>
    <p:sldId id="256" r:id="rId2"/>
    <p:sldId id="393" r:id="rId3"/>
    <p:sldId id="374" r:id="rId4"/>
    <p:sldId id="375" r:id="rId5"/>
    <p:sldId id="309" r:id="rId6"/>
    <p:sldId id="376" r:id="rId7"/>
    <p:sldId id="394" r:id="rId8"/>
    <p:sldId id="406" r:id="rId9"/>
    <p:sldId id="410" r:id="rId10"/>
    <p:sldId id="409" r:id="rId11"/>
    <p:sldId id="259" r:id="rId12"/>
    <p:sldId id="379" r:id="rId13"/>
    <p:sldId id="380" r:id="rId14"/>
    <p:sldId id="381" r:id="rId15"/>
    <p:sldId id="286" r:id="rId16"/>
    <p:sldId id="383" r:id="rId17"/>
    <p:sldId id="382" r:id="rId18"/>
    <p:sldId id="384" r:id="rId19"/>
    <p:sldId id="386" r:id="rId20"/>
    <p:sldId id="390" r:id="rId21"/>
    <p:sldId id="346" r:id="rId22"/>
    <p:sldId id="391" r:id="rId23"/>
    <p:sldId id="344" r:id="rId24"/>
    <p:sldId id="388" r:id="rId25"/>
    <p:sldId id="392" r:id="rId26"/>
    <p:sldId id="358" r:id="rId27"/>
    <p:sldId id="356" r:id="rId28"/>
    <p:sldId id="357" r:id="rId29"/>
    <p:sldId id="359" r:id="rId30"/>
    <p:sldId id="395" r:id="rId31"/>
    <p:sldId id="396" r:id="rId32"/>
    <p:sldId id="269" r:id="rId33"/>
    <p:sldId id="398" r:id="rId34"/>
    <p:sldId id="401" r:id="rId35"/>
    <p:sldId id="399" r:id="rId36"/>
    <p:sldId id="404" r:id="rId37"/>
    <p:sldId id="403" r:id="rId38"/>
    <p:sldId id="296" r:id="rId39"/>
    <p:sldId id="315" r:id="rId40"/>
    <p:sldId id="405" r:id="rId41"/>
    <p:sldId id="313" r:id="rId42"/>
    <p:sldId id="316" r:id="rId4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5FF"/>
    <a:srgbClr val="E3EEFF"/>
    <a:srgbClr val="ECECEC"/>
    <a:srgbClr val="CB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80408" autoAdjust="0"/>
  </p:normalViewPr>
  <p:slideViewPr>
    <p:cSldViewPr snapToGrid="0">
      <p:cViewPr varScale="1">
        <p:scale>
          <a:sx n="76" d="100"/>
          <a:sy n="76" d="100"/>
        </p:scale>
        <p:origin x="102"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169BE-C221-A749-8028-642E83B14D4A}" type="doc">
      <dgm:prSet loTypeId="urn:microsoft.com/office/officeart/2005/8/layout/radial1" loCatId="" qsTypeId="urn:microsoft.com/office/officeart/2005/8/quickstyle/simple3" qsCatId="simple" csTypeId="urn:microsoft.com/office/officeart/2005/8/colors/accent2_2" csCatId="accent2" phldr="1"/>
      <dgm:spPr/>
      <dgm:t>
        <a:bodyPr/>
        <a:lstStyle/>
        <a:p>
          <a:endParaRPr lang="en-US"/>
        </a:p>
      </dgm:t>
    </dgm:pt>
    <dgm:pt modelId="{571E9E91-5322-124A-8F86-D20548620055}">
      <dgm:prSet phldrT="[Text]"/>
      <dgm:spPr>
        <a:gradFill rotWithShape="0">
          <a:gsLst>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gradFill>
      </dgm:spPr>
      <dgm:t>
        <a:bodyPr/>
        <a:lstStyle/>
        <a:p>
          <a:pPr rtl="0"/>
          <a:r>
            <a:rPr lang="en-US" dirty="0"/>
            <a:t>BA</a:t>
          </a:r>
        </a:p>
      </dgm:t>
    </dgm:pt>
    <dgm:pt modelId="{CB91C754-65D3-264C-91E2-A039F7111C68}" type="parTrans" cxnId="{AE1D42EF-94D0-5C49-A6CE-5C25C221CDC3}">
      <dgm:prSet/>
      <dgm:spPr/>
      <dgm:t>
        <a:bodyPr/>
        <a:lstStyle/>
        <a:p>
          <a:endParaRPr lang="en-US"/>
        </a:p>
      </dgm:t>
    </dgm:pt>
    <dgm:pt modelId="{7C922205-6FA4-3242-A7EE-6939C85C52D1}" type="sibTrans" cxnId="{AE1D42EF-94D0-5C49-A6CE-5C25C221CDC3}">
      <dgm:prSet/>
      <dgm:spPr/>
      <dgm:t>
        <a:bodyPr/>
        <a:lstStyle/>
        <a:p>
          <a:endParaRPr lang="en-US"/>
        </a:p>
      </dgm:t>
    </dgm:pt>
    <dgm:pt modelId="{C8A76BE0-5FE7-BC4F-B0DB-71B87F140EA3}">
      <dgm:prSet phldrT="[Text]" custT="1"/>
      <dgm:spPr/>
      <dgm:t>
        <a:bodyPr/>
        <a:lstStyle/>
        <a:p>
          <a:r>
            <a:rPr lang="en-US" sz="1400" dirty="0"/>
            <a:t>Listening</a:t>
          </a:r>
        </a:p>
      </dgm:t>
    </dgm:pt>
    <dgm:pt modelId="{A6048811-917B-0642-85DC-F41E8D5D6149}" type="parTrans" cxnId="{1B3A7215-14EF-494A-87B9-E809391293F0}">
      <dgm:prSet/>
      <dgm:spPr/>
      <dgm:t>
        <a:bodyPr/>
        <a:lstStyle/>
        <a:p>
          <a:pPr rtl="0"/>
          <a:endParaRPr lang="en-US"/>
        </a:p>
      </dgm:t>
    </dgm:pt>
    <dgm:pt modelId="{06FD17C2-C284-5246-BA0E-DAA7488E96B4}" type="sibTrans" cxnId="{1B3A7215-14EF-494A-87B9-E809391293F0}">
      <dgm:prSet/>
      <dgm:spPr/>
      <dgm:t>
        <a:bodyPr/>
        <a:lstStyle/>
        <a:p>
          <a:endParaRPr lang="en-US"/>
        </a:p>
      </dgm:t>
    </dgm:pt>
    <dgm:pt modelId="{E1038685-4765-2346-9499-CF04C5C976CA}">
      <dgm:prSet phldrT="[Text]" custT="1"/>
      <dgm:spPr/>
      <dgm:t>
        <a:bodyPr lIns="0" tIns="0" rIns="0" bIns="0"/>
        <a:lstStyle/>
        <a:p>
          <a:r>
            <a:rPr lang="en-US" sz="1400" b="0" dirty="0"/>
            <a:t>Interviewing</a:t>
          </a:r>
        </a:p>
      </dgm:t>
    </dgm:pt>
    <dgm:pt modelId="{556CD515-868A-644A-84D3-52384E1429A7}" type="parTrans" cxnId="{AD9A6375-B4A5-1F42-A6C9-DC44BA5F0CEF}">
      <dgm:prSet/>
      <dgm:spPr/>
      <dgm:t>
        <a:bodyPr/>
        <a:lstStyle/>
        <a:p>
          <a:pPr rtl="0"/>
          <a:endParaRPr lang="en-US"/>
        </a:p>
      </dgm:t>
    </dgm:pt>
    <dgm:pt modelId="{8387EFCF-F7CA-AD4A-962E-93D8BA9AD498}" type="sibTrans" cxnId="{AD9A6375-B4A5-1F42-A6C9-DC44BA5F0CEF}">
      <dgm:prSet/>
      <dgm:spPr/>
      <dgm:t>
        <a:bodyPr/>
        <a:lstStyle/>
        <a:p>
          <a:endParaRPr lang="en-US"/>
        </a:p>
      </dgm:t>
    </dgm:pt>
    <dgm:pt modelId="{22E5776D-0883-C843-8CFB-DF5F49A2892F}">
      <dgm:prSet phldrT="[Text]" custT="1"/>
      <dgm:spPr/>
      <dgm:t>
        <a:bodyPr/>
        <a:lstStyle/>
        <a:p>
          <a:r>
            <a:rPr lang="en-US" sz="1400" dirty="0"/>
            <a:t>Facilitation</a:t>
          </a:r>
        </a:p>
      </dgm:t>
    </dgm:pt>
    <dgm:pt modelId="{5694E19C-4307-354C-A1F3-2E7FF40060C5}" type="parTrans" cxnId="{0704B8BC-C709-E64B-8AE7-C0431198D8CA}">
      <dgm:prSet/>
      <dgm:spPr/>
      <dgm:t>
        <a:bodyPr/>
        <a:lstStyle/>
        <a:p>
          <a:pPr rtl="0"/>
          <a:endParaRPr lang="en-US"/>
        </a:p>
      </dgm:t>
    </dgm:pt>
    <dgm:pt modelId="{377598E6-C0ED-5E49-A0DF-97EC9CAF57E8}" type="sibTrans" cxnId="{0704B8BC-C709-E64B-8AE7-C0431198D8CA}">
      <dgm:prSet/>
      <dgm:spPr/>
      <dgm:t>
        <a:bodyPr/>
        <a:lstStyle/>
        <a:p>
          <a:endParaRPr lang="en-US"/>
        </a:p>
      </dgm:t>
    </dgm:pt>
    <dgm:pt modelId="{5776424D-9113-6A46-BC9F-EF202046A153}">
      <dgm:prSet phldrT="[Text]" custT="1"/>
      <dgm:spPr/>
      <dgm:t>
        <a:bodyPr lIns="0" tIns="0" rIns="0" bIns="0"/>
        <a:lstStyle/>
        <a:p>
          <a:r>
            <a:rPr lang="en-US" sz="1300" dirty="0"/>
            <a:t>Observational</a:t>
          </a:r>
        </a:p>
      </dgm:t>
    </dgm:pt>
    <dgm:pt modelId="{A59DCA80-A114-D64D-9B3F-E91ED96B8677}" type="parTrans" cxnId="{99B421C5-E4A2-E942-AF37-282865E59A52}">
      <dgm:prSet/>
      <dgm:spPr/>
      <dgm:t>
        <a:bodyPr/>
        <a:lstStyle/>
        <a:p>
          <a:pPr rtl="0"/>
          <a:endParaRPr lang="en-US"/>
        </a:p>
      </dgm:t>
    </dgm:pt>
    <dgm:pt modelId="{40E8734C-2075-BB43-98C9-9168FBE28DF7}" type="sibTrans" cxnId="{99B421C5-E4A2-E942-AF37-282865E59A52}">
      <dgm:prSet/>
      <dgm:spPr/>
      <dgm:t>
        <a:bodyPr/>
        <a:lstStyle/>
        <a:p>
          <a:endParaRPr lang="en-US"/>
        </a:p>
      </dgm:t>
    </dgm:pt>
    <dgm:pt modelId="{34A7830B-C15D-F447-AF48-5558B8D68E5C}">
      <dgm:prSet phldrT="[Text]" custT="1"/>
      <dgm:spPr/>
      <dgm:t>
        <a:bodyPr/>
        <a:lstStyle/>
        <a:p>
          <a:r>
            <a:rPr lang="en-US" sz="1400" dirty="0"/>
            <a:t>Learning</a:t>
          </a:r>
        </a:p>
      </dgm:t>
    </dgm:pt>
    <dgm:pt modelId="{7D3E119B-A029-8B4F-BBBF-AD8C358C7408}" type="parTrans" cxnId="{10193927-D9C8-2548-8455-3556AF04B5ED}">
      <dgm:prSet/>
      <dgm:spPr/>
      <dgm:t>
        <a:bodyPr/>
        <a:lstStyle/>
        <a:p>
          <a:pPr rtl="0"/>
          <a:endParaRPr lang="en-US"/>
        </a:p>
      </dgm:t>
    </dgm:pt>
    <dgm:pt modelId="{7B78B9E5-F597-5748-BB4F-7C9CA48FE42B}" type="sibTrans" cxnId="{10193927-D9C8-2548-8455-3556AF04B5ED}">
      <dgm:prSet/>
      <dgm:spPr/>
      <dgm:t>
        <a:bodyPr/>
        <a:lstStyle/>
        <a:p>
          <a:endParaRPr lang="en-US"/>
        </a:p>
      </dgm:t>
    </dgm:pt>
    <dgm:pt modelId="{4CDF0C70-47DC-494A-83D5-A4335F7A7246}">
      <dgm:prSet phldrT="[Text]" custT="1"/>
      <dgm:spPr/>
      <dgm:t>
        <a:bodyPr/>
        <a:lstStyle/>
        <a:p>
          <a:r>
            <a:rPr lang="en-US" sz="1400" dirty="0"/>
            <a:t>Analytical</a:t>
          </a:r>
        </a:p>
      </dgm:t>
    </dgm:pt>
    <dgm:pt modelId="{480EFC40-2AA6-3443-872A-F2350944EA01}" type="parTrans" cxnId="{B979D32A-06D2-0C4F-9CC5-1565B47476AD}">
      <dgm:prSet/>
      <dgm:spPr/>
      <dgm:t>
        <a:bodyPr/>
        <a:lstStyle/>
        <a:p>
          <a:pPr rtl="0"/>
          <a:endParaRPr lang="en-US"/>
        </a:p>
      </dgm:t>
    </dgm:pt>
    <dgm:pt modelId="{C30C6788-A38F-4A47-B53F-2D5583F1184D}" type="sibTrans" cxnId="{B979D32A-06D2-0C4F-9CC5-1565B47476AD}">
      <dgm:prSet/>
      <dgm:spPr/>
      <dgm:t>
        <a:bodyPr/>
        <a:lstStyle/>
        <a:p>
          <a:endParaRPr lang="en-US"/>
        </a:p>
      </dgm:t>
    </dgm:pt>
    <dgm:pt modelId="{5ACC4955-9ABE-1D44-9A41-06F7E9368663}">
      <dgm:prSet phldrT="[Text]" custT="1"/>
      <dgm:spPr/>
      <dgm:t>
        <a:bodyPr lIns="0" tIns="0" rIns="0" bIns="0"/>
        <a:lstStyle/>
        <a:p>
          <a:r>
            <a:rPr lang="en-US" sz="1200" dirty="0"/>
            <a:t>Communication</a:t>
          </a:r>
        </a:p>
      </dgm:t>
    </dgm:pt>
    <dgm:pt modelId="{57102E7F-B211-9F46-87D7-3FFB9EDEEE90}" type="parTrans" cxnId="{ADEFE7D0-FF57-4C44-A9E7-FDFC6FD97F58}">
      <dgm:prSet/>
      <dgm:spPr/>
      <dgm:t>
        <a:bodyPr/>
        <a:lstStyle/>
        <a:p>
          <a:pPr rtl="0"/>
          <a:endParaRPr lang="en-US"/>
        </a:p>
      </dgm:t>
    </dgm:pt>
    <dgm:pt modelId="{7C6E2486-22B4-9A45-B018-319B7D5D75C9}" type="sibTrans" cxnId="{ADEFE7D0-FF57-4C44-A9E7-FDFC6FD97F58}">
      <dgm:prSet/>
      <dgm:spPr/>
      <dgm:t>
        <a:bodyPr/>
        <a:lstStyle/>
        <a:p>
          <a:endParaRPr lang="en-US"/>
        </a:p>
      </dgm:t>
    </dgm:pt>
    <dgm:pt modelId="{87D1501A-48E0-F848-89BF-73CB9D50C885}">
      <dgm:prSet phldrT="[Text]" custT="1"/>
      <dgm:spPr/>
      <dgm:t>
        <a:bodyPr lIns="0" tIns="0" rIns="0" bIns="0"/>
        <a:lstStyle/>
        <a:p>
          <a:r>
            <a:rPr lang="en-US" sz="1400" dirty="0"/>
            <a:t>Interpersonal</a:t>
          </a:r>
        </a:p>
      </dgm:t>
    </dgm:pt>
    <dgm:pt modelId="{817B49F8-8DAE-1A48-B6B0-3657223E43D2}" type="parTrans" cxnId="{98EDFC00-C468-0B44-9086-6F66390EFBCA}">
      <dgm:prSet/>
      <dgm:spPr/>
      <dgm:t>
        <a:bodyPr/>
        <a:lstStyle/>
        <a:p>
          <a:pPr rtl="0"/>
          <a:endParaRPr lang="en-US"/>
        </a:p>
      </dgm:t>
    </dgm:pt>
    <dgm:pt modelId="{C76867CD-41A9-904F-A6E4-B36C164F0082}" type="sibTrans" cxnId="{98EDFC00-C468-0B44-9086-6F66390EFBCA}">
      <dgm:prSet/>
      <dgm:spPr/>
      <dgm:t>
        <a:bodyPr/>
        <a:lstStyle/>
        <a:p>
          <a:endParaRPr lang="en-US"/>
        </a:p>
      </dgm:t>
    </dgm:pt>
    <dgm:pt modelId="{A944A58F-35EF-3946-ACE8-E45E2F9294F3}" type="pres">
      <dgm:prSet presAssocID="{F3B169BE-C221-A749-8028-642E83B14D4A}" presName="cycle" presStyleCnt="0">
        <dgm:presLayoutVars>
          <dgm:chMax val="1"/>
          <dgm:dir/>
          <dgm:animLvl val="ctr"/>
          <dgm:resizeHandles val="exact"/>
        </dgm:presLayoutVars>
      </dgm:prSet>
      <dgm:spPr/>
    </dgm:pt>
    <dgm:pt modelId="{D9BD138F-A80C-4D4F-8218-4DC126B8D018}" type="pres">
      <dgm:prSet presAssocID="{571E9E91-5322-124A-8F86-D20548620055}" presName="centerShape" presStyleLbl="node0" presStyleIdx="0" presStyleCnt="1" custScaleX="66323" custScaleY="60049"/>
      <dgm:spPr/>
    </dgm:pt>
    <dgm:pt modelId="{35F613F1-18FC-374E-A5F3-5B8C0420A093}" type="pres">
      <dgm:prSet presAssocID="{A6048811-917B-0642-85DC-F41E8D5D6149}" presName="Name9" presStyleLbl="parChTrans1D2" presStyleIdx="0" presStyleCnt="8"/>
      <dgm:spPr/>
    </dgm:pt>
    <dgm:pt modelId="{DE4B589D-82C7-7E46-B71A-0752C336C05C}" type="pres">
      <dgm:prSet presAssocID="{A6048811-917B-0642-85DC-F41E8D5D6149}" presName="connTx" presStyleLbl="parChTrans1D2" presStyleIdx="0" presStyleCnt="8"/>
      <dgm:spPr/>
    </dgm:pt>
    <dgm:pt modelId="{92D12253-C307-1649-849E-FC644C5DAE19}" type="pres">
      <dgm:prSet presAssocID="{C8A76BE0-5FE7-BC4F-B0DB-71B87F140EA3}" presName="node" presStyleLbl="node1" presStyleIdx="0" presStyleCnt="8" custRadScaleRad="89460">
        <dgm:presLayoutVars>
          <dgm:bulletEnabled val="1"/>
        </dgm:presLayoutVars>
      </dgm:prSet>
      <dgm:spPr/>
    </dgm:pt>
    <dgm:pt modelId="{9CD8D7BD-9558-C146-A6D2-BA89DF116F4E}" type="pres">
      <dgm:prSet presAssocID="{556CD515-868A-644A-84D3-52384E1429A7}" presName="Name9" presStyleLbl="parChTrans1D2" presStyleIdx="1" presStyleCnt="8"/>
      <dgm:spPr/>
    </dgm:pt>
    <dgm:pt modelId="{469F5E8C-EC93-8F4A-B672-69A9B91C3388}" type="pres">
      <dgm:prSet presAssocID="{556CD515-868A-644A-84D3-52384E1429A7}" presName="connTx" presStyleLbl="parChTrans1D2" presStyleIdx="1" presStyleCnt="8"/>
      <dgm:spPr/>
    </dgm:pt>
    <dgm:pt modelId="{1DD028D9-FCCD-E44A-BC25-F36D41CA517C}" type="pres">
      <dgm:prSet presAssocID="{E1038685-4765-2346-9499-CF04C5C976CA}" presName="node" presStyleLbl="node1" presStyleIdx="1" presStyleCnt="8" custRadScaleRad="92848" custRadScaleInc="20458">
        <dgm:presLayoutVars>
          <dgm:bulletEnabled val="1"/>
        </dgm:presLayoutVars>
      </dgm:prSet>
      <dgm:spPr/>
    </dgm:pt>
    <dgm:pt modelId="{AAE91350-BEB3-0C46-962C-87E9966A5945}" type="pres">
      <dgm:prSet presAssocID="{5694E19C-4307-354C-A1F3-2E7FF40060C5}" presName="Name9" presStyleLbl="parChTrans1D2" presStyleIdx="2" presStyleCnt="8"/>
      <dgm:spPr/>
    </dgm:pt>
    <dgm:pt modelId="{8DCD50A9-5D7B-544B-9163-25C1BB061AEC}" type="pres">
      <dgm:prSet presAssocID="{5694E19C-4307-354C-A1F3-2E7FF40060C5}" presName="connTx" presStyleLbl="parChTrans1D2" presStyleIdx="2" presStyleCnt="8"/>
      <dgm:spPr/>
    </dgm:pt>
    <dgm:pt modelId="{FD35A91C-C3D1-CA4A-8A39-F1BDF58F8E1E}" type="pres">
      <dgm:prSet presAssocID="{22E5776D-0883-C843-8CFB-DF5F49A2892F}" presName="node" presStyleLbl="node1" presStyleIdx="2" presStyleCnt="8" custRadScaleRad="88933">
        <dgm:presLayoutVars>
          <dgm:bulletEnabled val="1"/>
        </dgm:presLayoutVars>
      </dgm:prSet>
      <dgm:spPr/>
    </dgm:pt>
    <dgm:pt modelId="{48CEB6D9-2CC7-A746-B002-FE41B09B0CCF}" type="pres">
      <dgm:prSet presAssocID="{A59DCA80-A114-D64D-9B3F-E91ED96B8677}" presName="Name9" presStyleLbl="parChTrans1D2" presStyleIdx="3" presStyleCnt="8"/>
      <dgm:spPr/>
    </dgm:pt>
    <dgm:pt modelId="{0FC2D6A3-A9A1-1443-A558-4EFCEC34957E}" type="pres">
      <dgm:prSet presAssocID="{A59DCA80-A114-D64D-9B3F-E91ED96B8677}" presName="connTx" presStyleLbl="parChTrans1D2" presStyleIdx="3" presStyleCnt="8"/>
      <dgm:spPr/>
    </dgm:pt>
    <dgm:pt modelId="{B765EAB9-99DA-BD46-8892-F6D203C41666}" type="pres">
      <dgm:prSet presAssocID="{5776424D-9113-6A46-BC9F-EF202046A153}" presName="node" presStyleLbl="node1" presStyleIdx="3" presStyleCnt="8" custRadScaleRad="92848" custRadScaleInc="-20458">
        <dgm:presLayoutVars>
          <dgm:bulletEnabled val="1"/>
        </dgm:presLayoutVars>
      </dgm:prSet>
      <dgm:spPr/>
    </dgm:pt>
    <dgm:pt modelId="{271D9C0B-E69D-434E-BCEA-AA2E3B3F16C5}" type="pres">
      <dgm:prSet presAssocID="{7D3E119B-A029-8B4F-BBBF-AD8C358C7408}" presName="Name9" presStyleLbl="parChTrans1D2" presStyleIdx="4" presStyleCnt="8"/>
      <dgm:spPr/>
    </dgm:pt>
    <dgm:pt modelId="{14D60F35-5A94-A04F-8BB6-4F0BBC5BA62A}" type="pres">
      <dgm:prSet presAssocID="{7D3E119B-A029-8B4F-BBBF-AD8C358C7408}" presName="connTx" presStyleLbl="parChTrans1D2" presStyleIdx="4" presStyleCnt="8"/>
      <dgm:spPr/>
    </dgm:pt>
    <dgm:pt modelId="{A2C9E380-B6F1-FA45-812B-183E2B2180C3}" type="pres">
      <dgm:prSet presAssocID="{34A7830B-C15D-F447-AF48-5558B8D68E5C}" presName="node" presStyleLbl="node1" presStyleIdx="4" presStyleCnt="8" custRadScaleRad="89460">
        <dgm:presLayoutVars>
          <dgm:bulletEnabled val="1"/>
        </dgm:presLayoutVars>
      </dgm:prSet>
      <dgm:spPr/>
    </dgm:pt>
    <dgm:pt modelId="{1D189162-1DB9-1E4C-8DA8-45227B28FE47}" type="pres">
      <dgm:prSet presAssocID="{480EFC40-2AA6-3443-872A-F2350944EA01}" presName="Name9" presStyleLbl="parChTrans1D2" presStyleIdx="5" presStyleCnt="8"/>
      <dgm:spPr/>
    </dgm:pt>
    <dgm:pt modelId="{0E907F1F-3DBF-D84A-A221-BBFB84C176AD}" type="pres">
      <dgm:prSet presAssocID="{480EFC40-2AA6-3443-872A-F2350944EA01}" presName="connTx" presStyleLbl="parChTrans1D2" presStyleIdx="5" presStyleCnt="8"/>
      <dgm:spPr/>
    </dgm:pt>
    <dgm:pt modelId="{715284D6-1033-9049-8136-791D88F622BD}" type="pres">
      <dgm:prSet presAssocID="{4CDF0C70-47DC-494A-83D5-A4335F7A7246}" presName="node" presStyleLbl="node1" presStyleIdx="5" presStyleCnt="8" custRadScaleRad="92848" custRadScaleInc="20458">
        <dgm:presLayoutVars>
          <dgm:bulletEnabled val="1"/>
        </dgm:presLayoutVars>
      </dgm:prSet>
      <dgm:spPr/>
    </dgm:pt>
    <dgm:pt modelId="{5DE293A1-65F8-ED49-BF28-238C984B1FBA}" type="pres">
      <dgm:prSet presAssocID="{57102E7F-B211-9F46-87D7-3FFB9EDEEE90}" presName="Name9" presStyleLbl="parChTrans1D2" presStyleIdx="6" presStyleCnt="8"/>
      <dgm:spPr/>
    </dgm:pt>
    <dgm:pt modelId="{6835BBD7-0F42-C14D-8FF0-1EEC682F52A0}" type="pres">
      <dgm:prSet presAssocID="{57102E7F-B211-9F46-87D7-3FFB9EDEEE90}" presName="connTx" presStyleLbl="parChTrans1D2" presStyleIdx="6" presStyleCnt="8"/>
      <dgm:spPr/>
    </dgm:pt>
    <dgm:pt modelId="{01A79BAA-C9FD-AB4C-AE42-BEA36BBA27EA}" type="pres">
      <dgm:prSet presAssocID="{5ACC4955-9ABE-1D44-9A41-06F7E9368663}" presName="node" presStyleLbl="node1" presStyleIdx="6" presStyleCnt="8" custRadScaleRad="89460">
        <dgm:presLayoutVars>
          <dgm:bulletEnabled val="1"/>
        </dgm:presLayoutVars>
      </dgm:prSet>
      <dgm:spPr/>
    </dgm:pt>
    <dgm:pt modelId="{03705640-8A09-3E47-9970-9920B9899F94}" type="pres">
      <dgm:prSet presAssocID="{817B49F8-8DAE-1A48-B6B0-3657223E43D2}" presName="Name9" presStyleLbl="parChTrans1D2" presStyleIdx="7" presStyleCnt="8"/>
      <dgm:spPr/>
    </dgm:pt>
    <dgm:pt modelId="{FF8AE529-DCCF-5A49-9391-8EB0BE2D6E37}" type="pres">
      <dgm:prSet presAssocID="{817B49F8-8DAE-1A48-B6B0-3657223E43D2}" presName="connTx" presStyleLbl="parChTrans1D2" presStyleIdx="7" presStyleCnt="8"/>
      <dgm:spPr/>
    </dgm:pt>
    <dgm:pt modelId="{FD76E8D7-6931-C444-80A0-DC86C4FD501B}" type="pres">
      <dgm:prSet presAssocID="{87D1501A-48E0-F848-89BF-73CB9D50C885}" presName="node" presStyleLbl="node1" presStyleIdx="7" presStyleCnt="8" custRadScaleRad="92848" custRadScaleInc="-20458">
        <dgm:presLayoutVars>
          <dgm:bulletEnabled val="1"/>
        </dgm:presLayoutVars>
      </dgm:prSet>
      <dgm:spPr/>
    </dgm:pt>
  </dgm:ptLst>
  <dgm:cxnLst>
    <dgm:cxn modelId="{98EDFC00-C468-0B44-9086-6F66390EFBCA}" srcId="{571E9E91-5322-124A-8F86-D20548620055}" destId="{87D1501A-48E0-F848-89BF-73CB9D50C885}" srcOrd="7" destOrd="0" parTransId="{817B49F8-8DAE-1A48-B6B0-3657223E43D2}" sibTransId="{C76867CD-41A9-904F-A6E4-B36C164F0082}"/>
    <dgm:cxn modelId="{FF890302-3316-2546-B255-896DFF2D8D35}" type="presOf" srcId="{5694E19C-4307-354C-A1F3-2E7FF40060C5}" destId="{8DCD50A9-5D7B-544B-9163-25C1BB061AEC}" srcOrd="1" destOrd="0" presId="urn:microsoft.com/office/officeart/2005/8/layout/radial1"/>
    <dgm:cxn modelId="{E1ABF007-8437-B742-B28A-57C43823CA90}" type="presOf" srcId="{57102E7F-B211-9F46-87D7-3FFB9EDEEE90}" destId="{5DE293A1-65F8-ED49-BF28-238C984B1FBA}" srcOrd="0" destOrd="0" presId="urn:microsoft.com/office/officeart/2005/8/layout/radial1"/>
    <dgm:cxn modelId="{F4CA220B-F954-4843-8293-C227943C0C0F}" type="presOf" srcId="{5776424D-9113-6A46-BC9F-EF202046A153}" destId="{B765EAB9-99DA-BD46-8892-F6D203C41666}" srcOrd="0" destOrd="0" presId="urn:microsoft.com/office/officeart/2005/8/layout/radial1"/>
    <dgm:cxn modelId="{9AA8AE0C-6C1C-9E43-91CE-4D67F9F08B24}" type="presOf" srcId="{817B49F8-8DAE-1A48-B6B0-3657223E43D2}" destId="{FF8AE529-DCCF-5A49-9391-8EB0BE2D6E37}" srcOrd="1" destOrd="0" presId="urn:microsoft.com/office/officeart/2005/8/layout/radial1"/>
    <dgm:cxn modelId="{2183350D-9144-494C-8B50-5A6F8A48EF8E}" type="presOf" srcId="{E1038685-4765-2346-9499-CF04C5C976CA}" destId="{1DD028D9-FCCD-E44A-BC25-F36D41CA517C}" srcOrd="0" destOrd="0" presId="urn:microsoft.com/office/officeart/2005/8/layout/radial1"/>
    <dgm:cxn modelId="{1B3A7215-14EF-494A-87B9-E809391293F0}" srcId="{571E9E91-5322-124A-8F86-D20548620055}" destId="{C8A76BE0-5FE7-BC4F-B0DB-71B87F140EA3}" srcOrd="0" destOrd="0" parTransId="{A6048811-917B-0642-85DC-F41E8D5D6149}" sibTransId="{06FD17C2-C284-5246-BA0E-DAA7488E96B4}"/>
    <dgm:cxn modelId="{10193927-D9C8-2548-8455-3556AF04B5ED}" srcId="{571E9E91-5322-124A-8F86-D20548620055}" destId="{34A7830B-C15D-F447-AF48-5558B8D68E5C}" srcOrd="4" destOrd="0" parTransId="{7D3E119B-A029-8B4F-BBBF-AD8C358C7408}" sibTransId="{7B78B9E5-F597-5748-BB4F-7C9CA48FE42B}"/>
    <dgm:cxn modelId="{B979D32A-06D2-0C4F-9CC5-1565B47476AD}" srcId="{571E9E91-5322-124A-8F86-D20548620055}" destId="{4CDF0C70-47DC-494A-83D5-A4335F7A7246}" srcOrd="5" destOrd="0" parTransId="{480EFC40-2AA6-3443-872A-F2350944EA01}" sibTransId="{C30C6788-A38F-4A47-B53F-2D5583F1184D}"/>
    <dgm:cxn modelId="{FFBDF62A-CD56-D947-9BF2-6DA5588152D5}" type="presOf" srcId="{34A7830B-C15D-F447-AF48-5558B8D68E5C}" destId="{A2C9E380-B6F1-FA45-812B-183E2B2180C3}" srcOrd="0" destOrd="0" presId="urn:microsoft.com/office/officeart/2005/8/layout/radial1"/>
    <dgm:cxn modelId="{39A7F030-69F7-464F-8986-620C613E9760}" type="presOf" srcId="{A6048811-917B-0642-85DC-F41E8D5D6149}" destId="{35F613F1-18FC-374E-A5F3-5B8C0420A093}" srcOrd="0" destOrd="0" presId="urn:microsoft.com/office/officeart/2005/8/layout/radial1"/>
    <dgm:cxn modelId="{DE3FD140-1F93-CF44-9844-104596AA91CA}" type="presOf" srcId="{87D1501A-48E0-F848-89BF-73CB9D50C885}" destId="{FD76E8D7-6931-C444-80A0-DC86C4FD501B}" srcOrd="0" destOrd="0" presId="urn:microsoft.com/office/officeart/2005/8/layout/radial1"/>
    <dgm:cxn modelId="{C599585D-969E-2843-8459-6B86CC1864A2}" type="presOf" srcId="{817B49F8-8DAE-1A48-B6B0-3657223E43D2}" destId="{03705640-8A09-3E47-9970-9920B9899F94}" srcOrd="0" destOrd="0" presId="urn:microsoft.com/office/officeart/2005/8/layout/radial1"/>
    <dgm:cxn modelId="{FA9CA165-8D07-8846-AEF9-6E6DB75D6894}" type="presOf" srcId="{480EFC40-2AA6-3443-872A-F2350944EA01}" destId="{0E907F1F-3DBF-D84A-A221-BBFB84C176AD}" srcOrd="1" destOrd="0" presId="urn:microsoft.com/office/officeart/2005/8/layout/radial1"/>
    <dgm:cxn modelId="{8694FC53-F8E8-2C4B-A2D5-42B2BA7FF0B8}" type="presOf" srcId="{556CD515-868A-644A-84D3-52384E1429A7}" destId="{469F5E8C-EC93-8F4A-B672-69A9B91C3388}" srcOrd="1" destOrd="0" presId="urn:microsoft.com/office/officeart/2005/8/layout/radial1"/>
    <dgm:cxn modelId="{AD9A6375-B4A5-1F42-A6C9-DC44BA5F0CEF}" srcId="{571E9E91-5322-124A-8F86-D20548620055}" destId="{E1038685-4765-2346-9499-CF04C5C976CA}" srcOrd="1" destOrd="0" parTransId="{556CD515-868A-644A-84D3-52384E1429A7}" sibTransId="{8387EFCF-F7CA-AD4A-962E-93D8BA9AD498}"/>
    <dgm:cxn modelId="{87764380-B085-A940-9583-A67FCD40CAAF}" type="presOf" srcId="{22E5776D-0883-C843-8CFB-DF5F49A2892F}" destId="{FD35A91C-C3D1-CA4A-8A39-F1BDF58F8E1E}" srcOrd="0" destOrd="0" presId="urn:microsoft.com/office/officeart/2005/8/layout/radial1"/>
    <dgm:cxn modelId="{AD59928D-0388-824F-8788-34E604B20B58}" type="presOf" srcId="{4CDF0C70-47DC-494A-83D5-A4335F7A7246}" destId="{715284D6-1033-9049-8136-791D88F622BD}" srcOrd="0" destOrd="0" presId="urn:microsoft.com/office/officeart/2005/8/layout/radial1"/>
    <dgm:cxn modelId="{89E88391-C06D-FA49-8723-D5908B023C59}" type="presOf" srcId="{5694E19C-4307-354C-A1F3-2E7FF40060C5}" destId="{AAE91350-BEB3-0C46-962C-87E9966A5945}" srcOrd="0" destOrd="0" presId="urn:microsoft.com/office/officeart/2005/8/layout/radial1"/>
    <dgm:cxn modelId="{1B6FE99C-3D1B-404E-B125-C2D9EBBC9211}" type="presOf" srcId="{A6048811-917B-0642-85DC-F41E8D5D6149}" destId="{DE4B589D-82C7-7E46-B71A-0752C336C05C}" srcOrd="1" destOrd="0" presId="urn:microsoft.com/office/officeart/2005/8/layout/radial1"/>
    <dgm:cxn modelId="{B93FE7A8-B533-3349-AAAF-302B0F14B2DD}" type="presOf" srcId="{571E9E91-5322-124A-8F86-D20548620055}" destId="{D9BD138F-A80C-4D4F-8218-4DC126B8D018}" srcOrd="0" destOrd="0" presId="urn:microsoft.com/office/officeart/2005/8/layout/radial1"/>
    <dgm:cxn modelId="{DA74FEB4-FAE0-5749-8FB4-1228BC9EC2F8}" type="presOf" srcId="{57102E7F-B211-9F46-87D7-3FFB9EDEEE90}" destId="{6835BBD7-0F42-C14D-8FF0-1EEC682F52A0}" srcOrd="1" destOrd="0" presId="urn:microsoft.com/office/officeart/2005/8/layout/radial1"/>
    <dgm:cxn modelId="{0704B8BC-C709-E64B-8AE7-C0431198D8CA}" srcId="{571E9E91-5322-124A-8F86-D20548620055}" destId="{22E5776D-0883-C843-8CFB-DF5F49A2892F}" srcOrd="2" destOrd="0" parTransId="{5694E19C-4307-354C-A1F3-2E7FF40060C5}" sibTransId="{377598E6-C0ED-5E49-A0DF-97EC9CAF57E8}"/>
    <dgm:cxn modelId="{13346ABD-083C-F445-A3B3-366ACA27140D}" type="presOf" srcId="{7D3E119B-A029-8B4F-BBBF-AD8C358C7408}" destId="{271D9C0B-E69D-434E-BCEA-AA2E3B3F16C5}" srcOrd="0" destOrd="0" presId="urn:microsoft.com/office/officeart/2005/8/layout/radial1"/>
    <dgm:cxn modelId="{0467A5BD-6220-664A-9169-03A2C1494F22}" type="presOf" srcId="{F3B169BE-C221-A749-8028-642E83B14D4A}" destId="{A944A58F-35EF-3946-ACE8-E45E2F9294F3}" srcOrd="0" destOrd="0" presId="urn:microsoft.com/office/officeart/2005/8/layout/radial1"/>
    <dgm:cxn modelId="{99B421C5-E4A2-E942-AF37-282865E59A52}" srcId="{571E9E91-5322-124A-8F86-D20548620055}" destId="{5776424D-9113-6A46-BC9F-EF202046A153}" srcOrd="3" destOrd="0" parTransId="{A59DCA80-A114-D64D-9B3F-E91ED96B8677}" sibTransId="{40E8734C-2075-BB43-98C9-9168FBE28DF7}"/>
    <dgm:cxn modelId="{A0BEADC8-F356-A345-878C-5CBB7FF19977}" type="presOf" srcId="{5ACC4955-9ABE-1D44-9A41-06F7E9368663}" destId="{01A79BAA-C9FD-AB4C-AE42-BEA36BBA27EA}" srcOrd="0" destOrd="0" presId="urn:microsoft.com/office/officeart/2005/8/layout/radial1"/>
    <dgm:cxn modelId="{A6A959D0-0311-CB41-92A4-E5A273AD9F14}" type="presOf" srcId="{480EFC40-2AA6-3443-872A-F2350944EA01}" destId="{1D189162-1DB9-1E4C-8DA8-45227B28FE47}" srcOrd="0" destOrd="0" presId="urn:microsoft.com/office/officeart/2005/8/layout/radial1"/>
    <dgm:cxn modelId="{ADEFE7D0-FF57-4C44-A9E7-FDFC6FD97F58}" srcId="{571E9E91-5322-124A-8F86-D20548620055}" destId="{5ACC4955-9ABE-1D44-9A41-06F7E9368663}" srcOrd="6" destOrd="0" parTransId="{57102E7F-B211-9F46-87D7-3FFB9EDEEE90}" sibTransId="{7C6E2486-22B4-9A45-B018-319B7D5D75C9}"/>
    <dgm:cxn modelId="{17F7C3D3-97F1-E04C-94F4-58B39BCF49B2}" type="presOf" srcId="{A59DCA80-A114-D64D-9B3F-E91ED96B8677}" destId="{48CEB6D9-2CC7-A746-B002-FE41B09B0CCF}" srcOrd="0" destOrd="0" presId="urn:microsoft.com/office/officeart/2005/8/layout/radial1"/>
    <dgm:cxn modelId="{5D50E1DF-7204-E545-A5AF-EF26D6B3EF27}" type="presOf" srcId="{A59DCA80-A114-D64D-9B3F-E91ED96B8677}" destId="{0FC2D6A3-A9A1-1443-A558-4EFCEC34957E}" srcOrd="1" destOrd="0" presId="urn:microsoft.com/office/officeart/2005/8/layout/radial1"/>
    <dgm:cxn modelId="{AE1D42EF-94D0-5C49-A6CE-5C25C221CDC3}" srcId="{F3B169BE-C221-A749-8028-642E83B14D4A}" destId="{571E9E91-5322-124A-8F86-D20548620055}" srcOrd="0" destOrd="0" parTransId="{CB91C754-65D3-264C-91E2-A039F7111C68}" sibTransId="{7C922205-6FA4-3242-A7EE-6939C85C52D1}"/>
    <dgm:cxn modelId="{F88652F6-5EC0-1248-A43D-D22A8A480369}" type="presOf" srcId="{C8A76BE0-5FE7-BC4F-B0DB-71B87F140EA3}" destId="{92D12253-C307-1649-849E-FC644C5DAE19}" srcOrd="0" destOrd="0" presId="urn:microsoft.com/office/officeart/2005/8/layout/radial1"/>
    <dgm:cxn modelId="{362897F8-BE6D-F147-BEC1-6339AB1E6278}" type="presOf" srcId="{7D3E119B-A029-8B4F-BBBF-AD8C358C7408}" destId="{14D60F35-5A94-A04F-8BB6-4F0BBC5BA62A}" srcOrd="1" destOrd="0" presId="urn:microsoft.com/office/officeart/2005/8/layout/radial1"/>
    <dgm:cxn modelId="{F197F9F9-01E5-6843-97BB-0AB090577852}" type="presOf" srcId="{556CD515-868A-644A-84D3-52384E1429A7}" destId="{9CD8D7BD-9558-C146-A6D2-BA89DF116F4E}" srcOrd="0" destOrd="0" presId="urn:microsoft.com/office/officeart/2005/8/layout/radial1"/>
    <dgm:cxn modelId="{5C63D091-1DCC-3240-9D96-66FEC8EC9232}" type="presParOf" srcId="{A944A58F-35EF-3946-ACE8-E45E2F9294F3}" destId="{D9BD138F-A80C-4D4F-8218-4DC126B8D018}" srcOrd="0" destOrd="0" presId="urn:microsoft.com/office/officeart/2005/8/layout/radial1"/>
    <dgm:cxn modelId="{EB094168-09D0-5348-8ACE-C5D7175965C8}" type="presParOf" srcId="{A944A58F-35EF-3946-ACE8-E45E2F9294F3}" destId="{35F613F1-18FC-374E-A5F3-5B8C0420A093}" srcOrd="1" destOrd="0" presId="urn:microsoft.com/office/officeart/2005/8/layout/radial1"/>
    <dgm:cxn modelId="{6F0DEBC1-458D-F341-B822-D187A61B6679}" type="presParOf" srcId="{35F613F1-18FC-374E-A5F3-5B8C0420A093}" destId="{DE4B589D-82C7-7E46-B71A-0752C336C05C}" srcOrd="0" destOrd="0" presId="urn:microsoft.com/office/officeart/2005/8/layout/radial1"/>
    <dgm:cxn modelId="{C90F6960-8BB6-9A49-8459-20A31EB524B9}" type="presParOf" srcId="{A944A58F-35EF-3946-ACE8-E45E2F9294F3}" destId="{92D12253-C307-1649-849E-FC644C5DAE19}" srcOrd="2" destOrd="0" presId="urn:microsoft.com/office/officeart/2005/8/layout/radial1"/>
    <dgm:cxn modelId="{A471C48E-DD8C-B142-BEDD-8CEADAF6DF6A}" type="presParOf" srcId="{A944A58F-35EF-3946-ACE8-E45E2F9294F3}" destId="{9CD8D7BD-9558-C146-A6D2-BA89DF116F4E}" srcOrd="3" destOrd="0" presId="urn:microsoft.com/office/officeart/2005/8/layout/radial1"/>
    <dgm:cxn modelId="{86650776-EA38-304A-A4AE-9B914EFC5F79}" type="presParOf" srcId="{9CD8D7BD-9558-C146-A6D2-BA89DF116F4E}" destId="{469F5E8C-EC93-8F4A-B672-69A9B91C3388}" srcOrd="0" destOrd="0" presId="urn:microsoft.com/office/officeart/2005/8/layout/radial1"/>
    <dgm:cxn modelId="{4A578192-FC08-DB43-B271-A96F04578DF5}" type="presParOf" srcId="{A944A58F-35EF-3946-ACE8-E45E2F9294F3}" destId="{1DD028D9-FCCD-E44A-BC25-F36D41CA517C}" srcOrd="4" destOrd="0" presId="urn:microsoft.com/office/officeart/2005/8/layout/radial1"/>
    <dgm:cxn modelId="{14DCD112-41DF-4247-9B58-960D48832674}" type="presParOf" srcId="{A944A58F-35EF-3946-ACE8-E45E2F9294F3}" destId="{AAE91350-BEB3-0C46-962C-87E9966A5945}" srcOrd="5" destOrd="0" presId="urn:microsoft.com/office/officeart/2005/8/layout/radial1"/>
    <dgm:cxn modelId="{B8C26F46-EDF5-6E4C-96EC-E040D39C55C4}" type="presParOf" srcId="{AAE91350-BEB3-0C46-962C-87E9966A5945}" destId="{8DCD50A9-5D7B-544B-9163-25C1BB061AEC}" srcOrd="0" destOrd="0" presId="urn:microsoft.com/office/officeart/2005/8/layout/radial1"/>
    <dgm:cxn modelId="{6CA7A37E-8FC8-FC47-960D-3978296F169A}" type="presParOf" srcId="{A944A58F-35EF-3946-ACE8-E45E2F9294F3}" destId="{FD35A91C-C3D1-CA4A-8A39-F1BDF58F8E1E}" srcOrd="6" destOrd="0" presId="urn:microsoft.com/office/officeart/2005/8/layout/radial1"/>
    <dgm:cxn modelId="{FF78E10F-4E54-E747-B10E-4B50AA1D6CF3}" type="presParOf" srcId="{A944A58F-35EF-3946-ACE8-E45E2F9294F3}" destId="{48CEB6D9-2CC7-A746-B002-FE41B09B0CCF}" srcOrd="7" destOrd="0" presId="urn:microsoft.com/office/officeart/2005/8/layout/radial1"/>
    <dgm:cxn modelId="{25FD314B-0EA7-9148-A5CB-E03FAE0B1E5D}" type="presParOf" srcId="{48CEB6D9-2CC7-A746-B002-FE41B09B0CCF}" destId="{0FC2D6A3-A9A1-1443-A558-4EFCEC34957E}" srcOrd="0" destOrd="0" presId="urn:microsoft.com/office/officeart/2005/8/layout/radial1"/>
    <dgm:cxn modelId="{B4920E22-73DD-7A45-BF30-574A0AE14004}" type="presParOf" srcId="{A944A58F-35EF-3946-ACE8-E45E2F9294F3}" destId="{B765EAB9-99DA-BD46-8892-F6D203C41666}" srcOrd="8" destOrd="0" presId="urn:microsoft.com/office/officeart/2005/8/layout/radial1"/>
    <dgm:cxn modelId="{55A7BC59-436E-3043-BFA3-C73980EEFF7C}" type="presParOf" srcId="{A944A58F-35EF-3946-ACE8-E45E2F9294F3}" destId="{271D9C0B-E69D-434E-BCEA-AA2E3B3F16C5}" srcOrd="9" destOrd="0" presId="urn:microsoft.com/office/officeart/2005/8/layout/radial1"/>
    <dgm:cxn modelId="{D2C53B15-DDE3-E343-9FA4-B30EE3F12EA6}" type="presParOf" srcId="{271D9C0B-E69D-434E-BCEA-AA2E3B3F16C5}" destId="{14D60F35-5A94-A04F-8BB6-4F0BBC5BA62A}" srcOrd="0" destOrd="0" presId="urn:microsoft.com/office/officeart/2005/8/layout/radial1"/>
    <dgm:cxn modelId="{BCAC7300-3818-7544-BB0A-0B3AC44FE3F3}" type="presParOf" srcId="{A944A58F-35EF-3946-ACE8-E45E2F9294F3}" destId="{A2C9E380-B6F1-FA45-812B-183E2B2180C3}" srcOrd="10" destOrd="0" presId="urn:microsoft.com/office/officeart/2005/8/layout/radial1"/>
    <dgm:cxn modelId="{EE390101-38AA-0947-A8F2-A6E5D1A34E3A}" type="presParOf" srcId="{A944A58F-35EF-3946-ACE8-E45E2F9294F3}" destId="{1D189162-1DB9-1E4C-8DA8-45227B28FE47}" srcOrd="11" destOrd="0" presId="urn:microsoft.com/office/officeart/2005/8/layout/radial1"/>
    <dgm:cxn modelId="{2545790D-C9B3-FE49-A96D-C632AAD87581}" type="presParOf" srcId="{1D189162-1DB9-1E4C-8DA8-45227B28FE47}" destId="{0E907F1F-3DBF-D84A-A221-BBFB84C176AD}" srcOrd="0" destOrd="0" presId="urn:microsoft.com/office/officeart/2005/8/layout/radial1"/>
    <dgm:cxn modelId="{AA8F0BBB-D12A-E948-90EC-4388996C0EBC}" type="presParOf" srcId="{A944A58F-35EF-3946-ACE8-E45E2F9294F3}" destId="{715284D6-1033-9049-8136-791D88F622BD}" srcOrd="12" destOrd="0" presId="urn:microsoft.com/office/officeart/2005/8/layout/radial1"/>
    <dgm:cxn modelId="{1E1540D2-29B5-9045-94C0-603909FBF4EA}" type="presParOf" srcId="{A944A58F-35EF-3946-ACE8-E45E2F9294F3}" destId="{5DE293A1-65F8-ED49-BF28-238C984B1FBA}" srcOrd="13" destOrd="0" presId="urn:microsoft.com/office/officeart/2005/8/layout/radial1"/>
    <dgm:cxn modelId="{4ECDA82B-AAA2-DE4E-A767-CFBE1F3399F1}" type="presParOf" srcId="{5DE293A1-65F8-ED49-BF28-238C984B1FBA}" destId="{6835BBD7-0F42-C14D-8FF0-1EEC682F52A0}" srcOrd="0" destOrd="0" presId="urn:microsoft.com/office/officeart/2005/8/layout/radial1"/>
    <dgm:cxn modelId="{381576C2-55E8-6B40-822A-193FE689DBFC}" type="presParOf" srcId="{A944A58F-35EF-3946-ACE8-E45E2F9294F3}" destId="{01A79BAA-C9FD-AB4C-AE42-BEA36BBA27EA}" srcOrd="14" destOrd="0" presId="urn:microsoft.com/office/officeart/2005/8/layout/radial1"/>
    <dgm:cxn modelId="{6249A932-5BCA-CE46-AAE3-90C02A5B94A4}" type="presParOf" srcId="{A944A58F-35EF-3946-ACE8-E45E2F9294F3}" destId="{03705640-8A09-3E47-9970-9920B9899F94}" srcOrd="15" destOrd="0" presId="urn:microsoft.com/office/officeart/2005/8/layout/radial1"/>
    <dgm:cxn modelId="{4A1CBC05-E098-A44C-B714-57C9580875F3}" type="presParOf" srcId="{03705640-8A09-3E47-9970-9920B9899F94}" destId="{FF8AE529-DCCF-5A49-9391-8EB0BE2D6E37}" srcOrd="0" destOrd="0" presId="urn:microsoft.com/office/officeart/2005/8/layout/radial1"/>
    <dgm:cxn modelId="{F8D61CB0-F70A-DB42-9E20-B54438A075A4}" type="presParOf" srcId="{A944A58F-35EF-3946-ACE8-E45E2F9294F3}" destId="{FD76E8D7-6931-C444-80A0-DC86C4FD501B}"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D138F-A80C-4D4F-8218-4DC126B8D018}">
      <dsp:nvSpPr>
        <dsp:cNvPr id="0" name=""/>
        <dsp:cNvSpPr/>
      </dsp:nvSpPr>
      <dsp:spPr>
        <a:xfrm>
          <a:off x="5323557" y="2680567"/>
          <a:ext cx="926933" cy="839247"/>
        </a:xfrm>
        <a:prstGeom prst="ellipse">
          <a:avLst/>
        </a:prstGeom>
        <a:gradFill rotWithShape="0">
          <a:gsLst>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30" tIns="24130" rIns="24130" bIns="24130" numCol="1" spcCol="1270" anchor="ctr" anchorCtr="0">
          <a:noAutofit/>
        </a:bodyPr>
        <a:lstStyle/>
        <a:p>
          <a:pPr marL="0" lvl="0" indent="0" algn="ctr" defTabSz="1689100" rtl="0">
            <a:lnSpc>
              <a:spcPct val="90000"/>
            </a:lnSpc>
            <a:spcBef>
              <a:spcPct val="0"/>
            </a:spcBef>
            <a:spcAft>
              <a:spcPct val="35000"/>
            </a:spcAft>
            <a:buNone/>
          </a:pPr>
          <a:r>
            <a:rPr lang="en-US" sz="3800" kern="1200" dirty="0"/>
            <a:t>BA</a:t>
          </a:r>
        </a:p>
      </dsp:txBody>
      <dsp:txXfrm>
        <a:off x="5459303" y="2803472"/>
        <a:ext cx="655441" cy="593437"/>
      </dsp:txXfrm>
    </dsp:sp>
    <dsp:sp modelId="{35F613F1-18FC-374E-A5F3-5B8C0420A093}">
      <dsp:nvSpPr>
        <dsp:cNvPr id="0" name=""/>
        <dsp:cNvSpPr/>
      </dsp:nvSpPr>
      <dsp:spPr>
        <a:xfrm rot="16200000">
          <a:off x="5282858" y="2165534"/>
          <a:ext cx="1008331" cy="21735"/>
        </a:xfrm>
        <a:custGeom>
          <a:avLst/>
          <a:gdLst/>
          <a:ahLst/>
          <a:cxnLst/>
          <a:rect l="0" t="0" r="0" b="0"/>
          <a:pathLst>
            <a:path>
              <a:moveTo>
                <a:pt x="0" y="10867"/>
              </a:moveTo>
              <a:lnTo>
                <a:pt x="1008331"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5761816" y="2151193"/>
        <a:ext cx="50416" cy="50416"/>
      </dsp:txXfrm>
    </dsp:sp>
    <dsp:sp modelId="{92D12253-C307-1649-849E-FC644C5DAE19}">
      <dsp:nvSpPr>
        <dsp:cNvPr id="0" name=""/>
        <dsp:cNvSpPr/>
      </dsp:nvSpPr>
      <dsp:spPr>
        <a:xfrm>
          <a:off x="5088222" y="274631"/>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Listening</a:t>
          </a:r>
        </a:p>
      </dsp:txBody>
      <dsp:txXfrm>
        <a:off x="5292896" y="479305"/>
        <a:ext cx="988256" cy="988256"/>
      </dsp:txXfrm>
    </dsp:sp>
    <dsp:sp modelId="{9CD8D7BD-9558-C146-A6D2-BA89DF116F4E}">
      <dsp:nvSpPr>
        <dsp:cNvPr id="0" name=""/>
        <dsp:cNvSpPr/>
      </dsp:nvSpPr>
      <dsp:spPr>
        <a:xfrm rot="19176183">
          <a:off x="5997769" y="2456817"/>
          <a:ext cx="1065056" cy="21735"/>
        </a:xfrm>
        <a:custGeom>
          <a:avLst/>
          <a:gdLst/>
          <a:ahLst/>
          <a:cxnLst/>
          <a:rect l="0" t="0" r="0" b="0"/>
          <a:pathLst>
            <a:path>
              <a:moveTo>
                <a:pt x="0" y="10867"/>
              </a:moveTo>
              <a:lnTo>
                <a:pt x="1065056"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6503670" y="2441058"/>
        <a:ext cx="53252" cy="53252"/>
      </dsp:txXfrm>
    </dsp:sp>
    <dsp:sp modelId="{1DD028D9-FCCD-E44A-BC25-F36D41CA517C}">
      <dsp:nvSpPr>
        <dsp:cNvPr id="0" name=""/>
        <dsp:cNvSpPr/>
      </dsp:nvSpPr>
      <dsp:spPr>
        <a:xfrm>
          <a:off x="6769242" y="970882"/>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kern="1200" dirty="0"/>
            <a:t>Interviewing</a:t>
          </a:r>
        </a:p>
      </dsp:txBody>
      <dsp:txXfrm>
        <a:off x="6973916" y="1175556"/>
        <a:ext cx="988256" cy="988256"/>
      </dsp:txXfrm>
    </dsp:sp>
    <dsp:sp modelId="{AAE91350-BEB3-0C46-962C-87E9966A5945}">
      <dsp:nvSpPr>
        <dsp:cNvPr id="0" name=""/>
        <dsp:cNvSpPr/>
      </dsp:nvSpPr>
      <dsp:spPr>
        <a:xfrm>
          <a:off x="6250491" y="3089323"/>
          <a:ext cx="951959" cy="21735"/>
        </a:xfrm>
        <a:custGeom>
          <a:avLst/>
          <a:gdLst/>
          <a:ahLst/>
          <a:cxnLst/>
          <a:rect l="0" t="0" r="0" b="0"/>
          <a:pathLst>
            <a:path>
              <a:moveTo>
                <a:pt x="0" y="10867"/>
              </a:moveTo>
              <a:lnTo>
                <a:pt x="951959"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6702672" y="3076392"/>
        <a:ext cx="47597" cy="47597"/>
      </dsp:txXfrm>
    </dsp:sp>
    <dsp:sp modelId="{FD35A91C-C3D1-CA4A-8A39-F1BDF58F8E1E}">
      <dsp:nvSpPr>
        <dsp:cNvPr id="0" name=""/>
        <dsp:cNvSpPr/>
      </dsp:nvSpPr>
      <dsp:spPr>
        <a:xfrm>
          <a:off x="7202451" y="2401389"/>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Facilitation</a:t>
          </a:r>
        </a:p>
      </dsp:txBody>
      <dsp:txXfrm>
        <a:off x="7407125" y="2606063"/>
        <a:ext cx="988256" cy="988256"/>
      </dsp:txXfrm>
    </dsp:sp>
    <dsp:sp modelId="{48CEB6D9-2CC7-A746-B002-FE41B09B0CCF}">
      <dsp:nvSpPr>
        <dsp:cNvPr id="0" name=""/>
        <dsp:cNvSpPr/>
      </dsp:nvSpPr>
      <dsp:spPr>
        <a:xfrm rot="2423817">
          <a:off x="5997769" y="3721830"/>
          <a:ext cx="1065056" cy="21735"/>
        </a:xfrm>
        <a:custGeom>
          <a:avLst/>
          <a:gdLst/>
          <a:ahLst/>
          <a:cxnLst/>
          <a:rect l="0" t="0" r="0" b="0"/>
          <a:pathLst>
            <a:path>
              <a:moveTo>
                <a:pt x="0" y="10867"/>
              </a:moveTo>
              <a:lnTo>
                <a:pt x="1065056"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6503670" y="3706071"/>
        <a:ext cx="53252" cy="53252"/>
      </dsp:txXfrm>
    </dsp:sp>
    <dsp:sp modelId="{B765EAB9-99DA-BD46-8892-F6D203C41666}">
      <dsp:nvSpPr>
        <dsp:cNvPr id="0" name=""/>
        <dsp:cNvSpPr/>
      </dsp:nvSpPr>
      <dsp:spPr>
        <a:xfrm>
          <a:off x="6769242" y="3831895"/>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Observational</a:t>
          </a:r>
        </a:p>
      </dsp:txBody>
      <dsp:txXfrm>
        <a:off x="6973916" y="4036569"/>
        <a:ext cx="988256" cy="988256"/>
      </dsp:txXfrm>
    </dsp:sp>
    <dsp:sp modelId="{271D9C0B-E69D-434E-BCEA-AA2E3B3F16C5}">
      <dsp:nvSpPr>
        <dsp:cNvPr id="0" name=""/>
        <dsp:cNvSpPr/>
      </dsp:nvSpPr>
      <dsp:spPr>
        <a:xfrm rot="5400000">
          <a:off x="5282858" y="4013113"/>
          <a:ext cx="1008331" cy="21735"/>
        </a:xfrm>
        <a:custGeom>
          <a:avLst/>
          <a:gdLst/>
          <a:ahLst/>
          <a:cxnLst/>
          <a:rect l="0" t="0" r="0" b="0"/>
          <a:pathLst>
            <a:path>
              <a:moveTo>
                <a:pt x="0" y="10867"/>
              </a:moveTo>
              <a:lnTo>
                <a:pt x="1008331"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5761816" y="3998772"/>
        <a:ext cx="50416" cy="50416"/>
      </dsp:txXfrm>
    </dsp:sp>
    <dsp:sp modelId="{A2C9E380-B6F1-FA45-812B-183E2B2180C3}">
      <dsp:nvSpPr>
        <dsp:cNvPr id="0" name=""/>
        <dsp:cNvSpPr/>
      </dsp:nvSpPr>
      <dsp:spPr>
        <a:xfrm>
          <a:off x="5088222" y="4528146"/>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Learning</a:t>
          </a:r>
        </a:p>
      </dsp:txBody>
      <dsp:txXfrm>
        <a:off x="5292896" y="4732820"/>
        <a:ext cx="988256" cy="988256"/>
      </dsp:txXfrm>
    </dsp:sp>
    <dsp:sp modelId="{1D189162-1DB9-1E4C-8DA8-45227B28FE47}">
      <dsp:nvSpPr>
        <dsp:cNvPr id="0" name=""/>
        <dsp:cNvSpPr/>
      </dsp:nvSpPr>
      <dsp:spPr>
        <a:xfrm rot="8376183">
          <a:off x="4511223" y="3721830"/>
          <a:ext cx="1065056" cy="21735"/>
        </a:xfrm>
        <a:custGeom>
          <a:avLst/>
          <a:gdLst/>
          <a:ahLst/>
          <a:cxnLst/>
          <a:rect l="0" t="0" r="0" b="0"/>
          <a:pathLst>
            <a:path>
              <a:moveTo>
                <a:pt x="0" y="10867"/>
              </a:moveTo>
              <a:lnTo>
                <a:pt x="1065056"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rot="10800000">
        <a:off x="5017125" y="3706071"/>
        <a:ext cx="53252" cy="53252"/>
      </dsp:txXfrm>
    </dsp:sp>
    <dsp:sp modelId="{715284D6-1033-9049-8136-791D88F622BD}">
      <dsp:nvSpPr>
        <dsp:cNvPr id="0" name=""/>
        <dsp:cNvSpPr/>
      </dsp:nvSpPr>
      <dsp:spPr>
        <a:xfrm>
          <a:off x="3407201" y="3831895"/>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Analytical</a:t>
          </a:r>
        </a:p>
      </dsp:txBody>
      <dsp:txXfrm>
        <a:off x="3611875" y="4036569"/>
        <a:ext cx="988256" cy="988256"/>
      </dsp:txXfrm>
    </dsp:sp>
    <dsp:sp modelId="{5DE293A1-65F8-ED49-BF28-238C984B1FBA}">
      <dsp:nvSpPr>
        <dsp:cNvPr id="0" name=""/>
        <dsp:cNvSpPr/>
      </dsp:nvSpPr>
      <dsp:spPr>
        <a:xfrm rot="10800000">
          <a:off x="4359069" y="3089323"/>
          <a:ext cx="964488" cy="21735"/>
        </a:xfrm>
        <a:custGeom>
          <a:avLst/>
          <a:gdLst/>
          <a:ahLst/>
          <a:cxnLst/>
          <a:rect l="0" t="0" r="0" b="0"/>
          <a:pathLst>
            <a:path>
              <a:moveTo>
                <a:pt x="0" y="10867"/>
              </a:moveTo>
              <a:lnTo>
                <a:pt x="964488"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rot="10800000">
        <a:off x="4817201" y="3076079"/>
        <a:ext cx="48224" cy="48224"/>
      </dsp:txXfrm>
    </dsp:sp>
    <dsp:sp modelId="{01A79BAA-C9FD-AB4C-AE42-BEA36BBA27EA}">
      <dsp:nvSpPr>
        <dsp:cNvPr id="0" name=""/>
        <dsp:cNvSpPr/>
      </dsp:nvSpPr>
      <dsp:spPr>
        <a:xfrm>
          <a:off x="2961464" y="2401389"/>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Communication</a:t>
          </a:r>
        </a:p>
      </dsp:txBody>
      <dsp:txXfrm>
        <a:off x="3166138" y="2606063"/>
        <a:ext cx="988256" cy="988256"/>
      </dsp:txXfrm>
    </dsp:sp>
    <dsp:sp modelId="{03705640-8A09-3E47-9970-9920B9899F94}">
      <dsp:nvSpPr>
        <dsp:cNvPr id="0" name=""/>
        <dsp:cNvSpPr/>
      </dsp:nvSpPr>
      <dsp:spPr>
        <a:xfrm rot="13223817">
          <a:off x="4511223" y="2456817"/>
          <a:ext cx="1065056" cy="21735"/>
        </a:xfrm>
        <a:custGeom>
          <a:avLst/>
          <a:gdLst/>
          <a:ahLst/>
          <a:cxnLst/>
          <a:rect l="0" t="0" r="0" b="0"/>
          <a:pathLst>
            <a:path>
              <a:moveTo>
                <a:pt x="0" y="10867"/>
              </a:moveTo>
              <a:lnTo>
                <a:pt x="1065056" y="108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rot="10800000">
        <a:off x="5017125" y="2441058"/>
        <a:ext cx="53252" cy="53252"/>
      </dsp:txXfrm>
    </dsp:sp>
    <dsp:sp modelId="{FD76E8D7-6931-C444-80A0-DC86C4FD501B}">
      <dsp:nvSpPr>
        <dsp:cNvPr id="0" name=""/>
        <dsp:cNvSpPr/>
      </dsp:nvSpPr>
      <dsp:spPr>
        <a:xfrm>
          <a:off x="3407201" y="970882"/>
          <a:ext cx="1397604" cy="1397604"/>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Interpersonal</a:t>
          </a:r>
        </a:p>
      </dsp:txBody>
      <dsp:txXfrm>
        <a:off x="3611875" y="1175556"/>
        <a:ext cx="988256" cy="98825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8T06:14:15.89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A8B12-B159-437A-8CE7-ABE2CB094926}"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426FC-635C-4C42-BECC-4A839BB7127F}" type="slidenum">
              <a:rPr lang="en-US" smtClean="0"/>
              <a:t>‹#›</a:t>
            </a:fld>
            <a:endParaRPr lang="en-US"/>
          </a:p>
        </p:txBody>
      </p:sp>
    </p:spTree>
    <p:extLst>
      <p:ext uri="{BB962C8B-B14F-4D97-AF65-F5344CB8AC3E}">
        <p14:creationId xmlns:p14="http://schemas.microsoft.com/office/powerpoint/2010/main" val="158421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Transformed the way.. Businesses operate,</a:t>
            </a:r>
            <a:r>
              <a:rPr lang="en-US" baseline="0" dirty="0"/>
              <a:t> doctors treat their patients, wars are fought, day-to-day lives in how they gather information, communication, and use their leisure time. </a:t>
            </a:r>
          </a:p>
          <a:p>
            <a:r>
              <a:rPr lang="en-US" baseline="0" dirty="0"/>
              <a:t>Impacts are endless.</a:t>
            </a:r>
          </a:p>
          <a:p>
            <a:endParaRPr lang="en-US" baseline="0" dirty="0"/>
          </a:p>
          <a:p>
            <a:endParaRPr lang="en-US" baseline="0" dirty="0"/>
          </a:p>
          <a:p>
            <a:r>
              <a:rPr lang="en-US" i="1" baseline="0" dirty="0"/>
              <a:t>[2- available be end of this decade, could save lives by reducing traffic accidents</a:t>
            </a:r>
          </a:p>
          <a:p>
            <a:r>
              <a:rPr lang="en-US" i="1" baseline="0" dirty="0"/>
              <a:t>3- in addition to their controversial usages, drones may be used in agriculture, deliveries, including delivering medical help kits to those in emergencies much faster than an ambulance can make it.</a:t>
            </a:r>
          </a:p>
          <a:p>
            <a:r>
              <a:rPr lang="en-US" i="1" baseline="0" dirty="0"/>
              <a:t>4- can be embedded in clothing or as part of a smartphone app to monitor heart rate, calories burned, blood sugar and cholesterol. A “Wireless medicine” study that is having doctors diagnose little children’s ear infections..</a:t>
            </a:r>
          </a:p>
          <a:p>
            <a:r>
              <a:rPr lang="en-US" i="1" baseline="0" dirty="0"/>
              <a:t>5- endless applications in farms, hospitals, and factories.]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maps (satellites), restaurant reservations, </a:t>
            </a:r>
            <a:r>
              <a:rPr lang="en-US" dirty="0" err="1"/>
              <a:t>tawakalna</a:t>
            </a:r>
            <a:r>
              <a:rPr lang="en-US" dirty="0"/>
              <a:t>, ATMs and online banking)</a:t>
            </a:r>
          </a:p>
          <a:p>
            <a:endParaRPr lang="en-US" i="1" dirty="0"/>
          </a:p>
        </p:txBody>
      </p:sp>
      <p:sp>
        <p:nvSpPr>
          <p:cNvPr id="4" name="Slide Number Placeholder 3"/>
          <p:cNvSpPr>
            <a:spLocks noGrp="1"/>
          </p:cNvSpPr>
          <p:nvPr>
            <p:ph type="sldNum" sz="quarter" idx="10"/>
          </p:nvPr>
        </p:nvSpPr>
        <p:spPr/>
        <p:txBody>
          <a:bodyPr/>
          <a:lstStyle/>
          <a:p>
            <a:fld id="{A5646F5D-D66A-244B-B188-4FE8D3E94CDA}" type="slidenum">
              <a:rPr lang="en-US" smtClean="0"/>
              <a:t>3</a:t>
            </a:fld>
            <a:endParaRPr lang="en-US"/>
          </a:p>
        </p:txBody>
      </p:sp>
    </p:spTree>
    <p:extLst>
      <p:ext uri="{BB962C8B-B14F-4D97-AF65-F5344CB8AC3E}">
        <p14:creationId xmlns:p14="http://schemas.microsoft.com/office/powerpoint/2010/main" val="214719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*Portability when you move the system from one operating system windows 7  to windows 10</a:t>
            </a:r>
          </a:p>
          <a:p>
            <a:pPr marL="171450" indent="-171450">
              <a:buFont typeface="Arial" panose="020B0604020202020204" pitchFamily="34" charset="0"/>
              <a:buChar char="•"/>
            </a:pPr>
            <a:r>
              <a:rPr lang="en-US" dirty="0"/>
              <a:t>Reliability giving the same output </a:t>
            </a:r>
          </a:p>
          <a:p>
            <a:pPr marL="171450" indent="-171450">
              <a:buFont typeface="Arial" panose="020B0604020202020204" pitchFamily="34" charset="0"/>
              <a:buChar char="•"/>
            </a:pPr>
            <a:r>
              <a:rPr lang="en-US" dirty="0"/>
              <a:t>Robustness the ability of the system to deal with error </a:t>
            </a:r>
          </a:p>
        </p:txBody>
      </p:sp>
      <p:sp>
        <p:nvSpPr>
          <p:cNvPr id="4" name="Slide Number Placeholder 3"/>
          <p:cNvSpPr>
            <a:spLocks noGrp="1"/>
          </p:cNvSpPr>
          <p:nvPr>
            <p:ph type="sldNum" sz="quarter" idx="5"/>
          </p:nvPr>
        </p:nvSpPr>
        <p:spPr/>
        <p:txBody>
          <a:bodyPr/>
          <a:lstStyle/>
          <a:p>
            <a:fld id="{392426FC-635C-4C42-BECC-4A839BB7127F}" type="slidenum">
              <a:rPr lang="en-US" smtClean="0"/>
              <a:t>21</a:t>
            </a:fld>
            <a:endParaRPr lang="en-US"/>
          </a:p>
        </p:txBody>
      </p:sp>
    </p:spTree>
    <p:extLst>
      <p:ext uri="{BB962C8B-B14F-4D97-AF65-F5344CB8AC3E}">
        <p14:creationId xmlns:p14="http://schemas.microsoft.com/office/powerpoint/2010/main" val="4113189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ovals represent types of requirements information, and the rectangles indicate documents in which to store that information.</a:t>
            </a:r>
          </a:p>
          <a:p>
            <a:endParaRPr lang="en-US" dirty="0"/>
          </a:p>
          <a:p>
            <a:r>
              <a:rPr lang="en-US" u="sng" dirty="0"/>
              <a:t>Business rules</a:t>
            </a:r>
            <a:r>
              <a:rPr lang="en-US" dirty="0"/>
              <a:t> include corporate policies, government regulations, industry standards, and computational algorithms.</a:t>
            </a:r>
          </a:p>
          <a:p>
            <a:endParaRPr lang="en-US" dirty="0"/>
          </a:p>
          <a:p>
            <a:r>
              <a:rPr lang="en-US" u="sng" dirty="0"/>
              <a:t>Requirements deliverables</a:t>
            </a:r>
            <a:r>
              <a:rPr lang="en-US" dirty="0"/>
              <a:t>: Vision and scope document, user requirements document, and SRS.</a:t>
            </a:r>
          </a:p>
          <a:p>
            <a:endParaRPr lang="en-US" dirty="0"/>
          </a:p>
          <a:p>
            <a:r>
              <a:rPr lang="en-US" dirty="0"/>
              <a:t>﻿Figure shows simple top-down flow of requirements information. In reality, you should expect cycles and iteration among the business, user, and functional requirements. Whenever someone proposes a new feature, user requirement, or bit of functionality, the analyst must ask, “Is this in scope?”</a:t>
            </a:r>
          </a:p>
          <a:p>
            <a:endParaRPr lang="en-US" dirty="0"/>
          </a:p>
        </p:txBody>
      </p:sp>
      <p:sp>
        <p:nvSpPr>
          <p:cNvPr id="4" name="Slide Number Placeholder 3"/>
          <p:cNvSpPr>
            <a:spLocks noGrp="1"/>
          </p:cNvSpPr>
          <p:nvPr>
            <p:ph type="sldNum" sz="quarter" idx="10"/>
          </p:nvPr>
        </p:nvSpPr>
        <p:spPr/>
        <p:txBody>
          <a:bodyPr/>
          <a:lstStyle/>
          <a:p>
            <a:fld id="{392426FC-635C-4C42-BECC-4A839BB7127F}" type="slidenum">
              <a:rPr lang="en-US" smtClean="0"/>
              <a:t>23</a:t>
            </a:fld>
            <a:endParaRPr lang="en-US"/>
          </a:p>
        </p:txBody>
      </p:sp>
    </p:spTree>
    <p:extLst>
      <p:ext uri="{BB962C8B-B14F-4D97-AF65-F5344CB8AC3E}">
        <p14:creationId xmlns:p14="http://schemas.microsoft.com/office/powerpoint/2010/main" val="157280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The textbook classifies requirements into these 3 main categories, but acknowledges the rest.</a:t>
            </a:r>
          </a:p>
        </p:txBody>
      </p:sp>
      <p:sp>
        <p:nvSpPr>
          <p:cNvPr id="4" name="Slide Number Placeholder 3"/>
          <p:cNvSpPr>
            <a:spLocks noGrp="1"/>
          </p:cNvSpPr>
          <p:nvPr>
            <p:ph type="sldNum" sz="quarter" idx="5"/>
          </p:nvPr>
        </p:nvSpPr>
        <p:spPr/>
        <p:txBody>
          <a:bodyPr/>
          <a:lstStyle/>
          <a:p>
            <a:fld id="{392426FC-635C-4C42-BECC-4A839BB7127F}" type="slidenum">
              <a:rPr lang="en-US" smtClean="0"/>
              <a:t>24</a:t>
            </a:fld>
            <a:endParaRPr lang="en-US"/>
          </a:p>
        </p:txBody>
      </p:sp>
    </p:spTree>
    <p:extLst>
      <p:ext uri="{BB962C8B-B14F-4D97-AF65-F5344CB8AC3E}">
        <p14:creationId xmlns:p14="http://schemas.microsoft.com/office/powerpoint/2010/main" val="113596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You may also hear of the term </a:t>
            </a:r>
            <a:r>
              <a:rPr lang="en-US" sz="1200" b="1" i="0" u="none" strike="noStrike" kern="1200" dirty="0">
                <a:solidFill>
                  <a:schemeClr val="tx1"/>
                </a:solidFill>
                <a:effectLst/>
                <a:latin typeface="+mn-lt"/>
                <a:ea typeface="+mn-ea"/>
                <a:cs typeface="+mn-cs"/>
              </a:rPr>
              <a:t>“Domain requirements”</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t>
            </a:r>
            <a:r>
              <a:rPr lang="en-US" sz="1200" b="0" i="0" u="sng" strike="noStrike" kern="1200" dirty="0">
                <a:solidFill>
                  <a:schemeClr val="tx1"/>
                </a:solidFill>
                <a:effectLst/>
                <a:latin typeface="+mn-lt"/>
                <a:ea typeface="+mn-ea"/>
                <a:cs typeface="+mn-cs"/>
              </a:rPr>
              <a:t>application domain </a:t>
            </a:r>
            <a:r>
              <a:rPr lang="en-US" sz="1200" b="0" i="0" u="none" strike="noStrike" kern="1200" dirty="0">
                <a:solidFill>
                  <a:schemeClr val="tx1"/>
                </a:solidFill>
                <a:effectLst/>
                <a:latin typeface="+mn-lt"/>
                <a:ea typeface="+mn-ea"/>
                <a:cs typeface="+mn-cs"/>
              </a:rPr>
              <a:t>reflects the environment in which the system operates such as governmental, medical, e-commerce,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These may intersect with Business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Domain requirements</a:t>
            </a:r>
            <a:r>
              <a:rPr lang="en-US" sz="1200" b="0" i="0" u="none" strike="noStrike" kern="1200" dirty="0">
                <a:solidFill>
                  <a:schemeClr val="tx1"/>
                </a:solidFill>
                <a:effectLst/>
                <a:latin typeface="+mn-lt"/>
                <a:ea typeface="+mn-ea"/>
                <a:cs typeface="+mn-cs"/>
              </a:rPr>
              <a:t> may be expressed using specialized </a:t>
            </a:r>
            <a:r>
              <a:rPr lang="en-US" sz="1200" b="1" i="0" u="none" strike="noStrike" kern="1200" dirty="0">
                <a:solidFill>
                  <a:schemeClr val="tx1"/>
                </a:solidFill>
                <a:effectLst/>
                <a:latin typeface="+mn-lt"/>
                <a:ea typeface="+mn-ea"/>
                <a:cs typeface="+mn-cs"/>
              </a:rPr>
              <a:t>domain</a:t>
            </a:r>
            <a:r>
              <a:rPr lang="en-US" sz="1200" b="0" i="0" u="none" strike="noStrike" kern="1200" dirty="0">
                <a:solidFill>
                  <a:schemeClr val="tx1"/>
                </a:solidFill>
                <a:effectLst/>
                <a:latin typeface="+mn-lt"/>
                <a:ea typeface="+mn-ea"/>
                <a:cs typeface="+mn-cs"/>
              </a:rPr>
              <a:t> terminology or reference to </a:t>
            </a:r>
            <a:r>
              <a:rPr lang="en-US" sz="1200" b="1" i="0" u="none" strike="noStrike" kern="1200" dirty="0">
                <a:solidFill>
                  <a:schemeClr val="tx1"/>
                </a:solidFill>
                <a:effectLst/>
                <a:latin typeface="+mn-lt"/>
                <a:ea typeface="+mn-ea"/>
                <a:cs typeface="+mn-cs"/>
              </a:rPr>
              <a:t>domain</a:t>
            </a:r>
            <a:r>
              <a:rPr lang="en-US" sz="1200" b="0" i="0" u="none" strike="noStrike" kern="1200" dirty="0">
                <a:solidFill>
                  <a:schemeClr val="tx1"/>
                </a:solidFill>
                <a:effectLst/>
                <a:latin typeface="+mn-lt"/>
                <a:ea typeface="+mn-ea"/>
                <a:cs typeface="+mn-cs"/>
              </a:rPr>
              <a:t> concepts</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392426FC-635C-4C42-BECC-4A839BB7127F}" type="slidenum">
              <a:rPr lang="en-US" smtClean="0"/>
              <a:t>25</a:t>
            </a:fld>
            <a:endParaRPr lang="en-US"/>
          </a:p>
        </p:txBody>
      </p:sp>
    </p:spTree>
    <p:extLst>
      <p:ext uri="{BB962C8B-B14F-4D97-AF65-F5344CB8AC3E}">
        <p14:creationId xmlns:p14="http://schemas.microsoft.com/office/powerpoint/2010/main" val="820319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3805" y="4345214"/>
            <a:ext cx="5030391" cy="4112381"/>
          </a:xfrm>
          <a:prstGeom prst="rect">
            <a:avLst/>
          </a:prstGeom>
          <a:solidFill>
            <a:srgbClr val="FFFFFF"/>
          </a:solidFill>
          <a:ln>
            <a:solidFill>
              <a:srgbClr val="000000"/>
            </a:solidFill>
            <a:miter lim="800000"/>
            <a:headEnd/>
            <a:tailEnd/>
          </a:ln>
        </p:spPr>
        <p:txBody>
          <a:bodyPr lIns="86471" tIns="43236" rIns="86471" bIns="43236"/>
          <a:lstStyle/>
          <a:p>
            <a:r>
              <a:rPr lang="en-US" sz="1200" b="0" i="0" u="none" strike="noStrike" kern="1200" dirty="0">
                <a:solidFill>
                  <a:schemeClr val="tx1"/>
                </a:solidFill>
                <a:effectLst/>
                <a:latin typeface="+mn-lt"/>
                <a:ea typeface="+mn-ea"/>
                <a:cs typeface="+mn-cs"/>
              </a:rPr>
              <a:t>Permanently lost communication with the orbiter</a:t>
            </a:r>
          </a:p>
          <a:p>
            <a:r>
              <a:rPr lang="en-US" sz="1200" b="0" i="0" u="none" strike="noStrike" kern="1200" dirty="0">
                <a:solidFill>
                  <a:schemeClr val="tx1"/>
                </a:solidFill>
                <a:effectLst/>
                <a:latin typeface="+mn-lt"/>
                <a:ea typeface="+mn-ea"/>
                <a:cs typeface="+mn-cs"/>
              </a:rPr>
              <a:t>The spacecraft encountered Mars on a trajectory that brought it too close to the planet, and it was either destroyed in the atmosphere or escaped the planet's vicinity and entered an orbit around the Sun</a:t>
            </a:r>
          </a:p>
          <a:p>
            <a:r>
              <a:rPr lang="fr-CA" altLang="en-US" dirty="0"/>
              <a:t>Mile second , </a:t>
            </a:r>
            <a:r>
              <a:rPr lang="fr-CA" altLang="en-US" dirty="0" err="1"/>
              <a:t>feet</a:t>
            </a:r>
            <a:r>
              <a:rPr lang="fr-CA" altLang="en-US" dirty="0"/>
              <a:t> second </a:t>
            </a:r>
          </a:p>
        </p:txBody>
      </p:sp>
    </p:spTree>
    <p:extLst>
      <p:ext uri="{BB962C8B-B14F-4D97-AF65-F5344CB8AC3E}">
        <p14:creationId xmlns:p14="http://schemas.microsoft.com/office/powerpoint/2010/main" val="3061853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686098" y="4345214"/>
            <a:ext cx="5485805" cy="4112381"/>
          </a:xfrm>
          <a:prstGeom prst="rect">
            <a:avLst/>
          </a:prstGeom>
          <a:solidFill>
            <a:srgbClr val="FFFFFF"/>
          </a:solidFill>
          <a:ln>
            <a:solidFill>
              <a:srgbClr val="000000"/>
            </a:solidFill>
            <a:miter lim="800000"/>
            <a:headEnd/>
            <a:tailEnd/>
          </a:ln>
        </p:spPr>
        <p:txBody>
          <a:bodyPr lIns="86471" tIns="43236" rIns="86471" bIns="43236"/>
          <a:lstStyle/>
          <a:p>
            <a:endParaRPr lang="fr-CA" altLang="en-US" dirty="0"/>
          </a:p>
        </p:txBody>
      </p:sp>
    </p:spTree>
    <p:extLst>
      <p:ext uri="{BB962C8B-B14F-4D97-AF65-F5344CB8AC3E}">
        <p14:creationId xmlns:p14="http://schemas.microsoft.com/office/powerpoint/2010/main" val="3073478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bwMode="auto">
          <a:xfrm>
            <a:off x="346075" y="698500"/>
            <a:ext cx="6196013" cy="3486150"/>
          </a:xfrm>
          <a:prstGeom prst="rect">
            <a:avLst/>
          </a:prstGeom>
          <a:solidFill>
            <a:srgbClr val="FFFFFF"/>
          </a:solidFill>
          <a:ln>
            <a:solidFill>
              <a:srgbClr val="000000"/>
            </a:solidFill>
            <a:miter lim="800000"/>
            <a:headEnd/>
            <a:tailEnd/>
          </a:ln>
        </p:spPr>
      </p:sp>
      <p:sp>
        <p:nvSpPr>
          <p:cNvPr id="871427" name="Rectangle 3"/>
          <p:cNvSpPr>
            <a:spLocks noGrp="1" noChangeArrowheads="1"/>
          </p:cNvSpPr>
          <p:nvPr>
            <p:ph type="body" idx="1"/>
          </p:nvPr>
        </p:nvSpPr>
        <p:spPr bwMode="auto">
          <a:xfrm>
            <a:off x="916978" y="4388431"/>
            <a:ext cx="5047858" cy="4237793"/>
          </a:xfrm>
          <a:prstGeom prst="rect">
            <a:avLst/>
          </a:prstGeom>
          <a:solidFill>
            <a:srgbClr val="FFFFFF"/>
          </a:solidFill>
          <a:ln>
            <a:solidFill>
              <a:srgbClr val="000000"/>
            </a:solidFill>
            <a:miter lim="800000"/>
            <a:headEnd/>
            <a:tailEnd/>
          </a:ln>
        </p:spPr>
        <p:txBody>
          <a:bodyPr lIns="90808" tIns="45403" rIns="90808" bIns="45403"/>
          <a:lstStyle/>
          <a:p>
            <a:endParaRPr lang="fr-CA"/>
          </a:p>
        </p:txBody>
      </p:sp>
    </p:spTree>
    <p:extLst>
      <p:ext uri="{BB962C8B-B14F-4D97-AF65-F5344CB8AC3E}">
        <p14:creationId xmlns:p14="http://schemas.microsoft.com/office/powerpoint/2010/main" val="4260228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Forms a bridge between customer needs and construction of sought out products</a:t>
            </a:r>
          </a:p>
          <a:p>
            <a:endParaRPr lang="en-SA" dirty="0"/>
          </a:p>
          <a:p>
            <a:r>
              <a:rPr lang="en-US" dirty="0"/>
              <a:t>I</a:t>
            </a:r>
            <a:r>
              <a:rPr lang="en-SA" dirty="0"/>
              <a:t>f anything is lost during this translation process</a:t>
            </a:r>
          </a:p>
        </p:txBody>
      </p:sp>
      <p:sp>
        <p:nvSpPr>
          <p:cNvPr id="4" name="Slide Number Placeholder 3"/>
          <p:cNvSpPr>
            <a:spLocks noGrp="1"/>
          </p:cNvSpPr>
          <p:nvPr>
            <p:ph type="sldNum" sz="quarter" idx="5"/>
          </p:nvPr>
        </p:nvSpPr>
        <p:spPr/>
        <p:txBody>
          <a:bodyPr/>
          <a:lstStyle/>
          <a:p>
            <a:fld id="{392426FC-635C-4C42-BECC-4A839BB7127F}" type="slidenum">
              <a:rPr lang="en-US" smtClean="0"/>
              <a:t>31</a:t>
            </a:fld>
            <a:endParaRPr lang="en-US"/>
          </a:p>
        </p:txBody>
      </p:sp>
    </p:spTree>
    <p:extLst>
      <p:ext uri="{BB962C8B-B14F-4D97-AF65-F5344CB8AC3E}">
        <p14:creationId xmlns:p14="http://schemas.microsoft.com/office/powerpoint/2010/main" val="567619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874713" y="630238"/>
            <a:ext cx="4918075" cy="2767012"/>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452438" y="3977822"/>
            <a:ext cx="5880200" cy="4626429"/>
          </a:xfrm>
          <a:prstGeom prst="rect">
            <a:avLst/>
          </a:prstGeom>
          <a:solidFill>
            <a:srgbClr val="FFFFFF"/>
          </a:solidFill>
          <a:ln>
            <a:solidFill>
              <a:srgbClr val="000000"/>
            </a:solidFill>
            <a:miter lim="800000"/>
            <a:headEnd/>
            <a:tailEnd/>
          </a:ln>
        </p:spPr>
        <p:txBody>
          <a:bodyPr lIns="91374" tIns="45689" rIns="91374" bIns="45689"/>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altLang="en-US" b="1" u="sng" dirty="0" err="1"/>
              <a:t>Inceoption</a:t>
            </a:r>
            <a:r>
              <a:rPr lang="fr-CA" altLang="en-US" b="0" u="none" dirty="0"/>
              <a:t>: </a:t>
            </a:r>
            <a:r>
              <a:rPr lang="en-CA" altLang="en-US" sz="1200" dirty="0"/>
              <a:t>Start the process (business need, market opportunity, great idea), business case, feasibility study, system scope, risks,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b="1" u="sng" dirty="0"/>
              <a:t>Elicitation</a:t>
            </a:r>
            <a:r>
              <a:rPr lang="en-CA" altLang="en-US" sz="1200" dirty="0"/>
              <a:t>: All the tasks involved with discovering and gathering the requirements (interviews, document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b="1" u="sng" dirty="0"/>
              <a:t>Analysis</a:t>
            </a:r>
            <a:r>
              <a:rPr lang="en-CA" altLang="en-US" sz="1200" dirty="0"/>
              <a:t>: Develop a deep understating of the requirements on an individual level and as a whole (decomposition, conflicts, gaps)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b="1" u="sng" dirty="0"/>
              <a:t>Specification</a:t>
            </a:r>
            <a:r>
              <a:rPr lang="en-CA" altLang="en-US" sz="1200" dirty="0"/>
              <a:t>: Documenting these requirements in a well-organized way suitable for comprehension by their intended audiences.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b="1" u="sng" dirty="0"/>
              <a:t>Validation</a:t>
            </a:r>
            <a:r>
              <a:rPr lang="en-CA" altLang="en-US" sz="1200" dirty="0"/>
              <a:t>: Reviewing the documented requirements by internal teams and the customer to confirm that it’s complete and properly represented and that it meets the customer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b="1" u="sng" dirty="0"/>
              <a:t>Management</a:t>
            </a:r>
            <a:r>
              <a:rPr lang="en-CA" altLang="en-US" sz="1200" dirty="0"/>
              <a:t>: Managing the requirements beyond being agreed upon and through implementation up until the project is completed (tracing </a:t>
            </a:r>
            <a:r>
              <a:rPr lang="en-CA" altLang="en-US" sz="1200" dirty="0" err="1"/>
              <a:t>reqs</a:t>
            </a:r>
            <a:r>
              <a:rPr lang="en-CA" altLang="en-US" sz="1200" dirty="0"/>
              <a:t>, tracking status, changes – scope, assessing impact, accepting or refusing)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dirty="0"/>
              <a:t>Regardless of what development life cycle is being used (waterfall, iterative, agile, …etc.) these are the thing you need to do regarding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200" dirty="0"/>
              <a:t>Iteration is key to requirements development success.</a:t>
            </a:r>
          </a:p>
          <a:p>
            <a:endParaRPr lang="fr-CA" altLang="en-US" b="1" u="sng" dirty="0"/>
          </a:p>
        </p:txBody>
      </p:sp>
    </p:spTree>
    <p:extLst>
      <p:ext uri="{BB962C8B-B14F-4D97-AF65-F5344CB8AC3E}">
        <p14:creationId xmlns:p14="http://schemas.microsoft.com/office/powerpoint/2010/main" val="132510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All the activities we will go over are encompassed in one area or the other – in other words, there’s consensus on what needs to be done, but different views of how the tasks are organized or classified</a:t>
            </a:r>
            <a:endParaRPr lang="en-US" dirty="0"/>
          </a:p>
          <a:p>
            <a:endParaRPr lang="en-US" dirty="0"/>
          </a:p>
          <a:p>
            <a:r>
              <a:rPr lang="en-US" dirty="0"/>
              <a:t>IREB = </a:t>
            </a:r>
            <a:r>
              <a:rPr lang="en-US" b="0" i="0" dirty="0">
                <a:solidFill>
                  <a:srgbClr val="BDC1C6"/>
                </a:solidFill>
                <a:effectLst/>
                <a:latin typeface="arial" panose="020B0604020202020204" pitchFamily="34" charset="0"/>
              </a:rPr>
              <a:t>International Requirements Engineering Board – Germany</a:t>
            </a:r>
          </a:p>
          <a:p>
            <a:r>
              <a:rPr lang="en-US" b="0" i="0" dirty="0">
                <a:solidFill>
                  <a:srgbClr val="BDC1C6"/>
                </a:solidFill>
                <a:effectLst/>
                <a:latin typeface="arial" panose="020B0604020202020204" pitchFamily="34" charset="0"/>
              </a:rPr>
              <a:t>IIBA = </a:t>
            </a:r>
            <a:r>
              <a:rPr lang="en-GB" b="0" i="0" dirty="0">
                <a:solidFill>
                  <a:srgbClr val="BDC1C6"/>
                </a:solidFill>
                <a:effectLst/>
                <a:latin typeface="arial" panose="020B0604020202020204" pitchFamily="34" charset="0"/>
              </a:rPr>
              <a:t>International Institute of Business Analysis – Canada</a:t>
            </a:r>
          </a:p>
          <a:p>
            <a:r>
              <a:rPr lang="en-GB" b="0" i="0" dirty="0">
                <a:solidFill>
                  <a:srgbClr val="BDC1C6"/>
                </a:solidFill>
                <a:effectLst/>
                <a:latin typeface="arial" panose="020B0604020202020204" pitchFamily="34" charset="0"/>
              </a:rPr>
              <a:t>IEEE = Institute of Electrical and Electronics Engineers - USA</a:t>
            </a:r>
            <a:r>
              <a:rPr lang="en-US" b="0" i="0" dirty="0">
                <a:solidFill>
                  <a:srgbClr val="BDC1C6"/>
                </a:solidFill>
                <a:effectLst/>
                <a:latin typeface="arial" panose="020B0604020202020204" pitchFamily="34" charset="0"/>
              </a:rPr>
              <a:t> </a:t>
            </a:r>
            <a:endParaRPr lang="en-SA" dirty="0"/>
          </a:p>
        </p:txBody>
      </p:sp>
      <p:sp>
        <p:nvSpPr>
          <p:cNvPr id="4" name="Slide Number Placeholder 3"/>
          <p:cNvSpPr>
            <a:spLocks noGrp="1"/>
          </p:cNvSpPr>
          <p:nvPr>
            <p:ph type="sldNum" sz="quarter" idx="5"/>
          </p:nvPr>
        </p:nvSpPr>
        <p:spPr/>
        <p:txBody>
          <a:bodyPr/>
          <a:lstStyle/>
          <a:p>
            <a:fld id="{392426FC-635C-4C42-BECC-4A839BB7127F}" type="slidenum">
              <a:rPr lang="en-US" smtClean="0"/>
              <a:t>33</a:t>
            </a:fld>
            <a:endParaRPr lang="en-US"/>
          </a:p>
        </p:txBody>
      </p:sp>
    </p:spTree>
    <p:extLst>
      <p:ext uri="{BB962C8B-B14F-4D97-AF65-F5344CB8AC3E}">
        <p14:creationId xmlns:p14="http://schemas.microsoft.com/office/powerpoint/2010/main" val="285204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i="1" dirty="0"/>
              <a:t>[The requirements form a complex matrix of the needs of many stakeholders who are spread across different levels of the organization and who are somehow linked to the problem. They all have different backgrounds, experiences, assumptions, expectations,</a:t>
            </a:r>
            <a:r>
              <a:rPr lang="en-US" i="1" baseline="0" dirty="0"/>
              <a:t> and needs, which may very well conflict with each other.]</a:t>
            </a:r>
            <a:endParaRPr lang="en-US" i="1" dirty="0"/>
          </a:p>
        </p:txBody>
      </p:sp>
      <p:sp>
        <p:nvSpPr>
          <p:cNvPr id="4" name="Slide Number Placeholder 3"/>
          <p:cNvSpPr>
            <a:spLocks noGrp="1"/>
          </p:cNvSpPr>
          <p:nvPr>
            <p:ph type="sldNum" sz="quarter" idx="10"/>
          </p:nvPr>
        </p:nvSpPr>
        <p:spPr/>
        <p:txBody>
          <a:bodyPr/>
          <a:lstStyle/>
          <a:p>
            <a:fld id="{A5646F5D-D66A-244B-B188-4FE8D3E94CDA}" type="slidenum">
              <a:rPr lang="en-US" smtClean="0"/>
              <a:t>4</a:t>
            </a:fld>
            <a:endParaRPr lang="en-US"/>
          </a:p>
        </p:txBody>
      </p:sp>
    </p:spTree>
    <p:extLst>
      <p:ext uri="{BB962C8B-B14F-4D97-AF65-F5344CB8AC3E}">
        <p14:creationId xmlns:p14="http://schemas.microsoft.com/office/powerpoint/2010/main" val="2221414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B</a:t>
            </a:r>
            <a:r>
              <a:rPr lang="en-US" dirty="0"/>
              <a:t>u</a:t>
            </a:r>
            <a:r>
              <a:rPr lang="en-SA" dirty="0"/>
              <a:t>siness analysts, SW engineers, domain experts</a:t>
            </a:r>
          </a:p>
          <a:p>
            <a:endParaRPr lang="en-SA" dirty="0"/>
          </a:p>
          <a:p>
            <a:r>
              <a:rPr lang="en-SA" dirty="0"/>
              <a:t>Shortage in user involvement could come from both sides – stakeholders reluctant to give time or unavailable or SW team don’t involve users enough</a:t>
            </a:r>
          </a:p>
        </p:txBody>
      </p:sp>
      <p:sp>
        <p:nvSpPr>
          <p:cNvPr id="4" name="Slide Number Placeholder 3"/>
          <p:cNvSpPr>
            <a:spLocks noGrp="1"/>
          </p:cNvSpPr>
          <p:nvPr>
            <p:ph type="sldNum" sz="quarter" idx="5"/>
          </p:nvPr>
        </p:nvSpPr>
        <p:spPr/>
        <p:txBody>
          <a:bodyPr/>
          <a:lstStyle/>
          <a:p>
            <a:fld id="{392426FC-635C-4C42-BECC-4A839BB7127F}" type="slidenum">
              <a:rPr lang="en-US" smtClean="0"/>
              <a:t>34</a:t>
            </a:fld>
            <a:endParaRPr lang="en-US"/>
          </a:p>
        </p:txBody>
      </p:sp>
    </p:spTree>
    <p:extLst>
      <p:ext uri="{BB962C8B-B14F-4D97-AF65-F5344CB8AC3E}">
        <p14:creationId xmlns:p14="http://schemas.microsoft.com/office/powerpoint/2010/main" val="2356531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Serves as the main interpreter between the customer community and the software development team</a:t>
            </a:r>
          </a:p>
          <a:p>
            <a:endParaRPr lang="en-SA" dirty="0"/>
          </a:p>
          <a:p>
            <a:r>
              <a:rPr lang="en-US" dirty="0"/>
              <a:t>﻿requirements analyst, systems analyst, requirements engineer, requirements manager, application analyst, IT business analyst, and simply analyst.</a:t>
            </a:r>
          </a:p>
          <a:p>
            <a:endParaRPr lang="en-US" dirty="0"/>
          </a:p>
        </p:txBody>
      </p:sp>
      <p:sp>
        <p:nvSpPr>
          <p:cNvPr id="4" name="Slide Number Placeholder 3"/>
          <p:cNvSpPr>
            <a:spLocks noGrp="1"/>
          </p:cNvSpPr>
          <p:nvPr>
            <p:ph type="sldNum" sz="quarter" idx="5"/>
          </p:nvPr>
        </p:nvSpPr>
        <p:spPr/>
        <p:txBody>
          <a:bodyPr/>
          <a:lstStyle/>
          <a:p>
            <a:fld id="{392426FC-635C-4C42-BECC-4A839BB7127F}" type="slidenum">
              <a:rPr lang="en-US" smtClean="0"/>
              <a:t>35</a:t>
            </a:fld>
            <a:endParaRPr lang="en-US"/>
          </a:p>
        </p:txBody>
      </p:sp>
    </p:spTree>
    <p:extLst>
      <p:ext uri="{BB962C8B-B14F-4D97-AF65-F5344CB8AC3E}">
        <p14:creationId xmlns:p14="http://schemas.microsoft.com/office/powerpoint/2010/main" val="91990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SA" dirty="0"/>
              <a:t> trap that a lot of p</a:t>
            </a:r>
            <a:r>
              <a:rPr lang="en-US" dirty="0" err="1"/>
              <a:t>eo</a:t>
            </a:r>
            <a:r>
              <a:rPr lang="en-SA" dirty="0"/>
              <a:t>ple fall into is to assume that any developer can automatically be an effective business analyst.</a:t>
            </a:r>
          </a:p>
          <a:p>
            <a:endParaRPr lang="en-SA" dirty="0"/>
          </a:p>
          <a:p>
            <a:r>
              <a:rPr lang="en-SA" b="1" u="sng" dirty="0"/>
              <a:t>Active listening</a:t>
            </a:r>
            <a:r>
              <a:rPr lang="en-SA" dirty="0"/>
              <a:t> by maintiaining eye contact and echoing key point to confirm understaning</a:t>
            </a:r>
          </a:p>
          <a:p>
            <a:r>
              <a:rPr lang="en-SA" b="1" u="sng" dirty="0"/>
              <a:t>Interviewing</a:t>
            </a:r>
            <a:r>
              <a:rPr lang="en-SA" dirty="0"/>
              <a:t> diverse groups about their needs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u="sng" dirty="0"/>
              <a:t>Facilitation</a:t>
            </a:r>
            <a:r>
              <a:rPr lang="en-US" dirty="0"/>
              <a:t> is the act of leading a group towards success. Facilitation is essential when collaboratively defining requirements, prioritizing needs, and resolving conflicts.</a:t>
            </a:r>
          </a:p>
          <a:p>
            <a:r>
              <a:rPr lang="en-SA" b="1" u="sng" dirty="0"/>
              <a:t>Observational</a:t>
            </a:r>
            <a:r>
              <a:rPr lang="en-SA" dirty="0"/>
              <a:t>: these come in handy when requirements are gathered through user observation on the job, be able to detect point user doesn’t mention.</a:t>
            </a:r>
          </a:p>
          <a:p>
            <a:r>
              <a:rPr lang="en-US" dirty="0"/>
              <a:t>﻿</a:t>
            </a:r>
            <a:r>
              <a:rPr lang="en-US" b="1" u="sng" dirty="0"/>
              <a:t>Learning</a:t>
            </a:r>
            <a:r>
              <a:rPr lang="en-US" dirty="0"/>
              <a:t>: application or industry domain, processes, documents </a:t>
            </a:r>
          </a:p>
          <a:p>
            <a:r>
              <a:rPr lang="en-US" b="1" u="sng" dirty="0"/>
              <a:t>Analytical:</a:t>
            </a:r>
            <a:r>
              <a:rPr lang="en-US" b="0" u="none" dirty="0"/>
              <a:t> are important when trying to convert user requirements in functional and non-functional, breaking down complex requirements</a:t>
            </a:r>
            <a:endParaRPr lang="en-US" b="1" u="sng" dirty="0"/>
          </a:p>
          <a:p>
            <a:r>
              <a:rPr lang="en-US" b="1" u="sng" dirty="0"/>
              <a:t>Communication</a:t>
            </a:r>
            <a:r>
              <a:rPr lang="en-US" dirty="0"/>
              <a:t>: ﻿﻿ability to express complex ideas clearly, both in written form and verbally.</a:t>
            </a:r>
          </a:p>
          <a:p>
            <a:r>
              <a:rPr lang="en-US" b="1" u="sng" dirty="0"/>
              <a:t>Interpersonal</a:t>
            </a:r>
            <a:r>
              <a:rPr lang="en-US" dirty="0"/>
              <a:t>: get people with competing interests to work together as a team, ﻿speak the language of the audience she is talking to, not using technical jargon, deal with resisting stakeholders.</a:t>
            </a:r>
          </a:p>
          <a:p>
            <a:endParaRPr lang="en-US" dirty="0"/>
          </a:p>
        </p:txBody>
      </p:sp>
      <p:sp>
        <p:nvSpPr>
          <p:cNvPr id="4" name="Slide Number Placeholder 3"/>
          <p:cNvSpPr>
            <a:spLocks noGrp="1"/>
          </p:cNvSpPr>
          <p:nvPr>
            <p:ph type="sldNum" sz="quarter" idx="5"/>
          </p:nvPr>
        </p:nvSpPr>
        <p:spPr/>
        <p:txBody>
          <a:bodyPr/>
          <a:lstStyle/>
          <a:p>
            <a:fld id="{392426FC-635C-4C42-BECC-4A839BB7127F}" type="slidenum">
              <a:rPr lang="en-US" smtClean="0"/>
              <a:t>37</a:t>
            </a:fld>
            <a:endParaRPr lang="en-US"/>
          </a:p>
        </p:txBody>
      </p:sp>
    </p:spTree>
    <p:extLst>
      <p:ext uri="{BB962C8B-B14F-4D97-AF65-F5344CB8AC3E}">
        <p14:creationId xmlns:p14="http://schemas.microsoft.com/office/powerpoint/2010/main" val="1709750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Module II. Software Requirements</a:t>
            </a:r>
          </a:p>
        </p:txBody>
      </p:sp>
      <p:sp>
        <p:nvSpPr>
          <p:cNvPr id="7" name="Rectangle 7"/>
          <p:cNvSpPr>
            <a:spLocks noGrp="1" noChangeArrowheads="1"/>
          </p:cNvSpPr>
          <p:nvPr>
            <p:ph type="sldNum" sz="quarter" idx="5"/>
          </p:nvPr>
        </p:nvSpPr>
        <p:spPr>
          <a:ln/>
        </p:spPr>
        <p:txBody>
          <a:bodyPr/>
          <a:lstStyle/>
          <a:p>
            <a:fld id="{B7C4F12B-4DE3-40C4-9454-80E6E8FAC8F2}" type="slidenum">
              <a:rPr lang="en-US" altLang="en-US"/>
              <a:pPr/>
              <a:t>38</a:t>
            </a:fld>
            <a:endParaRPr lang="en-US" alt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13644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Inception: define scope and context (stakeholders, plans)</a:t>
            </a:r>
          </a:p>
          <a:p>
            <a:endParaRPr lang="en-SA" dirty="0"/>
          </a:p>
          <a:p>
            <a:r>
              <a:rPr lang="en-SA" dirty="0"/>
              <a:t>Elicitation: gathering requirements</a:t>
            </a:r>
          </a:p>
          <a:p>
            <a:endParaRPr lang="en-SA" dirty="0"/>
          </a:p>
          <a:p>
            <a:r>
              <a:rPr lang="en-SA" dirty="0"/>
              <a:t>Analysis: analyzing them individually and as a whole to identify conflicts, gaps, missing information.</a:t>
            </a:r>
          </a:p>
          <a:p>
            <a:endParaRPr lang="en-SA" dirty="0"/>
          </a:p>
          <a:p>
            <a:r>
              <a:rPr lang="en-SA" dirty="0"/>
              <a:t>Specification: Documenting the requirements gradually in order to build the SRS. </a:t>
            </a:r>
          </a:p>
          <a:p>
            <a:endParaRPr lang="en-SA" dirty="0"/>
          </a:p>
          <a:p>
            <a:r>
              <a:rPr lang="en-SA" dirty="0"/>
              <a:t>Validation: Making sure the documented requirements are complete, consistent, and reflect what the customer needs</a:t>
            </a:r>
          </a:p>
          <a:p>
            <a:endParaRPr lang="en-SA" dirty="0"/>
          </a:p>
          <a:p>
            <a:r>
              <a:rPr lang="en-SA" dirty="0"/>
              <a:t>Management: Managing the baselined requirements through implementation and until project is completed (change requests, scope creep, tracing, tracking status)</a:t>
            </a:r>
          </a:p>
        </p:txBody>
      </p:sp>
      <p:sp>
        <p:nvSpPr>
          <p:cNvPr id="4" name="Slide Number Placeholder 3"/>
          <p:cNvSpPr>
            <a:spLocks noGrp="1"/>
          </p:cNvSpPr>
          <p:nvPr>
            <p:ph type="sldNum" sz="quarter" idx="5"/>
          </p:nvPr>
        </p:nvSpPr>
        <p:spPr/>
        <p:txBody>
          <a:bodyPr/>
          <a:lstStyle/>
          <a:p>
            <a:fld id="{392426FC-635C-4C42-BECC-4A839BB7127F}" type="slidenum">
              <a:rPr lang="en-US" smtClean="0"/>
              <a:t>39</a:t>
            </a:fld>
            <a:endParaRPr lang="en-US"/>
          </a:p>
        </p:txBody>
      </p:sp>
    </p:spTree>
    <p:extLst>
      <p:ext uri="{BB962C8B-B14F-4D97-AF65-F5344CB8AC3E}">
        <p14:creationId xmlns:p14="http://schemas.microsoft.com/office/powerpoint/2010/main" val="2804489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Inception is only done once at the start of the project.</a:t>
            </a:r>
          </a:p>
          <a:p>
            <a:endParaRPr lang="en-US" dirty="0"/>
          </a:p>
          <a:p>
            <a:r>
              <a:rPr lang="en-US" dirty="0"/>
              <a:t>This is an iterative process – in other words, these activities are not performed in a simple linear sequence, but rather are interwoven and iterative.</a:t>
            </a:r>
          </a:p>
          <a:p>
            <a:endParaRPr lang="en-US" dirty="0"/>
          </a:p>
          <a:p>
            <a:r>
              <a:rPr lang="en-US" dirty="0"/>
              <a:t>Important operating phrase: moving from initial concepts of what is needed towards further precision of understanding and expression.</a:t>
            </a:r>
          </a:p>
          <a:p>
            <a:endParaRPr lang="en-US" dirty="0"/>
          </a:p>
          <a:p>
            <a:r>
              <a:rPr lang="en-US" dirty="0"/>
              <a:t>﻿You’re never going to get perfect requirements. Practically speaking, the goal of requirements development is to create a shared understanding of requirements that is good enough to allow construction of the product.</a:t>
            </a:r>
          </a:p>
        </p:txBody>
      </p:sp>
      <p:sp>
        <p:nvSpPr>
          <p:cNvPr id="4" name="Slide Number Placeholder 3"/>
          <p:cNvSpPr>
            <a:spLocks noGrp="1"/>
          </p:cNvSpPr>
          <p:nvPr>
            <p:ph type="sldNum" sz="quarter" idx="10"/>
          </p:nvPr>
        </p:nvSpPr>
        <p:spPr/>
        <p:txBody>
          <a:bodyPr/>
          <a:lstStyle/>
          <a:p>
            <a:fld id="{392426FC-635C-4C42-BECC-4A839BB7127F}" type="slidenum">
              <a:rPr lang="en-US" smtClean="0"/>
              <a:t>40</a:t>
            </a:fld>
            <a:endParaRPr lang="en-US"/>
          </a:p>
        </p:txBody>
      </p:sp>
    </p:spTree>
    <p:extLst>
      <p:ext uri="{BB962C8B-B14F-4D97-AF65-F5344CB8AC3E}">
        <p14:creationId xmlns:p14="http://schemas.microsoft.com/office/powerpoint/2010/main" val="206644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Instances of requirements change could potentially initiate a new cycle of requirements development, depending on the scale of change. </a:t>
            </a:r>
          </a:p>
          <a:p>
            <a:endParaRPr lang="en-US" dirty="0"/>
          </a:p>
          <a:p>
            <a:r>
              <a:rPr lang="en-US" dirty="0"/>
              <a:t>Not following a proper change management process (e.g. implementing changes directly without amending documentation) can have severe consequences on the final product and its maintenance.</a:t>
            </a:r>
          </a:p>
        </p:txBody>
      </p:sp>
      <p:sp>
        <p:nvSpPr>
          <p:cNvPr id="4" name="Slide Number Placeholder 3"/>
          <p:cNvSpPr>
            <a:spLocks noGrp="1"/>
          </p:cNvSpPr>
          <p:nvPr>
            <p:ph type="sldNum" sz="quarter" idx="10"/>
          </p:nvPr>
        </p:nvSpPr>
        <p:spPr/>
        <p:txBody>
          <a:bodyPr/>
          <a:lstStyle/>
          <a:p>
            <a:fld id="{392426FC-635C-4C42-BECC-4A839BB7127F}" type="slidenum">
              <a:rPr lang="en-US" smtClean="0"/>
              <a:t>41</a:t>
            </a:fld>
            <a:endParaRPr lang="en-US"/>
          </a:p>
        </p:txBody>
      </p:sp>
    </p:spTree>
    <p:extLst>
      <p:ext uri="{BB962C8B-B14F-4D97-AF65-F5344CB8AC3E}">
        <p14:creationId xmlns:p14="http://schemas.microsoft.com/office/powerpoint/2010/main" val="361618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392426FC-635C-4C42-BECC-4A839BB7127F}" type="slidenum">
              <a:rPr lang="en-US" smtClean="0"/>
              <a:t>5</a:t>
            </a:fld>
            <a:endParaRPr lang="en-US"/>
          </a:p>
        </p:txBody>
      </p:sp>
    </p:spTree>
    <p:extLst>
      <p:ext uri="{BB962C8B-B14F-4D97-AF65-F5344CB8AC3E}">
        <p14:creationId xmlns:p14="http://schemas.microsoft.com/office/powerpoint/2010/main" val="258456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scenario, </a:t>
            </a:r>
            <a:r>
              <a:rPr lang="en-US" dirty="0"/>
              <a:t>the amount of discrepancies between the perspectives of project stakeholders is insane, and is extremely difficult to rectify later on in the process, which has</a:t>
            </a:r>
            <a:r>
              <a:rPr lang="en-US" baseline="0" dirty="0"/>
              <a:t> many negative effects on projects.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preceding process is really implemented, then where are these complications resulting from?</a:t>
            </a:r>
            <a:endParaRPr lang="en-US" dirty="0"/>
          </a:p>
          <a:p>
            <a:endParaRPr lang="en-US" baseline="0" dirty="0"/>
          </a:p>
          <a:p>
            <a:r>
              <a:rPr lang="en-US" i="1" baseline="0" dirty="0"/>
              <a:t>[</a:t>
            </a:r>
            <a:r>
              <a:rPr lang="en-US" i="1" dirty="0"/>
              <a:t>and represents a recipe for disaster</a:t>
            </a:r>
            <a:r>
              <a:rPr lang="en-US" i="1" baseline="0" dirty="0"/>
              <a:t> that usually result in project delays, overrun, unsatisfied customers, low employee morale, defective products, or ultimately project failure]</a:t>
            </a:r>
          </a:p>
          <a:p>
            <a:endParaRPr lang="en-US" i="1" baseline="0" dirty="0"/>
          </a:p>
        </p:txBody>
      </p:sp>
      <p:sp>
        <p:nvSpPr>
          <p:cNvPr id="4" name="Slide Number Placeholder 3"/>
          <p:cNvSpPr>
            <a:spLocks noGrp="1"/>
          </p:cNvSpPr>
          <p:nvPr>
            <p:ph type="sldNum" sz="quarter" idx="10"/>
          </p:nvPr>
        </p:nvSpPr>
        <p:spPr/>
        <p:txBody>
          <a:bodyPr/>
          <a:lstStyle/>
          <a:p>
            <a:fld id="{A5646F5D-D66A-244B-B188-4FE8D3E94CDA}" type="slidenum">
              <a:rPr lang="en-US" smtClean="0"/>
              <a:t>6</a:t>
            </a:fld>
            <a:endParaRPr lang="en-US"/>
          </a:p>
        </p:txBody>
      </p:sp>
    </p:spTree>
    <p:extLst>
      <p:ext uri="{BB962C8B-B14F-4D97-AF65-F5344CB8AC3E}">
        <p14:creationId xmlns:p14="http://schemas.microsoft.com/office/powerpoint/2010/main" val="42726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IEEE’s SWEBOK </a:t>
            </a:r>
          </a:p>
          <a:p>
            <a:endParaRPr lang="en-SA" dirty="0"/>
          </a:p>
          <a:p>
            <a:r>
              <a:rPr lang="en-SA" dirty="0"/>
              <a:t>Practical considerations under which requirements managments topics are discussed.</a:t>
            </a:r>
          </a:p>
        </p:txBody>
      </p:sp>
      <p:sp>
        <p:nvSpPr>
          <p:cNvPr id="4" name="Slide Number Placeholder 3"/>
          <p:cNvSpPr>
            <a:spLocks noGrp="1"/>
          </p:cNvSpPr>
          <p:nvPr>
            <p:ph type="sldNum" sz="quarter" idx="5"/>
          </p:nvPr>
        </p:nvSpPr>
        <p:spPr/>
        <p:txBody>
          <a:bodyPr/>
          <a:lstStyle/>
          <a:p>
            <a:fld id="{392426FC-635C-4C42-BECC-4A839BB7127F}" type="slidenum">
              <a:rPr lang="en-US" smtClean="0"/>
              <a:t>12</a:t>
            </a:fld>
            <a:endParaRPr lang="en-US"/>
          </a:p>
        </p:txBody>
      </p:sp>
    </p:spTree>
    <p:extLst>
      <p:ext uri="{BB962C8B-B14F-4D97-AF65-F5344CB8AC3E}">
        <p14:creationId xmlns:p14="http://schemas.microsoft.com/office/powerpoint/2010/main" val="189875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They describe what the developers must implement to enable users to accomplish their tasks (user requirements), thereby satisfying the business requirements.. They’re documented in a software requirements specification (SRS),</a:t>
            </a:r>
          </a:p>
          <a:p>
            <a:r>
              <a:rPr lang="en-US" dirty="0"/>
              <a:t>﻿System requirements. ﻿A system can be all software or it can include both software and hardware subsystems.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specify not what the system does, but rather how well it does those things. </a:t>
            </a:r>
          </a:p>
        </p:txBody>
      </p:sp>
      <p:sp>
        <p:nvSpPr>
          <p:cNvPr id="4" name="Slide Number Placeholder 3"/>
          <p:cNvSpPr>
            <a:spLocks noGrp="1"/>
          </p:cNvSpPr>
          <p:nvPr>
            <p:ph type="sldNum" sz="quarter" idx="5"/>
          </p:nvPr>
        </p:nvSpPr>
        <p:spPr/>
        <p:txBody>
          <a:bodyPr/>
          <a:lstStyle/>
          <a:p>
            <a:fld id="{392426FC-635C-4C42-BECC-4A839BB7127F}" type="slidenum">
              <a:rPr lang="en-US" smtClean="0"/>
              <a:t>16</a:t>
            </a:fld>
            <a:endParaRPr lang="en-US"/>
          </a:p>
        </p:txBody>
      </p:sp>
    </p:spTree>
    <p:extLst>
      <p:ext uri="{BB962C8B-B14F-4D97-AF65-F5344CB8AC3E}">
        <p14:creationId xmlns:p14="http://schemas.microsoft.com/office/powerpoint/2010/main" val="2977213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2426FC-635C-4C42-BECC-4A839BB7127F}" type="slidenum">
              <a:rPr lang="en-US" smtClean="0"/>
              <a:t>17</a:t>
            </a:fld>
            <a:endParaRPr lang="en-US"/>
          </a:p>
        </p:txBody>
      </p:sp>
    </p:spTree>
    <p:extLst>
      <p:ext uri="{BB962C8B-B14F-4D97-AF65-F5344CB8AC3E}">
        <p14:creationId xmlns:p14="http://schemas.microsoft.com/office/powerpoint/2010/main" val="265217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Functional requirements</a:t>
            </a:r>
            <a:r>
              <a:rPr lang="en-US" dirty="0"/>
              <a:t>: They describe what the developers must implement to enable users to accomplish their tasks (user requirements), thereby satisfying the business requirements. They’re documented in a software requirements specification (SRS),</a:t>
            </a:r>
          </a:p>
          <a:p>
            <a:r>
              <a:rPr lang="en-US" dirty="0"/>
              <a:t>﻿</a:t>
            </a:r>
          </a:p>
          <a:p>
            <a:r>
              <a:rPr lang="en-US" u="sng" dirty="0"/>
              <a:t>System requirements</a:t>
            </a:r>
            <a:r>
              <a:rPr lang="en-US" dirty="0"/>
              <a:t>. ﻿A system can be all software or it can include both software and hardware subsystems.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Non-functional</a:t>
            </a:r>
            <a:r>
              <a:rPr lang="en-US" dirty="0"/>
              <a:t> requirements ﻿might specify not what the system does, but rather how well it does those things.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2426FC-635C-4C42-BECC-4A839BB7127F}" type="slidenum">
              <a:rPr lang="en-US" smtClean="0"/>
              <a:t>18</a:t>
            </a:fld>
            <a:endParaRPr lang="en-US"/>
          </a:p>
        </p:txBody>
      </p:sp>
    </p:spTree>
    <p:extLst>
      <p:ext uri="{BB962C8B-B14F-4D97-AF65-F5344CB8AC3E}">
        <p14:creationId xmlns:p14="http://schemas.microsoft.com/office/powerpoint/2010/main" val="3184327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dirty="0"/>
              <a:t>Some people consider non-functional requirements to be </a:t>
            </a:r>
            <a:r>
              <a:rPr lang="en-CA" altLang="en-US" dirty="0"/>
              <a:t>synonymous with quality attributes, but this is overly restrictive.</a:t>
            </a:r>
          </a:p>
          <a:p>
            <a:endParaRPr lang="en-SA" dirty="0"/>
          </a:p>
          <a:p>
            <a:r>
              <a:rPr lang="en-SA" dirty="0"/>
              <a:t>E.g. Usability, reliability, reusability, maintainability.</a:t>
            </a:r>
          </a:p>
        </p:txBody>
      </p:sp>
      <p:sp>
        <p:nvSpPr>
          <p:cNvPr id="4" name="Slide Number Placeholder 3"/>
          <p:cNvSpPr>
            <a:spLocks noGrp="1"/>
          </p:cNvSpPr>
          <p:nvPr>
            <p:ph type="sldNum" sz="quarter" idx="5"/>
          </p:nvPr>
        </p:nvSpPr>
        <p:spPr/>
        <p:txBody>
          <a:bodyPr/>
          <a:lstStyle/>
          <a:p>
            <a:fld id="{392426FC-635C-4C42-BECC-4A839BB7127F}" type="slidenum">
              <a:rPr lang="en-US" smtClean="0"/>
              <a:t>19</a:t>
            </a:fld>
            <a:endParaRPr lang="en-US"/>
          </a:p>
        </p:txBody>
      </p:sp>
    </p:spTree>
    <p:extLst>
      <p:ext uri="{BB962C8B-B14F-4D97-AF65-F5344CB8AC3E}">
        <p14:creationId xmlns:p14="http://schemas.microsoft.com/office/powerpoint/2010/main" val="224004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05BD-9D11-824A-A355-5791C1FED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531D1B3F-0492-4A45-8A53-88FFA2F45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1DCF2FEB-C556-F247-BC8E-D2D072195C9F}"/>
              </a:ext>
            </a:extLst>
          </p:cNvPr>
          <p:cNvSpPr>
            <a:spLocks noGrp="1"/>
          </p:cNvSpPr>
          <p:nvPr>
            <p:ph type="dt" sz="half" idx="10"/>
          </p:nvPr>
        </p:nvSpPr>
        <p:spPr/>
        <p:txBody>
          <a:bodyPr/>
          <a:lstStyle/>
          <a:p>
            <a:fld id="{38C5C3B2-F4DF-460A-9516-3D695D686250}" type="datetime1">
              <a:rPr lang="en-US" smtClean="0"/>
              <a:t>8/30/2022</a:t>
            </a:fld>
            <a:endParaRPr lang="en-US"/>
          </a:p>
        </p:txBody>
      </p:sp>
      <p:sp>
        <p:nvSpPr>
          <p:cNvPr id="5" name="Footer Placeholder 4">
            <a:extLst>
              <a:ext uri="{FF2B5EF4-FFF2-40B4-BE49-F238E27FC236}">
                <a16:creationId xmlns:a16="http://schemas.microsoft.com/office/drawing/2014/main" id="{364C9F6E-E5E7-D740-8F82-455D8DE86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B6307-0412-D640-ADD6-BDB02121905F}"/>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20675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D48C-93FD-DE4B-89E6-EA4713369A4F}"/>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C40A2A1A-B3A0-7C4A-B8A0-6808D89671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BAB71BC-4FFA-874D-801C-C159B297824F}"/>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5" name="Footer Placeholder 4">
            <a:extLst>
              <a:ext uri="{FF2B5EF4-FFF2-40B4-BE49-F238E27FC236}">
                <a16:creationId xmlns:a16="http://schemas.microsoft.com/office/drawing/2014/main" id="{1A08E23E-7401-4F45-9A9C-386B970A9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D14A9-3926-124E-8D1F-09C137C05BB7}"/>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812880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D0C9D-8103-ED48-AD02-94EC3E925B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41A96CD0-C9C2-A04E-9635-F405A8C82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95F7F28-8837-D947-A7BF-2A425B6425C3}"/>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5" name="Footer Placeholder 4">
            <a:extLst>
              <a:ext uri="{FF2B5EF4-FFF2-40B4-BE49-F238E27FC236}">
                <a16:creationId xmlns:a16="http://schemas.microsoft.com/office/drawing/2014/main" id="{ED4583A2-5E75-D247-8038-596DDD30D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A96E6-CC8D-1D4E-94A8-8A202887A315}"/>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30285240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8153"/>
            <a:ext cx="10972800" cy="1143000"/>
          </a:xfrm>
        </p:spPr>
        <p:txBody>
          <a:bodyPr/>
          <a:lstStyle>
            <a:lvl1pPr algn="l">
              <a:defRPr b="1"/>
            </a:lvl1p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B8B083-DCBB-FD42-85AA-3993AC22C8A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292C-2690-484B-A44E-64DA2C976BCC}" type="slidenum">
              <a:rPr lang="en-US" smtClean="0"/>
              <a:t>‹#›</a:t>
            </a:fld>
            <a:endParaRPr lang="en-US"/>
          </a:p>
        </p:txBody>
      </p:sp>
      <p:sp>
        <p:nvSpPr>
          <p:cNvPr id="8" name="Content Placeholder 7"/>
          <p:cNvSpPr>
            <a:spLocks noGrp="1"/>
          </p:cNvSpPr>
          <p:nvPr>
            <p:ph sz="quarter" idx="13"/>
          </p:nvPr>
        </p:nvSpPr>
        <p:spPr>
          <a:xfrm>
            <a:off x="1638300" y="2449514"/>
            <a:ext cx="61384" cy="46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17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8153"/>
            <a:ext cx="10972800" cy="1143000"/>
          </a:xfrm>
        </p:spPr>
        <p:txBody>
          <a:bodyPr/>
          <a:lstStyle>
            <a:lvl1pPr algn="l">
              <a:defRPr b="1"/>
            </a:lvl1p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B8B083-DCBB-FD42-85AA-3993AC22C8A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292C-2690-484B-A44E-64DA2C976BCC}" type="slidenum">
              <a:rPr lang="en-US" smtClean="0"/>
              <a:t>‹#›</a:t>
            </a:fld>
            <a:endParaRPr lang="en-US"/>
          </a:p>
        </p:txBody>
      </p:sp>
      <p:sp>
        <p:nvSpPr>
          <p:cNvPr id="8" name="Content Placeholder 7"/>
          <p:cNvSpPr>
            <a:spLocks noGrp="1"/>
          </p:cNvSpPr>
          <p:nvPr>
            <p:ph sz="quarter" idx="13"/>
          </p:nvPr>
        </p:nvSpPr>
        <p:spPr>
          <a:xfrm>
            <a:off x="1638300" y="2449514"/>
            <a:ext cx="61384" cy="46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939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8153"/>
            <a:ext cx="10972800" cy="1143000"/>
          </a:xfrm>
        </p:spPr>
        <p:txBody>
          <a:bodyPr/>
          <a:lstStyle>
            <a:lvl1pPr algn="l">
              <a:defRPr b="1"/>
            </a:lvl1p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B8B083-DCBB-FD42-85AA-3993AC22C8A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292C-2690-484B-A44E-64DA2C976BCC}" type="slidenum">
              <a:rPr lang="en-US" smtClean="0"/>
              <a:t>‹#›</a:t>
            </a:fld>
            <a:endParaRPr lang="en-US"/>
          </a:p>
        </p:txBody>
      </p:sp>
      <p:sp>
        <p:nvSpPr>
          <p:cNvPr id="8" name="Content Placeholder 7"/>
          <p:cNvSpPr>
            <a:spLocks noGrp="1"/>
          </p:cNvSpPr>
          <p:nvPr>
            <p:ph sz="quarter" idx="13"/>
          </p:nvPr>
        </p:nvSpPr>
        <p:spPr>
          <a:xfrm>
            <a:off x="1638300" y="2449514"/>
            <a:ext cx="61384" cy="46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82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8153"/>
            <a:ext cx="10972800" cy="1143000"/>
          </a:xfrm>
        </p:spPr>
        <p:txBody>
          <a:bodyPr/>
          <a:lstStyle>
            <a:lvl1pPr algn="l">
              <a:defRPr b="1"/>
            </a:lvl1p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B8B083-DCBB-FD42-85AA-3993AC22C8A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292C-2690-484B-A44E-64DA2C976BCC}" type="slidenum">
              <a:rPr lang="en-US" smtClean="0"/>
              <a:t>‹#›</a:t>
            </a:fld>
            <a:endParaRPr lang="en-US"/>
          </a:p>
        </p:txBody>
      </p:sp>
      <p:sp>
        <p:nvSpPr>
          <p:cNvPr id="8" name="Content Placeholder 7"/>
          <p:cNvSpPr>
            <a:spLocks noGrp="1"/>
          </p:cNvSpPr>
          <p:nvPr>
            <p:ph sz="quarter" idx="13"/>
          </p:nvPr>
        </p:nvSpPr>
        <p:spPr>
          <a:xfrm>
            <a:off x="1638300" y="2449514"/>
            <a:ext cx="61384" cy="46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30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5957-5CE9-D748-97A4-1D6802BE710D}"/>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19CEE43-4237-4741-B58E-32A5AEDA59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86E1162-7C9E-2246-8510-089450E9241D}"/>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5" name="Footer Placeholder 4">
            <a:extLst>
              <a:ext uri="{FF2B5EF4-FFF2-40B4-BE49-F238E27FC236}">
                <a16:creationId xmlns:a16="http://schemas.microsoft.com/office/drawing/2014/main" id="{59C881A5-B0A8-BF41-B234-995CB7E4D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1515A-74D9-A24E-93A4-3745412CFE59}"/>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453486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0250-906C-4844-BBFB-C7518AACC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25568F5C-C9E7-6E41-B12D-585E15632F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D46FE-2B04-9F4A-B2FC-8708B5E62F14}"/>
              </a:ext>
            </a:extLst>
          </p:cNvPr>
          <p:cNvSpPr>
            <a:spLocks noGrp="1"/>
          </p:cNvSpPr>
          <p:nvPr>
            <p:ph type="dt" sz="half" idx="10"/>
          </p:nvPr>
        </p:nvSpPr>
        <p:spPr/>
        <p:txBody>
          <a:bodyPr/>
          <a:lstStyle/>
          <a:p>
            <a:fld id="{CED2A647-5687-405D-AA9C-93175CA8183B}" type="datetime1">
              <a:rPr lang="en-US" smtClean="0"/>
              <a:t>8/30/2022</a:t>
            </a:fld>
            <a:endParaRPr lang="en-US"/>
          </a:p>
        </p:txBody>
      </p:sp>
      <p:sp>
        <p:nvSpPr>
          <p:cNvPr id="5" name="Footer Placeholder 4">
            <a:extLst>
              <a:ext uri="{FF2B5EF4-FFF2-40B4-BE49-F238E27FC236}">
                <a16:creationId xmlns:a16="http://schemas.microsoft.com/office/drawing/2014/main" id="{53858C4F-53DB-3D4C-9C7D-EF3F38BED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110B0-7A0C-E546-A1A7-8E6A31CA34A8}"/>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324457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B920-F466-2A4B-AE74-D50E9F010102}"/>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DFDA130-52FE-CF44-9C86-F0276B02C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227744AA-7EB6-9940-A56E-680ECA49C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F7C75788-1E1C-FB42-A2EB-05D18CE5E47B}"/>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6" name="Footer Placeholder 5">
            <a:extLst>
              <a:ext uri="{FF2B5EF4-FFF2-40B4-BE49-F238E27FC236}">
                <a16:creationId xmlns:a16="http://schemas.microsoft.com/office/drawing/2014/main" id="{818E8F8A-3F9C-0840-B956-75E896C98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32212-5303-9647-A856-D7B868482E23}"/>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357047278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0D0D-1A00-B747-BD77-4274837A8CD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EB11C4B9-11AE-8D41-B208-D02D5DB30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C7597-1F34-A64E-B645-AA02714BF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002F5E37-A3A4-9245-BF77-4DF4DC4A3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937AF-D01B-9145-B1F5-BBD0968944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B74881E5-8FA5-344D-9E85-2FEEE9CAFD5F}"/>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8" name="Footer Placeholder 7">
            <a:extLst>
              <a:ext uri="{FF2B5EF4-FFF2-40B4-BE49-F238E27FC236}">
                <a16:creationId xmlns:a16="http://schemas.microsoft.com/office/drawing/2014/main" id="{8E9DA023-0454-DA48-B1F6-392EBE0B7C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CF1EB-900E-A843-8EB8-D20CB20FDBC5}"/>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8023382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5C24-50FE-D44E-B6C4-874B6C4DE5F2}"/>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90B7A2C9-5A3A-FE41-AEFD-AB051F57CCBA}"/>
              </a:ext>
            </a:extLst>
          </p:cNvPr>
          <p:cNvSpPr>
            <a:spLocks noGrp="1"/>
          </p:cNvSpPr>
          <p:nvPr>
            <p:ph type="dt" sz="half" idx="10"/>
          </p:nvPr>
        </p:nvSpPr>
        <p:spPr/>
        <p:txBody>
          <a:bodyPr/>
          <a:lstStyle/>
          <a:p>
            <a:fld id="{02551496-8822-4B97-BAC3-9AB16D4BC022}" type="datetime1">
              <a:rPr lang="en-US" smtClean="0"/>
              <a:t>8/30/2022</a:t>
            </a:fld>
            <a:endParaRPr lang="en-US"/>
          </a:p>
        </p:txBody>
      </p:sp>
      <p:sp>
        <p:nvSpPr>
          <p:cNvPr id="4" name="Footer Placeholder 3">
            <a:extLst>
              <a:ext uri="{FF2B5EF4-FFF2-40B4-BE49-F238E27FC236}">
                <a16:creationId xmlns:a16="http://schemas.microsoft.com/office/drawing/2014/main" id="{9C6A8A95-D241-8A4D-975E-026D227664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F0970-54A4-7748-8525-B3882D99911E}"/>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11696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64B30-ED01-8B4C-BD06-41828DD9478E}"/>
              </a:ext>
            </a:extLst>
          </p:cNvPr>
          <p:cNvSpPr>
            <a:spLocks noGrp="1"/>
          </p:cNvSpPr>
          <p:nvPr>
            <p:ph type="dt" sz="half" idx="10"/>
          </p:nvPr>
        </p:nvSpPr>
        <p:spPr/>
        <p:txBody>
          <a:bodyPr/>
          <a:lstStyle/>
          <a:p>
            <a:fld id="{0DD5D0C2-9C9A-470E-A1DC-147963D798E3}" type="datetime1">
              <a:rPr lang="en-US" smtClean="0"/>
              <a:t>8/30/2022</a:t>
            </a:fld>
            <a:endParaRPr lang="en-US"/>
          </a:p>
        </p:txBody>
      </p:sp>
      <p:sp>
        <p:nvSpPr>
          <p:cNvPr id="3" name="Footer Placeholder 2">
            <a:extLst>
              <a:ext uri="{FF2B5EF4-FFF2-40B4-BE49-F238E27FC236}">
                <a16:creationId xmlns:a16="http://schemas.microsoft.com/office/drawing/2014/main" id="{B133DD91-1B20-DE46-B7A0-3CBB346F9D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88A76-22F1-2946-8B08-83640E91D758}"/>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16254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BC52-3E09-D44C-879A-2D4C97BC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0C1016AC-00C9-024F-A411-94398BEBB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53399CDE-33D2-D047-A003-4297E2420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35918-A532-104D-BDED-5613CE7EAE71}"/>
              </a:ext>
            </a:extLst>
          </p:cNvPr>
          <p:cNvSpPr>
            <a:spLocks noGrp="1"/>
          </p:cNvSpPr>
          <p:nvPr>
            <p:ph type="dt" sz="half" idx="10"/>
          </p:nvPr>
        </p:nvSpPr>
        <p:spPr/>
        <p:txBody>
          <a:bodyPr/>
          <a:lstStyle/>
          <a:p>
            <a:fld id="{D6ED393B-D041-4023-A23E-8F5956ED61D5}" type="datetime1">
              <a:rPr lang="en-US" smtClean="0"/>
              <a:t>8/30/2022</a:t>
            </a:fld>
            <a:endParaRPr lang="en-US"/>
          </a:p>
        </p:txBody>
      </p:sp>
      <p:sp>
        <p:nvSpPr>
          <p:cNvPr id="6" name="Footer Placeholder 5">
            <a:extLst>
              <a:ext uri="{FF2B5EF4-FFF2-40B4-BE49-F238E27FC236}">
                <a16:creationId xmlns:a16="http://schemas.microsoft.com/office/drawing/2014/main" id="{6041744A-F4C8-EB4C-80D8-CBADC1A4F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E8C67-5D95-064D-9FC9-FBE4C320DD04}"/>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39983953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42E9-15F7-E94F-AEBD-C2AE06C94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5DAFAB-7554-884B-B3AD-C834EC189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F5F6D69-9E1A-1043-987F-89B6E9917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E73F8-4B02-F64C-8048-7B67D3B3311E}"/>
              </a:ext>
            </a:extLst>
          </p:cNvPr>
          <p:cNvSpPr>
            <a:spLocks noGrp="1"/>
          </p:cNvSpPr>
          <p:nvPr>
            <p:ph type="dt" sz="half" idx="10"/>
          </p:nvPr>
        </p:nvSpPr>
        <p:spPr/>
        <p:txBody>
          <a:bodyPr/>
          <a:lstStyle/>
          <a:p>
            <a:fld id="{707653E6-D542-4E47-B31C-96524609B109}" type="datetime1">
              <a:rPr lang="en-US" smtClean="0"/>
              <a:t>8/30/2022</a:t>
            </a:fld>
            <a:endParaRPr lang="en-US"/>
          </a:p>
        </p:txBody>
      </p:sp>
      <p:sp>
        <p:nvSpPr>
          <p:cNvPr id="6" name="Footer Placeholder 5">
            <a:extLst>
              <a:ext uri="{FF2B5EF4-FFF2-40B4-BE49-F238E27FC236}">
                <a16:creationId xmlns:a16="http://schemas.microsoft.com/office/drawing/2014/main" id="{EB1B19C6-4A0E-5B46-9501-722C2D3F27E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2764474-8C18-B249-AD96-7CE8842E203F}"/>
              </a:ext>
            </a:extLst>
          </p:cNvPr>
          <p:cNvSpPr>
            <a:spLocks noGrp="1"/>
          </p:cNvSpPr>
          <p:nvPr>
            <p:ph type="sldNum" sz="quarter" idx="12"/>
          </p:nvPr>
        </p:nvSpPr>
        <p:spPr/>
        <p:txBody>
          <a:bodyPr/>
          <a:lstStyle/>
          <a:p>
            <a:fld id="{BC2E4893-4A31-43A1-A845-7F033F55D32C}" type="slidenum">
              <a:rPr lang="en-US" smtClean="0"/>
              <a:t>‹#›</a:t>
            </a:fld>
            <a:endParaRPr lang="en-US"/>
          </a:p>
        </p:txBody>
      </p:sp>
    </p:spTree>
    <p:extLst>
      <p:ext uri="{BB962C8B-B14F-4D97-AF65-F5344CB8AC3E}">
        <p14:creationId xmlns:p14="http://schemas.microsoft.com/office/powerpoint/2010/main" val="119457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89901-6358-944B-ABEB-5438BA2B1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42A8D7BA-B368-D442-9B51-9CE14A90F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4" name="Date Placeholder 3">
            <a:extLst>
              <a:ext uri="{FF2B5EF4-FFF2-40B4-BE49-F238E27FC236}">
                <a16:creationId xmlns:a16="http://schemas.microsoft.com/office/drawing/2014/main" id="{879DBA9C-3777-FD41-95F2-DEE26CC78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D393B-D041-4023-A23E-8F5956ED61D5}" type="datetime1">
              <a:rPr lang="en-US" smtClean="0"/>
              <a:t>8/30/2022</a:t>
            </a:fld>
            <a:endParaRPr lang="en-US"/>
          </a:p>
        </p:txBody>
      </p:sp>
      <p:sp>
        <p:nvSpPr>
          <p:cNvPr id="5" name="Footer Placeholder 4">
            <a:extLst>
              <a:ext uri="{FF2B5EF4-FFF2-40B4-BE49-F238E27FC236}">
                <a16:creationId xmlns:a16="http://schemas.microsoft.com/office/drawing/2014/main" id="{9E3FAE1F-9531-F34C-8F20-829C83892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B80D74-DCF3-6B48-A718-DB5B76F76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E4893-4A31-43A1-A845-7F033F55D32C}" type="slidenum">
              <a:rPr lang="en-US" smtClean="0"/>
              <a:t>‹#›</a:t>
            </a:fld>
            <a:endParaRPr lang="en-US"/>
          </a:p>
        </p:txBody>
      </p:sp>
    </p:spTree>
    <p:extLst>
      <p:ext uri="{BB962C8B-B14F-4D97-AF65-F5344CB8AC3E}">
        <p14:creationId xmlns:p14="http://schemas.microsoft.com/office/powerpoint/2010/main" val="280642163"/>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3" r:id="rId12"/>
    <p:sldLayoutId id="2147484094" r:id="rId13"/>
    <p:sldLayoutId id="2147484095" r:id="rId14"/>
    <p:sldLayoutId id="214748409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MIL-STD-49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419" y="1041399"/>
            <a:ext cx="10334846" cy="2563037"/>
          </a:xfrm>
        </p:spPr>
        <p:txBody>
          <a:bodyPr>
            <a:normAutofit/>
          </a:bodyPr>
          <a:lstStyle/>
          <a:p>
            <a:r>
              <a:rPr lang="en-US" sz="5400" b="1" dirty="0"/>
              <a:t>Software Requirements Engineering</a:t>
            </a:r>
          </a:p>
        </p:txBody>
      </p:sp>
      <p:sp>
        <p:nvSpPr>
          <p:cNvPr id="3" name="Subtitle 2"/>
          <p:cNvSpPr>
            <a:spLocks noGrp="1"/>
          </p:cNvSpPr>
          <p:nvPr>
            <p:ph type="subTitle" idx="1"/>
          </p:nvPr>
        </p:nvSpPr>
        <p:spPr/>
        <p:txBody>
          <a:bodyPr>
            <a:normAutofit/>
          </a:bodyPr>
          <a:lstStyle/>
          <a:p>
            <a:r>
              <a:rPr lang="en-US" sz="3200" dirty="0"/>
              <a:t>SE 311</a:t>
            </a:r>
          </a:p>
        </p:txBody>
      </p:sp>
      <p:sp>
        <p:nvSpPr>
          <p:cNvPr id="4" name="Slide Number Placeholder 3"/>
          <p:cNvSpPr>
            <a:spLocks noGrp="1"/>
          </p:cNvSpPr>
          <p:nvPr>
            <p:ph type="sldNum" sz="quarter" idx="12"/>
          </p:nvPr>
        </p:nvSpPr>
        <p:spPr/>
        <p:txBody>
          <a:bodyPr/>
          <a:lstStyle/>
          <a:p>
            <a:fld id="{BC2E4893-4A31-43A1-A845-7F033F55D32C}" type="slidenum">
              <a:rPr lang="en-US" smtClean="0"/>
              <a:t>1</a:t>
            </a:fld>
            <a:endParaRPr lang="en-US"/>
          </a:p>
        </p:txBody>
      </p:sp>
    </p:spTree>
    <p:extLst>
      <p:ext uri="{BB962C8B-B14F-4D97-AF65-F5344CB8AC3E}">
        <p14:creationId xmlns:p14="http://schemas.microsoft.com/office/powerpoint/2010/main" val="110242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DCEC-8022-AC49-BE1B-A1EA27524A74}"/>
              </a:ext>
            </a:extLst>
          </p:cNvPr>
          <p:cNvSpPr>
            <a:spLocks noGrp="1"/>
          </p:cNvSpPr>
          <p:nvPr>
            <p:ph type="title"/>
          </p:nvPr>
        </p:nvSpPr>
        <p:spPr/>
        <p:txBody>
          <a:bodyPr/>
          <a:lstStyle/>
          <a:p>
            <a:r>
              <a:rPr lang="en-SA" dirty="0"/>
              <a:t>Class Project</a:t>
            </a:r>
          </a:p>
        </p:txBody>
      </p:sp>
      <p:sp>
        <p:nvSpPr>
          <p:cNvPr id="3" name="Content Placeholder 2">
            <a:extLst>
              <a:ext uri="{FF2B5EF4-FFF2-40B4-BE49-F238E27FC236}">
                <a16:creationId xmlns:a16="http://schemas.microsoft.com/office/drawing/2014/main" id="{4FCB8BC0-77A5-1943-87D2-0DA4A4103D0F}"/>
              </a:ext>
            </a:extLst>
          </p:cNvPr>
          <p:cNvSpPr>
            <a:spLocks noGrp="1"/>
          </p:cNvSpPr>
          <p:nvPr>
            <p:ph idx="1"/>
          </p:nvPr>
        </p:nvSpPr>
        <p:spPr>
          <a:xfrm>
            <a:off x="838200" y="1449844"/>
            <a:ext cx="10515600" cy="4530725"/>
          </a:xfrm>
        </p:spPr>
        <p:txBody>
          <a:bodyPr>
            <a:normAutofit/>
          </a:bodyPr>
          <a:lstStyle/>
          <a:p>
            <a:pPr>
              <a:lnSpc>
                <a:spcPct val="150000"/>
              </a:lnSpc>
            </a:pPr>
            <a:r>
              <a:rPr lang="en-US" dirty="0"/>
              <a:t>Teams of 3-4 students</a:t>
            </a:r>
          </a:p>
          <a:p>
            <a:pPr>
              <a:lnSpc>
                <a:spcPct val="150000"/>
              </a:lnSpc>
            </a:pPr>
            <a:r>
              <a:rPr lang="en-US" dirty="0"/>
              <a:t>Select a team leader to coordinate communication and deliver submissions</a:t>
            </a:r>
          </a:p>
          <a:p>
            <a:pPr>
              <a:lnSpc>
                <a:spcPct val="150000"/>
              </a:lnSpc>
            </a:pPr>
            <a:r>
              <a:rPr lang="en-US" dirty="0"/>
              <a:t>Four deliverables:</a:t>
            </a:r>
          </a:p>
          <a:p>
            <a:pPr lvl="1"/>
            <a:endParaRPr lang="en-US" sz="1000" dirty="0"/>
          </a:p>
          <a:p>
            <a:pPr>
              <a:lnSpc>
                <a:spcPct val="150000"/>
              </a:lnSpc>
            </a:pPr>
            <a:endParaRPr lang="en-SA" dirty="0"/>
          </a:p>
        </p:txBody>
      </p:sp>
      <p:sp>
        <p:nvSpPr>
          <p:cNvPr id="4" name="Slide Number Placeholder 3">
            <a:extLst>
              <a:ext uri="{FF2B5EF4-FFF2-40B4-BE49-F238E27FC236}">
                <a16:creationId xmlns:a16="http://schemas.microsoft.com/office/drawing/2014/main" id="{6BDA6A1C-BA0F-CF4D-850E-4236A018B843}"/>
              </a:ext>
            </a:extLst>
          </p:cNvPr>
          <p:cNvSpPr>
            <a:spLocks noGrp="1"/>
          </p:cNvSpPr>
          <p:nvPr>
            <p:ph type="sldNum" sz="quarter" idx="12"/>
          </p:nvPr>
        </p:nvSpPr>
        <p:spPr/>
        <p:txBody>
          <a:bodyPr/>
          <a:lstStyle/>
          <a:p>
            <a:fld id="{2CF7292C-2690-484B-A44E-64DA2C976BCC}" type="slidenum">
              <a:rPr lang="en-US" smtClean="0"/>
              <a:t>10</a:t>
            </a:fld>
            <a:endParaRPr lang="en-US"/>
          </a:p>
        </p:txBody>
      </p:sp>
      <p:graphicFrame>
        <p:nvGraphicFramePr>
          <p:cNvPr id="5" name="Table 5">
            <a:extLst>
              <a:ext uri="{FF2B5EF4-FFF2-40B4-BE49-F238E27FC236}">
                <a16:creationId xmlns:a16="http://schemas.microsoft.com/office/drawing/2014/main" id="{21DA71E6-2DF4-A640-A573-347BDE18C29D}"/>
              </a:ext>
            </a:extLst>
          </p:cNvPr>
          <p:cNvGraphicFramePr>
            <a:graphicFrameLocks noGrp="1"/>
          </p:cNvGraphicFramePr>
          <p:nvPr>
            <p:extLst>
              <p:ext uri="{D42A27DB-BD31-4B8C-83A1-F6EECF244321}">
                <p14:modId xmlns:p14="http://schemas.microsoft.com/office/powerpoint/2010/main" val="681877153"/>
              </p:ext>
            </p:extLst>
          </p:nvPr>
        </p:nvGraphicFramePr>
        <p:xfrm>
          <a:off x="609600" y="4493095"/>
          <a:ext cx="10972800" cy="2027503"/>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1209205370"/>
                    </a:ext>
                  </a:extLst>
                </a:gridCol>
                <a:gridCol w="2743200">
                  <a:extLst>
                    <a:ext uri="{9D8B030D-6E8A-4147-A177-3AD203B41FA5}">
                      <a16:colId xmlns:a16="http://schemas.microsoft.com/office/drawing/2014/main" val="3098434030"/>
                    </a:ext>
                  </a:extLst>
                </a:gridCol>
                <a:gridCol w="2743200">
                  <a:extLst>
                    <a:ext uri="{9D8B030D-6E8A-4147-A177-3AD203B41FA5}">
                      <a16:colId xmlns:a16="http://schemas.microsoft.com/office/drawing/2014/main" val="1337086008"/>
                    </a:ext>
                  </a:extLst>
                </a:gridCol>
                <a:gridCol w="2743200">
                  <a:extLst>
                    <a:ext uri="{9D8B030D-6E8A-4147-A177-3AD203B41FA5}">
                      <a16:colId xmlns:a16="http://schemas.microsoft.com/office/drawing/2014/main" val="441720677"/>
                    </a:ext>
                  </a:extLst>
                </a:gridCol>
              </a:tblGrid>
              <a:tr h="354700">
                <a:tc>
                  <a:txBody>
                    <a:bodyPr/>
                    <a:lstStyle/>
                    <a:p>
                      <a:pPr algn="ctr"/>
                      <a:r>
                        <a:rPr lang="en-SA" b="1" dirty="0"/>
                        <a:t>First deliverable</a:t>
                      </a:r>
                    </a:p>
                  </a:txBody>
                  <a:tcPr/>
                </a:tc>
                <a:tc>
                  <a:txBody>
                    <a:bodyPr/>
                    <a:lstStyle/>
                    <a:p>
                      <a:pPr algn="ctr"/>
                      <a:r>
                        <a:rPr lang="en-SA" b="1" dirty="0"/>
                        <a:t>Second deliverable</a:t>
                      </a:r>
                    </a:p>
                  </a:txBody>
                  <a:tcPr/>
                </a:tc>
                <a:tc>
                  <a:txBody>
                    <a:bodyPr/>
                    <a:lstStyle/>
                    <a:p>
                      <a:pPr algn="ctr"/>
                      <a:r>
                        <a:rPr lang="en-US" b="1" dirty="0"/>
                        <a:t>T</a:t>
                      </a:r>
                      <a:r>
                        <a:rPr lang="en-SA" b="1" dirty="0"/>
                        <a:t>hird deliverable</a:t>
                      </a:r>
                    </a:p>
                  </a:txBody>
                  <a:tcPr/>
                </a:tc>
                <a:tc>
                  <a:txBody>
                    <a:bodyPr/>
                    <a:lstStyle/>
                    <a:p>
                      <a:pPr algn="ctr"/>
                      <a:r>
                        <a:rPr lang="en-US" b="1" dirty="0"/>
                        <a:t>F</a:t>
                      </a:r>
                      <a:r>
                        <a:rPr lang="en-SA" b="1" dirty="0"/>
                        <a:t>ourth deliverable</a:t>
                      </a:r>
                    </a:p>
                  </a:txBody>
                  <a:tcPr/>
                </a:tc>
                <a:extLst>
                  <a:ext uri="{0D108BD9-81ED-4DB2-BD59-A6C34878D82A}">
                    <a16:rowId xmlns:a16="http://schemas.microsoft.com/office/drawing/2014/main" val="3290395178"/>
                  </a:ext>
                </a:extLst>
              </a:tr>
              <a:tr h="166174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A" dirty="0"/>
                        <a:t>Vision &amp; scope document</a:t>
                      </a:r>
                    </a:p>
                    <a:p>
                      <a:endParaRPr lang="en-SA"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A" dirty="0"/>
                        <a:t>Elicitation notes and evidence of elicitation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A" dirty="0"/>
                        <a:t>A list of prioritized user requirements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A" dirty="0"/>
                        <a:t>SRS that is approved by stakeholders</a:t>
                      </a:r>
                    </a:p>
                    <a:p>
                      <a:pPr marL="285750" indent="-285750">
                        <a:buFont typeface="Arial" panose="020B0604020202020204" pitchFamily="34" charset="0"/>
                        <a:buChar char="•"/>
                      </a:pPr>
                      <a:r>
                        <a:rPr lang="en-US" dirty="0"/>
                        <a:t>A</a:t>
                      </a:r>
                      <a:r>
                        <a:rPr lang="en-SA" dirty="0"/>
                        <a:t> prototype of the SW</a:t>
                      </a:r>
                    </a:p>
                  </a:txBody>
                  <a:tcPr/>
                </a:tc>
                <a:tc>
                  <a:txBody>
                    <a:bodyPr/>
                    <a:lstStyle/>
                    <a:p>
                      <a:pPr marL="285750" indent="-285750">
                        <a:buFont typeface="Arial" panose="020B0604020202020204" pitchFamily="34" charset="0"/>
                        <a:buChar char="•"/>
                      </a:pPr>
                      <a:r>
                        <a:rPr lang="en-SA" dirty="0"/>
                        <a:t>Presentation</a:t>
                      </a:r>
                    </a:p>
                  </a:txBody>
                  <a:tcPr/>
                </a:tc>
                <a:extLst>
                  <a:ext uri="{0D108BD9-81ED-4DB2-BD59-A6C34878D82A}">
                    <a16:rowId xmlns:a16="http://schemas.microsoft.com/office/drawing/2014/main" val="1898845644"/>
                  </a:ext>
                </a:extLst>
              </a:tr>
            </a:tbl>
          </a:graphicData>
        </a:graphic>
      </p:graphicFrame>
    </p:spTree>
    <p:extLst>
      <p:ext uri="{BB962C8B-B14F-4D97-AF65-F5344CB8AC3E}">
        <p14:creationId xmlns:p14="http://schemas.microsoft.com/office/powerpoint/2010/main" val="250189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Software Requirements Fundamentals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C2E4893-4A31-43A1-A845-7F033F55D32C}" type="slidenum">
              <a:rPr lang="en-US" smtClean="0"/>
              <a:t>11</a:t>
            </a:fld>
            <a:endParaRPr lang="en-US"/>
          </a:p>
        </p:txBody>
      </p:sp>
    </p:spTree>
    <p:extLst>
      <p:ext uri="{BB962C8B-B14F-4D97-AF65-F5344CB8AC3E}">
        <p14:creationId xmlns:p14="http://schemas.microsoft.com/office/powerpoint/2010/main" val="9417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E4B7-4D44-E443-9855-E50F8F206ACA}"/>
              </a:ext>
            </a:extLst>
          </p:cNvPr>
          <p:cNvSpPr>
            <a:spLocks noGrp="1"/>
          </p:cNvSpPr>
          <p:nvPr>
            <p:ph type="title"/>
          </p:nvPr>
        </p:nvSpPr>
        <p:spPr/>
        <p:txBody>
          <a:bodyPr/>
          <a:lstStyle/>
          <a:p>
            <a:r>
              <a:rPr lang="en-SA" b="1" dirty="0"/>
              <a:t>Software Requirements Knowledge Area</a:t>
            </a:r>
          </a:p>
        </p:txBody>
      </p:sp>
      <p:sp>
        <p:nvSpPr>
          <p:cNvPr id="5" name="Rectangle 4">
            <a:extLst>
              <a:ext uri="{FF2B5EF4-FFF2-40B4-BE49-F238E27FC236}">
                <a16:creationId xmlns:a16="http://schemas.microsoft.com/office/drawing/2014/main" id="{E9A8D51A-9DAA-A844-87E6-ED6B3A9F2D92}"/>
              </a:ext>
            </a:extLst>
          </p:cNvPr>
          <p:cNvSpPr/>
          <p:nvPr/>
        </p:nvSpPr>
        <p:spPr>
          <a:xfrm>
            <a:off x="4714900" y="2107241"/>
            <a:ext cx="2747575" cy="8382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2400" dirty="0"/>
              <a:t>Software Requirements</a:t>
            </a:r>
          </a:p>
        </p:txBody>
      </p:sp>
      <p:sp>
        <p:nvSpPr>
          <p:cNvPr id="9" name="Rectangle 8">
            <a:extLst>
              <a:ext uri="{FF2B5EF4-FFF2-40B4-BE49-F238E27FC236}">
                <a16:creationId xmlns:a16="http://schemas.microsoft.com/office/drawing/2014/main" id="{7E5F8D95-653F-0B4C-B7B2-BEBD2CFE3658}"/>
              </a:ext>
            </a:extLst>
          </p:cNvPr>
          <p:cNvSpPr>
            <a:spLocks/>
          </p:cNvSpPr>
          <p:nvPr/>
        </p:nvSpPr>
        <p:spPr>
          <a:xfrm>
            <a:off x="3269975" y="4352594"/>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Requirements Elicitation</a:t>
            </a:r>
          </a:p>
        </p:txBody>
      </p:sp>
      <p:sp>
        <p:nvSpPr>
          <p:cNvPr id="10" name="Rectangle 9">
            <a:extLst>
              <a:ext uri="{FF2B5EF4-FFF2-40B4-BE49-F238E27FC236}">
                <a16:creationId xmlns:a16="http://schemas.microsoft.com/office/drawing/2014/main" id="{BA8F8F35-8A24-6742-B9EA-5409551BC08C}"/>
              </a:ext>
            </a:extLst>
          </p:cNvPr>
          <p:cNvSpPr>
            <a:spLocks/>
          </p:cNvSpPr>
          <p:nvPr/>
        </p:nvSpPr>
        <p:spPr>
          <a:xfrm>
            <a:off x="1825050" y="4352594"/>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Requirements Process</a:t>
            </a:r>
          </a:p>
        </p:txBody>
      </p:sp>
      <p:sp>
        <p:nvSpPr>
          <p:cNvPr id="11" name="Rectangle 10">
            <a:extLst>
              <a:ext uri="{FF2B5EF4-FFF2-40B4-BE49-F238E27FC236}">
                <a16:creationId xmlns:a16="http://schemas.microsoft.com/office/drawing/2014/main" id="{34730B0E-ADC1-F64E-AB48-8AEF65EBFD42}"/>
              </a:ext>
            </a:extLst>
          </p:cNvPr>
          <p:cNvSpPr>
            <a:spLocks/>
          </p:cNvSpPr>
          <p:nvPr/>
        </p:nvSpPr>
        <p:spPr>
          <a:xfrm>
            <a:off x="10487300" y="4352594"/>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Software Requirements Tools</a:t>
            </a:r>
          </a:p>
        </p:txBody>
      </p:sp>
      <p:sp>
        <p:nvSpPr>
          <p:cNvPr id="12" name="Rectangle 11">
            <a:extLst>
              <a:ext uri="{FF2B5EF4-FFF2-40B4-BE49-F238E27FC236}">
                <a16:creationId xmlns:a16="http://schemas.microsoft.com/office/drawing/2014/main" id="{33595E7E-9440-5B45-84D7-6698CA73FE62}"/>
              </a:ext>
            </a:extLst>
          </p:cNvPr>
          <p:cNvSpPr>
            <a:spLocks/>
          </p:cNvSpPr>
          <p:nvPr/>
        </p:nvSpPr>
        <p:spPr>
          <a:xfrm>
            <a:off x="6166475" y="4369563"/>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Requirements Validation</a:t>
            </a:r>
          </a:p>
        </p:txBody>
      </p:sp>
      <p:sp>
        <p:nvSpPr>
          <p:cNvPr id="14" name="Rectangle 13">
            <a:extLst>
              <a:ext uri="{FF2B5EF4-FFF2-40B4-BE49-F238E27FC236}">
                <a16:creationId xmlns:a16="http://schemas.microsoft.com/office/drawing/2014/main" id="{1C8738CF-E480-7F4F-9B58-8ED4B5E72DE2}"/>
              </a:ext>
            </a:extLst>
          </p:cNvPr>
          <p:cNvSpPr>
            <a:spLocks/>
          </p:cNvSpPr>
          <p:nvPr/>
        </p:nvSpPr>
        <p:spPr>
          <a:xfrm>
            <a:off x="7618050" y="4369563"/>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Requirements Specification</a:t>
            </a:r>
          </a:p>
        </p:txBody>
      </p:sp>
      <p:sp>
        <p:nvSpPr>
          <p:cNvPr id="15" name="Rectangle 14">
            <a:extLst>
              <a:ext uri="{FF2B5EF4-FFF2-40B4-BE49-F238E27FC236}">
                <a16:creationId xmlns:a16="http://schemas.microsoft.com/office/drawing/2014/main" id="{8B735F67-E13F-FC48-8C77-BAD36DEC982A}"/>
              </a:ext>
            </a:extLst>
          </p:cNvPr>
          <p:cNvSpPr>
            <a:spLocks/>
          </p:cNvSpPr>
          <p:nvPr/>
        </p:nvSpPr>
        <p:spPr>
          <a:xfrm>
            <a:off x="9039675" y="4369563"/>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Practical Consideration</a:t>
            </a:r>
          </a:p>
        </p:txBody>
      </p:sp>
      <p:sp>
        <p:nvSpPr>
          <p:cNvPr id="16" name="Rectangle 15">
            <a:extLst>
              <a:ext uri="{FF2B5EF4-FFF2-40B4-BE49-F238E27FC236}">
                <a16:creationId xmlns:a16="http://schemas.microsoft.com/office/drawing/2014/main" id="{BE762477-E7FA-B840-A2A4-8F8955D385BF}"/>
              </a:ext>
            </a:extLst>
          </p:cNvPr>
          <p:cNvSpPr>
            <a:spLocks/>
          </p:cNvSpPr>
          <p:nvPr/>
        </p:nvSpPr>
        <p:spPr>
          <a:xfrm>
            <a:off x="408700" y="4357347"/>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Software Requirements Fundemantals</a:t>
            </a:r>
          </a:p>
        </p:txBody>
      </p:sp>
      <p:sp>
        <p:nvSpPr>
          <p:cNvPr id="39" name="Rectangle 38">
            <a:extLst>
              <a:ext uri="{FF2B5EF4-FFF2-40B4-BE49-F238E27FC236}">
                <a16:creationId xmlns:a16="http://schemas.microsoft.com/office/drawing/2014/main" id="{895B59BD-81EA-AD46-83C4-55308201ABD2}"/>
              </a:ext>
            </a:extLst>
          </p:cNvPr>
          <p:cNvSpPr>
            <a:spLocks/>
          </p:cNvSpPr>
          <p:nvPr/>
        </p:nvSpPr>
        <p:spPr>
          <a:xfrm>
            <a:off x="4714900" y="4369563"/>
            <a:ext cx="1296000" cy="756000"/>
          </a:xfrm>
          <a:prstGeom prst="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1400" dirty="0"/>
              <a:t>Requirements Analysis</a:t>
            </a:r>
          </a:p>
        </p:txBody>
      </p:sp>
      <p:cxnSp>
        <p:nvCxnSpPr>
          <p:cNvPr id="43" name="Elbow Connector 42">
            <a:extLst>
              <a:ext uri="{FF2B5EF4-FFF2-40B4-BE49-F238E27FC236}">
                <a16:creationId xmlns:a16="http://schemas.microsoft.com/office/drawing/2014/main" id="{44B323B5-7BF6-D04D-8FD7-E54277DBAE42}"/>
              </a:ext>
            </a:extLst>
          </p:cNvPr>
          <p:cNvCxnSpPr>
            <a:stCxn id="5" idx="2"/>
            <a:endCxn id="16" idx="0"/>
          </p:cNvCxnSpPr>
          <p:nvPr/>
        </p:nvCxnSpPr>
        <p:spPr>
          <a:xfrm rot="5400000">
            <a:off x="2866741" y="1135400"/>
            <a:ext cx="1411906" cy="503198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2BDA9172-8C3B-B544-B894-7275B84C4BF3}"/>
              </a:ext>
            </a:extLst>
          </p:cNvPr>
          <p:cNvCxnSpPr>
            <a:cxnSpLocks/>
            <a:stCxn id="5" idx="2"/>
            <a:endCxn id="10" idx="0"/>
          </p:cNvCxnSpPr>
          <p:nvPr/>
        </p:nvCxnSpPr>
        <p:spPr>
          <a:xfrm rot="5400000">
            <a:off x="3577293" y="1841198"/>
            <a:ext cx="1407153" cy="361563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EAA5E02-B8F0-4B4F-8AF9-C52F53DDE19C}"/>
              </a:ext>
            </a:extLst>
          </p:cNvPr>
          <p:cNvCxnSpPr>
            <a:cxnSpLocks/>
            <a:stCxn id="5" idx="2"/>
            <a:endCxn id="15" idx="0"/>
          </p:cNvCxnSpPr>
          <p:nvPr/>
        </p:nvCxnSpPr>
        <p:spPr>
          <a:xfrm rot="16200000" flipH="1">
            <a:off x="7176120" y="1858008"/>
            <a:ext cx="1424122" cy="359898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B3A178C0-3F08-CF41-A6FB-309C38A5A0DB}"/>
              </a:ext>
            </a:extLst>
          </p:cNvPr>
          <p:cNvCxnSpPr>
            <a:cxnSpLocks/>
            <a:stCxn id="5" idx="2"/>
            <a:endCxn id="14" idx="0"/>
          </p:cNvCxnSpPr>
          <p:nvPr/>
        </p:nvCxnSpPr>
        <p:spPr>
          <a:xfrm rot="16200000" flipH="1">
            <a:off x="6465308" y="2568821"/>
            <a:ext cx="1424122" cy="217736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992F7E28-83BE-B44B-8B88-CBC3468B0BF7}"/>
              </a:ext>
            </a:extLst>
          </p:cNvPr>
          <p:cNvCxnSpPr>
            <a:cxnSpLocks/>
            <a:stCxn id="5" idx="2"/>
            <a:endCxn id="9" idx="0"/>
          </p:cNvCxnSpPr>
          <p:nvPr/>
        </p:nvCxnSpPr>
        <p:spPr>
          <a:xfrm rot="5400000">
            <a:off x="4299756" y="2563661"/>
            <a:ext cx="1407153" cy="217071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1A5BC4A-2428-D949-9686-B9C12A69FB32}"/>
              </a:ext>
            </a:extLst>
          </p:cNvPr>
          <p:cNvCxnSpPr>
            <a:cxnSpLocks/>
            <a:stCxn id="5" idx="2"/>
            <a:endCxn id="39" idx="0"/>
          </p:cNvCxnSpPr>
          <p:nvPr/>
        </p:nvCxnSpPr>
        <p:spPr>
          <a:xfrm rot="5400000">
            <a:off x="5013733" y="3294608"/>
            <a:ext cx="1424122" cy="72578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0FAEDAA1-1794-2849-8C3B-622FEB25B5F9}"/>
              </a:ext>
            </a:extLst>
          </p:cNvPr>
          <p:cNvCxnSpPr>
            <a:cxnSpLocks/>
            <a:stCxn id="5" idx="2"/>
            <a:endCxn id="12" idx="0"/>
          </p:cNvCxnSpPr>
          <p:nvPr/>
        </p:nvCxnSpPr>
        <p:spPr>
          <a:xfrm rot="16200000" flipH="1">
            <a:off x="5739520" y="3294608"/>
            <a:ext cx="1424122" cy="72578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01F47AE9-FBE4-5448-815C-CB512696E305}"/>
              </a:ext>
            </a:extLst>
          </p:cNvPr>
          <p:cNvCxnSpPr>
            <a:cxnSpLocks/>
            <a:stCxn id="5" idx="2"/>
            <a:endCxn id="11" idx="0"/>
          </p:cNvCxnSpPr>
          <p:nvPr/>
        </p:nvCxnSpPr>
        <p:spPr>
          <a:xfrm rot="16200000" flipH="1">
            <a:off x="7908418" y="1125711"/>
            <a:ext cx="1407153" cy="504661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78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3F42-7AFD-104E-BE1C-3BF3FD2CF8CC}"/>
              </a:ext>
            </a:extLst>
          </p:cNvPr>
          <p:cNvSpPr>
            <a:spLocks noGrp="1"/>
          </p:cNvSpPr>
          <p:nvPr>
            <p:ph type="title"/>
          </p:nvPr>
        </p:nvSpPr>
        <p:spPr/>
        <p:txBody>
          <a:bodyPr/>
          <a:lstStyle/>
          <a:p>
            <a:r>
              <a:rPr lang="en-SA" b="1" dirty="0"/>
              <a:t>What is a </a:t>
            </a:r>
            <a:r>
              <a:rPr lang="en-SA" b="1" i="1" dirty="0"/>
              <a:t>software requirement</a:t>
            </a:r>
            <a:r>
              <a:rPr lang="en-SA" b="1" dirty="0"/>
              <a:t>?</a:t>
            </a:r>
          </a:p>
        </p:txBody>
      </p:sp>
      <p:sp>
        <p:nvSpPr>
          <p:cNvPr id="3" name="Content Placeholder 2">
            <a:extLst>
              <a:ext uri="{FF2B5EF4-FFF2-40B4-BE49-F238E27FC236}">
                <a16:creationId xmlns:a16="http://schemas.microsoft.com/office/drawing/2014/main" id="{C07A3F26-6E81-7441-8DFD-E83E24B8D00E}"/>
              </a:ext>
            </a:extLst>
          </p:cNvPr>
          <p:cNvSpPr>
            <a:spLocks noGrp="1"/>
          </p:cNvSpPr>
          <p:nvPr>
            <p:ph idx="1"/>
          </p:nvPr>
        </p:nvSpPr>
        <p:spPr>
          <a:xfrm>
            <a:off x="838200" y="1515649"/>
            <a:ext cx="10515600" cy="4977226"/>
          </a:xfrm>
        </p:spPr>
        <p:txBody>
          <a:bodyPr>
            <a:normAutofit fontScale="92500" lnSpcReduction="20000"/>
          </a:bodyPr>
          <a:lstStyle/>
          <a:p>
            <a:pPr>
              <a:lnSpc>
                <a:spcPct val="150000"/>
              </a:lnSpc>
            </a:pPr>
            <a:r>
              <a:rPr lang="en-US" dirty="0"/>
              <a:t>A statement which translates or expresses a need and its associated constraints and conditions </a:t>
            </a:r>
            <a:r>
              <a:rPr lang="en-US" sz="1400" dirty="0"/>
              <a:t>(IEEE/ISO/IEC 29148-2018)</a:t>
            </a:r>
          </a:p>
          <a:p>
            <a:pPr>
              <a:lnSpc>
                <a:spcPct val="150000"/>
              </a:lnSpc>
            </a:pPr>
            <a:r>
              <a:rPr lang="en-US" dirty="0"/>
              <a:t>At its most basic, a software requirement is a property that must be exhibited by something in order to solve some problem in the real world </a:t>
            </a:r>
            <a:r>
              <a:rPr lang="en-US" sz="1400" dirty="0"/>
              <a:t>(SWEBOK V3)</a:t>
            </a:r>
          </a:p>
          <a:p>
            <a:pPr>
              <a:lnSpc>
                <a:spcPct val="150000"/>
              </a:lnSpc>
            </a:pPr>
            <a:r>
              <a:rPr lang="en-US" dirty="0"/>
              <a:t>“Requirements are a specification of what should be implemented. They are descriptions of how the system should behave, or of a system property or attribute. They may be a constraint on the development process of the system” </a:t>
            </a:r>
            <a:r>
              <a:rPr lang="en-US" sz="1400" dirty="0"/>
              <a:t>(Sommerville &amp; Sawyer, 1997)</a:t>
            </a:r>
          </a:p>
          <a:p>
            <a:pPr>
              <a:lnSpc>
                <a:spcPct val="150000"/>
              </a:lnSpc>
            </a:pPr>
            <a:endParaRPr lang="en-US" dirty="0"/>
          </a:p>
          <a:p>
            <a:pPr>
              <a:lnSpc>
                <a:spcPct val="150000"/>
              </a:lnSpc>
            </a:pPr>
            <a:endParaRPr lang="en-SA" dirty="0"/>
          </a:p>
        </p:txBody>
      </p:sp>
      <p:sp>
        <p:nvSpPr>
          <p:cNvPr id="4" name="Slide Number Placeholder 3">
            <a:extLst>
              <a:ext uri="{FF2B5EF4-FFF2-40B4-BE49-F238E27FC236}">
                <a16:creationId xmlns:a16="http://schemas.microsoft.com/office/drawing/2014/main" id="{AEFB8317-14CE-6F4A-A894-515ACFA291E3}"/>
              </a:ext>
            </a:extLst>
          </p:cNvPr>
          <p:cNvSpPr>
            <a:spLocks noGrp="1"/>
          </p:cNvSpPr>
          <p:nvPr>
            <p:ph type="sldNum" sz="quarter" idx="12"/>
          </p:nvPr>
        </p:nvSpPr>
        <p:spPr/>
        <p:txBody>
          <a:bodyPr/>
          <a:lstStyle/>
          <a:p>
            <a:fld id="{BC2E4893-4A31-43A1-A845-7F033F55D32C}" type="slidenum">
              <a:rPr lang="en-US" smtClean="0"/>
              <a:t>13</a:t>
            </a:fld>
            <a:endParaRPr lang="en-US"/>
          </a:p>
        </p:txBody>
      </p:sp>
    </p:spTree>
    <p:extLst>
      <p:ext uri="{BB962C8B-B14F-4D97-AF65-F5344CB8AC3E}">
        <p14:creationId xmlns:p14="http://schemas.microsoft.com/office/powerpoint/2010/main" val="326467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49B8-B53D-444E-B768-4FD7415874A3}"/>
              </a:ext>
            </a:extLst>
          </p:cNvPr>
          <p:cNvSpPr>
            <a:spLocks noGrp="1"/>
          </p:cNvSpPr>
          <p:nvPr>
            <p:ph type="title"/>
          </p:nvPr>
        </p:nvSpPr>
        <p:spPr/>
        <p:txBody>
          <a:bodyPr/>
          <a:lstStyle/>
          <a:p>
            <a:r>
              <a:rPr lang="en-SA" b="1" dirty="0"/>
              <a:t>What are </a:t>
            </a:r>
            <a:r>
              <a:rPr lang="en-SA" b="1" i="1" dirty="0"/>
              <a:t>software requirements</a:t>
            </a:r>
            <a:r>
              <a:rPr lang="en-SA" b="1" dirty="0"/>
              <a:t>?</a:t>
            </a:r>
          </a:p>
        </p:txBody>
      </p:sp>
      <p:sp>
        <p:nvSpPr>
          <p:cNvPr id="3" name="Content Placeholder 2">
            <a:extLst>
              <a:ext uri="{FF2B5EF4-FFF2-40B4-BE49-F238E27FC236}">
                <a16:creationId xmlns:a16="http://schemas.microsoft.com/office/drawing/2014/main" id="{7D0B7A98-EF50-9246-B6EF-97D7FA43AFCA}"/>
              </a:ext>
            </a:extLst>
          </p:cNvPr>
          <p:cNvSpPr>
            <a:spLocks noGrp="1"/>
          </p:cNvSpPr>
          <p:nvPr>
            <p:ph idx="1"/>
          </p:nvPr>
        </p:nvSpPr>
        <p:spPr>
          <a:xfrm>
            <a:off x="838200" y="1487422"/>
            <a:ext cx="10515600" cy="4351338"/>
          </a:xfrm>
        </p:spPr>
        <p:txBody>
          <a:bodyPr/>
          <a:lstStyle/>
          <a:p>
            <a:pPr>
              <a:lnSpc>
                <a:spcPct val="150000"/>
              </a:lnSpc>
            </a:pPr>
            <a:r>
              <a:rPr lang="en-US" dirty="0"/>
              <a:t>The set of requirements form a complex matrix of the needs of many stakeholders who are spread across different levels of the organization and who are somehow linked to the problem</a:t>
            </a:r>
          </a:p>
        </p:txBody>
      </p:sp>
      <p:sp>
        <p:nvSpPr>
          <p:cNvPr id="4" name="Slide Number Placeholder 3">
            <a:extLst>
              <a:ext uri="{FF2B5EF4-FFF2-40B4-BE49-F238E27FC236}">
                <a16:creationId xmlns:a16="http://schemas.microsoft.com/office/drawing/2014/main" id="{5EEB74A3-E2E2-B743-BB41-7A67FD2F1319}"/>
              </a:ext>
            </a:extLst>
          </p:cNvPr>
          <p:cNvSpPr>
            <a:spLocks noGrp="1"/>
          </p:cNvSpPr>
          <p:nvPr>
            <p:ph type="sldNum" sz="quarter" idx="12"/>
          </p:nvPr>
        </p:nvSpPr>
        <p:spPr/>
        <p:txBody>
          <a:bodyPr/>
          <a:lstStyle/>
          <a:p>
            <a:fld id="{BC2E4893-4A31-43A1-A845-7F033F55D32C}" type="slidenum">
              <a:rPr lang="en-US" smtClean="0"/>
              <a:t>14</a:t>
            </a:fld>
            <a:endParaRPr lang="en-US"/>
          </a:p>
        </p:txBody>
      </p:sp>
      <p:pic>
        <p:nvPicPr>
          <p:cNvPr id="5122" name="Picture 2">
            <a:extLst>
              <a:ext uri="{FF2B5EF4-FFF2-40B4-BE49-F238E27FC236}">
                <a16:creationId xmlns:a16="http://schemas.microsoft.com/office/drawing/2014/main" id="{3DE49C6A-27D2-B645-85DA-ACFFEBCD2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740" y="4201928"/>
            <a:ext cx="6907060" cy="215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7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CA" altLang="en-US" b="1" dirty="0"/>
              <a:t>Types of Requirements</a:t>
            </a:r>
            <a:endParaRPr lang="en-US" altLang="en-US" b="1" dirty="0"/>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C2E4893-4A31-43A1-A845-7F033F55D32C}" type="slidenum">
              <a:rPr lang="en-US" smtClean="0"/>
              <a:t>15</a:t>
            </a:fld>
            <a:endParaRPr lang="en-US"/>
          </a:p>
        </p:txBody>
      </p:sp>
    </p:spTree>
    <p:extLst>
      <p:ext uri="{BB962C8B-B14F-4D97-AF65-F5344CB8AC3E}">
        <p14:creationId xmlns:p14="http://schemas.microsoft.com/office/powerpoint/2010/main" val="5163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525298-BA8C-C647-ADEC-020BA5D7F77F}"/>
              </a:ext>
            </a:extLst>
          </p:cNvPr>
          <p:cNvSpPr>
            <a:spLocks noGrp="1"/>
          </p:cNvSpPr>
          <p:nvPr>
            <p:ph type="sldNum" sz="quarter" idx="12"/>
          </p:nvPr>
        </p:nvSpPr>
        <p:spPr>
          <a:xfrm>
            <a:off x="8610600" y="6419850"/>
            <a:ext cx="2743200" cy="365125"/>
          </a:xfrm>
        </p:spPr>
        <p:txBody>
          <a:bodyPr/>
          <a:lstStyle/>
          <a:p>
            <a:fld id="{BC2E4893-4A31-43A1-A845-7F033F55D32C}" type="slidenum">
              <a:rPr lang="en-US" smtClean="0"/>
              <a:t>16</a:t>
            </a:fld>
            <a:endParaRPr lang="en-US" dirty="0"/>
          </a:p>
        </p:txBody>
      </p:sp>
      <p:sp>
        <p:nvSpPr>
          <p:cNvPr id="5" name="Rectangle 4">
            <a:extLst>
              <a:ext uri="{FF2B5EF4-FFF2-40B4-BE49-F238E27FC236}">
                <a16:creationId xmlns:a16="http://schemas.microsoft.com/office/drawing/2014/main" id="{E0F73D40-EF9F-374B-AA65-4A13A5E86193}"/>
              </a:ext>
            </a:extLst>
          </p:cNvPr>
          <p:cNvSpPr/>
          <p:nvPr/>
        </p:nvSpPr>
        <p:spPr>
          <a:xfrm>
            <a:off x="4714900" y="392937"/>
            <a:ext cx="2747575" cy="8382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2400" b="1" dirty="0"/>
              <a:t>Software Requirements</a:t>
            </a:r>
          </a:p>
        </p:txBody>
      </p:sp>
      <p:sp>
        <p:nvSpPr>
          <p:cNvPr id="6" name="Rectangle 5">
            <a:extLst>
              <a:ext uri="{FF2B5EF4-FFF2-40B4-BE49-F238E27FC236}">
                <a16:creationId xmlns:a16="http://schemas.microsoft.com/office/drawing/2014/main" id="{4BCAAF9B-D082-A64B-8F37-602242E1362E}"/>
              </a:ext>
            </a:extLst>
          </p:cNvPr>
          <p:cNvSpPr>
            <a:spLocks noChangeAspect="1"/>
          </p:cNvSpPr>
          <p:nvPr/>
        </p:nvSpPr>
        <p:spPr>
          <a:xfrm>
            <a:off x="5250187" y="2667311"/>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Functional Requirements</a:t>
            </a:r>
          </a:p>
        </p:txBody>
      </p:sp>
      <p:sp>
        <p:nvSpPr>
          <p:cNvPr id="7" name="Rectangle 6">
            <a:extLst>
              <a:ext uri="{FF2B5EF4-FFF2-40B4-BE49-F238E27FC236}">
                <a16:creationId xmlns:a16="http://schemas.microsoft.com/office/drawing/2014/main" id="{EB41380F-2AB0-8345-8D77-6287C91E02E8}"/>
              </a:ext>
            </a:extLst>
          </p:cNvPr>
          <p:cNvSpPr>
            <a:spLocks noChangeAspect="1"/>
          </p:cNvSpPr>
          <p:nvPr/>
        </p:nvSpPr>
        <p:spPr>
          <a:xfrm>
            <a:off x="2923189"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User Requirements</a:t>
            </a:r>
          </a:p>
        </p:txBody>
      </p:sp>
      <p:sp>
        <p:nvSpPr>
          <p:cNvPr id="9" name="Rectangle 8">
            <a:extLst>
              <a:ext uri="{FF2B5EF4-FFF2-40B4-BE49-F238E27FC236}">
                <a16:creationId xmlns:a16="http://schemas.microsoft.com/office/drawing/2014/main" id="{584ED6EE-2CE9-954E-B1B3-3BBB9935747E}"/>
              </a:ext>
            </a:extLst>
          </p:cNvPr>
          <p:cNvSpPr>
            <a:spLocks noChangeAspect="1"/>
          </p:cNvSpPr>
          <p:nvPr/>
        </p:nvSpPr>
        <p:spPr>
          <a:xfrm>
            <a:off x="7569148"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System Requirements</a:t>
            </a:r>
          </a:p>
        </p:txBody>
      </p:sp>
      <p:sp>
        <p:nvSpPr>
          <p:cNvPr id="12" name="Rectangle 11">
            <a:extLst>
              <a:ext uri="{FF2B5EF4-FFF2-40B4-BE49-F238E27FC236}">
                <a16:creationId xmlns:a16="http://schemas.microsoft.com/office/drawing/2014/main" id="{83ADFE7E-DC62-714D-9413-CBF7B48D1FA7}"/>
              </a:ext>
            </a:extLst>
          </p:cNvPr>
          <p:cNvSpPr>
            <a:spLocks noChangeAspect="1"/>
          </p:cNvSpPr>
          <p:nvPr/>
        </p:nvSpPr>
        <p:spPr>
          <a:xfrm>
            <a:off x="615158"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Business Requirements</a:t>
            </a:r>
          </a:p>
        </p:txBody>
      </p:sp>
      <p:sp>
        <p:nvSpPr>
          <p:cNvPr id="13" name="Rectangle 12">
            <a:extLst>
              <a:ext uri="{FF2B5EF4-FFF2-40B4-BE49-F238E27FC236}">
                <a16:creationId xmlns:a16="http://schemas.microsoft.com/office/drawing/2014/main" id="{7F236E0F-5DB2-2D49-987B-CD984927CD37}"/>
              </a:ext>
            </a:extLst>
          </p:cNvPr>
          <p:cNvSpPr>
            <a:spLocks noChangeAspect="1"/>
          </p:cNvSpPr>
          <p:nvPr/>
        </p:nvSpPr>
        <p:spPr>
          <a:xfrm>
            <a:off x="9864479" y="2678685"/>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Non-functional Requirements</a:t>
            </a:r>
          </a:p>
        </p:txBody>
      </p:sp>
      <p:cxnSp>
        <p:nvCxnSpPr>
          <p:cNvPr id="14" name="Elbow Connector 13">
            <a:extLst>
              <a:ext uri="{FF2B5EF4-FFF2-40B4-BE49-F238E27FC236}">
                <a16:creationId xmlns:a16="http://schemas.microsoft.com/office/drawing/2014/main" id="{102FE98F-18BE-1C40-A545-3347129A4F20}"/>
              </a:ext>
            </a:extLst>
          </p:cNvPr>
          <p:cNvCxnSpPr>
            <a:stCxn id="5" idx="2"/>
            <a:endCxn id="12" idx="0"/>
          </p:cNvCxnSpPr>
          <p:nvPr/>
        </p:nvCxnSpPr>
        <p:spPr>
          <a:xfrm rot="5400000">
            <a:off x="3045966" y="-366529"/>
            <a:ext cx="1445057" cy="464038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284486F-8010-D44A-A3A7-E6BE2F099120}"/>
              </a:ext>
            </a:extLst>
          </p:cNvPr>
          <p:cNvCxnSpPr>
            <a:cxnSpLocks/>
            <a:stCxn id="5" idx="2"/>
            <a:endCxn id="7" idx="0"/>
          </p:cNvCxnSpPr>
          <p:nvPr/>
        </p:nvCxnSpPr>
        <p:spPr>
          <a:xfrm rot="5400000">
            <a:off x="4199982" y="787487"/>
            <a:ext cx="1445057" cy="233235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D8B62CE0-4E39-6B44-AB09-5B089085D65E}"/>
              </a:ext>
            </a:extLst>
          </p:cNvPr>
          <p:cNvCxnSpPr>
            <a:cxnSpLocks/>
            <a:stCxn id="5" idx="2"/>
            <a:endCxn id="6" idx="0"/>
          </p:cNvCxnSpPr>
          <p:nvPr/>
        </p:nvCxnSpPr>
        <p:spPr>
          <a:xfrm rot="5400000">
            <a:off x="5367922" y="1946545"/>
            <a:ext cx="1436174" cy="53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3DBBF731-ABEA-924A-9586-B30AFB63497C}"/>
              </a:ext>
            </a:extLst>
          </p:cNvPr>
          <p:cNvCxnSpPr>
            <a:cxnSpLocks/>
            <a:stCxn id="5" idx="2"/>
            <a:endCxn id="13" idx="0"/>
          </p:cNvCxnSpPr>
          <p:nvPr/>
        </p:nvCxnSpPr>
        <p:spPr>
          <a:xfrm rot="16200000" flipH="1">
            <a:off x="7669380" y="-349556"/>
            <a:ext cx="1447548" cy="460893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4F2BE92-C98A-8A4A-B5D3-F8183CAFEACC}"/>
              </a:ext>
            </a:extLst>
          </p:cNvPr>
          <p:cNvCxnSpPr>
            <a:cxnSpLocks/>
            <a:stCxn id="5" idx="2"/>
            <a:endCxn id="9" idx="0"/>
          </p:cNvCxnSpPr>
          <p:nvPr/>
        </p:nvCxnSpPr>
        <p:spPr>
          <a:xfrm rot="16200000" flipH="1">
            <a:off x="6522961" y="796864"/>
            <a:ext cx="1445057" cy="2313602"/>
          </a:xfrm>
          <a:prstGeom prst="bentConnector3">
            <a:avLst>
              <a:gd name="adj1" fmla="val 50000"/>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BB8BDA0-CB73-DC4A-AEE4-43023AF9DFFB}"/>
              </a:ext>
            </a:extLst>
          </p:cNvPr>
          <p:cNvSpPr txBox="1"/>
          <p:nvPr/>
        </p:nvSpPr>
        <p:spPr>
          <a:xfrm>
            <a:off x="462758" y="4521200"/>
            <a:ext cx="2124000" cy="1200329"/>
          </a:xfrm>
          <a:custGeom>
            <a:avLst/>
            <a:gdLst>
              <a:gd name="connsiteX0" fmla="*/ 0 w 2124000"/>
              <a:gd name="connsiteY0" fmla="*/ 0 h 1200329"/>
              <a:gd name="connsiteX1" fmla="*/ 552240 w 2124000"/>
              <a:gd name="connsiteY1" fmla="*/ 0 h 1200329"/>
              <a:gd name="connsiteX2" fmla="*/ 1040760 w 2124000"/>
              <a:gd name="connsiteY2" fmla="*/ 0 h 1200329"/>
              <a:gd name="connsiteX3" fmla="*/ 1550520 w 2124000"/>
              <a:gd name="connsiteY3" fmla="*/ 0 h 1200329"/>
              <a:gd name="connsiteX4" fmla="*/ 2124000 w 2124000"/>
              <a:gd name="connsiteY4" fmla="*/ 0 h 1200329"/>
              <a:gd name="connsiteX5" fmla="*/ 2124000 w 2124000"/>
              <a:gd name="connsiteY5" fmla="*/ 612168 h 1200329"/>
              <a:gd name="connsiteX6" fmla="*/ 2124000 w 2124000"/>
              <a:gd name="connsiteY6" fmla="*/ 1200329 h 1200329"/>
              <a:gd name="connsiteX7" fmla="*/ 1571760 w 2124000"/>
              <a:gd name="connsiteY7" fmla="*/ 1200329 h 1200329"/>
              <a:gd name="connsiteX8" fmla="*/ 1062000 w 2124000"/>
              <a:gd name="connsiteY8" fmla="*/ 1200329 h 1200329"/>
              <a:gd name="connsiteX9" fmla="*/ 573480 w 2124000"/>
              <a:gd name="connsiteY9" fmla="*/ 1200329 h 1200329"/>
              <a:gd name="connsiteX10" fmla="*/ 0 w 2124000"/>
              <a:gd name="connsiteY10" fmla="*/ 1200329 h 1200329"/>
              <a:gd name="connsiteX11" fmla="*/ 0 w 2124000"/>
              <a:gd name="connsiteY11" fmla="*/ 600165 h 1200329"/>
              <a:gd name="connsiteX12" fmla="*/ 0 w 2124000"/>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200329"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8552" y="202844"/>
                  <a:pt x="2099302" y="380572"/>
                  <a:pt x="2124000" y="612168"/>
                </a:cubicBezTo>
                <a:cubicBezTo>
                  <a:pt x="2148698" y="843764"/>
                  <a:pt x="2137150" y="973725"/>
                  <a:pt x="2124000" y="1200329"/>
                </a:cubicBezTo>
                <a:cubicBezTo>
                  <a:pt x="1928830" y="1200097"/>
                  <a:pt x="1725263" y="1202198"/>
                  <a:pt x="1571760" y="1200329"/>
                </a:cubicBezTo>
                <a:cubicBezTo>
                  <a:pt x="1418257" y="1198460"/>
                  <a:pt x="1209764" y="1221914"/>
                  <a:pt x="1062000" y="1200329"/>
                </a:cubicBezTo>
                <a:cubicBezTo>
                  <a:pt x="914236" y="1178744"/>
                  <a:pt x="791567" y="1222493"/>
                  <a:pt x="573480" y="1200329"/>
                </a:cubicBezTo>
                <a:cubicBezTo>
                  <a:pt x="355393" y="1178165"/>
                  <a:pt x="146743" y="1196687"/>
                  <a:pt x="0" y="1200329"/>
                </a:cubicBezTo>
                <a:cubicBezTo>
                  <a:pt x="25632" y="1077567"/>
                  <a:pt x="18887" y="842869"/>
                  <a:pt x="0" y="600165"/>
                </a:cubicBezTo>
                <a:cubicBezTo>
                  <a:pt x="-18887" y="357461"/>
                  <a:pt x="23265" y="197293"/>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﻿Describe why the organization is implementing the system.</a:t>
            </a:r>
          </a:p>
        </p:txBody>
      </p:sp>
      <p:sp>
        <p:nvSpPr>
          <p:cNvPr id="50" name="TextBox 49">
            <a:extLst>
              <a:ext uri="{FF2B5EF4-FFF2-40B4-BE49-F238E27FC236}">
                <a16:creationId xmlns:a16="http://schemas.microsoft.com/office/drawing/2014/main" id="{C03A50DA-B999-DF44-BB72-8B36D2140570}"/>
              </a:ext>
            </a:extLst>
          </p:cNvPr>
          <p:cNvSpPr txBox="1"/>
          <p:nvPr/>
        </p:nvSpPr>
        <p:spPr>
          <a:xfrm>
            <a:off x="2751810" y="4521200"/>
            <a:ext cx="2124000" cy="1754326"/>
          </a:xfrm>
          <a:custGeom>
            <a:avLst/>
            <a:gdLst>
              <a:gd name="connsiteX0" fmla="*/ 0 w 2124000"/>
              <a:gd name="connsiteY0" fmla="*/ 0 h 1754326"/>
              <a:gd name="connsiteX1" fmla="*/ 552240 w 2124000"/>
              <a:gd name="connsiteY1" fmla="*/ 0 h 1754326"/>
              <a:gd name="connsiteX2" fmla="*/ 1040760 w 2124000"/>
              <a:gd name="connsiteY2" fmla="*/ 0 h 1754326"/>
              <a:gd name="connsiteX3" fmla="*/ 1550520 w 2124000"/>
              <a:gd name="connsiteY3" fmla="*/ 0 h 1754326"/>
              <a:gd name="connsiteX4" fmla="*/ 2124000 w 2124000"/>
              <a:gd name="connsiteY4" fmla="*/ 0 h 1754326"/>
              <a:gd name="connsiteX5" fmla="*/ 2124000 w 2124000"/>
              <a:gd name="connsiteY5" fmla="*/ 602319 h 1754326"/>
              <a:gd name="connsiteX6" fmla="*/ 2124000 w 2124000"/>
              <a:gd name="connsiteY6" fmla="*/ 1222180 h 1754326"/>
              <a:gd name="connsiteX7" fmla="*/ 2124000 w 2124000"/>
              <a:gd name="connsiteY7" fmla="*/ 1754326 h 1754326"/>
              <a:gd name="connsiteX8" fmla="*/ 1550520 w 2124000"/>
              <a:gd name="connsiteY8" fmla="*/ 1754326 h 1754326"/>
              <a:gd name="connsiteX9" fmla="*/ 1062000 w 2124000"/>
              <a:gd name="connsiteY9" fmla="*/ 1754326 h 1754326"/>
              <a:gd name="connsiteX10" fmla="*/ 531000 w 2124000"/>
              <a:gd name="connsiteY10" fmla="*/ 1754326 h 1754326"/>
              <a:gd name="connsiteX11" fmla="*/ 0 w 2124000"/>
              <a:gd name="connsiteY11" fmla="*/ 1754326 h 1754326"/>
              <a:gd name="connsiteX12" fmla="*/ 0 w 2124000"/>
              <a:gd name="connsiteY12" fmla="*/ 1169551 h 1754326"/>
              <a:gd name="connsiteX13" fmla="*/ 0 w 2124000"/>
              <a:gd name="connsiteY13" fmla="*/ 549689 h 1754326"/>
              <a:gd name="connsiteX14" fmla="*/ 0 w 2124000"/>
              <a:gd name="connsiteY14"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754326"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097707" y="215188"/>
                  <a:pt x="2097859" y="435381"/>
                  <a:pt x="2124000" y="602319"/>
                </a:cubicBezTo>
                <a:cubicBezTo>
                  <a:pt x="2150141" y="769257"/>
                  <a:pt x="2144068" y="1001942"/>
                  <a:pt x="2124000" y="1222180"/>
                </a:cubicBezTo>
                <a:cubicBezTo>
                  <a:pt x="2103932" y="1442418"/>
                  <a:pt x="2130913" y="1647185"/>
                  <a:pt x="2124000" y="1754326"/>
                </a:cubicBezTo>
                <a:cubicBezTo>
                  <a:pt x="1959177" y="1773458"/>
                  <a:pt x="1708405" y="1747237"/>
                  <a:pt x="1550520" y="1754326"/>
                </a:cubicBezTo>
                <a:cubicBezTo>
                  <a:pt x="1392635" y="1761415"/>
                  <a:pt x="1280087" y="1776490"/>
                  <a:pt x="1062000" y="1754326"/>
                </a:cubicBezTo>
                <a:cubicBezTo>
                  <a:pt x="843913" y="1732162"/>
                  <a:pt x="728358" y="1774048"/>
                  <a:pt x="531000" y="1754326"/>
                </a:cubicBezTo>
                <a:cubicBezTo>
                  <a:pt x="333642" y="1734604"/>
                  <a:pt x="157174" y="1756274"/>
                  <a:pt x="0" y="1754326"/>
                </a:cubicBezTo>
                <a:cubicBezTo>
                  <a:pt x="-614" y="1552141"/>
                  <a:pt x="941" y="1389497"/>
                  <a:pt x="0" y="1169551"/>
                </a:cubicBezTo>
                <a:cubicBezTo>
                  <a:pt x="-941" y="949605"/>
                  <a:pt x="14317" y="689491"/>
                  <a:pt x="0" y="549689"/>
                </a:cubicBezTo>
                <a:cubicBezTo>
                  <a:pt x="-14317" y="409887"/>
                  <a:pt x="98" y="16149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Describe goals or tasks the users must be able to perform with the product that will provide value to someone.</a:t>
            </a:r>
          </a:p>
        </p:txBody>
      </p:sp>
      <p:sp>
        <p:nvSpPr>
          <p:cNvPr id="51" name="TextBox 50">
            <a:extLst>
              <a:ext uri="{FF2B5EF4-FFF2-40B4-BE49-F238E27FC236}">
                <a16:creationId xmlns:a16="http://schemas.microsoft.com/office/drawing/2014/main" id="{A9C0ABA3-2A0D-E141-A3EB-0C9521615F29}"/>
              </a:ext>
            </a:extLst>
          </p:cNvPr>
          <p:cNvSpPr txBox="1"/>
          <p:nvPr/>
        </p:nvSpPr>
        <p:spPr>
          <a:xfrm>
            <a:off x="5107908" y="4490034"/>
            <a:ext cx="2124000" cy="1477328"/>
          </a:xfrm>
          <a:custGeom>
            <a:avLst/>
            <a:gdLst>
              <a:gd name="connsiteX0" fmla="*/ 0 w 2124000"/>
              <a:gd name="connsiteY0" fmla="*/ 0 h 1477328"/>
              <a:gd name="connsiteX1" fmla="*/ 552240 w 2124000"/>
              <a:gd name="connsiteY1" fmla="*/ 0 h 1477328"/>
              <a:gd name="connsiteX2" fmla="*/ 1040760 w 2124000"/>
              <a:gd name="connsiteY2" fmla="*/ 0 h 1477328"/>
              <a:gd name="connsiteX3" fmla="*/ 1550520 w 2124000"/>
              <a:gd name="connsiteY3" fmla="*/ 0 h 1477328"/>
              <a:gd name="connsiteX4" fmla="*/ 2124000 w 2124000"/>
              <a:gd name="connsiteY4" fmla="*/ 0 h 1477328"/>
              <a:gd name="connsiteX5" fmla="*/ 2124000 w 2124000"/>
              <a:gd name="connsiteY5" fmla="*/ 507216 h 1477328"/>
              <a:gd name="connsiteX6" fmla="*/ 2124000 w 2124000"/>
              <a:gd name="connsiteY6" fmla="*/ 1029205 h 1477328"/>
              <a:gd name="connsiteX7" fmla="*/ 2124000 w 2124000"/>
              <a:gd name="connsiteY7" fmla="*/ 1477328 h 1477328"/>
              <a:gd name="connsiteX8" fmla="*/ 1550520 w 2124000"/>
              <a:gd name="connsiteY8" fmla="*/ 1477328 h 1477328"/>
              <a:gd name="connsiteX9" fmla="*/ 1062000 w 2124000"/>
              <a:gd name="connsiteY9" fmla="*/ 1477328 h 1477328"/>
              <a:gd name="connsiteX10" fmla="*/ 531000 w 2124000"/>
              <a:gd name="connsiteY10" fmla="*/ 1477328 h 1477328"/>
              <a:gd name="connsiteX11" fmla="*/ 0 w 2124000"/>
              <a:gd name="connsiteY11" fmla="*/ 1477328 h 1477328"/>
              <a:gd name="connsiteX12" fmla="*/ 0 w 2124000"/>
              <a:gd name="connsiteY12" fmla="*/ 984885 h 1477328"/>
              <a:gd name="connsiteX13" fmla="*/ 0 w 2124000"/>
              <a:gd name="connsiteY13" fmla="*/ 462896 h 1477328"/>
              <a:gd name="connsiteX14" fmla="*/ 0 w 2124000"/>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47732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8803" y="129582"/>
                  <a:pt x="2143825" y="347255"/>
                  <a:pt x="2124000" y="507216"/>
                </a:cubicBezTo>
                <a:cubicBezTo>
                  <a:pt x="2104175" y="667177"/>
                  <a:pt x="2125975" y="917918"/>
                  <a:pt x="2124000" y="1029205"/>
                </a:cubicBezTo>
                <a:cubicBezTo>
                  <a:pt x="2122025" y="1140492"/>
                  <a:pt x="2110121" y="1290459"/>
                  <a:pt x="2124000" y="1477328"/>
                </a:cubicBezTo>
                <a:cubicBezTo>
                  <a:pt x="1959177" y="1496460"/>
                  <a:pt x="1708405" y="1470239"/>
                  <a:pt x="1550520" y="1477328"/>
                </a:cubicBezTo>
                <a:cubicBezTo>
                  <a:pt x="1392635" y="1484417"/>
                  <a:pt x="1280087" y="1499492"/>
                  <a:pt x="1062000" y="1477328"/>
                </a:cubicBezTo>
                <a:cubicBezTo>
                  <a:pt x="843913" y="1455164"/>
                  <a:pt x="728358" y="1497050"/>
                  <a:pt x="531000" y="1477328"/>
                </a:cubicBezTo>
                <a:cubicBezTo>
                  <a:pt x="333642" y="1457606"/>
                  <a:pt x="157174" y="1479276"/>
                  <a:pt x="0" y="1477328"/>
                </a:cubicBezTo>
                <a:cubicBezTo>
                  <a:pt x="238" y="1313043"/>
                  <a:pt x="-345" y="1141366"/>
                  <a:pt x="0" y="984885"/>
                </a:cubicBezTo>
                <a:cubicBezTo>
                  <a:pt x="345" y="828404"/>
                  <a:pt x="6399" y="721964"/>
                  <a:pt x="0" y="462896"/>
                </a:cubicBezTo>
                <a:cubicBezTo>
                  <a:pt x="-6399" y="203828"/>
                  <a:pt x="16010" y="182614"/>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Specify the behaviors the product will exhibit under specific conditions</a:t>
            </a:r>
          </a:p>
        </p:txBody>
      </p:sp>
      <p:sp>
        <p:nvSpPr>
          <p:cNvPr id="52" name="TextBox 51">
            <a:extLst>
              <a:ext uri="{FF2B5EF4-FFF2-40B4-BE49-F238E27FC236}">
                <a16:creationId xmlns:a16="http://schemas.microsoft.com/office/drawing/2014/main" id="{50CF050A-05C3-524B-87A8-C644531D4943}"/>
              </a:ext>
            </a:extLst>
          </p:cNvPr>
          <p:cNvSpPr txBox="1"/>
          <p:nvPr/>
        </p:nvSpPr>
        <p:spPr>
          <a:xfrm>
            <a:off x="7408623" y="4485519"/>
            <a:ext cx="2124000" cy="2031325"/>
          </a:xfrm>
          <a:custGeom>
            <a:avLst/>
            <a:gdLst>
              <a:gd name="connsiteX0" fmla="*/ 0 w 2124000"/>
              <a:gd name="connsiteY0" fmla="*/ 0 h 2031325"/>
              <a:gd name="connsiteX1" fmla="*/ 552240 w 2124000"/>
              <a:gd name="connsiteY1" fmla="*/ 0 h 2031325"/>
              <a:gd name="connsiteX2" fmla="*/ 1040760 w 2124000"/>
              <a:gd name="connsiteY2" fmla="*/ 0 h 2031325"/>
              <a:gd name="connsiteX3" fmla="*/ 1550520 w 2124000"/>
              <a:gd name="connsiteY3" fmla="*/ 0 h 2031325"/>
              <a:gd name="connsiteX4" fmla="*/ 2124000 w 2124000"/>
              <a:gd name="connsiteY4" fmla="*/ 0 h 2031325"/>
              <a:gd name="connsiteX5" fmla="*/ 2124000 w 2124000"/>
              <a:gd name="connsiteY5" fmla="*/ 697422 h 2031325"/>
              <a:gd name="connsiteX6" fmla="*/ 2124000 w 2124000"/>
              <a:gd name="connsiteY6" fmla="*/ 1415156 h 2031325"/>
              <a:gd name="connsiteX7" fmla="*/ 2124000 w 2124000"/>
              <a:gd name="connsiteY7" fmla="*/ 2031325 h 2031325"/>
              <a:gd name="connsiteX8" fmla="*/ 1550520 w 2124000"/>
              <a:gd name="connsiteY8" fmla="*/ 2031325 h 2031325"/>
              <a:gd name="connsiteX9" fmla="*/ 1062000 w 2124000"/>
              <a:gd name="connsiteY9" fmla="*/ 2031325 h 2031325"/>
              <a:gd name="connsiteX10" fmla="*/ 531000 w 2124000"/>
              <a:gd name="connsiteY10" fmla="*/ 2031325 h 2031325"/>
              <a:gd name="connsiteX11" fmla="*/ 0 w 2124000"/>
              <a:gd name="connsiteY11" fmla="*/ 2031325 h 2031325"/>
              <a:gd name="connsiteX12" fmla="*/ 0 w 2124000"/>
              <a:gd name="connsiteY12" fmla="*/ 1354217 h 2031325"/>
              <a:gd name="connsiteX13" fmla="*/ 0 w 2124000"/>
              <a:gd name="connsiteY13" fmla="*/ 636482 h 2031325"/>
              <a:gd name="connsiteX14" fmla="*/ 0 w 2124000"/>
              <a:gd name="connsiteY14"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2031325"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5632" y="205687"/>
                  <a:pt x="2096274" y="484774"/>
                  <a:pt x="2124000" y="697422"/>
                </a:cubicBezTo>
                <a:cubicBezTo>
                  <a:pt x="2151726" y="910070"/>
                  <a:pt x="2150198" y="1235550"/>
                  <a:pt x="2124000" y="1415156"/>
                </a:cubicBezTo>
                <a:cubicBezTo>
                  <a:pt x="2097802" y="1594762"/>
                  <a:pt x="2151762" y="1885159"/>
                  <a:pt x="2124000" y="2031325"/>
                </a:cubicBezTo>
                <a:cubicBezTo>
                  <a:pt x="1959177" y="2050457"/>
                  <a:pt x="1708405" y="2024236"/>
                  <a:pt x="1550520" y="2031325"/>
                </a:cubicBezTo>
                <a:cubicBezTo>
                  <a:pt x="1392635" y="2038414"/>
                  <a:pt x="1280087" y="2053489"/>
                  <a:pt x="1062000" y="2031325"/>
                </a:cubicBezTo>
                <a:cubicBezTo>
                  <a:pt x="843913" y="2009161"/>
                  <a:pt x="728358" y="2051047"/>
                  <a:pt x="531000" y="2031325"/>
                </a:cubicBezTo>
                <a:cubicBezTo>
                  <a:pt x="333642" y="2011603"/>
                  <a:pt x="157174" y="2033273"/>
                  <a:pt x="0" y="2031325"/>
                </a:cubicBezTo>
                <a:cubicBezTo>
                  <a:pt x="-15050" y="1725375"/>
                  <a:pt x="17627" y="1534988"/>
                  <a:pt x="0" y="1354217"/>
                </a:cubicBezTo>
                <a:cubicBezTo>
                  <a:pt x="-17627" y="1173446"/>
                  <a:pt x="-16849" y="833686"/>
                  <a:pt x="0" y="636482"/>
                </a:cubicBezTo>
                <a:cubicBezTo>
                  <a:pt x="16849" y="439279"/>
                  <a:pt x="1544" y="210842"/>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Describe the requirements for a product that is composed of multiple components or subsystems</a:t>
            </a:r>
            <a:endParaRPr lang="en-US" u="sng" dirty="0"/>
          </a:p>
        </p:txBody>
      </p:sp>
      <p:sp>
        <p:nvSpPr>
          <p:cNvPr id="53" name="TextBox 52">
            <a:extLst>
              <a:ext uri="{FF2B5EF4-FFF2-40B4-BE49-F238E27FC236}">
                <a16:creationId xmlns:a16="http://schemas.microsoft.com/office/drawing/2014/main" id="{6219D0E3-4FD4-9C4E-98D1-37A5C75A1E6D}"/>
              </a:ext>
            </a:extLst>
          </p:cNvPr>
          <p:cNvSpPr txBox="1"/>
          <p:nvPr/>
        </p:nvSpPr>
        <p:spPr>
          <a:xfrm>
            <a:off x="9806908" y="4485519"/>
            <a:ext cx="2124000" cy="2031325"/>
          </a:xfrm>
          <a:custGeom>
            <a:avLst/>
            <a:gdLst>
              <a:gd name="connsiteX0" fmla="*/ 0 w 2124000"/>
              <a:gd name="connsiteY0" fmla="*/ 0 h 2031325"/>
              <a:gd name="connsiteX1" fmla="*/ 552240 w 2124000"/>
              <a:gd name="connsiteY1" fmla="*/ 0 h 2031325"/>
              <a:gd name="connsiteX2" fmla="*/ 1040760 w 2124000"/>
              <a:gd name="connsiteY2" fmla="*/ 0 h 2031325"/>
              <a:gd name="connsiteX3" fmla="*/ 1550520 w 2124000"/>
              <a:gd name="connsiteY3" fmla="*/ 0 h 2031325"/>
              <a:gd name="connsiteX4" fmla="*/ 2124000 w 2124000"/>
              <a:gd name="connsiteY4" fmla="*/ 0 h 2031325"/>
              <a:gd name="connsiteX5" fmla="*/ 2124000 w 2124000"/>
              <a:gd name="connsiteY5" fmla="*/ 697422 h 2031325"/>
              <a:gd name="connsiteX6" fmla="*/ 2124000 w 2124000"/>
              <a:gd name="connsiteY6" fmla="*/ 1415156 h 2031325"/>
              <a:gd name="connsiteX7" fmla="*/ 2124000 w 2124000"/>
              <a:gd name="connsiteY7" fmla="*/ 2031325 h 2031325"/>
              <a:gd name="connsiteX8" fmla="*/ 1550520 w 2124000"/>
              <a:gd name="connsiteY8" fmla="*/ 2031325 h 2031325"/>
              <a:gd name="connsiteX9" fmla="*/ 1062000 w 2124000"/>
              <a:gd name="connsiteY9" fmla="*/ 2031325 h 2031325"/>
              <a:gd name="connsiteX10" fmla="*/ 531000 w 2124000"/>
              <a:gd name="connsiteY10" fmla="*/ 2031325 h 2031325"/>
              <a:gd name="connsiteX11" fmla="*/ 0 w 2124000"/>
              <a:gd name="connsiteY11" fmla="*/ 2031325 h 2031325"/>
              <a:gd name="connsiteX12" fmla="*/ 0 w 2124000"/>
              <a:gd name="connsiteY12" fmla="*/ 1354217 h 2031325"/>
              <a:gd name="connsiteX13" fmla="*/ 0 w 2124000"/>
              <a:gd name="connsiteY13" fmla="*/ 636482 h 2031325"/>
              <a:gd name="connsiteX14" fmla="*/ 0 w 2124000"/>
              <a:gd name="connsiteY14"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2031325"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5632" y="205687"/>
                  <a:pt x="2096274" y="484774"/>
                  <a:pt x="2124000" y="697422"/>
                </a:cubicBezTo>
                <a:cubicBezTo>
                  <a:pt x="2151726" y="910070"/>
                  <a:pt x="2150198" y="1235550"/>
                  <a:pt x="2124000" y="1415156"/>
                </a:cubicBezTo>
                <a:cubicBezTo>
                  <a:pt x="2097802" y="1594762"/>
                  <a:pt x="2151762" y="1885159"/>
                  <a:pt x="2124000" y="2031325"/>
                </a:cubicBezTo>
                <a:cubicBezTo>
                  <a:pt x="1959177" y="2050457"/>
                  <a:pt x="1708405" y="2024236"/>
                  <a:pt x="1550520" y="2031325"/>
                </a:cubicBezTo>
                <a:cubicBezTo>
                  <a:pt x="1392635" y="2038414"/>
                  <a:pt x="1280087" y="2053489"/>
                  <a:pt x="1062000" y="2031325"/>
                </a:cubicBezTo>
                <a:cubicBezTo>
                  <a:pt x="843913" y="2009161"/>
                  <a:pt x="728358" y="2051047"/>
                  <a:pt x="531000" y="2031325"/>
                </a:cubicBezTo>
                <a:cubicBezTo>
                  <a:pt x="333642" y="2011603"/>
                  <a:pt x="157174" y="2033273"/>
                  <a:pt x="0" y="2031325"/>
                </a:cubicBezTo>
                <a:cubicBezTo>
                  <a:pt x="-15050" y="1725375"/>
                  <a:pt x="17627" y="1534988"/>
                  <a:pt x="0" y="1354217"/>
                </a:cubicBezTo>
                <a:cubicBezTo>
                  <a:pt x="-17627" y="1173446"/>
                  <a:pt x="-16849" y="833686"/>
                  <a:pt x="0" y="636482"/>
                </a:cubicBezTo>
                <a:cubicBezTo>
                  <a:pt x="16849" y="439279"/>
                  <a:pt x="1544" y="210842"/>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Describe how </a:t>
            </a:r>
            <a:r>
              <a:rPr lang="en-US" i="1" dirty="0"/>
              <a:t>well</a:t>
            </a:r>
            <a:r>
              <a:rPr lang="en-US" dirty="0"/>
              <a:t> the products carries out its tasks.</a:t>
            </a:r>
          </a:p>
          <a:p>
            <a:pPr marL="285750" indent="-285750">
              <a:buFont typeface="Arial" panose="020B0604020202020204" pitchFamily="34" charset="0"/>
              <a:buChar char="•"/>
            </a:pPr>
            <a:r>
              <a:rPr lang="en-US" dirty="0"/>
              <a:t>Quality attributes</a:t>
            </a:r>
          </a:p>
          <a:p>
            <a:pPr marL="285750" indent="-285750">
              <a:buFont typeface="Arial" panose="020B0604020202020204" pitchFamily="34" charset="0"/>
              <a:buChar char="•"/>
            </a:pPr>
            <a:r>
              <a:rPr lang="en-US" dirty="0"/>
              <a:t>Constraints</a:t>
            </a:r>
          </a:p>
          <a:p>
            <a:pPr marL="285750" indent="-285750">
              <a:buFont typeface="Arial" panose="020B0604020202020204" pitchFamily="34" charset="0"/>
              <a:buChar char="•"/>
            </a:pPr>
            <a:r>
              <a:rPr lang="en-US" dirty="0"/>
              <a:t>External interface</a:t>
            </a:r>
          </a:p>
          <a:p>
            <a:endParaRPr lang="en-US" dirty="0"/>
          </a:p>
        </p:txBody>
      </p:sp>
      <p:sp>
        <p:nvSpPr>
          <p:cNvPr id="47" name="TextBox 46">
            <a:extLst>
              <a:ext uri="{FF2B5EF4-FFF2-40B4-BE49-F238E27FC236}">
                <a16:creationId xmlns:a16="http://schemas.microsoft.com/office/drawing/2014/main" id="{F603951F-D86E-4740-A375-53A1752B3550}"/>
              </a:ext>
            </a:extLst>
          </p:cNvPr>
          <p:cNvSpPr txBox="1"/>
          <p:nvPr/>
        </p:nvSpPr>
        <p:spPr>
          <a:xfrm>
            <a:off x="399257" y="4050816"/>
            <a:ext cx="11258505" cy="400110"/>
          </a:xfrm>
          <a:prstGeom prst="rect">
            <a:avLst/>
          </a:prstGeom>
          <a:effectLst>
            <a:softEdge rad="6350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Definitions</a:t>
            </a:r>
          </a:p>
        </p:txBody>
      </p:sp>
    </p:spTree>
    <p:extLst>
      <p:ext uri="{BB962C8B-B14F-4D97-AF65-F5344CB8AC3E}">
        <p14:creationId xmlns:p14="http://schemas.microsoft.com/office/powerpoint/2010/main" val="208218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525298-BA8C-C647-ADEC-020BA5D7F77F}"/>
              </a:ext>
            </a:extLst>
          </p:cNvPr>
          <p:cNvSpPr>
            <a:spLocks noGrp="1"/>
          </p:cNvSpPr>
          <p:nvPr>
            <p:ph type="sldNum" sz="quarter" idx="12"/>
          </p:nvPr>
        </p:nvSpPr>
        <p:spPr>
          <a:xfrm>
            <a:off x="8610600" y="6419850"/>
            <a:ext cx="2743200" cy="365125"/>
          </a:xfrm>
        </p:spPr>
        <p:txBody>
          <a:bodyPr/>
          <a:lstStyle/>
          <a:p>
            <a:fld id="{BC2E4893-4A31-43A1-A845-7F033F55D32C}" type="slidenum">
              <a:rPr lang="en-US" smtClean="0"/>
              <a:t>17</a:t>
            </a:fld>
            <a:endParaRPr lang="en-US" dirty="0"/>
          </a:p>
        </p:txBody>
      </p:sp>
      <p:sp>
        <p:nvSpPr>
          <p:cNvPr id="5" name="Rectangle 4">
            <a:extLst>
              <a:ext uri="{FF2B5EF4-FFF2-40B4-BE49-F238E27FC236}">
                <a16:creationId xmlns:a16="http://schemas.microsoft.com/office/drawing/2014/main" id="{E0F73D40-EF9F-374B-AA65-4A13A5E86193}"/>
              </a:ext>
            </a:extLst>
          </p:cNvPr>
          <p:cNvSpPr/>
          <p:nvPr/>
        </p:nvSpPr>
        <p:spPr>
          <a:xfrm>
            <a:off x="4714900" y="392937"/>
            <a:ext cx="2747575" cy="8382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2400" b="1" dirty="0"/>
              <a:t>Software Requirements</a:t>
            </a:r>
          </a:p>
        </p:txBody>
      </p:sp>
      <p:sp>
        <p:nvSpPr>
          <p:cNvPr id="6" name="Rectangle 5">
            <a:extLst>
              <a:ext uri="{FF2B5EF4-FFF2-40B4-BE49-F238E27FC236}">
                <a16:creationId xmlns:a16="http://schemas.microsoft.com/office/drawing/2014/main" id="{4BCAAF9B-D082-A64B-8F37-602242E1362E}"/>
              </a:ext>
            </a:extLst>
          </p:cNvPr>
          <p:cNvSpPr>
            <a:spLocks noChangeAspect="1"/>
          </p:cNvSpPr>
          <p:nvPr/>
        </p:nvSpPr>
        <p:spPr>
          <a:xfrm>
            <a:off x="5250187" y="2667311"/>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Functional Requirements</a:t>
            </a:r>
          </a:p>
        </p:txBody>
      </p:sp>
      <p:sp>
        <p:nvSpPr>
          <p:cNvPr id="7" name="Rectangle 6">
            <a:extLst>
              <a:ext uri="{FF2B5EF4-FFF2-40B4-BE49-F238E27FC236}">
                <a16:creationId xmlns:a16="http://schemas.microsoft.com/office/drawing/2014/main" id="{EB41380F-2AB0-8345-8D77-6287C91E02E8}"/>
              </a:ext>
            </a:extLst>
          </p:cNvPr>
          <p:cNvSpPr>
            <a:spLocks noChangeAspect="1"/>
          </p:cNvSpPr>
          <p:nvPr/>
        </p:nvSpPr>
        <p:spPr>
          <a:xfrm>
            <a:off x="2923189"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User Requirements</a:t>
            </a:r>
          </a:p>
        </p:txBody>
      </p:sp>
      <p:sp>
        <p:nvSpPr>
          <p:cNvPr id="9" name="Rectangle 8">
            <a:extLst>
              <a:ext uri="{FF2B5EF4-FFF2-40B4-BE49-F238E27FC236}">
                <a16:creationId xmlns:a16="http://schemas.microsoft.com/office/drawing/2014/main" id="{584ED6EE-2CE9-954E-B1B3-3BBB9935747E}"/>
              </a:ext>
            </a:extLst>
          </p:cNvPr>
          <p:cNvSpPr>
            <a:spLocks noChangeAspect="1"/>
          </p:cNvSpPr>
          <p:nvPr/>
        </p:nvSpPr>
        <p:spPr>
          <a:xfrm>
            <a:off x="7569148"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System Requirements</a:t>
            </a:r>
          </a:p>
        </p:txBody>
      </p:sp>
      <p:sp>
        <p:nvSpPr>
          <p:cNvPr id="12" name="Rectangle 11">
            <a:extLst>
              <a:ext uri="{FF2B5EF4-FFF2-40B4-BE49-F238E27FC236}">
                <a16:creationId xmlns:a16="http://schemas.microsoft.com/office/drawing/2014/main" id="{83ADFE7E-DC62-714D-9413-CBF7B48D1FA7}"/>
              </a:ext>
            </a:extLst>
          </p:cNvPr>
          <p:cNvSpPr>
            <a:spLocks noChangeAspect="1"/>
          </p:cNvSpPr>
          <p:nvPr/>
        </p:nvSpPr>
        <p:spPr>
          <a:xfrm>
            <a:off x="615158" y="2676194"/>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Business Requirements</a:t>
            </a:r>
          </a:p>
        </p:txBody>
      </p:sp>
      <p:sp>
        <p:nvSpPr>
          <p:cNvPr id="13" name="Rectangle 12">
            <a:extLst>
              <a:ext uri="{FF2B5EF4-FFF2-40B4-BE49-F238E27FC236}">
                <a16:creationId xmlns:a16="http://schemas.microsoft.com/office/drawing/2014/main" id="{7F236E0F-5DB2-2D49-987B-CD984927CD37}"/>
              </a:ext>
            </a:extLst>
          </p:cNvPr>
          <p:cNvSpPr>
            <a:spLocks noChangeAspect="1"/>
          </p:cNvSpPr>
          <p:nvPr/>
        </p:nvSpPr>
        <p:spPr>
          <a:xfrm>
            <a:off x="9864479" y="2678685"/>
            <a:ext cx="1666284" cy="972000"/>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Non-functional Requirements</a:t>
            </a:r>
          </a:p>
        </p:txBody>
      </p:sp>
      <p:cxnSp>
        <p:nvCxnSpPr>
          <p:cNvPr id="14" name="Elbow Connector 13">
            <a:extLst>
              <a:ext uri="{FF2B5EF4-FFF2-40B4-BE49-F238E27FC236}">
                <a16:creationId xmlns:a16="http://schemas.microsoft.com/office/drawing/2014/main" id="{102FE98F-18BE-1C40-A545-3347129A4F20}"/>
              </a:ext>
            </a:extLst>
          </p:cNvPr>
          <p:cNvCxnSpPr>
            <a:stCxn id="5" idx="2"/>
            <a:endCxn id="12" idx="0"/>
          </p:cNvCxnSpPr>
          <p:nvPr/>
        </p:nvCxnSpPr>
        <p:spPr>
          <a:xfrm rot="5400000">
            <a:off x="3045966" y="-366529"/>
            <a:ext cx="1445057" cy="464038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284486F-8010-D44A-A3A7-E6BE2F099120}"/>
              </a:ext>
            </a:extLst>
          </p:cNvPr>
          <p:cNvCxnSpPr>
            <a:cxnSpLocks/>
            <a:stCxn id="5" idx="2"/>
            <a:endCxn id="7" idx="0"/>
          </p:cNvCxnSpPr>
          <p:nvPr/>
        </p:nvCxnSpPr>
        <p:spPr>
          <a:xfrm rot="5400000">
            <a:off x="4199982" y="787487"/>
            <a:ext cx="1445057" cy="233235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D8B62CE0-4E39-6B44-AB09-5B089085D65E}"/>
              </a:ext>
            </a:extLst>
          </p:cNvPr>
          <p:cNvCxnSpPr>
            <a:cxnSpLocks/>
            <a:stCxn id="5" idx="2"/>
            <a:endCxn id="6" idx="0"/>
          </p:cNvCxnSpPr>
          <p:nvPr/>
        </p:nvCxnSpPr>
        <p:spPr>
          <a:xfrm rot="5400000">
            <a:off x="5367922" y="1946545"/>
            <a:ext cx="1436174" cy="53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3DBBF731-ABEA-924A-9586-B30AFB63497C}"/>
              </a:ext>
            </a:extLst>
          </p:cNvPr>
          <p:cNvCxnSpPr>
            <a:cxnSpLocks/>
            <a:stCxn id="5" idx="2"/>
            <a:endCxn id="13" idx="0"/>
          </p:cNvCxnSpPr>
          <p:nvPr/>
        </p:nvCxnSpPr>
        <p:spPr>
          <a:xfrm rot="16200000" flipH="1">
            <a:off x="7669380" y="-349556"/>
            <a:ext cx="1447548" cy="460893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4F2BE92-C98A-8A4A-B5D3-F8183CAFEACC}"/>
              </a:ext>
            </a:extLst>
          </p:cNvPr>
          <p:cNvCxnSpPr>
            <a:cxnSpLocks/>
            <a:stCxn id="5" idx="2"/>
            <a:endCxn id="9" idx="0"/>
          </p:cNvCxnSpPr>
          <p:nvPr/>
        </p:nvCxnSpPr>
        <p:spPr>
          <a:xfrm rot="16200000" flipH="1">
            <a:off x="6522961" y="796864"/>
            <a:ext cx="1445057" cy="2313602"/>
          </a:xfrm>
          <a:prstGeom prst="bentConnector3">
            <a:avLst>
              <a:gd name="adj1" fmla="val 50000"/>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BB8BDA0-CB73-DC4A-AEE4-43023AF9DFFB}"/>
              </a:ext>
            </a:extLst>
          </p:cNvPr>
          <p:cNvSpPr txBox="1"/>
          <p:nvPr/>
        </p:nvSpPr>
        <p:spPr>
          <a:xfrm>
            <a:off x="462758" y="4521200"/>
            <a:ext cx="2124000" cy="1200329"/>
          </a:xfrm>
          <a:custGeom>
            <a:avLst/>
            <a:gdLst>
              <a:gd name="connsiteX0" fmla="*/ 0 w 2124000"/>
              <a:gd name="connsiteY0" fmla="*/ 0 h 1200329"/>
              <a:gd name="connsiteX1" fmla="*/ 552240 w 2124000"/>
              <a:gd name="connsiteY1" fmla="*/ 0 h 1200329"/>
              <a:gd name="connsiteX2" fmla="*/ 1040760 w 2124000"/>
              <a:gd name="connsiteY2" fmla="*/ 0 h 1200329"/>
              <a:gd name="connsiteX3" fmla="*/ 1550520 w 2124000"/>
              <a:gd name="connsiteY3" fmla="*/ 0 h 1200329"/>
              <a:gd name="connsiteX4" fmla="*/ 2124000 w 2124000"/>
              <a:gd name="connsiteY4" fmla="*/ 0 h 1200329"/>
              <a:gd name="connsiteX5" fmla="*/ 2124000 w 2124000"/>
              <a:gd name="connsiteY5" fmla="*/ 612168 h 1200329"/>
              <a:gd name="connsiteX6" fmla="*/ 2124000 w 2124000"/>
              <a:gd name="connsiteY6" fmla="*/ 1200329 h 1200329"/>
              <a:gd name="connsiteX7" fmla="*/ 1571760 w 2124000"/>
              <a:gd name="connsiteY7" fmla="*/ 1200329 h 1200329"/>
              <a:gd name="connsiteX8" fmla="*/ 1062000 w 2124000"/>
              <a:gd name="connsiteY8" fmla="*/ 1200329 h 1200329"/>
              <a:gd name="connsiteX9" fmla="*/ 573480 w 2124000"/>
              <a:gd name="connsiteY9" fmla="*/ 1200329 h 1200329"/>
              <a:gd name="connsiteX10" fmla="*/ 0 w 2124000"/>
              <a:gd name="connsiteY10" fmla="*/ 1200329 h 1200329"/>
              <a:gd name="connsiteX11" fmla="*/ 0 w 2124000"/>
              <a:gd name="connsiteY11" fmla="*/ 600165 h 1200329"/>
              <a:gd name="connsiteX12" fmla="*/ 0 w 2124000"/>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200329"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8552" y="202844"/>
                  <a:pt x="2099302" y="380572"/>
                  <a:pt x="2124000" y="612168"/>
                </a:cubicBezTo>
                <a:cubicBezTo>
                  <a:pt x="2148698" y="843764"/>
                  <a:pt x="2137150" y="973725"/>
                  <a:pt x="2124000" y="1200329"/>
                </a:cubicBezTo>
                <a:cubicBezTo>
                  <a:pt x="1928830" y="1200097"/>
                  <a:pt x="1725263" y="1202198"/>
                  <a:pt x="1571760" y="1200329"/>
                </a:cubicBezTo>
                <a:cubicBezTo>
                  <a:pt x="1418257" y="1198460"/>
                  <a:pt x="1209764" y="1221914"/>
                  <a:pt x="1062000" y="1200329"/>
                </a:cubicBezTo>
                <a:cubicBezTo>
                  <a:pt x="914236" y="1178744"/>
                  <a:pt x="791567" y="1222493"/>
                  <a:pt x="573480" y="1200329"/>
                </a:cubicBezTo>
                <a:cubicBezTo>
                  <a:pt x="355393" y="1178165"/>
                  <a:pt x="146743" y="1196687"/>
                  <a:pt x="0" y="1200329"/>
                </a:cubicBezTo>
                <a:cubicBezTo>
                  <a:pt x="25632" y="1077567"/>
                  <a:pt x="18887" y="842869"/>
                  <a:pt x="0" y="600165"/>
                </a:cubicBezTo>
                <a:cubicBezTo>
                  <a:pt x="-18887" y="357461"/>
                  <a:pt x="23265" y="197293"/>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﻿”Airline wants to reduce airport counter staff costs by 25 percent.“</a:t>
            </a:r>
          </a:p>
        </p:txBody>
      </p:sp>
      <p:sp>
        <p:nvSpPr>
          <p:cNvPr id="50" name="TextBox 49">
            <a:extLst>
              <a:ext uri="{FF2B5EF4-FFF2-40B4-BE49-F238E27FC236}">
                <a16:creationId xmlns:a16="http://schemas.microsoft.com/office/drawing/2014/main" id="{C03A50DA-B999-DF44-BB72-8B36D2140570}"/>
              </a:ext>
            </a:extLst>
          </p:cNvPr>
          <p:cNvSpPr txBox="1"/>
          <p:nvPr/>
        </p:nvSpPr>
        <p:spPr>
          <a:xfrm>
            <a:off x="2751810" y="4521200"/>
            <a:ext cx="2124000" cy="1477328"/>
          </a:xfrm>
          <a:custGeom>
            <a:avLst/>
            <a:gdLst>
              <a:gd name="connsiteX0" fmla="*/ 0 w 2124000"/>
              <a:gd name="connsiteY0" fmla="*/ 0 h 1477328"/>
              <a:gd name="connsiteX1" fmla="*/ 552240 w 2124000"/>
              <a:gd name="connsiteY1" fmla="*/ 0 h 1477328"/>
              <a:gd name="connsiteX2" fmla="*/ 1040760 w 2124000"/>
              <a:gd name="connsiteY2" fmla="*/ 0 h 1477328"/>
              <a:gd name="connsiteX3" fmla="*/ 1550520 w 2124000"/>
              <a:gd name="connsiteY3" fmla="*/ 0 h 1477328"/>
              <a:gd name="connsiteX4" fmla="*/ 2124000 w 2124000"/>
              <a:gd name="connsiteY4" fmla="*/ 0 h 1477328"/>
              <a:gd name="connsiteX5" fmla="*/ 2124000 w 2124000"/>
              <a:gd name="connsiteY5" fmla="*/ 507216 h 1477328"/>
              <a:gd name="connsiteX6" fmla="*/ 2124000 w 2124000"/>
              <a:gd name="connsiteY6" fmla="*/ 1029205 h 1477328"/>
              <a:gd name="connsiteX7" fmla="*/ 2124000 w 2124000"/>
              <a:gd name="connsiteY7" fmla="*/ 1477328 h 1477328"/>
              <a:gd name="connsiteX8" fmla="*/ 1550520 w 2124000"/>
              <a:gd name="connsiteY8" fmla="*/ 1477328 h 1477328"/>
              <a:gd name="connsiteX9" fmla="*/ 1062000 w 2124000"/>
              <a:gd name="connsiteY9" fmla="*/ 1477328 h 1477328"/>
              <a:gd name="connsiteX10" fmla="*/ 531000 w 2124000"/>
              <a:gd name="connsiteY10" fmla="*/ 1477328 h 1477328"/>
              <a:gd name="connsiteX11" fmla="*/ 0 w 2124000"/>
              <a:gd name="connsiteY11" fmla="*/ 1477328 h 1477328"/>
              <a:gd name="connsiteX12" fmla="*/ 0 w 2124000"/>
              <a:gd name="connsiteY12" fmla="*/ 984885 h 1477328"/>
              <a:gd name="connsiteX13" fmla="*/ 0 w 2124000"/>
              <a:gd name="connsiteY13" fmla="*/ 462896 h 1477328"/>
              <a:gd name="connsiteX14" fmla="*/ 0 w 2124000"/>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47732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8803" y="129582"/>
                  <a:pt x="2143825" y="347255"/>
                  <a:pt x="2124000" y="507216"/>
                </a:cubicBezTo>
                <a:cubicBezTo>
                  <a:pt x="2104175" y="667177"/>
                  <a:pt x="2125975" y="917918"/>
                  <a:pt x="2124000" y="1029205"/>
                </a:cubicBezTo>
                <a:cubicBezTo>
                  <a:pt x="2122025" y="1140492"/>
                  <a:pt x="2110121" y="1290459"/>
                  <a:pt x="2124000" y="1477328"/>
                </a:cubicBezTo>
                <a:cubicBezTo>
                  <a:pt x="1959177" y="1496460"/>
                  <a:pt x="1708405" y="1470239"/>
                  <a:pt x="1550520" y="1477328"/>
                </a:cubicBezTo>
                <a:cubicBezTo>
                  <a:pt x="1392635" y="1484417"/>
                  <a:pt x="1280087" y="1499492"/>
                  <a:pt x="1062000" y="1477328"/>
                </a:cubicBezTo>
                <a:cubicBezTo>
                  <a:pt x="843913" y="1455164"/>
                  <a:pt x="728358" y="1497050"/>
                  <a:pt x="531000" y="1477328"/>
                </a:cubicBezTo>
                <a:cubicBezTo>
                  <a:pt x="333642" y="1457606"/>
                  <a:pt x="157174" y="1479276"/>
                  <a:pt x="0" y="1477328"/>
                </a:cubicBezTo>
                <a:cubicBezTo>
                  <a:pt x="238" y="1313043"/>
                  <a:pt x="-345" y="1141366"/>
                  <a:pt x="0" y="984885"/>
                </a:cubicBezTo>
                <a:cubicBezTo>
                  <a:pt x="345" y="828404"/>
                  <a:pt x="6399" y="721964"/>
                  <a:pt x="0" y="462896"/>
                </a:cubicBezTo>
                <a:cubicBezTo>
                  <a:pt x="-6399" y="203828"/>
                  <a:pt x="16010" y="182614"/>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﻿﻿”User needs to be able to check-in for flight using airline’s website.”</a:t>
            </a:r>
          </a:p>
          <a:p>
            <a:endParaRPr lang="en-US" dirty="0"/>
          </a:p>
        </p:txBody>
      </p:sp>
      <p:sp>
        <p:nvSpPr>
          <p:cNvPr id="51" name="TextBox 50">
            <a:extLst>
              <a:ext uri="{FF2B5EF4-FFF2-40B4-BE49-F238E27FC236}">
                <a16:creationId xmlns:a16="http://schemas.microsoft.com/office/drawing/2014/main" id="{A9C0ABA3-2A0D-E141-A3EB-0C9521615F29}"/>
              </a:ext>
            </a:extLst>
          </p:cNvPr>
          <p:cNvSpPr txBox="1"/>
          <p:nvPr/>
        </p:nvSpPr>
        <p:spPr>
          <a:xfrm>
            <a:off x="5107908" y="4490034"/>
            <a:ext cx="2124000" cy="1754326"/>
          </a:xfrm>
          <a:custGeom>
            <a:avLst/>
            <a:gdLst>
              <a:gd name="connsiteX0" fmla="*/ 0 w 2124000"/>
              <a:gd name="connsiteY0" fmla="*/ 0 h 1754326"/>
              <a:gd name="connsiteX1" fmla="*/ 552240 w 2124000"/>
              <a:gd name="connsiteY1" fmla="*/ 0 h 1754326"/>
              <a:gd name="connsiteX2" fmla="*/ 1040760 w 2124000"/>
              <a:gd name="connsiteY2" fmla="*/ 0 h 1754326"/>
              <a:gd name="connsiteX3" fmla="*/ 1550520 w 2124000"/>
              <a:gd name="connsiteY3" fmla="*/ 0 h 1754326"/>
              <a:gd name="connsiteX4" fmla="*/ 2124000 w 2124000"/>
              <a:gd name="connsiteY4" fmla="*/ 0 h 1754326"/>
              <a:gd name="connsiteX5" fmla="*/ 2124000 w 2124000"/>
              <a:gd name="connsiteY5" fmla="*/ 602319 h 1754326"/>
              <a:gd name="connsiteX6" fmla="*/ 2124000 w 2124000"/>
              <a:gd name="connsiteY6" fmla="*/ 1222180 h 1754326"/>
              <a:gd name="connsiteX7" fmla="*/ 2124000 w 2124000"/>
              <a:gd name="connsiteY7" fmla="*/ 1754326 h 1754326"/>
              <a:gd name="connsiteX8" fmla="*/ 1550520 w 2124000"/>
              <a:gd name="connsiteY8" fmla="*/ 1754326 h 1754326"/>
              <a:gd name="connsiteX9" fmla="*/ 1062000 w 2124000"/>
              <a:gd name="connsiteY9" fmla="*/ 1754326 h 1754326"/>
              <a:gd name="connsiteX10" fmla="*/ 531000 w 2124000"/>
              <a:gd name="connsiteY10" fmla="*/ 1754326 h 1754326"/>
              <a:gd name="connsiteX11" fmla="*/ 0 w 2124000"/>
              <a:gd name="connsiteY11" fmla="*/ 1754326 h 1754326"/>
              <a:gd name="connsiteX12" fmla="*/ 0 w 2124000"/>
              <a:gd name="connsiteY12" fmla="*/ 1169551 h 1754326"/>
              <a:gd name="connsiteX13" fmla="*/ 0 w 2124000"/>
              <a:gd name="connsiteY13" fmla="*/ 549689 h 1754326"/>
              <a:gd name="connsiteX14" fmla="*/ 0 w 2124000"/>
              <a:gd name="connsiteY14"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754326"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097707" y="215188"/>
                  <a:pt x="2097859" y="435381"/>
                  <a:pt x="2124000" y="602319"/>
                </a:cubicBezTo>
                <a:cubicBezTo>
                  <a:pt x="2150141" y="769257"/>
                  <a:pt x="2144068" y="1001942"/>
                  <a:pt x="2124000" y="1222180"/>
                </a:cubicBezTo>
                <a:cubicBezTo>
                  <a:pt x="2103932" y="1442418"/>
                  <a:pt x="2130913" y="1647185"/>
                  <a:pt x="2124000" y="1754326"/>
                </a:cubicBezTo>
                <a:cubicBezTo>
                  <a:pt x="1959177" y="1773458"/>
                  <a:pt x="1708405" y="1747237"/>
                  <a:pt x="1550520" y="1754326"/>
                </a:cubicBezTo>
                <a:cubicBezTo>
                  <a:pt x="1392635" y="1761415"/>
                  <a:pt x="1280087" y="1776490"/>
                  <a:pt x="1062000" y="1754326"/>
                </a:cubicBezTo>
                <a:cubicBezTo>
                  <a:pt x="843913" y="1732162"/>
                  <a:pt x="728358" y="1774048"/>
                  <a:pt x="531000" y="1754326"/>
                </a:cubicBezTo>
                <a:cubicBezTo>
                  <a:pt x="333642" y="1734604"/>
                  <a:pt x="157174" y="1756274"/>
                  <a:pt x="0" y="1754326"/>
                </a:cubicBezTo>
                <a:cubicBezTo>
                  <a:pt x="-614" y="1552141"/>
                  <a:pt x="941" y="1389497"/>
                  <a:pt x="0" y="1169551"/>
                </a:cubicBezTo>
                <a:cubicBezTo>
                  <a:pt x="-941" y="949605"/>
                  <a:pt x="14317" y="689491"/>
                  <a:pt x="0" y="549689"/>
                </a:cubicBezTo>
                <a:cubicBezTo>
                  <a:pt x="-14317" y="409887"/>
                  <a:pt x="98" y="16149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﻿﻿”If the Passenger’s profile does not indicate a seating preference, the reservation system shall assign a seat.”</a:t>
            </a:r>
          </a:p>
        </p:txBody>
      </p:sp>
      <p:sp>
        <p:nvSpPr>
          <p:cNvPr id="52" name="TextBox 51">
            <a:extLst>
              <a:ext uri="{FF2B5EF4-FFF2-40B4-BE49-F238E27FC236}">
                <a16:creationId xmlns:a16="http://schemas.microsoft.com/office/drawing/2014/main" id="{50CF050A-05C3-524B-87A8-C644531D4943}"/>
              </a:ext>
            </a:extLst>
          </p:cNvPr>
          <p:cNvSpPr txBox="1"/>
          <p:nvPr/>
        </p:nvSpPr>
        <p:spPr>
          <a:xfrm>
            <a:off x="7408623" y="4485519"/>
            <a:ext cx="2124000" cy="1754326"/>
          </a:xfrm>
          <a:custGeom>
            <a:avLst/>
            <a:gdLst>
              <a:gd name="connsiteX0" fmla="*/ 0 w 2124000"/>
              <a:gd name="connsiteY0" fmla="*/ 0 h 1754326"/>
              <a:gd name="connsiteX1" fmla="*/ 552240 w 2124000"/>
              <a:gd name="connsiteY1" fmla="*/ 0 h 1754326"/>
              <a:gd name="connsiteX2" fmla="*/ 1040760 w 2124000"/>
              <a:gd name="connsiteY2" fmla="*/ 0 h 1754326"/>
              <a:gd name="connsiteX3" fmla="*/ 1550520 w 2124000"/>
              <a:gd name="connsiteY3" fmla="*/ 0 h 1754326"/>
              <a:gd name="connsiteX4" fmla="*/ 2124000 w 2124000"/>
              <a:gd name="connsiteY4" fmla="*/ 0 h 1754326"/>
              <a:gd name="connsiteX5" fmla="*/ 2124000 w 2124000"/>
              <a:gd name="connsiteY5" fmla="*/ 602319 h 1754326"/>
              <a:gd name="connsiteX6" fmla="*/ 2124000 w 2124000"/>
              <a:gd name="connsiteY6" fmla="*/ 1222180 h 1754326"/>
              <a:gd name="connsiteX7" fmla="*/ 2124000 w 2124000"/>
              <a:gd name="connsiteY7" fmla="*/ 1754326 h 1754326"/>
              <a:gd name="connsiteX8" fmla="*/ 1550520 w 2124000"/>
              <a:gd name="connsiteY8" fmla="*/ 1754326 h 1754326"/>
              <a:gd name="connsiteX9" fmla="*/ 1062000 w 2124000"/>
              <a:gd name="connsiteY9" fmla="*/ 1754326 h 1754326"/>
              <a:gd name="connsiteX10" fmla="*/ 531000 w 2124000"/>
              <a:gd name="connsiteY10" fmla="*/ 1754326 h 1754326"/>
              <a:gd name="connsiteX11" fmla="*/ 0 w 2124000"/>
              <a:gd name="connsiteY11" fmla="*/ 1754326 h 1754326"/>
              <a:gd name="connsiteX12" fmla="*/ 0 w 2124000"/>
              <a:gd name="connsiteY12" fmla="*/ 1169551 h 1754326"/>
              <a:gd name="connsiteX13" fmla="*/ 0 w 2124000"/>
              <a:gd name="connsiteY13" fmla="*/ 549689 h 1754326"/>
              <a:gd name="connsiteX14" fmla="*/ 0 w 2124000"/>
              <a:gd name="connsiteY14"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754326"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097707" y="215188"/>
                  <a:pt x="2097859" y="435381"/>
                  <a:pt x="2124000" y="602319"/>
                </a:cubicBezTo>
                <a:cubicBezTo>
                  <a:pt x="2150141" y="769257"/>
                  <a:pt x="2144068" y="1001942"/>
                  <a:pt x="2124000" y="1222180"/>
                </a:cubicBezTo>
                <a:cubicBezTo>
                  <a:pt x="2103932" y="1442418"/>
                  <a:pt x="2130913" y="1647185"/>
                  <a:pt x="2124000" y="1754326"/>
                </a:cubicBezTo>
                <a:cubicBezTo>
                  <a:pt x="1959177" y="1773458"/>
                  <a:pt x="1708405" y="1747237"/>
                  <a:pt x="1550520" y="1754326"/>
                </a:cubicBezTo>
                <a:cubicBezTo>
                  <a:pt x="1392635" y="1761415"/>
                  <a:pt x="1280087" y="1776490"/>
                  <a:pt x="1062000" y="1754326"/>
                </a:cubicBezTo>
                <a:cubicBezTo>
                  <a:pt x="843913" y="1732162"/>
                  <a:pt x="728358" y="1774048"/>
                  <a:pt x="531000" y="1754326"/>
                </a:cubicBezTo>
                <a:cubicBezTo>
                  <a:pt x="333642" y="1734604"/>
                  <a:pt x="157174" y="1756274"/>
                  <a:pt x="0" y="1754326"/>
                </a:cubicBezTo>
                <a:cubicBezTo>
                  <a:pt x="-614" y="1552141"/>
                  <a:pt x="941" y="1389497"/>
                  <a:pt x="0" y="1169551"/>
                </a:cubicBezTo>
                <a:cubicBezTo>
                  <a:pt x="-941" y="949605"/>
                  <a:pt x="14317" y="689491"/>
                  <a:pt x="0" y="549689"/>
                </a:cubicBezTo>
                <a:cubicBezTo>
                  <a:pt x="-14317" y="409887"/>
                  <a:pt x="98" y="16149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﻿﻿”The airport check-in kiosks need a barcode reader to scan a passport </a:t>
            </a:r>
            <a:r>
              <a:rPr lang="en-US" u="sng" dirty="0"/>
              <a:t>OR</a:t>
            </a:r>
            <a:r>
              <a:rPr lang="en-US" dirty="0"/>
              <a:t> the app needs to be iOS compatible.”</a:t>
            </a:r>
            <a:endParaRPr lang="en-US" u="sng" dirty="0"/>
          </a:p>
        </p:txBody>
      </p:sp>
      <p:sp>
        <p:nvSpPr>
          <p:cNvPr id="53" name="TextBox 52">
            <a:extLst>
              <a:ext uri="{FF2B5EF4-FFF2-40B4-BE49-F238E27FC236}">
                <a16:creationId xmlns:a16="http://schemas.microsoft.com/office/drawing/2014/main" id="{6219D0E3-4FD4-9C4E-98D1-37A5C75A1E6D}"/>
              </a:ext>
            </a:extLst>
          </p:cNvPr>
          <p:cNvSpPr txBox="1"/>
          <p:nvPr/>
        </p:nvSpPr>
        <p:spPr>
          <a:xfrm>
            <a:off x="9806908" y="4485519"/>
            <a:ext cx="2124000" cy="1200329"/>
          </a:xfrm>
          <a:custGeom>
            <a:avLst/>
            <a:gdLst>
              <a:gd name="connsiteX0" fmla="*/ 0 w 2124000"/>
              <a:gd name="connsiteY0" fmla="*/ 0 h 1200329"/>
              <a:gd name="connsiteX1" fmla="*/ 552240 w 2124000"/>
              <a:gd name="connsiteY1" fmla="*/ 0 h 1200329"/>
              <a:gd name="connsiteX2" fmla="*/ 1040760 w 2124000"/>
              <a:gd name="connsiteY2" fmla="*/ 0 h 1200329"/>
              <a:gd name="connsiteX3" fmla="*/ 1550520 w 2124000"/>
              <a:gd name="connsiteY3" fmla="*/ 0 h 1200329"/>
              <a:gd name="connsiteX4" fmla="*/ 2124000 w 2124000"/>
              <a:gd name="connsiteY4" fmla="*/ 0 h 1200329"/>
              <a:gd name="connsiteX5" fmla="*/ 2124000 w 2124000"/>
              <a:gd name="connsiteY5" fmla="*/ 612168 h 1200329"/>
              <a:gd name="connsiteX6" fmla="*/ 2124000 w 2124000"/>
              <a:gd name="connsiteY6" fmla="*/ 1200329 h 1200329"/>
              <a:gd name="connsiteX7" fmla="*/ 1571760 w 2124000"/>
              <a:gd name="connsiteY7" fmla="*/ 1200329 h 1200329"/>
              <a:gd name="connsiteX8" fmla="*/ 1062000 w 2124000"/>
              <a:gd name="connsiteY8" fmla="*/ 1200329 h 1200329"/>
              <a:gd name="connsiteX9" fmla="*/ 573480 w 2124000"/>
              <a:gd name="connsiteY9" fmla="*/ 1200329 h 1200329"/>
              <a:gd name="connsiteX10" fmla="*/ 0 w 2124000"/>
              <a:gd name="connsiteY10" fmla="*/ 1200329 h 1200329"/>
              <a:gd name="connsiteX11" fmla="*/ 0 w 2124000"/>
              <a:gd name="connsiteY11" fmla="*/ 600165 h 1200329"/>
              <a:gd name="connsiteX12" fmla="*/ 0 w 2124000"/>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200329"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08552" y="202844"/>
                  <a:pt x="2099302" y="380572"/>
                  <a:pt x="2124000" y="612168"/>
                </a:cubicBezTo>
                <a:cubicBezTo>
                  <a:pt x="2148698" y="843764"/>
                  <a:pt x="2137150" y="973725"/>
                  <a:pt x="2124000" y="1200329"/>
                </a:cubicBezTo>
                <a:cubicBezTo>
                  <a:pt x="1928830" y="1200097"/>
                  <a:pt x="1725263" y="1202198"/>
                  <a:pt x="1571760" y="1200329"/>
                </a:cubicBezTo>
                <a:cubicBezTo>
                  <a:pt x="1418257" y="1198460"/>
                  <a:pt x="1209764" y="1221914"/>
                  <a:pt x="1062000" y="1200329"/>
                </a:cubicBezTo>
                <a:cubicBezTo>
                  <a:pt x="914236" y="1178744"/>
                  <a:pt x="791567" y="1222493"/>
                  <a:pt x="573480" y="1200329"/>
                </a:cubicBezTo>
                <a:cubicBezTo>
                  <a:pt x="355393" y="1178165"/>
                  <a:pt x="146743" y="1196687"/>
                  <a:pt x="0" y="1200329"/>
                </a:cubicBezTo>
                <a:cubicBezTo>
                  <a:pt x="25632" y="1077567"/>
                  <a:pt x="18887" y="842869"/>
                  <a:pt x="0" y="600165"/>
                </a:cubicBezTo>
                <a:cubicBezTo>
                  <a:pt x="-18887" y="357461"/>
                  <a:pt x="23265" y="197293"/>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dirty="0"/>
              <a:t>﻿﻿”The airline’s website needs to be available 98% of the time.”</a:t>
            </a:r>
          </a:p>
        </p:txBody>
      </p:sp>
      <p:sp>
        <p:nvSpPr>
          <p:cNvPr id="47" name="TextBox 46">
            <a:extLst>
              <a:ext uri="{FF2B5EF4-FFF2-40B4-BE49-F238E27FC236}">
                <a16:creationId xmlns:a16="http://schemas.microsoft.com/office/drawing/2014/main" id="{F603951F-D86E-4740-A375-53A1752B3550}"/>
              </a:ext>
            </a:extLst>
          </p:cNvPr>
          <p:cNvSpPr txBox="1"/>
          <p:nvPr/>
        </p:nvSpPr>
        <p:spPr>
          <a:xfrm>
            <a:off x="399257" y="4050816"/>
            <a:ext cx="11258505" cy="400110"/>
          </a:xfrm>
          <a:prstGeom prst="rect">
            <a:avLst/>
          </a:prstGeom>
          <a:effectLst>
            <a:softEdge rad="635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Examples</a:t>
            </a:r>
          </a:p>
        </p:txBody>
      </p:sp>
    </p:spTree>
    <p:extLst>
      <p:ext uri="{BB962C8B-B14F-4D97-AF65-F5344CB8AC3E}">
        <p14:creationId xmlns:p14="http://schemas.microsoft.com/office/powerpoint/2010/main" val="188787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525298-BA8C-C647-ADEC-020BA5D7F77F}"/>
              </a:ext>
            </a:extLst>
          </p:cNvPr>
          <p:cNvSpPr>
            <a:spLocks noGrp="1"/>
          </p:cNvSpPr>
          <p:nvPr>
            <p:ph type="sldNum" sz="quarter" idx="12"/>
          </p:nvPr>
        </p:nvSpPr>
        <p:spPr>
          <a:xfrm>
            <a:off x="8610600" y="6419850"/>
            <a:ext cx="2743200" cy="365125"/>
          </a:xfrm>
        </p:spPr>
        <p:txBody>
          <a:bodyPr/>
          <a:lstStyle/>
          <a:p>
            <a:fld id="{BC2E4893-4A31-43A1-A845-7F033F55D32C}" type="slidenum">
              <a:rPr lang="en-US" smtClean="0"/>
              <a:t>18</a:t>
            </a:fld>
            <a:endParaRPr lang="en-US" dirty="0"/>
          </a:p>
        </p:txBody>
      </p:sp>
      <p:sp>
        <p:nvSpPr>
          <p:cNvPr id="5" name="Rectangle 4">
            <a:extLst>
              <a:ext uri="{FF2B5EF4-FFF2-40B4-BE49-F238E27FC236}">
                <a16:creationId xmlns:a16="http://schemas.microsoft.com/office/drawing/2014/main" id="{E0F73D40-EF9F-374B-AA65-4A13A5E86193}"/>
              </a:ext>
            </a:extLst>
          </p:cNvPr>
          <p:cNvSpPr/>
          <p:nvPr/>
        </p:nvSpPr>
        <p:spPr>
          <a:xfrm>
            <a:off x="4714900" y="392937"/>
            <a:ext cx="2747575" cy="737363"/>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2400" b="1" dirty="0"/>
              <a:t>Software Requirements</a:t>
            </a:r>
          </a:p>
        </p:txBody>
      </p:sp>
      <p:sp>
        <p:nvSpPr>
          <p:cNvPr id="6" name="Rectangle 5">
            <a:extLst>
              <a:ext uri="{FF2B5EF4-FFF2-40B4-BE49-F238E27FC236}">
                <a16:creationId xmlns:a16="http://schemas.microsoft.com/office/drawing/2014/main" id="{4BCAAF9B-D082-A64B-8F37-602242E1362E}"/>
              </a:ext>
            </a:extLst>
          </p:cNvPr>
          <p:cNvSpPr>
            <a:spLocks noChangeAspect="1"/>
          </p:cNvSpPr>
          <p:nvPr/>
        </p:nvSpPr>
        <p:spPr>
          <a:xfrm>
            <a:off x="5250187" y="1740211"/>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Functional Requirements</a:t>
            </a:r>
          </a:p>
        </p:txBody>
      </p:sp>
      <p:sp>
        <p:nvSpPr>
          <p:cNvPr id="7" name="Rectangle 6">
            <a:extLst>
              <a:ext uri="{FF2B5EF4-FFF2-40B4-BE49-F238E27FC236}">
                <a16:creationId xmlns:a16="http://schemas.microsoft.com/office/drawing/2014/main" id="{EB41380F-2AB0-8345-8D77-6287C91E02E8}"/>
              </a:ext>
            </a:extLst>
          </p:cNvPr>
          <p:cNvSpPr>
            <a:spLocks noChangeAspect="1"/>
          </p:cNvSpPr>
          <p:nvPr/>
        </p:nvSpPr>
        <p:spPr>
          <a:xfrm>
            <a:off x="2923189" y="1749094"/>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User Requirements</a:t>
            </a:r>
          </a:p>
        </p:txBody>
      </p:sp>
      <p:sp>
        <p:nvSpPr>
          <p:cNvPr id="9" name="Rectangle 8">
            <a:extLst>
              <a:ext uri="{FF2B5EF4-FFF2-40B4-BE49-F238E27FC236}">
                <a16:creationId xmlns:a16="http://schemas.microsoft.com/office/drawing/2014/main" id="{584ED6EE-2CE9-954E-B1B3-3BBB9935747E}"/>
              </a:ext>
            </a:extLst>
          </p:cNvPr>
          <p:cNvSpPr>
            <a:spLocks noChangeAspect="1"/>
          </p:cNvSpPr>
          <p:nvPr/>
        </p:nvSpPr>
        <p:spPr>
          <a:xfrm>
            <a:off x="7569148" y="1749094"/>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System Requirements</a:t>
            </a:r>
          </a:p>
        </p:txBody>
      </p:sp>
      <p:sp>
        <p:nvSpPr>
          <p:cNvPr id="12" name="Rectangle 11">
            <a:extLst>
              <a:ext uri="{FF2B5EF4-FFF2-40B4-BE49-F238E27FC236}">
                <a16:creationId xmlns:a16="http://schemas.microsoft.com/office/drawing/2014/main" id="{83ADFE7E-DC62-714D-9413-CBF7B48D1FA7}"/>
              </a:ext>
            </a:extLst>
          </p:cNvPr>
          <p:cNvSpPr>
            <a:spLocks noChangeAspect="1"/>
          </p:cNvSpPr>
          <p:nvPr/>
        </p:nvSpPr>
        <p:spPr>
          <a:xfrm>
            <a:off x="615158" y="1749094"/>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Business Requirements</a:t>
            </a:r>
          </a:p>
        </p:txBody>
      </p:sp>
      <p:sp>
        <p:nvSpPr>
          <p:cNvPr id="13" name="Rectangle 12">
            <a:extLst>
              <a:ext uri="{FF2B5EF4-FFF2-40B4-BE49-F238E27FC236}">
                <a16:creationId xmlns:a16="http://schemas.microsoft.com/office/drawing/2014/main" id="{7F236E0F-5DB2-2D49-987B-CD984927CD37}"/>
              </a:ext>
            </a:extLst>
          </p:cNvPr>
          <p:cNvSpPr>
            <a:spLocks noChangeAspect="1"/>
          </p:cNvSpPr>
          <p:nvPr/>
        </p:nvSpPr>
        <p:spPr>
          <a:xfrm>
            <a:off x="9864479" y="1751585"/>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Non-functional Requirements</a:t>
            </a:r>
          </a:p>
        </p:txBody>
      </p:sp>
      <p:cxnSp>
        <p:nvCxnSpPr>
          <p:cNvPr id="14" name="Elbow Connector 13">
            <a:extLst>
              <a:ext uri="{FF2B5EF4-FFF2-40B4-BE49-F238E27FC236}">
                <a16:creationId xmlns:a16="http://schemas.microsoft.com/office/drawing/2014/main" id="{102FE98F-18BE-1C40-A545-3347129A4F20}"/>
              </a:ext>
            </a:extLst>
          </p:cNvPr>
          <p:cNvCxnSpPr>
            <a:cxnSpLocks/>
            <a:stCxn id="5" idx="2"/>
            <a:endCxn id="12" idx="0"/>
          </p:cNvCxnSpPr>
          <p:nvPr/>
        </p:nvCxnSpPr>
        <p:spPr>
          <a:xfrm rot="5400000">
            <a:off x="3459097" y="-880497"/>
            <a:ext cx="618794" cy="464038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284486F-8010-D44A-A3A7-E6BE2F099120}"/>
              </a:ext>
            </a:extLst>
          </p:cNvPr>
          <p:cNvCxnSpPr>
            <a:cxnSpLocks/>
            <a:stCxn id="5" idx="2"/>
            <a:endCxn id="7" idx="0"/>
          </p:cNvCxnSpPr>
          <p:nvPr/>
        </p:nvCxnSpPr>
        <p:spPr>
          <a:xfrm rot="5400000">
            <a:off x="4613113" y="273519"/>
            <a:ext cx="618794" cy="233235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D8B62CE0-4E39-6B44-AB09-5B089085D65E}"/>
              </a:ext>
            </a:extLst>
          </p:cNvPr>
          <p:cNvCxnSpPr>
            <a:cxnSpLocks/>
            <a:stCxn id="5" idx="2"/>
            <a:endCxn id="6" idx="0"/>
          </p:cNvCxnSpPr>
          <p:nvPr/>
        </p:nvCxnSpPr>
        <p:spPr>
          <a:xfrm rot="5400000">
            <a:off x="5781054" y="1432576"/>
            <a:ext cx="609911" cy="53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3DBBF731-ABEA-924A-9586-B30AFB63497C}"/>
              </a:ext>
            </a:extLst>
          </p:cNvPr>
          <p:cNvCxnSpPr>
            <a:cxnSpLocks/>
            <a:stCxn id="5" idx="2"/>
            <a:endCxn id="13" idx="0"/>
          </p:cNvCxnSpPr>
          <p:nvPr/>
        </p:nvCxnSpPr>
        <p:spPr>
          <a:xfrm rot="16200000" flipH="1">
            <a:off x="8082512" y="-863525"/>
            <a:ext cx="621285" cy="460893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4F2BE92-C98A-8A4A-B5D3-F8183CAFEACC}"/>
              </a:ext>
            </a:extLst>
          </p:cNvPr>
          <p:cNvCxnSpPr>
            <a:cxnSpLocks/>
            <a:stCxn id="5" idx="2"/>
            <a:endCxn id="9" idx="0"/>
          </p:cNvCxnSpPr>
          <p:nvPr/>
        </p:nvCxnSpPr>
        <p:spPr>
          <a:xfrm rot="16200000" flipH="1">
            <a:off x="6936092" y="282896"/>
            <a:ext cx="618794" cy="2313602"/>
          </a:xfrm>
          <a:prstGeom prst="bentConnector3">
            <a:avLst>
              <a:gd name="adj1" fmla="val 50000"/>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BB8BDA0-CB73-DC4A-AEE4-43023AF9DFFB}"/>
              </a:ext>
            </a:extLst>
          </p:cNvPr>
          <p:cNvSpPr txBox="1"/>
          <p:nvPr/>
        </p:nvSpPr>
        <p:spPr>
          <a:xfrm>
            <a:off x="462758" y="5054600"/>
            <a:ext cx="2124000" cy="1077218"/>
          </a:xfrm>
          <a:custGeom>
            <a:avLst/>
            <a:gdLst>
              <a:gd name="connsiteX0" fmla="*/ 0 w 2124000"/>
              <a:gd name="connsiteY0" fmla="*/ 0 h 1077218"/>
              <a:gd name="connsiteX1" fmla="*/ 552240 w 2124000"/>
              <a:gd name="connsiteY1" fmla="*/ 0 h 1077218"/>
              <a:gd name="connsiteX2" fmla="*/ 1040760 w 2124000"/>
              <a:gd name="connsiteY2" fmla="*/ 0 h 1077218"/>
              <a:gd name="connsiteX3" fmla="*/ 1550520 w 2124000"/>
              <a:gd name="connsiteY3" fmla="*/ 0 h 1077218"/>
              <a:gd name="connsiteX4" fmla="*/ 2124000 w 2124000"/>
              <a:gd name="connsiteY4" fmla="*/ 0 h 1077218"/>
              <a:gd name="connsiteX5" fmla="*/ 2124000 w 2124000"/>
              <a:gd name="connsiteY5" fmla="*/ 549381 h 1077218"/>
              <a:gd name="connsiteX6" fmla="*/ 2124000 w 2124000"/>
              <a:gd name="connsiteY6" fmla="*/ 1077218 h 1077218"/>
              <a:gd name="connsiteX7" fmla="*/ 1571760 w 2124000"/>
              <a:gd name="connsiteY7" fmla="*/ 1077218 h 1077218"/>
              <a:gd name="connsiteX8" fmla="*/ 1062000 w 2124000"/>
              <a:gd name="connsiteY8" fmla="*/ 1077218 h 1077218"/>
              <a:gd name="connsiteX9" fmla="*/ 573480 w 2124000"/>
              <a:gd name="connsiteY9" fmla="*/ 1077218 h 1077218"/>
              <a:gd name="connsiteX10" fmla="*/ 0 w 2124000"/>
              <a:gd name="connsiteY10" fmla="*/ 1077218 h 1077218"/>
              <a:gd name="connsiteX11" fmla="*/ 0 w 2124000"/>
              <a:gd name="connsiteY11" fmla="*/ 538609 h 1077218"/>
              <a:gd name="connsiteX12" fmla="*/ 0 w 2124000"/>
              <a:gd name="connsiteY12"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07721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9188" y="114947"/>
                  <a:pt x="2130172" y="345343"/>
                  <a:pt x="2124000" y="549381"/>
                </a:cubicBezTo>
                <a:cubicBezTo>
                  <a:pt x="2117828" y="753419"/>
                  <a:pt x="2108626" y="890856"/>
                  <a:pt x="2124000" y="1077218"/>
                </a:cubicBezTo>
                <a:cubicBezTo>
                  <a:pt x="1928830" y="1076986"/>
                  <a:pt x="1725263" y="1079087"/>
                  <a:pt x="1571760" y="1077218"/>
                </a:cubicBezTo>
                <a:cubicBezTo>
                  <a:pt x="1418257" y="1075349"/>
                  <a:pt x="1209764" y="1098803"/>
                  <a:pt x="1062000" y="1077218"/>
                </a:cubicBezTo>
                <a:cubicBezTo>
                  <a:pt x="914236" y="1055633"/>
                  <a:pt x="791567" y="1099382"/>
                  <a:pt x="573480" y="1077218"/>
                </a:cubicBezTo>
                <a:cubicBezTo>
                  <a:pt x="355393" y="1055054"/>
                  <a:pt x="146743" y="1073576"/>
                  <a:pt x="0" y="1077218"/>
                </a:cubicBezTo>
                <a:cubicBezTo>
                  <a:pt x="-11788" y="830185"/>
                  <a:pt x="-22975" y="766949"/>
                  <a:pt x="0" y="538609"/>
                </a:cubicBezTo>
                <a:cubicBezTo>
                  <a:pt x="22975" y="310269"/>
                  <a:pt x="21963" y="20161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﻿”Airline wants to reduce airport counter staff costs by 25 percent.“</a:t>
            </a:r>
          </a:p>
        </p:txBody>
      </p:sp>
      <p:sp>
        <p:nvSpPr>
          <p:cNvPr id="50" name="TextBox 49">
            <a:extLst>
              <a:ext uri="{FF2B5EF4-FFF2-40B4-BE49-F238E27FC236}">
                <a16:creationId xmlns:a16="http://schemas.microsoft.com/office/drawing/2014/main" id="{C03A50DA-B999-DF44-BB72-8B36D2140570}"/>
              </a:ext>
            </a:extLst>
          </p:cNvPr>
          <p:cNvSpPr txBox="1"/>
          <p:nvPr/>
        </p:nvSpPr>
        <p:spPr>
          <a:xfrm>
            <a:off x="2751810" y="5054600"/>
            <a:ext cx="2124000" cy="1077218"/>
          </a:xfrm>
          <a:custGeom>
            <a:avLst/>
            <a:gdLst>
              <a:gd name="connsiteX0" fmla="*/ 0 w 2124000"/>
              <a:gd name="connsiteY0" fmla="*/ 0 h 1077218"/>
              <a:gd name="connsiteX1" fmla="*/ 552240 w 2124000"/>
              <a:gd name="connsiteY1" fmla="*/ 0 h 1077218"/>
              <a:gd name="connsiteX2" fmla="*/ 1040760 w 2124000"/>
              <a:gd name="connsiteY2" fmla="*/ 0 h 1077218"/>
              <a:gd name="connsiteX3" fmla="*/ 1550520 w 2124000"/>
              <a:gd name="connsiteY3" fmla="*/ 0 h 1077218"/>
              <a:gd name="connsiteX4" fmla="*/ 2124000 w 2124000"/>
              <a:gd name="connsiteY4" fmla="*/ 0 h 1077218"/>
              <a:gd name="connsiteX5" fmla="*/ 2124000 w 2124000"/>
              <a:gd name="connsiteY5" fmla="*/ 549381 h 1077218"/>
              <a:gd name="connsiteX6" fmla="*/ 2124000 w 2124000"/>
              <a:gd name="connsiteY6" fmla="*/ 1077218 h 1077218"/>
              <a:gd name="connsiteX7" fmla="*/ 1571760 w 2124000"/>
              <a:gd name="connsiteY7" fmla="*/ 1077218 h 1077218"/>
              <a:gd name="connsiteX8" fmla="*/ 1062000 w 2124000"/>
              <a:gd name="connsiteY8" fmla="*/ 1077218 h 1077218"/>
              <a:gd name="connsiteX9" fmla="*/ 573480 w 2124000"/>
              <a:gd name="connsiteY9" fmla="*/ 1077218 h 1077218"/>
              <a:gd name="connsiteX10" fmla="*/ 0 w 2124000"/>
              <a:gd name="connsiteY10" fmla="*/ 1077218 h 1077218"/>
              <a:gd name="connsiteX11" fmla="*/ 0 w 2124000"/>
              <a:gd name="connsiteY11" fmla="*/ 538609 h 1077218"/>
              <a:gd name="connsiteX12" fmla="*/ 0 w 2124000"/>
              <a:gd name="connsiteY12"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07721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9188" y="114947"/>
                  <a:pt x="2130172" y="345343"/>
                  <a:pt x="2124000" y="549381"/>
                </a:cubicBezTo>
                <a:cubicBezTo>
                  <a:pt x="2117828" y="753419"/>
                  <a:pt x="2108626" y="890856"/>
                  <a:pt x="2124000" y="1077218"/>
                </a:cubicBezTo>
                <a:cubicBezTo>
                  <a:pt x="1928830" y="1076986"/>
                  <a:pt x="1725263" y="1079087"/>
                  <a:pt x="1571760" y="1077218"/>
                </a:cubicBezTo>
                <a:cubicBezTo>
                  <a:pt x="1418257" y="1075349"/>
                  <a:pt x="1209764" y="1098803"/>
                  <a:pt x="1062000" y="1077218"/>
                </a:cubicBezTo>
                <a:cubicBezTo>
                  <a:pt x="914236" y="1055633"/>
                  <a:pt x="791567" y="1099382"/>
                  <a:pt x="573480" y="1077218"/>
                </a:cubicBezTo>
                <a:cubicBezTo>
                  <a:pt x="355393" y="1055054"/>
                  <a:pt x="146743" y="1073576"/>
                  <a:pt x="0" y="1077218"/>
                </a:cubicBezTo>
                <a:cubicBezTo>
                  <a:pt x="-11788" y="830185"/>
                  <a:pt x="-22975" y="766949"/>
                  <a:pt x="0" y="538609"/>
                </a:cubicBezTo>
                <a:cubicBezTo>
                  <a:pt x="22975" y="310269"/>
                  <a:pt x="21963" y="20161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﻿﻿”User needs to be able to check-in for flight using airline’s website.”</a:t>
            </a:r>
          </a:p>
          <a:p>
            <a:endParaRPr lang="en-US" sz="1600" dirty="0"/>
          </a:p>
        </p:txBody>
      </p:sp>
      <p:sp>
        <p:nvSpPr>
          <p:cNvPr id="51" name="TextBox 50">
            <a:extLst>
              <a:ext uri="{FF2B5EF4-FFF2-40B4-BE49-F238E27FC236}">
                <a16:creationId xmlns:a16="http://schemas.microsoft.com/office/drawing/2014/main" id="{A9C0ABA3-2A0D-E141-A3EB-0C9521615F29}"/>
              </a:ext>
            </a:extLst>
          </p:cNvPr>
          <p:cNvSpPr txBox="1"/>
          <p:nvPr/>
        </p:nvSpPr>
        <p:spPr>
          <a:xfrm>
            <a:off x="5107908" y="5023434"/>
            <a:ext cx="2124000" cy="1569660"/>
          </a:xfrm>
          <a:custGeom>
            <a:avLst/>
            <a:gdLst>
              <a:gd name="connsiteX0" fmla="*/ 0 w 2124000"/>
              <a:gd name="connsiteY0" fmla="*/ 0 h 1569660"/>
              <a:gd name="connsiteX1" fmla="*/ 552240 w 2124000"/>
              <a:gd name="connsiteY1" fmla="*/ 0 h 1569660"/>
              <a:gd name="connsiteX2" fmla="*/ 1040760 w 2124000"/>
              <a:gd name="connsiteY2" fmla="*/ 0 h 1569660"/>
              <a:gd name="connsiteX3" fmla="*/ 1550520 w 2124000"/>
              <a:gd name="connsiteY3" fmla="*/ 0 h 1569660"/>
              <a:gd name="connsiteX4" fmla="*/ 2124000 w 2124000"/>
              <a:gd name="connsiteY4" fmla="*/ 0 h 1569660"/>
              <a:gd name="connsiteX5" fmla="*/ 2124000 w 2124000"/>
              <a:gd name="connsiteY5" fmla="*/ 538917 h 1569660"/>
              <a:gd name="connsiteX6" fmla="*/ 2124000 w 2124000"/>
              <a:gd name="connsiteY6" fmla="*/ 1093530 h 1569660"/>
              <a:gd name="connsiteX7" fmla="*/ 2124000 w 2124000"/>
              <a:gd name="connsiteY7" fmla="*/ 1569660 h 1569660"/>
              <a:gd name="connsiteX8" fmla="*/ 1550520 w 2124000"/>
              <a:gd name="connsiteY8" fmla="*/ 1569660 h 1569660"/>
              <a:gd name="connsiteX9" fmla="*/ 1062000 w 2124000"/>
              <a:gd name="connsiteY9" fmla="*/ 1569660 h 1569660"/>
              <a:gd name="connsiteX10" fmla="*/ 531000 w 2124000"/>
              <a:gd name="connsiteY10" fmla="*/ 1569660 h 1569660"/>
              <a:gd name="connsiteX11" fmla="*/ 0 w 2124000"/>
              <a:gd name="connsiteY11" fmla="*/ 1569660 h 1569660"/>
              <a:gd name="connsiteX12" fmla="*/ 0 w 2124000"/>
              <a:gd name="connsiteY12" fmla="*/ 1046440 h 1569660"/>
              <a:gd name="connsiteX13" fmla="*/ 0 w 2124000"/>
              <a:gd name="connsiteY13" fmla="*/ 491827 h 1569660"/>
              <a:gd name="connsiteX14" fmla="*/ 0 w 2124000"/>
              <a:gd name="connsiteY14"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569660"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2578" y="183479"/>
                  <a:pt x="2101029" y="430622"/>
                  <a:pt x="2124000" y="538917"/>
                </a:cubicBezTo>
                <a:cubicBezTo>
                  <a:pt x="2146971" y="647212"/>
                  <a:pt x="2131756" y="959309"/>
                  <a:pt x="2124000" y="1093530"/>
                </a:cubicBezTo>
                <a:cubicBezTo>
                  <a:pt x="2116244" y="1227751"/>
                  <a:pt x="2131291" y="1399975"/>
                  <a:pt x="2124000" y="1569660"/>
                </a:cubicBezTo>
                <a:cubicBezTo>
                  <a:pt x="1959177" y="1588792"/>
                  <a:pt x="1708405" y="1562571"/>
                  <a:pt x="1550520" y="1569660"/>
                </a:cubicBezTo>
                <a:cubicBezTo>
                  <a:pt x="1392635" y="1576749"/>
                  <a:pt x="1280087" y="1591824"/>
                  <a:pt x="1062000" y="1569660"/>
                </a:cubicBezTo>
                <a:cubicBezTo>
                  <a:pt x="843913" y="1547496"/>
                  <a:pt x="728358" y="1589382"/>
                  <a:pt x="531000" y="1569660"/>
                </a:cubicBezTo>
                <a:cubicBezTo>
                  <a:pt x="333642" y="1549938"/>
                  <a:pt x="157174" y="1571608"/>
                  <a:pt x="0" y="1569660"/>
                </a:cubicBezTo>
                <a:cubicBezTo>
                  <a:pt x="-5586" y="1310067"/>
                  <a:pt x="12470" y="1230605"/>
                  <a:pt x="0" y="1046440"/>
                </a:cubicBezTo>
                <a:cubicBezTo>
                  <a:pt x="-12470" y="862275"/>
                  <a:pt x="22407" y="696814"/>
                  <a:pt x="0" y="491827"/>
                </a:cubicBezTo>
                <a:cubicBezTo>
                  <a:pt x="-22407" y="286840"/>
                  <a:pt x="-14368" y="126245"/>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﻿﻿”If the Passenger’s profile does not indicate a seating preference, the reservation system shall assign a seat.”</a:t>
            </a:r>
          </a:p>
        </p:txBody>
      </p:sp>
      <p:sp>
        <p:nvSpPr>
          <p:cNvPr id="52" name="TextBox 51">
            <a:extLst>
              <a:ext uri="{FF2B5EF4-FFF2-40B4-BE49-F238E27FC236}">
                <a16:creationId xmlns:a16="http://schemas.microsoft.com/office/drawing/2014/main" id="{50CF050A-05C3-524B-87A8-C644531D4943}"/>
              </a:ext>
            </a:extLst>
          </p:cNvPr>
          <p:cNvSpPr txBox="1"/>
          <p:nvPr/>
        </p:nvSpPr>
        <p:spPr>
          <a:xfrm>
            <a:off x="7408623" y="5018919"/>
            <a:ext cx="2124000" cy="1077218"/>
          </a:xfrm>
          <a:custGeom>
            <a:avLst/>
            <a:gdLst>
              <a:gd name="connsiteX0" fmla="*/ 0 w 2124000"/>
              <a:gd name="connsiteY0" fmla="*/ 0 h 1077218"/>
              <a:gd name="connsiteX1" fmla="*/ 552240 w 2124000"/>
              <a:gd name="connsiteY1" fmla="*/ 0 h 1077218"/>
              <a:gd name="connsiteX2" fmla="*/ 1040760 w 2124000"/>
              <a:gd name="connsiteY2" fmla="*/ 0 h 1077218"/>
              <a:gd name="connsiteX3" fmla="*/ 1550520 w 2124000"/>
              <a:gd name="connsiteY3" fmla="*/ 0 h 1077218"/>
              <a:gd name="connsiteX4" fmla="*/ 2124000 w 2124000"/>
              <a:gd name="connsiteY4" fmla="*/ 0 h 1077218"/>
              <a:gd name="connsiteX5" fmla="*/ 2124000 w 2124000"/>
              <a:gd name="connsiteY5" fmla="*/ 549381 h 1077218"/>
              <a:gd name="connsiteX6" fmla="*/ 2124000 w 2124000"/>
              <a:gd name="connsiteY6" fmla="*/ 1077218 h 1077218"/>
              <a:gd name="connsiteX7" fmla="*/ 1571760 w 2124000"/>
              <a:gd name="connsiteY7" fmla="*/ 1077218 h 1077218"/>
              <a:gd name="connsiteX8" fmla="*/ 1062000 w 2124000"/>
              <a:gd name="connsiteY8" fmla="*/ 1077218 h 1077218"/>
              <a:gd name="connsiteX9" fmla="*/ 573480 w 2124000"/>
              <a:gd name="connsiteY9" fmla="*/ 1077218 h 1077218"/>
              <a:gd name="connsiteX10" fmla="*/ 0 w 2124000"/>
              <a:gd name="connsiteY10" fmla="*/ 1077218 h 1077218"/>
              <a:gd name="connsiteX11" fmla="*/ 0 w 2124000"/>
              <a:gd name="connsiteY11" fmla="*/ 538609 h 1077218"/>
              <a:gd name="connsiteX12" fmla="*/ 0 w 2124000"/>
              <a:gd name="connsiteY12"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07721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9188" y="114947"/>
                  <a:pt x="2130172" y="345343"/>
                  <a:pt x="2124000" y="549381"/>
                </a:cubicBezTo>
                <a:cubicBezTo>
                  <a:pt x="2117828" y="753419"/>
                  <a:pt x="2108626" y="890856"/>
                  <a:pt x="2124000" y="1077218"/>
                </a:cubicBezTo>
                <a:cubicBezTo>
                  <a:pt x="1928830" y="1076986"/>
                  <a:pt x="1725263" y="1079087"/>
                  <a:pt x="1571760" y="1077218"/>
                </a:cubicBezTo>
                <a:cubicBezTo>
                  <a:pt x="1418257" y="1075349"/>
                  <a:pt x="1209764" y="1098803"/>
                  <a:pt x="1062000" y="1077218"/>
                </a:cubicBezTo>
                <a:cubicBezTo>
                  <a:pt x="914236" y="1055633"/>
                  <a:pt x="791567" y="1099382"/>
                  <a:pt x="573480" y="1077218"/>
                </a:cubicBezTo>
                <a:cubicBezTo>
                  <a:pt x="355393" y="1055054"/>
                  <a:pt x="146743" y="1073576"/>
                  <a:pt x="0" y="1077218"/>
                </a:cubicBezTo>
                <a:cubicBezTo>
                  <a:pt x="-11788" y="830185"/>
                  <a:pt x="-22975" y="766949"/>
                  <a:pt x="0" y="538609"/>
                </a:cubicBezTo>
                <a:cubicBezTo>
                  <a:pt x="22975" y="310269"/>
                  <a:pt x="21963" y="20161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﻿﻿”The airport check-in kiosks need a barcode reader to scan a passport.”</a:t>
            </a:r>
            <a:endParaRPr lang="en-US" sz="1600" u="sng" dirty="0"/>
          </a:p>
        </p:txBody>
      </p:sp>
      <p:sp>
        <p:nvSpPr>
          <p:cNvPr id="53" name="TextBox 52">
            <a:extLst>
              <a:ext uri="{FF2B5EF4-FFF2-40B4-BE49-F238E27FC236}">
                <a16:creationId xmlns:a16="http://schemas.microsoft.com/office/drawing/2014/main" id="{6219D0E3-4FD4-9C4E-98D1-37A5C75A1E6D}"/>
              </a:ext>
            </a:extLst>
          </p:cNvPr>
          <p:cNvSpPr txBox="1"/>
          <p:nvPr/>
        </p:nvSpPr>
        <p:spPr>
          <a:xfrm>
            <a:off x="9806908" y="5018919"/>
            <a:ext cx="2124000" cy="1323439"/>
          </a:xfrm>
          <a:custGeom>
            <a:avLst/>
            <a:gdLst>
              <a:gd name="connsiteX0" fmla="*/ 0 w 2124000"/>
              <a:gd name="connsiteY0" fmla="*/ 0 h 1323439"/>
              <a:gd name="connsiteX1" fmla="*/ 552240 w 2124000"/>
              <a:gd name="connsiteY1" fmla="*/ 0 h 1323439"/>
              <a:gd name="connsiteX2" fmla="*/ 1040760 w 2124000"/>
              <a:gd name="connsiteY2" fmla="*/ 0 h 1323439"/>
              <a:gd name="connsiteX3" fmla="*/ 1550520 w 2124000"/>
              <a:gd name="connsiteY3" fmla="*/ 0 h 1323439"/>
              <a:gd name="connsiteX4" fmla="*/ 2124000 w 2124000"/>
              <a:gd name="connsiteY4" fmla="*/ 0 h 1323439"/>
              <a:gd name="connsiteX5" fmla="*/ 2124000 w 2124000"/>
              <a:gd name="connsiteY5" fmla="*/ 674954 h 1323439"/>
              <a:gd name="connsiteX6" fmla="*/ 2124000 w 2124000"/>
              <a:gd name="connsiteY6" fmla="*/ 1323439 h 1323439"/>
              <a:gd name="connsiteX7" fmla="*/ 1571760 w 2124000"/>
              <a:gd name="connsiteY7" fmla="*/ 1323439 h 1323439"/>
              <a:gd name="connsiteX8" fmla="*/ 1062000 w 2124000"/>
              <a:gd name="connsiteY8" fmla="*/ 1323439 h 1323439"/>
              <a:gd name="connsiteX9" fmla="*/ 573480 w 2124000"/>
              <a:gd name="connsiteY9" fmla="*/ 1323439 h 1323439"/>
              <a:gd name="connsiteX10" fmla="*/ 0 w 2124000"/>
              <a:gd name="connsiteY10" fmla="*/ 1323439 h 1323439"/>
              <a:gd name="connsiteX11" fmla="*/ 0 w 2124000"/>
              <a:gd name="connsiteY11" fmla="*/ 661720 h 1323439"/>
              <a:gd name="connsiteX12" fmla="*/ 0 w 2124000"/>
              <a:gd name="connsiteY12"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323439"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091232" y="187162"/>
                  <a:pt x="2139128" y="339526"/>
                  <a:pt x="2124000" y="674954"/>
                </a:cubicBezTo>
                <a:cubicBezTo>
                  <a:pt x="2108872" y="1010382"/>
                  <a:pt x="2119227" y="1083089"/>
                  <a:pt x="2124000" y="1323439"/>
                </a:cubicBezTo>
                <a:cubicBezTo>
                  <a:pt x="1928830" y="1323207"/>
                  <a:pt x="1725263" y="1325308"/>
                  <a:pt x="1571760" y="1323439"/>
                </a:cubicBezTo>
                <a:cubicBezTo>
                  <a:pt x="1418257" y="1321570"/>
                  <a:pt x="1209764" y="1345024"/>
                  <a:pt x="1062000" y="1323439"/>
                </a:cubicBezTo>
                <a:cubicBezTo>
                  <a:pt x="914236" y="1301854"/>
                  <a:pt x="791567" y="1345603"/>
                  <a:pt x="573480" y="1323439"/>
                </a:cubicBezTo>
                <a:cubicBezTo>
                  <a:pt x="355393" y="1301275"/>
                  <a:pt x="146743" y="1319797"/>
                  <a:pt x="0" y="1323439"/>
                </a:cubicBezTo>
                <a:cubicBezTo>
                  <a:pt x="-29658" y="1057538"/>
                  <a:pt x="25010" y="840781"/>
                  <a:pt x="0" y="661720"/>
                </a:cubicBezTo>
                <a:cubicBezTo>
                  <a:pt x="-25010" y="482659"/>
                  <a:pt x="7241" y="251813"/>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﻿﻿”The airline’s website needs to be available 98% of </a:t>
            </a:r>
            <a:r>
              <a:rPr lang="en-US" sz="1600"/>
              <a:t>the time  </a:t>
            </a:r>
            <a:r>
              <a:rPr lang="en-US" sz="1600" u="sng"/>
              <a:t>OR</a:t>
            </a:r>
            <a:r>
              <a:rPr lang="en-US" sz="1600"/>
              <a:t> the app needs to be iOS compatible.”</a:t>
            </a:r>
            <a:endParaRPr lang="en-US" sz="1600" dirty="0"/>
          </a:p>
        </p:txBody>
      </p:sp>
      <p:sp>
        <p:nvSpPr>
          <p:cNvPr id="47" name="TextBox 46">
            <a:extLst>
              <a:ext uri="{FF2B5EF4-FFF2-40B4-BE49-F238E27FC236}">
                <a16:creationId xmlns:a16="http://schemas.microsoft.com/office/drawing/2014/main" id="{F603951F-D86E-4740-A375-53A1752B3550}"/>
              </a:ext>
            </a:extLst>
          </p:cNvPr>
          <p:cNvSpPr txBox="1"/>
          <p:nvPr/>
        </p:nvSpPr>
        <p:spPr>
          <a:xfrm>
            <a:off x="399257" y="4584216"/>
            <a:ext cx="11258505" cy="400110"/>
          </a:xfrm>
          <a:prstGeom prst="rect">
            <a:avLst/>
          </a:prstGeom>
          <a:effectLst>
            <a:softEdge rad="635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Examples</a:t>
            </a:r>
          </a:p>
        </p:txBody>
      </p:sp>
      <p:sp>
        <p:nvSpPr>
          <p:cNvPr id="31" name="TextBox 30">
            <a:extLst>
              <a:ext uri="{FF2B5EF4-FFF2-40B4-BE49-F238E27FC236}">
                <a16:creationId xmlns:a16="http://schemas.microsoft.com/office/drawing/2014/main" id="{DD648FAA-6B80-1F4D-A7F2-82DB403E2280}"/>
              </a:ext>
            </a:extLst>
          </p:cNvPr>
          <p:cNvSpPr txBox="1"/>
          <p:nvPr/>
        </p:nvSpPr>
        <p:spPr>
          <a:xfrm>
            <a:off x="462758" y="3048000"/>
            <a:ext cx="2124000" cy="1077218"/>
          </a:xfrm>
          <a:custGeom>
            <a:avLst/>
            <a:gdLst>
              <a:gd name="connsiteX0" fmla="*/ 0 w 2124000"/>
              <a:gd name="connsiteY0" fmla="*/ 0 h 1077218"/>
              <a:gd name="connsiteX1" fmla="*/ 552240 w 2124000"/>
              <a:gd name="connsiteY1" fmla="*/ 0 h 1077218"/>
              <a:gd name="connsiteX2" fmla="*/ 1040760 w 2124000"/>
              <a:gd name="connsiteY2" fmla="*/ 0 h 1077218"/>
              <a:gd name="connsiteX3" fmla="*/ 1550520 w 2124000"/>
              <a:gd name="connsiteY3" fmla="*/ 0 h 1077218"/>
              <a:gd name="connsiteX4" fmla="*/ 2124000 w 2124000"/>
              <a:gd name="connsiteY4" fmla="*/ 0 h 1077218"/>
              <a:gd name="connsiteX5" fmla="*/ 2124000 w 2124000"/>
              <a:gd name="connsiteY5" fmla="*/ 549381 h 1077218"/>
              <a:gd name="connsiteX6" fmla="*/ 2124000 w 2124000"/>
              <a:gd name="connsiteY6" fmla="*/ 1077218 h 1077218"/>
              <a:gd name="connsiteX7" fmla="*/ 1571760 w 2124000"/>
              <a:gd name="connsiteY7" fmla="*/ 1077218 h 1077218"/>
              <a:gd name="connsiteX8" fmla="*/ 1062000 w 2124000"/>
              <a:gd name="connsiteY8" fmla="*/ 1077218 h 1077218"/>
              <a:gd name="connsiteX9" fmla="*/ 573480 w 2124000"/>
              <a:gd name="connsiteY9" fmla="*/ 1077218 h 1077218"/>
              <a:gd name="connsiteX10" fmla="*/ 0 w 2124000"/>
              <a:gd name="connsiteY10" fmla="*/ 1077218 h 1077218"/>
              <a:gd name="connsiteX11" fmla="*/ 0 w 2124000"/>
              <a:gd name="connsiteY11" fmla="*/ 538609 h 1077218"/>
              <a:gd name="connsiteX12" fmla="*/ 0 w 2124000"/>
              <a:gd name="connsiteY12"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07721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9188" y="114947"/>
                  <a:pt x="2130172" y="345343"/>
                  <a:pt x="2124000" y="549381"/>
                </a:cubicBezTo>
                <a:cubicBezTo>
                  <a:pt x="2117828" y="753419"/>
                  <a:pt x="2108626" y="890856"/>
                  <a:pt x="2124000" y="1077218"/>
                </a:cubicBezTo>
                <a:cubicBezTo>
                  <a:pt x="1928830" y="1076986"/>
                  <a:pt x="1725263" y="1079087"/>
                  <a:pt x="1571760" y="1077218"/>
                </a:cubicBezTo>
                <a:cubicBezTo>
                  <a:pt x="1418257" y="1075349"/>
                  <a:pt x="1209764" y="1098803"/>
                  <a:pt x="1062000" y="1077218"/>
                </a:cubicBezTo>
                <a:cubicBezTo>
                  <a:pt x="914236" y="1055633"/>
                  <a:pt x="791567" y="1099382"/>
                  <a:pt x="573480" y="1077218"/>
                </a:cubicBezTo>
                <a:cubicBezTo>
                  <a:pt x="355393" y="1055054"/>
                  <a:pt x="146743" y="1073576"/>
                  <a:pt x="0" y="1077218"/>
                </a:cubicBezTo>
                <a:cubicBezTo>
                  <a:pt x="-11788" y="830185"/>
                  <a:pt x="-22975" y="766949"/>
                  <a:pt x="0" y="538609"/>
                </a:cubicBezTo>
                <a:cubicBezTo>
                  <a:pt x="22975" y="310269"/>
                  <a:pt x="21963" y="20161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﻿Describe why the organization is implementing the system.</a:t>
            </a:r>
          </a:p>
        </p:txBody>
      </p:sp>
      <p:sp>
        <p:nvSpPr>
          <p:cNvPr id="32" name="TextBox 31">
            <a:extLst>
              <a:ext uri="{FF2B5EF4-FFF2-40B4-BE49-F238E27FC236}">
                <a16:creationId xmlns:a16="http://schemas.microsoft.com/office/drawing/2014/main" id="{31894821-F7D8-C344-BCAB-59C4FD83DB66}"/>
              </a:ext>
            </a:extLst>
          </p:cNvPr>
          <p:cNvSpPr txBox="1"/>
          <p:nvPr/>
        </p:nvSpPr>
        <p:spPr>
          <a:xfrm>
            <a:off x="2751810" y="3048000"/>
            <a:ext cx="2124000" cy="1569660"/>
          </a:xfrm>
          <a:custGeom>
            <a:avLst/>
            <a:gdLst>
              <a:gd name="connsiteX0" fmla="*/ 0 w 2124000"/>
              <a:gd name="connsiteY0" fmla="*/ 0 h 1569660"/>
              <a:gd name="connsiteX1" fmla="*/ 552240 w 2124000"/>
              <a:gd name="connsiteY1" fmla="*/ 0 h 1569660"/>
              <a:gd name="connsiteX2" fmla="*/ 1040760 w 2124000"/>
              <a:gd name="connsiteY2" fmla="*/ 0 h 1569660"/>
              <a:gd name="connsiteX3" fmla="*/ 1550520 w 2124000"/>
              <a:gd name="connsiteY3" fmla="*/ 0 h 1569660"/>
              <a:gd name="connsiteX4" fmla="*/ 2124000 w 2124000"/>
              <a:gd name="connsiteY4" fmla="*/ 0 h 1569660"/>
              <a:gd name="connsiteX5" fmla="*/ 2124000 w 2124000"/>
              <a:gd name="connsiteY5" fmla="*/ 538917 h 1569660"/>
              <a:gd name="connsiteX6" fmla="*/ 2124000 w 2124000"/>
              <a:gd name="connsiteY6" fmla="*/ 1093530 h 1569660"/>
              <a:gd name="connsiteX7" fmla="*/ 2124000 w 2124000"/>
              <a:gd name="connsiteY7" fmla="*/ 1569660 h 1569660"/>
              <a:gd name="connsiteX8" fmla="*/ 1550520 w 2124000"/>
              <a:gd name="connsiteY8" fmla="*/ 1569660 h 1569660"/>
              <a:gd name="connsiteX9" fmla="*/ 1062000 w 2124000"/>
              <a:gd name="connsiteY9" fmla="*/ 1569660 h 1569660"/>
              <a:gd name="connsiteX10" fmla="*/ 531000 w 2124000"/>
              <a:gd name="connsiteY10" fmla="*/ 1569660 h 1569660"/>
              <a:gd name="connsiteX11" fmla="*/ 0 w 2124000"/>
              <a:gd name="connsiteY11" fmla="*/ 1569660 h 1569660"/>
              <a:gd name="connsiteX12" fmla="*/ 0 w 2124000"/>
              <a:gd name="connsiteY12" fmla="*/ 1046440 h 1569660"/>
              <a:gd name="connsiteX13" fmla="*/ 0 w 2124000"/>
              <a:gd name="connsiteY13" fmla="*/ 491827 h 1569660"/>
              <a:gd name="connsiteX14" fmla="*/ 0 w 2124000"/>
              <a:gd name="connsiteY14"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569660"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2578" y="183479"/>
                  <a:pt x="2101029" y="430622"/>
                  <a:pt x="2124000" y="538917"/>
                </a:cubicBezTo>
                <a:cubicBezTo>
                  <a:pt x="2146971" y="647212"/>
                  <a:pt x="2131756" y="959309"/>
                  <a:pt x="2124000" y="1093530"/>
                </a:cubicBezTo>
                <a:cubicBezTo>
                  <a:pt x="2116244" y="1227751"/>
                  <a:pt x="2131291" y="1399975"/>
                  <a:pt x="2124000" y="1569660"/>
                </a:cubicBezTo>
                <a:cubicBezTo>
                  <a:pt x="1959177" y="1588792"/>
                  <a:pt x="1708405" y="1562571"/>
                  <a:pt x="1550520" y="1569660"/>
                </a:cubicBezTo>
                <a:cubicBezTo>
                  <a:pt x="1392635" y="1576749"/>
                  <a:pt x="1280087" y="1591824"/>
                  <a:pt x="1062000" y="1569660"/>
                </a:cubicBezTo>
                <a:cubicBezTo>
                  <a:pt x="843913" y="1547496"/>
                  <a:pt x="728358" y="1589382"/>
                  <a:pt x="531000" y="1569660"/>
                </a:cubicBezTo>
                <a:cubicBezTo>
                  <a:pt x="333642" y="1549938"/>
                  <a:pt x="157174" y="1571608"/>
                  <a:pt x="0" y="1569660"/>
                </a:cubicBezTo>
                <a:cubicBezTo>
                  <a:pt x="-5586" y="1310067"/>
                  <a:pt x="12470" y="1230605"/>
                  <a:pt x="0" y="1046440"/>
                </a:cubicBezTo>
                <a:cubicBezTo>
                  <a:pt x="-12470" y="862275"/>
                  <a:pt x="22407" y="696814"/>
                  <a:pt x="0" y="491827"/>
                </a:cubicBezTo>
                <a:cubicBezTo>
                  <a:pt x="-22407" y="286840"/>
                  <a:pt x="-14368" y="126245"/>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Describe goals or tasks the users must be able to perform with the product that will provide value to someone.</a:t>
            </a:r>
          </a:p>
        </p:txBody>
      </p:sp>
      <p:sp>
        <p:nvSpPr>
          <p:cNvPr id="33" name="TextBox 32">
            <a:extLst>
              <a:ext uri="{FF2B5EF4-FFF2-40B4-BE49-F238E27FC236}">
                <a16:creationId xmlns:a16="http://schemas.microsoft.com/office/drawing/2014/main" id="{FC697491-7F04-8140-A6E3-78DF9BF42FB9}"/>
              </a:ext>
            </a:extLst>
          </p:cNvPr>
          <p:cNvSpPr txBox="1"/>
          <p:nvPr/>
        </p:nvSpPr>
        <p:spPr>
          <a:xfrm>
            <a:off x="5107908" y="3016834"/>
            <a:ext cx="2124000" cy="1077218"/>
          </a:xfrm>
          <a:custGeom>
            <a:avLst/>
            <a:gdLst>
              <a:gd name="connsiteX0" fmla="*/ 0 w 2124000"/>
              <a:gd name="connsiteY0" fmla="*/ 0 h 1077218"/>
              <a:gd name="connsiteX1" fmla="*/ 552240 w 2124000"/>
              <a:gd name="connsiteY1" fmla="*/ 0 h 1077218"/>
              <a:gd name="connsiteX2" fmla="*/ 1040760 w 2124000"/>
              <a:gd name="connsiteY2" fmla="*/ 0 h 1077218"/>
              <a:gd name="connsiteX3" fmla="*/ 1550520 w 2124000"/>
              <a:gd name="connsiteY3" fmla="*/ 0 h 1077218"/>
              <a:gd name="connsiteX4" fmla="*/ 2124000 w 2124000"/>
              <a:gd name="connsiteY4" fmla="*/ 0 h 1077218"/>
              <a:gd name="connsiteX5" fmla="*/ 2124000 w 2124000"/>
              <a:gd name="connsiteY5" fmla="*/ 549381 h 1077218"/>
              <a:gd name="connsiteX6" fmla="*/ 2124000 w 2124000"/>
              <a:gd name="connsiteY6" fmla="*/ 1077218 h 1077218"/>
              <a:gd name="connsiteX7" fmla="*/ 1571760 w 2124000"/>
              <a:gd name="connsiteY7" fmla="*/ 1077218 h 1077218"/>
              <a:gd name="connsiteX8" fmla="*/ 1062000 w 2124000"/>
              <a:gd name="connsiteY8" fmla="*/ 1077218 h 1077218"/>
              <a:gd name="connsiteX9" fmla="*/ 573480 w 2124000"/>
              <a:gd name="connsiteY9" fmla="*/ 1077218 h 1077218"/>
              <a:gd name="connsiteX10" fmla="*/ 0 w 2124000"/>
              <a:gd name="connsiteY10" fmla="*/ 1077218 h 1077218"/>
              <a:gd name="connsiteX11" fmla="*/ 0 w 2124000"/>
              <a:gd name="connsiteY11" fmla="*/ 538609 h 1077218"/>
              <a:gd name="connsiteX12" fmla="*/ 0 w 2124000"/>
              <a:gd name="connsiteY12"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4000" h="1077218"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9188" y="114947"/>
                  <a:pt x="2130172" y="345343"/>
                  <a:pt x="2124000" y="549381"/>
                </a:cubicBezTo>
                <a:cubicBezTo>
                  <a:pt x="2117828" y="753419"/>
                  <a:pt x="2108626" y="890856"/>
                  <a:pt x="2124000" y="1077218"/>
                </a:cubicBezTo>
                <a:cubicBezTo>
                  <a:pt x="1928830" y="1076986"/>
                  <a:pt x="1725263" y="1079087"/>
                  <a:pt x="1571760" y="1077218"/>
                </a:cubicBezTo>
                <a:cubicBezTo>
                  <a:pt x="1418257" y="1075349"/>
                  <a:pt x="1209764" y="1098803"/>
                  <a:pt x="1062000" y="1077218"/>
                </a:cubicBezTo>
                <a:cubicBezTo>
                  <a:pt x="914236" y="1055633"/>
                  <a:pt x="791567" y="1099382"/>
                  <a:pt x="573480" y="1077218"/>
                </a:cubicBezTo>
                <a:cubicBezTo>
                  <a:pt x="355393" y="1055054"/>
                  <a:pt x="146743" y="1073576"/>
                  <a:pt x="0" y="1077218"/>
                </a:cubicBezTo>
                <a:cubicBezTo>
                  <a:pt x="-11788" y="830185"/>
                  <a:pt x="-22975" y="766949"/>
                  <a:pt x="0" y="538609"/>
                </a:cubicBezTo>
                <a:cubicBezTo>
                  <a:pt x="22975" y="310269"/>
                  <a:pt x="21963" y="201618"/>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Specify the behaviors the product will exhibit under specific conditions</a:t>
            </a:r>
          </a:p>
        </p:txBody>
      </p:sp>
      <p:sp>
        <p:nvSpPr>
          <p:cNvPr id="34" name="TextBox 33">
            <a:extLst>
              <a:ext uri="{FF2B5EF4-FFF2-40B4-BE49-F238E27FC236}">
                <a16:creationId xmlns:a16="http://schemas.microsoft.com/office/drawing/2014/main" id="{41257597-07C6-1042-9A0B-6BD3B94F6AF0}"/>
              </a:ext>
            </a:extLst>
          </p:cNvPr>
          <p:cNvSpPr txBox="1"/>
          <p:nvPr/>
        </p:nvSpPr>
        <p:spPr>
          <a:xfrm>
            <a:off x="7408623" y="3012319"/>
            <a:ext cx="2124000" cy="1569660"/>
          </a:xfrm>
          <a:custGeom>
            <a:avLst/>
            <a:gdLst>
              <a:gd name="connsiteX0" fmla="*/ 0 w 2124000"/>
              <a:gd name="connsiteY0" fmla="*/ 0 h 1569660"/>
              <a:gd name="connsiteX1" fmla="*/ 552240 w 2124000"/>
              <a:gd name="connsiteY1" fmla="*/ 0 h 1569660"/>
              <a:gd name="connsiteX2" fmla="*/ 1040760 w 2124000"/>
              <a:gd name="connsiteY2" fmla="*/ 0 h 1569660"/>
              <a:gd name="connsiteX3" fmla="*/ 1550520 w 2124000"/>
              <a:gd name="connsiteY3" fmla="*/ 0 h 1569660"/>
              <a:gd name="connsiteX4" fmla="*/ 2124000 w 2124000"/>
              <a:gd name="connsiteY4" fmla="*/ 0 h 1569660"/>
              <a:gd name="connsiteX5" fmla="*/ 2124000 w 2124000"/>
              <a:gd name="connsiteY5" fmla="*/ 538917 h 1569660"/>
              <a:gd name="connsiteX6" fmla="*/ 2124000 w 2124000"/>
              <a:gd name="connsiteY6" fmla="*/ 1093530 h 1569660"/>
              <a:gd name="connsiteX7" fmla="*/ 2124000 w 2124000"/>
              <a:gd name="connsiteY7" fmla="*/ 1569660 h 1569660"/>
              <a:gd name="connsiteX8" fmla="*/ 1550520 w 2124000"/>
              <a:gd name="connsiteY8" fmla="*/ 1569660 h 1569660"/>
              <a:gd name="connsiteX9" fmla="*/ 1062000 w 2124000"/>
              <a:gd name="connsiteY9" fmla="*/ 1569660 h 1569660"/>
              <a:gd name="connsiteX10" fmla="*/ 531000 w 2124000"/>
              <a:gd name="connsiteY10" fmla="*/ 1569660 h 1569660"/>
              <a:gd name="connsiteX11" fmla="*/ 0 w 2124000"/>
              <a:gd name="connsiteY11" fmla="*/ 1569660 h 1569660"/>
              <a:gd name="connsiteX12" fmla="*/ 0 w 2124000"/>
              <a:gd name="connsiteY12" fmla="*/ 1046440 h 1569660"/>
              <a:gd name="connsiteX13" fmla="*/ 0 w 2124000"/>
              <a:gd name="connsiteY13" fmla="*/ 491827 h 1569660"/>
              <a:gd name="connsiteX14" fmla="*/ 0 w 2124000"/>
              <a:gd name="connsiteY14"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1569660"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32578" y="183479"/>
                  <a:pt x="2101029" y="430622"/>
                  <a:pt x="2124000" y="538917"/>
                </a:cubicBezTo>
                <a:cubicBezTo>
                  <a:pt x="2146971" y="647212"/>
                  <a:pt x="2131756" y="959309"/>
                  <a:pt x="2124000" y="1093530"/>
                </a:cubicBezTo>
                <a:cubicBezTo>
                  <a:pt x="2116244" y="1227751"/>
                  <a:pt x="2131291" y="1399975"/>
                  <a:pt x="2124000" y="1569660"/>
                </a:cubicBezTo>
                <a:cubicBezTo>
                  <a:pt x="1959177" y="1588792"/>
                  <a:pt x="1708405" y="1562571"/>
                  <a:pt x="1550520" y="1569660"/>
                </a:cubicBezTo>
                <a:cubicBezTo>
                  <a:pt x="1392635" y="1576749"/>
                  <a:pt x="1280087" y="1591824"/>
                  <a:pt x="1062000" y="1569660"/>
                </a:cubicBezTo>
                <a:cubicBezTo>
                  <a:pt x="843913" y="1547496"/>
                  <a:pt x="728358" y="1589382"/>
                  <a:pt x="531000" y="1569660"/>
                </a:cubicBezTo>
                <a:cubicBezTo>
                  <a:pt x="333642" y="1549938"/>
                  <a:pt x="157174" y="1571608"/>
                  <a:pt x="0" y="1569660"/>
                </a:cubicBezTo>
                <a:cubicBezTo>
                  <a:pt x="-5586" y="1310067"/>
                  <a:pt x="12470" y="1230605"/>
                  <a:pt x="0" y="1046440"/>
                </a:cubicBezTo>
                <a:cubicBezTo>
                  <a:pt x="-12470" y="862275"/>
                  <a:pt x="22407" y="696814"/>
                  <a:pt x="0" y="491827"/>
                </a:cubicBezTo>
                <a:cubicBezTo>
                  <a:pt x="-22407" y="286840"/>
                  <a:pt x="-14368" y="126245"/>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Describe the requirements for a product that is composed of multiple components or subsystems</a:t>
            </a:r>
            <a:endParaRPr lang="en-US" sz="1600" u="sng" dirty="0"/>
          </a:p>
        </p:txBody>
      </p:sp>
      <p:sp>
        <p:nvSpPr>
          <p:cNvPr id="35" name="TextBox 34">
            <a:extLst>
              <a:ext uri="{FF2B5EF4-FFF2-40B4-BE49-F238E27FC236}">
                <a16:creationId xmlns:a16="http://schemas.microsoft.com/office/drawing/2014/main" id="{B5FA88D4-745D-6344-A909-D396969D3596}"/>
              </a:ext>
            </a:extLst>
          </p:cNvPr>
          <p:cNvSpPr txBox="1"/>
          <p:nvPr/>
        </p:nvSpPr>
        <p:spPr>
          <a:xfrm>
            <a:off x="9806908" y="3012319"/>
            <a:ext cx="2124000" cy="2062103"/>
          </a:xfrm>
          <a:custGeom>
            <a:avLst/>
            <a:gdLst>
              <a:gd name="connsiteX0" fmla="*/ 0 w 2124000"/>
              <a:gd name="connsiteY0" fmla="*/ 0 h 2062103"/>
              <a:gd name="connsiteX1" fmla="*/ 552240 w 2124000"/>
              <a:gd name="connsiteY1" fmla="*/ 0 h 2062103"/>
              <a:gd name="connsiteX2" fmla="*/ 1040760 w 2124000"/>
              <a:gd name="connsiteY2" fmla="*/ 0 h 2062103"/>
              <a:gd name="connsiteX3" fmla="*/ 1550520 w 2124000"/>
              <a:gd name="connsiteY3" fmla="*/ 0 h 2062103"/>
              <a:gd name="connsiteX4" fmla="*/ 2124000 w 2124000"/>
              <a:gd name="connsiteY4" fmla="*/ 0 h 2062103"/>
              <a:gd name="connsiteX5" fmla="*/ 2124000 w 2124000"/>
              <a:gd name="connsiteY5" fmla="*/ 707989 h 2062103"/>
              <a:gd name="connsiteX6" fmla="*/ 2124000 w 2124000"/>
              <a:gd name="connsiteY6" fmla="*/ 1436598 h 2062103"/>
              <a:gd name="connsiteX7" fmla="*/ 2124000 w 2124000"/>
              <a:gd name="connsiteY7" fmla="*/ 2062103 h 2062103"/>
              <a:gd name="connsiteX8" fmla="*/ 1550520 w 2124000"/>
              <a:gd name="connsiteY8" fmla="*/ 2062103 h 2062103"/>
              <a:gd name="connsiteX9" fmla="*/ 1062000 w 2124000"/>
              <a:gd name="connsiteY9" fmla="*/ 2062103 h 2062103"/>
              <a:gd name="connsiteX10" fmla="*/ 531000 w 2124000"/>
              <a:gd name="connsiteY10" fmla="*/ 2062103 h 2062103"/>
              <a:gd name="connsiteX11" fmla="*/ 0 w 2124000"/>
              <a:gd name="connsiteY11" fmla="*/ 2062103 h 2062103"/>
              <a:gd name="connsiteX12" fmla="*/ 0 w 2124000"/>
              <a:gd name="connsiteY12" fmla="*/ 1374735 h 2062103"/>
              <a:gd name="connsiteX13" fmla="*/ 0 w 2124000"/>
              <a:gd name="connsiteY13" fmla="*/ 646126 h 2062103"/>
              <a:gd name="connsiteX14" fmla="*/ 0 w 2124000"/>
              <a:gd name="connsiteY14" fmla="*/ 0 h 20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2062103" extrusionOk="0">
                <a:moveTo>
                  <a:pt x="0" y="0"/>
                </a:moveTo>
                <a:cubicBezTo>
                  <a:pt x="112405" y="7168"/>
                  <a:pt x="346236" y="-16985"/>
                  <a:pt x="552240" y="0"/>
                </a:cubicBezTo>
                <a:cubicBezTo>
                  <a:pt x="758244" y="16985"/>
                  <a:pt x="892980" y="-2795"/>
                  <a:pt x="1040760" y="0"/>
                </a:cubicBezTo>
                <a:cubicBezTo>
                  <a:pt x="1188540" y="2795"/>
                  <a:pt x="1326571" y="366"/>
                  <a:pt x="1550520" y="0"/>
                </a:cubicBezTo>
                <a:cubicBezTo>
                  <a:pt x="1774469" y="-366"/>
                  <a:pt x="1889616" y="-4891"/>
                  <a:pt x="2124000" y="0"/>
                </a:cubicBezTo>
                <a:cubicBezTo>
                  <a:pt x="2112501" y="236332"/>
                  <a:pt x="2139070" y="464871"/>
                  <a:pt x="2124000" y="707989"/>
                </a:cubicBezTo>
                <a:cubicBezTo>
                  <a:pt x="2108930" y="951107"/>
                  <a:pt x="2119520" y="1113645"/>
                  <a:pt x="2124000" y="1436598"/>
                </a:cubicBezTo>
                <a:cubicBezTo>
                  <a:pt x="2128480" y="1759551"/>
                  <a:pt x="2116129" y="1790553"/>
                  <a:pt x="2124000" y="2062103"/>
                </a:cubicBezTo>
                <a:cubicBezTo>
                  <a:pt x="1959177" y="2081235"/>
                  <a:pt x="1708405" y="2055014"/>
                  <a:pt x="1550520" y="2062103"/>
                </a:cubicBezTo>
                <a:cubicBezTo>
                  <a:pt x="1392635" y="2069192"/>
                  <a:pt x="1280087" y="2084267"/>
                  <a:pt x="1062000" y="2062103"/>
                </a:cubicBezTo>
                <a:cubicBezTo>
                  <a:pt x="843913" y="2039939"/>
                  <a:pt x="728358" y="2081825"/>
                  <a:pt x="531000" y="2062103"/>
                </a:cubicBezTo>
                <a:cubicBezTo>
                  <a:pt x="333642" y="2042381"/>
                  <a:pt x="157174" y="2064051"/>
                  <a:pt x="0" y="2062103"/>
                </a:cubicBezTo>
                <a:cubicBezTo>
                  <a:pt x="-23983" y="1905626"/>
                  <a:pt x="-27757" y="1527569"/>
                  <a:pt x="0" y="1374735"/>
                </a:cubicBezTo>
                <a:cubicBezTo>
                  <a:pt x="27757" y="1221901"/>
                  <a:pt x="-6194" y="817141"/>
                  <a:pt x="0" y="646126"/>
                </a:cubicBezTo>
                <a:cubicBezTo>
                  <a:pt x="6194" y="475111"/>
                  <a:pt x="-17314" y="266293"/>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r>
              <a:rPr lang="en-US" sz="1600" dirty="0"/>
              <a:t>Describe how </a:t>
            </a:r>
            <a:r>
              <a:rPr lang="en-US" sz="1600" i="1" dirty="0"/>
              <a:t>well</a:t>
            </a:r>
            <a:r>
              <a:rPr lang="en-US" sz="1600" dirty="0"/>
              <a:t> the products carries out its tasks.</a:t>
            </a:r>
          </a:p>
          <a:p>
            <a:pPr marL="285750" indent="-285750">
              <a:buFont typeface="Arial" panose="020B0604020202020204" pitchFamily="34" charset="0"/>
              <a:buChar char="•"/>
            </a:pPr>
            <a:r>
              <a:rPr lang="en-US" sz="1600" dirty="0"/>
              <a:t>Quality attributes</a:t>
            </a:r>
          </a:p>
          <a:p>
            <a:pPr marL="285750" indent="-285750">
              <a:buFont typeface="Arial" panose="020B0604020202020204" pitchFamily="34" charset="0"/>
              <a:buChar char="•"/>
            </a:pPr>
            <a:r>
              <a:rPr lang="en-US" sz="1600" dirty="0"/>
              <a:t>External interfaces</a:t>
            </a:r>
          </a:p>
          <a:p>
            <a:pPr marL="285750" indent="-285750">
              <a:buFont typeface="Arial" panose="020B0604020202020204" pitchFamily="34" charset="0"/>
              <a:buChar char="•"/>
            </a:pPr>
            <a:r>
              <a:rPr lang="en-US" sz="1600" dirty="0"/>
              <a:t>Constraints</a:t>
            </a:r>
          </a:p>
          <a:p>
            <a:pPr marL="285750" indent="-285750">
              <a:buFont typeface="Arial" panose="020B0604020202020204" pitchFamily="34" charset="0"/>
              <a:buChar char="•"/>
            </a:pPr>
            <a:endParaRPr lang="en-US" sz="1600" dirty="0"/>
          </a:p>
          <a:p>
            <a:endParaRPr lang="en-US" sz="1600" dirty="0"/>
          </a:p>
        </p:txBody>
      </p:sp>
      <p:sp>
        <p:nvSpPr>
          <p:cNvPr id="36" name="TextBox 35">
            <a:extLst>
              <a:ext uri="{FF2B5EF4-FFF2-40B4-BE49-F238E27FC236}">
                <a16:creationId xmlns:a16="http://schemas.microsoft.com/office/drawing/2014/main" id="{6237E6AF-BF6E-904D-A285-FE6A0AC65ADE}"/>
              </a:ext>
            </a:extLst>
          </p:cNvPr>
          <p:cNvSpPr txBox="1"/>
          <p:nvPr/>
        </p:nvSpPr>
        <p:spPr>
          <a:xfrm>
            <a:off x="399257" y="2577616"/>
            <a:ext cx="11258505" cy="400110"/>
          </a:xfrm>
          <a:prstGeom prst="rect">
            <a:avLst/>
          </a:prstGeom>
          <a:effectLst>
            <a:softEdge rad="6350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Definitions</a:t>
            </a:r>
          </a:p>
        </p:txBody>
      </p:sp>
    </p:spTree>
    <p:extLst>
      <p:ext uri="{BB962C8B-B14F-4D97-AF65-F5344CB8AC3E}">
        <p14:creationId xmlns:p14="http://schemas.microsoft.com/office/powerpoint/2010/main" val="39406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C69111-8939-884B-8DE8-4E961A800F53}"/>
              </a:ext>
            </a:extLst>
          </p:cNvPr>
          <p:cNvSpPr>
            <a:spLocks noGrp="1"/>
          </p:cNvSpPr>
          <p:nvPr>
            <p:ph type="sldNum" sz="quarter" idx="12"/>
          </p:nvPr>
        </p:nvSpPr>
        <p:spPr/>
        <p:txBody>
          <a:bodyPr/>
          <a:lstStyle/>
          <a:p>
            <a:fld id="{BC2E4893-4A31-43A1-A845-7F033F55D32C}" type="slidenum">
              <a:rPr lang="en-US" smtClean="0"/>
              <a:t>19</a:t>
            </a:fld>
            <a:endParaRPr lang="en-US"/>
          </a:p>
        </p:txBody>
      </p:sp>
      <p:sp>
        <p:nvSpPr>
          <p:cNvPr id="5" name="Rectangle 4">
            <a:extLst>
              <a:ext uri="{FF2B5EF4-FFF2-40B4-BE49-F238E27FC236}">
                <a16:creationId xmlns:a16="http://schemas.microsoft.com/office/drawing/2014/main" id="{50FAB690-7150-724C-BA47-0DBF68E7BD03}"/>
              </a:ext>
            </a:extLst>
          </p:cNvPr>
          <p:cNvSpPr>
            <a:spLocks noChangeAspect="1"/>
          </p:cNvSpPr>
          <p:nvPr/>
        </p:nvSpPr>
        <p:spPr>
          <a:xfrm>
            <a:off x="4921112" y="408520"/>
            <a:ext cx="2349775" cy="841303"/>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sz="2400" b="1" dirty="0"/>
              <a:t>Non-functional Requirements</a:t>
            </a:r>
          </a:p>
        </p:txBody>
      </p:sp>
      <p:sp>
        <p:nvSpPr>
          <p:cNvPr id="6" name="Rectangle 5">
            <a:extLst>
              <a:ext uri="{FF2B5EF4-FFF2-40B4-BE49-F238E27FC236}">
                <a16:creationId xmlns:a16="http://schemas.microsoft.com/office/drawing/2014/main" id="{872B9800-B06B-7342-A240-897053FC7191}"/>
              </a:ext>
            </a:extLst>
          </p:cNvPr>
          <p:cNvSpPr>
            <a:spLocks noChangeAspect="1"/>
          </p:cNvSpPr>
          <p:nvPr/>
        </p:nvSpPr>
        <p:spPr>
          <a:xfrm>
            <a:off x="1634879" y="1934815"/>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Quality Attributes</a:t>
            </a:r>
          </a:p>
        </p:txBody>
      </p:sp>
      <p:sp>
        <p:nvSpPr>
          <p:cNvPr id="8" name="Rectangle 7">
            <a:extLst>
              <a:ext uri="{FF2B5EF4-FFF2-40B4-BE49-F238E27FC236}">
                <a16:creationId xmlns:a16="http://schemas.microsoft.com/office/drawing/2014/main" id="{306A5CB3-CB33-BC4A-8A81-5A48CF029F7B}"/>
              </a:ext>
            </a:extLst>
          </p:cNvPr>
          <p:cNvSpPr>
            <a:spLocks noChangeAspect="1"/>
          </p:cNvSpPr>
          <p:nvPr/>
        </p:nvSpPr>
        <p:spPr>
          <a:xfrm>
            <a:off x="5262857" y="1934815"/>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External Interfaces</a:t>
            </a:r>
          </a:p>
        </p:txBody>
      </p:sp>
      <p:sp>
        <p:nvSpPr>
          <p:cNvPr id="9" name="Rectangle 8">
            <a:extLst>
              <a:ext uri="{FF2B5EF4-FFF2-40B4-BE49-F238E27FC236}">
                <a16:creationId xmlns:a16="http://schemas.microsoft.com/office/drawing/2014/main" id="{474EF919-F500-8745-9609-41D349FFAC55}"/>
              </a:ext>
            </a:extLst>
          </p:cNvPr>
          <p:cNvSpPr>
            <a:spLocks noChangeAspect="1"/>
          </p:cNvSpPr>
          <p:nvPr/>
        </p:nvSpPr>
        <p:spPr>
          <a:xfrm>
            <a:off x="9149058" y="1934815"/>
            <a:ext cx="1666284" cy="596589"/>
          </a:xfrm>
          <a:prstGeom prst="rect">
            <a:avLst/>
          </a:prstGeom>
          <a:solidFill>
            <a:srgbClr val="EBF5FF"/>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A" b="1" dirty="0"/>
              <a:t>Constraints</a:t>
            </a:r>
          </a:p>
        </p:txBody>
      </p:sp>
      <p:sp>
        <p:nvSpPr>
          <p:cNvPr id="10" name="TextBox 9">
            <a:extLst>
              <a:ext uri="{FF2B5EF4-FFF2-40B4-BE49-F238E27FC236}">
                <a16:creationId xmlns:a16="http://schemas.microsoft.com/office/drawing/2014/main" id="{7AA3FC5A-C0D3-444A-8296-BD2732911857}"/>
              </a:ext>
            </a:extLst>
          </p:cNvPr>
          <p:cNvSpPr txBox="1"/>
          <p:nvPr/>
        </p:nvSpPr>
        <p:spPr>
          <a:xfrm>
            <a:off x="399257" y="4584216"/>
            <a:ext cx="11258505" cy="400110"/>
          </a:xfrm>
          <a:prstGeom prst="rect">
            <a:avLst/>
          </a:prstGeom>
          <a:effectLst>
            <a:softEdge rad="635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Examples</a:t>
            </a:r>
          </a:p>
        </p:txBody>
      </p:sp>
      <p:sp>
        <p:nvSpPr>
          <p:cNvPr id="11" name="TextBox 10">
            <a:extLst>
              <a:ext uri="{FF2B5EF4-FFF2-40B4-BE49-F238E27FC236}">
                <a16:creationId xmlns:a16="http://schemas.microsoft.com/office/drawing/2014/main" id="{C093FE8A-6721-8946-8991-5CBFA8A9DAEC}"/>
              </a:ext>
            </a:extLst>
          </p:cNvPr>
          <p:cNvSpPr txBox="1"/>
          <p:nvPr/>
        </p:nvSpPr>
        <p:spPr>
          <a:xfrm>
            <a:off x="399257" y="2577616"/>
            <a:ext cx="11258505" cy="400110"/>
          </a:xfrm>
          <a:prstGeom prst="rect">
            <a:avLst/>
          </a:prstGeom>
          <a:effectLst>
            <a:softEdge rad="6350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SA" sz="2000" dirty="0">
                <a:ln w="0"/>
                <a:solidFill>
                  <a:schemeClr val="tx1"/>
                </a:solidFill>
                <a:effectLst>
                  <a:outerShdw blurRad="38100" dist="19050" dir="2700000" algn="tl" rotWithShape="0">
                    <a:schemeClr val="dk1">
                      <a:alpha val="40000"/>
                    </a:schemeClr>
                  </a:outerShdw>
                </a:effectLst>
              </a:rPr>
              <a:t>Definitions</a:t>
            </a:r>
          </a:p>
        </p:txBody>
      </p:sp>
      <p:cxnSp>
        <p:nvCxnSpPr>
          <p:cNvPr id="14" name="Elbow Connector 13">
            <a:extLst>
              <a:ext uri="{FF2B5EF4-FFF2-40B4-BE49-F238E27FC236}">
                <a16:creationId xmlns:a16="http://schemas.microsoft.com/office/drawing/2014/main" id="{0F2BDB4F-68EC-2143-B1E0-144358132699}"/>
              </a:ext>
            </a:extLst>
          </p:cNvPr>
          <p:cNvCxnSpPr>
            <a:cxnSpLocks/>
            <a:stCxn id="5" idx="2"/>
            <a:endCxn id="6" idx="0"/>
          </p:cNvCxnSpPr>
          <p:nvPr/>
        </p:nvCxnSpPr>
        <p:spPr>
          <a:xfrm rot="5400000">
            <a:off x="3939515" y="-221670"/>
            <a:ext cx="684992" cy="362797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4B455883-976A-924D-B149-8338BA3185BE}"/>
              </a:ext>
            </a:extLst>
          </p:cNvPr>
          <p:cNvCxnSpPr>
            <a:cxnSpLocks/>
            <a:stCxn id="5" idx="2"/>
            <a:endCxn id="8" idx="0"/>
          </p:cNvCxnSpPr>
          <p:nvPr/>
        </p:nvCxnSpPr>
        <p:spPr>
          <a:xfrm rot="5400000">
            <a:off x="5753504" y="1592319"/>
            <a:ext cx="684992" cy="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54AC04B-8182-E346-8D57-523C9A6FA965}"/>
              </a:ext>
            </a:extLst>
          </p:cNvPr>
          <p:cNvCxnSpPr>
            <a:cxnSpLocks/>
            <a:stCxn id="5" idx="2"/>
            <a:endCxn id="9" idx="0"/>
          </p:cNvCxnSpPr>
          <p:nvPr/>
        </p:nvCxnSpPr>
        <p:spPr>
          <a:xfrm rot="16200000" flipH="1">
            <a:off x="7696604" y="-350781"/>
            <a:ext cx="684992" cy="3886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5FA2B2D-9622-5A4B-80D4-71CBB5A189D5}"/>
              </a:ext>
            </a:extLst>
          </p:cNvPr>
          <p:cNvSpPr txBox="1"/>
          <p:nvPr/>
        </p:nvSpPr>
        <p:spPr>
          <a:xfrm>
            <a:off x="870430" y="2967285"/>
            <a:ext cx="3195181" cy="1569660"/>
          </a:xfrm>
          <a:custGeom>
            <a:avLst/>
            <a:gdLst>
              <a:gd name="connsiteX0" fmla="*/ 0 w 3195181"/>
              <a:gd name="connsiteY0" fmla="*/ 0 h 1569660"/>
              <a:gd name="connsiteX1" fmla="*/ 670988 w 3195181"/>
              <a:gd name="connsiteY1" fmla="*/ 0 h 1569660"/>
              <a:gd name="connsiteX2" fmla="*/ 1246121 w 3195181"/>
              <a:gd name="connsiteY2" fmla="*/ 0 h 1569660"/>
              <a:gd name="connsiteX3" fmla="*/ 1853205 w 3195181"/>
              <a:gd name="connsiteY3" fmla="*/ 0 h 1569660"/>
              <a:gd name="connsiteX4" fmla="*/ 2524193 w 3195181"/>
              <a:gd name="connsiteY4" fmla="*/ 0 h 1569660"/>
              <a:gd name="connsiteX5" fmla="*/ 3195181 w 3195181"/>
              <a:gd name="connsiteY5" fmla="*/ 0 h 1569660"/>
              <a:gd name="connsiteX6" fmla="*/ 3195181 w 3195181"/>
              <a:gd name="connsiteY6" fmla="*/ 491827 h 1569660"/>
              <a:gd name="connsiteX7" fmla="*/ 3195181 w 3195181"/>
              <a:gd name="connsiteY7" fmla="*/ 1030743 h 1569660"/>
              <a:gd name="connsiteX8" fmla="*/ 3195181 w 3195181"/>
              <a:gd name="connsiteY8" fmla="*/ 1569660 h 1569660"/>
              <a:gd name="connsiteX9" fmla="*/ 2652000 w 3195181"/>
              <a:gd name="connsiteY9" fmla="*/ 1569660 h 1569660"/>
              <a:gd name="connsiteX10" fmla="*/ 2012964 w 3195181"/>
              <a:gd name="connsiteY10" fmla="*/ 1569660 h 1569660"/>
              <a:gd name="connsiteX11" fmla="*/ 1373928 w 3195181"/>
              <a:gd name="connsiteY11" fmla="*/ 1569660 h 1569660"/>
              <a:gd name="connsiteX12" fmla="*/ 734892 w 3195181"/>
              <a:gd name="connsiteY12" fmla="*/ 1569660 h 1569660"/>
              <a:gd name="connsiteX13" fmla="*/ 0 w 3195181"/>
              <a:gd name="connsiteY13" fmla="*/ 1569660 h 1569660"/>
              <a:gd name="connsiteX14" fmla="*/ 0 w 3195181"/>
              <a:gd name="connsiteY14" fmla="*/ 1030743 h 1569660"/>
              <a:gd name="connsiteX15" fmla="*/ 0 w 3195181"/>
              <a:gd name="connsiteY15" fmla="*/ 554613 h 1569660"/>
              <a:gd name="connsiteX16" fmla="*/ 0 w 319518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5181" h="1569660"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212176" y="221533"/>
                  <a:pt x="3184196" y="383827"/>
                  <a:pt x="3195181" y="491827"/>
                </a:cubicBezTo>
                <a:cubicBezTo>
                  <a:pt x="3206166" y="599827"/>
                  <a:pt x="3211146" y="901957"/>
                  <a:pt x="3195181" y="1030743"/>
                </a:cubicBezTo>
                <a:cubicBezTo>
                  <a:pt x="3179216" y="1159529"/>
                  <a:pt x="3195972" y="1351179"/>
                  <a:pt x="3195181" y="1569660"/>
                </a:cubicBezTo>
                <a:cubicBezTo>
                  <a:pt x="2929979" y="1580920"/>
                  <a:pt x="2871086" y="1563222"/>
                  <a:pt x="2652000" y="1569660"/>
                </a:cubicBezTo>
                <a:cubicBezTo>
                  <a:pt x="2432914" y="1576098"/>
                  <a:pt x="2222755" y="1553819"/>
                  <a:pt x="2012964" y="1569660"/>
                </a:cubicBezTo>
                <a:cubicBezTo>
                  <a:pt x="1803173" y="1585501"/>
                  <a:pt x="1560521" y="1593336"/>
                  <a:pt x="1373928" y="1569660"/>
                </a:cubicBezTo>
                <a:cubicBezTo>
                  <a:pt x="1187335" y="1545984"/>
                  <a:pt x="941756" y="1561812"/>
                  <a:pt x="734892" y="1569660"/>
                </a:cubicBezTo>
                <a:cubicBezTo>
                  <a:pt x="528028" y="1577508"/>
                  <a:pt x="250469" y="1583427"/>
                  <a:pt x="0" y="1569660"/>
                </a:cubicBezTo>
                <a:cubicBezTo>
                  <a:pt x="-21033" y="1313799"/>
                  <a:pt x="-17803" y="1273865"/>
                  <a:pt x="0" y="1030743"/>
                </a:cubicBezTo>
                <a:cubicBezTo>
                  <a:pt x="17803" y="787621"/>
                  <a:pt x="-14248" y="698409"/>
                  <a:pt x="0" y="554613"/>
                </a:cubicBezTo>
                <a:cubicBezTo>
                  <a:pt x="14248" y="410817"/>
                  <a:pt x="20462" y="169040"/>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lvl="0">
              <a:defRPr/>
            </a:pPr>
            <a:r>
              <a:rPr lang="en-US" sz="1600" dirty="0"/>
              <a:t>Describe the product’s characteristics in various dimensions that are important either to users or to developers and maintainers (performance, safety, availability, compatibility, …etc.)</a:t>
            </a:r>
          </a:p>
        </p:txBody>
      </p:sp>
      <p:sp>
        <p:nvSpPr>
          <p:cNvPr id="24" name="TextBox 23">
            <a:extLst>
              <a:ext uri="{FF2B5EF4-FFF2-40B4-BE49-F238E27FC236}">
                <a16:creationId xmlns:a16="http://schemas.microsoft.com/office/drawing/2014/main" id="{B659E44C-79F6-514D-A53A-2070A6423EAC}"/>
              </a:ext>
            </a:extLst>
          </p:cNvPr>
          <p:cNvSpPr txBox="1"/>
          <p:nvPr/>
        </p:nvSpPr>
        <p:spPr>
          <a:xfrm>
            <a:off x="4498408" y="2938407"/>
            <a:ext cx="3195181" cy="1077218"/>
          </a:xfrm>
          <a:custGeom>
            <a:avLst/>
            <a:gdLst>
              <a:gd name="connsiteX0" fmla="*/ 0 w 3195181"/>
              <a:gd name="connsiteY0" fmla="*/ 0 h 1077218"/>
              <a:gd name="connsiteX1" fmla="*/ 670988 w 3195181"/>
              <a:gd name="connsiteY1" fmla="*/ 0 h 1077218"/>
              <a:gd name="connsiteX2" fmla="*/ 1246121 w 3195181"/>
              <a:gd name="connsiteY2" fmla="*/ 0 h 1077218"/>
              <a:gd name="connsiteX3" fmla="*/ 1853205 w 3195181"/>
              <a:gd name="connsiteY3" fmla="*/ 0 h 1077218"/>
              <a:gd name="connsiteX4" fmla="*/ 2524193 w 3195181"/>
              <a:gd name="connsiteY4" fmla="*/ 0 h 1077218"/>
              <a:gd name="connsiteX5" fmla="*/ 3195181 w 3195181"/>
              <a:gd name="connsiteY5" fmla="*/ 0 h 1077218"/>
              <a:gd name="connsiteX6" fmla="*/ 3195181 w 3195181"/>
              <a:gd name="connsiteY6" fmla="*/ 517065 h 1077218"/>
              <a:gd name="connsiteX7" fmla="*/ 3195181 w 3195181"/>
              <a:gd name="connsiteY7" fmla="*/ 1077218 h 1077218"/>
              <a:gd name="connsiteX8" fmla="*/ 2492241 w 3195181"/>
              <a:gd name="connsiteY8" fmla="*/ 1077218 h 1077218"/>
              <a:gd name="connsiteX9" fmla="*/ 1917109 w 3195181"/>
              <a:gd name="connsiteY9" fmla="*/ 1077218 h 1077218"/>
              <a:gd name="connsiteX10" fmla="*/ 1278072 w 3195181"/>
              <a:gd name="connsiteY10" fmla="*/ 1077218 h 1077218"/>
              <a:gd name="connsiteX11" fmla="*/ 639036 w 3195181"/>
              <a:gd name="connsiteY11" fmla="*/ 1077218 h 1077218"/>
              <a:gd name="connsiteX12" fmla="*/ 0 w 3195181"/>
              <a:gd name="connsiteY12" fmla="*/ 1077218 h 1077218"/>
              <a:gd name="connsiteX13" fmla="*/ 0 w 3195181"/>
              <a:gd name="connsiteY13" fmla="*/ 538609 h 1077218"/>
              <a:gd name="connsiteX14" fmla="*/ 0 w 3195181"/>
              <a:gd name="connsiteY14"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95181" h="1077218"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178888" y="232528"/>
                  <a:pt x="3196924" y="402314"/>
                  <a:pt x="3195181" y="517065"/>
                </a:cubicBezTo>
                <a:cubicBezTo>
                  <a:pt x="3193438" y="631817"/>
                  <a:pt x="3206864" y="876928"/>
                  <a:pt x="3195181" y="1077218"/>
                </a:cubicBezTo>
                <a:cubicBezTo>
                  <a:pt x="3017193" y="1078299"/>
                  <a:pt x="2800698" y="1055482"/>
                  <a:pt x="2492241" y="1077218"/>
                </a:cubicBezTo>
                <a:cubicBezTo>
                  <a:pt x="2183784" y="1098954"/>
                  <a:pt x="2127052" y="1053917"/>
                  <a:pt x="1917109" y="1077218"/>
                </a:cubicBezTo>
                <a:cubicBezTo>
                  <a:pt x="1707166" y="1100519"/>
                  <a:pt x="1493795" y="1067915"/>
                  <a:pt x="1278072" y="1077218"/>
                </a:cubicBezTo>
                <a:cubicBezTo>
                  <a:pt x="1062349" y="1086521"/>
                  <a:pt x="825629" y="1100894"/>
                  <a:pt x="639036" y="1077218"/>
                </a:cubicBezTo>
                <a:cubicBezTo>
                  <a:pt x="452443" y="1053542"/>
                  <a:pt x="206864" y="1069370"/>
                  <a:pt x="0" y="1077218"/>
                </a:cubicBezTo>
                <a:cubicBezTo>
                  <a:pt x="-2503" y="822500"/>
                  <a:pt x="-26120" y="771310"/>
                  <a:pt x="0" y="538609"/>
                </a:cubicBezTo>
                <a:cubicBezTo>
                  <a:pt x="26120" y="305908"/>
                  <a:pt x="-12451" y="132102"/>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a:defRPr/>
            </a:pPr>
            <a:r>
              <a:rPr lang="en-US" sz="1600" dirty="0"/>
              <a:t>Describe the connections between the system and the outside world (other SW, HW, users, communication interfaces).</a:t>
            </a:r>
          </a:p>
        </p:txBody>
      </p:sp>
      <p:sp>
        <p:nvSpPr>
          <p:cNvPr id="25" name="TextBox 24">
            <a:extLst>
              <a:ext uri="{FF2B5EF4-FFF2-40B4-BE49-F238E27FC236}">
                <a16:creationId xmlns:a16="http://schemas.microsoft.com/office/drawing/2014/main" id="{FD9BC554-F83C-2144-83D2-43BB5B6A0B07}"/>
              </a:ext>
            </a:extLst>
          </p:cNvPr>
          <p:cNvSpPr txBox="1"/>
          <p:nvPr/>
        </p:nvSpPr>
        <p:spPr>
          <a:xfrm>
            <a:off x="8384609" y="2977726"/>
            <a:ext cx="3195181" cy="1815882"/>
          </a:xfrm>
          <a:custGeom>
            <a:avLst/>
            <a:gdLst>
              <a:gd name="connsiteX0" fmla="*/ 0 w 3195181"/>
              <a:gd name="connsiteY0" fmla="*/ 0 h 1815882"/>
              <a:gd name="connsiteX1" fmla="*/ 670988 w 3195181"/>
              <a:gd name="connsiteY1" fmla="*/ 0 h 1815882"/>
              <a:gd name="connsiteX2" fmla="*/ 1246121 w 3195181"/>
              <a:gd name="connsiteY2" fmla="*/ 0 h 1815882"/>
              <a:gd name="connsiteX3" fmla="*/ 1853205 w 3195181"/>
              <a:gd name="connsiteY3" fmla="*/ 0 h 1815882"/>
              <a:gd name="connsiteX4" fmla="*/ 2524193 w 3195181"/>
              <a:gd name="connsiteY4" fmla="*/ 0 h 1815882"/>
              <a:gd name="connsiteX5" fmla="*/ 3195181 w 3195181"/>
              <a:gd name="connsiteY5" fmla="*/ 0 h 1815882"/>
              <a:gd name="connsiteX6" fmla="*/ 3195181 w 3195181"/>
              <a:gd name="connsiteY6" fmla="*/ 568976 h 1815882"/>
              <a:gd name="connsiteX7" fmla="*/ 3195181 w 3195181"/>
              <a:gd name="connsiteY7" fmla="*/ 1192429 h 1815882"/>
              <a:gd name="connsiteX8" fmla="*/ 3195181 w 3195181"/>
              <a:gd name="connsiteY8" fmla="*/ 1815882 h 1815882"/>
              <a:gd name="connsiteX9" fmla="*/ 2652000 w 3195181"/>
              <a:gd name="connsiteY9" fmla="*/ 1815882 h 1815882"/>
              <a:gd name="connsiteX10" fmla="*/ 2012964 w 3195181"/>
              <a:gd name="connsiteY10" fmla="*/ 1815882 h 1815882"/>
              <a:gd name="connsiteX11" fmla="*/ 1373928 w 3195181"/>
              <a:gd name="connsiteY11" fmla="*/ 1815882 h 1815882"/>
              <a:gd name="connsiteX12" fmla="*/ 734892 w 3195181"/>
              <a:gd name="connsiteY12" fmla="*/ 1815882 h 1815882"/>
              <a:gd name="connsiteX13" fmla="*/ 0 w 3195181"/>
              <a:gd name="connsiteY13" fmla="*/ 1815882 h 1815882"/>
              <a:gd name="connsiteX14" fmla="*/ 0 w 3195181"/>
              <a:gd name="connsiteY14" fmla="*/ 1192429 h 1815882"/>
              <a:gd name="connsiteX15" fmla="*/ 0 w 3195181"/>
              <a:gd name="connsiteY15" fmla="*/ 641612 h 1815882"/>
              <a:gd name="connsiteX16" fmla="*/ 0 w 3195181"/>
              <a:gd name="connsiteY16"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5181" h="1815882"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201584" y="158685"/>
                  <a:pt x="3178834" y="366718"/>
                  <a:pt x="3195181" y="568976"/>
                </a:cubicBezTo>
                <a:cubicBezTo>
                  <a:pt x="3211528" y="771234"/>
                  <a:pt x="3180721" y="1062524"/>
                  <a:pt x="3195181" y="1192429"/>
                </a:cubicBezTo>
                <a:cubicBezTo>
                  <a:pt x="3209641" y="1322334"/>
                  <a:pt x="3186462" y="1558357"/>
                  <a:pt x="3195181" y="1815882"/>
                </a:cubicBezTo>
                <a:cubicBezTo>
                  <a:pt x="2929979" y="1827142"/>
                  <a:pt x="2871086" y="1809444"/>
                  <a:pt x="2652000" y="1815882"/>
                </a:cubicBezTo>
                <a:cubicBezTo>
                  <a:pt x="2432914" y="1822320"/>
                  <a:pt x="2222755" y="1800041"/>
                  <a:pt x="2012964" y="1815882"/>
                </a:cubicBezTo>
                <a:cubicBezTo>
                  <a:pt x="1803173" y="1831723"/>
                  <a:pt x="1560521" y="1839558"/>
                  <a:pt x="1373928" y="1815882"/>
                </a:cubicBezTo>
                <a:cubicBezTo>
                  <a:pt x="1187335" y="1792206"/>
                  <a:pt x="941756" y="1808034"/>
                  <a:pt x="734892" y="1815882"/>
                </a:cubicBezTo>
                <a:cubicBezTo>
                  <a:pt x="528028" y="1823730"/>
                  <a:pt x="250469" y="1829649"/>
                  <a:pt x="0" y="1815882"/>
                </a:cubicBezTo>
                <a:cubicBezTo>
                  <a:pt x="-16806" y="1652092"/>
                  <a:pt x="2274" y="1471878"/>
                  <a:pt x="0" y="1192429"/>
                </a:cubicBezTo>
                <a:cubicBezTo>
                  <a:pt x="-2274" y="912980"/>
                  <a:pt x="-1786" y="800408"/>
                  <a:pt x="0" y="641612"/>
                </a:cubicBezTo>
                <a:cubicBezTo>
                  <a:pt x="1786" y="482816"/>
                  <a:pt x="24147" y="283247"/>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a:defRPr/>
            </a:pPr>
            <a:r>
              <a:rPr lang="en-US" sz="1600" dirty="0"/>
              <a:t>Impose restrictions on the options available to the developer during construction of the product (development process, documentation, programming language, cost and delivery …etc.)</a:t>
            </a:r>
          </a:p>
          <a:p>
            <a:pPr lvl="0">
              <a:defRPr/>
            </a:pPr>
            <a:endParaRPr lang="en-US" sz="1600" dirty="0"/>
          </a:p>
        </p:txBody>
      </p:sp>
      <p:sp>
        <p:nvSpPr>
          <p:cNvPr id="27" name="TextBox 26">
            <a:extLst>
              <a:ext uri="{FF2B5EF4-FFF2-40B4-BE49-F238E27FC236}">
                <a16:creationId xmlns:a16="http://schemas.microsoft.com/office/drawing/2014/main" id="{BAD24992-443F-684D-80DF-B0E2D3B5FB00}"/>
              </a:ext>
            </a:extLst>
          </p:cNvPr>
          <p:cNvSpPr txBox="1"/>
          <p:nvPr/>
        </p:nvSpPr>
        <p:spPr>
          <a:xfrm>
            <a:off x="83428" y="1123769"/>
            <a:ext cx="1868417" cy="1169551"/>
          </a:xfrm>
          <a:prstGeom prst="rect">
            <a:avLst/>
          </a:prstGeom>
          <a:noFill/>
          <a:ln>
            <a:noFill/>
            <a:prstDash val="sysDot"/>
          </a:ln>
        </p:spPr>
        <p:txBody>
          <a:bodyPr wrap="square" rtlCol="0">
            <a:spAutoFit/>
          </a:bodyPr>
          <a:lstStyle/>
          <a:p>
            <a:pPr algn="ctr"/>
            <a:r>
              <a:rPr lang="en-SA" sz="1400" dirty="0"/>
              <a:t>(Also called quality of service requirements, quality factors, and the “-ilities”)</a:t>
            </a:r>
          </a:p>
          <a:p>
            <a:pPr marL="285750" indent="-285750" algn="ctr">
              <a:buFont typeface="Arial" panose="020B0604020202020204" pitchFamily="34" charset="0"/>
              <a:buChar char="•"/>
            </a:pPr>
            <a:endParaRPr lang="en-SA" sz="1400" dirty="0"/>
          </a:p>
        </p:txBody>
      </p:sp>
      <p:sp>
        <p:nvSpPr>
          <p:cNvPr id="32" name="TextBox 31">
            <a:extLst>
              <a:ext uri="{FF2B5EF4-FFF2-40B4-BE49-F238E27FC236}">
                <a16:creationId xmlns:a16="http://schemas.microsoft.com/office/drawing/2014/main" id="{3709B4EE-07E0-B14E-8C05-A13EABC752F5}"/>
              </a:ext>
            </a:extLst>
          </p:cNvPr>
          <p:cNvSpPr txBox="1"/>
          <p:nvPr/>
        </p:nvSpPr>
        <p:spPr>
          <a:xfrm>
            <a:off x="8384609" y="4929612"/>
            <a:ext cx="3195181" cy="1569660"/>
          </a:xfrm>
          <a:custGeom>
            <a:avLst/>
            <a:gdLst>
              <a:gd name="connsiteX0" fmla="*/ 0 w 3195181"/>
              <a:gd name="connsiteY0" fmla="*/ 0 h 1569660"/>
              <a:gd name="connsiteX1" fmla="*/ 670988 w 3195181"/>
              <a:gd name="connsiteY1" fmla="*/ 0 h 1569660"/>
              <a:gd name="connsiteX2" fmla="*/ 1246121 w 3195181"/>
              <a:gd name="connsiteY2" fmla="*/ 0 h 1569660"/>
              <a:gd name="connsiteX3" fmla="*/ 1853205 w 3195181"/>
              <a:gd name="connsiteY3" fmla="*/ 0 h 1569660"/>
              <a:gd name="connsiteX4" fmla="*/ 2524193 w 3195181"/>
              <a:gd name="connsiteY4" fmla="*/ 0 h 1569660"/>
              <a:gd name="connsiteX5" fmla="*/ 3195181 w 3195181"/>
              <a:gd name="connsiteY5" fmla="*/ 0 h 1569660"/>
              <a:gd name="connsiteX6" fmla="*/ 3195181 w 3195181"/>
              <a:gd name="connsiteY6" fmla="*/ 491827 h 1569660"/>
              <a:gd name="connsiteX7" fmla="*/ 3195181 w 3195181"/>
              <a:gd name="connsiteY7" fmla="*/ 1030743 h 1569660"/>
              <a:gd name="connsiteX8" fmla="*/ 3195181 w 3195181"/>
              <a:gd name="connsiteY8" fmla="*/ 1569660 h 1569660"/>
              <a:gd name="connsiteX9" fmla="*/ 2652000 w 3195181"/>
              <a:gd name="connsiteY9" fmla="*/ 1569660 h 1569660"/>
              <a:gd name="connsiteX10" fmla="*/ 2012964 w 3195181"/>
              <a:gd name="connsiteY10" fmla="*/ 1569660 h 1569660"/>
              <a:gd name="connsiteX11" fmla="*/ 1373928 w 3195181"/>
              <a:gd name="connsiteY11" fmla="*/ 1569660 h 1569660"/>
              <a:gd name="connsiteX12" fmla="*/ 734892 w 3195181"/>
              <a:gd name="connsiteY12" fmla="*/ 1569660 h 1569660"/>
              <a:gd name="connsiteX13" fmla="*/ 0 w 3195181"/>
              <a:gd name="connsiteY13" fmla="*/ 1569660 h 1569660"/>
              <a:gd name="connsiteX14" fmla="*/ 0 w 3195181"/>
              <a:gd name="connsiteY14" fmla="*/ 1030743 h 1569660"/>
              <a:gd name="connsiteX15" fmla="*/ 0 w 3195181"/>
              <a:gd name="connsiteY15" fmla="*/ 554613 h 1569660"/>
              <a:gd name="connsiteX16" fmla="*/ 0 w 319518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5181" h="1569660"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212176" y="221533"/>
                  <a:pt x="3184196" y="383827"/>
                  <a:pt x="3195181" y="491827"/>
                </a:cubicBezTo>
                <a:cubicBezTo>
                  <a:pt x="3206166" y="599827"/>
                  <a:pt x="3211146" y="901957"/>
                  <a:pt x="3195181" y="1030743"/>
                </a:cubicBezTo>
                <a:cubicBezTo>
                  <a:pt x="3179216" y="1159529"/>
                  <a:pt x="3195972" y="1351179"/>
                  <a:pt x="3195181" y="1569660"/>
                </a:cubicBezTo>
                <a:cubicBezTo>
                  <a:pt x="2929979" y="1580920"/>
                  <a:pt x="2871086" y="1563222"/>
                  <a:pt x="2652000" y="1569660"/>
                </a:cubicBezTo>
                <a:cubicBezTo>
                  <a:pt x="2432914" y="1576098"/>
                  <a:pt x="2222755" y="1553819"/>
                  <a:pt x="2012964" y="1569660"/>
                </a:cubicBezTo>
                <a:cubicBezTo>
                  <a:pt x="1803173" y="1585501"/>
                  <a:pt x="1560521" y="1593336"/>
                  <a:pt x="1373928" y="1569660"/>
                </a:cubicBezTo>
                <a:cubicBezTo>
                  <a:pt x="1187335" y="1545984"/>
                  <a:pt x="941756" y="1561812"/>
                  <a:pt x="734892" y="1569660"/>
                </a:cubicBezTo>
                <a:cubicBezTo>
                  <a:pt x="528028" y="1577508"/>
                  <a:pt x="250469" y="1583427"/>
                  <a:pt x="0" y="1569660"/>
                </a:cubicBezTo>
                <a:cubicBezTo>
                  <a:pt x="-21033" y="1313799"/>
                  <a:pt x="-17803" y="1273865"/>
                  <a:pt x="0" y="1030743"/>
                </a:cubicBezTo>
                <a:cubicBezTo>
                  <a:pt x="17803" y="787621"/>
                  <a:pt x="-14248" y="698409"/>
                  <a:pt x="0" y="554613"/>
                </a:cubicBezTo>
                <a:cubicBezTo>
                  <a:pt x="14248" y="410817"/>
                  <a:pt x="20462" y="169040"/>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a:defRPr/>
            </a:pPr>
            <a:r>
              <a:rPr lang="en-US" sz="1600" dirty="0"/>
              <a:t>“</a:t>
            </a:r>
            <a:r>
              <a:rPr lang="en-GB" altLang="en-US" sz="1600" dirty="0"/>
              <a:t>The system development process and deliverable documents shall conform to the process and deliverables defined in </a:t>
            </a:r>
            <a:r>
              <a:rPr lang="en-CA" altLang="en-US" sz="1600" dirty="0">
                <a:hlinkClick r:id="rId3" tooltip="MIL-STD-498"/>
              </a:rPr>
              <a:t>MIL-STD-498</a:t>
            </a:r>
            <a:r>
              <a:rPr lang="en-GB" altLang="en-US" sz="1600" dirty="0"/>
              <a:t>”.</a:t>
            </a:r>
            <a:endParaRPr lang="en-US" sz="1600" dirty="0"/>
          </a:p>
          <a:p>
            <a:pPr lvl="0">
              <a:defRPr/>
            </a:pPr>
            <a:endParaRPr lang="en-US" sz="1600" dirty="0"/>
          </a:p>
        </p:txBody>
      </p:sp>
      <p:sp>
        <p:nvSpPr>
          <p:cNvPr id="33" name="TextBox 32">
            <a:extLst>
              <a:ext uri="{FF2B5EF4-FFF2-40B4-BE49-F238E27FC236}">
                <a16:creationId xmlns:a16="http://schemas.microsoft.com/office/drawing/2014/main" id="{18B3AEDC-B874-C441-9D4B-4D258A434F28}"/>
              </a:ext>
            </a:extLst>
          </p:cNvPr>
          <p:cNvSpPr txBox="1"/>
          <p:nvPr/>
        </p:nvSpPr>
        <p:spPr>
          <a:xfrm>
            <a:off x="4498408" y="5031597"/>
            <a:ext cx="3195181" cy="1569660"/>
          </a:xfrm>
          <a:custGeom>
            <a:avLst/>
            <a:gdLst>
              <a:gd name="connsiteX0" fmla="*/ 0 w 3195181"/>
              <a:gd name="connsiteY0" fmla="*/ 0 h 1569660"/>
              <a:gd name="connsiteX1" fmla="*/ 670988 w 3195181"/>
              <a:gd name="connsiteY1" fmla="*/ 0 h 1569660"/>
              <a:gd name="connsiteX2" fmla="*/ 1246121 w 3195181"/>
              <a:gd name="connsiteY2" fmla="*/ 0 h 1569660"/>
              <a:gd name="connsiteX3" fmla="*/ 1853205 w 3195181"/>
              <a:gd name="connsiteY3" fmla="*/ 0 h 1569660"/>
              <a:gd name="connsiteX4" fmla="*/ 2524193 w 3195181"/>
              <a:gd name="connsiteY4" fmla="*/ 0 h 1569660"/>
              <a:gd name="connsiteX5" fmla="*/ 3195181 w 3195181"/>
              <a:gd name="connsiteY5" fmla="*/ 0 h 1569660"/>
              <a:gd name="connsiteX6" fmla="*/ 3195181 w 3195181"/>
              <a:gd name="connsiteY6" fmla="*/ 491827 h 1569660"/>
              <a:gd name="connsiteX7" fmla="*/ 3195181 w 3195181"/>
              <a:gd name="connsiteY7" fmla="*/ 1030743 h 1569660"/>
              <a:gd name="connsiteX8" fmla="*/ 3195181 w 3195181"/>
              <a:gd name="connsiteY8" fmla="*/ 1569660 h 1569660"/>
              <a:gd name="connsiteX9" fmla="*/ 2652000 w 3195181"/>
              <a:gd name="connsiteY9" fmla="*/ 1569660 h 1569660"/>
              <a:gd name="connsiteX10" fmla="*/ 2012964 w 3195181"/>
              <a:gd name="connsiteY10" fmla="*/ 1569660 h 1569660"/>
              <a:gd name="connsiteX11" fmla="*/ 1373928 w 3195181"/>
              <a:gd name="connsiteY11" fmla="*/ 1569660 h 1569660"/>
              <a:gd name="connsiteX12" fmla="*/ 734892 w 3195181"/>
              <a:gd name="connsiteY12" fmla="*/ 1569660 h 1569660"/>
              <a:gd name="connsiteX13" fmla="*/ 0 w 3195181"/>
              <a:gd name="connsiteY13" fmla="*/ 1569660 h 1569660"/>
              <a:gd name="connsiteX14" fmla="*/ 0 w 3195181"/>
              <a:gd name="connsiteY14" fmla="*/ 1030743 h 1569660"/>
              <a:gd name="connsiteX15" fmla="*/ 0 w 3195181"/>
              <a:gd name="connsiteY15" fmla="*/ 554613 h 1569660"/>
              <a:gd name="connsiteX16" fmla="*/ 0 w 319518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5181" h="1569660"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212176" y="221533"/>
                  <a:pt x="3184196" y="383827"/>
                  <a:pt x="3195181" y="491827"/>
                </a:cubicBezTo>
                <a:cubicBezTo>
                  <a:pt x="3206166" y="599827"/>
                  <a:pt x="3211146" y="901957"/>
                  <a:pt x="3195181" y="1030743"/>
                </a:cubicBezTo>
                <a:cubicBezTo>
                  <a:pt x="3179216" y="1159529"/>
                  <a:pt x="3195972" y="1351179"/>
                  <a:pt x="3195181" y="1569660"/>
                </a:cubicBezTo>
                <a:cubicBezTo>
                  <a:pt x="2929979" y="1580920"/>
                  <a:pt x="2871086" y="1563222"/>
                  <a:pt x="2652000" y="1569660"/>
                </a:cubicBezTo>
                <a:cubicBezTo>
                  <a:pt x="2432914" y="1576098"/>
                  <a:pt x="2222755" y="1553819"/>
                  <a:pt x="2012964" y="1569660"/>
                </a:cubicBezTo>
                <a:cubicBezTo>
                  <a:pt x="1803173" y="1585501"/>
                  <a:pt x="1560521" y="1593336"/>
                  <a:pt x="1373928" y="1569660"/>
                </a:cubicBezTo>
                <a:cubicBezTo>
                  <a:pt x="1187335" y="1545984"/>
                  <a:pt x="941756" y="1561812"/>
                  <a:pt x="734892" y="1569660"/>
                </a:cubicBezTo>
                <a:cubicBezTo>
                  <a:pt x="528028" y="1577508"/>
                  <a:pt x="250469" y="1583427"/>
                  <a:pt x="0" y="1569660"/>
                </a:cubicBezTo>
                <a:cubicBezTo>
                  <a:pt x="-21033" y="1313799"/>
                  <a:pt x="-17803" y="1273865"/>
                  <a:pt x="0" y="1030743"/>
                </a:cubicBezTo>
                <a:cubicBezTo>
                  <a:pt x="17803" y="787621"/>
                  <a:pt x="-14248" y="698409"/>
                  <a:pt x="0" y="554613"/>
                </a:cubicBezTo>
                <a:cubicBezTo>
                  <a:pt x="14248" y="410817"/>
                  <a:pt x="20462" y="169040"/>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a:defRPr/>
            </a:pPr>
            <a:r>
              <a:rPr lang="en-US" sz="1600" dirty="0"/>
              <a:t>“A link to the </a:t>
            </a:r>
            <a:r>
              <a:rPr lang="en-US" sz="1600" dirty="0" err="1"/>
              <a:t>Tawakkalna</a:t>
            </a:r>
            <a:r>
              <a:rPr lang="en-US" sz="1600" dirty="0"/>
              <a:t> system database needs to be established to verify the COVID-19 status of a passenger using his national ID number</a:t>
            </a:r>
            <a:r>
              <a:rPr lang="en-GB" altLang="en-US" sz="1600" dirty="0"/>
              <a:t>”.</a:t>
            </a:r>
            <a:endParaRPr lang="en-US" sz="1600" dirty="0"/>
          </a:p>
          <a:p>
            <a:pPr lvl="0">
              <a:defRPr/>
            </a:pPr>
            <a:endParaRPr lang="en-US" sz="1600" dirty="0"/>
          </a:p>
        </p:txBody>
      </p:sp>
      <p:sp>
        <p:nvSpPr>
          <p:cNvPr id="34" name="TextBox 33">
            <a:extLst>
              <a:ext uri="{FF2B5EF4-FFF2-40B4-BE49-F238E27FC236}">
                <a16:creationId xmlns:a16="http://schemas.microsoft.com/office/drawing/2014/main" id="{9DA2405E-E822-AA42-BF44-CB7BEFEB9296}"/>
              </a:ext>
            </a:extLst>
          </p:cNvPr>
          <p:cNvSpPr txBox="1"/>
          <p:nvPr/>
        </p:nvSpPr>
        <p:spPr>
          <a:xfrm>
            <a:off x="870430" y="4984326"/>
            <a:ext cx="3195181" cy="1077218"/>
          </a:xfrm>
          <a:custGeom>
            <a:avLst/>
            <a:gdLst>
              <a:gd name="connsiteX0" fmla="*/ 0 w 3195181"/>
              <a:gd name="connsiteY0" fmla="*/ 0 h 1077218"/>
              <a:gd name="connsiteX1" fmla="*/ 670988 w 3195181"/>
              <a:gd name="connsiteY1" fmla="*/ 0 h 1077218"/>
              <a:gd name="connsiteX2" fmla="*/ 1246121 w 3195181"/>
              <a:gd name="connsiteY2" fmla="*/ 0 h 1077218"/>
              <a:gd name="connsiteX3" fmla="*/ 1853205 w 3195181"/>
              <a:gd name="connsiteY3" fmla="*/ 0 h 1077218"/>
              <a:gd name="connsiteX4" fmla="*/ 2524193 w 3195181"/>
              <a:gd name="connsiteY4" fmla="*/ 0 h 1077218"/>
              <a:gd name="connsiteX5" fmla="*/ 3195181 w 3195181"/>
              <a:gd name="connsiteY5" fmla="*/ 0 h 1077218"/>
              <a:gd name="connsiteX6" fmla="*/ 3195181 w 3195181"/>
              <a:gd name="connsiteY6" fmla="*/ 517065 h 1077218"/>
              <a:gd name="connsiteX7" fmla="*/ 3195181 w 3195181"/>
              <a:gd name="connsiteY7" fmla="*/ 1077218 h 1077218"/>
              <a:gd name="connsiteX8" fmla="*/ 2492241 w 3195181"/>
              <a:gd name="connsiteY8" fmla="*/ 1077218 h 1077218"/>
              <a:gd name="connsiteX9" fmla="*/ 1917109 w 3195181"/>
              <a:gd name="connsiteY9" fmla="*/ 1077218 h 1077218"/>
              <a:gd name="connsiteX10" fmla="*/ 1278072 w 3195181"/>
              <a:gd name="connsiteY10" fmla="*/ 1077218 h 1077218"/>
              <a:gd name="connsiteX11" fmla="*/ 639036 w 3195181"/>
              <a:gd name="connsiteY11" fmla="*/ 1077218 h 1077218"/>
              <a:gd name="connsiteX12" fmla="*/ 0 w 3195181"/>
              <a:gd name="connsiteY12" fmla="*/ 1077218 h 1077218"/>
              <a:gd name="connsiteX13" fmla="*/ 0 w 3195181"/>
              <a:gd name="connsiteY13" fmla="*/ 538609 h 1077218"/>
              <a:gd name="connsiteX14" fmla="*/ 0 w 3195181"/>
              <a:gd name="connsiteY14"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95181" h="1077218" extrusionOk="0">
                <a:moveTo>
                  <a:pt x="0" y="0"/>
                </a:moveTo>
                <a:cubicBezTo>
                  <a:pt x="183282" y="12117"/>
                  <a:pt x="342938" y="3780"/>
                  <a:pt x="670988" y="0"/>
                </a:cubicBezTo>
                <a:cubicBezTo>
                  <a:pt x="999038" y="-3780"/>
                  <a:pt x="1087833" y="17607"/>
                  <a:pt x="1246121" y="0"/>
                </a:cubicBezTo>
                <a:cubicBezTo>
                  <a:pt x="1404409" y="-17607"/>
                  <a:pt x="1696967" y="-10674"/>
                  <a:pt x="1853205" y="0"/>
                </a:cubicBezTo>
                <a:cubicBezTo>
                  <a:pt x="2009443" y="10674"/>
                  <a:pt x="2206429" y="2592"/>
                  <a:pt x="2524193" y="0"/>
                </a:cubicBezTo>
                <a:cubicBezTo>
                  <a:pt x="2841957" y="-2592"/>
                  <a:pt x="2983246" y="26821"/>
                  <a:pt x="3195181" y="0"/>
                </a:cubicBezTo>
                <a:cubicBezTo>
                  <a:pt x="3178888" y="232528"/>
                  <a:pt x="3196924" y="402314"/>
                  <a:pt x="3195181" y="517065"/>
                </a:cubicBezTo>
                <a:cubicBezTo>
                  <a:pt x="3193438" y="631817"/>
                  <a:pt x="3206864" y="876928"/>
                  <a:pt x="3195181" y="1077218"/>
                </a:cubicBezTo>
                <a:cubicBezTo>
                  <a:pt x="3017193" y="1078299"/>
                  <a:pt x="2800698" y="1055482"/>
                  <a:pt x="2492241" y="1077218"/>
                </a:cubicBezTo>
                <a:cubicBezTo>
                  <a:pt x="2183784" y="1098954"/>
                  <a:pt x="2127052" y="1053917"/>
                  <a:pt x="1917109" y="1077218"/>
                </a:cubicBezTo>
                <a:cubicBezTo>
                  <a:pt x="1707166" y="1100519"/>
                  <a:pt x="1493795" y="1067915"/>
                  <a:pt x="1278072" y="1077218"/>
                </a:cubicBezTo>
                <a:cubicBezTo>
                  <a:pt x="1062349" y="1086521"/>
                  <a:pt x="825629" y="1100894"/>
                  <a:pt x="639036" y="1077218"/>
                </a:cubicBezTo>
                <a:cubicBezTo>
                  <a:pt x="452443" y="1053542"/>
                  <a:pt x="206864" y="1069370"/>
                  <a:pt x="0" y="1077218"/>
                </a:cubicBezTo>
                <a:cubicBezTo>
                  <a:pt x="-2503" y="822500"/>
                  <a:pt x="-26120" y="771310"/>
                  <a:pt x="0" y="538609"/>
                </a:cubicBezTo>
                <a:cubicBezTo>
                  <a:pt x="26120" y="305908"/>
                  <a:pt x="-12451" y="132102"/>
                  <a:pt x="0" y="0"/>
                </a:cubicBezTo>
                <a:close/>
              </a:path>
            </a:pathLst>
          </a:custGeom>
          <a:noFill/>
          <a:ln>
            <a:noFill/>
            <a:prstDash val="dash"/>
            <a:extLst>
              <a:ext uri="{C807C97D-BFC1-408E-A445-0C87EB9F89A2}">
                <ask:lineSketchStyleProps xmlns:ask="http://schemas.microsoft.com/office/drawing/2018/sketchyshapes" sd="4172543058">
                  <a:prstGeom prst="rect">
                    <a:avLst/>
                  </a:prstGeom>
                  <ask:type>
                    <ask:lineSketchFreehand/>
                  </ask:type>
                </ask:lineSketchStyleProps>
              </a:ext>
            </a:extLst>
          </a:ln>
        </p:spPr>
        <p:txBody>
          <a:bodyPr wrap="square" rtlCol="0">
            <a:spAutoFit/>
          </a:bodyPr>
          <a:lstStyle/>
          <a:p>
            <a:pPr>
              <a:defRPr/>
            </a:pPr>
            <a:r>
              <a:rPr lang="en-US" sz="1600" dirty="0"/>
              <a:t>“</a:t>
            </a:r>
            <a:r>
              <a:rPr lang="en-GB" altLang="en-US" sz="1600" dirty="0"/>
              <a:t>The flight search results should load within 5 seconds after the user hits the “Search” button”.</a:t>
            </a:r>
            <a:endParaRPr lang="en-US" sz="1600" dirty="0"/>
          </a:p>
          <a:p>
            <a:pPr lvl="0">
              <a:defRPr/>
            </a:pPr>
            <a:endParaRPr lang="en-US" sz="1600" dirty="0"/>
          </a:p>
        </p:txBody>
      </p:sp>
    </p:spTree>
    <p:extLst>
      <p:ext uri="{BB962C8B-B14F-4D97-AF65-F5344CB8AC3E}">
        <p14:creationId xmlns:p14="http://schemas.microsoft.com/office/powerpoint/2010/main" val="205499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5744-1B09-CA4F-B515-6D4DD288415E}"/>
              </a:ext>
            </a:extLst>
          </p:cNvPr>
          <p:cNvSpPr>
            <a:spLocks noGrp="1"/>
          </p:cNvSpPr>
          <p:nvPr>
            <p:ph type="title"/>
          </p:nvPr>
        </p:nvSpPr>
        <p:spPr>
          <a:xfrm>
            <a:off x="1219200" y="2710728"/>
            <a:ext cx="10972800" cy="1143000"/>
          </a:xfrm>
        </p:spPr>
        <p:txBody>
          <a:bodyPr>
            <a:normAutofit/>
          </a:bodyPr>
          <a:lstStyle/>
          <a:p>
            <a:r>
              <a:rPr lang="en-SA" dirty="0"/>
              <a:t>Has a SW shortage ever frustrated you?</a:t>
            </a:r>
          </a:p>
        </p:txBody>
      </p:sp>
      <p:sp>
        <p:nvSpPr>
          <p:cNvPr id="4" name="Slide Number Placeholder 3">
            <a:extLst>
              <a:ext uri="{FF2B5EF4-FFF2-40B4-BE49-F238E27FC236}">
                <a16:creationId xmlns:a16="http://schemas.microsoft.com/office/drawing/2014/main" id="{0776E69C-08C8-0942-8D32-B52779E730CE}"/>
              </a:ext>
            </a:extLst>
          </p:cNvPr>
          <p:cNvSpPr>
            <a:spLocks noGrp="1"/>
          </p:cNvSpPr>
          <p:nvPr>
            <p:ph type="sldNum" sz="quarter" idx="12"/>
          </p:nvPr>
        </p:nvSpPr>
        <p:spPr/>
        <p:txBody>
          <a:bodyPr/>
          <a:lstStyle/>
          <a:p>
            <a:fld id="{2CF7292C-2690-484B-A44E-64DA2C976BCC}" type="slidenum">
              <a:rPr lang="en-US" smtClean="0"/>
              <a:t>2</a:t>
            </a:fld>
            <a:endParaRPr lang="en-US"/>
          </a:p>
        </p:txBody>
      </p:sp>
    </p:spTree>
    <p:extLst>
      <p:ext uri="{BB962C8B-B14F-4D97-AF65-F5344CB8AC3E}">
        <p14:creationId xmlns:p14="http://schemas.microsoft.com/office/powerpoint/2010/main" val="364735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40828A1-D49C-E744-8F06-76F9A342C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619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5839A8-6502-8149-9B59-A8647C57DCB7}"/>
              </a:ext>
            </a:extLst>
          </p:cNvPr>
          <p:cNvSpPr>
            <a:spLocks noGrp="1"/>
          </p:cNvSpPr>
          <p:nvPr>
            <p:ph type="title"/>
          </p:nvPr>
        </p:nvSpPr>
        <p:spPr>
          <a:xfrm>
            <a:off x="838200" y="377651"/>
            <a:ext cx="10515600" cy="1325563"/>
          </a:xfrm>
        </p:spPr>
        <p:txBody>
          <a:bodyPr/>
          <a:lstStyle/>
          <a:p>
            <a:r>
              <a:rPr lang="en-SA" b="1" dirty="0"/>
              <a:t>Expression of Non-functional Requirements</a:t>
            </a:r>
          </a:p>
        </p:txBody>
      </p:sp>
      <p:sp>
        <p:nvSpPr>
          <p:cNvPr id="4" name="Slide Number Placeholder 3">
            <a:extLst>
              <a:ext uri="{FF2B5EF4-FFF2-40B4-BE49-F238E27FC236}">
                <a16:creationId xmlns:a16="http://schemas.microsoft.com/office/drawing/2014/main" id="{505153EE-BE4B-8543-9F57-FC915B510527}"/>
              </a:ext>
            </a:extLst>
          </p:cNvPr>
          <p:cNvSpPr>
            <a:spLocks noGrp="1"/>
          </p:cNvSpPr>
          <p:nvPr>
            <p:ph type="sldNum" sz="quarter" idx="12"/>
          </p:nvPr>
        </p:nvSpPr>
        <p:spPr/>
        <p:txBody>
          <a:bodyPr/>
          <a:lstStyle/>
          <a:p>
            <a:fld id="{BC2E4893-4A31-43A1-A845-7F033F55D32C}" type="slidenum">
              <a:rPr lang="en-US" smtClean="0"/>
              <a:t>20</a:t>
            </a:fld>
            <a:endParaRPr lang="en-US"/>
          </a:p>
        </p:txBody>
      </p:sp>
    </p:spTree>
    <p:extLst>
      <p:ext uri="{BB962C8B-B14F-4D97-AF65-F5344CB8AC3E}">
        <p14:creationId xmlns:p14="http://schemas.microsoft.com/office/powerpoint/2010/main" val="62718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E4893-4A31-43A1-A845-7F033F55D32C}" type="slidenum">
              <a:rPr lang="en-US" smtClean="0"/>
              <a:t>21</a:t>
            </a:fld>
            <a:endParaRPr lang="en-US"/>
          </a:p>
        </p:txBody>
      </p:sp>
      <p:pic>
        <p:nvPicPr>
          <p:cNvPr id="5" name="Picture 4"/>
          <p:cNvPicPr>
            <a:picLocks noChangeAspect="1"/>
          </p:cNvPicPr>
          <p:nvPr/>
        </p:nvPicPr>
        <p:blipFill>
          <a:blip r:embed="rId3"/>
          <a:stretch>
            <a:fillRect/>
          </a:stretch>
        </p:blipFill>
        <p:spPr>
          <a:xfrm>
            <a:off x="1554613" y="599748"/>
            <a:ext cx="9799187" cy="4893916"/>
          </a:xfrm>
          <a:prstGeom prst="rect">
            <a:avLst/>
          </a:prstGeom>
        </p:spPr>
      </p:pic>
    </p:spTree>
    <p:extLst>
      <p:ext uri="{BB962C8B-B14F-4D97-AF65-F5344CB8AC3E}">
        <p14:creationId xmlns:p14="http://schemas.microsoft.com/office/powerpoint/2010/main" val="371101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150C91-A944-1446-8207-DD424A362CD9}"/>
              </a:ext>
            </a:extLst>
          </p:cNvPr>
          <p:cNvSpPr>
            <a:spLocks noGrp="1"/>
          </p:cNvSpPr>
          <p:nvPr>
            <p:ph type="sldNum" sz="quarter" idx="12"/>
          </p:nvPr>
        </p:nvSpPr>
        <p:spPr/>
        <p:txBody>
          <a:bodyPr/>
          <a:lstStyle/>
          <a:p>
            <a:fld id="{BC2E4893-4A31-43A1-A845-7F033F55D32C}" type="slidenum">
              <a:rPr lang="en-US" smtClean="0"/>
              <a:t>22</a:t>
            </a:fld>
            <a:endParaRPr lang="en-US"/>
          </a:p>
        </p:txBody>
      </p:sp>
      <p:pic>
        <p:nvPicPr>
          <p:cNvPr id="13314" name="Picture 2" descr="Functional vs Non-Functional Requirements">
            <a:extLst>
              <a:ext uri="{FF2B5EF4-FFF2-40B4-BE49-F238E27FC236}">
                <a16:creationId xmlns:a16="http://schemas.microsoft.com/office/drawing/2014/main" id="{2A2D3AF0-F170-C54B-A66E-845DB6FA8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160" y="1483701"/>
            <a:ext cx="6713380" cy="4811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71707B-85A3-5E4B-AAD2-E938B69FFEBD}"/>
              </a:ext>
            </a:extLst>
          </p:cNvPr>
          <p:cNvSpPr txBox="1"/>
          <p:nvPr/>
        </p:nvSpPr>
        <p:spPr>
          <a:xfrm>
            <a:off x="469442" y="4879022"/>
            <a:ext cx="4735882" cy="1477328"/>
          </a:xfrm>
          <a:prstGeom prst="rect">
            <a:avLst/>
          </a:prstGeom>
          <a:noFill/>
        </p:spPr>
        <p:txBody>
          <a:bodyPr wrap="square" rtlCol="0">
            <a:spAutoFit/>
          </a:bodyPr>
          <a:lstStyle/>
          <a:p>
            <a:r>
              <a:rPr lang="en-US" dirty="0"/>
              <a:t>“When sending welcome emails, the server must send them within 10 minutes of registration”.</a:t>
            </a:r>
          </a:p>
          <a:p>
            <a:endParaRPr lang="en-US" dirty="0"/>
          </a:p>
          <a:p>
            <a:r>
              <a:rPr lang="en-US" dirty="0"/>
              <a:t>“When packing slips are printed, they must be on both sides of 5” x 8” sheets of white paper”.</a:t>
            </a:r>
            <a:endParaRPr lang="en-SA" dirty="0"/>
          </a:p>
        </p:txBody>
      </p:sp>
      <p:sp>
        <p:nvSpPr>
          <p:cNvPr id="7" name="TextBox 6">
            <a:extLst>
              <a:ext uri="{FF2B5EF4-FFF2-40B4-BE49-F238E27FC236}">
                <a16:creationId xmlns:a16="http://schemas.microsoft.com/office/drawing/2014/main" id="{AD4360F8-57D9-8A47-B59C-8579D97115E0}"/>
              </a:ext>
            </a:extLst>
          </p:cNvPr>
          <p:cNvSpPr txBox="1"/>
          <p:nvPr/>
        </p:nvSpPr>
        <p:spPr>
          <a:xfrm>
            <a:off x="7474671" y="4879022"/>
            <a:ext cx="4680000" cy="1477328"/>
          </a:xfrm>
          <a:prstGeom prst="rect">
            <a:avLst/>
          </a:prstGeom>
          <a:noFill/>
        </p:spPr>
        <p:txBody>
          <a:bodyPr wrap="square" rtlCol="0">
            <a:spAutoFit/>
          </a:bodyPr>
          <a:lstStyle/>
          <a:p>
            <a:r>
              <a:rPr lang="en-US" dirty="0"/>
              <a:t>“When a site visitor creates an account, the server shall send a welcome email”.</a:t>
            </a:r>
          </a:p>
          <a:p>
            <a:endParaRPr lang="en-US" dirty="0"/>
          </a:p>
          <a:p>
            <a:r>
              <a:rPr lang="en-US" dirty="0"/>
              <a:t>“When order status changes to fulfillment, the local printer shall print a packing slip”.</a:t>
            </a:r>
            <a:endParaRPr lang="en-SA" dirty="0"/>
          </a:p>
        </p:txBody>
      </p:sp>
      <p:sp>
        <p:nvSpPr>
          <p:cNvPr id="6" name="TextBox 5">
            <a:extLst>
              <a:ext uri="{FF2B5EF4-FFF2-40B4-BE49-F238E27FC236}">
                <a16:creationId xmlns:a16="http://schemas.microsoft.com/office/drawing/2014/main" id="{D8944A97-7545-3F4A-837C-7BA95A7704E3}"/>
              </a:ext>
            </a:extLst>
          </p:cNvPr>
          <p:cNvSpPr txBox="1"/>
          <p:nvPr/>
        </p:nvSpPr>
        <p:spPr>
          <a:xfrm>
            <a:off x="8610600" y="331309"/>
            <a:ext cx="3226495" cy="1225868"/>
          </a:xfrm>
          <a:prstGeom prst="roundRect">
            <a:avLst/>
          </a:prstGeom>
          <a:noFill/>
          <a:ln>
            <a:solidFill>
              <a:schemeClr val="tx1"/>
            </a:solidFill>
          </a:ln>
        </p:spPr>
        <p:txBody>
          <a:bodyPr wrap="square" lIns="0" tIns="0" rIns="0" bIns="0" rtlCol="0">
            <a:spAutoFit/>
          </a:bodyPr>
          <a:lstStyle>
            <a:defPPr>
              <a:defRPr lang="en-SA"/>
            </a:defPPr>
            <a:lvl1pPr marL="285750" indent="-285750">
              <a:buFont typeface="Arial" panose="020B0604020202020204" pitchFamily="34" charset="0"/>
              <a:buChar char="•"/>
              <a:defRPr b="1"/>
            </a:lvl1pPr>
          </a:lstStyle>
          <a:p>
            <a:pPr>
              <a:buClr>
                <a:srgbClr val="7030A0"/>
              </a:buClr>
            </a:pPr>
            <a:r>
              <a:rPr lang="en-SA" dirty="0"/>
              <a:t>Product features</a:t>
            </a:r>
          </a:p>
          <a:p>
            <a:pPr>
              <a:buClr>
                <a:srgbClr val="7030A0"/>
              </a:buClr>
            </a:pPr>
            <a:r>
              <a:rPr lang="en-SA" dirty="0"/>
              <a:t>What should the system do?</a:t>
            </a:r>
          </a:p>
          <a:p>
            <a:pPr>
              <a:buClr>
                <a:srgbClr val="7030A0"/>
              </a:buClr>
            </a:pPr>
            <a:r>
              <a:rPr lang="en-US" dirty="0"/>
              <a:t>Helps verify functionality.</a:t>
            </a:r>
          </a:p>
          <a:p>
            <a:pPr>
              <a:buClr>
                <a:srgbClr val="7030A0"/>
              </a:buClr>
            </a:pPr>
            <a:r>
              <a:rPr lang="en-US" dirty="0"/>
              <a:t>Easier to capture.</a:t>
            </a:r>
            <a:endParaRPr lang="en-SA" dirty="0"/>
          </a:p>
        </p:txBody>
      </p:sp>
      <p:sp>
        <p:nvSpPr>
          <p:cNvPr id="10" name="TextBox 9">
            <a:extLst>
              <a:ext uri="{FF2B5EF4-FFF2-40B4-BE49-F238E27FC236}">
                <a16:creationId xmlns:a16="http://schemas.microsoft.com/office/drawing/2014/main" id="{77520F42-6720-6C46-A7F2-B7526161CE1A}"/>
              </a:ext>
            </a:extLst>
          </p:cNvPr>
          <p:cNvSpPr txBox="1"/>
          <p:nvPr/>
        </p:nvSpPr>
        <p:spPr>
          <a:xfrm>
            <a:off x="204594" y="331309"/>
            <a:ext cx="3086906" cy="1225868"/>
          </a:xfrm>
          <a:prstGeom prst="roundRect">
            <a:avLst/>
          </a:prstGeom>
          <a:noFill/>
          <a:ln>
            <a:solidFill>
              <a:schemeClr val="tx1"/>
            </a:solidFill>
          </a:ln>
        </p:spPr>
        <p:txBody>
          <a:bodyPr wrap="square" lIns="0" tIns="0" rIns="0" bIns="0" rtlCol="0">
            <a:spAutoFit/>
          </a:bodyPr>
          <a:lstStyle/>
          <a:p>
            <a:pPr marL="285750" indent="-285750">
              <a:buClr>
                <a:srgbClr val="7030A0"/>
              </a:buClr>
              <a:buFont typeface="Arial" panose="020B0604020202020204" pitchFamily="34" charset="0"/>
              <a:buChar char="•"/>
            </a:pPr>
            <a:r>
              <a:rPr lang="en-SA" b="1" dirty="0"/>
              <a:t>Product properties</a:t>
            </a:r>
          </a:p>
          <a:p>
            <a:pPr marL="285750" indent="-285750">
              <a:buClr>
                <a:srgbClr val="7030A0"/>
              </a:buClr>
              <a:buFont typeface="Arial" panose="020B0604020202020204" pitchFamily="34" charset="0"/>
              <a:buChar char="•"/>
            </a:pPr>
            <a:r>
              <a:rPr lang="en-US" b="1" dirty="0"/>
              <a:t>How should the system do?</a:t>
            </a:r>
          </a:p>
          <a:p>
            <a:pPr marL="285750" indent="-285750">
              <a:buClr>
                <a:srgbClr val="7030A0"/>
              </a:buClr>
              <a:buFont typeface="Arial" panose="020B0604020202020204" pitchFamily="34" charset="0"/>
              <a:buChar char="•"/>
            </a:pPr>
            <a:r>
              <a:rPr lang="en-US" b="1" dirty="0"/>
              <a:t>Helps verify performance.</a:t>
            </a:r>
          </a:p>
          <a:p>
            <a:pPr marL="285750" indent="-285750">
              <a:buClr>
                <a:srgbClr val="7030A0"/>
              </a:buClr>
              <a:buFont typeface="Arial" panose="020B0604020202020204" pitchFamily="34" charset="0"/>
              <a:buChar char="•"/>
            </a:pPr>
            <a:r>
              <a:rPr lang="en-US" b="1" dirty="0"/>
              <a:t>More difficult to capture.</a:t>
            </a:r>
            <a:endParaRPr lang="en-SA" b="1" dirty="0"/>
          </a:p>
        </p:txBody>
      </p:sp>
      <p:sp>
        <p:nvSpPr>
          <p:cNvPr id="8" name="TextBox 7">
            <a:extLst>
              <a:ext uri="{FF2B5EF4-FFF2-40B4-BE49-F238E27FC236}">
                <a16:creationId xmlns:a16="http://schemas.microsoft.com/office/drawing/2014/main" id="{31898183-1231-D447-BFD1-C40F27B81333}"/>
              </a:ext>
            </a:extLst>
          </p:cNvPr>
          <p:cNvSpPr txBox="1"/>
          <p:nvPr/>
        </p:nvSpPr>
        <p:spPr>
          <a:xfrm>
            <a:off x="5421907" y="1863643"/>
            <a:ext cx="1152394" cy="707886"/>
          </a:xfrm>
          <a:prstGeom prst="rect">
            <a:avLst/>
          </a:prstGeom>
          <a:noFill/>
        </p:spPr>
        <p:txBody>
          <a:bodyPr wrap="square" rtlCol="0">
            <a:spAutoFit/>
          </a:bodyPr>
          <a:lstStyle/>
          <a:p>
            <a:r>
              <a:rPr lang="en-SA" sz="4000" b="1" dirty="0"/>
              <a:t>VS.</a:t>
            </a:r>
          </a:p>
        </p:txBody>
      </p:sp>
    </p:spTree>
    <p:extLst>
      <p:ext uri="{BB962C8B-B14F-4D97-AF65-F5344CB8AC3E}">
        <p14:creationId xmlns:p14="http://schemas.microsoft.com/office/powerpoint/2010/main" val="278446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E4893-4A31-43A1-A845-7F033F55D32C}" type="slidenum">
              <a:rPr lang="en-US" smtClean="0"/>
              <a:t>23</a:t>
            </a:fld>
            <a:endParaRPr lang="en-US"/>
          </a:p>
        </p:txBody>
      </p:sp>
      <p:pic>
        <p:nvPicPr>
          <p:cNvPr id="5" name="Picture 4"/>
          <p:cNvPicPr>
            <a:picLocks noChangeAspect="1"/>
          </p:cNvPicPr>
          <p:nvPr/>
        </p:nvPicPr>
        <p:blipFill>
          <a:blip r:embed="rId3"/>
          <a:stretch>
            <a:fillRect/>
          </a:stretch>
        </p:blipFill>
        <p:spPr>
          <a:xfrm>
            <a:off x="2368072" y="238189"/>
            <a:ext cx="7477386" cy="6354621"/>
          </a:xfrm>
          <a:prstGeom prst="rect">
            <a:avLst/>
          </a:prstGeom>
        </p:spPr>
      </p:pic>
    </p:spTree>
    <p:extLst>
      <p:ext uri="{BB962C8B-B14F-4D97-AF65-F5344CB8AC3E}">
        <p14:creationId xmlns:p14="http://schemas.microsoft.com/office/powerpoint/2010/main" val="9188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21556B-54D1-B24B-A49E-31C9E52E0872}"/>
              </a:ext>
            </a:extLst>
          </p:cNvPr>
          <p:cNvSpPr>
            <a:spLocks noGrp="1"/>
          </p:cNvSpPr>
          <p:nvPr>
            <p:ph type="sldNum" sz="quarter" idx="12"/>
          </p:nvPr>
        </p:nvSpPr>
        <p:spPr/>
        <p:txBody>
          <a:bodyPr/>
          <a:lstStyle/>
          <a:p>
            <a:fld id="{BC2E4893-4A31-43A1-A845-7F033F55D32C}" type="slidenum">
              <a:rPr lang="en-US" smtClean="0"/>
              <a:t>24</a:t>
            </a:fld>
            <a:endParaRPr lang="en-US"/>
          </a:p>
        </p:txBody>
      </p:sp>
      <p:pic>
        <p:nvPicPr>
          <p:cNvPr id="6" name="Picture 5" descr="Diagram&#10;&#10;Description automatically generated">
            <a:extLst>
              <a:ext uri="{FF2B5EF4-FFF2-40B4-BE49-F238E27FC236}">
                <a16:creationId xmlns:a16="http://schemas.microsoft.com/office/drawing/2014/main" id="{92FB8E46-DAB8-F146-8D21-6A8C3E480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404" y="145311"/>
            <a:ext cx="4853191" cy="6576164"/>
          </a:xfrm>
          <a:prstGeom prst="rect">
            <a:avLst/>
          </a:prstGeom>
        </p:spPr>
      </p:pic>
    </p:spTree>
    <p:extLst>
      <p:ext uri="{BB962C8B-B14F-4D97-AF65-F5344CB8AC3E}">
        <p14:creationId xmlns:p14="http://schemas.microsoft.com/office/powerpoint/2010/main" val="314580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54BC-07B2-B547-A8CE-FCD5465F6371}"/>
              </a:ext>
            </a:extLst>
          </p:cNvPr>
          <p:cNvSpPr>
            <a:spLocks noGrp="1"/>
          </p:cNvSpPr>
          <p:nvPr>
            <p:ph type="title"/>
          </p:nvPr>
        </p:nvSpPr>
        <p:spPr/>
        <p:txBody>
          <a:bodyPr/>
          <a:lstStyle/>
          <a:p>
            <a:r>
              <a:rPr lang="en-SA" b="1" dirty="0"/>
              <a:t>Domain Requirements</a:t>
            </a:r>
          </a:p>
        </p:txBody>
      </p:sp>
      <p:sp>
        <p:nvSpPr>
          <p:cNvPr id="3" name="Content Placeholder 2">
            <a:extLst>
              <a:ext uri="{FF2B5EF4-FFF2-40B4-BE49-F238E27FC236}">
                <a16:creationId xmlns:a16="http://schemas.microsoft.com/office/drawing/2014/main" id="{CE85505D-8AFF-8A44-8A0D-6FA880B74C7E}"/>
              </a:ext>
            </a:extLst>
          </p:cNvPr>
          <p:cNvSpPr>
            <a:spLocks noGrp="1"/>
          </p:cNvSpPr>
          <p:nvPr>
            <p:ph idx="1"/>
          </p:nvPr>
        </p:nvSpPr>
        <p:spPr/>
        <p:txBody>
          <a:bodyPr/>
          <a:lstStyle/>
          <a:p>
            <a:pPr>
              <a:lnSpc>
                <a:spcPct val="150000"/>
              </a:lnSpc>
            </a:pPr>
            <a:r>
              <a:rPr lang="en-SA" dirty="0"/>
              <a:t>Derived from application domain</a:t>
            </a:r>
          </a:p>
          <a:p>
            <a:pPr>
              <a:lnSpc>
                <a:spcPct val="150000"/>
              </a:lnSpc>
            </a:pPr>
            <a:r>
              <a:rPr lang="en-CA" dirty="0"/>
              <a:t>Describe system characteristics and features that reflect the domain</a:t>
            </a:r>
          </a:p>
          <a:p>
            <a:pPr>
              <a:lnSpc>
                <a:spcPct val="150000"/>
              </a:lnSpc>
            </a:pPr>
            <a:r>
              <a:rPr lang="en-CA" dirty="0"/>
              <a:t>May be new functional requirements or constraints on existing requirements</a:t>
            </a:r>
          </a:p>
          <a:p>
            <a:pPr>
              <a:lnSpc>
                <a:spcPct val="150000"/>
              </a:lnSpc>
            </a:pPr>
            <a:r>
              <a:rPr lang="en-CA" dirty="0"/>
              <a:t>Example: “A patient’s designated physician is the only entity allowed to retrieve a patient’s medical reports”.</a:t>
            </a:r>
            <a:endParaRPr lang="en-SA" dirty="0"/>
          </a:p>
        </p:txBody>
      </p:sp>
      <p:sp>
        <p:nvSpPr>
          <p:cNvPr id="4" name="Slide Number Placeholder 3">
            <a:extLst>
              <a:ext uri="{FF2B5EF4-FFF2-40B4-BE49-F238E27FC236}">
                <a16:creationId xmlns:a16="http://schemas.microsoft.com/office/drawing/2014/main" id="{165BF09A-D274-0740-B6FB-D8F64E04ADFF}"/>
              </a:ext>
            </a:extLst>
          </p:cNvPr>
          <p:cNvSpPr>
            <a:spLocks noGrp="1"/>
          </p:cNvSpPr>
          <p:nvPr>
            <p:ph type="sldNum" sz="quarter" idx="12"/>
          </p:nvPr>
        </p:nvSpPr>
        <p:spPr/>
        <p:txBody>
          <a:bodyPr/>
          <a:lstStyle/>
          <a:p>
            <a:fld id="{BC2E4893-4A31-43A1-A845-7F033F55D32C}" type="slidenum">
              <a:rPr lang="en-US" smtClean="0"/>
              <a:t>25</a:t>
            </a:fld>
            <a:endParaRPr lang="en-US"/>
          </a:p>
        </p:txBody>
      </p:sp>
    </p:spTree>
    <p:extLst>
      <p:ext uri="{BB962C8B-B14F-4D97-AF65-F5344CB8AC3E}">
        <p14:creationId xmlns:p14="http://schemas.microsoft.com/office/powerpoint/2010/main" val="1956929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Why RE?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C2E4893-4A31-43A1-A845-7F033F55D32C}" type="slidenum">
              <a:rPr lang="en-US" smtClean="0"/>
              <a:t>26</a:t>
            </a:fld>
            <a:endParaRPr lang="en-US"/>
          </a:p>
        </p:txBody>
      </p:sp>
    </p:spTree>
    <p:extLst>
      <p:ext uri="{BB962C8B-B14F-4D97-AF65-F5344CB8AC3E}">
        <p14:creationId xmlns:p14="http://schemas.microsoft.com/office/powerpoint/2010/main" val="246836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altLang="en-US" b="1" dirty="0"/>
              <a:t>Mars Climate Orbiter</a:t>
            </a:r>
          </a:p>
        </p:txBody>
      </p:sp>
      <p:sp>
        <p:nvSpPr>
          <p:cNvPr id="851973" name="Rectangle 5"/>
          <p:cNvSpPr>
            <a:spLocks noGrp="1" noChangeArrowheads="1"/>
          </p:cNvSpPr>
          <p:nvPr>
            <p:ph idx="1"/>
          </p:nvPr>
        </p:nvSpPr>
        <p:spPr/>
        <p:txBody>
          <a:bodyPr>
            <a:normAutofit/>
          </a:bodyPr>
          <a:lstStyle/>
          <a:p>
            <a:pPr>
              <a:lnSpc>
                <a:spcPct val="150000"/>
              </a:lnSpc>
            </a:pPr>
            <a:r>
              <a:rPr lang="en-CA" altLang="en-US" dirty="0"/>
              <a:t>Cost about $235.9M</a:t>
            </a:r>
          </a:p>
          <a:p>
            <a:pPr eaLnBrk="1" hangingPunct="1">
              <a:lnSpc>
                <a:spcPct val="150000"/>
              </a:lnSpc>
            </a:pPr>
            <a:r>
              <a:rPr lang="en-CA" altLang="en-US" dirty="0"/>
              <a:t>Launched by NASA in 1998 to study the Martian climate.</a:t>
            </a:r>
          </a:p>
          <a:p>
            <a:pPr eaLnBrk="1" hangingPunct="1">
              <a:lnSpc>
                <a:spcPct val="150000"/>
              </a:lnSpc>
            </a:pPr>
            <a:r>
              <a:rPr lang="en-CA" altLang="en-US" dirty="0"/>
              <a:t>It disappeared around Mars in 1999</a:t>
            </a:r>
          </a:p>
          <a:p>
            <a:pPr eaLnBrk="1" hangingPunct="1">
              <a:lnSpc>
                <a:spcPct val="150000"/>
              </a:lnSpc>
            </a:pPr>
            <a:r>
              <a:rPr lang="en-CA" altLang="en-US" dirty="0"/>
              <a:t>Failure caused by a measurement mismatch between two SW systems: the NASA team used the metric system, while the spacecraft builder Lockheed Martin used the English system for a key function</a:t>
            </a:r>
          </a:p>
        </p:txBody>
      </p:sp>
      <p:sp>
        <p:nvSpPr>
          <p:cNvPr id="6146" name="Slide Number Placeholder 3"/>
          <p:cNvSpPr>
            <a:spLocks noGrp="1"/>
          </p:cNvSpPr>
          <p:nvPr>
            <p:ph type="sldNum" sz="quarter" idx="12"/>
          </p:nvPr>
        </p:nvSpPr>
        <p:spPr>
          <a:xfrm>
            <a:off x="11338984" y="6472238"/>
            <a:ext cx="853016" cy="309562"/>
          </a:xfrm>
          <a:prstGeom prst="rect">
            <a:avLst/>
          </a:prstGeom>
          <a:noFill/>
        </p:spPr>
        <p:txBody>
          <a:bodyPr/>
          <a:lstStyle>
            <a:lvl1pPr defTabSz="762000" eaLnBrk="0" hangingPunct="0">
              <a:lnSpc>
                <a:spcPts val="2600"/>
              </a:lnSpc>
              <a:spcBef>
                <a:spcPts val="600"/>
              </a:spcBef>
              <a:buClr>
                <a:srgbClr val="D62828"/>
              </a:buClr>
              <a:buSzPct val="130000"/>
              <a:buChar char="•"/>
              <a:defRPr sz="2400">
                <a:solidFill>
                  <a:srgbClr val="002654"/>
                </a:solidFill>
                <a:latin typeface="Arial" charset="0"/>
              </a:defRPr>
            </a:lvl1pPr>
            <a:lvl2pPr marL="742950" indent="-285750" defTabSz="762000" eaLnBrk="0" hangingPunct="0">
              <a:lnSpc>
                <a:spcPts val="2600"/>
              </a:lnSpc>
              <a:spcBef>
                <a:spcPts val="600"/>
              </a:spcBef>
              <a:buChar char="•"/>
              <a:defRPr sz="2000">
                <a:solidFill>
                  <a:srgbClr val="002654"/>
                </a:solidFill>
                <a:latin typeface="Arial" charset="0"/>
              </a:defRPr>
            </a:lvl2pPr>
            <a:lvl3pPr marL="1143000" indent="-228600" defTabSz="762000" eaLnBrk="0" hangingPunct="0">
              <a:lnSpc>
                <a:spcPts val="2600"/>
              </a:lnSpc>
              <a:spcBef>
                <a:spcPts val="600"/>
              </a:spcBef>
              <a:buChar char="•"/>
              <a:defRPr>
                <a:solidFill>
                  <a:srgbClr val="002654"/>
                </a:solidFill>
                <a:latin typeface="Arial" charset="0"/>
              </a:defRPr>
            </a:lvl3pPr>
            <a:lvl4pPr marL="1600200" indent="-228600" defTabSz="762000" eaLnBrk="0" hangingPunct="0">
              <a:lnSpc>
                <a:spcPts val="2600"/>
              </a:lnSpc>
              <a:spcBef>
                <a:spcPts val="600"/>
              </a:spcBef>
              <a:buChar char="•"/>
              <a:defRPr sz="1600">
                <a:solidFill>
                  <a:srgbClr val="002654"/>
                </a:solidFill>
                <a:latin typeface="Arial" charset="0"/>
              </a:defRPr>
            </a:lvl4pPr>
            <a:lvl5pPr marL="2057400" indent="-228600" defTabSz="762000" eaLnBrk="0" hangingPunct="0">
              <a:lnSpc>
                <a:spcPct val="110000"/>
              </a:lnSpc>
              <a:spcBef>
                <a:spcPct val="30000"/>
              </a:spcBef>
              <a:defRPr sz="1200">
                <a:solidFill>
                  <a:srgbClr val="002654"/>
                </a:solidFill>
                <a:latin typeface="Arial" charset="0"/>
              </a:defRPr>
            </a:lvl5pPr>
            <a:lvl6pPr marL="2514600" indent="-228600" defTabSz="762000" eaLnBrk="0" fontAlgn="base" hangingPunct="0">
              <a:lnSpc>
                <a:spcPct val="110000"/>
              </a:lnSpc>
              <a:spcBef>
                <a:spcPct val="30000"/>
              </a:spcBef>
              <a:spcAft>
                <a:spcPct val="0"/>
              </a:spcAft>
              <a:defRPr sz="1200">
                <a:solidFill>
                  <a:srgbClr val="002654"/>
                </a:solidFill>
                <a:latin typeface="Arial" charset="0"/>
              </a:defRPr>
            </a:lvl6pPr>
            <a:lvl7pPr marL="2971800" indent="-228600" defTabSz="762000" eaLnBrk="0" fontAlgn="base" hangingPunct="0">
              <a:lnSpc>
                <a:spcPct val="110000"/>
              </a:lnSpc>
              <a:spcBef>
                <a:spcPct val="30000"/>
              </a:spcBef>
              <a:spcAft>
                <a:spcPct val="0"/>
              </a:spcAft>
              <a:defRPr sz="1200">
                <a:solidFill>
                  <a:srgbClr val="002654"/>
                </a:solidFill>
                <a:latin typeface="Arial" charset="0"/>
              </a:defRPr>
            </a:lvl7pPr>
            <a:lvl8pPr marL="3429000" indent="-228600" defTabSz="762000" eaLnBrk="0" fontAlgn="base" hangingPunct="0">
              <a:lnSpc>
                <a:spcPct val="110000"/>
              </a:lnSpc>
              <a:spcBef>
                <a:spcPct val="30000"/>
              </a:spcBef>
              <a:spcAft>
                <a:spcPct val="0"/>
              </a:spcAft>
              <a:defRPr sz="1200">
                <a:solidFill>
                  <a:srgbClr val="002654"/>
                </a:solidFill>
                <a:latin typeface="Arial" charset="0"/>
              </a:defRPr>
            </a:lvl8pPr>
            <a:lvl9pPr marL="3886200" indent="-228600" defTabSz="762000" eaLnBrk="0" fontAlgn="base" hangingPunct="0">
              <a:lnSpc>
                <a:spcPct val="110000"/>
              </a:lnSpc>
              <a:spcBef>
                <a:spcPct val="30000"/>
              </a:spcBef>
              <a:spcAft>
                <a:spcPct val="0"/>
              </a:spcAft>
              <a:defRPr sz="1200">
                <a:solidFill>
                  <a:srgbClr val="002654"/>
                </a:solidFill>
                <a:latin typeface="Arial" charset="0"/>
              </a:defRPr>
            </a:lvl9pPr>
          </a:lstStyle>
          <a:p>
            <a:pPr>
              <a:lnSpc>
                <a:spcPct val="100000"/>
              </a:lnSpc>
              <a:spcBef>
                <a:spcPct val="0"/>
              </a:spcBef>
              <a:buClrTx/>
              <a:buSzTx/>
              <a:buFontTx/>
              <a:buNone/>
            </a:pPr>
            <a:fld id="{1E5618DE-0170-446B-BF4B-3A83D3A56432}" type="slidenum">
              <a:rPr lang="en-CA" altLang="en-US" sz="1200" smtClean="0"/>
              <a:pPr>
                <a:lnSpc>
                  <a:spcPct val="100000"/>
                </a:lnSpc>
                <a:spcBef>
                  <a:spcPct val="0"/>
                </a:spcBef>
                <a:buClrTx/>
                <a:buSzTx/>
                <a:buFontTx/>
                <a:buNone/>
              </a:pPr>
              <a:t>27</a:t>
            </a:fld>
            <a:endParaRPr lang="en-CA" altLang="en-US" sz="1200"/>
          </a:p>
        </p:txBody>
      </p:sp>
      <p:pic>
        <p:nvPicPr>
          <p:cNvPr id="14338" name="Picture 2">
            <a:extLst>
              <a:ext uri="{FF2B5EF4-FFF2-40B4-BE49-F238E27FC236}">
                <a16:creationId xmlns:a16="http://schemas.microsoft.com/office/drawing/2014/main" id="{922D4273-1A70-654D-8AF4-D0837795E6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7151" y="85486"/>
            <a:ext cx="2634641" cy="23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6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fr-CA" altLang="en-US" b="1" dirty="0"/>
              <a:t>Integrated Resource Management Project (GIRES)</a:t>
            </a:r>
          </a:p>
        </p:txBody>
      </p:sp>
      <p:sp>
        <p:nvSpPr>
          <p:cNvPr id="854021" name="Rectangle 5"/>
          <p:cNvSpPr>
            <a:spLocks noGrp="1" noChangeArrowheads="1"/>
          </p:cNvSpPr>
          <p:nvPr>
            <p:ph idx="1"/>
          </p:nvPr>
        </p:nvSpPr>
        <p:spPr>
          <a:xfrm>
            <a:off x="838200" y="1825625"/>
            <a:ext cx="10515600" cy="4667250"/>
          </a:xfrm>
        </p:spPr>
        <p:txBody>
          <a:bodyPr>
            <a:normAutofit fontScale="92500" lnSpcReduction="20000"/>
          </a:bodyPr>
          <a:lstStyle/>
          <a:p>
            <a:pPr eaLnBrk="1" hangingPunct="1">
              <a:lnSpc>
                <a:spcPct val="150000"/>
              </a:lnSpc>
            </a:pPr>
            <a:r>
              <a:rPr lang="en-CA" altLang="en-US" dirty="0"/>
              <a:t>GIRES (Gestion </a:t>
            </a:r>
            <a:r>
              <a:rPr lang="en-CA" altLang="en-US" dirty="0" err="1"/>
              <a:t>intégrée</a:t>
            </a:r>
            <a:r>
              <a:rPr lang="en-CA" altLang="en-US" dirty="0"/>
              <a:t> des </a:t>
            </a:r>
            <a:r>
              <a:rPr lang="en-CA" altLang="en-US" dirty="0" err="1"/>
              <a:t>ressources</a:t>
            </a:r>
            <a:r>
              <a:rPr lang="en-CA" altLang="en-US" dirty="0"/>
              <a:t>)</a:t>
            </a:r>
          </a:p>
          <a:p>
            <a:pPr lvl="1" eaLnBrk="1" hangingPunct="1">
              <a:lnSpc>
                <a:spcPct val="150000"/>
              </a:lnSpc>
            </a:pPr>
            <a:r>
              <a:rPr lang="en-CA" altLang="en-US" dirty="0"/>
              <a:t>To replace &gt;1000 existing systems in 140 organisations / departments</a:t>
            </a:r>
          </a:p>
          <a:p>
            <a:pPr lvl="1" eaLnBrk="1" hangingPunct="1">
              <a:lnSpc>
                <a:spcPct val="150000"/>
              </a:lnSpc>
            </a:pPr>
            <a:r>
              <a:rPr lang="en-CA" altLang="en-US" dirty="0"/>
              <a:t> Affecting 68,000 employees</a:t>
            </a:r>
          </a:p>
          <a:p>
            <a:pPr eaLnBrk="1" hangingPunct="1">
              <a:lnSpc>
                <a:spcPct val="150000"/>
              </a:lnSpc>
            </a:pPr>
            <a:r>
              <a:rPr lang="en-CA" altLang="en-US" dirty="0"/>
              <a:t>The project started in 1998 with an estimated timeframe of 8 years and a budget of $80 million</a:t>
            </a:r>
          </a:p>
          <a:p>
            <a:pPr eaLnBrk="1" hangingPunct="1">
              <a:lnSpc>
                <a:spcPct val="150000"/>
              </a:lnSpc>
            </a:pPr>
            <a:r>
              <a:rPr lang="en-CA" altLang="en-US" dirty="0"/>
              <a:t>Could not cope with changes to the requirements and was cancelled in 2003 after investing</a:t>
            </a:r>
          </a:p>
          <a:p>
            <a:pPr eaLnBrk="1" hangingPunct="1">
              <a:lnSpc>
                <a:spcPct val="150000"/>
              </a:lnSpc>
            </a:pPr>
            <a:r>
              <a:rPr lang="en-CA" altLang="en-US" dirty="0"/>
              <a:t>Total cost: $400 million</a:t>
            </a:r>
          </a:p>
        </p:txBody>
      </p:sp>
      <p:sp>
        <p:nvSpPr>
          <p:cNvPr id="2" name="Slide Number Placeholder 1"/>
          <p:cNvSpPr>
            <a:spLocks noGrp="1"/>
          </p:cNvSpPr>
          <p:nvPr>
            <p:ph type="sldNum" sz="quarter" idx="12"/>
          </p:nvPr>
        </p:nvSpPr>
        <p:spPr/>
        <p:txBody>
          <a:bodyPr/>
          <a:lstStyle/>
          <a:p>
            <a:fld id="{BC2E4893-4A31-43A1-A845-7F033F55D32C}" type="slidenum">
              <a:rPr lang="en-US" smtClean="0"/>
              <a:t>28</a:t>
            </a:fld>
            <a:endParaRPr lang="en-US"/>
          </a:p>
        </p:txBody>
      </p:sp>
    </p:spTree>
    <p:extLst>
      <p:ext uri="{BB962C8B-B14F-4D97-AF65-F5344CB8AC3E}">
        <p14:creationId xmlns:p14="http://schemas.microsoft.com/office/powerpoint/2010/main" val="349070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402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40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5" name="Rectangle 35"/>
          <p:cNvSpPr>
            <a:spLocks noGrp="1" noChangeArrowheads="1"/>
          </p:cNvSpPr>
          <p:nvPr>
            <p:ph type="title"/>
          </p:nvPr>
        </p:nvSpPr>
        <p:spPr/>
        <p:txBody>
          <a:bodyPr/>
          <a:lstStyle/>
          <a:p>
            <a:r>
              <a:rPr lang="en-US" b="1" dirty="0"/>
              <a:t>Why Focus on RE?</a:t>
            </a:r>
          </a:p>
        </p:txBody>
      </p:sp>
      <p:sp>
        <p:nvSpPr>
          <p:cNvPr id="870437" name="Rectangle 37"/>
          <p:cNvSpPr>
            <a:spLocks noGrp="1" noChangeArrowheads="1"/>
          </p:cNvSpPr>
          <p:nvPr>
            <p:ph sz="half" idx="1"/>
          </p:nvPr>
        </p:nvSpPr>
        <p:spPr>
          <a:xfrm>
            <a:off x="1573408" y="5644151"/>
            <a:ext cx="3596885" cy="549691"/>
          </a:xfrm>
        </p:spPr>
        <p:txBody>
          <a:bodyPr/>
          <a:lstStyle/>
          <a:p>
            <a:pPr marL="0" indent="0" algn="ctr">
              <a:buNone/>
            </a:pPr>
            <a:r>
              <a:rPr lang="en-CA" sz="2000" b="1" u="sng" dirty="0"/>
              <a:t>Distribution of Defects</a:t>
            </a:r>
          </a:p>
        </p:txBody>
      </p:sp>
      <p:sp>
        <p:nvSpPr>
          <p:cNvPr id="870438" name="Rectangle 38"/>
          <p:cNvSpPr>
            <a:spLocks noGrp="1" noChangeArrowheads="1"/>
          </p:cNvSpPr>
          <p:nvPr>
            <p:ph sz="half" idx="2"/>
          </p:nvPr>
        </p:nvSpPr>
        <p:spPr>
          <a:xfrm>
            <a:off x="6936075" y="5627650"/>
            <a:ext cx="4060899" cy="582695"/>
          </a:xfrm>
        </p:spPr>
        <p:txBody>
          <a:bodyPr/>
          <a:lstStyle/>
          <a:p>
            <a:pPr marL="0" indent="0" algn="ctr">
              <a:buNone/>
            </a:pPr>
            <a:r>
              <a:rPr lang="en-CA" sz="2000" b="1" u="sng" dirty="0"/>
              <a:t>Distribution of Effort to Fix Defects</a:t>
            </a:r>
          </a:p>
        </p:txBody>
      </p:sp>
      <p:grpSp>
        <p:nvGrpSpPr>
          <p:cNvPr id="2" name="Group 39"/>
          <p:cNvGrpSpPr>
            <a:grpSpLocks/>
          </p:cNvGrpSpPr>
          <p:nvPr/>
        </p:nvGrpSpPr>
        <p:grpSpPr bwMode="auto">
          <a:xfrm>
            <a:off x="1464743" y="2105285"/>
            <a:ext cx="4007807" cy="3096472"/>
            <a:chOff x="555" y="1820"/>
            <a:chExt cx="2194" cy="1735"/>
          </a:xfrm>
        </p:grpSpPr>
        <p:grpSp>
          <p:nvGrpSpPr>
            <p:cNvPr id="3" name="Group 6"/>
            <p:cNvGrpSpPr>
              <a:grpSpLocks/>
            </p:cNvGrpSpPr>
            <p:nvPr/>
          </p:nvGrpSpPr>
          <p:grpSpPr bwMode="auto">
            <a:xfrm>
              <a:off x="624" y="2147"/>
              <a:ext cx="2125" cy="1069"/>
              <a:chOff x="863" y="1569"/>
              <a:chExt cx="2774" cy="971"/>
            </a:xfrm>
          </p:grpSpPr>
          <p:sp>
            <p:nvSpPr>
              <p:cNvPr id="870407" name="Freeform 7"/>
              <p:cNvSpPr>
                <a:spLocks/>
              </p:cNvSpPr>
              <p:nvPr/>
            </p:nvSpPr>
            <p:spPr bwMode="auto">
              <a:xfrm>
                <a:off x="2316" y="1593"/>
                <a:ext cx="468" cy="569"/>
              </a:xfrm>
              <a:custGeom>
                <a:avLst/>
                <a:gdLst/>
                <a:ahLst/>
                <a:cxnLst>
                  <a:cxn ang="0">
                    <a:pos x="0" y="264"/>
                  </a:cxn>
                  <a:cxn ang="0">
                    <a:pos x="468" y="0"/>
                  </a:cxn>
                  <a:cxn ang="0">
                    <a:pos x="468" y="306"/>
                  </a:cxn>
                  <a:cxn ang="0">
                    <a:pos x="0" y="569"/>
                  </a:cxn>
                  <a:cxn ang="0">
                    <a:pos x="0" y="264"/>
                  </a:cxn>
                </a:cxnLst>
                <a:rect l="0" t="0" r="r" b="b"/>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a:p>
            </p:txBody>
          </p:sp>
          <p:sp>
            <p:nvSpPr>
              <p:cNvPr id="870408" name="Freeform 8"/>
              <p:cNvSpPr>
                <a:spLocks/>
              </p:cNvSpPr>
              <p:nvPr/>
            </p:nvSpPr>
            <p:spPr bwMode="auto">
              <a:xfrm>
                <a:off x="2316" y="1569"/>
                <a:ext cx="468" cy="288"/>
              </a:xfrm>
              <a:custGeom>
                <a:avLst/>
                <a:gdLst/>
                <a:ahLst/>
                <a:cxnLst>
                  <a:cxn ang="0">
                    <a:pos x="0" y="0"/>
                  </a:cxn>
                  <a:cxn ang="0">
                    <a:pos x="18" y="0"/>
                  </a:cxn>
                  <a:cxn ang="0">
                    <a:pos x="36" y="0"/>
                  </a:cxn>
                  <a:cxn ang="0">
                    <a:pos x="78" y="0"/>
                  </a:cxn>
                  <a:cxn ang="0">
                    <a:pos x="96" y="0"/>
                  </a:cxn>
                  <a:cxn ang="0">
                    <a:pos x="114" y="0"/>
                  </a:cxn>
                  <a:cxn ang="0">
                    <a:pos x="132" y="0"/>
                  </a:cxn>
                  <a:cxn ang="0">
                    <a:pos x="156" y="0"/>
                  </a:cxn>
                  <a:cxn ang="0">
                    <a:pos x="192" y="0"/>
                  </a:cxn>
                  <a:cxn ang="0">
                    <a:pos x="210" y="6"/>
                  </a:cxn>
                  <a:cxn ang="0">
                    <a:pos x="228" y="6"/>
                  </a:cxn>
                  <a:cxn ang="0">
                    <a:pos x="252" y="6"/>
                  </a:cxn>
                  <a:cxn ang="0">
                    <a:pos x="270" y="6"/>
                  </a:cxn>
                  <a:cxn ang="0">
                    <a:pos x="288" y="6"/>
                  </a:cxn>
                  <a:cxn ang="0">
                    <a:pos x="324" y="12"/>
                  </a:cxn>
                  <a:cxn ang="0">
                    <a:pos x="342" y="12"/>
                  </a:cxn>
                  <a:cxn ang="0">
                    <a:pos x="360" y="12"/>
                  </a:cxn>
                  <a:cxn ang="0">
                    <a:pos x="378" y="18"/>
                  </a:cxn>
                  <a:cxn ang="0">
                    <a:pos x="396" y="18"/>
                  </a:cxn>
                  <a:cxn ang="0">
                    <a:pos x="432" y="24"/>
                  </a:cxn>
                  <a:cxn ang="0">
                    <a:pos x="450" y="24"/>
                  </a:cxn>
                  <a:cxn ang="0">
                    <a:pos x="468" y="24"/>
                  </a:cxn>
                  <a:cxn ang="0">
                    <a:pos x="0" y="288"/>
                  </a:cxn>
                  <a:cxn ang="0">
                    <a:pos x="0" y="0"/>
                  </a:cxn>
                </a:cxnLst>
                <a:rect l="0" t="0" r="r" b="b"/>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870409" name="Freeform 9"/>
              <p:cNvSpPr>
                <a:spLocks/>
              </p:cNvSpPr>
              <p:nvPr/>
            </p:nvSpPr>
            <p:spPr bwMode="auto">
              <a:xfrm>
                <a:off x="2448" y="1737"/>
                <a:ext cx="973" cy="443"/>
              </a:xfrm>
              <a:custGeom>
                <a:avLst/>
                <a:gdLst/>
                <a:ahLst/>
                <a:cxnLst>
                  <a:cxn ang="0">
                    <a:pos x="0" y="138"/>
                  </a:cxn>
                  <a:cxn ang="0">
                    <a:pos x="973" y="0"/>
                  </a:cxn>
                  <a:cxn ang="0">
                    <a:pos x="973" y="306"/>
                  </a:cxn>
                  <a:cxn ang="0">
                    <a:pos x="0" y="443"/>
                  </a:cxn>
                  <a:cxn ang="0">
                    <a:pos x="0" y="138"/>
                  </a:cxn>
                </a:cxnLst>
                <a:rect l="0" t="0" r="r" b="b"/>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a:p>
            </p:txBody>
          </p:sp>
          <p:sp>
            <p:nvSpPr>
              <p:cNvPr id="870410" name="Freeform 10"/>
              <p:cNvSpPr>
                <a:spLocks/>
              </p:cNvSpPr>
              <p:nvPr/>
            </p:nvSpPr>
            <p:spPr bwMode="auto">
              <a:xfrm>
                <a:off x="2448" y="1611"/>
                <a:ext cx="973" cy="264"/>
              </a:xfrm>
              <a:custGeom>
                <a:avLst/>
                <a:gdLst/>
                <a:ahLst/>
                <a:cxnLst>
                  <a:cxn ang="0">
                    <a:pos x="468" y="0"/>
                  </a:cxn>
                  <a:cxn ang="0">
                    <a:pos x="486" y="6"/>
                  </a:cxn>
                  <a:cxn ang="0">
                    <a:pos x="523" y="6"/>
                  </a:cxn>
                  <a:cxn ang="0">
                    <a:pos x="541" y="12"/>
                  </a:cxn>
                  <a:cxn ang="0">
                    <a:pos x="559" y="12"/>
                  </a:cxn>
                  <a:cxn ang="0">
                    <a:pos x="589" y="18"/>
                  </a:cxn>
                  <a:cxn ang="0">
                    <a:pos x="607" y="24"/>
                  </a:cxn>
                  <a:cxn ang="0">
                    <a:pos x="625" y="24"/>
                  </a:cxn>
                  <a:cxn ang="0">
                    <a:pos x="655" y="30"/>
                  </a:cxn>
                  <a:cxn ang="0">
                    <a:pos x="673" y="36"/>
                  </a:cxn>
                  <a:cxn ang="0">
                    <a:pos x="685" y="36"/>
                  </a:cxn>
                  <a:cxn ang="0">
                    <a:pos x="715" y="42"/>
                  </a:cxn>
                  <a:cxn ang="0">
                    <a:pos x="733" y="48"/>
                  </a:cxn>
                  <a:cxn ang="0">
                    <a:pos x="745" y="48"/>
                  </a:cxn>
                  <a:cxn ang="0">
                    <a:pos x="775" y="54"/>
                  </a:cxn>
                  <a:cxn ang="0">
                    <a:pos x="787" y="60"/>
                  </a:cxn>
                  <a:cxn ang="0">
                    <a:pos x="805" y="66"/>
                  </a:cxn>
                  <a:cxn ang="0">
                    <a:pos x="829" y="72"/>
                  </a:cxn>
                  <a:cxn ang="0">
                    <a:pos x="841" y="72"/>
                  </a:cxn>
                  <a:cxn ang="0">
                    <a:pos x="853" y="78"/>
                  </a:cxn>
                  <a:cxn ang="0">
                    <a:pos x="877" y="84"/>
                  </a:cxn>
                  <a:cxn ang="0">
                    <a:pos x="889" y="90"/>
                  </a:cxn>
                  <a:cxn ang="0">
                    <a:pos x="901" y="96"/>
                  </a:cxn>
                  <a:cxn ang="0">
                    <a:pos x="925" y="102"/>
                  </a:cxn>
                  <a:cxn ang="0">
                    <a:pos x="937" y="108"/>
                  </a:cxn>
                  <a:cxn ang="0">
                    <a:pos x="943" y="114"/>
                  </a:cxn>
                  <a:cxn ang="0">
                    <a:pos x="967" y="120"/>
                  </a:cxn>
                  <a:cxn ang="0">
                    <a:pos x="973" y="126"/>
                  </a:cxn>
                  <a:cxn ang="0">
                    <a:pos x="0" y="264"/>
                  </a:cxn>
                  <a:cxn ang="0">
                    <a:pos x="468" y="0"/>
                  </a:cxn>
                </a:cxnLst>
                <a:rect l="0" t="0" r="r" b="b"/>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a:p>
            </p:txBody>
          </p:sp>
          <p:sp>
            <p:nvSpPr>
              <p:cNvPr id="870411" name="Freeform 11"/>
              <p:cNvSpPr>
                <a:spLocks/>
              </p:cNvSpPr>
              <p:nvPr/>
            </p:nvSpPr>
            <p:spPr bwMode="auto">
              <a:xfrm>
                <a:off x="2934" y="1953"/>
                <a:ext cx="703" cy="575"/>
              </a:xfrm>
              <a:custGeom>
                <a:avLst/>
                <a:gdLst/>
                <a:ahLst/>
                <a:cxnLst>
                  <a:cxn ang="0">
                    <a:pos x="703" y="6"/>
                  </a:cxn>
                  <a:cxn ang="0">
                    <a:pos x="697" y="24"/>
                  </a:cxn>
                  <a:cxn ang="0">
                    <a:pos x="691" y="36"/>
                  </a:cxn>
                  <a:cxn ang="0">
                    <a:pos x="685" y="48"/>
                  </a:cxn>
                  <a:cxn ang="0">
                    <a:pos x="679" y="60"/>
                  </a:cxn>
                  <a:cxn ang="0">
                    <a:pos x="661" y="78"/>
                  </a:cxn>
                  <a:cxn ang="0">
                    <a:pos x="655" y="84"/>
                  </a:cxn>
                  <a:cxn ang="0">
                    <a:pos x="637" y="102"/>
                  </a:cxn>
                  <a:cxn ang="0">
                    <a:pos x="613" y="114"/>
                  </a:cxn>
                  <a:cxn ang="0">
                    <a:pos x="595" y="126"/>
                  </a:cxn>
                  <a:cxn ang="0">
                    <a:pos x="571" y="138"/>
                  </a:cxn>
                  <a:cxn ang="0">
                    <a:pos x="541" y="150"/>
                  </a:cxn>
                  <a:cxn ang="0">
                    <a:pos x="523" y="162"/>
                  </a:cxn>
                  <a:cxn ang="0">
                    <a:pos x="487" y="173"/>
                  </a:cxn>
                  <a:cxn ang="0">
                    <a:pos x="451" y="185"/>
                  </a:cxn>
                  <a:cxn ang="0">
                    <a:pos x="427" y="191"/>
                  </a:cxn>
                  <a:cxn ang="0">
                    <a:pos x="391" y="203"/>
                  </a:cxn>
                  <a:cxn ang="0">
                    <a:pos x="349" y="215"/>
                  </a:cxn>
                  <a:cxn ang="0">
                    <a:pos x="319" y="221"/>
                  </a:cxn>
                  <a:cxn ang="0">
                    <a:pos x="271" y="227"/>
                  </a:cxn>
                  <a:cxn ang="0">
                    <a:pos x="223" y="239"/>
                  </a:cxn>
                  <a:cxn ang="0">
                    <a:pos x="193" y="245"/>
                  </a:cxn>
                  <a:cxn ang="0">
                    <a:pos x="145" y="251"/>
                  </a:cxn>
                  <a:cxn ang="0">
                    <a:pos x="91" y="257"/>
                  </a:cxn>
                  <a:cxn ang="0">
                    <a:pos x="55" y="263"/>
                  </a:cxn>
                  <a:cxn ang="0">
                    <a:pos x="0" y="269"/>
                  </a:cxn>
                  <a:cxn ang="0">
                    <a:pos x="19" y="575"/>
                  </a:cxn>
                  <a:cxn ang="0">
                    <a:pos x="73" y="569"/>
                  </a:cxn>
                  <a:cxn ang="0">
                    <a:pos x="127" y="563"/>
                  </a:cxn>
                  <a:cxn ang="0">
                    <a:pos x="163" y="557"/>
                  </a:cxn>
                  <a:cxn ang="0">
                    <a:pos x="211" y="545"/>
                  </a:cxn>
                  <a:cxn ang="0">
                    <a:pos x="259" y="539"/>
                  </a:cxn>
                  <a:cxn ang="0">
                    <a:pos x="289" y="533"/>
                  </a:cxn>
                  <a:cxn ang="0">
                    <a:pos x="331" y="521"/>
                  </a:cxn>
                  <a:cxn ang="0">
                    <a:pos x="373" y="515"/>
                  </a:cxn>
                  <a:cxn ang="0">
                    <a:pos x="403" y="503"/>
                  </a:cxn>
                  <a:cxn ang="0">
                    <a:pos x="439" y="491"/>
                  </a:cxn>
                  <a:cxn ang="0">
                    <a:pos x="475" y="479"/>
                  </a:cxn>
                  <a:cxn ang="0">
                    <a:pos x="499" y="473"/>
                  </a:cxn>
                  <a:cxn ang="0">
                    <a:pos x="529" y="461"/>
                  </a:cxn>
                  <a:cxn ang="0">
                    <a:pos x="559" y="449"/>
                  </a:cxn>
                  <a:cxn ang="0">
                    <a:pos x="577" y="437"/>
                  </a:cxn>
                  <a:cxn ang="0">
                    <a:pos x="607" y="425"/>
                  </a:cxn>
                  <a:cxn ang="0">
                    <a:pos x="625" y="413"/>
                  </a:cxn>
                  <a:cxn ang="0">
                    <a:pos x="643" y="401"/>
                  </a:cxn>
                  <a:cxn ang="0">
                    <a:pos x="661" y="389"/>
                  </a:cxn>
                  <a:cxn ang="0">
                    <a:pos x="673" y="371"/>
                  </a:cxn>
                  <a:cxn ang="0">
                    <a:pos x="679" y="365"/>
                  </a:cxn>
                  <a:cxn ang="0">
                    <a:pos x="691" y="347"/>
                  </a:cxn>
                  <a:cxn ang="0">
                    <a:pos x="697" y="329"/>
                  </a:cxn>
                  <a:cxn ang="0">
                    <a:pos x="697" y="323"/>
                  </a:cxn>
                  <a:cxn ang="0">
                    <a:pos x="703" y="305"/>
                  </a:cxn>
                </a:cxnLst>
                <a:rect l="0" t="0" r="r" b="b"/>
                <a:pathLst>
                  <a:path w="703" h="575">
                    <a:moveTo>
                      <a:pt x="703" y="0"/>
                    </a:moveTo>
                    <a:lnTo>
                      <a:pt x="703" y="6"/>
                    </a:lnTo>
                    <a:lnTo>
                      <a:pt x="697" y="18"/>
                    </a:lnTo>
                    <a:lnTo>
                      <a:pt x="697" y="24"/>
                    </a:lnTo>
                    <a:lnTo>
                      <a:pt x="697" y="24"/>
                    </a:lnTo>
                    <a:lnTo>
                      <a:pt x="691" y="36"/>
                    </a:lnTo>
                    <a:lnTo>
                      <a:pt x="691" y="42"/>
                    </a:lnTo>
                    <a:lnTo>
                      <a:pt x="685" y="48"/>
                    </a:lnTo>
                    <a:lnTo>
                      <a:pt x="679" y="60"/>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79" y="365"/>
                    </a:lnTo>
                    <a:lnTo>
                      <a:pt x="685" y="353"/>
                    </a:lnTo>
                    <a:lnTo>
                      <a:pt x="691" y="347"/>
                    </a:lnTo>
                    <a:lnTo>
                      <a:pt x="691" y="341"/>
                    </a:lnTo>
                    <a:lnTo>
                      <a:pt x="697" y="329"/>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a:p>
            </p:txBody>
          </p:sp>
          <p:sp>
            <p:nvSpPr>
              <p:cNvPr id="870412" name="Freeform 12"/>
              <p:cNvSpPr>
                <a:spLocks/>
              </p:cNvSpPr>
              <p:nvPr/>
            </p:nvSpPr>
            <p:spPr bwMode="auto">
              <a:xfrm>
                <a:off x="2520" y="1953"/>
                <a:ext cx="414" cy="575"/>
              </a:xfrm>
              <a:custGeom>
                <a:avLst/>
                <a:gdLst/>
                <a:ahLst/>
                <a:cxnLst>
                  <a:cxn ang="0">
                    <a:pos x="0" y="0"/>
                  </a:cxn>
                  <a:cxn ang="0">
                    <a:pos x="414" y="269"/>
                  </a:cxn>
                  <a:cxn ang="0">
                    <a:pos x="414" y="575"/>
                  </a:cxn>
                  <a:cxn ang="0">
                    <a:pos x="0" y="305"/>
                  </a:cxn>
                  <a:cxn ang="0">
                    <a:pos x="0" y="0"/>
                  </a:cxn>
                </a:cxnLst>
                <a:rect l="0" t="0" r="r" b="b"/>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a:p>
            </p:txBody>
          </p:sp>
          <p:sp>
            <p:nvSpPr>
              <p:cNvPr id="870413" name="Freeform 13"/>
              <p:cNvSpPr>
                <a:spLocks/>
              </p:cNvSpPr>
              <p:nvPr/>
            </p:nvSpPr>
            <p:spPr bwMode="auto">
              <a:xfrm>
                <a:off x="2520" y="1815"/>
                <a:ext cx="1117" cy="407"/>
              </a:xfrm>
              <a:custGeom>
                <a:avLst/>
                <a:gdLst/>
                <a:ahLst/>
                <a:cxnLst>
                  <a:cxn ang="0">
                    <a:pos x="985" y="0"/>
                  </a:cxn>
                  <a:cxn ang="0">
                    <a:pos x="1009" y="18"/>
                  </a:cxn>
                  <a:cxn ang="0">
                    <a:pos x="1027" y="24"/>
                  </a:cxn>
                  <a:cxn ang="0">
                    <a:pos x="1051" y="42"/>
                  </a:cxn>
                  <a:cxn ang="0">
                    <a:pos x="1069" y="54"/>
                  </a:cxn>
                  <a:cxn ang="0">
                    <a:pos x="1075" y="66"/>
                  </a:cxn>
                  <a:cxn ang="0">
                    <a:pos x="1093" y="78"/>
                  </a:cxn>
                  <a:cxn ang="0">
                    <a:pos x="1099" y="90"/>
                  </a:cxn>
                  <a:cxn ang="0">
                    <a:pos x="1105" y="102"/>
                  </a:cxn>
                  <a:cxn ang="0">
                    <a:pos x="1111" y="120"/>
                  </a:cxn>
                  <a:cxn ang="0">
                    <a:pos x="1117" y="132"/>
                  </a:cxn>
                  <a:cxn ang="0">
                    <a:pos x="1117" y="144"/>
                  </a:cxn>
                  <a:cxn ang="0">
                    <a:pos x="1111" y="156"/>
                  </a:cxn>
                  <a:cxn ang="0">
                    <a:pos x="1111" y="168"/>
                  </a:cxn>
                  <a:cxn ang="0">
                    <a:pos x="1099" y="186"/>
                  </a:cxn>
                  <a:cxn ang="0">
                    <a:pos x="1093" y="198"/>
                  </a:cxn>
                  <a:cxn ang="0">
                    <a:pos x="1081" y="210"/>
                  </a:cxn>
                  <a:cxn ang="0">
                    <a:pos x="1075" y="222"/>
                  </a:cxn>
                  <a:cxn ang="0">
                    <a:pos x="1057" y="234"/>
                  </a:cxn>
                  <a:cxn ang="0">
                    <a:pos x="1039" y="246"/>
                  </a:cxn>
                  <a:cxn ang="0">
                    <a:pos x="1021" y="258"/>
                  </a:cxn>
                  <a:cxn ang="0">
                    <a:pos x="991" y="270"/>
                  </a:cxn>
                  <a:cxn ang="0">
                    <a:pos x="973" y="282"/>
                  </a:cxn>
                  <a:cxn ang="0">
                    <a:pos x="943" y="294"/>
                  </a:cxn>
                  <a:cxn ang="0">
                    <a:pos x="925" y="300"/>
                  </a:cxn>
                  <a:cxn ang="0">
                    <a:pos x="889" y="311"/>
                  </a:cxn>
                  <a:cxn ang="0">
                    <a:pos x="853" y="323"/>
                  </a:cxn>
                  <a:cxn ang="0">
                    <a:pos x="829" y="335"/>
                  </a:cxn>
                  <a:cxn ang="0">
                    <a:pos x="787" y="347"/>
                  </a:cxn>
                  <a:cxn ang="0">
                    <a:pos x="763" y="353"/>
                  </a:cxn>
                  <a:cxn ang="0">
                    <a:pos x="715" y="359"/>
                  </a:cxn>
                  <a:cxn ang="0">
                    <a:pos x="685" y="365"/>
                  </a:cxn>
                  <a:cxn ang="0">
                    <a:pos x="637" y="377"/>
                  </a:cxn>
                  <a:cxn ang="0">
                    <a:pos x="589" y="383"/>
                  </a:cxn>
                  <a:cxn ang="0">
                    <a:pos x="559" y="389"/>
                  </a:cxn>
                  <a:cxn ang="0">
                    <a:pos x="505" y="395"/>
                  </a:cxn>
                  <a:cxn ang="0">
                    <a:pos x="469" y="401"/>
                  </a:cxn>
                  <a:cxn ang="0">
                    <a:pos x="414" y="407"/>
                  </a:cxn>
                  <a:cxn ang="0">
                    <a:pos x="973" y="0"/>
                  </a:cxn>
                </a:cxnLst>
                <a:rect l="0" t="0" r="r" b="b"/>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05" y="102"/>
                    </a:lnTo>
                    <a:lnTo>
                      <a:pt x="1111" y="108"/>
                    </a:lnTo>
                    <a:lnTo>
                      <a:pt x="1111" y="120"/>
                    </a:lnTo>
                    <a:lnTo>
                      <a:pt x="1111" y="126"/>
                    </a:lnTo>
                    <a:lnTo>
                      <a:pt x="1117" y="132"/>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a:p>
            </p:txBody>
          </p:sp>
          <p:sp>
            <p:nvSpPr>
              <p:cNvPr id="870414" name="Freeform 14"/>
              <p:cNvSpPr>
                <a:spLocks/>
              </p:cNvSpPr>
              <p:nvPr/>
            </p:nvSpPr>
            <p:spPr bwMode="auto">
              <a:xfrm>
                <a:off x="863" y="1941"/>
                <a:ext cx="1531" cy="599"/>
              </a:xfrm>
              <a:custGeom>
                <a:avLst/>
                <a:gdLst/>
                <a:ahLst/>
                <a:cxnLst>
                  <a:cxn ang="0">
                    <a:pos x="1477" y="275"/>
                  </a:cxn>
                  <a:cxn ang="0">
                    <a:pos x="1405" y="281"/>
                  </a:cxn>
                  <a:cxn ang="0">
                    <a:pos x="1327" y="287"/>
                  </a:cxn>
                  <a:cxn ang="0">
                    <a:pos x="1249" y="287"/>
                  </a:cxn>
                  <a:cxn ang="0">
                    <a:pos x="1171" y="293"/>
                  </a:cxn>
                  <a:cxn ang="0">
                    <a:pos x="1099" y="293"/>
                  </a:cxn>
                  <a:cxn ang="0">
                    <a:pos x="1021" y="293"/>
                  </a:cxn>
                  <a:cxn ang="0">
                    <a:pos x="943" y="287"/>
                  </a:cxn>
                  <a:cxn ang="0">
                    <a:pos x="865" y="287"/>
                  </a:cxn>
                  <a:cxn ang="0">
                    <a:pos x="787" y="281"/>
                  </a:cxn>
                  <a:cxn ang="0">
                    <a:pos x="715" y="275"/>
                  </a:cxn>
                  <a:cxn ang="0">
                    <a:pos x="643" y="263"/>
                  </a:cxn>
                  <a:cxn ang="0">
                    <a:pos x="577" y="257"/>
                  </a:cxn>
                  <a:cxn ang="0">
                    <a:pos x="505" y="245"/>
                  </a:cxn>
                  <a:cxn ang="0">
                    <a:pos x="445" y="233"/>
                  </a:cxn>
                  <a:cxn ang="0">
                    <a:pos x="384" y="221"/>
                  </a:cxn>
                  <a:cxn ang="0">
                    <a:pos x="324" y="209"/>
                  </a:cxn>
                  <a:cxn ang="0">
                    <a:pos x="270" y="191"/>
                  </a:cxn>
                  <a:cxn ang="0">
                    <a:pos x="222" y="174"/>
                  </a:cxn>
                  <a:cxn ang="0">
                    <a:pos x="180" y="162"/>
                  </a:cxn>
                  <a:cxn ang="0">
                    <a:pos x="138" y="144"/>
                  </a:cxn>
                  <a:cxn ang="0">
                    <a:pos x="102" y="126"/>
                  </a:cxn>
                  <a:cxn ang="0">
                    <a:pos x="72" y="108"/>
                  </a:cxn>
                  <a:cxn ang="0">
                    <a:pos x="48" y="84"/>
                  </a:cxn>
                  <a:cxn ang="0">
                    <a:pos x="30" y="66"/>
                  </a:cxn>
                  <a:cxn ang="0">
                    <a:pos x="12" y="48"/>
                  </a:cxn>
                  <a:cxn ang="0">
                    <a:pos x="0" y="24"/>
                  </a:cxn>
                  <a:cxn ang="0">
                    <a:pos x="0" y="6"/>
                  </a:cxn>
                  <a:cxn ang="0">
                    <a:pos x="0" y="311"/>
                  </a:cxn>
                  <a:cxn ang="0">
                    <a:pos x="0" y="329"/>
                  </a:cxn>
                  <a:cxn ang="0">
                    <a:pos x="12" y="353"/>
                  </a:cxn>
                  <a:cxn ang="0">
                    <a:pos x="30" y="371"/>
                  </a:cxn>
                  <a:cxn ang="0">
                    <a:pos x="48" y="389"/>
                  </a:cxn>
                  <a:cxn ang="0">
                    <a:pos x="72" y="413"/>
                  </a:cxn>
                  <a:cxn ang="0">
                    <a:pos x="102" y="431"/>
                  </a:cxn>
                  <a:cxn ang="0">
                    <a:pos x="138" y="449"/>
                  </a:cxn>
                  <a:cxn ang="0">
                    <a:pos x="180" y="467"/>
                  </a:cxn>
                  <a:cxn ang="0">
                    <a:pos x="222" y="479"/>
                  </a:cxn>
                  <a:cxn ang="0">
                    <a:pos x="270" y="497"/>
                  </a:cxn>
                  <a:cxn ang="0">
                    <a:pos x="324" y="515"/>
                  </a:cxn>
                  <a:cxn ang="0">
                    <a:pos x="384" y="527"/>
                  </a:cxn>
                  <a:cxn ang="0">
                    <a:pos x="445" y="539"/>
                  </a:cxn>
                  <a:cxn ang="0">
                    <a:pos x="505" y="551"/>
                  </a:cxn>
                  <a:cxn ang="0">
                    <a:pos x="577" y="563"/>
                  </a:cxn>
                  <a:cxn ang="0">
                    <a:pos x="643" y="569"/>
                  </a:cxn>
                  <a:cxn ang="0">
                    <a:pos x="715" y="581"/>
                  </a:cxn>
                  <a:cxn ang="0">
                    <a:pos x="787" y="587"/>
                  </a:cxn>
                  <a:cxn ang="0">
                    <a:pos x="865" y="593"/>
                  </a:cxn>
                  <a:cxn ang="0">
                    <a:pos x="943" y="593"/>
                  </a:cxn>
                  <a:cxn ang="0">
                    <a:pos x="1021" y="599"/>
                  </a:cxn>
                  <a:cxn ang="0">
                    <a:pos x="1099" y="599"/>
                  </a:cxn>
                  <a:cxn ang="0">
                    <a:pos x="1171" y="599"/>
                  </a:cxn>
                  <a:cxn ang="0">
                    <a:pos x="1249" y="593"/>
                  </a:cxn>
                  <a:cxn ang="0">
                    <a:pos x="1327" y="593"/>
                  </a:cxn>
                  <a:cxn ang="0">
                    <a:pos x="1405" y="587"/>
                  </a:cxn>
                  <a:cxn ang="0">
                    <a:pos x="1477" y="581"/>
                  </a:cxn>
                  <a:cxn ang="0">
                    <a:pos x="1531" y="269"/>
                  </a:cxn>
                </a:cxnLst>
                <a:rect l="0" t="0" r="r" b="b"/>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24"/>
                    </a:lnTo>
                    <a:lnTo>
                      <a:pt x="0" y="18"/>
                    </a:lnTo>
                    <a:lnTo>
                      <a:pt x="0" y="6"/>
                    </a:lnTo>
                    <a:lnTo>
                      <a:pt x="0" y="0"/>
                    </a:lnTo>
                    <a:lnTo>
                      <a:pt x="0" y="305"/>
                    </a:lnTo>
                    <a:lnTo>
                      <a:pt x="0" y="311"/>
                    </a:lnTo>
                    <a:lnTo>
                      <a:pt x="0" y="323"/>
                    </a:lnTo>
                    <a:lnTo>
                      <a:pt x="0" y="329"/>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a:p>
            </p:txBody>
          </p:sp>
          <p:sp>
            <p:nvSpPr>
              <p:cNvPr id="870415" name="Freeform 15"/>
              <p:cNvSpPr>
                <a:spLocks/>
              </p:cNvSpPr>
              <p:nvPr/>
            </p:nvSpPr>
            <p:spPr bwMode="auto">
              <a:xfrm>
                <a:off x="863" y="1653"/>
                <a:ext cx="1531" cy="581"/>
              </a:xfrm>
              <a:custGeom>
                <a:avLst/>
                <a:gdLst/>
                <a:ahLst/>
                <a:cxnLst>
                  <a:cxn ang="0">
                    <a:pos x="1477" y="563"/>
                  </a:cxn>
                  <a:cxn ang="0">
                    <a:pos x="1405" y="569"/>
                  </a:cxn>
                  <a:cxn ang="0">
                    <a:pos x="1327" y="575"/>
                  </a:cxn>
                  <a:cxn ang="0">
                    <a:pos x="1249" y="575"/>
                  </a:cxn>
                  <a:cxn ang="0">
                    <a:pos x="1195" y="581"/>
                  </a:cxn>
                  <a:cxn ang="0">
                    <a:pos x="1117" y="581"/>
                  </a:cxn>
                  <a:cxn ang="0">
                    <a:pos x="1039" y="581"/>
                  </a:cxn>
                  <a:cxn ang="0">
                    <a:pos x="961" y="575"/>
                  </a:cxn>
                  <a:cxn ang="0">
                    <a:pos x="883" y="575"/>
                  </a:cxn>
                  <a:cxn ang="0">
                    <a:pos x="805" y="569"/>
                  </a:cxn>
                  <a:cxn ang="0">
                    <a:pos x="733" y="563"/>
                  </a:cxn>
                  <a:cxn ang="0">
                    <a:pos x="661" y="557"/>
                  </a:cxn>
                  <a:cxn ang="0">
                    <a:pos x="589" y="545"/>
                  </a:cxn>
                  <a:cxn ang="0">
                    <a:pos x="523" y="533"/>
                  </a:cxn>
                  <a:cxn ang="0">
                    <a:pos x="457" y="521"/>
                  </a:cxn>
                  <a:cxn ang="0">
                    <a:pos x="396" y="509"/>
                  </a:cxn>
                  <a:cxn ang="0">
                    <a:pos x="342" y="497"/>
                  </a:cxn>
                  <a:cxn ang="0">
                    <a:pos x="288" y="485"/>
                  </a:cxn>
                  <a:cxn ang="0">
                    <a:pos x="234" y="467"/>
                  </a:cxn>
                  <a:cxn ang="0">
                    <a:pos x="192" y="450"/>
                  </a:cxn>
                  <a:cxn ang="0">
                    <a:pos x="150" y="438"/>
                  </a:cxn>
                  <a:cxn ang="0">
                    <a:pos x="114" y="420"/>
                  </a:cxn>
                  <a:cxn ang="0">
                    <a:pos x="78" y="396"/>
                  </a:cxn>
                  <a:cxn ang="0">
                    <a:pos x="54" y="378"/>
                  </a:cxn>
                  <a:cxn ang="0">
                    <a:pos x="30" y="360"/>
                  </a:cxn>
                  <a:cxn ang="0">
                    <a:pos x="18" y="342"/>
                  </a:cxn>
                  <a:cxn ang="0">
                    <a:pos x="6" y="318"/>
                  </a:cxn>
                  <a:cxn ang="0">
                    <a:pos x="0" y="300"/>
                  </a:cxn>
                  <a:cxn ang="0">
                    <a:pos x="0" y="282"/>
                  </a:cxn>
                  <a:cxn ang="0">
                    <a:pos x="6" y="258"/>
                  </a:cxn>
                  <a:cxn ang="0">
                    <a:pos x="12" y="246"/>
                  </a:cxn>
                  <a:cxn ang="0">
                    <a:pos x="30" y="222"/>
                  </a:cxn>
                  <a:cxn ang="0">
                    <a:pos x="48" y="204"/>
                  </a:cxn>
                  <a:cxn ang="0">
                    <a:pos x="72" y="186"/>
                  </a:cxn>
                  <a:cxn ang="0">
                    <a:pos x="102" y="168"/>
                  </a:cxn>
                  <a:cxn ang="0">
                    <a:pos x="138" y="150"/>
                  </a:cxn>
                  <a:cxn ang="0">
                    <a:pos x="180" y="132"/>
                  </a:cxn>
                  <a:cxn ang="0">
                    <a:pos x="222" y="114"/>
                  </a:cxn>
                  <a:cxn ang="0">
                    <a:pos x="270" y="96"/>
                  </a:cxn>
                  <a:cxn ang="0">
                    <a:pos x="324" y="84"/>
                  </a:cxn>
                  <a:cxn ang="0">
                    <a:pos x="384" y="72"/>
                  </a:cxn>
                  <a:cxn ang="0">
                    <a:pos x="445" y="60"/>
                  </a:cxn>
                  <a:cxn ang="0">
                    <a:pos x="505" y="48"/>
                  </a:cxn>
                  <a:cxn ang="0">
                    <a:pos x="577" y="36"/>
                  </a:cxn>
                  <a:cxn ang="0">
                    <a:pos x="643" y="24"/>
                  </a:cxn>
                  <a:cxn ang="0">
                    <a:pos x="715" y="18"/>
                  </a:cxn>
                  <a:cxn ang="0">
                    <a:pos x="787" y="12"/>
                  </a:cxn>
                  <a:cxn ang="0">
                    <a:pos x="865" y="6"/>
                  </a:cxn>
                  <a:cxn ang="0">
                    <a:pos x="943" y="0"/>
                  </a:cxn>
                  <a:cxn ang="0">
                    <a:pos x="1021" y="0"/>
                  </a:cxn>
                  <a:cxn ang="0">
                    <a:pos x="1099" y="0"/>
                  </a:cxn>
                  <a:cxn ang="0">
                    <a:pos x="1531" y="557"/>
                  </a:cxn>
                </a:cxnLst>
                <a:rect l="0" t="0" r="r" b="b"/>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a:p>
            </p:txBody>
          </p:sp>
        </p:grpSp>
        <p:sp>
          <p:nvSpPr>
            <p:cNvPr id="870416" name="Rectangle 16"/>
            <p:cNvSpPr>
              <a:spLocks noChangeArrowheads="1"/>
            </p:cNvSpPr>
            <p:nvPr/>
          </p:nvSpPr>
          <p:spPr bwMode="auto">
            <a:xfrm>
              <a:off x="1775" y="1820"/>
              <a:ext cx="313"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Code</a:t>
              </a:r>
            </a:p>
            <a:p>
              <a:pPr algn="ctr" eaLnBrk="0" hangingPunct="0">
                <a:spcBef>
                  <a:spcPct val="0"/>
                </a:spcBef>
              </a:pPr>
              <a:r>
                <a:rPr lang="en-US" b="1">
                  <a:solidFill>
                    <a:srgbClr val="000000"/>
                  </a:solidFill>
                  <a:latin typeface="Futura Lt BT" pitchFamily="34" charset="0"/>
                </a:rPr>
                <a:t>7%</a:t>
              </a:r>
            </a:p>
          </p:txBody>
        </p:sp>
        <p:sp>
          <p:nvSpPr>
            <p:cNvPr id="870417" name="Rectangle 17"/>
            <p:cNvSpPr>
              <a:spLocks noChangeArrowheads="1"/>
            </p:cNvSpPr>
            <p:nvPr/>
          </p:nvSpPr>
          <p:spPr bwMode="auto">
            <a:xfrm>
              <a:off x="2359" y="1992"/>
              <a:ext cx="334"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Other</a:t>
              </a:r>
            </a:p>
            <a:p>
              <a:pPr algn="ctr" eaLnBrk="0" hangingPunct="0">
                <a:spcBef>
                  <a:spcPct val="0"/>
                </a:spcBef>
              </a:pPr>
              <a:r>
                <a:rPr lang="en-US" b="1">
                  <a:solidFill>
                    <a:srgbClr val="000000"/>
                  </a:solidFill>
                  <a:latin typeface="Futura Lt BT" pitchFamily="34" charset="0"/>
                </a:rPr>
                <a:t>10%</a:t>
              </a:r>
            </a:p>
          </p:txBody>
        </p:sp>
        <p:sp>
          <p:nvSpPr>
            <p:cNvPr id="870418" name="Rectangle 18"/>
            <p:cNvSpPr>
              <a:spLocks noChangeArrowheads="1"/>
            </p:cNvSpPr>
            <p:nvPr/>
          </p:nvSpPr>
          <p:spPr bwMode="auto">
            <a:xfrm>
              <a:off x="2243" y="3247"/>
              <a:ext cx="421" cy="308"/>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Design</a:t>
              </a:r>
            </a:p>
            <a:p>
              <a:pPr algn="ctr" eaLnBrk="0" hangingPunct="0">
                <a:spcBef>
                  <a:spcPct val="0"/>
                </a:spcBef>
              </a:pPr>
              <a:r>
                <a:rPr lang="en-US" b="1">
                  <a:solidFill>
                    <a:srgbClr val="000000"/>
                  </a:solidFill>
                  <a:latin typeface="Futura Lt BT" pitchFamily="34" charset="0"/>
                </a:rPr>
                <a:t>27%</a:t>
              </a:r>
            </a:p>
          </p:txBody>
        </p:sp>
        <p:sp>
          <p:nvSpPr>
            <p:cNvPr id="870419" name="Rectangle 19"/>
            <p:cNvSpPr>
              <a:spLocks noChangeArrowheads="1"/>
            </p:cNvSpPr>
            <p:nvPr/>
          </p:nvSpPr>
          <p:spPr bwMode="auto">
            <a:xfrm>
              <a:off x="555" y="1944"/>
              <a:ext cx="842" cy="308"/>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dirty="0">
                  <a:solidFill>
                    <a:srgbClr val="000000"/>
                  </a:solidFill>
                  <a:latin typeface="Futura Lt BT" pitchFamily="34" charset="0"/>
                </a:rPr>
                <a:t>Requirements</a:t>
              </a:r>
            </a:p>
            <a:p>
              <a:pPr algn="ctr" eaLnBrk="0" hangingPunct="0">
                <a:spcBef>
                  <a:spcPct val="0"/>
                </a:spcBef>
              </a:pPr>
              <a:r>
                <a:rPr lang="en-US" b="1" dirty="0">
                  <a:solidFill>
                    <a:srgbClr val="000000"/>
                  </a:solidFill>
                  <a:latin typeface="Futura Lt BT" pitchFamily="34" charset="0"/>
                </a:rPr>
                <a:t>56%</a:t>
              </a:r>
              <a:endParaRPr lang="en-US" sz="3600" dirty="0">
                <a:latin typeface="Futura Lt BT" pitchFamily="34" charset="0"/>
              </a:endParaRPr>
            </a:p>
          </p:txBody>
        </p:sp>
      </p:grpSp>
      <p:grpSp>
        <p:nvGrpSpPr>
          <p:cNvPr id="4" name="Group 40"/>
          <p:cNvGrpSpPr>
            <a:grpSpLocks/>
          </p:cNvGrpSpPr>
          <p:nvPr/>
        </p:nvGrpSpPr>
        <p:grpSpPr bwMode="auto">
          <a:xfrm>
            <a:off x="6698786" y="2105285"/>
            <a:ext cx="4279066" cy="2874962"/>
            <a:chOff x="3343" y="1776"/>
            <a:chExt cx="2178" cy="1433"/>
          </a:xfrm>
        </p:grpSpPr>
        <p:grpSp>
          <p:nvGrpSpPr>
            <p:cNvPr id="5" name="Group 20"/>
            <p:cNvGrpSpPr>
              <a:grpSpLocks/>
            </p:cNvGrpSpPr>
            <p:nvPr/>
          </p:nvGrpSpPr>
          <p:grpSpPr bwMode="auto">
            <a:xfrm>
              <a:off x="3428" y="2097"/>
              <a:ext cx="2059" cy="1112"/>
              <a:chOff x="3043" y="1724"/>
              <a:chExt cx="2486" cy="1031"/>
            </a:xfrm>
          </p:grpSpPr>
          <p:sp>
            <p:nvSpPr>
              <p:cNvPr id="870421" name="Freeform 21"/>
              <p:cNvSpPr>
                <a:spLocks/>
              </p:cNvSpPr>
              <p:nvPr/>
            </p:nvSpPr>
            <p:spPr bwMode="auto">
              <a:xfrm>
                <a:off x="4334" y="1724"/>
                <a:ext cx="78" cy="605"/>
              </a:xfrm>
              <a:custGeom>
                <a:avLst/>
                <a:gdLst/>
                <a:ahLst/>
                <a:cxnLst>
                  <a:cxn ang="0">
                    <a:pos x="0" y="294"/>
                  </a:cxn>
                  <a:cxn ang="0">
                    <a:pos x="78" y="0"/>
                  </a:cxn>
                  <a:cxn ang="0">
                    <a:pos x="78" y="312"/>
                  </a:cxn>
                  <a:cxn ang="0">
                    <a:pos x="0" y="605"/>
                  </a:cxn>
                  <a:cxn ang="0">
                    <a:pos x="0" y="294"/>
                  </a:cxn>
                </a:cxnLst>
                <a:rect l="0" t="0" r="r" b="b"/>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a:p>
            </p:txBody>
          </p:sp>
          <p:sp>
            <p:nvSpPr>
              <p:cNvPr id="870422" name="Freeform 22"/>
              <p:cNvSpPr>
                <a:spLocks/>
              </p:cNvSpPr>
              <p:nvPr/>
            </p:nvSpPr>
            <p:spPr bwMode="auto">
              <a:xfrm>
                <a:off x="4334" y="1724"/>
                <a:ext cx="78" cy="294"/>
              </a:xfrm>
              <a:custGeom>
                <a:avLst/>
                <a:gdLst/>
                <a:ahLst/>
                <a:cxnLst>
                  <a:cxn ang="0">
                    <a:pos x="0" y="0"/>
                  </a:cxn>
                  <a:cxn ang="0">
                    <a:pos x="18" y="0"/>
                  </a:cxn>
                  <a:cxn ang="0">
                    <a:pos x="60" y="0"/>
                  </a:cxn>
                  <a:cxn ang="0">
                    <a:pos x="78" y="0"/>
                  </a:cxn>
                  <a:cxn ang="0">
                    <a:pos x="0" y="294"/>
                  </a:cxn>
                  <a:cxn ang="0">
                    <a:pos x="0" y="0"/>
                  </a:cxn>
                </a:cxnLst>
                <a:rect l="0" t="0" r="r" b="b"/>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870423" name="Freeform 23"/>
              <p:cNvSpPr>
                <a:spLocks/>
              </p:cNvSpPr>
              <p:nvPr/>
            </p:nvSpPr>
            <p:spPr bwMode="auto">
              <a:xfrm>
                <a:off x="4376" y="1742"/>
                <a:ext cx="348" cy="587"/>
              </a:xfrm>
              <a:custGeom>
                <a:avLst/>
                <a:gdLst/>
                <a:ahLst/>
                <a:cxnLst>
                  <a:cxn ang="0">
                    <a:pos x="0" y="276"/>
                  </a:cxn>
                  <a:cxn ang="0">
                    <a:pos x="348" y="0"/>
                  </a:cxn>
                  <a:cxn ang="0">
                    <a:pos x="348" y="312"/>
                  </a:cxn>
                  <a:cxn ang="0">
                    <a:pos x="0" y="587"/>
                  </a:cxn>
                  <a:cxn ang="0">
                    <a:pos x="0" y="276"/>
                  </a:cxn>
                </a:cxnLst>
                <a:rect l="0" t="0" r="r" b="b"/>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a:p>
            </p:txBody>
          </p:sp>
          <p:sp>
            <p:nvSpPr>
              <p:cNvPr id="870424" name="Freeform 24"/>
              <p:cNvSpPr>
                <a:spLocks/>
              </p:cNvSpPr>
              <p:nvPr/>
            </p:nvSpPr>
            <p:spPr bwMode="auto">
              <a:xfrm>
                <a:off x="4376" y="1724"/>
                <a:ext cx="348" cy="294"/>
              </a:xfrm>
              <a:custGeom>
                <a:avLst/>
                <a:gdLst/>
                <a:ahLst/>
                <a:cxnLst>
                  <a:cxn ang="0">
                    <a:pos x="78" y="0"/>
                  </a:cxn>
                  <a:cxn ang="0">
                    <a:pos x="96" y="0"/>
                  </a:cxn>
                  <a:cxn ang="0">
                    <a:pos x="114" y="0"/>
                  </a:cxn>
                  <a:cxn ang="0">
                    <a:pos x="156" y="0"/>
                  </a:cxn>
                  <a:cxn ang="0">
                    <a:pos x="174" y="0"/>
                  </a:cxn>
                  <a:cxn ang="0">
                    <a:pos x="192" y="0"/>
                  </a:cxn>
                  <a:cxn ang="0">
                    <a:pos x="216" y="6"/>
                  </a:cxn>
                  <a:cxn ang="0">
                    <a:pos x="234" y="6"/>
                  </a:cxn>
                  <a:cxn ang="0">
                    <a:pos x="252" y="6"/>
                  </a:cxn>
                  <a:cxn ang="0">
                    <a:pos x="288" y="6"/>
                  </a:cxn>
                  <a:cxn ang="0">
                    <a:pos x="312" y="12"/>
                  </a:cxn>
                  <a:cxn ang="0">
                    <a:pos x="330" y="12"/>
                  </a:cxn>
                  <a:cxn ang="0">
                    <a:pos x="348" y="12"/>
                  </a:cxn>
                  <a:cxn ang="0">
                    <a:pos x="0" y="294"/>
                  </a:cxn>
                  <a:cxn ang="0">
                    <a:pos x="78" y="0"/>
                  </a:cxn>
                </a:cxnLst>
                <a:rect l="0" t="0" r="r" b="b"/>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a:p>
            </p:txBody>
          </p:sp>
          <p:sp>
            <p:nvSpPr>
              <p:cNvPr id="870425" name="Freeform 25"/>
              <p:cNvSpPr>
                <a:spLocks/>
              </p:cNvSpPr>
              <p:nvPr/>
            </p:nvSpPr>
            <p:spPr bwMode="auto">
              <a:xfrm>
                <a:off x="4508" y="1916"/>
                <a:ext cx="1021" cy="431"/>
              </a:xfrm>
              <a:custGeom>
                <a:avLst/>
                <a:gdLst/>
                <a:ahLst/>
                <a:cxnLst>
                  <a:cxn ang="0">
                    <a:pos x="0" y="120"/>
                  </a:cxn>
                  <a:cxn ang="0">
                    <a:pos x="1021" y="0"/>
                  </a:cxn>
                  <a:cxn ang="0">
                    <a:pos x="1021" y="312"/>
                  </a:cxn>
                  <a:cxn ang="0">
                    <a:pos x="0" y="431"/>
                  </a:cxn>
                  <a:cxn ang="0">
                    <a:pos x="0" y="120"/>
                  </a:cxn>
                </a:cxnLst>
                <a:rect l="0" t="0" r="r" b="b"/>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a:p>
            </p:txBody>
          </p:sp>
          <p:sp>
            <p:nvSpPr>
              <p:cNvPr id="870426" name="Freeform 26"/>
              <p:cNvSpPr>
                <a:spLocks/>
              </p:cNvSpPr>
              <p:nvPr/>
            </p:nvSpPr>
            <p:spPr bwMode="auto">
              <a:xfrm>
                <a:off x="4508" y="1754"/>
                <a:ext cx="1021" cy="282"/>
              </a:xfrm>
              <a:custGeom>
                <a:avLst/>
                <a:gdLst/>
                <a:ahLst/>
                <a:cxnLst>
                  <a:cxn ang="0">
                    <a:pos x="348" y="0"/>
                  </a:cxn>
                  <a:cxn ang="0">
                    <a:pos x="366" y="0"/>
                  </a:cxn>
                  <a:cxn ang="0">
                    <a:pos x="402" y="6"/>
                  </a:cxn>
                  <a:cxn ang="0">
                    <a:pos x="420" y="6"/>
                  </a:cxn>
                  <a:cxn ang="0">
                    <a:pos x="438" y="12"/>
                  </a:cxn>
                  <a:cxn ang="0">
                    <a:pos x="474" y="12"/>
                  </a:cxn>
                  <a:cxn ang="0">
                    <a:pos x="492" y="18"/>
                  </a:cxn>
                  <a:cxn ang="0">
                    <a:pos x="511" y="18"/>
                  </a:cxn>
                  <a:cxn ang="0">
                    <a:pos x="529" y="18"/>
                  </a:cxn>
                  <a:cxn ang="0">
                    <a:pos x="565" y="24"/>
                  </a:cxn>
                  <a:cxn ang="0">
                    <a:pos x="583" y="30"/>
                  </a:cxn>
                  <a:cxn ang="0">
                    <a:pos x="595" y="30"/>
                  </a:cxn>
                  <a:cxn ang="0">
                    <a:pos x="631" y="36"/>
                  </a:cxn>
                  <a:cxn ang="0">
                    <a:pos x="649" y="42"/>
                  </a:cxn>
                  <a:cxn ang="0">
                    <a:pos x="661" y="42"/>
                  </a:cxn>
                  <a:cxn ang="0">
                    <a:pos x="691" y="48"/>
                  </a:cxn>
                  <a:cxn ang="0">
                    <a:pos x="709" y="54"/>
                  </a:cxn>
                  <a:cxn ang="0">
                    <a:pos x="727" y="54"/>
                  </a:cxn>
                  <a:cxn ang="0">
                    <a:pos x="757" y="60"/>
                  </a:cxn>
                  <a:cxn ang="0">
                    <a:pos x="769" y="66"/>
                  </a:cxn>
                  <a:cxn ang="0">
                    <a:pos x="781" y="72"/>
                  </a:cxn>
                  <a:cxn ang="0">
                    <a:pos x="799" y="72"/>
                  </a:cxn>
                  <a:cxn ang="0">
                    <a:pos x="823" y="78"/>
                  </a:cxn>
                  <a:cxn ang="0">
                    <a:pos x="835" y="84"/>
                  </a:cxn>
                  <a:cxn ang="0">
                    <a:pos x="853" y="90"/>
                  </a:cxn>
                  <a:cxn ang="0">
                    <a:pos x="877" y="96"/>
                  </a:cxn>
                  <a:cxn ang="0">
                    <a:pos x="889" y="102"/>
                  </a:cxn>
                  <a:cxn ang="0">
                    <a:pos x="901" y="102"/>
                  </a:cxn>
                  <a:cxn ang="0">
                    <a:pos x="925" y="114"/>
                  </a:cxn>
                  <a:cxn ang="0">
                    <a:pos x="937" y="114"/>
                  </a:cxn>
                  <a:cxn ang="0">
                    <a:pos x="943" y="120"/>
                  </a:cxn>
                  <a:cxn ang="0">
                    <a:pos x="955" y="126"/>
                  </a:cxn>
                  <a:cxn ang="0">
                    <a:pos x="979" y="132"/>
                  </a:cxn>
                  <a:cxn ang="0">
                    <a:pos x="985" y="138"/>
                  </a:cxn>
                  <a:cxn ang="0">
                    <a:pos x="997" y="144"/>
                  </a:cxn>
                  <a:cxn ang="0">
                    <a:pos x="1015" y="150"/>
                  </a:cxn>
                  <a:cxn ang="0">
                    <a:pos x="1021" y="156"/>
                  </a:cxn>
                  <a:cxn ang="0">
                    <a:pos x="0" y="282"/>
                  </a:cxn>
                  <a:cxn ang="0">
                    <a:pos x="348" y="0"/>
                  </a:cxn>
                </a:cxnLst>
                <a:rect l="0" t="0" r="r" b="b"/>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a:p>
            </p:txBody>
          </p:sp>
          <p:sp>
            <p:nvSpPr>
              <p:cNvPr id="870427" name="Freeform 27"/>
              <p:cNvSpPr>
                <a:spLocks/>
              </p:cNvSpPr>
              <p:nvPr/>
            </p:nvSpPr>
            <p:spPr bwMode="auto">
              <a:xfrm>
                <a:off x="3043" y="2150"/>
                <a:ext cx="2258" cy="605"/>
              </a:xfrm>
              <a:custGeom>
                <a:avLst/>
                <a:gdLst/>
                <a:ahLst/>
                <a:cxnLst>
                  <a:cxn ang="0">
                    <a:pos x="2252" y="24"/>
                  </a:cxn>
                  <a:cxn ang="0">
                    <a:pos x="2234" y="60"/>
                  </a:cxn>
                  <a:cxn ang="0">
                    <a:pos x="2198" y="96"/>
                  </a:cxn>
                  <a:cxn ang="0">
                    <a:pos x="2150" y="120"/>
                  </a:cxn>
                  <a:cxn ang="0">
                    <a:pos x="2084" y="155"/>
                  </a:cxn>
                  <a:cxn ang="0">
                    <a:pos x="2006" y="185"/>
                  </a:cxn>
                  <a:cxn ang="0">
                    <a:pos x="1927" y="203"/>
                  </a:cxn>
                  <a:cxn ang="0">
                    <a:pos x="1819" y="227"/>
                  </a:cxn>
                  <a:cxn ang="0">
                    <a:pos x="1711" y="251"/>
                  </a:cxn>
                  <a:cxn ang="0">
                    <a:pos x="1603" y="263"/>
                  </a:cxn>
                  <a:cxn ang="0">
                    <a:pos x="1477" y="275"/>
                  </a:cxn>
                  <a:cxn ang="0">
                    <a:pos x="1345" y="287"/>
                  </a:cxn>
                  <a:cxn ang="0">
                    <a:pos x="1225" y="293"/>
                  </a:cxn>
                  <a:cxn ang="0">
                    <a:pos x="1087" y="293"/>
                  </a:cxn>
                  <a:cxn ang="0">
                    <a:pos x="949" y="287"/>
                  </a:cxn>
                  <a:cxn ang="0">
                    <a:pos x="835" y="281"/>
                  </a:cxn>
                  <a:cxn ang="0">
                    <a:pos x="703" y="269"/>
                  </a:cxn>
                  <a:cxn ang="0">
                    <a:pos x="583" y="257"/>
                  </a:cxn>
                  <a:cxn ang="0">
                    <a:pos x="481" y="239"/>
                  </a:cxn>
                  <a:cxn ang="0">
                    <a:pos x="373" y="215"/>
                  </a:cxn>
                  <a:cxn ang="0">
                    <a:pos x="276" y="191"/>
                  </a:cxn>
                  <a:cxn ang="0">
                    <a:pos x="204" y="167"/>
                  </a:cxn>
                  <a:cxn ang="0">
                    <a:pos x="132" y="137"/>
                  </a:cxn>
                  <a:cxn ang="0">
                    <a:pos x="72" y="102"/>
                  </a:cxn>
                  <a:cxn ang="0">
                    <a:pos x="36" y="72"/>
                  </a:cxn>
                  <a:cxn ang="0">
                    <a:pos x="12" y="42"/>
                  </a:cxn>
                  <a:cxn ang="0">
                    <a:pos x="0" y="6"/>
                  </a:cxn>
                  <a:cxn ang="0">
                    <a:pos x="0" y="329"/>
                  </a:cxn>
                  <a:cxn ang="0">
                    <a:pos x="18" y="365"/>
                  </a:cxn>
                  <a:cxn ang="0">
                    <a:pos x="48" y="395"/>
                  </a:cxn>
                  <a:cxn ang="0">
                    <a:pos x="96" y="431"/>
                  </a:cxn>
                  <a:cxn ang="0">
                    <a:pos x="162" y="461"/>
                  </a:cxn>
                  <a:cxn ang="0">
                    <a:pos x="228" y="485"/>
                  </a:cxn>
                  <a:cxn ang="0">
                    <a:pos x="319" y="515"/>
                  </a:cxn>
                  <a:cxn ang="0">
                    <a:pos x="415" y="539"/>
                  </a:cxn>
                  <a:cxn ang="0">
                    <a:pos x="511" y="557"/>
                  </a:cxn>
                  <a:cxn ang="0">
                    <a:pos x="631" y="575"/>
                  </a:cxn>
                  <a:cxn ang="0">
                    <a:pos x="763" y="587"/>
                  </a:cxn>
                  <a:cxn ang="0">
                    <a:pos x="871" y="593"/>
                  </a:cxn>
                  <a:cxn ang="0">
                    <a:pos x="1009" y="599"/>
                  </a:cxn>
                  <a:cxn ang="0">
                    <a:pos x="1147" y="605"/>
                  </a:cxn>
                  <a:cxn ang="0">
                    <a:pos x="1267" y="599"/>
                  </a:cxn>
                  <a:cxn ang="0">
                    <a:pos x="1399" y="593"/>
                  </a:cxn>
                  <a:cxn ang="0">
                    <a:pos x="1531" y="581"/>
                  </a:cxn>
                  <a:cxn ang="0">
                    <a:pos x="1639" y="569"/>
                  </a:cxn>
                  <a:cxn ang="0">
                    <a:pos x="1759" y="551"/>
                  </a:cxn>
                  <a:cxn ang="0">
                    <a:pos x="1867" y="533"/>
                  </a:cxn>
                  <a:cxn ang="0">
                    <a:pos x="1951" y="509"/>
                  </a:cxn>
                  <a:cxn ang="0">
                    <a:pos x="2042" y="485"/>
                  </a:cxn>
                  <a:cxn ang="0">
                    <a:pos x="2114" y="455"/>
                  </a:cxn>
                  <a:cxn ang="0">
                    <a:pos x="2168" y="425"/>
                  </a:cxn>
                  <a:cxn ang="0">
                    <a:pos x="2210" y="389"/>
                  </a:cxn>
                  <a:cxn ang="0">
                    <a:pos x="2240" y="353"/>
                  </a:cxn>
                  <a:cxn ang="0">
                    <a:pos x="2252" y="323"/>
                  </a:cxn>
                </a:cxnLst>
                <a:rect l="0" t="0" r="r" b="b"/>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a:p>
            </p:txBody>
          </p:sp>
          <p:sp>
            <p:nvSpPr>
              <p:cNvPr id="870428" name="Freeform 28"/>
              <p:cNvSpPr>
                <a:spLocks/>
              </p:cNvSpPr>
              <p:nvPr/>
            </p:nvSpPr>
            <p:spPr bwMode="auto">
              <a:xfrm>
                <a:off x="3043" y="1856"/>
                <a:ext cx="2258" cy="587"/>
              </a:xfrm>
              <a:custGeom>
                <a:avLst/>
                <a:gdLst/>
                <a:ahLst/>
                <a:cxnLst>
                  <a:cxn ang="0">
                    <a:pos x="2180" y="186"/>
                  </a:cxn>
                  <a:cxn ang="0">
                    <a:pos x="2210" y="210"/>
                  </a:cxn>
                  <a:cxn ang="0">
                    <a:pos x="2240" y="240"/>
                  </a:cxn>
                  <a:cxn ang="0">
                    <a:pos x="2252" y="264"/>
                  </a:cxn>
                  <a:cxn ang="0">
                    <a:pos x="2258" y="294"/>
                  </a:cxn>
                  <a:cxn ang="0">
                    <a:pos x="2252" y="324"/>
                  </a:cxn>
                  <a:cxn ang="0">
                    <a:pos x="2234" y="348"/>
                  </a:cxn>
                  <a:cxn ang="0">
                    <a:pos x="2210" y="372"/>
                  </a:cxn>
                  <a:cxn ang="0">
                    <a:pos x="2174" y="402"/>
                  </a:cxn>
                  <a:cxn ang="0">
                    <a:pos x="2132" y="425"/>
                  </a:cxn>
                  <a:cxn ang="0">
                    <a:pos x="2084" y="449"/>
                  </a:cxn>
                  <a:cxn ang="0">
                    <a:pos x="2030" y="467"/>
                  </a:cxn>
                  <a:cxn ang="0">
                    <a:pos x="1951" y="491"/>
                  </a:cxn>
                  <a:cxn ang="0">
                    <a:pos x="1885" y="509"/>
                  </a:cxn>
                  <a:cxn ang="0">
                    <a:pos x="1807" y="527"/>
                  </a:cxn>
                  <a:cxn ang="0">
                    <a:pos x="1711" y="545"/>
                  </a:cxn>
                  <a:cxn ang="0">
                    <a:pos x="1621" y="557"/>
                  </a:cxn>
                  <a:cxn ang="0">
                    <a:pos x="1531" y="563"/>
                  </a:cxn>
                  <a:cxn ang="0">
                    <a:pos x="1417" y="575"/>
                  </a:cxn>
                  <a:cxn ang="0">
                    <a:pos x="1321" y="581"/>
                  </a:cxn>
                  <a:cxn ang="0">
                    <a:pos x="1225" y="587"/>
                  </a:cxn>
                  <a:cxn ang="0">
                    <a:pos x="1105" y="587"/>
                  </a:cxn>
                  <a:cxn ang="0">
                    <a:pos x="1009" y="581"/>
                  </a:cxn>
                  <a:cxn ang="0">
                    <a:pos x="913" y="581"/>
                  </a:cxn>
                  <a:cxn ang="0">
                    <a:pos x="799" y="575"/>
                  </a:cxn>
                  <a:cxn ang="0">
                    <a:pos x="703" y="563"/>
                  </a:cxn>
                  <a:cxn ang="0">
                    <a:pos x="613" y="551"/>
                  </a:cxn>
                  <a:cxn ang="0">
                    <a:pos x="511" y="539"/>
                  </a:cxn>
                  <a:cxn ang="0">
                    <a:pos x="433" y="521"/>
                  </a:cxn>
                  <a:cxn ang="0">
                    <a:pos x="361" y="509"/>
                  </a:cxn>
                  <a:cxn ang="0">
                    <a:pos x="289" y="491"/>
                  </a:cxn>
                  <a:cxn ang="0">
                    <a:pos x="216" y="467"/>
                  </a:cxn>
                  <a:cxn ang="0">
                    <a:pos x="162" y="443"/>
                  </a:cxn>
                  <a:cxn ang="0">
                    <a:pos x="114" y="420"/>
                  </a:cxn>
                  <a:cxn ang="0">
                    <a:pos x="66" y="396"/>
                  </a:cxn>
                  <a:cxn ang="0">
                    <a:pos x="36" y="366"/>
                  </a:cxn>
                  <a:cxn ang="0">
                    <a:pos x="18" y="342"/>
                  </a:cxn>
                  <a:cxn ang="0">
                    <a:pos x="0" y="312"/>
                  </a:cxn>
                  <a:cxn ang="0">
                    <a:pos x="0" y="288"/>
                  </a:cxn>
                  <a:cxn ang="0">
                    <a:pos x="6" y="264"/>
                  </a:cxn>
                  <a:cxn ang="0">
                    <a:pos x="24" y="234"/>
                  </a:cxn>
                  <a:cxn ang="0">
                    <a:pos x="48" y="204"/>
                  </a:cxn>
                  <a:cxn ang="0">
                    <a:pos x="78" y="180"/>
                  </a:cxn>
                  <a:cxn ang="0">
                    <a:pos x="132" y="156"/>
                  </a:cxn>
                  <a:cxn ang="0">
                    <a:pos x="180" y="132"/>
                  </a:cxn>
                  <a:cxn ang="0">
                    <a:pos x="240" y="114"/>
                  </a:cxn>
                  <a:cxn ang="0">
                    <a:pos x="301" y="90"/>
                  </a:cxn>
                  <a:cxn ang="0">
                    <a:pos x="385" y="72"/>
                  </a:cxn>
                  <a:cxn ang="0">
                    <a:pos x="463" y="54"/>
                  </a:cxn>
                  <a:cxn ang="0">
                    <a:pos x="547" y="42"/>
                  </a:cxn>
                  <a:cxn ang="0">
                    <a:pos x="649" y="24"/>
                  </a:cxn>
                  <a:cxn ang="0">
                    <a:pos x="739" y="18"/>
                  </a:cxn>
                  <a:cxn ang="0">
                    <a:pos x="835" y="6"/>
                  </a:cxn>
                  <a:cxn ang="0">
                    <a:pos x="949" y="0"/>
                  </a:cxn>
                  <a:cxn ang="0">
                    <a:pos x="1051" y="0"/>
                  </a:cxn>
                  <a:cxn ang="0">
                    <a:pos x="1129" y="294"/>
                  </a:cxn>
                </a:cxnLst>
                <a:rect l="0" t="0" r="r" b="b"/>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a:p>
            </p:txBody>
          </p:sp>
        </p:grpSp>
        <p:sp>
          <p:nvSpPr>
            <p:cNvPr id="870429" name="Rectangle 29"/>
            <p:cNvSpPr>
              <a:spLocks noChangeArrowheads="1"/>
            </p:cNvSpPr>
            <p:nvPr/>
          </p:nvSpPr>
          <p:spPr bwMode="auto">
            <a:xfrm>
              <a:off x="4288" y="1776"/>
              <a:ext cx="291" cy="274"/>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Code</a:t>
              </a:r>
            </a:p>
            <a:p>
              <a:pPr algn="ctr" eaLnBrk="0" hangingPunct="0">
                <a:spcBef>
                  <a:spcPct val="0"/>
                </a:spcBef>
              </a:pPr>
              <a:r>
                <a:rPr lang="en-US" b="1">
                  <a:solidFill>
                    <a:srgbClr val="000000"/>
                  </a:solidFill>
                  <a:latin typeface="Futura Lt BT" pitchFamily="34" charset="0"/>
                </a:rPr>
                <a:t>1%</a:t>
              </a:r>
            </a:p>
          </p:txBody>
        </p:sp>
        <p:sp>
          <p:nvSpPr>
            <p:cNvPr id="870430" name="Rectangle 30"/>
            <p:cNvSpPr>
              <a:spLocks noChangeArrowheads="1"/>
            </p:cNvSpPr>
            <p:nvPr/>
          </p:nvSpPr>
          <p:spPr bwMode="auto">
            <a:xfrm>
              <a:off x="4609" y="1835"/>
              <a:ext cx="313" cy="27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Other</a:t>
              </a:r>
            </a:p>
            <a:p>
              <a:pPr algn="ctr" eaLnBrk="0" hangingPunct="0">
                <a:spcBef>
                  <a:spcPct val="0"/>
                </a:spcBef>
              </a:pPr>
              <a:r>
                <a:rPr lang="en-US" b="1">
                  <a:solidFill>
                    <a:srgbClr val="000000"/>
                  </a:solidFill>
                  <a:latin typeface="Futura Lt BT" pitchFamily="34" charset="0"/>
                </a:rPr>
                <a:t>4%</a:t>
              </a:r>
            </a:p>
          </p:txBody>
        </p:sp>
        <p:sp>
          <p:nvSpPr>
            <p:cNvPr id="870431" name="Rectangle 31"/>
            <p:cNvSpPr>
              <a:spLocks noChangeArrowheads="1"/>
            </p:cNvSpPr>
            <p:nvPr/>
          </p:nvSpPr>
          <p:spPr bwMode="auto">
            <a:xfrm>
              <a:off x="5129" y="1876"/>
              <a:ext cx="392" cy="27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Design</a:t>
              </a:r>
            </a:p>
            <a:p>
              <a:pPr algn="ctr" eaLnBrk="0" hangingPunct="0">
                <a:spcBef>
                  <a:spcPct val="0"/>
                </a:spcBef>
              </a:pPr>
              <a:r>
                <a:rPr lang="en-US" b="1">
                  <a:solidFill>
                    <a:srgbClr val="000000"/>
                  </a:solidFill>
                  <a:latin typeface="Futura Lt BT" pitchFamily="34" charset="0"/>
                </a:rPr>
                <a:t>13%</a:t>
              </a:r>
            </a:p>
          </p:txBody>
        </p:sp>
        <p:sp>
          <p:nvSpPr>
            <p:cNvPr id="870432" name="Rectangle 32"/>
            <p:cNvSpPr>
              <a:spLocks noChangeArrowheads="1"/>
            </p:cNvSpPr>
            <p:nvPr/>
          </p:nvSpPr>
          <p:spPr bwMode="auto">
            <a:xfrm>
              <a:off x="3343" y="1989"/>
              <a:ext cx="776" cy="274"/>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b="1">
                  <a:solidFill>
                    <a:srgbClr val="000000"/>
                  </a:solidFill>
                  <a:latin typeface="Futura Lt BT" pitchFamily="34" charset="0"/>
                </a:rPr>
                <a:t>Requirements</a:t>
              </a:r>
            </a:p>
            <a:p>
              <a:pPr algn="ctr" eaLnBrk="0" hangingPunct="0">
                <a:spcBef>
                  <a:spcPct val="0"/>
                </a:spcBef>
              </a:pPr>
              <a:r>
                <a:rPr lang="en-US" b="1">
                  <a:solidFill>
                    <a:srgbClr val="000000"/>
                  </a:solidFill>
                  <a:latin typeface="Futura Lt BT" pitchFamily="34" charset="0"/>
                </a:rPr>
                <a:t>82%</a:t>
              </a:r>
            </a:p>
          </p:txBody>
        </p:sp>
      </p:grpSp>
      <p:sp>
        <p:nvSpPr>
          <p:cNvPr id="870433" name="Rectangle 33"/>
          <p:cNvSpPr>
            <a:spLocks noChangeArrowheads="1"/>
          </p:cNvSpPr>
          <p:nvPr/>
        </p:nvSpPr>
        <p:spPr bwMode="auto">
          <a:xfrm>
            <a:off x="2555876" y="1219201"/>
            <a:ext cx="4086225" cy="1241425"/>
          </a:xfrm>
          <a:prstGeom prst="rect">
            <a:avLst/>
          </a:prstGeom>
          <a:noFill/>
          <a:ln w="9525">
            <a:noFill/>
            <a:miter lim="800000"/>
            <a:headEnd/>
            <a:tailEnd/>
          </a:ln>
          <a:effectLst/>
        </p:spPr>
        <p:txBody>
          <a:bodyPr lIns="92075" tIns="46038" rIns="92075" bIns="46038" anchor="ctr"/>
          <a:lstStyle/>
          <a:p>
            <a:pPr>
              <a:spcBef>
                <a:spcPct val="0"/>
              </a:spcBef>
            </a:pPr>
            <a:endParaRPr lang="fr-CA" sz="1900" b="1">
              <a:solidFill>
                <a:srgbClr val="000000"/>
              </a:solidFill>
            </a:endParaRPr>
          </a:p>
        </p:txBody>
      </p:sp>
    </p:spTree>
    <p:extLst>
      <p:ext uri="{BB962C8B-B14F-4D97-AF65-F5344CB8AC3E}">
        <p14:creationId xmlns:p14="http://schemas.microsoft.com/office/powerpoint/2010/main" val="146140195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Picture 3"/>
          <p:cNvPicPr>
            <a:picLocks noChangeAspect="1"/>
          </p:cNvPicPr>
          <p:nvPr/>
        </p:nvPicPr>
        <p:blipFill>
          <a:blip r:embed="rId3"/>
          <a:stretch>
            <a:fillRect/>
          </a:stretch>
        </p:blipFill>
        <p:spPr>
          <a:xfrm>
            <a:off x="2296971" y="2108235"/>
            <a:ext cx="1905910" cy="1905910"/>
          </a:xfrm>
          <a:prstGeom prst="rect">
            <a:avLst/>
          </a:prstGeom>
        </p:spPr>
      </p:pic>
      <p:pic>
        <p:nvPicPr>
          <p:cNvPr id="5" name="Picture 4"/>
          <p:cNvPicPr>
            <a:picLocks noChangeAspect="1"/>
          </p:cNvPicPr>
          <p:nvPr/>
        </p:nvPicPr>
        <p:blipFill>
          <a:blip r:embed="rId4"/>
          <a:stretch>
            <a:fillRect/>
          </a:stretch>
        </p:blipFill>
        <p:spPr>
          <a:xfrm>
            <a:off x="5140187" y="2100158"/>
            <a:ext cx="1910487" cy="1910487"/>
          </a:xfrm>
          <a:prstGeom prst="rect">
            <a:avLst/>
          </a:prstGeom>
        </p:spPr>
      </p:pic>
      <p:pic>
        <p:nvPicPr>
          <p:cNvPr id="6" name="Picture 5"/>
          <p:cNvPicPr>
            <a:picLocks noChangeAspect="1"/>
          </p:cNvPicPr>
          <p:nvPr/>
        </p:nvPicPr>
        <p:blipFill>
          <a:blip r:embed="rId5"/>
          <a:stretch>
            <a:fillRect/>
          </a:stretch>
        </p:blipFill>
        <p:spPr>
          <a:xfrm>
            <a:off x="5140187" y="4488032"/>
            <a:ext cx="1906431" cy="1906431"/>
          </a:xfrm>
          <a:prstGeom prst="rect">
            <a:avLst/>
          </a:prstGeom>
        </p:spPr>
      </p:pic>
      <p:pic>
        <p:nvPicPr>
          <p:cNvPr id="7" name="Picture 6"/>
          <p:cNvPicPr>
            <a:picLocks noChangeAspect="1"/>
          </p:cNvPicPr>
          <p:nvPr/>
        </p:nvPicPr>
        <p:blipFill>
          <a:blip r:embed="rId6"/>
          <a:stretch>
            <a:fillRect/>
          </a:stretch>
        </p:blipFill>
        <p:spPr>
          <a:xfrm>
            <a:off x="8058824" y="2100157"/>
            <a:ext cx="1905910" cy="1905910"/>
          </a:xfrm>
          <a:prstGeom prst="rect">
            <a:avLst/>
          </a:prstGeom>
        </p:spPr>
      </p:pic>
      <p:sp>
        <p:nvSpPr>
          <p:cNvPr id="8" name="TextBox 7"/>
          <p:cNvSpPr txBox="1"/>
          <p:nvPr/>
        </p:nvSpPr>
        <p:spPr>
          <a:xfrm>
            <a:off x="2191141" y="3970666"/>
            <a:ext cx="2128357" cy="369332"/>
          </a:xfrm>
          <a:prstGeom prst="rect">
            <a:avLst/>
          </a:prstGeom>
          <a:noFill/>
        </p:spPr>
        <p:txBody>
          <a:bodyPr wrap="square" rtlCol="0">
            <a:spAutoFit/>
          </a:bodyPr>
          <a:lstStyle/>
          <a:p>
            <a:pPr algn="ctr"/>
            <a:r>
              <a:rPr lang="en-US" dirty="0"/>
              <a:t>Self-driving Vehicles</a:t>
            </a:r>
          </a:p>
        </p:txBody>
      </p:sp>
      <p:sp>
        <p:nvSpPr>
          <p:cNvPr id="9" name="TextBox 8"/>
          <p:cNvSpPr txBox="1"/>
          <p:nvPr/>
        </p:nvSpPr>
        <p:spPr>
          <a:xfrm>
            <a:off x="4792967" y="3958908"/>
            <a:ext cx="2645749" cy="369332"/>
          </a:xfrm>
          <a:prstGeom prst="rect">
            <a:avLst/>
          </a:prstGeom>
          <a:noFill/>
        </p:spPr>
        <p:txBody>
          <a:bodyPr wrap="square" rtlCol="0">
            <a:spAutoFit/>
          </a:bodyPr>
          <a:lstStyle/>
          <a:p>
            <a:pPr algn="ctr"/>
            <a:r>
              <a:rPr lang="en-US" dirty="0"/>
              <a:t>Unmanned Aerial Vehicles</a:t>
            </a:r>
          </a:p>
        </p:txBody>
      </p:sp>
      <p:sp>
        <p:nvSpPr>
          <p:cNvPr id="10" name="TextBox 9"/>
          <p:cNvSpPr txBox="1"/>
          <p:nvPr/>
        </p:nvSpPr>
        <p:spPr>
          <a:xfrm>
            <a:off x="7556305" y="3955355"/>
            <a:ext cx="2945952" cy="369332"/>
          </a:xfrm>
          <a:prstGeom prst="rect">
            <a:avLst/>
          </a:prstGeom>
          <a:noFill/>
        </p:spPr>
        <p:txBody>
          <a:bodyPr wrap="square" rtlCol="0">
            <a:spAutoFit/>
          </a:bodyPr>
          <a:lstStyle/>
          <a:p>
            <a:pPr algn="ctr"/>
            <a:r>
              <a:rPr lang="en-US" dirty="0"/>
              <a:t>Medical Sensors &amp; Actuators</a:t>
            </a:r>
          </a:p>
        </p:txBody>
      </p:sp>
      <p:sp>
        <p:nvSpPr>
          <p:cNvPr id="11" name="TextBox 10"/>
          <p:cNvSpPr txBox="1"/>
          <p:nvPr/>
        </p:nvSpPr>
        <p:spPr>
          <a:xfrm>
            <a:off x="4992871" y="6343803"/>
            <a:ext cx="2128357" cy="369332"/>
          </a:xfrm>
          <a:prstGeom prst="rect">
            <a:avLst/>
          </a:prstGeom>
          <a:noFill/>
        </p:spPr>
        <p:txBody>
          <a:bodyPr wrap="square" rtlCol="0">
            <a:spAutoFit/>
          </a:bodyPr>
          <a:lstStyle/>
          <a:p>
            <a:pPr algn="ctr"/>
            <a:r>
              <a:rPr lang="en-US" dirty="0"/>
              <a:t>Robots</a:t>
            </a:r>
          </a:p>
        </p:txBody>
      </p:sp>
      <p:sp>
        <p:nvSpPr>
          <p:cNvPr id="12" name="Content Placeholder 2"/>
          <p:cNvSpPr>
            <a:spLocks noGrp="1"/>
          </p:cNvSpPr>
          <p:nvPr>
            <p:ph idx="1"/>
          </p:nvPr>
        </p:nvSpPr>
        <p:spPr>
          <a:xfrm>
            <a:off x="609600" y="1418789"/>
            <a:ext cx="10718800" cy="681369"/>
          </a:xfrm>
        </p:spPr>
        <p:txBody>
          <a:bodyPr>
            <a:normAutofit/>
          </a:bodyPr>
          <a:lstStyle/>
          <a:p>
            <a:r>
              <a:rPr lang="en-US" dirty="0"/>
              <a:t>Software defines our lives</a:t>
            </a:r>
          </a:p>
        </p:txBody>
      </p:sp>
    </p:spTree>
    <p:extLst>
      <p:ext uri="{BB962C8B-B14F-4D97-AF65-F5344CB8AC3E}">
        <p14:creationId xmlns:p14="http://schemas.microsoft.com/office/powerpoint/2010/main" val="23064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14E8-025D-E749-A316-CB09BA03F3C5}"/>
              </a:ext>
            </a:extLst>
          </p:cNvPr>
          <p:cNvSpPr>
            <a:spLocks noGrp="1"/>
          </p:cNvSpPr>
          <p:nvPr>
            <p:ph type="title"/>
          </p:nvPr>
        </p:nvSpPr>
        <p:spPr/>
        <p:txBody>
          <a:bodyPr/>
          <a:lstStyle/>
          <a:p>
            <a:r>
              <a:rPr lang="en-SA" b="1" dirty="0"/>
              <a:t>Definition of RE</a:t>
            </a:r>
          </a:p>
        </p:txBody>
      </p:sp>
      <p:sp>
        <p:nvSpPr>
          <p:cNvPr id="3" name="Content Placeholder 2">
            <a:extLst>
              <a:ext uri="{FF2B5EF4-FFF2-40B4-BE49-F238E27FC236}">
                <a16:creationId xmlns:a16="http://schemas.microsoft.com/office/drawing/2014/main" id="{5E764195-1CC3-6C46-887F-E73EE929D2ED}"/>
              </a:ext>
            </a:extLst>
          </p:cNvPr>
          <p:cNvSpPr>
            <a:spLocks noGrp="1"/>
          </p:cNvSpPr>
          <p:nvPr>
            <p:ph idx="1"/>
          </p:nvPr>
        </p:nvSpPr>
        <p:spPr>
          <a:xfrm>
            <a:off x="838200" y="2476977"/>
            <a:ext cx="10515600" cy="4351338"/>
          </a:xfrm>
        </p:spPr>
        <p:txBody>
          <a:bodyPr/>
          <a:lstStyle/>
          <a:p>
            <a:pPr>
              <a:lnSpc>
                <a:spcPct val="150000"/>
              </a:lnSpc>
            </a:pPr>
            <a:r>
              <a:rPr lang="en-SA" dirty="0"/>
              <a:t>“</a:t>
            </a:r>
            <a:r>
              <a:rPr lang="en-US" dirty="0"/>
              <a:t>The branch of software engineering concerned with the real-world goals for functions of and constraints on software systems. It is also concerned with the relationship of these factors to precise specifications of software behavior, and to their evolution over time and across software families</a:t>
            </a:r>
            <a:r>
              <a:rPr lang="en-SA" dirty="0"/>
              <a:t>” (Zave, 1997)</a:t>
            </a:r>
          </a:p>
        </p:txBody>
      </p:sp>
      <p:sp>
        <p:nvSpPr>
          <p:cNvPr id="4" name="Slide Number Placeholder 3">
            <a:extLst>
              <a:ext uri="{FF2B5EF4-FFF2-40B4-BE49-F238E27FC236}">
                <a16:creationId xmlns:a16="http://schemas.microsoft.com/office/drawing/2014/main" id="{F5BB31F7-B2C4-E44E-AA24-74CE6D6BBA73}"/>
              </a:ext>
            </a:extLst>
          </p:cNvPr>
          <p:cNvSpPr>
            <a:spLocks noGrp="1"/>
          </p:cNvSpPr>
          <p:nvPr>
            <p:ph type="sldNum" sz="quarter" idx="12"/>
          </p:nvPr>
        </p:nvSpPr>
        <p:spPr/>
        <p:txBody>
          <a:bodyPr/>
          <a:lstStyle/>
          <a:p>
            <a:fld id="{BC2E4893-4A31-43A1-A845-7F033F55D32C}" type="slidenum">
              <a:rPr lang="en-US" smtClean="0"/>
              <a:t>30</a:t>
            </a:fld>
            <a:endParaRPr lang="en-US"/>
          </a:p>
        </p:txBody>
      </p:sp>
      <p:pic>
        <p:nvPicPr>
          <p:cNvPr id="16386" name="Picture 2" descr="Requirement Engineering">
            <a:extLst>
              <a:ext uri="{FF2B5EF4-FFF2-40B4-BE49-F238E27FC236}">
                <a16:creationId xmlns:a16="http://schemas.microsoft.com/office/drawing/2014/main" id="{F4D46D43-BB3B-0A4A-80C9-FC97A0A28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586" y="153792"/>
            <a:ext cx="4142356" cy="230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876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DA57-E17F-E949-9885-6793755FAD51}"/>
              </a:ext>
            </a:extLst>
          </p:cNvPr>
          <p:cNvSpPr>
            <a:spLocks noGrp="1"/>
          </p:cNvSpPr>
          <p:nvPr>
            <p:ph type="title"/>
          </p:nvPr>
        </p:nvSpPr>
        <p:spPr/>
        <p:txBody>
          <a:bodyPr/>
          <a:lstStyle/>
          <a:p>
            <a:r>
              <a:rPr lang="en-SA" b="1" dirty="0"/>
              <a:t>Definition of RE</a:t>
            </a:r>
          </a:p>
        </p:txBody>
      </p:sp>
      <p:sp>
        <p:nvSpPr>
          <p:cNvPr id="3" name="Content Placeholder 2">
            <a:extLst>
              <a:ext uri="{FF2B5EF4-FFF2-40B4-BE49-F238E27FC236}">
                <a16:creationId xmlns:a16="http://schemas.microsoft.com/office/drawing/2014/main" id="{D9CE9FF2-58D7-BE4C-AC85-8DCCD5F93800}"/>
              </a:ext>
            </a:extLst>
          </p:cNvPr>
          <p:cNvSpPr>
            <a:spLocks noGrp="1"/>
          </p:cNvSpPr>
          <p:nvPr>
            <p:ph idx="1"/>
          </p:nvPr>
        </p:nvSpPr>
        <p:spPr/>
        <p:txBody>
          <a:bodyPr>
            <a:normAutofit fontScale="92500" lnSpcReduction="10000"/>
          </a:bodyPr>
          <a:lstStyle/>
          <a:p>
            <a:pPr>
              <a:lnSpc>
                <a:spcPct val="150000"/>
              </a:lnSpc>
            </a:pPr>
            <a:r>
              <a:rPr lang="en-US" altLang="en-US" dirty="0"/>
              <a:t>Encompasses all the activities involved in determining, documenting, and managing stakeholder requirements, which are to be met by a new or evolving system</a:t>
            </a:r>
          </a:p>
          <a:p>
            <a:pPr>
              <a:lnSpc>
                <a:spcPct val="150000"/>
              </a:lnSpc>
            </a:pPr>
            <a:r>
              <a:rPr lang="en-US" altLang="en-US" dirty="0"/>
              <a:t>Is concerned with identifying the purpose of a SW system and the context in which it will be used</a:t>
            </a:r>
          </a:p>
          <a:p>
            <a:pPr>
              <a:lnSpc>
                <a:spcPct val="150000"/>
              </a:lnSpc>
            </a:pPr>
            <a:r>
              <a:rPr lang="en-US" altLang="en-US" dirty="0"/>
              <a:t>Starts with real-world needs of stakeholders and translates them into a set of requirements artifacts to be implemented into a SW system</a:t>
            </a:r>
          </a:p>
          <a:p>
            <a:pPr>
              <a:lnSpc>
                <a:spcPct val="150000"/>
              </a:lnSpc>
            </a:pPr>
            <a:endParaRPr lang="en-US" altLang="en-US" dirty="0"/>
          </a:p>
          <a:p>
            <a:pPr>
              <a:lnSpc>
                <a:spcPct val="150000"/>
              </a:lnSpc>
            </a:pPr>
            <a:endParaRPr lang="en-US" altLang="en-US" dirty="0"/>
          </a:p>
          <a:p>
            <a:pPr>
              <a:lnSpc>
                <a:spcPct val="150000"/>
              </a:lnSpc>
            </a:pPr>
            <a:endParaRPr lang="en-SA" dirty="0"/>
          </a:p>
        </p:txBody>
      </p:sp>
      <p:sp>
        <p:nvSpPr>
          <p:cNvPr id="4" name="Slide Number Placeholder 3">
            <a:extLst>
              <a:ext uri="{FF2B5EF4-FFF2-40B4-BE49-F238E27FC236}">
                <a16:creationId xmlns:a16="http://schemas.microsoft.com/office/drawing/2014/main" id="{E917E47F-82D0-4549-8F57-038D5CB2C073}"/>
              </a:ext>
            </a:extLst>
          </p:cNvPr>
          <p:cNvSpPr>
            <a:spLocks noGrp="1"/>
          </p:cNvSpPr>
          <p:nvPr>
            <p:ph type="sldNum" sz="quarter" idx="12"/>
          </p:nvPr>
        </p:nvSpPr>
        <p:spPr/>
        <p:txBody>
          <a:bodyPr/>
          <a:lstStyle/>
          <a:p>
            <a:fld id="{BC2E4893-4A31-43A1-A845-7F033F55D32C}" type="slidenum">
              <a:rPr lang="en-US" smtClean="0"/>
              <a:t>31</a:t>
            </a:fld>
            <a:endParaRPr lang="en-US"/>
          </a:p>
        </p:txBody>
      </p:sp>
    </p:spTree>
    <p:extLst>
      <p:ext uri="{BB962C8B-B14F-4D97-AF65-F5344CB8AC3E}">
        <p14:creationId xmlns:p14="http://schemas.microsoft.com/office/powerpoint/2010/main" val="871053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altLang="en-US" b="1" dirty="0"/>
              <a:t>RE Activities</a:t>
            </a:r>
          </a:p>
        </p:txBody>
      </p:sp>
      <p:sp>
        <p:nvSpPr>
          <p:cNvPr id="14338" name="Slide Number Placeholder 3"/>
          <p:cNvSpPr>
            <a:spLocks noGrp="1"/>
          </p:cNvSpPr>
          <p:nvPr>
            <p:ph type="sldNum" sz="quarter" idx="12"/>
          </p:nvPr>
        </p:nvSpPr>
        <p:spPr>
          <a:xfrm>
            <a:off x="11338984" y="6472238"/>
            <a:ext cx="853016" cy="309562"/>
          </a:xfrm>
          <a:prstGeom prst="rect">
            <a:avLst/>
          </a:prstGeom>
          <a:noFill/>
        </p:spPr>
        <p:txBody>
          <a:bodyPr/>
          <a:lstStyle>
            <a:lvl1pPr defTabSz="762000" eaLnBrk="0" hangingPunct="0">
              <a:lnSpc>
                <a:spcPts val="2600"/>
              </a:lnSpc>
              <a:spcBef>
                <a:spcPts val="600"/>
              </a:spcBef>
              <a:buClr>
                <a:srgbClr val="D62828"/>
              </a:buClr>
              <a:buSzPct val="130000"/>
              <a:buChar char="•"/>
              <a:defRPr sz="2400">
                <a:solidFill>
                  <a:srgbClr val="002654"/>
                </a:solidFill>
                <a:latin typeface="Arial" charset="0"/>
              </a:defRPr>
            </a:lvl1pPr>
            <a:lvl2pPr marL="742950" indent="-285750" defTabSz="762000" eaLnBrk="0" hangingPunct="0">
              <a:lnSpc>
                <a:spcPts val="2600"/>
              </a:lnSpc>
              <a:spcBef>
                <a:spcPts val="600"/>
              </a:spcBef>
              <a:buChar char="•"/>
              <a:defRPr sz="2000">
                <a:solidFill>
                  <a:srgbClr val="002654"/>
                </a:solidFill>
                <a:latin typeface="Arial" charset="0"/>
              </a:defRPr>
            </a:lvl2pPr>
            <a:lvl3pPr marL="1143000" indent="-228600" defTabSz="762000" eaLnBrk="0" hangingPunct="0">
              <a:lnSpc>
                <a:spcPts val="2600"/>
              </a:lnSpc>
              <a:spcBef>
                <a:spcPts val="600"/>
              </a:spcBef>
              <a:buChar char="•"/>
              <a:defRPr>
                <a:solidFill>
                  <a:srgbClr val="002654"/>
                </a:solidFill>
                <a:latin typeface="Arial" charset="0"/>
              </a:defRPr>
            </a:lvl3pPr>
            <a:lvl4pPr marL="1600200" indent="-228600" defTabSz="762000" eaLnBrk="0" hangingPunct="0">
              <a:lnSpc>
                <a:spcPts val="2600"/>
              </a:lnSpc>
              <a:spcBef>
                <a:spcPts val="600"/>
              </a:spcBef>
              <a:buChar char="•"/>
              <a:defRPr sz="1600">
                <a:solidFill>
                  <a:srgbClr val="002654"/>
                </a:solidFill>
                <a:latin typeface="Arial" charset="0"/>
              </a:defRPr>
            </a:lvl4pPr>
            <a:lvl5pPr marL="2057400" indent="-228600" defTabSz="762000" eaLnBrk="0" hangingPunct="0">
              <a:lnSpc>
                <a:spcPct val="110000"/>
              </a:lnSpc>
              <a:spcBef>
                <a:spcPct val="30000"/>
              </a:spcBef>
              <a:defRPr sz="1200">
                <a:solidFill>
                  <a:srgbClr val="002654"/>
                </a:solidFill>
                <a:latin typeface="Arial" charset="0"/>
              </a:defRPr>
            </a:lvl5pPr>
            <a:lvl6pPr marL="2514600" indent="-228600" defTabSz="762000" eaLnBrk="0" fontAlgn="base" hangingPunct="0">
              <a:lnSpc>
                <a:spcPct val="110000"/>
              </a:lnSpc>
              <a:spcBef>
                <a:spcPct val="30000"/>
              </a:spcBef>
              <a:spcAft>
                <a:spcPct val="0"/>
              </a:spcAft>
              <a:defRPr sz="1200">
                <a:solidFill>
                  <a:srgbClr val="002654"/>
                </a:solidFill>
                <a:latin typeface="Arial" charset="0"/>
              </a:defRPr>
            </a:lvl6pPr>
            <a:lvl7pPr marL="2971800" indent="-228600" defTabSz="762000" eaLnBrk="0" fontAlgn="base" hangingPunct="0">
              <a:lnSpc>
                <a:spcPct val="110000"/>
              </a:lnSpc>
              <a:spcBef>
                <a:spcPct val="30000"/>
              </a:spcBef>
              <a:spcAft>
                <a:spcPct val="0"/>
              </a:spcAft>
              <a:defRPr sz="1200">
                <a:solidFill>
                  <a:srgbClr val="002654"/>
                </a:solidFill>
                <a:latin typeface="Arial" charset="0"/>
              </a:defRPr>
            </a:lvl7pPr>
            <a:lvl8pPr marL="3429000" indent="-228600" defTabSz="762000" eaLnBrk="0" fontAlgn="base" hangingPunct="0">
              <a:lnSpc>
                <a:spcPct val="110000"/>
              </a:lnSpc>
              <a:spcBef>
                <a:spcPct val="30000"/>
              </a:spcBef>
              <a:spcAft>
                <a:spcPct val="0"/>
              </a:spcAft>
              <a:defRPr sz="1200">
                <a:solidFill>
                  <a:srgbClr val="002654"/>
                </a:solidFill>
                <a:latin typeface="Arial" charset="0"/>
              </a:defRPr>
            </a:lvl8pPr>
            <a:lvl9pPr marL="3886200" indent="-228600" defTabSz="762000" eaLnBrk="0" fontAlgn="base" hangingPunct="0">
              <a:lnSpc>
                <a:spcPct val="110000"/>
              </a:lnSpc>
              <a:spcBef>
                <a:spcPct val="30000"/>
              </a:spcBef>
              <a:spcAft>
                <a:spcPct val="0"/>
              </a:spcAft>
              <a:defRPr sz="1200">
                <a:solidFill>
                  <a:srgbClr val="002654"/>
                </a:solidFill>
                <a:latin typeface="Arial" charset="0"/>
              </a:defRPr>
            </a:lvl9pPr>
          </a:lstStyle>
          <a:p>
            <a:pPr>
              <a:lnSpc>
                <a:spcPct val="100000"/>
              </a:lnSpc>
              <a:spcBef>
                <a:spcPct val="0"/>
              </a:spcBef>
              <a:buClrTx/>
              <a:buSzTx/>
              <a:buFontTx/>
              <a:buNone/>
            </a:pPr>
            <a:fld id="{089D0F71-AEAB-4655-8485-B29DE8546901}" type="slidenum">
              <a:rPr lang="en-CA" altLang="en-US" sz="1200" smtClean="0"/>
              <a:pPr>
                <a:lnSpc>
                  <a:spcPct val="100000"/>
                </a:lnSpc>
                <a:spcBef>
                  <a:spcPct val="0"/>
                </a:spcBef>
                <a:buClrTx/>
                <a:buSzTx/>
                <a:buFontTx/>
                <a:buNone/>
              </a:pPr>
              <a:t>32</a:t>
            </a:fld>
            <a:endParaRPr lang="en-CA" altLang="en-US" sz="1200"/>
          </a:p>
        </p:txBody>
      </p:sp>
      <p:pic>
        <p:nvPicPr>
          <p:cNvPr id="5" name="Picture 4" descr="Diagram&#10;&#10;Description automatically generated">
            <a:extLst>
              <a:ext uri="{FF2B5EF4-FFF2-40B4-BE49-F238E27FC236}">
                <a16:creationId xmlns:a16="http://schemas.microsoft.com/office/drawing/2014/main" id="{23951407-8FAC-BB42-8AE9-14E00A633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449" y="1690688"/>
            <a:ext cx="9439612" cy="4344531"/>
          </a:xfrm>
          <a:prstGeom prst="rect">
            <a:avLst/>
          </a:prstGeom>
        </p:spPr>
      </p:pic>
      <p:cxnSp>
        <p:nvCxnSpPr>
          <p:cNvPr id="7" name="Straight Connector 6">
            <a:extLst>
              <a:ext uri="{FF2B5EF4-FFF2-40B4-BE49-F238E27FC236}">
                <a16:creationId xmlns:a16="http://schemas.microsoft.com/office/drawing/2014/main" id="{3F37F9EB-AFAE-4E47-9BB0-C968CF8241D1}"/>
              </a:ext>
            </a:extLst>
          </p:cNvPr>
          <p:cNvCxnSpPr>
            <a:cxnSpLocks/>
            <a:endCxn id="8" idx="0"/>
          </p:cNvCxnSpPr>
          <p:nvPr/>
        </p:nvCxnSpPr>
        <p:spPr>
          <a:xfrm flipH="1">
            <a:off x="2054268" y="2167003"/>
            <a:ext cx="2680570" cy="473793"/>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F39BB3E-9678-9F49-A60B-D72090C81195}"/>
              </a:ext>
            </a:extLst>
          </p:cNvPr>
          <p:cNvSpPr/>
          <p:nvPr/>
        </p:nvSpPr>
        <p:spPr>
          <a:xfrm>
            <a:off x="181627" y="2640796"/>
            <a:ext cx="3745282" cy="501041"/>
          </a:xfrm>
          <a:prstGeom prst="rect">
            <a:avLst/>
          </a:prstGeom>
          <a:ln>
            <a:solidFill>
              <a:schemeClr val="tx1"/>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r>
              <a:rPr lang="en-SA" sz="2200" dirty="0"/>
              <a:t>Requirements Inception</a:t>
            </a:r>
          </a:p>
        </p:txBody>
      </p:sp>
      <p:sp>
        <p:nvSpPr>
          <p:cNvPr id="13" name="Curved Left Arrow 12">
            <a:extLst>
              <a:ext uri="{FF2B5EF4-FFF2-40B4-BE49-F238E27FC236}">
                <a16:creationId xmlns:a16="http://schemas.microsoft.com/office/drawing/2014/main" id="{006EAA43-6512-C544-A402-82F4565DFBDB}"/>
              </a:ext>
            </a:extLst>
          </p:cNvPr>
          <p:cNvSpPr/>
          <p:nvPr/>
        </p:nvSpPr>
        <p:spPr>
          <a:xfrm rot="10800000">
            <a:off x="750518" y="5560361"/>
            <a:ext cx="814192" cy="998364"/>
          </a:xfrm>
          <a:prstGeom prst="curved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solidFill>
                <a:schemeClr val="tx1"/>
              </a:solidFill>
            </a:endParaRPr>
          </a:p>
        </p:txBody>
      </p:sp>
      <p:sp>
        <p:nvSpPr>
          <p:cNvPr id="39" name="Curved Left Arrow 38">
            <a:extLst>
              <a:ext uri="{FF2B5EF4-FFF2-40B4-BE49-F238E27FC236}">
                <a16:creationId xmlns:a16="http://schemas.microsoft.com/office/drawing/2014/main" id="{115E2021-C08A-4346-9958-03A7B9A5DC0C}"/>
              </a:ext>
            </a:extLst>
          </p:cNvPr>
          <p:cNvSpPr/>
          <p:nvPr/>
        </p:nvSpPr>
        <p:spPr>
          <a:xfrm>
            <a:off x="8970724" y="5560361"/>
            <a:ext cx="814192" cy="998364"/>
          </a:xfrm>
          <a:prstGeom prst="curved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solidFill>
                <a:schemeClr val="tx1"/>
              </a:solidFill>
            </a:endParaRPr>
          </a:p>
        </p:txBody>
      </p:sp>
    </p:spTree>
    <p:extLst>
      <p:ext uri="{BB962C8B-B14F-4D97-AF65-F5344CB8AC3E}">
        <p14:creationId xmlns:p14="http://schemas.microsoft.com/office/powerpoint/2010/main" val="1112062130"/>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34D7-8772-A34D-99BE-EAB2AD699F7E}"/>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30581557-1921-B24E-B058-ADCC236B9A61}"/>
              </a:ext>
            </a:extLst>
          </p:cNvPr>
          <p:cNvSpPr>
            <a:spLocks noGrp="1"/>
          </p:cNvSpPr>
          <p:nvPr>
            <p:ph idx="1"/>
          </p:nvPr>
        </p:nvSpPr>
        <p:spPr/>
        <p:txBody>
          <a:bodyPr/>
          <a:lstStyle/>
          <a:p>
            <a:endParaRPr lang="en-SA"/>
          </a:p>
        </p:txBody>
      </p:sp>
      <p:sp>
        <p:nvSpPr>
          <p:cNvPr id="4" name="Slide Number Placeholder 3">
            <a:extLst>
              <a:ext uri="{FF2B5EF4-FFF2-40B4-BE49-F238E27FC236}">
                <a16:creationId xmlns:a16="http://schemas.microsoft.com/office/drawing/2014/main" id="{8082E284-9B8E-264A-B5D1-83483A3D5A42}"/>
              </a:ext>
            </a:extLst>
          </p:cNvPr>
          <p:cNvSpPr>
            <a:spLocks noGrp="1"/>
          </p:cNvSpPr>
          <p:nvPr>
            <p:ph type="sldNum" sz="quarter" idx="12"/>
          </p:nvPr>
        </p:nvSpPr>
        <p:spPr/>
        <p:txBody>
          <a:bodyPr/>
          <a:lstStyle/>
          <a:p>
            <a:fld id="{BC2E4893-4A31-43A1-A845-7F033F55D32C}" type="slidenum">
              <a:rPr lang="en-US" smtClean="0"/>
              <a:t>33</a:t>
            </a:fld>
            <a:endParaRPr lang="en-US"/>
          </a:p>
        </p:txBody>
      </p:sp>
      <p:pic>
        <p:nvPicPr>
          <p:cNvPr id="5" name="Picture 2" descr="Requirements Engineering - the systematic procedure for specifying and managing requirements">
            <a:extLst>
              <a:ext uri="{FF2B5EF4-FFF2-40B4-BE49-F238E27FC236}">
                <a16:creationId xmlns:a16="http://schemas.microsoft.com/office/drawing/2014/main" id="{B27F87D0-AEF8-D24B-9F7A-1B7E1B7AB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590" y="365125"/>
            <a:ext cx="9326819" cy="621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47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7762-1C58-8348-BFEA-A13F71C828ED}"/>
              </a:ext>
            </a:extLst>
          </p:cNvPr>
          <p:cNvSpPr>
            <a:spLocks noGrp="1"/>
          </p:cNvSpPr>
          <p:nvPr>
            <p:ph type="title"/>
          </p:nvPr>
        </p:nvSpPr>
        <p:spPr/>
        <p:txBody>
          <a:bodyPr/>
          <a:lstStyle/>
          <a:p>
            <a:r>
              <a:rPr lang="en-SA" b="1" dirty="0"/>
              <a:t>RE Challenges</a:t>
            </a:r>
          </a:p>
        </p:txBody>
      </p:sp>
      <p:sp>
        <p:nvSpPr>
          <p:cNvPr id="3" name="Content Placeholder 2">
            <a:extLst>
              <a:ext uri="{FF2B5EF4-FFF2-40B4-BE49-F238E27FC236}">
                <a16:creationId xmlns:a16="http://schemas.microsoft.com/office/drawing/2014/main" id="{39A62C63-3416-8340-9404-859EE85A63F2}"/>
              </a:ext>
            </a:extLst>
          </p:cNvPr>
          <p:cNvSpPr>
            <a:spLocks noGrp="1"/>
          </p:cNvSpPr>
          <p:nvPr>
            <p:ph idx="1"/>
          </p:nvPr>
        </p:nvSpPr>
        <p:spPr/>
        <p:txBody>
          <a:bodyPr>
            <a:normAutofit fontScale="70000" lnSpcReduction="20000"/>
          </a:bodyPr>
          <a:lstStyle/>
          <a:p>
            <a:r>
              <a:rPr lang="en-CA" altLang="en-US" dirty="0"/>
              <a:t>Lack of the right expertise</a:t>
            </a:r>
          </a:p>
          <a:p>
            <a:r>
              <a:rPr lang="en-SA" dirty="0"/>
              <a:t>Insufficient user involvement</a:t>
            </a:r>
          </a:p>
          <a:p>
            <a:r>
              <a:rPr lang="en-SA" dirty="0"/>
              <a:t>Overlooked stakeholders</a:t>
            </a:r>
          </a:p>
          <a:p>
            <a:r>
              <a:rPr lang="en-US" dirty="0"/>
              <a:t>U</a:t>
            </a:r>
            <a:r>
              <a:rPr lang="en-SA" dirty="0"/>
              <a:t>nrealistic or unclear goals</a:t>
            </a:r>
          </a:p>
          <a:p>
            <a:r>
              <a:rPr lang="en-US" dirty="0"/>
              <a:t>A</a:t>
            </a:r>
            <a:r>
              <a:rPr lang="en-SA" dirty="0"/>
              <a:t>mbiguous requirements</a:t>
            </a:r>
          </a:p>
          <a:p>
            <a:r>
              <a:rPr lang="en-US" dirty="0"/>
              <a:t>Conflicting requirements</a:t>
            </a:r>
          </a:p>
          <a:p>
            <a:r>
              <a:rPr lang="en-US" dirty="0"/>
              <a:t>C</a:t>
            </a:r>
            <a:r>
              <a:rPr lang="en-SA" dirty="0"/>
              <a:t>reeping user requirements</a:t>
            </a:r>
          </a:p>
          <a:p>
            <a:r>
              <a:rPr lang="en-SA" dirty="0"/>
              <a:t>Changing requirements</a:t>
            </a:r>
          </a:p>
        </p:txBody>
      </p:sp>
      <p:sp>
        <p:nvSpPr>
          <p:cNvPr id="4" name="Slide Number Placeholder 3">
            <a:extLst>
              <a:ext uri="{FF2B5EF4-FFF2-40B4-BE49-F238E27FC236}">
                <a16:creationId xmlns:a16="http://schemas.microsoft.com/office/drawing/2014/main" id="{C8BD684D-4806-0449-A912-16511C35EE30}"/>
              </a:ext>
            </a:extLst>
          </p:cNvPr>
          <p:cNvSpPr>
            <a:spLocks noGrp="1"/>
          </p:cNvSpPr>
          <p:nvPr>
            <p:ph type="sldNum" sz="quarter" idx="12"/>
          </p:nvPr>
        </p:nvSpPr>
        <p:spPr/>
        <p:txBody>
          <a:bodyPr/>
          <a:lstStyle/>
          <a:p>
            <a:fld id="{BC2E4893-4A31-43A1-A845-7F033F55D32C}" type="slidenum">
              <a:rPr lang="en-US" smtClean="0"/>
              <a:t>34</a:t>
            </a:fld>
            <a:endParaRPr lang="en-US"/>
          </a:p>
        </p:txBody>
      </p:sp>
    </p:spTree>
    <p:extLst>
      <p:ext uri="{BB962C8B-B14F-4D97-AF65-F5344CB8AC3E}">
        <p14:creationId xmlns:p14="http://schemas.microsoft.com/office/powerpoint/2010/main" val="2857537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108C-57E5-E346-B618-0AEA7B67FCF3}"/>
              </a:ext>
            </a:extLst>
          </p:cNvPr>
          <p:cNvSpPr>
            <a:spLocks noGrp="1"/>
          </p:cNvSpPr>
          <p:nvPr>
            <p:ph type="title"/>
          </p:nvPr>
        </p:nvSpPr>
        <p:spPr>
          <a:xfrm>
            <a:off x="838200" y="315021"/>
            <a:ext cx="10515600" cy="1325563"/>
          </a:xfrm>
        </p:spPr>
        <p:txBody>
          <a:bodyPr/>
          <a:lstStyle/>
          <a:p>
            <a:r>
              <a:rPr lang="en-US" b="1" dirty="0"/>
              <a:t>T</a:t>
            </a:r>
            <a:r>
              <a:rPr lang="en-SA" b="1" dirty="0"/>
              <a:t>he Business Analyst (BA)</a:t>
            </a:r>
          </a:p>
        </p:txBody>
      </p:sp>
      <p:sp>
        <p:nvSpPr>
          <p:cNvPr id="3" name="Content Placeholder 2">
            <a:extLst>
              <a:ext uri="{FF2B5EF4-FFF2-40B4-BE49-F238E27FC236}">
                <a16:creationId xmlns:a16="http://schemas.microsoft.com/office/drawing/2014/main" id="{A2ED1A36-2189-124A-A47F-7D2A4CC5618C}"/>
              </a:ext>
            </a:extLst>
          </p:cNvPr>
          <p:cNvSpPr>
            <a:spLocks noGrp="1"/>
          </p:cNvSpPr>
          <p:nvPr>
            <p:ph idx="1"/>
          </p:nvPr>
        </p:nvSpPr>
        <p:spPr>
          <a:xfrm>
            <a:off x="838200" y="1625209"/>
            <a:ext cx="10515600" cy="4351338"/>
          </a:xfrm>
        </p:spPr>
        <p:txBody>
          <a:bodyPr/>
          <a:lstStyle/>
          <a:p>
            <a:r>
              <a:rPr lang="en-US" dirty="0"/>
              <a:t>﻿The individual who has the primary responsibility to elicit, analyze, document, and validate the needs of the project stakeholders.</a:t>
            </a:r>
          </a:p>
          <a:p>
            <a:endParaRPr lang="en-US" dirty="0"/>
          </a:p>
        </p:txBody>
      </p:sp>
      <p:sp>
        <p:nvSpPr>
          <p:cNvPr id="4" name="Slide Number Placeholder 3">
            <a:extLst>
              <a:ext uri="{FF2B5EF4-FFF2-40B4-BE49-F238E27FC236}">
                <a16:creationId xmlns:a16="http://schemas.microsoft.com/office/drawing/2014/main" id="{A717E166-489C-1047-8A42-F1E7C7F1DAE6}"/>
              </a:ext>
            </a:extLst>
          </p:cNvPr>
          <p:cNvSpPr>
            <a:spLocks noGrp="1"/>
          </p:cNvSpPr>
          <p:nvPr>
            <p:ph type="sldNum" sz="quarter" idx="12"/>
          </p:nvPr>
        </p:nvSpPr>
        <p:spPr/>
        <p:txBody>
          <a:bodyPr/>
          <a:lstStyle/>
          <a:p>
            <a:fld id="{BC2E4893-4A31-43A1-A845-7F033F55D32C}" type="slidenum">
              <a:rPr lang="en-US" smtClean="0"/>
              <a:t>35</a:t>
            </a:fld>
            <a:endParaRPr lang="en-US"/>
          </a:p>
        </p:txBody>
      </p:sp>
      <p:pic>
        <p:nvPicPr>
          <p:cNvPr id="19460" name="Picture 4">
            <a:extLst>
              <a:ext uri="{FF2B5EF4-FFF2-40B4-BE49-F238E27FC236}">
                <a16:creationId xmlns:a16="http://schemas.microsoft.com/office/drawing/2014/main" id="{8471B068-1E75-4044-8C3C-0C980140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34" y="2987457"/>
            <a:ext cx="5949863" cy="380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4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3CFA-AD3F-A24A-9D30-CE0816A2EA6A}"/>
              </a:ext>
            </a:extLst>
          </p:cNvPr>
          <p:cNvSpPr>
            <a:spLocks noGrp="1"/>
          </p:cNvSpPr>
          <p:nvPr>
            <p:ph type="title"/>
          </p:nvPr>
        </p:nvSpPr>
        <p:spPr/>
        <p:txBody>
          <a:bodyPr/>
          <a:lstStyle/>
          <a:p>
            <a:r>
              <a:rPr lang="en-SA" b="1" dirty="0"/>
              <a:t>The BA’s Tasks</a:t>
            </a:r>
          </a:p>
        </p:txBody>
      </p:sp>
      <p:sp>
        <p:nvSpPr>
          <p:cNvPr id="3" name="Content Placeholder 2">
            <a:extLst>
              <a:ext uri="{FF2B5EF4-FFF2-40B4-BE49-F238E27FC236}">
                <a16:creationId xmlns:a16="http://schemas.microsoft.com/office/drawing/2014/main" id="{FA021DB0-BB46-F344-B777-33D770AF56EB}"/>
              </a:ext>
            </a:extLst>
          </p:cNvPr>
          <p:cNvSpPr>
            <a:spLocks noGrp="1"/>
          </p:cNvSpPr>
          <p:nvPr>
            <p:ph idx="1"/>
          </p:nvPr>
        </p:nvSpPr>
        <p:spPr/>
        <p:txBody>
          <a:bodyPr>
            <a:normAutofit fontScale="70000" lnSpcReduction="20000"/>
          </a:bodyPr>
          <a:lstStyle/>
          <a:p>
            <a:r>
              <a:rPr lang="en-SA" dirty="0"/>
              <a:t>Define project scope and business requirements</a:t>
            </a:r>
          </a:p>
          <a:p>
            <a:r>
              <a:rPr lang="en-SA" dirty="0"/>
              <a:t>Plan the requirements approach</a:t>
            </a:r>
          </a:p>
          <a:p>
            <a:r>
              <a:rPr lang="en-US" dirty="0"/>
              <a:t>I</a:t>
            </a:r>
            <a:r>
              <a:rPr lang="en-SA" dirty="0"/>
              <a:t>dentify stakeholders</a:t>
            </a:r>
          </a:p>
          <a:p>
            <a:r>
              <a:rPr lang="en-US" dirty="0"/>
              <a:t>E</a:t>
            </a:r>
            <a:r>
              <a:rPr lang="en-SA" dirty="0"/>
              <a:t>licit requirements</a:t>
            </a:r>
          </a:p>
          <a:p>
            <a:r>
              <a:rPr lang="en-US" dirty="0"/>
              <a:t>A</a:t>
            </a:r>
            <a:r>
              <a:rPr lang="en-SA" dirty="0"/>
              <a:t>nalyze requirements</a:t>
            </a:r>
          </a:p>
          <a:p>
            <a:r>
              <a:rPr lang="en-US" dirty="0"/>
              <a:t>D</a:t>
            </a:r>
            <a:r>
              <a:rPr lang="en-SA" dirty="0"/>
              <a:t>ocument requriements</a:t>
            </a:r>
          </a:p>
          <a:p>
            <a:r>
              <a:rPr lang="en-SA" dirty="0"/>
              <a:t>Validate requirements</a:t>
            </a:r>
          </a:p>
          <a:p>
            <a:r>
              <a:rPr lang="en-SA" dirty="0"/>
              <a:t>Manage requirements</a:t>
            </a:r>
          </a:p>
        </p:txBody>
      </p:sp>
      <p:sp>
        <p:nvSpPr>
          <p:cNvPr id="4" name="Slide Number Placeholder 3">
            <a:extLst>
              <a:ext uri="{FF2B5EF4-FFF2-40B4-BE49-F238E27FC236}">
                <a16:creationId xmlns:a16="http://schemas.microsoft.com/office/drawing/2014/main" id="{F631B1B8-EBFF-9A4C-93CA-E29B5AA788A9}"/>
              </a:ext>
            </a:extLst>
          </p:cNvPr>
          <p:cNvSpPr>
            <a:spLocks noGrp="1"/>
          </p:cNvSpPr>
          <p:nvPr>
            <p:ph type="sldNum" sz="quarter" idx="12"/>
          </p:nvPr>
        </p:nvSpPr>
        <p:spPr/>
        <p:txBody>
          <a:bodyPr/>
          <a:lstStyle/>
          <a:p>
            <a:fld id="{BC2E4893-4A31-43A1-A845-7F033F55D32C}" type="slidenum">
              <a:rPr lang="en-US" smtClean="0"/>
              <a:t>36</a:t>
            </a:fld>
            <a:endParaRPr lang="en-US"/>
          </a:p>
        </p:txBody>
      </p:sp>
      <p:sp>
        <p:nvSpPr>
          <p:cNvPr id="6" name="Curved Up Arrow 5">
            <a:extLst>
              <a:ext uri="{FF2B5EF4-FFF2-40B4-BE49-F238E27FC236}">
                <a16:creationId xmlns:a16="http://schemas.microsoft.com/office/drawing/2014/main" id="{BB439E47-916E-DA44-B4D0-F1AE3264DE51}"/>
              </a:ext>
            </a:extLst>
          </p:cNvPr>
          <p:cNvSpPr/>
          <p:nvPr/>
        </p:nvSpPr>
        <p:spPr>
          <a:xfrm rot="16200000" flipV="1">
            <a:off x="-396658" y="3950917"/>
            <a:ext cx="1756775" cy="712940"/>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7" name="Curved Up Arrow 6">
            <a:extLst>
              <a:ext uri="{FF2B5EF4-FFF2-40B4-BE49-F238E27FC236}">
                <a16:creationId xmlns:a16="http://schemas.microsoft.com/office/drawing/2014/main" id="{0B6F8B3E-2FEA-234C-AD7C-18F3BC90EF4A}"/>
              </a:ext>
            </a:extLst>
          </p:cNvPr>
          <p:cNvSpPr/>
          <p:nvPr/>
        </p:nvSpPr>
        <p:spPr>
          <a:xfrm rot="16200000" flipH="1">
            <a:off x="3274516" y="3950918"/>
            <a:ext cx="1756777" cy="712940"/>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pic>
        <p:nvPicPr>
          <p:cNvPr id="20482" name="Picture 2" descr="This illustration shows a day in the life of a business analyst including &quot;Brainstorm requirements a solution needs,&quot; &quot;Gain an understanding of the organization's business processes relevant to the project's goals,&quot; &quot;Work in cooperation with their project managers,&quot; and &quot;Document processes to help refine the problem the project is trying to solve.&quot;">
            <a:extLst>
              <a:ext uri="{FF2B5EF4-FFF2-40B4-BE49-F238E27FC236}">
                <a16:creationId xmlns:a16="http://schemas.microsoft.com/office/drawing/2014/main" id="{C4C11BBE-672F-DE4C-8DA7-D7A051169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326" y="2434672"/>
            <a:ext cx="5501209" cy="366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237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C882-E4B0-8B41-82CC-0C6D55001E73}"/>
              </a:ext>
            </a:extLst>
          </p:cNvPr>
          <p:cNvSpPr>
            <a:spLocks noGrp="1"/>
          </p:cNvSpPr>
          <p:nvPr>
            <p:ph type="title"/>
          </p:nvPr>
        </p:nvSpPr>
        <p:spPr>
          <a:xfrm>
            <a:off x="437367" y="136525"/>
            <a:ext cx="10515600" cy="1325563"/>
          </a:xfrm>
        </p:spPr>
        <p:txBody>
          <a:bodyPr/>
          <a:lstStyle/>
          <a:p>
            <a:r>
              <a:rPr lang="en-SA" b="1" dirty="0"/>
              <a:t>The BA’s Skill Set</a:t>
            </a:r>
          </a:p>
        </p:txBody>
      </p:sp>
      <p:graphicFrame>
        <p:nvGraphicFramePr>
          <p:cNvPr id="13" name="Content Placeholder 12">
            <a:extLst>
              <a:ext uri="{FF2B5EF4-FFF2-40B4-BE49-F238E27FC236}">
                <a16:creationId xmlns:a16="http://schemas.microsoft.com/office/drawing/2014/main" id="{EE26C953-601E-8043-97FE-2A6F2BB89589}"/>
              </a:ext>
            </a:extLst>
          </p:cNvPr>
          <p:cNvGraphicFramePr>
            <a:graphicFrameLocks noGrp="1"/>
          </p:cNvGraphicFramePr>
          <p:nvPr>
            <p:ph idx="1"/>
            <p:extLst>
              <p:ext uri="{D42A27DB-BD31-4B8C-83A1-F6EECF244321}">
                <p14:modId xmlns:p14="http://schemas.microsoft.com/office/powerpoint/2010/main" val="2361542460"/>
              </p:ext>
            </p:extLst>
          </p:nvPr>
        </p:nvGraphicFramePr>
        <p:xfrm>
          <a:off x="308975" y="521092"/>
          <a:ext cx="11574049" cy="620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D11B66D-F251-8B43-B8F7-2CDF86C59D20}"/>
              </a:ext>
            </a:extLst>
          </p:cNvPr>
          <p:cNvSpPr>
            <a:spLocks noGrp="1"/>
          </p:cNvSpPr>
          <p:nvPr>
            <p:ph type="sldNum" sz="quarter" idx="12"/>
          </p:nvPr>
        </p:nvSpPr>
        <p:spPr/>
        <p:txBody>
          <a:bodyPr/>
          <a:lstStyle/>
          <a:p>
            <a:fld id="{BC2E4893-4A31-43A1-A845-7F033F55D32C}" type="slidenum">
              <a:rPr lang="en-US" smtClean="0"/>
              <a:t>37</a:t>
            </a:fld>
            <a:endParaRPr lang="en-US"/>
          </a:p>
        </p:txBody>
      </p:sp>
      <p:pic>
        <p:nvPicPr>
          <p:cNvPr id="14" name="Picture 2" descr="BA Nov4 20 2">
            <a:extLst>
              <a:ext uri="{FF2B5EF4-FFF2-40B4-BE49-F238E27FC236}">
                <a16:creationId xmlns:a16="http://schemas.microsoft.com/office/drawing/2014/main" id="{79E8D9FD-FE81-8342-853C-7C88AD2A66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69052" y="136525"/>
            <a:ext cx="2850149" cy="249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altLang="en-US" sz="4000" b="1" dirty="0"/>
              <a:t>Requirements Engineering (RE) Process</a:t>
            </a:r>
          </a:p>
        </p:txBody>
      </p:sp>
      <p:sp>
        <p:nvSpPr>
          <p:cNvPr id="84995" name="Rectangle 3"/>
          <p:cNvSpPr>
            <a:spLocks noGrp="1" noChangeArrowheads="1"/>
          </p:cNvSpPr>
          <p:nvPr>
            <p:ph idx="1"/>
          </p:nvPr>
        </p:nvSpPr>
        <p:spPr/>
        <p:txBody>
          <a:bodyPr>
            <a:normAutofit/>
          </a:bodyPr>
          <a:lstStyle/>
          <a:p>
            <a:r>
              <a:rPr lang="en-US" altLang="en-US" dirty="0"/>
              <a:t>A </a:t>
            </a:r>
            <a:r>
              <a:rPr lang="en-US" altLang="en-US" i="1" dirty="0"/>
              <a:t>process</a:t>
            </a:r>
            <a:r>
              <a:rPr lang="en-US" altLang="en-US" dirty="0"/>
              <a:t> is a sequence of steps performed for a given purpose (e.g. SW development process)  </a:t>
            </a:r>
          </a:p>
          <a:p>
            <a:pPr marL="0" indent="0">
              <a:buNone/>
            </a:pPr>
            <a:endParaRPr lang="en-US" altLang="en-US" dirty="0"/>
          </a:p>
          <a:p>
            <a:r>
              <a:rPr lang="en-US" altLang="en-US" dirty="0"/>
              <a:t>RE is a process, not a discrete activity</a:t>
            </a:r>
          </a:p>
        </p:txBody>
      </p:sp>
      <p:sp>
        <p:nvSpPr>
          <p:cNvPr id="5" name="Slide Number Placeholder 4"/>
          <p:cNvSpPr>
            <a:spLocks noGrp="1"/>
          </p:cNvSpPr>
          <p:nvPr>
            <p:ph type="sldNum" sz="quarter" idx="12"/>
          </p:nvPr>
        </p:nvSpPr>
        <p:spPr>
          <a:xfrm>
            <a:off x="8077200" y="6248400"/>
            <a:ext cx="1905000" cy="457200"/>
          </a:xfrm>
          <a:prstGeom prst="rect">
            <a:avLst/>
          </a:prstGeom>
        </p:spPr>
        <p:txBody>
          <a:bodyPr/>
          <a:lstStyle/>
          <a:p>
            <a:fld id="{776F64AD-1EBA-45C9-80EF-2AE1EC867BBF}" type="slidenum">
              <a:rPr lang="en-US" altLang="en-US"/>
              <a:pPr/>
              <a:t>38</a:t>
            </a:fld>
            <a:endParaRPr lang="en-US" altLang="en-US"/>
          </a:p>
        </p:txBody>
      </p:sp>
    </p:spTree>
    <p:extLst>
      <p:ext uri="{BB962C8B-B14F-4D97-AF65-F5344CB8AC3E}">
        <p14:creationId xmlns:p14="http://schemas.microsoft.com/office/powerpoint/2010/main" val="285050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AA21-CBCA-9D44-B34E-CB887B305A1D}"/>
              </a:ext>
            </a:extLst>
          </p:cNvPr>
          <p:cNvSpPr>
            <a:spLocks noGrp="1"/>
          </p:cNvSpPr>
          <p:nvPr>
            <p:ph type="title"/>
          </p:nvPr>
        </p:nvSpPr>
        <p:spPr/>
        <p:txBody>
          <a:bodyPr/>
          <a:lstStyle/>
          <a:p>
            <a:r>
              <a:rPr lang="en-SA" b="1" dirty="0"/>
              <a:t>RE Process</a:t>
            </a:r>
          </a:p>
        </p:txBody>
      </p:sp>
      <p:sp>
        <p:nvSpPr>
          <p:cNvPr id="4" name="Slide Number Placeholder 3">
            <a:extLst>
              <a:ext uri="{FF2B5EF4-FFF2-40B4-BE49-F238E27FC236}">
                <a16:creationId xmlns:a16="http://schemas.microsoft.com/office/drawing/2014/main" id="{F8CADB61-43A7-C542-BA8C-41B9A26DB3F8}"/>
              </a:ext>
            </a:extLst>
          </p:cNvPr>
          <p:cNvSpPr>
            <a:spLocks noGrp="1"/>
          </p:cNvSpPr>
          <p:nvPr>
            <p:ph type="sldNum" sz="quarter" idx="12"/>
          </p:nvPr>
        </p:nvSpPr>
        <p:spPr/>
        <p:txBody>
          <a:bodyPr/>
          <a:lstStyle/>
          <a:p>
            <a:fld id="{BC2E4893-4A31-43A1-A845-7F033F55D32C}" type="slidenum">
              <a:rPr lang="en-US" smtClean="0"/>
              <a:t>39</a:t>
            </a:fld>
            <a:endParaRPr lang="en-US"/>
          </a:p>
        </p:txBody>
      </p:sp>
      <p:pic>
        <p:nvPicPr>
          <p:cNvPr id="5" name="Picture 2">
            <a:extLst>
              <a:ext uri="{FF2B5EF4-FFF2-40B4-BE49-F238E27FC236}">
                <a16:creationId xmlns:a16="http://schemas.microsoft.com/office/drawing/2014/main" id="{CBCDFFFD-27E9-ED44-81AE-F8E5BA7273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590"/>
          <a:stretch/>
        </p:blipFill>
        <p:spPr bwMode="auto">
          <a:xfrm>
            <a:off x="2278344" y="3349263"/>
            <a:ext cx="7635312" cy="50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F4AAC156-2233-8E42-AB43-C04ACA5BAD81}"/>
              </a:ext>
            </a:extLst>
          </p:cNvPr>
          <p:cNvSpPr/>
          <p:nvPr/>
        </p:nvSpPr>
        <p:spPr>
          <a:xfrm>
            <a:off x="469374" y="3450231"/>
            <a:ext cx="1304544" cy="396000"/>
          </a:xfrm>
          <a:prstGeom prst="rect">
            <a:avLst/>
          </a:prstGeom>
          <a:solidFill>
            <a:srgbClr val="FFFFCE"/>
          </a:solidFill>
          <a:ln w="25400"/>
        </p:spPr>
        <p:style>
          <a:lnRef idx="2">
            <a:schemeClr val="dk1"/>
          </a:lnRef>
          <a:fillRef idx="1">
            <a:schemeClr val="lt1"/>
          </a:fillRef>
          <a:effectRef idx="0">
            <a:schemeClr val="dk1"/>
          </a:effectRef>
          <a:fontRef idx="minor">
            <a:schemeClr val="dk1"/>
          </a:fontRef>
        </p:style>
        <p:txBody>
          <a:bodyPr rtlCol="0" anchor="ctr"/>
          <a:lstStyle/>
          <a:p>
            <a:pPr algn="ctr"/>
            <a:r>
              <a:rPr lang="en-SA" sz="1600" dirty="0"/>
              <a:t>Inception</a:t>
            </a:r>
          </a:p>
        </p:txBody>
      </p:sp>
      <p:sp>
        <p:nvSpPr>
          <p:cNvPr id="7" name="Rectangle 6">
            <a:extLst>
              <a:ext uri="{FF2B5EF4-FFF2-40B4-BE49-F238E27FC236}">
                <a16:creationId xmlns:a16="http://schemas.microsoft.com/office/drawing/2014/main" id="{84BB0178-2CF5-B847-8B52-33E2E3805DEC}"/>
              </a:ext>
            </a:extLst>
          </p:cNvPr>
          <p:cNvSpPr/>
          <p:nvPr/>
        </p:nvSpPr>
        <p:spPr>
          <a:xfrm>
            <a:off x="10418082" y="3454524"/>
            <a:ext cx="1304544" cy="396000"/>
          </a:xfrm>
          <a:prstGeom prst="rect">
            <a:avLst/>
          </a:prstGeom>
          <a:solidFill>
            <a:srgbClr val="FFFFCE"/>
          </a:solidFill>
          <a:ln w="25400"/>
        </p:spPr>
        <p:style>
          <a:lnRef idx="2">
            <a:schemeClr val="dk1"/>
          </a:lnRef>
          <a:fillRef idx="1">
            <a:schemeClr val="lt1"/>
          </a:fillRef>
          <a:effectRef idx="0">
            <a:schemeClr val="dk1"/>
          </a:effectRef>
          <a:fontRef idx="minor">
            <a:schemeClr val="dk1"/>
          </a:fontRef>
        </p:style>
        <p:txBody>
          <a:bodyPr rtlCol="0" anchor="ctr"/>
          <a:lstStyle/>
          <a:p>
            <a:pPr algn="ctr"/>
            <a:r>
              <a:rPr lang="en-SA" sz="1600" dirty="0"/>
              <a:t>Management</a:t>
            </a:r>
          </a:p>
        </p:txBody>
      </p:sp>
      <p:cxnSp>
        <p:nvCxnSpPr>
          <p:cNvPr id="18" name="Straight Arrow Connector 17">
            <a:extLst>
              <a:ext uri="{FF2B5EF4-FFF2-40B4-BE49-F238E27FC236}">
                <a16:creationId xmlns:a16="http://schemas.microsoft.com/office/drawing/2014/main" id="{E54981F4-D9BD-0B4C-914E-F9E5FC362A34}"/>
              </a:ext>
            </a:extLst>
          </p:cNvPr>
          <p:cNvCxnSpPr/>
          <p:nvPr/>
        </p:nvCxnSpPr>
        <p:spPr>
          <a:xfrm>
            <a:off x="1773918" y="3648231"/>
            <a:ext cx="6461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7B8676-6C74-2645-AE1D-BF7D9BB3C1A7}"/>
              </a:ext>
            </a:extLst>
          </p:cNvPr>
          <p:cNvCxnSpPr/>
          <p:nvPr/>
        </p:nvCxnSpPr>
        <p:spPr>
          <a:xfrm>
            <a:off x="9771906" y="3644958"/>
            <a:ext cx="6461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A0A87FD9-F48D-4C4D-B42F-02344AC4A5BD}"/>
              </a:ext>
            </a:extLst>
          </p:cNvPr>
          <p:cNvCxnSpPr>
            <a:cxnSpLocks/>
            <a:endCxn id="32" idx="1"/>
          </p:cNvCxnSpPr>
          <p:nvPr/>
        </p:nvCxnSpPr>
        <p:spPr>
          <a:xfrm flipV="1">
            <a:off x="469374" y="2943601"/>
            <a:ext cx="3090690" cy="405664"/>
          </a:xfrm>
          <a:prstGeom prst="bentConnector3">
            <a:avLst>
              <a:gd name="adj1" fmla="val 296"/>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C9BF5E6-C324-D54C-93DA-FB7CBBB481AA}"/>
              </a:ext>
            </a:extLst>
          </p:cNvPr>
          <p:cNvSpPr txBox="1"/>
          <p:nvPr/>
        </p:nvSpPr>
        <p:spPr>
          <a:xfrm>
            <a:off x="3560064" y="2758935"/>
            <a:ext cx="2852928" cy="369332"/>
          </a:xfrm>
          <a:prstGeom prst="rect">
            <a:avLst/>
          </a:prstGeom>
          <a:noFill/>
        </p:spPr>
        <p:txBody>
          <a:bodyPr wrap="square" rtlCol="0">
            <a:spAutoFit/>
          </a:bodyPr>
          <a:lstStyle/>
          <a:p>
            <a:r>
              <a:rPr lang="en-SA" b="1" dirty="0"/>
              <a:t>Requirements Development</a:t>
            </a:r>
          </a:p>
        </p:txBody>
      </p:sp>
      <p:cxnSp>
        <p:nvCxnSpPr>
          <p:cNvPr id="36" name="Elbow Connector 35">
            <a:extLst>
              <a:ext uri="{FF2B5EF4-FFF2-40B4-BE49-F238E27FC236}">
                <a16:creationId xmlns:a16="http://schemas.microsoft.com/office/drawing/2014/main" id="{6DA8D9C9-3B91-044A-BD27-84CBE1A0EB28}"/>
              </a:ext>
            </a:extLst>
          </p:cNvPr>
          <p:cNvCxnSpPr>
            <a:cxnSpLocks/>
            <a:endCxn id="32" idx="3"/>
          </p:cNvCxnSpPr>
          <p:nvPr/>
        </p:nvCxnSpPr>
        <p:spPr>
          <a:xfrm rot="10800000">
            <a:off x="6412993" y="2943601"/>
            <a:ext cx="3358917" cy="389914"/>
          </a:xfrm>
          <a:prstGeom prst="bentConnector3">
            <a:avLst>
              <a:gd name="adj1" fmla="val 273"/>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C68C5C7-9F89-C34F-9AE2-BD2EDF8617A8}"/>
              </a:ext>
            </a:extLst>
          </p:cNvPr>
          <p:cNvSpPr txBox="1"/>
          <p:nvPr/>
        </p:nvSpPr>
        <p:spPr>
          <a:xfrm>
            <a:off x="10299210" y="4196514"/>
            <a:ext cx="1542288" cy="646331"/>
          </a:xfrm>
          <a:prstGeom prst="rect">
            <a:avLst/>
          </a:prstGeom>
          <a:noFill/>
        </p:spPr>
        <p:txBody>
          <a:bodyPr wrap="square" rtlCol="0">
            <a:spAutoFit/>
          </a:bodyPr>
          <a:lstStyle/>
          <a:p>
            <a:pPr algn="ctr"/>
            <a:r>
              <a:rPr lang="en-SA" b="1" dirty="0"/>
              <a:t>Requirements Management</a:t>
            </a:r>
          </a:p>
        </p:txBody>
      </p:sp>
    </p:spTree>
    <p:extLst>
      <p:ext uri="{BB962C8B-B14F-4D97-AF65-F5344CB8AC3E}">
        <p14:creationId xmlns:p14="http://schemas.microsoft.com/office/powerpoint/2010/main" val="221668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Process</a:t>
            </a:r>
          </a:p>
        </p:txBody>
      </p:sp>
      <p:pic>
        <p:nvPicPr>
          <p:cNvPr id="4" name="Picture 3" descr="800px-SDLC_-_Software_Development_Life_Cyc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38" y="1411153"/>
            <a:ext cx="4606151" cy="4629182"/>
          </a:xfrm>
          <a:prstGeom prst="rect">
            <a:avLst/>
          </a:prstGeom>
        </p:spPr>
      </p:pic>
      <p:pic>
        <p:nvPicPr>
          <p:cNvPr id="5" name="Picture 4" descr="image038.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623" y="2005735"/>
            <a:ext cx="3392239" cy="3440017"/>
          </a:xfrm>
          <a:prstGeom prst="rect">
            <a:avLst/>
          </a:prstGeom>
        </p:spPr>
      </p:pic>
    </p:spTree>
    <p:extLst>
      <p:ext uri="{BB962C8B-B14F-4D97-AF65-F5344CB8AC3E}">
        <p14:creationId xmlns:p14="http://schemas.microsoft.com/office/powerpoint/2010/main" val="3200109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Requirements Development Process</a:t>
            </a:r>
          </a:p>
        </p:txBody>
      </p:sp>
      <p:sp>
        <p:nvSpPr>
          <p:cNvPr id="3" name="Content Placeholder 2"/>
          <p:cNvSpPr>
            <a:spLocks noGrp="1"/>
          </p:cNvSpPr>
          <p:nvPr>
            <p:ph idx="1"/>
          </p:nvPr>
        </p:nvSpPr>
        <p:spPr>
          <a:xfrm>
            <a:off x="838200" y="5718047"/>
            <a:ext cx="10515600" cy="849059"/>
          </a:xfrm>
        </p:spPr>
        <p:txBody>
          <a:bodyPr/>
          <a:lstStyle/>
          <a:p>
            <a:pPr marL="0" indent="0" algn="ctr">
              <a:buNone/>
            </a:pPr>
            <a:r>
              <a:rPr lang="en-US" i="1" dirty="0"/>
              <a:t>“Progressive refinement of detail”</a:t>
            </a:r>
          </a:p>
        </p:txBody>
      </p:sp>
      <p:sp>
        <p:nvSpPr>
          <p:cNvPr id="4" name="Slide Number Placeholder 3"/>
          <p:cNvSpPr>
            <a:spLocks noGrp="1"/>
          </p:cNvSpPr>
          <p:nvPr>
            <p:ph type="sldNum" sz="quarter" idx="12"/>
          </p:nvPr>
        </p:nvSpPr>
        <p:spPr/>
        <p:txBody>
          <a:bodyPr/>
          <a:lstStyle/>
          <a:p>
            <a:fld id="{BC2E4893-4A31-43A1-A845-7F033F55D32C}" type="slidenum">
              <a:rPr lang="en-US" smtClean="0"/>
              <a:t>40</a:t>
            </a:fld>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7602"/>
          <a:stretch/>
        </p:blipFill>
        <p:spPr bwMode="auto">
          <a:xfrm>
            <a:off x="838200" y="3052215"/>
            <a:ext cx="10149912" cy="2450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024F48DE-67BB-7A48-A59E-F1F7C7A55DD5}"/>
                  </a:ext>
                </a:extLst>
              </p14:cNvPr>
              <p14:cNvContentPartPr/>
              <p14:nvPr/>
            </p14:nvContentPartPr>
            <p14:xfrm>
              <a:off x="7743381" y="2228332"/>
              <a:ext cx="360" cy="360"/>
            </p14:xfrm>
          </p:contentPart>
        </mc:Choice>
        <mc:Fallback xmlns="">
          <p:pic>
            <p:nvPicPr>
              <p:cNvPr id="21" name="Ink 20">
                <a:extLst>
                  <a:ext uri="{FF2B5EF4-FFF2-40B4-BE49-F238E27FC236}">
                    <a16:creationId xmlns:a16="http://schemas.microsoft.com/office/drawing/2014/main" id="{024F48DE-67BB-7A48-A59E-F1F7C7A55DD5}"/>
                  </a:ext>
                </a:extLst>
              </p:cNvPr>
              <p:cNvPicPr/>
              <p:nvPr/>
            </p:nvPicPr>
            <p:blipFill>
              <a:blip r:embed="rId5"/>
              <a:stretch>
                <a:fillRect/>
              </a:stretch>
            </p:blipFill>
            <p:spPr>
              <a:xfrm>
                <a:off x="7734381" y="2219692"/>
                <a:ext cx="18000" cy="18000"/>
              </a:xfrm>
              <a:prstGeom prst="rect">
                <a:avLst/>
              </a:prstGeom>
            </p:spPr>
          </p:pic>
        </mc:Fallback>
      </mc:AlternateContent>
      <p:sp>
        <p:nvSpPr>
          <p:cNvPr id="7" name="Rectangle 6">
            <a:extLst>
              <a:ext uri="{FF2B5EF4-FFF2-40B4-BE49-F238E27FC236}">
                <a16:creationId xmlns:a16="http://schemas.microsoft.com/office/drawing/2014/main" id="{C5C641F8-6E4F-314B-802A-68911ECB2E4B}"/>
              </a:ext>
            </a:extLst>
          </p:cNvPr>
          <p:cNvSpPr/>
          <p:nvPr/>
        </p:nvSpPr>
        <p:spPr>
          <a:xfrm>
            <a:off x="1005822" y="1639238"/>
            <a:ext cx="1712994" cy="534447"/>
          </a:xfrm>
          <a:prstGeom prst="rect">
            <a:avLst/>
          </a:prstGeom>
          <a:solidFill>
            <a:srgbClr val="FFFFCE"/>
          </a:solidFill>
          <a:ln w="25400"/>
        </p:spPr>
        <p:style>
          <a:lnRef idx="2">
            <a:schemeClr val="dk1"/>
          </a:lnRef>
          <a:fillRef idx="1">
            <a:schemeClr val="lt1"/>
          </a:fillRef>
          <a:effectRef idx="0">
            <a:schemeClr val="dk1"/>
          </a:effectRef>
          <a:fontRef idx="minor">
            <a:schemeClr val="dk1"/>
          </a:fontRef>
        </p:style>
        <p:txBody>
          <a:bodyPr rtlCol="0" anchor="ctr"/>
          <a:lstStyle/>
          <a:p>
            <a:pPr algn="ctr"/>
            <a:r>
              <a:rPr lang="en-SA" sz="2100" dirty="0"/>
              <a:t>Inception</a:t>
            </a:r>
          </a:p>
        </p:txBody>
      </p:sp>
      <p:cxnSp>
        <p:nvCxnSpPr>
          <p:cNvPr id="6" name="Straight Arrow Connector 5">
            <a:extLst>
              <a:ext uri="{FF2B5EF4-FFF2-40B4-BE49-F238E27FC236}">
                <a16:creationId xmlns:a16="http://schemas.microsoft.com/office/drawing/2014/main" id="{362A6489-CE1B-914E-8BA5-7AD79CF4BFB9}"/>
              </a:ext>
            </a:extLst>
          </p:cNvPr>
          <p:cNvCxnSpPr>
            <a:stCxn id="7" idx="2"/>
          </p:cNvCxnSpPr>
          <p:nvPr/>
        </p:nvCxnSpPr>
        <p:spPr>
          <a:xfrm>
            <a:off x="1862319" y="2173685"/>
            <a:ext cx="0" cy="996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596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Boundary Between RD and RM</a:t>
            </a:r>
          </a:p>
        </p:txBody>
      </p:sp>
      <p:sp>
        <p:nvSpPr>
          <p:cNvPr id="4" name="Slide Number Placeholder 3"/>
          <p:cNvSpPr>
            <a:spLocks noGrp="1"/>
          </p:cNvSpPr>
          <p:nvPr>
            <p:ph type="sldNum" sz="quarter" idx="12"/>
          </p:nvPr>
        </p:nvSpPr>
        <p:spPr/>
        <p:txBody>
          <a:bodyPr/>
          <a:lstStyle/>
          <a:p>
            <a:fld id="{BC2E4893-4A31-43A1-A845-7F033F55D32C}" type="slidenum">
              <a:rPr lang="en-US" smtClean="0"/>
              <a:t>41</a:t>
            </a:fld>
            <a:endParaRPr lang="en-US"/>
          </a:p>
        </p:txBody>
      </p:sp>
      <p:pic>
        <p:nvPicPr>
          <p:cNvPr id="7172" name="Picture 4" descr="http://kindleweb.s3.amazonaws.com/content/B00JDMPMOA/images/img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93" y="1487152"/>
            <a:ext cx="7181813" cy="500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0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4010-F7FF-E844-923F-860C86821E10}"/>
              </a:ext>
            </a:extLst>
          </p:cNvPr>
          <p:cNvSpPr>
            <a:spLocks noGrp="1"/>
          </p:cNvSpPr>
          <p:nvPr>
            <p:ph type="title"/>
          </p:nvPr>
        </p:nvSpPr>
        <p:spPr/>
        <p:txBody>
          <a:bodyPr/>
          <a:lstStyle/>
          <a:p>
            <a:r>
              <a:rPr lang="en-SA" b="1" dirty="0"/>
              <a:t>RE Process S</a:t>
            </a:r>
            <a:r>
              <a:rPr lang="en-US" b="1" dirty="0"/>
              <a:t>t</a:t>
            </a:r>
            <a:r>
              <a:rPr lang="en-SA" b="1" dirty="0"/>
              <a:t>akeholders</a:t>
            </a:r>
          </a:p>
        </p:txBody>
      </p:sp>
      <p:sp>
        <p:nvSpPr>
          <p:cNvPr id="3" name="Content Placeholder 2">
            <a:extLst>
              <a:ext uri="{FF2B5EF4-FFF2-40B4-BE49-F238E27FC236}">
                <a16:creationId xmlns:a16="http://schemas.microsoft.com/office/drawing/2014/main" id="{6CE412AA-8880-044A-867D-C3CB15CF6F1C}"/>
              </a:ext>
            </a:extLst>
          </p:cNvPr>
          <p:cNvSpPr>
            <a:spLocks noGrp="1"/>
          </p:cNvSpPr>
          <p:nvPr>
            <p:ph idx="1"/>
          </p:nvPr>
        </p:nvSpPr>
        <p:spPr/>
        <p:txBody>
          <a:bodyPr/>
          <a:lstStyle/>
          <a:p>
            <a:pPr>
              <a:lnSpc>
                <a:spcPct val="150000"/>
              </a:lnSpc>
            </a:pPr>
            <a:endParaRPr lang="en-SA" dirty="0"/>
          </a:p>
        </p:txBody>
      </p:sp>
      <p:sp>
        <p:nvSpPr>
          <p:cNvPr id="4" name="Slide Number Placeholder 3">
            <a:extLst>
              <a:ext uri="{FF2B5EF4-FFF2-40B4-BE49-F238E27FC236}">
                <a16:creationId xmlns:a16="http://schemas.microsoft.com/office/drawing/2014/main" id="{272059A8-FD29-DC49-84A3-9AB853188EC7}"/>
              </a:ext>
            </a:extLst>
          </p:cNvPr>
          <p:cNvSpPr>
            <a:spLocks noGrp="1"/>
          </p:cNvSpPr>
          <p:nvPr>
            <p:ph type="sldNum" sz="quarter" idx="12"/>
          </p:nvPr>
        </p:nvSpPr>
        <p:spPr/>
        <p:txBody>
          <a:bodyPr/>
          <a:lstStyle/>
          <a:p>
            <a:fld id="{BC2E4893-4A31-43A1-A845-7F033F55D32C}" type="slidenum">
              <a:rPr lang="en-US" smtClean="0"/>
              <a:t>42</a:t>
            </a:fld>
            <a:endParaRPr lang="en-US"/>
          </a:p>
        </p:txBody>
      </p:sp>
      <p:pic>
        <p:nvPicPr>
          <p:cNvPr id="6" name="Picture 5" descr="Diagram&#10;&#10;Description automatically generated">
            <a:extLst>
              <a:ext uri="{FF2B5EF4-FFF2-40B4-BE49-F238E27FC236}">
                <a16:creationId xmlns:a16="http://schemas.microsoft.com/office/drawing/2014/main" id="{C3179546-0E9F-5342-97B7-FB4EF727B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97050"/>
            <a:ext cx="8293100" cy="4559300"/>
          </a:xfrm>
          <a:prstGeom prst="rect">
            <a:avLst/>
          </a:prstGeom>
        </p:spPr>
      </p:pic>
    </p:spTree>
    <p:extLst>
      <p:ext uri="{BB962C8B-B14F-4D97-AF65-F5344CB8AC3E}">
        <p14:creationId xmlns:p14="http://schemas.microsoft.com/office/powerpoint/2010/main" val="350907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(RE) Process</a:t>
            </a:r>
          </a:p>
        </p:txBody>
      </p:sp>
      <p:pic>
        <p:nvPicPr>
          <p:cNvPr id="6" name="Picture 5" descr="RE_Proces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921" y="1771774"/>
            <a:ext cx="5952720" cy="4140512"/>
          </a:xfrm>
          <a:prstGeom prst="rect">
            <a:avLst/>
          </a:prstGeom>
        </p:spPr>
      </p:pic>
      <p:sp>
        <p:nvSpPr>
          <p:cNvPr id="3" name="TextBox 2">
            <a:extLst>
              <a:ext uri="{FF2B5EF4-FFF2-40B4-BE49-F238E27FC236}">
                <a16:creationId xmlns:a16="http://schemas.microsoft.com/office/drawing/2014/main" id="{EDA17911-305B-3843-8679-11E12A1724E5}"/>
              </a:ext>
            </a:extLst>
          </p:cNvPr>
          <p:cNvSpPr txBox="1"/>
          <p:nvPr/>
        </p:nvSpPr>
        <p:spPr>
          <a:xfrm>
            <a:off x="609600" y="1608501"/>
            <a:ext cx="5069364"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 software system is assessed in terms of the extent to which it satisfies the purpose for which it was intended. </a:t>
            </a:r>
          </a:p>
          <a:p>
            <a:pPr marL="342900" indent="-342900">
              <a:lnSpc>
                <a:spcPct val="150000"/>
              </a:lnSpc>
              <a:buFont typeface="Arial" panose="020B0604020202020204" pitchFamily="34" charset="0"/>
              <a:buChar char="•"/>
            </a:pPr>
            <a:r>
              <a:rPr lang="en-US" sz="2400" dirty="0"/>
              <a:t>RE is the process of discovering that purpose by defining a set of software requirements to delineate the constraints and demands of the system</a:t>
            </a:r>
            <a:endParaRPr lang="en-SA" sz="2400" dirty="0"/>
          </a:p>
        </p:txBody>
      </p:sp>
    </p:spTree>
    <p:extLst>
      <p:ext uri="{BB962C8B-B14F-4D97-AF65-F5344CB8AC3E}">
        <p14:creationId xmlns:p14="http://schemas.microsoft.com/office/powerpoint/2010/main" val="31814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descr="software_development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0"/>
            <a:ext cx="11417300" cy="6858000"/>
          </a:xfrm>
          <a:prstGeom prst="rect">
            <a:avLst/>
          </a:prstGeom>
        </p:spPr>
      </p:pic>
    </p:spTree>
    <p:extLst>
      <p:ext uri="{BB962C8B-B14F-4D97-AF65-F5344CB8AC3E}">
        <p14:creationId xmlns:p14="http://schemas.microsoft.com/office/powerpoint/2010/main" val="399233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DCEC-8022-AC49-BE1B-A1EA27524A74}"/>
              </a:ext>
            </a:extLst>
          </p:cNvPr>
          <p:cNvSpPr>
            <a:spLocks noGrp="1"/>
          </p:cNvSpPr>
          <p:nvPr>
            <p:ph type="title"/>
          </p:nvPr>
        </p:nvSpPr>
        <p:spPr/>
        <p:txBody>
          <a:bodyPr/>
          <a:lstStyle/>
          <a:p>
            <a:r>
              <a:rPr lang="en-SA" dirty="0"/>
              <a:t>Given that</a:t>
            </a:r>
          </a:p>
        </p:txBody>
      </p:sp>
      <p:sp>
        <p:nvSpPr>
          <p:cNvPr id="3" name="Content Placeholder 2">
            <a:extLst>
              <a:ext uri="{FF2B5EF4-FFF2-40B4-BE49-F238E27FC236}">
                <a16:creationId xmlns:a16="http://schemas.microsoft.com/office/drawing/2014/main" id="{4FCB8BC0-77A5-1943-87D2-0DA4A4103D0F}"/>
              </a:ext>
            </a:extLst>
          </p:cNvPr>
          <p:cNvSpPr>
            <a:spLocks noGrp="1"/>
          </p:cNvSpPr>
          <p:nvPr>
            <p:ph idx="1"/>
          </p:nvPr>
        </p:nvSpPr>
        <p:spPr>
          <a:xfrm>
            <a:off x="838200" y="1612682"/>
            <a:ext cx="10515600" cy="4530725"/>
          </a:xfrm>
        </p:spPr>
        <p:txBody>
          <a:bodyPr>
            <a:normAutofit fontScale="92500" lnSpcReduction="10000"/>
          </a:bodyPr>
          <a:lstStyle/>
          <a:p>
            <a:pPr>
              <a:lnSpc>
                <a:spcPct val="150000"/>
              </a:lnSpc>
            </a:pPr>
            <a:r>
              <a:rPr lang="en-US" dirty="0"/>
              <a:t>The size of the worldwide software industry in 2013 was US$407.3 billion</a:t>
            </a:r>
          </a:p>
          <a:p>
            <a:pPr>
              <a:lnSpc>
                <a:spcPct val="150000"/>
              </a:lnSpc>
            </a:pPr>
            <a:r>
              <a:rPr lang="en-US" dirty="0"/>
              <a:t>﻿E</a:t>
            </a:r>
            <a:r>
              <a:rPr lang="en-SA" dirty="0"/>
              <a:t>rrors introduced during requirements activities account for 40 to 50 pecrcent of all defects found in SW products</a:t>
            </a:r>
          </a:p>
          <a:p>
            <a:pPr>
              <a:lnSpc>
                <a:spcPct val="150000"/>
              </a:lnSpc>
            </a:pPr>
            <a:r>
              <a:rPr lang="en-US" dirty="0"/>
              <a:t>The hardest single part of conceptually defining a software system is the task of delineating the software requirements. </a:t>
            </a:r>
          </a:p>
          <a:p>
            <a:pPr>
              <a:lnSpc>
                <a:spcPct val="150000"/>
              </a:lnSpc>
            </a:pPr>
            <a:r>
              <a:rPr lang="en-US" dirty="0"/>
              <a:t>“no other part of the work so cripples the resulting system if done wrong” and “no other part is more difficult to rectify later” </a:t>
            </a:r>
            <a:r>
              <a:rPr lang="en-US" sz="1400" dirty="0"/>
              <a:t>(Brooks, 1987)</a:t>
            </a:r>
          </a:p>
          <a:p>
            <a:pPr>
              <a:lnSpc>
                <a:spcPct val="150000"/>
              </a:lnSpc>
            </a:pPr>
            <a:endParaRPr lang="en-SA" dirty="0"/>
          </a:p>
          <a:p>
            <a:pPr>
              <a:lnSpc>
                <a:spcPct val="150000"/>
              </a:lnSpc>
            </a:pPr>
            <a:endParaRPr lang="en-SA" dirty="0"/>
          </a:p>
        </p:txBody>
      </p:sp>
      <p:sp>
        <p:nvSpPr>
          <p:cNvPr id="4" name="Slide Number Placeholder 3">
            <a:extLst>
              <a:ext uri="{FF2B5EF4-FFF2-40B4-BE49-F238E27FC236}">
                <a16:creationId xmlns:a16="http://schemas.microsoft.com/office/drawing/2014/main" id="{6BDA6A1C-BA0F-CF4D-850E-4236A018B843}"/>
              </a:ext>
            </a:extLst>
          </p:cNvPr>
          <p:cNvSpPr>
            <a:spLocks noGrp="1"/>
          </p:cNvSpPr>
          <p:nvPr>
            <p:ph type="sldNum" sz="quarter" idx="12"/>
          </p:nvPr>
        </p:nvSpPr>
        <p:spPr/>
        <p:txBody>
          <a:bodyPr/>
          <a:lstStyle/>
          <a:p>
            <a:fld id="{2CF7292C-2690-484B-A44E-64DA2C976BCC}" type="slidenum">
              <a:rPr lang="en-US" smtClean="0"/>
              <a:t>7</a:t>
            </a:fld>
            <a:endParaRPr lang="en-US"/>
          </a:p>
        </p:txBody>
      </p:sp>
    </p:spTree>
    <p:extLst>
      <p:ext uri="{BB962C8B-B14F-4D97-AF65-F5344CB8AC3E}">
        <p14:creationId xmlns:p14="http://schemas.microsoft.com/office/powerpoint/2010/main" val="74765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3C5D-970B-CD40-98C4-CE05478E0F0D}"/>
              </a:ext>
            </a:extLst>
          </p:cNvPr>
          <p:cNvSpPr>
            <a:spLocks noGrp="1"/>
          </p:cNvSpPr>
          <p:nvPr>
            <p:ph type="title"/>
          </p:nvPr>
        </p:nvSpPr>
        <p:spPr/>
        <p:txBody>
          <a:bodyPr/>
          <a:lstStyle/>
          <a:p>
            <a:r>
              <a:rPr lang="en-SA" dirty="0"/>
              <a:t>Course Objectives</a:t>
            </a:r>
          </a:p>
        </p:txBody>
      </p:sp>
      <p:sp>
        <p:nvSpPr>
          <p:cNvPr id="3" name="Content Placeholder 2">
            <a:extLst>
              <a:ext uri="{FF2B5EF4-FFF2-40B4-BE49-F238E27FC236}">
                <a16:creationId xmlns:a16="http://schemas.microsoft.com/office/drawing/2014/main" id="{D63EFBD7-FC05-124C-901C-B23148EE3E9B}"/>
              </a:ext>
            </a:extLst>
          </p:cNvPr>
          <p:cNvSpPr>
            <a:spLocks noGrp="1"/>
          </p:cNvSpPr>
          <p:nvPr>
            <p:ph idx="1"/>
          </p:nvPr>
        </p:nvSpPr>
        <p:spPr>
          <a:xfrm>
            <a:off x="838200" y="1277655"/>
            <a:ext cx="10515600" cy="5312192"/>
          </a:xfrm>
        </p:spPr>
        <p:txBody>
          <a:bodyPr>
            <a:normAutofit fontScale="62500" lnSpcReduction="20000"/>
          </a:bodyPr>
          <a:lstStyle/>
          <a:p>
            <a:r>
              <a:rPr lang="en-US" dirty="0"/>
              <a:t>CLO1: Recognize the different types of requirements and importance of software requirement engineering.</a:t>
            </a:r>
            <a:r>
              <a:rPr lang="en-SA" dirty="0"/>
              <a:t> </a:t>
            </a:r>
          </a:p>
          <a:p>
            <a:r>
              <a:rPr lang="en-US" dirty="0"/>
              <a:t>CLO2: Identify multiple techniques to elicit requirements from stakeholders, choosing from among alternative methods as appropriate for different situations. </a:t>
            </a:r>
          </a:p>
          <a:p>
            <a:r>
              <a:rPr lang="en-US" dirty="0"/>
              <a:t>CLO3: Analyze documenting requirements for high-level software requirements engineering. </a:t>
            </a:r>
          </a:p>
          <a:p>
            <a:r>
              <a:rPr lang="en-US" dirty="0"/>
              <a:t>CLO4: Design and develop models for requirement documentation using goals, use cases, UML class and activity diagrams and state charts. </a:t>
            </a:r>
          </a:p>
          <a:p>
            <a:r>
              <a:rPr lang="en-US" dirty="0"/>
              <a:t>CLO5: Evaluate the software requirements using validation and negotiation techniques regarding priorities and scope with the stakeholders. </a:t>
            </a:r>
          </a:p>
          <a:p>
            <a:r>
              <a:rPr lang="en-US" dirty="0"/>
              <a:t>CLO6: Measure the documented requirements using quality criteria techniques for accuracy, unambiguity, consistent and completeness of the requirements. </a:t>
            </a:r>
            <a:endParaRPr lang="en-SA" dirty="0"/>
          </a:p>
          <a:p>
            <a:r>
              <a:rPr lang="en-US" dirty="0"/>
              <a:t>CLO7: Demonstrate the management of requirements as they change over time. (e.g., over multiple releases and over a product line)</a:t>
            </a:r>
            <a:endParaRPr lang="en-SA" dirty="0"/>
          </a:p>
        </p:txBody>
      </p:sp>
      <p:sp>
        <p:nvSpPr>
          <p:cNvPr id="4" name="Slide Number Placeholder 3">
            <a:extLst>
              <a:ext uri="{FF2B5EF4-FFF2-40B4-BE49-F238E27FC236}">
                <a16:creationId xmlns:a16="http://schemas.microsoft.com/office/drawing/2014/main" id="{514A8786-D3CB-ED48-B547-89BEF9A56273}"/>
              </a:ext>
            </a:extLst>
          </p:cNvPr>
          <p:cNvSpPr>
            <a:spLocks noGrp="1"/>
          </p:cNvSpPr>
          <p:nvPr>
            <p:ph type="sldNum" sz="quarter" idx="12"/>
          </p:nvPr>
        </p:nvSpPr>
        <p:spPr/>
        <p:txBody>
          <a:bodyPr/>
          <a:lstStyle/>
          <a:p>
            <a:fld id="{2CF7292C-2690-484B-A44E-64DA2C976BCC}" type="slidenum">
              <a:rPr lang="en-US" smtClean="0"/>
              <a:t>8</a:t>
            </a:fld>
            <a:endParaRPr lang="en-US"/>
          </a:p>
        </p:txBody>
      </p:sp>
    </p:spTree>
    <p:extLst>
      <p:ext uri="{BB962C8B-B14F-4D97-AF65-F5344CB8AC3E}">
        <p14:creationId xmlns:p14="http://schemas.microsoft.com/office/powerpoint/2010/main" val="42917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DCEC-8022-AC49-BE1B-A1EA27524A74}"/>
              </a:ext>
            </a:extLst>
          </p:cNvPr>
          <p:cNvSpPr>
            <a:spLocks noGrp="1"/>
          </p:cNvSpPr>
          <p:nvPr>
            <p:ph type="title"/>
          </p:nvPr>
        </p:nvSpPr>
        <p:spPr/>
        <p:txBody>
          <a:bodyPr/>
          <a:lstStyle/>
          <a:p>
            <a:r>
              <a:rPr lang="en-SA" dirty="0"/>
              <a:t>Class Project</a:t>
            </a:r>
          </a:p>
        </p:txBody>
      </p:sp>
      <p:sp>
        <p:nvSpPr>
          <p:cNvPr id="3" name="Content Placeholder 2">
            <a:extLst>
              <a:ext uri="{FF2B5EF4-FFF2-40B4-BE49-F238E27FC236}">
                <a16:creationId xmlns:a16="http://schemas.microsoft.com/office/drawing/2014/main" id="{4FCB8BC0-77A5-1943-87D2-0DA4A4103D0F}"/>
              </a:ext>
            </a:extLst>
          </p:cNvPr>
          <p:cNvSpPr>
            <a:spLocks noGrp="1"/>
          </p:cNvSpPr>
          <p:nvPr>
            <p:ph idx="1"/>
          </p:nvPr>
        </p:nvSpPr>
        <p:spPr>
          <a:xfrm>
            <a:off x="838200" y="1612682"/>
            <a:ext cx="10515600" cy="4530725"/>
          </a:xfrm>
        </p:spPr>
        <p:txBody>
          <a:bodyPr>
            <a:normAutofit/>
          </a:bodyPr>
          <a:lstStyle/>
          <a:p>
            <a:r>
              <a:rPr lang="en-US" dirty="0"/>
              <a:t>Identify a </a:t>
            </a:r>
            <a:r>
              <a:rPr lang="en-US" i="1" dirty="0"/>
              <a:t>real</a:t>
            </a:r>
            <a:r>
              <a:rPr lang="en-US" dirty="0"/>
              <a:t> problem in any domain of your choice where you think a SW solution is needed to solve the problem</a:t>
            </a:r>
          </a:p>
          <a:p>
            <a:r>
              <a:rPr lang="en-US" dirty="0"/>
              <a:t>Identify </a:t>
            </a:r>
            <a:r>
              <a:rPr lang="en-US" i="1" dirty="0"/>
              <a:t>real</a:t>
            </a:r>
            <a:r>
              <a:rPr lang="en-US" dirty="0"/>
              <a:t> problem stakeholders</a:t>
            </a:r>
          </a:p>
          <a:p>
            <a:r>
              <a:rPr lang="en-US" dirty="0"/>
              <a:t>Conduct what you’ve learned about RE in order to capture stakeholders needs and produce a Software Requirements Specification (SRS) for your proposed solution</a:t>
            </a:r>
            <a:endParaRPr lang="en-SA" dirty="0"/>
          </a:p>
          <a:p>
            <a:pPr>
              <a:lnSpc>
                <a:spcPct val="150000"/>
              </a:lnSpc>
            </a:pPr>
            <a:endParaRPr lang="en-SA" dirty="0"/>
          </a:p>
          <a:p>
            <a:pPr>
              <a:lnSpc>
                <a:spcPct val="150000"/>
              </a:lnSpc>
            </a:pPr>
            <a:endParaRPr lang="en-SA" dirty="0"/>
          </a:p>
        </p:txBody>
      </p:sp>
      <p:sp>
        <p:nvSpPr>
          <p:cNvPr id="4" name="Slide Number Placeholder 3">
            <a:extLst>
              <a:ext uri="{FF2B5EF4-FFF2-40B4-BE49-F238E27FC236}">
                <a16:creationId xmlns:a16="http://schemas.microsoft.com/office/drawing/2014/main" id="{6BDA6A1C-BA0F-CF4D-850E-4236A018B843}"/>
              </a:ext>
            </a:extLst>
          </p:cNvPr>
          <p:cNvSpPr>
            <a:spLocks noGrp="1"/>
          </p:cNvSpPr>
          <p:nvPr>
            <p:ph type="sldNum" sz="quarter" idx="12"/>
          </p:nvPr>
        </p:nvSpPr>
        <p:spPr/>
        <p:txBody>
          <a:bodyPr/>
          <a:lstStyle/>
          <a:p>
            <a:fld id="{2CF7292C-2690-484B-A44E-64DA2C976BCC}" type="slidenum">
              <a:rPr lang="en-US" smtClean="0"/>
              <a:t>9</a:t>
            </a:fld>
            <a:endParaRPr lang="en-US"/>
          </a:p>
        </p:txBody>
      </p:sp>
    </p:spTree>
    <p:extLst>
      <p:ext uri="{BB962C8B-B14F-4D97-AF65-F5344CB8AC3E}">
        <p14:creationId xmlns:p14="http://schemas.microsoft.com/office/powerpoint/2010/main" val="165309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17265</TotalTime>
  <Words>3319</Words>
  <Application>Microsoft Office PowerPoint</Application>
  <PresentationFormat>Widescreen</PresentationFormat>
  <Paragraphs>396</Paragraphs>
  <Slides>42</Slides>
  <Notes>26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vt:lpstr>
      <vt:lpstr>Calibri</vt:lpstr>
      <vt:lpstr>Calibri Light</vt:lpstr>
      <vt:lpstr>Futura Lt BT</vt:lpstr>
      <vt:lpstr>Office Theme</vt:lpstr>
      <vt:lpstr>Software Requirements Engineering</vt:lpstr>
      <vt:lpstr>Has a SW shortage ever frustrated you?</vt:lpstr>
      <vt:lpstr>Introduction</vt:lpstr>
      <vt:lpstr>Software Development Process</vt:lpstr>
      <vt:lpstr>Requirements Engineering (RE) Process</vt:lpstr>
      <vt:lpstr>PowerPoint Presentation</vt:lpstr>
      <vt:lpstr>Given that</vt:lpstr>
      <vt:lpstr>Course Objectives</vt:lpstr>
      <vt:lpstr>Class Project</vt:lpstr>
      <vt:lpstr>Class Project</vt:lpstr>
      <vt:lpstr>Software Requirements Fundamentals</vt:lpstr>
      <vt:lpstr>Software Requirements Knowledge Area</vt:lpstr>
      <vt:lpstr>What is a software requirement?</vt:lpstr>
      <vt:lpstr>What are software requirements?</vt:lpstr>
      <vt:lpstr>Types of Requirements</vt:lpstr>
      <vt:lpstr>PowerPoint Presentation</vt:lpstr>
      <vt:lpstr>PowerPoint Presentation</vt:lpstr>
      <vt:lpstr>PowerPoint Presentation</vt:lpstr>
      <vt:lpstr>PowerPoint Presentation</vt:lpstr>
      <vt:lpstr>Expression of Non-functional Requirements</vt:lpstr>
      <vt:lpstr>PowerPoint Presentation</vt:lpstr>
      <vt:lpstr>PowerPoint Presentation</vt:lpstr>
      <vt:lpstr>PowerPoint Presentation</vt:lpstr>
      <vt:lpstr>PowerPoint Presentation</vt:lpstr>
      <vt:lpstr>Domain Requirements</vt:lpstr>
      <vt:lpstr>Why RE? </vt:lpstr>
      <vt:lpstr>Mars Climate Orbiter</vt:lpstr>
      <vt:lpstr>Integrated Resource Management Project (GIRES)</vt:lpstr>
      <vt:lpstr>Why Focus on RE?</vt:lpstr>
      <vt:lpstr>Definition of RE</vt:lpstr>
      <vt:lpstr>Definition of RE</vt:lpstr>
      <vt:lpstr>RE Activities</vt:lpstr>
      <vt:lpstr>PowerPoint Presentation</vt:lpstr>
      <vt:lpstr>RE Challenges</vt:lpstr>
      <vt:lpstr>The Business Analyst (BA)</vt:lpstr>
      <vt:lpstr>The BA’s Tasks</vt:lpstr>
      <vt:lpstr>The BA’s Skill Set</vt:lpstr>
      <vt:lpstr>Requirements Engineering (RE) Process</vt:lpstr>
      <vt:lpstr>RE Process</vt:lpstr>
      <vt:lpstr>Requirements Development Process</vt:lpstr>
      <vt:lpstr>Boundary Between RD and RM</vt:lpstr>
      <vt:lpstr>RE Process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Software Engineering? An introduction</dc:title>
  <dc:creator>Mamdouh Alenezi</dc:creator>
  <cp:lastModifiedBy>M. Zarour</cp:lastModifiedBy>
  <cp:revision>161</cp:revision>
  <dcterms:created xsi:type="dcterms:W3CDTF">2014-06-27T23:22:50Z</dcterms:created>
  <dcterms:modified xsi:type="dcterms:W3CDTF">2022-08-30T08:25:21Z</dcterms:modified>
</cp:coreProperties>
</file>