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733" r:id="rId3"/>
    <p:sldId id="765" r:id="rId4"/>
    <p:sldId id="767" r:id="rId5"/>
    <p:sldId id="768" r:id="rId6"/>
    <p:sldId id="769" r:id="rId7"/>
    <p:sldId id="770" r:id="rId8"/>
    <p:sldId id="766" r:id="rId9"/>
    <p:sldId id="772" r:id="rId10"/>
    <p:sldId id="773" r:id="rId11"/>
    <p:sldId id="771" r:id="rId12"/>
    <p:sldId id="774" r:id="rId13"/>
    <p:sldId id="775" r:id="rId14"/>
    <p:sldId id="776" r:id="rId15"/>
    <p:sldId id="778" r:id="rId16"/>
    <p:sldId id="779" r:id="rId17"/>
    <p:sldId id="7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B9B9"/>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60"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9/13/2023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9/13/2023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9/13/2023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9/13/2023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9/13/2023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9/13/2023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9/13/2023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9/13/2023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9/13/2023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smtClean="0"/>
              <a:t>Features</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SE499</a:t>
            </a:r>
            <a:r>
              <a:rPr lang="en-US" sz="2800" dirty="0"/>
              <a:t>: Software Design &amp; Development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DACC02-A2BD-4578-8E03-6D891060A695}" type="slidenum">
              <a:rPr lang="en-US" smtClean="0"/>
              <a:t>10</a:t>
            </a:fld>
            <a:endParaRPr lang="en-US"/>
          </a:p>
        </p:txBody>
      </p:sp>
      <p:pic>
        <p:nvPicPr>
          <p:cNvPr id="3" name="Picture 2">
            <a:extLst>
              <a:ext uri="{FF2B5EF4-FFF2-40B4-BE49-F238E27FC236}">
                <a16:creationId xmlns:a16="http://schemas.microsoft.com/office/drawing/2014/main" id="{B0FD93B4-6272-7E4D-B6C1-88136B20FF44}"/>
              </a:ext>
            </a:extLst>
          </p:cNvPr>
          <p:cNvPicPr>
            <a:picLocks noChangeAspect="1"/>
          </p:cNvPicPr>
          <p:nvPr/>
        </p:nvPicPr>
        <p:blipFill rotWithShape="1">
          <a:blip r:embed="rId2">
            <a:extLst>
              <a:ext uri="{28A0092B-C50C-407E-A947-70E740481C1C}">
                <a14:useLocalDpi xmlns:a14="http://schemas.microsoft.com/office/drawing/2010/main" val="0"/>
              </a:ext>
            </a:extLst>
          </a:blip>
          <a:srcRect t="9129" b="52359"/>
          <a:stretch/>
        </p:blipFill>
        <p:spPr>
          <a:xfrm>
            <a:off x="-208348" y="-99051"/>
            <a:ext cx="12400348" cy="6820526"/>
          </a:xfrm>
          <a:prstGeom prst="rect">
            <a:avLst/>
          </a:prstGeom>
        </p:spPr>
      </p:pic>
    </p:spTree>
    <p:extLst>
      <p:ext uri="{BB962C8B-B14F-4D97-AF65-F5344CB8AC3E}">
        <p14:creationId xmlns:p14="http://schemas.microsoft.com/office/powerpoint/2010/main" val="299799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description using user stories</a:t>
            </a:r>
          </a:p>
        </p:txBody>
      </p:sp>
      <p:sp>
        <p:nvSpPr>
          <p:cNvPr id="3" name="Content Placeholder 2"/>
          <p:cNvSpPr>
            <a:spLocks noGrp="1"/>
          </p:cNvSpPr>
          <p:nvPr>
            <p:ph idx="1"/>
          </p:nvPr>
        </p:nvSpPr>
        <p:spPr/>
        <p:txBody>
          <a:bodyPr/>
          <a:lstStyle/>
          <a:p>
            <a:r>
              <a:rPr lang="en-US" dirty="0"/>
              <a:t>Stories can be used to describe features in your product that should be implemented.</a:t>
            </a:r>
          </a:p>
          <a:p>
            <a:r>
              <a:rPr lang="en-US" dirty="0"/>
              <a:t>Each feature can have a set of associated stories that describe how that feature is used.</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6521635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pic>
        <p:nvPicPr>
          <p:cNvPr id="5" name="Picture 4">
            <a:extLst>
              <a:ext uri="{FF2B5EF4-FFF2-40B4-BE49-F238E27FC236}">
                <a16:creationId xmlns:a16="http://schemas.microsoft.com/office/drawing/2014/main" id="{AB8667E9-E4D0-844C-9DD4-2D4BC87B61A5}"/>
              </a:ext>
            </a:extLst>
          </p:cNvPr>
          <p:cNvPicPr>
            <a:picLocks noChangeAspect="1"/>
          </p:cNvPicPr>
          <p:nvPr/>
        </p:nvPicPr>
        <p:blipFill rotWithShape="1">
          <a:blip r:embed="rId2">
            <a:extLst>
              <a:ext uri="{28A0092B-C50C-407E-A947-70E740481C1C}">
                <a14:useLocalDpi xmlns:a14="http://schemas.microsoft.com/office/drawing/2010/main" val="0"/>
              </a:ext>
            </a:extLst>
          </a:blip>
          <a:srcRect t="9754" b="49653"/>
          <a:stretch/>
        </p:blipFill>
        <p:spPr>
          <a:xfrm>
            <a:off x="-160734" y="-76274"/>
            <a:ext cx="12179257" cy="7061022"/>
          </a:xfrm>
          <a:prstGeom prst="rect">
            <a:avLst/>
          </a:prstGeom>
        </p:spPr>
      </p:pic>
    </p:spTree>
    <p:extLst>
      <p:ext uri="{BB962C8B-B14F-4D97-AF65-F5344CB8AC3E}">
        <p14:creationId xmlns:p14="http://schemas.microsoft.com/office/powerpoint/2010/main" val="3295140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Stories and scenarios</a:t>
            </a:r>
          </a:p>
        </p:txBody>
      </p:sp>
      <p:sp>
        <p:nvSpPr>
          <p:cNvPr id="4" name="Content Placeholder 3"/>
          <p:cNvSpPr>
            <a:spLocks noGrp="1"/>
          </p:cNvSpPr>
          <p:nvPr>
            <p:ph idx="1"/>
          </p:nvPr>
        </p:nvSpPr>
        <p:spPr/>
        <p:txBody>
          <a:bodyPr>
            <a:normAutofit lnSpcReduction="10000"/>
          </a:bodyPr>
          <a:lstStyle/>
          <a:p>
            <a:r>
              <a:rPr lang="en-US" dirty="0"/>
              <a:t>As you can express all of the functionality described in a scenario as user stories, do you really need scenarios?’</a:t>
            </a:r>
          </a:p>
          <a:p>
            <a:r>
              <a:rPr lang="en-US" dirty="0"/>
              <a:t>Scenarios are more natural and are helpful for the following reasons:</a:t>
            </a:r>
          </a:p>
          <a:p>
            <a:pPr lvl="1"/>
            <a:r>
              <a:rPr lang="en-US" dirty="0"/>
              <a:t>Scenarios read more naturally because they describe what a user of a system is actually doing with that system. People often find it easier to relate to this specific information rather than the statement of wants or needs set out in a set of user stories.</a:t>
            </a:r>
          </a:p>
          <a:p>
            <a:pPr lvl="1"/>
            <a:r>
              <a:rPr lang="en-US" dirty="0"/>
              <a:t>If you are interviewing real users or are checking a scenario with real users, they don’t talk in the stylized way that is used in user stories. People relate better to the more natural narrative in scenarios.</a:t>
            </a:r>
          </a:p>
          <a:p>
            <a:pPr lvl="1"/>
            <a:r>
              <a:rPr lang="en-US" dirty="0"/>
              <a:t>Scenarios often provide more context - information about what the user is trying to do and their normal ways of working. You can do this in user stories, but it means that they are no longer simple statements about the use of a system feature.</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t>13</a:t>
            </a:fld>
            <a:endParaRPr lang="en-US"/>
          </a:p>
        </p:txBody>
      </p:sp>
    </p:spTree>
    <p:extLst>
      <p:ext uri="{BB962C8B-B14F-4D97-AF65-F5344CB8AC3E}">
        <p14:creationId xmlns:p14="http://schemas.microsoft.com/office/powerpoint/2010/main" val="1432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identification</a:t>
            </a:r>
          </a:p>
        </p:txBody>
      </p:sp>
      <p:sp>
        <p:nvSpPr>
          <p:cNvPr id="3" name="Content Placeholder 2"/>
          <p:cNvSpPr>
            <a:spLocks noGrp="1"/>
          </p:cNvSpPr>
          <p:nvPr>
            <p:ph idx="1"/>
          </p:nvPr>
        </p:nvSpPr>
        <p:spPr/>
        <p:txBody>
          <a:bodyPr>
            <a:normAutofit/>
          </a:bodyPr>
          <a:lstStyle/>
          <a:p>
            <a:r>
              <a:rPr lang="en-US" dirty="0"/>
              <a:t>Your aim in the initial stage of product design should be to create a list of features that define your product. </a:t>
            </a:r>
          </a:p>
          <a:p>
            <a:r>
              <a:rPr lang="en-US" dirty="0"/>
              <a:t>A feature is a way of allowing users to access and use your product’s functionality so the feature list defines the overall functionality of the system.</a:t>
            </a:r>
          </a:p>
          <a:p>
            <a:r>
              <a:rPr lang="en-US" dirty="0"/>
              <a:t>Features should be independent, coherent and relevant:</a:t>
            </a:r>
          </a:p>
          <a:p>
            <a:pPr lvl="1"/>
            <a:r>
              <a:rPr lang="en-US" dirty="0"/>
              <a:t>Independence </a:t>
            </a:r>
            <a:endParaRPr lang="en-US" dirty="0" smtClean="0"/>
          </a:p>
          <a:p>
            <a:pPr lvl="1"/>
            <a:r>
              <a:rPr lang="en-US" dirty="0" smtClean="0"/>
              <a:t>Coherence </a:t>
            </a:r>
          </a:p>
          <a:p>
            <a:pPr lvl="1"/>
            <a:r>
              <a:rPr lang="en-US" dirty="0" smtClean="0"/>
              <a:t>Relevance</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8862602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pic>
        <p:nvPicPr>
          <p:cNvPr id="5" name="Picture 4">
            <a:extLst>
              <a:ext uri="{FF2B5EF4-FFF2-40B4-BE49-F238E27FC236}">
                <a16:creationId xmlns:a16="http://schemas.microsoft.com/office/drawing/2014/main" id="{F308856F-CE71-CC41-AED1-63013FE2B92A}"/>
              </a:ext>
            </a:extLst>
          </p:cNvPr>
          <p:cNvPicPr>
            <a:picLocks noChangeAspect="1"/>
          </p:cNvPicPr>
          <p:nvPr/>
        </p:nvPicPr>
        <p:blipFill rotWithShape="1">
          <a:blip r:embed="rId2">
            <a:extLst>
              <a:ext uri="{28A0092B-C50C-407E-A947-70E740481C1C}">
                <a14:useLocalDpi xmlns:a14="http://schemas.microsoft.com/office/drawing/2010/main" val="0"/>
              </a:ext>
            </a:extLst>
          </a:blip>
          <a:srcRect l="15280" t="6840" r="16041" b="54648"/>
          <a:stretch/>
        </p:blipFill>
        <p:spPr>
          <a:xfrm>
            <a:off x="736004" y="0"/>
            <a:ext cx="9548734" cy="7647259"/>
          </a:xfrm>
          <a:prstGeom prst="rect">
            <a:avLst/>
          </a:prstGeom>
        </p:spPr>
      </p:pic>
    </p:spTree>
    <p:extLst>
      <p:ext uri="{BB962C8B-B14F-4D97-AF65-F5344CB8AC3E}">
        <p14:creationId xmlns:p14="http://schemas.microsoft.com/office/powerpoint/2010/main" val="1978862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DACC02-A2BD-4578-8E03-6D891060A695}" type="slidenum">
              <a:rPr lang="en-US" smtClean="0"/>
              <a:t>16</a:t>
            </a:fld>
            <a:endParaRPr lang="en-US"/>
          </a:p>
        </p:txBody>
      </p:sp>
      <p:pic>
        <p:nvPicPr>
          <p:cNvPr id="3" name="Picture 2">
            <a:extLst>
              <a:ext uri="{FF2B5EF4-FFF2-40B4-BE49-F238E27FC236}">
                <a16:creationId xmlns:a16="http://schemas.microsoft.com/office/drawing/2014/main" id="{51DF513F-DDCC-B045-8395-AEE6517A1D81}"/>
              </a:ext>
            </a:extLst>
          </p:cNvPr>
          <p:cNvPicPr>
            <a:picLocks noChangeAspect="1"/>
          </p:cNvPicPr>
          <p:nvPr/>
        </p:nvPicPr>
        <p:blipFill rotWithShape="1">
          <a:blip r:embed="rId2">
            <a:extLst>
              <a:ext uri="{28A0092B-C50C-407E-A947-70E740481C1C}">
                <a14:useLocalDpi xmlns:a14="http://schemas.microsoft.com/office/drawing/2010/main" val="0"/>
              </a:ext>
            </a:extLst>
          </a:blip>
          <a:srcRect l="16172" t="13576" r="21095" b="51168"/>
          <a:stretch/>
        </p:blipFill>
        <p:spPr>
          <a:xfrm>
            <a:off x="554148" y="-416460"/>
            <a:ext cx="11052249" cy="8433230"/>
          </a:xfrm>
          <a:prstGeom prst="rect">
            <a:avLst/>
          </a:prstGeom>
        </p:spPr>
      </p:pic>
    </p:spTree>
    <p:extLst>
      <p:ext uri="{BB962C8B-B14F-4D97-AF65-F5344CB8AC3E}">
        <p14:creationId xmlns:p14="http://schemas.microsoft.com/office/powerpoint/2010/main" val="36123758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DACC02-A2BD-4578-8E03-6D891060A695}" type="slidenum">
              <a:rPr lang="en-US" smtClean="0"/>
              <a:t>17</a:t>
            </a:fld>
            <a:endParaRPr lang="en-US"/>
          </a:p>
        </p:txBody>
      </p:sp>
      <p:pic>
        <p:nvPicPr>
          <p:cNvPr id="3" name="Picture 2">
            <a:extLst>
              <a:ext uri="{FF2B5EF4-FFF2-40B4-BE49-F238E27FC236}">
                <a16:creationId xmlns:a16="http://schemas.microsoft.com/office/drawing/2014/main" id="{91D2FB67-6CA8-9244-9F06-A26A6049C86F}"/>
              </a:ext>
            </a:extLst>
          </p:cNvPr>
          <p:cNvPicPr>
            <a:picLocks noChangeAspect="1"/>
          </p:cNvPicPr>
          <p:nvPr/>
        </p:nvPicPr>
        <p:blipFill rotWithShape="1">
          <a:blip r:embed="rId2">
            <a:extLst>
              <a:ext uri="{28A0092B-C50C-407E-A947-70E740481C1C}">
                <a14:useLocalDpi xmlns:a14="http://schemas.microsoft.com/office/drawing/2010/main" val="0"/>
              </a:ext>
            </a:extLst>
          </a:blip>
          <a:srcRect t="10378" b="49237"/>
          <a:stretch/>
        </p:blipFill>
        <p:spPr>
          <a:xfrm>
            <a:off x="-559314" y="82224"/>
            <a:ext cx="12968597" cy="7480092"/>
          </a:xfrm>
          <a:prstGeom prst="rect">
            <a:avLst/>
          </a:prstGeom>
        </p:spPr>
      </p:pic>
    </p:spTree>
    <p:extLst>
      <p:ext uri="{BB962C8B-B14F-4D97-AF65-F5344CB8AC3E}">
        <p14:creationId xmlns:p14="http://schemas.microsoft.com/office/powerpoint/2010/main" val="1456675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a:t>
            </a:r>
          </a:p>
        </p:txBody>
      </p:sp>
      <p:sp>
        <p:nvSpPr>
          <p:cNvPr id="3" name="Content Placeholder 2"/>
          <p:cNvSpPr>
            <a:spLocks noGrp="1"/>
          </p:cNvSpPr>
          <p:nvPr>
            <p:ph idx="1"/>
          </p:nvPr>
        </p:nvSpPr>
        <p:spPr/>
        <p:txBody>
          <a:bodyPr>
            <a:normAutofit/>
          </a:bodyPr>
          <a:lstStyle/>
          <a:p>
            <a:pPr>
              <a:lnSpc>
                <a:spcPct val="100000"/>
              </a:lnSpc>
            </a:pPr>
            <a:r>
              <a:rPr lang="en-US" dirty="0"/>
              <a:t>There are three factors that drive the design of software products</a:t>
            </a:r>
          </a:p>
          <a:p>
            <a:pPr lvl="1">
              <a:lnSpc>
                <a:spcPct val="100000"/>
              </a:lnSpc>
            </a:pPr>
            <a:r>
              <a:rPr lang="en-US" dirty="0"/>
              <a:t>Business and consumer needs that are not met by current products</a:t>
            </a:r>
          </a:p>
          <a:p>
            <a:pPr lvl="1">
              <a:lnSpc>
                <a:spcPct val="100000"/>
              </a:lnSpc>
            </a:pPr>
            <a:r>
              <a:rPr lang="en-US" dirty="0"/>
              <a:t>Dissatisfaction with existing business or consumer software products</a:t>
            </a:r>
          </a:p>
          <a:p>
            <a:pPr lvl="1">
              <a:lnSpc>
                <a:spcPct val="100000"/>
              </a:lnSpc>
            </a:pPr>
            <a:r>
              <a:rPr lang="en-US" dirty="0"/>
              <a:t>Changes in technology that make completely new types of product possible</a:t>
            </a:r>
          </a:p>
          <a:p>
            <a:pPr>
              <a:lnSpc>
                <a:spcPct val="100000"/>
              </a:lnSpc>
            </a:pPr>
            <a:r>
              <a:rPr lang="en-US" dirty="0"/>
              <a:t>In the early stage of product development, you are trying to understand, what product features would be useful to users, and what they like and dislike about the products that they use.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697714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features</a:t>
            </a:r>
          </a:p>
        </p:txBody>
      </p:sp>
      <p:sp>
        <p:nvSpPr>
          <p:cNvPr id="3" name="Content Placeholder 2"/>
          <p:cNvSpPr>
            <a:spLocks noGrp="1"/>
          </p:cNvSpPr>
          <p:nvPr>
            <p:ph idx="1"/>
          </p:nvPr>
        </p:nvSpPr>
        <p:spPr/>
        <p:txBody>
          <a:bodyPr>
            <a:normAutofit/>
          </a:bodyPr>
          <a:lstStyle/>
          <a:p>
            <a:r>
              <a:rPr lang="en-US" dirty="0"/>
              <a:t>A feature is a fragment of functionality such as a ‘print’ feature, a ‘change background feature’, a ‘new document’ feature and so on. </a:t>
            </a:r>
          </a:p>
          <a:p>
            <a:r>
              <a:rPr lang="en-US" dirty="0"/>
              <a:t>Before you start programming a product, you should aim to create a list of features to be included in your product. </a:t>
            </a:r>
          </a:p>
          <a:p>
            <a:r>
              <a:rPr lang="en-US" dirty="0"/>
              <a:t>The feature list should be your starting point for product design and development.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091000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E066C23-626A-FA40-9030-687FC31D2962}"/>
              </a:ext>
            </a:extLst>
          </p:cNvPr>
          <p:cNvPicPr>
            <a:picLocks noChangeAspect="1"/>
          </p:cNvPicPr>
          <p:nvPr/>
        </p:nvPicPr>
        <p:blipFill rotWithShape="1">
          <a:blip r:embed="rId2">
            <a:extLst>
              <a:ext uri="{28A0092B-C50C-407E-A947-70E740481C1C}">
                <a14:useLocalDpi xmlns:a14="http://schemas.microsoft.com/office/drawing/2010/main" val="0"/>
              </a:ext>
            </a:extLst>
          </a:blip>
          <a:srcRect l="27114" t="16371" r="16916" b="56811"/>
          <a:stretch/>
        </p:blipFill>
        <p:spPr>
          <a:xfrm>
            <a:off x="1057587" y="-106002"/>
            <a:ext cx="9899926" cy="6774960"/>
          </a:xfrm>
          <a:prstGeom prst="rect">
            <a:avLst/>
          </a:prstGeom>
        </p:spPr>
      </p:pic>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
        <p:nvSpPr>
          <p:cNvPr id="5" name="Natural language descriptions of a user interacting with a software product"/>
          <p:cNvSpPr txBox="1"/>
          <p:nvPr/>
        </p:nvSpPr>
        <p:spPr>
          <a:xfrm>
            <a:off x="4928588" y="2327804"/>
            <a:ext cx="3775522"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1800">
                <a:solidFill>
                  <a:schemeClr val="accent5"/>
                </a:solidFill>
              </a:defRPr>
            </a:lvl1pPr>
          </a:lstStyle>
          <a:p>
            <a:r>
              <a:rPr dirty="0">
                <a:solidFill>
                  <a:schemeClr val="bg1">
                    <a:lumMod val="50000"/>
                  </a:schemeClr>
                </a:solidFill>
              </a:rPr>
              <a:t>Natural language descriptions of a user interacting with a software product</a:t>
            </a:r>
          </a:p>
        </p:txBody>
      </p:sp>
      <p:sp>
        <p:nvSpPr>
          <p:cNvPr id="6" name="A way of representing users"/>
          <p:cNvSpPr txBox="1"/>
          <p:nvPr/>
        </p:nvSpPr>
        <p:spPr>
          <a:xfrm>
            <a:off x="5236190" y="164578"/>
            <a:ext cx="2698111" cy="3795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800">
                <a:solidFill>
                  <a:schemeClr val="accent5"/>
                </a:solidFill>
              </a:defRPr>
            </a:lvl1pPr>
          </a:lstStyle>
          <a:p>
            <a:r>
              <a:rPr dirty="0">
                <a:solidFill>
                  <a:schemeClr val="bg1">
                    <a:lumMod val="50000"/>
                  </a:schemeClr>
                </a:solidFill>
              </a:rPr>
              <a:t>A way of representing users</a:t>
            </a:r>
          </a:p>
        </p:txBody>
      </p:sp>
      <p:sp>
        <p:nvSpPr>
          <p:cNvPr id="7" name="Fragments of product functionality"/>
          <p:cNvSpPr txBox="1"/>
          <p:nvPr/>
        </p:nvSpPr>
        <p:spPr>
          <a:xfrm>
            <a:off x="2824082" y="5976054"/>
            <a:ext cx="3362139" cy="3795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800">
                <a:solidFill>
                  <a:schemeClr val="accent5"/>
                </a:solidFill>
              </a:defRPr>
            </a:lvl1pPr>
          </a:lstStyle>
          <a:p>
            <a:r>
              <a:rPr dirty="0">
                <a:solidFill>
                  <a:schemeClr val="bg1">
                    <a:lumMod val="50000"/>
                  </a:schemeClr>
                </a:solidFill>
              </a:rPr>
              <a:t>Fragments of product functionality</a:t>
            </a:r>
          </a:p>
        </p:txBody>
      </p:sp>
      <p:sp>
        <p:nvSpPr>
          <p:cNvPr id="8" name="Natural language descriptions of something that is needed or wanted by users"/>
          <p:cNvSpPr txBox="1"/>
          <p:nvPr/>
        </p:nvSpPr>
        <p:spPr>
          <a:xfrm>
            <a:off x="7654885" y="3995281"/>
            <a:ext cx="3775522" cy="939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1800">
                <a:solidFill>
                  <a:schemeClr val="accent5"/>
                </a:solidFill>
              </a:defRPr>
            </a:lvl1pPr>
          </a:lstStyle>
          <a:p>
            <a:r>
              <a:rPr dirty="0">
                <a:solidFill>
                  <a:schemeClr val="bg1">
                    <a:lumMod val="50000"/>
                  </a:schemeClr>
                </a:solidFill>
              </a:rPr>
              <a:t>Natural language descriptions of something that is needed or wanted by users</a:t>
            </a:r>
          </a:p>
        </p:txBody>
      </p:sp>
    </p:spTree>
    <p:extLst>
      <p:ext uri="{BB962C8B-B14F-4D97-AF65-F5344CB8AC3E}">
        <p14:creationId xmlns:p14="http://schemas.microsoft.com/office/powerpoint/2010/main" val="2250708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DACC02-A2BD-4578-8E03-6D891060A695}" type="slidenum">
              <a:rPr lang="en-US" smtClean="0"/>
              <a:t>5</a:t>
            </a:fld>
            <a:endParaRPr lang="en-US"/>
          </a:p>
        </p:txBody>
      </p:sp>
      <p:pic>
        <p:nvPicPr>
          <p:cNvPr id="3" name="Picture 2">
            <a:extLst>
              <a:ext uri="{FF2B5EF4-FFF2-40B4-BE49-F238E27FC236}">
                <a16:creationId xmlns:a16="http://schemas.microsoft.com/office/drawing/2014/main" id="{A1C10D3E-04D8-E74C-B505-BE64C96F981B}"/>
              </a:ext>
            </a:extLst>
          </p:cNvPr>
          <p:cNvPicPr>
            <a:picLocks noChangeAspect="1"/>
          </p:cNvPicPr>
          <p:nvPr/>
        </p:nvPicPr>
        <p:blipFill rotWithShape="1">
          <a:blip r:embed="rId2">
            <a:extLst>
              <a:ext uri="{28A0092B-C50C-407E-A947-70E740481C1C}">
                <a14:useLocalDpi xmlns:a14="http://schemas.microsoft.com/office/drawing/2010/main" val="0"/>
              </a:ext>
            </a:extLst>
          </a:blip>
          <a:srcRect l="9037" t="10054" r="5040" b="52352"/>
          <a:stretch/>
        </p:blipFill>
        <p:spPr>
          <a:xfrm>
            <a:off x="46169" y="0"/>
            <a:ext cx="11834110" cy="7043139"/>
          </a:xfrm>
          <a:prstGeom prst="rect">
            <a:avLst/>
          </a:prstGeom>
        </p:spPr>
      </p:pic>
    </p:spTree>
    <p:extLst>
      <p:ext uri="{BB962C8B-B14F-4D97-AF65-F5344CB8AC3E}">
        <p14:creationId xmlns:p14="http://schemas.microsoft.com/office/powerpoint/2010/main" val="3855560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DACC02-A2BD-4578-8E03-6D891060A695}" type="slidenum">
              <a:rPr lang="en-US" smtClean="0"/>
              <a:t>6</a:t>
            </a:fld>
            <a:endParaRPr lang="en-US"/>
          </a:p>
        </p:txBody>
      </p:sp>
      <p:pic>
        <p:nvPicPr>
          <p:cNvPr id="3" name="Picture 2">
            <a:extLst>
              <a:ext uri="{FF2B5EF4-FFF2-40B4-BE49-F238E27FC236}">
                <a16:creationId xmlns:a16="http://schemas.microsoft.com/office/drawing/2014/main" id="{E73A606C-BC95-F940-894E-9A516A372A11}"/>
              </a:ext>
            </a:extLst>
          </p:cNvPr>
          <p:cNvPicPr>
            <a:picLocks noChangeAspect="1"/>
          </p:cNvPicPr>
          <p:nvPr/>
        </p:nvPicPr>
        <p:blipFill rotWithShape="1">
          <a:blip r:embed="rId2">
            <a:extLst>
              <a:ext uri="{28A0092B-C50C-407E-A947-70E740481C1C}">
                <a14:useLocalDpi xmlns:a14="http://schemas.microsoft.com/office/drawing/2010/main" val="0"/>
              </a:ext>
            </a:extLst>
          </a:blip>
          <a:srcRect l="8442" t="8659" b="50582"/>
          <a:stretch/>
        </p:blipFill>
        <p:spPr>
          <a:xfrm>
            <a:off x="0" y="-363723"/>
            <a:ext cx="12405193" cy="7774609"/>
          </a:xfrm>
          <a:prstGeom prst="rect">
            <a:avLst/>
          </a:prstGeom>
        </p:spPr>
      </p:pic>
    </p:spTree>
    <p:extLst>
      <p:ext uri="{BB962C8B-B14F-4D97-AF65-F5344CB8AC3E}">
        <p14:creationId xmlns:p14="http://schemas.microsoft.com/office/powerpoint/2010/main" val="3098928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DACC02-A2BD-4578-8E03-6D891060A695}" type="slidenum">
              <a:rPr lang="en-US" smtClean="0"/>
              <a:t>7</a:t>
            </a:fld>
            <a:endParaRPr lang="en-US"/>
          </a:p>
        </p:txBody>
      </p:sp>
      <p:pic>
        <p:nvPicPr>
          <p:cNvPr id="3" name="Picture 2">
            <a:extLst>
              <a:ext uri="{FF2B5EF4-FFF2-40B4-BE49-F238E27FC236}">
                <a16:creationId xmlns:a16="http://schemas.microsoft.com/office/drawing/2014/main" id="{270B7934-2836-9445-81DF-A6FF973A7E04}"/>
              </a:ext>
            </a:extLst>
          </p:cNvPr>
          <p:cNvPicPr>
            <a:picLocks noChangeAspect="1"/>
          </p:cNvPicPr>
          <p:nvPr/>
        </p:nvPicPr>
        <p:blipFill rotWithShape="1">
          <a:blip r:embed="rId2">
            <a:extLst>
              <a:ext uri="{28A0092B-C50C-407E-A947-70E740481C1C}">
                <a14:useLocalDpi xmlns:a14="http://schemas.microsoft.com/office/drawing/2010/main" val="0"/>
              </a:ext>
            </a:extLst>
          </a:blip>
          <a:srcRect l="12288" t="8515" r="18058" b="54045"/>
          <a:stretch/>
        </p:blipFill>
        <p:spPr>
          <a:xfrm>
            <a:off x="925082" y="-294769"/>
            <a:ext cx="10129199" cy="7775950"/>
          </a:xfrm>
          <a:prstGeom prst="rect">
            <a:avLst/>
          </a:prstGeom>
        </p:spPr>
      </p:pic>
    </p:spTree>
    <p:extLst>
      <p:ext uri="{BB962C8B-B14F-4D97-AF65-F5344CB8AC3E}">
        <p14:creationId xmlns:p14="http://schemas.microsoft.com/office/powerpoint/2010/main" val="715580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 benefits</a:t>
            </a:r>
          </a:p>
        </p:txBody>
      </p:sp>
      <p:sp>
        <p:nvSpPr>
          <p:cNvPr id="3" name="Content Placeholder 2"/>
          <p:cNvSpPr>
            <a:spLocks noGrp="1"/>
          </p:cNvSpPr>
          <p:nvPr>
            <p:ph idx="1"/>
          </p:nvPr>
        </p:nvSpPr>
        <p:spPr/>
        <p:txBody>
          <a:bodyPr/>
          <a:lstStyle/>
          <a:p>
            <a:r>
              <a:rPr lang="en-US" dirty="0"/>
              <a:t>The main benefit of personas is that they help you and other development team members empathize with potential users of the software. </a:t>
            </a:r>
          </a:p>
          <a:p>
            <a:r>
              <a:rPr lang="en-US" dirty="0"/>
              <a:t>Personas help because they are a tool that allows developers to ‘step into the user’s shoes’. </a:t>
            </a:r>
          </a:p>
          <a:p>
            <a:pPr lvl="1"/>
            <a:r>
              <a:rPr lang="en-US" dirty="0"/>
              <a:t>Instead of thinking about what you would do in a particular situation, you can imagine how a persona would behave and react. </a:t>
            </a:r>
          </a:p>
          <a:p>
            <a:r>
              <a:rPr lang="en-US" dirty="0"/>
              <a:t>Personas can help you check your ideas to make sure that you are not including product features that aren’t really needed. </a:t>
            </a:r>
          </a:p>
          <a:p>
            <a:r>
              <a:rPr lang="en-US" dirty="0"/>
              <a:t>They help you to avoid making unwarranted assumptions, based on your own knowledge, and designing an over-complicated or irrelevant product.</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16926462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pic>
        <p:nvPicPr>
          <p:cNvPr id="5" name="Picture 4">
            <a:extLst>
              <a:ext uri="{FF2B5EF4-FFF2-40B4-BE49-F238E27FC236}">
                <a16:creationId xmlns:a16="http://schemas.microsoft.com/office/drawing/2014/main" id="{765AC105-DDDF-8941-8C1F-51AAB9DC38CD}"/>
              </a:ext>
            </a:extLst>
          </p:cNvPr>
          <p:cNvPicPr>
            <a:picLocks noChangeAspect="1"/>
          </p:cNvPicPr>
          <p:nvPr/>
        </p:nvPicPr>
        <p:blipFill rotWithShape="1">
          <a:blip r:embed="rId2">
            <a:extLst>
              <a:ext uri="{28A0092B-C50C-407E-A947-70E740481C1C}">
                <a14:useLocalDpi xmlns:a14="http://schemas.microsoft.com/office/drawing/2010/main" val="0"/>
              </a:ext>
            </a:extLst>
          </a:blip>
          <a:srcRect l="6980" t="25574" b="46531"/>
          <a:stretch/>
        </p:blipFill>
        <p:spPr>
          <a:xfrm>
            <a:off x="0" y="576751"/>
            <a:ext cx="12704997" cy="5441430"/>
          </a:xfrm>
          <a:prstGeom prst="rect">
            <a:avLst/>
          </a:prstGeom>
        </p:spPr>
      </p:pic>
    </p:spTree>
    <p:extLst>
      <p:ext uri="{BB962C8B-B14F-4D97-AF65-F5344CB8AC3E}">
        <p14:creationId xmlns:p14="http://schemas.microsoft.com/office/powerpoint/2010/main" val="39558447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1319</TotalTime>
  <Words>591</Words>
  <Application>Microsoft Office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Candara</vt:lpstr>
      <vt:lpstr>Office Theme</vt:lpstr>
      <vt:lpstr>Features</vt:lpstr>
      <vt:lpstr>Software products</vt:lpstr>
      <vt:lpstr>Software features</vt:lpstr>
      <vt:lpstr>PowerPoint Presentation</vt:lpstr>
      <vt:lpstr>PowerPoint Presentation</vt:lpstr>
      <vt:lpstr>PowerPoint Presentation</vt:lpstr>
      <vt:lpstr>PowerPoint Presentation</vt:lpstr>
      <vt:lpstr>Persona benefits</vt:lpstr>
      <vt:lpstr>PowerPoint Presentation</vt:lpstr>
      <vt:lpstr>PowerPoint Presentation</vt:lpstr>
      <vt:lpstr>Feature description using user stories</vt:lpstr>
      <vt:lpstr>PowerPoint Presentation</vt:lpstr>
      <vt:lpstr>Stories and scenarios</vt:lpstr>
      <vt:lpstr>Feature identification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185</cp:revision>
  <cp:lastPrinted>2021-10-18T07:27:50Z</cp:lastPrinted>
  <dcterms:created xsi:type="dcterms:W3CDTF">2021-10-12T10:09:12Z</dcterms:created>
  <dcterms:modified xsi:type="dcterms:W3CDTF">2023-09-13T10:21:51Z</dcterms:modified>
</cp:coreProperties>
</file>