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256" r:id="rId2"/>
    <p:sldId id="353" r:id="rId3"/>
    <p:sldId id="686" r:id="rId4"/>
    <p:sldId id="692" r:id="rId5"/>
    <p:sldId id="693" r:id="rId6"/>
    <p:sldId id="687" r:id="rId7"/>
    <p:sldId id="688" r:id="rId8"/>
    <p:sldId id="689" r:id="rId9"/>
    <p:sldId id="690" r:id="rId10"/>
    <p:sldId id="742" r:id="rId11"/>
    <p:sldId id="721" r:id="rId12"/>
    <p:sldId id="722" r:id="rId13"/>
    <p:sldId id="723" r:id="rId14"/>
    <p:sldId id="724" r:id="rId15"/>
    <p:sldId id="725" r:id="rId16"/>
    <p:sldId id="726" r:id="rId17"/>
    <p:sldId id="727" r:id="rId18"/>
    <p:sldId id="728" r:id="rId19"/>
    <p:sldId id="729" r:id="rId20"/>
    <p:sldId id="730" r:id="rId21"/>
    <p:sldId id="731" r:id="rId22"/>
    <p:sldId id="732" r:id="rId23"/>
    <p:sldId id="733" r:id="rId24"/>
    <p:sldId id="734" r:id="rId25"/>
    <p:sldId id="735" r:id="rId26"/>
    <p:sldId id="736" r:id="rId27"/>
    <p:sldId id="513" r:id="rId28"/>
    <p:sldId id="516" r:id="rId29"/>
    <p:sldId id="517" r:id="rId30"/>
    <p:sldId id="518" r:id="rId31"/>
    <p:sldId id="644" r:id="rId32"/>
    <p:sldId id="527" r:id="rId33"/>
    <p:sldId id="711" r:id="rId34"/>
    <p:sldId id="713" r:id="rId35"/>
    <p:sldId id="714" r:id="rId36"/>
    <p:sldId id="715" r:id="rId37"/>
    <p:sldId id="716" r:id="rId38"/>
    <p:sldId id="717" r:id="rId39"/>
    <p:sldId id="720" r:id="rId40"/>
    <p:sldId id="523" r:id="rId41"/>
    <p:sldId id="524" r:id="rId42"/>
    <p:sldId id="702" r:id="rId43"/>
    <p:sldId id="703" r:id="rId44"/>
    <p:sldId id="704" r:id="rId45"/>
    <p:sldId id="705" r:id="rId46"/>
    <p:sldId id="706" r:id="rId47"/>
    <p:sldId id="707" r:id="rId48"/>
    <p:sldId id="708" r:id="rId49"/>
    <p:sldId id="709" r:id="rId50"/>
    <p:sldId id="737" r:id="rId51"/>
    <p:sldId id="738" r:id="rId52"/>
    <p:sldId id="739" r:id="rId53"/>
    <p:sldId id="526" r:id="rId54"/>
    <p:sldId id="663" r:id="rId55"/>
    <p:sldId id="682" r:id="rId56"/>
    <p:sldId id="683" r:id="rId57"/>
    <p:sldId id="684" r:id="rId58"/>
    <p:sldId id="685" r:id="rId59"/>
    <p:sldId id="710" r:id="rId60"/>
    <p:sldId id="549" r:id="rId61"/>
    <p:sldId id="570" r:id="rId62"/>
    <p:sldId id="571" r:id="rId63"/>
    <p:sldId id="572" r:id="rId64"/>
    <p:sldId id="573" r:id="rId65"/>
    <p:sldId id="574" r:id="rId66"/>
    <p:sldId id="575" r:id="rId67"/>
    <p:sldId id="576" r:id="rId68"/>
    <p:sldId id="577" r:id="rId69"/>
    <p:sldId id="578" r:id="rId70"/>
    <p:sldId id="579" r:id="rId71"/>
    <p:sldId id="740" r:id="rId72"/>
    <p:sldId id="741" r:id="rId73"/>
    <p:sldId id="580" r:id="rId74"/>
    <p:sldId id="581" r:id="rId75"/>
    <p:sldId id="583" r:id="rId76"/>
    <p:sldId id="582" r:id="rId77"/>
    <p:sldId id="584" r:id="rId78"/>
    <p:sldId id="585" r:id="rId79"/>
    <p:sldId id="586" r:id="rId80"/>
    <p:sldId id="587" r:id="rId81"/>
    <p:sldId id="592" r:id="rId82"/>
    <p:sldId id="614" r:id="rId83"/>
    <p:sldId id="615" r:id="rId84"/>
    <p:sldId id="616" r:id="rId85"/>
    <p:sldId id="617" r:id="rId86"/>
    <p:sldId id="618" r:id="rId87"/>
    <p:sldId id="718" r:id="rId88"/>
    <p:sldId id="619" r:id="rId89"/>
    <p:sldId id="700" r:id="rId90"/>
    <p:sldId id="621" r:id="rId91"/>
    <p:sldId id="622" r:id="rId92"/>
    <p:sldId id="623" r:id="rId93"/>
    <p:sldId id="624" r:id="rId94"/>
    <p:sldId id="625" r:id="rId95"/>
    <p:sldId id="626" r:id="rId96"/>
    <p:sldId id="627" r:id="rId97"/>
    <p:sldId id="628" r:id="rId98"/>
    <p:sldId id="699" r:id="rId99"/>
    <p:sldId id="629" r:id="rId100"/>
    <p:sldId id="630" r:id="rId101"/>
    <p:sldId id="631" r:id="rId102"/>
    <p:sldId id="632" r:id="rId103"/>
    <p:sldId id="634" r:id="rId104"/>
    <p:sldId id="635" r:id="rId105"/>
    <p:sldId id="637" r:id="rId106"/>
    <p:sldId id="638" r:id="rId107"/>
    <p:sldId id="639" r:id="rId108"/>
    <p:sldId id="719" r:id="rId109"/>
    <p:sldId id="641" r:id="rId110"/>
    <p:sldId id="591"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microsoft.com/office/2016/11/relationships/changesInfo" Target="changesInfos/changesInfo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xfrm>
            <a:off x="246063" y="609600"/>
            <a:ext cx="6365875" cy="3581400"/>
          </a:xfrm>
          <a:ln/>
        </p:spPr>
      </p:sp>
      <p:sp>
        <p:nvSpPr>
          <p:cNvPr id="706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Temporary: </a:t>
            </a:r>
          </a:p>
          <a:p>
            <a:pPr lvl="1">
              <a:buFontTx/>
              <a:buChar char="-"/>
            </a:pPr>
            <a:r>
              <a:rPr lang="en-US" altLang="en-US" smtClean="0">
                <a:latin typeface="Arial" panose="020B0604020202020204" pitchFamily="34" charset="0"/>
              </a:rPr>
              <a:t>can be years</a:t>
            </a:r>
          </a:p>
          <a:p>
            <a:pPr lvl="1">
              <a:buFontTx/>
              <a:buChar char="-"/>
            </a:pPr>
            <a:r>
              <a:rPr lang="en-US" altLang="en-US" smtClean="0">
                <a:latin typeface="Arial" panose="020B0604020202020204" pitchFamily="34" charset="0"/>
              </a:rPr>
              <a:t>Result can be lasting</a:t>
            </a:r>
          </a:p>
          <a:p>
            <a:pPr lvl="1">
              <a:buFontTx/>
              <a:buChar char="-"/>
            </a:pPr>
            <a:r>
              <a:rPr lang="en-US" altLang="en-US" smtClean="0">
                <a:latin typeface="Arial" panose="020B0604020202020204" pitchFamily="34" charset="0"/>
              </a:rPr>
              <a:t>Team can be temporary</a:t>
            </a:r>
          </a:p>
          <a:p>
            <a:pPr>
              <a:buFontTx/>
              <a:buChar char="-"/>
            </a:pPr>
            <a:r>
              <a:rPr lang="en-US" altLang="en-US" smtClean="0">
                <a:latin typeface="Arial" panose="020B0604020202020204" pitchFamily="34" charset="0"/>
              </a:rPr>
              <a:t>Finite duration</a:t>
            </a:r>
          </a:p>
          <a:p>
            <a:pPr>
              <a:buFontTx/>
              <a:buChar char="-"/>
            </a:pPr>
            <a:r>
              <a:rPr lang="en-US" altLang="en-US" smtClean="0">
                <a:latin typeface="Arial" panose="020B0604020202020204" pitchFamily="34" charset="0"/>
              </a:rPr>
              <a:t>Ex: thousands of buildings, but each is unique</a:t>
            </a:r>
          </a:p>
          <a:p>
            <a:pPr>
              <a:buFontTx/>
              <a:buChar char="-"/>
            </a:pPr>
            <a:r>
              <a:rPr lang="en-US" altLang="en-US" smtClean="0">
                <a:latin typeface="Arial" panose="020B0604020202020204" pitchFamily="34" charset="0"/>
              </a:rPr>
              <a:t>Scope should be constant even as elaboration happens</a:t>
            </a:r>
          </a:p>
          <a:p>
            <a:pPr>
              <a:buFontTx/>
              <a:buChar char="-"/>
            </a:pPr>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7065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7066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7066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066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A78D159-769A-44BA-B3FB-F4454C7FE3CB}" type="slidenum">
              <a:rPr lang="en-US" altLang="en-US" sz="1200"/>
              <a:pPr/>
              <a:t>11</a:t>
            </a:fld>
            <a:r>
              <a:rPr lang="en-US" altLang="en-US" sz="1200"/>
              <a:t> of 96</a:t>
            </a:r>
          </a:p>
        </p:txBody>
      </p:sp>
    </p:spTree>
    <p:extLst>
      <p:ext uri="{BB962C8B-B14F-4D97-AF65-F5344CB8AC3E}">
        <p14:creationId xmlns:p14="http://schemas.microsoft.com/office/powerpoint/2010/main" val="2389203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Rot="1" noChangeAspect="1" noChangeArrowheads="1" noTextEdit="1"/>
          </p:cNvSpPr>
          <p:nvPr>
            <p:ph type="sldImg"/>
          </p:nvPr>
        </p:nvSpPr>
        <p:spPr>
          <a:xfrm>
            <a:off x="246063" y="609600"/>
            <a:ext cx="6365875" cy="3581400"/>
          </a:xfrm>
          <a:ln/>
        </p:spPr>
      </p:sp>
      <p:sp>
        <p:nvSpPr>
          <p:cNvPr id="901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01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01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01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01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0353B5B-5A67-4727-A3F2-F70D27F42B32}" type="slidenum">
              <a:rPr lang="en-US" altLang="en-US" sz="1200"/>
              <a:pPr/>
              <a:t>45</a:t>
            </a:fld>
            <a:r>
              <a:rPr lang="en-US" altLang="en-US" sz="1200"/>
              <a:t> of 96</a:t>
            </a:r>
          </a:p>
        </p:txBody>
      </p:sp>
    </p:spTree>
    <p:extLst>
      <p:ext uri="{BB962C8B-B14F-4D97-AF65-F5344CB8AC3E}">
        <p14:creationId xmlns:p14="http://schemas.microsoft.com/office/powerpoint/2010/main" val="3999095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p:cNvSpPr>
            <a:spLocks noGrp="1" noRot="1" noChangeAspect="1" noChangeArrowheads="1" noTextEdit="1"/>
          </p:cNvSpPr>
          <p:nvPr>
            <p:ph type="sldImg"/>
          </p:nvPr>
        </p:nvSpPr>
        <p:spPr>
          <a:xfrm>
            <a:off x="246063" y="609600"/>
            <a:ext cx="6365875" cy="3581400"/>
          </a:xfrm>
          <a:ln/>
        </p:spPr>
      </p:sp>
      <p:sp>
        <p:nvSpPr>
          <p:cNvPr id="921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21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21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21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21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42AB799-73F3-4023-8B7B-D6DE23FFD4F9}" type="slidenum">
              <a:rPr lang="en-US" altLang="en-US" sz="1200"/>
              <a:pPr/>
              <a:t>46</a:t>
            </a:fld>
            <a:r>
              <a:rPr lang="en-US" altLang="en-US" sz="1200"/>
              <a:t> of 96</a:t>
            </a:r>
          </a:p>
        </p:txBody>
      </p:sp>
    </p:spTree>
    <p:extLst>
      <p:ext uri="{BB962C8B-B14F-4D97-AF65-F5344CB8AC3E}">
        <p14:creationId xmlns:p14="http://schemas.microsoft.com/office/powerpoint/2010/main" val="2729955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Rot="1" noChangeAspect="1" noChangeArrowheads="1" noTextEdit="1"/>
          </p:cNvSpPr>
          <p:nvPr>
            <p:ph type="sldImg"/>
          </p:nvPr>
        </p:nvSpPr>
        <p:spPr>
          <a:xfrm>
            <a:off x="246063" y="609600"/>
            <a:ext cx="6365875" cy="3581400"/>
          </a:xfrm>
          <a:ln/>
        </p:spPr>
      </p:sp>
      <p:sp>
        <p:nvSpPr>
          <p:cNvPr id="942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421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421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421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421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3C71F3-A1B1-482E-9B2A-C11CAD63EDA0}" type="slidenum">
              <a:rPr lang="en-US" altLang="en-US" sz="1200"/>
              <a:pPr/>
              <a:t>47</a:t>
            </a:fld>
            <a:r>
              <a:rPr lang="en-US" altLang="en-US" sz="1200"/>
              <a:t> of 96</a:t>
            </a:r>
          </a:p>
        </p:txBody>
      </p:sp>
    </p:spTree>
    <p:extLst>
      <p:ext uri="{BB962C8B-B14F-4D97-AF65-F5344CB8AC3E}">
        <p14:creationId xmlns:p14="http://schemas.microsoft.com/office/powerpoint/2010/main" val="2507402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noTextEdit="1"/>
          </p:cNvSpPr>
          <p:nvPr>
            <p:ph type="sldImg"/>
          </p:nvPr>
        </p:nvSpPr>
        <p:spPr>
          <a:ln/>
        </p:spPr>
      </p:sp>
      <p:sp>
        <p:nvSpPr>
          <p:cNvPr id="962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6259"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6260"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6261"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626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596DEB-3ACF-431F-81DD-0D0A01EC1ED4}" type="slidenum">
              <a:rPr lang="en-US" altLang="en-US" sz="1200"/>
              <a:pPr/>
              <a:t>48</a:t>
            </a:fld>
            <a:r>
              <a:rPr lang="en-US" altLang="en-US" sz="1200"/>
              <a:t> of 96</a:t>
            </a:r>
          </a:p>
        </p:txBody>
      </p:sp>
    </p:spTree>
    <p:extLst>
      <p:ext uri="{BB962C8B-B14F-4D97-AF65-F5344CB8AC3E}">
        <p14:creationId xmlns:p14="http://schemas.microsoft.com/office/powerpoint/2010/main" val="2596570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Rot="1" noChangeAspect="1" noChangeArrowheads="1" noTextEdit="1"/>
          </p:cNvSpPr>
          <p:nvPr>
            <p:ph type="sldImg"/>
          </p:nvPr>
        </p:nvSpPr>
        <p:spPr>
          <a:xfrm>
            <a:off x="246063" y="609600"/>
            <a:ext cx="6365875" cy="3581400"/>
          </a:xfrm>
          <a:ln/>
        </p:spPr>
      </p:sp>
      <p:sp>
        <p:nvSpPr>
          <p:cNvPr id="983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983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983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983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983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CAF8244-DECE-4922-8C9A-860CBAF73D4C}" type="slidenum">
              <a:rPr lang="en-US" altLang="en-US" sz="1200"/>
              <a:pPr/>
              <a:t>49</a:t>
            </a:fld>
            <a:r>
              <a:rPr lang="en-US" altLang="en-US" sz="1200"/>
              <a:t> of 96</a:t>
            </a:r>
          </a:p>
        </p:txBody>
      </p:sp>
    </p:spTree>
    <p:extLst>
      <p:ext uri="{BB962C8B-B14F-4D97-AF65-F5344CB8AC3E}">
        <p14:creationId xmlns:p14="http://schemas.microsoft.com/office/powerpoint/2010/main" val="443152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Rot="1" noChangeAspect="1" noChangeArrowheads="1" noTextEdit="1"/>
          </p:cNvSpPr>
          <p:nvPr>
            <p:ph type="sldImg"/>
          </p:nvPr>
        </p:nvSpPr>
        <p:spPr>
          <a:xfrm>
            <a:off x="246063" y="609600"/>
            <a:ext cx="6365875" cy="3581400"/>
          </a:xfrm>
          <a:ln/>
        </p:spPr>
      </p:sp>
      <p:sp>
        <p:nvSpPr>
          <p:cNvPr id="10035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035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0035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0035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03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7928BC2-7440-4BD5-B2A0-B064D9380F1F}" type="slidenum">
              <a:rPr lang="en-US" altLang="en-US" sz="1200"/>
              <a:pPr/>
              <a:t>50</a:t>
            </a:fld>
            <a:r>
              <a:rPr lang="en-US" altLang="en-US" sz="1200"/>
              <a:t> of 96</a:t>
            </a:r>
          </a:p>
        </p:txBody>
      </p:sp>
    </p:spTree>
    <p:extLst>
      <p:ext uri="{BB962C8B-B14F-4D97-AF65-F5344CB8AC3E}">
        <p14:creationId xmlns:p14="http://schemas.microsoft.com/office/powerpoint/2010/main" val="1437135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noTextEdit="1"/>
          </p:cNvSpPr>
          <p:nvPr>
            <p:ph type="sldImg"/>
          </p:nvPr>
        </p:nvSpPr>
        <p:spPr>
          <a:xfrm>
            <a:off x="246063" y="609600"/>
            <a:ext cx="6365875" cy="3581400"/>
          </a:xfrm>
          <a:ln/>
        </p:spPr>
      </p:sp>
      <p:sp>
        <p:nvSpPr>
          <p:cNvPr id="1024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240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024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9</a:t>
            </a:r>
          </a:p>
        </p:txBody>
      </p:sp>
      <p:sp>
        <p:nvSpPr>
          <p:cNvPr id="10240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240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34627EE-7FA1-4132-88D4-07866A775740}" type="slidenum">
              <a:rPr lang="en-US" altLang="en-US" sz="1200"/>
              <a:pPr/>
              <a:t>52</a:t>
            </a:fld>
            <a:r>
              <a:rPr lang="en-US" altLang="en-US" sz="1200"/>
              <a:t> of 96</a:t>
            </a:r>
          </a:p>
        </p:txBody>
      </p:sp>
    </p:spTree>
    <p:extLst>
      <p:ext uri="{BB962C8B-B14F-4D97-AF65-F5344CB8AC3E}">
        <p14:creationId xmlns:p14="http://schemas.microsoft.com/office/powerpoint/2010/main" val="19813597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noRot="1" noChangeAspect="1" noChangeArrowheads="1" noTextEdit="1"/>
          </p:cNvSpPr>
          <p:nvPr>
            <p:ph type="sldImg"/>
          </p:nvPr>
        </p:nvSpPr>
        <p:spPr>
          <a:xfrm>
            <a:off x="246063" y="609600"/>
            <a:ext cx="6365875" cy="3581400"/>
          </a:xfrm>
          <a:ln/>
        </p:spPr>
      </p:sp>
      <p:sp>
        <p:nvSpPr>
          <p:cNvPr id="10649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0649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0650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0650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0650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917484D-AC44-43C8-864F-2EDFC7AE06C4}" type="slidenum">
              <a:rPr lang="en-US" altLang="en-US" sz="1200"/>
              <a:pPr/>
              <a:t>60</a:t>
            </a:fld>
            <a:r>
              <a:rPr lang="en-US" altLang="en-US" sz="1200"/>
              <a:t> of 96</a:t>
            </a:r>
          </a:p>
        </p:txBody>
      </p:sp>
    </p:spTree>
    <p:extLst>
      <p:ext uri="{BB962C8B-B14F-4D97-AF65-F5344CB8AC3E}">
        <p14:creationId xmlns:p14="http://schemas.microsoft.com/office/powerpoint/2010/main" val="2395346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Image Placeholder 1"/>
          <p:cNvSpPr>
            <a:spLocks noGrp="1" noRot="1" noChangeAspect="1" noTextEdit="1"/>
          </p:cNvSpPr>
          <p:nvPr>
            <p:ph type="sldImg"/>
          </p:nvPr>
        </p:nvSpPr>
        <p:spPr>
          <a:xfrm>
            <a:off x="246063" y="609600"/>
            <a:ext cx="6365875" cy="3581400"/>
          </a:xfrm>
          <a:ln/>
        </p:spPr>
      </p:sp>
      <p:sp>
        <p:nvSpPr>
          <p:cNvPr id="1351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351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351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351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51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1A5F5C3-BAF7-448E-A015-6871978EF890}" type="slidenum">
              <a:rPr lang="en-US" altLang="en-US" sz="1200"/>
              <a:pPr/>
              <a:t>61</a:t>
            </a:fld>
            <a:r>
              <a:rPr lang="en-US" altLang="en-US" sz="1200"/>
              <a:t> of 96</a:t>
            </a:r>
          </a:p>
        </p:txBody>
      </p:sp>
    </p:spTree>
    <p:extLst>
      <p:ext uri="{BB962C8B-B14F-4D97-AF65-F5344CB8AC3E}">
        <p14:creationId xmlns:p14="http://schemas.microsoft.com/office/powerpoint/2010/main" val="309934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a:xfrm>
            <a:off x="246063" y="609600"/>
            <a:ext cx="6365875" cy="3581400"/>
          </a:xfrm>
          <a:ln/>
        </p:spPr>
      </p:sp>
      <p:sp>
        <p:nvSpPr>
          <p:cNvPr id="1382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Seductive: good reason for decisions at the time</a:t>
            </a:r>
          </a:p>
          <a:p>
            <a:pPr>
              <a:buFontTx/>
              <a:buChar char="-"/>
            </a:pPr>
            <a:r>
              <a:rPr lang="en-US" altLang="en-US" smtClean="0">
                <a:latin typeface="Arial" panose="020B0604020202020204" pitchFamily="34" charset="0"/>
              </a:rPr>
              <a:t>We</a:t>
            </a:r>
            <a:r>
              <a:rPr lang="ja-JP" altLang="en-US" smtClean="0">
                <a:latin typeface="Arial" panose="020B0604020202020204" pitchFamily="34" charset="0"/>
              </a:rPr>
              <a:t>’</a:t>
            </a:r>
            <a:r>
              <a:rPr lang="en-US" altLang="ja-JP" smtClean="0">
                <a:latin typeface="Arial" panose="020B0604020202020204" pitchFamily="34" charset="0"/>
              </a:rPr>
              <a:t>ll visit these throughout course</a:t>
            </a:r>
          </a:p>
          <a:p>
            <a:pPr>
              <a:buFontTx/>
              <a:buChar char="-"/>
            </a:pPr>
            <a:r>
              <a:rPr lang="en-US" altLang="en-US" smtClean="0">
                <a:latin typeface="Arial" panose="020B0604020202020204" pitchFamily="34" charset="0"/>
              </a:rPr>
              <a:t>Gilligan</a:t>
            </a:r>
            <a:r>
              <a:rPr lang="ja-JP" altLang="en-US" smtClean="0">
                <a:latin typeface="Arial" panose="020B0604020202020204" pitchFamily="34" charset="0"/>
              </a:rPr>
              <a:t>’</a:t>
            </a:r>
            <a:r>
              <a:rPr lang="en-US" altLang="ja-JP" smtClean="0">
                <a:latin typeface="Arial" panose="020B0604020202020204" pitchFamily="34" charset="0"/>
              </a:rPr>
              <a:t>s Island: new scheme, get off island, seems to work, then fails</a:t>
            </a:r>
          </a:p>
          <a:p>
            <a:pPr>
              <a:buFontTx/>
              <a:buChar char="-"/>
            </a:pPr>
            <a:r>
              <a:rPr lang="en-US" altLang="en-US" smtClean="0">
                <a:latin typeface="Arial" panose="020B0604020202020204" pitchFamily="34" charset="0"/>
              </a:rPr>
              <a:t>Being aware can help prevent</a:t>
            </a:r>
          </a:p>
          <a:p>
            <a:pPr>
              <a:buFontTx/>
              <a:buChar char="-"/>
            </a:pPr>
            <a:r>
              <a:rPr lang="en-US" altLang="en-US" smtClean="0">
                <a:latin typeface="Arial" panose="020B0604020202020204" pitchFamily="34" charset="0"/>
              </a:rPr>
              <a:t>Class discussion</a:t>
            </a:r>
          </a:p>
          <a:p>
            <a:endParaRPr lang="en-US" altLang="en-US" smtClean="0">
              <a:latin typeface="Arial" panose="020B0604020202020204" pitchFamily="34" charset="0"/>
            </a:endParaRPr>
          </a:p>
        </p:txBody>
      </p:sp>
      <p:sp>
        <p:nvSpPr>
          <p:cNvPr id="13824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3824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3824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3824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3115D65-9804-4561-911D-94BE7531E485}" type="slidenum">
              <a:rPr lang="en-US" altLang="en-US" sz="1200"/>
              <a:pPr/>
              <a:t>63</a:t>
            </a:fld>
            <a:r>
              <a:rPr lang="en-US" altLang="en-US" sz="1200"/>
              <a:t> of 96</a:t>
            </a:r>
          </a:p>
        </p:txBody>
      </p:sp>
    </p:spTree>
    <p:extLst>
      <p:ext uri="{BB962C8B-B14F-4D97-AF65-F5344CB8AC3E}">
        <p14:creationId xmlns:p14="http://schemas.microsoft.com/office/powerpoint/2010/main" val="477577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Rot="1" noChangeAspect="1" noChangeArrowheads="1" noTextEdit="1"/>
          </p:cNvSpPr>
          <p:nvPr>
            <p:ph type="sldImg"/>
          </p:nvPr>
        </p:nvSpPr>
        <p:spPr>
          <a:xfrm>
            <a:off x="246063" y="609600"/>
            <a:ext cx="6365875" cy="3581400"/>
          </a:xfrm>
          <a:ln/>
        </p:spPr>
      </p:sp>
      <p:sp>
        <p:nvSpPr>
          <p:cNvPr id="727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27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727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727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27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0005324-380B-4AC3-9062-E2B76187A813}" type="slidenum">
              <a:rPr lang="en-US" altLang="en-US" sz="1200"/>
              <a:pPr/>
              <a:t>16</a:t>
            </a:fld>
            <a:r>
              <a:rPr lang="en-US" altLang="en-US" sz="1200"/>
              <a:t> of 96</a:t>
            </a:r>
          </a:p>
        </p:txBody>
      </p:sp>
    </p:spTree>
    <p:extLst>
      <p:ext uri="{BB962C8B-B14F-4D97-AF65-F5344CB8AC3E}">
        <p14:creationId xmlns:p14="http://schemas.microsoft.com/office/powerpoint/2010/main" val="16366404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noRot="1" noChangeAspect="1" noChangeArrowheads="1" noTextEdit="1"/>
          </p:cNvSpPr>
          <p:nvPr>
            <p:ph type="sldImg"/>
          </p:nvPr>
        </p:nvSpPr>
        <p:spPr>
          <a:xfrm>
            <a:off x="246063" y="609600"/>
            <a:ext cx="6365875" cy="3581400"/>
          </a:xfrm>
          <a:ln/>
        </p:spPr>
      </p:sp>
      <p:sp>
        <p:nvSpPr>
          <p:cNvPr id="14029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Motivation: studies show has largest impact</a:t>
            </a:r>
          </a:p>
          <a:p>
            <a:pPr lvl="1">
              <a:buFontTx/>
              <a:buChar char="-"/>
            </a:pPr>
            <a:r>
              <a:rPr lang="en-US" altLang="en-US" smtClean="0">
                <a:latin typeface="Arial" panose="020B0604020202020204" pitchFamily="34" charset="0"/>
              </a:rPr>
              <a:t>Don</a:t>
            </a:r>
            <a:r>
              <a:rPr lang="ja-JP" altLang="en-US" smtClean="0">
                <a:latin typeface="Arial" panose="020B0604020202020204" pitchFamily="34" charset="0"/>
              </a:rPr>
              <a:t>’</a:t>
            </a:r>
            <a:r>
              <a:rPr lang="en-US" altLang="ja-JP" smtClean="0">
                <a:latin typeface="Arial" panose="020B0604020202020204" pitchFamily="34" charset="0"/>
              </a:rPr>
              <a:t>t undermine Morale</a:t>
            </a:r>
          </a:p>
          <a:p>
            <a:pPr>
              <a:buFontTx/>
              <a:buChar char="-"/>
            </a:pPr>
            <a:r>
              <a:rPr lang="en-US" altLang="en-US" smtClean="0">
                <a:latin typeface="Arial" panose="020B0604020202020204" pitchFamily="34" charset="0"/>
              </a:rPr>
              <a:t>2</a:t>
            </a:r>
            <a:r>
              <a:rPr lang="en-US" altLang="en-US" baseline="30000" smtClean="0">
                <a:latin typeface="Arial" panose="020B0604020202020204" pitchFamily="34" charset="0"/>
              </a:rPr>
              <a:t>nd</a:t>
            </a:r>
            <a:r>
              <a:rPr lang="en-US" altLang="en-US" smtClean="0">
                <a:latin typeface="Arial" panose="020B0604020202020204" pitchFamily="34" charset="0"/>
              </a:rPr>
              <a:t> greatest influence on productivity</a:t>
            </a:r>
          </a:p>
          <a:p>
            <a:pPr lvl="1">
              <a:buFontTx/>
              <a:buChar char="-"/>
            </a:pPr>
            <a:r>
              <a:rPr lang="en-US" altLang="en-US" smtClean="0">
                <a:latin typeface="Arial" panose="020B0604020202020204" pitchFamily="34" charset="0"/>
              </a:rPr>
              <a:t>Junior != bad</a:t>
            </a:r>
          </a:p>
          <a:p>
            <a:pPr>
              <a:buFontTx/>
              <a:buChar char="-"/>
            </a:pPr>
            <a:r>
              <a:rPr lang="en-US" altLang="en-US" smtClean="0">
                <a:latin typeface="Arial" panose="020B0604020202020204" pitchFamily="34" charset="0"/>
              </a:rPr>
              <a:t>Uncontrolled: most common developer complaint about their managers</a:t>
            </a:r>
          </a:p>
          <a:p>
            <a:pPr>
              <a:buFontTx/>
              <a:buChar char="-"/>
            </a:pPr>
            <a:r>
              <a:rPr lang="en-US" altLang="en-US" smtClean="0">
                <a:latin typeface="Arial" panose="020B0604020202020204" pitchFamily="34" charset="0"/>
              </a:rPr>
              <a:t>Heroics. Company hostage.</a:t>
            </a:r>
          </a:p>
          <a:p>
            <a:pPr lvl="1">
              <a:buFontTx/>
              <a:buChar char="-"/>
            </a:pPr>
            <a:r>
              <a:rPr lang="ja-JP" altLang="en-US" smtClean="0">
                <a:latin typeface="Arial" panose="020B0604020202020204" pitchFamily="34" charset="0"/>
              </a:rPr>
              <a:t>“</a:t>
            </a:r>
            <a:r>
              <a:rPr lang="en-US" altLang="ja-JP" smtClean="0">
                <a:latin typeface="Arial" panose="020B0604020202020204" pitchFamily="34" charset="0"/>
              </a:rPr>
              <a:t>Can-do</a:t>
            </a:r>
            <a:r>
              <a:rPr lang="ja-JP" altLang="en-US" smtClean="0">
                <a:latin typeface="Arial" panose="020B0604020202020204" pitchFamily="34" charset="0"/>
              </a:rPr>
              <a:t>”</a:t>
            </a:r>
            <a:r>
              <a:rPr lang="en-US" altLang="ja-JP" smtClean="0">
                <a:latin typeface="Arial" panose="020B0604020202020204" pitchFamily="34" charset="0"/>
              </a:rPr>
              <a:t>, </a:t>
            </a:r>
            <a:r>
              <a:rPr lang="ja-JP" altLang="en-US" smtClean="0">
                <a:latin typeface="Arial" panose="020B0604020202020204" pitchFamily="34" charset="0"/>
              </a:rPr>
              <a:t>“</a:t>
            </a:r>
            <a:r>
              <a:rPr lang="en-US" altLang="ja-JP" smtClean="0">
                <a:latin typeface="Arial" panose="020B0604020202020204" pitchFamily="34" charset="0"/>
              </a:rPr>
              <a:t>how high</a:t>
            </a:r>
            <a:r>
              <a:rPr lang="ja-JP" altLang="en-US" smtClean="0">
                <a:latin typeface="Arial" panose="020B0604020202020204" pitchFamily="34" charset="0"/>
              </a:rPr>
              <a:t>”</a:t>
            </a:r>
            <a:r>
              <a:rPr lang="en-US" altLang="ja-JP" smtClean="0">
                <a:latin typeface="Arial" panose="020B0604020202020204" pitchFamily="34" charset="0"/>
              </a:rPr>
              <a:t> attitudes</a:t>
            </a:r>
          </a:p>
          <a:p>
            <a:pPr>
              <a:buFontTx/>
              <a:buChar char="-"/>
            </a:pPr>
            <a:r>
              <a:rPr lang="en-US" altLang="en-US" smtClean="0">
                <a:latin typeface="Arial" panose="020B0604020202020204" pitchFamily="34" charset="0"/>
              </a:rPr>
              <a:t>Brooks, reading assignment</a:t>
            </a:r>
          </a:p>
        </p:txBody>
      </p:sp>
      <p:sp>
        <p:nvSpPr>
          <p:cNvPr id="14029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029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029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029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F7B9BC9-C9B8-4326-BEBF-5C2B5AA5B339}" type="slidenum">
              <a:rPr lang="en-US" altLang="en-US" sz="1200"/>
              <a:pPr/>
              <a:t>64</a:t>
            </a:fld>
            <a:r>
              <a:rPr lang="en-US" altLang="en-US" sz="1200"/>
              <a:t> of 96</a:t>
            </a:r>
          </a:p>
        </p:txBody>
      </p:sp>
    </p:spTree>
    <p:extLst>
      <p:ext uri="{BB962C8B-B14F-4D97-AF65-F5344CB8AC3E}">
        <p14:creationId xmlns:p14="http://schemas.microsoft.com/office/powerpoint/2010/main" val="1553207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noRot="1" noChangeAspect="1" noChangeArrowheads="1" noTextEdit="1"/>
          </p:cNvSpPr>
          <p:nvPr>
            <p:ph type="sldImg"/>
          </p:nvPr>
        </p:nvSpPr>
        <p:spPr>
          <a:xfrm>
            <a:off x="246063" y="609600"/>
            <a:ext cx="6365875" cy="3581400"/>
          </a:xfrm>
          <a:ln/>
        </p:spPr>
      </p:sp>
      <p:sp>
        <p:nvSpPr>
          <p:cNvPr id="14233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1000" smtClean="0">
                <a:latin typeface="Arial" panose="020B0604020202020204" pitchFamily="34" charset="0"/>
              </a:rPr>
              <a:t>60%of developers feel unsatisfactory environment: need quite and privacy</a:t>
            </a:r>
          </a:p>
          <a:p>
            <a:pPr lvl="1">
              <a:buFontTx/>
              <a:buChar char="-"/>
            </a:pPr>
            <a:r>
              <a:rPr lang="en-US" altLang="en-US" sz="1000" smtClean="0">
                <a:latin typeface="Arial" panose="020B0604020202020204" pitchFamily="34" charset="0"/>
              </a:rPr>
              <a:t> real offices</a:t>
            </a:r>
          </a:p>
          <a:p>
            <a:pPr>
              <a:buFontTx/>
              <a:buChar char="-"/>
            </a:pPr>
            <a:r>
              <a:rPr lang="en-US" altLang="en-US" sz="1000" smtClean="0">
                <a:latin typeface="Arial" panose="020B0604020202020204" pitchFamily="34" charset="0"/>
              </a:rPr>
              <a:t>Friction: classic differing viewpoints</a:t>
            </a:r>
          </a:p>
          <a:p>
            <a:pPr lvl="1">
              <a:buFontTx/>
              <a:buChar char="-"/>
            </a:pPr>
            <a:r>
              <a:rPr lang="en-US" altLang="en-US" sz="1000" smtClean="0">
                <a:latin typeface="Arial" panose="020B0604020202020204" pitchFamily="34" charset="0"/>
              </a:rPr>
              <a:t>Results in </a:t>
            </a:r>
            <a:r>
              <a:rPr lang="ja-JP" altLang="en-US" sz="1000" smtClean="0">
                <a:latin typeface="Arial" panose="020B0604020202020204" pitchFamily="34" charset="0"/>
              </a:rPr>
              <a:t>‘</a:t>
            </a:r>
            <a:r>
              <a:rPr lang="en-US" altLang="ja-JP" sz="1000" smtClean="0">
                <a:latin typeface="Arial" panose="020B0604020202020204" pitchFamily="34" charset="0"/>
              </a:rPr>
              <a:t>poor communication</a:t>
            </a:r>
            <a:r>
              <a:rPr lang="ja-JP" altLang="en-US" sz="1000" smtClean="0">
                <a:latin typeface="Arial" panose="020B0604020202020204" pitchFamily="34" charset="0"/>
              </a:rPr>
              <a:t>’</a:t>
            </a:r>
            <a:endParaRPr lang="en-US" altLang="ja-JP" sz="1000" smtClean="0">
              <a:latin typeface="Arial" panose="020B0604020202020204" pitchFamily="34" charset="0"/>
            </a:endParaRPr>
          </a:p>
          <a:p>
            <a:pPr lvl="2">
              <a:buFontTx/>
              <a:buChar char="-"/>
            </a:pPr>
            <a:r>
              <a:rPr lang="en-US" altLang="en-US" sz="1000" smtClean="0">
                <a:latin typeface="Arial" panose="020B0604020202020204" pitchFamily="34" charset="0"/>
              </a:rPr>
              <a:t>Passive-aggressive</a:t>
            </a:r>
          </a:p>
          <a:p>
            <a:pPr lvl="1">
              <a:buFontTx/>
              <a:buChar char="-"/>
            </a:pPr>
            <a:r>
              <a:rPr lang="en-US" altLang="en-US" sz="1000" smtClean="0">
                <a:latin typeface="Arial" panose="020B0604020202020204" pitchFamily="34" charset="0"/>
              </a:rPr>
              <a:t>User input: Survey: number 1 reason for success</a:t>
            </a:r>
          </a:p>
          <a:p>
            <a:pPr lvl="2">
              <a:buFontTx/>
              <a:buChar char="-"/>
            </a:pPr>
            <a:r>
              <a:rPr lang="en-US" altLang="en-US" sz="1000" smtClean="0">
                <a:latin typeface="Arial" panose="020B0604020202020204" pitchFamily="34" charset="0"/>
              </a:rPr>
              <a:t>W/O input: guessing</a:t>
            </a:r>
          </a:p>
          <a:p>
            <a:pPr lvl="1">
              <a:buFontTx/>
              <a:buChar char="-"/>
            </a:pPr>
            <a:r>
              <a:rPr lang="en-US" altLang="en-US" sz="1000" smtClean="0">
                <a:latin typeface="Arial" panose="020B0604020202020204" pitchFamily="34" charset="0"/>
              </a:rPr>
              <a:t>Realistic Expectations: 1 of top 5 reasons for success of in-house projects</a:t>
            </a:r>
          </a:p>
          <a:p>
            <a:pPr lvl="2">
              <a:buFontTx/>
              <a:buChar char="-"/>
            </a:pPr>
            <a:r>
              <a:rPr lang="en-US" altLang="en-US" sz="1000" smtClean="0">
                <a:latin typeface="Arial" panose="020B0604020202020204" pitchFamily="34" charset="0"/>
              </a:rPr>
              <a:t>Perception woe</a:t>
            </a:r>
          </a:p>
          <a:p>
            <a:pPr>
              <a:buFontTx/>
              <a:buChar char="-"/>
            </a:pPr>
            <a:r>
              <a:rPr lang="en-US" altLang="en-US" sz="1000" smtClean="0">
                <a:latin typeface="Arial" panose="020B0604020202020204" pitchFamily="34" charset="0"/>
              </a:rPr>
              <a:t>Politics</a:t>
            </a:r>
          </a:p>
          <a:p>
            <a:pPr lvl="1">
              <a:buFontTx/>
              <a:buChar char="-"/>
            </a:pPr>
            <a:r>
              <a:rPr lang="en-US" altLang="en-US" sz="1000" smtClean="0">
                <a:latin typeface="Arial" panose="020B0604020202020204" pitchFamily="34" charset="0"/>
              </a:rPr>
              <a:t>Managing-up</a:t>
            </a:r>
          </a:p>
          <a:p>
            <a:pPr>
              <a:buFontTx/>
              <a:buChar char="-"/>
            </a:pPr>
            <a:r>
              <a:rPr lang="en-US" altLang="en-US" sz="1000" smtClean="0">
                <a:latin typeface="Arial" panose="020B0604020202020204" pitchFamily="34" charset="0"/>
              </a:rPr>
              <a:t>Sponsor: a must, no power</a:t>
            </a:r>
          </a:p>
          <a:p>
            <a:pPr>
              <a:buFontTx/>
              <a:buChar char="-"/>
            </a:pPr>
            <a:r>
              <a:rPr lang="en-US" altLang="en-US" sz="1000" smtClean="0">
                <a:latin typeface="Arial" panose="020B0604020202020204" pitchFamily="34" charset="0"/>
              </a:rPr>
              <a:t>All players must buy-in</a:t>
            </a:r>
          </a:p>
          <a:p>
            <a:pPr>
              <a:buFontTx/>
              <a:buChar char="-"/>
            </a:pPr>
            <a:r>
              <a:rPr lang="en-US" altLang="en-US" sz="1000" smtClean="0">
                <a:latin typeface="Arial" panose="020B0604020202020204" pitchFamily="34" charset="0"/>
              </a:rPr>
              <a:t>Wishful</a:t>
            </a:r>
          </a:p>
          <a:p>
            <a:pPr lvl="1">
              <a:buFontTx/>
              <a:buChar char="-"/>
            </a:pPr>
            <a:r>
              <a:rPr lang="en-US" altLang="en-US" sz="1000" smtClean="0">
                <a:latin typeface="Arial" panose="020B0604020202020204" pitchFamily="34" charset="0"/>
              </a:rPr>
              <a:t>Cognitive dissonance</a:t>
            </a:r>
          </a:p>
          <a:p>
            <a:pPr lvl="1">
              <a:buFontTx/>
              <a:buChar char="-"/>
            </a:pPr>
            <a:r>
              <a:rPr lang="en-US" altLang="en-US" sz="1000" smtClean="0">
                <a:latin typeface="Arial" panose="020B0604020202020204" pitchFamily="34" charset="0"/>
              </a:rPr>
              <a:t>Closing your eyes and hoping</a:t>
            </a:r>
          </a:p>
          <a:p>
            <a:pPr lvl="1">
              <a:buFontTx/>
              <a:buChar char="-"/>
            </a:pPr>
            <a:r>
              <a:rPr lang="en-US" altLang="en-US" sz="1000" smtClean="0">
                <a:latin typeface="Arial" panose="020B0604020202020204" pitchFamily="34" charset="0"/>
              </a:rPr>
              <a:t>McConnell: maybe causes the most problems in software development</a:t>
            </a:r>
          </a:p>
          <a:p>
            <a:pPr>
              <a:buFontTx/>
              <a:buChar char="-"/>
            </a:pPr>
            <a:endParaRPr lang="en-US" altLang="en-US" smtClean="0">
              <a:latin typeface="Arial" panose="020B0604020202020204" pitchFamily="34" charset="0"/>
            </a:endParaRPr>
          </a:p>
        </p:txBody>
      </p:sp>
      <p:sp>
        <p:nvSpPr>
          <p:cNvPr id="14233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234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234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234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1D6922B-6795-4C2B-A9BD-37FE4DB7E0A2}" type="slidenum">
              <a:rPr lang="en-US" altLang="en-US" sz="1200"/>
              <a:pPr/>
              <a:t>65</a:t>
            </a:fld>
            <a:r>
              <a:rPr lang="en-US" altLang="en-US" sz="1200"/>
              <a:t> of 96</a:t>
            </a:r>
          </a:p>
        </p:txBody>
      </p:sp>
    </p:spTree>
    <p:extLst>
      <p:ext uri="{BB962C8B-B14F-4D97-AF65-F5344CB8AC3E}">
        <p14:creationId xmlns:p14="http://schemas.microsoft.com/office/powerpoint/2010/main" val="2068521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noRot="1" noChangeAspect="1" noChangeArrowheads="1" noTextEdit="1"/>
          </p:cNvSpPr>
          <p:nvPr>
            <p:ph type="sldImg"/>
          </p:nvPr>
        </p:nvSpPr>
        <p:spPr>
          <a:xfrm>
            <a:off x="246063" y="609600"/>
            <a:ext cx="6365875" cy="3581400"/>
          </a:xfrm>
          <a:ln/>
        </p:spPr>
      </p:sp>
      <p:sp>
        <p:nvSpPr>
          <p:cNvPr id="144386" name="Rectangle 3"/>
          <p:cNvSpPr>
            <a:spLocks noGrp="1" noChangeArrowheads="1"/>
          </p:cNvSpPr>
          <p:nvPr>
            <p:ph type="body" idx="1"/>
          </p:nvPr>
        </p:nvSpPr>
        <p:spPr>
          <a:xfrm>
            <a:off x="914400" y="4267200"/>
            <a:ext cx="5029200" cy="441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z="900" smtClean="0">
                <a:latin typeface="Arial" panose="020B0604020202020204" pitchFamily="34" charset="0"/>
              </a:rPr>
              <a:t>Similar to wishful thinking</a:t>
            </a:r>
          </a:p>
          <a:p>
            <a:pPr lvl="1">
              <a:buFontTx/>
              <a:buChar char="-"/>
            </a:pPr>
            <a:r>
              <a:rPr lang="en-US" altLang="en-US" sz="1000" smtClean="0">
                <a:latin typeface="Arial" panose="020B0604020202020204" pitchFamily="34" charset="0"/>
              </a:rPr>
              <a:t>Puts unnecessary pressure </a:t>
            </a:r>
          </a:p>
          <a:p>
            <a:pPr lvl="1">
              <a:buFontTx/>
              <a:buChar char="-"/>
            </a:pPr>
            <a:r>
              <a:rPr lang="en-US" altLang="en-US" sz="1000" smtClean="0">
                <a:latin typeface="Arial" panose="020B0604020202020204" pitchFamily="34" charset="0"/>
              </a:rPr>
              <a:t>Missing tasks</a:t>
            </a:r>
          </a:p>
          <a:p>
            <a:pPr lvl="2">
              <a:buFontTx/>
              <a:buChar char="-"/>
            </a:pPr>
            <a:r>
              <a:rPr lang="en-US" altLang="en-US" sz="1000" smtClean="0">
                <a:latin typeface="Arial" panose="020B0604020202020204" pitchFamily="34" charset="0"/>
              </a:rPr>
              <a:t>Often 20-30% of a schedule</a:t>
            </a:r>
          </a:p>
          <a:p>
            <a:pPr lvl="1">
              <a:buFontTx/>
              <a:buChar char="-"/>
            </a:pPr>
            <a:r>
              <a:rPr lang="en-US" altLang="en-US" sz="1000" smtClean="0">
                <a:latin typeface="Arial" panose="020B0604020202020204" pitchFamily="34" charset="0"/>
              </a:rPr>
              <a:t>Catch-up later</a:t>
            </a:r>
          </a:p>
          <a:p>
            <a:pPr lvl="2">
              <a:buFontTx/>
              <a:buChar char="-"/>
            </a:pPr>
            <a:r>
              <a:rPr lang="en-US" altLang="en-US" sz="1000" smtClean="0">
                <a:latin typeface="Arial" panose="020B0604020202020204" pitchFamily="34" charset="0"/>
              </a:rPr>
              <a:t>How many times have you seen a project catch-up?</a:t>
            </a:r>
          </a:p>
          <a:p>
            <a:pPr lvl="2">
              <a:buFontTx/>
              <a:buChar char="-"/>
            </a:pPr>
            <a:r>
              <a:rPr lang="en-US" altLang="en-US" sz="1000" smtClean="0">
                <a:latin typeface="Arial" panose="020B0604020202020204" pitchFamily="34" charset="0"/>
              </a:rPr>
              <a:t>Only by all-nighters</a:t>
            </a:r>
          </a:p>
          <a:p>
            <a:pPr lvl="1">
              <a:buFontTx/>
              <a:buChar char="-"/>
            </a:pPr>
            <a:r>
              <a:rPr lang="en-US" altLang="en-US" sz="1000" smtClean="0">
                <a:latin typeface="Arial" panose="020B0604020202020204" pitchFamily="34" charset="0"/>
              </a:rPr>
              <a:t>Like hell</a:t>
            </a:r>
          </a:p>
          <a:p>
            <a:pPr lvl="2">
              <a:buFontTx/>
              <a:buChar char="-"/>
            </a:pPr>
            <a:r>
              <a:rPr lang="ja-JP" altLang="en-US" sz="1000" smtClean="0">
                <a:latin typeface="Arial" panose="020B0604020202020204" pitchFamily="34" charset="0"/>
              </a:rPr>
              <a:t>“</a:t>
            </a:r>
            <a:r>
              <a:rPr lang="en-US" altLang="ja-JP" sz="1000" smtClean="0">
                <a:latin typeface="Arial" panose="020B0604020202020204" pitchFamily="34" charset="0"/>
              </a:rPr>
              <a:t>Entrepreneurial</a:t>
            </a:r>
            <a:r>
              <a:rPr lang="ja-JP" altLang="en-US" sz="1000" smtClean="0">
                <a:latin typeface="Arial" panose="020B0604020202020204" pitchFamily="34" charset="0"/>
              </a:rPr>
              <a:t>”</a:t>
            </a:r>
            <a:r>
              <a:rPr lang="en-US" altLang="ja-JP" sz="1000" smtClean="0">
                <a:latin typeface="Arial" panose="020B0604020202020204" pitchFamily="34" charset="0"/>
              </a:rPr>
              <a:t> approach</a:t>
            </a:r>
          </a:p>
          <a:p>
            <a:pPr>
              <a:buFontTx/>
              <a:buChar char="-"/>
            </a:pPr>
            <a:r>
              <a:rPr lang="en-US" altLang="en-US" sz="1000" smtClean="0">
                <a:latin typeface="Arial" panose="020B0604020202020204" pitchFamily="34" charset="0"/>
              </a:rPr>
              <a:t>Management controls</a:t>
            </a:r>
          </a:p>
          <a:p>
            <a:pPr lvl="1">
              <a:buFontTx/>
              <a:buChar char="-"/>
            </a:pPr>
            <a:r>
              <a:rPr lang="en-US" altLang="en-US" sz="1000" smtClean="0">
                <a:latin typeface="Arial" panose="020B0604020202020204" pitchFamily="34" charset="0"/>
              </a:rPr>
              <a:t>Need to be able to track </a:t>
            </a:r>
          </a:p>
          <a:p>
            <a:pPr lvl="1">
              <a:buFontTx/>
              <a:buChar char="-"/>
            </a:pPr>
            <a:r>
              <a:rPr lang="en-US" altLang="en-US" sz="1000" smtClean="0">
                <a:latin typeface="Arial" panose="020B0604020202020204" pitchFamily="34" charset="0"/>
              </a:rPr>
              <a:t>We</a:t>
            </a:r>
            <a:r>
              <a:rPr lang="ja-JP" altLang="en-US" sz="1000" smtClean="0">
                <a:latin typeface="Arial" panose="020B0604020202020204" pitchFamily="34" charset="0"/>
              </a:rPr>
              <a:t>’</a:t>
            </a:r>
            <a:r>
              <a:rPr lang="en-US" altLang="ja-JP" sz="1000" smtClean="0">
                <a:latin typeface="Arial" panose="020B0604020202020204" pitchFamily="34" charset="0"/>
              </a:rPr>
              <a:t>ll cover lots of these</a:t>
            </a:r>
          </a:p>
          <a:p>
            <a:pPr lvl="1">
              <a:buFontTx/>
              <a:buChar char="-"/>
            </a:pPr>
            <a:r>
              <a:rPr lang="en-US" altLang="en-US" sz="1000" smtClean="0">
                <a:latin typeface="Arial" panose="020B0604020202020204" pitchFamily="34" charset="0"/>
              </a:rPr>
              <a:t>PMI</a:t>
            </a:r>
          </a:p>
          <a:p>
            <a:pPr lvl="1">
              <a:buFontTx/>
              <a:buChar char="-"/>
            </a:pPr>
            <a:r>
              <a:rPr lang="en-US" altLang="en-US" sz="1000" smtClean="0">
                <a:latin typeface="Arial" panose="020B0604020202020204" pitchFamily="34" charset="0"/>
              </a:rPr>
              <a:t>See catch-up later</a:t>
            </a:r>
          </a:p>
          <a:p>
            <a:pPr>
              <a:buFontTx/>
              <a:buChar char="-"/>
            </a:pPr>
            <a:r>
              <a:rPr lang="en-US" altLang="en-US" sz="1000" smtClean="0">
                <a:latin typeface="Arial" panose="020B0604020202020204" pitchFamily="34" charset="0"/>
              </a:rPr>
              <a:t>Risk Mgmt: </a:t>
            </a:r>
          </a:p>
          <a:p>
            <a:pPr lvl="1">
              <a:buFontTx/>
              <a:buChar char="-"/>
            </a:pPr>
            <a:r>
              <a:rPr lang="en-US" altLang="en-US" sz="1000" smtClean="0">
                <a:latin typeface="Arial" panose="020B0604020202020204" pitchFamily="34" charset="0"/>
              </a:rPr>
              <a:t>Risks will manage you</a:t>
            </a:r>
          </a:p>
          <a:p>
            <a:pPr>
              <a:buFontTx/>
              <a:buChar char="-"/>
            </a:pPr>
            <a:r>
              <a:rPr lang="en-US" altLang="en-US" sz="1000" smtClean="0">
                <a:latin typeface="Arial" panose="020B0604020202020204" pitchFamily="34" charset="0"/>
              </a:rPr>
              <a:t>Contractor: late, poor quality, or fails to meet specifications</a:t>
            </a:r>
          </a:p>
          <a:p>
            <a:pPr lvl="1">
              <a:buFontTx/>
              <a:buChar char="-"/>
            </a:pPr>
            <a:r>
              <a:rPr lang="en-US" altLang="en-US" sz="1000" smtClean="0">
                <a:latin typeface="Arial" panose="020B0604020202020204" pitchFamily="34" charset="0"/>
              </a:rPr>
              <a:t>Requires lots of management</a:t>
            </a:r>
          </a:p>
          <a:p>
            <a:pPr>
              <a:buFontTx/>
              <a:buChar char="-"/>
            </a:pPr>
            <a:r>
              <a:rPr lang="en-US" altLang="en-US" sz="1000" smtClean="0">
                <a:latin typeface="Arial" panose="020B0604020202020204" pitchFamily="34" charset="0"/>
              </a:rPr>
              <a:t>Insufficient planning: </a:t>
            </a:r>
            <a:r>
              <a:rPr lang="ja-JP" altLang="en-US" sz="1000" smtClean="0">
                <a:latin typeface="Arial" panose="020B0604020202020204" pitchFamily="34" charset="0"/>
              </a:rPr>
              <a:t>“</a:t>
            </a:r>
            <a:r>
              <a:rPr lang="en-US" altLang="ja-JP" sz="1000" smtClean="0">
                <a:latin typeface="Arial" panose="020B0604020202020204" pitchFamily="34" charset="0"/>
              </a:rPr>
              <a:t>if you don</a:t>
            </a:r>
            <a:r>
              <a:rPr lang="ja-JP" altLang="en-US" sz="1000" smtClean="0">
                <a:latin typeface="Arial" panose="020B0604020202020204" pitchFamily="34" charset="0"/>
              </a:rPr>
              <a:t>’</a:t>
            </a:r>
            <a:r>
              <a:rPr lang="en-US" altLang="ja-JP" sz="1000" smtClean="0">
                <a:latin typeface="Arial" panose="020B0604020202020204" pitchFamily="34" charset="0"/>
              </a:rPr>
              <a:t>t care where you</a:t>
            </a:r>
            <a:r>
              <a:rPr lang="ja-JP" altLang="en-US" sz="1000" smtClean="0">
                <a:latin typeface="Arial" panose="020B0604020202020204" pitchFamily="34" charset="0"/>
              </a:rPr>
              <a:t>’</a:t>
            </a:r>
            <a:r>
              <a:rPr lang="en-US" altLang="ja-JP" sz="1000" smtClean="0">
                <a:latin typeface="Arial" panose="020B0604020202020204" pitchFamily="34" charset="0"/>
              </a:rPr>
              <a:t>re going, any plan will do</a:t>
            </a:r>
            <a:r>
              <a:rPr lang="ja-JP" altLang="en-US" sz="1000" smtClean="0">
                <a:latin typeface="Arial" panose="020B0604020202020204" pitchFamily="34" charset="0"/>
              </a:rPr>
              <a:t>”</a:t>
            </a:r>
            <a:endParaRPr lang="en-US" altLang="ja-JP" sz="1000" smtClean="0">
              <a:latin typeface="Arial" panose="020B0604020202020204" pitchFamily="34" charset="0"/>
            </a:endParaRPr>
          </a:p>
          <a:p>
            <a:pPr>
              <a:buFontTx/>
              <a:buChar char="-"/>
            </a:pPr>
            <a:r>
              <a:rPr lang="en-US" altLang="en-US" sz="1000" smtClean="0">
                <a:latin typeface="Arial" panose="020B0604020202020204" pitchFamily="34" charset="0"/>
              </a:rPr>
              <a:t>Abandonment</a:t>
            </a:r>
          </a:p>
          <a:p>
            <a:pPr lvl="1">
              <a:buFontTx/>
              <a:buChar char="-"/>
            </a:pPr>
            <a:r>
              <a:rPr lang="en-US" altLang="en-US" sz="1000" smtClean="0">
                <a:latin typeface="Arial" panose="020B0604020202020204" pitchFamily="34" charset="0"/>
              </a:rPr>
              <a:t>Out the window</a:t>
            </a:r>
          </a:p>
          <a:p>
            <a:pPr lvl="1">
              <a:buFontTx/>
              <a:buChar char="-"/>
            </a:pPr>
            <a:r>
              <a:rPr lang="en-US" altLang="en-US" sz="1000" smtClean="0">
                <a:latin typeface="Arial" panose="020B0604020202020204" pitchFamily="34" charset="0"/>
              </a:rPr>
              <a:t>Fall into code-and-fix mode</a:t>
            </a:r>
          </a:p>
        </p:txBody>
      </p:sp>
      <p:sp>
        <p:nvSpPr>
          <p:cNvPr id="14438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438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438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439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E53152-3084-47D0-BA80-35010AFF6681}" type="slidenum">
              <a:rPr lang="en-US" altLang="en-US" sz="1200"/>
              <a:pPr/>
              <a:t>66</a:t>
            </a:fld>
            <a:r>
              <a:rPr lang="en-US" altLang="en-US" sz="1200"/>
              <a:t> of 96</a:t>
            </a:r>
          </a:p>
        </p:txBody>
      </p:sp>
    </p:spTree>
    <p:extLst>
      <p:ext uri="{BB962C8B-B14F-4D97-AF65-F5344CB8AC3E}">
        <p14:creationId xmlns:p14="http://schemas.microsoft.com/office/powerpoint/2010/main" val="19461350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noRot="1" noChangeAspect="1" noChangeArrowheads="1" noTextEdit="1"/>
          </p:cNvSpPr>
          <p:nvPr>
            <p:ph type="sldImg"/>
          </p:nvPr>
        </p:nvSpPr>
        <p:spPr>
          <a:xfrm>
            <a:off x="246063" y="609600"/>
            <a:ext cx="6365875" cy="3581400"/>
          </a:xfrm>
          <a:ln/>
        </p:spPr>
      </p:sp>
      <p:sp>
        <p:nvSpPr>
          <p:cNvPr id="1464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fuzzy: before sign-off</a:t>
            </a:r>
          </a:p>
          <a:p>
            <a:pPr>
              <a:buFontTx/>
              <a:buChar char="-"/>
            </a:pPr>
            <a:r>
              <a:rPr lang="en-US" altLang="en-US" smtClean="0">
                <a:latin typeface="Arial" panose="020B0604020202020204" pitchFamily="34" charset="0"/>
              </a:rPr>
              <a:t>Upstream:</a:t>
            </a:r>
          </a:p>
          <a:p>
            <a:pPr lvl="1">
              <a:buFontTx/>
              <a:buChar char="-"/>
            </a:pPr>
            <a:r>
              <a:rPr lang="en-US" altLang="en-US" smtClean="0">
                <a:latin typeface="Arial" panose="020B0604020202020204" pitchFamily="34" charset="0"/>
              </a:rPr>
              <a:t>Lack of analysis and design</a:t>
            </a:r>
          </a:p>
          <a:p>
            <a:pPr lvl="1">
              <a:buFontTx/>
              <a:buChar char="-"/>
            </a:pPr>
            <a:r>
              <a:rPr lang="en-US" altLang="en-US" smtClean="0">
                <a:latin typeface="Arial" panose="020B0604020202020204" pitchFamily="34" charset="0"/>
              </a:rPr>
              <a:t>10 to 100 times more costly</a:t>
            </a:r>
          </a:p>
          <a:p>
            <a:pPr lvl="1">
              <a:buFontTx/>
              <a:buChar char="-"/>
            </a:pPr>
            <a:r>
              <a:rPr lang="en-US" altLang="en-US" smtClean="0">
                <a:latin typeface="Arial" panose="020B0604020202020204" pitchFamily="34" charset="0"/>
              </a:rPr>
              <a:t>5 hrs vs. 50</a:t>
            </a:r>
          </a:p>
          <a:p>
            <a:pPr>
              <a:buFontTx/>
              <a:buChar char="-"/>
            </a:pPr>
            <a:r>
              <a:rPr lang="en-US" altLang="en-US" smtClean="0">
                <a:latin typeface="Arial" panose="020B0604020202020204" pitchFamily="34" charset="0"/>
              </a:rPr>
              <a:t>Design:</a:t>
            </a:r>
          </a:p>
          <a:p>
            <a:pPr lvl="1">
              <a:buFontTx/>
              <a:buChar char="-"/>
            </a:pPr>
            <a:r>
              <a:rPr lang="en-US" altLang="en-US" smtClean="0">
                <a:latin typeface="Arial" panose="020B0604020202020204" pitchFamily="34" charset="0"/>
              </a:rPr>
              <a:t>Seen schedules w/o it at all</a:t>
            </a:r>
          </a:p>
          <a:p>
            <a:pPr>
              <a:buFontTx/>
              <a:buChar char="-"/>
            </a:pPr>
            <a:r>
              <a:rPr lang="en-US" altLang="en-US" smtClean="0">
                <a:latin typeface="Arial" panose="020B0604020202020204" pitchFamily="34" charset="0"/>
              </a:rPr>
              <a:t>QA:</a:t>
            </a:r>
          </a:p>
          <a:p>
            <a:pPr lvl="1">
              <a:buFontTx/>
              <a:buChar char="-"/>
            </a:pPr>
            <a:r>
              <a:rPr lang="en-US" altLang="en-US" smtClean="0">
                <a:latin typeface="Arial" panose="020B0604020202020204" pitchFamily="34" charset="0"/>
              </a:rPr>
              <a:t>Seems easy to compress</a:t>
            </a:r>
          </a:p>
          <a:p>
            <a:pPr lvl="1">
              <a:buFontTx/>
              <a:buChar char="-"/>
            </a:pPr>
            <a:r>
              <a:rPr lang="en-US" altLang="en-US" smtClean="0">
                <a:latin typeface="Arial" panose="020B0604020202020204" pitchFamily="34" charset="0"/>
              </a:rPr>
              <a:t>1 day QA == 3 to 10 later</a:t>
            </a:r>
          </a:p>
          <a:p>
            <a:pPr>
              <a:buFontTx/>
              <a:buChar char="-"/>
            </a:pPr>
            <a:r>
              <a:rPr lang="en-US" altLang="en-US" smtClean="0">
                <a:latin typeface="Arial" panose="020B0604020202020204" pitchFamily="34" charset="0"/>
              </a:rPr>
              <a:t>Convergence</a:t>
            </a:r>
          </a:p>
          <a:p>
            <a:pPr lvl="1">
              <a:buFontTx/>
              <a:buChar char="-"/>
            </a:pPr>
            <a:r>
              <a:rPr lang="en-US" altLang="en-US" smtClean="0">
                <a:latin typeface="Arial" panose="020B0604020202020204" pitchFamily="34" charset="0"/>
              </a:rPr>
              <a:t>Waste of time</a:t>
            </a:r>
          </a:p>
          <a:p>
            <a:pPr lvl="1">
              <a:buFontTx/>
              <a:buChar char="-"/>
            </a:pPr>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14643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643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643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643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CDD6694-99FC-446E-8244-2A2E7C1002FC}" type="slidenum">
              <a:rPr lang="en-US" altLang="en-US" sz="1200"/>
              <a:pPr/>
              <a:t>67</a:t>
            </a:fld>
            <a:r>
              <a:rPr lang="en-US" altLang="en-US" sz="1200"/>
              <a:t> of 96</a:t>
            </a:r>
          </a:p>
        </p:txBody>
      </p:sp>
    </p:spTree>
    <p:extLst>
      <p:ext uri="{BB962C8B-B14F-4D97-AF65-F5344CB8AC3E}">
        <p14:creationId xmlns:p14="http://schemas.microsoft.com/office/powerpoint/2010/main" val="3450401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p:cNvSpPr>
            <a:spLocks noGrp="1" noRot="1" noChangeAspect="1" noChangeArrowheads="1" noTextEdit="1"/>
          </p:cNvSpPr>
          <p:nvPr>
            <p:ph type="sldImg"/>
          </p:nvPr>
        </p:nvSpPr>
        <p:spPr>
          <a:xfrm>
            <a:off x="246063" y="609600"/>
            <a:ext cx="6365875" cy="3581400"/>
          </a:xfrm>
          <a:ln/>
        </p:spPr>
      </p:sp>
      <p:sp>
        <p:nvSpPr>
          <p:cNvPr id="14848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Gold</a:t>
            </a:r>
          </a:p>
          <a:p>
            <a:pPr lvl="1">
              <a:buFontTx/>
              <a:buChar char="-"/>
            </a:pPr>
            <a:r>
              <a:rPr lang="en-US" altLang="en-US" smtClean="0">
                <a:latin typeface="Arial" panose="020B0604020202020204" pitchFamily="34" charset="0"/>
              </a:rPr>
              <a:t>Gilding the lily</a:t>
            </a:r>
          </a:p>
          <a:p>
            <a:pPr lvl="1">
              <a:buFontTx/>
              <a:buChar char="-"/>
            </a:pPr>
            <a:r>
              <a:rPr lang="en-US" altLang="en-US" smtClean="0">
                <a:latin typeface="Arial" panose="020B0604020202020204" pitchFamily="34" charset="0"/>
              </a:rPr>
              <a:t>Performance is required more often than need be</a:t>
            </a:r>
          </a:p>
          <a:p>
            <a:pPr>
              <a:buFontTx/>
              <a:buChar char="-"/>
            </a:pPr>
            <a:r>
              <a:rPr lang="en-US" altLang="en-US" smtClean="0">
                <a:latin typeface="Arial" panose="020B0604020202020204" pitchFamily="34" charset="0"/>
              </a:rPr>
              <a:t>Feature creep</a:t>
            </a:r>
          </a:p>
          <a:p>
            <a:pPr lvl="1">
              <a:buFontTx/>
              <a:buChar char="-"/>
            </a:pPr>
            <a:r>
              <a:rPr lang="en-US" altLang="en-US" smtClean="0">
                <a:latin typeface="Arial" panose="020B0604020202020204" pitchFamily="34" charset="0"/>
              </a:rPr>
              <a:t>25% average change in req.</a:t>
            </a:r>
          </a:p>
          <a:p>
            <a:pPr>
              <a:buFontTx/>
              <a:buChar char="-"/>
            </a:pPr>
            <a:r>
              <a:rPr lang="en-US" altLang="en-US" smtClean="0">
                <a:latin typeface="Arial" panose="020B0604020202020204" pitchFamily="34" charset="0"/>
              </a:rPr>
              <a:t>Dev. Gold</a:t>
            </a:r>
          </a:p>
          <a:p>
            <a:pPr lvl="1">
              <a:buFontTx/>
              <a:buChar char="-"/>
            </a:pPr>
            <a:r>
              <a:rPr lang="en-US" altLang="en-US" smtClean="0">
                <a:latin typeface="Arial" panose="020B0604020202020204" pitchFamily="34" charset="0"/>
              </a:rPr>
              <a:t>Nifty new technology</a:t>
            </a:r>
          </a:p>
          <a:p>
            <a:pPr lvl="1">
              <a:buFontTx/>
              <a:buChar char="-"/>
            </a:pPr>
            <a:r>
              <a:rPr lang="en-US" altLang="en-US" smtClean="0">
                <a:latin typeface="Arial" panose="020B0604020202020204" pitchFamily="34" charset="0"/>
              </a:rPr>
              <a:t>Pet project</a:t>
            </a:r>
          </a:p>
          <a:p>
            <a:pPr>
              <a:buFontTx/>
              <a:buChar char="-"/>
            </a:pPr>
            <a:r>
              <a:rPr lang="en-US" altLang="en-US" smtClean="0">
                <a:latin typeface="Arial" panose="020B0604020202020204" pitchFamily="34" charset="0"/>
              </a:rPr>
              <a:t>Push-me</a:t>
            </a:r>
          </a:p>
          <a:p>
            <a:pPr lvl="1">
              <a:buFontTx/>
              <a:buChar char="-"/>
            </a:pPr>
            <a:r>
              <a:rPr lang="en-US" altLang="en-US" smtClean="0">
                <a:latin typeface="Arial" panose="020B0604020202020204" pitchFamily="34" charset="0"/>
              </a:rPr>
              <a:t>Slip schedule + add features</a:t>
            </a:r>
          </a:p>
          <a:p>
            <a:pPr>
              <a:buFontTx/>
              <a:buChar char="-"/>
            </a:pPr>
            <a:r>
              <a:rPr lang="en-US" altLang="en-US" smtClean="0">
                <a:latin typeface="Arial" panose="020B0604020202020204" pitchFamily="34" charset="0"/>
              </a:rPr>
              <a:t>Research vs. Development</a:t>
            </a:r>
          </a:p>
          <a:p>
            <a:pPr>
              <a:buFontTx/>
              <a:buChar char="-"/>
            </a:pPr>
            <a:endParaRPr lang="en-US" altLang="en-US" smtClean="0">
              <a:latin typeface="Arial" panose="020B0604020202020204" pitchFamily="34" charset="0"/>
            </a:endParaRPr>
          </a:p>
        </p:txBody>
      </p:sp>
      <p:sp>
        <p:nvSpPr>
          <p:cNvPr id="14848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4848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4848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4848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1DBB9B7-9AFD-48E4-8FFE-7DB3BDBBBB20}" type="slidenum">
              <a:rPr lang="en-US" altLang="en-US" sz="1200"/>
              <a:pPr/>
              <a:t>68</a:t>
            </a:fld>
            <a:r>
              <a:rPr lang="en-US" altLang="en-US" sz="1200"/>
              <a:t> of 96</a:t>
            </a:r>
          </a:p>
        </p:txBody>
      </p:sp>
    </p:spTree>
    <p:extLst>
      <p:ext uri="{BB962C8B-B14F-4D97-AF65-F5344CB8AC3E}">
        <p14:creationId xmlns:p14="http://schemas.microsoft.com/office/powerpoint/2010/main" val="34059118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noRot="1" noChangeAspect="1" noChangeArrowheads="1" noTextEdit="1"/>
          </p:cNvSpPr>
          <p:nvPr>
            <p:ph type="sldImg"/>
          </p:nvPr>
        </p:nvSpPr>
        <p:spPr>
          <a:xfrm>
            <a:off x="246063" y="609600"/>
            <a:ext cx="6365875" cy="3581400"/>
          </a:xfrm>
          <a:ln/>
        </p:spPr>
      </p:sp>
      <p:sp>
        <p:nvSpPr>
          <p:cNvPr id="1505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who</a:t>
            </a:r>
            <a:r>
              <a:rPr lang="ja-JP" altLang="en-US" smtClean="0">
                <a:latin typeface="Arial" panose="020B0604020202020204" pitchFamily="34" charset="0"/>
              </a:rPr>
              <a:t>’</a:t>
            </a:r>
            <a:r>
              <a:rPr lang="en-US" altLang="ja-JP" smtClean="0">
                <a:latin typeface="Arial" panose="020B0604020202020204" pitchFamily="34" charset="0"/>
              </a:rPr>
              <a:t>s heard of </a:t>
            </a:r>
            <a:r>
              <a:rPr lang="ja-JP" altLang="en-US" smtClean="0">
                <a:latin typeface="Arial" panose="020B0604020202020204" pitchFamily="34" charset="0"/>
              </a:rPr>
              <a:t>‘</a:t>
            </a:r>
            <a:r>
              <a:rPr lang="en-US" altLang="ja-JP" smtClean="0">
                <a:latin typeface="Arial" panose="020B0604020202020204" pitchFamily="34" charset="0"/>
              </a:rPr>
              <a:t>silver bullet</a:t>
            </a:r>
            <a:r>
              <a:rPr lang="ja-JP" altLang="en-US" smtClean="0">
                <a:latin typeface="Arial" panose="020B0604020202020204" pitchFamily="34" charset="0"/>
              </a:rPr>
              <a:t>’</a:t>
            </a:r>
            <a:r>
              <a:rPr lang="en-US" altLang="ja-JP" smtClean="0">
                <a:latin typeface="Arial" panose="020B0604020202020204" pitchFamily="34" charset="0"/>
              </a:rPr>
              <a:t> (not the beer)</a:t>
            </a:r>
          </a:p>
          <a:p>
            <a:pPr>
              <a:buFontTx/>
              <a:buChar char="-"/>
            </a:pPr>
            <a:r>
              <a:rPr lang="en-US" altLang="en-US" smtClean="0">
                <a:latin typeface="Arial" panose="020B0604020202020204" pitchFamily="34" charset="0"/>
              </a:rPr>
              <a:t> Software savings on SCM</a:t>
            </a:r>
          </a:p>
          <a:p>
            <a:pPr lvl="1">
              <a:buFontTx/>
              <a:buChar char="-"/>
            </a:pPr>
            <a:r>
              <a:rPr lang="en-US" altLang="en-US" smtClean="0">
                <a:latin typeface="Arial" panose="020B0604020202020204" pitchFamily="34" charset="0"/>
              </a:rPr>
              <a:t>Jones: 10% month, I see more</a:t>
            </a:r>
          </a:p>
          <a:p>
            <a:pPr lvl="1"/>
            <a:endParaRPr lang="en-US" altLang="en-US" smtClean="0">
              <a:latin typeface="Arial" panose="020B0604020202020204" pitchFamily="34" charset="0"/>
            </a:endParaRPr>
          </a:p>
          <a:p>
            <a:pPr lvl="1">
              <a:buFontTx/>
              <a:buChar char="-"/>
            </a:pPr>
            <a:endParaRPr lang="en-US" altLang="en-US" smtClean="0">
              <a:latin typeface="Arial" panose="020B0604020202020204" pitchFamily="34" charset="0"/>
            </a:endParaRPr>
          </a:p>
        </p:txBody>
      </p:sp>
      <p:sp>
        <p:nvSpPr>
          <p:cNvPr id="15053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053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053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053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C109960-C5C8-4C20-85B8-76513FE19298}" type="slidenum">
              <a:rPr lang="en-US" altLang="en-US" sz="1200"/>
              <a:pPr/>
              <a:t>69</a:t>
            </a:fld>
            <a:r>
              <a:rPr lang="en-US" altLang="en-US" sz="1200"/>
              <a:t> of 96</a:t>
            </a:r>
          </a:p>
        </p:txBody>
      </p:sp>
    </p:spTree>
    <p:extLst>
      <p:ext uri="{BB962C8B-B14F-4D97-AF65-F5344CB8AC3E}">
        <p14:creationId xmlns:p14="http://schemas.microsoft.com/office/powerpoint/2010/main" val="2415982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p:cNvSpPr>
            <a:spLocks noGrp="1" noRot="1" noChangeAspect="1" noChangeArrowheads="1" noTextEdit="1"/>
          </p:cNvSpPr>
          <p:nvPr>
            <p:ph type="sldImg"/>
          </p:nvPr>
        </p:nvSpPr>
        <p:spPr>
          <a:xfrm>
            <a:off x="246063" y="609600"/>
            <a:ext cx="6365875" cy="3581400"/>
          </a:xfrm>
          <a:ln/>
        </p:spPr>
      </p:sp>
      <p:sp>
        <p:nvSpPr>
          <p:cNvPr id="15257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5257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258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258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258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5CB83A7-9A78-4D29-849A-5B70081FC33F}" type="slidenum">
              <a:rPr lang="en-US" altLang="en-US" sz="1200"/>
              <a:pPr/>
              <a:t>70</a:t>
            </a:fld>
            <a:r>
              <a:rPr lang="en-US" altLang="en-US" sz="1200"/>
              <a:t> of 96</a:t>
            </a:r>
          </a:p>
        </p:txBody>
      </p:sp>
    </p:spTree>
    <p:extLst>
      <p:ext uri="{BB962C8B-B14F-4D97-AF65-F5344CB8AC3E}">
        <p14:creationId xmlns:p14="http://schemas.microsoft.com/office/powerpoint/2010/main" val="3501082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Rot="1" noChangeAspect="1" noChangeArrowheads="1" noTextEdit="1"/>
          </p:cNvSpPr>
          <p:nvPr>
            <p:ph type="sldImg"/>
          </p:nvPr>
        </p:nvSpPr>
        <p:spPr>
          <a:xfrm>
            <a:off x="246063" y="609600"/>
            <a:ext cx="6365875" cy="3581400"/>
          </a:xfrm>
          <a:ln/>
        </p:spPr>
      </p:sp>
      <p:sp>
        <p:nvSpPr>
          <p:cNvPr id="15462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dirty="0" err="1" smtClean="0">
                <a:latin typeface="Arial" panose="020B0604020202020204" pitchFamily="34" charset="0"/>
              </a:rPr>
              <a:t>Peopleware</a:t>
            </a:r>
            <a:r>
              <a:rPr lang="en-US" altLang="en-US" dirty="0" smtClean="0">
                <a:latin typeface="Arial" panose="020B0604020202020204" pitchFamily="34" charset="0"/>
              </a:rPr>
              <a:t> issues</a:t>
            </a:r>
          </a:p>
          <a:p>
            <a:pPr lvl="1">
              <a:buFontTx/>
              <a:buChar char="-"/>
            </a:pPr>
            <a:r>
              <a:rPr lang="en-US" altLang="en-US" dirty="0" smtClean="0">
                <a:latin typeface="Arial" panose="020B0604020202020204" pitchFamily="34" charset="0"/>
              </a:rPr>
              <a:t>10-to-1 difference in Dev productivity</a:t>
            </a:r>
          </a:p>
          <a:p>
            <a:pPr lvl="1">
              <a:buFontTx/>
              <a:buChar char="-"/>
            </a:pPr>
            <a:r>
              <a:rPr lang="en-US" altLang="en-US" dirty="0" smtClean="0">
                <a:latin typeface="Arial" panose="020B0604020202020204" pitchFamily="34" charset="0"/>
              </a:rPr>
              <a:t>Teams 3 or 5 to 1 diff</a:t>
            </a:r>
          </a:p>
          <a:p>
            <a:pPr>
              <a:buFontTx/>
              <a:buChar char="-"/>
            </a:pPr>
            <a:r>
              <a:rPr lang="en-US" altLang="en-US" dirty="0" smtClean="0">
                <a:latin typeface="Arial" panose="020B0604020202020204" pitchFamily="34" charset="0"/>
              </a:rPr>
              <a:t>Process</a:t>
            </a:r>
          </a:p>
          <a:p>
            <a:pPr lvl="1">
              <a:buFontTx/>
              <a:buChar char="-"/>
            </a:pPr>
            <a:r>
              <a:rPr lang="en-US" altLang="en-US" dirty="0" smtClean="0">
                <a:latin typeface="Arial" panose="020B0604020202020204" pitchFamily="34" charset="0"/>
              </a:rPr>
              <a:t>Dev basics, risk </a:t>
            </a:r>
            <a:r>
              <a:rPr lang="en-US" altLang="en-US" dirty="0" err="1" smtClean="0">
                <a:latin typeface="Arial" panose="020B0604020202020204" pitchFamily="34" charset="0"/>
              </a:rPr>
              <a:t>mgmt</a:t>
            </a:r>
            <a:r>
              <a:rPr lang="en-US" altLang="en-US" dirty="0" smtClean="0">
                <a:latin typeface="Arial" panose="020B0604020202020204" pitchFamily="34" charset="0"/>
              </a:rPr>
              <a:t>, QA, lifecycle planning, customer </a:t>
            </a:r>
            <a:br>
              <a:rPr lang="en-US" altLang="en-US" dirty="0" smtClean="0">
                <a:latin typeface="Arial" panose="020B0604020202020204" pitchFamily="34" charset="0"/>
              </a:rPr>
            </a:br>
            <a:r>
              <a:rPr lang="en-US" altLang="en-US" dirty="0" smtClean="0">
                <a:latin typeface="Arial" panose="020B0604020202020204" pitchFamily="34" charset="0"/>
              </a:rPr>
              <a:t> orientation</a:t>
            </a:r>
          </a:p>
          <a:p>
            <a:pPr>
              <a:buFontTx/>
              <a:buChar char="-"/>
            </a:pPr>
            <a:r>
              <a:rPr lang="en-US" altLang="en-US" dirty="0" smtClean="0">
                <a:latin typeface="Arial" panose="020B0604020202020204" pitchFamily="34" charset="0"/>
              </a:rPr>
              <a:t>Product</a:t>
            </a:r>
          </a:p>
          <a:p>
            <a:pPr lvl="1">
              <a:buFontTx/>
              <a:buChar char="-"/>
            </a:pPr>
            <a:r>
              <a:rPr lang="en-US" altLang="en-US" dirty="0" smtClean="0">
                <a:latin typeface="Arial" panose="020B0604020202020204" pitchFamily="34" charset="0"/>
              </a:rPr>
              <a:t>Most tangible dimension</a:t>
            </a:r>
          </a:p>
        </p:txBody>
      </p:sp>
      <p:sp>
        <p:nvSpPr>
          <p:cNvPr id="15462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462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462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463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B767160-2BF1-445A-906B-D41D20163B5C}" type="slidenum">
              <a:rPr lang="en-US" altLang="en-US" sz="1200"/>
              <a:pPr/>
              <a:t>73</a:t>
            </a:fld>
            <a:r>
              <a:rPr lang="en-US" altLang="en-US" sz="1200"/>
              <a:t> of 96</a:t>
            </a:r>
          </a:p>
        </p:txBody>
      </p:sp>
    </p:spTree>
    <p:extLst>
      <p:ext uri="{BB962C8B-B14F-4D97-AF65-F5344CB8AC3E}">
        <p14:creationId xmlns:p14="http://schemas.microsoft.com/office/powerpoint/2010/main" val="2284401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Rot="1" noChangeAspect="1" noChangeArrowheads="1" noTextEdit="1"/>
          </p:cNvSpPr>
          <p:nvPr>
            <p:ph type="sldImg"/>
          </p:nvPr>
        </p:nvSpPr>
        <p:spPr>
          <a:xfrm>
            <a:off x="246063" y="609600"/>
            <a:ext cx="6365875" cy="3581400"/>
          </a:xfrm>
          <a:ln/>
        </p:spPr>
      </p:sp>
      <p:sp>
        <p:nvSpPr>
          <p:cNvPr id="1566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Teams: 5-to-1 range</a:t>
            </a:r>
          </a:p>
        </p:txBody>
      </p:sp>
      <p:sp>
        <p:nvSpPr>
          <p:cNvPr id="1566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66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66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66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6BF5216-4113-464D-B277-A6F22FACFC18}" type="slidenum">
              <a:rPr lang="en-US" altLang="en-US" sz="1200"/>
              <a:pPr/>
              <a:t>74</a:t>
            </a:fld>
            <a:r>
              <a:rPr lang="en-US" altLang="en-US" sz="1200"/>
              <a:t> of 96</a:t>
            </a:r>
          </a:p>
        </p:txBody>
      </p:sp>
    </p:spTree>
    <p:extLst>
      <p:ext uri="{BB962C8B-B14F-4D97-AF65-F5344CB8AC3E}">
        <p14:creationId xmlns:p14="http://schemas.microsoft.com/office/powerpoint/2010/main" val="2632663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Rot="1" noChangeAspect="1" noChangeArrowheads="1" noTextEdit="1"/>
          </p:cNvSpPr>
          <p:nvPr>
            <p:ph type="sldImg"/>
          </p:nvPr>
        </p:nvSpPr>
        <p:spPr>
          <a:xfrm>
            <a:off x="246063" y="609600"/>
            <a:ext cx="6365875" cy="3581400"/>
          </a:xfrm>
          <a:ln/>
        </p:spPr>
      </p:sp>
      <p:sp>
        <p:nvSpPr>
          <p:cNvPr id="1607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07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07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07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07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2D984FE-1A07-4070-AD83-29B1674DD119}" type="slidenum">
              <a:rPr lang="en-US" altLang="en-US" sz="1200"/>
              <a:pPr/>
              <a:t>75</a:t>
            </a:fld>
            <a:r>
              <a:rPr lang="en-US" altLang="en-US" sz="1200"/>
              <a:t> of 96</a:t>
            </a:r>
          </a:p>
        </p:txBody>
      </p:sp>
    </p:spTree>
    <p:extLst>
      <p:ext uri="{BB962C8B-B14F-4D97-AF65-F5344CB8AC3E}">
        <p14:creationId xmlns:p14="http://schemas.microsoft.com/office/powerpoint/2010/main" val="429154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Rot="1" noChangeAspect="1" noChangeArrowheads="1" noTextEdit="1"/>
          </p:cNvSpPr>
          <p:nvPr>
            <p:ph type="sldImg"/>
          </p:nvPr>
        </p:nvSpPr>
        <p:spPr>
          <a:xfrm>
            <a:off x="246063" y="609600"/>
            <a:ext cx="6365875" cy="3581400"/>
          </a:xfrm>
          <a:ln/>
        </p:spPr>
      </p:sp>
      <p:sp>
        <p:nvSpPr>
          <p:cNvPr id="7987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7987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7987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7987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7987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9CE26E7-2E88-4A13-8548-F89336AA8C08}" type="slidenum">
              <a:rPr lang="en-US" altLang="en-US" sz="1200"/>
              <a:pPr/>
              <a:t>23</a:t>
            </a:fld>
            <a:r>
              <a:rPr lang="en-US" altLang="en-US" sz="1200"/>
              <a:t> of 96</a:t>
            </a:r>
          </a:p>
        </p:txBody>
      </p:sp>
    </p:spTree>
    <p:extLst>
      <p:ext uri="{BB962C8B-B14F-4D97-AF65-F5344CB8AC3E}">
        <p14:creationId xmlns:p14="http://schemas.microsoft.com/office/powerpoint/2010/main" val="2783213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p:cNvSpPr>
            <a:spLocks noGrp="1" noRot="1" noChangeAspect="1" noChangeArrowheads="1" noTextEdit="1"/>
          </p:cNvSpPr>
          <p:nvPr>
            <p:ph type="sldImg"/>
          </p:nvPr>
        </p:nvSpPr>
        <p:spPr>
          <a:xfrm>
            <a:off x="246063" y="609600"/>
            <a:ext cx="6365875" cy="3581400"/>
          </a:xfrm>
          <a:ln/>
        </p:spPr>
      </p:sp>
      <p:sp>
        <p:nvSpPr>
          <p:cNvPr id="1587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US" altLang="en-US" smtClean="0">
                <a:latin typeface="Arial" panose="020B0604020202020204" pitchFamily="34" charset="0"/>
              </a:rPr>
              <a:t>cut time-to-market</a:t>
            </a:r>
          </a:p>
          <a:p>
            <a:pPr>
              <a:buFontTx/>
              <a:buChar char="-"/>
            </a:pPr>
            <a:r>
              <a:rPr lang="en-US" altLang="en-US" smtClean="0">
                <a:latin typeface="Arial" panose="020B0604020202020204" pitchFamily="34" charset="0"/>
              </a:rPr>
              <a:t>Improve quality</a:t>
            </a:r>
          </a:p>
          <a:p>
            <a:endParaRPr lang="en-US" altLang="en-US" smtClean="0">
              <a:latin typeface="Arial" panose="020B0604020202020204" pitchFamily="34" charset="0"/>
            </a:endParaRPr>
          </a:p>
          <a:p>
            <a:endParaRPr lang="en-US" altLang="en-US" smtClean="0">
              <a:latin typeface="Arial" panose="020B0604020202020204" pitchFamily="34" charset="0"/>
            </a:endParaRPr>
          </a:p>
        </p:txBody>
      </p:sp>
      <p:sp>
        <p:nvSpPr>
          <p:cNvPr id="1587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587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587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587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D2A5DEE-5AAE-4F1E-BAB9-40BDEECDC740}" type="slidenum">
              <a:rPr lang="en-US" altLang="en-US" sz="1200"/>
              <a:pPr/>
              <a:t>76</a:t>
            </a:fld>
            <a:r>
              <a:rPr lang="en-US" altLang="en-US" sz="1200"/>
              <a:t> of 96</a:t>
            </a:r>
          </a:p>
        </p:txBody>
      </p:sp>
    </p:spTree>
    <p:extLst>
      <p:ext uri="{BB962C8B-B14F-4D97-AF65-F5344CB8AC3E}">
        <p14:creationId xmlns:p14="http://schemas.microsoft.com/office/powerpoint/2010/main" val="17928560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Rot="1" noChangeAspect="1" noChangeArrowheads="1" noTextEdit="1"/>
          </p:cNvSpPr>
          <p:nvPr>
            <p:ph type="sldImg"/>
          </p:nvPr>
        </p:nvSpPr>
        <p:spPr>
          <a:xfrm>
            <a:off x="246063" y="609600"/>
            <a:ext cx="6365875" cy="3581400"/>
          </a:xfrm>
          <a:ln/>
        </p:spPr>
      </p:sp>
      <p:sp>
        <p:nvSpPr>
          <p:cNvPr id="1628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28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28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28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28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9A10096-19C6-40ED-9A19-57DA9A39F5CD}" type="slidenum">
              <a:rPr lang="en-US" altLang="en-US" sz="1200"/>
              <a:pPr/>
              <a:t>77</a:t>
            </a:fld>
            <a:r>
              <a:rPr lang="en-US" altLang="en-US" sz="1200"/>
              <a:t> of 96</a:t>
            </a:r>
          </a:p>
        </p:txBody>
      </p:sp>
    </p:spTree>
    <p:extLst>
      <p:ext uri="{BB962C8B-B14F-4D97-AF65-F5344CB8AC3E}">
        <p14:creationId xmlns:p14="http://schemas.microsoft.com/office/powerpoint/2010/main" val="1254218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p:cNvSpPr>
            <a:spLocks noGrp="1" noRot="1" noChangeAspect="1" noChangeArrowheads="1" noTextEdit="1"/>
          </p:cNvSpPr>
          <p:nvPr>
            <p:ph type="sldImg"/>
          </p:nvPr>
        </p:nvSpPr>
        <p:spPr>
          <a:xfrm>
            <a:off x="246063" y="609600"/>
            <a:ext cx="6365875" cy="3581400"/>
          </a:xfrm>
          <a:ln/>
        </p:spPr>
      </p:sp>
      <p:sp>
        <p:nvSpPr>
          <p:cNvPr id="1648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48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48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48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48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2DD8E1C-2B5B-45C2-9C4B-60DF93426B85}" type="slidenum">
              <a:rPr lang="en-US" altLang="en-US" sz="1200"/>
              <a:pPr/>
              <a:t>78</a:t>
            </a:fld>
            <a:r>
              <a:rPr lang="en-US" altLang="en-US" sz="1200"/>
              <a:t> of 96</a:t>
            </a:r>
          </a:p>
        </p:txBody>
      </p:sp>
    </p:spTree>
    <p:extLst>
      <p:ext uri="{BB962C8B-B14F-4D97-AF65-F5344CB8AC3E}">
        <p14:creationId xmlns:p14="http://schemas.microsoft.com/office/powerpoint/2010/main" val="29902263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Rot="1" noChangeAspect="1" noChangeArrowheads="1" noTextEdit="1"/>
          </p:cNvSpPr>
          <p:nvPr>
            <p:ph type="sldImg"/>
          </p:nvPr>
        </p:nvSpPr>
        <p:spPr>
          <a:xfrm>
            <a:off x="246063" y="609600"/>
            <a:ext cx="6365875" cy="3581400"/>
          </a:xfrm>
          <a:ln/>
        </p:spPr>
      </p:sp>
      <p:sp>
        <p:nvSpPr>
          <p:cNvPr id="16691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6915"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6916"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6917"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691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A6DC7F-220E-4E86-8159-F34F62E3C3B5}" type="slidenum">
              <a:rPr lang="en-US" altLang="en-US" sz="1200"/>
              <a:pPr/>
              <a:t>79</a:t>
            </a:fld>
            <a:r>
              <a:rPr lang="en-US" altLang="en-US" sz="1200"/>
              <a:t> of 96</a:t>
            </a:r>
          </a:p>
        </p:txBody>
      </p:sp>
    </p:spTree>
    <p:extLst>
      <p:ext uri="{BB962C8B-B14F-4D97-AF65-F5344CB8AC3E}">
        <p14:creationId xmlns:p14="http://schemas.microsoft.com/office/powerpoint/2010/main" val="12081796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Rot="1" noChangeAspect="1" noChangeArrowheads="1" noTextEdit="1"/>
          </p:cNvSpPr>
          <p:nvPr>
            <p:ph type="sldImg"/>
          </p:nvPr>
        </p:nvSpPr>
        <p:spPr>
          <a:xfrm>
            <a:off x="246063" y="609600"/>
            <a:ext cx="6365875" cy="3581400"/>
          </a:xfrm>
          <a:ln/>
        </p:spPr>
      </p:sp>
      <p:sp>
        <p:nvSpPr>
          <p:cNvPr id="16896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689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689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689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689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DB5494-7280-4C73-997D-00CABCFE854D}" type="slidenum">
              <a:rPr lang="en-US" altLang="en-US" sz="1200"/>
              <a:pPr/>
              <a:t>80</a:t>
            </a:fld>
            <a:r>
              <a:rPr lang="en-US" altLang="en-US" sz="1200"/>
              <a:t> of 96</a:t>
            </a:r>
          </a:p>
        </p:txBody>
      </p:sp>
    </p:spTree>
    <p:extLst>
      <p:ext uri="{BB962C8B-B14F-4D97-AF65-F5344CB8AC3E}">
        <p14:creationId xmlns:p14="http://schemas.microsoft.com/office/powerpoint/2010/main" val="15121165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85</a:t>
            </a:fld>
            <a:endParaRPr lang="en-US" dirty="0"/>
          </a:p>
        </p:txBody>
      </p:sp>
    </p:spTree>
    <p:extLst>
      <p:ext uri="{BB962C8B-B14F-4D97-AF65-F5344CB8AC3E}">
        <p14:creationId xmlns:p14="http://schemas.microsoft.com/office/powerpoint/2010/main" val="14047489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101</a:t>
            </a:fld>
            <a:endParaRPr lang="en-US" dirty="0"/>
          </a:p>
        </p:txBody>
      </p:sp>
    </p:spTree>
    <p:extLst>
      <p:ext uri="{BB962C8B-B14F-4D97-AF65-F5344CB8AC3E}">
        <p14:creationId xmlns:p14="http://schemas.microsoft.com/office/powerpoint/2010/main" val="35529987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106</a:t>
            </a:fld>
            <a:endParaRPr lang="en-US" dirty="0"/>
          </a:p>
        </p:txBody>
      </p:sp>
    </p:spTree>
    <p:extLst>
      <p:ext uri="{BB962C8B-B14F-4D97-AF65-F5344CB8AC3E}">
        <p14:creationId xmlns:p14="http://schemas.microsoft.com/office/powerpoint/2010/main" val="36358713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noRot="1" noChangeAspect="1" noChangeArrowheads="1" noTextEdit="1"/>
          </p:cNvSpPr>
          <p:nvPr>
            <p:ph type="sldImg"/>
          </p:nvPr>
        </p:nvSpPr>
        <p:spPr>
          <a:xfrm>
            <a:off x="246063" y="609600"/>
            <a:ext cx="6365875" cy="3581400"/>
          </a:xfrm>
          <a:ln/>
        </p:spPr>
      </p:sp>
      <p:sp>
        <p:nvSpPr>
          <p:cNvPr id="17510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510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7510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7510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511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2D3D734-69EA-4649-96A0-FE26C5D0902D}" type="slidenum">
              <a:rPr lang="en-US" altLang="en-US" sz="1200"/>
              <a:pPr/>
              <a:t>108</a:t>
            </a:fld>
            <a:r>
              <a:rPr lang="en-US" altLang="en-US" sz="1200"/>
              <a:t> of 96</a:t>
            </a:r>
          </a:p>
        </p:txBody>
      </p:sp>
    </p:spTree>
    <p:extLst>
      <p:ext uri="{BB962C8B-B14F-4D97-AF65-F5344CB8AC3E}">
        <p14:creationId xmlns:p14="http://schemas.microsoft.com/office/powerpoint/2010/main" val="12353451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Slide Image Placeholder 1"/>
          <p:cNvSpPr>
            <a:spLocks noGrp="1" noRot="1" noChangeAspect="1" noTextEdit="1"/>
          </p:cNvSpPr>
          <p:nvPr>
            <p:ph type="sldImg"/>
          </p:nvPr>
        </p:nvSpPr>
        <p:spPr>
          <a:ln/>
        </p:spPr>
      </p:sp>
      <p:sp>
        <p:nvSpPr>
          <p:cNvPr id="1771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17715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177156"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17715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177158"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91F89CB-E7D4-4603-B6A9-705719DD3A32}" type="slidenum">
              <a:rPr lang="en-US" altLang="en-US" sz="1200"/>
              <a:pPr/>
              <a:t>110</a:t>
            </a:fld>
            <a:r>
              <a:rPr lang="en-US" altLang="en-US" sz="1200"/>
              <a:t> of 96</a:t>
            </a:r>
          </a:p>
        </p:txBody>
      </p:sp>
    </p:spTree>
    <p:extLst>
      <p:ext uri="{BB962C8B-B14F-4D97-AF65-F5344CB8AC3E}">
        <p14:creationId xmlns:p14="http://schemas.microsoft.com/office/powerpoint/2010/main" val="1865000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Rot="1" noChangeAspect="1" noChangeArrowheads="1" noTextEdit="1"/>
          </p:cNvSpPr>
          <p:nvPr>
            <p:ph type="sldImg"/>
          </p:nvPr>
        </p:nvSpPr>
        <p:spPr>
          <a:xfrm>
            <a:off x="246063" y="609600"/>
            <a:ext cx="6365875" cy="3581400"/>
          </a:xfrm>
          <a:ln/>
        </p:spPr>
      </p:sp>
      <p:sp>
        <p:nvSpPr>
          <p:cNvPr id="8192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192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8192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8192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192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E6187C1-3587-445E-9583-92D1AC80433E}" type="slidenum">
              <a:rPr lang="en-US" altLang="en-US" sz="1200"/>
              <a:pPr/>
              <a:t>24</a:t>
            </a:fld>
            <a:r>
              <a:rPr lang="en-US" altLang="en-US" sz="1200"/>
              <a:t> of 96</a:t>
            </a:r>
          </a:p>
        </p:txBody>
      </p:sp>
    </p:spTree>
    <p:extLst>
      <p:ext uri="{BB962C8B-B14F-4D97-AF65-F5344CB8AC3E}">
        <p14:creationId xmlns:p14="http://schemas.microsoft.com/office/powerpoint/2010/main" val="1484956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4FD6BFF-8DB4-463C-8B03-99A14BC43E25}" type="slidenum">
              <a:rPr lang="en-US" smtClean="0"/>
              <a:pPr>
                <a:defRPr/>
              </a:pPr>
              <a:t>26</a:t>
            </a:fld>
            <a:endParaRPr lang="en-US" dirty="0"/>
          </a:p>
        </p:txBody>
      </p:sp>
    </p:spTree>
    <p:extLst>
      <p:ext uri="{BB962C8B-B14F-4D97-AF65-F5344CB8AC3E}">
        <p14:creationId xmlns:p14="http://schemas.microsoft.com/office/powerpoint/2010/main" val="2651553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a:xfrm>
            <a:off x="246063" y="609600"/>
            <a:ext cx="6365875" cy="3581400"/>
          </a:xfrm>
          <a:ln/>
        </p:spPr>
      </p:sp>
      <p:sp>
        <p:nvSpPr>
          <p:cNvPr id="665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66563"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6656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66565"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66566"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8FB2361-B1CA-45BF-BB24-B6E1521B420A}" type="slidenum">
              <a:rPr lang="en-US" altLang="en-US" sz="1200"/>
              <a:pPr/>
              <a:t>32</a:t>
            </a:fld>
            <a:r>
              <a:rPr lang="en-US" altLang="en-US" sz="1200"/>
              <a:t> of 96</a:t>
            </a:r>
          </a:p>
        </p:txBody>
      </p:sp>
    </p:spTree>
    <p:extLst>
      <p:ext uri="{BB962C8B-B14F-4D97-AF65-F5344CB8AC3E}">
        <p14:creationId xmlns:p14="http://schemas.microsoft.com/office/powerpoint/2010/main" val="1587486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Rot="1" noChangeAspect="1" noChangeArrowheads="1" noTextEdit="1"/>
          </p:cNvSpPr>
          <p:nvPr>
            <p:ph type="sldImg"/>
          </p:nvPr>
        </p:nvSpPr>
        <p:spPr>
          <a:xfrm>
            <a:off x="246063" y="609600"/>
            <a:ext cx="6365875" cy="3581400"/>
          </a:xfrm>
          <a:ln/>
        </p:spPr>
      </p:sp>
      <p:sp>
        <p:nvSpPr>
          <p:cNvPr id="839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3971"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83972"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83973"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3974"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A3BD55E-B91A-447F-84B8-BE85010F5489}" type="slidenum">
              <a:rPr lang="en-US" altLang="en-US" sz="1200"/>
              <a:pPr/>
              <a:t>42</a:t>
            </a:fld>
            <a:r>
              <a:rPr lang="en-US" altLang="en-US" sz="1200"/>
              <a:t> of 96</a:t>
            </a:r>
          </a:p>
        </p:txBody>
      </p:sp>
    </p:spTree>
    <p:extLst>
      <p:ext uri="{BB962C8B-B14F-4D97-AF65-F5344CB8AC3E}">
        <p14:creationId xmlns:p14="http://schemas.microsoft.com/office/powerpoint/2010/main" val="625903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Rot="1" noChangeAspect="1" noChangeArrowheads="1" noTextEdit="1"/>
          </p:cNvSpPr>
          <p:nvPr>
            <p:ph type="sldImg"/>
          </p:nvPr>
        </p:nvSpPr>
        <p:spPr>
          <a:xfrm>
            <a:off x="246063" y="609600"/>
            <a:ext cx="6365875" cy="3581400"/>
          </a:xfrm>
          <a:ln/>
        </p:spPr>
      </p:sp>
      <p:sp>
        <p:nvSpPr>
          <p:cNvPr id="8601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anose="020B0604020202020204" pitchFamily="34" charset="0"/>
              </a:rPr>
              <a:t>For some lifecycle types, some of the tasks are irrelevant or appear a radically different form; e.g., scope management in an adaptive (agile) lifecycle vs. predictive (conventional linear) lifecycle </a:t>
            </a:r>
          </a:p>
          <a:p>
            <a:endParaRPr lang="en-US" altLang="en-US" dirty="0" smtClean="0">
              <a:latin typeface="Arial" panose="020B0604020202020204" pitchFamily="34" charset="0"/>
            </a:endParaRPr>
          </a:p>
        </p:txBody>
      </p:sp>
      <p:sp>
        <p:nvSpPr>
          <p:cNvPr id="86019"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86020"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86021"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6022"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46EEF7D-B878-4876-A348-D65A99AC4FC5}" type="slidenum">
              <a:rPr lang="en-US" altLang="en-US" sz="1200"/>
              <a:pPr/>
              <a:t>43</a:t>
            </a:fld>
            <a:r>
              <a:rPr lang="en-US" altLang="en-US" sz="1200"/>
              <a:t> of 96</a:t>
            </a:r>
          </a:p>
        </p:txBody>
      </p:sp>
    </p:spTree>
    <p:extLst>
      <p:ext uri="{BB962C8B-B14F-4D97-AF65-F5344CB8AC3E}">
        <p14:creationId xmlns:p14="http://schemas.microsoft.com/office/powerpoint/2010/main" val="234314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Rot="1" noChangeAspect="1" noChangeArrowheads="1" noTextEdit="1"/>
          </p:cNvSpPr>
          <p:nvPr>
            <p:ph type="sldImg"/>
          </p:nvPr>
        </p:nvSpPr>
        <p:spPr>
          <a:xfrm>
            <a:off x="246063" y="609600"/>
            <a:ext cx="6365875" cy="3581400"/>
          </a:xfrm>
          <a:ln/>
        </p:spPr>
      </p:sp>
      <p:sp>
        <p:nvSpPr>
          <p:cNvPr id="8806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
        <p:nvSpPr>
          <p:cNvPr id="88067" name="Date Placeholder 7"/>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January 4, 2017</a:t>
            </a:r>
          </a:p>
        </p:txBody>
      </p:sp>
      <p:sp>
        <p:nvSpPr>
          <p:cNvPr id="88068"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Lecture 1</a:t>
            </a:r>
          </a:p>
        </p:txBody>
      </p:sp>
      <p:sp>
        <p:nvSpPr>
          <p:cNvPr id="88069" name="Header Placeholder 10"/>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smtClean="0"/>
              <a:t>SE 477</a:t>
            </a:r>
          </a:p>
        </p:txBody>
      </p:sp>
      <p:sp>
        <p:nvSpPr>
          <p:cNvPr id="88070" name="Slide Number Placeholder 1"/>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3E6514B-B1A5-486F-8CBD-8488D3251C7C}" type="slidenum">
              <a:rPr lang="en-US" altLang="en-US" sz="1200"/>
              <a:pPr/>
              <a:t>44</a:t>
            </a:fld>
            <a:r>
              <a:rPr lang="en-US" altLang="en-US" sz="1200"/>
              <a:t> of 96</a:t>
            </a:r>
          </a:p>
        </p:txBody>
      </p:sp>
    </p:spTree>
    <p:extLst>
      <p:ext uri="{BB962C8B-B14F-4D97-AF65-F5344CB8AC3E}">
        <p14:creationId xmlns:p14="http://schemas.microsoft.com/office/powerpoint/2010/main" val="7081232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D312F0-B80B-468A-93BA-E26DBAC25AC9}"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7EBB67-EFDA-432E-968A-99FB9EA10888}"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4CB374-81FA-4F2F-84B1-C23C4F3789C1}"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A284D8-55DC-4194-B494-DBF83D7CB19E}" type="datetime1">
              <a:rPr lang="en-US" smtClean="0"/>
              <a:t>11/14/2022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77C5BE-41F8-4178-BE05-EDDE36AE2EF6}" type="datetime1">
              <a:rPr lang="en-US" smtClean="0"/>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E6CD73-BCCA-40E2-BD61-B7A7EA1632AF}" type="datetime1">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F14724-C3D3-4423-BEF6-12714E5A7D9F}" type="datetime1">
              <a:rPr lang="en-US" smtClean="0"/>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9E426F-D288-4D56-B0D9-FB45F047EBEE}" type="datetime1">
              <a:rPr lang="en-US" smtClean="0"/>
              <a:t>11/14/2022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11/14/2022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4C2BBC-EA4F-4FE0-AE90-577F434AC9AE}" type="datetime1">
              <a:rPr lang="en-US" smtClean="0"/>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2DCAF2-A475-42C9-BC07-47274603C085}" type="datetime1">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6654B5-0575-4D94-8A06-23BC44D3C1D7}" type="datetime1">
              <a:rPr lang="en-US" smtClean="0"/>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A82C2-F85A-497B-904D-D4B6015001C3}" type="datetime1">
              <a:rPr lang="en-US" smtClean="0"/>
              <a:t>11/14/2022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s://www.pmi.org/certifications/certified-associate-capm"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19887"/>
            <a:ext cx="9144000" cy="2387600"/>
          </a:xfrm>
        </p:spPr>
        <p:txBody>
          <a:bodyPr/>
          <a:lstStyle/>
          <a:p>
            <a:r>
              <a:rPr lang="en-US" dirty="0" smtClean="0"/>
              <a:t>Introduction</a:t>
            </a:r>
            <a:endParaRPr lang="en-US" dirty="0"/>
          </a:p>
        </p:txBody>
      </p:sp>
      <p:sp>
        <p:nvSpPr>
          <p:cNvPr id="3" name="Subtitle 2"/>
          <p:cNvSpPr>
            <a:spLocks noGrp="1"/>
          </p:cNvSpPr>
          <p:nvPr>
            <p:ph type="subTitle" idx="1"/>
          </p:nvPr>
        </p:nvSpPr>
        <p:spPr>
          <a:xfrm>
            <a:off x="1524000" y="4199562"/>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Projects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39494145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smtClean="0"/>
              <a:t>History of Project Management</a:t>
            </a:r>
            <a:endParaRPr lang="en-US" dirty="0"/>
          </a:p>
        </p:txBody>
      </p:sp>
      <p:sp>
        <p:nvSpPr>
          <p:cNvPr id="49155" name="Rectangle 3"/>
          <p:cNvSpPr>
            <a:spLocks noGrp="1" noChangeArrowheads="1"/>
          </p:cNvSpPr>
          <p:nvPr>
            <p:ph idx="1"/>
          </p:nvPr>
        </p:nvSpPr>
        <p:spPr/>
        <p:txBody>
          <a:bodyPr/>
          <a:lstStyle/>
          <a:p>
            <a:r>
              <a:rPr lang="en-US" dirty="0" smtClean="0"/>
              <a:t>Some people argue that building the Egyptian pyramids was a project, as was building the Great Wall of China.</a:t>
            </a:r>
          </a:p>
          <a:p>
            <a:r>
              <a:rPr lang="en-US" dirty="0" smtClean="0"/>
              <a:t>Most people consider the Manhattan Project to be the first project to use “modern” project management.</a:t>
            </a:r>
          </a:p>
          <a:p>
            <a:r>
              <a:rPr lang="en-US" dirty="0" smtClean="0"/>
              <a:t>This three-year, $2 billion (in 1946 dollars) project had a separate project manager and a technical manager.</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100</a:t>
            </a:fld>
            <a:endParaRPr lang="en-US" dirty="0"/>
          </a:p>
        </p:txBody>
      </p:sp>
    </p:spTree>
    <p:extLst>
      <p:ext uri="{BB962C8B-B14F-4D97-AF65-F5344CB8AC3E}">
        <p14:creationId xmlns:p14="http://schemas.microsoft.com/office/powerpoint/2010/main" val="151590686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smtClean="0"/>
              <a:t>History of Project Management</a:t>
            </a:r>
            <a:endParaRPr lang="en-US" dirty="0"/>
          </a:p>
        </p:txBody>
      </p:sp>
      <p:pic>
        <p:nvPicPr>
          <p:cNvPr id="3" name="Content Placeholder 2" descr="Image shows a Gantt chart created with Project 2016, the most widely used project management software today.&#10;"/>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b="5274"/>
          <a:stretch/>
        </p:blipFill>
        <p:spPr>
          <a:xfrm>
            <a:off x="2139259" y="1559461"/>
            <a:ext cx="7696200" cy="4379613"/>
          </a:xfrm>
        </p:spPr>
      </p:pic>
      <p:sp>
        <p:nvSpPr>
          <p:cNvPr id="2" name="Slide Number Placeholder 1"/>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3698224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History of Project Management</a:t>
            </a:r>
            <a:endParaRPr lang="en-US" dirty="0"/>
          </a:p>
        </p:txBody>
      </p:sp>
      <p:sp>
        <p:nvSpPr>
          <p:cNvPr id="2" name="Content Placeholder 1"/>
          <p:cNvSpPr>
            <a:spLocks noGrp="1"/>
          </p:cNvSpPr>
          <p:nvPr>
            <p:ph idx="1"/>
          </p:nvPr>
        </p:nvSpPr>
        <p:spPr/>
        <p:txBody>
          <a:bodyPr/>
          <a:lstStyle/>
          <a:p>
            <a:r>
              <a:rPr lang="en-US" smtClean="0"/>
              <a:t>In the 1990s, many companies began creating PMOs to help them handle the increasing number and complexity of projects</a:t>
            </a:r>
          </a:p>
          <a:p>
            <a:r>
              <a:rPr lang="en-US" smtClean="0"/>
              <a:t>A Project Management Office (PMO) is an organizational group responsible for coordinating the project management function throughout an organization</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102</a:t>
            </a:fld>
            <a:endParaRPr lang="en-US" dirty="0"/>
          </a:p>
        </p:txBody>
      </p:sp>
      <p:pic>
        <p:nvPicPr>
          <p:cNvPr id="6" name="Picture 2" descr="https://www.business2community.com/wp-content/uploads/2019/02/1uygOLd0ytR0WfPAleBC_eMn0oA8Nd5hKHtYqRNp0Zmhzwlc1doKiBBQhTHKIM5ZQlHCUHFa-0wQIfoduJp0pVtEdDZqrx0TzeDRcKdkFDVqgRUbE3l415OoTPvao0bnYZt7A-p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2142" y="3752670"/>
            <a:ext cx="5410200"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3509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Global Issues</a:t>
            </a:r>
            <a:endParaRPr lang="en-US" dirty="0"/>
          </a:p>
        </p:txBody>
      </p:sp>
      <p:sp>
        <p:nvSpPr>
          <p:cNvPr id="2" name="Content Placeholder 1"/>
          <p:cNvSpPr>
            <a:spLocks noGrp="1"/>
          </p:cNvSpPr>
          <p:nvPr>
            <p:ph idx="1"/>
          </p:nvPr>
        </p:nvSpPr>
        <p:spPr/>
        <p:txBody>
          <a:bodyPr/>
          <a:lstStyle/>
          <a:p>
            <a:r>
              <a:rPr lang="en-US" smtClean="0"/>
              <a:t>Several global dynamics are forcing organizations to rethink their practices:</a:t>
            </a:r>
          </a:p>
          <a:p>
            <a:pPr lvl="1"/>
            <a:r>
              <a:rPr lang="en-US" smtClean="0"/>
              <a:t>Talent development for project and program managers is a top concern</a:t>
            </a:r>
          </a:p>
          <a:p>
            <a:pPr lvl="1"/>
            <a:r>
              <a:rPr lang="en-US" smtClean="0"/>
              <a:t>Basic project management techniques are core competencies</a:t>
            </a:r>
          </a:p>
          <a:p>
            <a:pPr lvl="1"/>
            <a:r>
              <a:rPr lang="en-US" smtClean="0"/>
              <a:t>Organizations want to use more agile approaches to project management</a:t>
            </a:r>
          </a:p>
          <a:p>
            <a:pPr lvl="1"/>
            <a:r>
              <a:rPr lang="en-US" smtClean="0"/>
              <a:t>Benefits realization of projects is a key metric</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17103544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EA210F-04FD-BB44-9826-FDDF614267FF}"/>
              </a:ext>
            </a:extLst>
          </p:cNvPr>
          <p:cNvSpPr>
            <a:spLocks noGrp="1"/>
          </p:cNvSpPr>
          <p:nvPr>
            <p:ph type="title"/>
          </p:nvPr>
        </p:nvSpPr>
        <p:spPr/>
        <p:txBody>
          <a:bodyPr/>
          <a:lstStyle/>
          <a:p>
            <a:r>
              <a:rPr lang="en-US" smtClean="0"/>
              <a:t>The Project Management Institute</a:t>
            </a:r>
            <a:endParaRPr lang="en-US" dirty="0"/>
          </a:p>
        </p:txBody>
      </p:sp>
      <p:sp>
        <p:nvSpPr>
          <p:cNvPr id="6" name="Content Placeholder 5">
            <a:extLst>
              <a:ext uri="{FF2B5EF4-FFF2-40B4-BE49-F238E27FC236}">
                <a16:creationId xmlns:a16="http://schemas.microsoft.com/office/drawing/2014/main" id="{29472B38-755B-EB4D-A26F-5EED1C2C4EF4}"/>
              </a:ext>
            </a:extLst>
          </p:cNvPr>
          <p:cNvSpPr>
            <a:spLocks noGrp="1"/>
          </p:cNvSpPr>
          <p:nvPr>
            <p:ph idx="1"/>
          </p:nvPr>
        </p:nvSpPr>
        <p:spPr/>
        <p:txBody>
          <a:bodyPr/>
          <a:lstStyle/>
          <a:p>
            <a:r>
              <a:rPr lang="en-US" dirty="0" smtClean="0"/>
              <a:t>The Project Management Institute (PMI) is an international professional society for project managers founded in 1969</a:t>
            </a:r>
          </a:p>
          <a:p>
            <a:r>
              <a:rPr lang="en-US" dirty="0" smtClean="0"/>
              <a:t>PMI has continued to attract and retain members, reporting more than </a:t>
            </a:r>
            <a:r>
              <a:rPr lang="en-US" dirty="0"/>
              <a:t> 652,000 </a:t>
            </a:r>
            <a:r>
              <a:rPr lang="en-US" dirty="0" smtClean="0"/>
              <a:t>members worldwide by late 2020</a:t>
            </a:r>
          </a:p>
          <a:p>
            <a:r>
              <a:rPr lang="en-US" dirty="0" smtClean="0"/>
              <a:t>There are communities of practices in many areas, like information systems, financial services, and health care</a:t>
            </a:r>
          </a:p>
          <a:p>
            <a:r>
              <a:rPr lang="en-US" dirty="0" smtClean="0"/>
              <a:t>Project management research and certification programs continue to grow</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208036182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smtClean="0"/>
              <a:t>Project Management Certification</a:t>
            </a:r>
            <a:endParaRPr lang="en-US" dirty="0"/>
          </a:p>
        </p:txBody>
      </p:sp>
      <p:sp>
        <p:nvSpPr>
          <p:cNvPr id="53251" name="Rectangle 3"/>
          <p:cNvSpPr>
            <a:spLocks noGrp="1" noChangeArrowheads="1"/>
          </p:cNvSpPr>
          <p:nvPr>
            <p:ph idx="1"/>
          </p:nvPr>
        </p:nvSpPr>
        <p:spPr/>
        <p:txBody>
          <a:bodyPr/>
          <a:lstStyle/>
          <a:p>
            <a:r>
              <a:rPr lang="en-US" dirty="0" smtClean="0"/>
              <a:t>PMI provides certification as a Project Management Professional (PMP®)</a:t>
            </a:r>
          </a:p>
          <a:p>
            <a:r>
              <a:rPr lang="en-US" dirty="0" smtClean="0"/>
              <a:t>A PMP® has documented sufficient project experience, agreed to follow a code of ethics, and passed the PMP® exam</a:t>
            </a:r>
          </a:p>
          <a:p>
            <a:r>
              <a:rPr lang="en-US" dirty="0" smtClean="0"/>
              <a:t>The number of people earning PMP® certification is increasing quickly</a:t>
            </a:r>
          </a:p>
          <a:p>
            <a:r>
              <a:rPr lang="en-US" dirty="0"/>
              <a:t>Students can join PMI at a reduced fee and earn the Certified Associate in Project Management (CAPM) certification(see </a:t>
            </a:r>
            <a:r>
              <a:rPr lang="en-US" dirty="0">
                <a:hlinkClick r:id="rId2"/>
              </a:rPr>
              <a:t>PMI</a:t>
            </a:r>
            <a:r>
              <a:rPr lang="en-US" dirty="0"/>
              <a:t> for details</a:t>
            </a:r>
            <a:r>
              <a:rPr lang="en-US" dirty="0" smtClean="0"/>
              <a:t>)</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32704236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smtClean="0"/>
              <a:t>Project Management Certification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106</a:t>
            </a:fld>
            <a:endParaRPr lang="en-US" dirty="0"/>
          </a:p>
        </p:txBody>
      </p:sp>
      <p:pic>
        <p:nvPicPr>
          <p:cNvPr id="1026" name="Picture 2" descr="10 Year Gr owth in the PMI PMP Certific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489" y="1385106"/>
            <a:ext cx="8372789" cy="492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0305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smtClean="0"/>
              <a:t>Ethics in Project Management</a:t>
            </a:r>
            <a:endParaRPr lang="en-US" dirty="0"/>
          </a:p>
        </p:txBody>
      </p:sp>
      <p:sp>
        <p:nvSpPr>
          <p:cNvPr id="49155" name="Rectangle 3"/>
          <p:cNvSpPr>
            <a:spLocks noGrp="1" noChangeArrowheads="1"/>
          </p:cNvSpPr>
          <p:nvPr>
            <p:ph idx="1"/>
          </p:nvPr>
        </p:nvSpPr>
        <p:spPr/>
        <p:txBody>
          <a:bodyPr/>
          <a:lstStyle/>
          <a:p>
            <a:r>
              <a:rPr lang="en-US" smtClean="0"/>
              <a:t>Ethics, loosely defined, is a set of principles that guide our decision making based on personal values of what is “right” and “wrong”</a:t>
            </a:r>
          </a:p>
          <a:p>
            <a:r>
              <a:rPr lang="en-US" smtClean="0"/>
              <a:t>Project managers often face ethical dilemmas</a:t>
            </a:r>
          </a:p>
          <a:p>
            <a:r>
              <a:rPr lang="en-US" smtClean="0"/>
              <a:t>In order to earn PMP® certification, applicants must agree to PMI’s Code of Ethics and Professional Conduct</a:t>
            </a:r>
          </a:p>
          <a:p>
            <a:r>
              <a:rPr lang="en-US" smtClean="0"/>
              <a:t>Several questions on the PMP® exam are related to professional responsibility, including ethics</a:t>
            </a:r>
          </a:p>
          <a:p>
            <a:endParaRPr lang="en-US" smtClean="0"/>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107</a:t>
            </a:fld>
            <a:endParaRPr lang="en-US" dirty="0"/>
          </a:p>
        </p:txBody>
      </p:sp>
    </p:spTree>
    <p:extLst>
      <p:ext uri="{BB962C8B-B14F-4D97-AF65-F5344CB8AC3E}">
        <p14:creationId xmlns:p14="http://schemas.microsoft.com/office/powerpoint/2010/main" val="15840560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Getting organized</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None/>
            </a:pPr>
            <a:r>
              <a:rPr lang="en-US" altLang="en-US" sz="2000" dirty="0"/>
              <a:t>So, … now what?</a:t>
            </a:r>
          </a:p>
          <a:p>
            <a:r>
              <a:rPr lang="en-US" altLang="en-US" sz="2000" dirty="0"/>
              <a:t>Who is involved?</a:t>
            </a:r>
          </a:p>
          <a:p>
            <a:pPr lvl="1"/>
            <a:r>
              <a:rPr lang="en-US" altLang="en-US" dirty="0" smtClean="0"/>
              <a:t>Stakeholders</a:t>
            </a:r>
          </a:p>
          <a:p>
            <a:r>
              <a:rPr lang="en-US" altLang="en-US" sz="2000" dirty="0"/>
              <a:t>What do they want done?</a:t>
            </a:r>
          </a:p>
          <a:p>
            <a:pPr lvl="1"/>
            <a:r>
              <a:rPr lang="en-US" altLang="en-US" dirty="0" smtClean="0"/>
              <a:t>Charter, vision, requirements</a:t>
            </a:r>
          </a:p>
          <a:p>
            <a:r>
              <a:rPr lang="en-US" altLang="en-US" sz="2000" dirty="0"/>
              <a:t>Who do we have available to do the work?</a:t>
            </a:r>
          </a:p>
          <a:p>
            <a:pPr lvl="1"/>
            <a:r>
              <a:rPr lang="en-US" altLang="en-US" dirty="0" smtClean="0"/>
              <a:t>Resources and staffing</a:t>
            </a:r>
          </a:p>
          <a:p>
            <a:r>
              <a:rPr lang="en-US" altLang="en-US" sz="2000" dirty="0"/>
              <a:t>How do we do this?</a:t>
            </a:r>
          </a:p>
          <a:p>
            <a:pPr lvl="1"/>
            <a:r>
              <a:rPr lang="en-US" altLang="en-US" dirty="0" smtClean="0"/>
              <a:t>Project planning, WBS</a:t>
            </a:r>
          </a:p>
          <a:p>
            <a:r>
              <a:rPr lang="en-US" altLang="en-US" sz="2000" dirty="0"/>
              <a:t>How much will it cost</a:t>
            </a:r>
          </a:p>
          <a:p>
            <a:pPr lvl="1"/>
            <a:r>
              <a:rPr lang="en-US" altLang="en-US" dirty="0" smtClean="0"/>
              <a:t>Estimating</a:t>
            </a:r>
          </a:p>
          <a:p>
            <a:r>
              <a:rPr lang="en-US" altLang="en-US" sz="2000" dirty="0"/>
              <a:t>When will it be finished?</a:t>
            </a:r>
          </a:p>
          <a:p>
            <a:pPr lvl="1"/>
            <a:r>
              <a:rPr lang="en-US" altLang="en-US" dirty="0" smtClean="0"/>
              <a:t>Scheduling</a:t>
            </a:r>
          </a:p>
          <a:p>
            <a:r>
              <a:rPr lang="en-US" altLang="en-US" sz="2000" dirty="0"/>
              <a:t>What can possibly go wrong?</a:t>
            </a:r>
          </a:p>
          <a:p>
            <a:pPr lvl="1"/>
            <a:r>
              <a:rPr lang="en-US" altLang="en-US" dirty="0" smtClean="0"/>
              <a:t>Risk Management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108</a:t>
            </a:fld>
            <a:endParaRPr lang="en-US" dirty="0"/>
          </a:p>
        </p:txBody>
      </p:sp>
    </p:spTree>
    <p:extLst>
      <p:ext uri="{BB962C8B-B14F-4D97-AF65-F5344CB8AC3E}">
        <p14:creationId xmlns:p14="http://schemas.microsoft.com/office/powerpoint/2010/main" val="31220484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Summary</a:t>
            </a:r>
            <a:endParaRPr lang="en-US" dirty="0"/>
          </a:p>
        </p:txBody>
      </p:sp>
      <p:sp>
        <p:nvSpPr>
          <p:cNvPr id="110595" name="Rectangle 3"/>
          <p:cNvSpPr>
            <a:spLocks noGrp="1" noChangeArrowheads="1"/>
          </p:cNvSpPr>
          <p:nvPr>
            <p:ph idx="1"/>
          </p:nvPr>
        </p:nvSpPr>
        <p:spPr/>
        <p:txBody>
          <a:bodyPr/>
          <a:lstStyle/>
          <a:p>
            <a:r>
              <a:rPr lang="en-US" smtClean="0"/>
              <a:t>A project is a temporary endeavor undertaken to create a unique product, service, or result</a:t>
            </a:r>
          </a:p>
          <a:p>
            <a:r>
              <a:rPr lang="en-US" smtClean="0"/>
              <a:t>Project management is the application of knowledge, skills, tools, and techniques to project activities to meet project requirements</a:t>
            </a:r>
          </a:p>
          <a:p>
            <a:r>
              <a:rPr lang="en-US" smtClean="0"/>
              <a:t>A program is a group of related projects managed in a coordinated way</a:t>
            </a:r>
          </a:p>
          <a:p>
            <a:r>
              <a:rPr lang="en-US" smtClean="0"/>
              <a:t>Project portfolio management involves organizing and managing projects and programs as a portfolio of investments</a:t>
            </a:r>
          </a:p>
          <a:p>
            <a:r>
              <a:rPr lang="en-US" smtClean="0"/>
              <a:t>Project managers play a key role in helping projects and organizations succeed</a:t>
            </a:r>
          </a:p>
          <a:p>
            <a:r>
              <a:rPr lang="en-US" smtClean="0"/>
              <a:t>The project management profession continues to grow and mature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109</a:t>
            </a:fld>
            <a:endParaRPr lang="en-US" dirty="0"/>
          </a:p>
        </p:txBody>
      </p:sp>
    </p:spTree>
    <p:extLst>
      <p:ext uri="{BB962C8B-B14F-4D97-AF65-F5344CB8AC3E}">
        <p14:creationId xmlns:p14="http://schemas.microsoft.com/office/powerpoint/2010/main" val="62964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What is a project?</a:t>
            </a:r>
          </a:p>
        </p:txBody>
      </p:sp>
      <p:sp>
        <p:nvSpPr>
          <p:cNvPr id="69634" name="Content Placeholder 15"/>
          <p:cNvSpPr>
            <a:spLocks noGrp="1"/>
          </p:cNvSpPr>
          <p:nvPr>
            <p:ph idx="1"/>
          </p:nvPr>
        </p:nvSpPr>
        <p:spPr/>
        <p:txBody>
          <a:bodyPr>
            <a:normAutofit lnSpcReduction="10000"/>
          </a:bodyPr>
          <a:lstStyle/>
          <a:p>
            <a:pPr>
              <a:buFont typeface="Wingdings" panose="05000000000000000000" pitchFamily="2" charset="2"/>
              <a:buNone/>
            </a:pPr>
            <a:r>
              <a:rPr lang="en-US" altLang="en-US" dirty="0" smtClean="0"/>
              <a:t>What’</a:t>
            </a:r>
            <a:r>
              <a:rPr lang="en-US" altLang="ja-JP" dirty="0" smtClean="0"/>
              <a:t>s a project?</a:t>
            </a:r>
          </a:p>
          <a:p>
            <a:r>
              <a:rPr lang="en-US" altLang="en-US" dirty="0" smtClean="0"/>
              <a:t>PMI definition</a:t>
            </a:r>
          </a:p>
          <a:p>
            <a:pPr lvl="1"/>
            <a:r>
              <a:rPr lang="en-US" altLang="en-US" i="1" dirty="0"/>
              <a:t>A project is a temporary endeavor undertaken to create a unique product or service</a:t>
            </a:r>
          </a:p>
          <a:p>
            <a:r>
              <a:rPr lang="en-US" altLang="en-US" dirty="0" smtClean="0"/>
              <a:t>Better: </a:t>
            </a:r>
            <a:r>
              <a:rPr lang="en-US" altLang="en-US" dirty="0" smtClean="0">
                <a:cs typeface="Times New Roman" panose="02020603050405020304" pitchFamily="18" charset="0"/>
              </a:rPr>
              <a:t>A sequence of connected  and related activities </a:t>
            </a:r>
            <a:r>
              <a:rPr lang="en-US" altLang="en-US" b="1" i="1" dirty="0" smtClean="0">
                <a:cs typeface="Times New Roman" panose="02020603050405020304" pitchFamily="18" charset="0"/>
              </a:rPr>
              <a:t>(requirement engineering, system engineering, coding, testing, documentation, controlling, …)</a:t>
            </a:r>
            <a:r>
              <a:rPr lang="en-US" altLang="en-US" dirty="0" smtClean="0">
                <a:cs typeface="Times New Roman" panose="02020603050405020304" pitchFamily="18" charset="0"/>
              </a:rPr>
              <a:t> that must be completed by a specific time, within budget, and according to specification.</a:t>
            </a:r>
          </a:p>
          <a:p>
            <a:r>
              <a:rPr lang="en-US" altLang="en-US" dirty="0" smtClean="0"/>
              <a:t>Progressively elaborated</a:t>
            </a:r>
          </a:p>
          <a:p>
            <a:pPr lvl="1"/>
            <a:r>
              <a:rPr lang="en-US" altLang="en-US" dirty="0"/>
              <a:t>With repetitive elements</a:t>
            </a:r>
          </a:p>
          <a:p>
            <a:r>
              <a:rPr lang="en-US" altLang="en-US" dirty="0" smtClean="0"/>
              <a:t>A project manager</a:t>
            </a:r>
          </a:p>
          <a:p>
            <a:pPr lvl="1"/>
            <a:r>
              <a:rPr lang="en-US" altLang="en-US" dirty="0"/>
              <a:t>Analogy: conductor, coach, captain</a:t>
            </a:r>
          </a:p>
          <a:p>
            <a:endParaRPr lang="en-US" altLang="en-US" dirty="0"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291393541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Summary of essential points </a:t>
            </a:r>
          </a:p>
        </p:txBody>
      </p:sp>
      <p:sp>
        <p:nvSpPr>
          <p:cNvPr id="176130" name="Content Placeholder 2"/>
          <p:cNvSpPr>
            <a:spLocks noGrp="1"/>
          </p:cNvSpPr>
          <p:nvPr>
            <p:ph idx="1"/>
          </p:nvPr>
        </p:nvSpPr>
        <p:spPr/>
        <p:txBody>
          <a:bodyPr/>
          <a:lstStyle/>
          <a:p>
            <a:r>
              <a:rPr lang="en-US" altLang="en-US" dirty="0" smtClean="0"/>
              <a:t>Projects and operations have both similarities and differences </a:t>
            </a:r>
          </a:p>
          <a:p>
            <a:r>
              <a:rPr lang="en-US" altLang="en-US" dirty="0" smtClean="0"/>
              <a:t>Complex projects exhibit highly contingent behavior, are unpredictable, and face complex risks </a:t>
            </a:r>
          </a:p>
          <a:p>
            <a:r>
              <a:rPr lang="en-US" altLang="en-US" dirty="0" smtClean="0"/>
              <a:t>Virtually all IT projects should be considered complex projects </a:t>
            </a:r>
          </a:p>
          <a:p>
            <a:r>
              <a:rPr lang="en-US" altLang="en-US" dirty="0" smtClean="0"/>
              <a:t>Complex project management requires integration of signiﬁcant sociological, psychological, and technical skills </a:t>
            </a:r>
          </a:p>
          <a:p>
            <a:r>
              <a:rPr lang="en-US" altLang="en-US" dirty="0" smtClean="0"/>
              <a:t>The factors contributing to project success and failure are reasonably well-known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110</a:t>
            </a:fld>
            <a:endParaRPr lang="en-US" dirty="0"/>
          </a:p>
        </p:txBody>
      </p:sp>
    </p:spTree>
    <p:extLst>
      <p:ext uri="{BB962C8B-B14F-4D97-AF65-F5344CB8AC3E}">
        <p14:creationId xmlns:p14="http://schemas.microsoft.com/office/powerpoint/2010/main" val="3459243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What Is a Project?</a:t>
            </a:r>
            <a:endParaRPr lang="en-US" dirty="0"/>
          </a:p>
        </p:txBody>
      </p:sp>
      <p:sp>
        <p:nvSpPr>
          <p:cNvPr id="15363" name="Rectangle 3"/>
          <p:cNvSpPr>
            <a:spLocks noGrp="1" noChangeArrowheads="1"/>
          </p:cNvSpPr>
          <p:nvPr>
            <p:ph idx="1"/>
          </p:nvPr>
        </p:nvSpPr>
        <p:spPr/>
        <p:txBody>
          <a:bodyPr/>
          <a:lstStyle/>
          <a:p>
            <a:r>
              <a:rPr lang="en-US" dirty="0" smtClean="0"/>
              <a:t>A project is “a temporary endeavor undertaken to create a unique product, service, or result” (PMBOK® Guide, Sixth Edition, 2017)</a:t>
            </a:r>
          </a:p>
          <a:p>
            <a:r>
              <a:rPr lang="en-US" dirty="0" smtClean="0"/>
              <a:t>Operations is work done to sustain the business</a:t>
            </a:r>
          </a:p>
          <a:p>
            <a:r>
              <a:rPr lang="en-US" dirty="0" smtClean="0"/>
              <a:t>Projects end when their objectives have been reached or the project has been terminated</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1099026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dirty="0" smtClean="0"/>
              <a:t>Examples of IT Projects</a:t>
            </a:r>
            <a:endParaRPr lang="en-US" dirty="0"/>
          </a:p>
        </p:txBody>
      </p:sp>
      <p:sp>
        <p:nvSpPr>
          <p:cNvPr id="16387" name="Rectangle 3"/>
          <p:cNvSpPr>
            <a:spLocks noGrp="1" noChangeArrowheads="1"/>
          </p:cNvSpPr>
          <p:nvPr>
            <p:ph idx="1"/>
          </p:nvPr>
        </p:nvSpPr>
        <p:spPr/>
        <p:txBody>
          <a:bodyPr/>
          <a:lstStyle/>
          <a:p>
            <a:r>
              <a:rPr lang="en-US" dirty="0" smtClean="0"/>
              <a:t>A team of students creates a smartphone application and sells it online</a:t>
            </a:r>
          </a:p>
          <a:p>
            <a:r>
              <a:rPr lang="en-US" dirty="0" smtClean="0"/>
              <a:t>A company develops a driverless car</a:t>
            </a:r>
          </a:p>
          <a:p>
            <a:r>
              <a:rPr lang="en-US" dirty="0" smtClean="0"/>
              <a:t>A government group develops a system to track child immunizations</a:t>
            </a:r>
          </a:p>
          <a:p>
            <a:r>
              <a:rPr lang="en-US" dirty="0" smtClean="0"/>
              <a:t>A global bank acquires other financial institutions and needs to consolidate systems and procedures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4045529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Examples of IT Projects</a:t>
            </a:r>
            <a:endParaRPr lang="en-US" dirty="0"/>
          </a:p>
        </p:txBody>
      </p:sp>
      <p:sp>
        <p:nvSpPr>
          <p:cNvPr id="3" name="Content Placeholder 2"/>
          <p:cNvSpPr>
            <a:spLocks noGrp="1"/>
          </p:cNvSpPr>
          <p:nvPr>
            <p:ph idx="1"/>
          </p:nvPr>
        </p:nvSpPr>
        <p:spPr/>
        <p:txBody>
          <a:bodyPr/>
          <a:lstStyle/>
          <a:p>
            <a:r>
              <a:rPr lang="en-US" dirty="0" smtClean="0"/>
              <a:t>Top Strategic Technologies for 2023 (Gartner)</a:t>
            </a:r>
          </a:p>
          <a:p>
            <a:pPr lvl="1"/>
            <a:r>
              <a:rPr lang="en-US" dirty="0"/>
              <a:t>Sustainability</a:t>
            </a:r>
          </a:p>
          <a:p>
            <a:pPr lvl="1"/>
            <a:r>
              <a:rPr lang="en-US" dirty="0" err="1"/>
              <a:t>Metaverse</a:t>
            </a:r>
            <a:endParaRPr lang="en-US" dirty="0"/>
          </a:p>
          <a:p>
            <a:pPr lvl="1"/>
            <a:r>
              <a:rPr lang="en-US" dirty="0" err="1"/>
              <a:t>Superapps</a:t>
            </a:r>
            <a:endParaRPr lang="en-US" dirty="0"/>
          </a:p>
          <a:p>
            <a:pPr lvl="1"/>
            <a:r>
              <a:rPr lang="en-US" dirty="0"/>
              <a:t>Adaptive AI</a:t>
            </a:r>
          </a:p>
          <a:p>
            <a:pPr lvl="1"/>
            <a:r>
              <a:rPr lang="en-US" dirty="0"/>
              <a:t>Digital Immune System</a:t>
            </a:r>
          </a:p>
          <a:p>
            <a:pPr lvl="1"/>
            <a:r>
              <a:rPr lang="en-US" dirty="0"/>
              <a:t>Applied Observability </a:t>
            </a:r>
          </a:p>
          <a:p>
            <a:pPr lvl="1"/>
            <a:r>
              <a:rPr lang="en-US" dirty="0"/>
              <a:t>AI Trust, Risk and Security Management </a:t>
            </a:r>
          </a:p>
          <a:p>
            <a:pPr lvl="1"/>
            <a:r>
              <a:rPr lang="en-US" dirty="0"/>
              <a:t>Industry Cloud Platforms</a:t>
            </a:r>
          </a:p>
          <a:p>
            <a:pPr lvl="1"/>
            <a:r>
              <a:rPr lang="en-US" dirty="0"/>
              <a:t>Platform Engineering</a:t>
            </a:r>
          </a:p>
          <a:p>
            <a:pPr lvl="1"/>
            <a:r>
              <a:rPr lang="en-US" dirty="0"/>
              <a:t>Wireless Value Realization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895580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7"/>
          <p:cNvSpPr>
            <a:spLocks noGrp="1"/>
          </p:cNvSpPr>
          <p:nvPr>
            <p:ph type="title"/>
          </p:nvPr>
        </p:nvSpPr>
        <p:spPr/>
        <p:txBody>
          <a:bodyPr/>
          <a:lstStyle/>
          <a:p>
            <a:r>
              <a:rPr lang="en-US" smtClean="0"/>
              <a:t>Media Snapshot</a:t>
            </a:r>
            <a:endParaRPr lang="en-US" dirty="0"/>
          </a:p>
        </p:txBody>
      </p:sp>
      <p:sp>
        <p:nvSpPr>
          <p:cNvPr id="18436" name="Content Placeholder 8"/>
          <p:cNvSpPr>
            <a:spLocks noGrp="1"/>
          </p:cNvSpPr>
          <p:nvPr>
            <p:ph idx="1"/>
          </p:nvPr>
        </p:nvSpPr>
        <p:spPr/>
        <p:txBody>
          <a:bodyPr/>
          <a:lstStyle/>
          <a:p>
            <a:r>
              <a:rPr lang="en-US" dirty="0"/>
              <a:t>Gartner Predicts 80% of Customer Service Organizations Will Abandon Native Mobile Apps in Favor of Messaging by 2025</a:t>
            </a:r>
            <a:endParaRPr lang="en-US" dirty="0" smtClean="0"/>
          </a:p>
          <a:p>
            <a:r>
              <a:rPr lang="en-US" dirty="0" err="1"/>
              <a:t>TikTok</a:t>
            </a:r>
            <a:r>
              <a:rPr lang="en-US" dirty="0"/>
              <a:t> </a:t>
            </a:r>
            <a:r>
              <a:rPr lang="en-US" dirty="0" smtClean="0"/>
              <a:t>is by far the most downloaded app, and the most popular category of all apps continues to be games</a:t>
            </a:r>
          </a:p>
          <a:p>
            <a:r>
              <a:rPr lang="en-US" dirty="0"/>
              <a:t>Mobile apps are expected to generate over $935 billion in revenue by 2023</a:t>
            </a:r>
            <a:r>
              <a:rPr lang="en-US" dirty="0" smtClean="0"/>
              <a:t>.</a:t>
            </a:r>
          </a:p>
          <a:p>
            <a:r>
              <a:rPr lang="en-US" dirty="0"/>
              <a:t>There are 2.87 million apps available for download on the Google Play Store.</a:t>
            </a:r>
          </a:p>
          <a:p>
            <a:r>
              <a:rPr lang="en-US" dirty="0"/>
              <a:t>21% of Millennials open an app 50+ times per day.</a:t>
            </a:r>
          </a:p>
          <a:p>
            <a:r>
              <a:rPr lang="en-US" dirty="0"/>
              <a:t>49% of people open an app 11+ times each day.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193672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Project vs. Program Management</a:t>
            </a:r>
          </a:p>
        </p:txBody>
      </p:sp>
      <p:sp>
        <p:nvSpPr>
          <p:cNvPr id="24579" name="Rectangle 3"/>
          <p:cNvSpPr>
            <a:spLocks noGrp="1" noChangeArrowheads="1"/>
          </p:cNvSpPr>
          <p:nvPr>
            <p:ph idx="1"/>
          </p:nvPr>
        </p:nvSpPr>
        <p:spPr/>
        <p:txBody>
          <a:bodyPr/>
          <a:lstStyle/>
          <a:p>
            <a:pPr>
              <a:buFont typeface="Wingdings" panose="05000000000000000000" pitchFamily="2" charset="2"/>
              <a:buNone/>
            </a:pPr>
            <a:r>
              <a:rPr lang="en-US" altLang="en-US" smtClean="0"/>
              <a:t>What’</a:t>
            </a:r>
            <a:r>
              <a:rPr lang="en-US" altLang="ja-JP" smtClean="0"/>
              <a:t>s a </a:t>
            </a:r>
            <a:r>
              <a:rPr lang="ja-JP" altLang="en-US" smtClean="0"/>
              <a:t>‘</a:t>
            </a:r>
            <a:r>
              <a:rPr lang="en-US" altLang="ja-JP" smtClean="0"/>
              <a:t>program</a:t>
            </a:r>
            <a:r>
              <a:rPr lang="ja-JP" altLang="en-US" smtClean="0"/>
              <a:t>’</a:t>
            </a:r>
            <a:r>
              <a:rPr lang="en-US" altLang="ja-JP" smtClean="0"/>
              <a:t>?</a:t>
            </a:r>
          </a:p>
          <a:p>
            <a:r>
              <a:rPr lang="en-US" altLang="en-US" smtClean="0"/>
              <a:t>Mostly differences of scale</a:t>
            </a:r>
          </a:p>
          <a:p>
            <a:r>
              <a:rPr lang="en-US" altLang="en-US" smtClean="0"/>
              <a:t>Often a number of related projects</a:t>
            </a:r>
          </a:p>
          <a:p>
            <a:r>
              <a:rPr lang="en-US" altLang="en-US" smtClean="0"/>
              <a:t>Longer than projects</a:t>
            </a:r>
          </a:p>
          <a:p>
            <a:r>
              <a:rPr lang="en-US" altLang="en-US" smtClean="0"/>
              <a:t>Definitions vary</a:t>
            </a:r>
          </a:p>
          <a:p>
            <a:r>
              <a:rPr lang="en-US" altLang="en-US" smtClean="0"/>
              <a:t>Example: Program Manager for MS Office</a:t>
            </a:r>
          </a:p>
          <a:p>
            <a:pPr lvl="1"/>
            <a:r>
              <a:rPr lang="en-US" altLang="en-US" smtClean="0"/>
              <a:t>Includes projects: Spelling, drawing, Word, Xcel, PowerPoint, etc.</a:t>
            </a:r>
          </a:p>
        </p:txBody>
      </p:sp>
      <p:sp>
        <p:nvSpPr>
          <p:cNvPr id="2" name="Slide Number Placeholder 1"/>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32520466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5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79">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characteristics </a:t>
            </a:r>
          </a:p>
        </p:txBody>
      </p:sp>
      <p:sp>
        <p:nvSpPr>
          <p:cNvPr id="73730" name="Content Placeholder 2"/>
          <p:cNvSpPr>
            <a:spLocks noGrp="1"/>
          </p:cNvSpPr>
          <p:nvPr>
            <p:ph idx="1"/>
          </p:nvPr>
        </p:nvSpPr>
        <p:spPr/>
        <p:txBody>
          <a:bodyPr/>
          <a:lstStyle/>
          <a:p>
            <a:r>
              <a:rPr lang="en-US" altLang="en-US"/>
              <a:t>A project is unique </a:t>
            </a:r>
          </a:p>
          <a:p>
            <a:pPr lvl="1"/>
            <a:r>
              <a:rPr lang="en-US" altLang="en-US"/>
              <a:t>A Project creates unique deliverables: product, service, or result </a:t>
            </a:r>
          </a:p>
          <a:p>
            <a:pPr lvl="1"/>
            <a:r>
              <a:rPr lang="en-US" altLang="en-US"/>
              <a:t>Even technically-identical projects are distinctly unique, due to internal or external contingent factors </a:t>
            </a:r>
          </a:p>
          <a:p>
            <a:r>
              <a:rPr lang="en-US" altLang="en-US"/>
              <a:t>Projects are temporary </a:t>
            </a:r>
          </a:p>
          <a:p>
            <a:pPr lvl="1"/>
            <a:r>
              <a:rPr lang="en-US" altLang="en-US"/>
              <a:t>Every project has a deﬁnite beginning and a deﬁnite end </a:t>
            </a:r>
          </a:p>
          <a:p>
            <a:pPr lvl="1"/>
            <a:r>
              <a:rPr lang="en-US" altLang="en-US"/>
              <a:t>Project end may be reached through success, qualiﬁed success, failure, or redundancy </a:t>
            </a:r>
          </a:p>
          <a:p>
            <a:pPr lvl="1"/>
            <a:r>
              <a:rPr lang="en-US" altLang="en-US"/>
              <a:t>Projects need not be of short duration, but they are of ﬁnite duration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888659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characteristics </a:t>
            </a:r>
          </a:p>
        </p:txBody>
      </p:sp>
      <p:sp>
        <p:nvSpPr>
          <p:cNvPr id="74754" name="Content Placeholder 2"/>
          <p:cNvSpPr>
            <a:spLocks noGrp="1"/>
          </p:cNvSpPr>
          <p:nvPr>
            <p:ph idx="1"/>
          </p:nvPr>
        </p:nvSpPr>
        <p:spPr/>
        <p:txBody>
          <a:bodyPr/>
          <a:lstStyle/>
          <a:p>
            <a:r>
              <a:rPr lang="en-US" altLang="en-US" smtClean="0"/>
              <a:t>Projects have customer-speciﬁed performance criteria </a:t>
            </a:r>
          </a:p>
          <a:p>
            <a:pPr lvl="1"/>
            <a:r>
              <a:rPr lang="en-US" altLang="en-US" smtClean="0"/>
              <a:t>The customer deﬁnes these criteria in the form of requirements </a:t>
            </a:r>
          </a:p>
          <a:p>
            <a:pPr lvl="1"/>
            <a:r>
              <a:rPr lang="en-US" altLang="en-US" smtClean="0"/>
              <a:t>We will see that requirements are one of the most critical characteristics of a project that contributes to its success or failure </a:t>
            </a:r>
          </a:p>
          <a:p>
            <a:r>
              <a:rPr lang="en-US" altLang="en-US" smtClean="0"/>
              <a:t>Projects consume resources </a:t>
            </a:r>
          </a:p>
          <a:p>
            <a:pPr lvl="1"/>
            <a:r>
              <a:rPr lang="en-US" altLang="en-US" smtClean="0"/>
              <a:t>Personnel resources </a:t>
            </a:r>
          </a:p>
          <a:p>
            <a:pPr lvl="1"/>
            <a:r>
              <a:rPr lang="en-US" altLang="en-US" smtClean="0"/>
              <a:t>Physical resources </a:t>
            </a:r>
          </a:p>
          <a:p>
            <a:pPr lvl="1"/>
            <a:r>
              <a:rPr lang="en-US" altLang="en-US" smtClean="0"/>
              <a:t>Monetary resources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2817568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vs Operational</a:t>
            </a:r>
            <a:endParaRPr lang="en-US" dirty="0"/>
          </a:p>
        </p:txBody>
      </p:sp>
      <p:sp>
        <p:nvSpPr>
          <p:cNvPr id="3" name="Content Placeholder 2"/>
          <p:cNvSpPr>
            <a:spLocks noGrp="1"/>
          </p:cNvSpPr>
          <p:nvPr>
            <p:ph idx="1"/>
          </p:nvPr>
        </p:nvSpPr>
        <p:spPr/>
        <p:txBody>
          <a:bodyPr>
            <a:normAutofit/>
          </a:bodyPr>
          <a:lstStyle/>
          <a:p>
            <a:r>
              <a:rPr lang="en-US" dirty="0" smtClean="0"/>
              <a:t>Projects</a:t>
            </a:r>
          </a:p>
          <a:p>
            <a:pPr lvl="1"/>
            <a:r>
              <a:rPr lang="en-US" dirty="0"/>
              <a:t>Have a Beginning and End</a:t>
            </a:r>
          </a:p>
          <a:p>
            <a:pPr lvl="1"/>
            <a:r>
              <a:rPr lang="en-US" dirty="0"/>
              <a:t>Have Unique Goals/Objectives</a:t>
            </a:r>
          </a:p>
          <a:p>
            <a:pPr lvl="1"/>
            <a:r>
              <a:rPr lang="en-US" dirty="0"/>
              <a:t>Are not ‘Business as Usual’</a:t>
            </a:r>
          </a:p>
          <a:p>
            <a:r>
              <a:rPr lang="en-US" dirty="0" smtClean="0"/>
              <a:t>Operational </a:t>
            </a:r>
            <a:r>
              <a:rPr lang="en-US" dirty="0"/>
              <a:t>Work</a:t>
            </a:r>
          </a:p>
          <a:p>
            <a:pPr lvl="1"/>
            <a:r>
              <a:rPr lang="en-US" dirty="0"/>
              <a:t>Most ongoing work</a:t>
            </a:r>
          </a:p>
          <a:p>
            <a:pPr lvl="1"/>
            <a:r>
              <a:rPr lang="en-US" dirty="0"/>
              <a:t>Often completed projects are handed off to ‘operations’</a:t>
            </a:r>
          </a:p>
          <a:p>
            <a:pPr lvl="1"/>
            <a:r>
              <a:rPr lang="en-US" dirty="0"/>
              <a:t>‘Business as Usual’</a:t>
            </a:r>
          </a:p>
          <a:p>
            <a:r>
              <a:rPr lang="en-US" dirty="0" smtClean="0"/>
              <a:t>Each </a:t>
            </a:r>
            <a:r>
              <a:rPr lang="en-US" dirty="0"/>
              <a:t>has very different management techniques, although  some core skills and competencies are the same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pic>
        <p:nvPicPr>
          <p:cNvPr id="3074" name="Picture 2" descr="Projects vs. Operations"/>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592142" y="1325397"/>
            <a:ext cx="4145503" cy="2373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00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fontScale="70000" lnSpcReduction="20000"/>
          </a:bodyPr>
          <a:lstStyle/>
          <a:p>
            <a:pPr>
              <a:lnSpc>
                <a:spcPct val="150000"/>
              </a:lnSpc>
            </a:pPr>
            <a:r>
              <a:rPr lang="en-US" dirty="0"/>
              <a:t>Introduction</a:t>
            </a:r>
          </a:p>
          <a:p>
            <a:pPr>
              <a:lnSpc>
                <a:spcPct val="150000"/>
              </a:lnSpc>
            </a:pPr>
            <a:r>
              <a:rPr lang="en-US" dirty="0"/>
              <a:t>Projects</a:t>
            </a:r>
          </a:p>
          <a:p>
            <a:pPr>
              <a:lnSpc>
                <a:spcPct val="150000"/>
              </a:lnSpc>
            </a:pPr>
            <a:r>
              <a:rPr lang="en-US" dirty="0"/>
              <a:t>What is Project Management?</a:t>
            </a:r>
          </a:p>
          <a:p>
            <a:pPr>
              <a:lnSpc>
                <a:spcPct val="150000"/>
              </a:lnSpc>
            </a:pPr>
            <a:r>
              <a:rPr lang="en-US" dirty="0"/>
              <a:t>Software Project Management</a:t>
            </a:r>
          </a:p>
          <a:p>
            <a:pPr>
              <a:lnSpc>
                <a:spcPct val="150000"/>
              </a:lnSpc>
            </a:pPr>
            <a:r>
              <a:rPr lang="en-US" dirty="0"/>
              <a:t>Factors in Project Success &amp; Failure</a:t>
            </a:r>
          </a:p>
          <a:p>
            <a:pPr>
              <a:lnSpc>
                <a:spcPct val="150000"/>
              </a:lnSpc>
            </a:pPr>
            <a:r>
              <a:rPr lang="en-US" dirty="0"/>
              <a:t>Project Dimensions</a:t>
            </a:r>
          </a:p>
          <a:p>
            <a:pPr>
              <a:lnSpc>
                <a:spcPct val="150000"/>
              </a:lnSpc>
            </a:pPr>
            <a:r>
              <a:rPr lang="en-US" dirty="0"/>
              <a:t>Projects vs Programs</a:t>
            </a:r>
          </a:p>
          <a:p>
            <a:pPr>
              <a:lnSpc>
                <a:spcPct val="150000"/>
              </a:lnSpc>
            </a:pPr>
            <a:r>
              <a:rPr lang="en-US" dirty="0"/>
              <a:t>Suggested Skills for PM</a:t>
            </a:r>
          </a:p>
          <a:p>
            <a:pPr>
              <a:lnSpc>
                <a:spcPct val="150000"/>
              </a:lnSpc>
            </a:pPr>
            <a:r>
              <a:rPr lang="en-US" dirty="0"/>
              <a:t>Project Management History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ＭＳ Ｐゴシック" charset="0"/>
                <a:cs typeface="ＭＳ Ｐゴシック" charset="0"/>
              </a:rPr>
              <a:t>Projects </a:t>
            </a:r>
            <a:r>
              <a:rPr lang="en-US" i="1" dirty="0">
                <a:ea typeface="ＭＳ Ｐゴシック" charset="0"/>
                <a:cs typeface="ＭＳ Ｐゴシック" charset="0"/>
              </a:rPr>
              <a:t>vs. operations/production </a:t>
            </a:r>
            <a:endParaRPr lang="en-US" dirty="0">
              <a:ea typeface="ＭＳ Ｐゴシック" charset="0"/>
              <a:cs typeface="ＭＳ Ｐゴシック" charset="0"/>
            </a:endParaRPr>
          </a:p>
        </p:txBody>
      </p:sp>
      <p:pic>
        <p:nvPicPr>
          <p:cNvPr id="75778" name="Content Placeholder 6" descr="Projects and Operations.jpg"/>
          <p:cNvPicPr>
            <a:picLocks noGrp="1" noChangeAspect="1"/>
          </p:cNvPicPr>
          <p:nvPr>
            <p:ph idx="1"/>
          </p:nvPr>
        </p:nvPicPr>
        <p:blipFill>
          <a:blip r:embed="rId2">
            <a:extLst>
              <a:ext uri="{28A0092B-C50C-407E-A947-70E740481C1C}">
                <a14:useLocalDpi xmlns:a14="http://schemas.microsoft.com/office/drawing/2010/main" val="0"/>
              </a:ext>
            </a:extLst>
          </a:blip>
          <a:srcRect t="-3278" b="-3278"/>
          <a:stretch>
            <a:fillRect/>
          </a:stretch>
        </p:blipFill>
        <p:spPr>
          <a:xfrm>
            <a:off x="1566251" y="1581429"/>
            <a:ext cx="9230382" cy="3760116"/>
          </a:xfrm>
        </p:spPr>
      </p:pic>
      <p:sp>
        <p:nvSpPr>
          <p:cNvPr id="3" name="Slide Number Placeholder 2"/>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5405012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a:effectLst>
                  <a:outerShdw blurRad="38100" dist="38100" dir="2700000" algn="tl">
                    <a:srgbClr val="C0C0C0"/>
                  </a:outerShdw>
                </a:effectLst>
              </a:rPr>
              <a:t>Characteristics of IT (Information Technology)</a:t>
            </a:r>
          </a:p>
        </p:txBody>
      </p:sp>
      <p:sp>
        <p:nvSpPr>
          <p:cNvPr id="76802" name="Content Placeholder 2"/>
          <p:cNvSpPr>
            <a:spLocks noGrp="1"/>
          </p:cNvSpPr>
          <p:nvPr>
            <p:ph idx="1"/>
          </p:nvPr>
        </p:nvSpPr>
        <p:spPr/>
        <p:txBody>
          <a:bodyPr/>
          <a:lstStyle/>
          <a:p>
            <a:r>
              <a:rPr lang="en-US" altLang="en-US" smtClean="0"/>
              <a:t>IT encompasses all forms of technology used to create, store, exchange, and use information in various forms </a:t>
            </a:r>
          </a:p>
          <a:p>
            <a:r>
              <a:rPr lang="ja-JP" altLang="en-US" smtClean="0"/>
              <a:t>‘</a:t>
            </a:r>
            <a:r>
              <a:rPr lang="en-US" altLang="ja-JP" smtClean="0"/>
              <a:t>Information</a:t>
            </a:r>
            <a:r>
              <a:rPr lang="ja-JP" altLang="en-US" smtClean="0"/>
              <a:t>’</a:t>
            </a:r>
            <a:r>
              <a:rPr lang="en-US" altLang="ja-JP" smtClean="0"/>
              <a:t> includes conventional data, voice, images, multimedia, etc. </a:t>
            </a:r>
          </a:p>
          <a:p>
            <a:r>
              <a:rPr lang="en-US" altLang="en-US" smtClean="0"/>
              <a:t>Of central importance are computer, software, and communications technologies </a:t>
            </a:r>
          </a:p>
          <a:p>
            <a:r>
              <a:rPr lang="en-US" altLang="en-US" smtClean="0"/>
              <a:t>Virtually all signiﬁcant projects are now distributed: networks of computers communicate only via message passing </a:t>
            </a:r>
          </a:p>
          <a:p>
            <a:r>
              <a:rPr lang="en-US" altLang="en-US" smtClean="0"/>
              <a:t>Distribution poses additional challenges in IT projects: reliability, availability, security, and information synchronization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4305953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a:effectLst>
                  <a:outerShdw blurRad="38100" dist="38100" dir="2700000" algn="tl">
                    <a:srgbClr val="C0C0C0"/>
                  </a:outerShdw>
                </a:effectLst>
              </a:rPr>
              <a:t>How do IT projects differ from </a:t>
            </a:r>
            <a:r>
              <a:rPr lang="ja-JP" altLang="en-US" sz="3200">
                <a:effectLst>
                  <a:outerShdw blurRad="38100" dist="38100" dir="2700000" algn="tl">
                    <a:srgbClr val="C0C0C0"/>
                  </a:outerShdw>
                </a:effectLst>
              </a:rPr>
              <a:t>‘</a:t>
            </a:r>
            <a:r>
              <a:rPr lang="en-US" altLang="ja-JP" sz="3200">
                <a:effectLst>
                  <a:outerShdw blurRad="38100" dist="38100" dir="2700000" algn="tl">
                    <a:srgbClr val="C0C0C0"/>
                  </a:outerShdw>
                </a:effectLst>
              </a:rPr>
              <a:t>ordinary</a:t>
            </a:r>
            <a:r>
              <a:rPr lang="ja-JP" altLang="en-US" sz="3200">
                <a:effectLst>
                  <a:outerShdw blurRad="38100" dist="38100" dir="2700000" algn="tl">
                    <a:srgbClr val="C0C0C0"/>
                  </a:outerShdw>
                </a:effectLst>
              </a:rPr>
              <a:t>’</a:t>
            </a:r>
            <a:r>
              <a:rPr lang="en-US" altLang="ja-JP" sz="3200">
                <a:effectLst>
                  <a:outerShdw blurRad="38100" dist="38100" dir="2700000" algn="tl">
                    <a:srgbClr val="C0C0C0"/>
                  </a:outerShdw>
                </a:effectLst>
              </a:rPr>
              <a:t> projects?</a:t>
            </a:r>
            <a:endParaRPr lang="en-US" altLang="en-US" smtClean="0">
              <a:effectLst>
                <a:outerShdw blurRad="38100" dist="38100" dir="2700000" algn="tl">
                  <a:srgbClr val="C0C0C0"/>
                </a:outerShdw>
              </a:effectLst>
            </a:endParaRPr>
          </a:p>
        </p:txBody>
      </p:sp>
      <p:sp>
        <p:nvSpPr>
          <p:cNvPr id="77826" name="Content Placeholder 2"/>
          <p:cNvSpPr>
            <a:spLocks noGrp="1"/>
          </p:cNvSpPr>
          <p:nvPr>
            <p:ph idx="1"/>
          </p:nvPr>
        </p:nvSpPr>
        <p:spPr/>
        <p:txBody>
          <a:bodyPr>
            <a:normAutofit lnSpcReduction="10000"/>
          </a:bodyPr>
          <a:lstStyle/>
          <a:p>
            <a:r>
              <a:rPr lang="en-US" altLang="en-US" smtClean="0"/>
              <a:t>IT products and services possess greater complexity </a:t>
            </a:r>
          </a:p>
          <a:p>
            <a:pPr lvl="1"/>
            <a:r>
              <a:rPr lang="en-US" altLang="en-US" smtClean="0"/>
              <a:t> IT products and services are intrinsically complex by nature </a:t>
            </a:r>
          </a:p>
          <a:p>
            <a:pPr lvl="1"/>
            <a:r>
              <a:rPr lang="en-US" altLang="en-US" smtClean="0"/>
              <a:t>Computing + communication + diverse data ⇒ complexity </a:t>
            </a:r>
          </a:p>
          <a:p>
            <a:r>
              <a:rPr lang="en-US" altLang="en-US" smtClean="0"/>
              <a:t>IT projects have tight schedules </a:t>
            </a:r>
          </a:p>
          <a:p>
            <a:pPr lvl="1"/>
            <a:r>
              <a:rPr lang="en-US" altLang="en-US" smtClean="0"/>
              <a:t>Tight schedules are the norm in IT development </a:t>
            </a:r>
          </a:p>
          <a:p>
            <a:pPr lvl="1"/>
            <a:r>
              <a:rPr lang="en-US" altLang="en-US" smtClean="0"/>
              <a:t>Scheduling is aggravated by a pervasive </a:t>
            </a:r>
            <a:r>
              <a:rPr lang="ja-JP" altLang="en-US" smtClean="0"/>
              <a:t>‘</a:t>
            </a:r>
            <a:r>
              <a:rPr lang="en-US" altLang="ja-JP" smtClean="0"/>
              <a:t>rush to market</a:t>
            </a:r>
            <a:r>
              <a:rPr lang="ja-JP" altLang="en-US" smtClean="0"/>
              <a:t>’</a:t>
            </a:r>
            <a:r>
              <a:rPr lang="en-US" altLang="ja-JP" smtClean="0"/>
              <a:t> mentality </a:t>
            </a:r>
          </a:p>
          <a:p>
            <a:r>
              <a:rPr lang="en-US" altLang="en-US" smtClean="0"/>
              <a:t>IT is an integral part of enterprise infrastructure </a:t>
            </a:r>
          </a:p>
          <a:p>
            <a:pPr lvl="1"/>
            <a:r>
              <a:rPr lang="en-US" altLang="en-US" smtClean="0"/>
              <a:t>IT is no longer an auxiliary element of the enterprise </a:t>
            </a:r>
          </a:p>
          <a:p>
            <a:pPr lvl="1"/>
            <a:r>
              <a:rPr lang="en-US" altLang="en-US" smtClean="0"/>
              <a:t>A business</a:t>
            </a:r>
            <a:r>
              <a:rPr lang="ja-JP" altLang="en-US" smtClean="0"/>
              <a:t>’</a:t>
            </a:r>
            <a:r>
              <a:rPr lang="en-US" altLang="ja-JP" smtClean="0"/>
              <a:t> success is often critically dependent upon IT support </a:t>
            </a:r>
          </a:p>
          <a:p>
            <a:r>
              <a:rPr lang="en-US" altLang="en-US" smtClean="0"/>
              <a:t>IT is permeated by quickly-changing technology </a:t>
            </a:r>
          </a:p>
          <a:p>
            <a:pPr lvl="1"/>
            <a:r>
              <a:rPr lang="en-US" altLang="en-US" smtClean="0"/>
              <a:t>Technology evolves (and may even become obsolete) during the lifetime of a major project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22164698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Project characteristics</a:t>
            </a:r>
          </a:p>
        </p:txBody>
      </p:sp>
      <p:sp>
        <p:nvSpPr>
          <p:cNvPr id="87043" name="Content Placeholder 10"/>
          <p:cNvSpPr>
            <a:spLocks noGrp="1"/>
          </p:cNvSpPr>
          <p:nvPr>
            <p:ph idx="1"/>
          </p:nvPr>
        </p:nvSpPr>
        <p:spPr/>
        <p:txBody>
          <a:bodyPr/>
          <a:lstStyle/>
          <a:p>
            <a:r>
              <a:rPr lang="en-US" altLang="en-US" smtClean="0"/>
              <a:t>Four characteristics of projects:</a:t>
            </a:r>
            <a:endParaRPr lang="en-US" altLang="en-US" b="1" smtClean="0"/>
          </a:p>
          <a:p>
            <a:pPr lvl="1"/>
            <a:r>
              <a:rPr lang="en-US" altLang="en-US"/>
              <a:t>finite time </a:t>
            </a:r>
          </a:p>
          <a:p>
            <a:pPr lvl="1"/>
            <a:r>
              <a:rPr lang="en-US" altLang="en-US"/>
              <a:t>people assigned</a:t>
            </a:r>
          </a:p>
          <a:p>
            <a:pPr lvl="1"/>
            <a:r>
              <a:rPr lang="en-US" altLang="en-US"/>
              <a:t>clear roles and responsibilities</a:t>
            </a:r>
          </a:p>
          <a:p>
            <a:pPr lvl="1"/>
            <a:r>
              <a:rPr lang="en-US" altLang="en-US"/>
              <a:t>things to deliver</a:t>
            </a:r>
          </a:p>
          <a:p>
            <a:r>
              <a:rPr lang="en-US" altLang="en-US" smtClean="0"/>
              <a:t>Have you ever had this feeling about a project?</a:t>
            </a:r>
          </a:p>
          <a:p>
            <a:pPr lvl="1"/>
            <a:r>
              <a:rPr lang="en-US" altLang="en-US"/>
              <a:t>not enough time</a:t>
            </a:r>
          </a:p>
          <a:p>
            <a:pPr lvl="1"/>
            <a:r>
              <a:rPr lang="en-US" altLang="en-US"/>
              <a:t>too few people</a:t>
            </a:r>
          </a:p>
          <a:p>
            <a:pPr lvl="1"/>
            <a:r>
              <a:rPr lang="en-US" altLang="en-US"/>
              <a:t>people not sure what they should be doing</a:t>
            </a:r>
          </a:p>
          <a:p>
            <a:pPr lvl="1"/>
            <a:r>
              <a:rPr lang="en-US" altLang="en-US"/>
              <a:t>too much to do</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119126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0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0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70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70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704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704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70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a:effectLst>
                  <a:outerShdw blurRad="38100" dist="38100" dir="2700000" algn="tl">
                    <a:srgbClr val="C0C0C0"/>
                  </a:outerShdw>
                </a:effectLst>
              </a:rPr>
              <a:t>How Are Software Projects Different?</a:t>
            </a:r>
          </a:p>
        </p:txBody>
      </p:sp>
      <p:sp>
        <p:nvSpPr>
          <p:cNvPr id="80898" name="Content Placeholder 10"/>
          <p:cNvSpPr>
            <a:spLocks noGrp="1"/>
          </p:cNvSpPr>
          <p:nvPr>
            <p:ph idx="1"/>
          </p:nvPr>
        </p:nvSpPr>
        <p:spPr/>
        <p:txBody>
          <a:bodyPr/>
          <a:lstStyle/>
          <a:p>
            <a:r>
              <a:rPr lang="en-US" altLang="en-US" dirty="0" smtClean="0"/>
              <a:t>Consists of hardware and software.</a:t>
            </a:r>
          </a:p>
          <a:p>
            <a:r>
              <a:rPr lang="en-US" altLang="en-US" dirty="0" smtClean="0"/>
              <a:t>Software is [usually] custom written and one-of-a-kind.</a:t>
            </a:r>
          </a:p>
          <a:p>
            <a:r>
              <a:rPr lang="en-US" altLang="en-US" dirty="0" smtClean="0"/>
              <a:t>Hard to determine progress. [One can see how far the Freedom Tower (World Trade Center) has progressed. One cannot see how far a piece of software has progressed]</a:t>
            </a:r>
          </a:p>
          <a:p>
            <a:r>
              <a:rPr lang="en-US" altLang="en-US" dirty="0" smtClean="0"/>
              <a:t>Difficult to estimate schedule.</a:t>
            </a:r>
          </a:p>
          <a:p>
            <a:r>
              <a:rPr lang="en-US" altLang="en-US" dirty="0" smtClean="0"/>
              <a:t>Difficult to determine cost.</a:t>
            </a:r>
          </a:p>
        </p:txBody>
      </p:sp>
      <p:sp>
        <p:nvSpPr>
          <p:cNvPr id="3" name="Slide Number Placeholder 2"/>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38500988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Project Attributes</a:t>
            </a:r>
            <a:endParaRPr lang="en-US" dirty="0"/>
          </a:p>
        </p:txBody>
      </p:sp>
      <p:sp>
        <p:nvSpPr>
          <p:cNvPr id="19459" name="Rectangle 3"/>
          <p:cNvSpPr>
            <a:spLocks noGrp="1" noChangeArrowheads="1"/>
          </p:cNvSpPr>
          <p:nvPr>
            <p:ph idx="1"/>
          </p:nvPr>
        </p:nvSpPr>
        <p:spPr/>
        <p:txBody>
          <a:bodyPr/>
          <a:lstStyle/>
          <a:p>
            <a:r>
              <a:rPr lang="en-US" smtClean="0"/>
              <a:t>A project </a:t>
            </a:r>
          </a:p>
          <a:p>
            <a:pPr lvl="1"/>
            <a:r>
              <a:rPr lang="en-US" smtClean="0"/>
              <a:t>has a unique purpose</a:t>
            </a:r>
          </a:p>
          <a:p>
            <a:pPr lvl="1"/>
            <a:r>
              <a:rPr lang="en-US" smtClean="0"/>
              <a:t>is temporary</a:t>
            </a:r>
          </a:p>
          <a:p>
            <a:pPr lvl="1"/>
            <a:r>
              <a:rPr lang="en-US" smtClean="0"/>
              <a:t>drives change and enable value creation</a:t>
            </a:r>
          </a:p>
          <a:p>
            <a:pPr lvl="1"/>
            <a:r>
              <a:rPr lang="en-US" smtClean="0"/>
              <a:t>is developed using progressive elaboration</a:t>
            </a:r>
          </a:p>
          <a:p>
            <a:pPr lvl="1"/>
            <a:r>
              <a:rPr lang="en-US" smtClean="0"/>
              <a:t>requires resources, often from various areas</a:t>
            </a:r>
          </a:p>
          <a:p>
            <a:pPr lvl="1"/>
            <a:r>
              <a:rPr lang="en-US" smtClean="0"/>
              <a:t>should have a primary customer or sponsor</a:t>
            </a:r>
          </a:p>
          <a:p>
            <a:pPr lvl="2"/>
            <a:r>
              <a:rPr lang="en-US" smtClean="0"/>
              <a:t>The project sponsor usually provides the direction and funding for the project</a:t>
            </a:r>
          </a:p>
          <a:p>
            <a:pPr lvl="1"/>
            <a:r>
              <a:rPr lang="en-US" smtClean="0"/>
              <a:t>involves uncertainty</a:t>
            </a:r>
          </a:p>
          <a:p>
            <a:r>
              <a:rPr lang="en-US" smtClean="0"/>
              <a:t>Project managers work with project sponsors, team, and other people involved in a project to achieve project goals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728374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Project Constraints</a:t>
            </a:r>
            <a:endParaRPr lang="en-US" dirty="0"/>
          </a:p>
        </p:txBody>
      </p:sp>
      <p:pic>
        <p:nvPicPr>
          <p:cNvPr id="29" name="Content Placeholder 28" descr="Image illustrates the three dimensions of the triple constraint. Each area—scope, time, and cost—has a target at the beginning of the project.&#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267910" y="1335629"/>
            <a:ext cx="3810000" cy="5034643"/>
          </a:xfrm>
        </p:spPr>
      </p:pic>
      <p:sp>
        <p:nvSpPr>
          <p:cNvPr id="2" name="Slide Number Placeholder 1"/>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276015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and Project Management </a:t>
            </a:r>
            <a:endParaRPr lang="en-US" dirty="0"/>
          </a:p>
        </p:txBody>
      </p:sp>
      <p:sp>
        <p:nvSpPr>
          <p:cNvPr id="3" name="Content Placeholder 2"/>
          <p:cNvSpPr>
            <a:spLocks noGrp="1"/>
          </p:cNvSpPr>
          <p:nvPr>
            <p:ph idx="1"/>
          </p:nvPr>
        </p:nvSpPr>
        <p:spPr>
          <a:xfrm>
            <a:off x="347527" y="1406880"/>
            <a:ext cx="6886192" cy="4746091"/>
          </a:xfrm>
        </p:spPr>
        <p:txBody>
          <a:bodyPr/>
          <a:lstStyle/>
          <a:p>
            <a:r>
              <a:rPr lang="en-US" dirty="0" smtClean="0"/>
              <a:t>“</a:t>
            </a:r>
            <a:r>
              <a:rPr lang="en-US" dirty="0"/>
              <a:t>A process is a series of steps involving activities</a:t>
            </a:r>
            <a:r>
              <a:rPr lang="en-US" dirty="0" smtClean="0"/>
              <a:t>, </a:t>
            </a:r>
            <a:r>
              <a:rPr lang="en-US" dirty="0"/>
              <a:t>constraints and resources that produce an intended output  of some kind</a:t>
            </a:r>
            <a:r>
              <a:rPr lang="en-US" dirty="0" smtClean="0"/>
              <a:t>.”</a:t>
            </a:r>
          </a:p>
          <a:p>
            <a:endParaRPr lang="en-US" dirty="0"/>
          </a:p>
          <a:p>
            <a:r>
              <a:rPr lang="en-US" dirty="0" smtClean="0"/>
              <a:t>Processes </a:t>
            </a:r>
            <a:r>
              <a:rPr lang="en-US" dirty="0"/>
              <a:t>need to be appropriate both for the type of  development organization and the type of application being  developed.</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pic>
        <p:nvPicPr>
          <p:cNvPr id="1026" name="Picture 2" descr="The Project vs Process Dilem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719" y="1647731"/>
            <a:ext cx="4898827" cy="304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128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Lifecycle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pic>
        <p:nvPicPr>
          <p:cNvPr id="40" name="Picture 39"/>
          <p:cNvPicPr>
            <a:picLocks noChangeAspect="1"/>
          </p:cNvPicPr>
          <p:nvPr/>
        </p:nvPicPr>
        <p:blipFill>
          <a:blip r:embed="rId2"/>
          <a:stretch>
            <a:fillRect/>
          </a:stretch>
        </p:blipFill>
        <p:spPr>
          <a:xfrm>
            <a:off x="1070398" y="1267357"/>
            <a:ext cx="9612691" cy="5165461"/>
          </a:xfrm>
          <a:prstGeom prst="rect">
            <a:avLst/>
          </a:prstGeom>
        </p:spPr>
      </p:pic>
    </p:spTree>
    <p:extLst>
      <p:ext uri="{BB962C8B-B14F-4D97-AF65-F5344CB8AC3E}">
        <p14:creationId xmlns:p14="http://schemas.microsoft.com/office/powerpoint/2010/main" val="25475366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Lifecycle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pic>
        <p:nvPicPr>
          <p:cNvPr id="5" name="Picture 4"/>
          <p:cNvPicPr>
            <a:picLocks noChangeAspect="1"/>
          </p:cNvPicPr>
          <p:nvPr/>
        </p:nvPicPr>
        <p:blipFill>
          <a:blip r:embed="rId2"/>
          <a:stretch>
            <a:fillRect/>
          </a:stretch>
        </p:blipFill>
        <p:spPr>
          <a:xfrm>
            <a:off x="632926" y="1442647"/>
            <a:ext cx="10303660" cy="4909904"/>
          </a:xfrm>
          <a:prstGeom prst="rect">
            <a:avLst/>
          </a:prstGeom>
        </p:spPr>
      </p:pic>
    </p:spTree>
    <p:extLst>
      <p:ext uri="{BB962C8B-B14F-4D97-AF65-F5344CB8AC3E}">
        <p14:creationId xmlns:p14="http://schemas.microsoft.com/office/powerpoint/2010/main" val="1015723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Introduction</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107866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Lifecycle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pic>
        <p:nvPicPr>
          <p:cNvPr id="5" name="Picture 4"/>
          <p:cNvPicPr>
            <a:picLocks noChangeAspect="1"/>
          </p:cNvPicPr>
          <p:nvPr/>
        </p:nvPicPr>
        <p:blipFill>
          <a:blip r:embed="rId2"/>
          <a:stretch>
            <a:fillRect/>
          </a:stretch>
        </p:blipFill>
        <p:spPr>
          <a:xfrm>
            <a:off x="1966944" y="1327193"/>
            <a:ext cx="7014094" cy="5045788"/>
          </a:xfrm>
          <a:prstGeom prst="rect">
            <a:avLst/>
          </a:prstGeom>
        </p:spPr>
      </p:pic>
    </p:spTree>
    <p:extLst>
      <p:ext uri="{BB962C8B-B14F-4D97-AF65-F5344CB8AC3E}">
        <p14:creationId xmlns:p14="http://schemas.microsoft.com/office/powerpoint/2010/main" val="488603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Project Management?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3997387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Thought for the day</a:t>
            </a:r>
          </a:p>
        </p:txBody>
      </p:sp>
      <p:sp>
        <p:nvSpPr>
          <p:cNvPr id="65538" name="Subtitle 6"/>
          <p:cNvSpPr>
            <a:spLocks noGrp="1"/>
          </p:cNvSpPr>
          <p:nvPr>
            <p:ph type="body" idx="1"/>
          </p:nvPr>
        </p:nvSpPr>
        <p:spPr/>
        <p:txBody>
          <a:bodyPr/>
          <a:lstStyle/>
          <a:p>
            <a:pPr>
              <a:buFont typeface="Wingdings" panose="05000000000000000000" pitchFamily="2" charset="2"/>
              <a:buNone/>
            </a:pPr>
            <a:r>
              <a:rPr lang="en-US" altLang="en-US" i="1" dirty="0" smtClean="0">
                <a:latin typeface="Candara" panose="020E0502030303020204" pitchFamily="34" charset="0"/>
              </a:rPr>
              <a:t>"The first 90% of a project takes 90% of the time, the last 10% takes the other 90%."</a:t>
            </a:r>
            <a:endParaRPr lang="en-US" altLang="en-US" dirty="0" smtClean="0">
              <a:latin typeface="Candara" panose="020E0502030303020204" pitchFamily="34" charset="0"/>
            </a:endParaRPr>
          </a:p>
        </p:txBody>
      </p:sp>
      <p:sp>
        <p:nvSpPr>
          <p:cNvPr id="3" name="Slide Number Placeholder 2"/>
          <p:cNvSpPr>
            <a:spLocks noGrp="1"/>
          </p:cNvSpPr>
          <p:nvPr>
            <p:ph type="sldNum" sz="quarter" idx="12"/>
          </p:nvPr>
        </p:nvSpPr>
        <p:spPr/>
        <p:txBody>
          <a:bodyPr/>
          <a:lstStyle/>
          <a:p>
            <a:fld id="{B8DACC02-A2BD-4578-8E03-6D891060A695}" type="slidenum">
              <a:rPr lang="en-US" smtClean="0"/>
              <a:t>32</a:t>
            </a:fld>
            <a:endParaRPr lang="en-US"/>
          </a:p>
        </p:txBody>
      </p:sp>
    </p:spTree>
    <p:extLst>
      <p:ext uri="{BB962C8B-B14F-4D97-AF65-F5344CB8AC3E}">
        <p14:creationId xmlns:p14="http://schemas.microsoft.com/office/powerpoint/2010/main" val="35182370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What is Project Management? </a:t>
            </a:r>
            <a:endParaRPr lang="en-US" dirty="0"/>
          </a:p>
        </p:txBody>
      </p:sp>
      <p:sp>
        <p:nvSpPr>
          <p:cNvPr id="22531" name="Rectangle 3"/>
          <p:cNvSpPr>
            <a:spLocks noGrp="1" noChangeArrowheads="1"/>
          </p:cNvSpPr>
          <p:nvPr>
            <p:ph idx="1"/>
          </p:nvPr>
        </p:nvSpPr>
        <p:spPr/>
        <p:txBody>
          <a:bodyPr/>
          <a:lstStyle/>
          <a:p>
            <a:r>
              <a:rPr lang="en-US" dirty="0" smtClean="0"/>
              <a:t>Project management is “the application of knowledge, skills, tools and techniques to project activities to meet project requirements”.</a:t>
            </a:r>
          </a:p>
          <a:p>
            <a:r>
              <a:rPr lang="en-US" dirty="0" smtClean="0"/>
              <a:t>Project managers strive to meet the triple constraint (project scope, time, and cost goals) and also facilitate the entire process to meet the needs and expectations of project stakeholders.</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5" name="Content Placeholder 3" descr="Image shows framework to help you understand project management. Key elements of this framework include the project stakeholders, project management knowledge areas, project management tools and techniques, and the contribution of successful projects to the enterprise."/>
          <p:cNvPicPr>
            <a:picLocks noChangeAspect="1"/>
          </p:cNvPicPr>
          <p:nvPr/>
        </p:nvPicPr>
        <p:blipFill rotWithShape="1">
          <a:blip r:embed="rId2" cstate="print">
            <a:extLst>
              <a:ext uri="{28A0092B-C50C-407E-A947-70E740481C1C}">
                <a14:useLocalDpi xmlns:a14="http://schemas.microsoft.com/office/drawing/2010/main" val="0"/>
              </a:ext>
            </a:extLst>
          </a:blip>
          <a:srcRect b="7859"/>
          <a:stretch/>
        </p:blipFill>
        <p:spPr>
          <a:xfrm>
            <a:off x="5693875" y="3533197"/>
            <a:ext cx="6139004" cy="2882728"/>
          </a:xfrm>
          <a:prstGeom prst="rect">
            <a:avLst/>
          </a:prstGeom>
        </p:spPr>
      </p:pic>
    </p:spTree>
    <p:extLst>
      <p:ext uri="{BB962C8B-B14F-4D97-AF65-F5344CB8AC3E}">
        <p14:creationId xmlns:p14="http://schemas.microsoft.com/office/powerpoint/2010/main" val="774398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Terms</a:t>
            </a:r>
            <a:endParaRPr lang="en-US" dirty="0"/>
          </a:p>
        </p:txBody>
      </p:sp>
      <p:sp>
        <p:nvSpPr>
          <p:cNvPr id="3" name="Content Placeholder 2"/>
          <p:cNvSpPr>
            <a:spLocks noGrp="1"/>
          </p:cNvSpPr>
          <p:nvPr>
            <p:ph idx="1"/>
          </p:nvPr>
        </p:nvSpPr>
        <p:spPr/>
        <p:txBody>
          <a:bodyPr/>
          <a:lstStyle/>
          <a:p>
            <a:r>
              <a:rPr lang="en-US" dirty="0" smtClean="0"/>
              <a:t>Project </a:t>
            </a:r>
            <a:r>
              <a:rPr lang="en-US" dirty="0"/>
              <a:t>Sponsor</a:t>
            </a:r>
          </a:p>
          <a:p>
            <a:r>
              <a:rPr lang="en-US" dirty="0" smtClean="0"/>
              <a:t>Stakeholders</a:t>
            </a:r>
            <a:endParaRPr lang="en-US" dirty="0"/>
          </a:p>
          <a:p>
            <a:r>
              <a:rPr lang="en-US" dirty="0" smtClean="0"/>
              <a:t>Scope</a:t>
            </a:r>
            <a:endParaRPr lang="en-US" dirty="0"/>
          </a:p>
          <a:p>
            <a:r>
              <a:rPr lang="en-US" dirty="0" smtClean="0"/>
              <a:t>Project </a:t>
            </a:r>
            <a:r>
              <a:rPr lang="en-US" dirty="0"/>
              <a:t>Charter</a:t>
            </a:r>
          </a:p>
          <a:p>
            <a:r>
              <a:rPr lang="en-US" dirty="0" smtClean="0"/>
              <a:t>Project </a:t>
            </a:r>
            <a:r>
              <a:rPr lang="en-US" dirty="0"/>
              <a:t>Management Office (PMO)</a:t>
            </a:r>
          </a:p>
          <a:p>
            <a:r>
              <a:rPr lang="en-US" dirty="0" smtClean="0"/>
              <a:t>Postmortem</a:t>
            </a:r>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5464848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Project Stakeholders</a:t>
            </a:r>
            <a:endParaRPr lang="en-US" dirty="0"/>
          </a:p>
        </p:txBody>
      </p:sp>
      <p:sp>
        <p:nvSpPr>
          <p:cNvPr id="24579" name="Rectangle 3"/>
          <p:cNvSpPr>
            <a:spLocks noGrp="1" noChangeArrowheads="1"/>
          </p:cNvSpPr>
          <p:nvPr>
            <p:ph idx="1"/>
          </p:nvPr>
        </p:nvSpPr>
        <p:spPr/>
        <p:txBody>
          <a:bodyPr/>
          <a:lstStyle/>
          <a:p>
            <a:r>
              <a:rPr lang="en-US" smtClean="0"/>
              <a:t>Stakeholders are the people involved in or affected by project activities</a:t>
            </a:r>
          </a:p>
          <a:p>
            <a:r>
              <a:rPr lang="en-US" smtClean="0"/>
              <a:t>Stakeholders include</a:t>
            </a:r>
          </a:p>
          <a:p>
            <a:pPr lvl="1"/>
            <a:r>
              <a:rPr lang="en-US" smtClean="0"/>
              <a:t>the project sponsor</a:t>
            </a:r>
          </a:p>
          <a:p>
            <a:pPr lvl="1"/>
            <a:r>
              <a:rPr lang="en-US" smtClean="0"/>
              <a:t>banks and other financial institutions</a:t>
            </a:r>
          </a:p>
          <a:p>
            <a:pPr lvl="1"/>
            <a:r>
              <a:rPr lang="en-US" smtClean="0"/>
              <a:t>the project manager</a:t>
            </a:r>
          </a:p>
          <a:p>
            <a:pPr lvl="1"/>
            <a:r>
              <a:rPr lang="en-US" smtClean="0"/>
              <a:t>the project team</a:t>
            </a:r>
          </a:p>
          <a:p>
            <a:pPr lvl="1"/>
            <a:r>
              <a:rPr lang="en-US" smtClean="0"/>
              <a:t>support staff</a:t>
            </a:r>
          </a:p>
          <a:p>
            <a:pPr lvl="1"/>
            <a:r>
              <a:rPr lang="en-US" smtClean="0"/>
              <a:t>suppliers</a:t>
            </a:r>
          </a:p>
          <a:p>
            <a:pPr lvl="1"/>
            <a:r>
              <a:rPr lang="en-US" smtClean="0"/>
              <a:t>opponents to the project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2730105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Project Management Knowledge Areas</a:t>
            </a:r>
            <a:endParaRPr lang="en-US" dirty="0"/>
          </a:p>
        </p:txBody>
      </p:sp>
      <p:sp>
        <p:nvSpPr>
          <p:cNvPr id="25603" name="Rectangle 3"/>
          <p:cNvSpPr>
            <a:spLocks noGrp="1" noChangeArrowheads="1"/>
          </p:cNvSpPr>
          <p:nvPr>
            <p:ph idx="1"/>
          </p:nvPr>
        </p:nvSpPr>
        <p:spPr/>
        <p:txBody>
          <a:bodyPr/>
          <a:lstStyle/>
          <a:p>
            <a:r>
              <a:rPr lang="en-US" dirty="0" smtClean="0"/>
              <a:t>Knowledge areas describe the key competencies that project managers must develop</a:t>
            </a:r>
          </a:p>
          <a:p>
            <a:r>
              <a:rPr lang="en-US" dirty="0" smtClean="0"/>
              <a:t>Project managers must have knowledge and skills in all 10 knowledge areas (scope, schedule, cost, quality, resource, communications, risk, procurement, stakeholder, and project integration management)</a:t>
            </a:r>
          </a:p>
          <a:p>
            <a:r>
              <a:rPr lang="en-US" dirty="0" smtClean="0"/>
              <a:t>This text includes an entire chapter on each knowledge area</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23737763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r>
              <a:rPr lang="en-US" dirty="0" smtClean="0"/>
              <a:t>Project Management Tools and Techniques</a:t>
            </a:r>
            <a:endParaRPr lang="en-US" dirty="0"/>
          </a:p>
        </p:txBody>
      </p:sp>
      <p:sp>
        <p:nvSpPr>
          <p:cNvPr id="26627" name="Rectangle 3"/>
          <p:cNvSpPr>
            <a:spLocks noGrp="1" noChangeArrowheads="1"/>
          </p:cNvSpPr>
          <p:nvPr>
            <p:ph idx="1"/>
          </p:nvPr>
        </p:nvSpPr>
        <p:spPr/>
        <p:txBody>
          <a:bodyPr/>
          <a:lstStyle/>
          <a:p>
            <a:r>
              <a:rPr lang="en-US" dirty="0" smtClean="0"/>
              <a:t>Project management tools and techniques assist project managers and their teams in various aspects of project management</a:t>
            </a:r>
          </a:p>
          <a:p>
            <a:r>
              <a:rPr lang="en-US" dirty="0" smtClean="0"/>
              <a:t>Some specific ones include</a:t>
            </a:r>
          </a:p>
          <a:p>
            <a:pPr lvl="1"/>
            <a:r>
              <a:rPr lang="en-US" dirty="0" smtClean="0"/>
              <a:t>Project charter, scope statement, and WBS (scope)</a:t>
            </a:r>
          </a:p>
          <a:p>
            <a:pPr lvl="1"/>
            <a:r>
              <a:rPr lang="en-US" dirty="0" smtClean="0"/>
              <a:t>Gantt charts, network diagrams, critical path analysis, critical chain scheduling (time)</a:t>
            </a:r>
          </a:p>
          <a:p>
            <a:pPr lvl="1"/>
            <a:r>
              <a:rPr lang="en-US" dirty="0" smtClean="0"/>
              <a:t>Cost estimates and earned value management (cost)</a:t>
            </a:r>
          </a:p>
          <a:p>
            <a:pPr lvl="1"/>
            <a:r>
              <a:rPr lang="en-US" dirty="0" smtClean="0"/>
              <a:t>See Table 1-1 for many more</a:t>
            </a:r>
          </a:p>
          <a:p>
            <a:pPr lvl="1"/>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2471290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normAutofit/>
          </a:bodyPr>
          <a:lstStyle/>
          <a:p>
            <a:r>
              <a:rPr lang="en-US" dirty="0" smtClean="0"/>
              <a:t>Project Management Tools and Techniques</a:t>
            </a:r>
            <a:endParaRPr lang="en-US" dirty="0"/>
          </a:p>
        </p:txBody>
      </p:sp>
      <p:sp>
        <p:nvSpPr>
          <p:cNvPr id="4" name="Content Placeholder 3"/>
          <p:cNvSpPr>
            <a:spLocks noGrp="1"/>
          </p:cNvSpPr>
          <p:nvPr>
            <p:ph idx="1"/>
          </p:nvPr>
        </p:nvSpPr>
        <p:spPr/>
        <p:txBody>
          <a:bodyPr/>
          <a:lstStyle/>
          <a:p>
            <a:r>
              <a:rPr lang="en-US" smtClean="0"/>
              <a:t>PMBOK® Guide – Sixth Edition lists tools and techniques based on their purpose:</a:t>
            </a:r>
          </a:p>
          <a:p>
            <a:pPr lvl="1"/>
            <a:r>
              <a:rPr lang="en-US" smtClean="0"/>
              <a:t>Data gathering</a:t>
            </a:r>
          </a:p>
          <a:p>
            <a:pPr lvl="1"/>
            <a:r>
              <a:rPr lang="en-US" smtClean="0"/>
              <a:t>Data analysis</a:t>
            </a:r>
          </a:p>
          <a:p>
            <a:pPr lvl="1"/>
            <a:r>
              <a:rPr lang="en-US" smtClean="0"/>
              <a:t>Data representation</a:t>
            </a:r>
          </a:p>
          <a:p>
            <a:pPr lvl="1"/>
            <a:r>
              <a:rPr lang="en-US" smtClean="0"/>
              <a:t>Decision making</a:t>
            </a:r>
          </a:p>
          <a:p>
            <a:pPr lvl="1"/>
            <a:r>
              <a:rPr lang="en-US" smtClean="0"/>
              <a:t>Communication</a:t>
            </a:r>
          </a:p>
          <a:p>
            <a:pPr lvl="1"/>
            <a:r>
              <a:rPr lang="en-US" smtClean="0"/>
              <a:t>Interpersonal and team skills</a:t>
            </a:r>
          </a:p>
          <a:p>
            <a:pPr lvl="1"/>
            <a:r>
              <a:rPr lang="en-US" smtClean="0"/>
              <a:t>Ungrouped</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2584267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Software Project Management</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95596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normAutofit/>
          </a:bodyPr>
          <a:lstStyle/>
          <a:p>
            <a:r>
              <a:rPr lang="en-US" spc="-60" dirty="0"/>
              <a:t>What</a:t>
            </a:r>
            <a:r>
              <a:rPr lang="en-US" spc="10" dirty="0"/>
              <a:t> </a:t>
            </a:r>
            <a:r>
              <a:rPr lang="en-US" spc="-10" dirty="0"/>
              <a:t>do</a:t>
            </a:r>
            <a:r>
              <a:rPr lang="en-US" spc="-20" dirty="0"/>
              <a:t> the</a:t>
            </a:r>
            <a:r>
              <a:rPr lang="en-US" spc="-5" dirty="0"/>
              <a:t> </a:t>
            </a:r>
            <a:r>
              <a:rPr lang="en-US" spc="-50" dirty="0"/>
              <a:t>following</a:t>
            </a:r>
            <a:r>
              <a:rPr lang="en-US" dirty="0"/>
              <a:t> </a:t>
            </a:r>
            <a:r>
              <a:rPr lang="en-US" spc="-35" dirty="0"/>
              <a:t>have</a:t>
            </a:r>
            <a:r>
              <a:rPr lang="en-US" spc="-5" dirty="0"/>
              <a:t> </a:t>
            </a:r>
            <a:r>
              <a:rPr lang="en-US" spc="-20" dirty="0"/>
              <a:t>in</a:t>
            </a:r>
            <a:r>
              <a:rPr lang="en-US" spc="-15" dirty="0"/>
              <a:t> </a:t>
            </a:r>
            <a:r>
              <a:rPr lang="en-US" spc="-45" dirty="0"/>
              <a:t>common?</a:t>
            </a:r>
            <a:endParaRPr lang="en-US" dirty="0" smtClean="0"/>
          </a:p>
          <a:p>
            <a:pPr lvl="1"/>
            <a:r>
              <a:rPr lang="en-US" dirty="0" smtClean="0"/>
              <a:t>Civil </a:t>
            </a:r>
            <a:r>
              <a:rPr lang="en-US" dirty="0"/>
              <a:t>Engineering</a:t>
            </a:r>
          </a:p>
          <a:p>
            <a:pPr lvl="1"/>
            <a:r>
              <a:rPr lang="en-US" dirty="0"/>
              <a:t>Mechanical Engineering</a:t>
            </a:r>
          </a:p>
          <a:p>
            <a:pPr lvl="1"/>
            <a:r>
              <a:rPr lang="en-US" dirty="0"/>
              <a:t>Industrial Engineering</a:t>
            </a:r>
          </a:p>
          <a:p>
            <a:pPr lvl="1"/>
            <a:r>
              <a:rPr lang="en-US" dirty="0"/>
              <a:t>Chemical Engineering</a:t>
            </a:r>
          </a:p>
          <a:p>
            <a:pPr lvl="1"/>
            <a:r>
              <a:rPr lang="en-US" dirty="0"/>
              <a:t>Electrical Engineering</a:t>
            </a:r>
          </a:p>
          <a:p>
            <a:pPr lvl="1"/>
            <a:r>
              <a:rPr lang="en-US" dirty="0"/>
              <a:t>Software Engineering</a:t>
            </a:r>
          </a:p>
          <a:p>
            <a:r>
              <a:rPr lang="en-US" dirty="0" smtClean="0"/>
              <a:t>They </a:t>
            </a:r>
            <a:r>
              <a:rPr lang="en-US" dirty="0"/>
              <a:t>all have common themes:</a:t>
            </a:r>
          </a:p>
          <a:p>
            <a:pPr lvl="1"/>
            <a:r>
              <a:rPr lang="en-US" dirty="0"/>
              <a:t>Product Design</a:t>
            </a:r>
          </a:p>
          <a:p>
            <a:pPr lvl="1"/>
            <a:r>
              <a:rPr lang="en-US" dirty="0"/>
              <a:t>Process Creation and Refinement</a:t>
            </a:r>
          </a:p>
          <a:p>
            <a:pPr lvl="1"/>
            <a:r>
              <a:rPr lang="en-US" dirty="0"/>
              <a:t>Project Activity</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14467862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Project Management?</a:t>
            </a:r>
            <a:endParaRPr lang="en-US" dirty="0"/>
          </a:p>
        </p:txBody>
      </p:sp>
      <p:sp>
        <p:nvSpPr>
          <p:cNvPr id="3" name="Content Placeholder 2"/>
          <p:cNvSpPr>
            <a:spLocks noGrp="1"/>
          </p:cNvSpPr>
          <p:nvPr>
            <p:ph idx="1"/>
          </p:nvPr>
        </p:nvSpPr>
        <p:spPr/>
        <p:txBody>
          <a:bodyPr/>
          <a:lstStyle/>
          <a:p>
            <a:r>
              <a:rPr lang="en-US" dirty="0" smtClean="0"/>
              <a:t>A </a:t>
            </a:r>
            <a:r>
              <a:rPr lang="en-US" dirty="0"/>
              <a:t>Discipline</a:t>
            </a:r>
          </a:p>
          <a:p>
            <a:r>
              <a:rPr lang="en-US" dirty="0" smtClean="0"/>
              <a:t>Planning</a:t>
            </a:r>
            <a:r>
              <a:rPr lang="en-US" dirty="0"/>
              <a:t>, Organizing, Motivating, and Controlling resources  to achieve defined goals</a:t>
            </a:r>
            <a:r>
              <a:rPr lang="en-US" dirty="0" smtClean="0"/>
              <a:t>.</a:t>
            </a:r>
          </a:p>
          <a:p>
            <a:r>
              <a:rPr lang="en-US" dirty="0"/>
              <a:t>Requires the Development of Distinct Technical and </a:t>
            </a:r>
            <a:r>
              <a:rPr lang="en-US" dirty="0" smtClean="0"/>
              <a:t>Management </a:t>
            </a:r>
            <a:r>
              <a:rPr lang="en-US" dirty="0"/>
              <a:t>Skills</a:t>
            </a:r>
          </a:p>
          <a:p>
            <a:r>
              <a:rPr lang="en-US" dirty="0" smtClean="0"/>
              <a:t>Projects</a:t>
            </a:r>
            <a:endParaRPr lang="en-US" dirty="0"/>
          </a:p>
          <a:p>
            <a:pPr lvl="1"/>
            <a:r>
              <a:rPr lang="en-US" dirty="0"/>
              <a:t>Have a Beginning and End</a:t>
            </a:r>
          </a:p>
          <a:p>
            <a:pPr lvl="1"/>
            <a:r>
              <a:rPr lang="en-US" dirty="0"/>
              <a:t>Have Unique Goals/Objectives</a:t>
            </a:r>
          </a:p>
          <a:p>
            <a:pPr lvl="1"/>
            <a:r>
              <a:rPr lang="en-US" dirty="0"/>
              <a:t>Are Not Business as Usual</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12165670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Engineering Process</a:t>
            </a:r>
            <a:endParaRPr lang="en-US" dirty="0"/>
          </a:p>
        </p:txBody>
      </p:sp>
      <p:sp>
        <p:nvSpPr>
          <p:cNvPr id="3" name="Content Placeholder 2"/>
          <p:cNvSpPr>
            <a:spLocks noGrp="1"/>
          </p:cNvSpPr>
          <p:nvPr>
            <p:ph idx="1"/>
          </p:nvPr>
        </p:nvSpPr>
        <p:spPr>
          <a:xfrm>
            <a:off x="347526" y="1406880"/>
            <a:ext cx="11650767" cy="5085995"/>
          </a:xfrm>
        </p:spPr>
        <p:txBody>
          <a:bodyPr>
            <a:normAutofit fontScale="92500" lnSpcReduction="20000"/>
          </a:bodyPr>
          <a:lstStyle/>
          <a:p>
            <a:r>
              <a:rPr lang="en-US" dirty="0" smtClean="0"/>
              <a:t>Traditional Engineering</a:t>
            </a:r>
          </a:p>
          <a:p>
            <a:pPr lvl="1"/>
            <a:r>
              <a:rPr lang="en-US" dirty="0"/>
              <a:t>Developing Schedules</a:t>
            </a:r>
          </a:p>
          <a:p>
            <a:pPr lvl="1"/>
            <a:r>
              <a:rPr lang="en-US" dirty="0"/>
              <a:t>Establishing Budgets</a:t>
            </a:r>
          </a:p>
          <a:p>
            <a:pPr lvl="1"/>
            <a:r>
              <a:rPr lang="en-US" dirty="0"/>
              <a:t>Securing &amp; Allocating Resources</a:t>
            </a:r>
          </a:p>
          <a:p>
            <a:pPr lvl="1"/>
            <a:r>
              <a:rPr lang="en-US" dirty="0"/>
              <a:t>Managing Risks</a:t>
            </a:r>
          </a:p>
          <a:p>
            <a:pPr lvl="1"/>
            <a:r>
              <a:rPr lang="en-US" dirty="0"/>
              <a:t>Tracking Progress</a:t>
            </a:r>
          </a:p>
          <a:p>
            <a:pPr lvl="1"/>
            <a:r>
              <a:rPr lang="en-US" dirty="0"/>
              <a:t>Coordinating Teams (often across organizational boundaries)</a:t>
            </a:r>
          </a:p>
          <a:p>
            <a:r>
              <a:rPr lang="en-US" dirty="0" smtClean="0"/>
              <a:t>Software </a:t>
            </a:r>
            <a:r>
              <a:rPr lang="en-US" dirty="0"/>
              <a:t>Engineering</a:t>
            </a:r>
          </a:p>
          <a:p>
            <a:pPr lvl="1"/>
            <a:r>
              <a:rPr lang="en-US" dirty="0"/>
              <a:t>Formulate the problem</a:t>
            </a:r>
          </a:p>
          <a:p>
            <a:pPr lvl="1"/>
            <a:r>
              <a:rPr lang="en-US" dirty="0"/>
              <a:t>Design, Modeling, Prototyping</a:t>
            </a:r>
          </a:p>
          <a:p>
            <a:pPr lvl="1"/>
            <a:r>
              <a:rPr lang="en-US" dirty="0"/>
              <a:t>Evaluate different solutions / trade-offs</a:t>
            </a:r>
          </a:p>
          <a:p>
            <a:pPr lvl="1"/>
            <a:r>
              <a:rPr lang="en-US" dirty="0"/>
              <a:t>Detailed Technical Specifications</a:t>
            </a:r>
          </a:p>
          <a:p>
            <a:pPr lvl="1"/>
            <a:r>
              <a:rPr lang="en-US" dirty="0"/>
              <a:t>Construction or Manufacturing</a:t>
            </a:r>
          </a:p>
          <a:p>
            <a:pPr lvl="1"/>
            <a:r>
              <a:rPr lang="en-US" dirty="0"/>
              <a:t>Testing / Evaluation</a:t>
            </a:r>
          </a:p>
          <a:p>
            <a:pPr lvl="1"/>
            <a:r>
              <a:rPr lang="en-US" dirty="0"/>
              <a:t>Delivery &amp; </a:t>
            </a:r>
            <a:r>
              <a:rPr lang="en-US" dirty="0" smtClean="0"/>
              <a:t>Maintenance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31295457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What is Project Management?</a:t>
            </a:r>
          </a:p>
        </p:txBody>
      </p:sp>
      <p:sp>
        <p:nvSpPr>
          <p:cNvPr id="82946" name="Rectangle 4"/>
          <p:cNvSpPr>
            <a:spLocks noGrp="1" noChangeArrowheads="1"/>
          </p:cNvSpPr>
          <p:nvPr>
            <p:ph idx="1"/>
          </p:nvPr>
        </p:nvSpPr>
        <p:spPr/>
        <p:txBody>
          <a:bodyPr/>
          <a:lstStyle/>
          <a:p>
            <a:r>
              <a:rPr lang="en-US" altLang="en-US" b="1" dirty="0" smtClean="0"/>
              <a:t>Project management </a:t>
            </a:r>
            <a:r>
              <a:rPr lang="en-US" altLang="en-US" dirty="0" smtClean="0"/>
              <a:t>is </a:t>
            </a:r>
            <a:r>
              <a:rPr lang="ja-JP" altLang="en-US" dirty="0" smtClean="0"/>
              <a:t>“</a:t>
            </a:r>
            <a:r>
              <a:rPr lang="en-US" altLang="ja-JP" dirty="0" smtClean="0"/>
              <a:t>the application of knowledge, skills, tools and techniques to project activities to meet project requirements</a:t>
            </a:r>
            <a:r>
              <a:rPr lang="ja-JP" altLang="en-US" dirty="0" smtClean="0"/>
              <a:t>”</a:t>
            </a:r>
            <a:endParaRPr lang="en-US" altLang="ja-JP" dirty="0" smtClean="0"/>
          </a:p>
          <a:p>
            <a:r>
              <a:rPr lang="en-US" altLang="en-US" dirty="0" smtClean="0"/>
              <a:t>Software Project Management is the art to define, plan, execute, and monitor the activities that will bring </a:t>
            </a:r>
            <a:r>
              <a:rPr lang="en-US" altLang="en-US" b="1" dirty="0" smtClean="0"/>
              <a:t>software products </a:t>
            </a:r>
            <a:r>
              <a:rPr lang="en-US" altLang="en-US" dirty="0" smtClean="0"/>
              <a:t>to existence.</a:t>
            </a:r>
          </a:p>
          <a:p>
            <a:r>
              <a:rPr lang="en-US" altLang="en-US" dirty="0" smtClean="0"/>
              <a:t>Project managers strive to meet the </a:t>
            </a:r>
            <a:r>
              <a:rPr lang="en-US" altLang="en-US" b="1" dirty="0" smtClean="0"/>
              <a:t>triple constraint </a:t>
            </a:r>
            <a:r>
              <a:rPr lang="en-US" altLang="en-US" dirty="0" smtClean="0"/>
              <a:t>by balancing project scope, time, and cost goals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0085780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Project management processes </a:t>
            </a:r>
          </a:p>
        </p:txBody>
      </p:sp>
      <p:sp>
        <p:nvSpPr>
          <p:cNvPr id="84994" name="Rectangle 3"/>
          <p:cNvSpPr>
            <a:spLocks noGrp="1" noChangeArrowheads="1"/>
          </p:cNvSpPr>
          <p:nvPr>
            <p:ph idx="1"/>
          </p:nvPr>
        </p:nvSpPr>
        <p:spPr/>
        <p:txBody>
          <a:bodyPr/>
          <a:lstStyle/>
          <a:p>
            <a:r>
              <a:rPr lang="en-US" altLang="en-US" sz="2000" dirty="0"/>
              <a:t>Regardless of the type of project lifecycle, project management encompasses the following process groups, shown with some representative tasks: </a:t>
            </a:r>
          </a:p>
          <a:p>
            <a:pPr marL="914400" lvl="1" indent="-457200">
              <a:buSzPct val="100000"/>
              <a:buFont typeface="Arial" panose="020B0604020202020204" pitchFamily="34" charset="0"/>
              <a:buAutoNum type="arabicPeriod"/>
            </a:pPr>
            <a:r>
              <a:rPr lang="en-US" altLang="en-US" b="1" dirty="0" smtClean="0"/>
              <a:t>Initiating/Define</a:t>
            </a:r>
            <a:r>
              <a:rPr lang="en-US" altLang="en-US" dirty="0" smtClean="0"/>
              <a:t> – Scope the project; Charter the project; identify stakeholders </a:t>
            </a:r>
          </a:p>
          <a:p>
            <a:pPr marL="914400" lvl="1" indent="-457200">
              <a:buSzPct val="100000"/>
              <a:buFont typeface="Arial" panose="020B0604020202020204" pitchFamily="34" charset="0"/>
              <a:buAutoNum type="arabicPeriod"/>
            </a:pPr>
            <a:r>
              <a:rPr lang="en-US" altLang="en-US" b="1" dirty="0" smtClean="0"/>
              <a:t>Planning</a:t>
            </a:r>
            <a:r>
              <a:rPr lang="en-US" altLang="en-US" dirty="0" smtClean="0"/>
              <a:t> – Develop the project plan</a:t>
            </a:r>
            <a:r>
              <a:rPr lang="en-US" altLang="en-US" b="1" dirty="0" smtClean="0"/>
              <a:t>. </a:t>
            </a:r>
            <a:r>
              <a:rPr lang="en-US" altLang="en-US" dirty="0" smtClean="0"/>
              <a:t>Collect requirements; identify schedule; plan scope, cost,  quality, human resource, risk, and procurement management </a:t>
            </a:r>
          </a:p>
          <a:p>
            <a:pPr marL="914400" lvl="1" indent="-457200">
              <a:buSzPct val="100000"/>
              <a:buFont typeface="Arial" panose="020B0604020202020204" pitchFamily="34" charset="0"/>
              <a:buAutoNum type="arabicPeriod"/>
            </a:pPr>
            <a:r>
              <a:rPr lang="en-US" altLang="en-US" b="1" dirty="0" smtClean="0"/>
              <a:t>Executing</a:t>
            </a:r>
            <a:r>
              <a:rPr lang="en-US" altLang="en-US" dirty="0" smtClean="0"/>
              <a:t> – Launch the plan</a:t>
            </a:r>
            <a:r>
              <a:rPr lang="en-US" altLang="en-US" b="1" dirty="0" smtClean="0"/>
              <a:t>. </a:t>
            </a:r>
            <a:r>
              <a:rPr lang="en-US" altLang="en-US" dirty="0" smtClean="0"/>
              <a:t>Direct and manage project work; perform quality assurance; manage and develop project team; conduct procurements </a:t>
            </a:r>
          </a:p>
          <a:p>
            <a:pPr marL="914400" lvl="1" indent="-457200">
              <a:buSzPct val="100000"/>
              <a:buFont typeface="Arial" panose="020B0604020202020204" pitchFamily="34" charset="0"/>
              <a:buAutoNum type="arabicPeriod"/>
            </a:pPr>
            <a:r>
              <a:rPr lang="en-US" altLang="en-US" b="1" dirty="0" smtClean="0"/>
              <a:t>Monitoring and Controlling</a:t>
            </a:r>
            <a:r>
              <a:rPr lang="en-US" altLang="en-US" dirty="0" smtClean="0"/>
              <a:t> – Monitor project progress. Monitor and control project work; manage scope change; monitor and control schedule; control quality; control risks; control procurements </a:t>
            </a:r>
          </a:p>
          <a:p>
            <a:pPr marL="914400" lvl="1" indent="-457200">
              <a:buSzPct val="100000"/>
              <a:buFont typeface="Arial" panose="020B0604020202020204" pitchFamily="34" charset="0"/>
              <a:buAutoNum type="arabicPeriod"/>
            </a:pPr>
            <a:r>
              <a:rPr lang="en-US" altLang="en-US" b="1" dirty="0" smtClean="0"/>
              <a:t>Closing </a:t>
            </a:r>
            <a:r>
              <a:rPr lang="en-US" altLang="en-US" dirty="0" smtClean="0"/>
              <a:t>– Close out the project: Close project; close procurements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4853463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Project</a:t>
            </a:r>
          </a:p>
        </p:txBody>
      </p:sp>
      <p:sp>
        <p:nvSpPr>
          <p:cNvPr id="87042" name="Rectangle 3"/>
          <p:cNvSpPr>
            <a:spLocks noGrp="1" noChangeArrowheads="1"/>
          </p:cNvSpPr>
          <p:nvPr>
            <p:ph idx="1"/>
          </p:nvPr>
        </p:nvSpPr>
        <p:spPr/>
        <p:txBody>
          <a:bodyPr/>
          <a:lstStyle/>
          <a:p>
            <a:pPr>
              <a:buFont typeface="Wingdings" panose="05000000000000000000" pitchFamily="2" charset="2"/>
              <a:buNone/>
            </a:pPr>
            <a:r>
              <a:rPr lang="en-US" altLang="en-US" b="1" dirty="0" smtClean="0"/>
              <a:t>Quality Engineering Principle:</a:t>
            </a:r>
          </a:p>
          <a:p>
            <a:r>
              <a:rPr lang="en-US" altLang="en-US" dirty="0" smtClean="0"/>
              <a:t>The quality of the software system is controlled by the quality of the process used to produce that software.</a:t>
            </a:r>
          </a:p>
          <a:p>
            <a:pPr>
              <a:buFont typeface="Wingdings" panose="05000000000000000000" pitchFamily="2" charset="2"/>
              <a:buNone/>
            </a:pPr>
            <a:r>
              <a:rPr lang="en-US" altLang="en-US" b="1" dirty="0" smtClean="0"/>
              <a:t>Quality Management Principle:</a:t>
            </a:r>
          </a:p>
          <a:p>
            <a:r>
              <a:rPr lang="en-US" altLang="en-US" dirty="0" smtClean="0"/>
              <a:t>Document the process</a:t>
            </a:r>
          </a:p>
          <a:p>
            <a:r>
              <a:rPr lang="en-US" altLang="en-US" dirty="0" smtClean="0"/>
              <a:t>Measure the process</a:t>
            </a:r>
          </a:p>
          <a:p>
            <a:r>
              <a:rPr lang="en-US" altLang="en-US" dirty="0" smtClean="0"/>
              <a:t>Improve the process based on the measurement</a:t>
            </a:r>
          </a:p>
          <a:p>
            <a:endParaRPr lang="en-US" altLang="en-US" dirty="0" smtClean="0"/>
          </a:p>
          <a:p>
            <a:endParaRPr lang="en-US" altLang="en-US" dirty="0" smtClean="0"/>
          </a:p>
          <a:p>
            <a:endParaRPr lang="en-US" altLang="en-US" dirty="0" smtClean="0"/>
          </a:p>
        </p:txBody>
      </p:sp>
      <p:sp>
        <p:nvSpPr>
          <p:cNvPr id="87045" name="Rectangle 9"/>
          <p:cNvSpPr>
            <a:spLocks noChangeArrowheads="1"/>
          </p:cNvSpPr>
          <p:nvPr/>
        </p:nvSpPr>
        <p:spPr bwMode="auto">
          <a:xfrm>
            <a:off x="1933576" y="3963988"/>
            <a:ext cx="789146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pPr>
            <a:endParaRPr lang="en-US" altLang="en-US" sz="3200">
              <a:solidFill>
                <a:srgbClr val="0000CC"/>
              </a:solidFill>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9145322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Software Development Process</a:t>
            </a:r>
          </a:p>
        </p:txBody>
      </p:sp>
      <p:sp>
        <p:nvSpPr>
          <p:cNvPr id="89090" name="Rectangle 3"/>
          <p:cNvSpPr>
            <a:spLocks noGrp="1" noChangeArrowheads="1"/>
          </p:cNvSpPr>
          <p:nvPr>
            <p:ph idx="1"/>
          </p:nvPr>
        </p:nvSpPr>
        <p:spPr/>
        <p:txBody>
          <a:bodyPr/>
          <a:lstStyle/>
          <a:p>
            <a:r>
              <a:rPr lang="en-US" altLang="en-US" dirty="0" smtClean="0"/>
              <a:t>What is the software development  process?</a:t>
            </a:r>
          </a:p>
          <a:p>
            <a:pPr lvl="1"/>
            <a:r>
              <a:rPr lang="en-US" altLang="en-US" dirty="0"/>
              <a:t>A process is a </a:t>
            </a:r>
            <a:r>
              <a:rPr lang="en-US" altLang="en-US" b="1" dirty="0"/>
              <a:t>set of documented </a:t>
            </a:r>
            <a:r>
              <a:rPr lang="en-US" altLang="en-US" dirty="0"/>
              <a:t>procedures, methods, practices, and tools used to produce a software product.</a:t>
            </a:r>
          </a:p>
          <a:p>
            <a:r>
              <a:rPr lang="en-US" altLang="en-US" dirty="0" smtClean="0"/>
              <a:t>The  process will answer the following:</a:t>
            </a:r>
          </a:p>
          <a:p>
            <a:pPr lvl="1"/>
            <a:r>
              <a:rPr lang="en-US" altLang="en-US" dirty="0"/>
              <a:t>What to do? </a:t>
            </a:r>
            <a:r>
              <a:rPr lang="en-US" altLang="en-US" b="1" dirty="0"/>
              <a:t>Tasks/activities</a:t>
            </a:r>
          </a:p>
          <a:p>
            <a:pPr lvl="1"/>
            <a:r>
              <a:rPr lang="en-US" altLang="en-US" dirty="0"/>
              <a:t>How to do it? </a:t>
            </a:r>
            <a:r>
              <a:rPr lang="en-US" altLang="en-US" b="1" dirty="0"/>
              <a:t>Procedure/practice</a:t>
            </a:r>
          </a:p>
          <a:p>
            <a:pPr lvl="1"/>
            <a:r>
              <a:rPr lang="en-US" altLang="en-US" dirty="0"/>
              <a:t>When to do it? </a:t>
            </a:r>
            <a:r>
              <a:rPr lang="en-US" altLang="en-US" b="1" dirty="0"/>
              <a:t>Sequence of activities</a:t>
            </a:r>
          </a:p>
          <a:p>
            <a:pPr lvl="1"/>
            <a:r>
              <a:rPr lang="en-US" altLang="en-US" dirty="0"/>
              <a:t>What are the artifacts? </a:t>
            </a:r>
            <a:r>
              <a:rPr lang="en-US" altLang="en-US" b="1" dirty="0"/>
              <a:t>(input/output)</a:t>
            </a:r>
          </a:p>
          <a:p>
            <a:pPr lvl="1"/>
            <a:endParaRPr lang="en-US" altLang="en-US" dirty="0" smtClean="0"/>
          </a:p>
          <a:p>
            <a:endParaRPr lang="en-US" altLang="en-US" dirty="0" smtClean="0"/>
          </a:p>
          <a:p>
            <a:pPr lvl="1"/>
            <a:endParaRPr lang="en-US" altLang="en-US" dirty="0" smtClean="0"/>
          </a:p>
        </p:txBody>
      </p:sp>
      <p:sp>
        <p:nvSpPr>
          <p:cNvPr id="89093" name="Rectangle 6"/>
          <p:cNvSpPr>
            <a:spLocks noChangeArrowheads="1"/>
          </p:cNvSpPr>
          <p:nvPr/>
        </p:nvSpPr>
        <p:spPr bwMode="auto">
          <a:xfrm>
            <a:off x="1974851" y="3635375"/>
            <a:ext cx="8164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ct val="20000"/>
              </a:spcBef>
            </a:pPr>
            <a:endParaRPr lang="en-US" altLang="en-US" sz="3200">
              <a:solidFill>
                <a:srgbClr val="0000FF"/>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17097246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Project</a:t>
            </a:r>
          </a:p>
        </p:txBody>
      </p:sp>
      <p:sp>
        <p:nvSpPr>
          <p:cNvPr id="91138" name="Rectangle 3"/>
          <p:cNvSpPr>
            <a:spLocks noGrp="1" noChangeArrowheads="1"/>
          </p:cNvSpPr>
          <p:nvPr>
            <p:ph idx="1"/>
          </p:nvPr>
        </p:nvSpPr>
        <p:spPr/>
        <p:txBody>
          <a:bodyPr/>
          <a:lstStyle/>
          <a:p>
            <a:r>
              <a:rPr lang="en-US" altLang="en-US" dirty="0" smtClean="0"/>
              <a:t>If the programmer and designer follow the </a:t>
            </a:r>
            <a:r>
              <a:rPr lang="en-US" altLang="en-US" b="1" dirty="0" smtClean="0"/>
              <a:t>process, </a:t>
            </a:r>
            <a:r>
              <a:rPr lang="en-US" altLang="en-US" dirty="0" smtClean="0"/>
              <a:t>then the artifacts they produce will be</a:t>
            </a:r>
          </a:p>
          <a:p>
            <a:pPr lvl="1"/>
            <a:r>
              <a:rPr lang="en-US" altLang="en-US" dirty="0"/>
              <a:t>Predictable</a:t>
            </a:r>
          </a:p>
          <a:p>
            <a:pPr lvl="1"/>
            <a:r>
              <a:rPr lang="en-US" altLang="en-US" dirty="0"/>
              <a:t>Based on the requirements</a:t>
            </a:r>
          </a:p>
          <a:p>
            <a:pPr lvl="1"/>
            <a:r>
              <a:rPr lang="en-US" altLang="en-US" dirty="0"/>
              <a:t>Easy to maintain and control</a:t>
            </a:r>
          </a:p>
          <a:p>
            <a:pPr lvl="1"/>
            <a:r>
              <a:rPr lang="en-US" altLang="en-US" dirty="0"/>
              <a:t>Consistent with the writing style</a:t>
            </a:r>
          </a:p>
          <a:p>
            <a:pPr lvl="1"/>
            <a:r>
              <a:rPr lang="en-US" altLang="en-US" dirty="0"/>
              <a:t>Of acceptable quality</a:t>
            </a:r>
          </a:p>
          <a:p>
            <a:pPr lvl="1"/>
            <a:r>
              <a:rPr lang="en-US" altLang="en-US" dirty="0"/>
              <a:t>Within acceptable milestones</a:t>
            </a:r>
          </a:p>
          <a:p>
            <a:r>
              <a:rPr lang="en-US" altLang="en-US" dirty="0" smtClean="0"/>
              <a:t>By following the process, we will be able to know precisely what/how/when/where it happened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18620401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4"/>
          <p:cNvSpPr>
            <a:spLocks noChangeArrowheads="1"/>
          </p:cNvSpPr>
          <p:nvPr/>
        </p:nvSpPr>
        <p:spPr bwMode="auto">
          <a:xfrm>
            <a:off x="1752600" y="1295400"/>
            <a:ext cx="86106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spcBef>
                <a:spcPct val="20000"/>
              </a:spcBef>
            </a:pPr>
            <a:endParaRPr lang="en-US" altLang="en-US" sz="3200">
              <a:latin typeface="Times" panose="02020603050405020304" pitchFamily="18" charset="0"/>
              <a:cs typeface="Times New Roman" panose="02020603050405020304" pitchFamily="18" charset="0"/>
            </a:endParaRPr>
          </a:p>
        </p:txBody>
      </p:sp>
      <p:sp>
        <p:nvSpPr>
          <p:cNvPr id="8" name="Title 7"/>
          <p:cNvSpPr>
            <a:spLocks noGrp="1"/>
          </p:cNvSpPr>
          <p:nvPr>
            <p:ph type="title"/>
          </p:nvPr>
        </p:nvSpPr>
        <p:spPr/>
        <p:txBody>
          <a:bodyPr/>
          <a:lstStyle/>
          <a:p>
            <a:r>
              <a:rPr lang="en-US" altLang="en-US" dirty="0" smtClean="0">
                <a:effectLst>
                  <a:outerShdw blurRad="38100" dist="38100" dir="2700000" algn="tl">
                    <a:srgbClr val="C0C0C0"/>
                  </a:outerShdw>
                </a:effectLst>
              </a:rPr>
              <a:t>Software Processes</a:t>
            </a:r>
          </a:p>
        </p:txBody>
      </p:sp>
      <p:sp>
        <p:nvSpPr>
          <p:cNvPr id="93187" name="Content Placeholder 8"/>
          <p:cNvSpPr>
            <a:spLocks noGrp="1"/>
          </p:cNvSpPr>
          <p:nvPr>
            <p:ph idx="1"/>
          </p:nvPr>
        </p:nvSpPr>
        <p:spPr/>
        <p:txBody>
          <a:bodyPr/>
          <a:lstStyle/>
          <a:p>
            <a:pPr>
              <a:buFont typeface="Wingdings" panose="05000000000000000000" pitchFamily="2" charset="2"/>
              <a:buNone/>
            </a:pPr>
            <a:r>
              <a:rPr lang="en-US" altLang="en-US" dirty="0" smtClean="0"/>
              <a:t>Software Process is an overloaded term</a:t>
            </a:r>
          </a:p>
          <a:p>
            <a:r>
              <a:rPr lang="en-US" altLang="en-US" b="1" dirty="0" err="1" smtClean="0"/>
              <a:t>Metaprocess</a:t>
            </a:r>
            <a:r>
              <a:rPr lang="en-US" altLang="en-US" b="1" dirty="0" smtClean="0"/>
              <a:t>: </a:t>
            </a:r>
            <a:r>
              <a:rPr lang="en-US" altLang="en-US" dirty="0" smtClean="0"/>
              <a:t>an organization’</a:t>
            </a:r>
            <a:r>
              <a:rPr lang="en-US" altLang="ja-JP" dirty="0" smtClean="0"/>
              <a:t>s policies, procedures, and practices for pursuing a software-intensive line of business; the focus is on organizational economics, and long-term strategies.</a:t>
            </a:r>
          </a:p>
          <a:p>
            <a:r>
              <a:rPr lang="en-US" altLang="en-US" b="1" dirty="0" err="1" smtClean="0"/>
              <a:t>Macroprocess</a:t>
            </a:r>
            <a:r>
              <a:rPr lang="en-US" altLang="en-US" b="1" dirty="0" smtClean="0"/>
              <a:t>: </a:t>
            </a:r>
            <a:r>
              <a:rPr lang="en-US" altLang="en-US" dirty="0" smtClean="0"/>
              <a:t>the project’</a:t>
            </a:r>
            <a:r>
              <a:rPr lang="en-US" altLang="ja-JP" dirty="0" smtClean="0"/>
              <a:t>s policies, procedures, and practices for producing a complete software product within certain cost, schedule, and quality constraints.</a:t>
            </a:r>
          </a:p>
          <a:p>
            <a:r>
              <a:rPr lang="en-US" altLang="en-US" b="1" dirty="0" err="1" smtClean="0"/>
              <a:t>Microprocess</a:t>
            </a:r>
            <a:r>
              <a:rPr lang="en-US" altLang="en-US" b="1" dirty="0" smtClean="0"/>
              <a:t>: </a:t>
            </a:r>
            <a:r>
              <a:rPr lang="en-US" altLang="en-US" dirty="0" smtClean="0"/>
              <a:t>a project team’</a:t>
            </a:r>
            <a:r>
              <a:rPr lang="en-US" altLang="ja-JP" dirty="0" smtClean="0"/>
              <a:t>s policies, procedures, and practices for achieving an artifact of the software process. </a:t>
            </a:r>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28799799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Core project management activities </a:t>
            </a:r>
          </a:p>
        </p:txBody>
      </p:sp>
      <p:sp>
        <p:nvSpPr>
          <p:cNvPr id="95234" name="Content Placeholder 2"/>
          <p:cNvSpPr>
            <a:spLocks noGrp="1"/>
          </p:cNvSpPr>
          <p:nvPr>
            <p:ph idx="1"/>
          </p:nvPr>
        </p:nvSpPr>
        <p:spPr/>
        <p:txBody>
          <a:bodyPr>
            <a:normAutofit/>
          </a:bodyPr>
          <a:lstStyle/>
          <a:p>
            <a:r>
              <a:rPr lang="en-US" altLang="en-US" dirty="0" smtClean="0"/>
              <a:t>Identify requirements </a:t>
            </a:r>
          </a:p>
          <a:p>
            <a:r>
              <a:rPr lang="en-US" altLang="en-US" dirty="0" smtClean="0"/>
              <a:t>Address the various needs, concerns, and expectations of the stakeholders in the project </a:t>
            </a:r>
          </a:p>
          <a:p>
            <a:r>
              <a:rPr lang="en-US" altLang="en-US" dirty="0" smtClean="0"/>
              <a:t>Establish active, effective, collaborative communications among the stakeholders </a:t>
            </a:r>
          </a:p>
          <a:p>
            <a:r>
              <a:rPr lang="en-US" altLang="en-US" dirty="0" smtClean="0"/>
              <a:t>Manage stakeholders towards meeting project requirements and creating project deliverables </a:t>
            </a:r>
          </a:p>
          <a:p>
            <a:r>
              <a:rPr lang="en-US" altLang="en-US" dirty="0" smtClean="0"/>
              <a:t>Balance the competing project constraints, including: scope, quality, schedule, budget, resources, and risks </a:t>
            </a:r>
          </a:p>
        </p:txBody>
      </p:sp>
      <p:sp>
        <p:nvSpPr>
          <p:cNvPr id="3" name="Slide Number Placeholder 2"/>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16221810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Software Project Trade-offs</a:t>
            </a:r>
          </a:p>
        </p:txBody>
      </p:sp>
      <p:sp>
        <p:nvSpPr>
          <p:cNvPr id="97282" name="Rectangle 3"/>
          <p:cNvSpPr>
            <a:spLocks noGrp="1" noChangeArrowheads="1"/>
          </p:cNvSpPr>
          <p:nvPr>
            <p:ph idx="1"/>
          </p:nvPr>
        </p:nvSpPr>
        <p:spPr/>
        <p:txBody>
          <a:bodyPr>
            <a:normAutofit lnSpcReduction="10000"/>
          </a:bodyPr>
          <a:lstStyle/>
          <a:p>
            <a:pPr>
              <a:buFont typeface="Wingdings" panose="05000000000000000000" pitchFamily="2" charset="2"/>
              <a:buNone/>
            </a:pPr>
            <a:r>
              <a:rPr lang="en-US" altLang="en-US" b="1" dirty="0" smtClean="0"/>
              <a:t>What is the goal?</a:t>
            </a:r>
          </a:p>
          <a:p>
            <a:r>
              <a:rPr lang="en-US" altLang="en-US" dirty="0" smtClean="0"/>
              <a:t>Balance the main three (other 2 constraints scope and resource) …  in order to:</a:t>
            </a:r>
          </a:p>
          <a:p>
            <a:pPr lvl="1"/>
            <a:r>
              <a:rPr lang="en-US" altLang="en-US" dirty="0"/>
              <a:t>Stay within the budget (cost)</a:t>
            </a:r>
          </a:p>
          <a:p>
            <a:pPr lvl="1"/>
            <a:r>
              <a:rPr lang="en-US" altLang="en-US" dirty="0"/>
              <a:t>Deliver on time to gain market share (time)</a:t>
            </a:r>
          </a:p>
          <a:p>
            <a:pPr lvl="1"/>
            <a:r>
              <a:rPr lang="en-US" altLang="en-US" dirty="0"/>
              <a:t>Exceed customer satisfaction (quality)</a:t>
            </a:r>
          </a:p>
          <a:p>
            <a:pPr>
              <a:buFont typeface="Wingdings" panose="05000000000000000000" pitchFamily="2" charset="2"/>
              <a:buNone/>
            </a:pPr>
            <a:r>
              <a:rPr lang="en-US" altLang="en-US" b="1" dirty="0" smtClean="0"/>
              <a:t>The time/scheduling hypocrisy</a:t>
            </a:r>
          </a:p>
          <a:p>
            <a:r>
              <a:rPr lang="en-US" altLang="en-US" dirty="0" smtClean="0"/>
              <a:t>What can you tell me about the next project, you ask?</a:t>
            </a:r>
          </a:p>
          <a:p>
            <a:pPr lvl="1"/>
            <a:r>
              <a:rPr lang="en-US" altLang="en-US" b="1" dirty="0">
                <a:solidFill>
                  <a:schemeClr val="tx2"/>
                </a:solidFill>
              </a:rPr>
              <a:t>It is due on June 1</a:t>
            </a:r>
            <a:r>
              <a:rPr lang="en-US" altLang="en-US" b="1" baseline="30000" dirty="0">
                <a:solidFill>
                  <a:schemeClr val="tx2"/>
                </a:solidFill>
              </a:rPr>
              <a:t>st</a:t>
            </a:r>
            <a:r>
              <a:rPr lang="en-US" altLang="en-US" b="1" dirty="0">
                <a:solidFill>
                  <a:schemeClr val="tx2"/>
                </a:solidFill>
              </a:rPr>
              <a:t> tells your manager</a:t>
            </a:r>
          </a:p>
          <a:p>
            <a:r>
              <a:rPr lang="en-US" altLang="en-US" dirty="0" smtClean="0"/>
              <a:t>We hold deadlines too dearly. Of course, time to market is critical</a:t>
            </a:r>
          </a:p>
          <a:p>
            <a:r>
              <a:rPr lang="en-US" altLang="en-US" dirty="0" smtClean="0"/>
              <a:t>But what generally happens on projects when you hit that deadline?</a:t>
            </a:r>
          </a:p>
          <a:p>
            <a:pPr>
              <a:buFont typeface="Wingdings" panose="05000000000000000000" pitchFamily="2" charset="2"/>
              <a:buNone/>
            </a:pPr>
            <a:endParaRPr lang="en-US" altLang="en-US" b="1"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784525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p:txBody>
          <a:bodyPr>
            <a:normAutofit/>
          </a:bodyPr>
          <a:lstStyle/>
          <a:p>
            <a:r>
              <a:rPr lang="en-US" dirty="0" smtClean="0"/>
              <a:t>Quality </a:t>
            </a:r>
            <a:r>
              <a:rPr lang="en-US" dirty="0"/>
              <a:t>Factors</a:t>
            </a:r>
            <a:r>
              <a:rPr lang="en-US" dirty="0" smtClean="0"/>
              <a:t>:</a:t>
            </a:r>
          </a:p>
          <a:p>
            <a:pPr lvl="1"/>
            <a:r>
              <a:rPr lang="en-US" dirty="0"/>
              <a:t>Usability</a:t>
            </a:r>
          </a:p>
          <a:p>
            <a:pPr lvl="1"/>
            <a:r>
              <a:rPr lang="en-US" dirty="0"/>
              <a:t>Reliability</a:t>
            </a:r>
          </a:p>
          <a:p>
            <a:pPr lvl="1"/>
            <a:r>
              <a:rPr lang="en-US" dirty="0"/>
              <a:t>Safety</a:t>
            </a:r>
          </a:p>
          <a:p>
            <a:pPr lvl="1"/>
            <a:r>
              <a:rPr lang="en-US" dirty="0"/>
              <a:t>Well constructed</a:t>
            </a:r>
          </a:p>
          <a:p>
            <a:pPr lvl="1"/>
            <a:r>
              <a:rPr lang="en-US" dirty="0"/>
              <a:t>Use of technology</a:t>
            </a:r>
          </a:p>
          <a:p>
            <a:pPr lvl="1"/>
            <a:r>
              <a:rPr lang="en-US" dirty="0"/>
              <a:t>Aesthetically </a:t>
            </a:r>
            <a:r>
              <a:rPr lang="en-US" dirty="0" smtClean="0"/>
              <a:t>pleasing</a:t>
            </a:r>
          </a:p>
          <a:p>
            <a:r>
              <a:rPr lang="en-US" dirty="0"/>
              <a:t>Also consider:</a:t>
            </a:r>
          </a:p>
          <a:p>
            <a:pPr lvl="1"/>
            <a:r>
              <a:rPr lang="en-US" dirty="0"/>
              <a:t>Costs (within budget)</a:t>
            </a:r>
          </a:p>
          <a:p>
            <a:pPr lvl="1"/>
            <a:r>
              <a:rPr lang="en-US" dirty="0"/>
              <a:t>Schedule (on time)</a:t>
            </a:r>
          </a:p>
          <a:p>
            <a:pPr lvl="1"/>
            <a:r>
              <a:rPr lang="en-US" dirty="0" smtClean="0"/>
              <a:t>Maintainability</a:t>
            </a:r>
            <a:endParaRPr lang="en-US" dirty="0"/>
          </a:p>
        </p:txBody>
      </p:sp>
      <p:sp>
        <p:nvSpPr>
          <p:cNvPr id="3" name="object 3"/>
          <p:cNvSpPr/>
          <p:nvPr/>
        </p:nvSpPr>
        <p:spPr>
          <a:xfrm>
            <a:off x="8554770" y="2765531"/>
            <a:ext cx="2286000" cy="3429000"/>
          </a:xfrm>
          <a:custGeom>
            <a:avLst/>
            <a:gdLst/>
            <a:ahLst/>
            <a:cxnLst/>
            <a:rect l="l" t="t" r="r" b="b"/>
            <a:pathLst>
              <a:path w="2286000" h="3429000">
                <a:moveTo>
                  <a:pt x="2286000" y="0"/>
                </a:moveTo>
                <a:lnTo>
                  <a:pt x="0" y="0"/>
                </a:lnTo>
                <a:lnTo>
                  <a:pt x="0" y="1143000"/>
                </a:lnTo>
                <a:lnTo>
                  <a:pt x="0" y="2286000"/>
                </a:lnTo>
                <a:lnTo>
                  <a:pt x="0" y="3429000"/>
                </a:lnTo>
                <a:lnTo>
                  <a:pt x="2286000" y="3429000"/>
                </a:lnTo>
                <a:lnTo>
                  <a:pt x="2286000" y="2286000"/>
                </a:lnTo>
                <a:lnTo>
                  <a:pt x="2286000" y="1143000"/>
                </a:lnTo>
                <a:lnTo>
                  <a:pt x="2286000" y="0"/>
                </a:lnTo>
                <a:close/>
              </a:path>
            </a:pathLst>
          </a:custGeom>
          <a:solidFill>
            <a:srgbClr val="FFFFFF"/>
          </a:solidFill>
        </p:spPr>
        <p:txBody>
          <a:bodyPr wrap="square" lIns="0" tIns="0" rIns="0" bIns="0" rtlCol="0"/>
          <a:lstStyle/>
          <a:p>
            <a:endParaRPr/>
          </a:p>
        </p:txBody>
      </p:sp>
      <p:pic>
        <p:nvPicPr>
          <p:cNvPr id="9" name="object 9"/>
          <p:cNvPicPr/>
          <p:nvPr/>
        </p:nvPicPr>
        <p:blipFill>
          <a:blip r:embed="rId2" cstate="print"/>
          <a:stretch>
            <a:fillRect/>
          </a:stretch>
        </p:blipFill>
        <p:spPr>
          <a:xfrm>
            <a:off x="8812961" y="1725581"/>
            <a:ext cx="1758546" cy="961304"/>
          </a:xfrm>
          <a:prstGeom prst="rect">
            <a:avLst/>
          </a:prstGeom>
        </p:spPr>
      </p:pic>
      <p:pic>
        <p:nvPicPr>
          <p:cNvPr id="10" name="object 10"/>
          <p:cNvPicPr/>
          <p:nvPr/>
        </p:nvPicPr>
        <p:blipFill>
          <a:blip r:embed="rId3" cstate="print"/>
          <a:stretch>
            <a:fillRect/>
          </a:stretch>
        </p:blipFill>
        <p:spPr>
          <a:xfrm>
            <a:off x="8864396" y="2874372"/>
            <a:ext cx="1726056" cy="955675"/>
          </a:xfrm>
          <a:prstGeom prst="rect">
            <a:avLst/>
          </a:prstGeom>
        </p:spPr>
      </p:pic>
      <p:pic>
        <p:nvPicPr>
          <p:cNvPr id="11" name="object 11"/>
          <p:cNvPicPr/>
          <p:nvPr/>
        </p:nvPicPr>
        <p:blipFill>
          <a:blip r:embed="rId4" cstate="print"/>
          <a:stretch>
            <a:fillRect/>
          </a:stretch>
        </p:blipFill>
        <p:spPr>
          <a:xfrm>
            <a:off x="9168688" y="5055913"/>
            <a:ext cx="1138618" cy="1138618"/>
          </a:xfrm>
          <a:prstGeom prst="rect">
            <a:avLst/>
          </a:prstGeom>
        </p:spPr>
      </p:pic>
      <p:pic>
        <p:nvPicPr>
          <p:cNvPr id="12" name="object 12"/>
          <p:cNvPicPr/>
          <p:nvPr/>
        </p:nvPicPr>
        <p:blipFill>
          <a:blip r:embed="rId5" cstate="print"/>
          <a:stretch>
            <a:fillRect/>
          </a:stretch>
        </p:blipFill>
        <p:spPr>
          <a:xfrm>
            <a:off x="8864397" y="4003324"/>
            <a:ext cx="1666621" cy="953338"/>
          </a:xfrm>
          <a:prstGeom prst="rect">
            <a:avLst/>
          </a:prstGeom>
        </p:spPr>
      </p:pic>
      <p:sp>
        <p:nvSpPr>
          <p:cNvPr id="13" name="Title 1"/>
          <p:cNvSpPr txBox="1">
            <a:spLocks/>
          </p:cNvSpPr>
          <p:nvPr/>
        </p:nvSpPr>
        <p:spPr>
          <a:xfrm>
            <a:off x="347527" y="-1"/>
            <a:ext cx="11650767" cy="12073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Candara" panose="020E0502030303020204" pitchFamily="34" charset="0"/>
                <a:ea typeface="+mj-ea"/>
                <a:cs typeface="+mj-cs"/>
              </a:defRPr>
            </a:lvl1pPr>
          </a:lstStyle>
          <a:p>
            <a:r>
              <a:rPr lang="en-US" dirty="0" smtClean="0"/>
              <a:t>What does “Well Engineered” Mean?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22400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What makes a project successful?</a:t>
            </a:r>
          </a:p>
        </p:txBody>
      </p:sp>
      <p:sp>
        <p:nvSpPr>
          <p:cNvPr id="99330" name="Content Placeholder 10"/>
          <p:cNvSpPr>
            <a:spLocks noGrp="1"/>
          </p:cNvSpPr>
          <p:nvPr>
            <p:ph idx="1"/>
          </p:nvPr>
        </p:nvSpPr>
        <p:spPr/>
        <p:txBody>
          <a:bodyPr/>
          <a:lstStyle/>
          <a:p>
            <a:pPr>
              <a:buFont typeface="Wingdings" panose="05000000000000000000" pitchFamily="2" charset="2"/>
              <a:buNone/>
            </a:pPr>
            <a:r>
              <a:rPr lang="en-US" altLang="en-US" dirty="0" smtClean="0"/>
              <a:t>Successful project management means meeting all three goals (scope, time, cost) – </a:t>
            </a:r>
            <a:r>
              <a:rPr lang="en-US" altLang="en-US" b="1" u="sng" dirty="0" smtClean="0"/>
              <a:t>and</a:t>
            </a:r>
            <a:r>
              <a:rPr lang="en-US" altLang="en-US" dirty="0" smtClean="0"/>
              <a:t> </a:t>
            </a:r>
            <a:r>
              <a:rPr lang="en-US" altLang="en-US" i="1" u="sng" dirty="0" smtClean="0"/>
              <a:t>satisfying the project’</a:t>
            </a:r>
            <a:r>
              <a:rPr lang="en-US" altLang="ja-JP" i="1" u="sng" dirty="0" smtClean="0"/>
              <a:t>s sponsor</a:t>
            </a:r>
            <a:r>
              <a:rPr lang="en-US" altLang="ja-JP" dirty="0" smtClean="0"/>
              <a:t>.</a:t>
            </a:r>
          </a:p>
          <a:p>
            <a:pPr>
              <a:buFont typeface="Wingdings" panose="05000000000000000000" pitchFamily="2" charset="2"/>
              <a:buNone/>
            </a:pPr>
            <a:r>
              <a:rPr lang="en-US" altLang="en-US" b="1" dirty="0" smtClean="0"/>
              <a:t>Trade-off Triangle</a:t>
            </a:r>
          </a:p>
          <a:p>
            <a:r>
              <a:rPr lang="en-US" altLang="en-US" b="1" dirty="0" smtClean="0"/>
              <a:t>Project constraints: </a:t>
            </a:r>
            <a:r>
              <a:rPr lang="en-US" altLang="en-US" dirty="0" smtClean="0"/>
              <a:t>Fast, cheap, good. Choose two.</a:t>
            </a:r>
            <a:br>
              <a:rPr lang="en-US" altLang="en-US" dirty="0" smtClean="0"/>
            </a:br>
            <a:r>
              <a:rPr lang="en-US" altLang="en-US" dirty="0" smtClean="0"/>
              <a:t>Also stated as: </a:t>
            </a:r>
            <a:r>
              <a:rPr lang="ja-JP" altLang="en-US" dirty="0" smtClean="0"/>
              <a:t>“</a:t>
            </a:r>
            <a:r>
              <a:rPr lang="en-US" altLang="ja-JP" dirty="0" smtClean="0"/>
              <a:t>On-time, on-budget, high-quality. Choose two.</a:t>
            </a:r>
            <a:r>
              <a:rPr lang="ja-JP" altLang="en-US" dirty="0" smtClean="0"/>
              <a:t>”</a:t>
            </a:r>
            <a:endParaRPr lang="en-US" altLang="ja-JP" dirty="0" smtClean="0"/>
          </a:p>
          <a:p>
            <a:pPr lvl="1"/>
            <a:r>
              <a:rPr lang="en-US" altLang="en-US" b="1" dirty="0">
                <a:solidFill>
                  <a:srgbClr val="1822CD"/>
                </a:solidFill>
              </a:rPr>
              <a:t>Reality often ignored in project planning</a:t>
            </a:r>
          </a:p>
          <a:p>
            <a:r>
              <a:rPr lang="en-US" altLang="en-US" dirty="0" smtClean="0"/>
              <a:t>Know which of these are </a:t>
            </a:r>
            <a:br>
              <a:rPr lang="en-US" altLang="en-US" dirty="0" smtClean="0"/>
            </a:br>
            <a:r>
              <a:rPr lang="en-US" altLang="en-US" dirty="0" smtClean="0"/>
              <a:t>fixed &amp; variable for every project</a:t>
            </a:r>
          </a:p>
          <a:p>
            <a:pPr lvl="1"/>
            <a:r>
              <a:rPr lang="en-US" altLang="en-US" dirty="0"/>
              <a:t>Time</a:t>
            </a:r>
          </a:p>
          <a:p>
            <a:pPr lvl="1"/>
            <a:r>
              <a:rPr lang="en-US" altLang="en-US" dirty="0"/>
              <a:t>Cost</a:t>
            </a:r>
          </a:p>
          <a:p>
            <a:pPr lvl="1"/>
            <a:r>
              <a:rPr lang="en-US" altLang="en-US" dirty="0"/>
              <a:t>Scope</a:t>
            </a:r>
          </a:p>
          <a:p>
            <a:pPr>
              <a:buFont typeface="Wingdings" panose="05000000000000000000" pitchFamily="2" charset="2"/>
              <a:buNone/>
            </a:pPr>
            <a:endParaRPr lang="en-US" altLang="en-US" dirty="0" smtClean="0"/>
          </a:p>
        </p:txBody>
      </p:sp>
      <p:sp>
        <p:nvSpPr>
          <p:cNvPr id="99333" name="TextBox 21"/>
          <p:cNvSpPr txBox="1">
            <a:spLocks noChangeArrowheads="1"/>
          </p:cNvSpPr>
          <p:nvPr/>
        </p:nvSpPr>
        <p:spPr bwMode="auto">
          <a:xfrm>
            <a:off x="9982200" y="609600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a:p>
        </p:txBody>
      </p:sp>
      <p:pic>
        <p:nvPicPr>
          <p:cNvPr id="99334" name="Picture 26" descr="Iron-Triangle-Qualit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72401" y="4191000"/>
            <a:ext cx="24098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17445625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Project Triangle</a:t>
            </a:r>
            <a:endParaRPr lang="en-US" dirty="0"/>
          </a:p>
        </p:txBody>
      </p:sp>
      <p:sp>
        <p:nvSpPr>
          <p:cNvPr id="3" name="Content Placeholder 2"/>
          <p:cNvSpPr>
            <a:spLocks noGrp="1"/>
          </p:cNvSpPr>
          <p:nvPr>
            <p:ph idx="1"/>
          </p:nvPr>
        </p:nvSpPr>
        <p:spPr>
          <a:xfrm>
            <a:off x="347527" y="1406880"/>
            <a:ext cx="6460680" cy="4746091"/>
          </a:xfrm>
        </p:spPr>
        <p:txBody>
          <a:bodyPr/>
          <a:lstStyle/>
          <a:p>
            <a:r>
              <a:rPr lang="en-US" dirty="0" smtClean="0"/>
              <a:t>Good</a:t>
            </a:r>
            <a:r>
              <a:rPr lang="en-US" dirty="0"/>
              <a:t>, Fast, Cheap – Pick </a:t>
            </a:r>
            <a:r>
              <a:rPr lang="en-US" dirty="0" smtClean="0"/>
              <a:t>2</a:t>
            </a:r>
          </a:p>
          <a:p>
            <a:endParaRPr lang="en-US" dirty="0"/>
          </a:p>
          <a:p>
            <a:r>
              <a:rPr lang="en-US" dirty="0" smtClean="0"/>
              <a:t>Quality</a:t>
            </a:r>
            <a:r>
              <a:rPr lang="en-US" dirty="0"/>
              <a:t>, Resources, </a:t>
            </a:r>
            <a:r>
              <a:rPr lang="en-US" dirty="0" smtClean="0"/>
              <a:t>Schedule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pic>
        <p:nvPicPr>
          <p:cNvPr id="5" name="Picture 4"/>
          <p:cNvPicPr>
            <a:picLocks noChangeAspect="1"/>
          </p:cNvPicPr>
          <p:nvPr/>
        </p:nvPicPr>
        <p:blipFill>
          <a:blip r:embed="rId2"/>
          <a:stretch>
            <a:fillRect/>
          </a:stretch>
        </p:blipFill>
        <p:spPr>
          <a:xfrm>
            <a:off x="6568283" y="1547204"/>
            <a:ext cx="5430008" cy="4067743"/>
          </a:xfrm>
          <a:prstGeom prst="rect">
            <a:avLst/>
          </a:prstGeom>
        </p:spPr>
      </p:pic>
    </p:spTree>
    <p:extLst>
      <p:ext uri="{BB962C8B-B14F-4D97-AF65-F5344CB8AC3E}">
        <p14:creationId xmlns:p14="http://schemas.microsoft.com/office/powerpoint/2010/main" val="205392656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Success Metrics</a:t>
            </a:r>
          </a:p>
        </p:txBody>
      </p:sp>
      <p:sp>
        <p:nvSpPr>
          <p:cNvPr id="459779" name="Rectangle 3"/>
          <p:cNvSpPr>
            <a:spLocks noGrp="1" noChangeArrowheads="1"/>
          </p:cNvSpPr>
          <p:nvPr>
            <p:ph idx="1"/>
          </p:nvPr>
        </p:nvSpPr>
        <p:spPr/>
        <p:txBody>
          <a:bodyPr>
            <a:normAutofit lnSpcReduction="10000"/>
          </a:bodyPr>
          <a:lstStyle/>
          <a:p>
            <a:pPr marL="457200" indent="-457200">
              <a:buFont typeface="Arial" panose="020B0604020202020204" pitchFamily="34" charset="0"/>
              <a:buAutoNum type="arabicPeriod"/>
            </a:pPr>
            <a:r>
              <a:rPr lang="en-US" altLang="en-US" dirty="0" smtClean="0"/>
              <a:t>On schedule</a:t>
            </a:r>
          </a:p>
          <a:p>
            <a:pPr lvl="1"/>
            <a:r>
              <a:rPr lang="en-US" altLang="en-US" dirty="0"/>
              <a:t>Requires good: plan; estimation; control</a:t>
            </a:r>
          </a:p>
          <a:p>
            <a:pPr marL="457200" indent="-457200">
              <a:buFont typeface="Arial" panose="020B0604020202020204" pitchFamily="34" charset="0"/>
              <a:buAutoNum type="arabicPeriod"/>
            </a:pPr>
            <a:r>
              <a:rPr lang="en-US" altLang="en-US" dirty="0" smtClean="0"/>
              <a:t>Within budget</a:t>
            </a:r>
          </a:p>
          <a:p>
            <a:pPr lvl="1"/>
            <a:r>
              <a:rPr lang="en-US" altLang="en-US" dirty="0"/>
              <a:t>Again: planning, estimation &amp; control</a:t>
            </a:r>
          </a:p>
          <a:p>
            <a:pPr marL="457200" indent="-457200">
              <a:buFont typeface="Arial" panose="020B0604020202020204" pitchFamily="34" charset="0"/>
              <a:buAutoNum type="arabicPeriod"/>
            </a:pPr>
            <a:r>
              <a:rPr lang="en-US" altLang="en-US" dirty="0" smtClean="0"/>
              <a:t>According to requirements</a:t>
            </a:r>
          </a:p>
          <a:p>
            <a:pPr lvl="1"/>
            <a:r>
              <a:rPr lang="en-US" altLang="en-US" dirty="0"/>
              <a:t>Importance of good requirements</a:t>
            </a:r>
          </a:p>
          <a:p>
            <a:pPr lvl="1"/>
            <a:r>
              <a:rPr lang="en-US" altLang="en-US" dirty="0"/>
              <a:t>Perception &amp; negotiation critical</a:t>
            </a:r>
          </a:p>
          <a:p>
            <a:pPr marL="457200" indent="-457200">
              <a:buFont typeface="Arial" panose="020B0604020202020204" pitchFamily="34" charset="0"/>
              <a:buAutoNum type="arabicPeriod"/>
            </a:pPr>
            <a:r>
              <a:rPr lang="en-US" altLang="en-US" dirty="0" smtClean="0"/>
              <a:t>High quality. May or may not be same as item 3</a:t>
            </a:r>
          </a:p>
          <a:p>
            <a:pPr marL="457200" indent="-457200">
              <a:buNone/>
            </a:pPr>
            <a:r>
              <a:rPr lang="en-US" altLang="en-US" b="1" dirty="0" smtClean="0"/>
              <a:t>Only real measure:</a:t>
            </a:r>
          </a:p>
          <a:p>
            <a:pPr marL="914400" lvl="1" indent="-457200">
              <a:buNone/>
            </a:pPr>
            <a:r>
              <a:rPr lang="en-US" altLang="en-US" b="1" u="sng" dirty="0">
                <a:solidFill>
                  <a:srgbClr val="FF0000"/>
                </a:solidFill>
              </a:rPr>
              <a:t>Is the customer happy?</a:t>
            </a:r>
          </a:p>
          <a:p>
            <a:pPr marL="914400" lvl="1" indent="-457200">
              <a:buNone/>
            </a:pPr>
            <a:r>
              <a:rPr lang="en-US" altLang="en-US" dirty="0"/>
              <a:t>Customer satisfaction!!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4053819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9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9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9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9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597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597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5977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5977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5977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59779">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97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build="p" bldLvl="3"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Factors in Project Success &amp; Failure</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39783079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 Projects</a:t>
            </a:r>
            <a:endParaRPr lang="en-US" dirty="0"/>
          </a:p>
        </p:txBody>
      </p:sp>
      <p:sp>
        <p:nvSpPr>
          <p:cNvPr id="3" name="Content Placeholder 2"/>
          <p:cNvSpPr>
            <a:spLocks noGrp="1"/>
          </p:cNvSpPr>
          <p:nvPr>
            <p:ph idx="1"/>
          </p:nvPr>
        </p:nvSpPr>
        <p:spPr/>
        <p:txBody>
          <a:bodyPr>
            <a:normAutofit/>
          </a:bodyPr>
          <a:lstStyle/>
          <a:p>
            <a:r>
              <a:rPr lang="en-US" dirty="0" smtClean="0"/>
              <a:t>What </a:t>
            </a:r>
            <a:r>
              <a:rPr lang="en-US" dirty="0"/>
              <a:t>makes a project successful</a:t>
            </a:r>
            <a:r>
              <a:rPr lang="en-US" dirty="0" smtClean="0"/>
              <a:t>?</a:t>
            </a:r>
          </a:p>
          <a:p>
            <a:pPr lvl="1"/>
            <a:r>
              <a:rPr lang="en-US" dirty="0"/>
              <a:t>Avoiding Mistakes</a:t>
            </a:r>
          </a:p>
          <a:p>
            <a:pPr lvl="1"/>
            <a:r>
              <a:rPr lang="en-US" dirty="0"/>
              <a:t>Strong Teams</a:t>
            </a:r>
          </a:p>
          <a:p>
            <a:pPr lvl="1"/>
            <a:r>
              <a:rPr lang="en-US" dirty="0"/>
              <a:t>Managing Risks</a:t>
            </a:r>
          </a:p>
          <a:p>
            <a:pPr lvl="1"/>
            <a:r>
              <a:rPr lang="en-US" dirty="0"/>
              <a:t>Proper Planning</a:t>
            </a:r>
          </a:p>
          <a:p>
            <a:pPr lvl="1"/>
            <a:r>
              <a:rPr lang="en-US" dirty="0"/>
              <a:t>Understanding Good Methodology</a:t>
            </a:r>
          </a:p>
          <a:p>
            <a:pPr lvl="1"/>
            <a:r>
              <a:rPr lang="en-US" dirty="0"/>
              <a:t>Good Estimation (Looking ahead)</a:t>
            </a:r>
          </a:p>
          <a:p>
            <a:pPr lvl="1"/>
            <a:r>
              <a:rPr lang="en-US" dirty="0"/>
              <a:t>Good Perspective (Looking Back –</a:t>
            </a:r>
          </a:p>
          <a:p>
            <a:pPr lvl="1"/>
            <a:r>
              <a:rPr lang="en-US" dirty="0"/>
              <a:t>Measurement &amp; Metrics)</a:t>
            </a:r>
          </a:p>
          <a:p>
            <a:pPr lvl="1"/>
            <a:r>
              <a:rPr lang="en-US" dirty="0"/>
              <a:t>Proper Testing</a:t>
            </a:r>
          </a:p>
          <a:p>
            <a:pPr lvl="1"/>
            <a:r>
              <a:rPr lang="en-US" dirty="0"/>
              <a:t>Results and a Happy Customer</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pic>
        <p:nvPicPr>
          <p:cNvPr id="2050" name="Picture 2" descr="How to Define Project Success in 2021 - nTask"/>
          <p:cNvPicPr>
            <a:picLocks noChangeAspect="1" noChangeArrowheads="1"/>
          </p:cNvPicPr>
          <p:nvPr/>
        </p:nvPicPr>
        <p:blipFill rotWithShape="1">
          <a:blip r:embed="rId2">
            <a:extLst>
              <a:ext uri="{28A0092B-C50C-407E-A947-70E740481C1C}">
                <a14:useLocalDpi xmlns:a14="http://schemas.microsoft.com/office/drawing/2010/main" val="0"/>
              </a:ext>
            </a:extLst>
          </a:blip>
          <a:srcRect l="17282" t="3327" r="18465"/>
          <a:stretch/>
        </p:blipFill>
        <p:spPr bwMode="auto">
          <a:xfrm>
            <a:off x="7140154" y="2001339"/>
            <a:ext cx="4858137" cy="292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34219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Project Success (1 of 4)</a:t>
            </a:r>
            <a:endParaRPr lang="en-US" dirty="0"/>
          </a:p>
        </p:txBody>
      </p:sp>
      <p:sp>
        <p:nvSpPr>
          <p:cNvPr id="30724" name="Content Placeholder 3"/>
          <p:cNvSpPr>
            <a:spLocks noGrp="1"/>
          </p:cNvSpPr>
          <p:nvPr>
            <p:ph idx="1"/>
          </p:nvPr>
        </p:nvSpPr>
        <p:spPr/>
        <p:txBody>
          <a:bodyPr/>
          <a:lstStyle/>
          <a:p>
            <a:r>
              <a:rPr lang="en-US" smtClean="0"/>
              <a:t>There are several ways to define project success:</a:t>
            </a:r>
          </a:p>
          <a:p>
            <a:pPr lvl="1"/>
            <a:r>
              <a:rPr lang="en-US" smtClean="0"/>
              <a:t>The project met scope, time, and cost goals</a:t>
            </a:r>
          </a:p>
          <a:p>
            <a:pPr lvl="1"/>
            <a:r>
              <a:rPr lang="en-US" smtClean="0"/>
              <a:t>The project satisfied the customer/sponsor</a:t>
            </a:r>
          </a:p>
          <a:p>
            <a:pPr lvl="1"/>
            <a:r>
              <a:rPr lang="en-US" smtClean="0"/>
              <a:t>The results of the project met its main objective, such as making or saving a certain amount of money, providing a good return on investment, or simply making the sponsors happy</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28015131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4"/>
          <p:cNvSpPr>
            <a:spLocks noGrp="1" noChangeArrowheads="1"/>
          </p:cNvSpPr>
          <p:nvPr>
            <p:ph type="title"/>
          </p:nvPr>
        </p:nvSpPr>
        <p:spPr/>
        <p:txBody>
          <a:bodyPr/>
          <a:lstStyle/>
          <a:p>
            <a:r>
              <a:rPr lang="en-US" smtClean="0"/>
              <a:t>Project Success (2 of 4)</a:t>
            </a:r>
            <a:endParaRPr lang="en-US" dirty="0"/>
          </a:p>
        </p:txBody>
      </p:sp>
      <p:graphicFrame>
        <p:nvGraphicFramePr>
          <p:cNvPr id="2" name="Table 1"/>
          <p:cNvGraphicFramePr>
            <a:graphicFrameLocks noGrp="1"/>
          </p:cNvGraphicFramePr>
          <p:nvPr>
            <p:extLst/>
          </p:nvPr>
        </p:nvGraphicFramePr>
        <p:xfrm>
          <a:off x="3048000" y="1397000"/>
          <a:ext cx="6096000" cy="370840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370840">
                <a:tc>
                  <a:txBody>
                    <a:bodyPr/>
                    <a:lstStyle/>
                    <a:p>
                      <a:r>
                        <a:rPr lang="en-US" dirty="0" smtClean="0">
                          <a:latin typeface="Candara" panose="020E0502030303020204" pitchFamily="34" charset="0"/>
                        </a:rPr>
                        <a:t>Factors of Success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Points</a:t>
                      </a:r>
                      <a:endParaRPr lang="en-US" dirty="0">
                        <a:latin typeface="Candara" panose="020E0502030303020204" pitchFamily="34" charset="0"/>
                      </a:endParaRPr>
                    </a:p>
                  </a:txBody>
                  <a:tcPr/>
                </a:tc>
                <a:extLst>
                  <a:ext uri="{0D108BD9-81ED-4DB2-BD59-A6C34878D82A}">
                    <a16:rowId xmlns:a16="http://schemas.microsoft.com/office/drawing/2014/main" val="10000"/>
                  </a:ext>
                </a:extLst>
              </a:tr>
              <a:tr h="370840">
                <a:tc>
                  <a:txBody>
                    <a:bodyPr/>
                    <a:lstStyle/>
                    <a:p>
                      <a:r>
                        <a:rPr lang="en-US" dirty="0" smtClean="0">
                          <a:latin typeface="Candara" panose="020E0502030303020204" pitchFamily="34" charset="0"/>
                        </a:rPr>
                        <a:t>Executive sponsorship</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tc>
                <a:extLst>
                  <a:ext uri="{0D108BD9-81ED-4DB2-BD59-A6C34878D82A}">
                    <a16:rowId xmlns:a16="http://schemas.microsoft.com/office/drawing/2014/main" val="10001"/>
                  </a:ext>
                </a:extLst>
              </a:tr>
              <a:tr h="370840">
                <a:tc>
                  <a:txBody>
                    <a:bodyPr/>
                    <a:lstStyle/>
                    <a:p>
                      <a:r>
                        <a:rPr lang="en-US" dirty="0" smtClean="0">
                          <a:latin typeface="Candara" panose="020E0502030303020204" pitchFamily="34" charset="0"/>
                        </a:rPr>
                        <a:t>Emotional maturity</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tc>
                <a:extLst>
                  <a:ext uri="{0D108BD9-81ED-4DB2-BD59-A6C34878D82A}">
                    <a16:rowId xmlns:a16="http://schemas.microsoft.com/office/drawing/2014/main" val="10002"/>
                  </a:ext>
                </a:extLst>
              </a:tr>
              <a:tr h="370840">
                <a:tc>
                  <a:txBody>
                    <a:bodyPr/>
                    <a:lstStyle/>
                    <a:p>
                      <a:r>
                        <a:rPr lang="en-US" dirty="0" smtClean="0">
                          <a:latin typeface="Candara" panose="020E0502030303020204" pitchFamily="34" charset="0"/>
                        </a:rPr>
                        <a:t>User involvement</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tc>
                <a:extLst>
                  <a:ext uri="{0D108BD9-81ED-4DB2-BD59-A6C34878D82A}">
                    <a16:rowId xmlns:a16="http://schemas.microsoft.com/office/drawing/2014/main" val="10003"/>
                  </a:ext>
                </a:extLst>
              </a:tr>
              <a:tr h="370840">
                <a:tc>
                  <a:txBody>
                    <a:bodyPr/>
                    <a:lstStyle/>
                    <a:p>
                      <a:r>
                        <a:rPr lang="en-US" dirty="0" smtClean="0">
                          <a:latin typeface="Candara" panose="020E0502030303020204" pitchFamily="34" charset="0"/>
                        </a:rPr>
                        <a:t>Optimization</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15</a:t>
                      </a:r>
                      <a:endParaRPr lang="en-US" dirty="0">
                        <a:latin typeface="Candara" panose="020E0502030303020204" pitchFamily="34" charset="0"/>
                      </a:endParaRPr>
                    </a:p>
                  </a:txBody>
                  <a:tcPr/>
                </a:tc>
                <a:extLst>
                  <a:ext uri="{0D108BD9-81ED-4DB2-BD59-A6C34878D82A}">
                    <a16:rowId xmlns:a16="http://schemas.microsoft.com/office/drawing/2014/main" val="10004"/>
                  </a:ext>
                </a:extLst>
              </a:tr>
              <a:tr h="370840">
                <a:tc>
                  <a:txBody>
                    <a:bodyPr/>
                    <a:lstStyle/>
                    <a:p>
                      <a:r>
                        <a:rPr lang="en-US" dirty="0" smtClean="0">
                          <a:latin typeface="Candara" panose="020E0502030303020204" pitchFamily="34" charset="0"/>
                        </a:rPr>
                        <a:t>Skilled</a:t>
                      </a:r>
                      <a:r>
                        <a:rPr lang="en-US" baseline="0" dirty="0" smtClean="0">
                          <a:latin typeface="Candara" panose="020E0502030303020204" pitchFamily="34" charset="0"/>
                        </a:rPr>
                        <a:t> resources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10</a:t>
                      </a:r>
                      <a:endParaRPr lang="en-US" dirty="0">
                        <a:latin typeface="Candara" panose="020E0502030303020204" pitchFamily="34" charset="0"/>
                      </a:endParaRPr>
                    </a:p>
                  </a:txBody>
                  <a:tcPr/>
                </a:tc>
                <a:extLst>
                  <a:ext uri="{0D108BD9-81ED-4DB2-BD59-A6C34878D82A}">
                    <a16:rowId xmlns:a16="http://schemas.microsoft.com/office/drawing/2014/main" val="10005"/>
                  </a:ext>
                </a:extLst>
              </a:tr>
              <a:tr h="370840">
                <a:tc>
                  <a:txBody>
                    <a:bodyPr/>
                    <a:lstStyle/>
                    <a:p>
                      <a:r>
                        <a:rPr lang="en-US" dirty="0" smtClean="0">
                          <a:latin typeface="Candara" panose="020E0502030303020204" pitchFamily="34" charset="0"/>
                        </a:rPr>
                        <a:t>Agile processes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7</a:t>
                      </a:r>
                      <a:endParaRPr lang="en-US" dirty="0">
                        <a:latin typeface="Candara" panose="020E0502030303020204" pitchFamily="34" charset="0"/>
                      </a:endParaRPr>
                    </a:p>
                  </a:txBody>
                  <a:tcPr/>
                </a:tc>
                <a:extLst>
                  <a:ext uri="{0D108BD9-81ED-4DB2-BD59-A6C34878D82A}">
                    <a16:rowId xmlns:a16="http://schemas.microsoft.com/office/drawing/2014/main" val="10006"/>
                  </a:ext>
                </a:extLst>
              </a:tr>
              <a:tr h="370840">
                <a:tc>
                  <a:txBody>
                    <a:bodyPr/>
                    <a:lstStyle/>
                    <a:p>
                      <a:r>
                        <a:rPr lang="en-US" dirty="0" smtClean="0">
                          <a:latin typeface="Candara" panose="020E0502030303020204" pitchFamily="34" charset="0"/>
                        </a:rPr>
                        <a:t>Modest execution</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6</a:t>
                      </a:r>
                      <a:endParaRPr lang="en-US" dirty="0">
                        <a:latin typeface="Candara" panose="020E0502030303020204" pitchFamily="34" charset="0"/>
                      </a:endParaRPr>
                    </a:p>
                  </a:txBody>
                  <a:tcPr/>
                </a:tc>
                <a:extLst>
                  <a:ext uri="{0D108BD9-81ED-4DB2-BD59-A6C34878D82A}">
                    <a16:rowId xmlns:a16="http://schemas.microsoft.com/office/drawing/2014/main" val="10007"/>
                  </a:ext>
                </a:extLst>
              </a:tr>
              <a:tr h="370840">
                <a:tc>
                  <a:txBody>
                    <a:bodyPr/>
                    <a:lstStyle/>
                    <a:p>
                      <a:r>
                        <a:rPr lang="en-US" dirty="0" smtClean="0">
                          <a:latin typeface="Candara" panose="020E0502030303020204" pitchFamily="34" charset="0"/>
                        </a:rPr>
                        <a:t>Project</a:t>
                      </a:r>
                      <a:r>
                        <a:rPr lang="en-US" baseline="0" dirty="0" smtClean="0">
                          <a:latin typeface="Candara" panose="020E0502030303020204" pitchFamily="34" charset="0"/>
                        </a:rPr>
                        <a:t> management expertise</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5</a:t>
                      </a:r>
                      <a:endParaRPr lang="en-US" dirty="0">
                        <a:latin typeface="Candara" panose="020E0502030303020204" pitchFamily="34" charset="0"/>
                      </a:endParaRPr>
                    </a:p>
                  </a:txBody>
                  <a:tcPr/>
                </a:tc>
                <a:extLst>
                  <a:ext uri="{0D108BD9-81ED-4DB2-BD59-A6C34878D82A}">
                    <a16:rowId xmlns:a16="http://schemas.microsoft.com/office/drawing/2014/main" val="10008"/>
                  </a:ext>
                </a:extLst>
              </a:tr>
              <a:tr h="370840">
                <a:tc>
                  <a:txBody>
                    <a:bodyPr/>
                    <a:lstStyle/>
                    <a:p>
                      <a:r>
                        <a:rPr lang="en-US" dirty="0" smtClean="0">
                          <a:latin typeface="Candara" panose="020E0502030303020204" pitchFamily="34" charset="0"/>
                        </a:rPr>
                        <a:t>Clear business objectives</a:t>
                      </a:r>
                      <a:endParaRPr lang="en-US" dirty="0">
                        <a:latin typeface="Candara" panose="020E0502030303020204" pitchFamily="34" charset="0"/>
                      </a:endParaRPr>
                    </a:p>
                  </a:txBody>
                  <a:tcPr/>
                </a:tc>
                <a:tc>
                  <a:txBody>
                    <a:bodyPr/>
                    <a:lstStyle/>
                    <a:p>
                      <a:r>
                        <a:rPr lang="en-US" dirty="0" smtClean="0">
                          <a:latin typeface="Candara" panose="020E0502030303020204" pitchFamily="34" charset="0"/>
                        </a:rPr>
                        <a:t>4</a:t>
                      </a:r>
                      <a:endParaRPr lang="en-US" dirty="0">
                        <a:latin typeface="Candara" panose="020E0502030303020204" pitchFamily="34" charset="0"/>
                      </a:endParaRPr>
                    </a:p>
                  </a:txBody>
                  <a:tcPr/>
                </a:tc>
                <a:extLst>
                  <a:ext uri="{0D108BD9-81ED-4DB2-BD59-A6C34878D82A}">
                    <a16:rowId xmlns:a16="http://schemas.microsoft.com/office/drawing/2014/main" val="10009"/>
                  </a:ext>
                </a:extLst>
              </a:tr>
            </a:tbl>
          </a:graphicData>
        </a:graphic>
      </p:graphicFrame>
      <p:sp>
        <p:nvSpPr>
          <p:cNvPr id="3" name="TextBox 2"/>
          <p:cNvSpPr txBox="1"/>
          <p:nvPr/>
        </p:nvSpPr>
        <p:spPr>
          <a:xfrm>
            <a:off x="2971800" y="5181601"/>
            <a:ext cx="6019800" cy="307777"/>
          </a:xfrm>
          <a:prstGeom prst="rect">
            <a:avLst/>
          </a:prstGeom>
          <a:noFill/>
        </p:spPr>
        <p:txBody>
          <a:bodyPr wrap="square" rtlCol="0">
            <a:spAutoFit/>
          </a:bodyPr>
          <a:lstStyle/>
          <a:p>
            <a:r>
              <a:rPr lang="en-US" sz="1400" dirty="0">
                <a:latin typeface="Candara" panose="020E0502030303020204" pitchFamily="34" charset="0"/>
                <a:cs typeface="Calibri" panose="020F0502020204030204" pitchFamily="34" charset="0"/>
              </a:rPr>
              <a:t>Source: The Standish Group, CHAOS Manifesto 2015 (2015)</a:t>
            </a:r>
          </a:p>
        </p:txBody>
      </p:sp>
      <p:sp>
        <p:nvSpPr>
          <p:cNvPr id="6" name="Content Placeholder 5">
            <a:extLst>
              <a:ext uri="{FF2B5EF4-FFF2-40B4-BE49-F238E27FC236}">
                <a16:creationId xmlns:a16="http://schemas.microsoft.com/office/drawing/2014/main" id="{FD883357-DA79-F346-9660-EFF88BD15243}"/>
              </a:ext>
            </a:extLst>
          </p:cNvPr>
          <p:cNvSpPr>
            <a:spLocks noGrp="1"/>
          </p:cNvSpPr>
          <p:nvPr>
            <p:ph idx="1"/>
          </p:nvPr>
        </p:nvSpPr>
        <p:spPr>
          <a:xfrm>
            <a:off x="3009900" y="5505055"/>
            <a:ext cx="6134100" cy="307975"/>
          </a:xfrm>
        </p:spPr>
        <p:txBody>
          <a:bodyPr>
            <a:normAutofit fontScale="70000" lnSpcReduction="20000"/>
          </a:bodyPr>
          <a:lstStyle/>
          <a:p>
            <a:pPr marL="0" indent="0">
              <a:buNone/>
            </a:pPr>
            <a:r>
              <a:rPr lang="en-US" dirty="0" smtClean="0"/>
              <a:t>Table: What Helps Projects Succeed?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37596584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Success (3 of 4)</a:t>
            </a:r>
            <a:endParaRPr lang="en-US" dirty="0"/>
          </a:p>
        </p:txBody>
      </p:sp>
      <p:sp>
        <p:nvSpPr>
          <p:cNvPr id="2" name="Content Placeholder 1"/>
          <p:cNvSpPr>
            <a:spLocks noGrp="1"/>
          </p:cNvSpPr>
          <p:nvPr>
            <p:ph idx="1"/>
          </p:nvPr>
        </p:nvSpPr>
        <p:spPr/>
        <p:txBody>
          <a:bodyPr/>
          <a:lstStyle/>
          <a:p>
            <a:r>
              <a:rPr lang="en-US" smtClean="0"/>
              <a:t>Top three reasons why federal technology projects succeed</a:t>
            </a:r>
          </a:p>
          <a:p>
            <a:pPr lvl="1"/>
            <a:r>
              <a:rPr lang="en-US" smtClean="0"/>
              <a:t>Adequate funding</a:t>
            </a:r>
          </a:p>
          <a:p>
            <a:pPr lvl="1"/>
            <a:r>
              <a:rPr lang="en-US" smtClean="0"/>
              <a:t>Staff expertise</a:t>
            </a:r>
          </a:p>
          <a:p>
            <a:pPr lvl="1"/>
            <a:r>
              <a:rPr lang="en-US" smtClean="0"/>
              <a:t>Engagement from all stakeholders</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39139259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Project Success (4 of 4)</a:t>
            </a:r>
            <a:endParaRPr lang="en-US" dirty="0"/>
          </a:p>
        </p:txBody>
      </p:sp>
      <p:sp>
        <p:nvSpPr>
          <p:cNvPr id="6" name="Content Placeholder 5"/>
          <p:cNvSpPr>
            <a:spLocks noGrp="1"/>
          </p:cNvSpPr>
          <p:nvPr>
            <p:ph idx="1"/>
          </p:nvPr>
        </p:nvSpPr>
        <p:spPr/>
        <p:txBody>
          <a:bodyPr/>
          <a:lstStyle/>
          <a:p>
            <a:r>
              <a:rPr lang="en-US" dirty="0" smtClean="0"/>
              <a:t>Research findings show that companies that excel in project delivery capability:</a:t>
            </a:r>
          </a:p>
          <a:p>
            <a:pPr lvl="1"/>
            <a:r>
              <a:rPr lang="en-US" dirty="0" smtClean="0"/>
              <a:t>Use an integrated toolbox </a:t>
            </a:r>
          </a:p>
          <a:p>
            <a:pPr lvl="1"/>
            <a:r>
              <a:rPr lang="en-US" dirty="0" smtClean="0"/>
              <a:t>Grow project leaders</a:t>
            </a:r>
          </a:p>
          <a:p>
            <a:pPr lvl="1"/>
            <a:r>
              <a:rPr lang="en-US" dirty="0" smtClean="0"/>
              <a:t>Develop a streamlined project delivery process</a:t>
            </a:r>
          </a:p>
          <a:p>
            <a:pPr lvl="1"/>
            <a:r>
              <a:rPr lang="en-US" dirty="0" smtClean="0"/>
              <a:t>Measure project health using metrics, like customer satisfaction or return on investment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4228431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Projects Succeed?</a:t>
            </a:r>
            <a:endParaRPr lang="en-US" dirty="0"/>
          </a:p>
        </p:txBody>
      </p:sp>
      <p:sp>
        <p:nvSpPr>
          <p:cNvPr id="3" name="Content Placeholder 2"/>
          <p:cNvSpPr>
            <a:spLocks noGrp="1"/>
          </p:cNvSpPr>
          <p:nvPr>
            <p:ph idx="1"/>
          </p:nvPr>
        </p:nvSpPr>
        <p:spPr/>
        <p:txBody>
          <a:bodyPr>
            <a:normAutofit lnSpcReduction="10000"/>
          </a:bodyPr>
          <a:lstStyle/>
          <a:p>
            <a:r>
              <a:rPr lang="en-US" dirty="0" smtClean="0"/>
              <a:t>Executive </a:t>
            </a:r>
            <a:r>
              <a:rPr lang="en-US" dirty="0"/>
              <a:t>support</a:t>
            </a:r>
          </a:p>
          <a:p>
            <a:r>
              <a:rPr lang="en-US" dirty="0" smtClean="0"/>
              <a:t>Experienced </a:t>
            </a:r>
            <a:r>
              <a:rPr lang="en-US" dirty="0"/>
              <a:t>project manager</a:t>
            </a:r>
          </a:p>
          <a:p>
            <a:r>
              <a:rPr lang="en-US" dirty="0" smtClean="0"/>
              <a:t>Clear </a:t>
            </a:r>
            <a:r>
              <a:rPr lang="en-US" dirty="0"/>
              <a:t>business objectives and priorities</a:t>
            </a:r>
          </a:p>
          <a:p>
            <a:r>
              <a:rPr lang="en-US" dirty="0" smtClean="0"/>
              <a:t>Minimized </a:t>
            </a:r>
            <a:r>
              <a:rPr lang="en-US" dirty="0"/>
              <a:t>scope</a:t>
            </a:r>
          </a:p>
          <a:p>
            <a:r>
              <a:rPr lang="en-US" dirty="0" smtClean="0"/>
              <a:t>Standardized </a:t>
            </a:r>
            <a:r>
              <a:rPr lang="en-US" dirty="0"/>
              <a:t>infrastructure</a:t>
            </a:r>
          </a:p>
          <a:p>
            <a:r>
              <a:rPr lang="en-US" dirty="0" smtClean="0"/>
              <a:t>Firm </a:t>
            </a:r>
            <a:r>
              <a:rPr lang="en-US" dirty="0"/>
              <a:t>basic requirements</a:t>
            </a:r>
          </a:p>
          <a:p>
            <a:r>
              <a:rPr lang="en-US" dirty="0" smtClean="0"/>
              <a:t>Predictable </a:t>
            </a:r>
            <a:r>
              <a:rPr lang="en-US" dirty="0"/>
              <a:t>costs</a:t>
            </a:r>
          </a:p>
          <a:p>
            <a:r>
              <a:rPr lang="en-US" dirty="0" smtClean="0"/>
              <a:t>Communication </a:t>
            </a:r>
            <a:r>
              <a:rPr lang="en-US" dirty="0"/>
              <a:t>between parties</a:t>
            </a:r>
          </a:p>
          <a:p>
            <a:r>
              <a:rPr lang="en-US" dirty="0" smtClean="0"/>
              <a:t>Formal </a:t>
            </a:r>
            <a:r>
              <a:rPr lang="en-US" dirty="0"/>
              <a:t>methodology</a:t>
            </a:r>
          </a:p>
          <a:p>
            <a:r>
              <a:rPr lang="en-US" dirty="0" smtClean="0"/>
              <a:t>Reliable </a:t>
            </a:r>
            <a:r>
              <a:rPr lang="en-US" dirty="0"/>
              <a:t>estimates</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14306349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Introduction</a:t>
            </a:r>
            <a:endParaRPr lang="en-US" dirty="0"/>
          </a:p>
        </p:txBody>
      </p:sp>
      <p:sp>
        <p:nvSpPr>
          <p:cNvPr id="11267" name="Rectangle 3"/>
          <p:cNvSpPr>
            <a:spLocks noGrp="1" noChangeArrowheads="1"/>
          </p:cNvSpPr>
          <p:nvPr>
            <p:ph idx="1"/>
          </p:nvPr>
        </p:nvSpPr>
        <p:spPr/>
        <p:txBody>
          <a:bodyPr/>
          <a:lstStyle/>
          <a:p>
            <a:r>
              <a:rPr lang="en-US" dirty="0" smtClean="0"/>
              <a:t>Many people and organizations today have a new or renewed interest in project management</a:t>
            </a:r>
          </a:p>
          <a:p>
            <a:r>
              <a:rPr lang="en-US" dirty="0" smtClean="0"/>
              <a:t>The Project Management Institute reported that by 2027, employers will need 87.7 million individuals working in project management–oriented roles.</a:t>
            </a:r>
          </a:p>
          <a:p>
            <a:r>
              <a:rPr lang="en-US" dirty="0"/>
              <a:t>According to PMI’s 2021 Talent Gap report, 2.3 million new project management employees will be needed each year to meet global talent demands by 2030.</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35217188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Software Crisis</a:t>
            </a:r>
          </a:p>
        </p:txBody>
      </p:sp>
      <p:sp>
        <p:nvSpPr>
          <p:cNvPr id="105474" name="Content Placeholder 5"/>
          <p:cNvSpPr>
            <a:spLocks noGrp="1"/>
          </p:cNvSpPr>
          <p:nvPr>
            <p:ph idx="1"/>
          </p:nvPr>
        </p:nvSpPr>
        <p:spPr/>
        <p:txBody>
          <a:bodyPr/>
          <a:lstStyle/>
          <a:p>
            <a:r>
              <a:rPr lang="en-US" altLang="en-US" smtClean="0"/>
              <a:t>Many software-related failures: auto-pilot systems, air traffic control systems, banking systems, IRS.</a:t>
            </a:r>
          </a:p>
          <a:p>
            <a:pPr lvl="1"/>
            <a:r>
              <a:rPr lang="en-US" altLang="en-US" smtClean="0"/>
              <a:t> </a:t>
            </a:r>
            <a:r>
              <a:rPr lang="en-US" altLang="en-US"/>
              <a:t>On January 15, 1990, the AT&amp;T long-distance telephone network broke down, interrupting long-distance telephone services in US for over 8 hours. [Missing </a:t>
            </a:r>
            <a:r>
              <a:rPr lang="en-US" altLang="en-US" b="1">
                <a:latin typeface="American Typewriter" pitchFamily="3" charset="0"/>
              </a:rPr>
              <a:t>break</a:t>
            </a:r>
            <a:r>
              <a:rPr lang="en-US" altLang="en-US"/>
              <a:t> in a </a:t>
            </a:r>
            <a:r>
              <a:rPr lang="en-US" altLang="en-US" b="1">
                <a:latin typeface="American Typewriter" pitchFamily="3" charset="0"/>
              </a:rPr>
              <a:t>switch </a:t>
            </a:r>
            <a:r>
              <a:rPr lang="en-US" altLang="en-US"/>
              <a:t>statement.]</a:t>
            </a:r>
          </a:p>
          <a:p>
            <a:pPr lvl="1"/>
            <a:r>
              <a:rPr lang="en-US" altLang="en-US"/>
              <a:t> On June 4, 1996, the maiden flight of the new and improved Ariane 5 rocket exploded 37 seconds after lift-off.</a:t>
            </a:r>
          </a:p>
          <a:p>
            <a:pPr lvl="1"/>
            <a:r>
              <a:rPr lang="en-US" altLang="en-US"/>
              <a:t> On June 8, 2001, a software problem caused the NYSE to shut down the entire trading floor for over an hour.</a:t>
            </a:r>
          </a:p>
          <a:p>
            <a:pPr lvl="1"/>
            <a:r>
              <a:rPr lang="en-US" altLang="en-US"/>
              <a:t>Many, many, many more.</a:t>
            </a:r>
          </a:p>
          <a:p>
            <a:endParaRPr lang="en-US" altLang="en-US"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25620243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Why do IT projects fail?</a:t>
            </a:r>
          </a:p>
        </p:txBody>
      </p:sp>
      <p:sp>
        <p:nvSpPr>
          <p:cNvPr id="134146" name="Content Placeholder 7"/>
          <p:cNvSpPr>
            <a:spLocks noGrp="1"/>
          </p:cNvSpPr>
          <p:nvPr>
            <p:ph idx="1"/>
          </p:nvPr>
        </p:nvSpPr>
        <p:spPr/>
        <p:txBody>
          <a:bodyPr>
            <a:normAutofit lnSpcReduction="10000"/>
          </a:bodyPr>
          <a:lstStyle/>
          <a:p>
            <a:r>
              <a:rPr lang="en-US" altLang="en-US" sz="2000"/>
              <a:t>Requirements, requirements, requirements </a:t>
            </a:r>
          </a:p>
          <a:p>
            <a:pPr lvl="1"/>
            <a:r>
              <a:rPr lang="en-US" altLang="en-US" smtClean="0"/>
              <a:t>Requirements are unclear, incomplete, or the project management methodology does not accommodate changing requirements effectively </a:t>
            </a:r>
          </a:p>
          <a:p>
            <a:r>
              <a:rPr lang="en-US" altLang="en-US" sz="2000"/>
              <a:t>Lack of user involvement </a:t>
            </a:r>
          </a:p>
          <a:p>
            <a:pPr lvl="1"/>
            <a:r>
              <a:rPr lang="en-US" altLang="en-US" smtClean="0"/>
              <a:t>A disengaged or absentee user (~customer) is an invitation for project problems or outright failure </a:t>
            </a:r>
          </a:p>
          <a:p>
            <a:pPr lvl="1"/>
            <a:r>
              <a:rPr lang="en-US" altLang="en-US" smtClean="0"/>
              <a:t>Often the result of a lack of business and IT integration </a:t>
            </a:r>
          </a:p>
          <a:p>
            <a:r>
              <a:rPr lang="en-US" altLang="en-US" sz="2000"/>
              <a:t>Unrealistic expectations (including unrealistic time frame expectations) </a:t>
            </a:r>
          </a:p>
          <a:p>
            <a:pPr lvl="1"/>
            <a:r>
              <a:rPr lang="en-US" altLang="en-US" smtClean="0"/>
              <a:t>Closely related to/result of </a:t>
            </a:r>
            <a:r>
              <a:rPr lang="ja-JP" altLang="en-US" smtClean="0"/>
              <a:t>‘</a:t>
            </a:r>
            <a:r>
              <a:rPr lang="en-US" altLang="ja-JP" smtClean="0"/>
              <a:t>Lack of user involvement</a:t>
            </a:r>
            <a:r>
              <a:rPr lang="ja-JP" altLang="en-US" smtClean="0"/>
              <a:t>’</a:t>
            </a:r>
            <a:r>
              <a:rPr lang="en-US" altLang="ja-JP" smtClean="0"/>
              <a:t> </a:t>
            </a:r>
          </a:p>
          <a:p>
            <a:pPr lvl="1"/>
            <a:r>
              <a:rPr lang="ja-JP" altLang="en-US" smtClean="0"/>
              <a:t>“</a:t>
            </a:r>
            <a:r>
              <a:rPr lang="en-US" altLang="ja-JP" smtClean="0"/>
              <a:t>How hard can it be?</a:t>
            </a:r>
            <a:r>
              <a:rPr lang="ja-JP" altLang="en-US" smtClean="0"/>
              <a:t>”</a:t>
            </a:r>
            <a:r>
              <a:rPr lang="en-US" altLang="ja-JP" smtClean="0"/>
              <a:t> attitude of business and technical management </a:t>
            </a:r>
          </a:p>
          <a:p>
            <a:pPr lvl="1"/>
            <a:r>
              <a:rPr lang="en-US" altLang="en-US" smtClean="0"/>
              <a:t>Overly optimistic </a:t>
            </a:r>
            <a:r>
              <a:rPr lang="ja-JP" altLang="en-US" smtClean="0"/>
              <a:t>‘</a:t>
            </a:r>
            <a:r>
              <a:rPr lang="en-US" altLang="ja-JP" smtClean="0"/>
              <a:t>can do</a:t>
            </a:r>
            <a:r>
              <a:rPr lang="ja-JP" altLang="en-US" smtClean="0"/>
              <a:t>’</a:t>
            </a:r>
            <a:r>
              <a:rPr lang="en-US" altLang="ja-JP" smtClean="0"/>
              <a:t> attitude at all levels </a:t>
            </a:r>
          </a:p>
          <a:p>
            <a:pPr lvl="1">
              <a:buFont typeface="Lucida Grande" pitchFamily="3" charset="0"/>
              <a:buChar char="☛"/>
            </a:pPr>
            <a:r>
              <a:rPr lang="en-US" altLang="en-US" smtClean="0"/>
              <a:t>It is the project management team</a:t>
            </a:r>
            <a:r>
              <a:rPr lang="en-US" altLang="ja-JP" smtClean="0"/>
              <a:t>'s responsibility to educate users in the realities of the project</a:t>
            </a:r>
            <a:endParaRPr lang="en-US" altLang="en-US"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3452413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Why do IT projects fail? </a:t>
            </a:r>
          </a:p>
        </p:txBody>
      </p:sp>
      <p:sp>
        <p:nvSpPr>
          <p:cNvPr id="136194" name="Content Placeholder 2"/>
          <p:cNvSpPr>
            <a:spLocks noGrp="1"/>
          </p:cNvSpPr>
          <p:nvPr>
            <p:ph idx="1"/>
          </p:nvPr>
        </p:nvSpPr>
        <p:spPr/>
        <p:txBody>
          <a:bodyPr/>
          <a:lstStyle/>
          <a:p>
            <a:r>
              <a:rPr lang="en-US" altLang="en-US" smtClean="0"/>
              <a:t>Lack of planning </a:t>
            </a:r>
          </a:p>
          <a:p>
            <a:pPr lvl="1"/>
            <a:r>
              <a:rPr lang="en-US" altLang="en-US" smtClean="0"/>
              <a:t>You cannot achieve any goal without planning </a:t>
            </a:r>
          </a:p>
          <a:p>
            <a:pPr lvl="1"/>
            <a:r>
              <a:rPr lang="en-US" altLang="en-US" smtClean="0"/>
              <a:t>Proper approach to planning in a complex project must be adaptive: big planning up front is a waste of time and gives a false sense of security </a:t>
            </a:r>
          </a:p>
          <a:p>
            <a:pPr lvl="1"/>
            <a:r>
              <a:rPr lang="en-US" altLang="en-US" smtClean="0"/>
              <a:t>Related issues: Perceived rush to get started; overconﬁdence </a:t>
            </a:r>
          </a:p>
          <a:p>
            <a:r>
              <a:rPr lang="en-US" altLang="en-US" smtClean="0"/>
              <a:t>Unclear (or lack of) vision and/or objectives </a:t>
            </a:r>
          </a:p>
          <a:p>
            <a:pPr lvl="1"/>
            <a:r>
              <a:rPr lang="en-US" altLang="en-US" smtClean="0"/>
              <a:t>The project vision must be established as one of the ﬁrst steps in project planning </a:t>
            </a:r>
          </a:p>
          <a:p>
            <a:pPr lvl="1"/>
            <a:r>
              <a:rPr lang="en-US" altLang="en-US" smtClean="0"/>
              <a:t>The vision for a project should be short, concise, and laser-sharp: the </a:t>
            </a:r>
            <a:r>
              <a:rPr lang="ja-JP" altLang="en-US" smtClean="0"/>
              <a:t>‘</a:t>
            </a:r>
            <a:r>
              <a:rPr lang="en-US" altLang="ja-JP" smtClean="0"/>
              <a:t>elevator statement</a:t>
            </a:r>
            <a:r>
              <a:rPr lang="ja-JP" altLang="en-US" smtClean="0"/>
              <a:t>’</a:t>
            </a:r>
            <a:r>
              <a:rPr lang="en-US" altLang="ja-JP" smtClean="0"/>
              <a:t> format is most effective </a:t>
            </a:r>
            <a:endParaRPr lang="en-US" altLang="en-US" smtClean="0"/>
          </a:p>
        </p:txBody>
      </p:sp>
      <p:sp>
        <p:nvSpPr>
          <p:cNvPr id="3" name="Slide Number Placeholder 2"/>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28514387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effectLst>
                  <a:outerShdw blurRad="38100" dist="38100" dir="2700000" algn="tl">
                    <a:srgbClr val="C0C0C0"/>
                  </a:outerShdw>
                </a:effectLst>
              </a:rPr>
              <a:t>Why do IT projects fail?</a:t>
            </a:r>
          </a:p>
        </p:txBody>
      </p:sp>
      <p:sp>
        <p:nvSpPr>
          <p:cNvPr id="137218" name="Content Placeholder 7"/>
          <p:cNvSpPr>
            <a:spLocks noGrp="1"/>
          </p:cNvSpPr>
          <p:nvPr>
            <p:ph idx="1"/>
          </p:nvPr>
        </p:nvSpPr>
        <p:spPr/>
        <p:txBody>
          <a:bodyPr/>
          <a:lstStyle/>
          <a:p>
            <a:pPr>
              <a:buFont typeface="Wingdings" panose="05000000000000000000" pitchFamily="2" charset="2"/>
              <a:buNone/>
            </a:pPr>
            <a:r>
              <a:rPr lang="en-US" altLang="en-US" dirty="0" smtClean="0"/>
              <a:t>36 Classic Mistakes</a:t>
            </a:r>
          </a:p>
          <a:p>
            <a:pPr>
              <a:lnSpc>
                <a:spcPct val="90000"/>
              </a:lnSpc>
            </a:pPr>
            <a:r>
              <a:rPr lang="en-US" altLang="en-US" dirty="0" err="1" smtClean="0"/>
              <a:t>AntiPatterns</a:t>
            </a:r>
            <a:r>
              <a:rPr lang="en-US" altLang="en-US" dirty="0" smtClean="0"/>
              <a:t> [see lecture 9]</a:t>
            </a:r>
          </a:p>
          <a:p>
            <a:pPr>
              <a:lnSpc>
                <a:spcPct val="90000"/>
              </a:lnSpc>
            </a:pPr>
            <a:r>
              <a:rPr lang="en-US" altLang="en-US" dirty="0" smtClean="0"/>
              <a:t>Seductive Appeal: good reason for decisions at the time</a:t>
            </a:r>
          </a:p>
          <a:p>
            <a:pPr>
              <a:lnSpc>
                <a:spcPct val="90000"/>
              </a:lnSpc>
            </a:pPr>
            <a:r>
              <a:rPr lang="en-US" altLang="en-US" dirty="0" smtClean="0"/>
              <a:t>Types</a:t>
            </a:r>
          </a:p>
          <a:p>
            <a:pPr lvl="1">
              <a:lnSpc>
                <a:spcPct val="90000"/>
              </a:lnSpc>
            </a:pPr>
            <a:r>
              <a:rPr lang="en-US" altLang="en-US" dirty="0"/>
              <a:t>People-Related</a:t>
            </a:r>
          </a:p>
          <a:p>
            <a:pPr lvl="1">
              <a:lnSpc>
                <a:spcPct val="90000"/>
              </a:lnSpc>
            </a:pPr>
            <a:r>
              <a:rPr lang="en-US" altLang="en-US" dirty="0"/>
              <a:t>Process-Related</a:t>
            </a:r>
          </a:p>
          <a:p>
            <a:pPr lvl="1">
              <a:lnSpc>
                <a:spcPct val="90000"/>
              </a:lnSpc>
            </a:pPr>
            <a:r>
              <a:rPr lang="en-US" altLang="en-US" dirty="0"/>
              <a:t>Product-Related</a:t>
            </a:r>
          </a:p>
          <a:p>
            <a:pPr lvl="1">
              <a:lnSpc>
                <a:spcPct val="90000"/>
              </a:lnSpc>
            </a:pPr>
            <a:r>
              <a:rPr lang="en-US" altLang="en-US" dirty="0"/>
              <a:t>Technology-Related</a:t>
            </a:r>
          </a:p>
          <a:p>
            <a:pPr>
              <a:lnSpc>
                <a:spcPct val="90000"/>
              </a:lnSpc>
            </a:pPr>
            <a:r>
              <a:rPr lang="en-US" altLang="en-US" dirty="0" smtClean="0"/>
              <a:t>Gilligan</a:t>
            </a:r>
            <a:r>
              <a:rPr lang="en-US" altLang="ja-JP" dirty="0" smtClean="0"/>
              <a:t>’s Island</a:t>
            </a:r>
            <a:endParaRPr lang="en-US" altLang="en-US" dirty="0" smtClean="0"/>
          </a:p>
        </p:txBody>
      </p:sp>
      <p:sp>
        <p:nvSpPr>
          <p:cNvPr id="13722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dirty="0" smtClean="0"/>
              <a:t> </a:t>
            </a:r>
            <a:r>
              <a:rPr lang="en-US" altLang="en-US" sz="1400" dirty="0"/>
              <a:t>of 96</a:t>
            </a:r>
            <a:endParaRPr lang="en-US" altLang="en-US" sz="1400" dirty="0">
              <a:solidFill>
                <a:schemeClr val="tx2"/>
              </a:solidFill>
            </a:endParaRPr>
          </a:p>
        </p:txBody>
      </p:sp>
    </p:spTree>
    <p:extLst>
      <p:ext uri="{BB962C8B-B14F-4D97-AF65-F5344CB8AC3E}">
        <p14:creationId xmlns:p14="http://schemas.microsoft.com/office/powerpoint/2010/main" val="14030827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People-Related Mistakes Part 1</a:t>
            </a:r>
          </a:p>
        </p:txBody>
      </p:sp>
      <p:sp>
        <p:nvSpPr>
          <p:cNvPr id="139266" name="Rectangle 3"/>
          <p:cNvSpPr>
            <a:spLocks noGrp="1" noChangeArrowheads="1"/>
          </p:cNvSpPr>
          <p:nvPr>
            <p:ph idx="1"/>
          </p:nvPr>
        </p:nvSpPr>
        <p:spPr/>
        <p:txBody>
          <a:bodyPr/>
          <a:lstStyle/>
          <a:p>
            <a:r>
              <a:rPr lang="en-US" altLang="en-US" smtClean="0"/>
              <a:t>Undermined motivation</a:t>
            </a:r>
          </a:p>
          <a:p>
            <a:r>
              <a:rPr lang="en-US" altLang="en-US" smtClean="0"/>
              <a:t>Weak personnel</a:t>
            </a:r>
          </a:p>
          <a:p>
            <a:pPr lvl="1"/>
            <a:r>
              <a:rPr lang="en-US" altLang="en-US"/>
              <a:t>Weak vs. Junior</a:t>
            </a:r>
          </a:p>
          <a:p>
            <a:r>
              <a:rPr lang="en-US" altLang="en-US" smtClean="0"/>
              <a:t>Uncontrolled problem employees</a:t>
            </a:r>
          </a:p>
          <a:p>
            <a:r>
              <a:rPr lang="en-US" altLang="en-US" smtClean="0"/>
              <a:t>Heroics</a:t>
            </a:r>
          </a:p>
          <a:p>
            <a:r>
              <a:rPr lang="en-US" altLang="en-US" smtClean="0"/>
              <a:t>Adding people to a late project</a:t>
            </a:r>
          </a:p>
          <a:p>
            <a:r>
              <a:rPr lang="en-US" altLang="en-US" smtClean="0"/>
              <a:t>Lack of match between people and needs</a:t>
            </a:r>
          </a:p>
          <a:p>
            <a:pPr lvl="1"/>
            <a:r>
              <a:rPr lang="en-US" altLang="en-US"/>
              <a:t>Incompetent or over competent</a:t>
            </a:r>
          </a:p>
          <a:p>
            <a:pPr lvl="1"/>
            <a:r>
              <a:rPr lang="en-US" altLang="en-US"/>
              <a:t>Culture clash </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64</a:t>
            </a:fld>
            <a:endParaRPr lang="en-US" dirty="0"/>
          </a:p>
        </p:txBody>
      </p:sp>
    </p:spTree>
    <p:extLst>
      <p:ext uri="{BB962C8B-B14F-4D97-AF65-F5344CB8AC3E}">
        <p14:creationId xmlns:p14="http://schemas.microsoft.com/office/powerpoint/2010/main" val="3534806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People-Related Mistakes Part 2</a:t>
            </a:r>
          </a:p>
        </p:txBody>
      </p:sp>
      <p:sp>
        <p:nvSpPr>
          <p:cNvPr id="141314" name="Rectangle 3"/>
          <p:cNvSpPr>
            <a:spLocks noGrp="1" noChangeArrowheads="1"/>
          </p:cNvSpPr>
          <p:nvPr>
            <p:ph idx="1"/>
          </p:nvPr>
        </p:nvSpPr>
        <p:spPr/>
        <p:txBody>
          <a:bodyPr/>
          <a:lstStyle/>
          <a:p>
            <a:r>
              <a:rPr lang="en-US" altLang="en-US" smtClean="0"/>
              <a:t>Noisy, crowded offices</a:t>
            </a:r>
          </a:p>
          <a:p>
            <a:r>
              <a:rPr lang="en-US" altLang="en-US" smtClean="0"/>
              <a:t>Customer-Developer friction</a:t>
            </a:r>
          </a:p>
          <a:p>
            <a:pPr lvl="1"/>
            <a:r>
              <a:rPr lang="en-US" altLang="en-US"/>
              <a:t>Unrealistic expectations</a:t>
            </a:r>
          </a:p>
          <a:p>
            <a:pPr lvl="1"/>
            <a:r>
              <a:rPr lang="en-US" altLang="en-US"/>
              <a:t>Lack of user input</a:t>
            </a:r>
          </a:p>
          <a:p>
            <a:r>
              <a:rPr lang="en-US" altLang="en-US" smtClean="0"/>
              <a:t>Politics over substance</a:t>
            </a:r>
          </a:p>
          <a:p>
            <a:r>
              <a:rPr lang="en-US" altLang="en-US" smtClean="0"/>
              <a:t>Lack of effective project sponsorship</a:t>
            </a:r>
          </a:p>
          <a:p>
            <a:r>
              <a:rPr lang="en-US" altLang="en-US" smtClean="0"/>
              <a:t>Lack of stakeholder buy-in</a:t>
            </a:r>
          </a:p>
          <a:p>
            <a:r>
              <a:rPr lang="en-US" altLang="en-US" smtClean="0"/>
              <a:t>Wishful thinking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32365005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Process-Related Mistakes Part 1</a:t>
            </a:r>
          </a:p>
        </p:txBody>
      </p:sp>
      <p:sp>
        <p:nvSpPr>
          <p:cNvPr id="143362" name="Rectangle 3"/>
          <p:cNvSpPr>
            <a:spLocks noGrp="1" noChangeArrowheads="1"/>
          </p:cNvSpPr>
          <p:nvPr>
            <p:ph idx="1"/>
          </p:nvPr>
        </p:nvSpPr>
        <p:spPr/>
        <p:txBody>
          <a:bodyPr/>
          <a:lstStyle/>
          <a:p>
            <a:r>
              <a:rPr lang="en-US" altLang="en-US" smtClean="0"/>
              <a:t>Optimistic schedules</a:t>
            </a:r>
          </a:p>
          <a:p>
            <a:pPr lvl="1"/>
            <a:r>
              <a:rPr lang="en-US" altLang="en-US"/>
              <a:t>Omitting necessary tasks from estimates</a:t>
            </a:r>
          </a:p>
          <a:p>
            <a:pPr lvl="1"/>
            <a:r>
              <a:rPr lang="en-US" altLang="en-US"/>
              <a:t>Planning to catch-up later</a:t>
            </a:r>
          </a:p>
          <a:p>
            <a:pPr lvl="1"/>
            <a:r>
              <a:rPr lang="en-US" altLang="en-US"/>
              <a:t>Code-like-hell programming</a:t>
            </a:r>
          </a:p>
          <a:p>
            <a:pPr lvl="1"/>
            <a:r>
              <a:rPr lang="en-US" altLang="en-US"/>
              <a:t>Insufficient risk management</a:t>
            </a:r>
          </a:p>
          <a:p>
            <a:r>
              <a:rPr lang="en-US" altLang="en-US" smtClean="0"/>
              <a:t>Contractor failure</a:t>
            </a:r>
          </a:p>
          <a:p>
            <a:r>
              <a:rPr lang="en-US" altLang="en-US" smtClean="0"/>
              <a:t>Insufficient planning</a:t>
            </a:r>
          </a:p>
          <a:p>
            <a:r>
              <a:rPr lang="en-US" altLang="en-US" smtClean="0"/>
              <a:t>Abandonment of plan under pressure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4603405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Process-Related Mistakes Part 2</a:t>
            </a:r>
          </a:p>
        </p:txBody>
      </p:sp>
      <p:sp>
        <p:nvSpPr>
          <p:cNvPr id="145410" name="Rectangle 3"/>
          <p:cNvSpPr>
            <a:spLocks noGrp="1" noChangeArrowheads="1"/>
          </p:cNvSpPr>
          <p:nvPr>
            <p:ph idx="1"/>
          </p:nvPr>
        </p:nvSpPr>
        <p:spPr/>
        <p:txBody>
          <a:bodyPr/>
          <a:lstStyle/>
          <a:p>
            <a:r>
              <a:rPr lang="en-US" altLang="en-US" smtClean="0"/>
              <a:t>Wasted time during fuzzy front end</a:t>
            </a:r>
          </a:p>
          <a:p>
            <a:r>
              <a:rPr lang="en-US" altLang="en-US" smtClean="0"/>
              <a:t>Shortchanged upstream activities</a:t>
            </a:r>
          </a:p>
          <a:p>
            <a:r>
              <a:rPr lang="en-US" altLang="en-US" smtClean="0"/>
              <a:t>Inadequate design</a:t>
            </a:r>
          </a:p>
          <a:p>
            <a:r>
              <a:rPr lang="en-US" altLang="en-US" smtClean="0"/>
              <a:t>Shortchanged quality assurance </a:t>
            </a:r>
          </a:p>
          <a:p>
            <a:r>
              <a:rPr lang="en-US" altLang="en-US" smtClean="0"/>
              <a:t>Insufficient management controls</a:t>
            </a:r>
          </a:p>
          <a:p>
            <a:r>
              <a:rPr lang="en-US" altLang="en-US" smtClean="0"/>
              <a:t>Frequent convergence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9466480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Product-Related Mistakes</a:t>
            </a:r>
          </a:p>
        </p:txBody>
      </p:sp>
      <p:sp>
        <p:nvSpPr>
          <p:cNvPr id="147458" name="Rectangle 3"/>
          <p:cNvSpPr>
            <a:spLocks noGrp="1" noChangeArrowheads="1"/>
          </p:cNvSpPr>
          <p:nvPr>
            <p:ph idx="1"/>
          </p:nvPr>
        </p:nvSpPr>
        <p:spPr/>
        <p:txBody>
          <a:bodyPr/>
          <a:lstStyle/>
          <a:p>
            <a:r>
              <a:rPr lang="en-US" altLang="en-US" smtClean="0"/>
              <a:t>Requirements gold-plating</a:t>
            </a:r>
          </a:p>
          <a:p>
            <a:pPr lvl="1"/>
            <a:r>
              <a:rPr lang="en-US" altLang="en-US"/>
              <a:t>Gilding the lily</a:t>
            </a:r>
          </a:p>
          <a:p>
            <a:r>
              <a:rPr lang="en-US" altLang="en-US" smtClean="0"/>
              <a:t>Feature creep</a:t>
            </a:r>
          </a:p>
          <a:p>
            <a:r>
              <a:rPr lang="en-US" altLang="en-US" smtClean="0"/>
              <a:t>Developer gold-plating</a:t>
            </a:r>
          </a:p>
          <a:p>
            <a:pPr lvl="1"/>
            <a:r>
              <a:rPr lang="en-US" altLang="en-US"/>
              <a:t>Beware the pet project</a:t>
            </a:r>
          </a:p>
          <a:p>
            <a:r>
              <a:rPr lang="en-US" altLang="en-US" smtClean="0"/>
              <a:t>Push-me, pull-me negotiation</a:t>
            </a:r>
          </a:p>
          <a:p>
            <a:pPr lvl="1"/>
            <a:r>
              <a:rPr lang="en-US" altLang="en-US"/>
              <a:t>Slip schedule + add features</a:t>
            </a:r>
          </a:p>
          <a:p>
            <a:r>
              <a:rPr lang="en-US" altLang="en-US" smtClean="0"/>
              <a:t>Research-oriented development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16642087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Technology-Related Mistakes</a:t>
            </a:r>
          </a:p>
        </p:txBody>
      </p:sp>
      <p:sp>
        <p:nvSpPr>
          <p:cNvPr id="149506" name="Rectangle 3"/>
          <p:cNvSpPr>
            <a:spLocks noGrp="1" noChangeArrowheads="1"/>
          </p:cNvSpPr>
          <p:nvPr>
            <p:ph idx="1"/>
          </p:nvPr>
        </p:nvSpPr>
        <p:spPr/>
        <p:txBody>
          <a:bodyPr/>
          <a:lstStyle/>
          <a:p>
            <a:r>
              <a:rPr lang="en-US" altLang="en-US" smtClean="0"/>
              <a:t>Silver-bullet syndrome</a:t>
            </a:r>
          </a:p>
          <a:p>
            <a:r>
              <a:rPr lang="en-US" altLang="en-US" smtClean="0"/>
              <a:t>Overestimated savings from new tools and methods</a:t>
            </a:r>
          </a:p>
          <a:p>
            <a:pPr lvl="1"/>
            <a:r>
              <a:rPr lang="en-US" altLang="en-US"/>
              <a:t>Fad warning</a:t>
            </a:r>
          </a:p>
          <a:p>
            <a:r>
              <a:rPr lang="en-US" altLang="en-US" smtClean="0"/>
              <a:t>Switching tools in mid-project</a:t>
            </a:r>
          </a:p>
          <a:p>
            <a:r>
              <a:rPr lang="en-US" altLang="en-US" smtClean="0"/>
              <a:t>Lack of automated source-code control</a:t>
            </a:r>
          </a:p>
        </p:txBody>
      </p:sp>
      <p:sp>
        <p:nvSpPr>
          <p:cNvPr id="2" name="Slide Number Placeholder 1"/>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347275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t>Introduction</a:t>
            </a:r>
            <a:endParaRPr lang="en-US" dirty="0"/>
          </a:p>
        </p:txBody>
      </p:sp>
      <p:sp>
        <p:nvSpPr>
          <p:cNvPr id="44035" name="Rectangle 3"/>
          <p:cNvSpPr>
            <a:spLocks noGrp="1" noChangeArrowheads="1"/>
          </p:cNvSpPr>
          <p:nvPr>
            <p:ph idx="1"/>
          </p:nvPr>
        </p:nvSpPr>
        <p:spPr/>
        <p:txBody>
          <a:bodyPr/>
          <a:lstStyle/>
          <a:p>
            <a:r>
              <a:rPr lang="en-US" dirty="0" smtClean="0"/>
              <a:t>The top skills employers look for in new college graduates are all related to project management: team-work, problem-solving, and verbal communications.</a:t>
            </a:r>
          </a:p>
          <a:p>
            <a:r>
              <a:rPr lang="en-US" dirty="0" smtClean="0"/>
              <a:t>Organizations waste $97 million for every $1 billion spent on projects, according to PMI’s Pulse of the Profession® report.</a:t>
            </a:r>
          </a:p>
          <a:p>
            <a:r>
              <a:rPr lang="en-US" dirty="0"/>
              <a:t>The Saudi Smart Government </a:t>
            </a:r>
            <a:r>
              <a:rPr lang="en-US" dirty="0" smtClean="0"/>
              <a:t>Strategy is </a:t>
            </a:r>
            <a:r>
              <a:rPr lang="en-US" dirty="0"/>
              <a:t>expected to set Saudi Arabia’s AI market to touch $135.2 billion by 2030, which is estimated to contribute 12.4 percent to the Kingdom’s gross domestic product</a:t>
            </a:r>
            <a:r>
              <a:rPr lang="en-US" dirty="0" smtClean="0"/>
              <a:t>.</a:t>
            </a:r>
          </a:p>
          <a:p>
            <a:r>
              <a:rPr lang="en-US" dirty="0"/>
              <a:t>Saudi Arabia’s government spending on technology has been valued at around $24.7 billion (SR 93 billion) by 2025, the highest in the world, accounting for 21.7 percent of national spending</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4612524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What Helps Projects Succeed?</a:t>
            </a:r>
          </a:p>
        </p:txBody>
      </p:sp>
      <p:sp>
        <p:nvSpPr>
          <p:cNvPr id="151554" name="Content Placeholder 16"/>
          <p:cNvSpPr>
            <a:spLocks noGrp="1"/>
          </p:cNvSpPr>
          <p:nvPr>
            <p:ph idx="1"/>
          </p:nvPr>
        </p:nvSpPr>
        <p:spPr/>
        <p:txBody>
          <a:bodyPr/>
          <a:lstStyle/>
          <a:p>
            <a:pPr marL="514350" indent="-514350">
              <a:buFont typeface="Arial" panose="020B0604020202020204" pitchFamily="34" charset="0"/>
              <a:buAutoNum type="arabicPeriod"/>
            </a:pPr>
            <a:r>
              <a:rPr lang="en-US" altLang="en-US" dirty="0" smtClean="0"/>
              <a:t>Executive support</a:t>
            </a:r>
          </a:p>
          <a:p>
            <a:pPr marL="514350" indent="-514350">
              <a:buFont typeface="Arial" panose="020B0604020202020204" pitchFamily="34" charset="0"/>
              <a:buAutoNum type="arabicPeriod"/>
            </a:pPr>
            <a:r>
              <a:rPr lang="en-US" altLang="en-US" dirty="0" smtClean="0"/>
              <a:t>User involvement</a:t>
            </a:r>
          </a:p>
          <a:p>
            <a:pPr marL="514350" indent="-514350">
              <a:buFont typeface="Arial" panose="020B0604020202020204" pitchFamily="34" charset="0"/>
              <a:buAutoNum type="arabicPeriod"/>
            </a:pPr>
            <a:r>
              <a:rPr lang="en-US" altLang="en-US" dirty="0" smtClean="0"/>
              <a:t>Experienced project manager</a:t>
            </a:r>
          </a:p>
          <a:p>
            <a:pPr marL="514350" indent="-514350">
              <a:buFont typeface="Arial" panose="020B0604020202020204" pitchFamily="34" charset="0"/>
              <a:buAutoNum type="arabicPeriod"/>
            </a:pPr>
            <a:r>
              <a:rPr lang="en-US" altLang="en-US" dirty="0" smtClean="0"/>
              <a:t>Clear business objectives</a:t>
            </a:r>
          </a:p>
          <a:p>
            <a:pPr marL="514350" indent="-514350">
              <a:buFont typeface="Arial" panose="020B0604020202020204" pitchFamily="34" charset="0"/>
              <a:buAutoNum type="arabicPeriod"/>
            </a:pPr>
            <a:r>
              <a:rPr lang="en-US" altLang="en-US" dirty="0" smtClean="0"/>
              <a:t>Minimized scope</a:t>
            </a:r>
          </a:p>
          <a:p>
            <a:pPr marL="514350" indent="-514350">
              <a:buFont typeface="Arial" panose="020B0604020202020204" pitchFamily="34" charset="0"/>
              <a:buAutoNum type="arabicPeriod"/>
            </a:pPr>
            <a:r>
              <a:rPr lang="en-US" altLang="en-US" dirty="0" smtClean="0"/>
              <a:t>Standard software infrastructure</a:t>
            </a:r>
          </a:p>
          <a:p>
            <a:pPr marL="514350" indent="-514350"/>
            <a:endParaRPr lang="en-US" altLang="en-US" dirty="0" smtClean="0"/>
          </a:p>
        </p:txBody>
      </p:sp>
      <p:sp>
        <p:nvSpPr>
          <p:cNvPr id="151555" name="Content Placeholder 17"/>
          <p:cNvSpPr>
            <a:spLocks noGrp="1"/>
          </p:cNvSpPr>
          <p:nvPr>
            <p:ph sz="half" idx="4294967295"/>
          </p:nvPr>
        </p:nvSpPr>
        <p:spPr>
          <a:xfrm>
            <a:off x="6790099" y="1406880"/>
            <a:ext cx="4947546" cy="4724400"/>
          </a:xfrm>
        </p:spPr>
        <p:txBody>
          <a:bodyPr>
            <a:normAutofit/>
          </a:bodyPr>
          <a:lstStyle/>
          <a:p>
            <a:pPr marL="514350" indent="-514350">
              <a:buFont typeface="Arial" panose="020B0604020202020204" pitchFamily="34" charset="0"/>
              <a:buAutoNum type="arabicPeriod" startAt="7"/>
            </a:pPr>
            <a:r>
              <a:rPr lang="en-US" altLang="en-US" dirty="0">
                <a:latin typeface="Candara" panose="020E0502030303020204" pitchFamily="34" charset="0"/>
              </a:rPr>
              <a:t>Firm basic requirements</a:t>
            </a:r>
          </a:p>
          <a:p>
            <a:pPr marL="514350" indent="-514350">
              <a:buFont typeface="Arial" panose="020B0604020202020204" pitchFamily="34" charset="0"/>
              <a:buAutoNum type="arabicPeriod" startAt="7"/>
            </a:pPr>
            <a:r>
              <a:rPr lang="en-US" altLang="en-US" dirty="0">
                <a:latin typeface="Candara" panose="020E0502030303020204" pitchFamily="34" charset="0"/>
              </a:rPr>
              <a:t>Formal methodology</a:t>
            </a:r>
          </a:p>
          <a:p>
            <a:pPr marL="514350" indent="-514350">
              <a:buFont typeface="Arial" panose="020B0604020202020204" pitchFamily="34" charset="0"/>
              <a:buAutoNum type="arabicPeriod" startAt="7"/>
            </a:pPr>
            <a:r>
              <a:rPr lang="en-US" altLang="en-US" dirty="0">
                <a:latin typeface="Candara" panose="020E0502030303020204" pitchFamily="34" charset="0"/>
              </a:rPr>
              <a:t>Reliable estimates</a:t>
            </a:r>
          </a:p>
          <a:p>
            <a:pPr marL="514350" indent="-514350">
              <a:buFont typeface="Arial" panose="020B0604020202020204" pitchFamily="34" charset="0"/>
              <a:buAutoNum type="arabicPeriod" startAt="7"/>
            </a:pPr>
            <a:r>
              <a:rPr lang="en-US" altLang="en-US" dirty="0">
                <a:latin typeface="Candara" panose="020E0502030303020204" pitchFamily="34" charset="0"/>
              </a:rPr>
              <a:t>Other criteria, such as small milestones, proper planning, competent staff, and ownership</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42279796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Project Dimensions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2166512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Dimensions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pic>
        <p:nvPicPr>
          <p:cNvPr id="5" name="Picture 4"/>
          <p:cNvPicPr>
            <a:picLocks noChangeAspect="1"/>
          </p:cNvPicPr>
          <p:nvPr/>
        </p:nvPicPr>
        <p:blipFill>
          <a:blip r:embed="rId2"/>
          <a:stretch>
            <a:fillRect/>
          </a:stretch>
        </p:blipFill>
        <p:spPr>
          <a:xfrm>
            <a:off x="2399784" y="1401769"/>
            <a:ext cx="6427345" cy="4770813"/>
          </a:xfrm>
          <a:prstGeom prst="rect">
            <a:avLst/>
          </a:prstGeom>
        </p:spPr>
      </p:pic>
    </p:spTree>
    <p:extLst>
      <p:ext uri="{BB962C8B-B14F-4D97-AF65-F5344CB8AC3E}">
        <p14:creationId xmlns:p14="http://schemas.microsoft.com/office/powerpoint/2010/main" val="1273979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r>
              <a:rPr lang="en-US" altLang="en-US" smtClean="0">
                <a:effectLst>
                  <a:outerShdw blurRad="38100" dist="38100" dir="2700000" algn="tl">
                    <a:srgbClr val="C0C0C0"/>
                  </a:outerShdw>
                </a:effectLst>
              </a:rPr>
              <a:t>Four Project Dimensions</a:t>
            </a:r>
          </a:p>
        </p:txBody>
      </p:sp>
      <p:sp>
        <p:nvSpPr>
          <p:cNvPr id="153602" name="Rectangle 3"/>
          <p:cNvSpPr>
            <a:spLocks noGrp="1" noChangeArrowheads="1"/>
          </p:cNvSpPr>
          <p:nvPr>
            <p:ph idx="1"/>
          </p:nvPr>
        </p:nvSpPr>
        <p:spPr/>
        <p:txBody>
          <a:bodyPr/>
          <a:lstStyle/>
          <a:p>
            <a:pPr eaLnBrk="1" hangingPunct="1">
              <a:buFont typeface="Wingdings" panose="05000000000000000000" pitchFamily="2" charset="2"/>
              <a:buNone/>
            </a:pPr>
            <a:r>
              <a:rPr lang="en-US" altLang="en-US" b="1" dirty="0"/>
              <a:t>Four Project Dimensions (The 4 P</a:t>
            </a:r>
            <a:r>
              <a:rPr lang="en-US" altLang="ja-JP" b="1" dirty="0"/>
              <a:t>'s)</a:t>
            </a:r>
          </a:p>
          <a:p>
            <a:pPr eaLnBrk="1" hangingPunct="1"/>
            <a:r>
              <a:rPr lang="en-US" altLang="en-US" b="1" dirty="0" smtClean="0"/>
              <a:t>People</a:t>
            </a:r>
            <a:r>
              <a:rPr lang="en-US" altLang="en-US" dirty="0" smtClean="0"/>
              <a:t> — the most important element of a successful project</a:t>
            </a:r>
          </a:p>
          <a:p>
            <a:pPr eaLnBrk="1" hangingPunct="1"/>
            <a:r>
              <a:rPr lang="en-US" altLang="en-US" b="1" dirty="0" smtClean="0"/>
              <a:t>Product</a:t>
            </a:r>
            <a:r>
              <a:rPr lang="en-US" altLang="en-US" dirty="0" smtClean="0"/>
              <a:t> — the software to be built</a:t>
            </a:r>
          </a:p>
          <a:p>
            <a:pPr eaLnBrk="1" hangingPunct="1"/>
            <a:r>
              <a:rPr lang="en-US" altLang="en-US" b="1" dirty="0" smtClean="0"/>
              <a:t>Process</a:t>
            </a:r>
            <a:r>
              <a:rPr lang="en-US" altLang="en-US" dirty="0" smtClean="0"/>
              <a:t> — the set of framework activities and software engineering tasks to get the job done</a:t>
            </a:r>
          </a:p>
          <a:p>
            <a:pPr eaLnBrk="1" hangingPunct="1"/>
            <a:r>
              <a:rPr lang="en-US" altLang="en-US" b="1" dirty="0" smtClean="0"/>
              <a:t>Project</a:t>
            </a:r>
            <a:r>
              <a:rPr lang="en-US" altLang="en-US" dirty="0" smtClean="0"/>
              <a:t> — all work required to make the product a reality</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7608233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People</a:t>
            </a:r>
          </a:p>
        </p:txBody>
      </p:sp>
      <p:sp>
        <p:nvSpPr>
          <p:cNvPr id="9219" name="Rectangle 3"/>
          <p:cNvSpPr>
            <a:spLocks noGrp="1" noChangeArrowheads="1"/>
          </p:cNvSpPr>
          <p:nvPr>
            <p:ph idx="1"/>
          </p:nvPr>
        </p:nvSpPr>
        <p:spPr/>
        <p:txBody>
          <a:bodyPr>
            <a:normAutofit fontScale="92500" lnSpcReduction="20000"/>
          </a:bodyPr>
          <a:lstStyle/>
          <a:p>
            <a:pPr>
              <a:buFont typeface="Wingdings" panose="05000000000000000000" pitchFamily="2" charset="2"/>
              <a:buNone/>
            </a:pPr>
            <a:r>
              <a:rPr lang="ja-JP" altLang="en-US" dirty="0" smtClean="0"/>
              <a:t>“</a:t>
            </a:r>
            <a:r>
              <a:rPr lang="en-US" altLang="ja-JP" dirty="0" smtClean="0"/>
              <a:t>It’s always a people problem</a:t>
            </a:r>
            <a:r>
              <a:rPr lang="ja-JP" altLang="en-US" dirty="0" smtClean="0"/>
              <a:t>”</a:t>
            </a:r>
            <a:r>
              <a:rPr lang="en-US" altLang="ja-JP" dirty="0" smtClean="0"/>
              <a:t> </a:t>
            </a:r>
          </a:p>
          <a:p>
            <a:pPr algn="r">
              <a:buFont typeface="Wingdings" panose="05000000000000000000" pitchFamily="2" charset="2"/>
              <a:buNone/>
            </a:pPr>
            <a:r>
              <a:rPr lang="en-US" altLang="en-US" dirty="0" smtClean="0"/>
              <a:t>– Gerald Weinberg, </a:t>
            </a:r>
            <a:r>
              <a:rPr lang="ja-JP" altLang="en-US" dirty="0" smtClean="0"/>
              <a:t>“</a:t>
            </a:r>
            <a:r>
              <a:rPr lang="en-US" altLang="ja-JP" dirty="0" smtClean="0"/>
              <a:t>The Secrets of Consulting</a:t>
            </a:r>
            <a:r>
              <a:rPr lang="ja-JP" altLang="en-US" dirty="0" smtClean="0"/>
              <a:t>”</a:t>
            </a:r>
            <a:endParaRPr lang="en-US" altLang="ja-JP" dirty="0" smtClean="0"/>
          </a:p>
          <a:p>
            <a:r>
              <a:rPr lang="en-US" altLang="en-US" dirty="0" smtClean="0"/>
              <a:t>Developer productivity: 10-to-1 range</a:t>
            </a:r>
          </a:p>
          <a:p>
            <a:pPr lvl="1"/>
            <a:r>
              <a:rPr lang="en-US" altLang="en-US" dirty="0" smtClean="0"/>
              <a:t>Teams 3 (or 5) to 1 difference</a:t>
            </a:r>
          </a:p>
          <a:p>
            <a:r>
              <a:rPr lang="en-US" altLang="en-US" dirty="0" smtClean="0"/>
              <a:t>Improvements:</a:t>
            </a:r>
          </a:p>
          <a:p>
            <a:pPr lvl="1"/>
            <a:r>
              <a:rPr lang="en-US" altLang="en-US" dirty="0" smtClean="0"/>
              <a:t>Team selection</a:t>
            </a:r>
          </a:p>
          <a:p>
            <a:pPr lvl="1"/>
            <a:r>
              <a:rPr lang="en-US" altLang="en-US" dirty="0" smtClean="0"/>
              <a:t>Team organization</a:t>
            </a:r>
          </a:p>
          <a:p>
            <a:pPr lvl="1"/>
            <a:r>
              <a:rPr lang="en-US" altLang="en-US" dirty="0" smtClean="0"/>
              <a:t>Motivation</a:t>
            </a:r>
          </a:p>
          <a:p>
            <a:r>
              <a:rPr lang="en-US" altLang="en-US" dirty="0" smtClean="0"/>
              <a:t>Other success factors</a:t>
            </a:r>
          </a:p>
          <a:p>
            <a:pPr lvl="1"/>
            <a:r>
              <a:rPr lang="en-US" altLang="en-US" dirty="0" smtClean="0"/>
              <a:t>Matching people to tasks</a:t>
            </a:r>
          </a:p>
          <a:p>
            <a:pPr lvl="1"/>
            <a:r>
              <a:rPr lang="en-US" altLang="en-US" dirty="0" smtClean="0"/>
              <a:t>Career development</a:t>
            </a:r>
          </a:p>
          <a:p>
            <a:pPr lvl="1"/>
            <a:r>
              <a:rPr lang="en-US" altLang="en-US" dirty="0" smtClean="0"/>
              <a:t>Balance: individual and team</a:t>
            </a:r>
          </a:p>
          <a:p>
            <a:pPr lvl="1"/>
            <a:r>
              <a:rPr lang="en-US" altLang="en-US" dirty="0" smtClean="0"/>
              <a:t>Clear communication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1694906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21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21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921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921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921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21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921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499"/>
                                          </p:stCondLst>
                                        </p:cTn>
                                        <p:tgtEl>
                                          <p:spTgt spid="9219">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9219">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92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Product</a:t>
            </a:r>
          </a:p>
        </p:txBody>
      </p:sp>
      <p:sp>
        <p:nvSpPr>
          <p:cNvPr id="88067" name="Rectangle 3"/>
          <p:cNvSpPr>
            <a:spLocks noGrp="1" noChangeArrowheads="1"/>
          </p:cNvSpPr>
          <p:nvPr>
            <p:ph idx="1"/>
          </p:nvPr>
        </p:nvSpPr>
        <p:spPr/>
        <p:txBody>
          <a:bodyPr/>
          <a:lstStyle/>
          <a:p>
            <a:r>
              <a:rPr lang="en-US" altLang="en-US" smtClean="0"/>
              <a:t>The </a:t>
            </a:r>
            <a:r>
              <a:rPr lang="ja-JP" altLang="en-US" smtClean="0"/>
              <a:t>“</a:t>
            </a:r>
            <a:r>
              <a:rPr lang="en-US" altLang="ja-JP" smtClean="0"/>
              <a:t>tangible</a:t>
            </a:r>
            <a:r>
              <a:rPr lang="ja-JP" altLang="en-US" smtClean="0"/>
              <a:t>”</a:t>
            </a:r>
            <a:r>
              <a:rPr lang="en-US" altLang="ja-JP" smtClean="0"/>
              <a:t> dimension</a:t>
            </a:r>
          </a:p>
          <a:p>
            <a:r>
              <a:rPr lang="en-US" altLang="en-US" smtClean="0"/>
              <a:t>Product size management</a:t>
            </a:r>
          </a:p>
          <a:p>
            <a:r>
              <a:rPr lang="en-US" altLang="en-US" smtClean="0"/>
              <a:t>Product characteristics and requirements</a:t>
            </a:r>
          </a:p>
          <a:p>
            <a:r>
              <a:rPr lang="en-US" altLang="en-US" smtClean="0"/>
              <a:t>Feature creep management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1246681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1026"/>
          <p:cNvSpPr>
            <a:spLocks noGrp="1" noChangeArrowheads="1"/>
          </p:cNvSpPr>
          <p:nvPr>
            <p:ph type="title"/>
          </p:nvPr>
        </p:nvSpPr>
        <p:spPr/>
        <p:txBody>
          <a:bodyPr/>
          <a:lstStyle/>
          <a:p>
            <a:r>
              <a:rPr lang="en-US" altLang="en-US" dirty="0" smtClean="0">
                <a:effectLst>
                  <a:outerShdw blurRad="38100" dist="38100" dir="2700000" algn="tl">
                    <a:srgbClr val="C0C0C0"/>
                  </a:outerShdw>
                </a:effectLst>
              </a:rPr>
              <a:t>Process</a:t>
            </a:r>
          </a:p>
        </p:txBody>
      </p:sp>
      <p:sp>
        <p:nvSpPr>
          <p:cNvPr id="84995" name="Rectangle 1027"/>
          <p:cNvSpPr>
            <a:spLocks noGrp="1" noChangeArrowheads="1"/>
          </p:cNvSpPr>
          <p:nvPr>
            <p:ph idx="1"/>
          </p:nvPr>
        </p:nvSpPr>
        <p:spPr/>
        <p:txBody>
          <a:bodyPr>
            <a:normAutofit fontScale="85000" lnSpcReduction="20000"/>
          </a:bodyPr>
          <a:lstStyle/>
          <a:p>
            <a:r>
              <a:rPr lang="en-US" altLang="en-US" dirty="0" smtClean="0"/>
              <a:t>Is process stifling? </a:t>
            </a:r>
          </a:p>
          <a:p>
            <a:pPr lvl="1"/>
            <a:r>
              <a:rPr lang="en-US" altLang="en-US" dirty="0" smtClean="0"/>
              <a:t>2 Types: Management &amp; Technical</a:t>
            </a:r>
          </a:p>
          <a:p>
            <a:r>
              <a:rPr lang="en-US" altLang="en-US" dirty="0" smtClean="0"/>
              <a:t>Development fundamentals</a:t>
            </a:r>
          </a:p>
          <a:p>
            <a:r>
              <a:rPr lang="en-US" altLang="en-US" dirty="0" smtClean="0"/>
              <a:t>Quality assurance</a:t>
            </a:r>
          </a:p>
          <a:p>
            <a:r>
              <a:rPr lang="en-US" altLang="en-US" dirty="0" smtClean="0"/>
              <a:t>Risk management</a:t>
            </a:r>
          </a:p>
          <a:p>
            <a:r>
              <a:rPr lang="en-US" altLang="en-US" dirty="0" smtClean="0"/>
              <a:t>Lifecycle planning</a:t>
            </a:r>
          </a:p>
          <a:p>
            <a:r>
              <a:rPr lang="en-US" altLang="en-US" dirty="0" smtClean="0"/>
              <a:t>Avoid abuse by neglect</a:t>
            </a:r>
          </a:p>
          <a:p>
            <a:r>
              <a:rPr lang="en-US" altLang="en-US" dirty="0" smtClean="0"/>
              <a:t>Customer orientation</a:t>
            </a:r>
          </a:p>
          <a:p>
            <a:r>
              <a:rPr lang="en-US" altLang="en-US" dirty="0" smtClean="0"/>
              <a:t>Process maturity improvement</a:t>
            </a:r>
          </a:p>
          <a:p>
            <a:r>
              <a:rPr lang="en-US" altLang="en-US" dirty="0" smtClean="0"/>
              <a:t>Rework avoidance</a:t>
            </a:r>
          </a:p>
          <a:p>
            <a:r>
              <a:rPr lang="en-US" altLang="en-US" b="1" dirty="0" smtClean="0"/>
              <a:t>Goals</a:t>
            </a:r>
          </a:p>
          <a:p>
            <a:pPr lvl="1"/>
            <a:r>
              <a:rPr lang="en-US" altLang="en-US" dirty="0" smtClean="0"/>
              <a:t>cut time-to-market</a:t>
            </a:r>
          </a:p>
          <a:p>
            <a:pPr lvl="1"/>
            <a:r>
              <a:rPr lang="en-US" altLang="en-US" dirty="0" smtClean="0"/>
              <a:t>Improve quality</a:t>
            </a:r>
          </a:p>
          <a:p>
            <a:endParaRPr lang="en-US" altLang="en-US" dirty="0" smtClean="0"/>
          </a:p>
        </p:txBody>
      </p:sp>
      <p:sp>
        <p:nvSpPr>
          <p:cNvPr id="2" name="Slide Number Placeholder 1"/>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4060746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499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849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499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499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4995">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4995">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84995">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84995">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84995">
                                            <p:txEl>
                                              <p:pRg st="9" end="9"/>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84995">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84995">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8499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Technology</a:t>
            </a:r>
          </a:p>
        </p:txBody>
      </p:sp>
      <p:sp>
        <p:nvSpPr>
          <p:cNvPr id="90115" name="Rectangle 3"/>
          <p:cNvSpPr>
            <a:spLocks noGrp="1" noChangeArrowheads="1"/>
          </p:cNvSpPr>
          <p:nvPr>
            <p:ph idx="1"/>
          </p:nvPr>
        </p:nvSpPr>
        <p:spPr/>
        <p:txBody>
          <a:bodyPr/>
          <a:lstStyle/>
          <a:p>
            <a:r>
              <a:rPr lang="en-US" altLang="en-US" smtClean="0"/>
              <a:t>Often the least important dimension</a:t>
            </a:r>
          </a:p>
          <a:p>
            <a:r>
              <a:rPr lang="en-US" altLang="en-US" smtClean="0"/>
              <a:t>Language and tool selection</a:t>
            </a:r>
          </a:p>
          <a:p>
            <a:r>
              <a:rPr lang="en-US" altLang="en-US" smtClean="0"/>
              <a:t>Value and cost of reuse</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4029710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1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Planning</a:t>
            </a:r>
          </a:p>
        </p:txBody>
      </p:sp>
      <p:sp>
        <p:nvSpPr>
          <p:cNvPr id="20483" name="Rectangle 3"/>
          <p:cNvSpPr>
            <a:spLocks noGrp="1" noChangeArrowheads="1"/>
          </p:cNvSpPr>
          <p:nvPr>
            <p:ph idx="1"/>
          </p:nvPr>
        </p:nvSpPr>
        <p:spPr/>
        <p:txBody>
          <a:bodyPr/>
          <a:lstStyle/>
          <a:p>
            <a:r>
              <a:rPr lang="en-US" altLang="en-US" dirty="0" smtClean="0"/>
              <a:t>Determine requirements</a:t>
            </a:r>
          </a:p>
          <a:p>
            <a:r>
              <a:rPr lang="en-US" altLang="en-US" dirty="0" smtClean="0"/>
              <a:t>Determine resources </a:t>
            </a:r>
          </a:p>
          <a:p>
            <a:r>
              <a:rPr lang="en-US" altLang="en-US" dirty="0" smtClean="0"/>
              <a:t>Select lifecycle model</a:t>
            </a:r>
          </a:p>
          <a:p>
            <a:r>
              <a:rPr lang="en-US" altLang="en-US" dirty="0" smtClean="0"/>
              <a:t>Determine product features strategy</a:t>
            </a:r>
          </a:p>
          <a:p>
            <a:r>
              <a:rPr lang="en-US" altLang="en-US" b="1" dirty="0" smtClean="0"/>
              <a:t>Tracking</a:t>
            </a:r>
          </a:p>
          <a:p>
            <a:pPr lvl="1"/>
            <a:r>
              <a:rPr lang="en-US" altLang="en-US" dirty="0"/>
              <a:t>Cost, effort, schedule</a:t>
            </a:r>
          </a:p>
          <a:p>
            <a:pPr lvl="1"/>
            <a:r>
              <a:rPr lang="en-US" altLang="en-US" dirty="0"/>
              <a:t>Planned vs. Actual</a:t>
            </a:r>
          </a:p>
          <a:p>
            <a:pPr lvl="1"/>
            <a:r>
              <a:rPr lang="en-US" altLang="en-US" dirty="0"/>
              <a:t>How to handle when things go off plan?</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1728812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8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8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48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bldLvl="2"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Measurements</a:t>
            </a:r>
          </a:p>
        </p:txBody>
      </p:sp>
      <p:sp>
        <p:nvSpPr>
          <p:cNvPr id="102403" name="Rectangle 3"/>
          <p:cNvSpPr>
            <a:spLocks noGrp="1" noChangeArrowheads="1"/>
          </p:cNvSpPr>
          <p:nvPr>
            <p:ph idx="1"/>
          </p:nvPr>
        </p:nvSpPr>
        <p:spPr/>
        <p:txBody>
          <a:bodyPr/>
          <a:lstStyle/>
          <a:p>
            <a:pPr>
              <a:lnSpc>
                <a:spcPct val="90000"/>
              </a:lnSpc>
            </a:pPr>
            <a:r>
              <a:rPr lang="en-US" altLang="en-US" smtClean="0"/>
              <a:t>To date and projected</a:t>
            </a:r>
          </a:p>
          <a:p>
            <a:pPr lvl="1">
              <a:lnSpc>
                <a:spcPct val="90000"/>
              </a:lnSpc>
            </a:pPr>
            <a:r>
              <a:rPr lang="en-US" altLang="en-US"/>
              <a:t>Cost</a:t>
            </a:r>
          </a:p>
          <a:p>
            <a:pPr lvl="1">
              <a:lnSpc>
                <a:spcPct val="90000"/>
              </a:lnSpc>
            </a:pPr>
            <a:r>
              <a:rPr lang="en-US" altLang="en-US"/>
              <a:t>Schedule</a:t>
            </a:r>
          </a:p>
          <a:p>
            <a:pPr lvl="1">
              <a:lnSpc>
                <a:spcPct val="90000"/>
              </a:lnSpc>
            </a:pPr>
            <a:r>
              <a:rPr lang="en-US" altLang="en-US"/>
              <a:t>Effort</a:t>
            </a:r>
          </a:p>
          <a:p>
            <a:pPr lvl="1">
              <a:lnSpc>
                <a:spcPct val="90000"/>
              </a:lnSpc>
            </a:pPr>
            <a:r>
              <a:rPr lang="en-US" altLang="en-US"/>
              <a:t>Product features</a:t>
            </a:r>
          </a:p>
          <a:p>
            <a:pPr>
              <a:lnSpc>
                <a:spcPct val="90000"/>
              </a:lnSpc>
            </a:pPr>
            <a:r>
              <a:rPr lang="en-US" altLang="en-US" smtClean="0"/>
              <a:t>Alternatives</a:t>
            </a:r>
          </a:p>
          <a:p>
            <a:pPr lvl="1">
              <a:lnSpc>
                <a:spcPct val="90000"/>
              </a:lnSpc>
            </a:pPr>
            <a:r>
              <a:rPr lang="en-US" altLang="en-US"/>
              <a:t>Earned value analysis</a:t>
            </a:r>
          </a:p>
          <a:p>
            <a:pPr lvl="1">
              <a:lnSpc>
                <a:spcPct val="90000"/>
              </a:lnSpc>
            </a:pPr>
            <a:r>
              <a:rPr lang="en-US" altLang="en-US"/>
              <a:t>Defect rates</a:t>
            </a:r>
          </a:p>
          <a:p>
            <a:pPr lvl="1">
              <a:lnSpc>
                <a:spcPct val="90000"/>
              </a:lnSpc>
            </a:pPr>
            <a:r>
              <a:rPr lang="en-US" altLang="en-US"/>
              <a:t>Productivity (ex: SLOC)</a:t>
            </a:r>
          </a:p>
          <a:p>
            <a:pPr lvl="1">
              <a:lnSpc>
                <a:spcPct val="90000"/>
              </a:lnSpc>
            </a:pPr>
            <a:r>
              <a:rPr lang="en-US" altLang="en-US"/>
              <a:t>Complexity (ex: function points)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2384193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0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0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240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240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240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240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24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bldLvl="2"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Introduction</a:t>
            </a:r>
            <a:endParaRPr lang="en-US" dirty="0"/>
          </a:p>
        </p:txBody>
      </p:sp>
      <p:sp>
        <p:nvSpPr>
          <p:cNvPr id="14339" name="Rectangle 3"/>
          <p:cNvSpPr>
            <a:spLocks noGrp="1" noChangeArrowheads="1"/>
          </p:cNvSpPr>
          <p:nvPr>
            <p:ph idx="1"/>
          </p:nvPr>
        </p:nvSpPr>
        <p:spPr/>
        <p:txBody>
          <a:bodyPr>
            <a:normAutofit/>
          </a:bodyPr>
          <a:lstStyle/>
          <a:p>
            <a:r>
              <a:rPr lang="en-US" dirty="0" smtClean="0"/>
              <a:t>Advantages of Using Formal Project Management:</a:t>
            </a:r>
          </a:p>
          <a:p>
            <a:pPr lvl="1"/>
            <a:r>
              <a:rPr lang="en-US" dirty="0" smtClean="0"/>
              <a:t>Better control of financial, physical, and human resources</a:t>
            </a:r>
          </a:p>
          <a:p>
            <a:pPr lvl="1"/>
            <a:r>
              <a:rPr lang="en-US" dirty="0" smtClean="0"/>
              <a:t>Improved customer relations</a:t>
            </a:r>
          </a:p>
          <a:p>
            <a:pPr lvl="1"/>
            <a:r>
              <a:rPr lang="en-US" dirty="0" smtClean="0"/>
              <a:t>Shorter development times</a:t>
            </a:r>
          </a:p>
          <a:p>
            <a:pPr lvl="1"/>
            <a:r>
              <a:rPr lang="en-US" dirty="0" smtClean="0"/>
              <a:t>Lower costs and improved productivity</a:t>
            </a:r>
          </a:p>
          <a:p>
            <a:pPr lvl="1"/>
            <a:r>
              <a:rPr lang="en-US" dirty="0" smtClean="0"/>
              <a:t>Higher quality and increased reliability</a:t>
            </a:r>
          </a:p>
          <a:p>
            <a:pPr lvl="1"/>
            <a:r>
              <a:rPr lang="en-US" dirty="0" smtClean="0"/>
              <a:t>Higher profit margins</a:t>
            </a:r>
          </a:p>
          <a:p>
            <a:pPr lvl="1"/>
            <a:r>
              <a:rPr lang="en-US" dirty="0" smtClean="0"/>
              <a:t>Better internal coordination</a:t>
            </a:r>
          </a:p>
          <a:p>
            <a:pPr lvl="1"/>
            <a:r>
              <a:rPr lang="en-US" dirty="0" smtClean="0"/>
              <a:t>Positive impact on meeting strategic goals</a:t>
            </a:r>
          </a:p>
          <a:p>
            <a:pPr lvl="1"/>
            <a:r>
              <a:rPr lang="en-US" dirty="0" smtClean="0"/>
              <a:t>Higher worker </a:t>
            </a:r>
            <a:r>
              <a:rPr lang="en-US" dirty="0"/>
              <a:t>morale (less stress)</a:t>
            </a:r>
          </a:p>
          <a:p>
            <a:pPr lvl="2"/>
            <a:r>
              <a:rPr lang="en-US" dirty="0"/>
              <a:t>Less “death marches”</a:t>
            </a:r>
          </a:p>
          <a:p>
            <a:pPr lvl="2"/>
            <a:r>
              <a:rPr lang="en-US" dirty="0"/>
              <a:t>Less overworked </a:t>
            </a:r>
            <a:r>
              <a:rPr lang="en-US" dirty="0" smtClean="0"/>
              <a:t>personnel</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18783384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smtClean="0">
                <a:effectLst>
                  <a:outerShdw blurRad="38100" dist="38100" dir="2700000" algn="tl">
                    <a:srgbClr val="C0C0C0"/>
                  </a:outerShdw>
                </a:effectLst>
              </a:rPr>
              <a:t>Technical Fundamentals</a:t>
            </a:r>
          </a:p>
        </p:txBody>
      </p:sp>
      <p:sp>
        <p:nvSpPr>
          <p:cNvPr id="130051" name="Rectangle 3"/>
          <p:cNvSpPr>
            <a:spLocks noGrp="1" noChangeArrowheads="1"/>
          </p:cNvSpPr>
          <p:nvPr>
            <p:ph idx="1"/>
          </p:nvPr>
        </p:nvSpPr>
        <p:spPr>
          <a:xfrm>
            <a:off x="347527" y="1408779"/>
            <a:ext cx="11650767" cy="4746091"/>
          </a:xfrm>
        </p:spPr>
        <p:txBody>
          <a:bodyPr/>
          <a:lstStyle/>
          <a:p>
            <a:pPr>
              <a:buFont typeface="Wingdings" panose="05000000000000000000" pitchFamily="2" charset="2"/>
              <a:buNone/>
            </a:pPr>
            <a:r>
              <a:rPr lang="en-US" altLang="en-US" smtClean="0"/>
              <a:t>Assumed Software Development Life Cycle (SDLC)</a:t>
            </a:r>
          </a:p>
          <a:p>
            <a:r>
              <a:rPr lang="en-US" altLang="en-US" smtClean="0"/>
              <a:t>Requirements</a:t>
            </a:r>
          </a:p>
          <a:p>
            <a:r>
              <a:rPr lang="en-US" altLang="en-US" smtClean="0"/>
              <a:t>Analysis</a:t>
            </a:r>
          </a:p>
          <a:p>
            <a:r>
              <a:rPr lang="en-US" altLang="en-US" smtClean="0"/>
              <a:t>Design</a:t>
            </a:r>
          </a:p>
          <a:p>
            <a:r>
              <a:rPr lang="en-US" altLang="en-US" smtClean="0"/>
              <a:t>Construction</a:t>
            </a:r>
          </a:p>
          <a:p>
            <a:r>
              <a:rPr lang="en-US" altLang="en-US" smtClean="0"/>
              <a:t>Quality Assurance (aka Testing)</a:t>
            </a:r>
          </a:p>
          <a:p>
            <a:r>
              <a:rPr lang="en-US" altLang="en-US" smtClean="0"/>
              <a:t>Deployment</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553083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0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00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00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0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bldLvl="2"/>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Projects vs Programs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26732353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Program and Project Portfolio Management</a:t>
            </a:r>
            <a:endParaRPr lang="en-US" dirty="0"/>
          </a:p>
        </p:txBody>
      </p:sp>
      <p:sp>
        <p:nvSpPr>
          <p:cNvPr id="89091" name="Rectangle 3"/>
          <p:cNvSpPr>
            <a:spLocks noGrp="1" noChangeArrowheads="1"/>
          </p:cNvSpPr>
          <p:nvPr>
            <p:ph idx="1"/>
          </p:nvPr>
        </p:nvSpPr>
        <p:spPr/>
        <p:txBody>
          <a:bodyPr/>
          <a:lstStyle/>
          <a:p>
            <a:r>
              <a:rPr lang="en-US" smtClean="0"/>
              <a:t>About one-quarter of the world’s gross domestic product is spent on projects</a:t>
            </a:r>
          </a:p>
          <a:p>
            <a:r>
              <a:rPr lang="en-US" smtClean="0"/>
              <a:t>Two important concepts that help projects meet enterprise goals:</a:t>
            </a:r>
          </a:p>
          <a:p>
            <a:pPr lvl="1"/>
            <a:r>
              <a:rPr lang="en-US" smtClean="0"/>
              <a:t>Use of programs</a:t>
            </a:r>
          </a:p>
          <a:p>
            <a:pPr lvl="1"/>
            <a:r>
              <a:rPr lang="en-US" smtClean="0"/>
              <a:t>Project portfolio management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32984777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smtClean="0"/>
              <a:t>Programs</a:t>
            </a:r>
            <a:endParaRPr lang="en-US" dirty="0"/>
          </a:p>
        </p:txBody>
      </p:sp>
      <p:sp>
        <p:nvSpPr>
          <p:cNvPr id="89091" name="Rectangle 3"/>
          <p:cNvSpPr>
            <a:spLocks noGrp="1" noChangeArrowheads="1"/>
          </p:cNvSpPr>
          <p:nvPr>
            <p:ph idx="1"/>
          </p:nvPr>
        </p:nvSpPr>
        <p:spPr/>
        <p:txBody>
          <a:bodyPr/>
          <a:lstStyle/>
          <a:p>
            <a:r>
              <a:rPr lang="en-US" smtClean="0"/>
              <a:t>A program is “a group of related projects managed in a coordinated manner to obtain benefits and control not available from managing them individually” (PMBOK® Guide — Sixth Edition, 2017)</a:t>
            </a:r>
          </a:p>
          <a:p>
            <a:r>
              <a:rPr lang="en-US" smtClean="0"/>
              <a:t>Examples of common programs in the IT field include infrastructure, applications development, and user support</a:t>
            </a:r>
          </a:p>
          <a:p>
            <a:r>
              <a:rPr lang="en-US" smtClean="0"/>
              <a:t>A program manager provides leadership and direction for the project managers heading the projects within the program</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17699390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dirty="0" smtClean="0"/>
              <a:t>Project Portfolio Management</a:t>
            </a:r>
            <a:endParaRPr lang="en-US" dirty="0"/>
          </a:p>
        </p:txBody>
      </p:sp>
      <p:sp>
        <p:nvSpPr>
          <p:cNvPr id="34820" name="Content Placeholder 3"/>
          <p:cNvSpPr>
            <a:spLocks noGrp="1"/>
          </p:cNvSpPr>
          <p:nvPr>
            <p:ph idx="1"/>
          </p:nvPr>
        </p:nvSpPr>
        <p:spPr/>
        <p:txBody>
          <a:bodyPr/>
          <a:lstStyle/>
          <a:p>
            <a:r>
              <a:rPr lang="en-US" dirty="0" smtClean="0"/>
              <a:t>As part of project portfolio management, organizations group and manage projects and programs as a portfolio of investments that contribute to the entire enterprise’s success</a:t>
            </a:r>
          </a:p>
          <a:p>
            <a:r>
              <a:rPr lang="en-US" dirty="0" smtClean="0"/>
              <a:t>Portfolio managers help their organizations make wise investment decisions by helping to select and analyze projects from a strategic perspective</a:t>
            </a:r>
          </a:p>
          <a:p>
            <a:endParaRPr lang="en-US" dirty="0" smtClean="0"/>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4400645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t>Project Portfolio Management</a:t>
            </a:r>
            <a:endParaRPr lang="en-US" dirty="0"/>
          </a:p>
        </p:txBody>
      </p:sp>
      <p:pic>
        <p:nvPicPr>
          <p:cNvPr id="8" name="Content Placeholder 7" descr="Image illustrates the differences between project management and project portfolio management. The main distinction is a focus on meeting tactical or strategic goals.&#10;"/>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b="12035"/>
          <a:stretch/>
        </p:blipFill>
        <p:spPr>
          <a:xfrm>
            <a:off x="3017068" y="1496195"/>
            <a:ext cx="5683313" cy="4252755"/>
          </a:xfrm>
        </p:spPr>
      </p:pic>
      <p:sp>
        <p:nvSpPr>
          <p:cNvPr id="2" name="Slide Number Placeholder 1"/>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22141655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Best Practice</a:t>
            </a:r>
            <a:endParaRPr lang="en-US" dirty="0"/>
          </a:p>
        </p:txBody>
      </p:sp>
      <p:sp>
        <p:nvSpPr>
          <p:cNvPr id="4" name="Content Placeholder 3"/>
          <p:cNvSpPr>
            <a:spLocks noGrp="1"/>
          </p:cNvSpPr>
          <p:nvPr>
            <p:ph idx="1"/>
          </p:nvPr>
        </p:nvSpPr>
        <p:spPr/>
        <p:txBody>
          <a:bodyPr>
            <a:normAutofit/>
          </a:bodyPr>
          <a:lstStyle/>
          <a:p>
            <a:r>
              <a:rPr lang="en-US" dirty="0" smtClean="0"/>
              <a:t>A best practice is “an optimal way recognized by industry to achieve a stated goal or objective”*</a:t>
            </a:r>
          </a:p>
          <a:p>
            <a:r>
              <a:rPr lang="en-US" dirty="0" smtClean="0"/>
              <a:t>Robert </a:t>
            </a:r>
            <a:r>
              <a:rPr lang="en-US" dirty="0" err="1" smtClean="0"/>
              <a:t>Butrick</a:t>
            </a:r>
            <a:r>
              <a:rPr lang="en-US" dirty="0" smtClean="0"/>
              <a:t> suggests that organizations need to follow basic principles of project management, including these two mentioned earlier in this chapter:</a:t>
            </a:r>
          </a:p>
          <a:p>
            <a:pPr lvl="1"/>
            <a:r>
              <a:rPr lang="en-US" dirty="0" smtClean="0"/>
              <a:t>Make sure your projects are driven by your strategy. Be able to demonstrate how each project you undertake fits your business strategy, and screen out unwanted projects as soon as possible</a:t>
            </a:r>
          </a:p>
          <a:p>
            <a:pPr lvl="1"/>
            <a:r>
              <a:rPr lang="en-US" dirty="0" smtClean="0"/>
              <a:t>Engage your stakeholders. Ignoring stakeholders often leads to project failure. Be sure to engage stakeholders at all stages of a project, and encourage teamwork and commitment at all times</a:t>
            </a:r>
          </a:p>
        </p:txBody>
      </p:sp>
      <p:sp>
        <p:nvSpPr>
          <p:cNvPr id="2" name="Slide Number Placeholder 1"/>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10940514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Structure</a:t>
            </a:r>
            <a:endParaRPr lang="en-US" dirty="0"/>
          </a:p>
        </p:txBody>
      </p:sp>
      <p:sp>
        <p:nvSpPr>
          <p:cNvPr id="3" name="Content Placeholder 2"/>
          <p:cNvSpPr>
            <a:spLocks noGrp="1"/>
          </p:cNvSpPr>
          <p:nvPr>
            <p:ph idx="1"/>
          </p:nvPr>
        </p:nvSpPr>
        <p:spPr>
          <a:xfrm>
            <a:off x="347527" y="1406880"/>
            <a:ext cx="7430418" cy="4746091"/>
          </a:xfrm>
        </p:spPr>
        <p:txBody>
          <a:bodyPr>
            <a:normAutofit/>
          </a:bodyPr>
          <a:lstStyle/>
          <a:p>
            <a:r>
              <a:rPr lang="en-US" dirty="0" smtClean="0"/>
              <a:t>Functional</a:t>
            </a:r>
          </a:p>
          <a:p>
            <a:pPr lvl="1"/>
            <a:r>
              <a:rPr lang="en-US" dirty="0"/>
              <a:t>Most Common “Classic”</a:t>
            </a:r>
          </a:p>
          <a:p>
            <a:pPr lvl="1"/>
            <a:r>
              <a:rPr lang="en-US" dirty="0"/>
              <a:t>Grouped by specialization</a:t>
            </a:r>
          </a:p>
          <a:p>
            <a:pPr lvl="1"/>
            <a:r>
              <a:rPr lang="en-US" dirty="0"/>
              <a:t>Team members have both  departmental and project </a:t>
            </a:r>
            <a:r>
              <a:rPr lang="en-US" dirty="0" smtClean="0"/>
              <a:t>work</a:t>
            </a:r>
          </a:p>
          <a:p>
            <a:r>
              <a:rPr lang="en-US" dirty="0" err="1"/>
              <a:t>Projectized</a:t>
            </a:r>
            <a:endParaRPr lang="en-US" dirty="0"/>
          </a:p>
          <a:p>
            <a:pPr lvl="1"/>
            <a:r>
              <a:rPr lang="en-US" dirty="0"/>
              <a:t>Project is king</a:t>
            </a:r>
          </a:p>
          <a:p>
            <a:pPr lvl="1"/>
            <a:r>
              <a:rPr lang="en-US" dirty="0"/>
              <a:t>Staff are moved from project </a:t>
            </a:r>
            <a:r>
              <a:rPr lang="en-US" dirty="0" smtClean="0"/>
              <a:t>to project</a:t>
            </a:r>
          </a:p>
          <a:p>
            <a:r>
              <a:rPr lang="en-US" dirty="0"/>
              <a:t>Matrix</a:t>
            </a:r>
          </a:p>
          <a:p>
            <a:pPr lvl="1"/>
            <a:r>
              <a:rPr lang="en-US" dirty="0"/>
              <a:t>The two types mixed</a:t>
            </a:r>
          </a:p>
          <a:p>
            <a:pPr lvl="1"/>
            <a:r>
              <a:rPr lang="en-US" dirty="0"/>
              <a:t>Two bosses, Project Boss and  Functional </a:t>
            </a:r>
            <a:r>
              <a:rPr lang="en-US" dirty="0" smtClean="0"/>
              <a:t>Boss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87</a:t>
            </a:fld>
            <a:endParaRPr lang="en-US" dirty="0"/>
          </a:p>
        </p:txBody>
      </p:sp>
      <p:pic>
        <p:nvPicPr>
          <p:cNvPr id="5" name="Picture 4"/>
          <p:cNvPicPr>
            <a:picLocks noChangeAspect="1"/>
          </p:cNvPicPr>
          <p:nvPr/>
        </p:nvPicPr>
        <p:blipFill>
          <a:blip r:embed="rId2"/>
          <a:stretch>
            <a:fillRect/>
          </a:stretch>
        </p:blipFill>
        <p:spPr>
          <a:xfrm>
            <a:off x="7777944" y="1311486"/>
            <a:ext cx="3959701" cy="5077202"/>
          </a:xfrm>
          <a:prstGeom prst="rect">
            <a:avLst/>
          </a:prstGeom>
        </p:spPr>
      </p:pic>
    </p:spTree>
    <p:extLst>
      <p:ext uri="{BB962C8B-B14F-4D97-AF65-F5344CB8AC3E}">
        <p14:creationId xmlns:p14="http://schemas.microsoft.com/office/powerpoint/2010/main" val="365882165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17DCDA-ACB6-9C4C-BAF6-49CFF1B68579}"/>
              </a:ext>
            </a:extLst>
          </p:cNvPr>
          <p:cNvSpPr>
            <a:spLocks noGrp="1"/>
          </p:cNvSpPr>
          <p:nvPr>
            <p:ph type="title"/>
          </p:nvPr>
        </p:nvSpPr>
        <p:spPr/>
        <p:txBody>
          <a:bodyPr/>
          <a:lstStyle/>
          <a:p>
            <a:r>
              <a:rPr lang="en-US" dirty="0" smtClean="0"/>
              <a:t>Organizational Project Management</a:t>
            </a:r>
            <a:endParaRPr lang="en-US" dirty="0"/>
          </a:p>
        </p:txBody>
      </p:sp>
      <p:sp>
        <p:nvSpPr>
          <p:cNvPr id="2" name="Content Placeholder 1">
            <a:extLst>
              <a:ext uri="{FF2B5EF4-FFF2-40B4-BE49-F238E27FC236}">
                <a16:creationId xmlns:a16="http://schemas.microsoft.com/office/drawing/2014/main" id="{0CA74214-2A05-8544-80A7-4C9153C1DC8F}"/>
              </a:ext>
            </a:extLst>
          </p:cNvPr>
          <p:cNvSpPr>
            <a:spLocks noGrp="1"/>
          </p:cNvSpPr>
          <p:nvPr>
            <p:ph idx="1"/>
          </p:nvPr>
        </p:nvSpPr>
        <p:spPr/>
        <p:txBody>
          <a:bodyPr/>
          <a:lstStyle/>
          <a:p>
            <a:r>
              <a:rPr lang="en-US" smtClean="0"/>
              <a:t>Organizational project management </a:t>
            </a:r>
          </a:p>
          <a:p>
            <a:pPr lvl="1"/>
            <a:r>
              <a:rPr lang="en-US" smtClean="0"/>
              <a:t>Framework in which portfolio, program, and project management are integrated with organizational enablers in order to achieve strategic objectives</a:t>
            </a:r>
          </a:p>
          <a:p>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88</a:t>
            </a:fld>
            <a:endParaRPr lang="en-US" dirty="0"/>
          </a:p>
        </p:txBody>
      </p:sp>
      <p:pic>
        <p:nvPicPr>
          <p:cNvPr id="6" name="Content Placeholder 8" descr="Image shows that the costs of Core IT projects are nondiscretionary, which means that the company has no choice in whether to fund them.&#10;"/>
          <p:cNvPicPr>
            <a:picLocks noChangeAspect="1"/>
          </p:cNvPicPr>
          <p:nvPr/>
        </p:nvPicPr>
        <p:blipFill rotWithShape="1">
          <a:blip r:embed="rId2" cstate="print">
            <a:extLst>
              <a:ext uri="{28A0092B-C50C-407E-A947-70E740481C1C}">
                <a14:useLocalDpi xmlns:a14="http://schemas.microsoft.com/office/drawing/2010/main" val="0"/>
              </a:ext>
            </a:extLst>
          </a:blip>
          <a:srcRect b="7322"/>
          <a:stretch/>
        </p:blipFill>
        <p:spPr>
          <a:xfrm>
            <a:off x="1765425" y="2695319"/>
            <a:ext cx="7740713" cy="3734182"/>
          </a:xfrm>
          <a:prstGeom prst="rect">
            <a:avLst/>
          </a:prstGeom>
        </p:spPr>
      </p:pic>
    </p:spTree>
    <p:extLst>
      <p:ext uri="{BB962C8B-B14F-4D97-AF65-F5344CB8AC3E}">
        <p14:creationId xmlns:p14="http://schemas.microsoft.com/office/powerpoint/2010/main" val="15385073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Suggested Skills for PM</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828723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p:txBody>
          <a:bodyPr/>
          <a:lstStyle/>
          <a:p>
            <a:r>
              <a:rPr lang="en-US" smtClean="0"/>
              <a:t>What Went Wrong?</a:t>
            </a:r>
            <a:endParaRPr lang="en-US" dirty="0"/>
          </a:p>
        </p:txBody>
      </p:sp>
      <p:sp>
        <p:nvSpPr>
          <p:cNvPr id="13315" name="Rectangle 2"/>
          <p:cNvSpPr>
            <a:spLocks noGrp="1" noChangeArrowheads="1"/>
          </p:cNvSpPr>
          <p:nvPr>
            <p:ph idx="1"/>
          </p:nvPr>
        </p:nvSpPr>
        <p:spPr/>
        <p:txBody>
          <a:bodyPr/>
          <a:lstStyle/>
          <a:p>
            <a:r>
              <a:rPr lang="en-US" dirty="0" smtClean="0"/>
              <a:t>IT Projects have a terrible track record, as described in the What Went Wrong?</a:t>
            </a:r>
          </a:p>
          <a:p>
            <a:r>
              <a:rPr lang="en-US" dirty="0" smtClean="0"/>
              <a:t>A Standish Group study (CHAOS) in 2017 found that only 28% of IT projects were successful in meeting scope, time, and cost goals; over 18% of IT projects were canceled before completion</a:t>
            </a:r>
          </a:p>
          <a:p>
            <a:r>
              <a:rPr lang="en-US" dirty="0" smtClean="0"/>
              <a:t>A PricewaterhouseCoopers study found that over half of all projects fail and only 2.5% of corporations consistently meet their targets for scope, time, and cost goals for all types of project</a:t>
            </a:r>
          </a:p>
          <a:p>
            <a:endParaRPr lang="en-US" dirty="0" smtClean="0"/>
          </a:p>
          <a:p>
            <a:endParaRPr lang="en-US" dirty="0" smtClean="0"/>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7655444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The Role of the Project Manager</a:t>
            </a:r>
            <a:endParaRPr lang="en-US" dirty="0"/>
          </a:p>
        </p:txBody>
      </p:sp>
      <p:sp>
        <p:nvSpPr>
          <p:cNvPr id="40964" name="Content Placeholder 3"/>
          <p:cNvSpPr>
            <a:spLocks noGrp="1"/>
          </p:cNvSpPr>
          <p:nvPr>
            <p:ph idx="1"/>
          </p:nvPr>
        </p:nvSpPr>
        <p:spPr/>
        <p:txBody>
          <a:bodyPr/>
          <a:lstStyle/>
          <a:p>
            <a:r>
              <a:rPr lang="en-US" smtClean="0"/>
              <a:t>Project managers must work closely with the other stakeholders on a project, especially the sponsor and project team</a:t>
            </a:r>
          </a:p>
          <a:p>
            <a:r>
              <a:rPr lang="en-US" smtClean="0"/>
              <a:t>They are also more effective if they are familiar with the 10 project management knowledge areas</a:t>
            </a:r>
          </a:p>
          <a:p>
            <a:pPr lvl="1"/>
            <a:r>
              <a:rPr lang="en-US" smtClean="0"/>
              <a:t>And the various tools and techniques related to project management</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25585014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Project Manager Job Description</a:t>
            </a:r>
            <a:endParaRPr lang="en-US" dirty="0"/>
          </a:p>
        </p:txBody>
      </p:sp>
      <p:sp>
        <p:nvSpPr>
          <p:cNvPr id="40964" name="Content Placeholder 3"/>
          <p:cNvSpPr>
            <a:spLocks noGrp="1"/>
          </p:cNvSpPr>
          <p:nvPr>
            <p:ph idx="1"/>
          </p:nvPr>
        </p:nvSpPr>
        <p:spPr/>
        <p:txBody>
          <a:bodyPr/>
          <a:lstStyle/>
          <a:p>
            <a:r>
              <a:rPr lang="en-US" smtClean="0"/>
              <a:t>Job descriptions vary, but most include responsibilities like planning, scheduling, coordinating, and working with people to achieve project goals</a:t>
            </a:r>
          </a:p>
          <a:p>
            <a:r>
              <a:rPr lang="en-US" smtClean="0"/>
              <a:t>Project management is a skill needed in every major IT field, from database administrator to network specialist to technical writer</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5389548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2E5B70-0794-614B-B4E6-CB18B57E3175}"/>
              </a:ext>
            </a:extLst>
          </p:cNvPr>
          <p:cNvSpPr>
            <a:spLocks noGrp="1"/>
          </p:cNvSpPr>
          <p:nvPr>
            <p:ph type="title"/>
          </p:nvPr>
        </p:nvSpPr>
        <p:spPr/>
        <p:txBody>
          <a:bodyPr/>
          <a:lstStyle/>
          <a:p>
            <a:r>
              <a:rPr lang="en-US" smtClean="0"/>
              <a:t>Advice for Young Professionals</a:t>
            </a:r>
            <a:endParaRPr lang="en-US" dirty="0"/>
          </a:p>
        </p:txBody>
      </p:sp>
      <p:sp>
        <p:nvSpPr>
          <p:cNvPr id="2" name="Content Placeholder 1">
            <a:extLst>
              <a:ext uri="{FF2B5EF4-FFF2-40B4-BE49-F238E27FC236}">
                <a16:creationId xmlns:a16="http://schemas.microsoft.com/office/drawing/2014/main" id="{3B5B5120-729C-614D-8934-0C2D025883FA}"/>
              </a:ext>
            </a:extLst>
          </p:cNvPr>
          <p:cNvSpPr>
            <a:spLocks noGrp="1"/>
          </p:cNvSpPr>
          <p:nvPr>
            <p:ph idx="1"/>
          </p:nvPr>
        </p:nvSpPr>
        <p:spPr/>
        <p:txBody>
          <a:bodyPr/>
          <a:lstStyle/>
          <a:p>
            <a:r>
              <a:rPr lang="en-US" smtClean="0"/>
              <a:t>A few questions to ask yourself to know if you would be a good project manager</a:t>
            </a:r>
          </a:p>
          <a:p>
            <a:pPr lvl="1"/>
            <a:r>
              <a:rPr lang="en-US" smtClean="0"/>
              <a:t>Do you get frustrated by bad bosses? Do you think you could do a better job?</a:t>
            </a:r>
          </a:p>
          <a:p>
            <a:pPr lvl="1"/>
            <a:r>
              <a:rPr lang="en-US" smtClean="0"/>
              <a:t>Are you interested in understanding the big picture of how organizations work and how your individual work or your project fits in?</a:t>
            </a:r>
          </a:p>
          <a:p>
            <a:pPr lvl="1"/>
            <a:r>
              <a:rPr lang="en-US" smtClean="0"/>
              <a:t>Have you had other leadership roles, such as being a team captain, president of a club, or entrepreneur of a small business? Did you enjoy it? Did others think you did a good job?</a:t>
            </a:r>
          </a:p>
          <a:p>
            <a:pPr lvl="1"/>
            <a:r>
              <a:rPr lang="en-US" smtClean="0"/>
              <a:t>Are you good at mentoring others? Do people ask you for help in developing their skills or your advice on what to do?</a:t>
            </a:r>
            <a:endParaRPr lang="en-US" dirty="0"/>
          </a:p>
        </p:txBody>
      </p:sp>
      <p:sp>
        <p:nvSpPr>
          <p:cNvPr id="5" name="Slide Number Placeholder 4"/>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16829845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Suggested Skills for Project Managers</a:t>
            </a:r>
            <a:endParaRPr lang="en-US" dirty="0"/>
          </a:p>
        </p:txBody>
      </p:sp>
      <p:sp>
        <p:nvSpPr>
          <p:cNvPr id="41987" name="Rectangle 3"/>
          <p:cNvSpPr>
            <a:spLocks noGrp="1" noChangeArrowheads="1"/>
          </p:cNvSpPr>
          <p:nvPr>
            <p:ph idx="1"/>
          </p:nvPr>
        </p:nvSpPr>
        <p:spPr/>
        <p:txBody>
          <a:bodyPr/>
          <a:lstStyle/>
          <a:p>
            <a:r>
              <a:rPr lang="en-US" smtClean="0"/>
              <a:t>The Project Management Body of Knowledge</a:t>
            </a:r>
          </a:p>
          <a:p>
            <a:r>
              <a:rPr lang="en-US" smtClean="0"/>
              <a:t>Application area knowledge, standards, and regulations</a:t>
            </a:r>
          </a:p>
          <a:p>
            <a:r>
              <a:rPr lang="en-US" smtClean="0"/>
              <a:t>Project environment knowledge</a:t>
            </a:r>
          </a:p>
          <a:p>
            <a:r>
              <a:rPr lang="en-US" smtClean="0"/>
              <a:t>General management knowledge and skills</a:t>
            </a:r>
          </a:p>
          <a:p>
            <a:r>
              <a:rPr lang="en-US" smtClean="0"/>
              <a:t>Soft skills or human relations skills</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93</a:t>
            </a:fld>
            <a:endParaRPr lang="en-US" dirty="0"/>
          </a:p>
        </p:txBody>
      </p:sp>
    </p:spTree>
    <p:extLst>
      <p:ext uri="{BB962C8B-B14F-4D97-AF65-F5344CB8AC3E}">
        <p14:creationId xmlns:p14="http://schemas.microsoft.com/office/powerpoint/2010/main" val="32577225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t>Suggested Skills for Project Managers</a:t>
            </a:r>
            <a:endParaRPr lang="en-US" dirty="0"/>
          </a:p>
        </p:txBody>
      </p:sp>
      <p:sp>
        <p:nvSpPr>
          <p:cNvPr id="41987" name="Rectangle 3"/>
          <p:cNvSpPr>
            <a:spLocks noGrp="1" noChangeArrowheads="1"/>
          </p:cNvSpPr>
          <p:nvPr>
            <p:ph idx="1"/>
          </p:nvPr>
        </p:nvSpPr>
        <p:spPr/>
        <p:txBody>
          <a:bodyPr/>
          <a:lstStyle/>
          <a:p>
            <a:r>
              <a:rPr lang="en-US" dirty="0" smtClean="0"/>
              <a:t>Six traits of highly effective project managers as follows:</a:t>
            </a:r>
          </a:p>
          <a:p>
            <a:pPr lvl="1"/>
            <a:r>
              <a:rPr lang="en-US" dirty="0" smtClean="0"/>
              <a:t>Be a strategic business partner</a:t>
            </a:r>
          </a:p>
          <a:p>
            <a:pPr lvl="1"/>
            <a:r>
              <a:rPr lang="en-US" dirty="0" smtClean="0"/>
              <a:t>Encourage and recognize valuable contributions</a:t>
            </a:r>
          </a:p>
          <a:p>
            <a:pPr lvl="1"/>
            <a:r>
              <a:rPr lang="en-US" dirty="0" smtClean="0"/>
              <a:t>Respect and motivate stakeholders</a:t>
            </a:r>
          </a:p>
          <a:p>
            <a:pPr lvl="1"/>
            <a:r>
              <a:rPr lang="en-US" dirty="0" smtClean="0"/>
              <a:t>Be fully vested in success</a:t>
            </a:r>
          </a:p>
          <a:p>
            <a:pPr lvl="1"/>
            <a:r>
              <a:rPr lang="en-US" dirty="0" smtClean="0"/>
              <a:t>Stress integrity and accountability</a:t>
            </a:r>
          </a:p>
          <a:p>
            <a:pPr lvl="1"/>
            <a:r>
              <a:rPr lang="en-US" dirty="0" smtClean="0"/>
              <a:t>Work in the gray/Be able to deal with ambiguity</a:t>
            </a:r>
          </a:p>
          <a:p>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14981642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PMI Talent Triangle® and the Importance of Leadership Skills*</a:t>
            </a:r>
            <a:endParaRPr lang="en-US" dirty="0"/>
          </a:p>
        </p:txBody>
      </p:sp>
      <p:sp>
        <p:nvSpPr>
          <p:cNvPr id="44036" name="Content Placeholder 6"/>
          <p:cNvSpPr>
            <a:spLocks noGrp="1"/>
          </p:cNvSpPr>
          <p:nvPr>
            <p:ph idx="1"/>
          </p:nvPr>
        </p:nvSpPr>
        <p:spPr/>
        <p:txBody>
          <a:bodyPr/>
          <a:lstStyle/>
          <a:p>
            <a:r>
              <a:rPr lang="en-US" smtClean="0"/>
              <a:t>The talent triangle includes:</a:t>
            </a:r>
          </a:p>
          <a:p>
            <a:pPr lvl="1"/>
            <a:r>
              <a:rPr lang="en-US" smtClean="0"/>
              <a:t>Technical project management skills</a:t>
            </a:r>
          </a:p>
          <a:p>
            <a:pPr lvl="1"/>
            <a:r>
              <a:rPr lang="en-US" smtClean="0"/>
              <a:t>Strategic and business management skills</a:t>
            </a:r>
          </a:p>
          <a:p>
            <a:pPr lvl="1"/>
            <a:r>
              <a:rPr lang="en-US" smtClean="0"/>
              <a:t>Leadership skills</a:t>
            </a:r>
          </a:p>
          <a:p>
            <a:r>
              <a:rPr lang="en-US" smtClean="0"/>
              <a:t>Leadership styles include:</a:t>
            </a:r>
          </a:p>
          <a:p>
            <a:pPr lvl="1"/>
            <a:r>
              <a:rPr lang="en-US" smtClean="0"/>
              <a:t>Laissez-faire</a:t>
            </a:r>
          </a:p>
          <a:p>
            <a:pPr lvl="1"/>
            <a:r>
              <a:rPr lang="en-US" smtClean="0"/>
              <a:t>Transactional</a:t>
            </a:r>
          </a:p>
          <a:p>
            <a:pPr lvl="1"/>
            <a:r>
              <a:rPr lang="en-US" smtClean="0"/>
              <a:t>Servant leader</a:t>
            </a:r>
          </a:p>
          <a:p>
            <a:pPr lvl="1"/>
            <a:r>
              <a:rPr lang="en-US" smtClean="0"/>
              <a:t>Transformational</a:t>
            </a:r>
          </a:p>
          <a:p>
            <a:pPr lvl="1"/>
            <a:r>
              <a:rPr lang="en-US" smtClean="0"/>
              <a:t>Charismatic</a:t>
            </a:r>
          </a:p>
          <a:p>
            <a:pPr lvl="1"/>
            <a:r>
              <a:rPr lang="en-US" smtClean="0"/>
              <a:t>Interactional</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95</a:t>
            </a:fld>
            <a:endParaRPr lang="en-US" dirty="0"/>
          </a:p>
        </p:txBody>
      </p:sp>
      <p:pic>
        <p:nvPicPr>
          <p:cNvPr id="3074" name="Picture 2" descr="Talent Triangle - PDUn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1928" y="1883952"/>
            <a:ext cx="3349091" cy="284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5438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dirty="0" smtClean="0"/>
              <a:t>Careers for IT Project Managers</a:t>
            </a:r>
            <a:endParaRPr lang="en-US" dirty="0"/>
          </a:p>
        </p:txBody>
      </p:sp>
      <p:sp>
        <p:nvSpPr>
          <p:cNvPr id="46084" name="Content Placeholder 3"/>
          <p:cNvSpPr>
            <a:spLocks noGrp="1"/>
          </p:cNvSpPr>
          <p:nvPr>
            <p:ph idx="1"/>
          </p:nvPr>
        </p:nvSpPr>
        <p:spPr/>
        <p:txBody>
          <a:bodyPr/>
          <a:lstStyle/>
          <a:p>
            <a:r>
              <a:rPr lang="en-US" dirty="0" smtClean="0"/>
              <a:t>In a 2021 survey, IT executives listed the “ten hot tech skills” they planned to hire for in 2022</a:t>
            </a:r>
          </a:p>
          <a:p>
            <a:r>
              <a:rPr lang="en-US" dirty="0" smtClean="0"/>
              <a:t>Project management was second only to Data Science</a:t>
            </a:r>
          </a:p>
          <a:p>
            <a:r>
              <a:rPr lang="en-US" dirty="0" smtClean="0"/>
              <a:t>Even if you choose to stay in a technical role, you still need project management knowledge and skills to help your team and organization</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96</a:t>
            </a:fld>
            <a:endParaRPr lang="en-US" dirty="0"/>
          </a:p>
        </p:txBody>
      </p:sp>
    </p:spTree>
    <p:extLst>
      <p:ext uri="{BB962C8B-B14F-4D97-AF65-F5344CB8AC3E}">
        <p14:creationId xmlns:p14="http://schemas.microsoft.com/office/powerpoint/2010/main" val="332813631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t>Careers for IT Project Managers</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254879647"/>
              </p:ext>
            </p:extLst>
          </p:nvPr>
        </p:nvGraphicFramePr>
        <p:xfrm>
          <a:off x="2993680" y="1641441"/>
          <a:ext cx="6096000" cy="3708400"/>
        </p:xfrm>
        <a:graphic>
          <a:graphicData uri="http://schemas.openxmlformats.org/drawingml/2006/table">
            <a:tbl>
              <a:tblPr firstRow="1" bandRow="1">
                <a:tableStyleId>{BC89EF96-8CEA-46FF-86C4-4CE0E7609802}</a:tableStyleId>
              </a:tblPr>
              <a:tblGrid>
                <a:gridCol w="7620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40">
                <a:tc>
                  <a:txBody>
                    <a:bodyPr/>
                    <a:lstStyle/>
                    <a:p>
                      <a:r>
                        <a:rPr lang="en-US" b="0" dirty="0" smtClean="0">
                          <a:latin typeface="Candara" panose="020E0502030303020204" pitchFamily="34" charset="0"/>
                        </a:rPr>
                        <a:t>1.</a:t>
                      </a:r>
                      <a:endParaRPr lang="en-US" b="0" dirty="0">
                        <a:solidFill>
                          <a:schemeClr val="tx1"/>
                        </a:solidFill>
                        <a:latin typeface="Candara" panose="020E0502030303020204" pitchFamily="34" charset="0"/>
                      </a:endParaRPr>
                    </a:p>
                  </a:txBody>
                  <a:tcPr/>
                </a:tc>
                <a:tc>
                  <a:txBody>
                    <a:bodyPr/>
                    <a:lstStyle/>
                    <a:p>
                      <a:r>
                        <a:rPr lang="en-US" b="0" dirty="0" smtClean="0">
                          <a:latin typeface="Candara" panose="020E0502030303020204" pitchFamily="34" charset="0"/>
                        </a:rPr>
                        <a:t>Data Science</a:t>
                      </a:r>
                      <a:endParaRPr lang="en-US" b="0" dirty="0">
                        <a:solidFill>
                          <a:schemeClr val="tx1"/>
                        </a:solidFill>
                        <a:latin typeface="Candara" panose="020E0502030303020204" pitchFamily="34" charset="0"/>
                      </a:endParaRPr>
                    </a:p>
                  </a:txBody>
                  <a:tcPr/>
                </a:tc>
                <a:extLst>
                  <a:ext uri="{0D108BD9-81ED-4DB2-BD59-A6C34878D82A}">
                    <a16:rowId xmlns:a16="http://schemas.microsoft.com/office/drawing/2014/main" val="10000"/>
                  </a:ext>
                </a:extLst>
              </a:tr>
              <a:tr h="370840">
                <a:tc>
                  <a:txBody>
                    <a:bodyPr/>
                    <a:lstStyle/>
                    <a:p>
                      <a:r>
                        <a:rPr lang="en-US" b="0" dirty="0" smtClean="0">
                          <a:latin typeface="Candara" panose="020E0502030303020204" pitchFamily="34" charset="0"/>
                        </a:rPr>
                        <a:t>2.</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Project management</a:t>
                      </a:r>
                      <a:endParaRPr lang="en-US" b="0" dirty="0">
                        <a:latin typeface="Candara" panose="020E0502030303020204" pitchFamily="34" charset="0"/>
                      </a:endParaRPr>
                    </a:p>
                  </a:txBody>
                  <a:tcPr/>
                </a:tc>
                <a:extLst>
                  <a:ext uri="{0D108BD9-81ED-4DB2-BD59-A6C34878D82A}">
                    <a16:rowId xmlns:a16="http://schemas.microsoft.com/office/drawing/2014/main" val="10001"/>
                  </a:ext>
                </a:extLst>
              </a:tr>
              <a:tr h="370840">
                <a:tc>
                  <a:txBody>
                    <a:bodyPr/>
                    <a:lstStyle/>
                    <a:p>
                      <a:r>
                        <a:rPr lang="en-US" b="0" dirty="0" smtClean="0">
                          <a:latin typeface="Candara" panose="020E0502030303020204" pitchFamily="34" charset="0"/>
                        </a:rPr>
                        <a:t>3.</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Cyber-security</a:t>
                      </a:r>
                      <a:endParaRPr lang="en-US" b="0" dirty="0">
                        <a:latin typeface="Candara" panose="020E0502030303020204" pitchFamily="34" charset="0"/>
                      </a:endParaRPr>
                    </a:p>
                  </a:txBody>
                  <a:tcPr/>
                </a:tc>
                <a:extLst>
                  <a:ext uri="{0D108BD9-81ED-4DB2-BD59-A6C34878D82A}">
                    <a16:rowId xmlns:a16="http://schemas.microsoft.com/office/drawing/2014/main" val="10002"/>
                  </a:ext>
                </a:extLst>
              </a:tr>
              <a:tr h="370840">
                <a:tc>
                  <a:txBody>
                    <a:bodyPr/>
                    <a:lstStyle/>
                    <a:p>
                      <a:r>
                        <a:rPr lang="en-US" b="0" dirty="0" smtClean="0">
                          <a:latin typeface="Candara" panose="020E0502030303020204" pitchFamily="34" charset="0"/>
                        </a:rPr>
                        <a:t>4.</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Cloud Computing </a:t>
                      </a:r>
                      <a:endParaRPr lang="en-US" b="0" dirty="0">
                        <a:latin typeface="Candara" panose="020E0502030303020204" pitchFamily="34" charset="0"/>
                      </a:endParaRPr>
                    </a:p>
                  </a:txBody>
                  <a:tcPr/>
                </a:tc>
                <a:extLst>
                  <a:ext uri="{0D108BD9-81ED-4DB2-BD59-A6C34878D82A}">
                    <a16:rowId xmlns:a16="http://schemas.microsoft.com/office/drawing/2014/main" val="10003"/>
                  </a:ext>
                </a:extLst>
              </a:tr>
              <a:tr h="370840">
                <a:tc>
                  <a:txBody>
                    <a:bodyPr/>
                    <a:lstStyle/>
                    <a:p>
                      <a:r>
                        <a:rPr lang="en-US" b="0" dirty="0" smtClean="0">
                          <a:latin typeface="Candara" panose="020E0502030303020204" pitchFamily="34" charset="0"/>
                        </a:rPr>
                        <a:t>5.</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User experience/user interface (UX/UI) design</a:t>
                      </a:r>
                      <a:endParaRPr lang="en-US" b="0" dirty="0">
                        <a:latin typeface="Candara" panose="020E0502030303020204" pitchFamily="34" charset="0"/>
                      </a:endParaRPr>
                    </a:p>
                  </a:txBody>
                  <a:tcPr/>
                </a:tc>
                <a:extLst>
                  <a:ext uri="{0D108BD9-81ED-4DB2-BD59-A6C34878D82A}">
                    <a16:rowId xmlns:a16="http://schemas.microsoft.com/office/drawing/2014/main" val="10004"/>
                  </a:ext>
                </a:extLst>
              </a:tr>
              <a:tr h="370840">
                <a:tc>
                  <a:txBody>
                    <a:bodyPr/>
                    <a:lstStyle/>
                    <a:p>
                      <a:r>
                        <a:rPr lang="en-US" b="0" dirty="0" smtClean="0">
                          <a:latin typeface="Candara" panose="020E0502030303020204" pitchFamily="34" charset="0"/>
                        </a:rPr>
                        <a:t>6.</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Quality assurance (QA)/testing</a:t>
                      </a:r>
                      <a:endParaRPr lang="en-US" b="0" dirty="0">
                        <a:latin typeface="Candara" panose="020E0502030303020204" pitchFamily="34" charset="0"/>
                      </a:endParaRPr>
                    </a:p>
                  </a:txBody>
                  <a:tcPr/>
                </a:tc>
                <a:extLst>
                  <a:ext uri="{0D108BD9-81ED-4DB2-BD59-A6C34878D82A}">
                    <a16:rowId xmlns:a16="http://schemas.microsoft.com/office/drawing/2014/main" val="10005"/>
                  </a:ext>
                </a:extLst>
              </a:tr>
              <a:tr h="370840">
                <a:tc>
                  <a:txBody>
                    <a:bodyPr/>
                    <a:lstStyle/>
                    <a:p>
                      <a:r>
                        <a:rPr lang="en-US" b="0" dirty="0" smtClean="0">
                          <a:latin typeface="Candara" panose="020E0502030303020204" pitchFamily="34" charset="0"/>
                        </a:rPr>
                        <a:t>7.</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Artificial Intelligence</a:t>
                      </a:r>
                      <a:endParaRPr lang="en-US" b="0" dirty="0">
                        <a:latin typeface="Candara" panose="020E0502030303020204" pitchFamily="34" charset="0"/>
                      </a:endParaRPr>
                    </a:p>
                  </a:txBody>
                  <a:tcPr/>
                </a:tc>
                <a:extLst>
                  <a:ext uri="{0D108BD9-81ED-4DB2-BD59-A6C34878D82A}">
                    <a16:rowId xmlns:a16="http://schemas.microsoft.com/office/drawing/2014/main" val="10006"/>
                  </a:ext>
                </a:extLst>
              </a:tr>
              <a:tr h="370840">
                <a:tc>
                  <a:txBody>
                    <a:bodyPr/>
                    <a:lstStyle/>
                    <a:p>
                      <a:r>
                        <a:rPr lang="en-US" b="0" dirty="0" smtClean="0">
                          <a:latin typeface="Candara" panose="020E0502030303020204" pitchFamily="34" charset="0"/>
                        </a:rPr>
                        <a:t>8.</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DevOps </a:t>
                      </a:r>
                      <a:endParaRPr lang="en-US" b="0" dirty="0">
                        <a:latin typeface="Candara" panose="020E0502030303020204" pitchFamily="34" charset="0"/>
                      </a:endParaRPr>
                    </a:p>
                  </a:txBody>
                  <a:tcPr/>
                </a:tc>
                <a:extLst>
                  <a:ext uri="{0D108BD9-81ED-4DB2-BD59-A6C34878D82A}">
                    <a16:rowId xmlns:a16="http://schemas.microsoft.com/office/drawing/2014/main" val="10007"/>
                  </a:ext>
                </a:extLst>
              </a:tr>
              <a:tr h="370840">
                <a:tc>
                  <a:txBody>
                    <a:bodyPr/>
                    <a:lstStyle/>
                    <a:p>
                      <a:r>
                        <a:rPr lang="en-US" b="0" dirty="0" smtClean="0">
                          <a:latin typeface="Candara" panose="020E0502030303020204" pitchFamily="34" charset="0"/>
                        </a:rPr>
                        <a:t>9.</a:t>
                      </a:r>
                      <a:endParaRPr lang="en-US" b="0" dirty="0">
                        <a:latin typeface="Candara" panose="020E0502030303020204" pitchFamily="34" charset="0"/>
                      </a:endParaRPr>
                    </a:p>
                  </a:txBody>
                  <a:tcPr/>
                </a:tc>
                <a:tc>
                  <a:txBody>
                    <a:bodyPr/>
                    <a:lstStyle/>
                    <a:p>
                      <a:r>
                        <a:rPr lang="en-US" b="0" dirty="0" err="1" smtClean="0">
                          <a:latin typeface="Candara" panose="020E0502030303020204" pitchFamily="34" charset="0"/>
                        </a:rPr>
                        <a:t>Blockchain</a:t>
                      </a:r>
                      <a:r>
                        <a:rPr lang="en-US" b="0" dirty="0" smtClean="0">
                          <a:latin typeface="Candara" panose="020E0502030303020204" pitchFamily="34" charset="0"/>
                        </a:rPr>
                        <a:t> </a:t>
                      </a:r>
                      <a:endParaRPr lang="en-US" b="0" dirty="0">
                        <a:latin typeface="Candara" panose="020E0502030303020204" pitchFamily="34" charset="0"/>
                      </a:endParaRPr>
                    </a:p>
                  </a:txBody>
                  <a:tcPr/>
                </a:tc>
                <a:extLst>
                  <a:ext uri="{0D108BD9-81ED-4DB2-BD59-A6C34878D82A}">
                    <a16:rowId xmlns:a16="http://schemas.microsoft.com/office/drawing/2014/main" val="10008"/>
                  </a:ext>
                </a:extLst>
              </a:tr>
              <a:tr h="370840">
                <a:tc>
                  <a:txBody>
                    <a:bodyPr/>
                    <a:lstStyle/>
                    <a:p>
                      <a:r>
                        <a:rPr lang="en-US" b="0" dirty="0" smtClean="0">
                          <a:latin typeface="Candara" panose="020E0502030303020204" pitchFamily="34" charset="0"/>
                        </a:rPr>
                        <a:t>10.</a:t>
                      </a:r>
                      <a:endParaRPr lang="en-US" b="0" dirty="0">
                        <a:latin typeface="Candara" panose="020E0502030303020204" pitchFamily="34" charset="0"/>
                      </a:endParaRPr>
                    </a:p>
                  </a:txBody>
                  <a:tcPr/>
                </a:tc>
                <a:tc>
                  <a:txBody>
                    <a:bodyPr/>
                    <a:lstStyle/>
                    <a:p>
                      <a:r>
                        <a:rPr lang="en-US" b="0" dirty="0" smtClean="0">
                          <a:latin typeface="Candara" panose="020E0502030303020204" pitchFamily="34" charset="0"/>
                        </a:rPr>
                        <a:t>Augmented Reality (AR) and Virtual Reality (VR)</a:t>
                      </a:r>
                      <a:endParaRPr lang="en-US" b="0" dirty="0">
                        <a:latin typeface="Candara" panose="020E0502030303020204" pitchFamily="34" charset="0"/>
                      </a:endParaRPr>
                    </a:p>
                  </a:txBody>
                  <a:tcPr/>
                </a:tc>
                <a:extLst>
                  <a:ext uri="{0D108BD9-81ED-4DB2-BD59-A6C34878D82A}">
                    <a16:rowId xmlns:a16="http://schemas.microsoft.com/office/drawing/2014/main" val="10009"/>
                  </a:ext>
                </a:extLst>
              </a:tr>
            </a:tbl>
          </a:graphicData>
        </a:graphic>
      </p:graphicFrame>
      <p:sp>
        <p:nvSpPr>
          <p:cNvPr id="8" name="Content Placeholder 7">
            <a:extLst>
              <a:ext uri="{FF2B5EF4-FFF2-40B4-BE49-F238E27FC236}">
                <a16:creationId xmlns:a16="http://schemas.microsoft.com/office/drawing/2014/main" id="{BBE84025-049D-694E-8526-2935DB0756CD}"/>
              </a:ext>
            </a:extLst>
          </p:cNvPr>
          <p:cNvSpPr>
            <a:spLocks noGrp="1"/>
          </p:cNvSpPr>
          <p:nvPr>
            <p:ph idx="1"/>
          </p:nvPr>
        </p:nvSpPr>
        <p:spPr>
          <a:xfrm>
            <a:off x="2993680" y="5465656"/>
            <a:ext cx="4882836" cy="460375"/>
          </a:xfrm>
        </p:spPr>
        <p:txBody>
          <a:bodyPr>
            <a:normAutofit fontScale="92500"/>
          </a:bodyPr>
          <a:lstStyle/>
          <a:p>
            <a:pPr marL="0" indent="0">
              <a:buNone/>
            </a:pPr>
            <a:r>
              <a:rPr lang="en-US" dirty="0" smtClean="0"/>
              <a:t>Table: Ten hot tech skills for 2012</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2763355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Project Management History</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38802404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smtClean="0"/>
              <a:t>The Project Management Profession</a:t>
            </a:r>
            <a:endParaRPr lang="en-US" dirty="0"/>
          </a:p>
        </p:txBody>
      </p:sp>
      <p:sp>
        <p:nvSpPr>
          <p:cNvPr id="48132" name="Content Placeholder 3"/>
          <p:cNvSpPr>
            <a:spLocks noGrp="1"/>
          </p:cNvSpPr>
          <p:nvPr>
            <p:ph idx="1"/>
          </p:nvPr>
        </p:nvSpPr>
        <p:spPr/>
        <p:txBody>
          <a:bodyPr/>
          <a:lstStyle/>
          <a:p>
            <a:r>
              <a:rPr lang="en-US" smtClean="0"/>
              <a:t>The profession of project management is growing at a very rapid pace</a:t>
            </a:r>
          </a:p>
          <a:p>
            <a:r>
              <a:rPr lang="en-US" smtClean="0"/>
              <a:t>It is helpful to understand the history of the field,  the role of professional societies like the Project Management Institute, and the growth in project management software</a:t>
            </a:r>
            <a:endParaRPr lang="en-US" dirty="0"/>
          </a:p>
        </p:txBody>
      </p:sp>
      <p:sp>
        <p:nvSpPr>
          <p:cNvPr id="2" name="Slide Number Placeholder 1"/>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2582054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TotalTime>
  <Words>6158</Words>
  <Application>Microsoft Office PowerPoint</Application>
  <PresentationFormat>Widescreen</PresentationFormat>
  <Paragraphs>1087</Paragraphs>
  <Slides>110</Slides>
  <Notes>39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110</vt:i4>
      </vt:variant>
    </vt:vector>
  </HeadingPairs>
  <TitlesOfParts>
    <vt:vector size="124" baseType="lpstr">
      <vt:lpstr>ＭＳ Ｐゴシック</vt:lpstr>
      <vt:lpstr>ＭＳ Ｐゴシック</vt:lpstr>
      <vt:lpstr>游ゴシック</vt:lpstr>
      <vt:lpstr>游ゴシック Light</vt:lpstr>
      <vt:lpstr>American Typewriter</vt:lpstr>
      <vt:lpstr>Arial</vt:lpstr>
      <vt:lpstr>Calibri</vt:lpstr>
      <vt:lpstr>Calibri Light</vt:lpstr>
      <vt:lpstr>Candara</vt:lpstr>
      <vt:lpstr>Lucida Grande</vt:lpstr>
      <vt:lpstr>Times</vt:lpstr>
      <vt:lpstr>Times New Roman</vt:lpstr>
      <vt:lpstr>Wingdings</vt:lpstr>
      <vt:lpstr>Office Theme</vt:lpstr>
      <vt:lpstr>Introduction</vt:lpstr>
      <vt:lpstr>Outline</vt:lpstr>
      <vt:lpstr>Introduction</vt:lpstr>
      <vt:lpstr>Software Engineering</vt:lpstr>
      <vt:lpstr>PowerPoint Presentation</vt:lpstr>
      <vt:lpstr>Introduction</vt:lpstr>
      <vt:lpstr>Introduction</vt:lpstr>
      <vt:lpstr>Introduction</vt:lpstr>
      <vt:lpstr>What Went Wrong?</vt:lpstr>
      <vt:lpstr>Projects</vt:lpstr>
      <vt:lpstr>What is a project?</vt:lpstr>
      <vt:lpstr>What Is a Project?</vt:lpstr>
      <vt:lpstr>Examples of IT Projects</vt:lpstr>
      <vt:lpstr>Examples of IT Projects</vt:lpstr>
      <vt:lpstr>Media Snapshot</vt:lpstr>
      <vt:lpstr>Project vs. Program Management</vt:lpstr>
      <vt:lpstr>Project characteristics </vt:lpstr>
      <vt:lpstr>Project characteristics </vt:lpstr>
      <vt:lpstr>Project vs Operational</vt:lpstr>
      <vt:lpstr>Projects vs. operations/production </vt:lpstr>
      <vt:lpstr>Characteristics of IT (Information Technology)</vt:lpstr>
      <vt:lpstr>How do IT projects differ from ‘ordinary’ projects?</vt:lpstr>
      <vt:lpstr>Project characteristics</vt:lpstr>
      <vt:lpstr>How Are Software Projects Different?</vt:lpstr>
      <vt:lpstr>Project Attributes</vt:lpstr>
      <vt:lpstr>Project Constraints</vt:lpstr>
      <vt:lpstr>Process and Project Management </vt:lpstr>
      <vt:lpstr>Product Lifecycle</vt:lpstr>
      <vt:lpstr>Project Lifecycle</vt:lpstr>
      <vt:lpstr>Project Lifecycle</vt:lpstr>
      <vt:lpstr>What is Project Management?</vt:lpstr>
      <vt:lpstr>Thought for the day</vt:lpstr>
      <vt:lpstr>What is Project Management? </vt:lpstr>
      <vt:lpstr>Project Terms</vt:lpstr>
      <vt:lpstr>Project Stakeholders</vt:lpstr>
      <vt:lpstr>Project Management Knowledge Areas</vt:lpstr>
      <vt:lpstr>Project Management Tools and Techniques</vt:lpstr>
      <vt:lpstr>Project Management Tools and Techniques</vt:lpstr>
      <vt:lpstr>Software Project Management</vt:lpstr>
      <vt:lpstr>What is Project Management?</vt:lpstr>
      <vt:lpstr>Managing Engineering Process</vt:lpstr>
      <vt:lpstr>What is Project Management?</vt:lpstr>
      <vt:lpstr>Project management processes </vt:lpstr>
      <vt:lpstr>Software Project</vt:lpstr>
      <vt:lpstr>Software Development Process</vt:lpstr>
      <vt:lpstr>Software Project</vt:lpstr>
      <vt:lpstr>Software Processes</vt:lpstr>
      <vt:lpstr>Core project management activities </vt:lpstr>
      <vt:lpstr>Software Project Trade-offs</vt:lpstr>
      <vt:lpstr>What makes a project successful?</vt:lpstr>
      <vt:lpstr>The Project Triangle</vt:lpstr>
      <vt:lpstr>Success Metrics</vt:lpstr>
      <vt:lpstr>Factors in Project Success &amp; Failure</vt:lpstr>
      <vt:lpstr>Successful Projects</vt:lpstr>
      <vt:lpstr>Project Success (1 of 4)</vt:lpstr>
      <vt:lpstr>Project Success (2 of 4)</vt:lpstr>
      <vt:lpstr>Project Success (3 of 4)</vt:lpstr>
      <vt:lpstr>Project Success (4 of 4)</vt:lpstr>
      <vt:lpstr>How Do Projects Succeed?</vt:lpstr>
      <vt:lpstr>Software Crisis</vt:lpstr>
      <vt:lpstr>Why do IT projects fail?</vt:lpstr>
      <vt:lpstr>Why do IT projects fail? </vt:lpstr>
      <vt:lpstr>Why do IT projects fail?</vt:lpstr>
      <vt:lpstr>People-Related Mistakes Part 1</vt:lpstr>
      <vt:lpstr>People-Related Mistakes Part 2</vt:lpstr>
      <vt:lpstr>Process-Related Mistakes Part 1</vt:lpstr>
      <vt:lpstr>Process-Related Mistakes Part 2</vt:lpstr>
      <vt:lpstr>Product-Related Mistakes</vt:lpstr>
      <vt:lpstr>Technology-Related Mistakes</vt:lpstr>
      <vt:lpstr>What Helps Projects Succeed?</vt:lpstr>
      <vt:lpstr>Project Dimensions</vt:lpstr>
      <vt:lpstr>Project Dimensions</vt:lpstr>
      <vt:lpstr>Four Project Dimensions</vt:lpstr>
      <vt:lpstr>People</vt:lpstr>
      <vt:lpstr>Product</vt:lpstr>
      <vt:lpstr>Process</vt:lpstr>
      <vt:lpstr>Technology</vt:lpstr>
      <vt:lpstr>Planning</vt:lpstr>
      <vt:lpstr>Measurements</vt:lpstr>
      <vt:lpstr>Technical Fundamentals</vt:lpstr>
      <vt:lpstr>Projects vs Programs</vt:lpstr>
      <vt:lpstr>Program and Project Portfolio Management</vt:lpstr>
      <vt:lpstr>Programs</vt:lpstr>
      <vt:lpstr>Project Portfolio Management</vt:lpstr>
      <vt:lpstr>Project Portfolio Management</vt:lpstr>
      <vt:lpstr>Best Practice</vt:lpstr>
      <vt:lpstr>Organizational Structure</vt:lpstr>
      <vt:lpstr>Organizational Project Management</vt:lpstr>
      <vt:lpstr>Suggested Skills for PM</vt:lpstr>
      <vt:lpstr>The Role of the Project Manager</vt:lpstr>
      <vt:lpstr>Project Manager Job Description</vt:lpstr>
      <vt:lpstr>Advice for Young Professionals</vt:lpstr>
      <vt:lpstr>Suggested Skills for Project Managers</vt:lpstr>
      <vt:lpstr>Suggested Skills for Project Managers</vt:lpstr>
      <vt:lpstr>PMI Talent Triangle® and the Importance of Leadership Skills*</vt:lpstr>
      <vt:lpstr>Careers for IT Project Managers</vt:lpstr>
      <vt:lpstr>Careers for IT Project Managers</vt:lpstr>
      <vt:lpstr>Project Management History</vt:lpstr>
      <vt:lpstr>The Project Management Profession</vt:lpstr>
      <vt:lpstr>History of Project Management</vt:lpstr>
      <vt:lpstr>History of Project Management</vt:lpstr>
      <vt:lpstr>History of Project Management</vt:lpstr>
      <vt:lpstr>Global Issues</vt:lpstr>
      <vt:lpstr>The Project Management Institute</vt:lpstr>
      <vt:lpstr>Project Management Certification</vt:lpstr>
      <vt:lpstr>Project Management Certification</vt:lpstr>
      <vt:lpstr>Ethics in Project Management</vt:lpstr>
      <vt:lpstr>Getting organized</vt:lpstr>
      <vt:lpstr>Summary</vt:lpstr>
      <vt:lpstr>Summary of essential points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104</cp:revision>
  <cp:lastPrinted>2021-10-18T07:27:50Z</cp:lastPrinted>
  <dcterms:created xsi:type="dcterms:W3CDTF">2021-10-12T10:09:12Z</dcterms:created>
  <dcterms:modified xsi:type="dcterms:W3CDTF">2022-11-14T04:35:07Z</dcterms:modified>
</cp:coreProperties>
</file>