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53" r:id="rId3"/>
    <p:sldId id="523" r:id="rId4"/>
    <p:sldId id="522" r:id="rId5"/>
    <p:sldId id="524" r:id="rId6"/>
    <p:sldId id="525" r:id="rId7"/>
    <p:sldId id="526" r:id="rId8"/>
    <p:sldId id="527" r:id="rId9"/>
    <p:sldId id="528" r:id="rId10"/>
    <p:sldId id="529" r:id="rId11"/>
    <p:sldId id="506" r:id="rId12"/>
    <p:sldId id="518" r:id="rId13"/>
    <p:sldId id="507" r:id="rId14"/>
    <p:sldId id="508" r:id="rId15"/>
    <p:sldId id="520" r:id="rId16"/>
    <p:sldId id="531" r:id="rId17"/>
    <p:sldId id="530" r:id="rId18"/>
    <p:sldId id="516" r:id="rId19"/>
    <p:sldId id="517" r:id="rId20"/>
    <p:sldId id="521" r:id="rId21"/>
    <p:sldId id="509" r:id="rId22"/>
    <p:sldId id="511" r:id="rId23"/>
    <p:sldId id="534" r:id="rId24"/>
    <p:sldId id="533" r:id="rId25"/>
    <p:sldId id="510" r:id="rId26"/>
    <p:sldId id="514" r:id="rId27"/>
    <p:sldId id="535" r:id="rId28"/>
    <p:sldId id="515" r:id="rId29"/>
    <p:sldId id="536" r:id="rId30"/>
    <p:sldId id="537" r:id="rId31"/>
    <p:sldId id="538" r:id="rId32"/>
    <p:sldId id="539" r:id="rId33"/>
    <p:sldId id="540" r:id="rId34"/>
    <p:sldId id="541" r:id="rId35"/>
    <p:sldId id="542" r:id="rId36"/>
    <p:sldId id="513" r:id="rId37"/>
    <p:sldId id="519" r:id="rId38"/>
    <p:sldId id="54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FF"/>
    <a:srgbClr val="F3F2F3"/>
    <a:srgbClr val="2E6CA4"/>
    <a:srgbClr val="FFFFFF"/>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707AD-71EE-4F71-BFB0-5CFFA7745367}"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F9948-F8FC-4163-B3EE-CE0CD0EF91F9}"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3B62-4C74-4EE9-93F0-BE51AE88912F}"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A470F-AE83-4D43-9CAA-74593F94EAD0}" type="datetime1">
              <a:rPr lang="en-US" smtClean="0"/>
              <a:t>11/14/2022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E11C0-1713-41FC-9E65-ABB713C18815}"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C483D-0DA7-48F4-B572-48ADE24F3969}" type="datetime1">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11/14/2022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11/14/2022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DevOps Metrics</a:t>
            </a:r>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Constantly evolve, improve, and grow</a:t>
            </a:r>
          </a:p>
          <a:p>
            <a:pPr lvl="1"/>
            <a:r>
              <a:rPr lang="en-US" dirty="0"/>
              <a:t>Cultural change never has an end-point; it is an ever-evolving concept. </a:t>
            </a:r>
          </a:p>
          <a:p>
            <a:pPr lvl="1"/>
            <a:r>
              <a:rPr lang="en-US" dirty="0"/>
              <a:t>When you begin your DevOps journey, you must realize that there is no final destination – and there never will be. </a:t>
            </a:r>
          </a:p>
          <a:p>
            <a:pPr lvl="1"/>
            <a:r>
              <a:rPr lang="en-US" dirty="0"/>
              <a:t>You must constantly reinforce the DevOps message and empower your team to drive this cultural transformation through a solid support network and a sufficient toolset.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50156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Measure DevOps Success?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16247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Measure DevOps Success?</a:t>
            </a:r>
          </a:p>
        </p:txBody>
      </p:sp>
      <p:sp>
        <p:nvSpPr>
          <p:cNvPr id="6" name="Content Placeholder 5"/>
          <p:cNvSpPr>
            <a:spLocks noGrp="1"/>
          </p:cNvSpPr>
          <p:nvPr>
            <p:ph idx="1"/>
          </p:nvPr>
        </p:nvSpPr>
        <p:spPr/>
        <p:txBody>
          <a:bodyPr>
            <a:normAutofit lnSpcReduction="10000"/>
          </a:bodyPr>
          <a:lstStyle/>
          <a:p>
            <a:r>
              <a:rPr lang="en-US" dirty="0"/>
              <a:t>The goal of the DevOps model is to produce higher quality software faster and rapidly respond to changing requirements and technologies to keep the product on the leading edge. </a:t>
            </a:r>
          </a:p>
          <a:p>
            <a:r>
              <a:rPr lang="en-US" dirty="0"/>
              <a:t>If your team achieves this vision, you are enjoying the full benefits of the DevOps methodology.</a:t>
            </a:r>
          </a:p>
          <a:p>
            <a:r>
              <a:rPr lang="en-US" dirty="0"/>
              <a:t>The important question is “How do you know if you've reached this point?”</a:t>
            </a:r>
          </a:p>
          <a:p>
            <a:pPr lvl="1"/>
            <a:r>
              <a:rPr lang="en-US" dirty="0"/>
              <a:t>Happy customers and end users </a:t>
            </a:r>
          </a:p>
          <a:p>
            <a:pPr lvl="1"/>
            <a:r>
              <a:rPr lang="en-US" dirty="0"/>
              <a:t>Application performance </a:t>
            </a:r>
          </a:p>
          <a:p>
            <a:pPr lvl="1"/>
            <a:r>
              <a:rPr lang="en-US" dirty="0"/>
              <a:t>etc.</a:t>
            </a:r>
          </a:p>
          <a:p>
            <a:r>
              <a:rPr lang="en-US" dirty="0"/>
              <a:t>Metrics help us uncover hidden issues and confirm the areas we're excelling in. </a:t>
            </a:r>
          </a:p>
        </p:txBody>
      </p:sp>
      <p:sp>
        <p:nvSpPr>
          <p:cNvPr id="4" name="Slide Number Placeholder 3"/>
          <p:cNvSpPr>
            <a:spLocks noGrp="1"/>
          </p:cNvSpPr>
          <p:nvPr>
            <p:ph type="sldNum" sz="quarter" idx="12"/>
          </p:nvPr>
        </p:nvSpPr>
        <p:spPr/>
        <p:txBody>
          <a:bodyPr/>
          <a:lstStyle/>
          <a:p>
            <a:fld id="{B8DACC02-A2BD-4578-8E03-6D891060A695}" type="slidenum">
              <a:rPr lang="en-US" smtClean="0"/>
              <a:t>12</a:t>
            </a:fld>
            <a:endParaRPr lang="en-US"/>
          </a:p>
        </p:txBody>
      </p:sp>
    </p:spTree>
    <p:extLst>
      <p:ext uri="{BB962C8B-B14F-4D97-AF65-F5344CB8AC3E}">
        <p14:creationId xmlns:p14="http://schemas.microsoft.com/office/powerpoint/2010/main" val="239063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DevOps Metrics?</a:t>
            </a:r>
          </a:p>
        </p:txBody>
      </p:sp>
      <p:sp>
        <p:nvSpPr>
          <p:cNvPr id="6" name="Content Placeholder 5"/>
          <p:cNvSpPr>
            <a:spLocks noGrp="1"/>
          </p:cNvSpPr>
          <p:nvPr>
            <p:ph idx="1"/>
          </p:nvPr>
        </p:nvSpPr>
        <p:spPr/>
        <p:txBody>
          <a:bodyPr>
            <a:normAutofit/>
          </a:bodyPr>
          <a:lstStyle/>
          <a:p>
            <a:r>
              <a:rPr lang="en-US" dirty="0"/>
              <a:t>The ability to clearly and accurately assess DevOps metrics and performance benchmarks is critical to defining goals, improving efficiency, and tracking success.</a:t>
            </a:r>
          </a:p>
          <a:p>
            <a:r>
              <a:rPr lang="en-US" dirty="0"/>
              <a:t>The choice of key performance indicators for a DevOps initiative depends on the specific challenges and requirements of the company. </a:t>
            </a:r>
          </a:p>
          <a:p>
            <a:r>
              <a:rPr lang="en-US" dirty="0"/>
              <a:t>DevOps KPIs should provide a comprehensive view of business value and impact of the transformation. </a:t>
            </a:r>
          </a:p>
          <a:p>
            <a:r>
              <a:rPr lang="en-US" dirty="0"/>
              <a:t>The right performance metrics can evaluate the value of existing work done, and guide future process and technology decisions.</a:t>
            </a:r>
          </a:p>
        </p:txBody>
      </p:sp>
      <p:sp>
        <p:nvSpPr>
          <p:cNvPr id="4" name="Slide Number Placeholder 3"/>
          <p:cNvSpPr>
            <a:spLocks noGrp="1"/>
          </p:cNvSpPr>
          <p:nvPr>
            <p:ph type="sldNum" sz="quarter" idx="12"/>
          </p:nvPr>
        </p:nvSpPr>
        <p:spPr/>
        <p:txBody>
          <a:bodyPr/>
          <a:lstStyle/>
          <a:p>
            <a:fld id="{B8DACC02-A2BD-4578-8E03-6D891060A695}" type="slidenum">
              <a:rPr lang="en-US" smtClean="0"/>
              <a:t>13</a:t>
            </a:fld>
            <a:endParaRPr lang="en-US"/>
          </a:p>
        </p:txBody>
      </p:sp>
    </p:spTree>
    <p:extLst>
      <p:ext uri="{BB962C8B-B14F-4D97-AF65-F5344CB8AC3E}">
        <p14:creationId xmlns:p14="http://schemas.microsoft.com/office/powerpoint/2010/main" val="314348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Useful DevOps Metrics</a:t>
            </a:r>
          </a:p>
        </p:txBody>
      </p:sp>
      <p:sp>
        <p:nvSpPr>
          <p:cNvPr id="3" name="Content Placeholder 2"/>
          <p:cNvSpPr>
            <a:spLocks noGrp="1"/>
          </p:cNvSpPr>
          <p:nvPr>
            <p:ph idx="1"/>
          </p:nvPr>
        </p:nvSpPr>
        <p:spPr/>
        <p:txBody>
          <a:bodyPr>
            <a:normAutofit/>
          </a:bodyPr>
          <a:lstStyle/>
          <a:p>
            <a:r>
              <a:rPr lang="en-US" dirty="0"/>
              <a:t>Five characteristics of a good DevOps indicator:</a:t>
            </a:r>
          </a:p>
          <a:p>
            <a:pPr lvl="1"/>
            <a:r>
              <a:rPr lang="en-US" dirty="0"/>
              <a:t>Measurable—metrics must have standardized values that are consistent over time.</a:t>
            </a:r>
          </a:p>
          <a:p>
            <a:pPr lvl="1"/>
            <a:r>
              <a:rPr lang="en-US" dirty="0"/>
              <a:t>Relevant—metrics should measure aspects that are important to the business.</a:t>
            </a:r>
          </a:p>
          <a:p>
            <a:pPr lvl="1"/>
            <a:r>
              <a:rPr lang="en-US" dirty="0"/>
              <a:t>Reliable—team members cannot affect or “game” the measurement.</a:t>
            </a:r>
          </a:p>
          <a:p>
            <a:pPr lvl="1"/>
            <a:r>
              <a:rPr lang="en-US" dirty="0"/>
              <a:t>Actionable—long-term analysis of the metric should provide insights into possible improvements in systems, workflows, strategies, etc.</a:t>
            </a:r>
          </a:p>
          <a:p>
            <a:pPr lvl="1"/>
            <a:r>
              <a:rPr lang="en-US" dirty="0"/>
              <a:t>Traceable—the metrics should point directly to a root cause, not just allude to a general problem.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5048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DevOps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78256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7B70EE-D344-4CD4-A737-DA8AFF51EC2D}"/>
              </a:ext>
            </a:extLst>
          </p:cNvPr>
          <p:cNvSpPr>
            <a:spLocks noGrp="1"/>
          </p:cNvSpPr>
          <p:nvPr>
            <p:ph type="title"/>
          </p:nvPr>
        </p:nvSpPr>
        <p:spPr/>
        <p:txBody>
          <a:bodyPr/>
          <a:lstStyle/>
          <a:p>
            <a:r>
              <a:rPr lang="en-US" dirty="0"/>
              <a:t>What are DevOps metrics?</a:t>
            </a:r>
          </a:p>
        </p:txBody>
      </p:sp>
      <p:sp>
        <p:nvSpPr>
          <p:cNvPr id="9" name="Content Placeholder 8">
            <a:extLst>
              <a:ext uri="{FF2B5EF4-FFF2-40B4-BE49-F238E27FC236}">
                <a16:creationId xmlns:a16="http://schemas.microsoft.com/office/drawing/2014/main" id="{36F3635A-7DDD-49A0-8506-559D13F8ACF0}"/>
              </a:ext>
            </a:extLst>
          </p:cNvPr>
          <p:cNvSpPr>
            <a:spLocks noGrp="1"/>
          </p:cNvSpPr>
          <p:nvPr>
            <p:ph idx="1"/>
          </p:nvPr>
        </p:nvSpPr>
        <p:spPr/>
        <p:txBody>
          <a:bodyPr>
            <a:normAutofit/>
          </a:bodyPr>
          <a:lstStyle/>
          <a:p>
            <a:r>
              <a:rPr lang="en-US" dirty="0"/>
              <a:t>DevOps metrics are data points that directly reveal the performance of a DevOps software development pipeline and help quickly identify and remove any bottlenecks in the process. </a:t>
            </a:r>
          </a:p>
          <a:p>
            <a:r>
              <a:rPr lang="en-US" dirty="0"/>
              <a:t>These metrics can be used to track both technical capabilities and team processes.</a:t>
            </a:r>
          </a:p>
          <a:p>
            <a:r>
              <a:rPr lang="en-US" dirty="0"/>
              <a:t>Metrics allows DevOps teams to measure and assess collaborative workflows and track progress of achieving high-level goals including increased quality, faster release cycles, and improved application performance.</a:t>
            </a:r>
          </a:p>
        </p:txBody>
      </p:sp>
      <p:sp>
        <p:nvSpPr>
          <p:cNvPr id="4" name="Slide Number Placeholder 3">
            <a:extLst>
              <a:ext uri="{FF2B5EF4-FFF2-40B4-BE49-F238E27FC236}">
                <a16:creationId xmlns:a16="http://schemas.microsoft.com/office/drawing/2014/main" id="{2A399D32-2D29-4345-90D0-9BBF2AE7E495}"/>
              </a:ext>
            </a:extLst>
          </p:cNvPr>
          <p:cNvSpPr>
            <a:spLocks noGrp="1"/>
          </p:cNvSpPr>
          <p:nvPr>
            <p:ph type="sldNum" sz="quarter" idx="12"/>
          </p:nvPr>
        </p:nvSpPr>
        <p:spPr/>
        <p:txBody>
          <a:bodyPr/>
          <a:lstStyle/>
          <a:p>
            <a:fld id="{B8DACC02-A2BD-4578-8E03-6D891060A695}" type="slidenum">
              <a:rPr lang="en-US" smtClean="0"/>
              <a:pPr/>
              <a:t>16</a:t>
            </a:fld>
            <a:endParaRPr lang="en-US"/>
          </a:p>
        </p:txBody>
      </p:sp>
    </p:spTree>
    <p:extLst>
      <p:ext uri="{BB962C8B-B14F-4D97-AF65-F5344CB8AC3E}">
        <p14:creationId xmlns:p14="http://schemas.microsoft.com/office/powerpoint/2010/main" val="273853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Steps to Implementing DevOps ‘KPIs’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73979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Implementing DevOps ‘KPIs’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1026" name="Picture 2" descr="5 Steps to Implementing DevOps KPIs"/>
          <p:cNvPicPr>
            <a:picLocks noChangeAspect="1" noChangeArrowheads="1"/>
          </p:cNvPicPr>
          <p:nvPr/>
        </p:nvPicPr>
        <p:blipFill rotWithShape="1">
          <a:blip r:embed="rId2">
            <a:extLst>
              <a:ext uri="{28A0092B-C50C-407E-A947-70E740481C1C}">
                <a14:useLocalDpi xmlns:a14="http://schemas.microsoft.com/office/drawing/2010/main" val="0"/>
              </a:ext>
            </a:extLst>
          </a:blip>
          <a:srcRect t="7878"/>
          <a:stretch/>
        </p:blipFill>
        <p:spPr bwMode="auto">
          <a:xfrm>
            <a:off x="2651761" y="1406880"/>
            <a:ext cx="6016752" cy="512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02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Implementing DevOps ‘KPIs’</a:t>
            </a:r>
          </a:p>
        </p:txBody>
      </p:sp>
      <p:sp>
        <p:nvSpPr>
          <p:cNvPr id="3" name="Content Placeholder 2"/>
          <p:cNvSpPr>
            <a:spLocks noGrp="1"/>
          </p:cNvSpPr>
          <p:nvPr>
            <p:ph idx="1"/>
          </p:nvPr>
        </p:nvSpPr>
        <p:spPr/>
        <p:txBody>
          <a:bodyPr>
            <a:normAutofit/>
          </a:bodyPr>
          <a:lstStyle/>
          <a:p>
            <a:r>
              <a:rPr lang="en-US" dirty="0"/>
              <a:t>The implementation of DevOps KPIs is built on five steps:</a:t>
            </a:r>
          </a:p>
          <a:p>
            <a:pPr marL="971550" lvl="1" indent="-514350">
              <a:buFont typeface="+mj-lt"/>
              <a:buAutoNum type="arabicParenR"/>
            </a:pPr>
            <a:r>
              <a:rPr lang="en-US" dirty="0"/>
              <a:t>Identify</a:t>
            </a:r>
          </a:p>
          <a:p>
            <a:pPr lvl="2"/>
            <a:r>
              <a:rPr lang="en-US" dirty="0"/>
              <a:t>Identify the set of KPIs to be tracked for your organization</a:t>
            </a:r>
          </a:p>
          <a:p>
            <a:pPr marL="971550" lvl="1" indent="-514350">
              <a:buFont typeface="+mj-lt"/>
              <a:buAutoNum type="arabicParenR"/>
            </a:pPr>
            <a:r>
              <a:rPr lang="en-US" dirty="0"/>
              <a:t>Create</a:t>
            </a:r>
          </a:p>
          <a:p>
            <a:pPr lvl="2"/>
            <a:r>
              <a:rPr lang="en-US" dirty="0"/>
              <a:t>Prepare dashboards to view or list KPI results</a:t>
            </a:r>
          </a:p>
          <a:p>
            <a:pPr marL="971550" lvl="1" indent="-514350">
              <a:lnSpc>
                <a:spcPct val="100000"/>
              </a:lnSpc>
              <a:buFont typeface="+mj-lt"/>
              <a:buAutoNum type="arabicParenR"/>
            </a:pPr>
            <a:r>
              <a:rPr lang="en-US" dirty="0"/>
              <a:t>Evaluate</a:t>
            </a:r>
          </a:p>
          <a:p>
            <a:pPr lvl="2"/>
            <a:r>
              <a:rPr lang="en-US" dirty="0"/>
              <a:t>See how successful these KPIs are in meeting business goals</a:t>
            </a:r>
          </a:p>
          <a:p>
            <a:pPr marL="971550" lvl="1" indent="-514350">
              <a:lnSpc>
                <a:spcPct val="110000"/>
              </a:lnSpc>
              <a:buFont typeface="+mj-lt"/>
              <a:buAutoNum type="arabicParenR"/>
            </a:pPr>
            <a:r>
              <a:rPr lang="en-US" dirty="0"/>
              <a:t>Change</a:t>
            </a:r>
          </a:p>
          <a:p>
            <a:pPr lvl="2"/>
            <a:r>
              <a:rPr lang="en-US" dirty="0"/>
              <a:t>Plan strategies for performance improvement in respective areas</a:t>
            </a:r>
          </a:p>
          <a:p>
            <a:pPr marL="971550" lvl="1" indent="-514350">
              <a:lnSpc>
                <a:spcPct val="120000"/>
              </a:lnSpc>
              <a:buFont typeface="+mj-lt"/>
              <a:buAutoNum type="arabicParenR"/>
            </a:pPr>
            <a:r>
              <a:rPr lang="en-US" dirty="0"/>
              <a:t>Assess</a:t>
            </a:r>
          </a:p>
          <a:p>
            <a:pPr lvl="2"/>
            <a:r>
              <a:rPr lang="en-US" dirty="0"/>
              <a:t>Cross-check if KPIs meet the desired objectives and make changes, if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6435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50000"/>
              </a:lnSpc>
            </a:pPr>
            <a:r>
              <a:rPr lang="en-US" dirty="0"/>
              <a:t>6 Steps to DevOps Success</a:t>
            </a:r>
          </a:p>
          <a:p>
            <a:pPr>
              <a:lnSpc>
                <a:spcPct val="150000"/>
              </a:lnSpc>
            </a:pPr>
            <a:r>
              <a:rPr lang="en-US" dirty="0"/>
              <a:t>How to Measure DevOps Success?</a:t>
            </a:r>
          </a:p>
          <a:p>
            <a:pPr>
              <a:lnSpc>
                <a:spcPct val="150000"/>
              </a:lnSpc>
            </a:pPr>
            <a:r>
              <a:rPr lang="en-US" dirty="0"/>
              <a:t>What are DevOps metrics?</a:t>
            </a:r>
          </a:p>
          <a:p>
            <a:pPr>
              <a:lnSpc>
                <a:spcPct val="150000"/>
              </a:lnSpc>
            </a:pPr>
            <a:r>
              <a:rPr lang="en-US" dirty="0"/>
              <a:t>Steps to Implementing DevOps ‘KPIs’</a:t>
            </a:r>
          </a:p>
          <a:p>
            <a:pPr>
              <a:lnSpc>
                <a:spcPct val="150000"/>
              </a:lnSpc>
            </a:pPr>
            <a:r>
              <a:rPr lang="en-US" dirty="0" smtClean="0"/>
              <a:t>15 </a:t>
            </a:r>
            <a:r>
              <a:rPr lang="en-US" dirty="0"/>
              <a:t>Key DevOps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15 </a:t>
            </a:r>
            <a:r>
              <a:rPr lang="en-US" dirty="0"/>
              <a:t>Key DevOps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67450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t>
            </a:r>
            <a:r>
              <a:rPr lang="en-US" dirty="0"/>
              <a:t>Key DevOps Metrics</a:t>
            </a:r>
          </a:p>
        </p:txBody>
      </p:sp>
      <p:sp>
        <p:nvSpPr>
          <p:cNvPr id="3" name="Content Placeholder 2"/>
          <p:cNvSpPr>
            <a:spLocks noGrp="1"/>
          </p:cNvSpPr>
          <p:nvPr>
            <p:ph idx="1"/>
          </p:nvPr>
        </p:nvSpPr>
        <p:spPr>
          <a:xfrm>
            <a:off x="347526" y="1406881"/>
            <a:ext cx="11650767" cy="988848"/>
          </a:xfrm>
        </p:spPr>
        <p:txBody>
          <a:bodyPr>
            <a:normAutofit/>
          </a:bodyPr>
          <a:lstStyle/>
          <a:p>
            <a:r>
              <a:rPr lang="en-US" dirty="0"/>
              <a:t>The following six metrics can be important for measuring DevOps performance and progress in most </a:t>
            </a:r>
            <a:r>
              <a:rPr lang="en-US" dirty="0" smtClean="0"/>
              <a:t>organizations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
        <p:nvSpPr>
          <p:cNvPr id="5" name="TextBox 4"/>
          <p:cNvSpPr txBox="1"/>
          <p:nvPr/>
        </p:nvSpPr>
        <p:spPr>
          <a:xfrm>
            <a:off x="713232" y="2395729"/>
            <a:ext cx="10533888" cy="3785652"/>
          </a:xfrm>
          <a:prstGeom prst="rect">
            <a:avLst/>
          </a:prstGeom>
          <a:noFill/>
        </p:spPr>
        <p:txBody>
          <a:bodyPr wrap="square" numCol="2" rtlCol="0">
            <a:spAutoFit/>
          </a:bodyPr>
          <a:lstStyle/>
          <a:p>
            <a:pPr marL="914400" lvl="1" indent="-457200">
              <a:lnSpc>
                <a:spcPct val="150000"/>
              </a:lnSpc>
              <a:buFont typeface="+mj-lt"/>
              <a:buAutoNum type="arabicPeriod"/>
            </a:pPr>
            <a:r>
              <a:rPr lang="en-US" sz="2000" dirty="0">
                <a:latin typeface="Candara" panose="020E0502030303020204" pitchFamily="34" charset="0"/>
              </a:rPr>
              <a:t>Deployment frequency</a:t>
            </a:r>
          </a:p>
          <a:p>
            <a:pPr marL="914400" lvl="1" indent="-457200">
              <a:lnSpc>
                <a:spcPct val="150000"/>
              </a:lnSpc>
              <a:buFont typeface="+mj-lt"/>
              <a:buAutoNum type="arabicPeriod"/>
            </a:pPr>
            <a:r>
              <a:rPr lang="en-US" sz="2000" dirty="0">
                <a:latin typeface="Candara" panose="020E0502030303020204" pitchFamily="34" charset="0"/>
              </a:rPr>
              <a:t>Change volume</a:t>
            </a:r>
          </a:p>
          <a:p>
            <a:pPr marL="914400" lvl="1" indent="-457200">
              <a:lnSpc>
                <a:spcPct val="150000"/>
              </a:lnSpc>
              <a:buFont typeface="+mj-lt"/>
              <a:buAutoNum type="arabicPeriod"/>
            </a:pPr>
            <a:r>
              <a:rPr lang="en-US" sz="2000" dirty="0">
                <a:latin typeface="Candara" panose="020E0502030303020204" pitchFamily="34" charset="0"/>
              </a:rPr>
              <a:t>Deployment time</a:t>
            </a:r>
          </a:p>
          <a:p>
            <a:pPr marL="914400" lvl="1" indent="-457200">
              <a:lnSpc>
                <a:spcPct val="150000"/>
              </a:lnSpc>
              <a:buFont typeface="+mj-lt"/>
              <a:buAutoNum type="arabicPeriod"/>
            </a:pPr>
            <a:r>
              <a:rPr lang="en-US" sz="2000" dirty="0">
                <a:latin typeface="Candara" panose="020E0502030303020204" pitchFamily="34" charset="0"/>
              </a:rPr>
              <a:t>Lead time</a:t>
            </a:r>
          </a:p>
          <a:p>
            <a:pPr marL="914400" lvl="1" indent="-457200">
              <a:lnSpc>
                <a:spcPct val="150000"/>
              </a:lnSpc>
              <a:buFont typeface="+mj-lt"/>
              <a:buAutoNum type="arabicPeriod"/>
            </a:pPr>
            <a:r>
              <a:rPr lang="en-US" sz="2000" dirty="0">
                <a:latin typeface="Candara" panose="020E0502030303020204" pitchFamily="34" charset="0"/>
              </a:rPr>
              <a:t>Customer tickets</a:t>
            </a:r>
          </a:p>
          <a:p>
            <a:pPr marL="914400" lvl="1" indent="-457200">
              <a:lnSpc>
                <a:spcPct val="150000"/>
              </a:lnSpc>
              <a:buFont typeface="+mj-lt"/>
              <a:buAutoNum type="arabicPeriod"/>
            </a:pPr>
            <a:r>
              <a:rPr lang="en-US" sz="2000" dirty="0">
                <a:latin typeface="Candara" panose="020E0502030303020204" pitchFamily="34" charset="0"/>
              </a:rPr>
              <a:t>Automated test pass %</a:t>
            </a:r>
          </a:p>
          <a:p>
            <a:pPr marL="914400" lvl="1" indent="-457200">
              <a:lnSpc>
                <a:spcPct val="150000"/>
              </a:lnSpc>
              <a:buFont typeface="+mj-lt"/>
              <a:buAutoNum type="arabicPeriod"/>
            </a:pPr>
            <a:r>
              <a:rPr lang="en-US" sz="2000" dirty="0">
                <a:latin typeface="Candara" panose="020E0502030303020204" pitchFamily="34" charset="0"/>
              </a:rPr>
              <a:t>Defect escape rate</a:t>
            </a:r>
          </a:p>
          <a:p>
            <a:pPr marL="914400" lvl="1" indent="-457200">
              <a:lnSpc>
                <a:spcPct val="150000"/>
              </a:lnSpc>
              <a:buFont typeface="+mj-lt"/>
              <a:buAutoNum type="arabicPeriod"/>
            </a:pPr>
            <a:r>
              <a:rPr lang="en-US" sz="2000" dirty="0">
                <a:latin typeface="Candara" panose="020E0502030303020204" pitchFamily="34" charset="0"/>
              </a:rPr>
              <a:t>Availability</a:t>
            </a:r>
          </a:p>
          <a:p>
            <a:pPr marL="914400" lvl="1" indent="-457200">
              <a:lnSpc>
                <a:spcPct val="150000"/>
              </a:lnSpc>
              <a:buFont typeface="+mj-lt"/>
              <a:buAutoNum type="arabicPeriod"/>
            </a:pPr>
            <a:r>
              <a:rPr lang="en-US" sz="2000" dirty="0">
                <a:latin typeface="Candara" panose="020E0502030303020204" pitchFamily="34" charset="0"/>
              </a:rPr>
              <a:t>Service level agreements</a:t>
            </a:r>
          </a:p>
          <a:p>
            <a:pPr marL="914400" lvl="1" indent="-457200">
              <a:lnSpc>
                <a:spcPct val="150000"/>
              </a:lnSpc>
              <a:buFont typeface="+mj-lt"/>
              <a:buAutoNum type="arabicPeriod"/>
            </a:pPr>
            <a:r>
              <a:rPr lang="en-US" sz="2000" dirty="0">
                <a:latin typeface="Candara" panose="020E0502030303020204" pitchFamily="34" charset="0"/>
              </a:rPr>
              <a:t>Failed deployments</a:t>
            </a:r>
          </a:p>
          <a:p>
            <a:pPr marL="914400" lvl="1" indent="-457200">
              <a:lnSpc>
                <a:spcPct val="150000"/>
              </a:lnSpc>
              <a:buFont typeface="+mj-lt"/>
              <a:buAutoNum type="arabicPeriod"/>
            </a:pPr>
            <a:r>
              <a:rPr lang="en-US" sz="2000" dirty="0">
                <a:latin typeface="Candara" panose="020E0502030303020204" pitchFamily="34" charset="0"/>
              </a:rPr>
              <a:t>Error rates</a:t>
            </a:r>
          </a:p>
          <a:p>
            <a:pPr marL="914400" lvl="1" indent="-457200">
              <a:lnSpc>
                <a:spcPct val="150000"/>
              </a:lnSpc>
              <a:buFont typeface="+mj-lt"/>
              <a:buAutoNum type="arabicPeriod"/>
            </a:pPr>
            <a:r>
              <a:rPr lang="en-US" sz="2000" dirty="0">
                <a:latin typeface="Candara" panose="020E0502030303020204" pitchFamily="34" charset="0"/>
              </a:rPr>
              <a:t>Application usage and traffic</a:t>
            </a:r>
          </a:p>
          <a:p>
            <a:pPr marL="914400" lvl="1" indent="-457200">
              <a:lnSpc>
                <a:spcPct val="150000"/>
              </a:lnSpc>
              <a:buFont typeface="+mj-lt"/>
              <a:buAutoNum type="arabicPeriod"/>
            </a:pPr>
            <a:r>
              <a:rPr lang="en-US" sz="2000" dirty="0">
                <a:latin typeface="Candara" panose="020E0502030303020204" pitchFamily="34" charset="0"/>
              </a:rPr>
              <a:t>Application performance</a:t>
            </a:r>
          </a:p>
          <a:p>
            <a:pPr marL="914400" lvl="1" indent="-457200">
              <a:lnSpc>
                <a:spcPct val="150000"/>
              </a:lnSpc>
              <a:buFont typeface="+mj-lt"/>
              <a:buAutoNum type="arabicPeriod"/>
            </a:pPr>
            <a:r>
              <a:rPr lang="en-US" sz="2000" dirty="0">
                <a:latin typeface="Candara" panose="020E0502030303020204" pitchFamily="34" charset="0"/>
              </a:rPr>
              <a:t>Mean time to detection (MTTD)</a:t>
            </a:r>
          </a:p>
          <a:p>
            <a:pPr marL="914400" lvl="1" indent="-457200">
              <a:lnSpc>
                <a:spcPct val="150000"/>
              </a:lnSpc>
              <a:buFont typeface="+mj-lt"/>
              <a:buAutoNum type="arabicPeriod"/>
            </a:pPr>
            <a:r>
              <a:rPr lang="en-US" sz="2000" dirty="0">
                <a:latin typeface="Candara" panose="020E0502030303020204" pitchFamily="34" charset="0"/>
              </a:rPr>
              <a:t>Mean time to recovery (MTTR)</a:t>
            </a:r>
          </a:p>
          <a:p>
            <a:pPr>
              <a:lnSpc>
                <a:spcPct val="150000"/>
              </a:lnSpc>
            </a:pPr>
            <a:endParaRPr lang="en-US" sz="2000" dirty="0">
              <a:latin typeface="Candara" panose="020E0502030303020204" pitchFamily="34" charset="0"/>
            </a:endParaRPr>
          </a:p>
        </p:txBody>
      </p:sp>
    </p:spTree>
    <p:extLst>
      <p:ext uri="{BB962C8B-B14F-4D97-AF65-F5344CB8AC3E}">
        <p14:creationId xmlns:p14="http://schemas.microsoft.com/office/powerpoint/2010/main" val="3009427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Frequency</a:t>
            </a:r>
          </a:p>
        </p:txBody>
      </p:sp>
      <p:sp>
        <p:nvSpPr>
          <p:cNvPr id="3" name="Content Placeholder 2"/>
          <p:cNvSpPr>
            <a:spLocks noGrp="1"/>
          </p:cNvSpPr>
          <p:nvPr>
            <p:ph idx="1"/>
          </p:nvPr>
        </p:nvSpPr>
        <p:spPr/>
        <p:txBody>
          <a:bodyPr/>
          <a:lstStyle/>
          <a:p>
            <a:r>
              <a:rPr lang="en-US" dirty="0"/>
              <a:t>The number of software deployments over a period of time. </a:t>
            </a:r>
          </a:p>
          <a:p>
            <a:r>
              <a:rPr lang="en-US" dirty="0"/>
              <a:t>It can be measured in a variety of ways, including automated deployment pipelines, API calls, and manual scripts. </a:t>
            </a:r>
          </a:p>
          <a:p>
            <a:r>
              <a:rPr lang="en-US" dirty="0"/>
              <a:t>This metric has to do with technical performance of the deployment pipeline, not frequency of delivery, because not all deployments are pushed to production. However, more frequent deployments can reduce errors associated with failed deployments, which affect overall customer satisfaction.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76371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Volume</a:t>
            </a:r>
            <a:endParaRPr lang="en-US" dirty="0"/>
          </a:p>
        </p:txBody>
      </p:sp>
      <p:sp>
        <p:nvSpPr>
          <p:cNvPr id="3" name="Content Placeholder 2"/>
          <p:cNvSpPr>
            <a:spLocks noGrp="1"/>
          </p:cNvSpPr>
          <p:nvPr>
            <p:ph idx="1"/>
          </p:nvPr>
        </p:nvSpPr>
        <p:spPr/>
        <p:txBody>
          <a:bodyPr/>
          <a:lstStyle/>
          <a:p>
            <a:r>
              <a:rPr lang="en-US" dirty="0"/>
              <a:t>Change Lead Time — how much time we have from issuing a feature and deploy it to production?</a:t>
            </a:r>
          </a:p>
          <a:p>
            <a:r>
              <a:rPr lang="en-US" dirty="0"/>
              <a:t>Change Volume — how many stories/features and lines-of-code we push to production per deploy?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50614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time</a:t>
            </a:r>
          </a:p>
        </p:txBody>
      </p:sp>
      <p:sp>
        <p:nvSpPr>
          <p:cNvPr id="3" name="Content Placeholder 2"/>
          <p:cNvSpPr>
            <a:spLocks noGrp="1"/>
          </p:cNvSpPr>
          <p:nvPr>
            <p:ph idx="1"/>
          </p:nvPr>
        </p:nvSpPr>
        <p:spPr/>
        <p:txBody>
          <a:bodyPr/>
          <a:lstStyle/>
          <a:p>
            <a:r>
              <a:rPr lang="en-US" dirty="0" smtClean="0"/>
              <a:t>Tracking </a:t>
            </a:r>
            <a:r>
              <a:rPr lang="en-US" dirty="0"/>
              <a:t>how long it takes to do an actual deployment is another good metric. </a:t>
            </a:r>
            <a:endParaRPr lang="en-US" dirty="0" smtClean="0"/>
          </a:p>
          <a:p>
            <a:r>
              <a:rPr lang="en-US" dirty="0" smtClean="0"/>
              <a:t>Tracking </a:t>
            </a:r>
            <a:r>
              <a:rPr lang="en-US" dirty="0"/>
              <a:t>such things could help identify potential problems. </a:t>
            </a:r>
            <a:endParaRPr lang="en-US" dirty="0" smtClean="0"/>
          </a:p>
          <a:p>
            <a:r>
              <a:rPr lang="en-US" dirty="0" smtClean="0"/>
              <a:t>It </a:t>
            </a:r>
            <a:r>
              <a:rPr lang="en-US" dirty="0"/>
              <a:t>is much easier to deploy more often when the task of actually doing it is quick.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059190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Lead Time</a:t>
            </a:r>
          </a:p>
        </p:txBody>
      </p:sp>
      <p:sp>
        <p:nvSpPr>
          <p:cNvPr id="3" name="Content Placeholder 2"/>
          <p:cNvSpPr>
            <a:spLocks noGrp="1"/>
          </p:cNvSpPr>
          <p:nvPr>
            <p:ph idx="1"/>
          </p:nvPr>
        </p:nvSpPr>
        <p:spPr/>
        <p:txBody>
          <a:bodyPr/>
          <a:lstStyle/>
          <a:p>
            <a:r>
              <a:rPr lang="en-US" dirty="0"/>
              <a:t>The time it takes to implement, test, and deliver code. </a:t>
            </a:r>
          </a:p>
          <a:p>
            <a:r>
              <a:rPr lang="en-US" dirty="0"/>
              <a:t>To measure delivery time, the team must clearly define the start and end of the work (e.g. measurable time from code commitment to production deployment). </a:t>
            </a:r>
          </a:p>
          <a:p>
            <a:r>
              <a:rPr lang="en-US" dirty="0"/>
              <a:t>The goal is to speed up deployment through automation and reduce overall deployment time, for example by optimizing test integration and automation.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003919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Ticket Volume</a:t>
            </a:r>
          </a:p>
        </p:txBody>
      </p:sp>
      <p:sp>
        <p:nvSpPr>
          <p:cNvPr id="3" name="Content Placeholder 2"/>
          <p:cNvSpPr>
            <a:spLocks noGrp="1"/>
          </p:cNvSpPr>
          <p:nvPr>
            <p:ph idx="1"/>
          </p:nvPr>
        </p:nvSpPr>
        <p:spPr/>
        <p:txBody>
          <a:bodyPr/>
          <a:lstStyle/>
          <a:p>
            <a:r>
              <a:rPr lang="en-US" dirty="0"/>
              <a:t>This metric is a measure of end user satisfaction. </a:t>
            </a:r>
          </a:p>
          <a:p>
            <a:r>
              <a:rPr lang="en-US" dirty="0"/>
              <a:t>Bugs and errors can often bypass the testing phase and be detected by the end user. </a:t>
            </a:r>
          </a:p>
          <a:p>
            <a:r>
              <a:rPr lang="en-US" dirty="0"/>
              <a:t>Customers will then contact support and share their feedback. </a:t>
            </a:r>
          </a:p>
          <a:p>
            <a:r>
              <a:rPr lang="en-US" dirty="0"/>
              <a:t>Therefore, the number of customer tickets marked as problems or bugs are an important indicator of application reliability. </a:t>
            </a:r>
          </a:p>
          <a:p>
            <a:r>
              <a:rPr lang="en-US" dirty="0"/>
              <a:t>A large number of tickets indicates quality issues, while a small number indicates robustness of the application.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774400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Automated test pass </a:t>
            </a:r>
            <a:r>
              <a:rPr lang="en-US" dirty="0" smtClean="0"/>
              <a:t>%</a:t>
            </a:r>
            <a:endParaRPr lang="en-US" dirty="0"/>
          </a:p>
        </p:txBody>
      </p:sp>
      <p:sp>
        <p:nvSpPr>
          <p:cNvPr id="3" name="Content Placeholder 2"/>
          <p:cNvSpPr>
            <a:spLocks noGrp="1"/>
          </p:cNvSpPr>
          <p:nvPr>
            <p:ph idx="1"/>
          </p:nvPr>
        </p:nvSpPr>
        <p:spPr/>
        <p:txBody>
          <a:bodyPr/>
          <a:lstStyle/>
          <a:p>
            <a:r>
              <a:rPr lang="en-US" dirty="0"/>
              <a:t>To increase velocity, it is highly recommended that your team makes extensive usage of unit and functional testing. </a:t>
            </a:r>
            <a:endParaRPr lang="en-US" dirty="0" smtClean="0"/>
          </a:p>
          <a:p>
            <a:r>
              <a:rPr lang="en-US" dirty="0" smtClean="0"/>
              <a:t>Since </a:t>
            </a:r>
            <a:r>
              <a:rPr lang="en-US" dirty="0"/>
              <a:t>DevOps relies heavily on automation, tracking how well your automated tests work is a good DevOps metrics. </a:t>
            </a:r>
            <a:endParaRPr lang="en-US" dirty="0" smtClean="0"/>
          </a:p>
          <a:p>
            <a:r>
              <a:rPr lang="en-US" dirty="0" smtClean="0"/>
              <a:t>It </a:t>
            </a:r>
            <a:r>
              <a:rPr lang="en-US" dirty="0"/>
              <a:t>is good to know how often code changes are causing your tests to break.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849201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Escape Rate</a:t>
            </a:r>
          </a:p>
        </p:txBody>
      </p:sp>
      <p:sp>
        <p:nvSpPr>
          <p:cNvPr id="3" name="Content Placeholder 2"/>
          <p:cNvSpPr>
            <a:spLocks noGrp="1"/>
          </p:cNvSpPr>
          <p:nvPr>
            <p:ph idx="1"/>
          </p:nvPr>
        </p:nvSpPr>
        <p:spPr/>
        <p:txBody>
          <a:bodyPr/>
          <a:lstStyle/>
          <a:p>
            <a:r>
              <a:rPr lang="en-US" dirty="0"/>
              <a:t>Even with a great DevOps pipeline, defects will occur. </a:t>
            </a:r>
          </a:p>
          <a:p>
            <a:r>
              <a:rPr lang="en-US" dirty="0"/>
              <a:t>In some cases, these defects may be detected during development or testing phases of the pipeline. But in the worst case, they will pass tests and be detected by end users.</a:t>
            </a:r>
          </a:p>
          <a:p>
            <a:r>
              <a:rPr lang="en-US" dirty="0"/>
              <a:t>The defect escape rate reflects the number of defects found in production during and after deployment. </a:t>
            </a:r>
          </a:p>
          <a:p>
            <a:r>
              <a:rPr lang="en-US" dirty="0"/>
              <a:t>It identifies cracks in the software development process—defects slide through these cracks and indicates that the quality process should be optimized and tightened.</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640919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Availability</a:t>
            </a:r>
            <a:endParaRPr lang="en-US" dirty="0"/>
          </a:p>
        </p:txBody>
      </p:sp>
      <p:sp>
        <p:nvSpPr>
          <p:cNvPr id="3" name="Content Placeholder 2"/>
          <p:cNvSpPr>
            <a:spLocks noGrp="1"/>
          </p:cNvSpPr>
          <p:nvPr>
            <p:ph idx="1"/>
          </p:nvPr>
        </p:nvSpPr>
        <p:spPr/>
        <p:txBody>
          <a:bodyPr/>
          <a:lstStyle/>
          <a:p>
            <a:r>
              <a:rPr lang="en-US" dirty="0" smtClean="0"/>
              <a:t>The </a:t>
            </a:r>
            <a:r>
              <a:rPr lang="en-US" dirty="0"/>
              <a:t>last thing you ever want is for your application to be down. </a:t>
            </a:r>
            <a:endParaRPr lang="en-US" dirty="0" smtClean="0"/>
          </a:p>
          <a:p>
            <a:r>
              <a:rPr lang="en-US" dirty="0" smtClean="0"/>
              <a:t>Depending </a:t>
            </a:r>
            <a:r>
              <a:rPr lang="en-US" dirty="0"/>
              <a:t>on your type of application and how you deploy it, you may have a little downtime as part of scheduled maintenance. </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397935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6 Steps to DevOps Success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263345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level </a:t>
            </a:r>
            <a:r>
              <a:rPr lang="en-US" dirty="0" smtClean="0"/>
              <a:t>agreements</a:t>
            </a:r>
            <a:endParaRPr lang="en-US" dirty="0"/>
          </a:p>
        </p:txBody>
      </p:sp>
      <p:sp>
        <p:nvSpPr>
          <p:cNvPr id="3" name="Content Placeholder 2"/>
          <p:cNvSpPr>
            <a:spLocks noGrp="1"/>
          </p:cNvSpPr>
          <p:nvPr>
            <p:ph idx="1"/>
          </p:nvPr>
        </p:nvSpPr>
        <p:spPr/>
        <p:txBody>
          <a:bodyPr/>
          <a:lstStyle/>
          <a:p>
            <a:r>
              <a:rPr lang="en-US" dirty="0" smtClean="0"/>
              <a:t>Most </a:t>
            </a:r>
            <a:r>
              <a:rPr lang="en-US" dirty="0"/>
              <a:t>companies have some service level agreement (SLA) that they operate with. </a:t>
            </a:r>
            <a:endParaRPr lang="en-US" dirty="0" smtClean="0"/>
          </a:p>
          <a:p>
            <a:r>
              <a:rPr lang="en-US" dirty="0" smtClean="0"/>
              <a:t>It </a:t>
            </a:r>
            <a:r>
              <a:rPr lang="en-US" dirty="0"/>
              <a:t>is also important that you track your compliance with your SLAs. </a:t>
            </a:r>
            <a:endParaRPr lang="en-US" dirty="0" smtClean="0"/>
          </a:p>
          <a:p>
            <a:r>
              <a:rPr lang="en-US" dirty="0" smtClean="0"/>
              <a:t>Even </a:t>
            </a:r>
            <a:r>
              <a:rPr lang="en-US" dirty="0"/>
              <a:t>if there are no formal SLA, there probably are application requirements or expectations to be achieved.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960581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Failed </a:t>
            </a:r>
            <a:r>
              <a:rPr lang="en-US" dirty="0" smtClean="0"/>
              <a:t>deployments</a:t>
            </a:r>
            <a:endParaRPr lang="en-US" dirty="0"/>
          </a:p>
        </p:txBody>
      </p:sp>
      <p:sp>
        <p:nvSpPr>
          <p:cNvPr id="3" name="Content Placeholder 2"/>
          <p:cNvSpPr>
            <a:spLocks noGrp="1"/>
          </p:cNvSpPr>
          <p:nvPr>
            <p:ph idx="1"/>
          </p:nvPr>
        </p:nvSpPr>
        <p:spPr/>
        <p:txBody>
          <a:bodyPr/>
          <a:lstStyle/>
          <a:p>
            <a:r>
              <a:rPr lang="en-US" dirty="0" smtClean="0"/>
              <a:t>We </a:t>
            </a:r>
            <a:r>
              <a:rPr lang="en-US" dirty="0"/>
              <a:t>all hope this never happens, but how often do your deployments cause an outage or major issues for your users? </a:t>
            </a:r>
            <a:endParaRPr lang="en-US" dirty="0" smtClean="0"/>
          </a:p>
          <a:p>
            <a:r>
              <a:rPr lang="en-US" dirty="0" smtClean="0"/>
              <a:t>Reversing </a:t>
            </a:r>
            <a:r>
              <a:rPr lang="en-US" dirty="0"/>
              <a:t>a failed deployment is something we never want to do, but it is something you should always plan for. </a:t>
            </a:r>
            <a:endParaRPr lang="en-US" dirty="0" smtClean="0"/>
          </a:p>
          <a:p>
            <a:r>
              <a:rPr lang="en-US" dirty="0" smtClean="0"/>
              <a:t>If </a:t>
            </a:r>
            <a:r>
              <a:rPr lang="en-US" dirty="0"/>
              <a:t>you have issues with failed deployments, be sure to track this metric over time. </a:t>
            </a:r>
            <a:endParaRPr lang="en-US" dirty="0" smtClean="0"/>
          </a:p>
          <a:p>
            <a:r>
              <a:rPr lang="en-US" dirty="0" smtClean="0"/>
              <a:t>This </a:t>
            </a:r>
            <a:r>
              <a:rPr lang="en-US" dirty="0"/>
              <a:t>could also be seen as tracking mean time to failure (MTTF).</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79919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rates</a:t>
            </a:r>
          </a:p>
        </p:txBody>
      </p:sp>
      <p:sp>
        <p:nvSpPr>
          <p:cNvPr id="3" name="Content Placeholder 2"/>
          <p:cNvSpPr>
            <a:spLocks noGrp="1"/>
          </p:cNvSpPr>
          <p:nvPr>
            <p:ph idx="1"/>
          </p:nvPr>
        </p:nvSpPr>
        <p:spPr/>
        <p:txBody>
          <a:bodyPr>
            <a:normAutofit/>
          </a:bodyPr>
          <a:lstStyle/>
          <a:p>
            <a:r>
              <a:rPr lang="en-US" dirty="0" smtClean="0"/>
              <a:t>Tracking </a:t>
            </a:r>
            <a:r>
              <a:rPr lang="en-US" dirty="0"/>
              <a:t>error rates within your application is super important. </a:t>
            </a:r>
            <a:endParaRPr lang="en-US" dirty="0" smtClean="0"/>
          </a:p>
          <a:p>
            <a:r>
              <a:rPr lang="en-US" dirty="0" smtClean="0"/>
              <a:t>Not </a:t>
            </a:r>
            <a:r>
              <a:rPr lang="en-US" dirty="0"/>
              <a:t>only are they an indicator of quality problems, but also ongoing performance and uptime related issues. </a:t>
            </a:r>
            <a:endParaRPr lang="en-US" dirty="0" smtClean="0"/>
          </a:p>
          <a:p>
            <a:r>
              <a:rPr lang="en-US" dirty="0" smtClean="0"/>
              <a:t>Good </a:t>
            </a:r>
            <a:r>
              <a:rPr lang="en-US" dirty="0"/>
              <a:t>exception handling best practices are critical for good software.</a:t>
            </a:r>
          </a:p>
          <a:p>
            <a:pPr lvl="1"/>
            <a:r>
              <a:rPr lang="en-US" dirty="0" smtClean="0"/>
              <a:t>Bugs </a:t>
            </a:r>
            <a:r>
              <a:rPr lang="en-US" dirty="0"/>
              <a:t>– Identify new exceptions being thrown in your code after a deployment</a:t>
            </a:r>
          </a:p>
          <a:p>
            <a:pPr lvl="1"/>
            <a:r>
              <a:rPr lang="en-US" dirty="0"/>
              <a:t>Production issues – Capture issues with database connections, query timeouts, and other related issues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1026" name="Picture 2" descr="https://stackify.com/wp-content/uploads/2017/12/word-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496" y="4802045"/>
            <a:ext cx="8915400" cy="155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158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usage &amp; </a:t>
            </a:r>
            <a:r>
              <a:rPr lang="en-US" dirty="0" smtClean="0"/>
              <a:t>traffic</a:t>
            </a:r>
            <a:endParaRPr lang="en-US" dirty="0"/>
          </a:p>
        </p:txBody>
      </p:sp>
      <p:sp>
        <p:nvSpPr>
          <p:cNvPr id="3" name="Content Placeholder 2"/>
          <p:cNvSpPr>
            <a:spLocks noGrp="1"/>
          </p:cNvSpPr>
          <p:nvPr>
            <p:ph idx="1"/>
          </p:nvPr>
        </p:nvSpPr>
        <p:spPr/>
        <p:txBody>
          <a:bodyPr/>
          <a:lstStyle/>
          <a:p>
            <a:r>
              <a:rPr lang="en-US" dirty="0" smtClean="0"/>
              <a:t>After </a:t>
            </a:r>
            <a:r>
              <a:rPr lang="en-US" dirty="0"/>
              <a:t>a deployment, you want to see if the amount of transactions or users accessing your system looks normal. </a:t>
            </a:r>
            <a:endParaRPr lang="en-US" dirty="0" smtClean="0"/>
          </a:p>
          <a:p>
            <a:r>
              <a:rPr lang="en-US" dirty="0" smtClean="0"/>
              <a:t>If </a:t>
            </a:r>
            <a:r>
              <a:rPr lang="en-US" dirty="0"/>
              <a:t>you suddenly have no traffic or a giant spike in traffic, something could be wrong.</a:t>
            </a:r>
          </a:p>
          <a:p>
            <a:r>
              <a:rPr lang="en-US" dirty="0" smtClean="0"/>
              <a:t>The </a:t>
            </a:r>
            <a:r>
              <a:rPr lang="en-US" dirty="0"/>
              <a:t>last thing you ever want to see is no traffic at all. </a:t>
            </a:r>
            <a:endParaRPr lang="en-US" dirty="0" smtClean="0"/>
          </a:p>
          <a:p>
            <a:r>
              <a:rPr lang="en-US" dirty="0" smtClean="0"/>
              <a:t>You </a:t>
            </a:r>
            <a:r>
              <a:rPr lang="en-US" dirty="0"/>
              <a:t>could also see a spike in traffic if you are using </a:t>
            </a:r>
            <a:r>
              <a:rPr lang="en-US" dirty="0" err="1"/>
              <a:t>microservices</a:t>
            </a:r>
            <a:r>
              <a:rPr lang="en-US" dirty="0"/>
              <a:t> and one of your applications is causing a lot more traffic all of a sudden.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4268337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performance</a:t>
            </a:r>
          </a:p>
        </p:txBody>
      </p:sp>
      <p:sp>
        <p:nvSpPr>
          <p:cNvPr id="3" name="Content Placeholder 2"/>
          <p:cNvSpPr>
            <a:spLocks noGrp="1"/>
          </p:cNvSpPr>
          <p:nvPr>
            <p:ph idx="1"/>
          </p:nvPr>
        </p:nvSpPr>
        <p:spPr/>
        <p:txBody>
          <a:bodyPr/>
          <a:lstStyle/>
          <a:p>
            <a:r>
              <a:rPr lang="en-US" dirty="0" smtClean="0"/>
              <a:t>Before </a:t>
            </a:r>
            <a:r>
              <a:rPr lang="en-US" dirty="0"/>
              <a:t>you even do a deployment, you should use a tool </a:t>
            </a:r>
            <a:r>
              <a:rPr lang="en-US" dirty="0" smtClean="0"/>
              <a:t>to </a:t>
            </a:r>
            <a:r>
              <a:rPr lang="en-US" dirty="0"/>
              <a:t>look for performance problems, hidden errors, and other issues. </a:t>
            </a:r>
            <a:endParaRPr lang="en-US" dirty="0" smtClean="0"/>
          </a:p>
          <a:p>
            <a:r>
              <a:rPr lang="en-US" dirty="0" smtClean="0"/>
              <a:t>During </a:t>
            </a:r>
            <a:r>
              <a:rPr lang="en-US" dirty="0"/>
              <a:t>and after the deployment, you should also look for any changes in overall application performance.</a:t>
            </a:r>
          </a:p>
          <a:p>
            <a:r>
              <a:rPr lang="en-US" dirty="0" smtClean="0"/>
              <a:t>It </a:t>
            </a:r>
            <a:r>
              <a:rPr lang="en-US" dirty="0"/>
              <a:t>might be common after a deployment to see major changes in the usage of specific SQL queries, web service calls, and other application dependencies.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2050" name="Picture 2" descr="https://stackify.com/wp-content/uploads/2017/12/word-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119" y="4389551"/>
            <a:ext cx="8336376" cy="196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158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time to detection (MTTD)</a:t>
            </a:r>
          </a:p>
        </p:txBody>
      </p:sp>
      <p:sp>
        <p:nvSpPr>
          <p:cNvPr id="3" name="Content Placeholder 2"/>
          <p:cNvSpPr>
            <a:spLocks noGrp="1"/>
          </p:cNvSpPr>
          <p:nvPr>
            <p:ph idx="1"/>
          </p:nvPr>
        </p:nvSpPr>
        <p:spPr/>
        <p:txBody>
          <a:bodyPr/>
          <a:lstStyle/>
          <a:p>
            <a:r>
              <a:rPr lang="en-US" dirty="0" smtClean="0"/>
              <a:t>When </a:t>
            </a:r>
            <a:r>
              <a:rPr lang="en-US" dirty="0"/>
              <a:t>problems do happen, it is important that you identify them quickly</a:t>
            </a:r>
            <a:r>
              <a:rPr lang="en-US" dirty="0" smtClean="0"/>
              <a:t>.</a:t>
            </a:r>
          </a:p>
          <a:p>
            <a:r>
              <a:rPr lang="en-US" dirty="0" smtClean="0"/>
              <a:t>The </a:t>
            </a:r>
            <a:r>
              <a:rPr lang="en-US" dirty="0"/>
              <a:t>last thing you want is to have a major partial or broad system outage and not know about it. </a:t>
            </a:r>
            <a:endParaRPr lang="en-US" dirty="0" smtClean="0"/>
          </a:p>
          <a:p>
            <a:r>
              <a:rPr lang="en-US" dirty="0" smtClean="0"/>
              <a:t>Having </a:t>
            </a:r>
            <a:r>
              <a:rPr lang="en-US" dirty="0"/>
              <a:t>robust application monitoring and good coverage in place will help you detect issues quickly. </a:t>
            </a:r>
            <a:endParaRPr lang="en-US" dirty="0" smtClean="0"/>
          </a:p>
          <a:p>
            <a:r>
              <a:rPr lang="en-US" dirty="0" smtClean="0"/>
              <a:t>Once </a:t>
            </a:r>
            <a:r>
              <a:rPr lang="en-US" dirty="0"/>
              <a:t>you detect them, you also have to fix them quickly!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632291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Time to Recovery (MTTR)</a:t>
            </a:r>
          </a:p>
        </p:txBody>
      </p:sp>
      <p:sp>
        <p:nvSpPr>
          <p:cNvPr id="3" name="Content Placeholder 2"/>
          <p:cNvSpPr>
            <a:spLocks noGrp="1"/>
          </p:cNvSpPr>
          <p:nvPr>
            <p:ph idx="1"/>
          </p:nvPr>
        </p:nvSpPr>
        <p:spPr/>
        <p:txBody>
          <a:bodyPr>
            <a:normAutofit/>
          </a:bodyPr>
          <a:lstStyle/>
          <a:p>
            <a:r>
              <a:rPr lang="en-US" dirty="0"/>
              <a:t>This indicator tracks how long it will take the organization to recover from failure. </a:t>
            </a:r>
          </a:p>
          <a:p>
            <a:r>
              <a:rPr lang="en-US" dirty="0"/>
              <a:t>It is a key business indicator because it reflects the ability to minimize disruption and recover normal operations quickly. </a:t>
            </a:r>
          </a:p>
          <a:p>
            <a:r>
              <a:rPr lang="en-US" dirty="0"/>
              <a:t>It is usually measured in minutes or hours, and can sometimes refer to time during business days, not clock time. </a:t>
            </a:r>
          </a:p>
          <a:p>
            <a:r>
              <a:rPr lang="en-US" dirty="0"/>
              <a:t>To reduce MTTR, it is important to have the right application monitoring tools, as well as effective collaboration between operations and developers, which can help you find root causes and deploy solutions quickly.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917286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DevOps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910" y="1940179"/>
            <a:ext cx="7620000" cy="3971925"/>
          </a:xfrm>
        </p:spPr>
      </p:pic>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6711503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DevOps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3074" name="Picture 2" descr="Monitoring Azure DevOps Project Performance | Bold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903" y="1310446"/>
            <a:ext cx="8961121" cy="503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994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Educate, educate, educate</a:t>
            </a:r>
          </a:p>
          <a:p>
            <a:pPr marL="514350" indent="-514350">
              <a:lnSpc>
                <a:spcPct val="150000"/>
              </a:lnSpc>
              <a:buFont typeface="+mj-lt"/>
              <a:buAutoNum type="arabicPeriod"/>
            </a:pPr>
            <a:r>
              <a:rPr lang="en-US" dirty="0"/>
              <a:t>Start slow and then expand</a:t>
            </a:r>
          </a:p>
          <a:p>
            <a:pPr marL="514350" indent="-514350">
              <a:lnSpc>
                <a:spcPct val="150000"/>
              </a:lnSpc>
              <a:buFont typeface="+mj-lt"/>
              <a:buAutoNum type="arabicPeriod"/>
            </a:pPr>
            <a:r>
              <a:rPr lang="en-US" dirty="0"/>
              <a:t>Show the bigger picture</a:t>
            </a:r>
          </a:p>
          <a:p>
            <a:pPr marL="514350" indent="-514350">
              <a:lnSpc>
                <a:spcPct val="150000"/>
              </a:lnSpc>
              <a:buFont typeface="+mj-lt"/>
              <a:buAutoNum type="arabicPeriod"/>
            </a:pPr>
            <a:r>
              <a:rPr lang="en-US" dirty="0"/>
              <a:t>Sell DevOps to the organization</a:t>
            </a:r>
          </a:p>
          <a:p>
            <a:pPr marL="514350" indent="-514350">
              <a:lnSpc>
                <a:spcPct val="150000"/>
              </a:lnSpc>
              <a:buFont typeface="+mj-lt"/>
              <a:buAutoNum type="arabicPeriod"/>
            </a:pPr>
            <a:r>
              <a:rPr lang="en-US" dirty="0"/>
              <a:t>Encourage and reward</a:t>
            </a:r>
          </a:p>
          <a:p>
            <a:pPr marL="514350" indent="-514350">
              <a:lnSpc>
                <a:spcPct val="150000"/>
              </a:lnSpc>
              <a:buFont typeface="+mj-lt"/>
              <a:buAutoNum type="arabicPeriod"/>
            </a:pPr>
            <a:r>
              <a:rPr lang="en-US" dirty="0"/>
              <a:t>Constantly evolve, improve, and grow</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03156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Educate, educate, educate</a:t>
            </a:r>
          </a:p>
          <a:p>
            <a:pPr lvl="1"/>
            <a:r>
              <a:rPr lang="en-US" dirty="0"/>
              <a:t>Changing the way people think and act is the most difficult and time consuming aspect of building a DevOps culture; it takes time to see the light and change behavior. </a:t>
            </a:r>
          </a:p>
          <a:p>
            <a:pPr lvl="1"/>
            <a:r>
              <a:rPr lang="en-US" dirty="0"/>
              <a:t>The only answer to this is to educate and keep educating.</a:t>
            </a:r>
          </a:p>
          <a:p>
            <a:pPr lvl="1"/>
            <a:r>
              <a:rPr lang="en-US" dirty="0"/>
              <a:t>A good opportunity to remove the bureaucracy and inflexibility of traditional IT that is acting as a barrier to development and begin your move to the cloud.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05200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Start slow and then expand</a:t>
            </a:r>
          </a:p>
          <a:p>
            <a:pPr lvl="1"/>
            <a:r>
              <a:rPr lang="en-US" dirty="0"/>
              <a:t>Your staff might feel that if it is not broken, we do not need to fix it. </a:t>
            </a:r>
          </a:p>
          <a:p>
            <a:pPr lvl="1"/>
            <a:r>
              <a:rPr lang="en-US" dirty="0"/>
              <a:t>Help them understand that while things are functioning, they can still be better.</a:t>
            </a:r>
          </a:p>
          <a:p>
            <a:pPr lvl="1"/>
            <a:r>
              <a:rPr lang="en-US" dirty="0"/>
              <a:t>While building understanding across the enterprise, start progressing with one team. </a:t>
            </a:r>
          </a:p>
          <a:p>
            <a:pPr lvl="1"/>
            <a:r>
              <a:rPr lang="en-US" dirty="0"/>
              <a:t>Analyze existing processes against the new principles, and see where DevOps practices can add value. </a:t>
            </a:r>
          </a:p>
          <a:p>
            <a:pPr lvl="1"/>
            <a:r>
              <a:rPr lang="en-US" dirty="0"/>
              <a:t>Start from a simple problem first, optimizing and automating where appropriate.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3202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Show the bigger picture</a:t>
            </a:r>
          </a:p>
          <a:p>
            <a:pPr lvl="1"/>
            <a:r>
              <a:rPr lang="en-US" dirty="0"/>
              <a:t>Remember that not all changes are unicorns and rainbows. </a:t>
            </a:r>
          </a:p>
          <a:p>
            <a:pPr lvl="1"/>
            <a:r>
              <a:rPr lang="en-US" dirty="0"/>
              <a:t>There will be new processes and tooling, which means you need to change people’s habits. </a:t>
            </a:r>
          </a:p>
          <a:p>
            <a:pPr lvl="1"/>
            <a:r>
              <a:rPr lang="en-US" dirty="0"/>
              <a:t>This might be good news for the organization but bad for a specific unit. For example, developers may lose some of their freedom when processes are cleared up making them a bit more restrictive.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29867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Sell DevOps to the organization</a:t>
            </a:r>
          </a:p>
          <a:p>
            <a:pPr lvl="1"/>
            <a:r>
              <a:rPr lang="en-US" dirty="0"/>
              <a:t>To fight through natural human resistance of change it is important to frame DevOps in ways that people can see how it benefits them. </a:t>
            </a:r>
          </a:p>
          <a:p>
            <a:pPr lvl="1"/>
            <a:r>
              <a:rPr lang="en-US" dirty="0"/>
              <a:t>You need to sell DevOps to all your teams and the management as well. </a:t>
            </a:r>
          </a:p>
          <a:p>
            <a:pPr lvl="1"/>
            <a:r>
              <a:rPr lang="en-US" dirty="0"/>
              <a:t>Tell everyone about the tremendous gains they will receive with automation: less manual work, simplified processes, better visibility and trustworthy metrics.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17050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Steps to DevOps Success</a:t>
            </a:r>
          </a:p>
        </p:txBody>
      </p:sp>
      <p:sp>
        <p:nvSpPr>
          <p:cNvPr id="3" name="Content Placeholder 2"/>
          <p:cNvSpPr>
            <a:spLocks noGrp="1"/>
          </p:cNvSpPr>
          <p:nvPr>
            <p:ph idx="1"/>
          </p:nvPr>
        </p:nvSpPr>
        <p:spPr/>
        <p:txBody>
          <a:bodyPr>
            <a:normAutofit/>
          </a:bodyPr>
          <a:lstStyle/>
          <a:p>
            <a:r>
              <a:rPr lang="en-US" dirty="0"/>
              <a:t>Encourage and reward</a:t>
            </a:r>
          </a:p>
          <a:p>
            <a:pPr lvl="1"/>
            <a:r>
              <a:rPr lang="en-US" dirty="0"/>
              <a:t>Introducing the benefits alone might not be enough. </a:t>
            </a:r>
          </a:p>
          <a:p>
            <a:pPr lvl="1"/>
            <a:r>
              <a:rPr lang="en-US" dirty="0"/>
              <a:t>Try to build a culture that encourages change, rewards new ideas, and fosters innovation. </a:t>
            </a:r>
          </a:p>
          <a:p>
            <a:pPr lvl="1"/>
            <a:r>
              <a:rPr lang="en-US" dirty="0"/>
              <a:t>Whether you’re a software developer, operations manager, or inspirational leader, becoming a master of your craft takes time; you cannot turn into a great developer or manager overnight. </a:t>
            </a:r>
          </a:p>
          <a:p>
            <a:pPr lvl="1"/>
            <a:r>
              <a:rPr lang="en-US" dirty="0"/>
              <a:t>You should start small, learn, and adapt to build your skills and senses. </a:t>
            </a:r>
          </a:p>
          <a:p>
            <a:pPr lvl="1"/>
            <a:r>
              <a:rPr lang="en-US" dirty="0"/>
              <a:t>Motivate individuals or teams to take on new challenges, come up with development suggestions of their own, and be supportive to all ideas.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507333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2674</TotalTime>
  <Words>2152</Words>
  <Application>Microsoft Office PowerPoint</Application>
  <PresentationFormat>Widescreen</PresentationFormat>
  <Paragraphs>215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Candara</vt:lpstr>
      <vt:lpstr>Office Theme</vt:lpstr>
      <vt:lpstr>DevOps Metrics</vt:lpstr>
      <vt:lpstr>Outline</vt:lpstr>
      <vt:lpstr>6 Steps to DevOps Success</vt:lpstr>
      <vt:lpstr>6 Steps to DevOps Success</vt:lpstr>
      <vt:lpstr>6 Steps to DevOps Success</vt:lpstr>
      <vt:lpstr>6 Steps to DevOps Success</vt:lpstr>
      <vt:lpstr>6 Steps to DevOps Success</vt:lpstr>
      <vt:lpstr>6 Steps to DevOps Success</vt:lpstr>
      <vt:lpstr>6 Steps to DevOps Success</vt:lpstr>
      <vt:lpstr>6 Steps to DevOps Success</vt:lpstr>
      <vt:lpstr>How to Measure DevOps Success?</vt:lpstr>
      <vt:lpstr>How to Measure DevOps Success?</vt:lpstr>
      <vt:lpstr>What are DevOps Metrics?</vt:lpstr>
      <vt:lpstr>Characteristics of Useful DevOps Metrics</vt:lpstr>
      <vt:lpstr>What are DevOps metrics?</vt:lpstr>
      <vt:lpstr>What are DevOps metrics?</vt:lpstr>
      <vt:lpstr>Steps to Implementing DevOps ‘KPIs’</vt:lpstr>
      <vt:lpstr>Steps to Implementing DevOps ‘KPIs’</vt:lpstr>
      <vt:lpstr>Steps to Implementing DevOps ‘KPIs’</vt:lpstr>
      <vt:lpstr>15 Key DevOps Metrics</vt:lpstr>
      <vt:lpstr>15 Key DevOps Metrics</vt:lpstr>
      <vt:lpstr>Deployment Frequency</vt:lpstr>
      <vt:lpstr>Change Volume</vt:lpstr>
      <vt:lpstr>Deployment time</vt:lpstr>
      <vt:lpstr>Lead Time</vt:lpstr>
      <vt:lpstr>Customer Ticket Volume</vt:lpstr>
      <vt:lpstr>Automated test pass %</vt:lpstr>
      <vt:lpstr>Defect Escape Rate</vt:lpstr>
      <vt:lpstr>Availability</vt:lpstr>
      <vt:lpstr>Service level agreements</vt:lpstr>
      <vt:lpstr>Failed deployments</vt:lpstr>
      <vt:lpstr>Error rates</vt:lpstr>
      <vt:lpstr>Application usage &amp; traffic</vt:lpstr>
      <vt:lpstr>Application performance</vt:lpstr>
      <vt:lpstr>Mean time to detection (MTTD)</vt:lpstr>
      <vt:lpstr>Mean Time to Recovery (MTTR)</vt:lpstr>
      <vt:lpstr>Measuring DevOps</vt:lpstr>
      <vt:lpstr>Measuring 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219</cp:revision>
  <cp:lastPrinted>2021-10-18T07:27:50Z</cp:lastPrinted>
  <dcterms:created xsi:type="dcterms:W3CDTF">2021-10-12T10:09:12Z</dcterms:created>
  <dcterms:modified xsi:type="dcterms:W3CDTF">2022-11-14T04:37:19Z</dcterms:modified>
</cp:coreProperties>
</file>