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733" r:id="rId3"/>
    <p:sldId id="734" r:id="rId4"/>
    <p:sldId id="735" r:id="rId5"/>
    <p:sldId id="736" r:id="rId6"/>
    <p:sldId id="737" r:id="rId7"/>
    <p:sldId id="738" r:id="rId8"/>
    <p:sldId id="739" r:id="rId9"/>
    <p:sldId id="740" r:id="rId10"/>
    <p:sldId id="741" r:id="rId11"/>
    <p:sldId id="742" r:id="rId12"/>
    <p:sldId id="743" r:id="rId13"/>
    <p:sldId id="744" r:id="rId14"/>
    <p:sldId id="745" r:id="rId15"/>
    <p:sldId id="764" r:id="rId16"/>
    <p:sldId id="765" r:id="rId17"/>
    <p:sldId id="766" r:id="rId18"/>
    <p:sldId id="746" r:id="rId19"/>
    <p:sldId id="747" r:id="rId20"/>
    <p:sldId id="748" r:id="rId21"/>
    <p:sldId id="753" r:id="rId22"/>
    <p:sldId id="749" r:id="rId23"/>
    <p:sldId id="750" r:id="rId24"/>
    <p:sldId id="751" r:id="rId25"/>
    <p:sldId id="755" r:id="rId26"/>
    <p:sldId id="756" r:id="rId27"/>
    <p:sldId id="759" r:id="rId28"/>
    <p:sldId id="760" r:id="rId29"/>
    <p:sldId id="757" r:id="rId30"/>
    <p:sldId id="754" r:id="rId31"/>
    <p:sldId id="761" r:id="rId32"/>
    <p:sldId id="762" r:id="rId33"/>
    <p:sldId id="76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8498BD"/>
    <a:srgbClr val="C2C2C2"/>
    <a:srgbClr val="514870"/>
    <a:srgbClr val="FFFFFF"/>
    <a:srgbClr val="FFFDFF"/>
    <a:srgbClr val="D2D0D2"/>
    <a:srgbClr val="D5D3D5"/>
    <a:srgbClr val="FDFB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884" autoAdjust="0"/>
  </p:normalViewPr>
  <p:slideViewPr>
    <p:cSldViewPr snapToGrid="0">
      <p:cViewPr varScale="1">
        <p:scale>
          <a:sx n="106" d="100"/>
          <a:sy n="106"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60"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1C9E1182-6277-43A7-837D-71BBADE35AB7}"/>
    <pc:docChg chg="custSel modSld">
      <pc:chgData name="Mamdouh Alenezi" userId="aaa25a7cb57ba53e" providerId="LiveId" clId="{1C9E1182-6277-43A7-837D-71BBADE35AB7}" dt="2022-04-01T02:45:00.476" v="0" actId="313"/>
      <pc:docMkLst>
        <pc:docMk/>
      </pc:docMkLst>
      <pc:sldChg chg="modSp mod">
        <pc:chgData name="Mamdouh Alenezi" userId="aaa25a7cb57ba53e" providerId="LiveId" clId="{1C9E1182-6277-43A7-837D-71BBADE35AB7}" dt="2022-04-01T02:45:00.476" v="0" actId="313"/>
        <pc:sldMkLst>
          <pc:docMk/>
          <pc:sldMk cId="2924300342" sldId="495"/>
        </pc:sldMkLst>
        <pc:spChg chg="mod">
          <ac:chgData name="Mamdouh Alenezi" userId="aaa25a7cb57ba53e" providerId="LiveId" clId="{1C9E1182-6277-43A7-837D-71BBADE35AB7}" dt="2022-04-01T02:45:00.476" v="0" actId="313"/>
          <ac:spMkLst>
            <pc:docMk/>
            <pc:sldMk cId="2924300342" sldId="49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213E56-3C1A-435A-851B-5B1F221C2038}"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224974" y="196526"/>
            <a:ext cx="2848687" cy="1667524"/>
          </a:xfrm>
          <a:prstGeom prst="rect">
            <a:avLst/>
          </a:prstGeom>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696837-4851-4AA6-8AED-554226C981D1}"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DD32E1-BB70-4827-BA33-FF5AFC435BE9}"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066801"/>
            <a:ext cx="11176000" cy="259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55651" y="3657601"/>
            <a:ext cx="11131549"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40B9EAF6-54F2-4DF5-9C6B-3F6F95B86356}" type="datetime1">
              <a:rPr lang="en-US" smtClean="0"/>
              <a:t>10/3/2023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D853037-33FC-4E5E-B16A-0A00968DF2AD}"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814199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08000" y="1143000"/>
            <a:ext cx="11277600" cy="5257800"/>
          </a:xfrm>
        </p:spPr>
        <p:txBody>
          <a:bodyPr/>
          <a:lstStyle/>
          <a:p>
            <a:pPr lvl="0"/>
            <a:endParaRPr lang="en-US" noProof="0" dirty="0" smtClean="0"/>
          </a:p>
        </p:txBody>
      </p:sp>
      <p:sp>
        <p:nvSpPr>
          <p:cNvPr id="4" name="Rectangle 4"/>
          <p:cNvSpPr>
            <a:spLocks noGrp="1" noChangeArrowheads="1"/>
          </p:cNvSpPr>
          <p:nvPr>
            <p:ph type="dt" sz="half" idx="10"/>
          </p:nvPr>
        </p:nvSpPr>
        <p:spPr>
          <a:ln/>
        </p:spPr>
        <p:txBody>
          <a:bodyPr/>
          <a:lstStyle>
            <a:lvl1pPr>
              <a:defRPr/>
            </a:lvl1pPr>
          </a:lstStyle>
          <a:p>
            <a:pPr>
              <a:defRPr/>
            </a:pPr>
            <a:fld id="{D3D64A56-6FF4-479A-8655-719A18A98C4B}" type="datetime1">
              <a:rPr lang="en-US" smtClean="0"/>
              <a:t>10/3/2023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1C9FC8F-D190-4A56-B0D6-9B17B1CF7D21}" type="slidenum">
              <a:rPr lang="en-US" altLang="en-US"/>
              <a:pPr/>
              <a:t>‹#›</a:t>
            </a:fld>
            <a:r>
              <a:rPr lang="en-US" altLang="en-US"/>
              <a:t> of 105</a:t>
            </a:r>
            <a:endParaRPr lang="en-US" altLang="en-US">
              <a:solidFill>
                <a:schemeClr val="tx2"/>
              </a:solidFill>
            </a:endParaRPr>
          </a:p>
        </p:txBody>
      </p:sp>
    </p:spTree>
    <p:extLst>
      <p:ext uri="{BB962C8B-B14F-4D97-AF65-F5344CB8AC3E}">
        <p14:creationId xmlns:p14="http://schemas.microsoft.com/office/powerpoint/2010/main" val="1608780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1044-FC46-4CBC-9061-59528F4899F3}" type="datetime1">
              <a:rPr lang="en-US" smtClean="0"/>
              <a:t>10/3/2023</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66A08C-77F3-471E-A5C4-1D2068144BAC}" type="datetime1">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A7AD1-16F4-44C3-AE32-24C59A599E9D}"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83DB4F-4316-4DF5-A229-BC1D787C82A0}" type="datetime1">
              <a:rPr lang="en-US" smtClean="0"/>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6064B7-7A9F-432D-B7B9-6824267AA574}" type="datetime1">
              <a:rPr lang="en-US" smtClean="0"/>
              <a:t>10/3/2023</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10/3/2023</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C93A2-B712-486A-8AB5-D41B95D547BE}" type="datetime1">
              <a:rPr lang="en-US" smtClean="0"/>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B2F318-F19F-4608-B7EF-F7FB8A482213}"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9CEF8C-69D6-4C3E-B892-F682F307A7B6}" type="datetime1">
              <a:rPr lang="en-US" smtClean="0"/>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737C73-4A31-4C17-AFB7-7B8470027787}" type="datetime1">
              <a:rPr lang="en-US" smtClean="0"/>
              <a:t>10/3/2023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315"/>
            <a:ext cx="9144000" cy="2387600"/>
          </a:xfrm>
        </p:spPr>
        <p:txBody>
          <a:bodyPr/>
          <a:lstStyle/>
          <a:p>
            <a:r>
              <a:rPr lang="en-US" dirty="0"/>
              <a:t>Introduction</a:t>
            </a:r>
          </a:p>
        </p:txBody>
      </p:sp>
      <p:sp>
        <p:nvSpPr>
          <p:cNvPr id="3" name="Subtitle 2"/>
          <p:cNvSpPr>
            <a:spLocks noGrp="1"/>
          </p:cNvSpPr>
          <p:nvPr>
            <p:ph type="subTitle" idx="1"/>
          </p:nvPr>
        </p:nvSpPr>
        <p:spPr>
          <a:xfrm>
            <a:off x="1524000" y="4271990"/>
            <a:ext cx="9144000" cy="1655762"/>
          </a:xfrm>
        </p:spPr>
        <p:txBody>
          <a:bodyPr>
            <a:normAutofit/>
          </a:bodyPr>
          <a:lstStyle/>
          <a:p>
            <a:r>
              <a:rPr lang="en-US" sz="2800" dirty="0" smtClean="0"/>
              <a:t>SE499</a:t>
            </a:r>
            <a:r>
              <a:rPr lang="en-US" sz="2800" dirty="0"/>
              <a:t>: Software Design &amp; Development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principles</a:t>
            </a:r>
          </a:p>
        </p:txBody>
      </p:sp>
      <p:sp>
        <p:nvSpPr>
          <p:cNvPr id="3" name="Content Placeholder 2"/>
          <p:cNvSpPr>
            <a:spLocks noGrp="1"/>
          </p:cNvSpPr>
          <p:nvPr>
            <p:ph idx="1"/>
          </p:nvPr>
        </p:nvSpPr>
        <p:spPr/>
        <p:txBody>
          <a:bodyPr>
            <a:normAutofit/>
          </a:bodyPr>
          <a:lstStyle/>
          <a:p>
            <a:pPr>
              <a:lnSpc>
                <a:spcPct val="100000"/>
              </a:lnSpc>
            </a:pPr>
            <a:r>
              <a:rPr lang="en-US" dirty="0"/>
              <a:t>Maintain </a:t>
            </a:r>
            <a:r>
              <a:rPr lang="en-US" dirty="0" smtClean="0"/>
              <a:t>simplicity</a:t>
            </a:r>
          </a:p>
          <a:p>
            <a:pPr lvl="1">
              <a:lnSpc>
                <a:spcPct val="100000"/>
              </a:lnSpc>
            </a:pPr>
            <a:r>
              <a:rPr lang="en-US" dirty="0"/>
              <a:t>Focus on simplicity in both the software being developed and in the development process. Wherever possible, do what you can to eliminate complexity from the system. 				</a:t>
            </a:r>
          </a:p>
          <a:p>
            <a:pPr>
              <a:lnSpc>
                <a:spcPct val="100000"/>
              </a:lnSpc>
            </a:pPr>
            <a:r>
              <a:rPr lang="en-US" dirty="0"/>
              <a:t>Focus on people, not things</a:t>
            </a:r>
            <a:endParaRPr lang="en-US" dirty="0" smtClean="0"/>
          </a:p>
          <a:p>
            <a:pPr lvl="1">
              <a:lnSpc>
                <a:spcPct val="100000"/>
              </a:lnSpc>
            </a:pPr>
            <a:r>
              <a:rPr lang="en-US" dirty="0"/>
              <a:t>Trust the development team and do not expect everyone to always do the development </a:t>
            </a:r>
            <a:r>
              <a:rPr lang="en-US" dirty="0" smtClean="0"/>
              <a:t>process in </a:t>
            </a:r>
            <a:r>
              <a:rPr lang="en-US" dirty="0"/>
              <a:t>the same way. Team members should be left to develop their own ways of working without being limited by prescriptive software processes</a:t>
            </a:r>
            <a:r>
              <a:rPr lang="en-US" dirty="0" smtClean="0"/>
              <a: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2626341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Product</a:t>
            </a:r>
          </a:p>
          <a:p>
            <a:pPr lvl="1">
              <a:lnSpc>
                <a:spcPct val="100000"/>
              </a:lnSpc>
            </a:pPr>
            <a:r>
              <a:rPr lang="en-US" dirty="0" smtClean="0"/>
              <a:t>The </a:t>
            </a:r>
            <a:r>
              <a:rPr lang="en-US" dirty="0"/>
              <a:t>software product that is being developed by the </a:t>
            </a:r>
            <a:r>
              <a:rPr lang="en-US" dirty="0" smtClean="0"/>
              <a:t>team</a:t>
            </a:r>
            <a:r>
              <a:rPr lang="en-US" dirty="0"/>
              <a:t>.</a:t>
            </a:r>
          </a:p>
          <a:p>
            <a:pPr>
              <a:lnSpc>
                <a:spcPct val="100000"/>
              </a:lnSpc>
            </a:pPr>
            <a:r>
              <a:rPr lang="en-US" dirty="0" smtClean="0"/>
              <a:t>Product </a:t>
            </a:r>
            <a:r>
              <a:rPr lang="en-US" dirty="0"/>
              <a:t>backlog	</a:t>
            </a:r>
            <a:endParaRPr lang="en-US" dirty="0" smtClean="0"/>
          </a:p>
          <a:p>
            <a:pPr lvl="1">
              <a:lnSpc>
                <a:spcPct val="100000"/>
              </a:lnSpc>
            </a:pPr>
            <a:r>
              <a:rPr lang="en-US" dirty="0" smtClean="0"/>
              <a:t>A </a:t>
            </a:r>
            <a:r>
              <a:rPr lang="en-US" dirty="0"/>
              <a:t>to-do list of items such as bugs, features and product improvements that the Scrum team have not yet completed.</a:t>
            </a:r>
          </a:p>
          <a:p>
            <a:pPr>
              <a:lnSpc>
                <a:spcPct val="100000"/>
              </a:lnSpc>
            </a:pPr>
            <a:r>
              <a:rPr lang="en-US" dirty="0" smtClean="0"/>
              <a:t>Sprint </a:t>
            </a:r>
          </a:p>
          <a:p>
            <a:pPr lvl="1">
              <a:lnSpc>
                <a:spcPct val="100000"/>
              </a:lnSpc>
            </a:pPr>
            <a:r>
              <a:rPr lang="en-US" dirty="0" smtClean="0"/>
              <a:t>A </a:t>
            </a:r>
            <a:r>
              <a:rPr lang="en-US" dirty="0"/>
              <a:t>short period, typically two to four weeks, when a product increment is 	developed.</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3636317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3" name="Content Placeholder 2"/>
          <p:cNvSpPr>
            <a:spLocks noGrp="1"/>
          </p:cNvSpPr>
          <p:nvPr>
            <p:ph idx="1"/>
          </p:nvPr>
        </p:nvSpPr>
        <p:spPr/>
        <p:txBody>
          <a:bodyPr>
            <a:normAutofit/>
          </a:bodyPr>
          <a:lstStyle/>
          <a:p>
            <a:pPr>
              <a:lnSpc>
                <a:spcPct val="100000"/>
              </a:lnSpc>
            </a:pPr>
            <a:r>
              <a:rPr lang="en-US" dirty="0" smtClean="0"/>
              <a:t>Software </a:t>
            </a:r>
            <a:r>
              <a:rPr lang="en-US" dirty="0"/>
              <a:t>is developed in sprints, which are fixed-length periods (2 - 4 weeks) in which software features are developed and delivered.</a:t>
            </a:r>
          </a:p>
          <a:p>
            <a:pPr>
              <a:lnSpc>
                <a:spcPct val="100000"/>
              </a:lnSpc>
            </a:pPr>
            <a:r>
              <a:rPr lang="en-US" dirty="0"/>
              <a:t>During a sprint, the team has daily meetings </a:t>
            </a:r>
            <a:r>
              <a:rPr lang="en-US" dirty="0" smtClean="0"/>
              <a:t>to </a:t>
            </a:r>
            <a:r>
              <a:rPr lang="en-US" dirty="0"/>
              <a:t>review progress and to update the list of work items that are incomplete.</a:t>
            </a:r>
          </a:p>
          <a:p>
            <a:pPr>
              <a:lnSpc>
                <a:spcPct val="100000"/>
              </a:lnSpc>
            </a:pPr>
            <a:r>
              <a:rPr lang="en-US" dirty="0"/>
              <a:t>Sprints should produce a ‘shippable product increment’. This means that the developed software should be complete and ready to deploy.</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662392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13</a:t>
            </a:fld>
            <a:endParaRPr lang="en-US" dirty="0"/>
          </a:p>
        </p:txBody>
      </p:sp>
      <p:pic>
        <p:nvPicPr>
          <p:cNvPr id="6" name="Picture 5">
            <a:extLst>
              <a:ext uri="{FF2B5EF4-FFF2-40B4-BE49-F238E27FC236}">
                <a16:creationId xmlns:a16="http://schemas.microsoft.com/office/drawing/2014/main" id="{47AEAF91-15B2-B74B-A0C9-9E9E2AA9FFEE}"/>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22116" r="13959" b="23357"/>
          <a:stretch/>
        </p:blipFill>
        <p:spPr>
          <a:xfrm>
            <a:off x="2725959" y="1107598"/>
            <a:ext cx="5920101" cy="5647913"/>
          </a:xfrm>
          <a:prstGeom prst="rect">
            <a:avLst/>
          </a:prstGeom>
        </p:spPr>
      </p:pic>
    </p:spTree>
    <p:extLst>
      <p:ext uri="{BB962C8B-B14F-4D97-AF65-F5344CB8AC3E}">
        <p14:creationId xmlns:p14="http://schemas.microsoft.com/office/powerpoint/2010/main" val="4112657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backlogs</a:t>
            </a:r>
          </a:p>
        </p:txBody>
      </p:sp>
      <p:sp>
        <p:nvSpPr>
          <p:cNvPr id="3" name="Content Placeholder 2"/>
          <p:cNvSpPr>
            <a:spLocks noGrp="1"/>
          </p:cNvSpPr>
          <p:nvPr>
            <p:ph idx="1"/>
          </p:nvPr>
        </p:nvSpPr>
        <p:spPr/>
        <p:txBody>
          <a:bodyPr>
            <a:normAutofit/>
          </a:bodyPr>
          <a:lstStyle/>
          <a:p>
            <a:pPr>
              <a:lnSpc>
                <a:spcPct val="100000"/>
              </a:lnSpc>
            </a:pPr>
            <a:r>
              <a:rPr lang="en-US" dirty="0"/>
              <a:t>The product backlog is a list of what needs to be done to complete the development of the product. </a:t>
            </a:r>
          </a:p>
          <a:p>
            <a:pPr>
              <a:lnSpc>
                <a:spcPct val="100000"/>
              </a:lnSpc>
            </a:pPr>
            <a:r>
              <a:rPr lang="en-US" dirty="0"/>
              <a:t>The items on this list are called product backlog items (PBIs). </a:t>
            </a:r>
          </a:p>
          <a:p>
            <a:pPr>
              <a:lnSpc>
                <a:spcPct val="100000"/>
              </a:lnSpc>
            </a:pPr>
            <a:r>
              <a:rPr lang="en-US" dirty="0"/>
              <a:t>The product backlog may include a variety of different items such as product features to be implemented, user requests, essential development activities and desirable engineering improvements.  </a:t>
            </a:r>
          </a:p>
          <a:p>
            <a:pPr>
              <a:lnSpc>
                <a:spcPct val="100000"/>
              </a:lnSpc>
            </a:pPr>
            <a:r>
              <a:rPr lang="en-US" dirty="0"/>
              <a:t>The product backlog should always be prioritized so that the items that be implemented first are at the top of the list.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42609485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8DACC02-A2BD-4578-8E03-6D891060A695}" type="slidenum">
              <a:rPr lang="en-US" smtClean="0"/>
              <a:pPr/>
              <a:t>15</a:t>
            </a:fld>
            <a:endParaRPr lang="en-US" dirty="0"/>
          </a:p>
        </p:txBody>
      </p:sp>
      <p:pic>
        <p:nvPicPr>
          <p:cNvPr id="1026" name="Picture 2" descr="Product Backlog vs Sprint Backlog in Scrum | DoneTo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190" y="37121"/>
            <a:ext cx="7493963" cy="6766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4213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16</a:t>
            </a:fld>
            <a:endParaRPr lang="en-US"/>
          </a:p>
        </p:txBody>
      </p:sp>
      <p:pic>
        <p:nvPicPr>
          <p:cNvPr id="5" name="Picture 4" descr="Good Product Backlog Characteristics | Scrum Product Backlogs | Infor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715" y="1501707"/>
            <a:ext cx="4794332" cy="362701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uploads-ssl.webflow.com/62c41df069f3e62476a3ccbe/6374c9c0867c9f5617014e56_AjC-AZovukB0fHWeEvag4UOg1GR3apVvGy396-5HQcaz_FAZxJ_qCzZZEPXJkdgJ0G9vB-4negwTqNYZ_aAZ5xNrPhlwunBKUMyeM_RutY2rK3jaJtxpTSqEdhVISIjjnzx7exAF2JQOFQfSdLUUtocKfQ32PD7eZysssaGk8ySgPeU_RYnuWAfMglR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833" y="1166323"/>
            <a:ext cx="5715000" cy="3962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437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8DACC02-A2BD-4578-8E03-6D891060A695}" type="slidenum">
              <a:rPr lang="en-US" smtClean="0"/>
              <a:t>17</a:t>
            </a:fld>
            <a:endParaRPr lang="en-US"/>
          </a:p>
        </p:txBody>
      </p:sp>
      <p:pic>
        <p:nvPicPr>
          <p:cNvPr id="3074" name="Picture 2" descr="Product vs. Release vs. Sprint Backlog: Expert Guide | Aha! software"/>
          <p:cNvPicPr>
            <a:picLocks noChangeAspect="1" noChangeArrowheads="1"/>
          </p:cNvPicPr>
          <p:nvPr/>
        </p:nvPicPr>
        <p:blipFill rotWithShape="1">
          <a:blip r:embed="rId2">
            <a:extLst>
              <a:ext uri="{28A0092B-C50C-407E-A947-70E740481C1C}">
                <a14:useLocalDpi xmlns:a14="http://schemas.microsoft.com/office/drawing/2010/main" val="0"/>
              </a:ext>
            </a:extLst>
          </a:blip>
          <a:srcRect l="5015" t="7962" r="6013" b="9020"/>
          <a:stretch/>
        </p:blipFill>
        <p:spPr bwMode="auto">
          <a:xfrm>
            <a:off x="539620" y="207477"/>
            <a:ext cx="10814180" cy="614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802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p>
        </p:txBody>
      </p:sp>
      <p:sp>
        <p:nvSpPr>
          <p:cNvPr id="3" name="Content Placeholder 2"/>
          <p:cNvSpPr>
            <a:spLocks noGrp="1"/>
          </p:cNvSpPr>
          <p:nvPr>
            <p:ph idx="1"/>
          </p:nvPr>
        </p:nvSpPr>
        <p:spPr/>
        <p:txBody>
          <a:bodyPr>
            <a:normAutofit/>
          </a:bodyPr>
          <a:lstStyle/>
          <a:p>
            <a:pPr marL="0" indent="0">
              <a:lnSpc>
                <a:spcPct val="150000"/>
              </a:lnSpc>
              <a:buNone/>
            </a:pPr>
            <a:r>
              <a:rPr lang="en-US" dirty="0"/>
              <a:t>1.  As a teacher, I want to be able to configure the group of tools that are available to individual classes. (feature)</a:t>
            </a:r>
          </a:p>
          <a:p>
            <a:pPr marL="0" indent="0">
              <a:lnSpc>
                <a:spcPct val="150000"/>
              </a:lnSpc>
              <a:buNone/>
            </a:pPr>
            <a:r>
              <a:rPr lang="en-US" dirty="0"/>
              <a:t>2.  As a parent, I want to be able to view my </a:t>
            </a:r>
            <a:r>
              <a:rPr lang="en-US" dirty="0" err="1"/>
              <a:t>childrens</a:t>
            </a:r>
            <a:r>
              <a:rPr lang="en-US" dirty="0"/>
              <a:t>’ work and the assessments made by their teachers. (feature)</a:t>
            </a:r>
          </a:p>
          <a:p>
            <a:pPr marL="0" indent="0">
              <a:lnSpc>
                <a:spcPct val="150000"/>
              </a:lnSpc>
              <a:buNone/>
            </a:pPr>
            <a:r>
              <a:rPr lang="en-US" dirty="0"/>
              <a:t>3.  As a teacher of young children, I want a pictorial interface for children with limited reading ability. (user request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11247676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product backlog items</a:t>
            </a:r>
          </a:p>
        </p:txBody>
      </p:sp>
      <p:sp>
        <p:nvSpPr>
          <p:cNvPr id="3" name="Content Placeholder 2"/>
          <p:cNvSpPr>
            <a:spLocks noGrp="1"/>
          </p:cNvSpPr>
          <p:nvPr>
            <p:ph idx="1"/>
          </p:nvPr>
        </p:nvSpPr>
        <p:spPr/>
        <p:txBody>
          <a:bodyPr>
            <a:normAutofit/>
          </a:bodyPr>
          <a:lstStyle/>
          <a:p>
            <a:pPr marL="0" indent="0">
              <a:lnSpc>
                <a:spcPct val="150000"/>
              </a:lnSpc>
              <a:buNone/>
            </a:pPr>
            <a:r>
              <a:rPr lang="en-US" dirty="0" smtClean="0"/>
              <a:t>4</a:t>
            </a:r>
            <a:r>
              <a:rPr lang="en-US" dirty="0"/>
              <a:t>. Establish criteria for the assessment of open source software that might be used as a basis for parts of this system. (development activity)</a:t>
            </a:r>
          </a:p>
          <a:p>
            <a:pPr marL="0" indent="0">
              <a:lnSpc>
                <a:spcPct val="150000"/>
              </a:lnSpc>
              <a:buNone/>
            </a:pPr>
            <a:r>
              <a:rPr lang="en-US" dirty="0"/>
              <a:t>5.  Refactor user interface code to improve understandability and performance. (engineering improvement)</a:t>
            </a:r>
          </a:p>
          <a:p>
            <a:pPr marL="0" indent="0">
              <a:lnSpc>
                <a:spcPct val="150000"/>
              </a:lnSpc>
              <a:buNone/>
            </a:pPr>
            <a:r>
              <a:rPr lang="en-US" dirty="0"/>
              <a:t>6.  Implement encryption for all personal user data. (engineering improvement)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960036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a:t>
            </a:r>
          </a:p>
        </p:txBody>
      </p:sp>
      <p:sp>
        <p:nvSpPr>
          <p:cNvPr id="3" name="Content Placeholder 2"/>
          <p:cNvSpPr>
            <a:spLocks noGrp="1"/>
          </p:cNvSpPr>
          <p:nvPr>
            <p:ph idx="1"/>
          </p:nvPr>
        </p:nvSpPr>
        <p:spPr/>
        <p:txBody>
          <a:bodyPr>
            <a:normAutofit/>
          </a:bodyPr>
          <a:lstStyle/>
          <a:p>
            <a:pPr>
              <a:lnSpc>
                <a:spcPct val="100000"/>
              </a:lnSpc>
            </a:pPr>
            <a:r>
              <a:rPr lang="en-US" dirty="0" smtClean="0"/>
              <a:t>Agile </a:t>
            </a:r>
            <a:r>
              <a:rPr lang="en-US" dirty="0"/>
              <a:t>methods were developed in the 1990s to </a:t>
            </a:r>
            <a:r>
              <a:rPr lang="en-US" dirty="0" smtClean="0"/>
              <a:t>allow more flexibility. </a:t>
            </a:r>
            <a:endParaRPr lang="en-US" dirty="0"/>
          </a:p>
          <a:p>
            <a:pPr lvl="1">
              <a:lnSpc>
                <a:spcPct val="100000"/>
              </a:lnSpc>
            </a:pPr>
            <a:r>
              <a:rPr lang="en-US" dirty="0"/>
              <a:t>These methods focus on the software rather than its documentation, develop software in a series of increments and aim to reduce process bureaucracy as much as possible.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pic>
        <p:nvPicPr>
          <p:cNvPr id="1030" name="Picture 6" descr="Agile project management Illustration&#10;"/>
          <p:cNvPicPr>
            <a:picLocks noChangeAspect="1" noChangeArrowheads="1"/>
          </p:cNvPicPr>
          <p:nvPr/>
        </p:nvPicPr>
        <p:blipFill rotWithShape="1">
          <a:blip r:embed="rId2">
            <a:extLst>
              <a:ext uri="{28A0092B-C50C-407E-A947-70E740481C1C}">
                <a14:useLocalDpi xmlns:a14="http://schemas.microsoft.com/office/drawing/2010/main" val="0"/>
              </a:ext>
            </a:extLst>
          </a:blip>
          <a:srcRect l="10808" t="6402" r="10424" b="5941"/>
          <a:stretch/>
        </p:blipFill>
        <p:spPr bwMode="auto">
          <a:xfrm>
            <a:off x="4716855" y="2975943"/>
            <a:ext cx="4282289" cy="3177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77145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a:t>
            </a:r>
            <a:r>
              <a:rPr lang="en-US" dirty="0"/>
              <a:t>backlog items</a:t>
            </a:r>
          </a:p>
        </p:txBody>
      </p:sp>
      <p:sp>
        <p:nvSpPr>
          <p:cNvPr id="3" name="Content Placeholder 2"/>
          <p:cNvSpPr>
            <a:spLocks noGrp="1"/>
          </p:cNvSpPr>
          <p:nvPr>
            <p:ph idx="1"/>
          </p:nvPr>
        </p:nvSpPr>
        <p:spPr/>
        <p:txBody>
          <a:bodyPr>
            <a:normAutofit/>
          </a:bodyPr>
          <a:lstStyle/>
          <a:p>
            <a:pPr>
              <a:lnSpc>
                <a:spcPct val="200000"/>
              </a:lnSpc>
            </a:pPr>
            <a:r>
              <a:rPr lang="en-US" dirty="0"/>
              <a:t>Ready for </a:t>
            </a:r>
            <a:r>
              <a:rPr lang="en-US" dirty="0" smtClean="0"/>
              <a:t>consideration</a:t>
            </a:r>
          </a:p>
          <a:p>
            <a:pPr>
              <a:lnSpc>
                <a:spcPct val="200000"/>
              </a:lnSpc>
            </a:pPr>
            <a:r>
              <a:rPr lang="en-US" dirty="0" smtClean="0"/>
              <a:t>Ready </a:t>
            </a:r>
            <a:r>
              <a:rPr lang="en-US" dirty="0"/>
              <a:t>for </a:t>
            </a:r>
            <a:r>
              <a:rPr lang="en-US" dirty="0" smtClean="0"/>
              <a:t>refinement</a:t>
            </a:r>
          </a:p>
          <a:p>
            <a:pPr>
              <a:lnSpc>
                <a:spcPct val="200000"/>
              </a:lnSpc>
            </a:pPr>
            <a:r>
              <a:rPr lang="en-US" dirty="0" smtClean="0"/>
              <a:t>Ready </a:t>
            </a:r>
            <a:r>
              <a:rPr lang="en-US" dirty="0"/>
              <a:t>for implementation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20</a:t>
            </a:fld>
            <a:endParaRPr lang="en-US" dirty="0"/>
          </a:p>
        </p:txBody>
      </p:sp>
    </p:spTree>
    <p:extLst>
      <p:ext uri="{BB962C8B-B14F-4D97-AF65-F5344CB8AC3E}">
        <p14:creationId xmlns:p14="http://schemas.microsoft.com/office/powerpoint/2010/main" val="483516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activities</a:t>
            </a:r>
          </a:p>
        </p:txBody>
      </p:sp>
      <p:sp>
        <p:nvSpPr>
          <p:cNvPr id="3" name="Content Placeholder 2"/>
          <p:cNvSpPr>
            <a:spLocks noGrp="1"/>
          </p:cNvSpPr>
          <p:nvPr>
            <p:ph idx="1"/>
          </p:nvPr>
        </p:nvSpPr>
        <p:spPr/>
        <p:txBody>
          <a:bodyPr>
            <a:normAutofit/>
          </a:bodyPr>
          <a:lstStyle/>
          <a:p>
            <a:pPr>
              <a:lnSpc>
                <a:spcPct val="200000"/>
              </a:lnSpc>
            </a:pPr>
            <a:r>
              <a:rPr lang="en-US" dirty="0"/>
              <a:t>Refinement </a:t>
            </a:r>
          </a:p>
          <a:p>
            <a:pPr>
              <a:lnSpc>
                <a:spcPct val="200000"/>
              </a:lnSpc>
            </a:pPr>
            <a:r>
              <a:rPr lang="en-US" dirty="0"/>
              <a:t>Estimation</a:t>
            </a:r>
          </a:p>
          <a:p>
            <a:pPr>
              <a:lnSpc>
                <a:spcPct val="200000"/>
              </a:lnSpc>
            </a:pPr>
            <a:r>
              <a:rPr lang="en-US" dirty="0"/>
              <a:t>Creation</a:t>
            </a:r>
          </a:p>
          <a:p>
            <a:pPr>
              <a:lnSpc>
                <a:spcPct val="200000"/>
              </a:lnSpc>
            </a:pPr>
            <a:r>
              <a:rPr lang="en-US" dirty="0"/>
              <a:t>Prioritization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21</a:t>
            </a:fld>
            <a:endParaRPr lang="en-US" dirty="0"/>
          </a:p>
        </p:txBody>
      </p:sp>
    </p:spTree>
    <p:extLst>
      <p:ext uri="{BB962C8B-B14F-4D97-AF65-F5344CB8AC3E}">
        <p14:creationId xmlns:p14="http://schemas.microsoft.com/office/powerpoint/2010/main" val="37346509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backlog activities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22</a:t>
            </a:fld>
            <a:endParaRPr lang="en-US" dirty="0"/>
          </a:p>
        </p:txBody>
      </p:sp>
      <p:pic>
        <p:nvPicPr>
          <p:cNvPr id="6" name="Picture 5">
            <a:extLst>
              <a:ext uri="{FF2B5EF4-FFF2-40B4-BE49-F238E27FC236}">
                <a16:creationId xmlns:a16="http://schemas.microsoft.com/office/drawing/2014/main" id="{C2B98535-8773-C940-AA4A-E94097689161}"/>
              </a:ext>
            </a:extLst>
          </p:cNvPr>
          <p:cNvPicPr>
            <a:picLocks noChangeAspect="1"/>
          </p:cNvPicPr>
          <p:nvPr/>
        </p:nvPicPr>
        <p:blipFill rotWithShape="1">
          <a:blip r:embed="rId2">
            <a:extLst>
              <a:ext uri="{28A0092B-C50C-407E-A947-70E740481C1C}">
                <a14:useLocalDpi xmlns:a14="http://schemas.microsoft.com/office/drawing/2010/main" val="0"/>
              </a:ext>
            </a:extLst>
          </a:blip>
          <a:srcRect l="16470" t="8757" r="13959" b="50730"/>
          <a:stretch/>
        </p:blipFill>
        <p:spPr>
          <a:xfrm>
            <a:off x="2544025" y="1207300"/>
            <a:ext cx="7115069" cy="5625161"/>
          </a:xfrm>
          <a:prstGeom prst="rect">
            <a:avLst/>
          </a:prstGeom>
        </p:spPr>
      </p:pic>
    </p:spTree>
    <p:extLst>
      <p:ext uri="{BB962C8B-B14F-4D97-AF65-F5344CB8AC3E}">
        <p14:creationId xmlns:p14="http://schemas.microsoft.com/office/powerpoint/2010/main" val="1143326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a:t>
            </a:r>
            <a:endParaRPr lang="en-US" dirty="0"/>
          </a:p>
        </p:txBody>
      </p:sp>
      <p:sp>
        <p:nvSpPr>
          <p:cNvPr id="3" name="Content Placeholder 2"/>
          <p:cNvSpPr>
            <a:spLocks noGrp="1"/>
          </p:cNvSpPr>
          <p:nvPr>
            <p:ph idx="1"/>
          </p:nvPr>
        </p:nvSpPr>
        <p:spPr/>
        <p:txBody>
          <a:bodyPr>
            <a:normAutofit/>
          </a:bodyPr>
          <a:lstStyle/>
          <a:p>
            <a:pPr>
              <a:lnSpc>
                <a:spcPct val="150000"/>
              </a:lnSpc>
            </a:pPr>
            <a:r>
              <a:rPr lang="en-US" dirty="0" smtClean="0"/>
              <a:t>Project objectives</a:t>
            </a:r>
          </a:p>
          <a:p>
            <a:pPr>
              <a:lnSpc>
                <a:spcPct val="150000"/>
              </a:lnSpc>
            </a:pPr>
            <a:r>
              <a:rPr lang="en-US" dirty="0" smtClean="0"/>
              <a:t>Main stakeholders</a:t>
            </a:r>
          </a:p>
          <a:p>
            <a:pPr>
              <a:lnSpc>
                <a:spcPct val="150000"/>
              </a:lnSpc>
            </a:pPr>
            <a:r>
              <a:rPr lang="en-US" dirty="0" smtClean="0"/>
              <a:t>Project's scope</a:t>
            </a:r>
            <a:endParaRPr lang="en-US" dirty="0"/>
          </a:p>
          <a:p>
            <a:pPr>
              <a:lnSpc>
                <a:spcPct val="150000"/>
              </a:lnSpc>
            </a:pPr>
            <a:r>
              <a:rPr lang="en-US" dirty="0" smtClean="0"/>
              <a:t>Project risks and constraints</a:t>
            </a:r>
          </a:p>
          <a:p>
            <a:pPr>
              <a:lnSpc>
                <a:spcPct val="150000"/>
              </a:lnSpc>
            </a:pPr>
            <a:r>
              <a:rPr lang="en-US" dirty="0" smtClean="0"/>
              <a:t>Key </a:t>
            </a:r>
            <a:r>
              <a:rPr lang="en-US" dirty="0"/>
              <a:t>performance </a:t>
            </a:r>
            <a:r>
              <a:rPr lang="en-US" dirty="0" smtClean="0"/>
              <a:t>indicators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23</a:t>
            </a:fld>
            <a:endParaRPr lang="en-US" dirty="0"/>
          </a:p>
        </p:txBody>
      </p:sp>
    </p:spTree>
    <p:extLst>
      <p:ext uri="{BB962C8B-B14F-4D97-AF65-F5344CB8AC3E}">
        <p14:creationId xmlns:p14="http://schemas.microsoft.com/office/powerpoint/2010/main" val="20413277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Charter</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Project Name</a:t>
            </a:r>
          </a:p>
          <a:p>
            <a:pPr>
              <a:lnSpc>
                <a:spcPct val="150000"/>
              </a:lnSpc>
            </a:pPr>
            <a:r>
              <a:rPr lang="en-US" dirty="0"/>
              <a:t>Project Description</a:t>
            </a:r>
          </a:p>
          <a:p>
            <a:pPr>
              <a:lnSpc>
                <a:spcPct val="150000"/>
              </a:lnSpc>
            </a:pPr>
            <a:r>
              <a:rPr lang="en-US" dirty="0"/>
              <a:t>Scope</a:t>
            </a:r>
          </a:p>
          <a:p>
            <a:pPr>
              <a:lnSpc>
                <a:spcPct val="150000"/>
              </a:lnSpc>
            </a:pPr>
            <a:r>
              <a:rPr lang="en-US" dirty="0"/>
              <a:t>Business Case</a:t>
            </a:r>
          </a:p>
          <a:p>
            <a:pPr>
              <a:lnSpc>
                <a:spcPct val="150000"/>
              </a:lnSpc>
            </a:pPr>
            <a:r>
              <a:rPr lang="en-US" dirty="0"/>
              <a:t>Constraints</a:t>
            </a:r>
          </a:p>
          <a:p>
            <a:pPr>
              <a:lnSpc>
                <a:spcPct val="150000"/>
              </a:lnSpc>
            </a:pPr>
            <a:r>
              <a:rPr lang="en-US" dirty="0"/>
              <a:t>Deliverables</a:t>
            </a:r>
          </a:p>
          <a:p>
            <a:pPr>
              <a:lnSpc>
                <a:spcPct val="150000"/>
              </a:lnSpc>
            </a:pPr>
            <a:r>
              <a:rPr lang="en-US" dirty="0"/>
              <a:t>KPIs (Measurable Results)</a:t>
            </a:r>
          </a:p>
          <a:p>
            <a:pPr>
              <a:lnSpc>
                <a:spcPct val="150000"/>
              </a:lnSpc>
            </a:pPr>
            <a:r>
              <a:rPr lang="en-US" dirty="0"/>
              <a:t>Key </a:t>
            </a:r>
            <a:r>
              <a:rPr lang="en-US" dirty="0" smtClean="0"/>
              <a:t>Stakeholders</a:t>
            </a:r>
            <a:endParaRPr lang="en-US" dirty="0"/>
          </a:p>
          <a:p>
            <a:pPr>
              <a:lnSpc>
                <a:spcPct val="150000"/>
              </a:lnSpc>
            </a:pPr>
            <a:r>
              <a:rPr lang="en-US" dirty="0"/>
              <a:t>Risks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24</a:t>
            </a:fld>
            <a:endParaRPr lang="en-US" dirty="0"/>
          </a:p>
        </p:txBody>
      </p:sp>
    </p:spTree>
    <p:extLst>
      <p:ext uri="{BB962C8B-B14F-4D97-AF65-F5344CB8AC3E}">
        <p14:creationId xmlns:p14="http://schemas.microsoft.com/office/powerpoint/2010/main" val="14942964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lstStyle/>
          <a:p>
            <a:r>
              <a:rPr lang="en-US" dirty="0"/>
              <a:t>You will work with </a:t>
            </a:r>
            <a:r>
              <a:rPr lang="en-US" dirty="0" smtClean="0"/>
              <a:t>your team members to </a:t>
            </a:r>
            <a:r>
              <a:rPr lang="en-US" dirty="0"/>
              <a:t>develop a </a:t>
            </a:r>
            <a:r>
              <a:rPr lang="en-US" dirty="0" smtClean="0"/>
              <a:t>software </a:t>
            </a:r>
            <a:r>
              <a:rPr lang="en-US" dirty="0"/>
              <a:t>project. </a:t>
            </a:r>
            <a:endParaRPr lang="en-US" dirty="0" smtClean="0"/>
          </a:p>
          <a:p>
            <a:r>
              <a:rPr lang="en-US" dirty="0" smtClean="0"/>
              <a:t>The </a:t>
            </a:r>
            <a:r>
              <a:rPr lang="en-US" dirty="0"/>
              <a:t>project experience is designed to be as close to the development of an industrial software project. </a:t>
            </a:r>
            <a:endParaRPr lang="en-US" dirty="0" smtClean="0"/>
          </a:p>
          <a:p>
            <a:r>
              <a:rPr lang="en-US" dirty="0" smtClean="0"/>
              <a:t>For </a:t>
            </a:r>
            <a:r>
              <a:rPr lang="en-US" dirty="0"/>
              <a:t>that, you will have the opportunity to work with leading tools and technologies, for software development and collaboration. </a:t>
            </a:r>
            <a:endParaRPr lang="en-US" dirty="0" smtClean="0"/>
          </a:p>
          <a:p>
            <a:r>
              <a:rPr lang="en-US" dirty="0" smtClean="0"/>
              <a:t>Throughout </a:t>
            </a:r>
            <a:r>
              <a:rPr lang="en-US" dirty="0"/>
              <a:t>this course, you will collaborate with your peers to design and develop features to provide value for potential users.</a:t>
            </a:r>
          </a:p>
          <a:p>
            <a:r>
              <a:rPr lang="en-US" dirty="0" smtClean="0"/>
              <a:t>The </a:t>
            </a:r>
            <a:r>
              <a:rPr lang="en-US" dirty="0"/>
              <a:t>instructor will serve as the client and will help in crafting the overall vision and requirements of the software project.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25</a:t>
            </a:fld>
            <a:endParaRPr lang="en-US" dirty="0"/>
          </a:p>
        </p:txBody>
      </p:sp>
    </p:spTree>
    <p:extLst>
      <p:ext uri="{BB962C8B-B14F-4D97-AF65-F5344CB8AC3E}">
        <p14:creationId xmlns:p14="http://schemas.microsoft.com/office/powerpoint/2010/main" val="19805938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a:t>Teams</a:t>
            </a:r>
          </a:p>
          <a:p>
            <a:pPr lvl="1"/>
            <a:r>
              <a:rPr lang="en-US" dirty="0" smtClean="0"/>
              <a:t>We </a:t>
            </a:r>
            <a:r>
              <a:rPr lang="en-US" dirty="0"/>
              <a:t>will form </a:t>
            </a:r>
            <a:r>
              <a:rPr lang="en-US" dirty="0" smtClean="0"/>
              <a:t>teams </a:t>
            </a:r>
            <a:r>
              <a:rPr lang="en-US" dirty="0"/>
              <a:t>that will take care of the </a:t>
            </a:r>
            <a:r>
              <a:rPr lang="en-US" dirty="0" smtClean="0"/>
              <a:t>features </a:t>
            </a:r>
            <a:r>
              <a:rPr lang="en-US" dirty="0"/>
              <a:t>of the system. The teams will be formed in the first week of </a:t>
            </a:r>
            <a:r>
              <a:rPr lang="en-US" dirty="0" smtClean="0"/>
              <a:t>class not exceeding 5 members by team.</a:t>
            </a:r>
            <a:endParaRPr lang="en-US" dirty="0"/>
          </a:p>
          <a:p>
            <a:r>
              <a:rPr lang="en-US" dirty="0" smtClean="0"/>
              <a:t>Sprints</a:t>
            </a:r>
            <a:endParaRPr lang="en-US" dirty="0"/>
          </a:p>
          <a:p>
            <a:pPr lvl="1"/>
            <a:r>
              <a:rPr lang="en-US" dirty="0"/>
              <a:t>The project will be organized into </a:t>
            </a:r>
            <a:r>
              <a:rPr lang="en-US" dirty="0" smtClean="0"/>
              <a:t>three-week </a:t>
            </a:r>
            <a:r>
              <a:rPr lang="en-US" dirty="0"/>
              <a:t>sprints and will release a new version of the system at the end of every sprint. </a:t>
            </a:r>
            <a:endParaRPr lang="en-US" dirty="0" smtClean="0"/>
          </a:p>
          <a:p>
            <a:pPr lvl="1"/>
            <a:r>
              <a:rPr lang="en-US" dirty="0" smtClean="0"/>
              <a:t>You </a:t>
            </a:r>
            <a:r>
              <a:rPr lang="en-US" dirty="0"/>
              <a:t>will demonstrate your contributions to the project by giving a demo in class at the end of each sprint. </a:t>
            </a:r>
            <a:endParaRPr lang="en-US" dirty="0" smtClean="0"/>
          </a:p>
          <a:p>
            <a:pPr lvl="1"/>
            <a:r>
              <a:rPr lang="en-US" dirty="0" smtClean="0"/>
              <a:t>Demos </a:t>
            </a:r>
            <a:r>
              <a:rPr lang="en-US" dirty="0"/>
              <a:t>will be informal, offering you an opportunity to give a show and tell of a feature that you built and get comments and feedback from other students.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spTree>
    <p:extLst>
      <p:ext uri="{BB962C8B-B14F-4D97-AF65-F5344CB8AC3E}">
        <p14:creationId xmlns:p14="http://schemas.microsoft.com/office/powerpoint/2010/main" val="18301434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a:t>Testing</a:t>
            </a:r>
          </a:p>
          <a:p>
            <a:pPr lvl="1"/>
            <a:r>
              <a:rPr lang="en-US" dirty="0"/>
              <a:t>You will be responsible for unit testing all of the functionality you create. </a:t>
            </a:r>
            <a:endParaRPr lang="en-US" dirty="0" smtClean="0"/>
          </a:p>
          <a:p>
            <a:pPr lvl="1"/>
            <a:r>
              <a:rPr lang="en-US" dirty="0" smtClean="0"/>
              <a:t>The </a:t>
            </a:r>
            <a:r>
              <a:rPr lang="en-US" dirty="0"/>
              <a:t>quality of your testing practices and the usage of a unit-testing framework will be a </a:t>
            </a:r>
            <a:r>
              <a:rPr lang="en-US" dirty="0" smtClean="0"/>
              <a:t>component </a:t>
            </a:r>
            <a:r>
              <a:rPr lang="en-US" dirty="0"/>
              <a:t>of your grade</a:t>
            </a:r>
            <a:r>
              <a:rPr lang="en-US" dirty="0" smtClean="0"/>
              <a:t>.</a:t>
            </a:r>
          </a:p>
          <a:p>
            <a:r>
              <a:rPr lang="en-US" dirty="0"/>
              <a:t>Technology practices</a:t>
            </a:r>
          </a:p>
          <a:p>
            <a:pPr lvl="1"/>
            <a:r>
              <a:rPr lang="en-US" dirty="0" smtClean="0"/>
              <a:t>All the team members are responsible and are expected to work on the project features.</a:t>
            </a:r>
          </a:p>
          <a:p>
            <a:pPr lvl="1"/>
            <a:r>
              <a:rPr lang="en-US" dirty="0" smtClean="0"/>
              <a:t>Each </a:t>
            </a:r>
            <a:r>
              <a:rPr lang="en-US" dirty="0"/>
              <a:t>student </a:t>
            </a:r>
            <a:r>
              <a:rPr lang="en-US" dirty="0" smtClean="0"/>
              <a:t>of the team will </a:t>
            </a:r>
            <a:r>
              <a:rPr lang="en-US" dirty="0"/>
              <a:t>be </a:t>
            </a:r>
            <a:r>
              <a:rPr lang="en-US" dirty="0" smtClean="0"/>
              <a:t>assigned as an area expert.</a:t>
            </a:r>
          </a:p>
          <a:p>
            <a:pPr lvl="1"/>
            <a:r>
              <a:rPr lang="en-US" dirty="0" smtClean="0"/>
              <a:t>The expert is expected to help other </a:t>
            </a:r>
            <a:r>
              <a:rPr lang="en-US" dirty="0"/>
              <a:t>team members get up to speed, answering their questions, and researching and defining best practices. </a:t>
            </a:r>
            <a:endParaRPr lang="en-US" dirty="0" smtClean="0"/>
          </a:p>
          <a:p>
            <a:pPr lvl="1"/>
            <a:r>
              <a:rPr lang="en-US" dirty="0" smtClean="0"/>
              <a:t>a </a:t>
            </a:r>
            <a:r>
              <a:rPr lang="en-US" dirty="0"/>
              <a:t>Wiki page on </a:t>
            </a:r>
            <a:r>
              <a:rPr lang="en-US" dirty="0" err="1" smtClean="0"/>
              <a:t>Github</a:t>
            </a:r>
            <a:r>
              <a:rPr lang="en-US" dirty="0" smtClean="0"/>
              <a:t> has to be maintained explaining </a:t>
            </a:r>
            <a:r>
              <a:rPr lang="en-US" dirty="0"/>
              <a:t>the basics of how to get started, addressing frequently asked questions, and documenting best practices.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31077694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smtClean="0"/>
              <a:t>Technology </a:t>
            </a:r>
            <a:r>
              <a:rPr lang="en-US" dirty="0"/>
              <a:t>practices</a:t>
            </a:r>
          </a:p>
          <a:p>
            <a:pPr lvl="1"/>
            <a:r>
              <a:rPr lang="en-US" dirty="0" smtClean="0"/>
              <a:t>Area expert will </a:t>
            </a:r>
            <a:r>
              <a:rPr lang="en-US" dirty="0"/>
              <a:t>ultimately be responsible for making project team members as productive as possible. </a:t>
            </a:r>
            <a:endParaRPr lang="en-US" dirty="0" smtClean="0"/>
          </a:p>
          <a:p>
            <a:pPr lvl="1"/>
            <a:r>
              <a:rPr lang="en-US" dirty="0" smtClean="0"/>
              <a:t>For </a:t>
            </a:r>
            <a:r>
              <a:rPr lang="en-US" dirty="0"/>
              <a:t>tools, this may include making sure students are aware of features and know how to use features to accomplish common activities (e.g., creating a personal branch on </a:t>
            </a:r>
            <a:r>
              <a:rPr lang="en-US" dirty="0" err="1"/>
              <a:t>Github</a:t>
            </a:r>
            <a:r>
              <a:rPr lang="en-US" dirty="0"/>
              <a:t>). </a:t>
            </a:r>
            <a:endParaRPr lang="en-US" dirty="0" smtClean="0"/>
          </a:p>
          <a:p>
            <a:pPr lvl="1"/>
            <a:r>
              <a:rPr lang="en-US" dirty="0" smtClean="0"/>
              <a:t>For </a:t>
            </a:r>
            <a:r>
              <a:rPr lang="en-US" dirty="0"/>
              <a:t>technologies, this may include setting guidelines and coding standards, offering example code snippets, or explaining how something works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83931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SWE Project Development Practices</a:t>
            </a:r>
          </a:p>
        </p:txBody>
      </p:sp>
      <p:sp>
        <p:nvSpPr>
          <p:cNvPr id="3" name="Content Placeholder 2"/>
          <p:cNvSpPr>
            <a:spLocks noGrp="1"/>
          </p:cNvSpPr>
          <p:nvPr>
            <p:ph idx="1"/>
          </p:nvPr>
        </p:nvSpPr>
        <p:spPr/>
        <p:txBody>
          <a:bodyPr>
            <a:normAutofit/>
          </a:bodyPr>
          <a:lstStyle/>
          <a:p>
            <a:r>
              <a:rPr lang="en-US" dirty="0"/>
              <a:t>Class meetings</a:t>
            </a:r>
          </a:p>
          <a:p>
            <a:pPr lvl="1"/>
            <a:r>
              <a:rPr lang="en-US" dirty="0"/>
              <a:t>You will </a:t>
            </a:r>
            <a:r>
              <a:rPr lang="en-US" dirty="0" smtClean="0"/>
              <a:t>meet weekly for </a:t>
            </a:r>
            <a:r>
              <a:rPr lang="en-US" dirty="0"/>
              <a:t>team discussions (although you should also discuss and collaborate outside class meetings). </a:t>
            </a:r>
            <a:endParaRPr lang="en-US" dirty="0" smtClean="0"/>
          </a:p>
          <a:p>
            <a:pPr lvl="1"/>
            <a:r>
              <a:rPr lang="en-US" dirty="0" smtClean="0"/>
              <a:t>Common </a:t>
            </a:r>
            <a:r>
              <a:rPr lang="en-US" dirty="0"/>
              <a:t>discussion topics include: </a:t>
            </a:r>
            <a:endParaRPr lang="en-US" dirty="0" smtClean="0"/>
          </a:p>
          <a:p>
            <a:pPr lvl="2"/>
            <a:r>
              <a:rPr lang="en-US" dirty="0" smtClean="0"/>
              <a:t>tool </a:t>
            </a:r>
            <a:r>
              <a:rPr lang="en-US" dirty="0"/>
              <a:t>and technology best practices, </a:t>
            </a:r>
            <a:endParaRPr lang="en-US" dirty="0" smtClean="0"/>
          </a:p>
          <a:p>
            <a:pPr lvl="2"/>
            <a:r>
              <a:rPr lang="en-US" dirty="0" smtClean="0"/>
              <a:t>features </a:t>
            </a:r>
            <a:r>
              <a:rPr lang="en-US" dirty="0"/>
              <a:t>and </a:t>
            </a:r>
            <a:r>
              <a:rPr lang="en-US" dirty="0" smtClean="0"/>
              <a:t>requirements</a:t>
            </a:r>
          </a:p>
          <a:p>
            <a:pPr lvl="2"/>
            <a:r>
              <a:rPr lang="en-US" dirty="0" smtClean="0"/>
              <a:t>architecture </a:t>
            </a:r>
            <a:r>
              <a:rPr lang="en-US" dirty="0"/>
              <a:t>and design, and </a:t>
            </a:r>
            <a:endParaRPr lang="en-US" dirty="0" smtClean="0"/>
          </a:p>
          <a:p>
            <a:pPr lvl="2"/>
            <a:r>
              <a:rPr lang="en-US" dirty="0" smtClean="0"/>
              <a:t>planning </a:t>
            </a:r>
            <a:r>
              <a:rPr lang="en-US" dirty="0"/>
              <a:t>the next sprint. </a:t>
            </a:r>
            <a:endParaRPr lang="en-US" dirty="0" smtClean="0"/>
          </a:p>
          <a:p>
            <a:r>
              <a:rPr lang="en-US" dirty="0" smtClean="0"/>
              <a:t>We need to agree on a time for the class.</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26692239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agile manifesto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pic>
        <p:nvPicPr>
          <p:cNvPr id="2050" name="Picture 2" descr="What is the Agile Manifesto? | Top Agile Principles &amp; Values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2605" y="2067222"/>
            <a:ext cx="762000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90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fontScale="85000" lnSpcReduction="20000"/>
          </a:bodyPr>
          <a:lstStyle/>
          <a:p>
            <a:pPr>
              <a:lnSpc>
                <a:spcPct val="150000"/>
              </a:lnSpc>
            </a:pPr>
            <a:r>
              <a:rPr lang="en-US" dirty="0" smtClean="0"/>
              <a:t>At </a:t>
            </a:r>
            <a:r>
              <a:rPr lang="en-US" dirty="0"/>
              <a:t>the end of each sprint, you will show your progress in an informal demo and a report. </a:t>
            </a:r>
            <a:endParaRPr lang="en-US" dirty="0" smtClean="0"/>
          </a:p>
          <a:p>
            <a:pPr>
              <a:lnSpc>
                <a:spcPct val="150000"/>
              </a:lnSpc>
            </a:pPr>
            <a:r>
              <a:rPr lang="en-US" dirty="0" smtClean="0"/>
              <a:t>You </a:t>
            </a:r>
            <a:r>
              <a:rPr lang="en-US" dirty="0"/>
              <a:t>will also submit a assessment of your peer’s work. </a:t>
            </a:r>
            <a:endParaRPr lang="en-US" dirty="0" smtClean="0"/>
          </a:p>
          <a:p>
            <a:pPr>
              <a:lnSpc>
                <a:spcPct val="150000"/>
              </a:lnSpc>
            </a:pPr>
            <a:r>
              <a:rPr lang="en-US" dirty="0" smtClean="0"/>
              <a:t>You </a:t>
            </a:r>
            <a:r>
              <a:rPr lang="en-US" dirty="0"/>
              <a:t>will use these mechanisms to show your progress. </a:t>
            </a:r>
            <a:endParaRPr lang="en-US" dirty="0" smtClean="0"/>
          </a:p>
          <a:p>
            <a:pPr>
              <a:lnSpc>
                <a:spcPct val="150000"/>
              </a:lnSpc>
            </a:pPr>
            <a:r>
              <a:rPr lang="en-US" dirty="0" smtClean="0"/>
              <a:t>Your </a:t>
            </a:r>
            <a:r>
              <a:rPr lang="en-US" dirty="0"/>
              <a:t>grade for each sprint will be assessed on the following aspects:</a:t>
            </a:r>
          </a:p>
          <a:p>
            <a:pPr lvl="1">
              <a:lnSpc>
                <a:spcPct val="150000"/>
              </a:lnSpc>
            </a:pPr>
            <a:r>
              <a:rPr lang="en-US" dirty="0" smtClean="0"/>
              <a:t>Value </a:t>
            </a:r>
            <a:r>
              <a:rPr lang="en-US" dirty="0"/>
              <a:t>of designed and implemented features contributed to the project</a:t>
            </a:r>
          </a:p>
          <a:p>
            <a:pPr lvl="1">
              <a:lnSpc>
                <a:spcPct val="150000"/>
              </a:lnSpc>
            </a:pPr>
            <a:r>
              <a:rPr lang="en-US" dirty="0"/>
              <a:t>Quality of code contributed</a:t>
            </a:r>
          </a:p>
          <a:p>
            <a:pPr lvl="1">
              <a:lnSpc>
                <a:spcPct val="150000"/>
              </a:lnSpc>
            </a:pPr>
            <a:r>
              <a:rPr lang="en-US" dirty="0" smtClean="0"/>
              <a:t>Responsiveness </a:t>
            </a:r>
            <a:r>
              <a:rPr lang="en-US" dirty="0"/>
              <a:t>and helpfulness in answering questions on your tool or technology on Slack</a:t>
            </a:r>
          </a:p>
          <a:p>
            <a:pPr lvl="1">
              <a:lnSpc>
                <a:spcPct val="150000"/>
              </a:lnSpc>
            </a:pPr>
            <a:r>
              <a:rPr lang="en-US" dirty="0"/>
              <a:t>Documentation of tool or technology best practices on the </a:t>
            </a:r>
            <a:r>
              <a:rPr lang="en-US" dirty="0" err="1"/>
              <a:t>Github</a:t>
            </a:r>
            <a:r>
              <a:rPr lang="en-US" dirty="0"/>
              <a:t> wiki</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2676041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lnSpcReduction="10000"/>
          </a:bodyPr>
          <a:lstStyle/>
          <a:p>
            <a:r>
              <a:rPr lang="en-US" dirty="0"/>
              <a:t>Sprint reports will document your progress and achievements for the sprint. </a:t>
            </a:r>
            <a:endParaRPr lang="en-US" dirty="0" smtClean="0"/>
          </a:p>
          <a:p>
            <a:r>
              <a:rPr lang="en-US" dirty="0" smtClean="0"/>
              <a:t>The </a:t>
            </a:r>
            <a:r>
              <a:rPr lang="en-US" dirty="0"/>
              <a:t>reports should go to the point explaining the main points of your progress in the sprint. </a:t>
            </a:r>
            <a:endParaRPr lang="en-US" dirty="0" smtClean="0"/>
          </a:p>
          <a:p>
            <a:r>
              <a:rPr lang="en-US" dirty="0" smtClean="0"/>
              <a:t>Each </a:t>
            </a:r>
            <a:r>
              <a:rPr lang="en-US" dirty="0"/>
              <a:t>sprint report will be a slide deck with 6 slides, explaining:</a:t>
            </a:r>
          </a:p>
          <a:p>
            <a:pPr lvl="1"/>
            <a:r>
              <a:rPr lang="en-US" dirty="0" smtClean="0"/>
              <a:t>Progress </a:t>
            </a:r>
            <a:r>
              <a:rPr lang="en-US" dirty="0"/>
              <a:t>and Planning:</a:t>
            </a:r>
          </a:p>
          <a:p>
            <a:pPr marL="914400" lvl="2" indent="0">
              <a:buNone/>
            </a:pPr>
            <a:r>
              <a:rPr lang="en-US" dirty="0" smtClean="0"/>
              <a:t>1</a:t>
            </a:r>
            <a:r>
              <a:rPr lang="en-US" dirty="0"/>
              <a:t>. What the team did since the last sprint,</a:t>
            </a:r>
          </a:p>
          <a:p>
            <a:pPr marL="914400" lvl="2" indent="0">
              <a:buNone/>
            </a:pPr>
            <a:r>
              <a:rPr lang="en-US" dirty="0"/>
              <a:t>2. What the team plans to achieve for the next sprint,</a:t>
            </a:r>
          </a:p>
          <a:p>
            <a:pPr marL="914400" lvl="2" indent="0">
              <a:buNone/>
            </a:pPr>
            <a:r>
              <a:rPr lang="en-US" dirty="0"/>
              <a:t>3. Obstacles that the team expects to encounter and how they will solve them,</a:t>
            </a:r>
          </a:p>
          <a:p>
            <a:pPr lvl="1"/>
            <a:r>
              <a:rPr lang="en-US" dirty="0"/>
              <a:t>Reflection:</a:t>
            </a:r>
          </a:p>
          <a:p>
            <a:pPr marL="914400" lvl="2" indent="0">
              <a:buNone/>
            </a:pPr>
            <a:r>
              <a:rPr lang="en-US" dirty="0" smtClean="0"/>
              <a:t>4</a:t>
            </a:r>
            <a:r>
              <a:rPr lang="en-US" dirty="0"/>
              <a:t>. What the team did and worked really well,</a:t>
            </a:r>
          </a:p>
          <a:p>
            <a:pPr marL="914400" lvl="2" indent="0">
              <a:buNone/>
            </a:pPr>
            <a:r>
              <a:rPr lang="en-US" dirty="0"/>
              <a:t>5. What the team tried and didn’t work very well, and</a:t>
            </a:r>
          </a:p>
          <a:p>
            <a:pPr marL="914400" lvl="2" indent="0">
              <a:buNone/>
            </a:pPr>
            <a:r>
              <a:rPr lang="en-US" dirty="0"/>
              <a:t>6. What the team will do differently for next sprint.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2201159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a:bodyPr>
          <a:lstStyle/>
          <a:p>
            <a:r>
              <a:rPr lang="en-US" dirty="0"/>
              <a:t>Technology Progress Reports (1 per student):</a:t>
            </a:r>
          </a:p>
          <a:p>
            <a:pPr lvl="1"/>
            <a:r>
              <a:rPr lang="en-US" dirty="0"/>
              <a:t>Technology wikis are live documents that will evolve throughout the semester. </a:t>
            </a:r>
            <a:endParaRPr lang="en-US" dirty="0" smtClean="0"/>
          </a:p>
          <a:p>
            <a:pPr lvl="1"/>
            <a:r>
              <a:rPr lang="en-US" dirty="0" smtClean="0"/>
              <a:t>You </a:t>
            </a:r>
            <a:r>
              <a:rPr lang="en-US" dirty="0"/>
              <a:t>will be expected to make some progress on the wikis for every sprint, as well as regularly answer questions about your technology.</a:t>
            </a:r>
          </a:p>
          <a:p>
            <a:pPr lvl="1"/>
            <a:r>
              <a:rPr lang="en-US" dirty="0" smtClean="0"/>
              <a:t>At </a:t>
            </a:r>
            <a:r>
              <a:rPr lang="en-US" dirty="0"/>
              <a:t>the end of each sprint, you will submit a technology progress report explaining your progress on your commandment of the technology. </a:t>
            </a:r>
            <a:endParaRPr lang="en-US" dirty="0" smtClean="0"/>
          </a:p>
          <a:p>
            <a:pPr lvl="1"/>
            <a:r>
              <a:rPr lang="en-US" dirty="0" smtClean="0"/>
              <a:t>The </a:t>
            </a:r>
            <a:r>
              <a:rPr lang="en-US" dirty="0"/>
              <a:t>report will be free form and will consist of a single slide. </a:t>
            </a:r>
            <a:endParaRPr lang="en-US" dirty="0" smtClean="0"/>
          </a:p>
          <a:p>
            <a:pPr lvl="1"/>
            <a:r>
              <a:rPr lang="en-US" dirty="0" smtClean="0"/>
              <a:t>Example </a:t>
            </a:r>
            <a:r>
              <a:rPr lang="en-US" dirty="0"/>
              <a:t>of things that you may want to report are: updates on the technology wiki, research done on best practices on your technology, or questions answered to your peers</a:t>
            </a:r>
            <a:r>
              <a:rPr lang="en-US" dirty="0" smtClean="0"/>
              <a:t>.</a:t>
            </a:r>
            <a:endParaRPr lang="en-US" dirty="0"/>
          </a:p>
          <a:p>
            <a:r>
              <a:rPr lang="en-US" dirty="0"/>
              <a:t>This report will not be part of your Sprint Demo.</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2155246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Reports</a:t>
            </a:r>
            <a:endParaRPr lang="en-US" dirty="0"/>
          </a:p>
        </p:txBody>
      </p:sp>
      <p:sp>
        <p:nvSpPr>
          <p:cNvPr id="3" name="Content Placeholder 2"/>
          <p:cNvSpPr>
            <a:spLocks noGrp="1"/>
          </p:cNvSpPr>
          <p:nvPr>
            <p:ph idx="1"/>
          </p:nvPr>
        </p:nvSpPr>
        <p:spPr/>
        <p:txBody>
          <a:bodyPr>
            <a:normAutofit/>
          </a:bodyPr>
          <a:lstStyle/>
          <a:p>
            <a:r>
              <a:rPr lang="en-US" dirty="0"/>
              <a:t>Peer Assessments (1 per student):</a:t>
            </a:r>
          </a:p>
          <a:p>
            <a:pPr lvl="1"/>
            <a:r>
              <a:rPr lang="en-US" dirty="0"/>
              <a:t>At the end of each sprint, each student will submit a peer assessment, filling in the Peer Assessment Form.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33</a:t>
            </a:fld>
            <a:endParaRPr lang="en-US" dirty="0"/>
          </a:p>
        </p:txBody>
      </p:sp>
    </p:spTree>
    <p:extLst>
      <p:ext uri="{BB962C8B-B14F-4D97-AF65-F5344CB8AC3E}">
        <p14:creationId xmlns:p14="http://schemas.microsoft.com/office/powerpoint/2010/main" val="2238304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p>
        </p:txBody>
      </p:sp>
      <p:sp>
        <p:nvSpPr>
          <p:cNvPr id="3" name="Content Placeholder 2"/>
          <p:cNvSpPr>
            <a:spLocks noGrp="1"/>
          </p:cNvSpPr>
          <p:nvPr>
            <p:ph idx="1"/>
          </p:nvPr>
        </p:nvSpPr>
        <p:spPr/>
        <p:txBody>
          <a:bodyPr>
            <a:normAutofit/>
          </a:bodyPr>
          <a:lstStyle/>
          <a:p>
            <a:pPr>
              <a:lnSpc>
                <a:spcPct val="100000"/>
              </a:lnSpc>
            </a:pPr>
            <a:r>
              <a:rPr lang="en-US" dirty="0"/>
              <a:t>All agile methods are based around incremental development and delivery. </a:t>
            </a:r>
          </a:p>
          <a:p>
            <a:pPr>
              <a:lnSpc>
                <a:spcPct val="100000"/>
              </a:lnSpc>
            </a:pPr>
            <a:r>
              <a:rPr lang="en-US" dirty="0"/>
              <a:t>Product development focuses on the software features, where a feature does something for the software user</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a:t>
            </a:fld>
            <a:endParaRPr lang="en-US" dirty="0"/>
          </a:p>
        </p:txBody>
      </p:sp>
    </p:spTree>
    <p:extLst>
      <p:ext uri="{BB962C8B-B14F-4D97-AF65-F5344CB8AC3E}">
        <p14:creationId xmlns:p14="http://schemas.microsoft.com/office/powerpoint/2010/main" val="243356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p>
        </p:txBody>
      </p:sp>
      <p:sp>
        <p:nvSpPr>
          <p:cNvPr id="3" name="Content Placeholder 2"/>
          <p:cNvSpPr>
            <a:spLocks noGrp="1"/>
          </p:cNvSpPr>
          <p:nvPr>
            <p:ph idx="1"/>
          </p:nvPr>
        </p:nvSpPr>
        <p:spPr/>
        <p:txBody>
          <a:bodyPr>
            <a:normAutofit/>
          </a:bodyPr>
          <a:lstStyle/>
          <a:p>
            <a:pPr>
              <a:lnSpc>
                <a:spcPct val="100000"/>
              </a:lnSpc>
            </a:pPr>
            <a:r>
              <a:rPr lang="en-US" dirty="0" smtClean="0"/>
              <a:t>With </a:t>
            </a:r>
            <a:r>
              <a:rPr lang="en-US" dirty="0"/>
              <a:t>incremental development, you start by prioritizing the features so that the most important features are implemented first. </a:t>
            </a:r>
          </a:p>
          <a:p>
            <a:pPr lvl="1">
              <a:lnSpc>
                <a:spcPct val="100000"/>
              </a:lnSpc>
            </a:pPr>
            <a:r>
              <a:rPr lang="en-US" dirty="0"/>
              <a:t>You only define the details of the feature being implemented in an increment. </a:t>
            </a:r>
          </a:p>
          <a:p>
            <a:pPr lvl="1">
              <a:lnSpc>
                <a:spcPct val="100000"/>
              </a:lnSpc>
            </a:pPr>
            <a:r>
              <a:rPr lang="en-US" dirty="0"/>
              <a:t>That feature is then implemented and delivered. </a:t>
            </a:r>
          </a:p>
          <a:p>
            <a:pPr>
              <a:lnSpc>
                <a:spcPct val="100000"/>
              </a:lnSpc>
            </a:pPr>
            <a:r>
              <a:rPr lang="en-US" dirty="0"/>
              <a:t>Users or surrogate users can try it out and provide feedback to the development team. You then go on to define and implement the next feature of the system.</a:t>
            </a:r>
          </a:p>
        </p:txBody>
      </p:sp>
      <p:sp>
        <p:nvSpPr>
          <p:cNvPr id="4" name="Slide Number Placeholder 3"/>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7432671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a:t>
            </a:r>
          </a:p>
        </p:txBody>
      </p:sp>
      <p:sp>
        <p:nvSpPr>
          <p:cNvPr id="4" name="Slide Number Placeholder 3"/>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6" name="Picture 5">
            <a:extLst>
              <a:ext uri="{FF2B5EF4-FFF2-40B4-BE49-F238E27FC236}">
                <a16:creationId xmlns:a16="http://schemas.microsoft.com/office/drawing/2014/main" id="{2C1A738F-79D9-5C46-B834-D9C42161BEAF}"/>
              </a:ext>
            </a:extLst>
          </p:cNvPr>
          <p:cNvPicPr>
            <a:picLocks noChangeAspect="1"/>
          </p:cNvPicPr>
          <p:nvPr/>
        </p:nvPicPr>
        <p:blipFill>
          <a:blip r:embed="rId2"/>
          <a:stretch>
            <a:fillRect/>
          </a:stretch>
        </p:blipFill>
        <p:spPr>
          <a:xfrm>
            <a:off x="1501694" y="1206500"/>
            <a:ext cx="7884914" cy="5286375"/>
          </a:xfrm>
          <a:prstGeom prst="rect">
            <a:avLst/>
          </a:prstGeom>
        </p:spPr>
      </p:pic>
    </p:spTree>
    <p:extLst>
      <p:ext uri="{BB962C8B-B14F-4D97-AF65-F5344CB8AC3E}">
        <p14:creationId xmlns:p14="http://schemas.microsoft.com/office/powerpoint/2010/main" val="27441495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activities</a:t>
            </a:r>
          </a:p>
        </p:txBody>
      </p:sp>
      <p:sp>
        <p:nvSpPr>
          <p:cNvPr id="3" name="Content Placeholder 2"/>
          <p:cNvSpPr>
            <a:spLocks noGrp="1"/>
          </p:cNvSpPr>
          <p:nvPr>
            <p:ph idx="1"/>
          </p:nvPr>
        </p:nvSpPr>
        <p:spPr/>
        <p:txBody>
          <a:bodyPr>
            <a:normAutofit/>
          </a:bodyPr>
          <a:lstStyle/>
          <a:p>
            <a:pPr>
              <a:lnSpc>
                <a:spcPct val="100000"/>
              </a:lnSpc>
            </a:pPr>
            <a:r>
              <a:rPr lang="en-US" dirty="0"/>
              <a:t>Choose features to be included in an </a:t>
            </a:r>
            <a:r>
              <a:rPr lang="en-US" dirty="0" smtClean="0"/>
              <a:t>increment</a:t>
            </a:r>
          </a:p>
          <a:p>
            <a:pPr lvl="1">
              <a:lnSpc>
                <a:spcPct val="100000"/>
              </a:lnSpc>
            </a:pPr>
            <a:r>
              <a:rPr lang="en-US" dirty="0" smtClean="0"/>
              <a:t>Using </a:t>
            </a:r>
            <a:r>
              <a:rPr lang="en-US" dirty="0"/>
              <a:t>the list of features in the planned product, select those features that can be implemented in the next product increment.</a:t>
            </a:r>
          </a:p>
          <a:p>
            <a:pPr>
              <a:lnSpc>
                <a:spcPct val="100000"/>
              </a:lnSpc>
            </a:pPr>
            <a:r>
              <a:rPr lang="en-US" dirty="0"/>
              <a:t>Refine feature </a:t>
            </a:r>
            <a:r>
              <a:rPr lang="en-US" dirty="0" smtClean="0"/>
              <a:t>descriptions</a:t>
            </a:r>
          </a:p>
          <a:p>
            <a:pPr lvl="1">
              <a:lnSpc>
                <a:spcPct val="100000"/>
              </a:lnSpc>
            </a:pPr>
            <a:r>
              <a:rPr lang="en-US" dirty="0" smtClean="0"/>
              <a:t>Add </a:t>
            </a:r>
            <a:r>
              <a:rPr lang="en-US" dirty="0"/>
              <a:t>detail to the feature descriptions so that the team have a common understanding of each feature and there is sufficient detail to begin implementation.</a:t>
            </a:r>
          </a:p>
          <a:p>
            <a:pPr>
              <a:lnSpc>
                <a:spcPct val="100000"/>
              </a:lnSpc>
            </a:pPr>
            <a:r>
              <a:rPr lang="en-US" dirty="0"/>
              <a:t>Implement and </a:t>
            </a:r>
            <a:r>
              <a:rPr lang="en-US" dirty="0" smtClean="0"/>
              <a:t>test</a:t>
            </a:r>
          </a:p>
          <a:p>
            <a:pPr lvl="1">
              <a:lnSpc>
                <a:spcPct val="100000"/>
              </a:lnSpc>
            </a:pPr>
            <a:r>
              <a:rPr lang="en-US" dirty="0" smtClean="0"/>
              <a:t>Implement </a:t>
            </a:r>
            <a:r>
              <a:rPr lang="en-US" dirty="0"/>
              <a:t>the feature and develop automated tests for that feature that show that its </a:t>
            </a:r>
            <a:r>
              <a:rPr lang="en-US" dirty="0" smtClean="0"/>
              <a:t>behavior </a:t>
            </a:r>
            <a:r>
              <a:rPr lang="en-US" dirty="0"/>
              <a:t>is consistent with its description.  </a:t>
            </a:r>
          </a:p>
        </p:txBody>
      </p:sp>
      <p:sp>
        <p:nvSpPr>
          <p:cNvPr id="4" name="Slide Number Placeholder 3"/>
          <p:cNvSpPr>
            <a:spLocks noGrp="1"/>
          </p:cNvSpPr>
          <p:nvPr>
            <p:ph type="sldNum" sz="quarter" idx="12"/>
          </p:nvPr>
        </p:nvSpPr>
        <p:spPr/>
        <p:txBody>
          <a:bodyPr/>
          <a:lstStyle/>
          <a:p>
            <a:fld id="{B8DACC02-A2BD-4578-8E03-6D891060A695}" type="slidenum">
              <a:rPr lang="en-US" smtClean="0"/>
              <a:pPr/>
              <a:t>7</a:t>
            </a:fld>
            <a:endParaRPr lang="en-US" dirty="0"/>
          </a:p>
        </p:txBody>
      </p:sp>
    </p:spTree>
    <p:extLst>
      <p:ext uri="{BB962C8B-B14F-4D97-AF65-F5344CB8AC3E}">
        <p14:creationId xmlns:p14="http://schemas.microsoft.com/office/powerpoint/2010/main" val="1153246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activities</a:t>
            </a:r>
          </a:p>
        </p:txBody>
      </p:sp>
      <p:sp>
        <p:nvSpPr>
          <p:cNvPr id="3" name="Content Placeholder 2"/>
          <p:cNvSpPr>
            <a:spLocks noGrp="1"/>
          </p:cNvSpPr>
          <p:nvPr>
            <p:ph idx="1"/>
          </p:nvPr>
        </p:nvSpPr>
        <p:spPr/>
        <p:txBody>
          <a:bodyPr>
            <a:normAutofit/>
          </a:bodyPr>
          <a:lstStyle/>
          <a:p>
            <a:pPr>
              <a:lnSpc>
                <a:spcPct val="100000"/>
              </a:lnSpc>
            </a:pPr>
            <a:r>
              <a:rPr lang="en-US" dirty="0" smtClean="0"/>
              <a:t>Integrate </a:t>
            </a:r>
            <a:r>
              <a:rPr lang="en-US" dirty="0"/>
              <a:t>feature and </a:t>
            </a:r>
            <a:r>
              <a:rPr lang="en-US" dirty="0" smtClean="0"/>
              <a:t>test</a:t>
            </a:r>
          </a:p>
          <a:p>
            <a:pPr lvl="1">
              <a:lnSpc>
                <a:spcPct val="100000"/>
              </a:lnSpc>
            </a:pPr>
            <a:r>
              <a:rPr lang="en-US" dirty="0" smtClean="0"/>
              <a:t>Integrate </a:t>
            </a:r>
            <a:r>
              <a:rPr lang="en-US" dirty="0"/>
              <a:t>the developed feature with the existing system and test it to check that it works in conjunction with other features.</a:t>
            </a:r>
          </a:p>
          <a:p>
            <a:pPr>
              <a:lnSpc>
                <a:spcPct val="100000"/>
              </a:lnSpc>
            </a:pPr>
            <a:r>
              <a:rPr lang="en-US" dirty="0"/>
              <a:t>Deliver system </a:t>
            </a:r>
            <a:r>
              <a:rPr lang="en-US" dirty="0" smtClean="0"/>
              <a:t>increment</a:t>
            </a:r>
          </a:p>
          <a:p>
            <a:pPr lvl="1">
              <a:lnSpc>
                <a:spcPct val="100000"/>
              </a:lnSpc>
            </a:pPr>
            <a:r>
              <a:rPr lang="en-US" dirty="0" smtClean="0"/>
              <a:t>Deliver </a:t>
            </a:r>
            <a:r>
              <a:rPr lang="en-US" dirty="0"/>
              <a:t>the system increment to the customer or product manager for checking and comments. If enough features have been implemented, release a version of the system for customer use.</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Tree>
    <p:extLst>
      <p:ext uri="{BB962C8B-B14F-4D97-AF65-F5344CB8AC3E}">
        <p14:creationId xmlns:p14="http://schemas.microsoft.com/office/powerpoint/2010/main" val="385917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 principles</a:t>
            </a:r>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a:t>Involve the customer	</a:t>
            </a:r>
            <a:endParaRPr lang="en-US" dirty="0" smtClean="0"/>
          </a:p>
          <a:p>
            <a:pPr lvl="1">
              <a:lnSpc>
                <a:spcPct val="100000"/>
              </a:lnSpc>
            </a:pPr>
            <a:r>
              <a:rPr lang="en-US" dirty="0" smtClean="0"/>
              <a:t>Involve </a:t>
            </a:r>
            <a:r>
              <a:rPr lang="en-US" dirty="0"/>
              <a:t>customers closely with the software development team. Their role is to provide and prioritize new system requirements and to evaluate each increment of the system. 				</a:t>
            </a:r>
          </a:p>
          <a:p>
            <a:pPr>
              <a:lnSpc>
                <a:spcPct val="100000"/>
              </a:lnSpc>
            </a:pPr>
            <a:r>
              <a:rPr lang="en-US" dirty="0"/>
              <a:t>Embrace </a:t>
            </a:r>
            <a:r>
              <a:rPr lang="en-US" dirty="0" smtClean="0"/>
              <a:t>change</a:t>
            </a:r>
          </a:p>
          <a:p>
            <a:pPr lvl="1">
              <a:lnSpc>
                <a:spcPct val="100000"/>
              </a:lnSpc>
            </a:pPr>
            <a:r>
              <a:rPr lang="en-US" dirty="0" smtClean="0"/>
              <a:t>Expect </a:t>
            </a:r>
            <a:r>
              <a:rPr lang="en-US" dirty="0"/>
              <a:t>the features of the product and the details of these features to change as the development team and the product manager learn more about it. Adapt the software to cope with changes as they are made</a:t>
            </a:r>
            <a:r>
              <a:rPr lang="en-US" dirty="0" smtClean="0"/>
              <a:t>.</a:t>
            </a:r>
          </a:p>
          <a:p>
            <a:pPr lvl="1">
              <a:lnSpc>
                <a:spcPct val="100000"/>
              </a:lnSpc>
            </a:pPr>
            <a:endParaRPr lang="en-US" dirty="0"/>
          </a:p>
          <a:p>
            <a:pPr>
              <a:lnSpc>
                <a:spcPct val="100000"/>
              </a:lnSpc>
            </a:pPr>
            <a:r>
              <a:rPr lang="en-US" dirty="0"/>
              <a:t>Develop and deliver </a:t>
            </a:r>
            <a:r>
              <a:rPr lang="en-US" dirty="0" smtClean="0"/>
              <a:t>incrementally</a:t>
            </a:r>
          </a:p>
          <a:p>
            <a:pPr lvl="1">
              <a:lnSpc>
                <a:spcPct val="100000"/>
              </a:lnSpc>
            </a:pPr>
            <a:r>
              <a:rPr lang="en-US" dirty="0" smtClean="0"/>
              <a:t>Always </a:t>
            </a:r>
            <a:r>
              <a:rPr lang="en-US" dirty="0"/>
              <a:t>develop software products in increments. Test and evaluate each increment as it is developed and feed back required changes to the development team.					 </a:t>
            </a:r>
            <a:br>
              <a:rPr lang="en-US" dirty="0"/>
            </a:b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772461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1312</TotalTime>
  <Words>1825</Words>
  <Application>Microsoft Office PowerPoint</Application>
  <PresentationFormat>Widescreen</PresentationFormat>
  <Paragraphs>192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Candara</vt:lpstr>
      <vt:lpstr>Office Theme</vt:lpstr>
      <vt:lpstr>Introduction</vt:lpstr>
      <vt:lpstr>Agile methods</vt:lpstr>
      <vt:lpstr>The agile manifesto</vt:lpstr>
      <vt:lpstr>Incremental development</vt:lpstr>
      <vt:lpstr>Incremental development</vt:lpstr>
      <vt:lpstr>Incremental development</vt:lpstr>
      <vt:lpstr>Incremental development activities</vt:lpstr>
      <vt:lpstr>Incremental development activities</vt:lpstr>
      <vt:lpstr>Agile development principles</vt:lpstr>
      <vt:lpstr>Agile development principles</vt:lpstr>
      <vt:lpstr>Terminology</vt:lpstr>
      <vt:lpstr>Sprints</vt:lpstr>
      <vt:lpstr>Sprints</vt:lpstr>
      <vt:lpstr>Product backlogs</vt:lpstr>
      <vt:lpstr>PowerPoint Presentation</vt:lpstr>
      <vt:lpstr>PowerPoint Presentation</vt:lpstr>
      <vt:lpstr>PowerPoint Presentation</vt:lpstr>
      <vt:lpstr>Examples of product backlog items</vt:lpstr>
      <vt:lpstr>Examples of product backlog items</vt:lpstr>
      <vt:lpstr>Product backlog items</vt:lpstr>
      <vt:lpstr>Product backlog activities</vt:lpstr>
      <vt:lpstr>Product backlog activities</vt:lpstr>
      <vt:lpstr>Project Charter</vt:lpstr>
      <vt:lpstr>Project Charter</vt:lpstr>
      <vt:lpstr>SWE Project Development Practices</vt:lpstr>
      <vt:lpstr>SWE Project Development Practices</vt:lpstr>
      <vt:lpstr>SWE Project Development Practices</vt:lpstr>
      <vt:lpstr>SWE Project Development Practices</vt:lpstr>
      <vt:lpstr>SWE Project Development Practices</vt:lpstr>
      <vt:lpstr>Reports</vt:lpstr>
      <vt:lpstr>Reports</vt:lpstr>
      <vt:lpstr>Reports</vt:lpstr>
      <vt:lpstr>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179</cp:revision>
  <cp:lastPrinted>2021-10-18T07:27:50Z</cp:lastPrinted>
  <dcterms:created xsi:type="dcterms:W3CDTF">2021-10-12T10:09:12Z</dcterms:created>
  <dcterms:modified xsi:type="dcterms:W3CDTF">2023-10-03T05:49:04Z</dcterms:modified>
</cp:coreProperties>
</file>