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748" r:id="rId3"/>
    <p:sldId id="749" r:id="rId4"/>
    <p:sldId id="750" r:id="rId5"/>
    <p:sldId id="751" r:id="rId6"/>
    <p:sldId id="764" r:id="rId7"/>
    <p:sldId id="762" r:id="rId8"/>
    <p:sldId id="763" r:id="rId9"/>
    <p:sldId id="765" r:id="rId10"/>
    <p:sldId id="753" r:id="rId11"/>
    <p:sldId id="766" r:id="rId12"/>
    <p:sldId id="767" r:id="rId13"/>
    <p:sldId id="755" r:id="rId14"/>
    <p:sldId id="768" r:id="rId15"/>
    <p:sldId id="756" r:id="rId16"/>
    <p:sldId id="769" r:id="rId17"/>
    <p:sldId id="770" r:id="rId18"/>
    <p:sldId id="757" r:id="rId19"/>
    <p:sldId id="771" r:id="rId20"/>
    <p:sldId id="772" r:id="rId21"/>
    <p:sldId id="758" r:id="rId22"/>
    <p:sldId id="773" r:id="rId23"/>
    <p:sldId id="774" r:id="rId24"/>
    <p:sldId id="759" r:id="rId25"/>
    <p:sldId id="775" r:id="rId26"/>
    <p:sldId id="760" r:id="rId27"/>
    <p:sldId id="776" r:id="rId28"/>
    <p:sldId id="77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E2"/>
    <a:srgbClr val="C0C0C0"/>
    <a:srgbClr val="8498BD"/>
    <a:srgbClr val="C2C2C2"/>
    <a:srgbClr val="514870"/>
    <a:srgbClr val="FFFFFF"/>
    <a:srgbClr val="FFFDFF"/>
    <a:srgbClr val="D2D0D2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884" autoAdjust="0"/>
  </p:normalViewPr>
  <p:slideViewPr>
    <p:cSldViewPr snapToGrid="0">
      <p:cViewPr varScale="1">
        <p:scale>
          <a:sx n="105" d="100"/>
          <a:sy n="105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douh Alenezi" userId="aaa25a7cb57ba53e" providerId="LiveId" clId="{1C9E1182-6277-43A7-837D-71BBADE35AB7}"/>
    <pc:docChg chg="custSel modSld">
      <pc:chgData name="Mamdouh Alenezi" userId="aaa25a7cb57ba53e" providerId="LiveId" clId="{1C9E1182-6277-43A7-837D-71BBADE35AB7}" dt="2022-04-01T02:45:00.476" v="0" actId="313"/>
      <pc:docMkLst>
        <pc:docMk/>
      </pc:docMkLst>
      <pc:sldChg chg="modSp mod">
        <pc:chgData name="Mamdouh Alenezi" userId="aaa25a7cb57ba53e" providerId="LiveId" clId="{1C9E1182-6277-43A7-837D-71BBADE35AB7}" dt="2022-04-01T02:45:00.476" v="0" actId="313"/>
        <pc:sldMkLst>
          <pc:docMk/>
          <pc:sldMk cId="2924300342" sldId="495"/>
        </pc:sldMkLst>
        <pc:spChg chg="mod">
          <ac:chgData name="Mamdouh Alenezi" userId="aaa25a7cb57ba53e" providerId="LiveId" clId="{1C9E1182-6277-43A7-837D-71BBADE35AB7}" dt="2022-04-01T02:45:00.476" v="0" actId="313"/>
          <ac:spMkLst>
            <pc:docMk/>
            <pc:sldMk cId="2924300342" sldId="495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3E56-3C1A-435A-851B-5B1F221C2038}" type="datetime1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Why is Data Governance important for business? - BlueSoft">
            <a:extLst>
              <a:ext uri="{FF2B5EF4-FFF2-40B4-BE49-F238E27FC236}">
                <a16:creationId xmlns:a16="http://schemas.microsoft.com/office/drawing/2014/main" id="{4B111F11-0794-41C0-EFBD-56CD40DB04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468" y="391021"/>
            <a:ext cx="2600325" cy="1462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6837-4851-4AA6-8AED-554226C981D1}" type="datetime1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32E1-BB70-4827-BA33-FF5AFC435BE9}" type="datetime1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1"/>
            <a:ext cx="111760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57601"/>
            <a:ext cx="11131549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9EAF6-54F2-4DF5-9C6B-3F6F95B86356}" type="datetime1">
              <a:rPr lang="en-US" smtClean="0"/>
              <a:t>5/1/2024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53037-33FC-4E5E-B16A-0A00968DF2AD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143000"/>
            <a:ext cx="11277600" cy="5257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64A56-6FF4-479A-8655-719A18A98C4B}" type="datetime1">
              <a:rPr lang="en-US" smtClean="0"/>
              <a:t>5/1/2024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9FC8F-D190-4A56-B0D6-9B17B1CF7D21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8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1044-FC46-4CBC-9061-59528F4899F3}" type="datetime1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08C-77F3-471E-A5C4-1D2068144BAC}" type="datetime1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7AD1-16F4-44C3-AE32-24C59A599E9D}" type="datetime1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DB4F-4316-4DF5-A229-BC1D787C82A0}" type="datetime1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4B7-7A9F-432D-B7B9-6824267AA574}" type="datetime1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93A2-B712-486A-8AB5-D41B95D547BE}" type="datetime1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F318-F19F-4608-B7EF-F7FB8A482213}" type="datetime1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EF8C-69D6-4C3E-B892-F682F307A7B6}" type="datetime1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7C73-4A31-4C17-AFB7-7B8470027787}" type="datetime1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315"/>
            <a:ext cx="9144000" cy="2387600"/>
          </a:xfrm>
        </p:spPr>
        <p:txBody>
          <a:bodyPr/>
          <a:lstStyle/>
          <a:p>
            <a:r>
              <a:rPr lang="en-US" dirty="0"/>
              <a:t>Maturity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IS465: Data Management and Governance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049AF-985B-4E5F-90B2-32AECF3FA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IBM's Data Governance Council Maturity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28B3B-B8E7-4559-A997-CCA7CDD2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3682CB-3136-468F-9602-E3FB6629F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95" y="1285212"/>
            <a:ext cx="6890138" cy="520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60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049AF-985B-4E5F-90B2-32AECF3FA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IBM's Data Governance Council Maturity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3E05B-15D0-4D00-A49C-00A75BA6C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model measures maturity on a scale of five levels of maturity. </a:t>
            </a:r>
          </a:p>
          <a:p>
            <a:r>
              <a:rPr lang="en-US" dirty="0"/>
              <a:t>It features 11 Data Governance categories composed of many subcategories. </a:t>
            </a:r>
          </a:p>
          <a:p>
            <a:r>
              <a:rPr lang="en-US" dirty="0"/>
              <a:t>These categories and subcategories can be individually assessed for their current maturity level, resulting in concrete steps for improvement. </a:t>
            </a:r>
          </a:p>
          <a:p>
            <a:r>
              <a:rPr lang="en-US" dirty="0"/>
              <a:t>Assessing domains individually allows for the DMMA to be better tailored to the specific needs of a given organization.</a:t>
            </a:r>
          </a:p>
          <a:p>
            <a:r>
              <a:rPr lang="en-US" dirty="0"/>
              <a:t>Best suited for:  </a:t>
            </a:r>
          </a:p>
          <a:p>
            <a:pPr lvl="1"/>
            <a:r>
              <a:rPr lang="en-US" dirty="0"/>
              <a:t>an organization looking to establish, evaluate, or refine their Data Governance office; the model helps assess current practices and design effective programs aligned with industry standards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28B3B-B8E7-4559-A997-CCA7CDD2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385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049AF-985B-4E5F-90B2-32AECF3FA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IBM's Data Governance Council Maturity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3E05B-15D0-4D00-A49C-00A75BA6C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Builds on best practices contributed by real world data leaders</a:t>
            </a:r>
          </a:p>
          <a:p>
            <a:pPr lvl="1"/>
            <a:r>
              <a:rPr lang="en-US" dirty="0"/>
              <a:t>Each of the 11 separate data domains identified by the model can be individually assessed, contributing to the ability to prioritize the assessment based on immediate business need</a:t>
            </a:r>
          </a:p>
          <a:p>
            <a:pPr lvl="1"/>
            <a:r>
              <a:rPr lang="en-US" dirty="0"/>
              <a:t>Clear criteria for each of the five capability levels</a:t>
            </a:r>
          </a:p>
          <a:p>
            <a:r>
              <a:rPr lang="en-US" dirty="0"/>
              <a:t>Drawbacks:</a:t>
            </a:r>
          </a:p>
          <a:p>
            <a:pPr lvl="1"/>
            <a:r>
              <a:rPr lang="en-US" dirty="0"/>
              <a:t>Lacks implementation support and limited guidance on actual implementation</a:t>
            </a:r>
          </a:p>
          <a:p>
            <a:pPr lvl="1"/>
            <a:r>
              <a:rPr lang="en-US" dirty="0"/>
              <a:t>Establishes near-unobtainable standards for Level 4 (Quantitatively Managed) and Level 5 (Optimizing)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28B3B-B8E7-4559-A997-CCA7CDD2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532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F1CE-6B13-4541-8A9D-55CCA674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Gartner's Enterprise Information Management Maturity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75372-BADD-4E0B-8C73-1BE6525F7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5C0B07-EECB-451E-BA24-7C0ABE0CE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A28CF2-FB6F-43CB-81A3-78652F539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968" y="1484079"/>
            <a:ext cx="8164064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40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F1CE-6B13-4541-8A9D-55CCA674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Gartner's Enterprise Information Management Maturity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75372-BADD-4E0B-8C73-1BE6525F7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5C0B07-EECB-451E-BA24-7C0ABE0CE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model consists of six maturity phases, each delineating unique attributes and actionable steps.</a:t>
            </a:r>
          </a:p>
          <a:p>
            <a:r>
              <a:rPr lang="en-US" dirty="0"/>
              <a:t>Best suited for: </a:t>
            </a:r>
          </a:p>
          <a:p>
            <a:pPr lvl="1"/>
            <a:r>
              <a:rPr lang="en-US" dirty="0"/>
              <a:t>a Gartner customer who interested in assessing current maturity level, identifying areas for improvement, developing an EIM strategy, and measuring progress over time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Uses a straightforward six-level scale to measure maturity</a:t>
            </a:r>
          </a:p>
          <a:p>
            <a:pPr lvl="1"/>
            <a:r>
              <a:rPr lang="en-US" dirty="0"/>
              <a:t>Provides clear action items to achieve improvements</a:t>
            </a:r>
          </a:p>
          <a:p>
            <a:pPr lvl="1"/>
            <a:r>
              <a:rPr lang="en-US" dirty="0"/>
              <a:t>Backed by research-based best practices and support</a:t>
            </a:r>
          </a:p>
          <a:p>
            <a:r>
              <a:rPr lang="en-US" dirty="0"/>
              <a:t>Drawbacks:</a:t>
            </a:r>
          </a:p>
          <a:p>
            <a:pPr lvl="1"/>
            <a:r>
              <a:rPr lang="en-US" dirty="0"/>
              <a:t>Proprietary tool that requires a Gartner subscription, starting at $30,000 per year</a:t>
            </a:r>
          </a:p>
          <a:p>
            <a:pPr lvl="1"/>
            <a:r>
              <a:rPr lang="en-US" dirty="0"/>
              <a:t>Effectiveness relies on continued subscription and Gartner's periodic updates and revisions</a:t>
            </a:r>
          </a:p>
        </p:txBody>
      </p:sp>
    </p:spTree>
    <p:extLst>
      <p:ext uri="{BB962C8B-B14F-4D97-AF65-F5344CB8AC3E}">
        <p14:creationId xmlns:p14="http://schemas.microsoft.com/office/powerpoint/2010/main" val="3234334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C714-8AEB-4E67-80EA-1FEF20E9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Stanford's Data Governance Maturity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3CF58-D264-4B95-86F6-E2DC3D8E4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5EEDB-3AF0-4492-B322-3B0EC11BC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4C48F0-FC4A-4E29-8B78-737DC000F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645" y="1484597"/>
            <a:ext cx="5858693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05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C714-8AEB-4E67-80EA-1FEF20E9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Stanford's Data Governance Maturity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3CF58-D264-4B95-86F6-E2DC3D8E4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serves as a good example of a model that provides practical guidance.</a:t>
            </a:r>
          </a:p>
          <a:p>
            <a:r>
              <a:rPr lang="en-US" dirty="0"/>
              <a:t>It focuses on Data Governance and separates the foundational competencies of this domain (awareness, formalization, and metadata) from project-related applications (such as stewardship, data quality, and master data).</a:t>
            </a:r>
          </a:p>
          <a:p>
            <a:r>
              <a:rPr lang="en-US" dirty="0"/>
              <a:t>In each section, it helps explain what motivates people, policies, and capabilities.</a:t>
            </a:r>
          </a:p>
          <a:p>
            <a:r>
              <a:rPr lang="en-US" dirty="0"/>
              <a:t>Best suited for:  </a:t>
            </a:r>
          </a:p>
          <a:p>
            <a:pPr lvl="1"/>
            <a:r>
              <a:rPr lang="en-US" dirty="0"/>
              <a:t>an organization seeking to evaluate and enhance their Data Governance office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5EEDB-3AF0-4492-B322-3B0EC11BC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93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C714-8AEB-4E67-80EA-1FEF20E9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Stanford's Data Governance Maturity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3CF58-D264-4B95-86F6-E2DC3D8E4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Easy to understand and use</a:t>
            </a:r>
          </a:p>
          <a:p>
            <a:pPr lvl="1"/>
            <a:r>
              <a:rPr lang="en-US" dirty="0"/>
              <a:t>Practical and project-oriented</a:t>
            </a:r>
          </a:p>
          <a:p>
            <a:pPr lvl="1"/>
            <a:r>
              <a:rPr lang="en-US" dirty="0"/>
              <a:t>Adaptable to different organizational contexts, customizable to meet specific needs</a:t>
            </a:r>
          </a:p>
          <a:p>
            <a:r>
              <a:rPr lang="en-US" dirty="0"/>
              <a:t>Drawbacks:</a:t>
            </a:r>
          </a:p>
          <a:p>
            <a:pPr lvl="1"/>
            <a:r>
              <a:rPr lang="en-US" dirty="0"/>
              <a:t>May be difficult to scale and inappropriate for more complex organizations</a:t>
            </a:r>
          </a:p>
          <a:p>
            <a:pPr lvl="1"/>
            <a:r>
              <a:rPr lang="en-US" dirty="0"/>
              <a:t>Specific focus on Data Governance may not be helpful for organizations that are seeking a broader assessment of Data Management capabilities</a:t>
            </a:r>
          </a:p>
          <a:p>
            <a:pPr lvl="1"/>
            <a:r>
              <a:rPr lang="en-US" dirty="0"/>
              <a:t>Lack of clear recommendations based on result of assessment</a:t>
            </a:r>
          </a:p>
          <a:p>
            <a:pPr lvl="1"/>
            <a:r>
              <a:rPr lang="en-US" dirty="0"/>
              <a:t>Limited information and lack of support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5EEDB-3AF0-4492-B322-3B0EC11BC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49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E7B8-E64C-45F5-B589-9A2195340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EDM Council's Data Management Capability Assessment Model (DCAM)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3F739-385C-4DDB-83DF-1BDCD4158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237B9-0AF2-4445-9FA9-55CF9AA1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050" name="Picture 2" descr="Data Management – DCAM – EDM Council">
            <a:extLst>
              <a:ext uri="{FF2B5EF4-FFF2-40B4-BE49-F238E27FC236}">
                <a16:creationId xmlns:a16="http://schemas.microsoft.com/office/drawing/2014/main" id="{C77DC90F-D607-4F4C-A702-188CEDB2D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85138"/>
            <a:ext cx="76200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577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E7B8-E64C-45F5-B589-9A2195340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EDM Council's Data Management Capability Assessment Model (DCAM)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3F739-385C-4DDB-83DF-1BDCD4158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DCAM emerged as a framework for evaluating governance, quality, and architecture within data functions. </a:t>
            </a:r>
          </a:p>
          <a:p>
            <a:r>
              <a:rPr lang="en-US" dirty="0"/>
              <a:t>The framework helps organizations to identify Data Management areas needing improvement.</a:t>
            </a:r>
          </a:p>
          <a:p>
            <a:r>
              <a:rPr lang="en-US" dirty="0"/>
              <a:t>The DCAM framework is available for download and use exclusively by member firms of EDM Council for their in-house data management programs. </a:t>
            </a:r>
          </a:p>
          <a:p>
            <a:r>
              <a:rPr lang="en-US" dirty="0"/>
              <a:t>DCAM Authorized Partners are also entitled to use DCAM in their client assessments and engagements.</a:t>
            </a:r>
          </a:p>
          <a:p>
            <a:r>
              <a:rPr lang="en-US" dirty="0"/>
              <a:t>Best suited for:  </a:t>
            </a:r>
          </a:p>
          <a:p>
            <a:pPr lvl="1"/>
            <a:r>
              <a:rPr lang="en-US" dirty="0"/>
              <a:t>an organization in the finance industry or another heavily regulated field, particularly one that may prefer support in assessment and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237B9-0AF2-4445-9FA9-55CF9AA1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53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77A3D-5A8B-4258-B9D6-3E612F20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Assessing and Improving Data Management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0D298-5480-40E4-9493-D7914C3E2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management and governance are critical for organizations to make informed decisions and achieve business objectives</a:t>
            </a:r>
          </a:p>
          <a:p>
            <a:r>
              <a:rPr lang="en-US" dirty="0"/>
              <a:t>Maturity models provide a framework for assessing and improving data management capabilities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90BD1-EC65-4958-911D-11D5F1E33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2A09B8-EE88-4553-875B-E02453B6B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005" y="3278426"/>
            <a:ext cx="5246547" cy="287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823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E7B8-E64C-45F5-B589-9A2195340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EDM Council's Data Management Capability Assessment Model (DCAM)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3F739-385C-4DDB-83DF-1BDCD4158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Rigorous evaluation criteria</a:t>
            </a:r>
          </a:p>
          <a:p>
            <a:pPr lvl="1"/>
            <a:r>
              <a:rPr lang="en-US" dirty="0"/>
              <a:t>Benchmark Data Management practices against industry standards</a:t>
            </a:r>
          </a:p>
          <a:p>
            <a:pPr lvl="1"/>
            <a:r>
              <a:rPr lang="en-US" dirty="0"/>
              <a:t>Simplifies regulatory compliance</a:t>
            </a:r>
          </a:p>
          <a:p>
            <a:pPr lvl="1"/>
            <a:r>
              <a:rPr lang="en-US" dirty="0"/>
              <a:t>Potential support from DCAM-certified consultants</a:t>
            </a:r>
          </a:p>
          <a:p>
            <a:r>
              <a:rPr lang="en-US" dirty="0"/>
              <a:t>Drawbacks:</a:t>
            </a:r>
          </a:p>
          <a:p>
            <a:pPr lvl="1"/>
            <a:r>
              <a:rPr lang="en-US" dirty="0"/>
              <a:t>Potential lack of adaptability outside financial institutions</a:t>
            </a:r>
          </a:p>
          <a:p>
            <a:pPr lvl="1"/>
            <a:r>
              <a:rPr lang="en-US" dirty="0"/>
              <a:t>May not be appropriate for assessing the capabilities of smaller organizations</a:t>
            </a:r>
          </a:p>
          <a:p>
            <a:pPr lvl="1"/>
            <a:r>
              <a:rPr lang="en-US" dirty="0"/>
              <a:t>Relatively complex with components, capabilities, and sub-capabilities</a:t>
            </a:r>
          </a:p>
          <a:p>
            <a:pPr lvl="1"/>
            <a:r>
              <a:rPr lang="en-US" dirty="0"/>
              <a:t>Access requires becoming or partnering with a member of EDM Council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237B9-0AF2-4445-9FA9-55CF9AA1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950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8F42B-68C0-401C-921C-D220995C2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CMMI's Data Management Maturity (DMM)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E8C10-BFEB-4513-BD62-D102B2C9B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49CDB-DF4C-45B0-B1D7-18FE12F7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932A1-B6F1-4777-AE43-2E6FF5D7E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371" y="1435109"/>
            <a:ext cx="8507057" cy="505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22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8F42B-68C0-401C-921C-D220995C2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CMMI's Data Management Maturity (DMM)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E8C10-BFEB-4513-BD62-D102B2C9B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framework provides a structured approach, delineating maturity levels and domains for assessing Data Management practices. </a:t>
            </a:r>
          </a:p>
          <a:p>
            <a:r>
              <a:rPr lang="en-US" dirty="0"/>
              <a:t>Its subsequent versions have evolved with technological advancements, gaining traction across various industries.</a:t>
            </a:r>
          </a:p>
          <a:p>
            <a:r>
              <a:rPr lang="en-US" dirty="0"/>
              <a:t>DMM was discontinued in January 2022. </a:t>
            </a:r>
          </a:p>
          <a:p>
            <a:r>
              <a:rPr lang="en-US" dirty="0"/>
              <a:t>It enables businesses to fortify Data Governance, adopt effective practices, and navigate complex data challenges, thereby demonstrating its ongoing relevance and adaptability.</a:t>
            </a:r>
          </a:p>
          <a:p>
            <a:r>
              <a:rPr lang="en-US" dirty="0"/>
              <a:t>Best suited for:  </a:t>
            </a:r>
          </a:p>
          <a:p>
            <a:pPr lvl="1"/>
            <a:r>
              <a:rPr lang="en-US" dirty="0"/>
              <a:t>an organization seeking to understand alternative methodologies to compare fundamental principles of different approaches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49CDB-DF4C-45B0-B1D7-18FE12F7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0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8F42B-68C0-401C-921C-D220995C2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CMMI's Data Management Maturity (DMM)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E8C10-BFEB-4513-BD62-D102B2C9B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Based on how organizations typically build their Data Management program</a:t>
            </a:r>
          </a:p>
          <a:p>
            <a:pPr lvl="1"/>
            <a:r>
              <a:rPr lang="en-US" dirty="0"/>
              <a:t>Scores are based on the scope of the organization, so this model scales well for small organizations</a:t>
            </a:r>
          </a:p>
          <a:p>
            <a:r>
              <a:rPr lang="en-US" dirty="0"/>
              <a:t>Drawbacks:</a:t>
            </a:r>
          </a:p>
          <a:p>
            <a:pPr lvl="1"/>
            <a:r>
              <a:rPr lang="en-US" dirty="0"/>
              <a:t>No longer updated or supported by CMMI Institute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49CDB-DF4C-45B0-B1D7-18FE12F7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347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5849-5AE5-4E02-BCF4-402B09B2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Crossroads' "Orange" Data Management Framework (DMF)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39373-D2C4-4E5B-A7D0-A6B3EB5FA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F74CE-D4A0-4BF7-83F6-C909377F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C8437-71C8-4C04-B352-8BE122A57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522" y="1312450"/>
            <a:ext cx="8748955" cy="518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48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5849-5AE5-4E02-BCF4-402B09B2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Crossroads' "Orange" Data Management Framework (DMF)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39373-D2C4-4E5B-A7D0-A6B3EB5FA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is a combination of models, methods, and templates whose design has been informed by assessments of other common models such as DCAM to improve Data Management practices such as DMMAs.</a:t>
            </a:r>
          </a:p>
          <a:p>
            <a:r>
              <a:rPr lang="en-US" dirty="0"/>
              <a:t>Best suited for:  </a:t>
            </a:r>
          </a:p>
          <a:p>
            <a:pPr lvl="1"/>
            <a:r>
              <a:rPr lang="en-US" dirty="0"/>
              <a:t>particularly useful for an organizations seeking to implement Data Management function from scratch or develop a new Data Management sub-capability due to comprehensive nature of DMF approach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Provides assessment of Data Management capabilities and maturity level</a:t>
            </a:r>
          </a:p>
          <a:p>
            <a:pPr lvl="1"/>
            <a:r>
              <a:rPr lang="en-US" dirty="0"/>
              <a:t>Supports implementation of Data Management function</a:t>
            </a:r>
          </a:p>
          <a:p>
            <a:pPr lvl="1"/>
            <a:r>
              <a:rPr lang="en-US" dirty="0"/>
              <a:t>Methodology to document data lineage and develop a knowledge graph of data assets</a:t>
            </a:r>
          </a:p>
          <a:p>
            <a:r>
              <a:rPr lang="en-US" dirty="0"/>
              <a:t>Drawbacks:</a:t>
            </a:r>
          </a:p>
          <a:p>
            <a:pPr lvl="1"/>
            <a:r>
              <a:rPr lang="en-US" dirty="0"/>
              <a:t>Broad scope may be less useful for practitioners seeking a straightforward capability assessment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F74CE-D4A0-4BF7-83F6-C909377F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24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4931-983B-45A1-9B43-D500A300B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ZS' Data Maturity Compass (DMC)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7E303-044A-42B3-A98A-F27B48684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8C00E-077A-468A-86B2-36E7D62F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26DDE5-9660-4E8C-87E7-A4CDDF22D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256" y="1456491"/>
            <a:ext cx="9221487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10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4931-983B-45A1-9B43-D500A300B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ZS' Data Maturity Compass (DMC)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7E303-044A-42B3-A98A-F27B48684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 Maturity Compass (DMC) is a largely automated DMMA system that uses Generative AI, standard benchmarks, and best practices to streamline the assessment process within organizations. </a:t>
            </a:r>
          </a:p>
          <a:p>
            <a:r>
              <a:rPr lang="en-US" dirty="0"/>
              <a:t>The DMC consists of three modules:</a:t>
            </a:r>
          </a:p>
          <a:p>
            <a:pPr lvl="1"/>
            <a:r>
              <a:rPr lang="en-US" dirty="0"/>
              <a:t>Input</a:t>
            </a:r>
          </a:p>
          <a:p>
            <a:pPr lvl="1"/>
            <a:r>
              <a:rPr lang="en-US" dirty="0"/>
              <a:t>Analysis</a:t>
            </a:r>
          </a:p>
          <a:p>
            <a:pPr lvl="1"/>
            <a:r>
              <a:rPr lang="en-US" dirty="0"/>
              <a:t>Insights</a:t>
            </a:r>
          </a:p>
          <a:p>
            <a:r>
              <a:rPr lang="en-US" dirty="0"/>
              <a:t>Best suited for:  </a:t>
            </a:r>
          </a:p>
          <a:p>
            <a:pPr lvl="1"/>
            <a:r>
              <a:rPr lang="en-US" dirty="0"/>
              <a:t>an organization ready for an automated approach to data management maturity assessment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8C00E-077A-468A-86B2-36E7D62F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2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4931-983B-45A1-9B43-D500A300B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ZS' Data Maturity Compass (DMC)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7E303-044A-42B3-A98A-F27B48684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Offers tailored recommendations in the form of strategic profiles</a:t>
            </a:r>
          </a:p>
          <a:p>
            <a:pPr lvl="1"/>
            <a:r>
              <a:rPr lang="en-US" dirty="0"/>
              <a:t>Logical roadmap stages toward improvement auto-generated in real time</a:t>
            </a:r>
          </a:p>
          <a:p>
            <a:pPr lvl="1"/>
            <a:r>
              <a:rPr lang="en-US" dirty="0"/>
              <a:t>Automated end-to-end process using cloud-native infrastructure that efficiently connects individual system components and automates key processes, reducing costs</a:t>
            </a:r>
          </a:p>
          <a:p>
            <a:r>
              <a:rPr lang="en-US" dirty="0"/>
              <a:t>Drawbacks:</a:t>
            </a:r>
          </a:p>
          <a:p>
            <a:pPr lvl="1"/>
            <a:r>
              <a:rPr lang="en-US" dirty="0"/>
              <a:t>Given the recent development of the model, there are limited customer reviews and a lack of proven effectiveness</a:t>
            </a:r>
          </a:p>
          <a:p>
            <a:pPr lvl="1"/>
            <a:r>
              <a:rPr lang="en-US" dirty="0"/>
              <a:t>Reliance on complex automations could generate unexpected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8C00E-077A-468A-86B2-36E7D62F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C2DC-099A-4CF2-BD41-1BAB01B58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 of Maturity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32C31-DC56-4319-96DE-85AEF56FE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set of maturity levels (e.g. initial, repeatable, defined, managed, optimized)</a:t>
            </a:r>
          </a:p>
          <a:p>
            <a:r>
              <a:rPr lang="en-US" dirty="0"/>
              <a:t>Assess data management capabilities across multiple dimensions (e.g. data quality, data security, data governance)</a:t>
            </a:r>
          </a:p>
          <a:p>
            <a:r>
              <a:rPr lang="en-US" dirty="0"/>
              <a:t>Provide a roadmap for improvement and a framework for measuring progress</a:t>
            </a:r>
          </a:p>
          <a:p>
            <a:r>
              <a:rPr lang="en-US" dirty="0"/>
              <a:t>Are industry-agnostic and can be applied to various organizations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4EF9-2DA3-4066-9BE9-CD5450DF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34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3402E-76F9-4332-9F16-E2DF5746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825B1-8760-42FA-B54A-BEC505514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Improved data quality and reduced errors</a:t>
            </a:r>
          </a:p>
          <a:p>
            <a:r>
              <a:rPr lang="en-US" dirty="0"/>
              <a:t>Enhanced data security and compliance</a:t>
            </a:r>
          </a:p>
          <a:p>
            <a:r>
              <a:rPr lang="en-US" dirty="0"/>
              <a:t>Increased transparency and accountability</a:t>
            </a:r>
          </a:p>
          <a:p>
            <a:r>
              <a:rPr lang="en-US" dirty="0"/>
              <a:t>Better decision-making and business outcomes</a:t>
            </a:r>
          </a:p>
          <a:p>
            <a:r>
              <a:rPr lang="en-US" dirty="0"/>
              <a:t>Improved collaboration and communication across the organization</a:t>
            </a:r>
          </a:p>
          <a:p>
            <a:r>
              <a:rPr lang="en-US" dirty="0"/>
              <a:t>Identification of areas for cost reduction and optimization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CDEFD-EC69-4280-B878-1D080FD0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1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5074-C5DC-4EA7-9BFD-8A262701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74842-34CA-44BA-AC0C-21BC10C8C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CMMI's Data Management Maturity (DMM) Model</a:t>
            </a:r>
          </a:p>
          <a:p>
            <a:r>
              <a:rPr lang="en-US" dirty="0"/>
              <a:t>DM-BOK (Data Management Body of Knowledge) Maturity Model</a:t>
            </a:r>
          </a:p>
          <a:p>
            <a:r>
              <a:rPr lang="en-US" dirty="0"/>
              <a:t>Gartner's Data Management Maturity Model</a:t>
            </a:r>
          </a:p>
          <a:p>
            <a:r>
              <a:rPr lang="en-US" dirty="0"/>
              <a:t>IBM's Data Governance Maturity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7ADF3-7BB1-4B2E-91DE-26186615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30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4B48-4643-4160-A264-189026C1C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Management Maturity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F2E56-9B7B-4262-AAB0-83807DECC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Management Maturity Model is a framework or set of frameworks for evaluating the maturity level of an organization's data-related capabilities. </a:t>
            </a:r>
          </a:p>
          <a:p>
            <a:r>
              <a:rPr lang="en-US" dirty="0"/>
              <a:t>It may be used to identify opportunities for improvement through internal assessment (rather than by benchmarking against competitors). </a:t>
            </a:r>
          </a:p>
          <a:p>
            <a:r>
              <a:rPr lang="en-US" dirty="0"/>
              <a:t>It can serve as a yardstick for measuring capability development over time, evaluating progress against specific objectives, or understanding gaps to best practice.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5693C-234D-4C17-B8EA-76FCE0167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02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09C2-B880-49B2-9DC7-E8EEE2E3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I choose the best one for my organization?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276C7-0473-4EB2-9805-31ECF56E0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Selecting the right model involves evaluating your organization's specific Data Management needs, industry requirements, organizational goals, and available resources. </a:t>
            </a:r>
          </a:p>
          <a:p>
            <a:r>
              <a:rPr lang="en-US" dirty="0"/>
              <a:t>Assess the strengths and weaknesses of each model within the context of your organization. </a:t>
            </a:r>
          </a:p>
          <a:p>
            <a:r>
              <a:rPr lang="en-US" dirty="0"/>
              <a:t>Look for alignment with your objectives, scalability, adaptability, ease of implementation, and potential fit for effectively addressing your specific Data Management challenges.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893B2-714B-42CF-B810-4D3740C9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08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09C2-B880-49B2-9DC7-E8EEE2E3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key steps involved in implementing Maturity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276C7-0473-4EB2-9805-31ECF56E0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a Data Management Maturity Model typically involves numerous steps. </a:t>
            </a:r>
          </a:p>
          <a:p>
            <a:r>
              <a:rPr lang="en-US" dirty="0"/>
              <a:t>First, assess organizational needs, then select a suitable model, engage stakeholders, and plan for implementation. </a:t>
            </a:r>
          </a:p>
          <a:p>
            <a:r>
              <a:rPr lang="en-US" dirty="0"/>
              <a:t>Next, pilot the model in a specific data domain and evaluate the results before rolling out to the broader organization. </a:t>
            </a:r>
          </a:p>
          <a:p>
            <a:r>
              <a:rPr lang="en-US" dirty="0"/>
              <a:t>You may choose to seek external support if needed. </a:t>
            </a:r>
          </a:p>
          <a:p>
            <a:r>
              <a:rPr lang="en-US" dirty="0"/>
              <a:t>As you and your team conduct the assessment, it's important to adapt the chosen model based on your organization's needs.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893B2-714B-42CF-B810-4D3740C9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090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2501C-C433-4022-965C-CE675469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 for Conducting a DMMA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249A7-ECA9-40F7-846E-DA5996F05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Knowing where you stand</a:t>
            </a:r>
          </a:p>
          <a:p>
            <a:r>
              <a:rPr lang="en-US" dirty="0"/>
              <a:t>Finding the gaps</a:t>
            </a:r>
          </a:p>
          <a:p>
            <a:r>
              <a:rPr lang="en-US" dirty="0"/>
              <a:t>Avoiding problems</a:t>
            </a:r>
          </a:p>
          <a:p>
            <a:r>
              <a:rPr lang="en-US" dirty="0"/>
              <a:t>Working smarter</a:t>
            </a:r>
          </a:p>
          <a:p>
            <a:r>
              <a:rPr lang="en-US" dirty="0"/>
              <a:t>Making better decisions</a:t>
            </a:r>
          </a:p>
          <a:p>
            <a:r>
              <a:rPr lang="en-US" dirty="0"/>
              <a:t>Alignment with objectives</a:t>
            </a:r>
          </a:p>
          <a:p>
            <a:r>
              <a:rPr lang="en-US" dirty="0"/>
              <a:t>Getting better over time</a:t>
            </a:r>
          </a:p>
          <a:p>
            <a:r>
              <a:rPr lang="en-US" dirty="0"/>
              <a:t>Improved data quality</a:t>
            </a:r>
          </a:p>
          <a:p>
            <a:r>
              <a:rPr lang="en-US" dirty="0"/>
              <a:t>Reduced data risk</a:t>
            </a:r>
          </a:p>
          <a:p>
            <a:r>
              <a:rPr lang="en-US" dirty="0"/>
              <a:t>Enhanced data-driven decision-making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D501E-E17D-4AE6-BAC4-96DC94A67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849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2077</TotalTime>
  <Words>1569</Words>
  <Application>Microsoft Office PowerPoint</Application>
  <PresentationFormat>Widescreen</PresentationFormat>
  <Paragraphs>181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Candara</vt:lpstr>
      <vt:lpstr>Office Theme</vt:lpstr>
      <vt:lpstr>Maturity Models</vt:lpstr>
      <vt:lpstr>Assessing and Improving Data Management Capabilities</vt:lpstr>
      <vt:lpstr>Characteristics of Maturity Models</vt:lpstr>
      <vt:lpstr>Benefits</vt:lpstr>
      <vt:lpstr>Examples </vt:lpstr>
      <vt:lpstr>What is a Data Management Maturity Model?</vt:lpstr>
      <vt:lpstr>How do I choose the best one for my organization?</vt:lpstr>
      <vt:lpstr>What are the key steps involved in implementing Maturity Model?</vt:lpstr>
      <vt:lpstr>Rationale for Conducting a DMMA</vt:lpstr>
      <vt:lpstr>IBM's Data Governance Council Maturity Model</vt:lpstr>
      <vt:lpstr>IBM's Data Governance Council Maturity Model</vt:lpstr>
      <vt:lpstr>IBM's Data Governance Council Maturity Model</vt:lpstr>
      <vt:lpstr>Gartner's Enterprise Information Management Maturity Model</vt:lpstr>
      <vt:lpstr>Gartner's Enterprise Information Management Maturity Model</vt:lpstr>
      <vt:lpstr>Stanford's Data Governance Maturity Model</vt:lpstr>
      <vt:lpstr>Stanford's Data Governance Maturity Model</vt:lpstr>
      <vt:lpstr>Stanford's Data Governance Maturity Model</vt:lpstr>
      <vt:lpstr>EDM Council's Data Management Capability Assessment Model (DCAM)</vt:lpstr>
      <vt:lpstr>EDM Council's Data Management Capability Assessment Model (DCAM)</vt:lpstr>
      <vt:lpstr>EDM Council's Data Management Capability Assessment Model (DCAM)</vt:lpstr>
      <vt:lpstr>CMMI's Data Management Maturity (DMM) Model</vt:lpstr>
      <vt:lpstr>CMMI's Data Management Maturity (DMM) Model</vt:lpstr>
      <vt:lpstr>CMMI's Data Management Maturity (DMM) Model</vt:lpstr>
      <vt:lpstr>Data Crossroads' "Orange" Data Management Framework (DMF)</vt:lpstr>
      <vt:lpstr>Data Crossroads' "Orange" Data Management Framework (DMF)</vt:lpstr>
      <vt:lpstr>ZS' Data Maturity Compass (DMC)</vt:lpstr>
      <vt:lpstr>ZS' Data Maturity Compass (DMC)</vt:lpstr>
      <vt:lpstr>ZS' Data Maturity Compass (DMC)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Prof. Mamdouh Alenezi</cp:lastModifiedBy>
  <cp:revision>263</cp:revision>
  <cp:lastPrinted>2021-10-18T07:27:50Z</cp:lastPrinted>
  <dcterms:created xsi:type="dcterms:W3CDTF">2021-10-12T10:09:12Z</dcterms:created>
  <dcterms:modified xsi:type="dcterms:W3CDTF">2024-05-01T04:20:18Z</dcterms:modified>
</cp:coreProperties>
</file>