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744" r:id="rId3"/>
    <p:sldId id="749" r:id="rId4"/>
    <p:sldId id="748" r:id="rId5"/>
    <p:sldId id="750" r:id="rId6"/>
    <p:sldId id="751" r:id="rId7"/>
    <p:sldId id="752" r:id="rId8"/>
    <p:sldId id="753" r:id="rId9"/>
    <p:sldId id="754" r:id="rId10"/>
    <p:sldId id="755" r:id="rId11"/>
    <p:sldId id="756" r:id="rId12"/>
    <p:sldId id="757" r:id="rId13"/>
    <p:sldId id="759" r:id="rId14"/>
    <p:sldId id="758" r:id="rId15"/>
    <p:sldId id="760" r:id="rId16"/>
    <p:sldId id="761" r:id="rId17"/>
    <p:sldId id="762" r:id="rId18"/>
    <p:sldId id="763" r:id="rId19"/>
    <p:sldId id="764" r:id="rId20"/>
    <p:sldId id="766" r:id="rId21"/>
    <p:sldId id="765" r:id="rId22"/>
    <p:sldId id="767" r:id="rId23"/>
    <p:sldId id="768" r:id="rId24"/>
    <p:sldId id="769" r:id="rId25"/>
    <p:sldId id="770" r:id="rId26"/>
    <p:sldId id="771" r:id="rId27"/>
    <p:sldId id="772" r:id="rId28"/>
    <p:sldId id="773" r:id="rId29"/>
    <p:sldId id="775" r:id="rId30"/>
    <p:sldId id="774" r:id="rId31"/>
    <p:sldId id="778" r:id="rId32"/>
    <p:sldId id="779" r:id="rId33"/>
    <p:sldId id="780" r:id="rId34"/>
    <p:sldId id="777" r:id="rId35"/>
    <p:sldId id="781" r:id="rId36"/>
    <p:sldId id="782" r:id="rId37"/>
    <p:sldId id="783" r:id="rId38"/>
    <p:sldId id="784" r:id="rId39"/>
    <p:sldId id="785" r:id="rId40"/>
    <p:sldId id="786" r:id="rId41"/>
    <p:sldId id="787" r:id="rId42"/>
    <p:sldId id="78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884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70C77-AFB3-4ECA-8EBB-063C4B18BADE}" type="doc">
      <dgm:prSet loTypeId="urn:microsoft.com/office/officeart/2005/8/layout/vList5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AEA6409-ADA9-4247-9245-B517EC31D22A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Soft launch</a:t>
          </a:r>
          <a:endParaRPr lang="en-US" dirty="0">
            <a:latin typeface="Candara" panose="020E0502030303020204" pitchFamily="34" charset="0"/>
          </a:endParaRPr>
        </a:p>
      </dgm:t>
    </dgm:pt>
    <dgm:pt modelId="{8696FDEA-5E99-464D-97A4-AB5A50EA42C8}" type="parTrans" cxnId="{913568A5-16B0-47E6-B6D3-EFE3D45F294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B7FA1F9-4E4D-4B07-B88D-1CFB547D4217}" type="sibTrans" cxnId="{913568A5-16B0-47E6-B6D3-EFE3D45F294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EB99F25-FBBA-4362-8298-2284754D2F4F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Launching a product or service to a limited audience in order to get feedback and make improvements before launching to the general public.</a:t>
          </a:r>
          <a:endParaRPr lang="en-US" dirty="0">
            <a:latin typeface="Candara" panose="020E0502030303020204" pitchFamily="34" charset="0"/>
          </a:endParaRPr>
        </a:p>
      </dgm:t>
    </dgm:pt>
    <dgm:pt modelId="{0A7F1E29-D037-40BF-8BA5-6BCF82B54727}" type="parTrans" cxnId="{4AC0E5F1-C978-479F-AF75-68D223ADE51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FE4A113-F5BE-402F-B721-CC978549FAD0}" type="sibTrans" cxnId="{4AC0E5F1-C978-479F-AF75-68D223ADE51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41424A0-9DC4-4A88-BBAA-26A712CF0934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Hard launch</a:t>
          </a:r>
          <a:endParaRPr lang="en-US" dirty="0">
            <a:latin typeface="Candara" panose="020E0502030303020204" pitchFamily="34" charset="0"/>
          </a:endParaRPr>
        </a:p>
      </dgm:t>
    </dgm:pt>
    <dgm:pt modelId="{E3D67A63-E99B-4CFB-8C95-F51A4F094CF4}" type="parTrans" cxnId="{77829D5B-21AF-4F16-88BE-0FCD943BCA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36B245E-E9D4-4E21-9B74-7F49861DE90A}" type="sibTrans" cxnId="{77829D5B-21AF-4F16-88BE-0FCD943BCA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791DE02-33AF-4373-9EE5-8551292988C7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Launching a product or service to the general public all at once.</a:t>
          </a:r>
          <a:endParaRPr lang="en-US" dirty="0">
            <a:latin typeface="Candara" panose="020E0502030303020204" pitchFamily="34" charset="0"/>
          </a:endParaRPr>
        </a:p>
      </dgm:t>
    </dgm:pt>
    <dgm:pt modelId="{7DB64F2E-176C-4263-8C08-BEE513653055}" type="parTrans" cxnId="{C64653D0-BD3B-4B75-8BEB-7178257A483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4AFA84F-EC13-4E87-BCE7-F64FA23A03F1}" type="sibTrans" cxnId="{C64653D0-BD3B-4B75-8BEB-7178257A483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9FB6F29-3345-4669-97FB-268752D0DF14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Phased launch</a:t>
          </a:r>
          <a:endParaRPr lang="en-US" dirty="0">
            <a:latin typeface="Candara" panose="020E0502030303020204" pitchFamily="34" charset="0"/>
          </a:endParaRPr>
        </a:p>
      </dgm:t>
    </dgm:pt>
    <dgm:pt modelId="{41BDDE0C-277B-4726-BB4B-41ACABD19009}" type="parTrans" cxnId="{147BFE4F-9FDD-4398-9E37-1942E5FC533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6F083B3-B776-40CB-8F32-234B58412C19}" type="sibTrans" cxnId="{147BFE4F-9FDD-4398-9E37-1942E5FC533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ED9058-C441-4C0D-8DCD-74F067E4FF2B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Launching a product or service to different market segments or geographic regions over time.</a:t>
          </a:r>
          <a:endParaRPr lang="en-US">
            <a:latin typeface="Candara" panose="020E0502030303020204" pitchFamily="34" charset="0"/>
          </a:endParaRPr>
        </a:p>
      </dgm:t>
    </dgm:pt>
    <dgm:pt modelId="{FC1711AF-A172-4815-B6CC-2EE7C2576039}" type="parTrans" cxnId="{0A94BA9D-5E4D-4618-B52B-FAC45AD2C29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D00372C-0A2C-4672-95DD-921A8A32335F}" type="sibTrans" cxnId="{0A94BA9D-5E4D-4618-B52B-FAC45AD2C29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C5B82B0-7EE0-49CC-A4B0-BF0BB22DBABB}" type="pres">
      <dgm:prSet presAssocID="{12B70C77-AFB3-4ECA-8EBB-063C4B18BADE}" presName="Name0" presStyleCnt="0">
        <dgm:presLayoutVars>
          <dgm:dir/>
          <dgm:animLvl val="lvl"/>
          <dgm:resizeHandles val="exact"/>
        </dgm:presLayoutVars>
      </dgm:prSet>
      <dgm:spPr/>
    </dgm:pt>
    <dgm:pt modelId="{5B63A959-4BDC-41A7-BBB9-374DAFA1E4BF}" type="pres">
      <dgm:prSet presAssocID="{6AEA6409-ADA9-4247-9245-B517EC31D22A}" presName="linNode" presStyleCnt="0"/>
      <dgm:spPr/>
    </dgm:pt>
    <dgm:pt modelId="{F817C4AC-D362-4474-8F6D-4B7D41E0A0A7}" type="pres">
      <dgm:prSet presAssocID="{6AEA6409-ADA9-4247-9245-B517EC31D22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38D2E-9FBD-4632-B985-BA0540964C69}" type="pres">
      <dgm:prSet presAssocID="{6AEA6409-ADA9-4247-9245-B517EC31D22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94708-51BD-4451-9807-E9C4126CD555}" type="pres">
      <dgm:prSet presAssocID="{CB7FA1F9-4E4D-4B07-B88D-1CFB547D4217}" presName="sp" presStyleCnt="0"/>
      <dgm:spPr/>
    </dgm:pt>
    <dgm:pt modelId="{04E3E61B-AB98-49B5-9934-07227110E55E}" type="pres">
      <dgm:prSet presAssocID="{641424A0-9DC4-4A88-BBAA-26A712CF0934}" presName="linNode" presStyleCnt="0"/>
      <dgm:spPr/>
    </dgm:pt>
    <dgm:pt modelId="{BE49D0E7-413F-4240-806D-34283FF5EC67}" type="pres">
      <dgm:prSet presAssocID="{641424A0-9DC4-4A88-BBAA-26A712CF093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5FB4D-CC8D-44D4-90EC-300D5105D2BD}" type="pres">
      <dgm:prSet presAssocID="{641424A0-9DC4-4A88-BBAA-26A712CF093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1E8E3-25BE-4FE7-87F2-FCCAC7B6E713}" type="pres">
      <dgm:prSet presAssocID="{736B245E-E9D4-4E21-9B74-7F49861DE90A}" presName="sp" presStyleCnt="0"/>
      <dgm:spPr/>
    </dgm:pt>
    <dgm:pt modelId="{ABAAEF3B-B19D-4244-8CFF-87BB72994ABA}" type="pres">
      <dgm:prSet presAssocID="{F9FB6F29-3345-4669-97FB-268752D0DF14}" presName="linNode" presStyleCnt="0"/>
      <dgm:spPr/>
    </dgm:pt>
    <dgm:pt modelId="{A0BD178B-A294-43E0-9BAF-37E2280C15BA}" type="pres">
      <dgm:prSet presAssocID="{F9FB6F29-3345-4669-97FB-268752D0DF1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B52BB-D385-4FAF-8096-33D634D9E38A}" type="pres">
      <dgm:prSet presAssocID="{F9FB6F29-3345-4669-97FB-268752D0DF1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3568A5-16B0-47E6-B6D3-EFE3D45F2948}" srcId="{12B70C77-AFB3-4ECA-8EBB-063C4B18BADE}" destId="{6AEA6409-ADA9-4247-9245-B517EC31D22A}" srcOrd="0" destOrd="0" parTransId="{8696FDEA-5E99-464D-97A4-AB5A50EA42C8}" sibTransId="{CB7FA1F9-4E4D-4B07-B88D-1CFB547D4217}"/>
    <dgm:cxn modelId="{0A94BA9D-5E4D-4618-B52B-FAC45AD2C297}" srcId="{F9FB6F29-3345-4669-97FB-268752D0DF14}" destId="{06ED9058-C441-4C0D-8DCD-74F067E4FF2B}" srcOrd="0" destOrd="0" parTransId="{FC1711AF-A172-4815-B6CC-2EE7C2576039}" sibTransId="{9D00372C-0A2C-4672-95DD-921A8A32335F}"/>
    <dgm:cxn modelId="{13809AD8-7041-4294-A42A-F9D787214015}" type="presOf" srcId="{6AEA6409-ADA9-4247-9245-B517EC31D22A}" destId="{F817C4AC-D362-4474-8F6D-4B7D41E0A0A7}" srcOrd="0" destOrd="0" presId="urn:microsoft.com/office/officeart/2005/8/layout/vList5"/>
    <dgm:cxn modelId="{35739D07-46D5-49CE-B076-6F3711F2FCFE}" type="presOf" srcId="{12B70C77-AFB3-4ECA-8EBB-063C4B18BADE}" destId="{9C5B82B0-7EE0-49CC-A4B0-BF0BB22DBABB}" srcOrd="0" destOrd="0" presId="urn:microsoft.com/office/officeart/2005/8/layout/vList5"/>
    <dgm:cxn modelId="{4AC0E5F1-C978-479F-AF75-68D223ADE512}" srcId="{6AEA6409-ADA9-4247-9245-B517EC31D22A}" destId="{4EB99F25-FBBA-4362-8298-2284754D2F4F}" srcOrd="0" destOrd="0" parTransId="{0A7F1E29-D037-40BF-8BA5-6BCF82B54727}" sibTransId="{BFE4A113-F5BE-402F-B721-CC978549FAD0}"/>
    <dgm:cxn modelId="{147BFE4F-9FDD-4398-9E37-1942E5FC5333}" srcId="{12B70C77-AFB3-4ECA-8EBB-063C4B18BADE}" destId="{F9FB6F29-3345-4669-97FB-268752D0DF14}" srcOrd="2" destOrd="0" parTransId="{41BDDE0C-277B-4726-BB4B-41ACABD19009}" sibTransId="{B6F083B3-B776-40CB-8F32-234B58412C19}"/>
    <dgm:cxn modelId="{C64653D0-BD3B-4B75-8BEB-7178257A483D}" srcId="{641424A0-9DC4-4A88-BBAA-26A712CF0934}" destId="{B791DE02-33AF-4373-9EE5-8551292988C7}" srcOrd="0" destOrd="0" parTransId="{7DB64F2E-176C-4263-8C08-BEE513653055}" sibTransId="{B4AFA84F-EC13-4E87-BCE7-F64FA23A03F1}"/>
    <dgm:cxn modelId="{A2A01876-D67A-4F90-9F00-F80B7F256C02}" type="presOf" srcId="{4EB99F25-FBBA-4362-8298-2284754D2F4F}" destId="{05038D2E-9FBD-4632-B985-BA0540964C69}" srcOrd="0" destOrd="0" presId="urn:microsoft.com/office/officeart/2005/8/layout/vList5"/>
    <dgm:cxn modelId="{70B04349-B1F8-4B89-8127-CA80FE3FFEFC}" type="presOf" srcId="{641424A0-9DC4-4A88-BBAA-26A712CF0934}" destId="{BE49D0E7-413F-4240-806D-34283FF5EC67}" srcOrd="0" destOrd="0" presId="urn:microsoft.com/office/officeart/2005/8/layout/vList5"/>
    <dgm:cxn modelId="{4DD11428-020E-4607-9F8D-762E27D4DA74}" type="presOf" srcId="{06ED9058-C441-4C0D-8DCD-74F067E4FF2B}" destId="{668B52BB-D385-4FAF-8096-33D634D9E38A}" srcOrd="0" destOrd="0" presId="urn:microsoft.com/office/officeart/2005/8/layout/vList5"/>
    <dgm:cxn modelId="{68C13FD9-B26C-4B78-A02B-CF00D5E02DD7}" type="presOf" srcId="{F9FB6F29-3345-4669-97FB-268752D0DF14}" destId="{A0BD178B-A294-43E0-9BAF-37E2280C15BA}" srcOrd="0" destOrd="0" presId="urn:microsoft.com/office/officeart/2005/8/layout/vList5"/>
    <dgm:cxn modelId="{29DCF8C6-2F8C-4302-9F86-32235E6E441F}" type="presOf" srcId="{B791DE02-33AF-4373-9EE5-8551292988C7}" destId="{DE65FB4D-CC8D-44D4-90EC-300D5105D2BD}" srcOrd="0" destOrd="0" presId="urn:microsoft.com/office/officeart/2005/8/layout/vList5"/>
    <dgm:cxn modelId="{77829D5B-21AF-4F16-88BE-0FCD943BCA9A}" srcId="{12B70C77-AFB3-4ECA-8EBB-063C4B18BADE}" destId="{641424A0-9DC4-4A88-BBAA-26A712CF0934}" srcOrd="1" destOrd="0" parTransId="{E3D67A63-E99B-4CFB-8C95-F51A4F094CF4}" sibTransId="{736B245E-E9D4-4E21-9B74-7F49861DE90A}"/>
    <dgm:cxn modelId="{7180CBCC-515F-406B-8A8A-1BAD832B83E9}" type="presParOf" srcId="{9C5B82B0-7EE0-49CC-A4B0-BF0BB22DBABB}" destId="{5B63A959-4BDC-41A7-BBB9-374DAFA1E4BF}" srcOrd="0" destOrd="0" presId="urn:microsoft.com/office/officeart/2005/8/layout/vList5"/>
    <dgm:cxn modelId="{38091236-6B94-4B52-B68E-D7E5596C99E4}" type="presParOf" srcId="{5B63A959-4BDC-41A7-BBB9-374DAFA1E4BF}" destId="{F817C4AC-D362-4474-8F6D-4B7D41E0A0A7}" srcOrd="0" destOrd="0" presId="urn:microsoft.com/office/officeart/2005/8/layout/vList5"/>
    <dgm:cxn modelId="{E25975DC-F1EA-4241-BC23-6E9106C5D219}" type="presParOf" srcId="{5B63A959-4BDC-41A7-BBB9-374DAFA1E4BF}" destId="{05038D2E-9FBD-4632-B985-BA0540964C69}" srcOrd="1" destOrd="0" presId="urn:microsoft.com/office/officeart/2005/8/layout/vList5"/>
    <dgm:cxn modelId="{1468BD3A-7DC9-4D08-B255-DB992A1B4B41}" type="presParOf" srcId="{9C5B82B0-7EE0-49CC-A4B0-BF0BB22DBABB}" destId="{43594708-51BD-4451-9807-E9C4126CD555}" srcOrd="1" destOrd="0" presId="urn:microsoft.com/office/officeart/2005/8/layout/vList5"/>
    <dgm:cxn modelId="{83BDF53C-6D26-4666-96B8-07476ABEB83B}" type="presParOf" srcId="{9C5B82B0-7EE0-49CC-A4B0-BF0BB22DBABB}" destId="{04E3E61B-AB98-49B5-9934-07227110E55E}" srcOrd="2" destOrd="0" presId="urn:microsoft.com/office/officeart/2005/8/layout/vList5"/>
    <dgm:cxn modelId="{807DAA05-6747-49D7-82A1-617C7D2B38C8}" type="presParOf" srcId="{04E3E61B-AB98-49B5-9934-07227110E55E}" destId="{BE49D0E7-413F-4240-806D-34283FF5EC67}" srcOrd="0" destOrd="0" presId="urn:microsoft.com/office/officeart/2005/8/layout/vList5"/>
    <dgm:cxn modelId="{10609875-AF07-490E-A783-D83D4B7F3984}" type="presParOf" srcId="{04E3E61B-AB98-49B5-9934-07227110E55E}" destId="{DE65FB4D-CC8D-44D4-90EC-300D5105D2BD}" srcOrd="1" destOrd="0" presId="urn:microsoft.com/office/officeart/2005/8/layout/vList5"/>
    <dgm:cxn modelId="{DE9255D5-FCDD-4FD6-892E-80638D11F398}" type="presParOf" srcId="{9C5B82B0-7EE0-49CC-A4B0-BF0BB22DBABB}" destId="{6D81E8E3-25BE-4FE7-87F2-FCCAC7B6E713}" srcOrd="3" destOrd="0" presId="urn:microsoft.com/office/officeart/2005/8/layout/vList5"/>
    <dgm:cxn modelId="{9BF0C9D4-B3CC-4C7C-8958-38C17554C609}" type="presParOf" srcId="{9C5B82B0-7EE0-49CC-A4B0-BF0BB22DBABB}" destId="{ABAAEF3B-B19D-4244-8CFF-87BB72994ABA}" srcOrd="4" destOrd="0" presId="urn:microsoft.com/office/officeart/2005/8/layout/vList5"/>
    <dgm:cxn modelId="{0B659932-1EFF-40EB-9DDA-E412BB2D4548}" type="presParOf" srcId="{ABAAEF3B-B19D-4244-8CFF-87BB72994ABA}" destId="{A0BD178B-A294-43E0-9BAF-37E2280C15BA}" srcOrd="0" destOrd="0" presId="urn:microsoft.com/office/officeart/2005/8/layout/vList5"/>
    <dgm:cxn modelId="{1BA1E101-72D8-4B43-9C7F-F9239ABA075A}" type="presParOf" srcId="{ABAAEF3B-B19D-4244-8CFF-87BB72994ABA}" destId="{668B52BB-D385-4FAF-8096-33D634D9E38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38D2E-9FBD-4632-B985-BA0540964C69}">
      <dsp:nvSpPr>
        <dsp:cNvPr id="0" name=""/>
        <dsp:cNvSpPr/>
      </dsp:nvSpPr>
      <dsp:spPr>
        <a:xfrm rot="5400000">
          <a:off x="5191888" y="-1995961"/>
          <a:ext cx="1142187" cy="54239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ndara" panose="020E0502030303020204" pitchFamily="34" charset="0"/>
            </a:rPr>
            <a:t>Launching a product or service to a limited audience in order to get feedback and make improvements before launching to the general public.</a:t>
          </a:r>
          <a:endParaRPr lang="en-US" sz="1800" kern="1200" dirty="0">
            <a:latin typeface="Candara" panose="020E0502030303020204" pitchFamily="34" charset="0"/>
          </a:endParaRPr>
        </a:p>
      </dsp:txBody>
      <dsp:txXfrm rot="-5400000">
        <a:off x="3050991" y="200693"/>
        <a:ext cx="5368226" cy="1030673"/>
      </dsp:txXfrm>
    </dsp:sp>
    <dsp:sp modelId="{F817C4AC-D362-4474-8F6D-4B7D41E0A0A7}">
      <dsp:nvSpPr>
        <dsp:cNvPr id="0" name=""/>
        <dsp:cNvSpPr/>
      </dsp:nvSpPr>
      <dsp:spPr>
        <a:xfrm>
          <a:off x="0" y="2163"/>
          <a:ext cx="3050990" cy="142773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Candara" panose="020E0502030303020204" pitchFamily="34" charset="0"/>
            </a:rPr>
            <a:t>Soft launch</a:t>
          </a:r>
          <a:endParaRPr lang="en-US" sz="4000" kern="1200" dirty="0">
            <a:latin typeface="Candara" panose="020E0502030303020204" pitchFamily="34" charset="0"/>
          </a:endParaRPr>
        </a:p>
      </dsp:txBody>
      <dsp:txXfrm>
        <a:off x="69696" y="71859"/>
        <a:ext cx="2911598" cy="1288342"/>
      </dsp:txXfrm>
    </dsp:sp>
    <dsp:sp modelId="{DE65FB4D-CC8D-44D4-90EC-300D5105D2BD}">
      <dsp:nvSpPr>
        <dsp:cNvPr id="0" name=""/>
        <dsp:cNvSpPr/>
      </dsp:nvSpPr>
      <dsp:spPr>
        <a:xfrm rot="5400000">
          <a:off x="5191888" y="-496840"/>
          <a:ext cx="1142187" cy="54239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ndara" panose="020E0502030303020204" pitchFamily="34" charset="0"/>
            </a:rPr>
            <a:t>Launching a product or service to the general public all at once.</a:t>
          </a:r>
          <a:endParaRPr lang="en-US" sz="1800" kern="1200" dirty="0">
            <a:latin typeface="Candara" panose="020E0502030303020204" pitchFamily="34" charset="0"/>
          </a:endParaRPr>
        </a:p>
      </dsp:txBody>
      <dsp:txXfrm rot="-5400000">
        <a:off x="3050991" y="1699814"/>
        <a:ext cx="5368226" cy="1030673"/>
      </dsp:txXfrm>
    </dsp:sp>
    <dsp:sp modelId="{BE49D0E7-413F-4240-806D-34283FF5EC67}">
      <dsp:nvSpPr>
        <dsp:cNvPr id="0" name=""/>
        <dsp:cNvSpPr/>
      </dsp:nvSpPr>
      <dsp:spPr>
        <a:xfrm>
          <a:off x="0" y="1501284"/>
          <a:ext cx="3050990" cy="142773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Candara" panose="020E0502030303020204" pitchFamily="34" charset="0"/>
            </a:rPr>
            <a:t>Hard launch</a:t>
          </a:r>
          <a:endParaRPr lang="en-US" sz="4000" kern="1200" dirty="0">
            <a:latin typeface="Candara" panose="020E0502030303020204" pitchFamily="34" charset="0"/>
          </a:endParaRPr>
        </a:p>
      </dsp:txBody>
      <dsp:txXfrm>
        <a:off x="69696" y="1570980"/>
        <a:ext cx="2911598" cy="1288342"/>
      </dsp:txXfrm>
    </dsp:sp>
    <dsp:sp modelId="{668B52BB-D385-4FAF-8096-33D634D9E38A}">
      <dsp:nvSpPr>
        <dsp:cNvPr id="0" name=""/>
        <dsp:cNvSpPr/>
      </dsp:nvSpPr>
      <dsp:spPr>
        <a:xfrm rot="5400000">
          <a:off x="5191888" y="1002280"/>
          <a:ext cx="1142187" cy="54239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Candara" panose="020E0502030303020204" pitchFamily="34" charset="0"/>
            </a:rPr>
            <a:t>Launching a product or service to different market segments or geographic regions over time.</a:t>
          </a:r>
          <a:endParaRPr lang="en-US" sz="1800" kern="1200">
            <a:latin typeface="Candara" panose="020E0502030303020204" pitchFamily="34" charset="0"/>
          </a:endParaRPr>
        </a:p>
      </dsp:txBody>
      <dsp:txXfrm rot="-5400000">
        <a:off x="3050991" y="3198935"/>
        <a:ext cx="5368226" cy="1030673"/>
      </dsp:txXfrm>
    </dsp:sp>
    <dsp:sp modelId="{A0BD178B-A294-43E0-9BAF-37E2280C15BA}">
      <dsp:nvSpPr>
        <dsp:cNvPr id="0" name=""/>
        <dsp:cNvSpPr/>
      </dsp:nvSpPr>
      <dsp:spPr>
        <a:xfrm>
          <a:off x="0" y="3000405"/>
          <a:ext cx="3050990" cy="142773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Candara" panose="020E0502030303020204" pitchFamily="34" charset="0"/>
            </a:rPr>
            <a:t>Phased launch</a:t>
          </a:r>
          <a:endParaRPr lang="en-US" sz="4000" kern="1200" dirty="0">
            <a:latin typeface="Candara" panose="020E0502030303020204" pitchFamily="34" charset="0"/>
          </a:endParaRPr>
        </a:p>
      </dsp:txBody>
      <dsp:txXfrm>
        <a:off x="69696" y="3070101"/>
        <a:ext cx="2911598" cy="1288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Launching and Marketing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Promotional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promotional materials (e.g. videos, demos, tutorials)</a:t>
            </a:r>
          </a:p>
          <a:p>
            <a:r>
              <a:rPr lang="en-US" dirty="0"/>
              <a:t>Factors to consider when creating promotional materials (e.g. target audience, message, production quality)</a:t>
            </a:r>
          </a:p>
          <a:p>
            <a:r>
              <a:rPr lang="en-US" dirty="0"/>
              <a:t>Best practices for creating effective promotional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2" descr="Marketing Materials | Steps for Creating the best Materials for Marketing |  Marketing9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310" y="3779925"/>
            <a:ext cx="4337279" cy="24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93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Launch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success metrics for your </a:t>
            </a:r>
            <a:r>
              <a:rPr lang="en-US" dirty="0" smtClean="0"/>
              <a:t>launch</a:t>
            </a:r>
          </a:p>
          <a:p>
            <a:pPr lvl="1"/>
            <a:r>
              <a:rPr lang="en-US" dirty="0" smtClean="0"/>
              <a:t>revenue</a:t>
            </a:r>
            <a:r>
              <a:rPr lang="en-US" dirty="0"/>
              <a:t>, user acquisition, customer </a:t>
            </a:r>
            <a:r>
              <a:rPr lang="en-US" dirty="0" smtClean="0"/>
              <a:t>satisfaction</a:t>
            </a:r>
            <a:endParaRPr lang="en-US" dirty="0"/>
          </a:p>
          <a:p>
            <a:r>
              <a:rPr lang="en-US" dirty="0" smtClean="0"/>
              <a:t>Analytics </a:t>
            </a:r>
            <a:r>
              <a:rPr lang="en-US" dirty="0"/>
              <a:t>and tracking systems to measure success</a:t>
            </a:r>
          </a:p>
          <a:p>
            <a:r>
              <a:rPr lang="en-US" dirty="0"/>
              <a:t>Strategies for iterating and </a:t>
            </a:r>
            <a:r>
              <a:rPr lang="en-US" dirty="0" smtClean="0"/>
              <a:t>improving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194" name="Picture 2" descr="PPC Strategies for Launching a New Produc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t="17715" r="4015" b="5200"/>
          <a:stretch/>
        </p:blipFill>
        <p:spPr bwMode="auto">
          <a:xfrm>
            <a:off x="7153409" y="2929926"/>
            <a:ext cx="4844882" cy="339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2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Post-Launch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onboarding</a:t>
            </a:r>
          </a:p>
          <a:p>
            <a:r>
              <a:rPr lang="en-US" dirty="0" smtClean="0"/>
              <a:t>Feedback collection</a:t>
            </a:r>
          </a:p>
          <a:p>
            <a:r>
              <a:rPr lang="en-US" dirty="0" smtClean="0"/>
              <a:t>Upselling/cross-selling</a:t>
            </a:r>
            <a:endParaRPr lang="en-US" dirty="0"/>
          </a:p>
          <a:p>
            <a:r>
              <a:rPr lang="en-US" dirty="0"/>
              <a:t>Strategies for maximizing customer lifetime value</a:t>
            </a:r>
          </a:p>
          <a:p>
            <a:r>
              <a:rPr lang="en-US" dirty="0"/>
              <a:t>Planning for future product development and enhancements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218" name="Picture 2" descr="Customer Onboarding Framework for B2B SaaS - CustomerSuccessBo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0" b="7731"/>
          <a:stretch/>
        </p:blipFill>
        <p:spPr bwMode="auto">
          <a:xfrm>
            <a:off x="5007608" y="4051600"/>
            <a:ext cx="6469392" cy="244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8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your first customer base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1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</a:t>
            </a:r>
            <a:r>
              <a:rPr lang="en-US" dirty="0"/>
              <a:t>Marketing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42" name="Picture 2" descr="Website Marketing – The Complete Strategy Guide (Updated)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" t="4958" r="3199" b="5655"/>
          <a:stretch/>
        </p:blipFill>
        <p:spPr bwMode="auto">
          <a:xfrm>
            <a:off x="2191109" y="1303334"/>
            <a:ext cx="6901132" cy="518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65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Marketing and Blogging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017716" cy="4746091"/>
          </a:xfrm>
        </p:spPr>
        <p:txBody>
          <a:bodyPr/>
          <a:lstStyle/>
          <a:p>
            <a:r>
              <a:rPr lang="en-US" dirty="0" smtClean="0"/>
              <a:t>Attracting </a:t>
            </a:r>
            <a:r>
              <a:rPr lang="en-US" dirty="0"/>
              <a:t>and engaging potential customers</a:t>
            </a:r>
          </a:p>
          <a:p>
            <a:r>
              <a:rPr lang="en-US" dirty="0" smtClean="0"/>
              <a:t>Create </a:t>
            </a:r>
            <a:r>
              <a:rPr lang="en-US" dirty="0"/>
              <a:t>a content marketing strategy that aligns with your business goals</a:t>
            </a:r>
          </a:p>
          <a:p>
            <a:r>
              <a:rPr lang="en-US" dirty="0"/>
              <a:t>Tips for creating high-quality, engaging blog posts that resonate with your target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266" name="Picture 2" descr="Blogging and Content Marketing: a Winning Combination! – Blog &amp; Resour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" t="6400" r="2283" b="4008"/>
          <a:stretch/>
        </p:blipFill>
        <p:spPr bwMode="auto">
          <a:xfrm>
            <a:off x="6365242" y="1406880"/>
            <a:ext cx="5633049" cy="39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58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Marketing Campaigns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/>
              <a:t>an email list and how to do it effectively</a:t>
            </a:r>
          </a:p>
          <a:p>
            <a:r>
              <a:rPr lang="en-US" dirty="0"/>
              <a:t>Strategies for creating successful email marketing campaigns that drive conversions</a:t>
            </a:r>
          </a:p>
          <a:p>
            <a:r>
              <a:rPr lang="en-US" dirty="0"/>
              <a:t>Tips for personalizing and segmenting your email campaigns to improve 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290" name="Picture 2" descr="How to Boost your Email Marketing Campaigns using Video Content -  IntelligentH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078" y="3364302"/>
            <a:ext cx="4634922" cy="312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9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and Influencer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/>
              <a:t>relations (PR) and its role in growing your customer base</a:t>
            </a:r>
          </a:p>
          <a:p>
            <a:r>
              <a:rPr lang="en-US" dirty="0"/>
              <a:t>Strategies for identifying and leveraging influencers in your industry to reach new audiences</a:t>
            </a:r>
          </a:p>
          <a:p>
            <a:r>
              <a:rPr lang="en-US" dirty="0"/>
              <a:t>Tips for crafting effective press releases and pitches that get noticed by media outlets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3314" name="Picture 2" descr="Influencer Management Agency Sydney | by OZY Digit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174" y="3381555"/>
            <a:ext cx="3402306" cy="31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5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Paid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338" name="Picture 2" descr="Paid Digital Advertising | Dot Marketing and Web Design | RC, 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042" y="987677"/>
            <a:ext cx="11942640" cy="572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3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Partnerships and Affiliate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7683666" cy="4746091"/>
          </a:xfrm>
        </p:spPr>
        <p:txBody>
          <a:bodyPr/>
          <a:lstStyle/>
          <a:p>
            <a:r>
              <a:rPr lang="en-US" dirty="0" smtClean="0"/>
              <a:t>Partnerships </a:t>
            </a:r>
            <a:r>
              <a:rPr lang="en-US" dirty="0"/>
              <a:t>and affiliate programs as a means of expanding your customer base</a:t>
            </a:r>
          </a:p>
          <a:p>
            <a:r>
              <a:rPr lang="en-US" dirty="0"/>
              <a:t>Strategies for identifying and leveraging potential partnerships and affiliate opportunities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5362" name="Picture 2" descr="Affiliate Marketing 101: What Is It and Why Use It? | Bl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30" y="1476289"/>
            <a:ext cx="4606455" cy="48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88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Launching your software </a:t>
            </a:r>
            <a:r>
              <a:rPr lang="en-US" dirty="0" smtClean="0"/>
              <a:t>product</a:t>
            </a:r>
          </a:p>
          <a:p>
            <a:r>
              <a:rPr lang="en-US" dirty="0"/>
              <a:t>Growing your first customer </a:t>
            </a:r>
            <a:r>
              <a:rPr lang="en-US" dirty="0" smtClean="0"/>
              <a:t>base</a:t>
            </a:r>
          </a:p>
          <a:p>
            <a:r>
              <a:rPr lang="en-US" dirty="0"/>
              <a:t>Onboarding and retaining </a:t>
            </a:r>
            <a:r>
              <a:rPr lang="en-US" dirty="0" smtClean="0"/>
              <a:t>customers</a:t>
            </a:r>
          </a:p>
          <a:p>
            <a:r>
              <a:rPr lang="en-US" dirty="0"/>
              <a:t>Scaling your </a:t>
            </a:r>
            <a:r>
              <a:rPr lang="en-US" dirty="0" smtClean="0"/>
              <a:t>business</a:t>
            </a:r>
          </a:p>
          <a:p>
            <a:r>
              <a:rPr lang="en-US" dirty="0"/>
              <a:t>Common challenges and lessons learned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 and retaining customers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0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Support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support is crucial for retaining customers as it directly impacts their </a:t>
            </a:r>
            <a:r>
              <a:rPr lang="en-US" dirty="0" smtClean="0"/>
              <a:t>satisfaction </a:t>
            </a:r>
            <a:r>
              <a:rPr lang="en-US" dirty="0"/>
              <a:t>and loyalty towards a company. </a:t>
            </a:r>
            <a:endParaRPr lang="en-US" dirty="0" smtClean="0"/>
          </a:p>
          <a:p>
            <a:pPr lvl="1"/>
            <a:r>
              <a:rPr lang="en-US" dirty="0" smtClean="0"/>
              <a:t>Email Support</a:t>
            </a:r>
          </a:p>
          <a:p>
            <a:pPr lvl="1"/>
            <a:r>
              <a:rPr lang="en-US" dirty="0" smtClean="0"/>
              <a:t>Phone Support</a:t>
            </a:r>
          </a:p>
          <a:p>
            <a:pPr lvl="1"/>
            <a:r>
              <a:rPr lang="en-US" dirty="0" smtClean="0"/>
              <a:t>Chat Support</a:t>
            </a:r>
          </a:p>
          <a:p>
            <a:pPr lvl="1"/>
            <a:r>
              <a:rPr lang="en-US" dirty="0" smtClean="0"/>
              <a:t>FAQs </a:t>
            </a:r>
            <a:r>
              <a:rPr lang="en-US" dirty="0"/>
              <a:t>and Knowledge </a:t>
            </a:r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388" name="Picture 4" descr="Customer Service Best Practices: The Top 8 Strategi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1" t="2561" r="23601"/>
          <a:stretch/>
        </p:blipFill>
        <p:spPr bwMode="auto">
          <a:xfrm>
            <a:off x="8423031" y="2963007"/>
            <a:ext cx="3710354" cy="37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7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Support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 for providing effective customer support:</a:t>
            </a:r>
          </a:p>
          <a:p>
            <a:pPr lvl="1"/>
            <a:r>
              <a:rPr lang="en-US" dirty="0" smtClean="0"/>
              <a:t>Prompt </a:t>
            </a:r>
            <a:r>
              <a:rPr lang="en-US" dirty="0"/>
              <a:t>Response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Personalized Support</a:t>
            </a:r>
          </a:p>
          <a:p>
            <a:pPr lvl="1"/>
            <a:r>
              <a:rPr lang="en-US" dirty="0" smtClean="0"/>
              <a:t>Empowering </a:t>
            </a:r>
            <a:r>
              <a:rPr lang="en-US" dirty="0"/>
              <a:t>Customers with Self-Service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Training for Support </a:t>
            </a:r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Gathering </a:t>
            </a:r>
            <a:r>
              <a:rPr lang="en-US" dirty="0"/>
              <a:t>and Utilizing Customer </a:t>
            </a:r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6388" name="Picture 4" descr="Customer Service Best Practices: The Top 8 Strategi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1" t="2561" r="23601"/>
          <a:stretch/>
        </p:blipFill>
        <p:spPr bwMode="auto">
          <a:xfrm>
            <a:off x="8423031" y="2963007"/>
            <a:ext cx="3710354" cy="37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559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Post-Sales Onboarding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onboarding customers after purchase:</a:t>
            </a:r>
          </a:p>
          <a:p>
            <a:pPr lvl="1"/>
            <a:r>
              <a:rPr lang="en-US" dirty="0" smtClean="0"/>
              <a:t>Maximizing </a:t>
            </a:r>
            <a:r>
              <a:rPr lang="en-US" dirty="0"/>
              <a:t>Product/Service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Minimizing Churn</a:t>
            </a:r>
          </a:p>
          <a:p>
            <a:pPr lvl="1"/>
            <a:r>
              <a:rPr lang="en-US" dirty="0" smtClean="0"/>
              <a:t>Building </a:t>
            </a:r>
            <a:r>
              <a:rPr lang="en-US" dirty="0"/>
              <a:t>Customer </a:t>
            </a:r>
            <a:r>
              <a:rPr lang="en-US" dirty="0" smtClean="0"/>
              <a:t>Loyalty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7410" name="Picture 2" descr="The Five Stages of Customer Onboarding | Task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236" y="2670091"/>
            <a:ext cx="5977055" cy="37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547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Post-Sales Onboarding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ensuring customers are successfully </a:t>
            </a:r>
            <a:r>
              <a:rPr lang="en-US" dirty="0" err="1"/>
              <a:t>onboarded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Clear Communication</a:t>
            </a:r>
          </a:p>
          <a:p>
            <a:pPr lvl="1"/>
            <a:r>
              <a:rPr lang="en-US" dirty="0" smtClean="0"/>
              <a:t>Timely Follow-ups</a:t>
            </a:r>
          </a:p>
          <a:p>
            <a:pPr lvl="1"/>
            <a:r>
              <a:rPr lang="en-US" dirty="0" smtClean="0"/>
              <a:t>Personalized Assistance</a:t>
            </a:r>
          </a:p>
          <a:p>
            <a:pPr lvl="1"/>
            <a:r>
              <a:rPr lang="en-US" dirty="0" smtClean="0"/>
              <a:t>Continuous Education</a:t>
            </a:r>
          </a:p>
          <a:p>
            <a:pPr lvl="1"/>
            <a:r>
              <a:rPr lang="en-US" dirty="0" smtClean="0"/>
              <a:t>Monitor </a:t>
            </a:r>
            <a:r>
              <a:rPr lang="en-US" dirty="0"/>
              <a:t>Customer Progress and </a:t>
            </a:r>
            <a:r>
              <a:rPr lang="en-US" dirty="0" smtClean="0"/>
              <a:t>Satisfaction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7410" name="Picture 2" descr="The Five Stages of Customer Onboarding | Task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236" y="2670091"/>
            <a:ext cx="5977055" cy="37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252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Upgrades/Updates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keeping your product up-to-date and relevant:</a:t>
            </a:r>
          </a:p>
          <a:p>
            <a:pPr lvl="1"/>
            <a:r>
              <a:rPr lang="en-US" dirty="0" smtClean="0"/>
              <a:t>Competitive Advantage</a:t>
            </a:r>
          </a:p>
          <a:p>
            <a:pPr lvl="1"/>
            <a:r>
              <a:rPr lang="en-US" dirty="0" smtClean="0"/>
              <a:t>Customer Satisfaction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/>
              <a:t>and </a:t>
            </a:r>
            <a:r>
              <a:rPr lang="en-US" dirty="0" smtClean="0"/>
              <a:t>Stability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9458" name="Picture 2" descr="Upgrading the ServiceNow Instance – Blo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41" y="4397374"/>
            <a:ext cx="52387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809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Upgrades/Updates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communicating upgrades and updates to customers:</a:t>
            </a:r>
          </a:p>
          <a:p>
            <a:pPr lvl="1"/>
            <a:r>
              <a:rPr lang="en-US" dirty="0" smtClean="0"/>
              <a:t>Clear Messaging</a:t>
            </a:r>
          </a:p>
          <a:p>
            <a:pPr lvl="1"/>
            <a:r>
              <a:rPr lang="en-US" dirty="0" smtClean="0"/>
              <a:t>Advance Notice</a:t>
            </a:r>
          </a:p>
          <a:p>
            <a:pPr lvl="1"/>
            <a:r>
              <a:rPr lang="en-US" dirty="0" smtClean="0"/>
              <a:t>Training Resources</a:t>
            </a:r>
          </a:p>
          <a:p>
            <a:pPr lvl="1"/>
            <a:r>
              <a:rPr lang="en-US" dirty="0" smtClean="0"/>
              <a:t>Release Notes</a:t>
            </a:r>
          </a:p>
          <a:p>
            <a:pPr lvl="1"/>
            <a:r>
              <a:rPr lang="en-US" dirty="0" smtClean="0"/>
              <a:t>Two-Way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1506" name="Picture 2" descr="Customer feedback loop - what it is and why it's important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09" y="3088056"/>
            <a:ext cx="6055444" cy="340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813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Loyalty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building customer loyalty</a:t>
            </a:r>
          </a:p>
          <a:p>
            <a:r>
              <a:rPr lang="en-US" dirty="0"/>
              <a:t>Strategies for creating effective loyalty programs (e.g. rewards, discounts, exclusive access)</a:t>
            </a:r>
          </a:p>
          <a:p>
            <a:r>
              <a:rPr lang="en-US" dirty="0"/>
              <a:t>Tips for making loyalty programs work for your business (e.g. personalized offers, tiered rewards, recognition of customer milestones)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46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Retention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8805101" cy="4746091"/>
          </a:xfrm>
        </p:spPr>
        <p:txBody>
          <a:bodyPr/>
          <a:lstStyle/>
          <a:p>
            <a:r>
              <a:rPr lang="en-US" dirty="0"/>
              <a:t>Importance of tracking customer retention metrics</a:t>
            </a:r>
          </a:p>
          <a:p>
            <a:pPr lvl="1"/>
            <a:r>
              <a:rPr lang="en-US" dirty="0" smtClean="0"/>
              <a:t>Business Sustainability</a:t>
            </a:r>
          </a:p>
          <a:p>
            <a:pPr lvl="1"/>
            <a:r>
              <a:rPr lang="en-US" dirty="0"/>
              <a:t>Customer Satisfaction and </a:t>
            </a:r>
            <a:r>
              <a:rPr lang="en-US" dirty="0" smtClean="0"/>
              <a:t>Loyalty</a:t>
            </a:r>
          </a:p>
          <a:p>
            <a:pPr lvl="1"/>
            <a:r>
              <a:rPr lang="en-US" dirty="0"/>
              <a:t>Revenue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2530" name="Picture 2" descr="6 Customer Retention Metrics for eCommerce Stores to Track - Return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8" t="10888" r="11508" b="10574"/>
          <a:stretch/>
        </p:blipFill>
        <p:spPr bwMode="auto">
          <a:xfrm>
            <a:off x="9152627" y="2182483"/>
            <a:ext cx="2449902" cy="287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231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your business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3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your software product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Metrics and 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tracking and analyzing metrics for business growth:</a:t>
            </a:r>
          </a:p>
          <a:p>
            <a:pPr lvl="1"/>
            <a:r>
              <a:rPr lang="en-US" dirty="0" smtClean="0"/>
              <a:t>Data-Driven </a:t>
            </a:r>
            <a:r>
              <a:rPr lang="en-US" dirty="0"/>
              <a:t>Decision </a:t>
            </a:r>
            <a:r>
              <a:rPr lang="en-US" dirty="0" smtClean="0"/>
              <a:t>Making</a:t>
            </a:r>
          </a:p>
          <a:p>
            <a:pPr lvl="1"/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Optimization Opportunities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3554" name="Picture 2" descr="HOW TO DEVELOP KPIS / PERFORMANCE MEASURES - KPI.or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38" y="3133544"/>
            <a:ext cx="7302662" cy="34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533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Product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expanding product offerings to grow the business:</a:t>
            </a:r>
          </a:p>
          <a:p>
            <a:pPr lvl="1"/>
            <a:r>
              <a:rPr lang="en-US" dirty="0" smtClean="0"/>
              <a:t>Market Expansion</a:t>
            </a:r>
          </a:p>
          <a:p>
            <a:pPr lvl="1"/>
            <a:r>
              <a:rPr lang="en-US" dirty="0" smtClean="0"/>
              <a:t>Competitive Advantage</a:t>
            </a:r>
          </a:p>
          <a:p>
            <a:pPr lvl="1"/>
            <a:r>
              <a:rPr lang="en-US" dirty="0" smtClean="0"/>
              <a:t>Customer </a:t>
            </a:r>
            <a:r>
              <a:rPr lang="en-US" dirty="0"/>
              <a:t>Retention and </a:t>
            </a:r>
            <a:r>
              <a:rPr lang="en-US" dirty="0" smtClean="0"/>
              <a:t>Upselling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4578" name="Picture 2" descr="Advantages of Expanding Your Product Range | Pimber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64" y="4787610"/>
            <a:ext cx="5968427" cy="170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99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Product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 for identifying new product opportunities:</a:t>
            </a:r>
          </a:p>
          <a:p>
            <a:pPr lvl="1"/>
            <a:r>
              <a:rPr lang="en-US" dirty="0" smtClean="0"/>
              <a:t>Customer Feedback</a:t>
            </a:r>
          </a:p>
          <a:p>
            <a:pPr lvl="1"/>
            <a:r>
              <a:rPr lang="en-US" dirty="0" smtClean="0"/>
              <a:t>Market Research</a:t>
            </a:r>
          </a:p>
          <a:p>
            <a:pPr lvl="1"/>
            <a:r>
              <a:rPr lang="en-US" dirty="0" smtClean="0"/>
              <a:t>Industry </a:t>
            </a:r>
            <a:r>
              <a:rPr lang="en-US" dirty="0"/>
              <a:t>Experts and </a:t>
            </a:r>
            <a:r>
              <a:rPr lang="en-US" dirty="0" smtClean="0"/>
              <a:t>Partnerships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24578" name="Picture 2" descr="Advantages of Expanding Your Product Range | Pimber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64" y="4787610"/>
            <a:ext cx="5968427" cy="170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68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Hacking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Growth </a:t>
            </a:r>
            <a:r>
              <a:rPr lang="en-US" dirty="0"/>
              <a:t>hacking is particularly important in software entrepreneurship due to the digital nature of the business and the need for rapid user adoption. </a:t>
            </a:r>
            <a:endParaRPr lang="en-US" dirty="0" smtClean="0"/>
          </a:p>
          <a:p>
            <a:r>
              <a:rPr lang="en-US" dirty="0" smtClean="0"/>
              <a:t>Startups </a:t>
            </a:r>
            <a:r>
              <a:rPr lang="en-US" dirty="0"/>
              <a:t>can leverage growth hacking techniques to gain initial traction, build a user base, and achieve exponential growth, even with limited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5604" name="Picture 4" descr="Growth Hacking: What is it and how you can do i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" t="9669" r="6820" b="9406"/>
          <a:stretch/>
        </p:blipFill>
        <p:spPr bwMode="auto">
          <a:xfrm>
            <a:off x="5564037" y="3278697"/>
            <a:ext cx="5753819" cy="332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5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challenges and lessons learned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Failures and Pivoting When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embracing failure as a learning opportunity:</a:t>
            </a:r>
          </a:p>
          <a:p>
            <a:pPr lvl="1"/>
            <a:r>
              <a:rPr lang="en-US" dirty="0" smtClean="0"/>
              <a:t>Growth </a:t>
            </a:r>
            <a:r>
              <a:rPr lang="en-US" dirty="0"/>
              <a:t>and </a:t>
            </a:r>
            <a:r>
              <a:rPr lang="en-US" dirty="0" smtClean="0"/>
              <a:t>Innovation</a:t>
            </a:r>
          </a:p>
          <a:p>
            <a:pPr lvl="1"/>
            <a:r>
              <a:rPr lang="en-US" dirty="0" smtClean="0"/>
              <a:t>Resilience </a:t>
            </a:r>
            <a:r>
              <a:rPr lang="en-US" dirty="0"/>
              <a:t>and </a:t>
            </a:r>
            <a:r>
              <a:rPr lang="en-US" dirty="0" smtClean="0"/>
              <a:t>Adaptability</a:t>
            </a:r>
          </a:p>
          <a:p>
            <a:pPr lvl="1"/>
            <a:r>
              <a:rPr lang="en-US" dirty="0" smtClean="0"/>
              <a:t>Continuous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7650" name="Picture 2" descr="How to manage failure in times of uncertain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4" t="10427" r="20865" b="3201"/>
          <a:stretch/>
        </p:blipFill>
        <p:spPr bwMode="auto">
          <a:xfrm>
            <a:off x="7447757" y="3019244"/>
            <a:ext cx="4151167" cy="33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Failures and Pivoting When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 for handling failures and learning from them:</a:t>
            </a:r>
          </a:p>
          <a:p>
            <a:pPr lvl="1"/>
            <a:r>
              <a:rPr lang="en-US" dirty="0" smtClean="0"/>
              <a:t>Post-Mortem Analysis</a:t>
            </a:r>
          </a:p>
          <a:p>
            <a:pPr lvl="1"/>
            <a:r>
              <a:rPr lang="en-US" dirty="0" smtClean="0"/>
              <a:t>Iterative Design</a:t>
            </a:r>
          </a:p>
          <a:p>
            <a:pPr lvl="1"/>
            <a:r>
              <a:rPr lang="en-US" dirty="0" smtClean="0"/>
              <a:t>Feedback </a:t>
            </a:r>
            <a:r>
              <a:rPr lang="en-US" dirty="0"/>
              <a:t>and </a:t>
            </a:r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Growth Mindset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8676" name="Picture 4" descr="Lessons Learned in Project Management - Ongoing Process Improvement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493" y="4097636"/>
            <a:ext cx="6949507" cy="184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265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</a:t>
            </a:r>
            <a:r>
              <a:rPr lang="en-US" dirty="0"/>
              <a:t>pivots in software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Twitter </a:t>
            </a:r>
            <a:r>
              <a:rPr lang="en-US" dirty="0"/>
              <a:t>initially started as a podcast platform called </a:t>
            </a:r>
            <a:r>
              <a:rPr lang="en-US" dirty="0" err="1"/>
              <a:t>Odeo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when Apple announced iTunes, which dominated the podcasting market, </a:t>
            </a:r>
            <a:r>
              <a:rPr lang="en-US" dirty="0" err="1"/>
              <a:t>Odeo</a:t>
            </a:r>
            <a:r>
              <a:rPr lang="en-US" dirty="0"/>
              <a:t> faced a significant challenge.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team decided to pivot and focus on a new idea within the company, which eventually became Twitter.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pivot led to tremendous success, transforming Twitter into one of the most popular social media platforms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31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</a:t>
            </a:r>
            <a:r>
              <a:rPr lang="en-US" dirty="0"/>
              <a:t>pivots in software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Instagram</a:t>
            </a:r>
          </a:p>
          <a:p>
            <a:pPr lvl="1"/>
            <a:r>
              <a:rPr lang="en-US" dirty="0" smtClean="0"/>
              <a:t>Instagram </a:t>
            </a:r>
            <a:r>
              <a:rPr lang="en-US" dirty="0"/>
              <a:t>began as a location-based social network called </a:t>
            </a:r>
            <a:r>
              <a:rPr lang="en-US" dirty="0" err="1"/>
              <a:t>Burbn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the founders noticed that the photo-sharing feature of </a:t>
            </a:r>
            <a:r>
              <a:rPr lang="en-US" dirty="0" err="1"/>
              <a:t>Burbn</a:t>
            </a:r>
            <a:r>
              <a:rPr lang="en-US" dirty="0"/>
              <a:t> was gaining more traction and engagement from users.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decided to pivot and focus solely on photo-sharing, rebranding the platform as Instagram.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pivot proved to be a game-changer, and Instagram became a leading photo and video-sharing app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64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</a:t>
            </a:r>
            <a:r>
              <a:rPr lang="en-US" dirty="0"/>
              <a:t>pivots in software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Slack</a:t>
            </a:r>
          </a:p>
          <a:p>
            <a:pPr lvl="1"/>
            <a:r>
              <a:rPr lang="en-US" dirty="0" smtClean="0"/>
              <a:t>Slack </a:t>
            </a:r>
            <a:r>
              <a:rPr lang="en-US" dirty="0"/>
              <a:t>initially started as a gaming company called Tiny Speck.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the company's game did not perform as expected.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team shifted their focus and built a communication tool for internal use. </a:t>
            </a:r>
            <a:endParaRPr lang="en-US" dirty="0" smtClean="0"/>
          </a:p>
          <a:p>
            <a:pPr lvl="1"/>
            <a:r>
              <a:rPr lang="en-US" dirty="0" smtClean="0"/>
              <a:t>Recognizing </a:t>
            </a:r>
            <a:r>
              <a:rPr lang="en-US" dirty="0"/>
              <a:t>its potential, they pivoted and rebranded as Slack, which eventually became a widely adopted team collaboration platform.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1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Your Target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your ideal customer</a:t>
            </a:r>
          </a:p>
          <a:p>
            <a:r>
              <a:rPr lang="en-US" dirty="0"/>
              <a:t>Understanding their needs, pain points, and motivations</a:t>
            </a:r>
          </a:p>
          <a:p>
            <a:r>
              <a:rPr lang="en-US" dirty="0"/>
              <a:t>Validating your product-market 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 descr="Defining a target audience for your marketing campaig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372" y="2733164"/>
            <a:ext cx="3942273" cy="394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rget Market and Audiences – Foundations in Digital Marke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93" y="3059083"/>
            <a:ext cx="5003021" cy="343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3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and Compliance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understanding legal and compliance requirements for software startups</a:t>
            </a:r>
          </a:p>
          <a:p>
            <a:r>
              <a:rPr lang="en-US" dirty="0"/>
              <a:t>Common legal and compliance challenges faced by software entrepreneurs (e.g. intellectual property protection, data privacy)</a:t>
            </a:r>
          </a:p>
          <a:p>
            <a:r>
              <a:rPr lang="en-US" dirty="0"/>
              <a:t>Strategies for addressing these challenges (e.g. seeking legal advice, implementing compliance measures)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87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Analysis and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conducting competitive analysis in software entrepreneurship</a:t>
            </a:r>
          </a:p>
          <a:p>
            <a:r>
              <a:rPr lang="en-US" dirty="0"/>
              <a:t>Strategies for identifying and analyzing competitors (e.g. market research, customer feedback)</a:t>
            </a:r>
          </a:p>
          <a:p>
            <a:r>
              <a:rPr lang="en-US" dirty="0"/>
              <a:t>How to respond to competitive threats (e.g. differentiating your product, improving customer service)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1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Growth Barriers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growth barriers faced by software startups (e.g. scalability, funding, talent acquisition)</a:t>
            </a:r>
          </a:p>
          <a:p>
            <a:r>
              <a:rPr lang="en-US" dirty="0"/>
              <a:t>Strategies for overcoming these barriers (e.g. leveraging cloud computing, seeking funding from venture capitalists, building a strong team culture)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5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Launch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launch </a:t>
            </a:r>
            <a:r>
              <a:rPr lang="en-US" dirty="0" smtClean="0"/>
              <a:t>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50977452"/>
              </p:ext>
            </p:extLst>
          </p:nvPr>
        </p:nvGraphicFramePr>
        <p:xfrm>
          <a:off x="1402272" y="1922248"/>
          <a:ext cx="8474974" cy="4430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24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Launch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</a:t>
            </a:r>
            <a:r>
              <a:rPr lang="en-US" dirty="0"/>
              <a:t>to consider when choosing a launch </a:t>
            </a:r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Market conditions</a:t>
            </a:r>
          </a:p>
          <a:p>
            <a:pPr lvl="1"/>
            <a:r>
              <a:rPr lang="en-US" dirty="0" smtClean="0"/>
              <a:t>Product complexity and maturity</a:t>
            </a:r>
          </a:p>
          <a:p>
            <a:pPr lvl="1"/>
            <a:r>
              <a:rPr lang="en-US" dirty="0" smtClean="0"/>
              <a:t>Competition</a:t>
            </a:r>
          </a:p>
          <a:p>
            <a:pPr lvl="1"/>
            <a:r>
              <a:rPr lang="en-US" dirty="0" smtClean="0"/>
              <a:t>Budget and risk</a:t>
            </a:r>
            <a:endParaRPr lang="en-US" dirty="0"/>
          </a:p>
          <a:p>
            <a:r>
              <a:rPr lang="en-US" dirty="0"/>
              <a:t>Aligning your launch strategy with your business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 descr="Aligning Marketing Strategies with Business Goals - Riley &amp; You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5" b="15550"/>
          <a:stretch/>
        </p:blipFill>
        <p:spPr bwMode="auto">
          <a:xfrm>
            <a:off x="5205896" y="4220654"/>
            <a:ext cx="6271104" cy="193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25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Your Launch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timeline for your launch plan</a:t>
            </a:r>
          </a:p>
          <a:p>
            <a:r>
              <a:rPr lang="en-US" dirty="0"/>
              <a:t>Milestones to include in your timeline (e.g. product development, marketing campaigns, launch date)</a:t>
            </a:r>
          </a:p>
          <a:p>
            <a:r>
              <a:rPr lang="en-US" dirty="0"/>
              <a:t>Allocating resources and assigning responsibilities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 descr="How to Create a Product Launch Plan Roadmap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22233" r="2006" b="13729"/>
          <a:stretch/>
        </p:blipFill>
        <p:spPr bwMode="auto">
          <a:xfrm>
            <a:off x="4695297" y="3899140"/>
            <a:ext cx="7217782" cy="251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7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Your Product/Service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your pricing options (e.g. freemium, subscription, perpetual license)</a:t>
            </a:r>
          </a:p>
          <a:p>
            <a:r>
              <a:rPr lang="en-US" dirty="0"/>
              <a:t>Factors to consider when setting your price (e.g. costs, competition, customer perceived value)</a:t>
            </a:r>
          </a:p>
          <a:p>
            <a:r>
              <a:rPr lang="en-US" dirty="0"/>
              <a:t>Strategies for optimizing your </a:t>
            </a:r>
            <a:r>
              <a:rPr lang="en-US" dirty="0" smtClean="0"/>
              <a:t>pricing</a:t>
            </a:r>
          </a:p>
          <a:p>
            <a:pPr lvl="1"/>
            <a:r>
              <a:rPr lang="en-US" dirty="0" smtClean="0"/>
              <a:t>Price anchoring</a:t>
            </a:r>
          </a:p>
          <a:p>
            <a:pPr lvl="1"/>
            <a:r>
              <a:rPr lang="en-US" dirty="0" smtClean="0"/>
              <a:t>Tiered pricing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2" name="Picture 2" descr="Market Based Pricing - Definition, Importance &amp; Example | Marketing  Overview | MBA Sk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745" y="2917764"/>
            <a:ext cx="41529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5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Billing/Payment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billing and payment systems (e.g. Stripe, PayPal, invoicing)</a:t>
            </a:r>
          </a:p>
          <a:p>
            <a:r>
              <a:rPr lang="en-US" dirty="0"/>
              <a:t>Factors to consider when choosing a billing/payment system (e.g. security, ease of use, integrations)</a:t>
            </a:r>
          </a:p>
          <a:p>
            <a:r>
              <a:rPr lang="en-US" dirty="0"/>
              <a:t>Setting up and testing your billing/payment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 descr="How to Get Started With Subscription Billing Software - Chargeb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30" y="4292157"/>
            <a:ext cx="6482691" cy="207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25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Words>1276</Words>
  <Application>Microsoft Office PowerPoint</Application>
  <PresentationFormat>Widescreen</PresentationFormat>
  <Paragraphs>224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Candara</vt:lpstr>
      <vt:lpstr>Office Theme</vt:lpstr>
      <vt:lpstr>Launching and Marketing</vt:lpstr>
      <vt:lpstr>Outline</vt:lpstr>
      <vt:lpstr>Launching your software product</vt:lpstr>
      <vt:lpstr>Understanding Your Target Market</vt:lpstr>
      <vt:lpstr>Defining Your Launch Strategy</vt:lpstr>
      <vt:lpstr>Defining Your Launch Strategy</vt:lpstr>
      <vt:lpstr>Planning Your Launch Timeline</vt:lpstr>
      <vt:lpstr>Pricing Your Product/Service</vt:lpstr>
      <vt:lpstr>Setting Up Billing/Payment Systems</vt:lpstr>
      <vt:lpstr>Producing Promotional Materials</vt:lpstr>
      <vt:lpstr>Measuring Launch Success</vt:lpstr>
      <vt:lpstr>Post-Launch Activities</vt:lpstr>
      <vt:lpstr>Growing your first customer base</vt:lpstr>
      <vt:lpstr>Digital Marketing Tactics</vt:lpstr>
      <vt:lpstr>Content Marketing and Blogging</vt:lpstr>
      <vt:lpstr>Email Marketing Campaigns</vt:lpstr>
      <vt:lpstr>PR and Influencer Outreach</vt:lpstr>
      <vt:lpstr>Paid Advertising</vt:lpstr>
      <vt:lpstr>Partnerships and Affiliate Programs</vt:lpstr>
      <vt:lpstr>Onboarding and retaining customers</vt:lpstr>
      <vt:lpstr>Customer Support Strategies</vt:lpstr>
      <vt:lpstr>Customer Support Strategies</vt:lpstr>
      <vt:lpstr>Post-Sales Onboarding Flow</vt:lpstr>
      <vt:lpstr>Post-Sales Onboarding Flow</vt:lpstr>
      <vt:lpstr>Implementing Upgrades/Updates</vt:lpstr>
      <vt:lpstr>Implementing Upgrades/Updates</vt:lpstr>
      <vt:lpstr>Building Loyalty Programs</vt:lpstr>
      <vt:lpstr>Customer Retention Metrics</vt:lpstr>
      <vt:lpstr>Scaling your business</vt:lpstr>
      <vt:lpstr>Analyzing Metrics and Key Performance Indicators</vt:lpstr>
      <vt:lpstr>Expanding Product Offerings</vt:lpstr>
      <vt:lpstr>Expanding Product Offerings</vt:lpstr>
      <vt:lpstr>Growth Hacking Techniques</vt:lpstr>
      <vt:lpstr>Common challenges and lessons learned</vt:lpstr>
      <vt:lpstr>Handling Failures and Pivoting When Needed</vt:lpstr>
      <vt:lpstr>Handling Failures and Pivoting When Needed</vt:lpstr>
      <vt:lpstr>Successful pivots in software entrepreneurship</vt:lpstr>
      <vt:lpstr>Successful pivots in software entrepreneurship</vt:lpstr>
      <vt:lpstr>Successful pivots in software entrepreneurship</vt:lpstr>
      <vt:lpstr>Legal and Compliance Considerations</vt:lpstr>
      <vt:lpstr>Competitive Analysis and Threats</vt:lpstr>
      <vt:lpstr>Potential Growth Barriers and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241</cp:revision>
  <cp:lastPrinted>2021-10-18T07:27:50Z</cp:lastPrinted>
  <dcterms:created xsi:type="dcterms:W3CDTF">2021-10-12T10:09:12Z</dcterms:created>
  <dcterms:modified xsi:type="dcterms:W3CDTF">2023-11-14T06:43:09Z</dcterms:modified>
</cp:coreProperties>
</file>