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809" r:id="rId3"/>
    <p:sldId id="819" r:id="rId4"/>
    <p:sldId id="820" r:id="rId5"/>
    <p:sldId id="821" r:id="rId6"/>
    <p:sldId id="822" r:id="rId7"/>
    <p:sldId id="823" r:id="rId8"/>
    <p:sldId id="824" r:id="rId9"/>
    <p:sldId id="825" r:id="rId10"/>
    <p:sldId id="810" r:id="rId11"/>
    <p:sldId id="826" r:id="rId12"/>
    <p:sldId id="827" r:id="rId13"/>
    <p:sldId id="828" r:id="rId14"/>
    <p:sldId id="811" r:id="rId15"/>
    <p:sldId id="812" r:id="rId16"/>
    <p:sldId id="813" r:id="rId17"/>
    <p:sldId id="814" r:id="rId18"/>
    <p:sldId id="816" r:id="rId19"/>
    <p:sldId id="817" r:id="rId20"/>
    <p:sldId id="818" r:id="rId21"/>
    <p:sldId id="815" r:id="rId22"/>
    <p:sldId id="829" r:id="rId23"/>
    <p:sldId id="8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281FC-649B-437C-9D15-C72CA6758F73}" type="doc">
      <dgm:prSet loTypeId="urn:microsoft.com/office/officeart/2005/8/layout/vList2" loCatId="list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F308120-C7E0-44FF-8739-E65C6F66A2D9}">
      <dgm:prSet phldrT="[Text]"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Ensures that all stakeholders are on the same page</a:t>
          </a:r>
        </a:p>
      </dgm:t>
    </dgm:pt>
    <dgm:pt modelId="{4B9AB2F1-FC83-487C-8046-58228C3853C4}" type="parTrans" cxnId="{DE3DD155-CC4A-4319-ABCF-D2A5291361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9235469-921B-43E1-918B-4D0586D58175}" type="sibTrans" cxnId="{DE3DD155-CC4A-4319-ABCF-D2A5291361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5ABB614-A712-4C72-9663-C76FE6F03691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Provides a reference for future development and maintenance</a:t>
          </a:r>
          <a:endParaRPr lang="en-US" dirty="0">
            <a:latin typeface="Candara" panose="020E0502030303020204" pitchFamily="34" charset="0"/>
          </a:endParaRPr>
        </a:p>
      </dgm:t>
    </dgm:pt>
    <dgm:pt modelId="{F92123A9-B1E3-4D24-8C13-6EFC3D521CAA}" type="parTrans" cxnId="{35747B11-8D60-4C39-BD36-187DA16227C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E5AB2CA-1B3A-4ADD-80DA-24F1DDF9EB95}" type="sibTrans" cxnId="{35747B11-8D60-4C39-BD36-187DA16227C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18A3F9F-D587-4BDB-9B74-CADFE596EAB1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Helps to identify and mitigate risks</a:t>
          </a:r>
          <a:endParaRPr lang="en-US" dirty="0">
            <a:latin typeface="Candara" panose="020E0502030303020204" pitchFamily="34" charset="0"/>
          </a:endParaRPr>
        </a:p>
      </dgm:t>
    </dgm:pt>
    <dgm:pt modelId="{00134C2D-7CB5-419E-9095-618C5F98D2FC}" type="parTrans" cxnId="{78542A6F-8B18-4970-8A1D-FFE23113C72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9D8B7BA-0890-4B0D-B0A5-2B0CC3BB5949}" type="sibTrans" cxnId="{78542A6F-8B18-4970-8A1D-FFE23113C72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3625577-3D57-43FE-AAF8-DEA5C1935D46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Supports communication and collaboration among team members</a:t>
          </a:r>
          <a:endParaRPr lang="en-US" dirty="0">
            <a:latin typeface="Candara" panose="020E0502030303020204" pitchFamily="34" charset="0"/>
          </a:endParaRPr>
        </a:p>
      </dgm:t>
    </dgm:pt>
    <dgm:pt modelId="{D71C6B80-54A4-4D94-9CCD-82F2DEBE316E}" type="parTrans" cxnId="{92B7D28F-B16B-425A-A187-13B53F5AB6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2C5AA0-DF8C-4415-9D0A-E2564959FDAD}" type="sibTrans" cxnId="{92B7D28F-B16B-425A-A187-13B53F5AB6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BCFF0C2-C938-4DE4-B449-115F35BF261E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Facilitates knowledge transfer and training</a:t>
          </a:r>
          <a:endParaRPr lang="en-US" dirty="0">
            <a:latin typeface="Candara" panose="020E0502030303020204" pitchFamily="34" charset="0"/>
          </a:endParaRPr>
        </a:p>
      </dgm:t>
    </dgm:pt>
    <dgm:pt modelId="{B650968D-13F1-4047-BD5F-4CAD240B1DBC}" type="parTrans" cxnId="{E7F2673A-7600-48E0-BC6C-B9FEF3A53C5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A4339CD-343C-4891-87D9-0B163B17F572}" type="sibTrans" cxnId="{E7F2673A-7600-48E0-BC6C-B9FEF3A53C5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45A4903-7F8F-4B93-A456-5E4916442934}" type="pres">
      <dgm:prSet presAssocID="{58A281FC-649B-437C-9D15-C72CA6758F73}" presName="linear" presStyleCnt="0">
        <dgm:presLayoutVars>
          <dgm:animLvl val="lvl"/>
          <dgm:resizeHandles val="exact"/>
        </dgm:presLayoutVars>
      </dgm:prSet>
      <dgm:spPr/>
    </dgm:pt>
    <dgm:pt modelId="{FA6FA845-6908-409D-BE54-C4D216547202}" type="pres">
      <dgm:prSet presAssocID="{8F308120-C7E0-44FF-8739-E65C6F66A2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61DC918-AB29-433A-89F9-48BBD61B2601}" type="pres">
      <dgm:prSet presAssocID="{39235469-921B-43E1-918B-4D0586D58175}" presName="spacer" presStyleCnt="0"/>
      <dgm:spPr/>
    </dgm:pt>
    <dgm:pt modelId="{59854255-ED58-4CFF-91AE-AB11227A3662}" type="pres">
      <dgm:prSet presAssocID="{95ABB614-A712-4C72-9663-C76FE6F0369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A41DFA-6AF5-48F0-A37D-3966F7A8473C}" type="pres">
      <dgm:prSet presAssocID="{FE5AB2CA-1B3A-4ADD-80DA-24F1DDF9EB95}" presName="spacer" presStyleCnt="0"/>
      <dgm:spPr/>
    </dgm:pt>
    <dgm:pt modelId="{4A85D7EB-BF04-480F-8CC3-4B781C35DF1A}" type="pres">
      <dgm:prSet presAssocID="{918A3F9F-D587-4BDB-9B74-CADFE596EA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B0C6DC-3798-4DE0-BE5C-52253E96C5F0}" type="pres">
      <dgm:prSet presAssocID="{39D8B7BA-0890-4B0D-B0A5-2B0CC3BB5949}" presName="spacer" presStyleCnt="0"/>
      <dgm:spPr/>
    </dgm:pt>
    <dgm:pt modelId="{CDBEB0CC-315F-4BC7-BF42-E1CCC76F7B86}" type="pres">
      <dgm:prSet presAssocID="{73625577-3D57-43FE-AAF8-DEA5C1935D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EDBC5D-7E9C-4572-8005-17205BA2A759}" type="pres">
      <dgm:prSet presAssocID="{F32C5AA0-DF8C-4415-9D0A-E2564959FDAD}" presName="spacer" presStyleCnt="0"/>
      <dgm:spPr/>
    </dgm:pt>
    <dgm:pt modelId="{831CE106-356E-4FD9-9B79-84C7B5C71D51}" type="pres">
      <dgm:prSet presAssocID="{4BCFF0C2-C938-4DE4-B449-115F35BF261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5747B11-8D60-4C39-BD36-187DA16227C0}" srcId="{58A281FC-649B-437C-9D15-C72CA6758F73}" destId="{95ABB614-A712-4C72-9663-C76FE6F03691}" srcOrd="1" destOrd="0" parTransId="{F92123A9-B1E3-4D24-8C13-6EFC3D521CAA}" sibTransId="{FE5AB2CA-1B3A-4ADD-80DA-24F1DDF9EB95}"/>
    <dgm:cxn modelId="{1DA9AB1B-1B3E-4113-BE86-F5F1503E98E9}" type="presOf" srcId="{73625577-3D57-43FE-AAF8-DEA5C1935D46}" destId="{CDBEB0CC-315F-4BC7-BF42-E1CCC76F7B86}" srcOrd="0" destOrd="0" presId="urn:microsoft.com/office/officeart/2005/8/layout/vList2"/>
    <dgm:cxn modelId="{E7F2673A-7600-48E0-BC6C-B9FEF3A53C53}" srcId="{58A281FC-649B-437C-9D15-C72CA6758F73}" destId="{4BCFF0C2-C938-4DE4-B449-115F35BF261E}" srcOrd="4" destOrd="0" parTransId="{B650968D-13F1-4047-BD5F-4CAD240B1DBC}" sibTransId="{3A4339CD-343C-4891-87D9-0B163B17F572}"/>
    <dgm:cxn modelId="{78542A6F-8B18-4970-8A1D-FFE23113C726}" srcId="{58A281FC-649B-437C-9D15-C72CA6758F73}" destId="{918A3F9F-D587-4BDB-9B74-CADFE596EAB1}" srcOrd="2" destOrd="0" parTransId="{00134C2D-7CB5-419E-9095-618C5F98D2FC}" sibTransId="{39D8B7BA-0890-4B0D-B0A5-2B0CC3BB5949}"/>
    <dgm:cxn modelId="{DE3DD155-CC4A-4319-ABCF-D2A529136160}" srcId="{58A281FC-649B-437C-9D15-C72CA6758F73}" destId="{8F308120-C7E0-44FF-8739-E65C6F66A2D9}" srcOrd="0" destOrd="0" parTransId="{4B9AB2F1-FC83-487C-8046-58228C3853C4}" sibTransId="{39235469-921B-43E1-918B-4D0586D58175}"/>
    <dgm:cxn modelId="{E5D50C83-C9C1-48DD-8BC6-FF9969391E45}" type="presOf" srcId="{58A281FC-649B-437C-9D15-C72CA6758F73}" destId="{F45A4903-7F8F-4B93-A456-5E4916442934}" srcOrd="0" destOrd="0" presId="urn:microsoft.com/office/officeart/2005/8/layout/vList2"/>
    <dgm:cxn modelId="{92B7D28F-B16B-425A-A187-13B53F5AB63F}" srcId="{58A281FC-649B-437C-9D15-C72CA6758F73}" destId="{73625577-3D57-43FE-AAF8-DEA5C1935D46}" srcOrd="3" destOrd="0" parTransId="{D71C6B80-54A4-4D94-9CCD-82F2DEBE316E}" sibTransId="{F32C5AA0-DF8C-4415-9D0A-E2564959FDAD}"/>
    <dgm:cxn modelId="{872DA097-EC3F-4425-B53F-F52C94C61DFE}" type="presOf" srcId="{8F308120-C7E0-44FF-8739-E65C6F66A2D9}" destId="{FA6FA845-6908-409D-BE54-C4D216547202}" srcOrd="0" destOrd="0" presId="urn:microsoft.com/office/officeart/2005/8/layout/vList2"/>
    <dgm:cxn modelId="{02C040C6-F30F-471C-9F31-27DF7757B9ED}" type="presOf" srcId="{95ABB614-A712-4C72-9663-C76FE6F03691}" destId="{59854255-ED58-4CFF-91AE-AB11227A3662}" srcOrd="0" destOrd="0" presId="urn:microsoft.com/office/officeart/2005/8/layout/vList2"/>
    <dgm:cxn modelId="{4BEB96DD-9612-493C-AB90-DE0A4106D106}" type="presOf" srcId="{918A3F9F-D587-4BDB-9B74-CADFE596EAB1}" destId="{4A85D7EB-BF04-480F-8CC3-4B781C35DF1A}" srcOrd="0" destOrd="0" presId="urn:microsoft.com/office/officeart/2005/8/layout/vList2"/>
    <dgm:cxn modelId="{01D7A3DD-59F8-43F8-9920-44EE76063B72}" type="presOf" srcId="{4BCFF0C2-C938-4DE4-B449-115F35BF261E}" destId="{831CE106-356E-4FD9-9B79-84C7B5C71D51}" srcOrd="0" destOrd="0" presId="urn:microsoft.com/office/officeart/2005/8/layout/vList2"/>
    <dgm:cxn modelId="{116BCDFB-C4DD-4A8D-BAB7-F8B29C1A04CB}" type="presParOf" srcId="{F45A4903-7F8F-4B93-A456-5E4916442934}" destId="{FA6FA845-6908-409D-BE54-C4D216547202}" srcOrd="0" destOrd="0" presId="urn:microsoft.com/office/officeart/2005/8/layout/vList2"/>
    <dgm:cxn modelId="{9D954BA8-EB9A-47B5-85AA-F6E23A416CD1}" type="presParOf" srcId="{F45A4903-7F8F-4B93-A456-5E4916442934}" destId="{961DC918-AB29-433A-89F9-48BBD61B2601}" srcOrd="1" destOrd="0" presId="urn:microsoft.com/office/officeart/2005/8/layout/vList2"/>
    <dgm:cxn modelId="{4790A30B-D942-4FCB-A162-61187329037E}" type="presParOf" srcId="{F45A4903-7F8F-4B93-A456-5E4916442934}" destId="{59854255-ED58-4CFF-91AE-AB11227A3662}" srcOrd="2" destOrd="0" presId="urn:microsoft.com/office/officeart/2005/8/layout/vList2"/>
    <dgm:cxn modelId="{DCC61E8F-D204-4375-8955-C5E7FD633EB5}" type="presParOf" srcId="{F45A4903-7F8F-4B93-A456-5E4916442934}" destId="{87A41DFA-6AF5-48F0-A37D-3966F7A8473C}" srcOrd="3" destOrd="0" presId="urn:microsoft.com/office/officeart/2005/8/layout/vList2"/>
    <dgm:cxn modelId="{8CB6275C-BB5D-49E0-A0C0-5685A42E582D}" type="presParOf" srcId="{F45A4903-7F8F-4B93-A456-5E4916442934}" destId="{4A85D7EB-BF04-480F-8CC3-4B781C35DF1A}" srcOrd="4" destOrd="0" presId="urn:microsoft.com/office/officeart/2005/8/layout/vList2"/>
    <dgm:cxn modelId="{782ED648-6D3C-461D-BB03-8FDA22A39660}" type="presParOf" srcId="{F45A4903-7F8F-4B93-A456-5E4916442934}" destId="{8CB0C6DC-3798-4DE0-BE5C-52253E96C5F0}" srcOrd="5" destOrd="0" presId="urn:microsoft.com/office/officeart/2005/8/layout/vList2"/>
    <dgm:cxn modelId="{1A7AA7D1-7EF6-49C7-92AE-C46DA3AFC94C}" type="presParOf" srcId="{F45A4903-7F8F-4B93-A456-5E4916442934}" destId="{CDBEB0CC-315F-4BC7-BF42-E1CCC76F7B86}" srcOrd="6" destOrd="0" presId="urn:microsoft.com/office/officeart/2005/8/layout/vList2"/>
    <dgm:cxn modelId="{D1AEF57B-A928-42F9-9C40-F73CADFC183E}" type="presParOf" srcId="{F45A4903-7F8F-4B93-A456-5E4916442934}" destId="{E4EDBC5D-7E9C-4572-8005-17205BA2A759}" srcOrd="7" destOrd="0" presId="urn:microsoft.com/office/officeart/2005/8/layout/vList2"/>
    <dgm:cxn modelId="{BA8BC424-8B45-4285-BBC5-8ABD00E173B3}" type="presParOf" srcId="{F45A4903-7F8F-4B93-A456-5E4916442934}" destId="{831CE106-356E-4FD9-9B79-84C7B5C71D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FA845-6908-409D-BE54-C4D216547202}">
      <dsp:nvSpPr>
        <dsp:cNvPr id="0" name=""/>
        <dsp:cNvSpPr/>
      </dsp:nvSpPr>
      <dsp:spPr>
        <a:xfrm>
          <a:off x="0" y="609097"/>
          <a:ext cx="10421619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ndara" panose="020E0502030303020204" pitchFamily="34" charset="0"/>
            </a:rPr>
            <a:t>Ensures that all stakeholders are on the same page</a:t>
          </a:r>
        </a:p>
      </dsp:txBody>
      <dsp:txXfrm>
        <a:off x="32784" y="641881"/>
        <a:ext cx="10356051" cy="606012"/>
      </dsp:txXfrm>
    </dsp:sp>
    <dsp:sp modelId="{59854255-ED58-4CFF-91AE-AB11227A3662}">
      <dsp:nvSpPr>
        <dsp:cNvPr id="0" name=""/>
        <dsp:cNvSpPr/>
      </dsp:nvSpPr>
      <dsp:spPr>
        <a:xfrm>
          <a:off x="0" y="1361317"/>
          <a:ext cx="10421619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ndara" panose="020E0502030303020204" pitchFamily="34" charset="0"/>
            </a:rPr>
            <a:t>Provides a reference for future development and maintenance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32784" y="1394101"/>
        <a:ext cx="10356051" cy="606012"/>
      </dsp:txXfrm>
    </dsp:sp>
    <dsp:sp modelId="{4A85D7EB-BF04-480F-8CC3-4B781C35DF1A}">
      <dsp:nvSpPr>
        <dsp:cNvPr id="0" name=""/>
        <dsp:cNvSpPr/>
      </dsp:nvSpPr>
      <dsp:spPr>
        <a:xfrm>
          <a:off x="0" y="2113537"/>
          <a:ext cx="10421619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ndara" panose="020E0502030303020204" pitchFamily="34" charset="0"/>
            </a:rPr>
            <a:t>Helps to identify and mitigate risks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32784" y="2146321"/>
        <a:ext cx="10356051" cy="606012"/>
      </dsp:txXfrm>
    </dsp:sp>
    <dsp:sp modelId="{CDBEB0CC-315F-4BC7-BF42-E1CCC76F7B86}">
      <dsp:nvSpPr>
        <dsp:cNvPr id="0" name=""/>
        <dsp:cNvSpPr/>
      </dsp:nvSpPr>
      <dsp:spPr>
        <a:xfrm>
          <a:off x="0" y="2865757"/>
          <a:ext cx="10421619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ndara" panose="020E0502030303020204" pitchFamily="34" charset="0"/>
            </a:rPr>
            <a:t>Supports communication and collaboration among team members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32784" y="2898541"/>
        <a:ext cx="10356051" cy="606012"/>
      </dsp:txXfrm>
    </dsp:sp>
    <dsp:sp modelId="{831CE106-356E-4FD9-9B79-84C7B5C71D51}">
      <dsp:nvSpPr>
        <dsp:cNvPr id="0" name=""/>
        <dsp:cNvSpPr/>
      </dsp:nvSpPr>
      <dsp:spPr>
        <a:xfrm>
          <a:off x="0" y="3617977"/>
          <a:ext cx="10421619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ndara" panose="020E0502030303020204" pitchFamily="34" charset="0"/>
            </a:rPr>
            <a:t>Facilitates knowledge transfer and training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32784" y="3650761"/>
        <a:ext cx="10356051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SE499: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4DFB-974B-452A-A21B-FA0B73D9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design patterns and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7A8F-AAD7-4620-8F1D-86FA59E2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design patterns to solve common software design problems.</a:t>
            </a:r>
          </a:p>
          <a:p>
            <a:r>
              <a:rPr lang="en-US" dirty="0"/>
              <a:t>Design Patterns: A Solution to Common Software Design Problems</a:t>
            </a:r>
          </a:p>
          <a:p>
            <a:r>
              <a:rPr lang="en-US" dirty="0"/>
              <a:t>Examples of design patterns (e.g. Singleton, Factory, Observer)</a:t>
            </a:r>
          </a:p>
          <a:p>
            <a:r>
              <a:rPr lang="en-US" dirty="0"/>
              <a:t>Benefits of using design patterns (e.g. improves code maintainability, scalability, and extensibility)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BF016-424B-4379-A302-298EB890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0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4DFB-974B-452A-A21B-FA0B73D9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7A8F-AAD7-4620-8F1D-86FA59E2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principles such as SOLID (Single Responsibility, Open/Closed, </a:t>
            </a:r>
            <a:r>
              <a:rPr lang="en-US" dirty="0" err="1"/>
              <a:t>Liskov</a:t>
            </a:r>
            <a:r>
              <a:rPr lang="en-US" dirty="0"/>
              <a:t> Substitution, Interface Segregation, and Dependency Inversion) to ensure that code is maintainable, scalable, and extensible.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BF016-424B-4379-A302-298EB890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8FA-41A7-4F3B-8F98-53076BCF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52" y="2673827"/>
            <a:ext cx="5142857" cy="3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57E4A-3897-4A9A-A38D-97B01104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3" y="2849857"/>
            <a:ext cx="5133333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82EF-8268-417B-9B0B-11E174D9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(Don't Repeat Yourself)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C04C-DAEB-4DBD-837F-F275AE95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7" y="1406880"/>
            <a:ext cx="7278569" cy="4746091"/>
          </a:xfrm>
        </p:spPr>
        <p:txBody>
          <a:bodyPr/>
          <a:lstStyle/>
          <a:p>
            <a:r>
              <a:rPr lang="en-US" dirty="0"/>
              <a:t>DRY is a principle that emphasizes the importance of avoiding duplication in software systems.</a:t>
            </a:r>
          </a:p>
          <a:p>
            <a:r>
              <a:rPr lang="en-US" dirty="0"/>
              <a:t>It encourages developers to create reusable code and to avoid repeating the same code or functionality in multiple places.</a:t>
            </a:r>
          </a:p>
          <a:p>
            <a:r>
              <a:rPr lang="en-US" dirty="0"/>
              <a:t>Duplication can lead to maintenance nightmares, bugs, and inconsistencies.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5E8F-9595-4B32-A684-32C2313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2" name="Picture 2" descr="DRY, YAGNI, KISS &amp; SINE: Top 4 Dev Principles - Know Them?">
            <a:extLst>
              <a:ext uri="{FF2B5EF4-FFF2-40B4-BE49-F238E27FC236}">
                <a16:creationId xmlns:a16="http://schemas.microsoft.com/office/drawing/2014/main" id="{503BFF31-E5EA-41C7-BA4A-1AB705B53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t="17837" b="10202"/>
          <a:stretch/>
        </p:blipFill>
        <p:spPr bwMode="auto">
          <a:xfrm>
            <a:off x="7493698" y="1562505"/>
            <a:ext cx="4698302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2E2F-FCE4-48D9-A339-BB6B317F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(Don't Repeat Yourself)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1AC4-580D-422F-A3DE-38A7241E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DRY can be applied in various ways, such as:</a:t>
            </a:r>
          </a:p>
          <a:p>
            <a:pPr lvl="1"/>
            <a:r>
              <a:rPr lang="en-US" dirty="0"/>
              <a:t>Functional programming: Write functions that perform a single task and can be reused in different parts of the codebase.</a:t>
            </a:r>
          </a:p>
          <a:p>
            <a:pPr lvl="1"/>
            <a:r>
              <a:rPr lang="en-US" dirty="0"/>
              <a:t>Modular design: Break down the codebase into smaller, independent modules that can be reused and combined in different ways.</a:t>
            </a:r>
          </a:p>
          <a:p>
            <a:pPr lvl="1"/>
            <a:r>
              <a:rPr lang="en-US" dirty="0"/>
              <a:t>Object-oriented programming: Use inheritance and polymorphism to create reusable classes and objects.</a:t>
            </a:r>
          </a:p>
          <a:p>
            <a:pPr lvl="1"/>
            <a:r>
              <a:rPr lang="en-US" dirty="0"/>
              <a:t>Utility classes: Create classes or modules that provide a set of related functions or utilities that can be used across the codebase.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23F3-4602-450C-A15D-93494502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7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0AE3-08F7-4DA3-9ACA-A71C1272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clean, modular, and maintainable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38FE-2F6E-49CC-9686-92F40495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modular design to break down code into smaller, independent components.</a:t>
            </a:r>
          </a:p>
          <a:p>
            <a:r>
              <a:rPr lang="en-US" dirty="0"/>
              <a:t>Write clean, readable, and maintainable code that adheres to coding standards and best practices.</a:t>
            </a:r>
          </a:p>
          <a:p>
            <a:r>
              <a:rPr lang="en-US" dirty="0"/>
              <a:t>Use version control systems to track changes and collaborate with team members.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79BF0-211E-4434-BE19-BD0DFD0C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42" name="Picture 2" descr="7 Tips To Write Clean And Better Code in 2024 - GeeksforGeeks">
            <a:extLst>
              <a:ext uri="{FF2B5EF4-FFF2-40B4-BE49-F238E27FC236}">
                <a16:creationId xmlns:a16="http://schemas.microsoft.com/office/drawing/2014/main" id="{E8BE745E-6912-401B-B9C6-79D768FF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34" y="3773308"/>
            <a:ext cx="2723441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1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020E-238C-47CF-A229-E68A4970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early and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E778-A0F5-4FBC-8E74-9101E865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comprehensive testing strategy that includes unit, integration, system, and acceptance testing.</a:t>
            </a:r>
          </a:p>
          <a:p>
            <a:r>
              <a:rPr lang="en-US" dirty="0"/>
              <a:t>Use automated testing tools to ensure that tests are run repeatedly and consistently.</a:t>
            </a:r>
          </a:p>
          <a:p>
            <a:r>
              <a:rPr lang="en-US" dirty="0"/>
              <a:t>Use testing frameworks to write and run tests efficiently.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AD5A-E838-41D1-9C52-82B888AF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194" name="Picture 2" descr="Best Practices To Optimize Continuous Testing in DevOps">
            <a:extLst>
              <a:ext uri="{FF2B5EF4-FFF2-40B4-BE49-F238E27FC236}">
                <a16:creationId xmlns:a16="http://schemas.microsoft.com/office/drawing/2014/main" id="{1F0B9823-5D01-4A62-B19C-5DA69FEC6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r="1952" b="16181"/>
          <a:stretch/>
        </p:blipFill>
        <p:spPr bwMode="auto">
          <a:xfrm>
            <a:off x="4480560" y="3888655"/>
            <a:ext cx="6665976" cy="24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82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F1B5-A487-4860-A33C-BE9941F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continuous integration and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97E4-2EBB-454A-972E-D51073EF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CI/CD pipeline to automate the build, test, and deployment process.</a:t>
            </a:r>
          </a:p>
          <a:p>
            <a:r>
              <a:rPr lang="en-US" dirty="0"/>
              <a:t>Ensure that code changes are automatically built, tested, and deployed to production.</a:t>
            </a:r>
          </a:p>
          <a:p>
            <a:r>
              <a:rPr lang="en-US" dirty="0"/>
              <a:t>Use continuous monitoring and feedback to improve the quality and reliability of the software.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76862-356D-4C66-802D-34CB452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218" name="Picture 2" descr="Continuous integration and delivery | Pega Academy">
            <a:extLst>
              <a:ext uri="{FF2B5EF4-FFF2-40B4-BE49-F238E27FC236}">
                <a16:creationId xmlns:a16="http://schemas.microsoft.com/office/drawing/2014/main" id="{840C6424-2F99-4EC0-8789-9F66E2ED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221480" cy="277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5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C1E-F0B5-4F01-8151-969EA7A5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275E-DF41-4AA6-8E61-56843545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comprehensive documentation that includes project scope, requirements, design, testing, and deployment.</a:t>
            </a:r>
          </a:p>
          <a:p>
            <a:r>
              <a:rPr lang="en-US" dirty="0"/>
              <a:t>Ensure that documentation is up-to-date and accessible to all 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D92C6-59E9-4B09-9062-91FE44D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2520-8C5E-4A9B-9F09-2D97ADA4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9876-E5C0-47AE-9681-686EC784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documentation matters and how it can help your project succeed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0607B-CF63-4F06-A361-F2AEA652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5ACE633-606E-485C-A051-B28F70E4B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021132"/>
              </p:ext>
            </p:extLst>
          </p:nvPr>
        </p:nvGraphicFramePr>
        <p:xfrm>
          <a:off x="697484" y="1527048"/>
          <a:ext cx="10421620" cy="489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98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0EE7-C357-4EB6-96D8-E5C8D7EF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415B-A497-4249-9C2E-9DBDA98E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language and avoid technical jargon</a:t>
            </a:r>
          </a:p>
          <a:p>
            <a:r>
              <a:rPr lang="en-US" dirty="0"/>
              <a:t>Organize documentation into clear and logical sections</a:t>
            </a:r>
          </a:p>
          <a:p>
            <a:r>
              <a:rPr lang="en-US" dirty="0"/>
              <a:t>Use headings, subheadings, and bullet points to make information easy to scan</a:t>
            </a:r>
          </a:p>
          <a:p>
            <a:r>
              <a:rPr lang="en-US" dirty="0"/>
              <a:t>Include examples and diagrams to illustrate complex concepts</a:t>
            </a:r>
          </a:p>
          <a:p>
            <a:r>
              <a:rPr lang="en-US" dirty="0"/>
              <a:t>Use active voice and avoid passive voice</a:t>
            </a:r>
          </a:p>
          <a:p>
            <a:r>
              <a:rPr lang="en-US" dirty="0"/>
              <a:t>Keep documentation up-to-date and review regularly</a:t>
            </a:r>
          </a:p>
          <a:p>
            <a:r>
              <a:rPr lang="en-US" dirty="0"/>
              <a:t>Use version control to track changes and collaborate with team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3910F-75D8-4FAC-BCD2-936110A3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a clear and concise project scope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define the project's goals, deliverables, and timelines.</a:t>
            </a:r>
          </a:p>
          <a:p>
            <a:r>
              <a:rPr lang="en-US" dirty="0"/>
              <a:t>Identify stakeholders, their needs, and their roles in the project.</a:t>
            </a:r>
          </a:p>
          <a:p>
            <a:r>
              <a:rPr lang="en-US" dirty="0"/>
              <a:t>Establish a process for scope changes and ensure that all stakeholders are aware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F3C-AB76-4C99-B0A5-CFFEDDB4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99DE-A189-4AD8-93D6-E363AC1F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an essential part of software development projects</a:t>
            </a:r>
          </a:p>
          <a:p>
            <a:r>
              <a:rPr lang="en-US" dirty="0"/>
              <a:t>Clear, concise, and comprehensive documentation helps to ensure project success</a:t>
            </a:r>
          </a:p>
          <a:p>
            <a:r>
              <a:rPr lang="en-US" dirty="0"/>
              <a:t>Following best practices for documentation can improve communication, collaboration, and productivity</a:t>
            </a:r>
          </a:p>
          <a:p>
            <a:r>
              <a:rPr lang="en-US" dirty="0"/>
              <a:t>Investing time and effort in documentation pays off in the long run</a:t>
            </a:r>
          </a:p>
          <a:p>
            <a:r>
              <a:rPr lang="en-US" dirty="0"/>
              <a:t>Remember, documentation is not just a requirement, it's an opportunity to create a better project.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66887-1448-474E-BFD9-055D19D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4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378F-4AEC-4D41-8CE1-1E7BEE2F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security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BB4B-C8C1-4037-826B-C6B37D23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security best practices such as secure coding practices, secure communication protocols, and secure data storage.</a:t>
            </a:r>
          </a:p>
          <a:p>
            <a:r>
              <a:rPr lang="en-US" dirty="0"/>
              <a:t>Ensure that all sensitive data is encrypted and access is restricted to authorized personnel.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D2BC3-41B2-40EB-916D-9300658A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8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9575-58DF-483B-A65F-A08D272C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6184-6BA1-4A21-9512-04B2D806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67D29-B4D0-4CC1-A2E3-18962AFB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146" name="Picture 2" descr="Security Guidelines for Software Engineers (TOP 10+1)">
            <a:extLst>
              <a:ext uri="{FF2B5EF4-FFF2-40B4-BE49-F238E27FC236}">
                <a16:creationId xmlns:a16="http://schemas.microsoft.com/office/drawing/2014/main" id="{2A16EC7B-880E-43EB-9D3C-05F2A228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77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B7E7-B227-4E1F-A265-57030051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Securely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D7927-00C5-43CE-A123-C8A5FECE4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54" y="1768875"/>
            <a:ext cx="6096000" cy="4162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90563-DE8D-4A4E-B0EC-4C3F0FDB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3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93E5-4EDC-43D7-B3CF-A0A169EC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Real-World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C9BF-54C8-4ABA-B7BD-A02789AA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addresses a critical issue in the [industry/field]</a:t>
            </a:r>
          </a:p>
          <a:p>
            <a:r>
              <a:rPr lang="en-US" dirty="0"/>
              <a:t>The problem we're solving affects [number] of people/businesses/organizations</a:t>
            </a:r>
          </a:p>
          <a:p>
            <a:r>
              <a:rPr lang="en-US" dirty="0"/>
              <a:t>Our solution has the potential to improve [aspect of society/environment/economy]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47FC-5716-42FF-8245-4A62039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4F16-621D-4D18-AA67-67FD321B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Our Project to Real-World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F745-473E-453E-9CF5-1B5E0560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"Our project addresses a specific challenge in the [industry/field]</a:t>
            </a:r>
          </a:p>
          <a:p>
            <a:r>
              <a:rPr lang="en-US" dirty="0"/>
              <a:t>This challenge is a major concern for [stakeholders/businesses/organizations]</a:t>
            </a:r>
          </a:p>
          <a:p>
            <a:r>
              <a:rPr lang="en-US" dirty="0"/>
              <a:t>Our solution could potentially disrupt/improve the way [industry/field] operates</a:t>
            </a:r>
          </a:p>
          <a:p>
            <a:r>
              <a:rPr lang="en-US" dirty="0"/>
              <a:t>Our project aligns with the goals of [related initiatives/policies/regulations]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ABCC7-A8C3-469E-82C7-13E912EF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4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3FDF-13D0-445A-881F-4983DEE9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A967-3A0E-4443-981D-ADC5FBDC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solution has the potential to [positive impact on society/environment/economy]</a:t>
            </a:r>
          </a:p>
          <a:p>
            <a:r>
              <a:rPr lang="en-US" dirty="0"/>
              <a:t>This impact could be felt by [number] of people/businesses/organizations</a:t>
            </a:r>
          </a:p>
          <a:p>
            <a:r>
              <a:rPr lang="en-US" dirty="0"/>
              <a:t>Our project could contribute to [larger social/environmental/economic goal]</a:t>
            </a:r>
          </a:p>
          <a:p>
            <a:r>
              <a:rPr lang="en-US" dirty="0"/>
              <a:t>The potential benefits of our project are [specific benefits, e.g. cost savings, increased efficiency, improved health outcomes]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CBB24-695A-4BDA-963C-1644FA10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096E-D5F1-48ED-866A-19FAD50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Sets Our Project Apart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8C20-6C2D-425D-99F6-BD485EB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"Our project is unique because it [briefly describe the project's unique features or approach]</a:t>
            </a:r>
          </a:p>
          <a:p>
            <a:r>
              <a:rPr lang="en-US" dirty="0"/>
              <a:t>This approach/feature set us apart from other projects in the industry</a:t>
            </a:r>
          </a:p>
          <a:p>
            <a:r>
              <a:rPr lang="en-US" dirty="0"/>
              <a:t>Our project's uniqueness provides a competitive advantage in the market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222B3-DD9F-410C-8066-4ED675E5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6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DC9A-2157-4652-9581-123BBBB0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We Bring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6A08-F593-49B3-BC6E-54C55BE9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offers [describe the specific benefits or value that the project provides]</a:t>
            </a:r>
          </a:p>
          <a:p>
            <a:r>
              <a:rPr lang="en-US" dirty="0"/>
              <a:t>These benefits/value are not currently available in the market</a:t>
            </a:r>
          </a:p>
          <a:p>
            <a:r>
              <a:rPr lang="en-US" dirty="0"/>
              <a:t>Our project's added value sets us apart from the competition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891CC-1A60-40F2-943E-801DA271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1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3C9C-C757-444F-85B9-01974AE5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Competitive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7BCF-E118-416B-BE59-93586AD0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project's unique approach/features give us a competitive advantage in the market</a:t>
            </a:r>
          </a:p>
          <a:p>
            <a:r>
              <a:rPr lang="en-US" dirty="0"/>
              <a:t>Our project offers [describe the specific benefits or value that the project provides]</a:t>
            </a:r>
          </a:p>
          <a:p>
            <a:r>
              <a:rPr lang="en-US" dirty="0"/>
              <a:t>This sets us apart from the competition and provides a strong selling point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838B9-4013-4B8C-958E-22BD4DA5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2F25-BF07-4B42-BF8C-AD9EF666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Capitalizing on a Growing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0A91-8515-4E48-B055-F4920C7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 for [specific industry/service] is growing rapidly</a:t>
            </a:r>
          </a:p>
          <a:p>
            <a:r>
              <a:rPr lang="en-US" dirty="0"/>
              <a:t>Our project is well-positioned to capitalize on this growth</a:t>
            </a:r>
          </a:p>
          <a:p>
            <a:r>
              <a:rPr lang="en-US" dirty="0"/>
              <a:t>Our unique approach/features make us an attractive option for customers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9456-D0EA-4771-BC28-BAB1DFF1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5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</TotalTime>
  <Words>1075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Office Theme</vt:lpstr>
      <vt:lpstr>Best Practices</vt:lpstr>
      <vt:lpstr>Define a clear and concise project scope statement</vt:lpstr>
      <vt:lpstr>Understanding the Real-World Impact </vt:lpstr>
      <vt:lpstr>Connecting Our Project to Real-World Challenges</vt:lpstr>
      <vt:lpstr>Potential Impact</vt:lpstr>
      <vt:lpstr>What Sets Our Project Apart</vt:lpstr>
      <vt:lpstr>The Value We Bring</vt:lpstr>
      <vt:lpstr>Our Competitive Edge</vt:lpstr>
      <vt:lpstr>Capitalizing on a Growing Market</vt:lpstr>
      <vt:lpstr>Use design patterns and principles</vt:lpstr>
      <vt:lpstr>SOLID Principles</vt:lpstr>
      <vt:lpstr>DRY (Don't Repeat Yourself)</vt:lpstr>
      <vt:lpstr>DRY (Don't Repeat Yourself)</vt:lpstr>
      <vt:lpstr>Write clean, modular, and maintainable code</vt:lpstr>
      <vt:lpstr>Test early and often</vt:lpstr>
      <vt:lpstr>Use continuous integration and delivery</vt:lpstr>
      <vt:lpstr>Document the project</vt:lpstr>
      <vt:lpstr>The Importance of Documentation</vt:lpstr>
      <vt:lpstr>Best Practices for Documentation</vt:lpstr>
      <vt:lpstr>Documentation</vt:lpstr>
      <vt:lpstr>Use security best practices</vt:lpstr>
      <vt:lpstr>PowerPoint Presentation</vt:lpstr>
      <vt:lpstr>Coding Securely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205</cp:revision>
  <cp:lastPrinted>2021-10-18T07:27:50Z</cp:lastPrinted>
  <dcterms:created xsi:type="dcterms:W3CDTF">2021-10-12T10:09:12Z</dcterms:created>
  <dcterms:modified xsi:type="dcterms:W3CDTF">2024-04-16T05:28:42Z</dcterms:modified>
</cp:coreProperties>
</file>