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744" r:id="rId3"/>
    <p:sldId id="749" r:id="rId4"/>
    <p:sldId id="748" r:id="rId5"/>
    <p:sldId id="751" r:id="rId6"/>
    <p:sldId id="764" r:id="rId7"/>
    <p:sldId id="753" r:id="rId8"/>
    <p:sldId id="752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5" r:id="rId20"/>
    <p:sldId id="767" r:id="rId21"/>
    <p:sldId id="766" r:id="rId22"/>
    <p:sldId id="768" r:id="rId23"/>
    <p:sldId id="769" r:id="rId24"/>
    <p:sldId id="770" r:id="rId25"/>
    <p:sldId id="771" r:id="rId26"/>
    <p:sldId id="774" r:id="rId27"/>
    <p:sldId id="772" r:id="rId28"/>
    <p:sldId id="773" r:id="rId29"/>
    <p:sldId id="775" r:id="rId30"/>
    <p:sldId id="776" r:id="rId31"/>
    <p:sldId id="777" r:id="rId32"/>
    <p:sldId id="778" r:id="rId33"/>
    <p:sldId id="779" r:id="rId34"/>
    <p:sldId id="780" r:id="rId35"/>
    <p:sldId id="782" r:id="rId36"/>
    <p:sldId id="781" r:id="rId37"/>
    <p:sldId id="783" r:id="rId38"/>
    <p:sldId id="786" r:id="rId39"/>
    <p:sldId id="787" r:id="rId40"/>
    <p:sldId id="784" r:id="rId41"/>
    <p:sldId id="788" r:id="rId42"/>
    <p:sldId id="785" r:id="rId43"/>
    <p:sldId id="789" r:id="rId44"/>
    <p:sldId id="790" r:id="rId45"/>
    <p:sldId id="791" r:id="rId46"/>
    <p:sldId id="793" r:id="rId47"/>
    <p:sldId id="792" r:id="rId48"/>
    <p:sldId id="795" r:id="rId49"/>
    <p:sldId id="750" r:id="rId50"/>
    <p:sldId id="796" r:id="rId51"/>
    <p:sldId id="797" r:id="rId52"/>
    <p:sldId id="798" r:id="rId53"/>
    <p:sldId id="79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vs Prototype vs MVP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A5E9-3246-40EB-927C-F7DB836D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a Proof-of-Concept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03B-D0F3-479F-93EF-2261A5C8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PoC</a:t>
            </a:r>
            <a:r>
              <a:rPr lang="en-US" dirty="0"/>
              <a:t> is a small internal project carried out at the discovery stage of your product development project. </a:t>
            </a:r>
          </a:p>
          <a:p>
            <a:r>
              <a:rPr lang="en-US" dirty="0"/>
              <a:t>The creation of </a:t>
            </a:r>
            <a:r>
              <a:rPr lang="en-US" dirty="0" err="1"/>
              <a:t>PoC</a:t>
            </a:r>
            <a:r>
              <a:rPr lang="en-US" dirty="0"/>
              <a:t> involves;</a:t>
            </a:r>
          </a:p>
          <a:p>
            <a:pPr lvl="1"/>
            <a:r>
              <a:rPr lang="en-US" dirty="0"/>
              <a:t>Clear business plan to see your project from a different perspective.</a:t>
            </a:r>
          </a:p>
          <a:p>
            <a:pPr lvl="1"/>
            <a:r>
              <a:rPr lang="en-US" dirty="0"/>
              <a:t>Simplified introductory design</a:t>
            </a:r>
          </a:p>
          <a:p>
            <a:pPr lvl="1"/>
            <a:r>
              <a:rPr lang="en-US" dirty="0"/>
              <a:t>Verify your core idea to address the critical issues, and internal process flows. Outcomes are not meant to be shown to the end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5179F-C936-47B9-B814-2A39DA0C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A5E9-3246-40EB-927C-F7DB836D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a Proof-of-Concept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03B-D0F3-479F-93EF-2261A5C8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PoC</a:t>
            </a:r>
            <a:r>
              <a:rPr lang="en-US" dirty="0"/>
              <a:t> validates your idea’s practicality concerning the technical capabilities, resources, and tools. </a:t>
            </a:r>
          </a:p>
          <a:p>
            <a:r>
              <a:rPr lang="en-US" dirty="0"/>
              <a:t>So, if your idea is technically feasible, you can move ahead with the next stage of product development. </a:t>
            </a:r>
          </a:p>
          <a:p>
            <a:r>
              <a:rPr lang="en-US" dirty="0"/>
              <a:t>However, if your idea fails at this stage, </a:t>
            </a:r>
            <a:r>
              <a:rPr lang="en-US" dirty="0" err="1"/>
              <a:t>PoC</a:t>
            </a:r>
            <a:r>
              <a:rPr lang="en-US" dirty="0"/>
              <a:t> helps you save valuable resources, time, and funds in product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5179F-C936-47B9-B814-2A39DA0C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4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C82C-5529-49C0-B62B-DF254FBE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New product development process">
            <a:extLst>
              <a:ext uri="{FF2B5EF4-FFF2-40B4-BE49-F238E27FC236}">
                <a16:creationId xmlns:a16="http://schemas.microsoft.com/office/drawing/2014/main" id="{3948360E-3271-4AB5-B457-91C251CCD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" r="11628" b="8001"/>
          <a:stretch/>
        </p:blipFill>
        <p:spPr bwMode="auto">
          <a:xfrm>
            <a:off x="1585913" y="0"/>
            <a:ext cx="84080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8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06840-157E-4A52-9820-13CDD234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Main Features of </a:t>
            </a:r>
            <a:r>
              <a:rPr lang="en-US" dirty="0" err="1"/>
              <a:t>PoC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9B5E-5039-4D32-A16B-EB959811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80160"/>
            <a:ext cx="11650767" cy="48728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Feasibility Check</a:t>
            </a:r>
          </a:p>
          <a:p>
            <a:pPr>
              <a:lnSpc>
                <a:spcPct val="150000"/>
              </a:lnSpc>
            </a:pPr>
            <a:r>
              <a:rPr lang="en-US" dirty="0"/>
              <a:t>Idea Exploration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Implementing a Small Part</a:t>
            </a:r>
          </a:p>
          <a:p>
            <a:pPr>
              <a:lnSpc>
                <a:spcPct val="150000"/>
              </a:lnSpc>
            </a:pPr>
            <a:r>
              <a:rPr lang="en-US" dirty="0"/>
              <a:t>Early Detection of Risks and Bugs</a:t>
            </a:r>
          </a:p>
          <a:p>
            <a:pPr>
              <a:lnSpc>
                <a:spcPct val="150000"/>
              </a:lnSpc>
            </a:pPr>
            <a:r>
              <a:rPr lang="en-US" dirty="0"/>
              <a:t>Cost and Time Saving</a:t>
            </a:r>
          </a:p>
          <a:p>
            <a:pPr>
              <a:lnSpc>
                <a:spcPct val="150000"/>
              </a:lnSpc>
            </a:pPr>
            <a:r>
              <a:rPr lang="en-US" dirty="0"/>
              <a:t>Simple Outcome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034C1-568A-4680-BC93-35D85846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C3C5-74EE-4391-B1B7-1A75C3E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PoC</a:t>
            </a:r>
            <a:r>
              <a:rPr lang="en-US" dirty="0"/>
              <a:t>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6F2C-4E61-4219-955B-35655883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4945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Clarity of Purpose</a:t>
            </a:r>
          </a:p>
          <a:p>
            <a:pPr>
              <a:lnSpc>
                <a:spcPct val="150000"/>
              </a:lnSpc>
            </a:pPr>
            <a:r>
              <a:rPr lang="en-US" dirty="0"/>
              <a:t>Set Defined Parameters</a:t>
            </a:r>
          </a:p>
          <a:p>
            <a:pPr>
              <a:lnSpc>
                <a:spcPct val="150000"/>
              </a:lnSpc>
            </a:pPr>
            <a:r>
              <a:rPr lang="en-US" dirty="0"/>
              <a:t>Gather the Right Team</a:t>
            </a:r>
          </a:p>
          <a:p>
            <a:pPr>
              <a:lnSpc>
                <a:spcPct val="150000"/>
              </a:lnSpc>
            </a:pPr>
            <a:r>
              <a:rPr lang="en-US" dirty="0"/>
              <a:t>Document Everything</a:t>
            </a:r>
          </a:p>
          <a:p>
            <a:pPr>
              <a:lnSpc>
                <a:spcPct val="150000"/>
              </a:lnSpc>
            </a:pPr>
            <a:r>
              <a:rPr lang="en-US" dirty="0"/>
              <a:t>Solicit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D01D2-372D-4E8F-8491-F2B49F51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1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112-FFE6-4EC5-8068-E6ED2449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You Need to Use a </a:t>
            </a:r>
            <a:r>
              <a:rPr lang="en-US" dirty="0" err="1"/>
              <a:t>PoC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66E3-4514-4D90-B0BC-62B5DA1F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7" y="1406880"/>
            <a:ext cx="5184594" cy="4746091"/>
          </a:xfrm>
        </p:spPr>
        <p:txBody>
          <a:bodyPr/>
          <a:lstStyle/>
          <a:p>
            <a:r>
              <a:rPr lang="en-US" dirty="0"/>
              <a:t>We’ve all heard the statistic that 90% of start-ups fail, and the majority of those failures occur within the early stages.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AD7B0-5A49-490A-BE76-5709F305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2" name="Picture 2" descr="Infographic of the common reasons for startup failure">
            <a:extLst>
              <a:ext uri="{FF2B5EF4-FFF2-40B4-BE49-F238E27FC236}">
                <a16:creationId xmlns:a16="http://schemas.microsoft.com/office/drawing/2014/main" id="{0B4A3AD0-3065-43D9-A639-85E95C8E9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8134" r="11225" b="10280"/>
          <a:stretch/>
        </p:blipFill>
        <p:spPr bwMode="auto">
          <a:xfrm>
            <a:off x="5323624" y="1668131"/>
            <a:ext cx="6674667" cy="42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112-FFE6-4EC5-8068-E6ED2449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You Need to Use a </a:t>
            </a:r>
            <a:r>
              <a:rPr lang="en-US" dirty="0" err="1"/>
              <a:t>PoC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66E3-4514-4D90-B0BC-62B5DA1F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43876"/>
            <a:ext cx="11650765" cy="4945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Well-executed </a:t>
            </a:r>
            <a:r>
              <a:rPr lang="en-US" dirty="0" err="1"/>
              <a:t>PoC</a:t>
            </a:r>
            <a:r>
              <a:rPr lang="en-US" dirty="0"/>
              <a:t> can make or break a start-up: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Risk Reduction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Cost-effective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Stakeholder Confidence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AD7B0-5A49-490A-BE76-5709F305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128-8235-4FEC-B66D-48DA26FF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9399-3273-4789-A321-BA243981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startup wants to develop an AI-powered chatbot for customer service. </a:t>
            </a:r>
          </a:p>
          <a:p>
            <a:r>
              <a:rPr lang="en-US" dirty="0"/>
              <a:t>They create a basic </a:t>
            </a:r>
            <a:r>
              <a:rPr lang="en-US" dirty="0" err="1"/>
              <a:t>PoC</a:t>
            </a:r>
            <a:r>
              <a:rPr lang="en-US" dirty="0"/>
              <a:t> that integrates a machine learning model to answer frequently asked questions. </a:t>
            </a:r>
          </a:p>
          <a:p>
            <a:r>
              <a:rPr lang="en-US" dirty="0"/>
              <a:t>The </a:t>
            </a:r>
            <a:r>
              <a:rPr lang="en-US" dirty="0" err="1"/>
              <a:t>PoC</a:t>
            </a:r>
            <a:r>
              <a:rPr lang="en-US" dirty="0"/>
              <a:t> helps the startup validate the concept's potential and assess the technology's capabilities.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E1CB-04F0-46DA-950F-FD25F60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 descr="AI-powered chatbot for customer service. Image 2 of 4">
            <a:extLst>
              <a:ext uri="{FF2B5EF4-FFF2-40B4-BE49-F238E27FC236}">
                <a16:creationId xmlns:a16="http://schemas.microsoft.com/office/drawing/2014/main" id="{384B0F46-B8E1-4117-9B21-BF0EDABE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37" y="3679317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7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128-8235-4FEC-B66D-48DA26FF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9399-3273-4789-A321-BA243981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startup wants to develop a new mobile app for fitness enthusiasts. </a:t>
            </a:r>
          </a:p>
          <a:p>
            <a:r>
              <a:rPr lang="en-US" dirty="0"/>
              <a:t>They create a </a:t>
            </a:r>
            <a:r>
              <a:rPr lang="en-US" dirty="0" err="1"/>
              <a:t>PoC</a:t>
            </a:r>
            <a:r>
              <a:rPr lang="en-US" dirty="0"/>
              <a:t> that integrates a machine learning model to analyze users' workout data and provide personalized recommendations. </a:t>
            </a:r>
          </a:p>
          <a:p>
            <a:r>
              <a:rPr lang="en-US" dirty="0"/>
              <a:t>The </a:t>
            </a:r>
            <a:r>
              <a:rPr lang="en-US" dirty="0" err="1"/>
              <a:t>PoC</a:t>
            </a:r>
            <a:r>
              <a:rPr lang="en-US" dirty="0"/>
              <a:t> helps the startup validate the concept's potential and assess the technology's capabilities.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E1CB-04F0-46DA-950F-FD25F60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4" name="Picture 2" descr="mobile app for fitness enthusiasts. Image 2 of 4">
            <a:extLst>
              <a:ext uri="{FF2B5EF4-FFF2-40B4-BE49-F238E27FC236}">
                <a16:creationId xmlns:a16="http://schemas.microsoft.com/office/drawing/2014/main" id="{8A1A940A-A702-494A-B5BE-E8C942730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93" y="3581221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3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128-8235-4FEC-B66D-48DA26FF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9399-3273-4789-A321-BA243981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startup wants to create a smart home automation system. </a:t>
            </a:r>
          </a:p>
          <a:p>
            <a:r>
              <a:rPr lang="en-US" dirty="0"/>
              <a:t>They build a </a:t>
            </a:r>
            <a:r>
              <a:rPr lang="en-US" dirty="0" err="1"/>
              <a:t>PoC</a:t>
            </a:r>
            <a:r>
              <a:rPr lang="en-US" dirty="0"/>
              <a:t> that connects a few devices, such as lights and thermostats, to a central hub. </a:t>
            </a:r>
          </a:p>
          <a:p>
            <a:r>
              <a:rPr lang="en-US" dirty="0"/>
              <a:t>The </a:t>
            </a:r>
            <a:r>
              <a:rPr lang="en-US" dirty="0" err="1"/>
              <a:t>PoC</a:t>
            </a:r>
            <a:r>
              <a:rPr lang="en-US" dirty="0"/>
              <a:t> helps the startup validate the feasibility of the system and identify potential challenges.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E1CB-04F0-46DA-950F-FD25F60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218" name="Picture 2" descr="smart home automation system. Image 4 of 4">
            <a:extLst>
              <a:ext uri="{FF2B5EF4-FFF2-40B4-BE49-F238E27FC236}">
                <a16:creationId xmlns:a16="http://schemas.microsoft.com/office/drawing/2014/main" id="{841EB444-F859-4A56-AFB8-C5F8DF7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17" y="375117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2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 err="1"/>
              <a:t>PoC</a:t>
            </a:r>
            <a:r>
              <a:rPr lang="en-US" dirty="0"/>
              <a:t> 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MVP</a:t>
            </a:r>
          </a:p>
          <a:p>
            <a:r>
              <a:rPr lang="en-US" dirty="0" err="1"/>
              <a:t>PoC</a:t>
            </a:r>
            <a:r>
              <a:rPr lang="en-US" dirty="0"/>
              <a:t> vs. Prototype vs. MVP: Major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CF13D-2154-462C-82C8-553B7313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311F3-454C-4CFE-9EAA-DD6FA7A4A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BA021-FAC2-48F2-9714-943A306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E98-E917-464F-8DB6-408DE438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4E0B-CE93-4E33-8C20-83DFC8F6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</a:t>
            </a:r>
            <a:r>
              <a:rPr lang="en-US" dirty="0" err="1"/>
              <a:t>PoC</a:t>
            </a:r>
            <a:r>
              <a:rPr lang="en-US" dirty="0"/>
              <a:t> is considered the initial test for the feasibility of an idea, the prototype is a journey toward creating a product in a more usable form. </a:t>
            </a:r>
          </a:p>
          <a:p>
            <a:r>
              <a:rPr lang="en-US" dirty="0"/>
              <a:t>A prototype is a tangible or visual representation of your product that takes you several steps closer to the real deal.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AB4EB-7BB0-4A10-9774-C74747A7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42" name="Picture 2" descr="A prototype is a tangible or visual representation of your product . Image 4 of 4">
            <a:extLst>
              <a:ext uri="{FF2B5EF4-FFF2-40B4-BE49-F238E27FC236}">
                <a16:creationId xmlns:a16="http://schemas.microsoft.com/office/drawing/2014/main" id="{2321FCA7-5CA0-47DE-960E-1FFC0761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309" y="3581221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6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E98-E917-464F-8DB6-408DE438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4E0B-CE93-4E33-8C20-83DFC8F6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prototype as a draft. </a:t>
            </a:r>
          </a:p>
          <a:p>
            <a:r>
              <a:rPr lang="en-US" dirty="0"/>
              <a:t>It allows teams and stakeholders to visualize and interact with the core functionalities of the product. </a:t>
            </a:r>
          </a:p>
          <a:p>
            <a:r>
              <a:rPr lang="en-US" dirty="0"/>
              <a:t>More than just a sketch, it’s the first draft of the product, highlighting the anticipated user experience and journey.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AB4EB-7BB0-4A10-9774-C74747A7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6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B74F-552A-4315-AD26-0D128EEF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Prototyping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7A12-E414-480C-AB98-F65429B2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development of a prototype starts with a product owner defining objectives and system requirements to create a working solution with a preliminary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5552-3260-4575-B59D-91112B2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266" name="Picture 2" descr="How does prototyping work">
            <a:extLst>
              <a:ext uri="{FF2B5EF4-FFF2-40B4-BE49-F238E27FC236}">
                <a16:creationId xmlns:a16="http://schemas.microsoft.com/office/drawing/2014/main" id="{70BBFAC0-839B-45EF-9EB1-1C75909BE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8" b="18748"/>
          <a:stretch/>
        </p:blipFill>
        <p:spPr bwMode="auto">
          <a:xfrm>
            <a:off x="307645" y="3098875"/>
            <a:ext cx="11430000" cy="3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1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B74F-552A-4315-AD26-0D128EEF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Prototyping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7A12-E414-480C-AB98-F65429B2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the initial design is done and the prototype is built, it involves brainstorming of basic representation to identify essential features and functionalities.</a:t>
            </a:r>
          </a:p>
          <a:p>
            <a:r>
              <a:rPr lang="en-US" dirty="0"/>
              <a:t>The form of the prototype depends on your product and the specific features you wish to test and demonstrate.</a:t>
            </a:r>
          </a:p>
          <a:p>
            <a:r>
              <a:rPr lang="en-US" dirty="0"/>
              <a:t>By gathering valuable feedback and insights on your prototype, you can improve your concept, get valuable insights, and make informed decisions for the successful development of your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5552-3260-4575-B59D-91112B2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5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9310-C07B-4008-BAFD-DFBE47F0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Prototype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4B0B-CCA2-41FB-BA1E-EA3C099E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2290" name="Picture 2" descr="What is Software Prototyping And Its Types? - TatvaSoft Blog">
            <a:extLst>
              <a:ext uri="{FF2B5EF4-FFF2-40B4-BE49-F238E27FC236}">
                <a16:creationId xmlns:a16="http://schemas.microsoft.com/office/drawing/2014/main" id="{20D6C9A4-C757-4ECF-8CD9-7981E17E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644396"/>
            <a:ext cx="7239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2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9310-C07B-4008-BAFD-DFBE47F0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Prototype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1CC-A6C6-4059-BD63-34405A28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Throwaway/Rapid Prototyping</a:t>
            </a:r>
          </a:p>
          <a:p>
            <a:pPr lvl="1"/>
            <a:r>
              <a:rPr lang="en-US" dirty="0"/>
              <a:t>This is the sprinter of prototypes. </a:t>
            </a:r>
          </a:p>
          <a:p>
            <a:pPr lvl="1"/>
            <a:r>
              <a:rPr lang="en-US" dirty="0"/>
              <a:t>Crafted swiftly, it represents specific aspects of interest. </a:t>
            </a:r>
          </a:p>
          <a:p>
            <a:pPr lvl="1"/>
            <a:r>
              <a:rPr lang="en-US" dirty="0"/>
              <a:t>It serves its purpose, garners feedback, and then gracefully exits the stage, allowing the actual product to be developed with newfound clarity.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4B0B-CCA2-41FB-BA1E-EA3C099E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4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9310-C07B-4008-BAFD-DFBE47F0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Prototype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1CC-A6C6-4059-BD63-34405A28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Evolutionary Prototyping</a:t>
            </a:r>
          </a:p>
          <a:p>
            <a:pPr lvl="1"/>
            <a:r>
              <a:rPr lang="en-US" dirty="0"/>
              <a:t>Consider this the long-distance runner. </a:t>
            </a:r>
          </a:p>
          <a:p>
            <a:pPr lvl="1"/>
            <a:r>
              <a:rPr lang="en-US" dirty="0"/>
              <a:t>Starting with a basic version, it undergoes numerous iterations. </a:t>
            </a:r>
          </a:p>
          <a:p>
            <a:pPr lvl="1"/>
            <a:r>
              <a:rPr lang="en-US" dirty="0"/>
              <a:t>Each round hones the prototype based on invaluable user feedback, gradually sculpting it closer to the final masterpiece.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4B0B-CCA2-41FB-BA1E-EA3C099E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9310-C07B-4008-BAFD-DFBE47F0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Prototype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1CC-A6C6-4059-BD63-34405A28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Prototyping</a:t>
            </a:r>
          </a:p>
          <a:p>
            <a:pPr lvl="1"/>
            <a:r>
              <a:rPr lang="en-US" dirty="0"/>
              <a:t>This model takes a modular approach. </a:t>
            </a:r>
          </a:p>
          <a:p>
            <a:pPr lvl="1"/>
            <a:r>
              <a:rPr lang="en-US" dirty="0"/>
              <a:t>Envision building a product as assembling a puzzle; each prototype is a piece of that puzzle. </a:t>
            </a:r>
          </a:p>
          <a:p>
            <a:pPr lvl="1"/>
            <a:r>
              <a:rPr lang="en-US" dirty="0"/>
              <a:t>They're crafted, refined, and perfected individually, eventually coming together to unveil the complete picture.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4B0B-CCA2-41FB-BA1E-EA3C099E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9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8630-E737-405E-947D-FB0BE5F3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You Need a Prototype?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81AD-EAC3-4C5A-81BA-13D2079E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7" y="1406880"/>
            <a:ext cx="6492186" cy="4746091"/>
          </a:xfrm>
        </p:spPr>
        <p:txBody>
          <a:bodyPr/>
          <a:lstStyle/>
          <a:p>
            <a:r>
              <a:rPr lang="en-US" dirty="0"/>
              <a:t>Prototyping isn't just a buzzworthy phase in product development, it's a critical step that can spell the difference between success and obscurity.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0450-CFDB-44D0-9C1E-F115B6CC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314" name="Picture 2" descr="Infographic of the top reasons for startup failure">
            <a:extLst>
              <a:ext uri="{FF2B5EF4-FFF2-40B4-BE49-F238E27FC236}">
                <a16:creationId xmlns:a16="http://schemas.microsoft.com/office/drawing/2014/main" id="{6C64550C-0435-4931-9E86-F932A4D43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r="10132" b="4453"/>
          <a:stretch/>
        </p:blipFill>
        <p:spPr bwMode="auto">
          <a:xfrm>
            <a:off x="7198567" y="1207300"/>
            <a:ext cx="4993433" cy="52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57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14A-4E3D-4B05-8F6E-396A951A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becomes evident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0C40-951E-43A9-9909-245B3246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r>
              <a:rPr lang="en-US" dirty="0"/>
              <a:t>User Feedback</a:t>
            </a:r>
          </a:p>
          <a:p>
            <a:r>
              <a:rPr lang="en-US" dirty="0"/>
              <a:t>Design and Development Clarification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FD2A9-AFEB-41F6-BFD7-15A4C501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57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B1F7-CC7B-4B1A-9264-0270A98B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7994-719C-4BF6-8E54-CB33EA56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8448"/>
            <a:ext cx="11650767" cy="4854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Incorporate Realistic Content and Interactions</a:t>
            </a:r>
          </a:p>
          <a:p>
            <a:pPr>
              <a:lnSpc>
                <a:spcPct val="150000"/>
              </a:lnSpc>
            </a:pPr>
            <a:r>
              <a:rPr lang="en-US" dirty="0"/>
              <a:t>Map Out User Journeys</a:t>
            </a:r>
          </a:p>
          <a:p>
            <a:pPr>
              <a:lnSpc>
                <a:spcPct val="150000"/>
              </a:lnSpc>
            </a:pPr>
            <a:r>
              <a:rPr lang="en-US" dirty="0"/>
              <a:t>Foster Collaborative Design</a:t>
            </a:r>
          </a:p>
          <a:p>
            <a:pPr>
              <a:lnSpc>
                <a:spcPct val="150000"/>
              </a:lnSpc>
            </a:pPr>
            <a:r>
              <a:rPr lang="en-US" dirty="0"/>
              <a:t>Test Across Devices and Platforms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Continuously Test and Iterate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0FCD9-C9F7-4AB7-8754-D0D4D372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1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B18C-78B3-4D3E-B36E-3613ABB1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005C-9DB2-4AE7-8B92-E45F5BD4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upon the chatbot example, the startup creates a prototype that incorporates natural language processing (NLP) and integrates with a messaging platform. </a:t>
            </a:r>
          </a:p>
          <a:p>
            <a:r>
              <a:rPr lang="en-US" dirty="0"/>
              <a:t>The prototype allows the startup to test the chatbot's functionality, user experience, and compatibility with different platforms.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42433-7253-4FB4-B580-3310D55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4338" name="Picture 2" descr="natural language processing (NLP) and integrates with a messaging platform. Image 3 of 4">
            <a:extLst>
              <a:ext uri="{FF2B5EF4-FFF2-40B4-BE49-F238E27FC236}">
                <a16:creationId xmlns:a16="http://schemas.microsoft.com/office/drawing/2014/main" id="{1FF851A8-AFD3-4014-97B1-1F64C61F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1" y="3780801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34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B18C-78B3-4D3E-B36E-3613ABB1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005C-9DB2-4AE7-8B92-E45F5BD4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startup wants to develop a new e-commerce platform. </a:t>
            </a:r>
          </a:p>
          <a:p>
            <a:r>
              <a:rPr lang="en-US" dirty="0"/>
              <a:t>They create a prototype that includes basic features such as product listing, search, and checkout. </a:t>
            </a:r>
          </a:p>
          <a:p>
            <a:r>
              <a:rPr lang="en-US" dirty="0"/>
              <a:t>The prototype helps the startup test the user experience, identify usability issues, and refine the product's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42433-7253-4FB4-B580-3310D55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5362" name="Picture 2" descr="new e-commerce platform. Image 2 of 4">
            <a:extLst>
              <a:ext uri="{FF2B5EF4-FFF2-40B4-BE49-F238E27FC236}">
                <a16:creationId xmlns:a16="http://schemas.microsoft.com/office/drawing/2014/main" id="{945E61FD-0F58-4573-82EA-7A3DC176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173" y="3581221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B18C-78B3-4D3E-B36E-3613ABB1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005C-9DB2-4AE7-8B92-E45F5BD4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startup wants to create a virtual reality game. </a:t>
            </a:r>
          </a:p>
          <a:p>
            <a:r>
              <a:rPr lang="en-US" dirty="0"/>
              <a:t>They build a prototype that includes basic gameplay mechanics, such as movement and interaction with objects. </a:t>
            </a:r>
          </a:p>
          <a:p>
            <a:r>
              <a:rPr lang="en-US" dirty="0"/>
              <a:t>The prototype helps the startup test the game's playability, identify areas for improvement, and iterate on the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42433-7253-4FB4-B580-3310D55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6386" name="Picture 2" descr="virtual reality game. Image 2 of 4">
            <a:extLst>
              <a:ext uri="{FF2B5EF4-FFF2-40B4-BE49-F238E27FC236}">
                <a16:creationId xmlns:a16="http://schemas.microsoft.com/office/drawing/2014/main" id="{E10BDA73-6831-49DE-9AEE-F3FF2413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69" y="3581221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1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AA898F-921F-4CFC-BA28-6CDE90A8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00D320-14F1-4628-B939-A7B6A9A56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6B054-8B24-4CF2-8D87-EF86A804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7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70A1-09BF-45E2-AE37-6170EE15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MVP?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C252-0A8D-415C-B799-F025D3F0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Uber, Dropbox, Slack, and </a:t>
            </a:r>
            <a:r>
              <a:rPr lang="en-US" dirty="0" err="1"/>
              <a:t>Figma</a:t>
            </a:r>
            <a:r>
              <a:rPr lang="en-US" dirty="0"/>
              <a:t> all have in common? </a:t>
            </a:r>
          </a:p>
          <a:p>
            <a:r>
              <a:rPr lang="en-US" dirty="0"/>
              <a:t>It’s not just that they’re unicorn companies or giants in their respective fields, but also launched their projects with a minimum viable product (MVP). </a:t>
            </a:r>
          </a:p>
          <a:p>
            <a:r>
              <a:rPr lang="en-US" dirty="0"/>
              <a:t>The purpose of an MVP is to assess market and user acceptance, identify favored features, and determine what should be added in later stages of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5F5B-271C-4AD1-93B6-65FEA68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44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B5F1-0B27-4383-A98D-457D5A8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3C19-4633-4E5B-9BF1-E242274B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MVP embodies the essence of a product, stripped of all its frills yet functional and potent enough to offer genuine value to early adopters. </a:t>
            </a:r>
          </a:p>
          <a:p>
            <a:r>
              <a:rPr lang="en-US" dirty="0"/>
              <a:t>Key Characteristics of the MVP</a:t>
            </a:r>
          </a:p>
          <a:p>
            <a:pPr lvl="1"/>
            <a:r>
              <a:rPr lang="en-US" dirty="0"/>
              <a:t>Functionality</a:t>
            </a:r>
          </a:p>
          <a:p>
            <a:pPr lvl="1"/>
            <a:r>
              <a:rPr lang="en-US" dirty="0"/>
              <a:t>Iterative Process</a:t>
            </a:r>
          </a:p>
          <a:p>
            <a:pPr lvl="1"/>
            <a:r>
              <a:rPr lang="en-US" dirty="0"/>
              <a:t>Cost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9491-0C27-40CE-A3EC-AD198D34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1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31B6-48DF-4B20-BC8F-5B20E90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MVP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92FE-624D-445B-92E4-EAAAC8C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7410" name="Picture 2" descr="How does minimum viable product work">
            <a:extLst>
              <a:ext uri="{FF2B5EF4-FFF2-40B4-BE49-F238E27FC236}">
                <a16:creationId xmlns:a16="http://schemas.microsoft.com/office/drawing/2014/main" id="{46B226FD-1528-4329-9026-E978F53F2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8" t="11439" r="17933" b="5137"/>
          <a:stretch/>
        </p:blipFill>
        <p:spPr bwMode="auto">
          <a:xfrm>
            <a:off x="3207742" y="1362602"/>
            <a:ext cx="5142093" cy="49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11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31B6-48DF-4B20-BC8F-5B20E90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MVP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D430-D7E3-4001-891C-D11C102B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406880"/>
            <a:ext cx="11457377" cy="4746091"/>
          </a:xfrm>
        </p:spPr>
        <p:txBody>
          <a:bodyPr>
            <a:normAutofit/>
          </a:bodyPr>
          <a:lstStyle/>
          <a:p>
            <a:r>
              <a:rPr lang="en-US" dirty="0"/>
              <a:t>Identify a minimal set of features to address the value proposition and solve the problem.</a:t>
            </a:r>
          </a:p>
          <a:p>
            <a:r>
              <a:rPr lang="en-US" dirty="0"/>
              <a:t>Validate hypotheses and gauge demand while satisfying early adopters.</a:t>
            </a:r>
          </a:p>
          <a:p>
            <a:r>
              <a:rPr lang="en-US" dirty="0"/>
              <a:t>Offer a realistic user experience by providing a functional solution with clean code.</a:t>
            </a:r>
          </a:p>
          <a:p>
            <a:r>
              <a:rPr lang="en-US" dirty="0"/>
              <a:t>Prioritize user-generated data and feedback for refinement.</a:t>
            </a:r>
          </a:p>
          <a:p>
            <a:r>
              <a:rPr lang="en-US" dirty="0"/>
              <a:t>Minimal does not mean inferior; it emphasizes value-driven development based on user insights for early adopters to gather and analyze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92FE-624D-445B-92E4-EAAAC8C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concept, prototype, and minimum viable product are more than mere industry jargon – they’re the foundational bricks that anchor any successful digital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Proof of Concept vs Prototype vs MVP">
            <a:extLst>
              <a:ext uri="{FF2B5EF4-FFF2-40B4-BE49-F238E27FC236}">
                <a16:creationId xmlns:a16="http://schemas.microsoft.com/office/drawing/2014/main" id="{1E2CBE60-0835-4681-8512-D486F8BE6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6481" r="2922" b="11599"/>
          <a:stretch/>
        </p:blipFill>
        <p:spPr bwMode="auto">
          <a:xfrm>
            <a:off x="3986784" y="2661490"/>
            <a:ext cx="7836646" cy="383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C344-1AA9-420D-9FFC-5068D1BB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You Need an MVP?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D8A3-0445-42B5-B876-E324014A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Early Market Entry</a:t>
            </a:r>
          </a:p>
          <a:p>
            <a:pPr>
              <a:lnSpc>
                <a:spcPct val="150000"/>
              </a:lnSpc>
            </a:pPr>
            <a:r>
              <a:rPr lang="en-US" dirty="0"/>
              <a:t>Feedback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Wastage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353BC-0B81-47B3-8045-5D0C7E44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15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AFB3-9836-49A8-90A0-D892BB34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Characteristics of an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A506-F289-4B86-AB43-9AD15132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Cost-effective Production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Core Feature Focus</a:t>
            </a:r>
          </a:p>
          <a:p>
            <a:pPr>
              <a:lnSpc>
                <a:spcPct val="150000"/>
              </a:lnSpc>
            </a:pPr>
            <a:r>
              <a:rPr lang="en-US" dirty="0"/>
              <a:t>Value-Driven</a:t>
            </a:r>
          </a:p>
          <a:p>
            <a:pPr>
              <a:lnSpc>
                <a:spcPct val="150000"/>
              </a:lnSpc>
            </a:pPr>
            <a:r>
              <a:rPr lang="en-US" dirty="0"/>
              <a:t>Targeted Audience</a:t>
            </a:r>
          </a:p>
          <a:p>
            <a:pPr>
              <a:lnSpc>
                <a:spcPct val="150000"/>
              </a:lnSpc>
            </a:pPr>
            <a:r>
              <a:rPr lang="en-US" dirty="0"/>
              <a:t>Iterative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522BF-8A88-4C84-8F70-837C004F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7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9028-9815-4EA7-970D-32CDD40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MVP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A87C-C84A-4745-A07D-0399043F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8448"/>
            <a:ext cx="11650767" cy="4854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Swift MVP Delivery</a:t>
            </a:r>
          </a:p>
          <a:p>
            <a:pPr>
              <a:lnSpc>
                <a:spcPct val="150000"/>
              </a:lnSpc>
            </a:pPr>
            <a:r>
              <a:rPr lang="en-US" dirty="0"/>
              <a:t>Handling Requirement Volatility</a:t>
            </a:r>
          </a:p>
          <a:p>
            <a:pPr>
              <a:lnSpc>
                <a:spcPct val="150000"/>
              </a:lnSpc>
            </a:pPr>
            <a:r>
              <a:rPr lang="en-US" dirty="0"/>
              <a:t>Selecting the Right 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Learning from MVP Setbacks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F4062-6059-490A-9B4C-2AE3A0AA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70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2104-2836-46FB-932B-D41A9701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80BB-29C0-44BD-8FB0-1F7ACDF7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testing the chatbot prototype, the startup decides to launch an MVP with basic features, such as answering frequently asked questions and directing customers to relevant support pages. </a:t>
            </a:r>
          </a:p>
          <a:p>
            <a:r>
              <a:rPr lang="en-US" dirty="0"/>
              <a:t>The MVP allows the startup to gather feedback from early adopters, identify pain points, and iterate to improve the chatbot's functionality and user experience.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FAD10-10A2-4A18-8CAF-43DB98D0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23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2104-2836-46FB-932B-D41A9701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80BB-29C0-44BD-8FB0-1F7ACDF7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startup wants to develop a new social media platform. </a:t>
            </a:r>
          </a:p>
          <a:p>
            <a:r>
              <a:rPr lang="en-US" dirty="0"/>
              <a:t>They launch an MVP with basic features such as user profiles, news feeds, and messaging. </a:t>
            </a:r>
          </a:p>
          <a:p>
            <a:r>
              <a:rPr lang="en-US" dirty="0"/>
              <a:t>The MVP helps the startup gather feedback from early adopters, identify key features that are missing, and iterate on the product's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FAD10-10A2-4A18-8CAF-43DB98D0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96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2104-2836-46FB-932B-D41A9701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80BB-29C0-44BD-8FB0-1F7ACDF7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startup wants to create a new online marketplace for freelancers. </a:t>
            </a:r>
          </a:p>
          <a:p>
            <a:r>
              <a:rPr lang="en-US" dirty="0"/>
              <a:t>They launch an MVP with basic features such as job posting, resume upload, and messaging. </a:t>
            </a:r>
          </a:p>
          <a:p>
            <a:r>
              <a:rPr lang="en-US" dirty="0"/>
              <a:t>The MVP helps the startup gather feedback from early adopters, identify pain points, and iterate on the product's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FAD10-10A2-4A18-8CAF-43DB98D0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24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9593B-3725-43C9-9376-ACAF189F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vs. Prototype vs. MVP: Major Differences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E9FF8-F72D-4CC5-B3F1-1906E2EFA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9BB11-8A14-4FE5-8EBB-73EEAEAC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7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192B-E83E-41B0-957C-ED9781F8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FF3-777F-41A8-ABA7-F6C794CB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067EC-940C-449F-BAF9-10F9A19C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41B4F-4B44-46E5-8D61-4B154A77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945087"/>
            <a:ext cx="6276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80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D755-2B4E-4603-99B2-B2CBCED5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522DF-7370-449E-A110-7D237357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4" y="0"/>
            <a:ext cx="855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5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1DBD-DB74-4920-B2AF-9E6127FC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026" name="Picture 2" descr="PoC, Prototype and MVP: What's the Difference? — TechMagic">
            <a:extLst>
              <a:ext uri="{FF2B5EF4-FFF2-40B4-BE49-F238E27FC236}">
                <a16:creationId xmlns:a16="http://schemas.microsoft.com/office/drawing/2014/main" id="{1BCB4AA3-F380-491F-9FBC-97B1854B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0"/>
            <a:ext cx="1082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1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407358" cy="4746091"/>
          </a:xfrm>
        </p:spPr>
        <p:txBody>
          <a:bodyPr/>
          <a:lstStyle/>
          <a:p>
            <a:r>
              <a:rPr lang="en-US" dirty="0"/>
              <a:t>Dive into the world of startups, and you’ll soon realize just how crucial these terms become. </a:t>
            </a:r>
          </a:p>
          <a:p>
            <a:r>
              <a:rPr lang="en-US" dirty="0"/>
              <a:t>While each term refers to a different process, they’re the guiding lights that help entrepreneurs translate their dreams into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When you are yet to enter the idea validation stage">
            <a:extLst>
              <a:ext uri="{FF2B5EF4-FFF2-40B4-BE49-F238E27FC236}">
                <a16:creationId xmlns:a16="http://schemas.microsoft.com/office/drawing/2014/main" id="{3C66F3A9-CF70-47D1-9AA5-F4D6730A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84" y="1618488"/>
            <a:ext cx="5243407" cy="39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33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0F047-BC73-44C4-9360-B792A7B1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B38A-4E26-4B60-BD0A-695A319A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Proof of Concept (</a:t>
            </a:r>
            <a:r>
              <a:rPr lang="en-US" dirty="0" err="1"/>
              <a:t>PoC</a:t>
            </a:r>
            <a:r>
              <a:rPr lang="en-US" dirty="0"/>
              <a:t>) when:</a:t>
            </a:r>
          </a:p>
          <a:p>
            <a:pPr lvl="1"/>
            <a:r>
              <a:rPr lang="en-US" dirty="0"/>
              <a:t>Validate your new product idea before any sort of investment.</a:t>
            </a:r>
          </a:p>
          <a:p>
            <a:pPr lvl="1"/>
            <a:r>
              <a:rPr lang="en-US" dirty="0"/>
              <a:t>Share internal knowledge about your product idea with team members</a:t>
            </a:r>
          </a:p>
          <a:p>
            <a:pPr lvl="1"/>
            <a:r>
              <a:rPr lang="en-US" dirty="0"/>
              <a:t>Secure investment by verifying industrial utility.</a:t>
            </a:r>
          </a:p>
          <a:p>
            <a:pPr lvl="1"/>
            <a:r>
              <a:rPr lang="en-US" dirty="0"/>
              <a:t>To ensure your product’s industrial utility.</a:t>
            </a:r>
          </a:p>
          <a:p>
            <a:pPr lvl="1"/>
            <a:r>
              <a:rPr lang="en-US" dirty="0"/>
              <a:t>To make informed decisions before committing resources.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FF8D3-BA1F-41EF-B87C-5B6E3D3A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43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0F047-BC73-44C4-9360-B792A7B1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B38A-4E26-4B60-BD0A-695A319A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Prototype to:</a:t>
            </a:r>
          </a:p>
          <a:p>
            <a:pPr lvl="1"/>
            <a:r>
              <a:rPr lang="en-US" dirty="0"/>
              <a:t>Visualize the product’s flow, appearance, and experience.</a:t>
            </a:r>
          </a:p>
          <a:p>
            <a:pPr lvl="1"/>
            <a:r>
              <a:rPr lang="en-US" dirty="0"/>
              <a:t>To secure funds by showcasing design and user experience to investors.</a:t>
            </a:r>
          </a:p>
          <a:p>
            <a:pPr lvl="1"/>
            <a:r>
              <a:rPr lang="en-US" dirty="0"/>
              <a:t>Gather initial feedback from focus groups to validate the concept.</a:t>
            </a:r>
          </a:p>
          <a:p>
            <a:pPr lvl="1"/>
            <a:r>
              <a:rPr lang="en-US" dirty="0"/>
              <a:t>Meet tight deadlines when quick idea demonstration is needed.</a:t>
            </a:r>
          </a:p>
          <a:p>
            <a:pPr lvl="1"/>
            <a:r>
              <a:rPr lang="en-US" dirty="0"/>
              <a:t>Evaluate user acceptance before moving forward with development.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FF8D3-BA1F-41EF-B87C-5B6E3D3A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3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0F047-BC73-44C4-9360-B792A7B1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B38A-4E26-4B60-BD0A-695A319A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use an MVP when you want to:</a:t>
            </a:r>
          </a:p>
          <a:p>
            <a:pPr lvl="1"/>
            <a:r>
              <a:rPr lang="en-US" dirty="0"/>
              <a:t>Mitigate the risk of failure by validating assumptions with necessary features.</a:t>
            </a:r>
          </a:p>
          <a:p>
            <a:pPr lvl="1"/>
            <a:r>
              <a:rPr lang="en-US" dirty="0"/>
              <a:t>Optimize development by focusing on essential features with minimal time and cost investment.</a:t>
            </a:r>
          </a:p>
          <a:p>
            <a:pPr lvl="1"/>
            <a:r>
              <a:rPr lang="en-US" dirty="0"/>
              <a:t>Gather early user feedback as a foundation for iterative improvements.</a:t>
            </a:r>
          </a:p>
          <a:p>
            <a:pPr lvl="1"/>
            <a:r>
              <a:rPr lang="en-US" dirty="0"/>
              <a:t>Achieve higher customer retention at a lower cost and accelerate the monetization of your idea.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FF8D3-BA1F-41EF-B87C-5B6E3D3A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7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3639C-7CAE-49B8-A4B9-D1ECB17E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B479C-8579-4828-91C6-41774751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essence, while a </a:t>
            </a:r>
            <a:r>
              <a:rPr lang="en-US" dirty="0" err="1"/>
              <a:t>PoC</a:t>
            </a:r>
            <a:r>
              <a:rPr lang="en-US" dirty="0"/>
              <a:t> establishes the feasibility of an idea, prototypes paint a vivid picture, visualizing how the entire system will operate and interact. </a:t>
            </a:r>
          </a:p>
          <a:p>
            <a:r>
              <a:rPr lang="en-US" dirty="0"/>
              <a:t>The minimum viable product, however, goes beyond these initial stages. It’s a tangible, albeit stripped-down, version of the product that seeks to quench the early user's thirst, gearing up for the market's larger appetite.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E382E-0775-495E-83DD-C7CA680B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049A-FE75-4474-AF49-2BEB8443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one does a startup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F0CA-2922-4EBE-BBCC-7A39B4B9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89304"/>
            <a:ext cx="11650767" cy="4863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startup typically needs to go through the following progression: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PoC</a:t>
            </a:r>
            <a:r>
              <a:rPr lang="en-US" dirty="0"/>
              <a:t> - Validate the concept and technology.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Prototype - Test and validate key features, user interactions, and overall usability.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- Launch a product with just enough features to gather feedback from early adopters and validate the product's value proposition.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DD7B7-A8CD-4EC6-9EB7-FDB5900E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6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CC62B8-CEFF-44A7-A14C-672CC373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88458F-8682-4997-99D0-8C411A34E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761A-E8FC-4A27-9023-4AFD4AF1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190-56C7-4A31-B3D1-3B6DC9D7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PoC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BD14-3D5A-4042-B1E6-1BAFEB2B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concept sounds a little like an arcane term you might hear from a research scientist in a lab, but in the world of startups, it plays an instrumental role. </a:t>
            </a:r>
          </a:p>
          <a:p>
            <a:r>
              <a:rPr lang="en-US" dirty="0"/>
              <a:t>At its core, a </a:t>
            </a:r>
            <a:r>
              <a:rPr lang="en-US" dirty="0" err="1"/>
              <a:t>PoC</a:t>
            </a:r>
            <a:r>
              <a:rPr lang="en-US" dirty="0"/>
              <a:t> is a litmus test for ideas. </a:t>
            </a:r>
          </a:p>
          <a:p>
            <a:r>
              <a:rPr lang="en-US" dirty="0"/>
              <a:t>A </a:t>
            </a:r>
            <a:r>
              <a:rPr lang="en-US" dirty="0" err="1"/>
              <a:t>PoC</a:t>
            </a:r>
            <a:r>
              <a:rPr lang="en-US" dirty="0"/>
              <a:t> seeks to answer a fundamental question:</a:t>
            </a:r>
          </a:p>
          <a:p>
            <a:pPr lvl="1"/>
            <a:r>
              <a:rPr lang="en-US" dirty="0"/>
              <a:t>Can this concept work in the practical world?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41A2-9381-4295-AF52-AA05EB5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190-56C7-4A31-B3D1-3B6DC9D7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PoC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BD14-3D5A-4042-B1E6-1BAFEB2B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PoC</a:t>
            </a:r>
            <a:r>
              <a:rPr lang="en-US" dirty="0"/>
              <a:t> is more of a narrowly focused process. It zeros in on a specific design, project, or assumption and puts it to the test. </a:t>
            </a:r>
          </a:p>
          <a:p>
            <a:r>
              <a:rPr lang="en-US" dirty="0"/>
              <a:t>This </a:t>
            </a:r>
            <a:r>
              <a:rPr lang="en-US" dirty="0" err="1"/>
              <a:t>PoC</a:t>
            </a:r>
            <a:r>
              <a:rPr lang="en-US" dirty="0"/>
              <a:t> process ensures that the seed of an idea can – in practice – grow into a full-fledged product you can be proud of.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41A2-9381-4295-AF52-AA05EB5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</TotalTime>
  <Words>1982</Words>
  <Application>Microsoft Office PowerPoint</Application>
  <PresentationFormat>Widescreen</PresentationFormat>
  <Paragraphs>246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Candara</vt:lpstr>
      <vt:lpstr>Office Theme</vt:lpstr>
      <vt:lpstr>PoC vs Prototype vs MVP</vt:lpstr>
      <vt:lpstr>Outline</vt:lpstr>
      <vt:lpstr>Overview</vt:lpstr>
      <vt:lpstr>Overview</vt:lpstr>
      <vt:lpstr>Overview</vt:lpstr>
      <vt:lpstr>Which one does a startup need?</vt:lpstr>
      <vt:lpstr>PoC </vt:lpstr>
      <vt:lpstr>What is PoC?</vt:lpstr>
      <vt:lpstr>What is PoC?</vt:lpstr>
      <vt:lpstr>How Does a Proof-of-Concept Work?</vt:lpstr>
      <vt:lpstr>How Does a Proof-of-Concept Work?</vt:lpstr>
      <vt:lpstr>PowerPoint Presentation</vt:lpstr>
      <vt:lpstr>What are the Main Features of PoC?</vt:lpstr>
      <vt:lpstr>PoC Best Practices</vt:lpstr>
      <vt:lpstr>Why Do You Need to Use a PoC?</vt:lpstr>
      <vt:lpstr>Why Do You Need to Use a PoC?</vt:lpstr>
      <vt:lpstr>Examples</vt:lpstr>
      <vt:lpstr>Examples</vt:lpstr>
      <vt:lpstr>Examples</vt:lpstr>
      <vt:lpstr>Prototype</vt:lpstr>
      <vt:lpstr>What is a Prototype?</vt:lpstr>
      <vt:lpstr>What is a Prototype?</vt:lpstr>
      <vt:lpstr>How Does Prototyping Work?</vt:lpstr>
      <vt:lpstr>How Does Prototyping Work?</vt:lpstr>
      <vt:lpstr>Major Prototype Models</vt:lpstr>
      <vt:lpstr>Major Prototype Models</vt:lpstr>
      <vt:lpstr>Major Prototype Models</vt:lpstr>
      <vt:lpstr>Major Prototype Models</vt:lpstr>
      <vt:lpstr>Why Do You Need a Prototype?</vt:lpstr>
      <vt:lpstr>Prototyping becomes evident</vt:lpstr>
      <vt:lpstr>Prototyping Best Practices</vt:lpstr>
      <vt:lpstr>Examples</vt:lpstr>
      <vt:lpstr>Examples</vt:lpstr>
      <vt:lpstr>Examples</vt:lpstr>
      <vt:lpstr>MVP</vt:lpstr>
      <vt:lpstr>What is an MVP?</vt:lpstr>
      <vt:lpstr>MVP</vt:lpstr>
      <vt:lpstr>How Does an MVP Work?</vt:lpstr>
      <vt:lpstr>How Does an MVP Work?</vt:lpstr>
      <vt:lpstr>Why Do You Need an MVP?</vt:lpstr>
      <vt:lpstr>Main Characteristics of an MVP</vt:lpstr>
      <vt:lpstr>MVP Best Practices</vt:lpstr>
      <vt:lpstr>Examples</vt:lpstr>
      <vt:lpstr>Examples</vt:lpstr>
      <vt:lpstr>Examples</vt:lpstr>
      <vt:lpstr>PoC vs. Prototype vs. MVP: Major Differences</vt:lpstr>
      <vt:lpstr>Differences</vt:lpstr>
      <vt:lpstr>PowerPoint Presentation</vt:lpstr>
      <vt:lpstr>PowerPoint Presentation</vt:lpstr>
      <vt:lpstr>When to Use?</vt:lpstr>
      <vt:lpstr>When to Use?</vt:lpstr>
      <vt:lpstr>When to Use?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234</cp:revision>
  <cp:lastPrinted>2021-10-18T07:27:50Z</cp:lastPrinted>
  <dcterms:created xsi:type="dcterms:W3CDTF">2021-10-12T10:09:12Z</dcterms:created>
  <dcterms:modified xsi:type="dcterms:W3CDTF">2024-02-18T05:23:16Z</dcterms:modified>
</cp:coreProperties>
</file>