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3" r:id="rId3"/>
    <p:sldId id="686" r:id="rId4"/>
    <p:sldId id="768" r:id="rId5"/>
    <p:sldId id="687" r:id="rId6"/>
    <p:sldId id="688" r:id="rId7"/>
    <p:sldId id="690" r:id="rId8"/>
    <p:sldId id="691" r:id="rId9"/>
    <p:sldId id="692" r:id="rId10"/>
    <p:sldId id="694" r:id="rId11"/>
    <p:sldId id="695" r:id="rId12"/>
    <p:sldId id="696" r:id="rId13"/>
    <p:sldId id="697" r:id="rId14"/>
    <p:sldId id="698" r:id="rId15"/>
    <p:sldId id="764" r:id="rId16"/>
    <p:sldId id="765" r:id="rId17"/>
    <p:sldId id="766" r:id="rId18"/>
    <p:sldId id="767" r:id="rId19"/>
    <p:sldId id="699" r:id="rId20"/>
    <p:sldId id="772" r:id="rId21"/>
    <p:sldId id="701" r:id="rId22"/>
    <p:sldId id="703" r:id="rId23"/>
    <p:sldId id="704" r:id="rId24"/>
    <p:sldId id="769" r:id="rId25"/>
    <p:sldId id="706" r:id="rId26"/>
    <p:sldId id="707" r:id="rId27"/>
    <p:sldId id="708" r:id="rId28"/>
    <p:sldId id="709" r:id="rId29"/>
    <p:sldId id="770" r:id="rId30"/>
    <p:sldId id="771" r:id="rId31"/>
    <p:sldId id="710" r:id="rId32"/>
    <p:sldId id="711" r:id="rId33"/>
    <p:sldId id="712" r:id="rId34"/>
    <p:sldId id="713" r:id="rId35"/>
    <p:sldId id="714" r:id="rId36"/>
    <p:sldId id="715" r:id="rId37"/>
    <p:sldId id="716" r:id="rId38"/>
    <p:sldId id="717" r:id="rId39"/>
    <p:sldId id="718" r:id="rId40"/>
    <p:sldId id="719" r:id="rId41"/>
    <p:sldId id="720" r:id="rId42"/>
    <p:sldId id="721" r:id="rId43"/>
    <p:sldId id="722" r:id="rId44"/>
    <p:sldId id="723" r:id="rId45"/>
    <p:sldId id="724" r:id="rId46"/>
    <p:sldId id="725" r:id="rId47"/>
    <p:sldId id="726" r:id="rId48"/>
    <p:sldId id="727" r:id="rId49"/>
    <p:sldId id="728" r:id="rId50"/>
    <p:sldId id="729" r:id="rId51"/>
    <p:sldId id="730" r:id="rId52"/>
    <p:sldId id="731" r:id="rId53"/>
    <p:sldId id="732" r:id="rId54"/>
    <p:sldId id="733" r:id="rId55"/>
    <p:sldId id="734" r:id="rId56"/>
    <p:sldId id="735" r:id="rId57"/>
    <p:sldId id="736" r:id="rId58"/>
    <p:sldId id="737" r:id="rId59"/>
    <p:sldId id="738" r:id="rId60"/>
    <p:sldId id="739" r:id="rId61"/>
    <p:sldId id="740" r:id="rId62"/>
    <p:sldId id="741" r:id="rId63"/>
    <p:sldId id="742" r:id="rId64"/>
    <p:sldId id="743" r:id="rId65"/>
    <p:sldId id="744" r:id="rId66"/>
    <p:sldId id="745" r:id="rId67"/>
    <p:sldId id="746" r:id="rId68"/>
    <p:sldId id="747" r:id="rId69"/>
    <p:sldId id="748" r:id="rId70"/>
    <p:sldId id="749" r:id="rId71"/>
    <p:sldId id="750" r:id="rId72"/>
    <p:sldId id="751" r:id="rId73"/>
    <p:sldId id="752" r:id="rId74"/>
    <p:sldId id="753" r:id="rId75"/>
    <p:sldId id="754" r:id="rId76"/>
    <p:sldId id="755" r:id="rId77"/>
    <p:sldId id="756" r:id="rId78"/>
    <p:sldId id="757" r:id="rId79"/>
    <p:sldId id="758" r:id="rId80"/>
    <p:sldId id="759" r:id="rId81"/>
    <p:sldId id="760" r:id="rId82"/>
    <p:sldId id="76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6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val="10165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1452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3071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621594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11/24/2022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11/24/2022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mi.org/certifications/certified-associate-capm" TargetMode="External"/><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History of Project Management</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6" name="Picture 2" descr="https://www.business2community.com/wp-content/uploads/2019/02/1uygOLd0ytR0WfPAleBC_eMn0oA8Nd5hKHtYqRNp0Zmhzwlc1doKiBBQhTHKIM5ZQlHCUHFa-0wQIfoduJp0pVtEdDZqrx0TzeDRcKdkFDVqgRUbE3l415OoTPvao0bnYZt7A-p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42" y="3752670"/>
            <a:ext cx="54102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7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55898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dirty="0" smtClean="0"/>
              <a:t>The Project Management Institute (PMI) is an international professional society for project managers founded in 1969</a:t>
            </a:r>
          </a:p>
          <a:p>
            <a:r>
              <a:rPr lang="en-US" dirty="0" smtClean="0"/>
              <a:t>PMI has continued to attract and retain members, reporting more than </a:t>
            </a:r>
            <a:r>
              <a:rPr lang="en-US" dirty="0"/>
              <a:t> 652,000 </a:t>
            </a:r>
            <a:r>
              <a:rPr lang="en-US" dirty="0" smtClean="0"/>
              <a:t>members worldwide by late 2020</a:t>
            </a:r>
          </a:p>
          <a:p>
            <a:r>
              <a:rPr lang="en-US" dirty="0" smtClean="0"/>
              <a:t>There are communities of practices in many areas, like information systems, financial services, and health care</a:t>
            </a:r>
          </a:p>
          <a:p>
            <a:r>
              <a:rPr lang="en-US" dirty="0"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674760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Project Management Certification</a:t>
            </a:r>
            <a:endParaRPr lang="en-US" dirty="0"/>
          </a:p>
        </p:txBody>
      </p:sp>
      <p:sp>
        <p:nvSpPr>
          <p:cNvPr id="53251" name="Rectangle 3"/>
          <p:cNvSpPr>
            <a:spLocks noGrp="1" noChangeArrowheads="1"/>
          </p:cNvSpPr>
          <p:nvPr>
            <p:ph idx="1"/>
          </p:nvPr>
        </p:nvSpPr>
        <p:spPr/>
        <p:txBody>
          <a:bodyPr/>
          <a:lstStyle/>
          <a:p>
            <a:r>
              <a:rPr lang="en-US" altLang="en-US" dirty="0"/>
              <a:t>The Project Management Institute (PMI: </a:t>
            </a:r>
            <a:r>
              <a:rPr lang="en-US" altLang="en-US" dirty="0">
                <a:hlinkClick r:id="rId2"/>
              </a:rPr>
              <a:t>http://www.pmi.org/</a:t>
            </a:r>
            <a:r>
              <a:rPr lang="en-US" altLang="en-US" dirty="0"/>
              <a:t>) is the leading organization in advancing the project management profession</a:t>
            </a:r>
          </a:p>
          <a:p>
            <a:r>
              <a:rPr lang="en-US" dirty="0" smtClean="0"/>
              <a:t>PMI </a:t>
            </a:r>
            <a:r>
              <a:rPr lang="en-US" dirty="0" smtClean="0"/>
              <a:t>provides certification as a Project Management Professional (PMP®)</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a:t>Students can join PMI at a reduced fee and earn the Certified Associate in Project Management (CAPM) certification(see </a:t>
            </a:r>
            <a:r>
              <a:rPr lang="en-US" dirty="0">
                <a:hlinkClick r:id="rId3"/>
              </a:rPr>
              <a:t>PMI</a:t>
            </a:r>
            <a:r>
              <a:rPr lang="en-US" dirty="0"/>
              <a:t> for details</a:t>
            </a:r>
            <a:r>
              <a:rPr lang="en-US" dirty="0" smtClean="0"/>
              <a: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64095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Project Management Certification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1026" name="Picture 2" descr="10 Year Gr owth in the PMI PMP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9" y="1385106"/>
            <a:ext cx="8372789" cy="49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15</a:t>
            </a:fld>
            <a:endParaRPr lang="en-US"/>
          </a:p>
        </p:txBody>
      </p:sp>
      <p:pic>
        <p:nvPicPr>
          <p:cNvPr id="6" name="Picture 5">
            <a:extLst>
              <a:ext uri="{FF2B5EF4-FFF2-40B4-BE49-F238E27FC236}">
                <a16:creationId xmlns:a16="http://schemas.microsoft.com/office/drawing/2014/main" id="{6F479F71-5B26-5E78-F202-D442EBC62E1D}"/>
              </a:ext>
            </a:extLst>
          </p:cNvPr>
          <p:cNvPicPr>
            <a:picLocks noChangeAspect="1"/>
          </p:cNvPicPr>
          <p:nvPr/>
        </p:nvPicPr>
        <p:blipFill>
          <a:blip r:embed="rId2"/>
          <a:stretch>
            <a:fillRect/>
          </a:stretch>
        </p:blipFill>
        <p:spPr>
          <a:xfrm>
            <a:off x="1177672" y="2063680"/>
            <a:ext cx="9836656" cy="2730640"/>
          </a:xfrm>
          <a:prstGeom prst="rect">
            <a:avLst/>
          </a:prstGeom>
        </p:spPr>
      </p:pic>
    </p:spTree>
    <p:extLst>
      <p:ext uri="{BB962C8B-B14F-4D97-AF65-F5344CB8AC3E}">
        <p14:creationId xmlns:p14="http://schemas.microsoft.com/office/powerpoint/2010/main" val="85585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16</a:t>
            </a:fld>
            <a:endParaRPr lang="en-US"/>
          </a:p>
        </p:txBody>
      </p:sp>
      <p:pic>
        <p:nvPicPr>
          <p:cNvPr id="7" name="Picture 6">
            <a:extLst>
              <a:ext uri="{FF2B5EF4-FFF2-40B4-BE49-F238E27FC236}">
                <a16:creationId xmlns:a16="http://schemas.microsoft.com/office/drawing/2014/main" id="{7E286FB8-F079-E50F-D372-4ECF49642B24}"/>
              </a:ext>
            </a:extLst>
          </p:cNvPr>
          <p:cNvPicPr>
            <a:picLocks noChangeAspect="1"/>
          </p:cNvPicPr>
          <p:nvPr/>
        </p:nvPicPr>
        <p:blipFill>
          <a:blip r:embed="rId2"/>
          <a:stretch>
            <a:fillRect/>
          </a:stretch>
        </p:blipFill>
        <p:spPr>
          <a:xfrm>
            <a:off x="2190549" y="2085906"/>
            <a:ext cx="7810901" cy="2686188"/>
          </a:xfrm>
          <a:prstGeom prst="rect">
            <a:avLst/>
          </a:prstGeom>
        </p:spPr>
      </p:pic>
    </p:spTree>
    <p:extLst>
      <p:ext uri="{BB962C8B-B14F-4D97-AF65-F5344CB8AC3E}">
        <p14:creationId xmlns:p14="http://schemas.microsoft.com/office/powerpoint/2010/main" val="361284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17</a:t>
            </a:fld>
            <a:endParaRPr lang="en-US"/>
          </a:p>
        </p:txBody>
      </p:sp>
      <p:pic>
        <p:nvPicPr>
          <p:cNvPr id="6" name="Picture 5">
            <a:extLst>
              <a:ext uri="{FF2B5EF4-FFF2-40B4-BE49-F238E27FC236}">
                <a16:creationId xmlns:a16="http://schemas.microsoft.com/office/drawing/2014/main" id="{FFCAC8D1-4C44-536D-538C-26E4F850619F}"/>
              </a:ext>
            </a:extLst>
          </p:cNvPr>
          <p:cNvPicPr>
            <a:picLocks noChangeAspect="1"/>
          </p:cNvPicPr>
          <p:nvPr/>
        </p:nvPicPr>
        <p:blipFill>
          <a:blip r:embed="rId2"/>
          <a:stretch>
            <a:fillRect/>
          </a:stretch>
        </p:blipFill>
        <p:spPr>
          <a:xfrm>
            <a:off x="1223254" y="1287874"/>
            <a:ext cx="9591637" cy="5205001"/>
          </a:xfrm>
          <a:prstGeom prst="rect">
            <a:avLst/>
          </a:prstGeom>
        </p:spPr>
      </p:pic>
    </p:spTree>
    <p:extLst>
      <p:ext uri="{BB962C8B-B14F-4D97-AF65-F5344CB8AC3E}">
        <p14:creationId xmlns:p14="http://schemas.microsoft.com/office/powerpoint/2010/main" val="82443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18</a:t>
            </a:fld>
            <a:endParaRPr lang="en-US"/>
          </a:p>
        </p:txBody>
      </p:sp>
      <p:pic>
        <p:nvPicPr>
          <p:cNvPr id="6" name="Picture 5">
            <a:extLst>
              <a:ext uri="{FF2B5EF4-FFF2-40B4-BE49-F238E27FC236}">
                <a16:creationId xmlns:a16="http://schemas.microsoft.com/office/drawing/2014/main" id="{E8023C78-A9E8-E514-81E7-D3F1259431E9}"/>
              </a:ext>
            </a:extLst>
          </p:cNvPr>
          <p:cNvPicPr>
            <a:picLocks noChangeAspect="1"/>
          </p:cNvPicPr>
          <p:nvPr/>
        </p:nvPicPr>
        <p:blipFill>
          <a:blip r:embed="rId2"/>
          <a:stretch>
            <a:fillRect/>
          </a:stretch>
        </p:blipFill>
        <p:spPr>
          <a:xfrm>
            <a:off x="4133749" y="2006527"/>
            <a:ext cx="3924502" cy="2844946"/>
          </a:xfrm>
          <a:prstGeom prst="rect">
            <a:avLst/>
          </a:prstGeom>
        </p:spPr>
      </p:pic>
    </p:spTree>
    <p:extLst>
      <p:ext uri="{BB962C8B-B14F-4D97-AF65-F5344CB8AC3E}">
        <p14:creationId xmlns:p14="http://schemas.microsoft.com/office/powerpoint/2010/main" val="86329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55819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a:t>
            </a:r>
          </a:p>
          <a:p>
            <a:pPr>
              <a:lnSpc>
                <a:spcPct val="100000"/>
              </a:lnSpc>
            </a:pPr>
            <a:r>
              <a:rPr lang="en-US" dirty="0"/>
              <a:t>Project Management </a:t>
            </a:r>
            <a:r>
              <a:rPr lang="en-US" dirty="0" smtClean="0"/>
              <a:t>History</a:t>
            </a:r>
          </a:p>
          <a:p>
            <a:pPr>
              <a:lnSpc>
                <a:spcPct val="100000"/>
              </a:lnSpc>
            </a:pPr>
            <a:r>
              <a:rPr lang="en-US" dirty="0" smtClean="0"/>
              <a:t>Project Managers</a:t>
            </a:r>
          </a:p>
          <a:p>
            <a:pPr>
              <a:lnSpc>
                <a:spcPct val="100000"/>
              </a:lnSpc>
            </a:pPr>
            <a:r>
              <a:rPr lang="en-US" dirty="0"/>
              <a:t>PMBOK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Managers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47159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altLang="en-US" dirty="0"/>
              <a:t>Project Managers </a:t>
            </a:r>
          </a:p>
        </p:txBody>
      </p:sp>
      <p:sp>
        <p:nvSpPr>
          <p:cNvPr id="90115" name="Rectangle 3"/>
          <p:cNvSpPr>
            <a:spLocks noGrp="1" noChangeArrowheads="1"/>
          </p:cNvSpPr>
          <p:nvPr>
            <p:ph type="body" idx="1"/>
          </p:nvPr>
        </p:nvSpPr>
        <p:spPr/>
        <p:txBody>
          <a:bodyPr/>
          <a:lstStyle/>
          <a:p>
            <a:r>
              <a:rPr lang="en-US" altLang="en-US" dirty="0" smtClean="0"/>
              <a:t>Project Managers are mainly responsible for all issues related to the software project; issues may vary depending on the project scale, some of the common issues are:</a:t>
            </a:r>
          </a:p>
          <a:p>
            <a:pPr lvl="1"/>
            <a:r>
              <a:rPr lang="en-US" altLang="en-US" dirty="0"/>
              <a:t>Schedule</a:t>
            </a:r>
          </a:p>
          <a:p>
            <a:pPr lvl="1"/>
            <a:r>
              <a:rPr lang="en-US" altLang="en-US" dirty="0"/>
              <a:t>Budget</a:t>
            </a:r>
          </a:p>
          <a:p>
            <a:pPr lvl="1"/>
            <a:r>
              <a:rPr lang="en-US" altLang="en-US" dirty="0"/>
              <a:t>Quality</a:t>
            </a:r>
          </a:p>
          <a:p>
            <a:pPr lvl="1"/>
            <a:r>
              <a:rPr lang="en-US" altLang="en-US" dirty="0"/>
              <a:t>Delivery of products</a:t>
            </a:r>
          </a:p>
          <a:p>
            <a:pPr lvl="1"/>
            <a:r>
              <a:rPr lang="en-US" altLang="en-US" dirty="0"/>
              <a:t>Locking in resources</a:t>
            </a:r>
          </a:p>
          <a:p>
            <a:r>
              <a:rPr lang="en-US" altLang="en-US" dirty="0"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19351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altLang="en-US" dirty="0"/>
              <a:t>The Project Manager</a:t>
            </a:r>
          </a:p>
        </p:txBody>
      </p:sp>
      <p:sp>
        <p:nvSpPr>
          <p:cNvPr id="34819" name="Rectangle 4"/>
          <p:cNvSpPr>
            <a:spLocks noGrp="1" noChangeArrowheads="1"/>
          </p:cNvSpPr>
          <p:nvPr>
            <p:ph type="body" idx="1"/>
          </p:nvPr>
        </p:nvSpPr>
        <p:spPr/>
        <p:txBody>
          <a:bodyPr>
            <a:normAutofit/>
          </a:bodyPr>
          <a:lstStyle/>
          <a:p>
            <a:pPr>
              <a:lnSpc>
                <a:spcPct val="110000"/>
              </a:lnSpc>
              <a:buNone/>
              <a:defRPr/>
            </a:pPr>
            <a:r>
              <a:rPr lang="en-US" b="1" dirty="0">
                <a:ea typeface="ＭＳ Ｐゴシック" charset="0"/>
                <a:cs typeface="ＭＳ Ｐゴシック" charset="0"/>
              </a:rPr>
              <a:t>The Role of the Project Manager</a:t>
            </a:r>
          </a:p>
          <a:p>
            <a:pPr>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defRPr/>
            </a:pPr>
            <a:r>
              <a:rPr lang="en-US" dirty="0">
                <a:ea typeface="ＭＳ Ｐゴシック" charset="0"/>
                <a:cs typeface="ＭＳ Ｐゴシック" charset="0"/>
              </a:rPr>
              <a:t>Remember that 97% of successful projects were led by experienced project managers, who can often help influence success factors</a:t>
            </a:r>
          </a:p>
          <a:p>
            <a:pPr>
              <a:lnSpc>
                <a:spcPct val="100000"/>
              </a:lnSpc>
              <a:buNone/>
              <a:defRPr/>
            </a:pPr>
            <a:r>
              <a:rPr lang="en-US" b="1" dirty="0">
                <a:ea typeface="ＭＳ Ｐゴシック" charset="0"/>
                <a:cs typeface="ＭＳ Ｐゴシック" charset="0"/>
              </a:rPr>
              <a:t>Skills for Project Managers</a:t>
            </a:r>
          </a:p>
          <a:p>
            <a:pPr>
              <a:buFont typeface="Wingdings" charset="0"/>
              <a:buNone/>
              <a:defRPr/>
            </a:pPr>
            <a:r>
              <a:rPr lang="en-US" dirty="0">
                <a:ea typeface="ＭＳ Ｐゴシック" charset="0"/>
                <a:cs typeface="ＭＳ Ｐゴシック" charset="0"/>
              </a:rPr>
              <a:t>Project managers need a wide variety of </a:t>
            </a:r>
            <a:r>
              <a:rPr lang="en-US" dirty="0" smtClean="0">
                <a:ea typeface="ＭＳ Ｐゴシック" charset="0"/>
                <a:cs typeface="ＭＳ Ｐゴシック" charset="0"/>
              </a:rPr>
              <a:t>skills, They </a:t>
            </a:r>
            <a:r>
              <a:rPr lang="en-US" dirty="0">
                <a:ea typeface="ＭＳ Ｐゴシック" charset="0"/>
                <a:cs typeface="ＭＳ Ｐゴシック" charset="0"/>
              </a:rPr>
              <a:t>should:</a:t>
            </a:r>
          </a:p>
          <a:p>
            <a:pPr lvl="1">
              <a:buFont typeface="Courier New" panose="02070309020205020404" pitchFamily="49" charset="0"/>
              <a:buChar char="o"/>
              <a:defRPr/>
            </a:pPr>
            <a:r>
              <a:rPr lang="en-US" dirty="0">
                <a:ea typeface="ＭＳ Ｐゴシック" charset="0"/>
              </a:rPr>
              <a:t>Be comfortable with change</a:t>
            </a:r>
          </a:p>
          <a:p>
            <a:pPr lvl="1">
              <a:buFont typeface="Courier New" panose="02070309020205020404" pitchFamily="49" charset="0"/>
              <a:buChar char="o"/>
              <a:defRPr/>
            </a:pPr>
            <a:r>
              <a:rPr lang="en-US" dirty="0">
                <a:ea typeface="ＭＳ Ｐゴシック" charset="0"/>
              </a:rPr>
              <a:t>Understand the organizations they work in and with</a:t>
            </a:r>
          </a:p>
          <a:p>
            <a:pPr lvl="1">
              <a:buFont typeface="Courier New" panose="02070309020205020404" pitchFamily="49" charset="0"/>
              <a:buChar char="o"/>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1819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altLang="en-US" dirty="0"/>
              <a:t>Competencies for Project Managers</a:t>
            </a:r>
          </a:p>
        </p:txBody>
      </p:sp>
      <p:sp>
        <p:nvSpPr>
          <p:cNvPr id="47106" name="Rectangle 4"/>
          <p:cNvSpPr>
            <a:spLocks noGrp="1" noChangeArrowheads="1"/>
          </p:cNvSpPr>
          <p:nvPr>
            <p:ph type="body" idx="1"/>
          </p:nvPr>
        </p:nvSpPr>
        <p:spPr/>
        <p:txBody>
          <a:bodyPr numCol="2">
            <a:normAutofit/>
          </a:bodyPr>
          <a:lstStyle/>
          <a:p>
            <a:pPr marL="457200" indent="-457200">
              <a:buFont typeface="Arial" panose="020B0604020202020204" pitchFamily="34" charset="0"/>
              <a:buAutoNum type="arabicPeriod"/>
            </a:pPr>
            <a:r>
              <a:rPr lang="en-US" altLang="en-US" sz="2900" dirty="0"/>
              <a:t>People skills</a:t>
            </a:r>
          </a:p>
          <a:p>
            <a:pPr marL="457200" indent="-457200">
              <a:buFont typeface="Arial" panose="020B0604020202020204" pitchFamily="34" charset="0"/>
              <a:buAutoNum type="arabicPeriod"/>
            </a:pPr>
            <a:r>
              <a:rPr lang="en-US" altLang="en-US" sz="2900" dirty="0"/>
              <a:t>Leadership</a:t>
            </a:r>
          </a:p>
          <a:p>
            <a:pPr marL="457200" indent="-457200">
              <a:buFont typeface="Arial" panose="020B0604020202020204" pitchFamily="34" charset="0"/>
              <a:buAutoNum type="arabicPeriod"/>
            </a:pPr>
            <a:r>
              <a:rPr lang="en-US" altLang="en-US" sz="2900" dirty="0"/>
              <a:t>Listening</a:t>
            </a:r>
          </a:p>
          <a:p>
            <a:pPr marL="457200" indent="-457200">
              <a:buFont typeface="Arial" panose="020B0604020202020204" pitchFamily="34" charset="0"/>
              <a:buAutoNum type="arabicPeriod"/>
            </a:pPr>
            <a:r>
              <a:rPr lang="en-US" altLang="en-US" sz="2900" dirty="0"/>
              <a:t>Integrity, ethical behavior, consistent</a:t>
            </a:r>
          </a:p>
          <a:p>
            <a:pPr marL="457200" indent="-457200">
              <a:buFont typeface="Arial" panose="020B0604020202020204" pitchFamily="34" charset="0"/>
              <a:buAutoNum type="arabicPeriod"/>
            </a:pPr>
            <a:r>
              <a:rPr lang="en-US" altLang="en-US" sz="2900" dirty="0"/>
              <a:t>Strong at building trust</a:t>
            </a:r>
          </a:p>
          <a:p>
            <a:pPr marL="457200" indent="-457200">
              <a:buFont typeface="Arial" panose="020B0604020202020204" pitchFamily="34" charset="0"/>
              <a:buAutoNum type="arabicPeriod"/>
            </a:pPr>
            <a:r>
              <a:rPr lang="en-US" altLang="en-US" sz="2900" dirty="0"/>
              <a:t>Verbal communication</a:t>
            </a:r>
          </a:p>
          <a:p>
            <a:pPr marL="457200" indent="-457200">
              <a:buFont typeface="Arial" panose="020B0604020202020204" pitchFamily="34" charset="0"/>
              <a:buAutoNum type="arabicPeriod"/>
            </a:pPr>
            <a:r>
              <a:rPr lang="en-US" altLang="en-US" sz="2900" dirty="0"/>
              <a:t>Strong at building </a:t>
            </a:r>
            <a:r>
              <a:rPr lang="en-US" altLang="en-US" sz="2900" dirty="0" smtClean="0"/>
              <a:t>teams</a:t>
            </a:r>
          </a:p>
          <a:p>
            <a:pPr marL="457200" indent="-457200">
              <a:buFont typeface="Arial" panose="020B0604020202020204" pitchFamily="34" charset="0"/>
              <a:buAutoNum type="arabicPeriod"/>
            </a:pPr>
            <a:endParaRPr lang="en-US" altLang="en-US" sz="2900" dirty="0"/>
          </a:p>
          <a:p>
            <a:pPr marL="457200" indent="-457200">
              <a:buFont typeface="Arial" panose="020B0604020202020204" pitchFamily="34" charset="0"/>
              <a:buAutoNum type="arabicPeriod"/>
            </a:pPr>
            <a:r>
              <a:rPr lang="en-US" altLang="en-US" sz="2900" dirty="0"/>
              <a:t>Conflict resolution, conflict management</a:t>
            </a:r>
          </a:p>
          <a:p>
            <a:pPr marL="457200" indent="-457200">
              <a:buFont typeface="Arial" panose="020B0604020202020204" pitchFamily="34" charset="0"/>
              <a:buAutoNum type="arabicPeriod"/>
            </a:pPr>
            <a:r>
              <a:rPr lang="en-US" altLang="en-US" sz="2900" dirty="0"/>
              <a:t>Critical thinking, problem solving</a:t>
            </a:r>
          </a:p>
          <a:p>
            <a:pPr marL="457200" indent="-457200">
              <a:buFont typeface="Arial" panose="020B0604020202020204" pitchFamily="34" charset="0"/>
              <a:buAutoNum type="arabicPeriod"/>
            </a:pPr>
            <a:r>
              <a:rPr lang="en-US" altLang="en-US" sz="2900" dirty="0"/>
              <a:t>Understands, balances priorities</a:t>
            </a:r>
          </a:p>
          <a:p>
            <a:pPr marL="457200" indent="-457200">
              <a:buFont typeface="Arial" panose="020B0604020202020204" pitchFamily="34" charset="0"/>
              <a:buAutoNum type="arabicPeriod"/>
            </a:pPr>
            <a:r>
              <a:rPr lang="en-US" altLang="en-US" sz="2900" dirty="0"/>
              <a:t>Negotiating</a:t>
            </a:r>
          </a:p>
          <a:p>
            <a:pPr marL="457200" indent="-457200">
              <a:buFont typeface="Arial" panose="020B0604020202020204" pitchFamily="34" charset="0"/>
              <a:buAutoNum type="arabicPeriod"/>
            </a:pPr>
            <a:r>
              <a:rPr lang="en-US" altLang="en-US" sz="2900" dirty="0"/>
              <a:t>Influencing the Organization</a:t>
            </a:r>
          </a:p>
          <a:p>
            <a:pPr marL="457200" indent="-457200">
              <a:buFont typeface="Arial" panose="020B0604020202020204" pitchFamily="34" charset="0"/>
              <a:buAutoNum type="arabicPeriod"/>
            </a:pPr>
            <a:r>
              <a:rPr lang="en-US" altLang="en-US" sz="2900" dirty="0"/>
              <a:t>Mentoring</a:t>
            </a:r>
          </a:p>
          <a:p>
            <a:pPr marL="457200" indent="-457200">
              <a:buFont typeface="Arial" panose="020B0604020202020204" pitchFamily="34" charset="0"/>
              <a:buAutoNum type="arabicPeriod"/>
            </a:pPr>
            <a:r>
              <a:rPr lang="en-US" altLang="en-US" sz="2900" dirty="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4249818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dirty="0"/>
              <a:t>Advantages of Using Formal Project Management</a:t>
            </a:r>
            <a:endParaRPr lang="en-US" dirty="0"/>
          </a:p>
        </p:txBody>
      </p:sp>
      <p:sp>
        <p:nvSpPr>
          <p:cNvPr id="14339" name="Rectangle 3"/>
          <p:cNvSpPr>
            <a:spLocks noGrp="1" noChangeArrowheads="1"/>
          </p:cNvSpPr>
          <p:nvPr>
            <p:ph idx="1"/>
          </p:nvPr>
        </p:nvSpPr>
        <p:spPr/>
        <p:txBody>
          <a:bodyPr>
            <a:normAutofit fontScale="92500" lnSpcReduction="10000"/>
          </a:bodyPr>
          <a:lstStyle/>
          <a:p>
            <a:r>
              <a:rPr lang="en-US" dirty="0" smtClean="0"/>
              <a:t>Better </a:t>
            </a:r>
            <a:r>
              <a:rPr lang="en-US" dirty="0" smtClean="0"/>
              <a:t>control of financial, physical, and human resources</a:t>
            </a:r>
          </a:p>
          <a:p>
            <a:r>
              <a:rPr lang="en-US" dirty="0" smtClean="0"/>
              <a:t>Improved customer relations</a:t>
            </a:r>
          </a:p>
          <a:p>
            <a:r>
              <a:rPr lang="en-US" dirty="0" smtClean="0"/>
              <a:t>Shorter development times</a:t>
            </a:r>
          </a:p>
          <a:p>
            <a:r>
              <a:rPr lang="en-US" dirty="0" smtClean="0"/>
              <a:t>Lower costs and improved productivity</a:t>
            </a:r>
          </a:p>
          <a:p>
            <a:r>
              <a:rPr lang="en-US" dirty="0" smtClean="0"/>
              <a:t>Higher quality and increased reliability</a:t>
            </a:r>
          </a:p>
          <a:p>
            <a:r>
              <a:rPr lang="en-US" dirty="0" smtClean="0"/>
              <a:t>Higher profit margins</a:t>
            </a:r>
          </a:p>
          <a:p>
            <a:r>
              <a:rPr lang="en-US" dirty="0" smtClean="0"/>
              <a:t>Better internal coordination</a:t>
            </a:r>
          </a:p>
          <a:p>
            <a:r>
              <a:rPr lang="en-US" dirty="0" smtClean="0"/>
              <a:t>Positive impact on meeting strategic goals</a:t>
            </a:r>
          </a:p>
          <a:p>
            <a:r>
              <a:rPr lang="en-US" dirty="0" smtClean="0"/>
              <a:t>Higher worker </a:t>
            </a:r>
            <a:r>
              <a:rPr lang="en-US" dirty="0"/>
              <a:t>morale (less stress)</a:t>
            </a:r>
          </a:p>
          <a:p>
            <a:pPr lvl="1"/>
            <a:r>
              <a:rPr lang="en-US" dirty="0"/>
              <a:t>Less “death marches”</a:t>
            </a:r>
          </a:p>
          <a:p>
            <a:pPr lvl="1"/>
            <a:r>
              <a:rPr lang="en-US" dirty="0"/>
              <a:t>Less overworked </a:t>
            </a:r>
            <a:r>
              <a:rPr lang="en-US" dirty="0" smtClean="0"/>
              <a:t>personnel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1128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Body of Knowledge (PMBOK)</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25</a:t>
            </a:fld>
            <a:endParaRPr lang="en-US"/>
          </a:p>
        </p:txBody>
      </p:sp>
    </p:spTree>
    <p:extLst>
      <p:ext uri="{BB962C8B-B14F-4D97-AF65-F5344CB8AC3E}">
        <p14:creationId xmlns:p14="http://schemas.microsoft.com/office/powerpoint/2010/main" val="352835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Key Changes in the PMBOK® Guide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23713" y="1406880"/>
            <a:ext cx="7394779" cy="503812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706908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550" y="118237"/>
            <a:ext cx="7282307" cy="6626722"/>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14119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Purpose of The Standard for Project Management </a:t>
            </a:r>
            <a:endParaRPr lang="en-US" dirty="0"/>
          </a:p>
        </p:txBody>
      </p:sp>
      <p:sp>
        <p:nvSpPr>
          <p:cNvPr id="3" name="Content Placeholder 2"/>
          <p:cNvSpPr>
            <a:spLocks noGrp="1"/>
          </p:cNvSpPr>
          <p:nvPr>
            <p:ph idx="1"/>
          </p:nvPr>
        </p:nvSpPr>
        <p:spPr/>
        <p:txBody>
          <a:bodyPr>
            <a:normAutofit/>
          </a:bodyPr>
          <a:lstStyle/>
          <a:p>
            <a:r>
              <a:rPr lang="en-US" dirty="0" smtClean="0"/>
              <a:t>The Standard for Project Management provides a basis for understanding project management and how it enables intended outcomes. </a:t>
            </a:r>
          </a:p>
          <a:p>
            <a:r>
              <a:rPr lang="en-US" dirty="0" smtClean="0"/>
              <a:t>This standard applies regardless of industry, location, size, or delivery approach, for example, predictive, hybrid, or adaptive. It describes the system within which projects operate, including governance, possible functions, the project environment, and considerations for the relationship between project management and product management.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8135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DD02-53B7-7842-AC22-BB38F721399D}"/>
              </a:ext>
            </a:extLst>
          </p:cNvPr>
          <p:cNvSpPr>
            <a:spLocks noGrp="1"/>
          </p:cNvSpPr>
          <p:nvPr>
            <p:ph type="title"/>
          </p:nvPr>
        </p:nvSpPr>
        <p:spPr/>
        <p:txBody>
          <a:bodyPr>
            <a:normAutofit/>
          </a:bodyPr>
          <a:lstStyle/>
          <a:p>
            <a:r>
              <a:rPr lang="en-US" dirty="0"/>
              <a:t>Project Management </a:t>
            </a:r>
            <a:r>
              <a:rPr lang="en-US" sz="4000" dirty="0">
                <a:solidFill>
                  <a:srgbClr val="7030A0"/>
                </a:solidFill>
              </a:rPr>
              <a:t>12 Principles</a:t>
            </a:r>
            <a:br>
              <a:rPr lang="en-US" sz="4000" dirty="0">
                <a:solidFill>
                  <a:srgbClr val="7030A0"/>
                </a:solidFill>
              </a:rPr>
            </a:br>
            <a:r>
              <a:rPr lang="en-US" sz="2400" dirty="0">
                <a:solidFill>
                  <a:srgbClr val="7030A0"/>
                </a:solidFill>
              </a:rPr>
              <a:t>(PMBOK v7)</a:t>
            </a:r>
          </a:p>
        </p:txBody>
      </p:sp>
      <p:sp>
        <p:nvSpPr>
          <p:cNvPr id="3" name="Content Placeholder 2">
            <a:extLst>
              <a:ext uri="{FF2B5EF4-FFF2-40B4-BE49-F238E27FC236}">
                <a16:creationId xmlns:a16="http://schemas.microsoft.com/office/drawing/2014/main" id="{80721108-83F1-394D-B124-DCD8B723822B}"/>
              </a:ext>
            </a:extLst>
          </p:cNvPr>
          <p:cNvSpPr>
            <a:spLocks noGrp="1"/>
          </p:cNvSpPr>
          <p:nvPr>
            <p:ph idx="1"/>
          </p:nvPr>
        </p:nvSpPr>
        <p:spPr/>
        <p:txBody>
          <a:bodyPr>
            <a:normAutofit fontScale="92500" lnSpcReduction="10000"/>
          </a:bodyPr>
          <a:lstStyle/>
          <a:p>
            <a:pPr marL="514350" indent="-514350">
              <a:buFont typeface="+mj-lt"/>
              <a:buAutoNum type="arabicPeriod"/>
            </a:pPr>
            <a:r>
              <a:rPr lang="en-US" sz="2400" dirty="0">
                <a:solidFill>
                  <a:srgbClr val="7030A0"/>
                </a:solidFill>
              </a:rPr>
              <a:t>Stewardship</a:t>
            </a:r>
          </a:p>
          <a:p>
            <a:pPr marL="514350" indent="-514350">
              <a:buFont typeface="+mj-lt"/>
              <a:buAutoNum type="arabicPeriod"/>
            </a:pPr>
            <a:r>
              <a:rPr lang="en-US" sz="2400" dirty="0">
                <a:solidFill>
                  <a:srgbClr val="7030A0"/>
                </a:solidFill>
              </a:rPr>
              <a:t>Team</a:t>
            </a:r>
          </a:p>
          <a:p>
            <a:pPr marL="514350" indent="-514350">
              <a:buFont typeface="+mj-lt"/>
              <a:buAutoNum type="arabicPeriod"/>
            </a:pPr>
            <a:r>
              <a:rPr lang="en-US" sz="2400" dirty="0">
                <a:solidFill>
                  <a:srgbClr val="7030A0"/>
                </a:solidFill>
              </a:rPr>
              <a:t>Stakeholders</a:t>
            </a:r>
          </a:p>
          <a:p>
            <a:pPr marL="514350" indent="-514350">
              <a:buFont typeface="+mj-lt"/>
              <a:buAutoNum type="arabicPeriod"/>
            </a:pPr>
            <a:r>
              <a:rPr lang="en-US" sz="2400" dirty="0">
                <a:solidFill>
                  <a:srgbClr val="7030A0"/>
                </a:solidFill>
              </a:rPr>
              <a:t>Value</a:t>
            </a:r>
          </a:p>
          <a:p>
            <a:pPr marL="514350" indent="-514350">
              <a:buFont typeface="+mj-lt"/>
              <a:buAutoNum type="arabicPeriod"/>
            </a:pPr>
            <a:r>
              <a:rPr lang="en-US" sz="2400" dirty="0">
                <a:solidFill>
                  <a:srgbClr val="7030A0"/>
                </a:solidFill>
              </a:rPr>
              <a:t>Systems Thinking</a:t>
            </a:r>
          </a:p>
          <a:p>
            <a:pPr marL="514350" indent="-514350">
              <a:buFont typeface="+mj-lt"/>
              <a:buAutoNum type="arabicPeriod"/>
            </a:pPr>
            <a:r>
              <a:rPr lang="en-US" sz="2400" dirty="0">
                <a:solidFill>
                  <a:srgbClr val="7030A0"/>
                </a:solidFill>
              </a:rPr>
              <a:t>Leadership</a:t>
            </a:r>
          </a:p>
          <a:p>
            <a:pPr marL="514350" indent="-514350">
              <a:buFont typeface="+mj-lt"/>
              <a:buAutoNum type="arabicPeriod"/>
            </a:pPr>
            <a:r>
              <a:rPr lang="en-US" sz="2400" dirty="0">
                <a:solidFill>
                  <a:srgbClr val="7030A0"/>
                </a:solidFill>
              </a:rPr>
              <a:t>Tailoring</a:t>
            </a:r>
          </a:p>
          <a:p>
            <a:pPr marL="514350" indent="-514350">
              <a:buFont typeface="+mj-lt"/>
              <a:buAutoNum type="arabicPeriod"/>
            </a:pPr>
            <a:r>
              <a:rPr lang="en-US" sz="2400" dirty="0">
                <a:solidFill>
                  <a:srgbClr val="7030A0"/>
                </a:solidFill>
              </a:rPr>
              <a:t>Quality</a:t>
            </a:r>
          </a:p>
          <a:p>
            <a:pPr marL="514350" indent="-514350">
              <a:buFont typeface="+mj-lt"/>
              <a:buAutoNum type="arabicPeriod"/>
            </a:pPr>
            <a:r>
              <a:rPr lang="en-US" sz="2400" dirty="0">
                <a:solidFill>
                  <a:srgbClr val="7030A0"/>
                </a:solidFill>
              </a:rPr>
              <a:t>Complexity</a:t>
            </a:r>
          </a:p>
          <a:p>
            <a:pPr marL="514350" indent="-514350">
              <a:buFont typeface="+mj-lt"/>
              <a:buAutoNum type="arabicPeriod"/>
            </a:pPr>
            <a:r>
              <a:rPr lang="en-US" sz="2400" dirty="0">
                <a:solidFill>
                  <a:srgbClr val="7030A0"/>
                </a:solidFill>
              </a:rPr>
              <a:t>Risk</a:t>
            </a:r>
          </a:p>
          <a:p>
            <a:pPr marL="514350" indent="-514350">
              <a:buFont typeface="+mj-lt"/>
              <a:buAutoNum type="arabicPeriod"/>
            </a:pPr>
            <a:r>
              <a:rPr lang="en-US" sz="2400" dirty="0">
                <a:solidFill>
                  <a:srgbClr val="7030A0"/>
                </a:solidFill>
              </a:rPr>
              <a:t>Adaptability and Resiliency</a:t>
            </a:r>
          </a:p>
          <a:p>
            <a:pPr marL="514350" indent="-514350">
              <a:buFont typeface="+mj-lt"/>
              <a:buAutoNum type="arabicPeriod"/>
            </a:pPr>
            <a:r>
              <a:rPr lang="en-US" sz="2400" dirty="0">
                <a:solidFill>
                  <a:srgbClr val="7030A0"/>
                </a:solidFill>
              </a:rPr>
              <a:t>Change</a:t>
            </a:r>
          </a:p>
        </p:txBody>
      </p:sp>
      <p:sp>
        <p:nvSpPr>
          <p:cNvPr id="4" name="Slide Number Placeholder 3">
            <a:extLst>
              <a:ext uri="{FF2B5EF4-FFF2-40B4-BE49-F238E27FC236}">
                <a16:creationId xmlns:a16="http://schemas.microsoft.com/office/drawing/2014/main" id="{BD0A1CC2-B8C1-C04D-B987-908BC5FA2549}"/>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pic>
        <p:nvPicPr>
          <p:cNvPr id="8" name="Picture 7">
            <a:extLst>
              <a:ext uri="{FF2B5EF4-FFF2-40B4-BE49-F238E27FC236}">
                <a16:creationId xmlns:a16="http://schemas.microsoft.com/office/drawing/2014/main" id="{0A2655D1-83C9-8B45-A01E-CB0B45F9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400" y="1729212"/>
            <a:ext cx="2639313" cy="3422859"/>
          </a:xfrm>
          <a:prstGeom prst="rect">
            <a:avLst/>
          </a:prstGeom>
        </p:spPr>
      </p:pic>
    </p:spTree>
    <p:extLst>
      <p:ext uri="{BB962C8B-B14F-4D97-AF65-F5344CB8AC3E}">
        <p14:creationId xmlns:p14="http://schemas.microsoft.com/office/powerpoint/2010/main" val="216288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DD02-53B7-7842-AC22-BB38F721399D}"/>
              </a:ext>
            </a:extLst>
          </p:cNvPr>
          <p:cNvSpPr>
            <a:spLocks noGrp="1"/>
          </p:cNvSpPr>
          <p:nvPr>
            <p:ph type="title"/>
          </p:nvPr>
        </p:nvSpPr>
        <p:spPr/>
        <p:txBody>
          <a:bodyPr>
            <a:normAutofit fontScale="90000"/>
          </a:bodyPr>
          <a:lstStyle/>
          <a:p>
            <a:r>
              <a:rPr lang="en-US" sz="4900" dirty="0"/>
              <a:t>Project Management </a:t>
            </a:r>
            <a:r>
              <a:rPr lang="en-US" sz="4000" dirty="0">
                <a:solidFill>
                  <a:srgbClr val="FF0000"/>
                </a:solidFill>
              </a:rPr>
              <a:t/>
            </a:r>
            <a:br>
              <a:rPr lang="en-US" sz="4000" dirty="0">
                <a:solidFill>
                  <a:srgbClr val="FF0000"/>
                </a:solidFill>
              </a:rPr>
            </a:br>
            <a:r>
              <a:rPr lang="en-US" sz="4000" dirty="0">
                <a:solidFill>
                  <a:srgbClr val="7030A0"/>
                </a:solidFill>
              </a:rPr>
              <a:t>8 Project Performance </a:t>
            </a:r>
            <a:r>
              <a:rPr lang="en-US" sz="4000" dirty="0" smtClean="0">
                <a:solidFill>
                  <a:srgbClr val="7030A0"/>
                </a:solidFill>
              </a:rPr>
              <a:t>Domains </a:t>
            </a:r>
            <a:r>
              <a:rPr lang="en-US" sz="2400" dirty="0" smtClean="0">
                <a:solidFill>
                  <a:srgbClr val="7030A0"/>
                </a:solidFill>
              </a:rPr>
              <a:t>(</a:t>
            </a:r>
            <a:r>
              <a:rPr lang="en-US" sz="2400" dirty="0">
                <a:solidFill>
                  <a:srgbClr val="7030A0"/>
                </a:solidFill>
              </a:rPr>
              <a:t>PMBOK v7)</a:t>
            </a:r>
          </a:p>
        </p:txBody>
      </p:sp>
      <p:sp>
        <p:nvSpPr>
          <p:cNvPr id="3" name="Content Placeholder 2">
            <a:extLst>
              <a:ext uri="{FF2B5EF4-FFF2-40B4-BE49-F238E27FC236}">
                <a16:creationId xmlns:a16="http://schemas.microsoft.com/office/drawing/2014/main" id="{80721108-83F1-394D-B124-DCD8B723822B}"/>
              </a:ext>
            </a:extLst>
          </p:cNvPr>
          <p:cNvSpPr>
            <a:spLocks noGrp="1"/>
          </p:cNvSpPr>
          <p:nvPr>
            <p:ph idx="1"/>
          </p:nvPr>
        </p:nvSpPr>
        <p:spPr/>
        <p:txBody>
          <a:bodyPr>
            <a:normAutofit/>
          </a:bodyPr>
          <a:lstStyle/>
          <a:p>
            <a:pPr marL="514350" indent="-514350">
              <a:buFont typeface="+mj-lt"/>
              <a:buAutoNum type="arabicPeriod"/>
            </a:pPr>
            <a:r>
              <a:rPr lang="en-US" b="1" dirty="0">
                <a:solidFill>
                  <a:srgbClr val="7030A0"/>
                </a:solidFill>
              </a:rPr>
              <a:t>Stakeholders</a:t>
            </a:r>
          </a:p>
          <a:p>
            <a:pPr marL="514350" indent="-514350">
              <a:buFont typeface="+mj-lt"/>
              <a:buAutoNum type="arabicPeriod"/>
            </a:pPr>
            <a:r>
              <a:rPr lang="en-US" b="1" dirty="0">
                <a:solidFill>
                  <a:srgbClr val="7030A0"/>
                </a:solidFill>
              </a:rPr>
              <a:t>Team</a:t>
            </a:r>
          </a:p>
          <a:p>
            <a:pPr marL="514350" indent="-514350">
              <a:buFont typeface="+mj-lt"/>
              <a:buAutoNum type="arabicPeriod"/>
            </a:pPr>
            <a:r>
              <a:rPr lang="en-US" dirty="0">
                <a:solidFill>
                  <a:srgbClr val="7030A0"/>
                </a:solidFill>
              </a:rPr>
              <a:t>Development Approach and Life Cycle</a:t>
            </a:r>
          </a:p>
          <a:p>
            <a:pPr marL="514350" indent="-514350">
              <a:buFont typeface="+mj-lt"/>
              <a:buAutoNum type="arabicPeriod"/>
            </a:pPr>
            <a:r>
              <a:rPr lang="en-US" b="1" dirty="0">
                <a:solidFill>
                  <a:srgbClr val="7030A0"/>
                </a:solidFill>
              </a:rPr>
              <a:t>Planning</a:t>
            </a:r>
          </a:p>
          <a:p>
            <a:pPr marL="514350" indent="-514350">
              <a:buFont typeface="+mj-lt"/>
              <a:buAutoNum type="arabicPeriod"/>
            </a:pPr>
            <a:r>
              <a:rPr lang="en-US" dirty="0">
                <a:solidFill>
                  <a:srgbClr val="7030A0"/>
                </a:solidFill>
              </a:rPr>
              <a:t>Project Work</a:t>
            </a:r>
          </a:p>
          <a:p>
            <a:pPr marL="514350" indent="-514350">
              <a:buFont typeface="+mj-lt"/>
              <a:buAutoNum type="arabicPeriod"/>
            </a:pPr>
            <a:r>
              <a:rPr lang="en-US" b="1" dirty="0">
                <a:solidFill>
                  <a:srgbClr val="7030A0"/>
                </a:solidFill>
              </a:rPr>
              <a:t>Delivery</a:t>
            </a:r>
          </a:p>
          <a:p>
            <a:pPr marL="514350" indent="-514350">
              <a:buFont typeface="+mj-lt"/>
              <a:buAutoNum type="arabicPeriod"/>
            </a:pPr>
            <a:r>
              <a:rPr lang="en-US" dirty="0">
                <a:solidFill>
                  <a:srgbClr val="7030A0"/>
                </a:solidFill>
              </a:rPr>
              <a:t>Measurement</a:t>
            </a:r>
          </a:p>
          <a:p>
            <a:pPr marL="514350" indent="-514350">
              <a:buFont typeface="+mj-lt"/>
              <a:buAutoNum type="arabicPeriod"/>
            </a:pPr>
            <a:r>
              <a:rPr lang="en-US" dirty="0">
                <a:solidFill>
                  <a:srgbClr val="7030A0"/>
                </a:solidFill>
              </a:rPr>
              <a:t>Uncertainty</a:t>
            </a:r>
          </a:p>
        </p:txBody>
      </p:sp>
      <p:sp>
        <p:nvSpPr>
          <p:cNvPr id="4" name="Slide Number Placeholder 3">
            <a:extLst>
              <a:ext uri="{FF2B5EF4-FFF2-40B4-BE49-F238E27FC236}">
                <a16:creationId xmlns:a16="http://schemas.microsoft.com/office/drawing/2014/main" id="{BD0A1CC2-B8C1-C04D-B987-908BC5FA2549}"/>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pic>
        <p:nvPicPr>
          <p:cNvPr id="7" name="Picture 6">
            <a:extLst>
              <a:ext uri="{FF2B5EF4-FFF2-40B4-BE49-F238E27FC236}">
                <a16:creationId xmlns:a16="http://schemas.microsoft.com/office/drawing/2014/main" id="{0A2655D1-83C9-8B45-A01E-CB0B45F9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400" y="1729212"/>
            <a:ext cx="2639313" cy="3422859"/>
          </a:xfrm>
          <a:prstGeom prst="rect">
            <a:avLst/>
          </a:prstGeom>
        </p:spPr>
      </p:pic>
    </p:spTree>
    <p:extLst>
      <p:ext uri="{BB962C8B-B14F-4D97-AF65-F5344CB8AC3E}">
        <p14:creationId xmlns:p14="http://schemas.microsoft.com/office/powerpoint/2010/main" val="3780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Terms and Concepts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31</a:t>
            </a:fld>
            <a:endParaRPr lang="en-US"/>
          </a:p>
        </p:txBody>
      </p:sp>
    </p:spTree>
    <p:extLst>
      <p:ext uri="{BB962C8B-B14F-4D97-AF65-F5344CB8AC3E}">
        <p14:creationId xmlns:p14="http://schemas.microsoft.com/office/powerpoint/2010/main" val="3040429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Outcome</a:t>
            </a:r>
            <a:endParaRPr lang="en-US" dirty="0" smtClean="0"/>
          </a:p>
          <a:p>
            <a:pPr lvl="1"/>
            <a:r>
              <a:rPr lang="en-US" dirty="0" smtClean="0"/>
              <a:t>An end result or consequence of a process or project. </a:t>
            </a:r>
          </a:p>
          <a:p>
            <a:pPr lvl="1"/>
            <a:r>
              <a:rPr lang="en-US" dirty="0" smtClean="0"/>
              <a:t>Outcomes can include outputs and artifacts, but have a broader intent by focusing on the benefits and value that the project was undertaken to deliver.</a:t>
            </a:r>
          </a:p>
          <a:p>
            <a:r>
              <a:rPr lang="en-US" dirty="0" smtClean="0"/>
              <a:t>Portfolio</a:t>
            </a:r>
            <a:endParaRPr lang="en-US" dirty="0" smtClean="0"/>
          </a:p>
          <a:p>
            <a:pPr lvl="1"/>
            <a:r>
              <a:rPr lang="en-US" dirty="0" smtClean="0"/>
              <a:t>Projects, programs, subsidiary portfolios, and operations managed as a group to achieve strategic objectives.</a:t>
            </a:r>
          </a:p>
          <a:p>
            <a:r>
              <a:rPr lang="en-US" dirty="0" smtClean="0"/>
              <a:t>Product</a:t>
            </a:r>
            <a:endParaRPr lang="en-US" dirty="0" smtClean="0"/>
          </a:p>
          <a:p>
            <a:pPr lvl="1"/>
            <a:r>
              <a:rPr lang="en-US" dirty="0" smtClean="0"/>
              <a:t>An artifact that is produced, is quantifiable, and can be either an end item in itself or a component item.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5923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Program</a:t>
            </a:r>
            <a:endParaRPr lang="en-US" dirty="0" smtClean="0"/>
          </a:p>
          <a:p>
            <a:pPr lvl="1"/>
            <a:r>
              <a:rPr lang="en-US" dirty="0" smtClean="0"/>
              <a:t>Related projects, subsidiary programs, and program activities that are managed in a coordinated manner to obtain benefits not available from managing them individually.</a:t>
            </a:r>
          </a:p>
          <a:p>
            <a:r>
              <a:rPr lang="en-US" dirty="0" smtClean="0"/>
              <a:t>Project</a:t>
            </a:r>
            <a:endParaRPr lang="en-US" dirty="0" smtClean="0"/>
          </a:p>
          <a:p>
            <a:pPr lvl="1"/>
            <a:r>
              <a:rPr lang="en-US" dirty="0" smtClean="0"/>
              <a:t>A temporary endeavor undertaken to create a unique product, service, or result. </a:t>
            </a:r>
          </a:p>
          <a:p>
            <a:pPr lvl="1"/>
            <a:r>
              <a:rPr lang="en-US" dirty="0" smtClean="0"/>
              <a:t>The temporary nature of projects indicates a beginning and an end to the project work or a phase of the project work. </a:t>
            </a:r>
          </a:p>
          <a:p>
            <a:pPr lvl="1"/>
            <a:r>
              <a:rPr lang="en-US" dirty="0" smtClean="0"/>
              <a:t>Projects can stand alone or be part of a program or portfolio.</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973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a:t>
            </a:r>
            <a:r>
              <a:rPr lang="en-US" dirty="0" smtClean="0"/>
              <a:t>management</a:t>
            </a:r>
            <a:endParaRPr lang="en-US" dirty="0" smtClean="0"/>
          </a:p>
          <a:p>
            <a:pPr lvl="1"/>
            <a:r>
              <a:rPr lang="en-US" dirty="0" smtClean="0"/>
              <a:t>The application of knowledge, skills, tools, and techniques to project activities to meet project requirements. </a:t>
            </a:r>
          </a:p>
          <a:p>
            <a:pPr lvl="1"/>
            <a:r>
              <a:rPr lang="en-US" dirty="0" smtClean="0"/>
              <a:t>Project management refers to guiding the project work to deliver the intended outcomes. </a:t>
            </a:r>
          </a:p>
          <a:p>
            <a:pPr lvl="1"/>
            <a:r>
              <a:rPr lang="en-US" dirty="0" smtClean="0"/>
              <a:t>Project teams can achieve the outcomes using a broad range of approaches (e.g., predictive, hybrid, and adaptive).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87247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a:t>
            </a:r>
            <a:r>
              <a:rPr lang="en-US" dirty="0" smtClean="0"/>
              <a:t>manager</a:t>
            </a:r>
            <a:endParaRPr lang="en-US" dirty="0" smtClean="0"/>
          </a:p>
          <a:p>
            <a:pPr lvl="1"/>
            <a:r>
              <a:rPr lang="en-US" dirty="0" smtClean="0"/>
              <a:t>The person assigned by the performing organization to lead the project team that is responsible for achieving the project objectives. </a:t>
            </a:r>
          </a:p>
          <a:p>
            <a:pPr lvl="1"/>
            <a:r>
              <a:rPr lang="en-US" dirty="0" smtClean="0"/>
              <a:t>Project managers perform a variety of functions, such as facilitating the project team work to achieve the outcomes and managing the processes to deliver intended outcomes.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975340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a:t>
            </a:r>
            <a:r>
              <a:rPr lang="en-US" dirty="0" smtClean="0"/>
              <a:t>team</a:t>
            </a:r>
            <a:endParaRPr lang="en-US" dirty="0" smtClean="0"/>
          </a:p>
          <a:p>
            <a:pPr lvl="1"/>
            <a:r>
              <a:rPr lang="en-US" dirty="0" smtClean="0"/>
              <a:t>A set of individuals performing the work of the project to achieve its objectives.</a:t>
            </a:r>
          </a:p>
          <a:p>
            <a:r>
              <a:rPr lang="en-US" dirty="0" smtClean="0"/>
              <a:t>System for value </a:t>
            </a:r>
            <a:r>
              <a:rPr lang="en-US" dirty="0" smtClean="0"/>
              <a:t>delivery</a:t>
            </a:r>
            <a:endParaRPr lang="en-US" dirty="0" smtClean="0"/>
          </a:p>
          <a:p>
            <a:pPr lvl="1"/>
            <a:r>
              <a:rPr lang="en-US" dirty="0" smtClean="0"/>
              <a:t>A collection of strategic business activities aimed at building, sustaining, and/or advancing an organization. </a:t>
            </a:r>
          </a:p>
          <a:p>
            <a:pPr lvl="1"/>
            <a:r>
              <a:rPr lang="en-US" dirty="0" smtClean="0"/>
              <a:t>Portfolios, programs, projects, products, and operations can all be part of an organization’s system for value delivery.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099769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Value</a:t>
            </a:r>
            <a:endParaRPr lang="en-US" dirty="0" smtClean="0"/>
          </a:p>
          <a:p>
            <a:pPr lvl="1"/>
            <a:r>
              <a:rPr lang="en-US" dirty="0" smtClean="0"/>
              <a:t>The worth, importance, or usefulness of something. </a:t>
            </a:r>
          </a:p>
          <a:p>
            <a:pPr lvl="1"/>
            <a:r>
              <a:rPr lang="en-US" dirty="0" smtClean="0"/>
              <a:t>Different stakeholders perceive value in different ways. </a:t>
            </a:r>
          </a:p>
          <a:p>
            <a:pPr lvl="1"/>
            <a:r>
              <a:rPr lang="en-US" dirty="0" smtClean="0"/>
              <a:t>Customers can define value as the ability to use specific features or functions of a product. </a:t>
            </a:r>
          </a:p>
          <a:p>
            <a:pPr lvl="1"/>
            <a:r>
              <a:rPr lang="en-US" dirty="0" smtClean="0"/>
              <a:t>Organizations can focus on business value as determined with financial metrics, such as the benefits less the cost of achieving those benefits. </a:t>
            </a:r>
          </a:p>
          <a:p>
            <a:pPr lvl="1"/>
            <a:r>
              <a:rPr lang="en-US" dirty="0" smtClean="0"/>
              <a:t>Societal value can include the contribution to groups of people, communities, or the environment.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51079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System for Value Delivery</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407539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System for Value Delivery</a:t>
            </a:r>
            <a:endParaRPr lang="en-US" dirty="0"/>
          </a:p>
        </p:txBody>
      </p:sp>
      <p:sp>
        <p:nvSpPr>
          <p:cNvPr id="3" name="Content Placeholder 2"/>
          <p:cNvSpPr>
            <a:spLocks noGrp="1"/>
          </p:cNvSpPr>
          <p:nvPr>
            <p:ph idx="1"/>
          </p:nvPr>
        </p:nvSpPr>
        <p:spPr/>
        <p:txBody>
          <a:bodyPr>
            <a:normAutofit lnSpcReduction="10000"/>
          </a:bodyPr>
          <a:lstStyle/>
          <a:p>
            <a:r>
              <a:rPr lang="en-US" dirty="0" smtClean="0"/>
              <a:t>To provide a context for value delivery, governance, project functions, the project environment, and product management.</a:t>
            </a:r>
          </a:p>
          <a:p>
            <a:pPr lvl="1"/>
            <a:r>
              <a:rPr lang="en-US" dirty="0" smtClean="0"/>
              <a:t>Creating Value. </a:t>
            </a:r>
          </a:p>
          <a:p>
            <a:pPr lvl="2"/>
            <a:r>
              <a:rPr lang="en-US" dirty="0" smtClean="0"/>
              <a:t>Describes how projects operate within a system to produce value (organizations and stakeholders)</a:t>
            </a:r>
          </a:p>
          <a:p>
            <a:pPr lvl="1"/>
            <a:r>
              <a:rPr lang="en-US" dirty="0" smtClean="0"/>
              <a:t>Organizational Governance Systems. </a:t>
            </a:r>
          </a:p>
          <a:p>
            <a:pPr lvl="2"/>
            <a:r>
              <a:rPr lang="en-US" dirty="0" smtClean="0"/>
              <a:t>Describes how governance supports a system for value delivery.</a:t>
            </a:r>
          </a:p>
          <a:p>
            <a:pPr lvl="1"/>
            <a:r>
              <a:rPr lang="en-US" dirty="0" smtClean="0"/>
              <a:t>Functions Associated with Projects. </a:t>
            </a:r>
          </a:p>
          <a:p>
            <a:pPr lvl="2"/>
            <a:r>
              <a:rPr lang="en-US" dirty="0" smtClean="0"/>
              <a:t>Identifies the functions that support projects.</a:t>
            </a:r>
          </a:p>
          <a:p>
            <a:pPr lvl="1"/>
            <a:r>
              <a:rPr lang="en-US" dirty="0" smtClean="0"/>
              <a:t>The Project Environment. </a:t>
            </a:r>
          </a:p>
          <a:p>
            <a:pPr lvl="2"/>
            <a:r>
              <a:rPr lang="en-US" dirty="0" smtClean="0"/>
              <a:t>Identifies internal and external factors that influence projects and the delivery of value.</a:t>
            </a:r>
          </a:p>
          <a:p>
            <a:pPr lvl="1"/>
            <a:r>
              <a:rPr lang="en-US" dirty="0" smtClean="0"/>
              <a:t>Product Management Considerations. </a:t>
            </a:r>
          </a:p>
          <a:p>
            <a:pPr lvl="2"/>
            <a:r>
              <a:rPr lang="en-US" dirty="0" smtClean="0"/>
              <a:t>Identifies the ways portfolios, programs, projects, and products relate.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95232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a:t>Project </a:t>
            </a:r>
            <a:r>
              <a:rPr lang="en-US" dirty="0" smtClean="0"/>
              <a:t>management</a:t>
            </a:r>
          </a:p>
          <a:p>
            <a:pPr lvl="1"/>
            <a:r>
              <a:rPr lang="en-US" dirty="0" smtClean="0"/>
              <a:t>The </a:t>
            </a:r>
            <a:r>
              <a:rPr lang="en-US" dirty="0"/>
              <a:t>application of knowledge, skills, tools, and techniques </a:t>
            </a:r>
            <a:r>
              <a:rPr lang="en-US" dirty="0" smtClean="0"/>
              <a:t>to project </a:t>
            </a:r>
            <a:r>
              <a:rPr lang="en-US" dirty="0"/>
              <a:t>activities to meet project requirements. </a:t>
            </a:r>
            <a:endParaRPr lang="en-US" dirty="0" smtClean="0"/>
          </a:p>
          <a:p>
            <a:pPr lvl="1"/>
            <a:r>
              <a:rPr lang="en-US" dirty="0" smtClean="0"/>
              <a:t>Project </a:t>
            </a:r>
            <a:r>
              <a:rPr lang="en-US" dirty="0"/>
              <a:t>management refers to guiding </a:t>
            </a:r>
            <a:r>
              <a:rPr lang="en-US" dirty="0" smtClean="0"/>
              <a:t>the project </a:t>
            </a:r>
            <a:r>
              <a:rPr lang="en-US" dirty="0"/>
              <a:t>work to deliver the intended outcomes. Project teams can achieve the </a:t>
            </a:r>
            <a:r>
              <a:rPr lang="en-US" dirty="0" smtClean="0"/>
              <a:t>outcomes using </a:t>
            </a:r>
            <a:r>
              <a:rPr lang="en-US" dirty="0"/>
              <a:t>a broad range of approaches (e.g., predictive, hybrid, and adaptive).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027825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Value</a:t>
            </a:r>
            <a:endParaRPr lang="en-US" dirty="0"/>
          </a:p>
        </p:txBody>
      </p:sp>
      <p:sp>
        <p:nvSpPr>
          <p:cNvPr id="3" name="Content Placeholder 2"/>
          <p:cNvSpPr>
            <a:spLocks noGrp="1"/>
          </p:cNvSpPr>
          <p:nvPr>
            <p:ph idx="1"/>
          </p:nvPr>
        </p:nvSpPr>
        <p:spPr/>
        <p:txBody>
          <a:bodyPr>
            <a:normAutofit/>
          </a:bodyPr>
          <a:lstStyle/>
          <a:p>
            <a:r>
              <a:rPr lang="en-US" dirty="0" smtClean="0"/>
              <a:t>Projects exist within a larger system, such as a governmental agency, organization, or contractual arrangement. </a:t>
            </a:r>
          </a:p>
          <a:p>
            <a:r>
              <a:rPr lang="en-US" dirty="0" smtClean="0"/>
              <a:t>Organizations create value for stakeholders. Examples of ways that projects produce value include, but are not limited to:</a:t>
            </a:r>
          </a:p>
          <a:p>
            <a:pPr lvl="1"/>
            <a:r>
              <a:rPr lang="en-US" dirty="0" smtClean="0"/>
              <a:t>Creating a new product, service, or result that meets the needs of customers or end users;</a:t>
            </a:r>
          </a:p>
          <a:p>
            <a:pPr lvl="1"/>
            <a:r>
              <a:rPr lang="en-US" dirty="0" smtClean="0"/>
              <a:t>Creating positive social or environmental contributions;</a:t>
            </a:r>
          </a:p>
          <a:p>
            <a:pPr lvl="1"/>
            <a:r>
              <a:rPr lang="en-US" dirty="0" smtClean="0"/>
              <a:t>Improving efficiency, productivity, effectiveness, or responsiveness;</a:t>
            </a:r>
          </a:p>
          <a:p>
            <a:pPr lvl="1"/>
            <a:r>
              <a:rPr lang="en-US" dirty="0" smtClean="0"/>
              <a:t>Enabling the changes needed to facilitate organizational transition to its desired future state; and</a:t>
            </a:r>
          </a:p>
          <a:p>
            <a:pPr lvl="1"/>
            <a:r>
              <a:rPr lang="en-US" dirty="0" smtClean="0"/>
              <a:t>Sustaining benefits enabled by previous programs, projects, or business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381666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various components, such as portfolios, programs, projects, products, and operations, that can be used individually and collectively to create value. </a:t>
            </a:r>
          </a:p>
          <a:p>
            <a:r>
              <a:rPr lang="en-US" dirty="0" smtClean="0"/>
              <a:t>Working together, these components comprise a system for delivering value that is aligned with the organization’s strategy.</a:t>
            </a:r>
          </a:p>
          <a:p>
            <a:r>
              <a:rPr lang="en-US" dirty="0" smtClean="0"/>
              <a:t>Any of the projects or programs could include products.</a:t>
            </a:r>
          </a:p>
          <a:p>
            <a:r>
              <a:rPr lang="en-US" dirty="0" smtClean="0"/>
              <a:t>Operations can directly support and influence portfolios, programs, and projects, as well as other business functions, such as payroll, supply chain management, and so forth. </a:t>
            </a:r>
          </a:p>
          <a:p>
            <a:r>
              <a:rPr lang="en-US" dirty="0" smtClean="0"/>
              <a:t>Portfolios, programs, and projects influence each other as well as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985784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40282" y="1546000"/>
            <a:ext cx="8240275" cy="44678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841253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r>
              <a:rPr lang="en-US" dirty="0" smtClean="0"/>
              <a:t>A system for value delivery is part of an organization’s internal environment that is subject to policies, procedures, methodologies, frameworks, governance structures, and so forth. </a:t>
            </a:r>
          </a:p>
          <a:p>
            <a:r>
              <a:rPr lang="en-US" dirty="0" smtClean="0"/>
              <a:t>That internal environment exists within the larger external environment, which includes the economy, the competitive environment, legislative constraints, etc.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97367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2343" y="1398261"/>
            <a:ext cx="7621131" cy="490365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99508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normAutofit/>
          </a:bodyPr>
          <a:lstStyle/>
          <a:p>
            <a:r>
              <a:rPr lang="en-US" dirty="0" smtClean="0"/>
              <a:t>The components in a value delivery system create deliverables used to produce outcomes. </a:t>
            </a:r>
          </a:p>
          <a:p>
            <a:r>
              <a:rPr lang="en-US" dirty="0" smtClean="0"/>
              <a:t>An outcome is the end result or consequence of a process or a project. </a:t>
            </a:r>
          </a:p>
          <a:p>
            <a:r>
              <a:rPr lang="en-US" dirty="0" smtClean="0"/>
              <a:t>Focusing on outcomes, choices, and decisions emphasizes the long-range performance of the project. </a:t>
            </a:r>
          </a:p>
          <a:p>
            <a:r>
              <a:rPr lang="en-US" dirty="0" smtClean="0"/>
              <a:t>The outcomes create benefits, which are gains realized by the organization. </a:t>
            </a:r>
          </a:p>
          <a:p>
            <a:r>
              <a:rPr lang="en-US" dirty="0" smtClean="0"/>
              <a:t>Benefits, in turn, create value, which is something of worth, importance, or usefulness.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33984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normAutofit/>
          </a:bodyPr>
          <a:lstStyle/>
          <a:p>
            <a:r>
              <a:rPr lang="en-US" dirty="0" smtClean="0"/>
              <a:t>A value delivery system works most effectively when information and feedback are shared consistently among all components, keeping the system aligned with strategy and attuned to the environment.</a:t>
            </a:r>
          </a:p>
          <a:p>
            <a:r>
              <a:rPr lang="en-US" dirty="0" smtClean="0"/>
              <a:t>Senior leadership shares strategic information with portfolios. </a:t>
            </a:r>
          </a:p>
          <a:p>
            <a:r>
              <a:rPr lang="en-US" dirty="0" smtClean="0"/>
              <a:t>Portfolios share the desired outcomes, benefits, and value with programs and projects. </a:t>
            </a:r>
          </a:p>
          <a:p>
            <a:r>
              <a:rPr lang="en-US" dirty="0" smtClean="0"/>
              <a:t>Deliverables from programs and projects are passed on to operations along with information on support and maintenance for the deliverables.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416817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normAutofit/>
          </a:bodyPr>
          <a:lstStyle/>
          <a:p>
            <a:r>
              <a:rPr lang="en-US" dirty="0" smtClean="0"/>
              <a:t>Information from operations to programs and projects suggests adjustments, fixes, and updates to deliverables.</a:t>
            </a:r>
          </a:p>
          <a:p>
            <a:r>
              <a:rPr lang="en-US" dirty="0" smtClean="0"/>
              <a:t>Programs and projects provide performance information and progress on achieving the desired outcomes, benefits, and value to portfolios. </a:t>
            </a:r>
          </a:p>
          <a:p>
            <a:r>
              <a:rPr lang="en-US" dirty="0" smtClean="0"/>
              <a:t>Portfolios provide evaluations on portfolio performance with senior leadership. </a:t>
            </a:r>
          </a:p>
          <a:p>
            <a:r>
              <a:rPr lang="en-US" dirty="0" smtClean="0"/>
              <a:t>Additionally, operations provide information on how well the organization’s strategy is advancing.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9767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44639" y="2391331"/>
            <a:ext cx="7973538" cy="295316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23425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Governance Systems</a:t>
            </a:r>
            <a:endParaRPr lang="en-US" dirty="0"/>
          </a:p>
        </p:txBody>
      </p:sp>
      <p:sp>
        <p:nvSpPr>
          <p:cNvPr id="3" name="Content Placeholder 2"/>
          <p:cNvSpPr>
            <a:spLocks noGrp="1"/>
          </p:cNvSpPr>
          <p:nvPr>
            <p:ph idx="1"/>
          </p:nvPr>
        </p:nvSpPr>
        <p:spPr/>
        <p:txBody>
          <a:bodyPr>
            <a:normAutofit/>
          </a:bodyPr>
          <a:lstStyle/>
          <a:p>
            <a:r>
              <a:rPr lang="en-US" dirty="0" smtClean="0"/>
              <a:t>The governance system works alongside the value delivery system to enable smooth workflows, manage issues, and support decision making. </a:t>
            </a:r>
          </a:p>
          <a:p>
            <a:r>
              <a:rPr lang="en-US" dirty="0" smtClean="0"/>
              <a:t>Governance systems provide a framework with functions and processes that guide activities. </a:t>
            </a:r>
          </a:p>
          <a:p>
            <a:r>
              <a:rPr lang="en-US" dirty="0" smtClean="0"/>
              <a:t>A governance framework can include elements of oversight, control, value assessment, integration among components, and decision-making capabilities.</a:t>
            </a:r>
          </a:p>
          <a:p>
            <a:r>
              <a:rPr lang="en-US" dirty="0" smtClean="0"/>
              <a:t>Governance systems provide an integrated structure for evaluating changes, issues, and risks associated with the environment and any component in the value delivery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24584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Introduction</a:t>
            </a:r>
            <a:endParaRPr lang="en-US" dirty="0"/>
          </a:p>
        </p:txBody>
      </p:sp>
      <p:sp>
        <p:nvSpPr>
          <p:cNvPr id="11267" name="Rectangle 3"/>
          <p:cNvSpPr>
            <a:spLocks noGrp="1" noChangeArrowheads="1"/>
          </p:cNvSpPr>
          <p:nvPr>
            <p:ph idx="1"/>
          </p:nvPr>
        </p:nvSpPr>
        <p:spPr/>
        <p:txBody>
          <a:bodyPr/>
          <a:lstStyle/>
          <a:p>
            <a:r>
              <a:rPr lang="en-US" dirty="0" smtClean="0"/>
              <a:t>Many people and organizations today have a new or renewed interest in project management</a:t>
            </a:r>
          </a:p>
          <a:p>
            <a:r>
              <a:rPr lang="en-US" dirty="0" smtClean="0"/>
              <a:t>The Project Management Institute reported that by 2027, employers will need 87.7 million individuals working in project management–oriented roles.</a:t>
            </a:r>
          </a:p>
          <a:p>
            <a:r>
              <a:rPr lang="en-US" dirty="0"/>
              <a:t>According to PMI’s 2021 Talent Gap report, 2.3 million new project management employees will be needed each year to meet global talent demands by 2030.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60974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Governance Systems</a:t>
            </a:r>
            <a:endParaRPr lang="en-US" dirty="0"/>
          </a:p>
        </p:txBody>
      </p:sp>
      <p:sp>
        <p:nvSpPr>
          <p:cNvPr id="3" name="Content Placeholder 2"/>
          <p:cNvSpPr>
            <a:spLocks noGrp="1"/>
          </p:cNvSpPr>
          <p:nvPr>
            <p:ph idx="1"/>
          </p:nvPr>
        </p:nvSpPr>
        <p:spPr/>
        <p:txBody>
          <a:bodyPr>
            <a:normAutofit/>
          </a:bodyPr>
          <a:lstStyle/>
          <a:p>
            <a:r>
              <a:rPr lang="en-US" dirty="0" smtClean="0"/>
              <a:t>This includes portfolio objectives, program benefits, and deliverables produced by projects.</a:t>
            </a:r>
          </a:p>
          <a:p>
            <a:r>
              <a:rPr lang="en-US" dirty="0" smtClean="0"/>
              <a:t>Projects can operate within a program or portfolio or as a stand-alone activity. </a:t>
            </a:r>
          </a:p>
          <a:p>
            <a:r>
              <a:rPr lang="en-US" dirty="0" smtClean="0"/>
              <a:t>In some organizations, a project management office might support programs and projects within a portfolio. </a:t>
            </a:r>
          </a:p>
          <a:p>
            <a:r>
              <a:rPr lang="en-US" dirty="0" smtClean="0"/>
              <a:t>Project governance includes defining the authority to approve changes and make other business decisions related to the project. </a:t>
            </a:r>
          </a:p>
          <a:p>
            <a:r>
              <a:rPr lang="en-US" dirty="0" smtClean="0"/>
              <a:t>Project governance is aligned with program and/or organizational governance.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82791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People drive project delivery. </a:t>
            </a:r>
          </a:p>
          <a:p>
            <a:r>
              <a:rPr lang="en-US" dirty="0" smtClean="0"/>
              <a:t>They do so by fulfilling functions necessary for the project to run effectively and efficiently.</a:t>
            </a:r>
          </a:p>
          <a:p>
            <a:r>
              <a:rPr lang="en-US" dirty="0" smtClean="0"/>
              <a:t>Functions related to the project can be fulfilled by one person, by a group of people, or combined into defined roles.</a:t>
            </a:r>
          </a:p>
          <a:p>
            <a:r>
              <a:rPr lang="en-US" dirty="0" smtClean="0"/>
              <a:t>Coordinating a collective work effort is extremely important to the success of any project.</a:t>
            </a:r>
          </a:p>
          <a:p>
            <a:r>
              <a:rPr lang="en-US" dirty="0" smtClean="0"/>
              <a:t>There are different types of coordination suitable for different contexts. Some projects benefit from decentralized coordination in which project team members self-organize and self-manage.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50828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Other projects benefit from centralized coordination with the leadership and guidance of a designated project manager or similar role. </a:t>
            </a:r>
          </a:p>
          <a:p>
            <a:r>
              <a:rPr lang="en-US" dirty="0" smtClean="0"/>
              <a:t>Some projects with centralized coordination can also benefit from including self-organized project teams for portions of the work. </a:t>
            </a:r>
          </a:p>
          <a:p>
            <a:r>
              <a:rPr lang="en-US" dirty="0" smtClean="0"/>
              <a:t>Regardless of how coordination takes place, supportive leadership models and meaningful, continuous engagements between project teams and other stakeholders underpin successful outcomes.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50054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Regardless of how projects are coordinated, the collective effort of the project team delivers the outcomes, benefits, and value. </a:t>
            </a:r>
          </a:p>
          <a:p>
            <a:r>
              <a:rPr lang="en-US" dirty="0" smtClean="0"/>
              <a:t>The project team may be supported by additional functions depending on the deliverables, industry, organization, and other variables. </a:t>
            </a:r>
          </a:p>
          <a:p>
            <a:r>
              <a:rPr lang="en-US" dirty="0" smtClean="0"/>
              <a:t>Other functions may be necessary to enable project deliverables that produce the desired outcomes. </a:t>
            </a:r>
          </a:p>
          <a:p>
            <a:r>
              <a:rPr lang="en-US" dirty="0" smtClean="0"/>
              <a:t>The needs of the project, organization, and environment influence which functions are used on a project and how those functions are carried out.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781843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Provide oversight and coordination</a:t>
            </a:r>
          </a:p>
          <a:p>
            <a:pPr marL="514350" indent="-514350">
              <a:buFont typeface="+mj-lt"/>
              <a:buAutoNum type="arabicPeriod"/>
            </a:pPr>
            <a:r>
              <a:rPr lang="en-US" dirty="0" smtClean="0"/>
              <a:t>Present objectives and feedback</a:t>
            </a:r>
          </a:p>
          <a:p>
            <a:pPr marL="514350" indent="-514350">
              <a:buFont typeface="+mj-lt"/>
              <a:buAutoNum type="arabicPeriod"/>
            </a:pPr>
            <a:r>
              <a:rPr lang="en-US" dirty="0" smtClean="0"/>
              <a:t>Facilitate and support</a:t>
            </a:r>
          </a:p>
          <a:p>
            <a:pPr marL="514350" indent="-514350">
              <a:buFont typeface="+mj-lt"/>
              <a:buAutoNum type="arabicPeriod"/>
            </a:pPr>
            <a:r>
              <a:rPr lang="en-US" dirty="0" smtClean="0"/>
              <a:t>Perform work and contribute insights</a:t>
            </a:r>
          </a:p>
          <a:p>
            <a:pPr marL="514350" indent="-514350">
              <a:buFont typeface="+mj-lt"/>
              <a:buAutoNum type="arabicPeriod"/>
            </a:pPr>
            <a:r>
              <a:rPr lang="en-US" dirty="0" smtClean="0"/>
              <a:t>Apply expertise</a:t>
            </a:r>
          </a:p>
          <a:p>
            <a:pPr marL="514350" indent="-514350">
              <a:buFont typeface="+mj-lt"/>
              <a:buAutoNum type="arabicPeriod"/>
            </a:pPr>
            <a:r>
              <a:rPr lang="en-US" dirty="0" smtClean="0"/>
              <a:t>Provide business direction and insight</a:t>
            </a:r>
          </a:p>
          <a:p>
            <a:pPr marL="514350" indent="-514350">
              <a:buFont typeface="+mj-lt"/>
              <a:buAutoNum type="arabicPeriod"/>
            </a:pPr>
            <a:r>
              <a:rPr lang="en-US" dirty="0" smtClean="0"/>
              <a:t>Provide resources and direction</a:t>
            </a:r>
          </a:p>
          <a:p>
            <a:pPr marL="514350" indent="-514350">
              <a:buFont typeface="+mj-lt"/>
              <a:buAutoNum type="arabicPeriod"/>
            </a:pPr>
            <a:r>
              <a:rPr lang="en-US" dirty="0" smtClean="0"/>
              <a:t>Maintain governance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18002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lstStyle/>
          <a:p>
            <a:r>
              <a:rPr lang="en-US" dirty="0" smtClean="0"/>
              <a:t>Projects exist and operate within internal and external environments that have varying degrees of influence on value delivery. </a:t>
            </a:r>
          </a:p>
          <a:p>
            <a:r>
              <a:rPr lang="en-US" dirty="0" smtClean="0"/>
              <a:t>Internal and external environments can influence planning and other project activities. </a:t>
            </a:r>
          </a:p>
          <a:p>
            <a:r>
              <a:rPr lang="en-US" dirty="0" smtClean="0"/>
              <a:t>These influences can yield a favorable, unfavorable, or neutral impact on project characteristics, stakeholders, or project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104341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Internal Environment</a:t>
            </a:r>
          </a:p>
          <a:p>
            <a:pPr lvl="1"/>
            <a:r>
              <a:rPr lang="en-US" dirty="0" smtClean="0"/>
              <a:t>Factors internal to the organization can arise from the organization itself, a portfolio, a program, another project, or a combination of these. </a:t>
            </a:r>
          </a:p>
          <a:p>
            <a:pPr lvl="1"/>
            <a:r>
              <a:rPr lang="en-US" dirty="0" smtClean="0"/>
              <a:t>They include artifacts, practices, or internal knowledge. </a:t>
            </a:r>
          </a:p>
          <a:p>
            <a:pPr lvl="1"/>
            <a:r>
              <a:rPr lang="en-US" dirty="0" smtClean="0"/>
              <a:t>Knowledge includes lessons learned as well as completed artifacts from previous projects. Examples include but are not limited to:</a:t>
            </a:r>
          </a:p>
          <a:p>
            <a:pPr lvl="2"/>
            <a:r>
              <a:rPr lang="en-US" dirty="0" smtClean="0"/>
              <a:t>Process assets</a:t>
            </a:r>
          </a:p>
          <a:p>
            <a:pPr lvl="2"/>
            <a:r>
              <a:rPr lang="en-US" dirty="0" smtClean="0"/>
              <a:t>Governance documentation</a:t>
            </a:r>
          </a:p>
          <a:p>
            <a:pPr lvl="2"/>
            <a:r>
              <a:rPr lang="en-US" dirty="0" smtClean="0"/>
              <a:t>Data assets</a:t>
            </a:r>
          </a:p>
          <a:p>
            <a:pPr lvl="2"/>
            <a:r>
              <a:rPr lang="en-US" dirty="0" smtClean="0"/>
              <a:t>Knowledge assets</a:t>
            </a:r>
          </a:p>
          <a:p>
            <a:pPr lvl="2"/>
            <a:r>
              <a:rPr lang="en-US" dirty="0" smtClean="0"/>
              <a:t>Security and safety</a:t>
            </a:r>
          </a:p>
          <a:p>
            <a:pPr lvl="2"/>
            <a:r>
              <a:rPr lang="en-US" dirty="0" smtClean="0"/>
              <a:t>Infrastructure</a:t>
            </a:r>
          </a:p>
          <a:p>
            <a:pPr lvl="2"/>
            <a:r>
              <a:rPr lang="en-US" dirty="0" smtClean="0"/>
              <a:t>Information technology software</a:t>
            </a:r>
          </a:p>
          <a:p>
            <a:pPr lvl="2"/>
            <a:r>
              <a:rPr lang="en-US" dirty="0" smtClean="0"/>
              <a:t>Resource availability</a:t>
            </a:r>
          </a:p>
          <a:p>
            <a:pPr lvl="2"/>
            <a:r>
              <a:rPr lang="en-US" dirty="0" smtClean="0"/>
              <a:t>Employee capability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54641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normAutofit/>
          </a:bodyPr>
          <a:lstStyle/>
          <a:p>
            <a:r>
              <a:rPr lang="en-US" dirty="0" smtClean="0"/>
              <a:t>External Environment</a:t>
            </a:r>
          </a:p>
          <a:p>
            <a:pPr lvl="1"/>
            <a:r>
              <a:rPr lang="en-US" dirty="0" smtClean="0"/>
              <a:t>Factors external to the organization can enhance, constrain, or have a neutral influence on project outcomes. Examples include but are not limited to::</a:t>
            </a:r>
          </a:p>
          <a:p>
            <a:pPr lvl="2"/>
            <a:r>
              <a:rPr lang="en-US" dirty="0" smtClean="0"/>
              <a:t>Marketplace conditions</a:t>
            </a:r>
          </a:p>
          <a:p>
            <a:pPr lvl="2"/>
            <a:r>
              <a:rPr lang="en-US" dirty="0" smtClean="0"/>
              <a:t>Social and cultural influences and issues</a:t>
            </a:r>
          </a:p>
          <a:p>
            <a:pPr lvl="2"/>
            <a:r>
              <a:rPr lang="en-US" dirty="0" smtClean="0"/>
              <a:t>Regulatory environment</a:t>
            </a:r>
          </a:p>
          <a:p>
            <a:pPr lvl="2"/>
            <a:r>
              <a:rPr lang="en-US" dirty="0" smtClean="0"/>
              <a:t>Commercial databases</a:t>
            </a:r>
          </a:p>
          <a:p>
            <a:pPr lvl="2"/>
            <a:r>
              <a:rPr lang="en-US" dirty="0" smtClean="0"/>
              <a:t>Academic research</a:t>
            </a:r>
          </a:p>
          <a:p>
            <a:pPr lvl="2"/>
            <a:r>
              <a:rPr lang="en-US" dirty="0" smtClean="0"/>
              <a:t>Industry standards</a:t>
            </a:r>
          </a:p>
          <a:p>
            <a:pPr lvl="2"/>
            <a:r>
              <a:rPr lang="en-US" dirty="0" smtClean="0"/>
              <a:t>Financial considerations</a:t>
            </a:r>
          </a:p>
          <a:p>
            <a:pPr lvl="2"/>
            <a:r>
              <a:rPr lang="en-US" dirty="0" smtClean="0"/>
              <a:t>Physical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72846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lstStyle/>
          <a:p>
            <a:r>
              <a:rPr lang="en-US" dirty="0" smtClean="0"/>
              <a:t>The disciplines of portfolio, program, project, and product management are becoming more interlinked. </a:t>
            </a:r>
          </a:p>
          <a:p>
            <a:r>
              <a:rPr lang="en-US" dirty="0" smtClean="0"/>
              <a:t>While portfolio, program, and product management are beyond the scope of this standard, understanding each discipline and the relationships between them provides a useful context for projects whose deliverables are products.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590592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A product is an artifact that is produced, is quantifiable, and can be either an end item itself or a component item. </a:t>
            </a:r>
          </a:p>
          <a:p>
            <a:r>
              <a:rPr lang="en-US" dirty="0" smtClean="0"/>
              <a:t>Product management involves the integration of people, data, processes, and business systems to create, maintain, and develop a product or service throughout its life cycle. </a:t>
            </a:r>
          </a:p>
          <a:p>
            <a:r>
              <a:rPr lang="en-US" dirty="0" smtClean="0"/>
              <a:t>The product life cycle is a series of phases that represents the evolution of a product, from introduction through growth, maturity, and to retirement.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3890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Introduction</a:t>
            </a:r>
            <a:endParaRPr lang="en-US" dirty="0"/>
          </a:p>
        </p:txBody>
      </p:sp>
      <p:sp>
        <p:nvSpPr>
          <p:cNvPr id="44035" name="Rectangle 3"/>
          <p:cNvSpPr>
            <a:spLocks noGrp="1" noChangeArrowheads="1"/>
          </p:cNvSpPr>
          <p:nvPr>
            <p:ph idx="1"/>
          </p:nvPr>
        </p:nvSpPr>
        <p:spPr/>
        <p:txBody>
          <a:bodyPr/>
          <a:lstStyle/>
          <a:p>
            <a:r>
              <a:rPr lang="en-US" dirty="0" smtClean="0"/>
              <a:t>The top skills employers look for in new college graduates are all related to project management: team-work, problem-solving, and verbal communications.</a:t>
            </a:r>
          </a:p>
          <a:p>
            <a:r>
              <a:rPr lang="en-US" dirty="0" smtClean="0"/>
              <a:t>Organizations waste $97 million for every $1 billion spent on projects, according to PMI’s Pulse of the Profession® report.</a:t>
            </a:r>
          </a:p>
          <a:p>
            <a:r>
              <a:rPr lang="en-US" dirty="0"/>
              <a:t>The Saudi Smart Government </a:t>
            </a:r>
            <a:r>
              <a:rPr lang="en-US" dirty="0" smtClean="0"/>
              <a:t>Strategy is </a:t>
            </a:r>
            <a:r>
              <a:rPr lang="en-US" dirty="0"/>
              <a:t>expected to set Saudi Arabia’s AI market to touch $135.2 billion by 2030, which is estimated to contribute 12.4 percent to the Kingdom’s gross domestic product</a:t>
            </a:r>
            <a:r>
              <a:rPr lang="en-US" dirty="0" smtClean="0"/>
              <a:t>.</a:t>
            </a:r>
          </a:p>
          <a:p>
            <a:r>
              <a:rPr lang="en-US" dirty="0"/>
              <a:t>Saudi Arabia’s government spending on technology has been valued at around $24.7 billion (SR 93 billion) by 2025, the highest in the world, accounting for 21.7 percent of national spending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588602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may initiate programs or projects at any point in the product life cycle to create or enhance specific components, functions, or capabilities. </a:t>
            </a:r>
          </a:p>
          <a:p>
            <a:r>
              <a:rPr lang="en-US" dirty="0" smtClean="0"/>
              <a:t>The initial product may begin as a deliverable of a program or project. </a:t>
            </a:r>
          </a:p>
          <a:p>
            <a:r>
              <a:rPr lang="en-US" dirty="0" smtClean="0"/>
              <a:t>Throughout its life cycle, a new program or project may add or improve specific components, attributes, or capabilities that create additional value for customers and the sponsoring organization. </a:t>
            </a:r>
          </a:p>
          <a:p>
            <a:r>
              <a:rPr lang="en-US" dirty="0" smtClean="0"/>
              <a:t>In some instances, a program can encompass the full life cycle of a product or service to manage the benefits and create value for the organization more directly.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776873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779870" y="5992297"/>
            <a:ext cx="2632259" cy="369332"/>
          </a:xfrm>
          <a:prstGeom prst="rect">
            <a:avLst/>
          </a:prstGeom>
        </p:spPr>
        <p:txBody>
          <a:bodyPr wrap="none">
            <a:spAutoFit/>
          </a:bodyPr>
          <a:lstStyle/>
          <a:p>
            <a:r>
              <a:rPr lang="en-US" dirty="0"/>
              <a:t>Sample Product Life Cycle</a:t>
            </a:r>
          </a:p>
        </p:txBody>
      </p:sp>
      <p:pic>
        <p:nvPicPr>
          <p:cNvPr id="5" name="Picture 4"/>
          <p:cNvPicPr>
            <a:picLocks noChangeAspect="1"/>
          </p:cNvPicPr>
          <p:nvPr/>
        </p:nvPicPr>
        <p:blipFill>
          <a:blip r:embed="rId2"/>
          <a:stretch>
            <a:fillRect/>
          </a:stretch>
        </p:blipFill>
        <p:spPr>
          <a:xfrm>
            <a:off x="2363765" y="1781659"/>
            <a:ext cx="7592485" cy="4210638"/>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08388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Program management within a product life cycle. </a:t>
            </a:r>
          </a:p>
          <a:p>
            <a:pPr lvl="2"/>
            <a:r>
              <a:rPr lang="en-US" dirty="0" smtClean="0"/>
              <a:t>This approach incorporates related projects, subsidiary programs, and program activities. </a:t>
            </a:r>
          </a:p>
          <a:p>
            <a:pPr lvl="2"/>
            <a:r>
              <a:rPr lang="en-US" dirty="0" smtClean="0"/>
              <a:t>For very large or long-running products, one or more product life cycle phases may be sufficiently complex to merit a set of programs and projects working together.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148852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Project management within a product life cycle. </a:t>
            </a:r>
          </a:p>
          <a:p>
            <a:pPr lvl="2"/>
            <a:r>
              <a:rPr lang="en-US" dirty="0" smtClean="0"/>
              <a:t>This approach oversees development and maturing of product capabilities as an ongoing business activity. </a:t>
            </a:r>
          </a:p>
          <a:p>
            <a:pPr lvl="2"/>
            <a:r>
              <a:rPr lang="en-US" dirty="0" smtClean="0"/>
              <a:t>Portfolio governance charters individual projects as needed to perform enhancements and improvements or to produce other unique outcomes.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407505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Product management within a program. </a:t>
            </a:r>
          </a:p>
          <a:p>
            <a:pPr lvl="2"/>
            <a:r>
              <a:rPr lang="en-US" dirty="0" smtClean="0"/>
              <a:t>This approach applies the full product life cycle within the purview and boundaries of a given program. </a:t>
            </a:r>
          </a:p>
          <a:p>
            <a:pPr lvl="2"/>
            <a:r>
              <a:rPr lang="en-US" dirty="0" smtClean="0"/>
              <a:t>A series of subsidiary programs or projects will be chartered to achieve specific benefits for a product. </a:t>
            </a:r>
          </a:p>
          <a:p>
            <a:pPr lvl="2"/>
            <a:r>
              <a:rPr lang="en-US" dirty="0" smtClean="0"/>
              <a:t>Those benefits can be enhanced by applying product management competencies like competitive analysis, customer acquisition, and customer advocacy.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33715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Management</a:t>
            </a:r>
            <a:br>
              <a:rPr lang="en-US" dirty="0" smtClean="0"/>
            </a:br>
            <a:r>
              <a:rPr lang="en-US" dirty="0" smtClean="0"/>
              <a:t>Principles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65</a:t>
            </a:fld>
            <a:endParaRPr lang="en-US"/>
          </a:p>
        </p:txBody>
      </p:sp>
    </p:spTree>
    <p:extLst>
      <p:ext uri="{BB962C8B-B14F-4D97-AF65-F5344CB8AC3E}">
        <p14:creationId xmlns:p14="http://schemas.microsoft.com/office/powerpoint/2010/main" val="4083390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a:bodyPr>
          <a:lstStyle/>
          <a:p>
            <a:r>
              <a:rPr lang="en-US" dirty="0" smtClean="0"/>
              <a:t>Principles for a profession serve as foundational guidelines for strategy, decision making, and problem solving. Professional standards and methodologies are often based on principles. </a:t>
            </a:r>
          </a:p>
          <a:p>
            <a:r>
              <a:rPr lang="en-US" dirty="0" smtClean="0"/>
              <a:t>In some professions, principles serve as laws or rules, and are therefore prescriptive in nature. </a:t>
            </a:r>
          </a:p>
          <a:p>
            <a:r>
              <a:rPr lang="en-US" dirty="0" smtClean="0"/>
              <a:t>The principles of project management are not prescriptive in nature. </a:t>
            </a:r>
          </a:p>
          <a:p>
            <a:r>
              <a:rPr lang="en-US" dirty="0" smtClean="0"/>
              <a:t>They are intended to guide the behavior of people involved in projects. </a:t>
            </a:r>
          </a:p>
          <a:p>
            <a:r>
              <a:rPr lang="en-US" dirty="0" smtClean="0"/>
              <a:t>They are broadly based so there are many ways individuals and organizations can maintain alignment with the principles.</a:t>
            </a:r>
          </a:p>
          <a:p>
            <a:r>
              <a:rPr lang="en-US" dirty="0" smtClean="0"/>
              <a:t>Principles can, but do not necessarily, reflect morals.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335489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a:bodyPr>
          <a:lstStyle/>
          <a:p>
            <a:r>
              <a:rPr lang="en-US" dirty="0" smtClean="0"/>
              <a:t>A code of ethics is related to morals.</a:t>
            </a:r>
          </a:p>
          <a:p>
            <a:r>
              <a:rPr lang="en-US" dirty="0" smtClean="0"/>
              <a:t>A code of ethics for a profession can be adopted by an individual or profession to establish expectations for moral conduct. </a:t>
            </a:r>
          </a:p>
          <a:p>
            <a:r>
              <a:rPr lang="en-US" dirty="0" smtClean="0"/>
              <a:t>The PMI Code of Ethics and Professional Conduct is based on four values that were identified as most important to the project management community:</a:t>
            </a:r>
          </a:p>
          <a:p>
            <a:pPr lvl="1"/>
            <a:r>
              <a:rPr lang="en-US" dirty="0" smtClean="0"/>
              <a:t>Responsibility,</a:t>
            </a:r>
          </a:p>
          <a:p>
            <a:pPr lvl="1"/>
            <a:r>
              <a:rPr lang="en-US" dirty="0" smtClean="0"/>
              <a:t>Respect,</a:t>
            </a:r>
          </a:p>
          <a:p>
            <a:pPr lvl="1"/>
            <a:r>
              <a:rPr lang="en-US" dirty="0" smtClean="0"/>
              <a:t>Fairness, and</a:t>
            </a:r>
          </a:p>
          <a:p>
            <a:pPr lvl="1"/>
            <a:r>
              <a:rPr lang="en-US" dirty="0" smtClean="0"/>
              <a:t>Honesty.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266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the principles of project management provide guidance, the degree of application and the way in which they are applied are influenced by the context of the organization, project, deliverables, project team, stakeholders, and other factors. </a:t>
            </a:r>
          </a:p>
          <a:p>
            <a:r>
              <a:rPr lang="en-US" dirty="0" smtClean="0"/>
              <a:t>The principles are internally consistent, meaning that no principle contradicts any other principle. </a:t>
            </a:r>
          </a:p>
          <a:p>
            <a:r>
              <a:rPr lang="en-US" dirty="0" smtClean="0"/>
              <a:t>However, in practice there may be times when the principles can overlap. </a:t>
            </a:r>
          </a:p>
          <a:p>
            <a:r>
              <a:rPr lang="en-US" dirty="0" smtClean="0"/>
              <a:t>For example, guidance for navigating complexity can present information that is useful in recognizing, evaluating, and responding to system interactions or optimizing risk responses.</a:t>
            </a:r>
          </a:p>
          <a:p>
            <a:r>
              <a:rPr lang="en-US" dirty="0" smtClean="0"/>
              <a:t>Principles of project management can also have areas of overlap with general management principles. </a:t>
            </a:r>
          </a:p>
          <a:p>
            <a:r>
              <a:rPr lang="en-US" dirty="0" smtClean="0"/>
              <a:t>For example, both projects and business in general focus on delivering value.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04781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Overlap of Project Management and General Management Principles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04732" y="2191291"/>
            <a:ext cx="5982535" cy="3620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179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History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34666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Statements Labels</a:t>
            </a:r>
            <a:endParaRPr lang="en-US" dirty="0"/>
          </a:p>
        </p:txBody>
      </p:sp>
      <p:sp>
        <p:nvSpPr>
          <p:cNvPr id="3" name="Content Placeholder 2"/>
          <p:cNvSpPr>
            <a:spLocks noGrp="1"/>
          </p:cNvSpPr>
          <p:nvPr>
            <p:ph idx="1"/>
          </p:nvPr>
        </p:nvSpPr>
        <p:spPr/>
        <p:txBody>
          <a:bodyPr numCol="2">
            <a:normAutofit/>
          </a:bodyPr>
          <a:lstStyle/>
          <a:p>
            <a:r>
              <a:rPr lang="en-US" dirty="0" smtClean="0"/>
              <a:t>Be a diligent, respectful, and caring steward</a:t>
            </a:r>
          </a:p>
          <a:p>
            <a:r>
              <a:rPr lang="en-US" dirty="0" smtClean="0"/>
              <a:t>Create a collaborative project team environment</a:t>
            </a:r>
          </a:p>
          <a:p>
            <a:r>
              <a:rPr lang="en-US" dirty="0" smtClean="0"/>
              <a:t>Effectively engage with stakeholders</a:t>
            </a:r>
          </a:p>
          <a:p>
            <a:r>
              <a:rPr lang="en-US" dirty="0" smtClean="0"/>
              <a:t>Focus on value</a:t>
            </a:r>
          </a:p>
          <a:p>
            <a:r>
              <a:rPr lang="en-US" dirty="0" smtClean="0"/>
              <a:t>Recognize, evaluate, and respond to system interactions</a:t>
            </a:r>
          </a:p>
          <a:p>
            <a:r>
              <a:rPr lang="en-US" dirty="0" smtClean="0"/>
              <a:t>Demonstrate leadership behaviors</a:t>
            </a:r>
          </a:p>
          <a:p>
            <a:r>
              <a:rPr lang="en-US" dirty="0" smtClean="0"/>
              <a:t>Tailor based on context </a:t>
            </a:r>
          </a:p>
          <a:p>
            <a:r>
              <a:rPr lang="en-US" dirty="0" smtClean="0"/>
              <a:t>Build quality into processes and deliverables </a:t>
            </a:r>
          </a:p>
          <a:p>
            <a:r>
              <a:rPr lang="en-US" dirty="0" smtClean="0"/>
              <a:t>Navigate complexity</a:t>
            </a:r>
          </a:p>
          <a:p>
            <a:r>
              <a:rPr lang="en-US" dirty="0" smtClean="0"/>
              <a:t>Optimize risk responses</a:t>
            </a:r>
          </a:p>
          <a:p>
            <a:r>
              <a:rPr lang="en-US" dirty="0" smtClean="0"/>
              <a:t>Embrace adaptability and resiliency</a:t>
            </a:r>
          </a:p>
          <a:p>
            <a:r>
              <a:rPr lang="en-US" dirty="0" smtClean="0"/>
              <a:t>Enable change to achieve the envisioned future state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894380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Diligent, Respectful, and Caring Steward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85928" y="1408859"/>
            <a:ext cx="9573961" cy="47441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032944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Collaborative Project Team Environment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4981" y="1517422"/>
            <a:ext cx="9535856" cy="4525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857531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Effectively Engage with Stakeholders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782" y="1967275"/>
            <a:ext cx="9564435" cy="320084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1170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Value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9967" y="1665080"/>
            <a:ext cx="9612066" cy="422969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78580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Recognize, Evaluate, and Respond to System Interactions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8374" y="1836554"/>
            <a:ext cx="9564435" cy="388674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802782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 Leadership Behaviors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4255" y="1523175"/>
            <a:ext cx="9545382" cy="46297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612257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 Based on Context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9966" y="1512658"/>
            <a:ext cx="9573961" cy="453453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421412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Quality into Processes and Deliverables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2363" y="1764999"/>
            <a:ext cx="9545382"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841459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Complexity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782" y="1712711"/>
            <a:ext cx="9564435" cy="413442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5045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5942668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 Risk Responses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203" y="1406880"/>
            <a:ext cx="9583487" cy="509658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737783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Embrace Adaptability and Resiliency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8546" y="1896169"/>
            <a:ext cx="9554908" cy="370574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915964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Enable Change to Achieve the Envisioned Future State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9019" y="1627492"/>
            <a:ext cx="9573961" cy="4725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30168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History of Project Management</a:t>
            </a:r>
            <a:endParaRPr lang="en-US" dirty="0"/>
          </a:p>
        </p:txBody>
      </p:sp>
      <p:sp>
        <p:nvSpPr>
          <p:cNvPr id="49155" name="Rectangle 3"/>
          <p:cNvSpPr>
            <a:spLocks noGrp="1" noChangeArrowheads="1"/>
          </p:cNvSpPr>
          <p:nvPr>
            <p:ph idx="1"/>
          </p:nvPr>
        </p:nvSpPr>
        <p:spPr/>
        <p:txBody>
          <a:bodyPr/>
          <a:lstStyle/>
          <a:p>
            <a:r>
              <a:rPr lang="en-US" dirty="0" smtClean="0"/>
              <a:t>Some people argue that building the Egyptian pyramids was a project, as was building the Great Wall of China.</a:t>
            </a:r>
          </a:p>
          <a:p>
            <a:r>
              <a:rPr lang="en-US" dirty="0" smtClean="0"/>
              <a:t>Most people consider the Manhattan Project to be the first project to use “modern” project management.</a:t>
            </a:r>
          </a:p>
          <a:p>
            <a:r>
              <a:rPr lang="en-US" dirty="0" smtClean="0"/>
              <a:t>This three-year, $2 billion (in 1946 dollars) project had a separate project manager and a technical 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934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3821</Words>
  <Application>Microsoft Office PowerPoint</Application>
  <PresentationFormat>Widescreen</PresentationFormat>
  <Paragraphs>457</Paragraphs>
  <Slides>82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MS PGothic</vt:lpstr>
      <vt:lpstr>MS PGothic</vt:lpstr>
      <vt:lpstr>Arial</vt:lpstr>
      <vt:lpstr>Calibri</vt:lpstr>
      <vt:lpstr>Calibri Light</vt:lpstr>
      <vt:lpstr>Candara</vt:lpstr>
      <vt:lpstr>Courier New</vt:lpstr>
      <vt:lpstr>新細明體</vt:lpstr>
      <vt:lpstr>Wingdings</vt:lpstr>
      <vt:lpstr>Office Theme</vt:lpstr>
      <vt:lpstr>Introduction</vt:lpstr>
      <vt:lpstr>Outline</vt:lpstr>
      <vt:lpstr>Introduction</vt:lpstr>
      <vt:lpstr>What is Project Management?</vt:lpstr>
      <vt:lpstr>Introduction</vt:lpstr>
      <vt:lpstr>Introduction</vt:lpstr>
      <vt:lpstr>Project Management History</vt:lpstr>
      <vt:lpstr>The Project Management Profession</vt:lpstr>
      <vt:lpstr>History of Project Management</vt:lpstr>
      <vt:lpstr>History of Project Management</vt:lpstr>
      <vt:lpstr>Global Issues</vt:lpstr>
      <vt:lpstr>The Project Management Institute</vt:lpstr>
      <vt:lpstr>Project Management Certification</vt:lpstr>
      <vt:lpstr>Project Management Certification</vt:lpstr>
      <vt:lpstr>PMI Certifications</vt:lpstr>
      <vt:lpstr>PMI Certifications</vt:lpstr>
      <vt:lpstr>PMI Certifications</vt:lpstr>
      <vt:lpstr>PMI Certifications</vt:lpstr>
      <vt:lpstr>Ethics in Project Management</vt:lpstr>
      <vt:lpstr>Project Managers</vt:lpstr>
      <vt:lpstr>Project Managers </vt:lpstr>
      <vt:lpstr>The Project Manager</vt:lpstr>
      <vt:lpstr>Competencies for Project Managers</vt:lpstr>
      <vt:lpstr>Advantages of Using Formal Project Management</vt:lpstr>
      <vt:lpstr>Project Management Body of Knowledge (PMBOK)</vt:lpstr>
      <vt:lpstr>Evolution of Key Changes in the PMBOK® Guide</vt:lpstr>
      <vt:lpstr>PowerPoint Presentation</vt:lpstr>
      <vt:lpstr>The Purpose of The Standard for Project Management </vt:lpstr>
      <vt:lpstr>Project Management 12 Principles (PMBOK v7)</vt:lpstr>
      <vt:lpstr>Project Management  8 Project Performance Domains (PMBOK v7)</vt:lpstr>
      <vt:lpstr>Key Terms and Concepts</vt:lpstr>
      <vt:lpstr>Key Terms and Concepts</vt:lpstr>
      <vt:lpstr>Key Terms and Concepts</vt:lpstr>
      <vt:lpstr>Key Terms and Concepts</vt:lpstr>
      <vt:lpstr>Key Terms and Concepts</vt:lpstr>
      <vt:lpstr>Key Terms and Concepts</vt:lpstr>
      <vt:lpstr>Key Terms and Concepts</vt:lpstr>
      <vt:lpstr>A System for Value Delivery</vt:lpstr>
      <vt:lpstr>A System for Value Delivery</vt:lpstr>
      <vt:lpstr>Creating Value</vt:lpstr>
      <vt:lpstr>Value Delivery Components</vt:lpstr>
      <vt:lpstr>Value Delivery Components</vt:lpstr>
      <vt:lpstr>Value Delivery Components</vt:lpstr>
      <vt:lpstr>Value Delivery Components</vt:lpstr>
      <vt:lpstr>Value Delivery Components</vt:lpstr>
      <vt:lpstr>Information Flow</vt:lpstr>
      <vt:lpstr>Information Flow</vt:lpstr>
      <vt:lpstr>Information Flow</vt:lpstr>
      <vt:lpstr>Organizational Governance Systems</vt:lpstr>
      <vt:lpstr>Organizational Governance Systems</vt:lpstr>
      <vt:lpstr>Functions Associated with Projects</vt:lpstr>
      <vt:lpstr>Functions Associated with Projects</vt:lpstr>
      <vt:lpstr>Functions Associated with Projects</vt:lpstr>
      <vt:lpstr>Functions Associated with Projects</vt:lpstr>
      <vt:lpstr>The Project Environment</vt:lpstr>
      <vt:lpstr>The Project Environment</vt:lpstr>
      <vt:lpstr>The Project Environment</vt:lpstr>
      <vt:lpstr>Product Management Considerations</vt:lpstr>
      <vt:lpstr>Product Management Considerations</vt:lpstr>
      <vt:lpstr>Product Management Considerations</vt:lpstr>
      <vt:lpstr>Product Management Considerations</vt:lpstr>
      <vt:lpstr>Product Management Considerations</vt:lpstr>
      <vt:lpstr>Product Management Considerations</vt:lpstr>
      <vt:lpstr>Product Management Considerations</vt:lpstr>
      <vt:lpstr>Project Management Principles</vt:lpstr>
      <vt:lpstr>Project Management Principles</vt:lpstr>
      <vt:lpstr>Project Management Principles</vt:lpstr>
      <vt:lpstr>Project Management Principles</vt:lpstr>
      <vt:lpstr>Overlap of Project Management and General Management Principles</vt:lpstr>
      <vt:lpstr>Principle Statements Labels</vt:lpstr>
      <vt:lpstr>Be a Diligent, Respectful, and Caring Steward</vt:lpstr>
      <vt:lpstr>Create a Collaborative Project Team Environment</vt:lpstr>
      <vt:lpstr>Effectively Engage with Stakeholders</vt:lpstr>
      <vt:lpstr>Focus on Value</vt:lpstr>
      <vt:lpstr>Recognize, Evaluate, and Respond to System Interactions</vt:lpstr>
      <vt:lpstr>Demonstrate Leadership Behaviors</vt:lpstr>
      <vt:lpstr>Tailor Based on Context</vt:lpstr>
      <vt:lpstr>Build Quality into Processes and Deliverables</vt:lpstr>
      <vt:lpstr>Navigate Complexity</vt:lpstr>
      <vt:lpstr>Optimize Risk Responses</vt:lpstr>
      <vt:lpstr>Embrace Adaptability and Resiliency</vt:lpstr>
      <vt:lpstr>Enable Change to Achieve the Envisioned Future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163</cp:revision>
  <cp:lastPrinted>2021-10-18T07:27:50Z</cp:lastPrinted>
  <dcterms:created xsi:type="dcterms:W3CDTF">2021-10-12T10:09:12Z</dcterms:created>
  <dcterms:modified xsi:type="dcterms:W3CDTF">2022-11-24T05:20:44Z</dcterms:modified>
</cp:coreProperties>
</file>