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9"/>
  </p:notesMasterIdLst>
  <p:sldIdLst>
    <p:sldId id="256" r:id="rId2"/>
    <p:sldId id="687" r:id="rId3"/>
    <p:sldId id="688" r:id="rId4"/>
    <p:sldId id="689" r:id="rId5"/>
    <p:sldId id="690" r:id="rId6"/>
    <p:sldId id="901" r:id="rId7"/>
    <p:sldId id="691" r:id="rId8"/>
    <p:sldId id="902" r:id="rId9"/>
    <p:sldId id="692" r:id="rId10"/>
    <p:sldId id="693" r:id="rId11"/>
    <p:sldId id="694" r:id="rId12"/>
    <p:sldId id="695" r:id="rId13"/>
    <p:sldId id="696" r:id="rId14"/>
    <p:sldId id="697" r:id="rId15"/>
    <p:sldId id="698" r:id="rId16"/>
    <p:sldId id="699" r:id="rId17"/>
    <p:sldId id="700" r:id="rId18"/>
    <p:sldId id="701" r:id="rId19"/>
    <p:sldId id="702" r:id="rId20"/>
    <p:sldId id="703" r:id="rId21"/>
    <p:sldId id="704" r:id="rId22"/>
    <p:sldId id="705" r:id="rId23"/>
    <p:sldId id="706" r:id="rId24"/>
    <p:sldId id="707" r:id="rId25"/>
    <p:sldId id="708" r:id="rId26"/>
    <p:sldId id="709" r:id="rId27"/>
    <p:sldId id="710" r:id="rId28"/>
    <p:sldId id="711" r:id="rId29"/>
    <p:sldId id="712" r:id="rId30"/>
    <p:sldId id="713" r:id="rId31"/>
    <p:sldId id="714" r:id="rId32"/>
    <p:sldId id="715" r:id="rId33"/>
    <p:sldId id="716" r:id="rId34"/>
    <p:sldId id="717" r:id="rId35"/>
    <p:sldId id="718" r:id="rId36"/>
    <p:sldId id="719" r:id="rId37"/>
    <p:sldId id="720" r:id="rId38"/>
    <p:sldId id="721" r:id="rId39"/>
    <p:sldId id="722" r:id="rId40"/>
    <p:sldId id="723" r:id="rId41"/>
    <p:sldId id="724" r:id="rId42"/>
    <p:sldId id="725" r:id="rId43"/>
    <p:sldId id="726" r:id="rId44"/>
    <p:sldId id="727" r:id="rId45"/>
    <p:sldId id="728" r:id="rId46"/>
    <p:sldId id="729" r:id="rId47"/>
    <p:sldId id="730" r:id="rId48"/>
    <p:sldId id="731" r:id="rId49"/>
    <p:sldId id="732" r:id="rId50"/>
    <p:sldId id="733" r:id="rId51"/>
    <p:sldId id="734" r:id="rId52"/>
    <p:sldId id="735" r:id="rId53"/>
    <p:sldId id="736" r:id="rId54"/>
    <p:sldId id="737" r:id="rId55"/>
    <p:sldId id="738" r:id="rId56"/>
    <p:sldId id="739" r:id="rId57"/>
    <p:sldId id="740" r:id="rId58"/>
    <p:sldId id="741" r:id="rId59"/>
    <p:sldId id="742" r:id="rId60"/>
    <p:sldId id="743" r:id="rId61"/>
    <p:sldId id="744" r:id="rId62"/>
    <p:sldId id="745" r:id="rId63"/>
    <p:sldId id="746" r:id="rId64"/>
    <p:sldId id="747" r:id="rId65"/>
    <p:sldId id="748" r:id="rId66"/>
    <p:sldId id="749" r:id="rId67"/>
    <p:sldId id="750" r:id="rId68"/>
    <p:sldId id="751" r:id="rId69"/>
    <p:sldId id="752" r:id="rId70"/>
    <p:sldId id="753" r:id="rId71"/>
    <p:sldId id="754" r:id="rId72"/>
    <p:sldId id="755" r:id="rId73"/>
    <p:sldId id="756" r:id="rId74"/>
    <p:sldId id="757" r:id="rId75"/>
    <p:sldId id="758" r:id="rId76"/>
    <p:sldId id="759" r:id="rId77"/>
    <p:sldId id="760" r:id="rId78"/>
    <p:sldId id="761" r:id="rId79"/>
    <p:sldId id="762" r:id="rId80"/>
    <p:sldId id="763" r:id="rId81"/>
    <p:sldId id="764" r:id="rId82"/>
    <p:sldId id="765" r:id="rId83"/>
    <p:sldId id="766" r:id="rId84"/>
    <p:sldId id="767" r:id="rId85"/>
    <p:sldId id="768" r:id="rId86"/>
    <p:sldId id="769" r:id="rId87"/>
    <p:sldId id="770" r:id="rId88"/>
    <p:sldId id="771" r:id="rId89"/>
    <p:sldId id="772" r:id="rId90"/>
    <p:sldId id="773" r:id="rId91"/>
    <p:sldId id="774" r:id="rId92"/>
    <p:sldId id="775" r:id="rId93"/>
    <p:sldId id="776" r:id="rId94"/>
    <p:sldId id="777" r:id="rId95"/>
    <p:sldId id="778" r:id="rId96"/>
    <p:sldId id="779" r:id="rId97"/>
    <p:sldId id="780" r:id="rId98"/>
    <p:sldId id="781" r:id="rId99"/>
    <p:sldId id="782" r:id="rId100"/>
    <p:sldId id="783" r:id="rId101"/>
    <p:sldId id="784" r:id="rId102"/>
    <p:sldId id="785" r:id="rId103"/>
    <p:sldId id="786" r:id="rId104"/>
    <p:sldId id="787" r:id="rId105"/>
    <p:sldId id="788" r:id="rId106"/>
    <p:sldId id="789" r:id="rId107"/>
    <p:sldId id="790" r:id="rId108"/>
    <p:sldId id="791" r:id="rId109"/>
    <p:sldId id="792" r:id="rId110"/>
    <p:sldId id="793" r:id="rId111"/>
    <p:sldId id="794" r:id="rId112"/>
    <p:sldId id="795" r:id="rId113"/>
    <p:sldId id="796" r:id="rId114"/>
    <p:sldId id="797" r:id="rId115"/>
    <p:sldId id="798" r:id="rId116"/>
    <p:sldId id="799" r:id="rId117"/>
    <p:sldId id="800" r:id="rId118"/>
    <p:sldId id="801" r:id="rId119"/>
    <p:sldId id="802" r:id="rId120"/>
    <p:sldId id="803" r:id="rId121"/>
    <p:sldId id="804" r:id="rId122"/>
    <p:sldId id="805" r:id="rId123"/>
    <p:sldId id="806" r:id="rId124"/>
    <p:sldId id="807" r:id="rId125"/>
    <p:sldId id="808" r:id="rId126"/>
    <p:sldId id="809" r:id="rId127"/>
    <p:sldId id="810" r:id="rId128"/>
    <p:sldId id="811" r:id="rId129"/>
    <p:sldId id="812" r:id="rId130"/>
    <p:sldId id="813" r:id="rId131"/>
    <p:sldId id="814" r:id="rId132"/>
    <p:sldId id="815" r:id="rId133"/>
    <p:sldId id="816" r:id="rId134"/>
    <p:sldId id="817" r:id="rId135"/>
    <p:sldId id="818" r:id="rId136"/>
    <p:sldId id="819" r:id="rId137"/>
    <p:sldId id="820" r:id="rId138"/>
    <p:sldId id="821" r:id="rId139"/>
    <p:sldId id="822" r:id="rId140"/>
    <p:sldId id="823" r:id="rId141"/>
    <p:sldId id="824" r:id="rId142"/>
    <p:sldId id="825" r:id="rId143"/>
    <p:sldId id="826" r:id="rId144"/>
    <p:sldId id="827" r:id="rId145"/>
    <p:sldId id="828" r:id="rId146"/>
    <p:sldId id="829" r:id="rId147"/>
    <p:sldId id="830" r:id="rId148"/>
    <p:sldId id="831" r:id="rId149"/>
    <p:sldId id="832" r:id="rId150"/>
    <p:sldId id="833" r:id="rId151"/>
    <p:sldId id="834" r:id="rId152"/>
    <p:sldId id="835" r:id="rId153"/>
    <p:sldId id="836" r:id="rId154"/>
    <p:sldId id="837" r:id="rId155"/>
    <p:sldId id="838" r:id="rId156"/>
    <p:sldId id="839" r:id="rId157"/>
    <p:sldId id="840" r:id="rId158"/>
    <p:sldId id="841" r:id="rId159"/>
    <p:sldId id="842" r:id="rId160"/>
    <p:sldId id="843" r:id="rId161"/>
    <p:sldId id="844" r:id="rId162"/>
    <p:sldId id="845" r:id="rId163"/>
    <p:sldId id="846" r:id="rId164"/>
    <p:sldId id="847" r:id="rId165"/>
    <p:sldId id="848" r:id="rId166"/>
    <p:sldId id="849" r:id="rId167"/>
    <p:sldId id="850" r:id="rId168"/>
    <p:sldId id="851" r:id="rId169"/>
    <p:sldId id="852" r:id="rId170"/>
    <p:sldId id="853" r:id="rId171"/>
    <p:sldId id="854" r:id="rId172"/>
    <p:sldId id="855" r:id="rId173"/>
    <p:sldId id="856" r:id="rId174"/>
    <p:sldId id="857" r:id="rId175"/>
    <p:sldId id="858" r:id="rId176"/>
    <p:sldId id="859" r:id="rId177"/>
    <p:sldId id="860" r:id="rId178"/>
    <p:sldId id="861" r:id="rId179"/>
    <p:sldId id="862" r:id="rId180"/>
    <p:sldId id="863" r:id="rId181"/>
    <p:sldId id="864" r:id="rId182"/>
    <p:sldId id="865" r:id="rId183"/>
    <p:sldId id="866" r:id="rId184"/>
    <p:sldId id="867" r:id="rId185"/>
    <p:sldId id="868" r:id="rId186"/>
    <p:sldId id="869" r:id="rId187"/>
    <p:sldId id="870" r:id="rId188"/>
    <p:sldId id="871" r:id="rId189"/>
    <p:sldId id="872" r:id="rId190"/>
    <p:sldId id="873" r:id="rId191"/>
    <p:sldId id="874" r:id="rId192"/>
    <p:sldId id="875" r:id="rId193"/>
    <p:sldId id="876" r:id="rId194"/>
    <p:sldId id="877" r:id="rId195"/>
    <p:sldId id="878" r:id="rId196"/>
    <p:sldId id="879" r:id="rId197"/>
    <p:sldId id="880" r:id="rId198"/>
    <p:sldId id="881" r:id="rId199"/>
    <p:sldId id="882" r:id="rId200"/>
    <p:sldId id="883" r:id="rId201"/>
    <p:sldId id="884" r:id="rId202"/>
    <p:sldId id="885" r:id="rId203"/>
    <p:sldId id="886" r:id="rId204"/>
    <p:sldId id="887" r:id="rId205"/>
    <p:sldId id="888" r:id="rId206"/>
    <p:sldId id="889" r:id="rId207"/>
    <p:sldId id="890" r:id="rId208"/>
    <p:sldId id="891" r:id="rId209"/>
    <p:sldId id="892" r:id="rId210"/>
    <p:sldId id="893" r:id="rId211"/>
    <p:sldId id="894" r:id="rId212"/>
    <p:sldId id="895" r:id="rId213"/>
    <p:sldId id="896" r:id="rId214"/>
    <p:sldId id="897" r:id="rId215"/>
    <p:sldId id="898" r:id="rId216"/>
    <p:sldId id="899" r:id="rId217"/>
    <p:sldId id="900" r:id="rId2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microsoft.com/office/2016/11/relationships/changesInfo" Target="changesInfos/changesInfo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65F58-78E6-40B6-94A9-57390D4218DB}"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215E7EAA-70E6-4361-8C4C-9D8D8130DAE2}">
      <dgm:prSet phldrT="[Text]"/>
      <dgm:spPr/>
      <dgm:t>
        <a:bodyPr/>
        <a:lstStyle/>
        <a:p>
          <a:r>
            <a:rPr lang="en-US" dirty="0" smtClean="0">
              <a:latin typeface="Candara" panose="020E0502030303020204" pitchFamily="34" charset="0"/>
            </a:rPr>
            <a:t>Establishing and Maintaining Vision</a:t>
          </a:r>
          <a:endParaRPr lang="en-US" dirty="0">
            <a:latin typeface="Candara" panose="020E0502030303020204" pitchFamily="34" charset="0"/>
          </a:endParaRPr>
        </a:p>
      </dgm:t>
    </dgm:pt>
    <dgm:pt modelId="{8A62CDC7-0535-47C6-83B2-4F8E6B23CDBD}" type="parTrans" cxnId="{08312AB0-8B45-4058-A908-A79FCC58FAA7}">
      <dgm:prSet/>
      <dgm:spPr/>
      <dgm:t>
        <a:bodyPr/>
        <a:lstStyle/>
        <a:p>
          <a:endParaRPr lang="en-US">
            <a:latin typeface="Candara" panose="020E0502030303020204" pitchFamily="34" charset="0"/>
          </a:endParaRPr>
        </a:p>
      </dgm:t>
    </dgm:pt>
    <dgm:pt modelId="{E4CDF544-549A-43C0-AA0E-512B98C29695}" type="sibTrans" cxnId="{08312AB0-8B45-4058-A908-A79FCC58FAA7}">
      <dgm:prSet/>
      <dgm:spPr/>
      <dgm:t>
        <a:bodyPr/>
        <a:lstStyle/>
        <a:p>
          <a:endParaRPr lang="en-US">
            <a:latin typeface="Candara" panose="020E0502030303020204" pitchFamily="34" charset="0"/>
          </a:endParaRPr>
        </a:p>
      </dgm:t>
    </dgm:pt>
    <dgm:pt modelId="{BF378BFC-E253-4939-8699-524EFF870D7F}">
      <dgm:prSet/>
      <dgm:spPr/>
      <dgm:t>
        <a:bodyPr/>
        <a:lstStyle/>
        <a:p>
          <a:r>
            <a:rPr lang="en-US" smtClean="0">
              <a:latin typeface="Candara" panose="020E0502030303020204" pitchFamily="34" charset="0"/>
            </a:rPr>
            <a:t>Critical Thinking</a:t>
          </a:r>
          <a:endParaRPr lang="en-US" dirty="0" smtClean="0">
            <a:latin typeface="Candara" panose="020E0502030303020204" pitchFamily="34" charset="0"/>
          </a:endParaRPr>
        </a:p>
      </dgm:t>
    </dgm:pt>
    <dgm:pt modelId="{0B658096-221E-4091-96F4-8BA09EA9675A}" type="parTrans" cxnId="{D76BCD08-46C1-434C-AD35-FA84B67AAE2A}">
      <dgm:prSet/>
      <dgm:spPr/>
      <dgm:t>
        <a:bodyPr/>
        <a:lstStyle/>
        <a:p>
          <a:endParaRPr lang="en-US">
            <a:latin typeface="Candara" panose="020E0502030303020204" pitchFamily="34" charset="0"/>
          </a:endParaRPr>
        </a:p>
      </dgm:t>
    </dgm:pt>
    <dgm:pt modelId="{CF82705A-DA72-4011-8337-E98A0701BCA8}" type="sibTrans" cxnId="{D76BCD08-46C1-434C-AD35-FA84B67AAE2A}">
      <dgm:prSet/>
      <dgm:spPr/>
      <dgm:t>
        <a:bodyPr/>
        <a:lstStyle/>
        <a:p>
          <a:endParaRPr lang="en-US">
            <a:latin typeface="Candara" panose="020E0502030303020204" pitchFamily="34" charset="0"/>
          </a:endParaRPr>
        </a:p>
      </dgm:t>
    </dgm:pt>
    <dgm:pt modelId="{9A4E2859-7DB4-4D06-A3E6-1FE90FDD3A99}">
      <dgm:prSet/>
      <dgm:spPr/>
      <dgm:t>
        <a:bodyPr/>
        <a:lstStyle/>
        <a:p>
          <a:r>
            <a:rPr lang="en-US" smtClean="0">
              <a:latin typeface="Candara" panose="020E0502030303020204" pitchFamily="34" charset="0"/>
            </a:rPr>
            <a:t>Motivation</a:t>
          </a:r>
          <a:endParaRPr lang="en-US" dirty="0" smtClean="0">
            <a:latin typeface="Candara" panose="020E0502030303020204" pitchFamily="34" charset="0"/>
          </a:endParaRPr>
        </a:p>
      </dgm:t>
    </dgm:pt>
    <dgm:pt modelId="{180A6234-91B0-4354-9E7F-0B972A458036}" type="parTrans" cxnId="{F35C541F-B0FA-4BE1-AF44-C2854F8144AB}">
      <dgm:prSet/>
      <dgm:spPr/>
      <dgm:t>
        <a:bodyPr/>
        <a:lstStyle/>
        <a:p>
          <a:endParaRPr lang="en-US">
            <a:latin typeface="Candara" panose="020E0502030303020204" pitchFamily="34" charset="0"/>
          </a:endParaRPr>
        </a:p>
      </dgm:t>
    </dgm:pt>
    <dgm:pt modelId="{C5C860EE-7FDE-4843-85D9-53D9EE683D9D}" type="sibTrans" cxnId="{F35C541F-B0FA-4BE1-AF44-C2854F8144AB}">
      <dgm:prSet/>
      <dgm:spPr/>
      <dgm:t>
        <a:bodyPr/>
        <a:lstStyle/>
        <a:p>
          <a:endParaRPr lang="en-US">
            <a:latin typeface="Candara" panose="020E0502030303020204" pitchFamily="34" charset="0"/>
          </a:endParaRPr>
        </a:p>
      </dgm:t>
    </dgm:pt>
    <dgm:pt modelId="{B32C74E4-CB92-4188-8AD8-B4A4B57FF241}">
      <dgm:prSet/>
      <dgm:spPr/>
      <dgm:t>
        <a:bodyPr/>
        <a:lstStyle/>
        <a:p>
          <a:r>
            <a:rPr lang="en-US" smtClean="0">
              <a:latin typeface="Candara" panose="020E0502030303020204" pitchFamily="34" charset="0"/>
            </a:rPr>
            <a:t>Interpersonal Skills</a:t>
          </a:r>
          <a:endParaRPr lang="en-US" dirty="0" smtClean="0">
            <a:latin typeface="Candara" panose="020E0502030303020204" pitchFamily="34" charset="0"/>
          </a:endParaRPr>
        </a:p>
      </dgm:t>
    </dgm:pt>
    <dgm:pt modelId="{07EE01CC-DA16-4647-A0C0-CE176CC39AD0}" type="parTrans" cxnId="{9E30E93B-985E-49CE-BF92-4296F046554B}">
      <dgm:prSet/>
      <dgm:spPr/>
      <dgm:t>
        <a:bodyPr/>
        <a:lstStyle/>
        <a:p>
          <a:endParaRPr lang="en-US">
            <a:latin typeface="Candara" panose="020E0502030303020204" pitchFamily="34" charset="0"/>
          </a:endParaRPr>
        </a:p>
      </dgm:t>
    </dgm:pt>
    <dgm:pt modelId="{89AE356D-482F-4389-8482-B7842F819ADA}" type="sibTrans" cxnId="{9E30E93B-985E-49CE-BF92-4296F046554B}">
      <dgm:prSet/>
      <dgm:spPr/>
      <dgm:t>
        <a:bodyPr/>
        <a:lstStyle/>
        <a:p>
          <a:endParaRPr lang="en-US">
            <a:latin typeface="Candara" panose="020E0502030303020204" pitchFamily="34" charset="0"/>
          </a:endParaRPr>
        </a:p>
      </dgm:t>
    </dgm:pt>
    <dgm:pt modelId="{1032F94C-1270-4421-A697-C85885BDF768}" type="pres">
      <dgm:prSet presAssocID="{BFD65F58-78E6-40B6-94A9-57390D4218DB}" presName="Name0" presStyleCnt="0">
        <dgm:presLayoutVars>
          <dgm:chMax val="7"/>
          <dgm:chPref val="7"/>
          <dgm:dir/>
        </dgm:presLayoutVars>
      </dgm:prSet>
      <dgm:spPr/>
      <dgm:t>
        <a:bodyPr/>
        <a:lstStyle/>
        <a:p>
          <a:endParaRPr lang="en-US"/>
        </a:p>
      </dgm:t>
    </dgm:pt>
    <dgm:pt modelId="{430D40FC-F295-4234-958E-79473A48F0DE}" type="pres">
      <dgm:prSet presAssocID="{BFD65F58-78E6-40B6-94A9-57390D4218DB}" presName="Name1" presStyleCnt="0"/>
      <dgm:spPr/>
      <dgm:t>
        <a:bodyPr/>
        <a:lstStyle/>
        <a:p>
          <a:endParaRPr lang="en-US"/>
        </a:p>
      </dgm:t>
    </dgm:pt>
    <dgm:pt modelId="{B7FFC754-C60F-4583-B856-0E8E4B1971C1}" type="pres">
      <dgm:prSet presAssocID="{BFD65F58-78E6-40B6-94A9-57390D4218DB}" presName="cycle" presStyleCnt="0"/>
      <dgm:spPr/>
      <dgm:t>
        <a:bodyPr/>
        <a:lstStyle/>
        <a:p>
          <a:endParaRPr lang="en-US"/>
        </a:p>
      </dgm:t>
    </dgm:pt>
    <dgm:pt modelId="{28FF4304-BB18-41AF-A0B1-7A16B43480D1}" type="pres">
      <dgm:prSet presAssocID="{BFD65F58-78E6-40B6-94A9-57390D4218DB}" presName="srcNode" presStyleLbl="node1" presStyleIdx="0" presStyleCnt="4"/>
      <dgm:spPr/>
      <dgm:t>
        <a:bodyPr/>
        <a:lstStyle/>
        <a:p>
          <a:endParaRPr lang="en-US"/>
        </a:p>
      </dgm:t>
    </dgm:pt>
    <dgm:pt modelId="{A86BA8BB-4253-4C28-BFE5-F910A2F2ACE2}" type="pres">
      <dgm:prSet presAssocID="{BFD65F58-78E6-40B6-94A9-57390D4218DB}" presName="conn" presStyleLbl="parChTrans1D2" presStyleIdx="0" presStyleCnt="1"/>
      <dgm:spPr/>
      <dgm:t>
        <a:bodyPr/>
        <a:lstStyle/>
        <a:p>
          <a:endParaRPr lang="en-US"/>
        </a:p>
      </dgm:t>
    </dgm:pt>
    <dgm:pt modelId="{4CAFD77C-50F3-479E-A97B-E66A46E8E373}" type="pres">
      <dgm:prSet presAssocID="{BFD65F58-78E6-40B6-94A9-57390D4218DB}" presName="extraNode" presStyleLbl="node1" presStyleIdx="0" presStyleCnt="4"/>
      <dgm:spPr/>
      <dgm:t>
        <a:bodyPr/>
        <a:lstStyle/>
        <a:p>
          <a:endParaRPr lang="en-US"/>
        </a:p>
      </dgm:t>
    </dgm:pt>
    <dgm:pt modelId="{850444D8-5AC3-401C-AB38-6BD51AF7ABC1}" type="pres">
      <dgm:prSet presAssocID="{BFD65F58-78E6-40B6-94A9-57390D4218DB}" presName="dstNode" presStyleLbl="node1" presStyleIdx="0" presStyleCnt="4"/>
      <dgm:spPr/>
      <dgm:t>
        <a:bodyPr/>
        <a:lstStyle/>
        <a:p>
          <a:endParaRPr lang="en-US"/>
        </a:p>
      </dgm:t>
    </dgm:pt>
    <dgm:pt modelId="{006C0212-393C-4D28-B5FA-7B3B04C9368F}" type="pres">
      <dgm:prSet presAssocID="{215E7EAA-70E6-4361-8C4C-9D8D8130DAE2}" presName="text_1" presStyleLbl="node1" presStyleIdx="0" presStyleCnt="4">
        <dgm:presLayoutVars>
          <dgm:bulletEnabled val="1"/>
        </dgm:presLayoutVars>
      </dgm:prSet>
      <dgm:spPr/>
      <dgm:t>
        <a:bodyPr/>
        <a:lstStyle/>
        <a:p>
          <a:endParaRPr lang="en-US"/>
        </a:p>
      </dgm:t>
    </dgm:pt>
    <dgm:pt modelId="{BC51EE9B-37D2-4534-AD75-2E0F9151180C}" type="pres">
      <dgm:prSet presAssocID="{215E7EAA-70E6-4361-8C4C-9D8D8130DAE2}" presName="accent_1" presStyleCnt="0"/>
      <dgm:spPr/>
      <dgm:t>
        <a:bodyPr/>
        <a:lstStyle/>
        <a:p>
          <a:endParaRPr lang="en-US"/>
        </a:p>
      </dgm:t>
    </dgm:pt>
    <dgm:pt modelId="{5E045A6E-1313-45D6-9EDB-3516B1A82133}" type="pres">
      <dgm:prSet presAssocID="{215E7EAA-70E6-4361-8C4C-9D8D8130DAE2}" presName="accentRepeatNode" presStyleLbl="solidFgAcc1" presStyleIdx="0" presStyleCnt="4"/>
      <dgm:spPr/>
      <dgm:t>
        <a:bodyPr/>
        <a:lstStyle/>
        <a:p>
          <a:endParaRPr lang="en-US"/>
        </a:p>
      </dgm:t>
    </dgm:pt>
    <dgm:pt modelId="{CC3D557F-3291-4D4F-B272-9464301DB783}" type="pres">
      <dgm:prSet presAssocID="{BF378BFC-E253-4939-8699-524EFF870D7F}" presName="text_2" presStyleLbl="node1" presStyleIdx="1" presStyleCnt="4">
        <dgm:presLayoutVars>
          <dgm:bulletEnabled val="1"/>
        </dgm:presLayoutVars>
      </dgm:prSet>
      <dgm:spPr/>
      <dgm:t>
        <a:bodyPr/>
        <a:lstStyle/>
        <a:p>
          <a:endParaRPr lang="en-US"/>
        </a:p>
      </dgm:t>
    </dgm:pt>
    <dgm:pt modelId="{5E48F10E-1E34-499B-B6B1-D7F81F2E9736}" type="pres">
      <dgm:prSet presAssocID="{BF378BFC-E253-4939-8699-524EFF870D7F}" presName="accent_2" presStyleCnt="0"/>
      <dgm:spPr/>
      <dgm:t>
        <a:bodyPr/>
        <a:lstStyle/>
        <a:p>
          <a:endParaRPr lang="en-US"/>
        </a:p>
      </dgm:t>
    </dgm:pt>
    <dgm:pt modelId="{DDA77D35-A6AA-44C8-A334-F96592A922E5}" type="pres">
      <dgm:prSet presAssocID="{BF378BFC-E253-4939-8699-524EFF870D7F}" presName="accentRepeatNode" presStyleLbl="solidFgAcc1" presStyleIdx="1" presStyleCnt="4"/>
      <dgm:spPr/>
      <dgm:t>
        <a:bodyPr/>
        <a:lstStyle/>
        <a:p>
          <a:endParaRPr lang="en-US"/>
        </a:p>
      </dgm:t>
    </dgm:pt>
    <dgm:pt modelId="{1F9D85CC-5B77-484C-8516-D97EFE7EED2A}" type="pres">
      <dgm:prSet presAssocID="{9A4E2859-7DB4-4D06-A3E6-1FE90FDD3A99}" presName="text_3" presStyleLbl="node1" presStyleIdx="2" presStyleCnt="4">
        <dgm:presLayoutVars>
          <dgm:bulletEnabled val="1"/>
        </dgm:presLayoutVars>
      </dgm:prSet>
      <dgm:spPr/>
      <dgm:t>
        <a:bodyPr/>
        <a:lstStyle/>
        <a:p>
          <a:endParaRPr lang="en-US"/>
        </a:p>
      </dgm:t>
    </dgm:pt>
    <dgm:pt modelId="{82308695-4D7C-4007-8238-7CC3080658C6}" type="pres">
      <dgm:prSet presAssocID="{9A4E2859-7DB4-4D06-A3E6-1FE90FDD3A99}" presName="accent_3" presStyleCnt="0"/>
      <dgm:spPr/>
      <dgm:t>
        <a:bodyPr/>
        <a:lstStyle/>
        <a:p>
          <a:endParaRPr lang="en-US"/>
        </a:p>
      </dgm:t>
    </dgm:pt>
    <dgm:pt modelId="{AF1CDD4C-E30C-4CD5-9895-EAD9B92A177F}" type="pres">
      <dgm:prSet presAssocID="{9A4E2859-7DB4-4D06-A3E6-1FE90FDD3A99}" presName="accentRepeatNode" presStyleLbl="solidFgAcc1" presStyleIdx="2" presStyleCnt="4"/>
      <dgm:spPr/>
      <dgm:t>
        <a:bodyPr/>
        <a:lstStyle/>
        <a:p>
          <a:endParaRPr lang="en-US"/>
        </a:p>
      </dgm:t>
    </dgm:pt>
    <dgm:pt modelId="{DA71D7CB-B11D-4EFA-BF09-E685A239845B}" type="pres">
      <dgm:prSet presAssocID="{B32C74E4-CB92-4188-8AD8-B4A4B57FF241}" presName="text_4" presStyleLbl="node1" presStyleIdx="3" presStyleCnt="4">
        <dgm:presLayoutVars>
          <dgm:bulletEnabled val="1"/>
        </dgm:presLayoutVars>
      </dgm:prSet>
      <dgm:spPr/>
      <dgm:t>
        <a:bodyPr/>
        <a:lstStyle/>
        <a:p>
          <a:endParaRPr lang="en-US"/>
        </a:p>
      </dgm:t>
    </dgm:pt>
    <dgm:pt modelId="{9F314BCF-2890-425F-9534-53AA8FC88146}" type="pres">
      <dgm:prSet presAssocID="{B32C74E4-CB92-4188-8AD8-B4A4B57FF241}" presName="accent_4" presStyleCnt="0"/>
      <dgm:spPr/>
      <dgm:t>
        <a:bodyPr/>
        <a:lstStyle/>
        <a:p>
          <a:endParaRPr lang="en-US"/>
        </a:p>
      </dgm:t>
    </dgm:pt>
    <dgm:pt modelId="{C7C565DE-FCDB-4753-B281-AEE35B226286}" type="pres">
      <dgm:prSet presAssocID="{B32C74E4-CB92-4188-8AD8-B4A4B57FF241}" presName="accentRepeatNode" presStyleLbl="solidFgAcc1" presStyleIdx="3" presStyleCnt="4"/>
      <dgm:spPr/>
      <dgm:t>
        <a:bodyPr/>
        <a:lstStyle/>
        <a:p>
          <a:endParaRPr lang="en-US"/>
        </a:p>
      </dgm:t>
    </dgm:pt>
  </dgm:ptLst>
  <dgm:cxnLst>
    <dgm:cxn modelId="{F35C541F-B0FA-4BE1-AF44-C2854F8144AB}" srcId="{BFD65F58-78E6-40B6-94A9-57390D4218DB}" destId="{9A4E2859-7DB4-4D06-A3E6-1FE90FDD3A99}" srcOrd="2" destOrd="0" parTransId="{180A6234-91B0-4354-9E7F-0B972A458036}" sibTransId="{C5C860EE-7FDE-4843-85D9-53D9EE683D9D}"/>
    <dgm:cxn modelId="{08312AB0-8B45-4058-A908-A79FCC58FAA7}" srcId="{BFD65F58-78E6-40B6-94A9-57390D4218DB}" destId="{215E7EAA-70E6-4361-8C4C-9D8D8130DAE2}" srcOrd="0" destOrd="0" parTransId="{8A62CDC7-0535-47C6-83B2-4F8E6B23CDBD}" sibTransId="{E4CDF544-549A-43C0-AA0E-512B98C29695}"/>
    <dgm:cxn modelId="{9E30E93B-985E-49CE-BF92-4296F046554B}" srcId="{BFD65F58-78E6-40B6-94A9-57390D4218DB}" destId="{B32C74E4-CB92-4188-8AD8-B4A4B57FF241}" srcOrd="3" destOrd="0" parTransId="{07EE01CC-DA16-4647-A0C0-CE176CC39AD0}" sibTransId="{89AE356D-482F-4389-8482-B7842F819ADA}"/>
    <dgm:cxn modelId="{D76BCD08-46C1-434C-AD35-FA84B67AAE2A}" srcId="{BFD65F58-78E6-40B6-94A9-57390D4218DB}" destId="{BF378BFC-E253-4939-8699-524EFF870D7F}" srcOrd="1" destOrd="0" parTransId="{0B658096-221E-4091-96F4-8BA09EA9675A}" sibTransId="{CF82705A-DA72-4011-8337-E98A0701BCA8}"/>
    <dgm:cxn modelId="{4429F986-7AC2-4B54-8499-FB40D697DA0C}" type="presOf" srcId="{BFD65F58-78E6-40B6-94A9-57390D4218DB}" destId="{1032F94C-1270-4421-A697-C85885BDF768}" srcOrd="0" destOrd="0" presId="urn:microsoft.com/office/officeart/2008/layout/VerticalCurvedList"/>
    <dgm:cxn modelId="{BA245BE1-9F46-414E-BF2C-B0EDDB8D342B}" type="presOf" srcId="{9A4E2859-7DB4-4D06-A3E6-1FE90FDD3A99}" destId="{1F9D85CC-5B77-484C-8516-D97EFE7EED2A}" srcOrd="0" destOrd="0" presId="urn:microsoft.com/office/officeart/2008/layout/VerticalCurvedList"/>
    <dgm:cxn modelId="{AE4DEED8-EA81-4C95-9825-890A4B1D6CF2}" type="presOf" srcId="{E4CDF544-549A-43C0-AA0E-512B98C29695}" destId="{A86BA8BB-4253-4C28-BFE5-F910A2F2ACE2}" srcOrd="0" destOrd="0" presId="urn:microsoft.com/office/officeart/2008/layout/VerticalCurvedList"/>
    <dgm:cxn modelId="{3310CB37-92DD-4A45-8BBD-E4DC7B17B7E3}" type="presOf" srcId="{215E7EAA-70E6-4361-8C4C-9D8D8130DAE2}" destId="{006C0212-393C-4D28-B5FA-7B3B04C9368F}" srcOrd="0" destOrd="0" presId="urn:microsoft.com/office/officeart/2008/layout/VerticalCurvedList"/>
    <dgm:cxn modelId="{0E9362E8-0CB9-4EE8-B558-11C64F220C96}" type="presOf" srcId="{BF378BFC-E253-4939-8699-524EFF870D7F}" destId="{CC3D557F-3291-4D4F-B272-9464301DB783}" srcOrd="0" destOrd="0" presId="urn:microsoft.com/office/officeart/2008/layout/VerticalCurvedList"/>
    <dgm:cxn modelId="{759E0F20-A204-4BE1-ACD8-F4F142D8933A}" type="presOf" srcId="{B32C74E4-CB92-4188-8AD8-B4A4B57FF241}" destId="{DA71D7CB-B11D-4EFA-BF09-E685A239845B}" srcOrd="0" destOrd="0" presId="urn:microsoft.com/office/officeart/2008/layout/VerticalCurvedList"/>
    <dgm:cxn modelId="{D4472EBB-3F8E-4EF5-AE6A-45B3F6328DC0}" type="presParOf" srcId="{1032F94C-1270-4421-A697-C85885BDF768}" destId="{430D40FC-F295-4234-958E-79473A48F0DE}" srcOrd="0" destOrd="0" presId="urn:microsoft.com/office/officeart/2008/layout/VerticalCurvedList"/>
    <dgm:cxn modelId="{7D1898A4-B4EC-4507-AF25-B516F65F7FAD}" type="presParOf" srcId="{430D40FC-F295-4234-958E-79473A48F0DE}" destId="{B7FFC754-C60F-4583-B856-0E8E4B1971C1}" srcOrd="0" destOrd="0" presId="urn:microsoft.com/office/officeart/2008/layout/VerticalCurvedList"/>
    <dgm:cxn modelId="{E77EF7EF-C8AB-4AE5-807F-98DAAC1E76CB}" type="presParOf" srcId="{B7FFC754-C60F-4583-B856-0E8E4B1971C1}" destId="{28FF4304-BB18-41AF-A0B1-7A16B43480D1}" srcOrd="0" destOrd="0" presId="urn:microsoft.com/office/officeart/2008/layout/VerticalCurvedList"/>
    <dgm:cxn modelId="{B98835E4-3E1B-4D7F-8891-6EBE255969D1}" type="presParOf" srcId="{B7FFC754-C60F-4583-B856-0E8E4B1971C1}" destId="{A86BA8BB-4253-4C28-BFE5-F910A2F2ACE2}" srcOrd="1" destOrd="0" presId="urn:microsoft.com/office/officeart/2008/layout/VerticalCurvedList"/>
    <dgm:cxn modelId="{60E78200-B70A-4E96-BDFC-9E95701C5285}" type="presParOf" srcId="{B7FFC754-C60F-4583-B856-0E8E4B1971C1}" destId="{4CAFD77C-50F3-479E-A97B-E66A46E8E373}" srcOrd="2" destOrd="0" presId="urn:microsoft.com/office/officeart/2008/layout/VerticalCurvedList"/>
    <dgm:cxn modelId="{4C05A7E4-0230-4D57-AC23-692E721BAEF0}" type="presParOf" srcId="{B7FFC754-C60F-4583-B856-0E8E4B1971C1}" destId="{850444D8-5AC3-401C-AB38-6BD51AF7ABC1}" srcOrd="3" destOrd="0" presId="urn:microsoft.com/office/officeart/2008/layout/VerticalCurvedList"/>
    <dgm:cxn modelId="{5E31B352-9978-44FF-9224-CE169303A942}" type="presParOf" srcId="{430D40FC-F295-4234-958E-79473A48F0DE}" destId="{006C0212-393C-4D28-B5FA-7B3B04C9368F}" srcOrd="1" destOrd="0" presId="urn:microsoft.com/office/officeart/2008/layout/VerticalCurvedList"/>
    <dgm:cxn modelId="{F84EA096-C193-48B8-A948-D752B8FE31F0}" type="presParOf" srcId="{430D40FC-F295-4234-958E-79473A48F0DE}" destId="{BC51EE9B-37D2-4534-AD75-2E0F9151180C}" srcOrd="2" destOrd="0" presId="urn:microsoft.com/office/officeart/2008/layout/VerticalCurvedList"/>
    <dgm:cxn modelId="{4DE6E2D1-765C-41B2-9CE0-65E0E4777AC8}" type="presParOf" srcId="{BC51EE9B-37D2-4534-AD75-2E0F9151180C}" destId="{5E045A6E-1313-45D6-9EDB-3516B1A82133}" srcOrd="0" destOrd="0" presId="urn:microsoft.com/office/officeart/2008/layout/VerticalCurvedList"/>
    <dgm:cxn modelId="{5C44DC10-51FF-4797-818A-F38072321AC7}" type="presParOf" srcId="{430D40FC-F295-4234-958E-79473A48F0DE}" destId="{CC3D557F-3291-4D4F-B272-9464301DB783}" srcOrd="3" destOrd="0" presId="urn:microsoft.com/office/officeart/2008/layout/VerticalCurvedList"/>
    <dgm:cxn modelId="{BD039D6D-A967-40C1-A961-BC7E5FF4FD7A}" type="presParOf" srcId="{430D40FC-F295-4234-958E-79473A48F0DE}" destId="{5E48F10E-1E34-499B-B6B1-D7F81F2E9736}" srcOrd="4" destOrd="0" presId="urn:microsoft.com/office/officeart/2008/layout/VerticalCurvedList"/>
    <dgm:cxn modelId="{3AC2836B-87D3-40AF-AFE7-4171D5D016C9}" type="presParOf" srcId="{5E48F10E-1E34-499B-B6B1-D7F81F2E9736}" destId="{DDA77D35-A6AA-44C8-A334-F96592A922E5}" srcOrd="0" destOrd="0" presId="urn:microsoft.com/office/officeart/2008/layout/VerticalCurvedList"/>
    <dgm:cxn modelId="{3489205A-6975-4B64-9156-95B4D1CE1300}" type="presParOf" srcId="{430D40FC-F295-4234-958E-79473A48F0DE}" destId="{1F9D85CC-5B77-484C-8516-D97EFE7EED2A}" srcOrd="5" destOrd="0" presId="urn:microsoft.com/office/officeart/2008/layout/VerticalCurvedList"/>
    <dgm:cxn modelId="{9DEF8AB9-8CAC-4B20-8D64-A41BDE624F47}" type="presParOf" srcId="{430D40FC-F295-4234-958E-79473A48F0DE}" destId="{82308695-4D7C-4007-8238-7CC3080658C6}" srcOrd="6" destOrd="0" presId="urn:microsoft.com/office/officeart/2008/layout/VerticalCurvedList"/>
    <dgm:cxn modelId="{E47E600B-F70A-46B2-83A8-51D24CFD605A}" type="presParOf" srcId="{82308695-4D7C-4007-8238-7CC3080658C6}" destId="{AF1CDD4C-E30C-4CD5-9895-EAD9B92A177F}" srcOrd="0" destOrd="0" presId="urn:microsoft.com/office/officeart/2008/layout/VerticalCurvedList"/>
    <dgm:cxn modelId="{9DD1E5AA-E723-4300-877A-D18B87380C82}" type="presParOf" srcId="{430D40FC-F295-4234-958E-79473A48F0DE}" destId="{DA71D7CB-B11D-4EFA-BF09-E685A239845B}" srcOrd="7" destOrd="0" presId="urn:microsoft.com/office/officeart/2008/layout/VerticalCurvedList"/>
    <dgm:cxn modelId="{FB7C4BD6-8F79-46DF-8767-6F79F972ABC4}" type="presParOf" srcId="{430D40FC-F295-4234-958E-79473A48F0DE}" destId="{9F314BCF-2890-425F-9534-53AA8FC88146}" srcOrd="8" destOrd="0" presId="urn:microsoft.com/office/officeart/2008/layout/VerticalCurvedList"/>
    <dgm:cxn modelId="{6EF9AB19-088A-44BC-BE7A-C5905CAB0233}" type="presParOf" srcId="{9F314BCF-2890-425F-9534-53AA8FC88146}" destId="{C7C565DE-FCDB-4753-B281-AEE35B2262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BA8BB-4253-4C28-BFE5-F910A2F2ACE2}">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C0212-393C-4D28-B5FA-7B3B04C9368F}">
      <dsp:nvSpPr>
        <dsp:cNvPr id="0" name=""/>
        <dsp:cNvSpPr/>
      </dsp:nvSpPr>
      <dsp:spPr>
        <a:xfrm>
          <a:off x="492024" y="334530"/>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Candara" panose="020E0502030303020204" pitchFamily="34" charset="0"/>
            </a:rPr>
            <a:t>Establishing and Maintaining Vision</a:t>
          </a:r>
          <a:endParaRPr lang="en-US" sz="3500" kern="1200" dirty="0">
            <a:latin typeface="Candara" panose="020E0502030303020204" pitchFamily="34" charset="0"/>
          </a:endParaRPr>
        </a:p>
      </dsp:txBody>
      <dsp:txXfrm>
        <a:off x="492024" y="334530"/>
        <a:ext cx="9963850" cy="669409"/>
      </dsp:txXfrm>
    </dsp:sp>
    <dsp:sp modelId="{5E045A6E-1313-45D6-9EDB-3516B1A82133}">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3D557F-3291-4D4F-B272-9464301DB783}">
      <dsp:nvSpPr>
        <dsp:cNvPr id="0" name=""/>
        <dsp:cNvSpPr/>
      </dsp:nvSpPr>
      <dsp:spPr>
        <a:xfrm>
          <a:off x="875812" y="1338819"/>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Critical Thinking</a:t>
          </a:r>
          <a:endParaRPr lang="en-US" sz="3500" kern="1200" dirty="0" smtClean="0">
            <a:latin typeface="Candara" panose="020E0502030303020204" pitchFamily="34" charset="0"/>
          </a:endParaRPr>
        </a:p>
      </dsp:txBody>
      <dsp:txXfrm>
        <a:off x="875812" y="1338819"/>
        <a:ext cx="9580062" cy="669409"/>
      </dsp:txXfrm>
    </dsp:sp>
    <dsp:sp modelId="{DDA77D35-A6AA-44C8-A334-F96592A922E5}">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D85CC-5B77-484C-8516-D97EFE7EED2A}">
      <dsp:nvSpPr>
        <dsp:cNvPr id="0" name=""/>
        <dsp:cNvSpPr/>
      </dsp:nvSpPr>
      <dsp:spPr>
        <a:xfrm>
          <a:off x="875812" y="2343108"/>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Motivation</a:t>
          </a:r>
          <a:endParaRPr lang="en-US" sz="3500" kern="1200" dirty="0" smtClean="0">
            <a:latin typeface="Candara" panose="020E0502030303020204" pitchFamily="34" charset="0"/>
          </a:endParaRPr>
        </a:p>
      </dsp:txBody>
      <dsp:txXfrm>
        <a:off x="875812" y="2343108"/>
        <a:ext cx="9580062" cy="669409"/>
      </dsp:txXfrm>
    </dsp:sp>
    <dsp:sp modelId="{AF1CDD4C-E30C-4CD5-9895-EAD9B92A177F}">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1D7CB-B11D-4EFA-BF09-E685A239845B}">
      <dsp:nvSpPr>
        <dsp:cNvPr id="0" name=""/>
        <dsp:cNvSpPr/>
      </dsp:nvSpPr>
      <dsp:spPr>
        <a:xfrm>
          <a:off x="492024" y="3347397"/>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Interpersonal Skills</a:t>
          </a:r>
          <a:endParaRPr lang="en-US" sz="3500" kern="1200" dirty="0" smtClean="0">
            <a:latin typeface="Candara" panose="020E0502030303020204" pitchFamily="34" charset="0"/>
          </a:endParaRPr>
        </a:p>
      </dsp:txBody>
      <dsp:txXfrm>
        <a:off x="492024" y="3347397"/>
        <a:ext cx="9963850" cy="669409"/>
      </dsp:txXfrm>
    </dsp:sp>
    <dsp:sp modelId="{C7C565DE-FCDB-4753-B281-AEE35B226286}">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Deterministic estimates are also known as point estimates and it presents a single number or amount such as 24 months.  Probabilistic estimating include a range of estimates along with associated probabilities within the range.</a:t>
            </a:r>
          </a:p>
          <a:p>
            <a:r>
              <a:rPr lang="en-US" sz="1200" b="0" i="0" kern="1200" dirty="0" smtClean="0">
                <a:solidFill>
                  <a:schemeClr val="tx1"/>
                </a:solidFill>
                <a:effectLst/>
                <a:latin typeface="+mn-lt"/>
                <a:ea typeface="+mn-ea"/>
                <a:cs typeface="+mn-cs"/>
              </a:rPr>
              <a:t>Absolute estimates are specific information and use actual numbers –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100 hours of work. Relative estimates are shown in comparison to other estimates. Relative estimates only have meaning within a given context.</a:t>
            </a:r>
          </a:p>
          <a:p>
            <a:r>
              <a:rPr lang="en-US" sz="1200" b="0" i="0" kern="1200" dirty="0" smtClean="0">
                <a:solidFill>
                  <a:schemeClr val="tx1"/>
                </a:solidFill>
                <a:effectLst/>
                <a:latin typeface="+mn-lt"/>
                <a:ea typeface="+mn-ea"/>
                <a:cs typeface="+mn-cs"/>
              </a:rPr>
              <a:t>Flow-based estimating provide an estimate to complete a specific quantity of work. The estimates are developed by determining the cycle time and throughput. Cycle time is the total elapsed time it takes one unit to get through a process. Throughput is the number of items that can complete a process in a given amount of time.</a:t>
            </a:r>
          </a:p>
          <a:p>
            <a:r>
              <a:rPr lang="en-US" sz="1200" b="0" i="0" kern="1200" dirty="0" smtClean="0">
                <a:solidFill>
                  <a:schemeClr val="tx1"/>
                </a:solidFill>
                <a:effectLst/>
                <a:latin typeface="+mn-lt"/>
                <a:ea typeface="+mn-ea"/>
                <a:cs typeface="+mn-cs"/>
              </a:rPr>
              <a:t>Estimates are inherently uncertain and therefore associated with risk. It is important to establish the range of uncertainty for various parameters.</a:t>
            </a:r>
            <a:endParaRPr lang="en-US" dirty="0"/>
          </a:p>
        </p:txBody>
      </p:sp>
      <p:sp>
        <p:nvSpPr>
          <p:cNvPr id="4" name="Slide Number Placeholder 3"/>
          <p:cNvSpPr>
            <a:spLocks noGrp="1"/>
          </p:cNvSpPr>
          <p:nvPr>
            <p:ph type="sldNum" sz="quarter" idx="10"/>
          </p:nvPr>
        </p:nvSpPr>
        <p:spPr/>
        <p:txBody>
          <a:bodyPr/>
          <a:lstStyle/>
          <a:p>
            <a:fld id="{628A6AE5-FADC-410F-9D77-E493D80BE9C7}" type="slidenum">
              <a:rPr lang="en-US" smtClean="0"/>
              <a:t>115</a:t>
            </a:fld>
            <a:endParaRPr lang="en-US"/>
          </a:p>
        </p:txBody>
      </p:sp>
    </p:spTree>
    <p:extLst>
      <p:ext uri="{BB962C8B-B14F-4D97-AF65-F5344CB8AC3E}">
        <p14:creationId xmlns:p14="http://schemas.microsoft.com/office/powerpoint/2010/main" val="11334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Performance Domains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047" y="2072581"/>
            <a:ext cx="7925906" cy="357237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2808903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1946" y="0"/>
            <a:ext cx="7444700" cy="6747046"/>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100</a:t>
            </a:fld>
            <a:endParaRPr lang="en-US"/>
          </a:p>
        </p:txBody>
      </p:sp>
    </p:spTree>
    <p:extLst>
      <p:ext uri="{BB962C8B-B14F-4D97-AF65-F5344CB8AC3E}">
        <p14:creationId xmlns:p14="http://schemas.microsoft.com/office/powerpoint/2010/main" val="22804305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1520" y="2052381"/>
            <a:ext cx="8668960" cy="366763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18469891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Planning Performance Domain</a:t>
            </a:r>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102</a:t>
            </a:fld>
            <a:endParaRPr lang="en-US"/>
          </a:p>
        </p:txBody>
      </p:sp>
    </p:spTree>
    <p:extLst>
      <p:ext uri="{BB962C8B-B14F-4D97-AF65-F5344CB8AC3E}">
        <p14:creationId xmlns:p14="http://schemas.microsoft.com/office/powerpoint/2010/main" val="24430252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0147" y="1258926"/>
            <a:ext cx="7983064" cy="518232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1990152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a:t>Estimate. </a:t>
            </a:r>
            <a:endParaRPr lang="en-US" dirty="0" smtClean="0"/>
          </a:p>
          <a:p>
            <a:pPr lvl="2"/>
            <a:r>
              <a:rPr lang="en-US" dirty="0" smtClean="0"/>
              <a:t>A </a:t>
            </a:r>
            <a:r>
              <a:rPr lang="en-US" dirty="0"/>
              <a:t>quantitative assessment of the likely amount or outcome of a variable, such </a:t>
            </a:r>
            <a:r>
              <a:rPr lang="en-US" dirty="0" smtClean="0"/>
              <a:t>as project </a:t>
            </a:r>
            <a:r>
              <a:rPr lang="en-US" dirty="0"/>
              <a:t>costs, resources, effort, or durations.</a:t>
            </a:r>
          </a:p>
          <a:p>
            <a:pPr lvl="1"/>
            <a:r>
              <a:rPr lang="en-US" dirty="0"/>
              <a:t>Accuracy. </a:t>
            </a:r>
            <a:endParaRPr lang="en-US" dirty="0" smtClean="0"/>
          </a:p>
          <a:p>
            <a:pPr lvl="2"/>
            <a:r>
              <a:rPr lang="en-US" dirty="0" smtClean="0"/>
              <a:t>Within </a:t>
            </a:r>
            <a:r>
              <a:rPr lang="en-US" dirty="0"/>
              <a:t>the quality management system, accuracy is an assessment of correctness</a:t>
            </a:r>
            <a:r>
              <a:rPr lang="en-US" dirty="0" smtClean="0"/>
              <a:t>. </a:t>
            </a:r>
          </a:p>
          <a:p>
            <a:pPr lvl="1"/>
            <a:r>
              <a:rPr lang="en-US" dirty="0" smtClean="0"/>
              <a:t>Precision. </a:t>
            </a:r>
          </a:p>
          <a:p>
            <a:pPr lvl="2"/>
            <a:r>
              <a:rPr lang="en-US" dirty="0" smtClean="0"/>
              <a:t>Within the quality management system, precision is an assessment of exactness.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11295787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smtClean="0"/>
              <a:t>Crashing</a:t>
            </a:r>
            <a:r>
              <a:rPr lang="en-US" dirty="0"/>
              <a:t>. </a:t>
            </a:r>
            <a:endParaRPr lang="en-US" dirty="0" smtClean="0"/>
          </a:p>
          <a:p>
            <a:pPr lvl="2"/>
            <a:r>
              <a:rPr lang="en-US" dirty="0" smtClean="0"/>
              <a:t>A </a:t>
            </a:r>
            <a:r>
              <a:rPr lang="en-US" dirty="0"/>
              <a:t>method used to shorten the schedule duration for the least incremental </a:t>
            </a:r>
            <a:r>
              <a:rPr lang="en-US" dirty="0" smtClean="0"/>
              <a:t>cost by </a:t>
            </a:r>
            <a:r>
              <a:rPr lang="en-US" dirty="0"/>
              <a:t>adding resources.</a:t>
            </a:r>
          </a:p>
          <a:p>
            <a:pPr lvl="1"/>
            <a:r>
              <a:rPr lang="en-US" dirty="0"/>
              <a:t>Fast Tracking. </a:t>
            </a:r>
            <a:endParaRPr lang="en-US" dirty="0" smtClean="0"/>
          </a:p>
          <a:p>
            <a:pPr lvl="2"/>
            <a:r>
              <a:rPr lang="en-US" dirty="0" smtClean="0"/>
              <a:t>A </a:t>
            </a:r>
            <a:r>
              <a:rPr lang="en-US" dirty="0"/>
              <a:t>schedule compression method in which activities or phases normally </a:t>
            </a:r>
            <a:r>
              <a:rPr lang="en-US" dirty="0" smtClean="0"/>
              <a:t>done in </a:t>
            </a:r>
            <a:r>
              <a:rPr lang="en-US" dirty="0"/>
              <a:t>sequence are performed in parallel for at least a portion of their duration.</a:t>
            </a:r>
          </a:p>
          <a:p>
            <a:pPr lvl="1"/>
            <a:r>
              <a:rPr lang="en-US" dirty="0"/>
              <a:t>Budget. </a:t>
            </a:r>
            <a:endParaRPr lang="en-US" dirty="0" smtClean="0"/>
          </a:p>
          <a:p>
            <a:pPr lvl="2"/>
            <a:r>
              <a:rPr lang="en-US" dirty="0" smtClean="0"/>
              <a:t>The </a:t>
            </a:r>
            <a:r>
              <a:rPr lang="en-US" dirty="0"/>
              <a:t>approved estimate for the project or any work breakdown structure (WBS</a:t>
            </a:r>
            <a:r>
              <a:rPr lang="en-US" dirty="0" smtClean="0"/>
              <a:t>) component </a:t>
            </a:r>
            <a:r>
              <a:rPr lang="en-US" dirty="0"/>
              <a:t>or any schedule activity.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5777517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The purpose of planning is to proactively develop an approach to create the </a:t>
            </a:r>
            <a:r>
              <a:rPr lang="en-US" dirty="0" smtClean="0"/>
              <a:t>project deliverables</a:t>
            </a:r>
            <a:r>
              <a:rPr lang="en-US" dirty="0"/>
              <a:t>. </a:t>
            </a:r>
            <a:endParaRPr lang="en-US" dirty="0" smtClean="0"/>
          </a:p>
          <a:p>
            <a:r>
              <a:rPr lang="en-US" dirty="0" smtClean="0"/>
              <a:t>The </a:t>
            </a:r>
            <a:r>
              <a:rPr lang="en-US" dirty="0"/>
              <a:t>project deliverables drive the outcomes the project was undertaken to achieve.</a:t>
            </a:r>
          </a:p>
          <a:p>
            <a:r>
              <a:rPr lang="en-US" dirty="0"/>
              <a:t>High-level planning may begin prior to project authorization. </a:t>
            </a:r>
            <a:endParaRPr lang="en-US" dirty="0" smtClean="0"/>
          </a:p>
          <a:p>
            <a:r>
              <a:rPr lang="en-US" dirty="0" smtClean="0"/>
              <a:t>The </a:t>
            </a:r>
            <a:r>
              <a:rPr lang="en-US" dirty="0"/>
              <a:t>project team </a:t>
            </a:r>
            <a:r>
              <a:rPr lang="en-US" dirty="0" smtClean="0"/>
              <a:t>progressively elaborates </a:t>
            </a:r>
            <a:r>
              <a:rPr lang="en-US" dirty="0"/>
              <a:t>initial project documents, such as a vision statement, project charter, business case</a:t>
            </a:r>
            <a:r>
              <a:rPr lang="en-US" dirty="0" smtClean="0"/>
              <a:t>, or </a:t>
            </a:r>
            <a:r>
              <a:rPr lang="en-US" dirty="0"/>
              <a:t>similar documents to identify or define a coordinated path to achieve the desired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6424728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It is becoming more common for initial planning to consider social and environmental </a:t>
            </a:r>
            <a:r>
              <a:rPr lang="en-US" dirty="0" smtClean="0"/>
              <a:t>impacts in </a:t>
            </a:r>
            <a:r>
              <a:rPr lang="en-US" dirty="0"/>
              <a:t>addition to the financial impacts (sometimes referred to as t he triple bottom line). </a:t>
            </a:r>
            <a:endParaRPr lang="en-US" dirty="0" smtClean="0"/>
          </a:p>
          <a:p>
            <a:r>
              <a:rPr lang="en-US" dirty="0" smtClean="0"/>
              <a:t>This may take </a:t>
            </a:r>
            <a:r>
              <a:rPr lang="en-US" dirty="0"/>
              <a:t>the form of a product life cycle assessment which evaluates the potential </a:t>
            </a:r>
            <a:r>
              <a:rPr lang="en-US" dirty="0" smtClean="0"/>
              <a:t>environmental impacts </a:t>
            </a:r>
            <a:r>
              <a:rPr lang="en-US" dirty="0"/>
              <a:t>of a product, process, or system. </a:t>
            </a:r>
            <a:endParaRPr lang="en-US" dirty="0" smtClean="0"/>
          </a:p>
          <a:p>
            <a:r>
              <a:rPr lang="en-US" dirty="0" smtClean="0"/>
              <a:t>The </a:t>
            </a:r>
            <a:r>
              <a:rPr lang="en-US" dirty="0"/>
              <a:t>product life cycle assessment informs the </a:t>
            </a:r>
            <a:r>
              <a:rPr lang="en-US" dirty="0" smtClean="0"/>
              <a:t>design of </a:t>
            </a:r>
            <a:r>
              <a:rPr lang="en-US" dirty="0"/>
              <a:t>products and processes. </a:t>
            </a:r>
            <a:endParaRPr lang="en-US" dirty="0" smtClean="0"/>
          </a:p>
          <a:p>
            <a:r>
              <a:rPr lang="en-US" dirty="0" smtClean="0"/>
              <a:t>It </a:t>
            </a:r>
            <a:r>
              <a:rPr lang="en-US" dirty="0"/>
              <a:t>considers the impacts of materials and processes with regards </a:t>
            </a:r>
            <a:r>
              <a:rPr lang="en-US" dirty="0" smtClean="0"/>
              <a:t>to sustainability</a:t>
            </a:r>
            <a:r>
              <a:rPr lang="en-US" dirty="0"/>
              <a:t>, toxicity, and the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23246088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Overview</a:t>
            </a:r>
          </a:p>
        </p:txBody>
      </p:sp>
      <p:sp>
        <p:nvSpPr>
          <p:cNvPr id="3" name="Content Placeholder 2"/>
          <p:cNvSpPr>
            <a:spLocks noGrp="1"/>
          </p:cNvSpPr>
          <p:nvPr>
            <p:ph idx="1"/>
          </p:nvPr>
        </p:nvSpPr>
        <p:spPr/>
        <p:txBody>
          <a:bodyPr>
            <a:normAutofit/>
          </a:bodyPr>
          <a:lstStyle/>
          <a:p>
            <a:r>
              <a:rPr lang="en-US" dirty="0"/>
              <a:t>The amount of time spent planning, both up front and throughout the project, should </a:t>
            </a:r>
            <a:r>
              <a:rPr lang="en-US" dirty="0" smtClean="0"/>
              <a:t>be determined </a:t>
            </a:r>
            <a:r>
              <a:rPr lang="en-US" dirty="0"/>
              <a:t>by the circumstances. It is inefficient to spend more time planning than is needed.</a:t>
            </a:r>
          </a:p>
          <a:p>
            <a:r>
              <a:rPr lang="en-US" dirty="0"/>
              <a:t>Therefore, the information gained from planning should be sufficient to move forward in </a:t>
            </a:r>
            <a:r>
              <a:rPr lang="en-US" dirty="0" smtClean="0"/>
              <a:t>an appropriate </a:t>
            </a:r>
            <a:r>
              <a:rPr lang="en-US" dirty="0"/>
              <a:t>manner but not more detailed than necessary. </a:t>
            </a:r>
            <a:endParaRPr lang="en-US" dirty="0" smtClean="0"/>
          </a:p>
          <a:p>
            <a:r>
              <a:rPr lang="en-US" dirty="0" smtClean="0"/>
              <a:t>Project </a:t>
            </a:r>
            <a:r>
              <a:rPr lang="en-US" dirty="0"/>
              <a:t>teams use planning artifacts </a:t>
            </a:r>
            <a:r>
              <a:rPr lang="en-US" dirty="0" smtClean="0"/>
              <a:t>to confirm </a:t>
            </a:r>
            <a:r>
              <a:rPr lang="en-US" dirty="0"/>
              <a:t>stakeholder expectations and provide stakeholders with the information they need to </a:t>
            </a:r>
            <a:r>
              <a:rPr lang="en-US" dirty="0" smtClean="0"/>
              <a:t>make decisions</a:t>
            </a:r>
            <a:r>
              <a:rPr lang="en-US" dirty="0"/>
              <a:t>, take action, and maintain alignment between the project and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41156292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Variables</a:t>
            </a:r>
            <a:endParaRPr lang="en-US" dirty="0"/>
          </a:p>
        </p:txBody>
      </p:sp>
      <p:sp>
        <p:nvSpPr>
          <p:cNvPr id="3" name="Content Placeholder 2"/>
          <p:cNvSpPr>
            <a:spLocks noGrp="1"/>
          </p:cNvSpPr>
          <p:nvPr>
            <p:ph idx="1"/>
          </p:nvPr>
        </p:nvSpPr>
        <p:spPr/>
        <p:txBody>
          <a:bodyPr/>
          <a:lstStyle/>
          <a:p>
            <a:r>
              <a:rPr lang="en-US" dirty="0" smtClean="0"/>
              <a:t>Variables that </a:t>
            </a:r>
            <a:r>
              <a:rPr lang="en-US" dirty="0"/>
              <a:t>influence how project planning is conducted include, but are not limited to:</a:t>
            </a:r>
          </a:p>
          <a:p>
            <a:pPr lvl="1"/>
            <a:r>
              <a:rPr lang="en-US" dirty="0" smtClean="0"/>
              <a:t>Development approach</a:t>
            </a:r>
          </a:p>
          <a:p>
            <a:pPr lvl="1"/>
            <a:r>
              <a:rPr lang="en-US" dirty="0"/>
              <a:t>Project </a:t>
            </a:r>
            <a:r>
              <a:rPr lang="en-US" dirty="0" smtClean="0"/>
              <a:t>deliverables</a:t>
            </a:r>
          </a:p>
          <a:p>
            <a:pPr lvl="1"/>
            <a:r>
              <a:rPr lang="en-US" dirty="0"/>
              <a:t>Organizational </a:t>
            </a:r>
            <a:r>
              <a:rPr lang="en-US" dirty="0" smtClean="0"/>
              <a:t>requirements</a:t>
            </a:r>
          </a:p>
          <a:p>
            <a:pPr lvl="1"/>
            <a:r>
              <a:rPr lang="en-US" dirty="0"/>
              <a:t>Market </a:t>
            </a:r>
            <a:r>
              <a:rPr lang="en-US" dirty="0" smtClean="0"/>
              <a:t>conditions</a:t>
            </a:r>
          </a:p>
          <a:p>
            <a:pPr lvl="1"/>
            <a:r>
              <a:rPr lang="en-US" dirty="0"/>
              <a:t>Legal or regulatory restrictions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360852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Stakeholder Performance Domain:</a:t>
            </a:r>
          </a:p>
          <a:p>
            <a:pPr lvl="1"/>
            <a:r>
              <a:rPr lang="en-US" dirty="0" smtClean="0"/>
              <a:t>Stakeholder </a:t>
            </a:r>
          </a:p>
          <a:p>
            <a:pPr lvl="2"/>
            <a:r>
              <a:rPr lang="en-US" dirty="0" smtClean="0"/>
              <a:t>An </a:t>
            </a:r>
            <a:r>
              <a:rPr lang="en-US" dirty="0"/>
              <a:t>individual, group, or organization that may affect, be </a:t>
            </a:r>
            <a:r>
              <a:rPr lang="en-US" dirty="0" smtClean="0"/>
              <a:t>affected </a:t>
            </a:r>
            <a:r>
              <a:rPr lang="en-US" dirty="0"/>
              <a:t>by, or </a:t>
            </a:r>
            <a:r>
              <a:rPr lang="en-US" dirty="0" smtClean="0"/>
              <a:t>perceive itself </a:t>
            </a:r>
            <a:r>
              <a:rPr lang="en-US" dirty="0"/>
              <a:t>to be affected by a decision, activity, or outcome of a </a:t>
            </a:r>
            <a:r>
              <a:rPr lang="en-US" dirty="0" smtClean="0"/>
              <a:t>project</a:t>
            </a:r>
            <a:r>
              <a:rPr lang="en-US" dirty="0"/>
              <a:t>, program, or portfolio.</a:t>
            </a:r>
          </a:p>
          <a:p>
            <a:pPr lvl="1"/>
            <a:r>
              <a:rPr lang="en-US" dirty="0"/>
              <a:t>Stakeholder </a:t>
            </a:r>
            <a:r>
              <a:rPr lang="en-US" dirty="0" smtClean="0"/>
              <a:t>Analysis</a:t>
            </a:r>
          </a:p>
          <a:p>
            <a:pPr lvl="2"/>
            <a:r>
              <a:rPr lang="en-US" dirty="0" smtClean="0"/>
              <a:t>A </a:t>
            </a:r>
            <a:r>
              <a:rPr lang="en-US" dirty="0"/>
              <a:t>method of systematically gathering and analyzing quantitative </a:t>
            </a:r>
            <a:r>
              <a:rPr lang="en-US" dirty="0" smtClean="0"/>
              <a:t>and qualitative </a:t>
            </a:r>
            <a:r>
              <a:rPr lang="en-US" dirty="0"/>
              <a:t>information to determine whose interests should be taken into account </a:t>
            </a:r>
            <a:r>
              <a:rPr lang="en-US" dirty="0" smtClean="0"/>
              <a:t>throughout the </a:t>
            </a:r>
            <a:r>
              <a:rPr lang="en-US" dirty="0"/>
              <a:t>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2937240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p:txBody>
          <a:bodyPr/>
          <a:lstStyle/>
          <a:p>
            <a:r>
              <a:rPr lang="en-US" dirty="0"/>
              <a:t>Planning begins with understanding the business case, stakeholder requirements, and </a:t>
            </a:r>
            <a:r>
              <a:rPr lang="en-US" dirty="0" smtClean="0"/>
              <a:t>the project </a:t>
            </a:r>
            <a:r>
              <a:rPr lang="en-US" dirty="0"/>
              <a:t>and product scope. </a:t>
            </a:r>
            <a:endParaRPr lang="en-US" dirty="0" smtClean="0"/>
          </a:p>
          <a:p>
            <a:r>
              <a:rPr lang="en-US" dirty="0" smtClean="0"/>
              <a:t>Product </a:t>
            </a:r>
            <a:r>
              <a:rPr lang="en-US" dirty="0"/>
              <a:t>scope is the features and functions that characterize a product</a:t>
            </a:r>
            <a:r>
              <a:rPr lang="en-US" dirty="0" smtClean="0"/>
              <a:t>, service</a:t>
            </a:r>
            <a:r>
              <a:rPr lang="en-US" dirty="0"/>
              <a:t>, or result. </a:t>
            </a:r>
            <a:endParaRPr lang="en-US" dirty="0" smtClean="0"/>
          </a:p>
          <a:p>
            <a:r>
              <a:rPr lang="en-US" dirty="0" smtClean="0"/>
              <a:t>Project </a:t>
            </a:r>
            <a:r>
              <a:rPr lang="en-US" dirty="0"/>
              <a:t>scope is the work performed to deliver a product, service, or result with </a:t>
            </a:r>
            <a:r>
              <a:rPr lang="en-US" dirty="0" smtClean="0"/>
              <a:t>the specified </a:t>
            </a:r>
            <a:r>
              <a:rPr lang="en-US" dirty="0"/>
              <a:t>features and functions.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716903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a:xfrm>
            <a:off x="347527" y="1421394"/>
            <a:ext cx="11006273" cy="5034269"/>
          </a:xfrm>
        </p:spPr>
        <p:txBody>
          <a:bodyPr>
            <a:normAutofit fontScale="92500" lnSpcReduction="20000"/>
          </a:bodyPr>
          <a:lstStyle/>
          <a:p>
            <a:r>
              <a:rPr lang="en-US" dirty="0"/>
              <a:t>Predictive planning </a:t>
            </a:r>
            <a:r>
              <a:rPr lang="en-US" dirty="0" smtClean="0"/>
              <a:t>approaches</a:t>
            </a:r>
          </a:p>
          <a:p>
            <a:pPr lvl="1"/>
            <a:r>
              <a:rPr lang="en-US" dirty="0" smtClean="0"/>
              <a:t>start </a:t>
            </a:r>
            <a:r>
              <a:rPr lang="en-US" dirty="0"/>
              <a:t>with the high-level project deliverables up front </a:t>
            </a:r>
            <a:r>
              <a:rPr lang="en-US" dirty="0" smtClean="0"/>
              <a:t>and decompose </a:t>
            </a:r>
            <a:r>
              <a:rPr lang="en-US" dirty="0"/>
              <a:t>them into more detail. </a:t>
            </a:r>
            <a:endParaRPr lang="en-US" dirty="0" smtClean="0"/>
          </a:p>
          <a:p>
            <a:pPr lvl="1"/>
            <a:r>
              <a:rPr lang="en-US" dirty="0" smtClean="0"/>
              <a:t>Employ </a:t>
            </a:r>
            <a:r>
              <a:rPr lang="en-US" dirty="0"/>
              <a:t>a scope statement and/or a </a:t>
            </a:r>
            <a:r>
              <a:rPr lang="en-US" dirty="0" smtClean="0"/>
              <a:t>work breakdown </a:t>
            </a:r>
            <a:r>
              <a:rPr lang="en-US" dirty="0"/>
              <a:t>structure (WBS) to decompose the scope into lower levels of detail.</a:t>
            </a:r>
          </a:p>
          <a:p>
            <a:r>
              <a:rPr lang="en-US" dirty="0" smtClean="0"/>
              <a:t>Iterative and Incremental planning </a:t>
            </a:r>
          </a:p>
          <a:p>
            <a:pPr lvl="1"/>
            <a:r>
              <a:rPr lang="en-US" dirty="0" smtClean="0"/>
              <a:t>can </a:t>
            </a:r>
            <a:r>
              <a:rPr lang="en-US" dirty="0"/>
              <a:t>have high-level themes or </a:t>
            </a:r>
            <a:r>
              <a:rPr lang="en-US" dirty="0" smtClean="0"/>
              <a:t>epics that </a:t>
            </a:r>
            <a:r>
              <a:rPr lang="en-US" dirty="0"/>
              <a:t>are decomposed into features, which are then further decomposed into user stories </a:t>
            </a:r>
            <a:r>
              <a:rPr lang="en-US" dirty="0" smtClean="0"/>
              <a:t>and other </a:t>
            </a:r>
            <a:r>
              <a:rPr lang="en-US" dirty="0"/>
              <a:t>backlog items. </a:t>
            </a:r>
            <a:endParaRPr lang="en-US" dirty="0" smtClean="0"/>
          </a:p>
          <a:p>
            <a:pPr lvl="1"/>
            <a:r>
              <a:rPr lang="en-US" dirty="0" smtClean="0"/>
              <a:t>Work </a:t>
            </a:r>
            <a:r>
              <a:rPr lang="en-US" dirty="0"/>
              <a:t>that is unique, significant, risky, or novel can be prioritized to reduce </a:t>
            </a:r>
            <a:r>
              <a:rPr lang="en-US" dirty="0" smtClean="0"/>
              <a:t>the uncertainty </a:t>
            </a:r>
            <a:r>
              <a:rPr lang="en-US" dirty="0"/>
              <a:t>associated with project scope at the start of the project before significant investment </a:t>
            </a:r>
            <a:r>
              <a:rPr lang="en-US" dirty="0" smtClean="0"/>
              <a:t>has taken </a:t>
            </a:r>
            <a:r>
              <a:rPr lang="en-US" dirty="0"/>
              <a:t>place. </a:t>
            </a:r>
            <a:endParaRPr lang="en-US" dirty="0" smtClean="0"/>
          </a:p>
          <a:p>
            <a:pPr lvl="1"/>
            <a:r>
              <a:rPr lang="en-US" dirty="0" smtClean="0"/>
              <a:t>Project </a:t>
            </a:r>
            <a:r>
              <a:rPr lang="en-US" dirty="0"/>
              <a:t>teams plan routine work based on the concept of last responsible moment. </a:t>
            </a:r>
            <a:endParaRPr lang="en-US" dirty="0" smtClean="0"/>
          </a:p>
          <a:p>
            <a:pPr lvl="1"/>
            <a:r>
              <a:rPr lang="en-US" dirty="0" smtClean="0"/>
              <a:t>This approach </a:t>
            </a:r>
            <a:r>
              <a:rPr lang="en-US" dirty="0"/>
              <a:t>defers a decision to allow the project team to consider multiple options until the cost </a:t>
            </a:r>
            <a:r>
              <a:rPr lang="en-US" dirty="0" smtClean="0"/>
              <a:t>of further </a:t>
            </a:r>
            <a:r>
              <a:rPr lang="en-US" dirty="0"/>
              <a:t>delay would exceed the benefit. </a:t>
            </a:r>
            <a:endParaRPr lang="en-US" dirty="0" smtClean="0"/>
          </a:p>
          <a:p>
            <a:pPr lvl="1"/>
            <a:r>
              <a:rPr lang="en-US" dirty="0" smtClean="0"/>
              <a:t>It </a:t>
            </a:r>
            <a:r>
              <a:rPr lang="en-US" dirty="0"/>
              <a:t>reduces waste by not expending time in developing </a:t>
            </a:r>
            <a:r>
              <a:rPr lang="en-US" dirty="0" smtClean="0"/>
              <a:t>plans for </a:t>
            </a:r>
            <a:r>
              <a:rPr lang="en-US" dirty="0"/>
              <a:t>work that may change or may not be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36133432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a:t>Planning entails developing estimates for work effort, duration, costs, people, and </a:t>
            </a:r>
            <a:r>
              <a:rPr lang="en-US" dirty="0" smtClean="0"/>
              <a:t>physical resources</a:t>
            </a:r>
            <a:r>
              <a:rPr lang="en-US" dirty="0"/>
              <a:t>. </a:t>
            </a:r>
            <a:endParaRPr lang="en-US" dirty="0" smtClean="0"/>
          </a:p>
          <a:p>
            <a:r>
              <a:rPr lang="en-US" dirty="0" smtClean="0"/>
              <a:t>Estimates </a:t>
            </a:r>
            <a:r>
              <a:rPr lang="en-US" dirty="0"/>
              <a:t>are a quantitative assessment of the likely amount or outcome of a variable</a:t>
            </a:r>
            <a:r>
              <a:rPr lang="en-US" dirty="0" smtClean="0"/>
              <a:t>, such </a:t>
            </a:r>
            <a:r>
              <a:rPr lang="en-US" dirty="0"/>
              <a:t>as project costs, resources, effort, or duration. </a:t>
            </a:r>
            <a:endParaRPr lang="en-US" dirty="0" smtClean="0"/>
          </a:p>
          <a:p>
            <a:r>
              <a:rPr lang="en-US" dirty="0" smtClean="0"/>
              <a:t>As </a:t>
            </a:r>
            <a:r>
              <a:rPr lang="en-US" dirty="0"/>
              <a:t>the project evolves, the estimates can </a:t>
            </a:r>
            <a:r>
              <a:rPr lang="en-US" dirty="0" smtClean="0"/>
              <a:t>change based </a:t>
            </a:r>
            <a:r>
              <a:rPr lang="en-US" dirty="0"/>
              <a:t>on current information and circumstances.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2904992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smtClean="0"/>
              <a:t>The </a:t>
            </a:r>
            <a:r>
              <a:rPr lang="en-US" dirty="0"/>
              <a:t>project’s phase in the life cycle impacts </a:t>
            </a:r>
            <a:r>
              <a:rPr lang="en-US" dirty="0" smtClean="0"/>
              <a:t>four aspects </a:t>
            </a:r>
            <a:r>
              <a:rPr lang="en-US" dirty="0"/>
              <a:t>associated with estimating:</a:t>
            </a:r>
          </a:p>
          <a:p>
            <a:pPr lvl="1"/>
            <a:r>
              <a:rPr lang="en-US" dirty="0" smtClean="0"/>
              <a:t>Range</a:t>
            </a:r>
          </a:p>
          <a:p>
            <a:pPr lvl="1"/>
            <a:r>
              <a:rPr lang="en-US" dirty="0" smtClean="0"/>
              <a:t>Accuracy</a:t>
            </a:r>
          </a:p>
          <a:p>
            <a:pPr lvl="1"/>
            <a:r>
              <a:rPr lang="en-US" dirty="0" smtClean="0"/>
              <a:t>Precision</a:t>
            </a:r>
          </a:p>
          <a:p>
            <a:pPr lvl="1"/>
            <a:r>
              <a:rPr lang="en-US" dirty="0"/>
              <a:t>Confidence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5631850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73570" y="1818753"/>
            <a:ext cx="5782482" cy="4039164"/>
          </a:xfrm>
          <a:prstGeom prst="rect">
            <a:avLst/>
          </a:prstGeom>
        </p:spPr>
      </p:pic>
      <p:pic>
        <p:nvPicPr>
          <p:cNvPr id="5" name="Picture 4"/>
          <p:cNvPicPr>
            <a:picLocks noChangeAspect="1"/>
          </p:cNvPicPr>
          <p:nvPr/>
        </p:nvPicPr>
        <p:blipFill rotWithShape="1">
          <a:blip r:embed="rId3"/>
          <a:srcRect l="4251" t="6195" r="4134" b="6195"/>
          <a:stretch/>
        </p:blipFill>
        <p:spPr>
          <a:xfrm>
            <a:off x="7050571" y="1423716"/>
            <a:ext cx="4791456" cy="4590288"/>
          </a:xfrm>
          <a:prstGeom prst="rect">
            <a:avLst/>
          </a:prstGeom>
        </p:spPr>
      </p:pic>
      <p:sp>
        <p:nvSpPr>
          <p:cNvPr id="6" name="Rectangle 5"/>
          <p:cNvSpPr/>
          <p:nvPr/>
        </p:nvSpPr>
        <p:spPr>
          <a:xfrm>
            <a:off x="1553535" y="5800759"/>
            <a:ext cx="4006563" cy="369332"/>
          </a:xfrm>
          <a:prstGeom prst="rect">
            <a:avLst/>
          </a:prstGeom>
        </p:spPr>
        <p:txBody>
          <a:bodyPr wrap="square">
            <a:spAutoFit/>
          </a:bodyPr>
          <a:lstStyle/>
          <a:p>
            <a:pPr algn="ctr"/>
            <a:r>
              <a:rPr lang="en-US" dirty="0">
                <a:latin typeface="Candara" panose="020E0502030303020204" pitchFamily="34" charset="0"/>
              </a:rPr>
              <a:t>Estimate Range Decreases over Time</a:t>
            </a:r>
          </a:p>
        </p:txBody>
      </p:sp>
      <p:sp>
        <p:nvSpPr>
          <p:cNvPr id="7" name="Rectangle 6"/>
          <p:cNvSpPr/>
          <p:nvPr/>
        </p:nvSpPr>
        <p:spPr>
          <a:xfrm>
            <a:off x="7894626" y="5907382"/>
            <a:ext cx="3322620" cy="369332"/>
          </a:xfrm>
          <a:prstGeom prst="rect">
            <a:avLst/>
          </a:prstGeom>
        </p:spPr>
        <p:txBody>
          <a:bodyPr wrap="square">
            <a:spAutoFit/>
          </a:bodyPr>
          <a:lstStyle/>
          <a:p>
            <a:pPr algn="ctr"/>
            <a:r>
              <a:rPr lang="en-US" dirty="0">
                <a:latin typeface="Candara" panose="020E0502030303020204" pitchFamily="34" charset="0"/>
              </a:rPr>
              <a:t>Low Accuracy, High Precision</a:t>
            </a:r>
          </a:p>
        </p:txBody>
      </p:sp>
      <p:sp>
        <p:nvSpPr>
          <p:cNvPr id="8" name="Slide Number Placeholder 7"/>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35008496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r>
              <a:rPr lang="en-US" dirty="0"/>
              <a:t>There are different ways of presenting and/or adjusting estimates</a:t>
            </a:r>
            <a:r>
              <a:rPr lang="en-US" dirty="0" smtClean="0"/>
              <a:t>:</a:t>
            </a:r>
          </a:p>
          <a:p>
            <a:pPr lvl="1"/>
            <a:r>
              <a:rPr lang="en-US" dirty="0"/>
              <a:t>Deterministic and probabilistic </a:t>
            </a:r>
            <a:r>
              <a:rPr lang="en-US" dirty="0" smtClean="0"/>
              <a:t>estimating</a:t>
            </a:r>
          </a:p>
          <a:p>
            <a:pPr lvl="1"/>
            <a:r>
              <a:rPr lang="en-US" dirty="0" smtClean="0"/>
              <a:t>Absolute </a:t>
            </a:r>
            <a:r>
              <a:rPr lang="en-US" dirty="0"/>
              <a:t>and relative </a:t>
            </a:r>
            <a:r>
              <a:rPr lang="en-US" dirty="0" smtClean="0"/>
              <a:t>estimating</a:t>
            </a:r>
          </a:p>
          <a:p>
            <a:pPr lvl="1"/>
            <a:r>
              <a:rPr lang="en-US" dirty="0" smtClean="0"/>
              <a:t>Flow-based estimating</a:t>
            </a:r>
          </a:p>
          <a:p>
            <a:pPr lvl="1"/>
            <a:r>
              <a:rPr lang="en-US" dirty="0"/>
              <a:t>Adjusting estimates for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7279724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 schedule is a model for executing the project’s activities, including durations, dependencies</a:t>
            </a:r>
            <a:r>
              <a:rPr lang="en-US" dirty="0" smtClean="0"/>
              <a:t>, and </a:t>
            </a:r>
            <a:r>
              <a:rPr lang="en-US" dirty="0"/>
              <a:t>other planning information. </a:t>
            </a:r>
            <a:endParaRPr lang="en-US" dirty="0" smtClean="0"/>
          </a:p>
          <a:p>
            <a:r>
              <a:rPr lang="en-US" dirty="0" smtClean="0"/>
              <a:t>Schedule </a:t>
            </a:r>
            <a:r>
              <a:rPr lang="en-US" dirty="0"/>
              <a:t>planning can use predictive or adaptive approaches.</a:t>
            </a:r>
          </a:p>
          <a:p>
            <a:r>
              <a:rPr lang="en-US" dirty="0"/>
              <a:t>Predictive approaches follow a stepwise process as follows:</a:t>
            </a:r>
          </a:p>
          <a:p>
            <a:pPr lvl="1"/>
            <a:r>
              <a:rPr lang="en-US" dirty="0" smtClean="0"/>
              <a:t>Step </a:t>
            </a:r>
            <a:r>
              <a:rPr lang="en-US" dirty="0"/>
              <a:t>1. Decompose the project scope into specific activities.</a:t>
            </a:r>
          </a:p>
          <a:p>
            <a:pPr lvl="1"/>
            <a:r>
              <a:rPr lang="en-US" dirty="0" smtClean="0"/>
              <a:t>Step </a:t>
            </a:r>
            <a:r>
              <a:rPr lang="en-US" dirty="0"/>
              <a:t>2. Sequence related activities.</a:t>
            </a:r>
          </a:p>
          <a:p>
            <a:pPr lvl="1"/>
            <a:r>
              <a:rPr lang="en-US" dirty="0" smtClean="0"/>
              <a:t>Step </a:t>
            </a:r>
            <a:r>
              <a:rPr lang="en-US" dirty="0"/>
              <a:t>3. Estimate the effort, duration, people, and physical resources required to </a:t>
            </a:r>
            <a:r>
              <a:rPr lang="en-US" dirty="0" smtClean="0"/>
              <a:t>complete the </a:t>
            </a:r>
            <a:r>
              <a:rPr lang="en-US" dirty="0"/>
              <a:t>activities.</a:t>
            </a:r>
          </a:p>
          <a:p>
            <a:pPr lvl="1"/>
            <a:r>
              <a:rPr lang="en-US" dirty="0" smtClean="0"/>
              <a:t>Step </a:t>
            </a:r>
            <a:r>
              <a:rPr lang="en-US" dirty="0"/>
              <a:t>4. Allocate people and resources to the activities based on availability.</a:t>
            </a:r>
          </a:p>
          <a:p>
            <a:pPr lvl="1"/>
            <a:r>
              <a:rPr lang="en-US" dirty="0" smtClean="0"/>
              <a:t>Step </a:t>
            </a:r>
            <a:r>
              <a:rPr lang="en-US" dirty="0"/>
              <a:t>5. Adjust the sequence, estimates, and resources until an agreed-upon </a:t>
            </a:r>
            <a:r>
              <a:rPr lang="en-US" dirty="0" smtClean="0"/>
              <a:t>schedule is </a:t>
            </a:r>
            <a:r>
              <a:rPr lang="en-US" dirty="0"/>
              <a:t>achieved.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23014958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If the schedule model does not meet the initial desired end date, schedule </a:t>
            </a:r>
            <a:r>
              <a:rPr lang="en-US" dirty="0" smtClean="0"/>
              <a:t>compression methods </a:t>
            </a:r>
            <a:r>
              <a:rPr lang="en-US" dirty="0"/>
              <a:t>are applied. </a:t>
            </a:r>
            <a:endParaRPr lang="en-US" dirty="0" smtClean="0"/>
          </a:p>
          <a:p>
            <a:r>
              <a:rPr lang="en-US" dirty="0" smtClean="0"/>
              <a:t>Crashing </a:t>
            </a:r>
            <a:r>
              <a:rPr lang="en-US" dirty="0"/>
              <a:t>is a schedule compression method that seeks to shorten the </a:t>
            </a:r>
            <a:r>
              <a:rPr lang="en-US" dirty="0" smtClean="0"/>
              <a:t>duration for </a:t>
            </a:r>
            <a:r>
              <a:rPr lang="en-US" dirty="0"/>
              <a:t>the least incremental cost. </a:t>
            </a:r>
            <a:endParaRPr lang="en-US" dirty="0" smtClean="0"/>
          </a:p>
          <a:p>
            <a:r>
              <a:rPr lang="en-US" dirty="0" smtClean="0"/>
              <a:t>Crashing </a:t>
            </a:r>
            <a:r>
              <a:rPr lang="en-US" dirty="0"/>
              <a:t>can include adding people to activities, working overtime, </a:t>
            </a:r>
            <a:r>
              <a:rPr lang="en-US" dirty="0" smtClean="0"/>
              <a:t>or paying </a:t>
            </a:r>
            <a:r>
              <a:rPr lang="en-US" dirty="0"/>
              <a:t>to expedite deliveries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25912126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fontScale="92500" lnSpcReduction="20000"/>
          </a:bodyPr>
          <a:lstStyle/>
          <a:p>
            <a:r>
              <a:rPr lang="en-US" dirty="0" smtClean="0"/>
              <a:t>Fast </a:t>
            </a:r>
            <a:r>
              <a:rPr lang="en-US" dirty="0"/>
              <a:t>tracking is a schedule compression method in which activities or tasks that are </a:t>
            </a:r>
            <a:r>
              <a:rPr lang="en-US" dirty="0" smtClean="0"/>
              <a:t>normally done </a:t>
            </a:r>
            <a:r>
              <a:rPr lang="en-US" dirty="0"/>
              <a:t>in sequence are performed in parallel, at least for a portion of their duration. </a:t>
            </a:r>
            <a:endParaRPr lang="en-US" dirty="0" smtClean="0"/>
          </a:p>
          <a:p>
            <a:r>
              <a:rPr lang="en-US" dirty="0" smtClean="0"/>
              <a:t>Fast tracking often </a:t>
            </a:r>
            <a:r>
              <a:rPr lang="en-US" dirty="0"/>
              <a:t>entails applying leads and lags along a network path. </a:t>
            </a:r>
            <a:endParaRPr lang="en-US" dirty="0" smtClean="0"/>
          </a:p>
          <a:p>
            <a:r>
              <a:rPr lang="en-US" dirty="0" smtClean="0"/>
              <a:t>A </a:t>
            </a:r>
            <a:r>
              <a:rPr lang="en-US" dirty="0"/>
              <a:t>lead is where the work of a </a:t>
            </a:r>
            <a:r>
              <a:rPr lang="en-US" dirty="0" smtClean="0"/>
              <a:t>successor activity </a:t>
            </a:r>
            <a:r>
              <a:rPr lang="en-US" dirty="0"/>
              <a:t>is accelerated, such as starting a successor activity before the predecessor has finished. </a:t>
            </a:r>
            <a:endParaRPr lang="en-US" dirty="0" smtClean="0"/>
          </a:p>
          <a:p>
            <a:r>
              <a:rPr lang="en-US" dirty="0" smtClean="0"/>
              <a:t>A </a:t>
            </a:r>
            <a:r>
              <a:rPr lang="en-US" dirty="0"/>
              <a:t>lag is a delay of a successor activity. </a:t>
            </a:r>
            <a:endParaRPr lang="en-US" dirty="0" smtClean="0"/>
          </a:p>
          <a:p>
            <a:r>
              <a:rPr lang="en-US" dirty="0" smtClean="0"/>
              <a:t>An </a:t>
            </a:r>
            <a:r>
              <a:rPr lang="en-US" dirty="0"/>
              <a:t>example of using a lag would be changing the </a:t>
            </a:r>
            <a:r>
              <a:rPr lang="en-US" dirty="0" smtClean="0"/>
              <a:t>type of </a:t>
            </a:r>
            <a:r>
              <a:rPr lang="en-US" dirty="0"/>
              <a:t>relationship between activities, and then applying a lag. </a:t>
            </a:r>
            <a:endParaRPr lang="en-US" dirty="0" smtClean="0"/>
          </a:p>
          <a:p>
            <a:r>
              <a:rPr lang="en-US" dirty="0" smtClean="0"/>
              <a:t>For </a:t>
            </a:r>
            <a:r>
              <a:rPr lang="en-US" dirty="0"/>
              <a:t>example, rather than waiting for </a:t>
            </a:r>
            <a:r>
              <a:rPr lang="en-US" dirty="0" smtClean="0"/>
              <a:t>an activity </a:t>
            </a:r>
            <a:r>
              <a:rPr lang="en-US" dirty="0"/>
              <a:t>to finish before the next one starts (a finish-to-start relationship), change the </a:t>
            </a:r>
            <a:r>
              <a:rPr lang="en-US" dirty="0" smtClean="0"/>
              <a:t>relationship to </a:t>
            </a:r>
            <a:r>
              <a:rPr lang="en-US" dirty="0"/>
              <a:t>have the end of the successor activity finish a determined amount of time after the end of </a:t>
            </a:r>
            <a:r>
              <a:rPr lang="en-US" dirty="0" smtClean="0"/>
              <a:t>the predecessor </a:t>
            </a:r>
            <a:r>
              <a:rPr lang="en-US" dirty="0"/>
              <a:t>(a finish-to-finish relationship).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4984504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smtClean="0"/>
              <a:t>The </a:t>
            </a:r>
            <a:r>
              <a:rPr lang="en-US" dirty="0"/>
              <a:t>network logic would show a lag between the </a:t>
            </a:r>
            <a:r>
              <a:rPr lang="en-US" dirty="0" smtClean="0"/>
              <a:t>finish of </a:t>
            </a:r>
            <a:r>
              <a:rPr lang="en-US" dirty="0"/>
              <a:t>the predecessor and the finish of the successor activities. </a:t>
            </a:r>
            <a:endParaRPr lang="en-US" dirty="0" smtClean="0"/>
          </a:p>
          <a:p>
            <a:r>
              <a:rPr lang="en-US" dirty="0" smtClean="0"/>
              <a:t>A </a:t>
            </a:r>
            <a:r>
              <a:rPr lang="en-US" dirty="0"/>
              <a:t>lag can also be applied </a:t>
            </a:r>
            <a:r>
              <a:rPr lang="en-US" dirty="0" smtClean="0"/>
              <a:t>between the </a:t>
            </a:r>
            <a:r>
              <a:rPr lang="en-US" dirty="0"/>
              <a:t>start of one activity and the start of another activity (a start-to-start relationship).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119</a:t>
            </a:fld>
            <a:endParaRPr lang="en-US" dirty="0"/>
          </a:p>
        </p:txBody>
      </p:sp>
    </p:spTree>
    <p:extLst>
      <p:ext uri="{BB962C8B-B14F-4D97-AF65-F5344CB8AC3E}">
        <p14:creationId xmlns:p14="http://schemas.microsoft.com/office/powerpoint/2010/main" val="272795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Stakeholders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134894" y="1406880"/>
            <a:ext cx="5195200" cy="49449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705670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38588" y="1329604"/>
            <a:ext cx="7468642" cy="516327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13567658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When compressing the schedule, it is important to determine the nature of the dependencies</a:t>
            </a:r>
          </a:p>
          <a:p>
            <a:r>
              <a:rPr lang="en-US" dirty="0"/>
              <a:t>between activities. </a:t>
            </a:r>
            <a:endParaRPr lang="en-US" dirty="0" smtClean="0"/>
          </a:p>
          <a:p>
            <a:r>
              <a:rPr lang="en-US" dirty="0" smtClean="0"/>
              <a:t>Some </a:t>
            </a:r>
            <a:r>
              <a:rPr lang="en-US" dirty="0"/>
              <a:t>activities cannot be fast tracked due to the nature of the work—others can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6707956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smtClean="0"/>
              <a:t>The </a:t>
            </a:r>
            <a:r>
              <a:rPr lang="en-US" dirty="0"/>
              <a:t>four types of dependencies are:</a:t>
            </a:r>
          </a:p>
          <a:p>
            <a:pPr lvl="1"/>
            <a:r>
              <a:rPr lang="en-US" dirty="0" smtClean="0"/>
              <a:t>Mandatory </a:t>
            </a:r>
            <a:r>
              <a:rPr lang="en-US" dirty="0"/>
              <a:t>dependency. </a:t>
            </a:r>
            <a:endParaRPr lang="en-US" dirty="0" smtClean="0"/>
          </a:p>
          <a:p>
            <a:pPr lvl="2"/>
            <a:r>
              <a:rPr lang="en-US" dirty="0" smtClean="0"/>
              <a:t>A </a:t>
            </a:r>
            <a:r>
              <a:rPr lang="en-US" dirty="0"/>
              <a:t>relationship that is contractually required or inherent in </a:t>
            </a:r>
            <a:r>
              <a:rPr lang="en-US" dirty="0" smtClean="0"/>
              <a:t>the nature </a:t>
            </a:r>
            <a:r>
              <a:rPr lang="en-US" dirty="0"/>
              <a:t>of the work. This type of dependency usually cannot be modified.</a:t>
            </a:r>
          </a:p>
          <a:p>
            <a:pPr lvl="1"/>
            <a:r>
              <a:rPr lang="en-US" dirty="0" smtClean="0"/>
              <a:t>Discretionary </a:t>
            </a:r>
            <a:r>
              <a:rPr lang="en-US" dirty="0"/>
              <a:t>dependency. </a:t>
            </a:r>
            <a:endParaRPr lang="en-US" dirty="0" smtClean="0"/>
          </a:p>
          <a:p>
            <a:pPr lvl="2"/>
            <a:r>
              <a:rPr lang="en-US" dirty="0" smtClean="0"/>
              <a:t>A </a:t>
            </a:r>
            <a:r>
              <a:rPr lang="en-US" dirty="0"/>
              <a:t>relationship that is based on best practices or </a:t>
            </a:r>
            <a:r>
              <a:rPr lang="en-US" dirty="0" smtClean="0"/>
              <a:t>project preferences</a:t>
            </a:r>
            <a:r>
              <a:rPr lang="en-US" dirty="0"/>
              <a:t>. This type of dependency may be modifiable.</a:t>
            </a:r>
          </a:p>
          <a:p>
            <a:pPr lvl="1"/>
            <a:r>
              <a:rPr lang="en-US" dirty="0" smtClean="0"/>
              <a:t>External </a:t>
            </a:r>
            <a:r>
              <a:rPr lang="en-US" dirty="0"/>
              <a:t>dependency. </a:t>
            </a:r>
            <a:endParaRPr lang="en-US" dirty="0" smtClean="0"/>
          </a:p>
          <a:p>
            <a:pPr lvl="2"/>
            <a:r>
              <a:rPr lang="en-US" dirty="0" smtClean="0"/>
              <a:t>A </a:t>
            </a:r>
            <a:r>
              <a:rPr lang="en-US" dirty="0"/>
              <a:t>relationship between project activities and </a:t>
            </a:r>
            <a:r>
              <a:rPr lang="en-US" dirty="0" smtClean="0"/>
              <a:t>non-project </a:t>
            </a:r>
            <a:r>
              <a:rPr lang="en-US" dirty="0"/>
              <a:t>activities</a:t>
            </a:r>
            <a:r>
              <a:rPr lang="en-US" dirty="0" smtClean="0"/>
              <a:t>. This </a:t>
            </a:r>
            <a:r>
              <a:rPr lang="en-US" dirty="0"/>
              <a:t>type of dependency usually cannot be modified.</a:t>
            </a:r>
          </a:p>
          <a:p>
            <a:pPr lvl="1"/>
            <a:r>
              <a:rPr lang="en-US" dirty="0" smtClean="0"/>
              <a:t>Internal </a:t>
            </a:r>
            <a:r>
              <a:rPr lang="en-US" dirty="0"/>
              <a:t>dependency. </a:t>
            </a:r>
            <a:endParaRPr lang="en-US" dirty="0" smtClean="0"/>
          </a:p>
          <a:p>
            <a:pPr lvl="2"/>
            <a:r>
              <a:rPr lang="en-US" dirty="0" smtClean="0"/>
              <a:t>A </a:t>
            </a:r>
            <a:r>
              <a:rPr lang="en-US" dirty="0"/>
              <a:t>relationship between one or more project activities. This </a:t>
            </a:r>
            <a:r>
              <a:rPr lang="en-US" dirty="0" smtClean="0"/>
              <a:t>type of </a:t>
            </a:r>
            <a:r>
              <a:rPr lang="en-US" dirty="0"/>
              <a:t>dependency may be modifiable.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6501357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fontScale="92500" lnSpcReduction="10000"/>
          </a:bodyPr>
          <a:lstStyle/>
          <a:p>
            <a:r>
              <a:rPr lang="en-US" dirty="0"/>
              <a:t>Adaptive schedule planning uses incremental planning. </a:t>
            </a:r>
            <a:endParaRPr lang="en-US" dirty="0" smtClean="0"/>
          </a:p>
          <a:p>
            <a:r>
              <a:rPr lang="en-US" dirty="0" smtClean="0"/>
              <a:t>One </a:t>
            </a:r>
            <a:r>
              <a:rPr lang="en-US" dirty="0"/>
              <a:t>such scheduling approach </a:t>
            </a:r>
            <a:r>
              <a:rPr lang="en-US" dirty="0" smtClean="0"/>
              <a:t>is based </a:t>
            </a:r>
            <a:r>
              <a:rPr lang="en-US" dirty="0"/>
              <a:t>on iterations and </a:t>
            </a:r>
            <a:r>
              <a:rPr lang="en-US" dirty="0" smtClean="0"/>
              <a:t>releases. </a:t>
            </a:r>
          </a:p>
          <a:p>
            <a:r>
              <a:rPr lang="en-US" dirty="0" smtClean="0"/>
              <a:t>A </a:t>
            </a:r>
            <a:r>
              <a:rPr lang="en-US" dirty="0"/>
              <a:t>high-level release plan is developed </a:t>
            </a:r>
            <a:r>
              <a:rPr lang="en-US" dirty="0" smtClean="0"/>
              <a:t>that indicates </a:t>
            </a:r>
            <a:r>
              <a:rPr lang="en-US" dirty="0"/>
              <a:t>the basic features and functionality to be included in each release. </a:t>
            </a:r>
            <a:endParaRPr lang="en-US" dirty="0" smtClean="0"/>
          </a:p>
          <a:p>
            <a:r>
              <a:rPr lang="en-US" dirty="0" smtClean="0"/>
              <a:t>Within </a:t>
            </a:r>
            <a:r>
              <a:rPr lang="en-US" dirty="0"/>
              <a:t>each release</a:t>
            </a:r>
            <a:r>
              <a:rPr lang="en-US" dirty="0" smtClean="0"/>
              <a:t>, there </a:t>
            </a:r>
            <a:r>
              <a:rPr lang="en-US" dirty="0"/>
              <a:t>will be two or more iterations. </a:t>
            </a:r>
            <a:endParaRPr lang="en-US" dirty="0" smtClean="0"/>
          </a:p>
          <a:p>
            <a:r>
              <a:rPr lang="en-US" dirty="0" smtClean="0"/>
              <a:t>Each </a:t>
            </a:r>
            <a:r>
              <a:rPr lang="en-US" dirty="0"/>
              <a:t>iteration adds business and/or stakeholder value. </a:t>
            </a:r>
            <a:endParaRPr lang="en-US" dirty="0" smtClean="0"/>
          </a:p>
          <a:p>
            <a:r>
              <a:rPr lang="en-US" dirty="0" smtClean="0"/>
              <a:t>Value may </a:t>
            </a:r>
            <a:r>
              <a:rPr lang="en-US" dirty="0"/>
              <a:t>include features, risk reduction, experimentation, or other ways of delivering or </a:t>
            </a:r>
            <a:r>
              <a:rPr lang="en-US" dirty="0" smtClean="0"/>
              <a:t>protecting value</a:t>
            </a:r>
            <a:r>
              <a:rPr lang="en-US" dirty="0"/>
              <a:t>. </a:t>
            </a:r>
            <a:endParaRPr lang="en-US" dirty="0" smtClean="0"/>
          </a:p>
          <a:p>
            <a:r>
              <a:rPr lang="en-US" dirty="0" smtClean="0"/>
              <a:t>The </a:t>
            </a:r>
            <a:r>
              <a:rPr lang="en-US" dirty="0"/>
              <a:t>planning for the work in future releases is kept at a high level so the project team </a:t>
            </a:r>
            <a:r>
              <a:rPr lang="en-US" dirty="0" smtClean="0"/>
              <a:t>does not </a:t>
            </a:r>
            <a:r>
              <a:rPr lang="en-US" dirty="0"/>
              <a:t>engage in planning that could change based on feedback from earlier releases.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4719182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Schedules </a:t>
            </a:r>
            <a:r>
              <a:rPr lang="en-US" dirty="0"/>
              <a:t>(Release and Iteration Plan)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99551" y="1378308"/>
            <a:ext cx="7064670" cy="49435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3704183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Adaptive approaches often use </a:t>
            </a:r>
            <a:r>
              <a:rPr lang="en-US" dirty="0" err="1"/>
              <a:t>timeboxes</a:t>
            </a:r>
            <a:r>
              <a:rPr lang="en-US" dirty="0"/>
              <a:t>. </a:t>
            </a:r>
            <a:endParaRPr lang="en-US" dirty="0" smtClean="0"/>
          </a:p>
          <a:p>
            <a:r>
              <a:rPr lang="en-US" dirty="0" smtClean="0"/>
              <a:t>The </a:t>
            </a:r>
            <a:r>
              <a:rPr lang="en-US" dirty="0"/>
              <a:t>work in each </a:t>
            </a:r>
            <a:r>
              <a:rPr lang="en-US" dirty="0" err="1"/>
              <a:t>timebox</a:t>
            </a:r>
            <a:r>
              <a:rPr lang="en-US" dirty="0"/>
              <a:t> is based on a </a:t>
            </a:r>
            <a:r>
              <a:rPr lang="en-US" dirty="0" smtClean="0"/>
              <a:t>prioritized backlog</a:t>
            </a:r>
            <a:r>
              <a:rPr lang="en-US" dirty="0"/>
              <a:t>. </a:t>
            </a:r>
            <a:endParaRPr lang="en-US" dirty="0" smtClean="0"/>
          </a:p>
          <a:p>
            <a:r>
              <a:rPr lang="en-US" dirty="0" smtClean="0"/>
              <a:t>The </a:t>
            </a:r>
            <a:r>
              <a:rPr lang="en-US" dirty="0"/>
              <a:t>project team determines the amount of work they can do in each </a:t>
            </a:r>
            <a:r>
              <a:rPr lang="en-US" dirty="0" err="1"/>
              <a:t>timebox</a:t>
            </a:r>
            <a:r>
              <a:rPr lang="en-US" dirty="0"/>
              <a:t>, </a:t>
            </a:r>
            <a:r>
              <a:rPr lang="en-US" dirty="0" smtClean="0"/>
              <a:t>estimates the </a:t>
            </a:r>
            <a:r>
              <a:rPr lang="en-US" dirty="0"/>
              <a:t>work, and self-manages to accomplish the work. </a:t>
            </a:r>
            <a:endParaRPr lang="en-US" dirty="0" smtClean="0"/>
          </a:p>
          <a:p>
            <a:r>
              <a:rPr lang="en-US" dirty="0" smtClean="0"/>
              <a:t>At </a:t>
            </a:r>
            <a:r>
              <a:rPr lang="en-US" dirty="0"/>
              <a:t>the end of the </a:t>
            </a:r>
            <a:r>
              <a:rPr lang="en-US" dirty="0" err="1"/>
              <a:t>timebox</a:t>
            </a:r>
            <a:r>
              <a:rPr lang="en-US" dirty="0"/>
              <a:t>, the project </a:t>
            </a:r>
            <a:r>
              <a:rPr lang="en-US" dirty="0" smtClean="0"/>
              <a:t>team demonstrates </a:t>
            </a:r>
            <a:r>
              <a:rPr lang="en-US" dirty="0"/>
              <a:t>the work completed. </a:t>
            </a:r>
            <a:endParaRPr lang="en-US" dirty="0" smtClean="0"/>
          </a:p>
          <a:p>
            <a:r>
              <a:rPr lang="en-US" dirty="0" smtClean="0"/>
              <a:t>At </a:t>
            </a:r>
            <a:r>
              <a:rPr lang="en-US" dirty="0"/>
              <a:t>that point, the backlog and estimates of work available to </a:t>
            </a:r>
            <a:r>
              <a:rPr lang="en-US" dirty="0" smtClean="0"/>
              <a:t>be done </a:t>
            </a:r>
            <a:r>
              <a:rPr lang="en-US" dirty="0"/>
              <a:t>may be updated or reprioritized for the next </a:t>
            </a:r>
            <a:r>
              <a:rPr lang="en-US" dirty="0" err="1"/>
              <a:t>timebox</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4558242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evolves from the agreed estimates for the project. </a:t>
            </a:r>
            <a:endParaRPr lang="en-US" dirty="0" smtClean="0"/>
          </a:p>
          <a:p>
            <a:r>
              <a:rPr lang="en-US" dirty="0" smtClean="0"/>
              <a:t>Cost estimates are </a:t>
            </a:r>
            <a:r>
              <a:rPr lang="en-US" dirty="0"/>
              <a:t>then aggregated to develop the cost baseline. </a:t>
            </a:r>
            <a:endParaRPr lang="en-US" dirty="0" smtClean="0"/>
          </a:p>
          <a:p>
            <a:r>
              <a:rPr lang="en-US" dirty="0" smtClean="0"/>
              <a:t>The </a:t>
            </a:r>
            <a:r>
              <a:rPr lang="en-US" dirty="0"/>
              <a:t>cost baseline is often allocated across </a:t>
            </a:r>
            <a:r>
              <a:rPr lang="en-US" dirty="0" smtClean="0"/>
              <a:t>the project </a:t>
            </a:r>
            <a:r>
              <a:rPr lang="en-US" dirty="0"/>
              <a:t>schedule to reflect when the costs will be incurred. </a:t>
            </a:r>
            <a:endParaRPr lang="en-US" dirty="0" smtClean="0"/>
          </a:p>
          <a:p>
            <a:r>
              <a:rPr lang="en-US" dirty="0" smtClean="0"/>
              <a:t>This </a:t>
            </a:r>
            <a:r>
              <a:rPr lang="en-US" dirty="0"/>
              <a:t>practice allows project managers </a:t>
            </a:r>
            <a:r>
              <a:rPr lang="en-US" dirty="0" smtClean="0"/>
              <a:t>to balance </a:t>
            </a:r>
            <a:r>
              <a:rPr lang="en-US" dirty="0"/>
              <a:t>the funds approved in a specific budget period with the scheduled work. </a:t>
            </a:r>
            <a:endParaRPr lang="en-US" dirty="0" smtClean="0"/>
          </a:p>
          <a:p>
            <a:r>
              <a:rPr lang="en-US" dirty="0" smtClean="0"/>
              <a:t>If </a:t>
            </a:r>
            <a:r>
              <a:rPr lang="en-US" dirty="0"/>
              <a:t>there are </a:t>
            </a:r>
            <a:r>
              <a:rPr lang="en-US" dirty="0" smtClean="0"/>
              <a:t>funding limitations </a:t>
            </a:r>
            <a:r>
              <a:rPr lang="en-US" dirty="0"/>
              <a:t>for a budget period, the work may need to be rescheduled to meet those limitations.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40007150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should include contingency reserve funds to allow for uncertainty.</a:t>
            </a:r>
          </a:p>
          <a:p>
            <a:r>
              <a:rPr lang="en-US" dirty="0"/>
              <a:t>Contingency reserves are set aside to implement a risk response or to respond to risk </a:t>
            </a:r>
            <a:r>
              <a:rPr lang="en-US" dirty="0" smtClean="0"/>
              <a:t>events should </a:t>
            </a:r>
            <a:r>
              <a:rPr lang="en-US" dirty="0"/>
              <a:t>they occur.</a:t>
            </a:r>
          </a:p>
          <a:p>
            <a:r>
              <a:rPr lang="en-US" dirty="0"/>
              <a:t>Management reserves are set aside for unexpected activities related to in-scope work. </a:t>
            </a:r>
            <a:endParaRPr lang="en-US" dirty="0" smtClean="0"/>
          </a:p>
          <a:p>
            <a:r>
              <a:rPr lang="en-US" dirty="0" smtClean="0"/>
              <a:t>Depending on </a:t>
            </a:r>
            <a:r>
              <a:rPr lang="en-US" dirty="0"/>
              <a:t>the organization’s policies and organizational structure, management reserves may be </a:t>
            </a:r>
            <a:r>
              <a:rPr lang="en-US" dirty="0" smtClean="0"/>
              <a:t>managed by </a:t>
            </a:r>
            <a:r>
              <a:rPr lang="en-US" dirty="0"/>
              <a:t>the project, the sponsor, product owner, or the PMO at the program and portfolio level.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1564401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Build Up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03385" y="1373242"/>
            <a:ext cx="5058481" cy="49536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28848926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Planning for project </a:t>
            </a:r>
            <a:r>
              <a:rPr lang="en-US" dirty="0" smtClean="0"/>
              <a:t>team </a:t>
            </a:r>
            <a:r>
              <a:rPr lang="en-US" dirty="0"/>
              <a:t>composition begins with identifying the skill sets required to </a:t>
            </a:r>
            <a:r>
              <a:rPr lang="en-US" dirty="0" smtClean="0"/>
              <a:t>accomplish the </a:t>
            </a:r>
            <a:r>
              <a:rPr lang="en-US" dirty="0"/>
              <a:t>project work. </a:t>
            </a:r>
            <a:endParaRPr lang="en-US" dirty="0" smtClean="0"/>
          </a:p>
          <a:p>
            <a:r>
              <a:rPr lang="en-US" dirty="0" smtClean="0"/>
              <a:t>This </a:t>
            </a:r>
            <a:r>
              <a:rPr lang="en-US" dirty="0"/>
              <a:t>entails evaluating not only the skills, but also the level of proficiency and </a:t>
            </a:r>
            <a:r>
              <a:rPr lang="en-US" dirty="0" smtClean="0"/>
              <a:t>years of </a:t>
            </a:r>
            <a:r>
              <a:rPr lang="en-US" dirty="0"/>
              <a:t>experience in similar projects.</a:t>
            </a:r>
          </a:p>
          <a:p>
            <a:r>
              <a:rPr lang="en-US" dirty="0"/>
              <a:t>There are different cost structures associated with using internal project team members </a:t>
            </a:r>
            <a:r>
              <a:rPr lang="en-US" dirty="0" smtClean="0"/>
              <a:t>versus securing </a:t>
            </a:r>
            <a:r>
              <a:rPr lang="en-US" dirty="0"/>
              <a:t>them from outside the organization. </a:t>
            </a:r>
            <a:endParaRPr lang="en-US" dirty="0" smtClean="0"/>
          </a:p>
          <a:p>
            <a:r>
              <a:rPr lang="en-US" dirty="0" smtClean="0"/>
              <a:t>The </a:t>
            </a:r>
            <a:r>
              <a:rPr lang="en-US" dirty="0"/>
              <a:t>benefit that outside skills bring to the project </a:t>
            </a:r>
            <a:r>
              <a:rPr lang="en-US" dirty="0" smtClean="0"/>
              <a:t>are weighed </a:t>
            </a:r>
            <a:r>
              <a:rPr lang="en-US" dirty="0"/>
              <a:t>against the costs that will be incurred.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359178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r>
              <a:rPr lang="en-US" dirty="0"/>
              <a:t>Effective stakeholder identification, analysis, and engagement includes stakeholders who </a:t>
            </a:r>
            <a:r>
              <a:rPr lang="en-US" dirty="0" smtClean="0"/>
              <a:t>are internal </a:t>
            </a:r>
            <a:r>
              <a:rPr lang="en-US" dirty="0"/>
              <a:t>and external to the organization, those who are supportive of the project, and those </a:t>
            </a:r>
            <a:r>
              <a:rPr lang="en-US" dirty="0" smtClean="0"/>
              <a:t>who may </a:t>
            </a:r>
            <a:r>
              <a:rPr lang="en-US" dirty="0"/>
              <a:t>not be supportive or are neutral. </a:t>
            </a:r>
            <a:endParaRPr lang="en-US" dirty="0" smtClean="0"/>
          </a:p>
          <a:p>
            <a:r>
              <a:rPr lang="en-US" dirty="0" smtClean="0"/>
              <a:t>While </a:t>
            </a:r>
            <a:r>
              <a:rPr lang="en-US" dirty="0"/>
              <a:t>having relevant technical project management skills </a:t>
            </a:r>
            <a:r>
              <a:rPr lang="en-US" dirty="0" smtClean="0"/>
              <a:t>is an </a:t>
            </a:r>
            <a:r>
              <a:rPr lang="en-US" dirty="0"/>
              <a:t>important aspect of successful projects, having the interpersonal and leadership skills to </a:t>
            </a:r>
            <a:r>
              <a:rPr lang="en-US" dirty="0" smtClean="0"/>
              <a:t>work effectively </a:t>
            </a:r>
            <a:r>
              <a:rPr lang="en-US" dirty="0"/>
              <a:t>with stakeholders is just as important, if not more so.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980515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When planning for the project team, the project manager considers the ability and necessity </a:t>
            </a:r>
            <a:r>
              <a:rPr lang="en-US" dirty="0" smtClean="0"/>
              <a:t>for the </a:t>
            </a:r>
            <a:r>
              <a:rPr lang="en-US" dirty="0"/>
              <a:t>project team to work in the same location. </a:t>
            </a:r>
            <a:endParaRPr lang="en-US" dirty="0" smtClean="0"/>
          </a:p>
          <a:p>
            <a:r>
              <a:rPr lang="en-US" dirty="0" smtClean="0"/>
              <a:t>Small </a:t>
            </a:r>
            <a:r>
              <a:rPr lang="en-US" dirty="0"/>
              <a:t>project teams that can work in the same </a:t>
            </a:r>
            <a:r>
              <a:rPr lang="en-US" dirty="0" smtClean="0"/>
              <a:t>room are </a:t>
            </a:r>
            <a:r>
              <a:rPr lang="en-US" dirty="0"/>
              <a:t>able to take advantage of osmotic communication and can solve problems as they </a:t>
            </a:r>
            <a:r>
              <a:rPr lang="en-US" dirty="0" smtClean="0"/>
              <a:t>arise.</a:t>
            </a:r>
          </a:p>
          <a:p>
            <a:r>
              <a:rPr lang="en-US" dirty="0" smtClean="0"/>
              <a:t>Some project </a:t>
            </a:r>
            <a:r>
              <a:rPr lang="en-US" dirty="0"/>
              <a:t>teams are physically dispersed. </a:t>
            </a:r>
            <a:endParaRPr lang="en-US" dirty="0" smtClean="0"/>
          </a:p>
          <a:p>
            <a:r>
              <a:rPr lang="en-US" dirty="0" smtClean="0"/>
              <a:t>Project </a:t>
            </a:r>
            <a:r>
              <a:rPr lang="en-US" dirty="0"/>
              <a:t>team members may be in different cities, time zones</a:t>
            </a:r>
            <a:r>
              <a:rPr lang="en-US" dirty="0" smtClean="0"/>
              <a:t>, or </a:t>
            </a:r>
            <a:r>
              <a:rPr lang="en-US" dirty="0"/>
              <a:t>countries. On projects where project team members work virtually, </a:t>
            </a:r>
            <a:r>
              <a:rPr lang="en-US" dirty="0" smtClean="0"/>
              <a:t>more </a:t>
            </a:r>
            <a:r>
              <a:rPr lang="en-US" dirty="0"/>
              <a:t>time is spent </a:t>
            </a:r>
            <a:r>
              <a:rPr lang="en-US" dirty="0" smtClean="0"/>
              <a:t>connecting people </a:t>
            </a:r>
            <a:r>
              <a:rPr lang="en-US" dirty="0"/>
              <a:t>through technology.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8863308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a:bodyPr>
          <a:lstStyle/>
          <a:p>
            <a:r>
              <a:rPr lang="en-US" dirty="0"/>
              <a:t>Communication planning overlaps with stakeholder identification, analysis, prioritization, </a:t>
            </a:r>
            <a:r>
              <a:rPr lang="en-US" dirty="0" smtClean="0"/>
              <a:t>and engagement.</a:t>
            </a:r>
          </a:p>
          <a:p>
            <a:r>
              <a:rPr lang="en-US" dirty="0" smtClean="0"/>
              <a:t>Communication is the </a:t>
            </a:r>
            <a:r>
              <a:rPr lang="en-US" dirty="0"/>
              <a:t>most important factor in engaging with stakeholders effectively.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131</a:t>
            </a:fld>
            <a:endParaRPr lang="en-US" dirty="0"/>
          </a:p>
        </p:txBody>
      </p:sp>
    </p:spTree>
    <p:extLst>
      <p:ext uri="{BB962C8B-B14F-4D97-AF65-F5344CB8AC3E}">
        <p14:creationId xmlns:p14="http://schemas.microsoft.com/office/powerpoint/2010/main" val="20565337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lnSpcReduction="10000"/>
          </a:bodyPr>
          <a:lstStyle/>
          <a:p>
            <a:r>
              <a:rPr lang="en-US" dirty="0"/>
              <a:t>Planning communication for </a:t>
            </a:r>
            <a:r>
              <a:rPr lang="en-US" dirty="0" smtClean="0"/>
              <a:t>the project </a:t>
            </a:r>
            <a:r>
              <a:rPr lang="en-US" dirty="0"/>
              <a:t>entails considering the following:</a:t>
            </a:r>
          </a:p>
          <a:p>
            <a:pPr lvl="1"/>
            <a:r>
              <a:rPr lang="en-US" dirty="0" smtClean="0"/>
              <a:t>Who </a:t>
            </a:r>
            <a:r>
              <a:rPr lang="en-US" dirty="0"/>
              <a:t>needs information?</a:t>
            </a:r>
          </a:p>
          <a:p>
            <a:pPr lvl="1"/>
            <a:r>
              <a:rPr lang="en-US" dirty="0" smtClean="0"/>
              <a:t>What </a:t>
            </a:r>
            <a:r>
              <a:rPr lang="en-US" dirty="0"/>
              <a:t>information does each stakeholder need?</a:t>
            </a:r>
          </a:p>
          <a:p>
            <a:pPr lvl="1"/>
            <a:r>
              <a:rPr lang="en-US" dirty="0" smtClean="0"/>
              <a:t>Why </a:t>
            </a:r>
            <a:r>
              <a:rPr lang="en-US" dirty="0"/>
              <a:t>should information be shared with stakeholders?</a:t>
            </a:r>
          </a:p>
          <a:p>
            <a:pPr lvl="1"/>
            <a:r>
              <a:rPr lang="en-US" dirty="0" smtClean="0"/>
              <a:t>What </a:t>
            </a:r>
            <a:r>
              <a:rPr lang="en-US" dirty="0"/>
              <a:t>is the best way to provide information?</a:t>
            </a:r>
          </a:p>
          <a:p>
            <a:pPr lvl="1"/>
            <a:r>
              <a:rPr lang="en-US" dirty="0" smtClean="0"/>
              <a:t>When </a:t>
            </a:r>
            <a:r>
              <a:rPr lang="en-US" dirty="0"/>
              <a:t>and how often is information needed?</a:t>
            </a:r>
          </a:p>
          <a:p>
            <a:pPr lvl="1"/>
            <a:r>
              <a:rPr lang="en-US" dirty="0" smtClean="0"/>
              <a:t>Who </a:t>
            </a:r>
            <a:r>
              <a:rPr lang="en-US" dirty="0"/>
              <a:t>has the information needed?</a:t>
            </a:r>
          </a:p>
          <a:p>
            <a:r>
              <a:rPr lang="en-US" dirty="0"/>
              <a:t>There may be different categories of information, such as internal and external, </a:t>
            </a:r>
            <a:r>
              <a:rPr lang="en-US" dirty="0" smtClean="0"/>
              <a:t>sensitive and </a:t>
            </a:r>
            <a:r>
              <a:rPr lang="en-US" dirty="0"/>
              <a:t>public, or general and detailed. </a:t>
            </a:r>
            <a:endParaRPr lang="en-US" dirty="0" smtClean="0"/>
          </a:p>
          <a:p>
            <a:r>
              <a:rPr lang="en-US" dirty="0" smtClean="0"/>
              <a:t>Analyzing </a:t>
            </a:r>
            <a:r>
              <a:rPr lang="en-US" dirty="0"/>
              <a:t>the stakeholders, information needs, and </a:t>
            </a:r>
            <a:r>
              <a:rPr lang="en-US" dirty="0" smtClean="0"/>
              <a:t>categories of </a:t>
            </a:r>
            <a:r>
              <a:rPr lang="en-US" dirty="0"/>
              <a:t>information provides the foundation for establishing the communications processes and </a:t>
            </a:r>
            <a:r>
              <a:rPr lang="en-US" dirty="0" smtClean="0"/>
              <a:t>plans for </a:t>
            </a:r>
            <a:r>
              <a:rPr lang="en-US" dirty="0"/>
              <a:t>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132</a:t>
            </a:fld>
            <a:endParaRPr lang="en-US" dirty="0"/>
          </a:p>
        </p:txBody>
      </p:sp>
    </p:spTree>
    <p:extLst>
      <p:ext uri="{BB962C8B-B14F-4D97-AF65-F5344CB8AC3E}">
        <p14:creationId xmlns:p14="http://schemas.microsoft.com/office/powerpoint/2010/main" val="8437844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Physical resources apply to any resource that is not a person. </a:t>
            </a:r>
            <a:endParaRPr lang="en-US" dirty="0" smtClean="0"/>
          </a:p>
          <a:p>
            <a:r>
              <a:rPr lang="en-US" dirty="0" smtClean="0"/>
              <a:t>It </a:t>
            </a:r>
            <a:r>
              <a:rPr lang="en-US" dirty="0"/>
              <a:t>can include materials</a:t>
            </a:r>
            <a:r>
              <a:rPr lang="en-US" dirty="0" smtClean="0"/>
              <a:t>, equipment</a:t>
            </a:r>
            <a:r>
              <a:rPr lang="en-US" dirty="0"/>
              <a:t>, software, testing environments, licenses, and so forth. </a:t>
            </a:r>
            <a:endParaRPr lang="en-US" dirty="0" smtClean="0"/>
          </a:p>
          <a:p>
            <a:r>
              <a:rPr lang="en-US" dirty="0" smtClean="0"/>
              <a:t>Planning </a:t>
            </a:r>
            <a:r>
              <a:rPr lang="en-US" dirty="0"/>
              <a:t>for physical </a:t>
            </a:r>
            <a:r>
              <a:rPr lang="en-US" dirty="0" smtClean="0"/>
              <a:t>resources entails </a:t>
            </a:r>
            <a:r>
              <a:rPr lang="en-US" dirty="0"/>
              <a:t>estimating, </a:t>
            </a:r>
            <a:r>
              <a:rPr lang="en-US" dirty="0" smtClean="0"/>
              <a:t>as </a:t>
            </a:r>
            <a:r>
              <a:rPr lang="en-US" dirty="0"/>
              <a:t>well as supply chain, logistics, and management.</a:t>
            </a:r>
          </a:p>
          <a:p>
            <a:r>
              <a:rPr lang="en-US" dirty="0"/>
              <a:t>Projects with significant physical resources, such as engineering and construction projects, will </a:t>
            </a:r>
            <a:r>
              <a:rPr lang="en-US" dirty="0" smtClean="0"/>
              <a:t>need to </a:t>
            </a:r>
            <a:r>
              <a:rPr lang="en-US" dirty="0"/>
              <a:t>plan for procurement activities to acquire the resources. </a:t>
            </a:r>
            <a:endParaRPr lang="en-US" dirty="0" smtClean="0"/>
          </a:p>
          <a:p>
            <a:r>
              <a:rPr lang="en-US" dirty="0" smtClean="0"/>
              <a:t>This </a:t>
            </a:r>
            <a:r>
              <a:rPr lang="en-US" dirty="0"/>
              <a:t>may be as simple as utilizing a </a:t>
            </a:r>
            <a:r>
              <a:rPr lang="en-US" dirty="0" smtClean="0"/>
              <a:t>basic ordering </a:t>
            </a:r>
            <a:r>
              <a:rPr lang="en-US" dirty="0"/>
              <a:t>agreement or as complicated as managing, coordinating, and integrating several </a:t>
            </a:r>
            <a:r>
              <a:rPr lang="en-US" dirty="0" smtClean="0"/>
              <a:t>large procurement </a:t>
            </a:r>
            <a:r>
              <a:rPr lang="en-US" dirty="0"/>
              <a:t>activities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133</a:t>
            </a:fld>
            <a:endParaRPr lang="en-US" dirty="0"/>
          </a:p>
        </p:txBody>
      </p:sp>
    </p:spTree>
    <p:extLst>
      <p:ext uri="{BB962C8B-B14F-4D97-AF65-F5344CB8AC3E}">
        <p14:creationId xmlns:p14="http://schemas.microsoft.com/office/powerpoint/2010/main" val="34988393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Planning </a:t>
            </a:r>
            <a:r>
              <a:rPr lang="en-US" dirty="0"/>
              <a:t>for physical resources includes taking into account lead time for delivery, movement</a:t>
            </a:r>
            <a:r>
              <a:rPr lang="en-US" dirty="0" smtClean="0"/>
              <a:t>, storage</a:t>
            </a:r>
            <a:r>
              <a:rPr lang="en-US" dirty="0"/>
              <a:t>, and disposition of materials, as well as a means to track material inventory from arrival </a:t>
            </a:r>
            <a:r>
              <a:rPr lang="en-US" dirty="0" smtClean="0"/>
              <a:t>on site </a:t>
            </a:r>
            <a:r>
              <a:rPr lang="en-US" dirty="0"/>
              <a:t>to delivery of an integrated product. </a:t>
            </a:r>
            <a:endParaRPr lang="en-US" dirty="0" smtClean="0"/>
          </a:p>
          <a:p>
            <a:r>
              <a:rPr lang="en-US" dirty="0" smtClean="0"/>
              <a:t>Project </a:t>
            </a:r>
            <a:r>
              <a:rPr lang="en-US" dirty="0"/>
              <a:t>teams whose projects require significant </a:t>
            </a:r>
            <a:r>
              <a:rPr lang="en-US" dirty="0" smtClean="0"/>
              <a:t>physical materials </a:t>
            </a:r>
            <a:r>
              <a:rPr lang="en-US" dirty="0"/>
              <a:t>think and plan strategically about the timing from order, to delivery, to usage. </a:t>
            </a:r>
            <a:endParaRPr lang="en-US" dirty="0" smtClean="0"/>
          </a:p>
          <a:p>
            <a:r>
              <a:rPr lang="en-US" dirty="0" smtClean="0"/>
              <a:t>This can include </a:t>
            </a:r>
            <a:r>
              <a:rPr lang="en-US" dirty="0"/>
              <a:t>evaluation of bulk ordering versus cost of storage, global logistics, sustainability, </a:t>
            </a:r>
            <a:r>
              <a:rPr lang="en-US" dirty="0" smtClean="0"/>
              <a:t>and integrating </a:t>
            </a:r>
            <a:r>
              <a:rPr lang="en-US" dirty="0"/>
              <a:t>management of physical assets with the rest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134</a:t>
            </a:fld>
            <a:endParaRPr lang="en-US" dirty="0"/>
          </a:p>
        </p:txBody>
      </p:sp>
    </p:spTree>
    <p:extLst>
      <p:ext uri="{BB962C8B-B14F-4D97-AF65-F5344CB8AC3E}">
        <p14:creationId xmlns:p14="http://schemas.microsoft.com/office/powerpoint/2010/main" val="10107687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a:t>
            </a:r>
            <a:endParaRPr lang="en-US" dirty="0"/>
          </a:p>
        </p:txBody>
      </p:sp>
      <p:sp>
        <p:nvSpPr>
          <p:cNvPr id="3" name="Content Placeholder 2"/>
          <p:cNvSpPr>
            <a:spLocks noGrp="1"/>
          </p:cNvSpPr>
          <p:nvPr>
            <p:ph idx="1"/>
          </p:nvPr>
        </p:nvSpPr>
        <p:spPr/>
        <p:txBody>
          <a:bodyPr>
            <a:normAutofit lnSpcReduction="10000"/>
          </a:bodyPr>
          <a:lstStyle/>
          <a:p>
            <a:r>
              <a:rPr lang="en-US" dirty="0"/>
              <a:t>Procurements can happen at any time during a project. However, up-front planning </a:t>
            </a:r>
            <a:r>
              <a:rPr lang="en-US" dirty="0" smtClean="0"/>
              <a:t>helps to </a:t>
            </a:r>
            <a:r>
              <a:rPr lang="en-US" dirty="0"/>
              <a:t>set expectations that ensure the procurement process is performed smoothly. </a:t>
            </a:r>
            <a:endParaRPr lang="en-US" dirty="0" smtClean="0"/>
          </a:p>
          <a:p>
            <a:r>
              <a:rPr lang="en-US" dirty="0" smtClean="0"/>
              <a:t>Once </a:t>
            </a:r>
            <a:r>
              <a:rPr lang="en-US" dirty="0"/>
              <a:t>the </a:t>
            </a:r>
            <a:r>
              <a:rPr lang="en-US" dirty="0" smtClean="0"/>
              <a:t>high-level scope </a:t>
            </a:r>
            <a:r>
              <a:rPr lang="en-US" dirty="0"/>
              <a:t>is known, project teams conduct a make-or-buy analysis. </a:t>
            </a:r>
            <a:endParaRPr lang="en-US" dirty="0" smtClean="0"/>
          </a:p>
          <a:p>
            <a:r>
              <a:rPr lang="en-US" dirty="0" smtClean="0"/>
              <a:t>This </a:t>
            </a:r>
            <a:r>
              <a:rPr lang="en-US" dirty="0"/>
              <a:t>includes </a:t>
            </a:r>
            <a:r>
              <a:rPr lang="en-US" dirty="0" smtClean="0"/>
              <a:t>identifying those </a:t>
            </a:r>
            <a:r>
              <a:rPr lang="en-US" dirty="0"/>
              <a:t>deliverables and services that will be developed in-house, and those that will be </a:t>
            </a:r>
            <a:r>
              <a:rPr lang="en-US" dirty="0" smtClean="0"/>
              <a:t>purchased from </a:t>
            </a:r>
            <a:r>
              <a:rPr lang="en-US" dirty="0"/>
              <a:t>external sources. </a:t>
            </a:r>
            <a:endParaRPr lang="en-US" dirty="0" smtClean="0"/>
          </a:p>
          <a:p>
            <a:r>
              <a:rPr lang="en-US" dirty="0" smtClean="0"/>
              <a:t>This </a:t>
            </a:r>
            <a:r>
              <a:rPr lang="en-US" dirty="0"/>
              <a:t>information impacts the project team and the schedule. </a:t>
            </a:r>
            <a:endParaRPr lang="en-US" dirty="0" smtClean="0"/>
          </a:p>
          <a:p>
            <a:r>
              <a:rPr lang="en-US" dirty="0" smtClean="0"/>
              <a:t>Contracting professionals </a:t>
            </a:r>
            <a:r>
              <a:rPr lang="en-US" dirty="0"/>
              <a:t>need advance information on the type of goods needed, when they will be needed</a:t>
            </a:r>
            <a:r>
              <a:rPr lang="en-US" dirty="0" smtClean="0"/>
              <a:t>, and </a:t>
            </a:r>
            <a:r>
              <a:rPr lang="en-US" dirty="0"/>
              <a:t>any technical specifications required for the procured goods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316727465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p:txBody>
          <a:bodyPr>
            <a:normAutofit lnSpcReduction="10000"/>
          </a:bodyPr>
          <a:lstStyle/>
          <a:p>
            <a:r>
              <a:rPr lang="en-US" dirty="0"/>
              <a:t>There will be changes throughout the project. </a:t>
            </a:r>
            <a:endParaRPr lang="en-US" dirty="0" smtClean="0"/>
          </a:p>
          <a:p>
            <a:r>
              <a:rPr lang="en-US" dirty="0" smtClean="0"/>
              <a:t>Some </a:t>
            </a:r>
            <a:r>
              <a:rPr lang="en-US" dirty="0"/>
              <a:t>changes are a result of a risk </a:t>
            </a:r>
            <a:r>
              <a:rPr lang="en-US" dirty="0" smtClean="0"/>
              <a:t>event occurring </a:t>
            </a:r>
            <a:r>
              <a:rPr lang="en-US" dirty="0"/>
              <a:t>or a project environment change, some are based on developing a deeper </a:t>
            </a:r>
            <a:r>
              <a:rPr lang="en-US" dirty="0" smtClean="0"/>
              <a:t>understanding of </a:t>
            </a:r>
            <a:r>
              <a:rPr lang="en-US" dirty="0"/>
              <a:t>requirements, and others are due to customer requests or other reasons. </a:t>
            </a:r>
            <a:endParaRPr lang="en-US" dirty="0" smtClean="0"/>
          </a:p>
          <a:p>
            <a:r>
              <a:rPr lang="en-US" dirty="0" smtClean="0"/>
              <a:t>Therefore</a:t>
            </a:r>
            <a:r>
              <a:rPr lang="en-US" dirty="0"/>
              <a:t>, project </a:t>
            </a:r>
            <a:r>
              <a:rPr lang="en-US" dirty="0" smtClean="0"/>
              <a:t>teams should </a:t>
            </a:r>
            <a:r>
              <a:rPr lang="en-US" dirty="0"/>
              <a:t>prepare a process for adapting plans throughout the project. </a:t>
            </a:r>
            <a:endParaRPr lang="en-US" dirty="0" smtClean="0"/>
          </a:p>
          <a:p>
            <a:r>
              <a:rPr lang="en-US" dirty="0" smtClean="0"/>
              <a:t>This </a:t>
            </a:r>
            <a:r>
              <a:rPr lang="en-US" dirty="0"/>
              <a:t>may take the form of </a:t>
            </a:r>
            <a:r>
              <a:rPr lang="en-US" dirty="0" smtClean="0"/>
              <a:t>a change </a:t>
            </a:r>
            <a:r>
              <a:rPr lang="en-US" dirty="0"/>
              <a:t>control process, reprioritizing the backlog, or </a:t>
            </a:r>
            <a:r>
              <a:rPr lang="en-US" dirty="0" err="1"/>
              <a:t>rebaselining</a:t>
            </a:r>
            <a:r>
              <a:rPr lang="en-US" dirty="0"/>
              <a:t> the project. </a:t>
            </a:r>
            <a:endParaRPr lang="en-US" dirty="0" smtClean="0"/>
          </a:p>
          <a:p>
            <a:r>
              <a:rPr lang="en-US" dirty="0" smtClean="0"/>
              <a:t>Projects </a:t>
            </a:r>
            <a:r>
              <a:rPr lang="en-US" dirty="0"/>
              <a:t>that have </a:t>
            </a:r>
            <a:r>
              <a:rPr lang="en-US" dirty="0" smtClean="0"/>
              <a:t>a contractual </a:t>
            </a:r>
            <a:r>
              <a:rPr lang="en-US" dirty="0"/>
              <a:t>element may need to follow a defined process for contract changes.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34344725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a:bodyPr>
          <a:lstStyle/>
          <a:p>
            <a:r>
              <a:rPr lang="en-US" dirty="0"/>
              <a:t>There is a natural linkage between planning, delivering, and measuring work. </a:t>
            </a:r>
            <a:endParaRPr lang="en-US" dirty="0" smtClean="0"/>
          </a:p>
          <a:p>
            <a:r>
              <a:rPr lang="en-US" dirty="0" smtClean="0"/>
              <a:t>That </a:t>
            </a:r>
            <a:r>
              <a:rPr lang="en-US" dirty="0"/>
              <a:t>linkage </a:t>
            </a:r>
            <a:r>
              <a:rPr lang="en-US" dirty="0" smtClean="0"/>
              <a:t>is metrics</a:t>
            </a:r>
            <a:r>
              <a:rPr lang="en-US" dirty="0"/>
              <a:t>. </a:t>
            </a:r>
            <a:endParaRPr lang="en-US" dirty="0" smtClean="0"/>
          </a:p>
          <a:p>
            <a:r>
              <a:rPr lang="en-US" dirty="0" smtClean="0"/>
              <a:t>Establishing </a:t>
            </a:r>
            <a:r>
              <a:rPr lang="en-US" dirty="0"/>
              <a:t>metrics includes setting the thresholds that indicate whether work </a:t>
            </a:r>
            <a:r>
              <a:rPr lang="en-US" dirty="0" smtClean="0"/>
              <a:t>performance is </a:t>
            </a:r>
            <a:r>
              <a:rPr lang="en-US" dirty="0"/>
              <a:t>as expected, trending positively or negatively away from expected performance, or unacceptable.</a:t>
            </a:r>
          </a:p>
          <a:p>
            <a:r>
              <a:rPr lang="en-US" dirty="0"/>
              <a:t>Deciding what to measure and how often is best informed by the phrase “only measure what matters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137</a:t>
            </a:fld>
            <a:endParaRPr lang="en-US" dirty="0"/>
          </a:p>
        </p:txBody>
      </p:sp>
    </p:spTree>
    <p:extLst>
      <p:ext uri="{BB962C8B-B14F-4D97-AF65-F5344CB8AC3E}">
        <p14:creationId xmlns:p14="http://schemas.microsoft.com/office/powerpoint/2010/main" val="181109161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lnSpcReduction="10000"/>
          </a:bodyPr>
          <a:lstStyle/>
          <a:p>
            <a:r>
              <a:rPr lang="en-US" dirty="0" smtClean="0"/>
              <a:t>Metrics </a:t>
            </a:r>
            <a:r>
              <a:rPr lang="en-US" dirty="0"/>
              <a:t>associated with the product are specific to the deliverables being developed. </a:t>
            </a:r>
            <a:endParaRPr lang="en-US" dirty="0" smtClean="0"/>
          </a:p>
          <a:p>
            <a:r>
              <a:rPr lang="en-US" dirty="0" smtClean="0"/>
              <a:t>Metrics associated </a:t>
            </a:r>
            <a:r>
              <a:rPr lang="en-US" dirty="0"/>
              <a:t>with schedule and budget performance are often driven by organizational </a:t>
            </a:r>
            <a:r>
              <a:rPr lang="en-US" dirty="0" smtClean="0"/>
              <a:t>standards and </a:t>
            </a:r>
            <a:r>
              <a:rPr lang="en-US" dirty="0"/>
              <a:t>are related to a baseline or an approved version of the schedule or budget against which </a:t>
            </a:r>
            <a:r>
              <a:rPr lang="en-US" dirty="0" smtClean="0"/>
              <a:t>actual results </a:t>
            </a:r>
            <a:r>
              <a:rPr lang="en-US" dirty="0"/>
              <a:t>are compared.</a:t>
            </a:r>
          </a:p>
          <a:p>
            <a:r>
              <a:rPr lang="en-US" dirty="0"/>
              <a:t>As part of planning, the metrics, baselines, and thresholds for performance are established, </a:t>
            </a:r>
            <a:r>
              <a:rPr lang="en-US" dirty="0" smtClean="0"/>
              <a:t>as well </a:t>
            </a:r>
            <a:r>
              <a:rPr lang="en-US" dirty="0"/>
              <a:t>as any test and evaluation processes and procedures that will be used to measure </a:t>
            </a:r>
            <a:r>
              <a:rPr lang="en-US" dirty="0" smtClean="0"/>
              <a:t>performance to </a:t>
            </a:r>
            <a:r>
              <a:rPr lang="en-US" dirty="0"/>
              <a:t>the specification of the project deliverable. </a:t>
            </a:r>
            <a:endParaRPr lang="en-US" dirty="0" smtClean="0"/>
          </a:p>
          <a:p>
            <a:r>
              <a:rPr lang="en-US" dirty="0" smtClean="0"/>
              <a:t>The </a:t>
            </a:r>
            <a:r>
              <a:rPr lang="en-US" dirty="0"/>
              <a:t>metrics, baselines, and tests are used as the </a:t>
            </a:r>
            <a:r>
              <a:rPr lang="en-US" dirty="0" smtClean="0"/>
              <a:t>basis to </a:t>
            </a:r>
            <a:r>
              <a:rPr lang="en-US" dirty="0"/>
              <a:t>evaluate variance of actual performance as part of the Measurement Performance Domain.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138</a:t>
            </a:fld>
            <a:endParaRPr lang="en-US" dirty="0"/>
          </a:p>
        </p:txBody>
      </p:sp>
    </p:spTree>
    <p:extLst>
      <p:ext uri="{BB962C8B-B14F-4D97-AF65-F5344CB8AC3E}">
        <p14:creationId xmlns:p14="http://schemas.microsoft.com/office/powerpoint/2010/main" val="3919616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a:t>Planning activities and artifacts need to remain integrated throughout the project. </a:t>
            </a:r>
            <a:endParaRPr lang="en-US" dirty="0" smtClean="0"/>
          </a:p>
          <a:p>
            <a:r>
              <a:rPr lang="en-US" dirty="0" smtClean="0"/>
              <a:t>This means that </a:t>
            </a:r>
            <a:r>
              <a:rPr lang="en-US" dirty="0"/>
              <a:t>planning for the performance in terms of scope and quality requirements aligns with </a:t>
            </a:r>
            <a:r>
              <a:rPr lang="en-US" dirty="0" smtClean="0"/>
              <a:t>delivery commitments</a:t>
            </a:r>
            <a:r>
              <a:rPr lang="en-US" dirty="0"/>
              <a:t>, allocated funds, type and availability of resources, the uncertainty inherent in </a:t>
            </a:r>
            <a:r>
              <a:rPr lang="en-US" dirty="0" smtClean="0"/>
              <a:t>the project</a:t>
            </a:r>
            <a:r>
              <a:rPr lang="en-US" dirty="0"/>
              <a:t>, and stakeholder needs. </a:t>
            </a:r>
            <a:endParaRPr lang="en-US" dirty="0" smtClean="0"/>
          </a:p>
          <a:p>
            <a:r>
              <a:rPr lang="en-US" dirty="0" smtClean="0"/>
              <a:t>Project </a:t>
            </a:r>
            <a:r>
              <a:rPr lang="en-US" dirty="0"/>
              <a:t>teams can require additional planning artifacts </a:t>
            </a:r>
            <a:r>
              <a:rPr lang="en-US" dirty="0" smtClean="0"/>
              <a:t>depending on </a:t>
            </a:r>
            <a:r>
              <a:rPr lang="en-US" dirty="0"/>
              <a:t>the type of project. </a:t>
            </a:r>
            <a:endParaRPr lang="en-US" dirty="0" smtClean="0"/>
          </a:p>
          <a:p>
            <a:r>
              <a:rPr lang="en-US" dirty="0" smtClean="0"/>
              <a:t>For </a:t>
            </a:r>
            <a:r>
              <a:rPr lang="en-US" dirty="0"/>
              <a:t>example, logistics plans will need to integrate with material and </a:t>
            </a:r>
            <a:r>
              <a:rPr lang="en-US" dirty="0" smtClean="0"/>
              <a:t>delivery needs</a:t>
            </a:r>
            <a:r>
              <a:rPr lang="en-US" dirty="0"/>
              <a:t>, testing plans will need to align with quality and delivery needs, and so forth</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139</a:t>
            </a:fld>
            <a:endParaRPr lang="en-US" dirty="0"/>
          </a:p>
        </p:txBody>
      </p:sp>
    </p:spTree>
    <p:extLst>
      <p:ext uri="{BB962C8B-B14F-4D97-AF65-F5344CB8AC3E}">
        <p14:creationId xmlns:p14="http://schemas.microsoft.com/office/powerpoint/2010/main" val="328920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62203" y="2143660"/>
            <a:ext cx="4829849" cy="371526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1649297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smtClean="0"/>
              <a:t>Work </a:t>
            </a:r>
            <a:r>
              <a:rPr lang="en-US" dirty="0"/>
              <a:t>on one project often occurs in parallel with other projects in a program or a release.</a:t>
            </a:r>
          </a:p>
          <a:p>
            <a:r>
              <a:rPr lang="en-US" dirty="0"/>
              <a:t>The timing of the work of a single project should align with the needs of the work on related </a:t>
            </a:r>
            <a:r>
              <a:rPr lang="en-US" dirty="0" smtClean="0"/>
              <a:t>projects and </a:t>
            </a:r>
            <a:r>
              <a:rPr lang="en-US" dirty="0"/>
              <a:t>the operations work of the organization.</a:t>
            </a:r>
          </a:p>
          <a:p>
            <a:r>
              <a:rPr lang="en-US" dirty="0"/>
              <a:t>Large projects may combine the planning artifacts into an integrated project </a:t>
            </a:r>
            <a:r>
              <a:rPr lang="en-US" dirty="0" smtClean="0"/>
              <a:t>management plan</a:t>
            </a:r>
            <a:r>
              <a:rPr lang="en-US" dirty="0"/>
              <a:t>. </a:t>
            </a:r>
            <a:endParaRPr lang="en-US" dirty="0" smtClean="0"/>
          </a:p>
          <a:p>
            <a:r>
              <a:rPr lang="en-US" dirty="0" smtClean="0"/>
              <a:t>For </a:t>
            </a:r>
            <a:r>
              <a:rPr lang="en-US" dirty="0"/>
              <a:t>smaller projects, a detailed project management plan will be inefficient. </a:t>
            </a:r>
            <a:endParaRPr lang="en-US" dirty="0" smtClean="0"/>
          </a:p>
          <a:p>
            <a:r>
              <a:rPr lang="en-US" dirty="0" smtClean="0"/>
              <a:t>Regardless </a:t>
            </a:r>
            <a:r>
              <a:rPr lang="en-US" dirty="0"/>
              <a:t>of </a:t>
            </a:r>
            <a:r>
              <a:rPr lang="en-US" dirty="0" smtClean="0"/>
              <a:t>the timing</a:t>
            </a:r>
            <a:r>
              <a:rPr lang="en-US" dirty="0"/>
              <a:t>, frequency, and degree of planning, the various aspects of the project need to remain </a:t>
            </a:r>
            <a:r>
              <a:rPr lang="en-US" dirty="0" smtClean="0"/>
              <a:t>aligned and </a:t>
            </a:r>
            <a:r>
              <a:rPr lang="en-US" dirty="0"/>
              <a:t>integrated.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140</a:t>
            </a:fld>
            <a:endParaRPr lang="en-US" dirty="0"/>
          </a:p>
        </p:txBody>
      </p:sp>
    </p:spTree>
    <p:extLst>
      <p:ext uri="{BB962C8B-B14F-4D97-AF65-F5344CB8AC3E}">
        <p14:creationId xmlns:p14="http://schemas.microsoft.com/office/powerpoint/2010/main" val="20451768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957" y="1342459"/>
            <a:ext cx="7879872" cy="501525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141</a:t>
            </a:fld>
            <a:endParaRPr lang="en-US" dirty="0"/>
          </a:p>
        </p:txBody>
      </p:sp>
    </p:spTree>
    <p:extLst>
      <p:ext uri="{BB962C8B-B14F-4D97-AF65-F5344CB8AC3E}">
        <p14:creationId xmlns:p14="http://schemas.microsoft.com/office/powerpoint/2010/main" val="14032807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Work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142</a:t>
            </a:fld>
            <a:endParaRPr lang="en-US"/>
          </a:p>
        </p:txBody>
      </p:sp>
    </p:spTree>
    <p:extLst>
      <p:ext uri="{BB962C8B-B14F-4D97-AF65-F5344CB8AC3E}">
        <p14:creationId xmlns:p14="http://schemas.microsoft.com/office/powerpoint/2010/main" val="38706798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3248" y="1825625"/>
            <a:ext cx="7944959" cy="415348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143</a:t>
            </a:fld>
            <a:endParaRPr lang="en-US" dirty="0"/>
          </a:p>
        </p:txBody>
      </p:sp>
    </p:spTree>
    <p:extLst>
      <p:ext uri="{BB962C8B-B14F-4D97-AF65-F5344CB8AC3E}">
        <p14:creationId xmlns:p14="http://schemas.microsoft.com/office/powerpoint/2010/main" val="42712803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Project Work Performance Domain:</a:t>
            </a:r>
          </a:p>
          <a:p>
            <a:pPr lvl="1"/>
            <a:r>
              <a:rPr lang="en-US" dirty="0"/>
              <a:t>Bid Documents. </a:t>
            </a:r>
            <a:endParaRPr lang="en-US" dirty="0" smtClean="0"/>
          </a:p>
          <a:p>
            <a:pPr lvl="2"/>
            <a:r>
              <a:rPr lang="en-US" dirty="0" smtClean="0"/>
              <a:t>All </a:t>
            </a:r>
            <a:r>
              <a:rPr lang="en-US" dirty="0"/>
              <a:t>documents used to solicit information, quotations, or proposals </a:t>
            </a:r>
            <a:r>
              <a:rPr lang="en-US" dirty="0" smtClean="0"/>
              <a:t>from prospective </a:t>
            </a:r>
            <a:r>
              <a:rPr lang="en-US" dirty="0"/>
              <a:t>sellers.</a:t>
            </a:r>
          </a:p>
          <a:p>
            <a:pPr lvl="1"/>
            <a:r>
              <a:rPr lang="en-US" dirty="0"/>
              <a:t>Bidder Conference. </a:t>
            </a:r>
            <a:endParaRPr lang="en-US" dirty="0" smtClean="0"/>
          </a:p>
          <a:p>
            <a:pPr lvl="2"/>
            <a:r>
              <a:rPr lang="en-US" dirty="0" smtClean="0"/>
              <a:t>The </a:t>
            </a:r>
            <a:r>
              <a:rPr lang="en-US" dirty="0"/>
              <a:t>meetings with prospective sellers prior to the preparation of a </a:t>
            </a:r>
            <a:r>
              <a:rPr lang="en-US" dirty="0" smtClean="0"/>
              <a:t>bid or </a:t>
            </a:r>
            <a:r>
              <a:rPr lang="en-US" dirty="0"/>
              <a:t>proposal to ensure all prospective vendors have a clear and common understanding of </a:t>
            </a:r>
            <a:r>
              <a:rPr lang="en-US" dirty="0" smtClean="0"/>
              <a:t>the procurement</a:t>
            </a:r>
            <a:r>
              <a:rPr lang="en-US" dirty="0"/>
              <a:t>. Also known as contractor conferences, vendor conferences, or pre-bid conferences.</a:t>
            </a:r>
          </a:p>
          <a:p>
            <a:pPr lvl="1"/>
            <a:r>
              <a:rPr lang="en-US" dirty="0"/>
              <a:t>Explicit Knowledge. </a:t>
            </a:r>
            <a:endParaRPr lang="en-US" dirty="0" smtClean="0"/>
          </a:p>
          <a:p>
            <a:pPr lvl="2"/>
            <a:r>
              <a:rPr lang="en-US" dirty="0" smtClean="0"/>
              <a:t>Knowledge </a:t>
            </a:r>
            <a:r>
              <a:rPr lang="en-US" dirty="0"/>
              <a:t>that can be codified using symbols such as words, </a:t>
            </a:r>
            <a:r>
              <a:rPr lang="en-US" dirty="0" smtClean="0"/>
              <a:t>numbers, and </a:t>
            </a:r>
            <a:r>
              <a:rPr lang="en-US" dirty="0"/>
              <a:t>pictures.</a:t>
            </a:r>
          </a:p>
          <a:p>
            <a:pPr lvl="1"/>
            <a:r>
              <a:rPr lang="en-US" dirty="0"/>
              <a:t>Tacit Knowledge. </a:t>
            </a:r>
            <a:endParaRPr lang="en-US" dirty="0" smtClean="0"/>
          </a:p>
          <a:p>
            <a:pPr lvl="2"/>
            <a:r>
              <a:rPr lang="en-US" dirty="0" smtClean="0"/>
              <a:t>Personal </a:t>
            </a:r>
            <a:r>
              <a:rPr lang="en-US" dirty="0"/>
              <a:t>knowledge that can be difficult to articulate and share </a:t>
            </a:r>
            <a:r>
              <a:rPr lang="en-US" dirty="0" smtClean="0"/>
              <a:t> such as beliefs</a:t>
            </a:r>
            <a:r>
              <a:rPr lang="en-US" dirty="0"/>
              <a:t>, experience,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144</a:t>
            </a:fld>
            <a:endParaRPr lang="en-US" dirty="0"/>
          </a:p>
        </p:txBody>
      </p:sp>
    </p:spTree>
    <p:extLst>
      <p:ext uri="{BB962C8B-B14F-4D97-AF65-F5344CB8AC3E}">
        <p14:creationId xmlns:p14="http://schemas.microsoft.com/office/powerpoint/2010/main" val="37132650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lnSpcReduction="10000"/>
          </a:bodyPr>
          <a:lstStyle/>
          <a:p>
            <a:r>
              <a:rPr lang="en-US" dirty="0"/>
              <a:t>Project work keeps the project team focused and project activities running smoothly. </a:t>
            </a:r>
            <a:endParaRPr lang="en-US" dirty="0" smtClean="0"/>
          </a:p>
          <a:p>
            <a:r>
              <a:rPr lang="en-US" dirty="0" smtClean="0"/>
              <a:t>This includes </a:t>
            </a:r>
            <a:r>
              <a:rPr lang="en-US" dirty="0"/>
              <a:t>but is not limited to:</a:t>
            </a:r>
          </a:p>
          <a:p>
            <a:pPr lvl="1"/>
            <a:r>
              <a:rPr lang="en-US" dirty="0" smtClean="0"/>
              <a:t>Managing </a:t>
            </a:r>
            <a:r>
              <a:rPr lang="en-US" dirty="0"/>
              <a:t>the flow of existing work, new work, and changes to work;</a:t>
            </a:r>
          </a:p>
          <a:p>
            <a:pPr lvl="1"/>
            <a:r>
              <a:rPr lang="en-US" dirty="0" smtClean="0"/>
              <a:t>Keeping </a:t>
            </a:r>
            <a:r>
              <a:rPr lang="en-US" dirty="0"/>
              <a:t>the project team focused;</a:t>
            </a:r>
          </a:p>
          <a:p>
            <a:pPr lvl="1"/>
            <a:r>
              <a:rPr lang="en-US" dirty="0" smtClean="0"/>
              <a:t>Establishing </a:t>
            </a:r>
            <a:r>
              <a:rPr lang="en-US" dirty="0"/>
              <a:t>efficient project systems and processes;</a:t>
            </a:r>
          </a:p>
          <a:p>
            <a:pPr lvl="1"/>
            <a:r>
              <a:rPr lang="en-US" dirty="0" smtClean="0"/>
              <a:t>Communicating </a:t>
            </a:r>
            <a:r>
              <a:rPr lang="en-US" dirty="0"/>
              <a:t>with stakeholders;</a:t>
            </a:r>
          </a:p>
          <a:p>
            <a:pPr lvl="1"/>
            <a:r>
              <a:rPr lang="en-US" dirty="0" smtClean="0"/>
              <a:t>Managing </a:t>
            </a:r>
            <a:r>
              <a:rPr lang="en-US" dirty="0"/>
              <a:t>material, equipment, supplies, and logistics;</a:t>
            </a:r>
          </a:p>
          <a:p>
            <a:pPr lvl="1"/>
            <a:r>
              <a:rPr lang="en-US" dirty="0" smtClean="0"/>
              <a:t>Working </a:t>
            </a:r>
            <a:r>
              <a:rPr lang="en-US" dirty="0"/>
              <a:t>with contracting professionals and vendors to plan and manage </a:t>
            </a:r>
            <a:r>
              <a:rPr lang="en-US" dirty="0" smtClean="0"/>
              <a:t> procurements and </a:t>
            </a:r>
            <a:r>
              <a:rPr lang="en-US" dirty="0"/>
              <a:t>contracts;</a:t>
            </a:r>
          </a:p>
          <a:p>
            <a:pPr lvl="1"/>
            <a:r>
              <a:rPr lang="en-US" dirty="0" smtClean="0"/>
              <a:t>Monitoring </a:t>
            </a:r>
            <a:r>
              <a:rPr lang="en-US" dirty="0"/>
              <a:t>changes that can affect the project; and</a:t>
            </a:r>
          </a:p>
          <a:p>
            <a:pPr lvl="1"/>
            <a:r>
              <a:rPr lang="en-US" dirty="0" smtClean="0"/>
              <a:t>Enabling </a:t>
            </a:r>
            <a:r>
              <a:rPr lang="en-US" dirty="0"/>
              <a:t>project learning and knowledge transfer.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145</a:t>
            </a:fld>
            <a:endParaRPr lang="en-US" dirty="0"/>
          </a:p>
        </p:txBody>
      </p:sp>
    </p:spTree>
    <p:extLst>
      <p:ext uri="{BB962C8B-B14F-4D97-AF65-F5344CB8AC3E}">
        <p14:creationId xmlns:p14="http://schemas.microsoft.com/office/powerpoint/2010/main" val="5485554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lstStyle/>
          <a:p>
            <a:r>
              <a:rPr lang="en-US" dirty="0"/>
              <a:t>The project manager and the project team establish and periodically review the </a:t>
            </a:r>
            <a:r>
              <a:rPr lang="en-US" dirty="0" smtClean="0"/>
              <a:t>processes the </a:t>
            </a:r>
            <a:r>
              <a:rPr lang="en-US" dirty="0"/>
              <a:t>project team is using to conduct the work. </a:t>
            </a:r>
            <a:endParaRPr lang="en-US" dirty="0" smtClean="0"/>
          </a:p>
          <a:p>
            <a:r>
              <a:rPr lang="en-US" dirty="0" smtClean="0"/>
              <a:t>This </a:t>
            </a:r>
            <a:r>
              <a:rPr lang="en-US" dirty="0"/>
              <a:t>can take the form of reviewing task boards </a:t>
            </a:r>
            <a:r>
              <a:rPr lang="en-US" dirty="0" smtClean="0"/>
              <a:t>to determine </a:t>
            </a:r>
            <a:r>
              <a:rPr lang="en-US" dirty="0"/>
              <a:t>if there are bottlenecks in the process, if work is flowing at the expected rate, and if </a:t>
            </a:r>
            <a:r>
              <a:rPr lang="en-US" dirty="0" smtClean="0"/>
              <a:t>there are </a:t>
            </a:r>
            <a:r>
              <a:rPr lang="en-US" dirty="0"/>
              <a:t>any impediments that are blocking progress.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146</a:t>
            </a:fld>
            <a:endParaRPr lang="en-US" dirty="0"/>
          </a:p>
        </p:txBody>
      </p:sp>
    </p:spTree>
    <p:extLst>
      <p:ext uri="{BB962C8B-B14F-4D97-AF65-F5344CB8AC3E}">
        <p14:creationId xmlns:p14="http://schemas.microsoft.com/office/powerpoint/2010/main" val="39927636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Process tailoring can be used to optimize the process for the needs of the </a:t>
            </a:r>
            <a:r>
              <a:rPr lang="en-US" dirty="0" smtClean="0"/>
              <a:t>project.</a:t>
            </a:r>
          </a:p>
          <a:p>
            <a:r>
              <a:rPr lang="en-US" dirty="0" smtClean="0"/>
              <a:t>In </a:t>
            </a:r>
            <a:r>
              <a:rPr lang="en-US" dirty="0"/>
              <a:t>general</a:t>
            </a:r>
            <a:r>
              <a:rPr lang="en-US" dirty="0" smtClean="0"/>
              <a:t>, large </a:t>
            </a:r>
            <a:r>
              <a:rPr lang="en-US" dirty="0"/>
              <a:t>projects have more process compared to small projects, and critical projects have more </a:t>
            </a:r>
            <a:r>
              <a:rPr lang="en-US" dirty="0" smtClean="0"/>
              <a:t>process than </a:t>
            </a:r>
            <a:r>
              <a:rPr lang="en-US" dirty="0"/>
              <a:t>less significant projects. </a:t>
            </a:r>
            <a:endParaRPr lang="en-US" dirty="0" smtClean="0"/>
          </a:p>
          <a:p>
            <a:r>
              <a:rPr lang="en-US" dirty="0" smtClean="0"/>
              <a:t>Tailoring </a:t>
            </a:r>
            <a:r>
              <a:rPr lang="en-US" dirty="0"/>
              <a:t>takes into consideration the demands of the environment.</a:t>
            </a:r>
          </a:p>
          <a:p>
            <a:r>
              <a:rPr lang="en-US" dirty="0"/>
              <a:t>Ways of optimizing the processes for the environment include:</a:t>
            </a:r>
          </a:p>
          <a:p>
            <a:pPr lvl="1"/>
            <a:r>
              <a:rPr lang="en-US" dirty="0" smtClean="0"/>
              <a:t>Lean </a:t>
            </a:r>
            <a:r>
              <a:rPr lang="en-US" dirty="0"/>
              <a:t>production methods. </a:t>
            </a:r>
            <a:r>
              <a:rPr lang="en-US" dirty="0" smtClean="0"/>
              <a:t>(value stream mapping)</a:t>
            </a:r>
          </a:p>
          <a:p>
            <a:pPr lvl="1"/>
            <a:r>
              <a:rPr lang="en-US" dirty="0" smtClean="0"/>
              <a:t>Retrospectives </a:t>
            </a:r>
            <a:r>
              <a:rPr lang="en-US" dirty="0"/>
              <a:t>or lessons learned. </a:t>
            </a:r>
            <a:endParaRPr lang="en-US" dirty="0" smtClean="0"/>
          </a:p>
          <a:p>
            <a:pPr lvl="1"/>
            <a:r>
              <a:rPr lang="en-US" dirty="0" smtClean="0"/>
              <a:t>Where </a:t>
            </a:r>
            <a:r>
              <a:rPr lang="en-US" dirty="0"/>
              <a:t>is the next best funding spent?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147</a:t>
            </a:fld>
            <a:endParaRPr lang="en-US" dirty="0"/>
          </a:p>
        </p:txBody>
      </p:sp>
    </p:spTree>
    <p:extLst>
      <p:ext uri="{BB962C8B-B14F-4D97-AF65-F5344CB8AC3E}">
        <p14:creationId xmlns:p14="http://schemas.microsoft.com/office/powerpoint/2010/main" val="27854183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Reviewing processes can entail determining if processes are efficient, or if there is waste </a:t>
            </a:r>
            <a:r>
              <a:rPr lang="en-US" dirty="0" smtClean="0"/>
              <a:t>in the </a:t>
            </a:r>
            <a:r>
              <a:rPr lang="en-US" dirty="0"/>
              <a:t>process that can be eliminated. </a:t>
            </a:r>
            <a:endParaRPr lang="en-US" dirty="0" smtClean="0"/>
          </a:p>
          <a:p>
            <a:r>
              <a:rPr lang="en-US" dirty="0" smtClean="0"/>
              <a:t>Time </a:t>
            </a:r>
            <a:r>
              <a:rPr lang="en-US" dirty="0"/>
              <a:t>spent tracking conformance to process is time the </a:t>
            </a:r>
            <a:r>
              <a:rPr lang="en-US" dirty="0" smtClean="0"/>
              <a:t>project team </a:t>
            </a:r>
            <a:r>
              <a:rPr lang="en-US" dirty="0"/>
              <a:t>cannot spend on delivering the outcomes for which the project was commissioned. </a:t>
            </a:r>
            <a:endParaRPr lang="en-US" dirty="0" smtClean="0"/>
          </a:p>
          <a:p>
            <a:r>
              <a:rPr lang="en-US" dirty="0" smtClean="0"/>
              <a:t>Therefore, project </a:t>
            </a:r>
            <a:r>
              <a:rPr lang="en-US" dirty="0"/>
              <a:t>teams utilize just enough time reviewing process conformance to maximize the </a:t>
            </a:r>
            <a:r>
              <a:rPr lang="en-US" dirty="0" smtClean="0"/>
              <a:t>benefits delivered </a:t>
            </a:r>
            <a:r>
              <a:rPr lang="en-US" dirty="0"/>
              <a:t>from the review while still satisfying the governance needs of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148</a:t>
            </a:fld>
            <a:endParaRPr lang="en-US" dirty="0"/>
          </a:p>
        </p:txBody>
      </p:sp>
    </p:spTree>
    <p:extLst>
      <p:ext uri="{BB962C8B-B14F-4D97-AF65-F5344CB8AC3E}">
        <p14:creationId xmlns:p14="http://schemas.microsoft.com/office/powerpoint/2010/main" val="21442610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a:t>Successfully leading a project includes understanding the constraints associated with the work.</a:t>
            </a:r>
          </a:p>
          <a:p>
            <a:r>
              <a:rPr lang="en-US" dirty="0"/>
              <a:t>Constraints can take the form of fixed delivery dates, compliance to regulatory codes, a </a:t>
            </a:r>
            <a:r>
              <a:rPr lang="en-US" dirty="0" smtClean="0"/>
              <a:t>predetermined budget</a:t>
            </a:r>
            <a:r>
              <a:rPr lang="en-US" dirty="0"/>
              <a:t>, quality policies, considerations of the triple bottom line, and so forth. The constraints may </a:t>
            </a:r>
            <a:r>
              <a:rPr lang="en-US" dirty="0" smtClean="0"/>
              <a:t>shift and </a:t>
            </a:r>
            <a:r>
              <a:rPr lang="en-US" dirty="0"/>
              <a:t>change throughout the project. </a:t>
            </a:r>
            <a:endParaRPr lang="en-US" dirty="0" smtClean="0"/>
          </a:p>
          <a:p>
            <a:r>
              <a:rPr lang="en-US" dirty="0" smtClean="0"/>
              <a:t>A </a:t>
            </a:r>
            <a:r>
              <a:rPr lang="en-US" dirty="0"/>
              <a:t>new stakeholder requirement may entail expanding the </a:t>
            </a:r>
            <a:r>
              <a:rPr lang="en-US" dirty="0" smtClean="0"/>
              <a:t>schedule and </a:t>
            </a:r>
            <a:r>
              <a:rPr lang="en-US" dirty="0"/>
              <a:t>budget. </a:t>
            </a:r>
            <a:endParaRPr lang="en-US" dirty="0" smtClean="0"/>
          </a:p>
          <a:p>
            <a:r>
              <a:rPr lang="en-US" dirty="0" smtClean="0"/>
              <a:t>A </a:t>
            </a:r>
            <a:r>
              <a:rPr lang="en-US" dirty="0"/>
              <a:t>reduction in budget may entail relaxing a quality requirement or reducing scope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149</a:t>
            </a:fld>
            <a:endParaRPr lang="en-US" dirty="0"/>
          </a:p>
        </p:txBody>
      </p:sp>
    </p:spTree>
    <p:extLst>
      <p:ext uri="{BB962C8B-B14F-4D97-AF65-F5344CB8AC3E}">
        <p14:creationId xmlns:p14="http://schemas.microsoft.com/office/powerpoint/2010/main" val="200613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Identify</a:t>
            </a:r>
          </a:p>
          <a:p>
            <a:pPr lvl="1"/>
            <a:r>
              <a:rPr lang="en-US" dirty="0"/>
              <a:t>High-level stakeholder identification may be carried out prior to forming </a:t>
            </a:r>
            <a:r>
              <a:rPr lang="en-US" dirty="0" smtClean="0"/>
              <a:t>the project team.</a:t>
            </a:r>
          </a:p>
          <a:p>
            <a:pPr lvl="1"/>
            <a:r>
              <a:rPr lang="en-US" dirty="0" smtClean="0"/>
              <a:t>Detailed stakeholder identification progressively elaborates the initial work and is a continuous activity throughout the project. </a:t>
            </a:r>
          </a:p>
          <a:p>
            <a:pPr lvl="1"/>
            <a:r>
              <a:rPr lang="en-US" dirty="0" smtClean="0"/>
              <a:t>Some stakeholders are easy to identify, such as the customer, sponsor, project team, end users, and so forth, but others can be difficult to identify when they are not directly connected to the project.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36313355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smtClean="0"/>
              <a:t>Balancing </a:t>
            </a:r>
            <a:r>
              <a:rPr lang="en-US" dirty="0"/>
              <a:t>these shifting constraints, while maintaining stakeholder satisfaction, is an </a:t>
            </a:r>
            <a:r>
              <a:rPr lang="en-US" dirty="0" smtClean="0"/>
              <a:t>ongoing project </a:t>
            </a:r>
            <a:r>
              <a:rPr lang="en-US" dirty="0"/>
              <a:t>activity. </a:t>
            </a:r>
            <a:endParaRPr lang="en-US" dirty="0" smtClean="0"/>
          </a:p>
          <a:p>
            <a:r>
              <a:rPr lang="en-US" dirty="0" smtClean="0"/>
              <a:t>At </a:t>
            </a:r>
            <a:r>
              <a:rPr lang="en-US" dirty="0"/>
              <a:t>times, it may include meeting with the customer, sponsor, or product owner </a:t>
            </a:r>
            <a:r>
              <a:rPr lang="en-US" dirty="0" smtClean="0"/>
              <a:t>to present </a:t>
            </a:r>
            <a:r>
              <a:rPr lang="en-US" dirty="0"/>
              <a:t>alternatives and implications. </a:t>
            </a:r>
            <a:endParaRPr lang="en-US" dirty="0" smtClean="0"/>
          </a:p>
          <a:p>
            <a:r>
              <a:rPr lang="en-US" dirty="0" smtClean="0"/>
              <a:t>Other </a:t>
            </a:r>
            <a:r>
              <a:rPr lang="en-US" dirty="0"/>
              <a:t>times, the decisions and potential variances may </a:t>
            </a:r>
            <a:r>
              <a:rPr lang="en-US" dirty="0" smtClean="0"/>
              <a:t>be within </a:t>
            </a:r>
            <a:r>
              <a:rPr lang="en-US" dirty="0"/>
              <a:t>the project team’s authority to make trade-offs to deliver the end result. </a:t>
            </a:r>
            <a:endParaRPr lang="en-US" dirty="0" smtClean="0"/>
          </a:p>
          <a:p>
            <a:r>
              <a:rPr lang="en-US" dirty="0" smtClean="0"/>
              <a:t>Either </a:t>
            </a:r>
            <a:r>
              <a:rPr lang="en-US" dirty="0"/>
              <a:t>way, </a:t>
            </a:r>
            <a:r>
              <a:rPr lang="en-US" dirty="0" smtClean="0"/>
              <a:t>this balancing </a:t>
            </a:r>
            <a:r>
              <a:rPr lang="en-US" dirty="0"/>
              <a:t>activity is ongoing throughout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150</a:t>
            </a:fld>
            <a:endParaRPr lang="en-US" dirty="0"/>
          </a:p>
        </p:txBody>
      </p:sp>
    </p:spTree>
    <p:extLst>
      <p:ext uri="{BB962C8B-B14F-4D97-AF65-F5344CB8AC3E}">
        <p14:creationId xmlns:p14="http://schemas.microsoft.com/office/powerpoint/2010/main" val="1280351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a:t>Project managers have a responsibility for assessing and balancing the project team focus </a:t>
            </a:r>
            <a:r>
              <a:rPr lang="en-US" dirty="0" smtClean="0"/>
              <a:t>and attention</a:t>
            </a:r>
            <a:r>
              <a:rPr lang="en-US" dirty="0"/>
              <a:t>. </a:t>
            </a:r>
            <a:endParaRPr lang="en-US" dirty="0" smtClean="0"/>
          </a:p>
          <a:p>
            <a:r>
              <a:rPr lang="en-US" dirty="0" smtClean="0"/>
              <a:t>This </a:t>
            </a:r>
            <a:r>
              <a:rPr lang="en-US" dirty="0"/>
              <a:t>involves evaluating short- and long-term projections of progress toward delivery goals.</a:t>
            </a:r>
          </a:p>
          <a:p>
            <a:r>
              <a:rPr lang="en-US" dirty="0"/>
              <a:t>Leading the project team includes balancing the workload and assessing if project team </a:t>
            </a:r>
            <a:r>
              <a:rPr lang="en-US" dirty="0" smtClean="0"/>
              <a:t>members are </a:t>
            </a:r>
            <a:r>
              <a:rPr lang="en-US" dirty="0"/>
              <a:t>satisfied with their work so they remain motivated.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151</a:t>
            </a:fld>
            <a:endParaRPr lang="en-US" dirty="0"/>
          </a:p>
        </p:txBody>
      </p:sp>
    </p:spTree>
    <p:extLst>
      <p:ext uri="{BB962C8B-B14F-4D97-AF65-F5344CB8AC3E}">
        <p14:creationId xmlns:p14="http://schemas.microsoft.com/office/powerpoint/2010/main" val="20684628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maximize business and stakeholder </a:t>
            </a:r>
            <a:r>
              <a:rPr lang="en-US" dirty="0" smtClean="0"/>
              <a:t>value delivered </a:t>
            </a:r>
            <a:r>
              <a:rPr lang="en-US" dirty="0"/>
              <a:t>throughout the project, project team attention needs to be kept in a healthy balance. </a:t>
            </a:r>
            <a:endParaRPr lang="en-US" dirty="0" smtClean="0"/>
          </a:p>
          <a:p>
            <a:r>
              <a:rPr lang="en-US" dirty="0" smtClean="0"/>
              <a:t>Leading with </a:t>
            </a:r>
            <a:r>
              <a:rPr lang="en-US" dirty="0"/>
              <a:t>a goal of maximizing overall delivered value involves focusing on production (delivering value) </a:t>
            </a:r>
            <a:r>
              <a:rPr lang="en-US" dirty="0" smtClean="0"/>
              <a:t>and protecting </a:t>
            </a:r>
            <a:r>
              <a:rPr lang="en-US" dirty="0"/>
              <a:t>the project team’s production capability (project team health and satisfaction). </a:t>
            </a:r>
            <a:endParaRPr lang="en-US" dirty="0" smtClean="0"/>
          </a:p>
          <a:p>
            <a:r>
              <a:rPr lang="en-US" dirty="0" smtClean="0"/>
              <a:t>The </a:t>
            </a:r>
            <a:r>
              <a:rPr lang="en-US" dirty="0"/>
              <a:t>goal is </a:t>
            </a:r>
            <a:r>
              <a:rPr lang="en-US" dirty="0" smtClean="0"/>
              <a:t>to keep </a:t>
            </a:r>
            <a:r>
              <a:rPr lang="en-US" dirty="0"/>
              <a:t>the project team focused on delivering value and maintain awareness of when potential issues</a:t>
            </a:r>
            <a:r>
              <a:rPr lang="en-US" dirty="0" smtClean="0"/>
              <a:t>, delays</a:t>
            </a:r>
            <a:r>
              <a:rPr lang="en-US" dirty="0"/>
              <a:t>, and cost overruns enter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152</a:t>
            </a:fld>
            <a:endParaRPr lang="en-US" dirty="0"/>
          </a:p>
        </p:txBody>
      </p:sp>
    </p:spTree>
    <p:extLst>
      <p:ext uri="{BB962C8B-B14F-4D97-AF65-F5344CB8AC3E}">
        <p14:creationId xmlns:p14="http://schemas.microsoft.com/office/powerpoint/2010/main" val="41700114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Communication and Engagement</a:t>
            </a:r>
            <a:endParaRPr lang="en-US" dirty="0"/>
          </a:p>
        </p:txBody>
      </p:sp>
      <p:sp>
        <p:nvSpPr>
          <p:cNvPr id="3" name="Content Placeholder 2"/>
          <p:cNvSpPr>
            <a:spLocks noGrp="1"/>
          </p:cNvSpPr>
          <p:nvPr>
            <p:ph idx="1"/>
          </p:nvPr>
        </p:nvSpPr>
        <p:spPr/>
        <p:txBody>
          <a:bodyPr>
            <a:normAutofit/>
          </a:bodyPr>
          <a:lstStyle/>
          <a:p>
            <a:r>
              <a:rPr lang="en-US" dirty="0"/>
              <a:t>Much of the project work is associated with communication and engagement, especially </a:t>
            </a:r>
            <a:r>
              <a:rPr lang="en-US" dirty="0" smtClean="0"/>
              <a:t>work associated </a:t>
            </a:r>
            <a:r>
              <a:rPr lang="en-US" dirty="0"/>
              <a:t>with maintaining project team member and other stakeholder engagement. </a:t>
            </a:r>
            <a:endParaRPr lang="en-US" dirty="0" smtClean="0"/>
          </a:p>
          <a:p>
            <a:r>
              <a:rPr lang="en-US" dirty="0" smtClean="0"/>
              <a:t>On </a:t>
            </a:r>
            <a:r>
              <a:rPr lang="en-US" dirty="0"/>
              <a:t>a day-to-day basis, there are ad hoc requests for information, presentations, reports, </a:t>
            </a:r>
            <a:r>
              <a:rPr lang="en-US" dirty="0" smtClean="0"/>
              <a:t>and other </a:t>
            </a:r>
            <a:r>
              <a:rPr lang="en-US" dirty="0"/>
              <a:t>forms of communication. </a:t>
            </a:r>
            <a:endParaRPr lang="en-US" dirty="0" smtClean="0"/>
          </a:p>
          <a:p>
            <a:r>
              <a:rPr lang="en-US" dirty="0" smtClean="0"/>
              <a:t>An </a:t>
            </a:r>
            <a:r>
              <a:rPr lang="en-US" dirty="0"/>
              <a:t>abundance of ad hoc communication requests may indicate </a:t>
            </a:r>
            <a:r>
              <a:rPr lang="en-US" dirty="0" smtClean="0"/>
              <a:t>that the </a:t>
            </a:r>
            <a:r>
              <a:rPr lang="en-US" dirty="0"/>
              <a:t>communication planning was not sufficient to meet stakeholder needs. </a:t>
            </a:r>
            <a:endParaRPr lang="en-US" dirty="0" smtClean="0"/>
          </a:p>
          <a:p>
            <a:r>
              <a:rPr lang="en-US" dirty="0" smtClean="0"/>
              <a:t>In </a:t>
            </a:r>
            <a:r>
              <a:rPr lang="en-US" dirty="0"/>
              <a:t>this situation, </a:t>
            </a:r>
            <a:r>
              <a:rPr lang="en-US" dirty="0" smtClean="0"/>
              <a:t>further stakeholder </a:t>
            </a:r>
            <a:r>
              <a:rPr lang="en-US" dirty="0"/>
              <a:t>engagement may be necessary to ensure stakeholder information requirements are met.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153</a:t>
            </a:fld>
            <a:endParaRPr lang="en-US" dirty="0"/>
          </a:p>
        </p:txBody>
      </p:sp>
    </p:spTree>
    <p:extLst>
      <p:ext uri="{BB962C8B-B14F-4D97-AF65-F5344CB8AC3E}">
        <p14:creationId xmlns:p14="http://schemas.microsoft.com/office/powerpoint/2010/main" val="108838889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Physical Resources</a:t>
            </a:r>
            <a:endParaRPr lang="en-US" dirty="0"/>
          </a:p>
        </p:txBody>
      </p:sp>
      <p:sp>
        <p:nvSpPr>
          <p:cNvPr id="3" name="Content Placeholder 2"/>
          <p:cNvSpPr>
            <a:spLocks noGrp="1"/>
          </p:cNvSpPr>
          <p:nvPr>
            <p:ph idx="1"/>
          </p:nvPr>
        </p:nvSpPr>
        <p:spPr/>
        <p:txBody>
          <a:bodyPr/>
          <a:lstStyle/>
          <a:p>
            <a:r>
              <a:rPr lang="en-US" dirty="0"/>
              <a:t>Some projects require materials and supplies from third </a:t>
            </a:r>
            <a:r>
              <a:rPr lang="en-US" dirty="0" smtClean="0"/>
              <a:t>parties.</a:t>
            </a:r>
          </a:p>
          <a:p>
            <a:r>
              <a:rPr lang="en-US" dirty="0" smtClean="0"/>
              <a:t>Planning</a:t>
            </a:r>
            <a:r>
              <a:rPr lang="en-US" dirty="0"/>
              <a:t>, ordering, transporting</a:t>
            </a:r>
            <a:r>
              <a:rPr lang="en-US" dirty="0" smtClean="0"/>
              <a:t>, storing</a:t>
            </a:r>
            <a:r>
              <a:rPr lang="en-US" dirty="0"/>
              <a:t>, tracking, and controlling these physical resources can take a large amount of time and effort</a:t>
            </a:r>
            <a:r>
              <a:rPr lang="en-US" dirty="0" smtClean="0"/>
              <a:t>.</a:t>
            </a:r>
          </a:p>
          <a:p>
            <a:r>
              <a:rPr lang="en-US" dirty="0"/>
              <a:t>The objectives from a physical resource perspective are to:</a:t>
            </a:r>
          </a:p>
          <a:p>
            <a:pPr lvl="1"/>
            <a:r>
              <a:rPr lang="en-US" dirty="0" smtClean="0"/>
              <a:t>Reduce </a:t>
            </a:r>
            <a:r>
              <a:rPr lang="en-US" dirty="0"/>
              <a:t>or eliminate the material handling and storage on site,</a:t>
            </a:r>
          </a:p>
          <a:p>
            <a:pPr lvl="1"/>
            <a:r>
              <a:rPr lang="en-US" dirty="0" smtClean="0"/>
              <a:t>Eliminate </a:t>
            </a:r>
            <a:r>
              <a:rPr lang="en-US" dirty="0"/>
              <a:t>wait times for materials,</a:t>
            </a:r>
          </a:p>
          <a:p>
            <a:pPr lvl="1"/>
            <a:r>
              <a:rPr lang="en-US" dirty="0" smtClean="0"/>
              <a:t>Minimize </a:t>
            </a:r>
            <a:r>
              <a:rPr lang="en-US" dirty="0"/>
              <a:t>scrap and waste, and</a:t>
            </a:r>
          </a:p>
          <a:p>
            <a:pPr lvl="1"/>
            <a:r>
              <a:rPr lang="en-US" dirty="0" smtClean="0"/>
              <a:t>Facilitate </a:t>
            </a:r>
            <a:r>
              <a:rPr lang="en-US" dirty="0"/>
              <a:t>a safe work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154</a:t>
            </a:fld>
            <a:endParaRPr lang="en-US" dirty="0"/>
          </a:p>
        </p:txBody>
      </p:sp>
    </p:spTree>
    <p:extLst>
      <p:ext uri="{BB962C8B-B14F-4D97-AF65-F5344CB8AC3E}">
        <p14:creationId xmlns:p14="http://schemas.microsoft.com/office/powerpoint/2010/main" val="34035443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a:t>Many projects involve some form of contracting or procurement</a:t>
            </a:r>
            <a:r>
              <a:rPr lang="en-US" dirty="0" smtClean="0"/>
              <a:t>.</a:t>
            </a:r>
          </a:p>
          <a:p>
            <a:r>
              <a:rPr lang="en-US" dirty="0"/>
              <a:t>Procurement can </a:t>
            </a:r>
            <a:r>
              <a:rPr lang="en-US" dirty="0" smtClean="0"/>
              <a:t>cover everything </a:t>
            </a:r>
            <a:r>
              <a:rPr lang="en-US" dirty="0"/>
              <a:t>from material, capital equipment, and supplies to solutions, labor, and services. </a:t>
            </a:r>
            <a:endParaRPr lang="en-US" dirty="0" smtClean="0"/>
          </a:p>
          <a:p>
            <a:r>
              <a:rPr lang="en-US" dirty="0" smtClean="0"/>
              <a:t>In most organizations</a:t>
            </a:r>
            <a:r>
              <a:rPr lang="en-US" dirty="0"/>
              <a:t>, project managers do not have contracting authority. </a:t>
            </a:r>
            <a:endParaRPr lang="en-US" dirty="0" smtClean="0"/>
          </a:p>
          <a:p>
            <a:r>
              <a:rPr lang="en-US" dirty="0" smtClean="0"/>
              <a:t>Rather</a:t>
            </a:r>
            <a:r>
              <a:rPr lang="en-US" dirty="0"/>
              <a:t>, they work with </a:t>
            </a:r>
            <a:r>
              <a:rPr lang="en-US" dirty="0" smtClean="0"/>
              <a:t>contracting officers </a:t>
            </a:r>
            <a:r>
              <a:rPr lang="en-US" dirty="0"/>
              <a:t>or other people with expertise in contracts, laws, and regulations.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155</a:t>
            </a:fld>
            <a:endParaRPr lang="en-US" dirty="0"/>
          </a:p>
        </p:txBody>
      </p:sp>
    </p:spTree>
    <p:extLst>
      <p:ext uri="{BB962C8B-B14F-4D97-AF65-F5344CB8AC3E}">
        <p14:creationId xmlns:p14="http://schemas.microsoft.com/office/powerpoint/2010/main" val="286559454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smtClean="0"/>
              <a:t>Organizations usually have </a:t>
            </a:r>
            <a:r>
              <a:rPr lang="en-US" dirty="0"/>
              <a:t>rigorous policies and procedures associated with procurements. The policies identify who </a:t>
            </a:r>
            <a:r>
              <a:rPr lang="en-US" dirty="0" smtClean="0"/>
              <a:t>has authority </a:t>
            </a:r>
            <a:r>
              <a:rPr lang="en-US" dirty="0"/>
              <a:t>to enter into a contract, the limits of authority, and the processes and procedures </a:t>
            </a:r>
            <a:r>
              <a:rPr lang="en-US" dirty="0" smtClean="0"/>
              <a:t>that should </a:t>
            </a:r>
            <a:r>
              <a:rPr lang="en-US" dirty="0"/>
              <a:t>be followed.</a:t>
            </a:r>
          </a:p>
          <a:p>
            <a:r>
              <a:rPr lang="en-US" dirty="0"/>
              <a:t>Prior to conducting a procurement, the project manager and technically qualified project </a:t>
            </a:r>
            <a:r>
              <a:rPr lang="en-US" dirty="0" smtClean="0"/>
              <a:t>team members </a:t>
            </a:r>
            <a:r>
              <a:rPr lang="en-US" dirty="0"/>
              <a:t>work with contracting professionals to develop the request for proposals (RFP), </a:t>
            </a:r>
            <a:r>
              <a:rPr lang="en-US" dirty="0" smtClean="0"/>
              <a:t>statement of </a:t>
            </a:r>
            <a:r>
              <a:rPr lang="en-US" dirty="0"/>
              <a:t>work (SOW), terms and conditions, and other necessary documents to go out to bid.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156</a:t>
            </a:fld>
            <a:endParaRPr lang="en-US" dirty="0"/>
          </a:p>
        </p:txBody>
      </p:sp>
    </p:spTree>
    <p:extLst>
      <p:ext uri="{BB962C8B-B14F-4D97-AF65-F5344CB8AC3E}">
        <p14:creationId xmlns:p14="http://schemas.microsoft.com/office/powerpoint/2010/main" val="48194824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Bid Process</a:t>
            </a:r>
          </a:p>
        </p:txBody>
      </p:sp>
      <p:sp>
        <p:nvSpPr>
          <p:cNvPr id="3" name="Content Placeholder 2"/>
          <p:cNvSpPr>
            <a:spLocks noGrp="1"/>
          </p:cNvSpPr>
          <p:nvPr>
            <p:ph idx="1"/>
          </p:nvPr>
        </p:nvSpPr>
        <p:spPr/>
        <p:txBody>
          <a:bodyPr>
            <a:normAutofit/>
          </a:bodyPr>
          <a:lstStyle/>
          <a:p>
            <a:r>
              <a:rPr lang="en-US" dirty="0"/>
              <a:t>The bid process includes developing and publicizing bid documents, bidder conferences, </a:t>
            </a:r>
            <a:r>
              <a:rPr lang="en-US" dirty="0" smtClean="0"/>
              <a:t>and selecting </a:t>
            </a:r>
            <a:r>
              <a:rPr lang="en-US" dirty="0"/>
              <a:t>a bidder.</a:t>
            </a:r>
          </a:p>
          <a:p>
            <a:r>
              <a:rPr lang="en-US" dirty="0"/>
              <a:t>Bid documents can include:</a:t>
            </a:r>
          </a:p>
          <a:p>
            <a:pPr lvl="1"/>
            <a:r>
              <a:rPr lang="en-US" dirty="0" smtClean="0"/>
              <a:t>Request </a:t>
            </a:r>
            <a:r>
              <a:rPr lang="en-US" dirty="0"/>
              <a:t>for information. </a:t>
            </a:r>
          </a:p>
          <a:p>
            <a:pPr lvl="1"/>
            <a:r>
              <a:rPr lang="en-US" dirty="0" smtClean="0"/>
              <a:t>Request </a:t>
            </a:r>
            <a:r>
              <a:rPr lang="en-US" dirty="0"/>
              <a:t>for proposal. </a:t>
            </a:r>
          </a:p>
          <a:p>
            <a:pPr lvl="1"/>
            <a:r>
              <a:rPr lang="en-US" dirty="0" smtClean="0"/>
              <a:t>Request </a:t>
            </a:r>
            <a:r>
              <a:rPr lang="en-US" dirty="0"/>
              <a:t>for quote.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157</a:t>
            </a:fld>
            <a:endParaRPr lang="en-US" dirty="0"/>
          </a:p>
        </p:txBody>
      </p:sp>
    </p:spTree>
    <p:extLst>
      <p:ext uri="{BB962C8B-B14F-4D97-AF65-F5344CB8AC3E}">
        <p14:creationId xmlns:p14="http://schemas.microsoft.com/office/powerpoint/2010/main" val="25969876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Contracting</a:t>
            </a:r>
          </a:p>
        </p:txBody>
      </p:sp>
      <p:sp>
        <p:nvSpPr>
          <p:cNvPr id="3" name="Content Placeholder 2"/>
          <p:cNvSpPr>
            <a:spLocks noGrp="1"/>
          </p:cNvSpPr>
          <p:nvPr>
            <p:ph idx="1"/>
          </p:nvPr>
        </p:nvSpPr>
        <p:spPr/>
        <p:txBody>
          <a:bodyPr>
            <a:normAutofit/>
          </a:bodyPr>
          <a:lstStyle/>
          <a:p>
            <a:r>
              <a:rPr lang="en-US" dirty="0"/>
              <a:t>Eventually, the parties reach agreement and enter into a contract. </a:t>
            </a:r>
            <a:endParaRPr lang="en-US" dirty="0" smtClean="0"/>
          </a:p>
          <a:p>
            <a:r>
              <a:rPr lang="en-US" dirty="0" smtClean="0"/>
              <a:t>The </a:t>
            </a:r>
            <a:r>
              <a:rPr lang="en-US" dirty="0"/>
              <a:t>type of </a:t>
            </a:r>
            <a:r>
              <a:rPr lang="en-US" dirty="0" smtClean="0"/>
              <a:t>contracting vehicle </a:t>
            </a:r>
            <a:r>
              <a:rPr lang="en-US" dirty="0"/>
              <a:t>depends on the size of the purchase, the stability of the scope of work, and the </a:t>
            </a:r>
            <a:r>
              <a:rPr lang="en-US" dirty="0" smtClean="0"/>
              <a:t>risk tolerances </a:t>
            </a:r>
            <a:r>
              <a:rPr lang="en-US" dirty="0"/>
              <a:t>of the organizations</a:t>
            </a:r>
            <a:r>
              <a:rPr lang="en-US" dirty="0" smtClean="0"/>
              <a:t>.</a:t>
            </a:r>
          </a:p>
          <a:p>
            <a:r>
              <a:rPr lang="en-US" dirty="0"/>
              <a:t>For projects that use an adaptive approach for some deliverables and a predictive </a:t>
            </a:r>
            <a:r>
              <a:rPr lang="en-US" dirty="0" smtClean="0"/>
              <a:t>approach for </a:t>
            </a:r>
            <a:r>
              <a:rPr lang="en-US" dirty="0"/>
              <a:t>others, a master agreement may be used for the overall contract. </a:t>
            </a:r>
            <a:endParaRPr lang="en-US" dirty="0" smtClean="0"/>
          </a:p>
          <a:p>
            <a:r>
              <a:rPr lang="en-US" dirty="0" smtClean="0"/>
              <a:t>The </a:t>
            </a:r>
            <a:r>
              <a:rPr lang="en-US" dirty="0"/>
              <a:t>adaptive work may </a:t>
            </a:r>
            <a:r>
              <a:rPr lang="en-US" dirty="0" smtClean="0"/>
              <a:t>be placed </a:t>
            </a:r>
            <a:r>
              <a:rPr lang="en-US" dirty="0"/>
              <a:t>in an appendix or supplement. </a:t>
            </a:r>
            <a:endParaRPr lang="en-US" dirty="0" smtClean="0"/>
          </a:p>
          <a:p>
            <a:r>
              <a:rPr lang="en-US" dirty="0" smtClean="0"/>
              <a:t>This </a:t>
            </a:r>
            <a:r>
              <a:rPr lang="en-US" dirty="0"/>
              <a:t>allows the changes to occur on the adaptive </a:t>
            </a:r>
            <a:r>
              <a:rPr lang="en-US" dirty="0" smtClean="0"/>
              <a:t>scope without </a:t>
            </a:r>
            <a:r>
              <a:rPr lang="en-US" dirty="0"/>
              <a:t>impacting the overall contract.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158</a:t>
            </a:fld>
            <a:endParaRPr lang="en-US" dirty="0"/>
          </a:p>
        </p:txBody>
      </p:sp>
    </p:spTree>
    <p:extLst>
      <p:ext uri="{BB962C8B-B14F-4D97-AF65-F5344CB8AC3E}">
        <p14:creationId xmlns:p14="http://schemas.microsoft.com/office/powerpoint/2010/main" val="37286250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New Work and Changes</a:t>
            </a:r>
            <a:endParaRPr lang="en-US" dirty="0"/>
          </a:p>
        </p:txBody>
      </p:sp>
      <p:sp>
        <p:nvSpPr>
          <p:cNvPr id="3" name="Content Placeholder 2"/>
          <p:cNvSpPr>
            <a:spLocks noGrp="1"/>
          </p:cNvSpPr>
          <p:nvPr>
            <p:ph idx="1"/>
          </p:nvPr>
        </p:nvSpPr>
        <p:spPr/>
        <p:txBody>
          <a:bodyPr>
            <a:normAutofit fontScale="92500"/>
          </a:bodyPr>
          <a:lstStyle/>
          <a:p>
            <a:r>
              <a:rPr lang="en-US" dirty="0"/>
              <a:t>In adaptive projects, there is an expectation that work will evolve and adapt. </a:t>
            </a:r>
            <a:endParaRPr lang="en-US" dirty="0" smtClean="0"/>
          </a:p>
          <a:p>
            <a:r>
              <a:rPr lang="en-US" dirty="0" smtClean="0"/>
              <a:t>As </a:t>
            </a:r>
            <a:r>
              <a:rPr lang="en-US" dirty="0"/>
              <a:t>a result, </a:t>
            </a:r>
            <a:r>
              <a:rPr lang="en-US" dirty="0" smtClean="0"/>
              <a:t>new work </a:t>
            </a:r>
            <a:r>
              <a:rPr lang="en-US" dirty="0"/>
              <a:t>can be added to the product backlog, as needed. </a:t>
            </a:r>
            <a:endParaRPr lang="en-US" dirty="0" smtClean="0"/>
          </a:p>
          <a:p>
            <a:r>
              <a:rPr lang="en-US" dirty="0" smtClean="0"/>
              <a:t>However</a:t>
            </a:r>
            <a:r>
              <a:rPr lang="en-US" dirty="0"/>
              <a:t>, if more work is added than is </a:t>
            </a:r>
            <a:r>
              <a:rPr lang="en-US" dirty="0" smtClean="0"/>
              <a:t>being completed</a:t>
            </a:r>
            <a:r>
              <a:rPr lang="en-US" dirty="0"/>
              <a:t>, or if the same amount of work is added that is being completed, the project will </a:t>
            </a:r>
            <a:r>
              <a:rPr lang="en-US" dirty="0" smtClean="0"/>
              <a:t>continue without end.</a:t>
            </a:r>
          </a:p>
          <a:p>
            <a:r>
              <a:rPr lang="en-US" dirty="0" smtClean="0"/>
              <a:t>The </a:t>
            </a:r>
            <a:r>
              <a:rPr lang="en-US" dirty="0"/>
              <a:t>project manager works with the product owner to manage expectations </a:t>
            </a:r>
            <a:r>
              <a:rPr lang="en-US" dirty="0" smtClean="0"/>
              <a:t>around adding </a:t>
            </a:r>
            <a:r>
              <a:rPr lang="en-US" dirty="0"/>
              <a:t>scope, the implications to the budget, and the availability of project team members. </a:t>
            </a:r>
            <a:endParaRPr lang="en-US" dirty="0" smtClean="0"/>
          </a:p>
          <a:p>
            <a:r>
              <a:rPr lang="en-US" dirty="0" smtClean="0"/>
              <a:t>The product </a:t>
            </a:r>
            <a:r>
              <a:rPr lang="en-US" dirty="0"/>
              <a:t>owner prioritizes the project backlog on an ongoing basis so that high-priority items </a:t>
            </a:r>
            <a:r>
              <a:rPr lang="en-US" dirty="0" smtClean="0"/>
              <a:t>are completed</a:t>
            </a:r>
            <a:r>
              <a:rPr lang="en-US" dirty="0"/>
              <a:t>. </a:t>
            </a:r>
            <a:endParaRPr lang="en-US" dirty="0" smtClean="0"/>
          </a:p>
          <a:p>
            <a:r>
              <a:rPr lang="en-US" dirty="0" smtClean="0"/>
              <a:t>If </a:t>
            </a:r>
            <a:r>
              <a:rPr lang="en-US" dirty="0"/>
              <a:t>the schedule or budget is constrained, the product owner may consider the </a:t>
            </a:r>
            <a:r>
              <a:rPr lang="en-US" dirty="0" smtClean="0"/>
              <a:t>project done </a:t>
            </a:r>
            <a:r>
              <a:rPr lang="en-US" dirty="0"/>
              <a:t>when the highest priority items are delivered.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159</a:t>
            </a:fld>
            <a:endParaRPr lang="en-US" dirty="0"/>
          </a:p>
        </p:txBody>
      </p:sp>
    </p:spTree>
    <p:extLst>
      <p:ext uri="{BB962C8B-B14F-4D97-AF65-F5344CB8AC3E}">
        <p14:creationId xmlns:p14="http://schemas.microsoft.com/office/powerpoint/2010/main" val="364713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Understand and </a:t>
            </a:r>
            <a:r>
              <a:rPr lang="en-US" dirty="0" smtClean="0"/>
              <a:t>Analyze</a:t>
            </a:r>
          </a:p>
          <a:p>
            <a:pPr lvl="1"/>
            <a:r>
              <a:rPr lang="en-US" dirty="0"/>
              <a:t>Once stakeholders are identified, the project manager and the project team should </a:t>
            </a:r>
            <a:r>
              <a:rPr lang="en-US" dirty="0" smtClean="0"/>
              <a:t>seek to </a:t>
            </a:r>
            <a:r>
              <a:rPr lang="en-US" dirty="0"/>
              <a:t>understand stakeholders’ feelings, emotions, beliefs, and values. </a:t>
            </a:r>
            <a:endParaRPr lang="en-US" dirty="0" smtClean="0"/>
          </a:p>
          <a:p>
            <a:pPr lvl="1"/>
            <a:r>
              <a:rPr lang="en-US" dirty="0" smtClean="0"/>
              <a:t>These </a:t>
            </a:r>
            <a:r>
              <a:rPr lang="en-US" dirty="0"/>
              <a:t>elements can lead </a:t>
            </a:r>
            <a:r>
              <a:rPr lang="en-US" dirty="0" smtClean="0"/>
              <a:t>to additional </a:t>
            </a:r>
            <a:r>
              <a:rPr lang="en-US" dirty="0"/>
              <a:t>threats or opportunities for the project outcomes. </a:t>
            </a:r>
            <a:endParaRPr lang="en-US" dirty="0" smtClean="0"/>
          </a:p>
          <a:p>
            <a:pPr lvl="1"/>
            <a:r>
              <a:rPr lang="en-US" dirty="0" smtClean="0"/>
              <a:t>They </a:t>
            </a:r>
            <a:r>
              <a:rPr lang="en-US" dirty="0"/>
              <a:t>can also change quickly, and </a:t>
            </a:r>
            <a:r>
              <a:rPr lang="en-US" dirty="0" smtClean="0"/>
              <a:t>as such</a:t>
            </a:r>
            <a:r>
              <a:rPr lang="en-US" dirty="0"/>
              <a:t>, understanding and analyzing stakeholders is an ongoing action.</a:t>
            </a:r>
          </a:p>
          <a:p>
            <a:pPr lvl="1"/>
            <a:r>
              <a:rPr lang="en-US" dirty="0"/>
              <a:t>Related to understanding the project stakeholders is the need to analyze aspects of </a:t>
            </a:r>
            <a:r>
              <a:rPr lang="en-US" dirty="0" smtClean="0"/>
              <a:t>each stakeholder’s </a:t>
            </a:r>
            <a:r>
              <a:rPr lang="en-US" dirty="0"/>
              <a:t>position on and perspective of 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5387998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Through the Project</a:t>
            </a:r>
            <a:endParaRPr lang="en-US" dirty="0"/>
          </a:p>
        </p:txBody>
      </p:sp>
      <p:sp>
        <p:nvSpPr>
          <p:cNvPr id="3" name="Content Placeholder 2"/>
          <p:cNvSpPr>
            <a:spLocks noGrp="1"/>
          </p:cNvSpPr>
          <p:nvPr>
            <p:ph idx="1"/>
          </p:nvPr>
        </p:nvSpPr>
        <p:spPr/>
        <p:txBody>
          <a:bodyPr/>
          <a:lstStyle/>
          <a:p>
            <a:r>
              <a:rPr lang="en-US" dirty="0"/>
              <a:t>Knowledge </a:t>
            </a:r>
            <a:r>
              <a:rPr lang="en-US" dirty="0" smtClean="0"/>
              <a:t>Management</a:t>
            </a:r>
          </a:p>
          <a:p>
            <a:r>
              <a:rPr lang="en-US" dirty="0"/>
              <a:t>Explicit and Tacit </a:t>
            </a:r>
            <a:r>
              <a:rPr lang="en-US" dirty="0" smtClean="0"/>
              <a:t>Knowledge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160</a:t>
            </a:fld>
            <a:endParaRPr lang="en-US" dirty="0"/>
          </a:p>
        </p:txBody>
      </p:sp>
    </p:spTree>
    <p:extLst>
      <p:ext uri="{BB962C8B-B14F-4D97-AF65-F5344CB8AC3E}">
        <p14:creationId xmlns:p14="http://schemas.microsoft.com/office/powerpoint/2010/main" val="32633387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2941" y="56679"/>
            <a:ext cx="8726118" cy="674464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161</a:t>
            </a:fld>
            <a:endParaRPr lang="en-US"/>
          </a:p>
        </p:txBody>
      </p:sp>
    </p:spTree>
    <p:extLst>
      <p:ext uri="{BB962C8B-B14F-4D97-AF65-F5344CB8AC3E}">
        <p14:creationId xmlns:p14="http://schemas.microsoft.com/office/powerpoint/2010/main" val="379274371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162</a:t>
            </a:fld>
            <a:endParaRPr lang="en-US"/>
          </a:p>
        </p:txBody>
      </p:sp>
    </p:spTree>
    <p:extLst>
      <p:ext uri="{BB962C8B-B14F-4D97-AF65-F5344CB8AC3E}">
        <p14:creationId xmlns:p14="http://schemas.microsoft.com/office/powerpoint/2010/main" val="215676714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19703" y="1760343"/>
            <a:ext cx="7916380" cy="403916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163</a:t>
            </a:fld>
            <a:endParaRPr lang="en-US" dirty="0"/>
          </a:p>
        </p:txBody>
      </p:sp>
    </p:spTree>
    <p:extLst>
      <p:ext uri="{BB962C8B-B14F-4D97-AF65-F5344CB8AC3E}">
        <p14:creationId xmlns:p14="http://schemas.microsoft.com/office/powerpoint/2010/main" val="178252951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p>
          <a:p>
            <a:pPr lvl="1"/>
            <a:r>
              <a:rPr lang="en-US" dirty="0"/>
              <a:t>Requirement. </a:t>
            </a:r>
            <a:endParaRPr lang="en-US" dirty="0" smtClean="0"/>
          </a:p>
          <a:p>
            <a:pPr lvl="2"/>
            <a:r>
              <a:rPr lang="en-US" dirty="0" smtClean="0"/>
              <a:t>A </a:t>
            </a:r>
            <a:r>
              <a:rPr lang="en-US" dirty="0"/>
              <a:t>condition or capability that is necessary to be present in a product, service</a:t>
            </a:r>
            <a:r>
              <a:rPr lang="en-US" dirty="0" smtClean="0"/>
              <a:t>, or </a:t>
            </a:r>
            <a:r>
              <a:rPr lang="en-US" dirty="0"/>
              <a:t>result to satisfy a business need.</a:t>
            </a:r>
          </a:p>
          <a:p>
            <a:pPr lvl="1"/>
            <a:r>
              <a:rPr lang="en-US" dirty="0"/>
              <a:t>Work Breakdown Structure (WBS). </a:t>
            </a:r>
            <a:endParaRPr lang="en-US" dirty="0" smtClean="0"/>
          </a:p>
          <a:p>
            <a:pPr lvl="2"/>
            <a:r>
              <a:rPr lang="en-US" dirty="0" smtClean="0"/>
              <a:t>A </a:t>
            </a:r>
            <a:r>
              <a:rPr lang="en-US" dirty="0"/>
              <a:t>hierarchical decomposition of the total scope of work </a:t>
            </a:r>
            <a:r>
              <a:rPr lang="en-US" dirty="0" smtClean="0"/>
              <a:t>to be </a:t>
            </a:r>
            <a:r>
              <a:rPr lang="en-US" dirty="0"/>
              <a:t>carried out by the project team to accomplish the project objectives and create the </a:t>
            </a:r>
            <a:r>
              <a:rPr lang="en-US" dirty="0" smtClean="0"/>
              <a:t>required deliverables.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164</a:t>
            </a:fld>
            <a:endParaRPr lang="en-US" dirty="0"/>
          </a:p>
        </p:txBody>
      </p:sp>
    </p:spTree>
    <p:extLst>
      <p:ext uri="{BB962C8B-B14F-4D97-AF65-F5344CB8AC3E}">
        <p14:creationId xmlns:p14="http://schemas.microsoft.com/office/powerpoint/2010/main" val="14378230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p>
          <a:p>
            <a:pPr lvl="1"/>
            <a:r>
              <a:rPr lang="en-US" dirty="0" smtClean="0"/>
              <a:t>Definition </a:t>
            </a:r>
            <a:r>
              <a:rPr lang="en-US" dirty="0"/>
              <a:t>of Done (DoD). </a:t>
            </a:r>
            <a:endParaRPr lang="en-US" dirty="0" smtClean="0"/>
          </a:p>
          <a:p>
            <a:pPr lvl="2"/>
            <a:r>
              <a:rPr lang="en-US" dirty="0" smtClean="0"/>
              <a:t>A </a:t>
            </a:r>
            <a:r>
              <a:rPr lang="en-US" dirty="0"/>
              <a:t>checklist of all the criteria required to be met so that a </a:t>
            </a:r>
            <a:r>
              <a:rPr lang="en-US" dirty="0" smtClean="0"/>
              <a:t>deliverable can </a:t>
            </a:r>
            <a:r>
              <a:rPr lang="en-US" dirty="0"/>
              <a:t>be considered ready for customer use.</a:t>
            </a:r>
          </a:p>
          <a:p>
            <a:pPr lvl="1"/>
            <a:r>
              <a:rPr lang="en-US" dirty="0"/>
              <a:t>Quality. </a:t>
            </a:r>
            <a:endParaRPr lang="en-US" dirty="0" smtClean="0"/>
          </a:p>
          <a:p>
            <a:pPr lvl="2"/>
            <a:r>
              <a:rPr lang="en-US" dirty="0" smtClean="0"/>
              <a:t>The </a:t>
            </a:r>
            <a:r>
              <a:rPr lang="en-US" dirty="0"/>
              <a:t>degree to which a set of inherent characteristics fulfills requirements.</a:t>
            </a:r>
          </a:p>
          <a:p>
            <a:pPr lvl="1"/>
            <a:r>
              <a:rPr lang="en-US" dirty="0"/>
              <a:t>Cost of Quality (COQ). </a:t>
            </a:r>
            <a:endParaRPr lang="en-US" dirty="0" smtClean="0"/>
          </a:p>
          <a:p>
            <a:pPr lvl="2"/>
            <a:r>
              <a:rPr lang="en-US" dirty="0" smtClean="0"/>
              <a:t>All </a:t>
            </a:r>
            <a:r>
              <a:rPr lang="en-US" dirty="0"/>
              <a:t>costs incurred over the life of the product by investment in </a:t>
            </a:r>
            <a:r>
              <a:rPr lang="en-US" dirty="0" smtClean="0"/>
              <a:t>preventing nonconformance </a:t>
            </a:r>
            <a:r>
              <a:rPr lang="en-US" dirty="0"/>
              <a:t>to requirements, appraisal of the product or service for conformance </a:t>
            </a:r>
            <a:r>
              <a:rPr lang="en-US" dirty="0" smtClean="0"/>
              <a:t>to requirements</a:t>
            </a:r>
            <a:r>
              <a:rPr lang="en-US" dirty="0"/>
              <a:t>, and failure to meet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165</a:t>
            </a:fld>
            <a:endParaRPr lang="en-US" dirty="0"/>
          </a:p>
        </p:txBody>
      </p:sp>
    </p:spTree>
    <p:extLst>
      <p:ext uri="{BB962C8B-B14F-4D97-AF65-F5344CB8AC3E}">
        <p14:creationId xmlns:p14="http://schemas.microsoft.com/office/powerpoint/2010/main" val="12206532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of Value</a:t>
            </a:r>
            <a:endParaRPr lang="en-US" dirty="0"/>
          </a:p>
        </p:txBody>
      </p:sp>
      <p:sp>
        <p:nvSpPr>
          <p:cNvPr id="3" name="Content Placeholder 2"/>
          <p:cNvSpPr>
            <a:spLocks noGrp="1"/>
          </p:cNvSpPr>
          <p:nvPr>
            <p:ph idx="1"/>
          </p:nvPr>
        </p:nvSpPr>
        <p:spPr/>
        <p:txBody>
          <a:bodyPr>
            <a:normAutofit/>
          </a:bodyPr>
          <a:lstStyle/>
          <a:p>
            <a:r>
              <a:rPr lang="en-US" dirty="0"/>
              <a:t>Projects that use a development approach that supports releasing deliverables throughout </a:t>
            </a:r>
            <a:r>
              <a:rPr lang="en-US" dirty="0" smtClean="0"/>
              <a:t>the project </a:t>
            </a:r>
            <a:r>
              <a:rPr lang="en-US" dirty="0"/>
              <a:t>life cycle can start delivering value to the business, customer, or other stakeholders </a:t>
            </a:r>
            <a:r>
              <a:rPr lang="en-US" dirty="0" smtClean="0"/>
              <a:t>during the </a:t>
            </a:r>
            <a:r>
              <a:rPr lang="en-US" dirty="0"/>
              <a:t>project. </a:t>
            </a:r>
            <a:endParaRPr lang="en-US" dirty="0" smtClean="0"/>
          </a:p>
          <a:p>
            <a:r>
              <a:rPr lang="en-US" dirty="0" smtClean="0"/>
              <a:t>Projects </a:t>
            </a:r>
            <a:r>
              <a:rPr lang="en-US" dirty="0"/>
              <a:t>that deliver the bulk of their deliverable at the end of the project life </a:t>
            </a:r>
            <a:r>
              <a:rPr lang="en-US" dirty="0" smtClean="0"/>
              <a:t>cycle generate </a:t>
            </a:r>
            <a:r>
              <a:rPr lang="en-US" dirty="0"/>
              <a:t>value after the initial deployment</a:t>
            </a:r>
            <a:r>
              <a:rPr lang="en-US" dirty="0" smtClean="0"/>
              <a:t>.</a:t>
            </a:r>
          </a:p>
          <a:p>
            <a:r>
              <a:rPr lang="en-US" dirty="0"/>
              <a:t>Business value often continues to be captured long after the initial project has ended.</a:t>
            </a:r>
          </a:p>
          <a:p>
            <a:r>
              <a:rPr lang="en-US" dirty="0"/>
              <a:t>Frequently, longer product and program life cycles are used to measure the benefits and </a:t>
            </a:r>
            <a:r>
              <a:rPr lang="en-US" dirty="0" smtClean="0"/>
              <a:t>value contributed </a:t>
            </a:r>
            <a:r>
              <a:rPr lang="en-US" dirty="0"/>
              <a:t>by earlier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166</a:t>
            </a:fld>
            <a:endParaRPr lang="en-US" dirty="0"/>
          </a:p>
        </p:txBody>
      </p:sp>
    </p:spTree>
    <p:extLst>
      <p:ext uri="{BB962C8B-B14F-4D97-AF65-F5344CB8AC3E}">
        <p14:creationId xmlns:p14="http://schemas.microsoft.com/office/powerpoint/2010/main" val="81133414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of Value</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business case document often provides the business justification and a projection </a:t>
            </a:r>
            <a:r>
              <a:rPr lang="en-US" dirty="0" smtClean="0"/>
              <a:t>of anticipated </a:t>
            </a:r>
            <a:r>
              <a:rPr lang="en-US" dirty="0"/>
              <a:t>business value from a project. </a:t>
            </a:r>
            <a:endParaRPr lang="en-US" dirty="0" smtClean="0"/>
          </a:p>
          <a:p>
            <a:r>
              <a:rPr lang="en-US" dirty="0" smtClean="0"/>
              <a:t>The </a:t>
            </a:r>
            <a:r>
              <a:rPr lang="en-US" dirty="0"/>
              <a:t>format of this business case varies based on </a:t>
            </a:r>
            <a:r>
              <a:rPr lang="en-US" dirty="0" smtClean="0"/>
              <a:t>the development </a:t>
            </a:r>
            <a:r>
              <a:rPr lang="en-US" dirty="0"/>
              <a:t>approach and life cycle selected. </a:t>
            </a:r>
            <a:endParaRPr lang="en-US" dirty="0" smtClean="0"/>
          </a:p>
          <a:p>
            <a:r>
              <a:rPr lang="en-US" dirty="0" smtClean="0"/>
              <a:t>Examples </a:t>
            </a:r>
            <a:r>
              <a:rPr lang="en-US" dirty="0"/>
              <a:t>include business case documents </a:t>
            </a:r>
            <a:r>
              <a:rPr lang="en-US" dirty="0" smtClean="0"/>
              <a:t>with detailed </a:t>
            </a:r>
            <a:r>
              <a:rPr lang="en-US" dirty="0"/>
              <a:t>estimates of return on investment or a lean, start-up canvas that describes </a:t>
            </a:r>
            <a:r>
              <a:rPr lang="en-US" dirty="0" smtClean="0"/>
              <a:t>high-level elements </a:t>
            </a:r>
            <a:r>
              <a:rPr lang="en-US" dirty="0"/>
              <a:t>such as the problem, solution, revenue streams, and cost structures. </a:t>
            </a:r>
            <a:endParaRPr lang="en-US" dirty="0" smtClean="0"/>
          </a:p>
          <a:p>
            <a:r>
              <a:rPr lang="en-US" dirty="0" smtClean="0"/>
              <a:t>These business documents </a:t>
            </a:r>
            <a:r>
              <a:rPr lang="en-US" dirty="0"/>
              <a:t>demonstrate how the project outcomes align with the organization’s business objectives.</a:t>
            </a:r>
          </a:p>
          <a:p>
            <a:r>
              <a:rPr lang="en-US" dirty="0"/>
              <a:t>Project-authorizing documents attempt to quantify the project’s desired outcomes to allow </a:t>
            </a:r>
            <a:r>
              <a:rPr lang="en-US" dirty="0" smtClean="0"/>
              <a:t>for periodic </a:t>
            </a:r>
            <a:r>
              <a:rPr lang="en-US" dirty="0"/>
              <a:t>measurement. </a:t>
            </a:r>
            <a:endParaRPr lang="en-US" dirty="0" smtClean="0"/>
          </a:p>
          <a:p>
            <a:r>
              <a:rPr lang="en-US" dirty="0" smtClean="0"/>
              <a:t>These </a:t>
            </a:r>
            <a:r>
              <a:rPr lang="en-US" dirty="0"/>
              <a:t>documents may range from detailed, baselined plans or </a:t>
            </a:r>
            <a:r>
              <a:rPr lang="en-US" dirty="0" smtClean="0"/>
              <a:t>high-level roadmaps </a:t>
            </a:r>
            <a:r>
              <a:rPr lang="en-US" dirty="0"/>
              <a:t>that provide an overview of the project life cycle, major releases, key deliverables, reviews</a:t>
            </a:r>
            <a:r>
              <a:rPr lang="en-US" dirty="0" smtClean="0"/>
              <a:t>, and </a:t>
            </a:r>
            <a:r>
              <a:rPr lang="en-US" dirty="0"/>
              <a:t>other top-level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167</a:t>
            </a:fld>
            <a:endParaRPr lang="en-US" dirty="0"/>
          </a:p>
        </p:txBody>
      </p:sp>
    </p:spTree>
    <p:extLst>
      <p:ext uri="{BB962C8B-B14F-4D97-AF65-F5344CB8AC3E}">
        <p14:creationId xmlns:p14="http://schemas.microsoft.com/office/powerpoint/2010/main" val="9303040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Deliverable </a:t>
            </a:r>
            <a:r>
              <a:rPr lang="en-US" dirty="0"/>
              <a:t>refers to the interim or final product, service, or results </a:t>
            </a:r>
            <a:r>
              <a:rPr lang="en-US" dirty="0" smtClean="0"/>
              <a:t>from a </a:t>
            </a:r>
            <a:r>
              <a:rPr lang="en-US" dirty="0"/>
              <a:t>project. </a:t>
            </a:r>
            <a:endParaRPr lang="en-US" dirty="0" smtClean="0"/>
          </a:p>
          <a:p>
            <a:r>
              <a:rPr lang="en-US" dirty="0" smtClean="0"/>
              <a:t>The </a:t>
            </a:r>
            <a:r>
              <a:rPr lang="en-US" dirty="0"/>
              <a:t>deliverables enable the outcomes that the project was undertaken to create.</a:t>
            </a:r>
          </a:p>
          <a:p>
            <a:r>
              <a:rPr lang="en-US" dirty="0"/>
              <a:t>Deliverables reflect the stakeholder requirements, scope, and quality, along with the </a:t>
            </a:r>
            <a:r>
              <a:rPr lang="en-US" dirty="0" smtClean="0"/>
              <a:t>long-term impacts </a:t>
            </a:r>
            <a:r>
              <a:rPr lang="en-US" dirty="0"/>
              <a:t>to profit, people, and the planet.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168</a:t>
            </a:fld>
            <a:endParaRPr lang="en-US" dirty="0"/>
          </a:p>
        </p:txBody>
      </p:sp>
    </p:spTree>
    <p:extLst>
      <p:ext uri="{BB962C8B-B14F-4D97-AF65-F5344CB8AC3E}">
        <p14:creationId xmlns:p14="http://schemas.microsoft.com/office/powerpoint/2010/main" val="1802689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normAutofit/>
          </a:bodyPr>
          <a:lstStyle/>
          <a:p>
            <a:r>
              <a:rPr lang="en-US" dirty="0" smtClean="0"/>
              <a:t>Requirements</a:t>
            </a:r>
          </a:p>
          <a:p>
            <a:pPr lvl="1"/>
            <a:r>
              <a:rPr lang="en-US" dirty="0"/>
              <a:t>Requirements </a:t>
            </a:r>
            <a:r>
              <a:rPr lang="en-US" dirty="0" smtClean="0"/>
              <a:t>elicitation</a:t>
            </a:r>
          </a:p>
          <a:p>
            <a:pPr lvl="1"/>
            <a:r>
              <a:rPr lang="en-US" dirty="0"/>
              <a:t>Evolving and discovering </a:t>
            </a:r>
            <a:r>
              <a:rPr lang="en-US" dirty="0" smtClean="0"/>
              <a:t>requirements</a:t>
            </a:r>
          </a:p>
          <a:p>
            <a:pPr lvl="1"/>
            <a:r>
              <a:rPr lang="en-US" dirty="0" smtClean="0"/>
              <a:t>Managing </a:t>
            </a:r>
            <a:r>
              <a:rPr lang="en-US" dirty="0"/>
              <a:t>requirements</a:t>
            </a:r>
            <a:endParaRPr lang="en-US" dirty="0" smtClean="0"/>
          </a:p>
          <a:p>
            <a:r>
              <a:rPr lang="en-US" dirty="0"/>
              <a:t>Scope </a:t>
            </a:r>
            <a:r>
              <a:rPr lang="en-US" dirty="0" smtClean="0"/>
              <a:t>Definition</a:t>
            </a:r>
          </a:p>
          <a:p>
            <a:pPr lvl="1"/>
            <a:r>
              <a:rPr lang="en-US" dirty="0"/>
              <a:t>Scope </a:t>
            </a:r>
            <a:r>
              <a:rPr lang="en-US" dirty="0" smtClean="0"/>
              <a:t>decomposition</a:t>
            </a:r>
          </a:p>
          <a:p>
            <a:pPr lvl="1"/>
            <a:r>
              <a:rPr lang="en-US" dirty="0"/>
              <a:t>Completion of deliverables</a:t>
            </a:r>
            <a:endParaRPr lang="en-US" dirty="0" smtClean="0"/>
          </a:p>
          <a:p>
            <a:r>
              <a:rPr lang="en-US" dirty="0"/>
              <a:t>Moving Targets of </a:t>
            </a:r>
            <a:r>
              <a:rPr lang="en-US" dirty="0" smtClean="0"/>
              <a:t>Completion</a:t>
            </a:r>
          </a:p>
          <a:p>
            <a:pPr lvl="1"/>
            <a:r>
              <a:rPr lang="en-US" dirty="0"/>
              <a:t>a “good enough for release” or “done” goal may be subject to change</a:t>
            </a:r>
            <a:r>
              <a:rPr lang="en-US" dirty="0" smtClean="0"/>
              <a:t>.</a:t>
            </a:r>
          </a:p>
          <a:p>
            <a:pPr lvl="1"/>
            <a:r>
              <a:rPr lang="en-US" dirty="0"/>
              <a:t>project goal being delivered or “done” is </a:t>
            </a:r>
            <a:r>
              <a:rPr lang="en-US" dirty="0" smtClean="0"/>
              <a:t>constantly moving</a:t>
            </a:r>
            <a:r>
              <a:rPr lang="en-US" dirty="0"/>
              <a:t>.</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169</a:t>
            </a:fld>
            <a:endParaRPr lang="en-US" dirty="0"/>
          </a:p>
        </p:txBody>
      </p:sp>
    </p:spTree>
    <p:extLst>
      <p:ext uri="{BB962C8B-B14F-4D97-AF65-F5344CB8AC3E}">
        <p14:creationId xmlns:p14="http://schemas.microsoft.com/office/powerpoint/2010/main" val="104184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Understand and </a:t>
            </a:r>
            <a:r>
              <a:rPr lang="en-US" dirty="0" smtClean="0"/>
              <a:t>Analyze</a:t>
            </a:r>
          </a:p>
          <a:p>
            <a:pPr lvl="1"/>
            <a:r>
              <a:rPr lang="en-US" dirty="0"/>
              <a:t>Analyzing stakeholders considers </a:t>
            </a:r>
            <a:r>
              <a:rPr lang="en-US" dirty="0" smtClean="0"/>
              <a:t>several stakeholder </a:t>
            </a:r>
            <a:r>
              <a:rPr lang="en-US" dirty="0"/>
              <a:t>aspects, such as:</a:t>
            </a:r>
          </a:p>
          <a:p>
            <a:pPr lvl="2"/>
            <a:r>
              <a:rPr lang="en-US" dirty="0" smtClean="0"/>
              <a:t>Power</a:t>
            </a:r>
            <a:r>
              <a:rPr lang="en-US" dirty="0"/>
              <a:t>,</a:t>
            </a:r>
          </a:p>
          <a:p>
            <a:pPr lvl="2"/>
            <a:r>
              <a:rPr lang="en-US" dirty="0" smtClean="0"/>
              <a:t>Impact</a:t>
            </a:r>
            <a:r>
              <a:rPr lang="en-US" dirty="0"/>
              <a:t>,</a:t>
            </a:r>
          </a:p>
          <a:p>
            <a:pPr lvl="2"/>
            <a:r>
              <a:rPr lang="en-US" dirty="0" smtClean="0"/>
              <a:t>Attitude</a:t>
            </a:r>
            <a:r>
              <a:rPr lang="en-US" dirty="0"/>
              <a:t>,</a:t>
            </a:r>
          </a:p>
          <a:p>
            <a:pPr lvl="2"/>
            <a:r>
              <a:rPr lang="en-US" dirty="0" smtClean="0"/>
              <a:t>Beliefs</a:t>
            </a:r>
            <a:r>
              <a:rPr lang="en-US" dirty="0"/>
              <a:t>,</a:t>
            </a:r>
          </a:p>
          <a:p>
            <a:pPr lvl="2"/>
            <a:r>
              <a:rPr lang="en-US" dirty="0" smtClean="0"/>
              <a:t>Expectations</a:t>
            </a:r>
            <a:r>
              <a:rPr lang="en-US" dirty="0"/>
              <a:t>,</a:t>
            </a:r>
          </a:p>
          <a:p>
            <a:pPr lvl="2"/>
            <a:r>
              <a:rPr lang="en-US" dirty="0" smtClean="0"/>
              <a:t>Degree </a:t>
            </a:r>
            <a:r>
              <a:rPr lang="en-US" dirty="0"/>
              <a:t>of influence,</a:t>
            </a:r>
          </a:p>
          <a:p>
            <a:pPr lvl="2"/>
            <a:r>
              <a:rPr lang="en-US" dirty="0" smtClean="0"/>
              <a:t>Proximity </a:t>
            </a:r>
            <a:r>
              <a:rPr lang="en-US" dirty="0"/>
              <a:t>to the project,</a:t>
            </a:r>
          </a:p>
          <a:p>
            <a:pPr lvl="2"/>
            <a:r>
              <a:rPr lang="en-US" dirty="0" smtClean="0"/>
              <a:t>Interest </a:t>
            </a:r>
            <a:r>
              <a:rPr lang="en-US" dirty="0"/>
              <a:t>in the project, and</a:t>
            </a:r>
          </a:p>
          <a:p>
            <a:pPr lvl="2"/>
            <a:r>
              <a:rPr lang="en-US" dirty="0" smtClean="0"/>
              <a:t>Other </a:t>
            </a:r>
            <a:r>
              <a:rPr lang="en-US" dirty="0"/>
              <a:t>aspects surrounding stakeholder interaction with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9301001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for Developing a Smart Watch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3122" y="1497032"/>
            <a:ext cx="7135221" cy="4363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170</a:t>
            </a:fld>
            <a:endParaRPr lang="en-US" dirty="0"/>
          </a:p>
        </p:txBody>
      </p:sp>
    </p:spTree>
    <p:extLst>
      <p:ext uri="{BB962C8B-B14F-4D97-AF65-F5344CB8AC3E}">
        <p14:creationId xmlns:p14="http://schemas.microsoft.com/office/powerpoint/2010/main" val="19560108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a:t>Delivery is more than just scope and requirements. </a:t>
            </a:r>
            <a:endParaRPr lang="en-US" dirty="0" smtClean="0"/>
          </a:p>
          <a:p>
            <a:r>
              <a:rPr lang="en-US" dirty="0" smtClean="0"/>
              <a:t>Scope </a:t>
            </a:r>
            <a:r>
              <a:rPr lang="en-US" dirty="0"/>
              <a:t>and requirements focus on </a:t>
            </a:r>
            <a:r>
              <a:rPr lang="en-US" dirty="0" smtClean="0"/>
              <a:t>what needs </a:t>
            </a:r>
            <a:r>
              <a:rPr lang="en-US" dirty="0"/>
              <a:t>to be delivered. </a:t>
            </a:r>
            <a:endParaRPr lang="en-US" dirty="0" smtClean="0"/>
          </a:p>
          <a:p>
            <a:r>
              <a:rPr lang="en-US" dirty="0" smtClean="0"/>
              <a:t>Quality </a:t>
            </a:r>
            <a:r>
              <a:rPr lang="en-US" dirty="0"/>
              <a:t>focuses on the performance levels that are required to be met. </a:t>
            </a:r>
            <a:endParaRPr lang="en-US" dirty="0" smtClean="0"/>
          </a:p>
          <a:p>
            <a:r>
              <a:rPr lang="en-US" dirty="0" smtClean="0"/>
              <a:t>Quality requirements </a:t>
            </a:r>
            <a:r>
              <a:rPr lang="en-US" dirty="0"/>
              <a:t>may be reflected in the completion criteria, definition of done, statement of work, </a:t>
            </a:r>
            <a:r>
              <a:rPr lang="en-US" dirty="0" smtClean="0"/>
              <a:t>or requirements </a:t>
            </a:r>
            <a:r>
              <a:rPr lang="en-US" dirty="0"/>
              <a:t>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171</a:t>
            </a:fld>
            <a:endParaRPr lang="en-US" dirty="0"/>
          </a:p>
        </p:txBody>
      </p:sp>
    </p:spTree>
    <p:extLst>
      <p:ext uri="{BB962C8B-B14F-4D97-AF65-F5344CB8AC3E}">
        <p14:creationId xmlns:p14="http://schemas.microsoft.com/office/powerpoint/2010/main" val="5297287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normAutofit/>
          </a:bodyPr>
          <a:lstStyle/>
          <a:p>
            <a:r>
              <a:rPr lang="en-US" dirty="0"/>
              <a:t>Much of the costs associated with quality are born by the sponsoring organization and </a:t>
            </a:r>
            <a:r>
              <a:rPr lang="en-US" dirty="0" smtClean="0"/>
              <a:t>are reflected </a:t>
            </a:r>
            <a:r>
              <a:rPr lang="en-US" dirty="0"/>
              <a:t>in policies, procedures, and work processes. </a:t>
            </a:r>
            <a:endParaRPr lang="en-US" dirty="0" smtClean="0"/>
          </a:p>
          <a:p>
            <a:r>
              <a:rPr lang="en-US" dirty="0" smtClean="0"/>
              <a:t>For </a:t>
            </a:r>
            <a:r>
              <a:rPr lang="en-US" dirty="0"/>
              <a:t>example, organizational policies </a:t>
            </a:r>
            <a:r>
              <a:rPr lang="en-US" dirty="0" smtClean="0"/>
              <a:t>that govern </a:t>
            </a:r>
            <a:r>
              <a:rPr lang="en-US" dirty="0"/>
              <a:t>how work is performed and procedures that prescribe work processes are often part </a:t>
            </a:r>
            <a:r>
              <a:rPr lang="en-US" dirty="0" smtClean="0"/>
              <a:t>of the </a:t>
            </a:r>
            <a:r>
              <a:rPr lang="en-US" dirty="0"/>
              <a:t>organization’s quality policy. </a:t>
            </a:r>
            <a:endParaRPr lang="en-US" dirty="0" smtClean="0"/>
          </a:p>
          <a:p>
            <a:r>
              <a:rPr lang="en-US" dirty="0" smtClean="0"/>
              <a:t>The </a:t>
            </a:r>
            <a:r>
              <a:rPr lang="en-US" dirty="0"/>
              <a:t>cost of overhead, training, and process audit are born by </a:t>
            </a:r>
            <a:r>
              <a:rPr lang="en-US" dirty="0" smtClean="0"/>
              <a:t>the organization</a:t>
            </a:r>
            <a:r>
              <a:rPr lang="en-US" dirty="0"/>
              <a:t>, though they are employed by the project. </a:t>
            </a:r>
            <a:endParaRPr lang="en-US" dirty="0" smtClean="0"/>
          </a:p>
          <a:p>
            <a:r>
              <a:rPr lang="en-US" dirty="0" smtClean="0"/>
              <a:t>Inherent </a:t>
            </a:r>
            <a:r>
              <a:rPr lang="en-US" dirty="0"/>
              <a:t>in projects is balancing the </a:t>
            </a:r>
            <a:r>
              <a:rPr lang="en-US" dirty="0" smtClean="0"/>
              <a:t>quality needs </a:t>
            </a:r>
            <a:r>
              <a:rPr lang="en-US" dirty="0"/>
              <a:t>of the processes and products with the costs associated with meeting those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172</a:t>
            </a:fld>
            <a:endParaRPr lang="en-US" dirty="0"/>
          </a:p>
        </p:txBody>
      </p:sp>
    </p:spTree>
    <p:extLst>
      <p:ext uri="{BB962C8B-B14F-4D97-AF65-F5344CB8AC3E}">
        <p14:creationId xmlns:p14="http://schemas.microsoft.com/office/powerpoint/2010/main" val="17298377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Quality</a:t>
            </a:r>
          </a:p>
        </p:txBody>
      </p:sp>
      <p:sp>
        <p:nvSpPr>
          <p:cNvPr id="3" name="Content Placeholder 2"/>
          <p:cNvSpPr>
            <a:spLocks noGrp="1"/>
          </p:cNvSpPr>
          <p:nvPr>
            <p:ph idx="1"/>
          </p:nvPr>
        </p:nvSpPr>
        <p:spPr/>
        <p:txBody>
          <a:bodyPr/>
          <a:lstStyle/>
          <a:p>
            <a:r>
              <a:rPr lang="en-US" dirty="0"/>
              <a:t>The cost of quality (COQ) methodology is used to find the appropriate balance for </a:t>
            </a:r>
            <a:r>
              <a:rPr lang="en-US" dirty="0" smtClean="0"/>
              <a:t>investing in </a:t>
            </a:r>
            <a:r>
              <a:rPr lang="en-US" dirty="0"/>
              <a:t>quality prevention and appraisal to avoid defect or product failures</a:t>
            </a:r>
            <a:r>
              <a:rPr lang="en-US" dirty="0" smtClean="0"/>
              <a:t>.</a:t>
            </a:r>
          </a:p>
          <a:p>
            <a:pPr lvl="1"/>
            <a:r>
              <a:rPr lang="en-US" dirty="0" smtClean="0"/>
              <a:t>Prevention</a:t>
            </a:r>
          </a:p>
          <a:p>
            <a:pPr lvl="1"/>
            <a:r>
              <a:rPr lang="en-US" dirty="0" smtClean="0"/>
              <a:t>Appraisal</a:t>
            </a:r>
          </a:p>
          <a:p>
            <a:pPr lvl="1"/>
            <a:r>
              <a:rPr lang="en-US" dirty="0"/>
              <a:t>Internal </a:t>
            </a:r>
            <a:r>
              <a:rPr lang="en-US" dirty="0" smtClean="0"/>
              <a:t>Failure</a:t>
            </a:r>
          </a:p>
          <a:p>
            <a:pPr lvl="1"/>
            <a:r>
              <a:rPr lang="en-US" dirty="0" smtClean="0"/>
              <a:t>External </a:t>
            </a:r>
            <a:r>
              <a:rPr lang="en-US" dirty="0"/>
              <a:t>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173</a:t>
            </a:fld>
            <a:endParaRPr lang="en-US" dirty="0"/>
          </a:p>
        </p:txBody>
      </p:sp>
    </p:spTree>
    <p:extLst>
      <p:ext uri="{BB962C8B-B14F-4D97-AF65-F5344CB8AC3E}">
        <p14:creationId xmlns:p14="http://schemas.microsoft.com/office/powerpoint/2010/main" val="18002078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Change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6779" y="1935295"/>
            <a:ext cx="7697274" cy="382958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174</a:t>
            </a:fld>
            <a:endParaRPr lang="en-US" dirty="0"/>
          </a:p>
        </p:txBody>
      </p:sp>
    </p:spTree>
    <p:extLst>
      <p:ext uri="{BB962C8B-B14F-4D97-AF65-F5344CB8AC3E}">
        <p14:creationId xmlns:p14="http://schemas.microsoft.com/office/powerpoint/2010/main" val="84906389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Outcomes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All projects attempt to deliver outcomes, though some may fail to do so or may </a:t>
            </a:r>
            <a:r>
              <a:rPr lang="en-US" dirty="0" smtClean="0"/>
              <a:t>produce suboptimal </a:t>
            </a:r>
            <a:r>
              <a:rPr lang="en-US" dirty="0"/>
              <a:t>outcomes. </a:t>
            </a:r>
            <a:endParaRPr lang="en-US" dirty="0" smtClean="0"/>
          </a:p>
          <a:p>
            <a:r>
              <a:rPr lang="en-US" dirty="0" smtClean="0"/>
              <a:t>The </a:t>
            </a:r>
            <a:r>
              <a:rPr lang="en-US" dirty="0"/>
              <a:t>potential for suboptimal outcomes exists in every project. </a:t>
            </a:r>
            <a:endParaRPr lang="en-US" dirty="0" smtClean="0"/>
          </a:p>
          <a:p>
            <a:r>
              <a:rPr lang="en-US" dirty="0" smtClean="0"/>
              <a:t>In </a:t>
            </a:r>
            <a:r>
              <a:rPr lang="en-US" dirty="0"/>
              <a:t>the case </a:t>
            </a:r>
            <a:r>
              <a:rPr lang="en-US" dirty="0" smtClean="0"/>
              <a:t>of a </a:t>
            </a:r>
            <a:r>
              <a:rPr lang="en-US" dirty="0"/>
              <a:t>fully experimental project, the organization is attempting to achieve a breakthrough, such as </a:t>
            </a:r>
            <a:r>
              <a:rPr lang="en-US" dirty="0" smtClean="0"/>
              <a:t>the creation </a:t>
            </a:r>
            <a:r>
              <a:rPr lang="en-US" dirty="0"/>
              <a:t>of a completely new technology, for example. </a:t>
            </a:r>
            <a:endParaRPr lang="en-US" dirty="0" smtClean="0"/>
          </a:p>
          <a:p>
            <a:r>
              <a:rPr lang="en-US" dirty="0" smtClean="0"/>
              <a:t>This </a:t>
            </a:r>
            <a:r>
              <a:rPr lang="en-US" dirty="0"/>
              <a:t>requires deliberate investment in </a:t>
            </a:r>
            <a:r>
              <a:rPr lang="en-US" dirty="0" smtClean="0"/>
              <a:t>an uncertain </a:t>
            </a:r>
            <a:r>
              <a:rPr lang="en-US" dirty="0"/>
              <a:t>outcome. </a:t>
            </a:r>
            <a:endParaRPr lang="en-US" dirty="0" smtClean="0"/>
          </a:p>
          <a:p>
            <a:r>
              <a:rPr lang="en-US" dirty="0" smtClean="0"/>
              <a:t>Companies </a:t>
            </a:r>
            <a:r>
              <a:rPr lang="en-US" dirty="0"/>
              <a:t>that produce new medicines or compounds may experience </a:t>
            </a:r>
            <a:r>
              <a:rPr lang="en-US" dirty="0" smtClean="0"/>
              <a:t>several failures </a:t>
            </a:r>
            <a:r>
              <a:rPr lang="en-US" dirty="0"/>
              <a:t>before finding a successful formula. </a:t>
            </a:r>
            <a:endParaRPr lang="en-US" dirty="0" smtClean="0"/>
          </a:p>
          <a:p>
            <a:r>
              <a:rPr lang="en-US" dirty="0" smtClean="0"/>
              <a:t>Some </a:t>
            </a:r>
            <a:r>
              <a:rPr lang="en-US" dirty="0"/>
              <a:t>projects may fail to deliver outcomes because </a:t>
            </a:r>
            <a:r>
              <a:rPr lang="en-US" dirty="0" smtClean="0"/>
              <a:t>the market </a:t>
            </a:r>
            <a:r>
              <a:rPr lang="en-US" dirty="0"/>
              <a:t>opportunity has passed or competitors were first to market with their offering. </a:t>
            </a:r>
            <a:endParaRPr lang="en-US" dirty="0" smtClean="0"/>
          </a:p>
          <a:p>
            <a:r>
              <a:rPr lang="en-US" dirty="0" smtClean="0"/>
              <a:t>Effective project management </a:t>
            </a:r>
            <a:r>
              <a:rPr lang="en-US" dirty="0"/>
              <a:t>can minimize negative outcomes, but such possibilities are part of the uncertainty </a:t>
            </a:r>
            <a:r>
              <a:rPr lang="en-US" dirty="0" smtClean="0"/>
              <a:t>of attempting </a:t>
            </a:r>
            <a:r>
              <a:rPr lang="en-US" dirty="0"/>
              <a:t>to produce a unique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175</a:t>
            </a:fld>
            <a:endParaRPr lang="en-US" dirty="0"/>
          </a:p>
        </p:txBody>
      </p:sp>
    </p:spTree>
    <p:extLst>
      <p:ext uri="{BB962C8B-B14F-4D97-AF65-F5344CB8AC3E}">
        <p14:creationId xmlns:p14="http://schemas.microsoft.com/office/powerpoint/2010/main" val="32084496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6757" y="1541237"/>
            <a:ext cx="8716591" cy="4477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176</a:t>
            </a:fld>
            <a:endParaRPr lang="en-US" dirty="0"/>
          </a:p>
        </p:txBody>
      </p:sp>
    </p:spTree>
    <p:extLst>
      <p:ext uri="{BB962C8B-B14F-4D97-AF65-F5344CB8AC3E}">
        <p14:creationId xmlns:p14="http://schemas.microsoft.com/office/powerpoint/2010/main" val="112449625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Measurement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177</a:t>
            </a:fld>
            <a:endParaRPr lang="en-US"/>
          </a:p>
        </p:txBody>
      </p:sp>
    </p:spTree>
    <p:extLst>
      <p:ext uri="{BB962C8B-B14F-4D97-AF65-F5344CB8AC3E}">
        <p14:creationId xmlns:p14="http://schemas.microsoft.com/office/powerpoint/2010/main" val="79272574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5415" y="1819591"/>
            <a:ext cx="7983064" cy="3734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178</a:t>
            </a:fld>
            <a:endParaRPr lang="en-US" dirty="0"/>
          </a:p>
        </p:txBody>
      </p:sp>
    </p:spTree>
    <p:extLst>
      <p:ext uri="{BB962C8B-B14F-4D97-AF65-F5344CB8AC3E}">
        <p14:creationId xmlns:p14="http://schemas.microsoft.com/office/powerpoint/2010/main" val="38621949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following definitions are relevant to the Measurement Performance Domain:</a:t>
            </a:r>
          </a:p>
          <a:p>
            <a:pPr lvl="1"/>
            <a:r>
              <a:rPr lang="en-US" dirty="0" smtClean="0"/>
              <a:t>Metric</a:t>
            </a:r>
          </a:p>
          <a:p>
            <a:pPr lvl="2"/>
            <a:r>
              <a:rPr lang="en-US" dirty="0" smtClean="0"/>
              <a:t>A </a:t>
            </a:r>
            <a:r>
              <a:rPr lang="en-US" dirty="0"/>
              <a:t>description of a project or product attribute and how to measure it.</a:t>
            </a:r>
          </a:p>
          <a:p>
            <a:pPr lvl="1"/>
            <a:r>
              <a:rPr lang="en-US" dirty="0" smtClean="0"/>
              <a:t>Baseline</a:t>
            </a:r>
          </a:p>
          <a:p>
            <a:pPr lvl="2"/>
            <a:r>
              <a:rPr lang="en-US" dirty="0" smtClean="0"/>
              <a:t>The </a:t>
            </a:r>
            <a:r>
              <a:rPr lang="en-US" dirty="0"/>
              <a:t>approved version of a work product used as a basis for comparison to actual results.</a:t>
            </a:r>
          </a:p>
          <a:p>
            <a:pPr lvl="1"/>
            <a:r>
              <a:rPr lang="en-US" dirty="0" smtClean="0"/>
              <a:t>Dashboard</a:t>
            </a:r>
          </a:p>
          <a:p>
            <a:pPr lvl="2"/>
            <a:r>
              <a:rPr lang="en-US" dirty="0" smtClean="0"/>
              <a:t>A </a:t>
            </a:r>
            <a:r>
              <a:rPr lang="en-US" dirty="0"/>
              <a:t>set of charts and graphs showing progress or performance against </a:t>
            </a:r>
            <a:r>
              <a:rPr lang="en-US" dirty="0" smtClean="0"/>
              <a:t>important measures </a:t>
            </a:r>
            <a:r>
              <a:rPr lang="en-US" dirty="0"/>
              <a:t>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179</a:t>
            </a:fld>
            <a:endParaRPr lang="en-US" dirty="0"/>
          </a:p>
        </p:txBody>
      </p:sp>
    </p:spTree>
    <p:extLst>
      <p:ext uri="{BB962C8B-B14F-4D97-AF65-F5344CB8AC3E}">
        <p14:creationId xmlns:p14="http://schemas.microsoft.com/office/powerpoint/2010/main" val="3396964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Understand and </a:t>
            </a:r>
            <a:r>
              <a:rPr lang="en-US" dirty="0" smtClean="0"/>
              <a:t>Analyze</a:t>
            </a:r>
          </a:p>
          <a:p>
            <a:pPr lvl="1"/>
            <a:r>
              <a:rPr lang="en-US" dirty="0"/>
              <a:t>This information helps the project team consider interactions that may influence </a:t>
            </a:r>
            <a:r>
              <a:rPr lang="en-US" dirty="0" smtClean="0"/>
              <a:t>the motivations</a:t>
            </a:r>
            <a:r>
              <a:rPr lang="en-US" dirty="0"/>
              <a:t>, actions, and behaviors of stakeholders. </a:t>
            </a:r>
            <a:endParaRPr lang="en-US" dirty="0" smtClean="0"/>
          </a:p>
          <a:p>
            <a:pPr lvl="1"/>
            <a:r>
              <a:rPr lang="en-US" dirty="0" smtClean="0"/>
              <a:t>In </a:t>
            </a:r>
            <a:r>
              <a:rPr lang="en-US" dirty="0"/>
              <a:t>addition to individual analysis, the </a:t>
            </a:r>
            <a:r>
              <a:rPr lang="en-US" dirty="0" smtClean="0"/>
              <a:t>project team </a:t>
            </a:r>
            <a:r>
              <a:rPr lang="en-US" dirty="0"/>
              <a:t>should consider how stakeholders interact with each other, as they often form alliances </a:t>
            </a:r>
            <a:r>
              <a:rPr lang="en-US" dirty="0" smtClean="0"/>
              <a:t>that help </a:t>
            </a:r>
            <a:r>
              <a:rPr lang="en-US" dirty="0"/>
              <a:t>or hinder the project’s objectives. </a:t>
            </a:r>
            <a:endParaRPr lang="en-US" dirty="0" smtClean="0"/>
          </a:p>
          <a:p>
            <a:pPr lvl="1"/>
            <a:r>
              <a:rPr lang="en-US" dirty="0" smtClean="0"/>
              <a:t>For </a:t>
            </a:r>
            <a:r>
              <a:rPr lang="en-US" dirty="0"/>
              <a:t>example, if the project team believes a key </a:t>
            </a:r>
            <a:r>
              <a:rPr lang="en-US" dirty="0" smtClean="0"/>
              <a:t>business manager </a:t>
            </a:r>
            <a:r>
              <a:rPr lang="en-US" dirty="0"/>
              <a:t>is highly influential but has negative perceptions related to the project, they can </a:t>
            </a:r>
            <a:r>
              <a:rPr lang="en-US" dirty="0" smtClean="0"/>
              <a:t>explore how </a:t>
            </a:r>
            <a:r>
              <a:rPr lang="en-US" dirty="0"/>
              <a:t>to detect the business manager’s perceptions and respond appropriately as the project unfolds.</a:t>
            </a:r>
          </a:p>
          <a:p>
            <a:pPr lvl="1"/>
            <a:r>
              <a:rPr lang="en-US" dirty="0"/>
              <a:t>In all cases, the analysis work should be held in confidence by the project team since the </a:t>
            </a:r>
            <a:r>
              <a:rPr lang="en-US" dirty="0" smtClean="0"/>
              <a:t>information could </a:t>
            </a:r>
            <a:r>
              <a:rPr lang="en-US" dirty="0"/>
              <a:t>be misinterpreted outside the context for the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94621663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normAutofit/>
          </a:bodyPr>
          <a:lstStyle/>
          <a:p>
            <a:r>
              <a:rPr lang="en-US" dirty="0"/>
              <a:t>Measures are used for multiple reasons, including:</a:t>
            </a:r>
          </a:p>
          <a:p>
            <a:pPr lvl="1"/>
            <a:r>
              <a:rPr lang="en-US" dirty="0" smtClean="0"/>
              <a:t>Evaluating </a:t>
            </a:r>
            <a:r>
              <a:rPr lang="en-US" dirty="0"/>
              <a:t>performance compared to plan;</a:t>
            </a:r>
          </a:p>
          <a:p>
            <a:pPr lvl="1"/>
            <a:r>
              <a:rPr lang="en-US" dirty="0" smtClean="0"/>
              <a:t>Tracking </a:t>
            </a:r>
            <a:r>
              <a:rPr lang="en-US" dirty="0"/>
              <a:t>the utilization of resources, work completed, budget expended, etc.;</a:t>
            </a:r>
          </a:p>
          <a:p>
            <a:pPr lvl="1"/>
            <a:r>
              <a:rPr lang="en-US" dirty="0" smtClean="0"/>
              <a:t>Demonstrating </a:t>
            </a:r>
            <a:r>
              <a:rPr lang="en-US" dirty="0"/>
              <a:t>accountability;</a:t>
            </a:r>
          </a:p>
          <a:p>
            <a:pPr lvl="1"/>
            <a:r>
              <a:rPr lang="en-US" dirty="0" smtClean="0"/>
              <a:t>Providing </a:t>
            </a:r>
            <a:r>
              <a:rPr lang="en-US" dirty="0"/>
              <a:t>information to stakeholders;</a:t>
            </a:r>
          </a:p>
          <a:p>
            <a:pPr lvl="1"/>
            <a:r>
              <a:rPr lang="en-US" dirty="0" smtClean="0"/>
              <a:t>Assessing </a:t>
            </a:r>
            <a:r>
              <a:rPr lang="en-US" dirty="0"/>
              <a:t>whether project deliverables are on track to deliver planned benefits;</a:t>
            </a:r>
          </a:p>
          <a:p>
            <a:pPr lvl="1"/>
            <a:r>
              <a:rPr lang="en-US" dirty="0" smtClean="0"/>
              <a:t>Focusing </a:t>
            </a:r>
            <a:r>
              <a:rPr lang="en-US" dirty="0"/>
              <a:t>conversations about trade-offs, threats, opportunities, and options; and</a:t>
            </a:r>
          </a:p>
          <a:p>
            <a:pPr lvl="1"/>
            <a:r>
              <a:rPr lang="en-US" dirty="0" smtClean="0"/>
              <a:t>Ensuring </a:t>
            </a:r>
            <a:r>
              <a:rPr lang="en-US" dirty="0"/>
              <a:t>the project deliverables will meet customer acceptance criteria.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180</a:t>
            </a:fld>
            <a:endParaRPr lang="en-US" dirty="0"/>
          </a:p>
        </p:txBody>
      </p:sp>
    </p:spTree>
    <p:extLst>
      <p:ext uri="{BB962C8B-B14F-4D97-AF65-F5344CB8AC3E}">
        <p14:creationId xmlns:p14="http://schemas.microsoft.com/office/powerpoint/2010/main" val="6155139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value of measurements is not in the collection and dissemination of the data, but </a:t>
            </a:r>
            <a:r>
              <a:rPr lang="en-US" dirty="0" smtClean="0"/>
              <a:t>rather in </a:t>
            </a:r>
            <a:r>
              <a:rPr lang="en-US" dirty="0"/>
              <a:t>the conversations about how to use the data to take appropriate action. </a:t>
            </a:r>
            <a:endParaRPr lang="en-US" dirty="0" smtClean="0"/>
          </a:p>
          <a:p>
            <a:r>
              <a:rPr lang="en-US" dirty="0" smtClean="0"/>
              <a:t>Therefore</a:t>
            </a:r>
            <a:r>
              <a:rPr lang="en-US" dirty="0"/>
              <a:t>, while much </a:t>
            </a:r>
            <a:r>
              <a:rPr lang="en-US" dirty="0" smtClean="0"/>
              <a:t>of this </a:t>
            </a:r>
            <a:r>
              <a:rPr lang="en-US" dirty="0"/>
              <a:t>performance domain addresses various types of measurements that can be captured, use of </a:t>
            </a:r>
            <a:r>
              <a:rPr lang="en-US" dirty="0" smtClean="0"/>
              <a:t>the measures </a:t>
            </a:r>
            <a:r>
              <a:rPr lang="en-US" dirty="0"/>
              <a:t>occurs within the context of activities in other performance domains, such as project </a:t>
            </a:r>
            <a:r>
              <a:rPr lang="en-US" dirty="0" smtClean="0"/>
              <a:t>team and </a:t>
            </a:r>
            <a:r>
              <a:rPr lang="en-US" dirty="0"/>
              <a:t>stakeholder discussions, coordinating project work, and so forth.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181</a:t>
            </a:fld>
            <a:endParaRPr lang="en-US" dirty="0"/>
          </a:p>
        </p:txBody>
      </p:sp>
    </p:spTree>
    <p:extLst>
      <p:ext uri="{BB962C8B-B14F-4D97-AF65-F5344CB8AC3E}">
        <p14:creationId xmlns:p14="http://schemas.microsoft.com/office/powerpoint/2010/main" val="241352926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It helps to ensure the right things are measured and </a:t>
            </a:r>
            <a:r>
              <a:rPr lang="en-US" dirty="0" smtClean="0"/>
              <a:t>reported to </a:t>
            </a:r>
            <a:r>
              <a:rPr lang="en-US" dirty="0"/>
              <a:t>stakeholders</a:t>
            </a:r>
            <a:r>
              <a:rPr lang="en-US" dirty="0" smtClean="0"/>
              <a:t>.</a:t>
            </a:r>
          </a:p>
          <a:p>
            <a:r>
              <a:rPr lang="en-US" dirty="0"/>
              <a:t>Effective measures allow for tracking, evaluating, and reporting information </a:t>
            </a:r>
            <a:r>
              <a:rPr lang="en-US" dirty="0" smtClean="0"/>
              <a:t>that can </a:t>
            </a:r>
            <a:r>
              <a:rPr lang="en-US" dirty="0"/>
              <a:t>communicate project status, help improve project performance, and reduce the </a:t>
            </a:r>
            <a:r>
              <a:rPr lang="en-US" dirty="0" smtClean="0"/>
              <a:t>likelihood of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182</a:t>
            </a:fld>
            <a:endParaRPr lang="en-US" dirty="0"/>
          </a:p>
        </p:txBody>
      </p:sp>
    </p:spTree>
    <p:extLst>
      <p:ext uri="{BB962C8B-B14F-4D97-AF65-F5344CB8AC3E}">
        <p14:creationId xmlns:p14="http://schemas.microsoft.com/office/powerpoint/2010/main" val="17733547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Key Performance </a:t>
            </a:r>
            <a:r>
              <a:rPr lang="en-US" dirty="0" smtClean="0"/>
              <a:t>Indicators (KPIs)</a:t>
            </a:r>
          </a:p>
          <a:p>
            <a:pPr lvl="1"/>
            <a:r>
              <a:rPr lang="en-US" dirty="0" smtClean="0"/>
              <a:t>Leading indicators</a:t>
            </a:r>
          </a:p>
          <a:p>
            <a:pPr lvl="2"/>
            <a:r>
              <a:rPr lang="en-US" dirty="0"/>
              <a:t>predict changes or trends in the </a:t>
            </a:r>
            <a:r>
              <a:rPr lang="en-US" dirty="0" smtClean="0"/>
              <a:t>project</a:t>
            </a:r>
          </a:p>
          <a:p>
            <a:pPr lvl="1"/>
            <a:r>
              <a:rPr lang="en-US" dirty="0" smtClean="0"/>
              <a:t>Lagging indicators</a:t>
            </a:r>
          </a:p>
          <a:p>
            <a:pPr lvl="2"/>
            <a:r>
              <a:rPr lang="en-US" dirty="0"/>
              <a:t>measure project deliverables or </a:t>
            </a:r>
            <a:r>
              <a:rPr lang="en-US" dirty="0" smtClean="0"/>
              <a:t>events</a:t>
            </a:r>
          </a:p>
          <a:p>
            <a:pPr lvl="2"/>
            <a:r>
              <a:rPr lang="en-US" dirty="0" smtClean="0"/>
              <a:t>They provide </a:t>
            </a:r>
            <a:r>
              <a:rPr lang="en-US" dirty="0"/>
              <a:t>information after the </a:t>
            </a:r>
            <a:r>
              <a:rPr lang="en-US" dirty="0" smtClean="0"/>
              <a:t>fact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183</a:t>
            </a:fld>
            <a:endParaRPr lang="en-US" dirty="0"/>
          </a:p>
        </p:txBody>
      </p:sp>
    </p:spTree>
    <p:extLst>
      <p:ext uri="{BB962C8B-B14F-4D97-AF65-F5344CB8AC3E}">
        <p14:creationId xmlns:p14="http://schemas.microsoft.com/office/powerpoint/2010/main" val="418253720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normAutofit/>
          </a:bodyPr>
          <a:lstStyle/>
          <a:p>
            <a:r>
              <a:rPr lang="en-US" dirty="0"/>
              <a:t>Effective Metrics</a:t>
            </a:r>
            <a:endParaRPr lang="en-US" dirty="0" smtClean="0"/>
          </a:p>
          <a:p>
            <a:pPr lvl="1"/>
            <a:r>
              <a:rPr lang="en-US" dirty="0"/>
              <a:t>Measuring takes time and effort, which could otherwise be spent on other productive work</a:t>
            </a:r>
            <a:r>
              <a:rPr lang="en-US" dirty="0" smtClean="0"/>
              <a:t>; therefore</a:t>
            </a:r>
            <a:r>
              <a:rPr lang="en-US" dirty="0"/>
              <a:t>, project teams should only measure what is relevant and should ensure that the </a:t>
            </a:r>
            <a:r>
              <a:rPr lang="en-US" dirty="0" smtClean="0"/>
              <a:t>metrics are </a:t>
            </a:r>
            <a:r>
              <a:rPr lang="en-US" dirty="0"/>
              <a:t>useful. </a:t>
            </a:r>
            <a:endParaRPr lang="en-US" dirty="0" smtClean="0"/>
          </a:p>
          <a:p>
            <a:pPr lvl="1"/>
            <a:r>
              <a:rPr lang="en-US" dirty="0" smtClean="0"/>
              <a:t>Characteristics </a:t>
            </a:r>
            <a:r>
              <a:rPr lang="en-US" dirty="0"/>
              <a:t>of effective metrics (or SMART criteria) include:</a:t>
            </a:r>
          </a:p>
          <a:p>
            <a:pPr lvl="2"/>
            <a:r>
              <a:rPr lang="en-US" dirty="0" smtClean="0"/>
              <a:t>Specific</a:t>
            </a:r>
          </a:p>
          <a:p>
            <a:pPr lvl="2"/>
            <a:r>
              <a:rPr lang="en-US" dirty="0" smtClean="0"/>
              <a:t>Meaningful</a:t>
            </a:r>
          </a:p>
          <a:p>
            <a:pPr lvl="2"/>
            <a:r>
              <a:rPr lang="en-US" dirty="0" smtClean="0"/>
              <a:t>Achievable</a:t>
            </a:r>
          </a:p>
          <a:p>
            <a:pPr lvl="2"/>
            <a:r>
              <a:rPr lang="en-US" dirty="0" smtClean="0"/>
              <a:t>Relevant</a:t>
            </a:r>
          </a:p>
          <a:p>
            <a:pPr lvl="2"/>
            <a:r>
              <a:rPr lang="en-US" dirty="0" smtClean="0"/>
              <a:t>Timely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184</a:t>
            </a:fld>
            <a:endParaRPr lang="en-US" dirty="0"/>
          </a:p>
        </p:txBody>
      </p:sp>
    </p:spTree>
    <p:extLst>
      <p:ext uri="{BB962C8B-B14F-4D97-AF65-F5344CB8AC3E}">
        <p14:creationId xmlns:p14="http://schemas.microsoft.com/office/powerpoint/2010/main" val="177720294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a:t>What is measured, the parameters, and the measurement method depend on the </a:t>
            </a:r>
            <a:r>
              <a:rPr lang="en-US" dirty="0" smtClean="0"/>
              <a:t>project objectives</a:t>
            </a:r>
            <a:r>
              <a:rPr lang="en-US" dirty="0"/>
              <a:t>, the intended outcomes, and the environment in which the project takes place. </a:t>
            </a:r>
            <a:endParaRPr lang="en-US" dirty="0" smtClean="0"/>
          </a:p>
          <a:p>
            <a:r>
              <a:rPr lang="en-US" dirty="0" smtClean="0"/>
              <a:t>Common categories </a:t>
            </a:r>
            <a:r>
              <a:rPr lang="en-US" dirty="0"/>
              <a:t>of metrics include:</a:t>
            </a:r>
          </a:p>
          <a:p>
            <a:pPr lvl="1"/>
            <a:r>
              <a:rPr lang="en-US" dirty="0" smtClean="0"/>
              <a:t>Deliverable </a:t>
            </a:r>
            <a:r>
              <a:rPr lang="en-US" dirty="0"/>
              <a:t>metrics,</a:t>
            </a:r>
          </a:p>
          <a:p>
            <a:pPr lvl="1"/>
            <a:r>
              <a:rPr lang="en-US" dirty="0" smtClean="0"/>
              <a:t>Delivery</a:t>
            </a:r>
            <a:r>
              <a:rPr lang="en-US" dirty="0"/>
              <a:t>,</a:t>
            </a:r>
          </a:p>
          <a:p>
            <a:pPr lvl="1"/>
            <a:r>
              <a:rPr lang="en-US" dirty="0" smtClean="0"/>
              <a:t>Baseline </a:t>
            </a:r>
            <a:r>
              <a:rPr lang="en-US" dirty="0"/>
              <a:t>performance,</a:t>
            </a:r>
          </a:p>
          <a:p>
            <a:pPr lvl="1"/>
            <a:r>
              <a:rPr lang="en-US" dirty="0" smtClean="0"/>
              <a:t>Resources</a:t>
            </a:r>
            <a:r>
              <a:rPr lang="en-US" dirty="0"/>
              <a:t>,</a:t>
            </a:r>
          </a:p>
          <a:p>
            <a:pPr lvl="1"/>
            <a:r>
              <a:rPr lang="en-US" dirty="0" smtClean="0"/>
              <a:t>Business </a:t>
            </a:r>
            <a:r>
              <a:rPr lang="en-US" dirty="0"/>
              <a:t>value,</a:t>
            </a:r>
          </a:p>
          <a:p>
            <a:pPr lvl="1"/>
            <a:r>
              <a:rPr lang="en-US" dirty="0" smtClean="0"/>
              <a:t>Stakeholders</a:t>
            </a:r>
            <a:r>
              <a:rPr lang="en-US" dirty="0"/>
              <a:t>, and</a:t>
            </a:r>
          </a:p>
          <a:p>
            <a:pPr lvl="1"/>
            <a:r>
              <a:rPr lang="en-US" dirty="0" smtClean="0"/>
              <a:t>Forecasts</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185</a:t>
            </a:fld>
            <a:endParaRPr lang="en-US" dirty="0"/>
          </a:p>
        </p:txBody>
      </p:sp>
    </p:spTree>
    <p:extLst>
      <p:ext uri="{BB962C8B-B14F-4D97-AF65-F5344CB8AC3E}">
        <p14:creationId xmlns:p14="http://schemas.microsoft.com/office/powerpoint/2010/main" val="408571638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Deliverable metrics</a:t>
            </a:r>
          </a:p>
          <a:p>
            <a:pPr lvl="1"/>
            <a:r>
              <a:rPr lang="en-US" dirty="0"/>
              <a:t>Information on errors or defects, Measures of performance, Technical performance measures</a:t>
            </a:r>
          </a:p>
          <a:p>
            <a:r>
              <a:rPr lang="en-US" dirty="0" smtClean="0"/>
              <a:t>Delivery</a:t>
            </a:r>
          </a:p>
          <a:p>
            <a:pPr lvl="1"/>
            <a:r>
              <a:rPr lang="en-US" dirty="0"/>
              <a:t>Work in </a:t>
            </a:r>
            <a:r>
              <a:rPr lang="en-US" dirty="0" smtClean="0"/>
              <a:t>progress</a:t>
            </a:r>
            <a:r>
              <a:rPr lang="en-US" dirty="0"/>
              <a:t>, Lead time, Cycle time, Process efficiency</a:t>
            </a:r>
          </a:p>
          <a:p>
            <a:r>
              <a:rPr lang="en-US" dirty="0" smtClean="0"/>
              <a:t>Baseline performance</a:t>
            </a:r>
          </a:p>
          <a:p>
            <a:pPr lvl="1"/>
            <a:r>
              <a:rPr lang="en-US" dirty="0"/>
              <a:t>Start and finish dates, Effort and duration, Schedule </a:t>
            </a:r>
            <a:r>
              <a:rPr lang="en-US" dirty="0" smtClean="0"/>
              <a:t>variance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186</a:t>
            </a:fld>
            <a:endParaRPr lang="en-US" dirty="0"/>
          </a:p>
        </p:txBody>
      </p:sp>
    </p:spTree>
    <p:extLst>
      <p:ext uri="{BB962C8B-B14F-4D97-AF65-F5344CB8AC3E}">
        <p14:creationId xmlns:p14="http://schemas.microsoft.com/office/powerpoint/2010/main" val="216206868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Resources</a:t>
            </a:r>
          </a:p>
          <a:p>
            <a:pPr lvl="1"/>
            <a:r>
              <a:rPr lang="en-US" dirty="0"/>
              <a:t>Planned resource utilization compared to actual resource utilization, Planned resource cost compared to actual resource </a:t>
            </a:r>
            <a:r>
              <a:rPr lang="en-US" dirty="0" smtClean="0"/>
              <a:t>cost</a:t>
            </a:r>
            <a:endParaRPr lang="en-US" dirty="0"/>
          </a:p>
          <a:p>
            <a:r>
              <a:rPr lang="en-US" dirty="0" smtClean="0"/>
              <a:t>Business value</a:t>
            </a:r>
          </a:p>
          <a:p>
            <a:pPr lvl="1"/>
            <a:r>
              <a:rPr lang="en-US" dirty="0"/>
              <a:t>Cost-benefit ratio, Return on investment (ROI), Net present value (NPV)</a:t>
            </a:r>
          </a:p>
          <a:p>
            <a:r>
              <a:rPr lang="en-US" dirty="0" smtClean="0"/>
              <a:t>Stakeholders</a:t>
            </a:r>
          </a:p>
          <a:p>
            <a:pPr lvl="1"/>
            <a:r>
              <a:rPr lang="en-US" dirty="0"/>
              <a:t>Net Promoter </a:t>
            </a:r>
            <a:r>
              <a:rPr lang="en-US" dirty="0" smtClean="0"/>
              <a:t>Score </a:t>
            </a:r>
            <a:r>
              <a:rPr lang="en-US" dirty="0"/>
              <a:t>(NPS), Mood chart, Morale, Turnover</a:t>
            </a:r>
          </a:p>
          <a:p>
            <a:r>
              <a:rPr lang="en-US" dirty="0" smtClean="0"/>
              <a:t>Forecasts</a:t>
            </a:r>
          </a:p>
          <a:p>
            <a:pPr lvl="1"/>
            <a:r>
              <a:rPr lang="en-US" dirty="0"/>
              <a:t>Estimate to complete (ETC), Estimate at completion (EAC), Variance at completion (VAC)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187</a:t>
            </a:fld>
            <a:endParaRPr lang="en-US" dirty="0"/>
          </a:p>
        </p:txBody>
      </p:sp>
    </p:spTree>
    <p:extLst>
      <p:ext uri="{BB962C8B-B14F-4D97-AF65-F5344CB8AC3E}">
        <p14:creationId xmlns:p14="http://schemas.microsoft.com/office/powerpoint/2010/main" val="224603469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Mood Board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8594" y="2130504"/>
            <a:ext cx="8373644" cy="34199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188</a:t>
            </a:fld>
            <a:endParaRPr lang="en-US" dirty="0"/>
          </a:p>
        </p:txBody>
      </p:sp>
    </p:spTree>
    <p:extLst>
      <p:ext uri="{BB962C8B-B14F-4D97-AF65-F5344CB8AC3E}">
        <p14:creationId xmlns:p14="http://schemas.microsoft.com/office/powerpoint/2010/main" val="30590964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a:p>
            <a:r>
              <a:rPr lang="en-US" dirty="0"/>
              <a:t>Information </a:t>
            </a:r>
            <a:r>
              <a:rPr lang="en-US" dirty="0" smtClean="0"/>
              <a:t>Radiators</a:t>
            </a:r>
          </a:p>
          <a:p>
            <a:r>
              <a:rPr lang="en-US" dirty="0"/>
              <a:t>Visual Controls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189</a:t>
            </a:fld>
            <a:endParaRPr lang="en-US" dirty="0"/>
          </a:p>
        </p:txBody>
      </p:sp>
    </p:spTree>
    <p:extLst>
      <p:ext uri="{BB962C8B-B14F-4D97-AF65-F5344CB8AC3E}">
        <p14:creationId xmlns:p14="http://schemas.microsoft.com/office/powerpoint/2010/main" val="1311679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Prioritize</a:t>
            </a:r>
            <a:endParaRPr lang="en-US" dirty="0" smtClean="0"/>
          </a:p>
          <a:p>
            <a:pPr lvl="1"/>
            <a:r>
              <a:rPr lang="en-US" dirty="0"/>
              <a:t>On many projects, there are too many stakeholders involved for the project team to </a:t>
            </a:r>
            <a:r>
              <a:rPr lang="en-US" dirty="0" smtClean="0"/>
              <a:t>engage directly </a:t>
            </a:r>
            <a:r>
              <a:rPr lang="en-US" dirty="0"/>
              <a:t>or effectively with all of them. </a:t>
            </a:r>
            <a:endParaRPr lang="en-US" dirty="0" smtClean="0"/>
          </a:p>
          <a:p>
            <a:pPr lvl="1"/>
            <a:r>
              <a:rPr lang="en-US" dirty="0" smtClean="0"/>
              <a:t>Based </a:t>
            </a:r>
            <a:r>
              <a:rPr lang="en-US" dirty="0"/>
              <a:t>on its analysis, the project team can complete an </a:t>
            </a:r>
            <a:r>
              <a:rPr lang="en-US" dirty="0" smtClean="0"/>
              <a:t>initial prioritization </a:t>
            </a:r>
            <a:r>
              <a:rPr lang="en-US" dirty="0"/>
              <a:t>of stakeholders. </a:t>
            </a:r>
            <a:endParaRPr lang="en-US" dirty="0" smtClean="0"/>
          </a:p>
          <a:p>
            <a:pPr lvl="1"/>
            <a:r>
              <a:rPr lang="en-US" dirty="0" smtClean="0"/>
              <a:t>It </a:t>
            </a:r>
            <a:r>
              <a:rPr lang="en-US" dirty="0"/>
              <a:t>is common to focus on stakeholders with the most power and </a:t>
            </a:r>
            <a:r>
              <a:rPr lang="en-US" dirty="0" smtClean="0"/>
              <a:t>interest as </a:t>
            </a:r>
            <a:r>
              <a:rPr lang="en-US" dirty="0"/>
              <a:t>one way to prioritize engagement. </a:t>
            </a:r>
            <a:endParaRPr lang="en-US" dirty="0" smtClean="0"/>
          </a:p>
          <a:p>
            <a:pPr lvl="1"/>
            <a:r>
              <a:rPr lang="en-US" dirty="0" smtClean="0"/>
              <a:t>As </a:t>
            </a:r>
            <a:r>
              <a:rPr lang="en-US" dirty="0"/>
              <a:t>events unfold throughout the project, the project team </a:t>
            </a:r>
            <a:r>
              <a:rPr lang="en-US" dirty="0" smtClean="0"/>
              <a:t>may need </a:t>
            </a:r>
            <a:r>
              <a:rPr lang="en-US" dirty="0"/>
              <a:t>to reprioritize based on new stakeholders or evolving changes in the stakeholder landscape.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15822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p:txBody>
      </p:sp>
      <p:pic>
        <p:nvPicPr>
          <p:cNvPr id="4" name="Picture 3"/>
          <p:cNvPicPr>
            <a:picLocks noChangeAspect="1"/>
          </p:cNvPicPr>
          <p:nvPr/>
        </p:nvPicPr>
        <p:blipFill>
          <a:blip r:embed="rId2"/>
          <a:stretch>
            <a:fillRect/>
          </a:stretch>
        </p:blipFill>
        <p:spPr>
          <a:xfrm>
            <a:off x="3789103" y="1289138"/>
            <a:ext cx="6975467" cy="512189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190</a:t>
            </a:fld>
            <a:endParaRPr lang="en-US" dirty="0"/>
          </a:p>
        </p:txBody>
      </p:sp>
    </p:spTree>
    <p:extLst>
      <p:ext uri="{BB962C8B-B14F-4D97-AF65-F5344CB8AC3E}">
        <p14:creationId xmlns:p14="http://schemas.microsoft.com/office/powerpoint/2010/main" val="11735125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Information Radiators</a:t>
            </a:r>
          </a:p>
        </p:txBody>
      </p:sp>
      <p:pic>
        <p:nvPicPr>
          <p:cNvPr id="4" name="Picture 3"/>
          <p:cNvPicPr>
            <a:picLocks noChangeAspect="1"/>
          </p:cNvPicPr>
          <p:nvPr/>
        </p:nvPicPr>
        <p:blipFill>
          <a:blip r:embed="rId2"/>
          <a:stretch>
            <a:fillRect/>
          </a:stretch>
        </p:blipFill>
        <p:spPr>
          <a:xfrm>
            <a:off x="4225942" y="1406880"/>
            <a:ext cx="7511703" cy="48558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191</a:t>
            </a:fld>
            <a:endParaRPr lang="en-US" dirty="0"/>
          </a:p>
        </p:txBody>
      </p:sp>
    </p:spTree>
    <p:extLst>
      <p:ext uri="{BB962C8B-B14F-4D97-AF65-F5344CB8AC3E}">
        <p14:creationId xmlns:p14="http://schemas.microsoft.com/office/powerpoint/2010/main" val="278030033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Visual Controls</a:t>
            </a:r>
          </a:p>
          <a:p>
            <a:pPr lvl="1"/>
            <a:r>
              <a:rPr lang="en-US" dirty="0"/>
              <a:t>Task </a:t>
            </a:r>
            <a:r>
              <a:rPr lang="en-US" dirty="0" smtClean="0"/>
              <a:t>boards</a:t>
            </a:r>
          </a:p>
          <a:p>
            <a:pPr lvl="1"/>
            <a:r>
              <a:rPr lang="en-US" dirty="0"/>
              <a:t>Burn </a:t>
            </a:r>
            <a:r>
              <a:rPr lang="en-US" dirty="0" smtClean="0"/>
              <a:t>charts</a:t>
            </a:r>
          </a:p>
          <a:p>
            <a:pPr lvl="1"/>
            <a:r>
              <a:rPr lang="en-US" dirty="0"/>
              <a:t>Other types of charts</a:t>
            </a:r>
          </a:p>
        </p:txBody>
      </p:sp>
      <p:pic>
        <p:nvPicPr>
          <p:cNvPr id="4" name="Picture 3"/>
          <p:cNvPicPr>
            <a:picLocks noChangeAspect="1"/>
          </p:cNvPicPr>
          <p:nvPr/>
        </p:nvPicPr>
        <p:blipFill>
          <a:blip r:embed="rId2"/>
          <a:stretch>
            <a:fillRect/>
          </a:stretch>
        </p:blipFill>
        <p:spPr>
          <a:xfrm>
            <a:off x="4191795" y="1406880"/>
            <a:ext cx="7432942" cy="451979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192</a:t>
            </a:fld>
            <a:endParaRPr lang="en-US" dirty="0"/>
          </a:p>
        </p:txBody>
      </p:sp>
    </p:spTree>
    <p:extLst>
      <p:ext uri="{BB962C8B-B14F-4D97-AF65-F5344CB8AC3E}">
        <p14:creationId xmlns:p14="http://schemas.microsoft.com/office/powerpoint/2010/main" val="215424325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Pitfalls</a:t>
            </a:r>
            <a:endParaRPr lang="en-US" dirty="0"/>
          </a:p>
        </p:txBody>
      </p:sp>
      <p:sp>
        <p:nvSpPr>
          <p:cNvPr id="3" name="Content Placeholder 2"/>
          <p:cNvSpPr>
            <a:spLocks noGrp="1"/>
          </p:cNvSpPr>
          <p:nvPr>
            <p:ph idx="1"/>
          </p:nvPr>
        </p:nvSpPr>
        <p:spPr/>
        <p:txBody>
          <a:bodyPr/>
          <a:lstStyle/>
          <a:p>
            <a:r>
              <a:rPr lang="en-US" dirty="0"/>
              <a:t>Hawthorne </a:t>
            </a:r>
            <a:r>
              <a:rPr lang="en-US" dirty="0" smtClean="0"/>
              <a:t>effect</a:t>
            </a:r>
          </a:p>
          <a:p>
            <a:r>
              <a:rPr lang="en-US" dirty="0"/>
              <a:t>Vanity </a:t>
            </a:r>
            <a:r>
              <a:rPr lang="en-US" dirty="0" smtClean="0"/>
              <a:t>metric</a:t>
            </a:r>
          </a:p>
          <a:p>
            <a:r>
              <a:rPr lang="en-US" dirty="0" smtClean="0"/>
              <a:t>Demoralization</a:t>
            </a:r>
          </a:p>
          <a:p>
            <a:r>
              <a:rPr lang="en-US" dirty="0"/>
              <a:t>Misusing the </a:t>
            </a:r>
            <a:r>
              <a:rPr lang="en-US" dirty="0" smtClean="0"/>
              <a:t>metrics</a:t>
            </a:r>
          </a:p>
          <a:p>
            <a:r>
              <a:rPr lang="en-US" dirty="0"/>
              <a:t>Confirmation </a:t>
            </a:r>
            <a:r>
              <a:rPr lang="en-US" dirty="0" smtClean="0"/>
              <a:t>bias</a:t>
            </a:r>
          </a:p>
          <a:p>
            <a:r>
              <a:rPr lang="en-US" dirty="0"/>
              <a:t>Correlation versus causation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193</a:t>
            </a:fld>
            <a:endParaRPr lang="en-US" dirty="0"/>
          </a:p>
        </p:txBody>
      </p:sp>
    </p:spTree>
    <p:extLst>
      <p:ext uri="{BB962C8B-B14F-4D97-AF65-F5344CB8AC3E}">
        <p14:creationId xmlns:p14="http://schemas.microsoft.com/office/powerpoint/2010/main" val="23990666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and Improving</a:t>
            </a:r>
            <a:endParaRPr lang="en-US" dirty="0"/>
          </a:p>
        </p:txBody>
      </p:sp>
      <p:sp>
        <p:nvSpPr>
          <p:cNvPr id="3" name="Content Placeholder 2"/>
          <p:cNvSpPr>
            <a:spLocks noGrp="1"/>
          </p:cNvSpPr>
          <p:nvPr>
            <p:ph idx="1"/>
          </p:nvPr>
        </p:nvSpPr>
        <p:spPr/>
        <p:txBody>
          <a:bodyPr/>
          <a:lstStyle/>
          <a:p>
            <a:r>
              <a:rPr lang="en-US" dirty="0"/>
              <a:t>The intent in measuring and displaying data is to learn and improve. To optimize </a:t>
            </a:r>
            <a:r>
              <a:rPr lang="en-US" dirty="0" smtClean="0"/>
              <a:t>project performance </a:t>
            </a:r>
            <a:r>
              <a:rPr lang="en-US" dirty="0"/>
              <a:t>and efficiency, only measure and report information that will:</a:t>
            </a:r>
          </a:p>
          <a:p>
            <a:pPr lvl="1"/>
            <a:r>
              <a:rPr lang="en-US" dirty="0" smtClean="0"/>
              <a:t>Allow </a:t>
            </a:r>
            <a:r>
              <a:rPr lang="en-US" dirty="0"/>
              <a:t>the project team to learn,</a:t>
            </a:r>
          </a:p>
          <a:p>
            <a:pPr lvl="1"/>
            <a:r>
              <a:rPr lang="en-US" dirty="0" smtClean="0"/>
              <a:t>Facilitate </a:t>
            </a:r>
            <a:r>
              <a:rPr lang="en-US" dirty="0"/>
              <a:t>a decision,</a:t>
            </a:r>
          </a:p>
          <a:p>
            <a:pPr lvl="1"/>
            <a:r>
              <a:rPr lang="en-US" dirty="0" smtClean="0"/>
              <a:t>Improve </a:t>
            </a:r>
            <a:r>
              <a:rPr lang="en-US" dirty="0"/>
              <a:t>some aspect of the product or project performance,</a:t>
            </a:r>
          </a:p>
          <a:p>
            <a:pPr lvl="1"/>
            <a:r>
              <a:rPr lang="en-US" dirty="0" smtClean="0"/>
              <a:t>Help </a:t>
            </a:r>
            <a:r>
              <a:rPr lang="en-US" dirty="0"/>
              <a:t>avoid an issue, and</a:t>
            </a:r>
          </a:p>
          <a:p>
            <a:pPr lvl="1"/>
            <a:r>
              <a:rPr lang="en-US" dirty="0" smtClean="0"/>
              <a:t>Prevent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194</a:t>
            </a:fld>
            <a:endParaRPr lang="en-US" dirty="0"/>
          </a:p>
        </p:txBody>
      </p:sp>
    </p:spTree>
    <p:extLst>
      <p:ext uri="{BB962C8B-B14F-4D97-AF65-F5344CB8AC3E}">
        <p14:creationId xmlns:p14="http://schemas.microsoft.com/office/powerpoint/2010/main" val="27711243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1521" y="1917761"/>
            <a:ext cx="8707065" cy="351521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195</a:t>
            </a:fld>
            <a:endParaRPr lang="en-US" dirty="0"/>
          </a:p>
        </p:txBody>
      </p:sp>
    </p:spTree>
    <p:extLst>
      <p:ext uri="{BB962C8B-B14F-4D97-AF65-F5344CB8AC3E}">
        <p14:creationId xmlns:p14="http://schemas.microsoft.com/office/powerpoint/2010/main" val="222666872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Uncertainty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196</a:t>
            </a:fld>
            <a:endParaRPr lang="en-US"/>
          </a:p>
        </p:txBody>
      </p:sp>
    </p:spTree>
    <p:extLst>
      <p:ext uri="{BB962C8B-B14F-4D97-AF65-F5344CB8AC3E}">
        <p14:creationId xmlns:p14="http://schemas.microsoft.com/office/powerpoint/2010/main" val="4819425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99404" y="1243734"/>
            <a:ext cx="7592025" cy="52127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197</a:t>
            </a:fld>
            <a:endParaRPr lang="en-US" dirty="0"/>
          </a:p>
        </p:txBody>
      </p:sp>
    </p:spTree>
    <p:extLst>
      <p:ext uri="{BB962C8B-B14F-4D97-AF65-F5344CB8AC3E}">
        <p14:creationId xmlns:p14="http://schemas.microsoft.com/office/powerpoint/2010/main" val="259053828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a:bodyPr>
          <a:lstStyle/>
          <a:p>
            <a:r>
              <a:rPr lang="en-US" dirty="0"/>
              <a:t>The following definitions are relevant to the Uncertainty Performance Domain:</a:t>
            </a:r>
          </a:p>
          <a:p>
            <a:pPr lvl="1"/>
            <a:r>
              <a:rPr lang="en-US" dirty="0" smtClean="0"/>
              <a:t>Uncertainty</a:t>
            </a:r>
          </a:p>
          <a:p>
            <a:pPr lvl="2"/>
            <a:r>
              <a:rPr lang="en-US" dirty="0" smtClean="0"/>
              <a:t>A </a:t>
            </a:r>
            <a:r>
              <a:rPr lang="en-US" dirty="0"/>
              <a:t>lack of understanding and awareness of issues, events, paths to follow</a:t>
            </a:r>
            <a:r>
              <a:rPr lang="en-US" dirty="0" smtClean="0"/>
              <a:t>, or </a:t>
            </a:r>
            <a:r>
              <a:rPr lang="en-US" dirty="0"/>
              <a:t>solutions to pursue.</a:t>
            </a:r>
          </a:p>
          <a:p>
            <a:pPr lvl="1"/>
            <a:r>
              <a:rPr lang="en-US" dirty="0" smtClean="0"/>
              <a:t>Ambiguity</a:t>
            </a:r>
          </a:p>
          <a:p>
            <a:pPr lvl="2"/>
            <a:r>
              <a:rPr lang="en-US" dirty="0" smtClean="0"/>
              <a:t>A </a:t>
            </a:r>
            <a:r>
              <a:rPr lang="en-US" dirty="0"/>
              <a:t>state of being unclear, having difficulty in identifying the </a:t>
            </a:r>
            <a:r>
              <a:rPr lang="en-US" dirty="0" smtClean="0"/>
              <a:t>cause </a:t>
            </a:r>
            <a:r>
              <a:rPr lang="en-US" dirty="0"/>
              <a:t>of events, </a:t>
            </a:r>
            <a:r>
              <a:rPr lang="en-US" dirty="0" smtClean="0"/>
              <a:t>or having </a:t>
            </a:r>
            <a:r>
              <a:rPr lang="en-US" dirty="0"/>
              <a:t>multiple options from which to choose.</a:t>
            </a:r>
          </a:p>
          <a:p>
            <a:pPr lvl="1"/>
            <a:r>
              <a:rPr lang="en-US" dirty="0" smtClean="0"/>
              <a:t>Complexity</a:t>
            </a:r>
          </a:p>
          <a:p>
            <a:pPr lvl="2"/>
            <a:r>
              <a:rPr lang="en-US" dirty="0" smtClean="0"/>
              <a:t>A </a:t>
            </a:r>
            <a:r>
              <a:rPr lang="en-US" dirty="0"/>
              <a:t>characteristic of a program or project or its environment </a:t>
            </a:r>
            <a:r>
              <a:rPr lang="en-US" dirty="0" smtClean="0"/>
              <a:t>that </a:t>
            </a:r>
            <a:r>
              <a:rPr lang="en-US" dirty="0"/>
              <a:t>is difficult </a:t>
            </a:r>
            <a:r>
              <a:rPr lang="en-US" dirty="0" smtClean="0"/>
              <a:t>to manage </a:t>
            </a:r>
            <a:r>
              <a:rPr lang="en-US" dirty="0"/>
              <a:t>due to human behavior, system behavior, and ambiguity.</a:t>
            </a:r>
          </a:p>
          <a:p>
            <a:pPr lvl="1"/>
            <a:r>
              <a:rPr lang="en-US" dirty="0" smtClean="0"/>
              <a:t>Volatility</a:t>
            </a:r>
          </a:p>
          <a:p>
            <a:pPr lvl="2"/>
            <a:r>
              <a:rPr lang="en-US" dirty="0" smtClean="0"/>
              <a:t>The </a:t>
            </a:r>
            <a:r>
              <a:rPr lang="en-US" dirty="0"/>
              <a:t>possibility for rapid and unpredictable change.</a:t>
            </a:r>
          </a:p>
          <a:p>
            <a:pPr lvl="1"/>
            <a:r>
              <a:rPr lang="en-US" dirty="0" smtClean="0"/>
              <a:t>Risk</a:t>
            </a:r>
          </a:p>
          <a:p>
            <a:pPr lvl="2"/>
            <a:r>
              <a:rPr lang="en-US" dirty="0" smtClean="0"/>
              <a:t>An </a:t>
            </a:r>
            <a:r>
              <a:rPr lang="en-US" dirty="0"/>
              <a:t>uncertain event or condition that, if it occurs, has a </a:t>
            </a:r>
            <a:r>
              <a:rPr lang="en-US" dirty="0" smtClean="0"/>
              <a:t>positive </a:t>
            </a:r>
            <a:r>
              <a:rPr lang="en-US" dirty="0"/>
              <a:t>or negative effect on </a:t>
            </a:r>
            <a:r>
              <a:rPr lang="en-US" dirty="0" smtClean="0"/>
              <a:t>one or </a:t>
            </a:r>
            <a:r>
              <a:rPr lang="en-US" dirty="0"/>
              <a:t>more project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198</a:t>
            </a:fld>
            <a:endParaRPr lang="en-US" dirty="0"/>
          </a:p>
        </p:txBody>
      </p:sp>
    </p:spTree>
    <p:extLst>
      <p:ext uri="{BB962C8B-B14F-4D97-AF65-F5344CB8AC3E}">
        <p14:creationId xmlns:p14="http://schemas.microsoft.com/office/powerpoint/2010/main" val="251945287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a:bodyPr>
          <a:lstStyle/>
          <a:p>
            <a:r>
              <a:rPr lang="en-US" dirty="0"/>
              <a:t>Uncertainty in the broadest sense is a state of not knowing or unpredictability. </a:t>
            </a:r>
            <a:endParaRPr lang="en-US" dirty="0" smtClean="0"/>
          </a:p>
          <a:p>
            <a:r>
              <a:rPr lang="en-US" dirty="0" smtClean="0"/>
              <a:t>There </a:t>
            </a:r>
            <a:r>
              <a:rPr lang="en-US" dirty="0"/>
              <a:t>are </a:t>
            </a:r>
            <a:r>
              <a:rPr lang="en-US" dirty="0" smtClean="0"/>
              <a:t>many nuances </a:t>
            </a:r>
            <a:r>
              <a:rPr lang="en-US" dirty="0"/>
              <a:t>to uncertainty, such as:</a:t>
            </a:r>
          </a:p>
          <a:p>
            <a:pPr lvl="1"/>
            <a:r>
              <a:rPr lang="en-US" dirty="0" smtClean="0"/>
              <a:t>Risk </a:t>
            </a:r>
            <a:r>
              <a:rPr lang="en-US" dirty="0"/>
              <a:t>associated with not knowing future events,</a:t>
            </a:r>
          </a:p>
          <a:p>
            <a:pPr lvl="1"/>
            <a:r>
              <a:rPr lang="en-US" dirty="0" smtClean="0"/>
              <a:t>Ambiguity </a:t>
            </a:r>
            <a:r>
              <a:rPr lang="en-US" dirty="0"/>
              <a:t>associated with not being aware of current or future conditions, and</a:t>
            </a:r>
          </a:p>
          <a:p>
            <a:pPr lvl="1"/>
            <a:r>
              <a:rPr lang="en-US" dirty="0" smtClean="0"/>
              <a:t>Complexity </a:t>
            </a:r>
            <a:r>
              <a:rPr lang="en-US" dirty="0"/>
              <a:t>associated with dynamic systems having unpredictable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199</a:t>
            </a:fld>
            <a:endParaRPr lang="en-US" dirty="0"/>
          </a:p>
        </p:txBody>
      </p:sp>
    </p:spTree>
    <p:extLst>
      <p:ext uri="{BB962C8B-B14F-4D97-AF65-F5344CB8AC3E}">
        <p14:creationId xmlns:p14="http://schemas.microsoft.com/office/powerpoint/2010/main" val="405450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Project Performance Domains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Stakeholder engagement entails working collaboratively with stakeholders to introduce </a:t>
            </a:r>
            <a:r>
              <a:rPr lang="en-US" dirty="0" smtClean="0"/>
              <a:t>the project</a:t>
            </a:r>
            <a:r>
              <a:rPr lang="en-US" dirty="0"/>
              <a:t>, elicit their requirements, manage expectations, resolve issues, negotiate, prioritize, </a:t>
            </a:r>
            <a:r>
              <a:rPr lang="en-US" dirty="0" smtClean="0"/>
              <a:t>problem solve</a:t>
            </a:r>
            <a:r>
              <a:rPr lang="en-US" dirty="0"/>
              <a:t>, and make decisions. </a:t>
            </a:r>
            <a:endParaRPr lang="en-US" dirty="0" smtClean="0"/>
          </a:p>
          <a:p>
            <a:pPr lvl="1"/>
            <a:r>
              <a:rPr lang="en-US" dirty="0" smtClean="0"/>
              <a:t>Engaging </a:t>
            </a:r>
            <a:r>
              <a:rPr lang="en-US" dirty="0"/>
              <a:t>stakeholders requires the application of soft skills, such </a:t>
            </a:r>
            <a:r>
              <a:rPr lang="en-US" dirty="0" smtClean="0"/>
              <a:t>as active </a:t>
            </a:r>
            <a:r>
              <a:rPr lang="en-US" dirty="0"/>
              <a:t>listening, interpersonal skills, and conflict management, as well as leadership skills such </a:t>
            </a:r>
            <a:r>
              <a:rPr lang="en-US" dirty="0" smtClean="0"/>
              <a:t>as establishing </a:t>
            </a:r>
            <a:r>
              <a:rPr lang="en-US" dirty="0"/>
              <a:t>the vision and critical thinking.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76618566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lnSpcReduction="10000"/>
          </a:bodyPr>
          <a:lstStyle/>
          <a:p>
            <a:r>
              <a:rPr lang="en-US" dirty="0"/>
              <a:t>Successfully navigating uncertainty begins with understanding the larger environment </a:t>
            </a:r>
            <a:r>
              <a:rPr lang="en-US" dirty="0" smtClean="0"/>
              <a:t>within which </a:t>
            </a:r>
            <a:r>
              <a:rPr lang="en-US" dirty="0"/>
              <a:t>the project is operating. </a:t>
            </a:r>
            <a:endParaRPr lang="en-US" dirty="0" smtClean="0"/>
          </a:p>
          <a:p>
            <a:r>
              <a:rPr lang="en-US" dirty="0" smtClean="0"/>
              <a:t>Aspects </a:t>
            </a:r>
            <a:r>
              <a:rPr lang="en-US" dirty="0"/>
              <a:t>of the environment that contribute to project </a:t>
            </a:r>
            <a:r>
              <a:rPr lang="en-US" dirty="0" smtClean="0"/>
              <a:t>uncertainty include</a:t>
            </a:r>
            <a:r>
              <a:rPr lang="en-US" dirty="0"/>
              <a:t>, but are not limited to:</a:t>
            </a:r>
          </a:p>
          <a:p>
            <a:pPr lvl="1"/>
            <a:r>
              <a:rPr lang="en-US" dirty="0" smtClean="0"/>
              <a:t>Economic </a:t>
            </a:r>
            <a:r>
              <a:rPr lang="en-US" dirty="0"/>
              <a:t>factors such as volatility in prices, availability of resources, ability to </a:t>
            </a:r>
            <a:r>
              <a:rPr lang="en-US" dirty="0" smtClean="0"/>
              <a:t>borrow funds</a:t>
            </a:r>
            <a:r>
              <a:rPr lang="en-US" dirty="0"/>
              <a:t>, and inflation/deflation;</a:t>
            </a:r>
          </a:p>
          <a:p>
            <a:pPr lvl="1"/>
            <a:r>
              <a:rPr lang="en-US" dirty="0" smtClean="0"/>
              <a:t>Technical </a:t>
            </a:r>
            <a:r>
              <a:rPr lang="en-US" dirty="0"/>
              <a:t>considerations such as new or emerging technology, complexity associated </a:t>
            </a:r>
            <a:r>
              <a:rPr lang="en-US" dirty="0" smtClean="0"/>
              <a:t>with systems</a:t>
            </a:r>
            <a:r>
              <a:rPr lang="en-US" dirty="0"/>
              <a:t>, and interfaces;</a:t>
            </a:r>
          </a:p>
          <a:p>
            <a:pPr lvl="1"/>
            <a:r>
              <a:rPr lang="en-US" dirty="0" smtClean="0"/>
              <a:t>Legal </a:t>
            </a:r>
            <a:r>
              <a:rPr lang="en-US" dirty="0"/>
              <a:t>or legislative constraints or requirements;</a:t>
            </a:r>
          </a:p>
          <a:p>
            <a:pPr lvl="1"/>
            <a:r>
              <a:rPr lang="en-US" dirty="0" smtClean="0"/>
              <a:t>Physical </a:t>
            </a:r>
            <a:r>
              <a:rPr lang="en-US" dirty="0"/>
              <a:t>environment as it pertains to safety, weather, and working conditions;</a:t>
            </a:r>
          </a:p>
          <a:p>
            <a:pPr lvl="1"/>
            <a:r>
              <a:rPr lang="en-US" dirty="0" smtClean="0"/>
              <a:t>Ambiguity </a:t>
            </a:r>
            <a:r>
              <a:rPr lang="en-US" dirty="0"/>
              <a:t>associated with current or future conditions;</a:t>
            </a:r>
          </a:p>
          <a:p>
            <a:pPr lvl="1"/>
            <a:r>
              <a:rPr lang="en-US" dirty="0" smtClean="0"/>
              <a:t>Social </a:t>
            </a:r>
            <a:r>
              <a:rPr lang="en-US" dirty="0"/>
              <a:t>and market influences shaped by opinion and media; and,</a:t>
            </a:r>
          </a:p>
          <a:p>
            <a:pPr lvl="1"/>
            <a:r>
              <a:rPr lang="en-US" dirty="0" smtClean="0"/>
              <a:t>Political </a:t>
            </a:r>
            <a:r>
              <a:rPr lang="en-US" dirty="0"/>
              <a:t>influences, either external or internal to the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200</a:t>
            </a:fld>
            <a:endParaRPr lang="en-US" dirty="0"/>
          </a:p>
        </p:txBody>
      </p:sp>
    </p:spTree>
    <p:extLst>
      <p:ext uri="{BB962C8B-B14F-4D97-AF65-F5344CB8AC3E}">
        <p14:creationId xmlns:p14="http://schemas.microsoft.com/office/powerpoint/2010/main" val="169174510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Uncertainty</a:t>
            </a:r>
          </a:p>
        </p:txBody>
      </p:sp>
      <p:sp>
        <p:nvSpPr>
          <p:cNvPr id="3" name="Content Placeholder 2"/>
          <p:cNvSpPr>
            <a:spLocks noGrp="1"/>
          </p:cNvSpPr>
          <p:nvPr>
            <p:ph idx="1"/>
          </p:nvPr>
        </p:nvSpPr>
        <p:spPr/>
        <p:txBody>
          <a:bodyPr/>
          <a:lstStyle/>
          <a:p>
            <a:r>
              <a:rPr lang="en-US" dirty="0"/>
              <a:t>There are several options for responding to </a:t>
            </a:r>
            <a:r>
              <a:rPr lang="en-US" dirty="0" smtClean="0"/>
              <a:t>uncertainty</a:t>
            </a:r>
          </a:p>
          <a:p>
            <a:pPr lvl="1"/>
            <a:r>
              <a:rPr lang="en-US" dirty="0"/>
              <a:t>Gather </a:t>
            </a:r>
            <a:r>
              <a:rPr lang="en-US" dirty="0" smtClean="0"/>
              <a:t>information</a:t>
            </a:r>
          </a:p>
          <a:p>
            <a:pPr lvl="1"/>
            <a:r>
              <a:rPr lang="en-US" dirty="0"/>
              <a:t>Prepare for multiple </a:t>
            </a:r>
            <a:r>
              <a:rPr lang="en-US" dirty="0" smtClean="0"/>
              <a:t>outcomes</a:t>
            </a:r>
          </a:p>
          <a:p>
            <a:pPr lvl="1"/>
            <a:r>
              <a:rPr lang="en-US" dirty="0"/>
              <a:t>Set-based </a:t>
            </a:r>
            <a:r>
              <a:rPr lang="en-US" dirty="0" smtClean="0"/>
              <a:t>design</a:t>
            </a:r>
          </a:p>
          <a:p>
            <a:pPr lvl="1"/>
            <a:r>
              <a:rPr lang="en-US" dirty="0"/>
              <a:t>Build in resilience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201</a:t>
            </a:fld>
            <a:endParaRPr lang="en-US" dirty="0"/>
          </a:p>
        </p:txBody>
      </p:sp>
    </p:spTree>
    <p:extLst>
      <p:ext uri="{BB962C8B-B14F-4D97-AF65-F5344CB8AC3E}">
        <p14:creationId xmlns:p14="http://schemas.microsoft.com/office/powerpoint/2010/main" val="237867129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a:t>
            </a:r>
            <a:endParaRPr lang="en-US" dirty="0"/>
          </a:p>
        </p:txBody>
      </p:sp>
      <p:sp>
        <p:nvSpPr>
          <p:cNvPr id="3" name="Content Placeholder 2"/>
          <p:cNvSpPr>
            <a:spLocks noGrp="1"/>
          </p:cNvSpPr>
          <p:nvPr>
            <p:ph idx="1"/>
          </p:nvPr>
        </p:nvSpPr>
        <p:spPr/>
        <p:txBody>
          <a:bodyPr>
            <a:normAutofit/>
          </a:bodyPr>
          <a:lstStyle/>
          <a:p>
            <a:r>
              <a:rPr lang="en-US" dirty="0"/>
              <a:t>There are two categories of ambiguity: </a:t>
            </a:r>
            <a:endParaRPr lang="en-US" dirty="0" smtClean="0"/>
          </a:p>
          <a:p>
            <a:pPr lvl="1"/>
            <a:r>
              <a:rPr lang="en-US" dirty="0" smtClean="0"/>
              <a:t>Conceptual ambiguity</a:t>
            </a:r>
          </a:p>
          <a:p>
            <a:pPr lvl="2"/>
            <a:r>
              <a:rPr lang="en-US" dirty="0" smtClean="0"/>
              <a:t>The </a:t>
            </a:r>
            <a:r>
              <a:rPr lang="en-US" dirty="0"/>
              <a:t>lack of effective understanding—occurs when people use similar </a:t>
            </a:r>
            <a:r>
              <a:rPr lang="en-US" dirty="0" smtClean="0"/>
              <a:t>terms or </a:t>
            </a:r>
            <a:r>
              <a:rPr lang="en-US" dirty="0"/>
              <a:t>arguments in different ways. </a:t>
            </a:r>
            <a:endParaRPr lang="en-US" dirty="0" smtClean="0"/>
          </a:p>
          <a:p>
            <a:pPr lvl="2"/>
            <a:r>
              <a:rPr lang="en-US" dirty="0" smtClean="0"/>
              <a:t>For </a:t>
            </a:r>
            <a:r>
              <a:rPr lang="en-US" dirty="0"/>
              <a:t>example, the statement, “The schedule was reported on </a:t>
            </a:r>
            <a:r>
              <a:rPr lang="en-US" dirty="0" smtClean="0"/>
              <a:t>track last </a:t>
            </a:r>
            <a:r>
              <a:rPr lang="en-US" dirty="0"/>
              <a:t>week,” is not clear. </a:t>
            </a:r>
            <a:endParaRPr lang="en-US" dirty="0" smtClean="0"/>
          </a:p>
          <a:p>
            <a:pPr lvl="2"/>
            <a:r>
              <a:rPr lang="en-US" dirty="0" smtClean="0"/>
              <a:t>It </a:t>
            </a:r>
            <a:r>
              <a:rPr lang="en-US" dirty="0"/>
              <a:t>isn’t clear whether the schedule was on track last week or whether it </a:t>
            </a:r>
            <a:r>
              <a:rPr lang="en-US" dirty="0" smtClean="0"/>
              <a:t>was reported </a:t>
            </a:r>
            <a:r>
              <a:rPr lang="en-US" dirty="0"/>
              <a:t>on last week. </a:t>
            </a:r>
            <a:endParaRPr lang="en-US" dirty="0" smtClean="0"/>
          </a:p>
          <a:p>
            <a:pPr lvl="1"/>
            <a:r>
              <a:rPr lang="en-US" dirty="0" smtClean="0"/>
              <a:t>Situational ambiguity</a:t>
            </a:r>
            <a:endParaRPr lang="en-US" dirty="0"/>
          </a:p>
          <a:p>
            <a:pPr lvl="2"/>
            <a:r>
              <a:rPr lang="en-US" dirty="0" smtClean="0"/>
              <a:t>Surfaces </a:t>
            </a:r>
            <a:r>
              <a:rPr lang="en-US" dirty="0"/>
              <a:t>when more than one outcome is possible. </a:t>
            </a:r>
            <a:endParaRPr lang="en-US" dirty="0" smtClean="0"/>
          </a:p>
          <a:p>
            <a:pPr lvl="2"/>
            <a:r>
              <a:rPr lang="en-US" dirty="0" smtClean="0"/>
              <a:t>Having multiple options </a:t>
            </a:r>
            <a:r>
              <a:rPr lang="en-US" dirty="0"/>
              <a:t>to solve a problem is a form of situational ambiguity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202</a:t>
            </a:fld>
            <a:endParaRPr lang="en-US" dirty="0"/>
          </a:p>
        </p:txBody>
      </p:sp>
    </p:spTree>
    <p:extLst>
      <p:ext uri="{BB962C8B-B14F-4D97-AF65-F5344CB8AC3E}">
        <p14:creationId xmlns:p14="http://schemas.microsoft.com/office/powerpoint/2010/main" val="18209365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a:t>Complexity is a characteristic of a program, project, or its environment, which is difficult </a:t>
            </a:r>
            <a:r>
              <a:rPr lang="en-US" dirty="0" smtClean="0"/>
              <a:t>to manage </a:t>
            </a:r>
            <a:r>
              <a:rPr lang="en-US" dirty="0"/>
              <a:t>due to human behavior, system behavior, or ambiguity. </a:t>
            </a:r>
            <a:endParaRPr lang="en-US" dirty="0" smtClean="0"/>
          </a:p>
          <a:p>
            <a:r>
              <a:rPr lang="en-US" dirty="0" smtClean="0"/>
              <a:t>Complexity </a:t>
            </a:r>
            <a:r>
              <a:rPr lang="en-US" dirty="0"/>
              <a:t>exists when there </a:t>
            </a:r>
            <a:r>
              <a:rPr lang="en-US" dirty="0" smtClean="0"/>
              <a:t>are many </a:t>
            </a:r>
            <a:r>
              <a:rPr lang="en-US" dirty="0"/>
              <a:t>interconnected influences that behave and interact in diverse ways.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203</a:t>
            </a:fld>
            <a:endParaRPr lang="en-US" dirty="0"/>
          </a:p>
        </p:txBody>
      </p:sp>
    </p:spTree>
    <p:extLst>
      <p:ext uri="{BB962C8B-B14F-4D97-AF65-F5344CB8AC3E}">
        <p14:creationId xmlns:p14="http://schemas.microsoft.com/office/powerpoint/2010/main" val="381120597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smtClean="0"/>
              <a:t>In </a:t>
            </a:r>
            <a:r>
              <a:rPr lang="en-US" dirty="0"/>
              <a:t>complex environments</a:t>
            </a:r>
            <a:r>
              <a:rPr lang="en-US" dirty="0" smtClean="0"/>
              <a:t>, it </a:t>
            </a:r>
            <a:r>
              <a:rPr lang="en-US" dirty="0"/>
              <a:t>is not uncommon to see an aggregation of individual elements leading to unforeseen </a:t>
            </a:r>
            <a:r>
              <a:rPr lang="en-US" dirty="0" smtClean="0"/>
              <a:t>or unintended </a:t>
            </a:r>
            <a:r>
              <a:rPr lang="en-US" dirty="0"/>
              <a:t>outcomes. </a:t>
            </a:r>
            <a:endParaRPr lang="en-US" dirty="0" smtClean="0"/>
          </a:p>
          <a:p>
            <a:r>
              <a:rPr lang="en-US" dirty="0" smtClean="0"/>
              <a:t>The </a:t>
            </a:r>
            <a:r>
              <a:rPr lang="en-US" dirty="0"/>
              <a:t>effect of complexity is that there is no way of making accurate </a:t>
            </a:r>
            <a:r>
              <a:rPr lang="en-US" dirty="0" smtClean="0"/>
              <a:t>predictions about </a:t>
            </a:r>
            <a:r>
              <a:rPr lang="en-US" dirty="0"/>
              <a:t>the likelihood of any potential outcome or even of knowing what outcomes might emerge.</a:t>
            </a:r>
          </a:p>
          <a:p>
            <a:r>
              <a:rPr lang="en-US" dirty="0"/>
              <a:t>There are numerous ways to work with complexity; some of them are systems-based, some </a:t>
            </a:r>
            <a:r>
              <a:rPr lang="en-US" dirty="0" smtClean="0"/>
              <a:t>entail reframing</a:t>
            </a:r>
            <a:r>
              <a:rPr lang="en-US" dirty="0"/>
              <a:t>, and others are based on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204</a:t>
            </a:fld>
            <a:endParaRPr lang="en-US" dirty="0"/>
          </a:p>
        </p:txBody>
      </p:sp>
    </p:spTree>
    <p:extLst>
      <p:ext uri="{BB962C8B-B14F-4D97-AF65-F5344CB8AC3E}">
        <p14:creationId xmlns:p14="http://schemas.microsoft.com/office/powerpoint/2010/main" val="390372901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systems based include:</a:t>
            </a:r>
          </a:p>
          <a:p>
            <a:pPr lvl="1"/>
            <a:r>
              <a:rPr lang="en-US" dirty="0" smtClean="0"/>
              <a:t>Decoupling</a:t>
            </a:r>
          </a:p>
          <a:p>
            <a:pPr lvl="2"/>
            <a:r>
              <a:rPr lang="en-US" dirty="0" smtClean="0"/>
              <a:t>Disconnecting </a:t>
            </a:r>
            <a:r>
              <a:rPr lang="en-US" dirty="0"/>
              <a:t>parts of the system to both simplify </a:t>
            </a:r>
            <a:r>
              <a:rPr lang="en-US" dirty="0" smtClean="0"/>
              <a:t>the system </a:t>
            </a:r>
            <a:r>
              <a:rPr lang="en-US" dirty="0"/>
              <a:t>and reduce the number of connected variables. </a:t>
            </a:r>
            <a:endParaRPr lang="en-US" dirty="0" smtClean="0"/>
          </a:p>
          <a:p>
            <a:pPr lvl="2"/>
            <a:r>
              <a:rPr lang="en-US" dirty="0" smtClean="0"/>
              <a:t>Determining </a:t>
            </a:r>
            <a:r>
              <a:rPr lang="en-US" dirty="0"/>
              <a:t>how a piece of </a:t>
            </a:r>
            <a:r>
              <a:rPr lang="en-US" dirty="0" smtClean="0"/>
              <a:t>a system </a:t>
            </a:r>
            <a:r>
              <a:rPr lang="en-US" dirty="0"/>
              <a:t>works on its own reduces the overall size of the problem.</a:t>
            </a:r>
          </a:p>
          <a:p>
            <a:pPr lvl="1"/>
            <a:r>
              <a:rPr lang="en-US" dirty="0" smtClean="0"/>
              <a:t>Simulation</a:t>
            </a:r>
          </a:p>
          <a:p>
            <a:pPr lvl="2"/>
            <a:r>
              <a:rPr lang="en-US" dirty="0" smtClean="0"/>
              <a:t>There </a:t>
            </a:r>
            <a:r>
              <a:rPr lang="en-US" dirty="0"/>
              <a:t>may be similar though unrelated scenarios that can be used </a:t>
            </a:r>
            <a:r>
              <a:rPr lang="en-US" dirty="0" smtClean="0"/>
              <a:t>to simulate </a:t>
            </a:r>
            <a:r>
              <a:rPr lang="en-US" dirty="0"/>
              <a:t>components of a system. </a:t>
            </a:r>
            <a:endParaRPr lang="en-US" dirty="0" smtClean="0"/>
          </a:p>
          <a:p>
            <a:pPr lvl="2"/>
            <a:r>
              <a:rPr lang="en-US" dirty="0" smtClean="0"/>
              <a:t>A </a:t>
            </a:r>
            <a:r>
              <a:rPr lang="en-US" dirty="0"/>
              <a:t>project to build a new airport that includes an </a:t>
            </a:r>
            <a:r>
              <a:rPr lang="en-US" dirty="0" smtClean="0"/>
              <a:t>area with </a:t>
            </a:r>
            <a:r>
              <a:rPr lang="en-US" dirty="0"/>
              <a:t>shopping and restaurants can learn about consumer buying habits by seeking </a:t>
            </a:r>
            <a:r>
              <a:rPr lang="en-US" dirty="0" smtClean="0"/>
              <a:t>out analogous </a:t>
            </a:r>
            <a:r>
              <a:rPr lang="en-US" dirty="0"/>
              <a:t>information on shopping malls and entertainment establishments.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205</a:t>
            </a:fld>
            <a:endParaRPr lang="en-US" dirty="0"/>
          </a:p>
        </p:txBody>
      </p:sp>
    </p:spTree>
    <p:extLst>
      <p:ext uri="{BB962C8B-B14F-4D97-AF65-F5344CB8AC3E}">
        <p14:creationId xmlns:p14="http://schemas.microsoft.com/office/powerpoint/2010/main" val="363569766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entail reframing are:</a:t>
            </a:r>
          </a:p>
          <a:p>
            <a:pPr lvl="1"/>
            <a:r>
              <a:rPr lang="en-US" dirty="0" smtClean="0"/>
              <a:t>Diversity</a:t>
            </a:r>
          </a:p>
          <a:p>
            <a:pPr lvl="2"/>
            <a:r>
              <a:rPr lang="en-US" dirty="0" smtClean="0"/>
              <a:t>Complex </a:t>
            </a:r>
            <a:r>
              <a:rPr lang="en-US" dirty="0"/>
              <a:t>systems require viewing the system from diverse perspectives. </a:t>
            </a:r>
            <a:endParaRPr lang="en-US" dirty="0" smtClean="0"/>
          </a:p>
          <a:p>
            <a:pPr lvl="2"/>
            <a:r>
              <a:rPr lang="en-US" dirty="0" smtClean="0"/>
              <a:t>This can </a:t>
            </a:r>
            <a:r>
              <a:rPr lang="en-US" dirty="0"/>
              <a:t>include brainstorming with the project team to open up divergent ways of seeing </a:t>
            </a:r>
            <a:r>
              <a:rPr lang="en-US" dirty="0" smtClean="0"/>
              <a:t>the system</a:t>
            </a:r>
            <a:r>
              <a:rPr lang="en-US" dirty="0"/>
              <a:t>. </a:t>
            </a:r>
            <a:endParaRPr lang="en-US" dirty="0" smtClean="0"/>
          </a:p>
          <a:p>
            <a:pPr lvl="2"/>
            <a:r>
              <a:rPr lang="en-US" dirty="0" smtClean="0"/>
              <a:t>It </a:t>
            </a:r>
            <a:r>
              <a:rPr lang="en-US" dirty="0"/>
              <a:t>can also include Delphi-like processes to move from divergent to </a:t>
            </a:r>
            <a:r>
              <a:rPr lang="en-US" dirty="0" smtClean="0"/>
              <a:t>convergent thinking</a:t>
            </a:r>
            <a:r>
              <a:rPr lang="en-US" dirty="0"/>
              <a:t>.</a:t>
            </a:r>
          </a:p>
          <a:p>
            <a:pPr lvl="1"/>
            <a:r>
              <a:rPr lang="en-US" dirty="0" smtClean="0"/>
              <a:t>Balance</a:t>
            </a:r>
          </a:p>
          <a:p>
            <a:pPr lvl="2"/>
            <a:r>
              <a:rPr lang="en-US" dirty="0" smtClean="0"/>
              <a:t>Balancing </a:t>
            </a:r>
            <a:r>
              <a:rPr lang="en-US" dirty="0"/>
              <a:t>the type of data used rather than only using forecasting data or </a:t>
            </a:r>
            <a:r>
              <a:rPr lang="en-US" dirty="0" smtClean="0"/>
              <a:t>data that </a:t>
            </a:r>
            <a:r>
              <a:rPr lang="en-US" dirty="0"/>
              <a:t>report on the past or lagging indicators provides a broader perspective. </a:t>
            </a:r>
            <a:endParaRPr lang="en-US" dirty="0" smtClean="0"/>
          </a:p>
          <a:p>
            <a:pPr lvl="2"/>
            <a:r>
              <a:rPr lang="en-US" dirty="0" smtClean="0"/>
              <a:t>This can include </a:t>
            </a:r>
            <a:r>
              <a:rPr lang="en-US" dirty="0"/>
              <a:t>using elements whose variations are likely to counteract each other's </a:t>
            </a:r>
            <a:r>
              <a:rPr lang="en-US" dirty="0" smtClean="0"/>
              <a:t>potential negative </a:t>
            </a:r>
            <a:r>
              <a:rPr lang="en-US" dirty="0"/>
              <a:t>effects.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206</a:t>
            </a:fld>
            <a:endParaRPr lang="en-US" dirty="0"/>
          </a:p>
        </p:txBody>
      </p:sp>
    </p:spTree>
    <p:extLst>
      <p:ext uri="{BB962C8B-B14F-4D97-AF65-F5344CB8AC3E}">
        <p14:creationId xmlns:p14="http://schemas.microsoft.com/office/powerpoint/2010/main" val="13063090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process based include:</a:t>
            </a:r>
          </a:p>
          <a:p>
            <a:pPr lvl="1"/>
            <a:r>
              <a:rPr lang="en-US" dirty="0" smtClean="0"/>
              <a:t>Iterate</a:t>
            </a:r>
          </a:p>
          <a:p>
            <a:pPr lvl="2"/>
            <a:r>
              <a:rPr lang="en-US" dirty="0" smtClean="0"/>
              <a:t>Build </a:t>
            </a:r>
            <a:r>
              <a:rPr lang="en-US" dirty="0"/>
              <a:t>iteratively or incrementally. </a:t>
            </a:r>
            <a:endParaRPr lang="en-US" dirty="0" smtClean="0"/>
          </a:p>
          <a:p>
            <a:pPr lvl="2"/>
            <a:r>
              <a:rPr lang="en-US" dirty="0" smtClean="0"/>
              <a:t>Add </a:t>
            </a:r>
            <a:r>
              <a:rPr lang="en-US" dirty="0"/>
              <a:t>features one at a time. After </a:t>
            </a:r>
            <a:r>
              <a:rPr lang="en-US" dirty="0" smtClean="0"/>
              <a:t>each iteration</a:t>
            </a:r>
            <a:r>
              <a:rPr lang="en-US" dirty="0"/>
              <a:t>, identify what worked, what did not work, customer reaction, and what </a:t>
            </a:r>
            <a:r>
              <a:rPr lang="en-US" dirty="0" smtClean="0"/>
              <a:t>the project </a:t>
            </a:r>
            <a:r>
              <a:rPr lang="en-US" dirty="0"/>
              <a:t>team learned.</a:t>
            </a:r>
          </a:p>
          <a:p>
            <a:pPr lvl="1"/>
            <a:r>
              <a:rPr lang="en-US" dirty="0" smtClean="0"/>
              <a:t>Engage</a:t>
            </a:r>
          </a:p>
          <a:p>
            <a:pPr lvl="2"/>
            <a:r>
              <a:rPr lang="en-US" dirty="0" smtClean="0"/>
              <a:t>Build </a:t>
            </a:r>
            <a:r>
              <a:rPr lang="en-US" dirty="0"/>
              <a:t>in opportunities to get stakeholder engagement. </a:t>
            </a:r>
            <a:endParaRPr lang="en-US" dirty="0" smtClean="0"/>
          </a:p>
          <a:p>
            <a:pPr lvl="2"/>
            <a:r>
              <a:rPr lang="en-US" dirty="0" smtClean="0"/>
              <a:t>This </a:t>
            </a:r>
            <a:r>
              <a:rPr lang="en-US" dirty="0"/>
              <a:t>reduces the </a:t>
            </a:r>
            <a:r>
              <a:rPr lang="en-US" dirty="0" smtClean="0"/>
              <a:t>number of </a:t>
            </a:r>
            <a:r>
              <a:rPr lang="en-US" dirty="0"/>
              <a:t>assumptions and builds learning and engagement into the process.</a:t>
            </a:r>
          </a:p>
          <a:p>
            <a:pPr lvl="1"/>
            <a:r>
              <a:rPr lang="en-US" dirty="0" smtClean="0"/>
              <a:t>Fail safe</a:t>
            </a:r>
          </a:p>
          <a:p>
            <a:pPr lvl="2"/>
            <a:r>
              <a:rPr lang="en-US" dirty="0" smtClean="0"/>
              <a:t>For </a:t>
            </a:r>
            <a:r>
              <a:rPr lang="en-US" dirty="0"/>
              <a:t>elements of a system that are critical, build in redundancy or elements that </a:t>
            </a:r>
            <a:r>
              <a:rPr lang="en-US" dirty="0" smtClean="0"/>
              <a:t>can provide </a:t>
            </a:r>
            <a:r>
              <a:rPr lang="en-US" dirty="0"/>
              <a:t>a graceful degradation of functionality in the event of a critical component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207</a:t>
            </a:fld>
            <a:endParaRPr lang="en-US" dirty="0"/>
          </a:p>
        </p:txBody>
      </p:sp>
    </p:spTree>
    <p:extLst>
      <p:ext uri="{BB962C8B-B14F-4D97-AF65-F5344CB8AC3E}">
        <p14:creationId xmlns:p14="http://schemas.microsoft.com/office/powerpoint/2010/main" val="174455310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a:t>Volatility exists in an environment that is subject to rapid and unpredictable change. </a:t>
            </a:r>
            <a:endParaRPr lang="en-US" dirty="0" smtClean="0"/>
          </a:p>
          <a:p>
            <a:r>
              <a:rPr lang="en-US" dirty="0" smtClean="0"/>
              <a:t>Volatility can </a:t>
            </a:r>
            <a:r>
              <a:rPr lang="en-US" dirty="0"/>
              <a:t>occur when there are ongoing fluctuations in available skill sets or materials. </a:t>
            </a:r>
            <a:endParaRPr lang="en-US" dirty="0" smtClean="0"/>
          </a:p>
          <a:p>
            <a:r>
              <a:rPr lang="en-US" dirty="0" smtClean="0"/>
              <a:t>Volatility usually impacts </a:t>
            </a:r>
            <a:r>
              <a:rPr lang="en-US" dirty="0"/>
              <a:t>cost and schedule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208</a:t>
            </a:fld>
            <a:endParaRPr lang="en-US" dirty="0"/>
          </a:p>
        </p:txBody>
      </p:sp>
    </p:spTree>
    <p:extLst>
      <p:ext uri="{BB962C8B-B14F-4D97-AF65-F5344CB8AC3E}">
        <p14:creationId xmlns:p14="http://schemas.microsoft.com/office/powerpoint/2010/main" val="30857325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smtClean="0"/>
              <a:t>Alternatives </a:t>
            </a:r>
            <a:r>
              <a:rPr lang="en-US" dirty="0"/>
              <a:t>analysis and use of cost or schedule reserve address volatility</a:t>
            </a:r>
            <a:r>
              <a:rPr lang="en-US" dirty="0" smtClean="0"/>
              <a:t>. </a:t>
            </a:r>
          </a:p>
          <a:p>
            <a:pPr lvl="1"/>
            <a:r>
              <a:rPr lang="en-US" dirty="0" smtClean="0"/>
              <a:t>Alternatives analysis </a:t>
            </a:r>
          </a:p>
          <a:p>
            <a:pPr lvl="2"/>
            <a:r>
              <a:rPr lang="en-US" dirty="0" smtClean="0"/>
              <a:t>Finding and evaluating alternatives, such as looking at different ways </a:t>
            </a:r>
            <a:r>
              <a:rPr lang="en-US" dirty="0"/>
              <a:t>to meet an objective, such as using a different mix of skills, resequencing work</a:t>
            </a:r>
            <a:r>
              <a:rPr lang="en-US" dirty="0" smtClean="0"/>
              <a:t>, or </a:t>
            </a:r>
            <a:r>
              <a:rPr lang="en-US" dirty="0"/>
              <a:t>outsourcing </a:t>
            </a:r>
            <a:r>
              <a:rPr lang="en-US" dirty="0" smtClean="0"/>
              <a:t>work</a:t>
            </a:r>
          </a:p>
          <a:p>
            <a:pPr lvl="1"/>
            <a:r>
              <a:rPr lang="en-US" dirty="0" smtClean="0"/>
              <a:t>Reserve</a:t>
            </a:r>
          </a:p>
          <a:p>
            <a:pPr lvl="2"/>
            <a:r>
              <a:rPr lang="en-US" dirty="0" smtClean="0"/>
              <a:t>Cost reserve can be used to cover budget overruns due to price volatility.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209</a:t>
            </a:fld>
            <a:endParaRPr lang="en-US" dirty="0"/>
          </a:p>
        </p:txBody>
      </p:sp>
    </p:spTree>
    <p:extLst>
      <p:ext uri="{BB962C8B-B14F-4D97-AF65-F5344CB8AC3E}">
        <p14:creationId xmlns:p14="http://schemas.microsoft.com/office/powerpoint/2010/main" val="259749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smtClean="0"/>
              <a:t>Engage</a:t>
            </a:r>
          </a:p>
        </p:txBody>
      </p:sp>
      <p:pic>
        <p:nvPicPr>
          <p:cNvPr id="4" name="Picture 3"/>
          <p:cNvPicPr>
            <a:picLocks noChangeAspect="1"/>
          </p:cNvPicPr>
          <p:nvPr/>
        </p:nvPicPr>
        <p:blipFill>
          <a:blip r:embed="rId2"/>
          <a:stretch>
            <a:fillRect/>
          </a:stretch>
        </p:blipFill>
        <p:spPr>
          <a:xfrm>
            <a:off x="2923732" y="2589998"/>
            <a:ext cx="6344535" cy="330563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8100461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Risks are an aspect of uncertainty. </a:t>
            </a:r>
            <a:endParaRPr lang="en-US" dirty="0" smtClean="0"/>
          </a:p>
          <a:p>
            <a:r>
              <a:rPr lang="en-US" dirty="0" smtClean="0"/>
              <a:t>A </a:t>
            </a:r>
            <a:r>
              <a:rPr lang="en-US" dirty="0"/>
              <a:t>risk is an uncertain event or condition that, if it occurs, </a:t>
            </a:r>
            <a:r>
              <a:rPr lang="en-US" dirty="0" smtClean="0"/>
              <a:t>has a </a:t>
            </a:r>
            <a:r>
              <a:rPr lang="en-US" dirty="0"/>
              <a:t>positive or negative effect on one or more project objectives</a:t>
            </a:r>
            <a:r>
              <a:rPr lang="en-US" dirty="0" smtClean="0"/>
              <a:t>.</a:t>
            </a:r>
          </a:p>
          <a:p>
            <a:r>
              <a:rPr lang="en-US" dirty="0" smtClean="0"/>
              <a:t>Negative </a:t>
            </a:r>
            <a:r>
              <a:rPr lang="en-US" dirty="0"/>
              <a:t>risks are called threats, </a:t>
            </a:r>
            <a:r>
              <a:rPr lang="en-US" dirty="0" smtClean="0"/>
              <a:t>and positive </a:t>
            </a:r>
            <a:r>
              <a:rPr lang="en-US" dirty="0"/>
              <a:t>risks are called opportunities. </a:t>
            </a:r>
            <a:endParaRPr lang="en-US" dirty="0" smtClean="0"/>
          </a:p>
          <a:p>
            <a:r>
              <a:rPr lang="en-US" dirty="0" smtClean="0"/>
              <a:t>All </a:t>
            </a:r>
            <a:r>
              <a:rPr lang="en-US" dirty="0"/>
              <a:t>projects have risks since they are unique undertakings </a:t>
            </a:r>
            <a:r>
              <a:rPr lang="en-US" dirty="0" smtClean="0"/>
              <a:t>with varying </a:t>
            </a:r>
            <a:r>
              <a:rPr lang="en-US" dirty="0"/>
              <a:t>degrees of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210</a:t>
            </a:fld>
            <a:endParaRPr lang="en-US" dirty="0"/>
          </a:p>
        </p:txBody>
      </p:sp>
    </p:spTree>
    <p:extLst>
      <p:ext uri="{BB962C8B-B14F-4D97-AF65-F5344CB8AC3E}">
        <p14:creationId xmlns:p14="http://schemas.microsoft.com/office/powerpoint/2010/main" val="224012643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Overall risk is often a function of complexity</a:t>
            </a:r>
            <a:r>
              <a:rPr lang="en-US" dirty="0" smtClean="0"/>
              <a:t>, ambiguity</a:t>
            </a:r>
            <a:r>
              <a:rPr lang="en-US" dirty="0"/>
              <a:t>, and volatility. Responses to overall project risk are the same as for individual threats </a:t>
            </a:r>
            <a:r>
              <a:rPr lang="en-US" dirty="0" smtClean="0"/>
              <a:t>and opportunities</a:t>
            </a:r>
            <a:r>
              <a:rPr lang="en-US" dirty="0"/>
              <a:t>, though responses are applied to the overall project rather than to a specific event.</a:t>
            </a:r>
          </a:p>
          <a:p>
            <a:r>
              <a:rPr lang="en-US" dirty="0"/>
              <a:t>If the overall risk on the project is too high, the organization may choose to cancel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211</a:t>
            </a:fld>
            <a:endParaRPr lang="en-US" dirty="0"/>
          </a:p>
        </p:txBody>
      </p:sp>
    </p:spTree>
    <p:extLst>
      <p:ext uri="{BB962C8B-B14F-4D97-AF65-F5344CB8AC3E}">
        <p14:creationId xmlns:p14="http://schemas.microsoft.com/office/powerpoint/2010/main" val="288306241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(Threat)</a:t>
            </a:r>
            <a:endParaRPr lang="en-US" dirty="0"/>
          </a:p>
        </p:txBody>
      </p:sp>
      <p:sp>
        <p:nvSpPr>
          <p:cNvPr id="3" name="Content Placeholder 2"/>
          <p:cNvSpPr>
            <a:spLocks noGrp="1"/>
          </p:cNvSpPr>
          <p:nvPr>
            <p:ph idx="1"/>
          </p:nvPr>
        </p:nvSpPr>
        <p:spPr/>
        <p:txBody>
          <a:bodyPr>
            <a:normAutofit/>
          </a:bodyPr>
          <a:lstStyle/>
          <a:p>
            <a:r>
              <a:rPr lang="en-US" dirty="0"/>
              <a:t>A threat is an event or condition that, if it occurs, has a negative impact on one or </a:t>
            </a:r>
            <a:r>
              <a:rPr lang="en-US" dirty="0" smtClean="0"/>
              <a:t>more objectives</a:t>
            </a:r>
            <a:r>
              <a:rPr lang="en-US" dirty="0"/>
              <a:t>. </a:t>
            </a:r>
            <a:endParaRPr lang="en-US" dirty="0" smtClean="0"/>
          </a:p>
          <a:p>
            <a:r>
              <a:rPr lang="en-US" dirty="0" smtClean="0"/>
              <a:t>Five </a:t>
            </a:r>
            <a:r>
              <a:rPr lang="en-US" dirty="0"/>
              <a:t>alternative strategies may be considered for dealing with threats, as follows:</a:t>
            </a:r>
          </a:p>
          <a:p>
            <a:pPr lvl="1"/>
            <a:r>
              <a:rPr lang="en-US" dirty="0" smtClean="0"/>
              <a:t>Avoid</a:t>
            </a:r>
          </a:p>
          <a:p>
            <a:pPr lvl="1"/>
            <a:r>
              <a:rPr lang="en-US" dirty="0" smtClean="0"/>
              <a:t>Escalate</a:t>
            </a:r>
          </a:p>
          <a:p>
            <a:pPr lvl="1"/>
            <a:r>
              <a:rPr lang="en-US" dirty="0" smtClean="0"/>
              <a:t>Transfer</a:t>
            </a:r>
          </a:p>
          <a:p>
            <a:pPr lvl="1"/>
            <a:r>
              <a:rPr lang="en-US" dirty="0" smtClean="0"/>
              <a:t>Mitigate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212</a:t>
            </a:fld>
            <a:endParaRPr lang="en-US" dirty="0"/>
          </a:p>
        </p:txBody>
      </p:sp>
    </p:spTree>
    <p:extLst>
      <p:ext uri="{BB962C8B-B14F-4D97-AF65-F5344CB8AC3E}">
        <p14:creationId xmlns:p14="http://schemas.microsoft.com/office/powerpoint/2010/main" val="86279315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Reduction over </a:t>
            </a:r>
            <a:r>
              <a:rPr lang="en-US" dirty="0" smtClean="0"/>
              <a:t>Time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46773" y="1468449"/>
            <a:ext cx="7354427" cy="520534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213</a:t>
            </a:fld>
            <a:endParaRPr lang="en-US" dirty="0"/>
          </a:p>
        </p:txBody>
      </p:sp>
    </p:spTree>
    <p:extLst>
      <p:ext uri="{BB962C8B-B14F-4D97-AF65-F5344CB8AC3E}">
        <p14:creationId xmlns:p14="http://schemas.microsoft.com/office/powerpoint/2010/main" val="420229749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Opportunities)</a:t>
            </a:r>
            <a:endParaRPr lang="en-US" dirty="0"/>
          </a:p>
        </p:txBody>
      </p:sp>
      <p:sp>
        <p:nvSpPr>
          <p:cNvPr id="3" name="Content Placeholder 2"/>
          <p:cNvSpPr>
            <a:spLocks noGrp="1"/>
          </p:cNvSpPr>
          <p:nvPr>
            <p:ph idx="1"/>
          </p:nvPr>
        </p:nvSpPr>
        <p:spPr/>
        <p:txBody>
          <a:bodyPr>
            <a:normAutofit lnSpcReduction="10000"/>
          </a:bodyPr>
          <a:lstStyle/>
          <a:p>
            <a:r>
              <a:rPr lang="en-US" dirty="0"/>
              <a:t>An opportunity is an event or condition that, if it occurs, has a positive impact on one or </a:t>
            </a:r>
            <a:r>
              <a:rPr lang="en-US" dirty="0" smtClean="0"/>
              <a:t>more project </a:t>
            </a:r>
            <a:r>
              <a:rPr lang="en-US" dirty="0"/>
              <a:t>objectives. </a:t>
            </a:r>
            <a:endParaRPr lang="en-US" dirty="0" smtClean="0"/>
          </a:p>
          <a:p>
            <a:r>
              <a:rPr lang="en-US" dirty="0" smtClean="0"/>
              <a:t>An </a:t>
            </a:r>
            <a:r>
              <a:rPr lang="en-US" dirty="0"/>
              <a:t>example of an opportunity could be a time and materials-based </a:t>
            </a:r>
            <a:r>
              <a:rPr lang="en-US" dirty="0" smtClean="0"/>
              <a:t>subcontractor who </a:t>
            </a:r>
            <a:r>
              <a:rPr lang="en-US" dirty="0"/>
              <a:t>finishes work early, resulting in lower costs and schedule savings.</a:t>
            </a:r>
          </a:p>
          <a:p>
            <a:r>
              <a:rPr lang="en-US" dirty="0"/>
              <a:t>Five alternative strategies may be considered for dealing with opportunities, as follows:</a:t>
            </a:r>
          </a:p>
          <a:p>
            <a:pPr lvl="1"/>
            <a:r>
              <a:rPr lang="en-US" dirty="0" smtClean="0"/>
              <a:t>Exploit</a:t>
            </a:r>
          </a:p>
          <a:p>
            <a:pPr lvl="1"/>
            <a:r>
              <a:rPr lang="en-US" dirty="0" smtClean="0"/>
              <a:t>Escalate</a:t>
            </a:r>
          </a:p>
          <a:p>
            <a:pPr lvl="1"/>
            <a:r>
              <a:rPr lang="en-US" dirty="0" smtClean="0"/>
              <a:t>Share</a:t>
            </a:r>
          </a:p>
          <a:p>
            <a:pPr lvl="1"/>
            <a:r>
              <a:rPr lang="en-US" dirty="0" smtClean="0"/>
              <a:t>Enhance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214</a:t>
            </a:fld>
            <a:endParaRPr lang="en-US" dirty="0"/>
          </a:p>
        </p:txBody>
      </p:sp>
    </p:spTree>
    <p:extLst>
      <p:ext uri="{BB962C8B-B14F-4D97-AF65-F5344CB8AC3E}">
        <p14:creationId xmlns:p14="http://schemas.microsoft.com/office/powerpoint/2010/main" val="201112901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a:t>
            </a:r>
            <a:r>
              <a:rPr lang="en-US" dirty="0"/>
              <a:t>and Contingency </a:t>
            </a:r>
            <a:r>
              <a:rPr lang="en-US" dirty="0" smtClean="0"/>
              <a:t>Reserve)</a:t>
            </a:r>
            <a:endParaRPr lang="en-US" dirty="0"/>
          </a:p>
        </p:txBody>
      </p:sp>
      <p:sp>
        <p:nvSpPr>
          <p:cNvPr id="3" name="Content Placeholder 2"/>
          <p:cNvSpPr>
            <a:spLocks noGrp="1"/>
          </p:cNvSpPr>
          <p:nvPr>
            <p:ph idx="1"/>
          </p:nvPr>
        </p:nvSpPr>
        <p:spPr/>
        <p:txBody>
          <a:bodyPr/>
          <a:lstStyle/>
          <a:p>
            <a:r>
              <a:rPr lang="en-US" dirty="0"/>
              <a:t>Reserve is an amount of time or budget set aside to account for handling risks. </a:t>
            </a:r>
            <a:endParaRPr lang="en-US" dirty="0" smtClean="0"/>
          </a:p>
          <a:p>
            <a:r>
              <a:rPr lang="en-US" dirty="0" smtClean="0"/>
              <a:t>Contingency reserve </a:t>
            </a:r>
            <a:r>
              <a:rPr lang="en-US" dirty="0"/>
              <a:t>is set aside to address identified risks should they occur. </a:t>
            </a:r>
            <a:endParaRPr lang="en-US" dirty="0" smtClean="0"/>
          </a:p>
          <a:p>
            <a:r>
              <a:rPr lang="en-US" dirty="0" smtClean="0"/>
              <a:t>Management </a:t>
            </a:r>
            <a:r>
              <a:rPr lang="en-US" dirty="0"/>
              <a:t>reserve is a </a:t>
            </a:r>
            <a:r>
              <a:rPr lang="en-US" dirty="0" smtClean="0"/>
              <a:t>budget category </a:t>
            </a:r>
            <a:r>
              <a:rPr lang="en-US" dirty="0"/>
              <a:t>used for unknown events such as unplanned, in-scope work.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215</a:t>
            </a:fld>
            <a:endParaRPr lang="en-US" dirty="0"/>
          </a:p>
        </p:txBody>
      </p:sp>
    </p:spTree>
    <p:extLst>
      <p:ext uri="{BB962C8B-B14F-4D97-AF65-F5344CB8AC3E}">
        <p14:creationId xmlns:p14="http://schemas.microsoft.com/office/powerpoint/2010/main" val="111578218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(Risk Review)</a:t>
            </a:r>
            <a:endParaRPr lang="en-US" dirty="0"/>
          </a:p>
        </p:txBody>
      </p:sp>
      <p:sp>
        <p:nvSpPr>
          <p:cNvPr id="3" name="Content Placeholder 2"/>
          <p:cNvSpPr>
            <a:spLocks noGrp="1"/>
          </p:cNvSpPr>
          <p:nvPr>
            <p:ph idx="1"/>
          </p:nvPr>
        </p:nvSpPr>
        <p:spPr/>
        <p:txBody>
          <a:bodyPr>
            <a:normAutofit lnSpcReduction="10000"/>
          </a:bodyPr>
          <a:lstStyle/>
          <a:p>
            <a:r>
              <a:rPr lang="en-US" dirty="0"/>
              <a:t>Establishing a frequent rhythm or cadence of review and feedback sessions from a </a:t>
            </a:r>
            <a:r>
              <a:rPr lang="en-US" dirty="0" smtClean="0"/>
              <a:t>broad selection </a:t>
            </a:r>
            <a:r>
              <a:rPr lang="en-US" dirty="0"/>
              <a:t>of stakeholders is helpful for navigating project risk and being proactive with risk responses.</a:t>
            </a:r>
          </a:p>
          <a:p>
            <a:r>
              <a:rPr lang="en-US" dirty="0"/>
              <a:t>Daily standup meetings can be used in any project and are a source for identifying </a:t>
            </a:r>
            <a:r>
              <a:rPr lang="en-US" dirty="0" smtClean="0"/>
              <a:t>potential threats </a:t>
            </a:r>
            <a:r>
              <a:rPr lang="en-US" dirty="0"/>
              <a:t>and opportunities. </a:t>
            </a:r>
            <a:endParaRPr lang="en-US" dirty="0" smtClean="0"/>
          </a:p>
          <a:p>
            <a:r>
              <a:rPr lang="en-US" dirty="0" smtClean="0"/>
              <a:t>Reports </a:t>
            </a:r>
            <a:r>
              <a:rPr lang="en-US" dirty="0"/>
              <a:t>of blockers or impediments could become threats if they </a:t>
            </a:r>
            <a:r>
              <a:rPr lang="en-US" dirty="0" smtClean="0"/>
              <a:t>continue to </a:t>
            </a:r>
            <a:r>
              <a:rPr lang="en-US" dirty="0"/>
              <a:t>delay progress. </a:t>
            </a:r>
            <a:endParaRPr lang="en-US" dirty="0" smtClean="0"/>
          </a:p>
          <a:p>
            <a:r>
              <a:rPr lang="en-US" dirty="0" smtClean="0"/>
              <a:t>Likewise</a:t>
            </a:r>
            <a:r>
              <a:rPr lang="en-US" dirty="0"/>
              <a:t>, reports of progress and breakthroughs might point toward </a:t>
            </a:r>
            <a:r>
              <a:rPr lang="en-US" dirty="0" smtClean="0"/>
              <a:t>opportunities to </a:t>
            </a:r>
            <a:r>
              <a:rPr lang="en-US" dirty="0"/>
              <a:t>be further leveraged and shared.</a:t>
            </a:r>
          </a:p>
          <a:p>
            <a:r>
              <a:rPr lang="en-US" dirty="0"/>
              <a:t>Frequent demonstrations of increments of the product or service, interim designs, or </a:t>
            </a:r>
            <a:r>
              <a:rPr lang="en-US" dirty="0" smtClean="0"/>
              <a:t>proof of </a:t>
            </a:r>
            <a:r>
              <a:rPr lang="en-US" dirty="0"/>
              <a:t>concepts can surface threats and opportunities.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216</a:t>
            </a:fld>
            <a:endParaRPr lang="en-US" dirty="0"/>
          </a:p>
        </p:txBody>
      </p:sp>
    </p:spTree>
    <p:extLst>
      <p:ext uri="{BB962C8B-B14F-4D97-AF65-F5344CB8AC3E}">
        <p14:creationId xmlns:p14="http://schemas.microsoft.com/office/powerpoint/2010/main" val="247885568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046" y="266258"/>
            <a:ext cx="8649907" cy="6325483"/>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217</a:t>
            </a:fld>
            <a:endParaRPr lang="en-US"/>
          </a:p>
        </p:txBody>
      </p:sp>
    </p:spTree>
    <p:extLst>
      <p:ext uri="{BB962C8B-B14F-4D97-AF65-F5344CB8AC3E}">
        <p14:creationId xmlns:p14="http://schemas.microsoft.com/office/powerpoint/2010/main" val="2225191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Communication methods include push, pull, and interactive communication:</a:t>
            </a:r>
          </a:p>
          <a:p>
            <a:pPr lvl="2"/>
            <a:r>
              <a:rPr lang="en-US" dirty="0" smtClean="0"/>
              <a:t>Push</a:t>
            </a:r>
            <a:r>
              <a:rPr lang="en-US" dirty="0"/>
              <a:t>. </a:t>
            </a:r>
            <a:endParaRPr lang="en-US" dirty="0" smtClean="0"/>
          </a:p>
          <a:p>
            <a:pPr lvl="3"/>
            <a:r>
              <a:rPr lang="en-US" dirty="0" smtClean="0"/>
              <a:t>Sent </a:t>
            </a:r>
            <a:r>
              <a:rPr lang="en-US" dirty="0"/>
              <a:t>to stakeholders such as memos, emails, status reports</a:t>
            </a:r>
            <a:r>
              <a:rPr lang="en-US" dirty="0" smtClean="0"/>
              <a:t>, voice </a:t>
            </a:r>
            <a:r>
              <a:rPr lang="en-US" dirty="0"/>
              <a:t>mail, and so forth. </a:t>
            </a:r>
            <a:endParaRPr lang="en-US" dirty="0" smtClean="0"/>
          </a:p>
          <a:p>
            <a:pPr lvl="3"/>
            <a:r>
              <a:rPr lang="en-US" dirty="0" smtClean="0"/>
              <a:t>One-way </a:t>
            </a:r>
            <a:r>
              <a:rPr lang="en-US" dirty="0"/>
              <a:t>communications </a:t>
            </a:r>
            <a:r>
              <a:rPr lang="en-US" dirty="0" smtClean="0"/>
              <a:t>with individual </a:t>
            </a:r>
            <a:r>
              <a:rPr lang="en-US" dirty="0"/>
              <a:t>stakeholders or groups of stakeholders. </a:t>
            </a:r>
            <a:endParaRPr lang="en-US" dirty="0" smtClean="0"/>
          </a:p>
          <a:p>
            <a:pPr lvl="3"/>
            <a:r>
              <a:rPr lang="en-US" dirty="0" smtClean="0"/>
              <a:t>Inhibits </a:t>
            </a:r>
            <a:r>
              <a:rPr lang="en-US" dirty="0"/>
              <a:t>the </a:t>
            </a:r>
            <a:r>
              <a:rPr lang="en-US" dirty="0" smtClean="0"/>
              <a:t>ability to </a:t>
            </a:r>
            <a:r>
              <a:rPr lang="en-US" dirty="0"/>
              <a:t>immediately gauge reaction and assess understanding; therefore, it should be </a:t>
            </a:r>
            <a:r>
              <a:rPr lang="en-US" dirty="0" smtClean="0"/>
              <a:t>used deliberately</a:t>
            </a:r>
            <a:r>
              <a:rPr lang="en-US" dirty="0"/>
              <a:t>.</a:t>
            </a:r>
          </a:p>
          <a:p>
            <a:pPr lvl="2"/>
            <a:r>
              <a:rPr lang="en-US" dirty="0" smtClean="0"/>
              <a:t>Pull</a:t>
            </a:r>
            <a:r>
              <a:rPr lang="en-US" dirty="0"/>
              <a:t>. </a:t>
            </a:r>
            <a:endParaRPr lang="en-US" dirty="0" smtClean="0"/>
          </a:p>
          <a:p>
            <a:pPr lvl="3"/>
            <a:r>
              <a:rPr lang="en-US" dirty="0" smtClean="0"/>
              <a:t>Information </a:t>
            </a:r>
            <a:r>
              <a:rPr lang="en-US" dirty="0"/>
              <a:t>sought by the stakeholder, such as a project team member going to </a:t>
            </a:r>
            <a:r>
              <a:rPr lang="en-US" dirty="0" smtClean="0"/>
              <a:t>an intranet </a:t>
            </a:r>
            <a:r>
              <a:rPr lang="en-US" dirty="0"/>
              <a:t>to find communication policies or templates, running internet searches, and </a:t>
            </a:r>
            <a:r>
              <a:rPr lang="en-US" dirty="0" smtClean="0"/>
              <a:t>using online </a:t>
            </a:r>
            <a:r>
              <a:rPr lang="en-US" dirty="0"/>
              <a:t>repositories. </a:t>
            </a:r>
            <a:endParaRPr lang="en-US" dirty="0" smtClean="0"/>
          </a:p>
          <a:p>
            <a:pPr lvl="3"/>
            <a:r>
              <a:rPr lang="en-US" dirty="0" smtClean="0"/>
              <a:t>Pulling </a:t>
            </a:r>
            <a:r>
              <a:rPr lang="en-US" dirty="0"/>
              <a:t>information is used for indirect sensing of stakeholder concerns.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44900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With all forms of communication, quick feedback loops provide useful information to:</a:t>
            </a:r>
          </a:p>
          <a:p>
            <a:pPr lvl="2"/>
            <a:r>
              <a:rPr lang="en-US" dirty="0" smtClean="0"/>
              <a:t>Confirm </a:t>
            </a:r>
            <a:r>
              <a:rPr lang="en-US" dirty="0"/>
              <a:t>the degree to which the stakeholder(s) heard the message.</a:t>
            </a:r>
          </a:p>
          <a:p>
            <a:pPr lvl="2"/>
            <a:r>
              <a:rPr lang="en-US" dirty="0" smtClean="0"/>
              <a:t>Determine </a:t>
            </a:r>
            <a:r>
              <a:rPr lang="en-US" dirty="0"/>
              <a:t>if stakeholders agree with the message.</a:t>
            </a:r>
          </a:p>
          <a:p>
            <a:pPr lvl="2"/>
            <a:r>
              <a:rPr lang="en-US" dirty="0" smtClean="0"/>
              <a:t>Identify </a:t>
            </a:r>
            <a:r>
              <a:rPr lang="en-US" dirty="0"/>
              <a:t>nuanced or other unintended messages the recipient detected.</a:t>
            </a:r>
          </a:p>
          <a:p>
            <a:pPr lvl="2"/>
            <a:r>
              <a:rPr lang="en-US" dirty="0" smtClean="0"/>
              <a:t>Gain </a:t>
            </a:r>
            <a:r>
              <a:rPr lang="en-US" dirty="0"/>
              <a:t>other helpful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962375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Monitor</a:t>
            </a:r>
            <a:endParaRPr lang="en-US" dirty="0" smtClean="0"/>
          </a:p>
          <a:p>
            <a:pPr lvl="1"/>
            <a:r>
              <a:rPr lang="en-US" dirty="0"/>
              <a:t>Throughout the project, stakeholders will change as new stakeholders are identified and </a:t>
            </a:r>
            <a:r>
              <a:rPr lang="en-US" dirty="0" smtClean="0"/>
              <a:t>others cease </a:t>
            </a:r>
            <a:r>
              <a:rPr lang="en-US" dirty="0"/>
              <a:t>to be stakeholders. </a:t>
            </a:r>
            <a:endParaRPr lang="en-US" dirty="0" smtClean="0"/>
          </a:p>
          <a:p>
            <a:pPr lvl="1"/>
            <a:r>
              <a:rPr lang="en-US" dirty="0" smtClean="0"/>
              <a:t>As </a:t>
            </a:r>
            <a:r>
              <a:rPr lang="en-US" dirty="0"/>
              <a:t>the project progresses, the attitude or power of some stakeholders </a:t>
            </a:r>
            <a:r>
              <a:rPr lang="en-US" dirty="0" smtClean="0"/>
              <a:t>may change</a:t>
            </a:r>
            <a:r>
              <a:rPr lang="en-US" dirty="0"/>
              <a:t>. </a:t>
            </a:r>
            <a:endParaRPr lang="en-US" dirty="0" smtClean="0"/>
          </a:p>
          <a:p>
            <a:pPr lvl="1"/>
            <a:r>
              <a:rPr lang="en-US" dirty="0" smtClean="0"/>
              <a:t>In </a:t>
            </a:r>
            <a:r>
              <a:rPr lang="en-US" dirty="0"/>
              <a:t>addition to identifying and analyzing new stakeholders, there is an opportunity to </a:t>
            </a:r>
            <a:r>
              <a:rPr lang="en-US" dirty="0" smtClean="0"/>
              <a:t>assess whether </a:t>
            </a:r>
            <a:r>
              <a:rPr lang="en-US" dirty="0"/>
              <a:t>the current engagement strategy is effective or if it needs to be adjusted. </a:t>
            </a:r>
            <a:endParaRPr lang="en-US" dirty="0" smtClean="0"/>
          </a:p>
          <a:p>
            <a:pPr lvl="1"/>
            <a:r>
              <a:rPr lang="en-US" dirty="0" smtClean="0"/>
              <a:t>Therefore</a:t>
            </a:r>
            <a:r>
              <a:rPr lang="en-US" dirty="0"/>
              <a:t>, </a:t>
            </a:r>
            <a:r>
              <a:rPr lang="en-US" dirty="0" smtClean="0"/>
              <a:t>the amount </a:t>
            </a:r>
            <a:r>
              <a:rPr lang="en-US" dirty="0"/>
              <a:t>and effectiveness of stakeholder engagement is monitored throughout 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872485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Monitor</a:t>
            </a:r>
            <a:endParaRPr lang="en-US" dirty="0" smtClean="0"/>
          </a:p>
          <a:p>
            <a:pPr lvl="1"/>
            <a:r>
              <a:rPr lang="en-US" dirty="0" smtClean="0"/>
              <a:t>The </a:t>
            </a:r>
            <a:r>
              <a:rPr lang="en-US" dirty="0"/>
              <a:t>degree of stakeholder satisfaction can often be determined by having a conversation </a:t>
            </a:r>
            <a:r>
              <a:rPr lang="en-US" dirty="0" smtClean="0"/>
              <a:t>with stakeholders </a:t>
            </a:r>
            <a:r>
              <a:rPr lang="en-US" dirty="0"/>
              <a:t>to gauge their satisfaction with the project deliverables and the overall management </a:t>
            </a:r>
            <a:r>
              <a:rPr lang="en-US" dirty="0" smtClean="0"/>
              <a:t>of the </a:t>
            </a:r>
            <a:r>
              <a:rPr lang="en-US" dirty="0"/>
              <a:t>project. </a:t>
            </a:r>
            <a:endParaRPr lang="en-US" dirty="0" smtClean="0"/>
          </a:p>
          <a:p>
            <a:pPr lvl="1"/>
            <a:r>
              <a:rPr lang="en-US" dirty="0" smtClean="0"/>
              <a:t>Project </a:t>
            </a:r>
            <a:r>
              <a:rPr lang="en-US" dirty="0"/>
              <a:t>and iteration reviews, product reviews, stage gates, and other methods are </a:t>
            </a:r>
            <a:r>
              <a:rPr lang="en-US" dirty="0" smtClean="0"/>
              <a:t>ways to </a:t>
            </a:r>
            <a:r>
              <a:rPr lang="en-US" dirty="0"/>
              <a:t>obtain periodic feedback. </a:t>
            </a:r>
            <a:endParaRPr lang="en-US" dirty="0" smtClean="0"/>
          </a:p>
          <a:p>
            <a:pPr lvl="1"/>
            <a:r>
              <a:rPr lang="en-US" dirty="0" smtClean="0"/>
              <a:t>For </a:t>
            </a:r>
            <a:r>
              <a:rPr lang="en-US" dirty="0"/>
              <a:t>large groups of stakeholders, a survey can be used to assess </a:t>
            </a:r>
            <a:r>
              <a:rPr lang="en-US" dirty="0" smtClean="0"/>
              <a:t>the degree </a:t>
            </a:r>
            <a:r>
              <a:rPr lang="en-US" dirty="0"/>
              <a:t>of satisfaction. </a:t>
            </a:r>
            <a:endParaRPr lang="en-US" dirty="0" smtClean="0"/>
          </a:p>
          <a:p>
            <a:pPr lvl="1"/>
            <a:r>
              <a:rPr lang="en-US" dirty="0" smtClean="0"/>
              <a:t>Where </a:t>
            </a:r>
            <a:r>
              <a:rPr lang="en-US" dirty="0"/>
              <a:t>necessary, the stakeholder engagement approach can be updated </a:t>
            </a:r>
            <a:r>
              <a:rPr lang="en-US" dirty="0" smtClean="0"/>
              <a:t>to achieve </a:t>
            </a:r>
            <a:r>
              <a:rPr lang="en-US" dirty="0"/>
              <a:t>higher stakeholder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83741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2467" y="2100791"/>
            <a:ext cx="8707065" cy="380100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71482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Team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27</a:t>
            </a:fld>
            <a:endParaRPr lang="en-US"/>
          </a:p>
        </p:txBody>
      </p:sp>
    </p:spTree>
    <p:extLst>
      <p:ext uri="{BB962C8B-B14F-4D97-AF65-F5344CB8AC3E}">
        <p14:creationId xmlns:p14="http://schemas.microsoft.com/office/powerpoint/2010/main" val="161442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810" y="1989727"/>
            <a:ext cx="7916380" cy="3372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976791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Team Performance Domain:</a:t>
            </a:r>
          </a:p>
          <a:p>
            <a:pPr lvl="1"/>
            <a:r>
              <a:rPr lang="en-US" dirty="0"/>
              <a:t>Project </a:t>
            </a:r>
            <a:r>
              <a:rPr lang="en-US" dirty="0" smtClean="0"/>
              <a:t>Manager</a:t>
            </a:r>
          </a:p>
          <a:p>
            <a:pPr lvl="2"/>
            <a:r>
              <a:rPr lang="en-US" dirty="0" smtClean="0"/>
              <a:t>The </a:t>
            </a:r>
            <a:r>
              <a:rPr lang="en-US" dirty="0"/>
              <a:t>person assigned by the performing organization to lead the project </a:t>
            </a:r>
            <a:r>
              <a:rPr lang="en-US" dirty="0" smtClean="0"/>
              <a:t>team that </a:t>
            </a:r>
            <a:r>
              <a:rPr lang="en-US" dirty="0"/>
              <a:t>is responsible for achieving the project objectives.</a:t>
            </a:r>
          </a:p>
          <a:p>
            <a:pPr lvl="1"/>
            <a:r>
              <a:rPr lang="en-US" dirty="0"/>
              <a:t>Project Management </a:t>
            </a:r>
            <a:r>
              <a:rPr lang="en-US" dirty="0" smtClean="0"/>
              <a:t>Team</a:t>
            </a:r>
          </a:p>
          <a:p>
            <a:pPr lvl="2"/>
            <a:r>
              <a:rPr lang="en-US" dirty="0" smtClean="0"/>
              <a:t>The </a:t>
            </a:r>
            <a:r>
              <a:rPr lang="en-US" dirty="0"/>
              <a:t>members of the project team who are directly involved in </a:t>
            </a:r>
            <a:r>
              <a:rPr lang="en-US" dirty="0" smtClean="0"/>
              <a:t>project management </a:t>
            </a:r>
            <a:r>
              <a:rPr lang="en-US" dirty="0"/>
              <a:t>activities.</a:t>
            </a:r>
          </a:p>
          <a:p>
            <a:pPr lvl="1"/>
            <a:r>
              <a:rPr lang="en-US" dirty="0"/>
              <a:t>Project </a:t>
            </a:r>
            <a:r>
              <a:rPr lang="en-US" dirty="0" smtClean="0"/>
              <a:t>Team</a:t>
            </a:r>
          </a:p>
          <a:p>
            <a:pPr lvl="2"/>
            <a:r>
              <a:rPr lang="en-US" dirty="0" smtClean="0"/>
              <a:t>A </a:t>
            </a:r>
            <a:r>
              <a:rPr lang="en-US" dirty="0"/>
              <a:t>set of individuals performing the work of the project to achieve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144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52" y="36576"/>
            <a:ext cx="7059168" cy="6763324"/>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1894973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Management and Leadership</a:t>
            </a:r>
            <a:endParaRPr lang="en-US" dirty="0"/>
          </a:p>
        </p:txBody>
      </p:sp>
      <p:sp>
        <p:nvSpPr>
          <p:cNvPr id="3" name="Content Placeholder 2"/>
          <p:cNvSpPr>
            <a:spLocks noGrp="1"/>
          </p:cNvSpPr>
          <p:nvPr>
            <p:ph idx="1"/>
          </p:nvPr>
        </p:nvSpPr>
        <p:spPr/>
        <p:txBody>
          <a:bodyPr>
            <a:normAutofit/>
          </a:bodyPr>
          <a:lstStyle/>
          <a:p>
            <a:r>
              <a:rPr lang="en-US" dirty="0"/>
              <a:t>Project management entails applying knowledge, skills, tools, and techniques for </a:t>
            </a:r>
            <a:r>
              <a:rPr lang="en-US" dirty="0" smtClean="0"/>
              <a:t>management activities </a:t>
            </a:r>
            <a:r>
              <a:rPr lang="en-US" dirty="0"/>
              <a:t>as well as leadership activities. </a:t>
            </a:r>
            <a:endParaRPr lang="en-US" dirty="0" smtClean="0"/>
          </a:p>
          <a:p>
            <a:r>
              <a:rPr lang="en-US" dirty="0" smtClean="0"/>
              <a:t>Management </a:t>
            </a:r>
            <a:r>
              <a:rPr lang="en-US" dirty="0"/>
              <a:t>activities focus on the means of </a:t>
            </a:r>
            <a:r>
              <a:rPr lang="en-US" dirty="0" smtClean="0"/>
              <a:t>meeting project </a:t>
            </a:r>
            <a:r>
              <a:rPr lang="en-US" dirty="0"/>
              <a:t>objectives, such as having effective processes, planning, coordinating, measuring, </a:t>
            </a:r>
            <a:r>
              <a:rPr lang="en-US" dirty="0" smtClean="0"/>
              <a:t>and monitoring </a:t>
            </a:r>
            <a:r>
              <a:rPr lang="en-US" dirty="0"/>
              <a:t>work, among others. Leadership activities focus on people. </a:t>
            </a:r>
            <a:endParaRPr lang="en-US" dirty="0" smtClean="0"/>
          </a:p>
          <a:p>
            <a:r>
              <a:rPr lang="en-US" dirty="0" smtClean="0"/>
              <a:t>Leadership includes influencing</a:t>
            </a:r>
            <a:r>
              <a:rPr lang="en-US" dirty="0"/>
              <a:t>, motivating, listening, enabling, and other activities having to do with the project team.</a:t>
            </a:r>
          </a:p>
          <a:p>
            <a:r>
              <a:rPr lang="en-US" dirty="0"/>
              <a:t>Both are important in delivering the intended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4243421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a:t>Centralized Management and </a:t>
            </a:r>
            <a:r>
              <a:rPr lang="en-US" dirty="0" smtClean="0"/>
              <a:t>Leadership</a:t>
            </a:r>
          </a:p>
          <a:p>
            <a:pPr lvl="1"/>
            <a:r>
              <a:rPr lang="en-US" dirty="0"/>
              <a:t>While leadership activities should be practiced by all project team members, </a:t>
            </a:r>
            <a:r>
              <a:rPr lang="en-US" dirty="0" smtClean="0"/>
              <a:t>management activities </a:t>
            </a:r>
            <a:r>
              <a:rPr lang="en-US" dirty="0"/>
              <a:t>may be centralized or distributed. </a:t>
            </a:r>
            <a:endParaRPr lang="en-US" dirty="0" smtClean="0"/>
          </a:p>
          <a:p>
            <a:pPr lvl="1"/>
            <a:r>
              <a:rPr lang="en-US" dirty="0" smtClean="0"/>
              <a:t>In </a:t>
            </a:r>
            <a:r>
              <a:rPr lang="en-US" dirty="0"/>
              <a:t>an environment where management activities </a:t>
            </a:r>
            <a:r>
              <a:rPr lang="en-US" dirty="0" smtClean="0"/>
              <a:t>are centralized</a:t>
            </a:r>
            <a:r>
              <a:rPr lang="en-US" dirty="0"/>
              <a:t>, accountability (being answerable for an outcome), is usually assigned to one individual</a:t>
            </a:r>
            <a:r>
              <a:rPr lang="en-US" dirty="0" smtClean="0"/>
              <a:t>, such </a:t>
            </a:r>
            <a:r>
              <a:rPr lang="en-US" dirty="0"/>
              <a:t>as the project manager or similar role. </a:t>
            </a:r>
            <a:endParaRPr lang="en-US" dirty="0" smtClean="0"/>
          </a:p>
          <a:p>
            <a:pPr lvl="1"/>
            <a:r>
              <a:rPr lang="en-US" dirty="0" smtClean="0"/>
              <a:t>In </a:t>
            </a:r>
            <a:r>
              <a:rPr lang="en-US" dirty="0"/>
              <a:t>these situations, a project charter or other </a:t>
            </a:r>
            <a:r>
              <a:rPr lang="en-US" dirty="0" smtClean="0"/>
              <a:t>authorizing document </a:t>
            </a:r>
            <a:r>
              <a:rPr lang="en-US" dirty="0"/>
              <a:t>can provide approval for the project manager to form a project team to achieve </a:t>
            </a:r>
            <a:r>
              <a:rPr lang="en-US" dirty="0" smtClean="0"/>
              <a:t>the project </a:t>
            </a:r>
            <a:r>
              <a:rPr lang="en-US" dirty="0"/>
              <a:t>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55548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Sometimes project management activities are shared among a project management team</a:t>
            </a:r>
            <a:r>
              <a:rPr lang="en-US" dirty="0" smtClean="0"/>
              <a:t>, and </a:t>
            </a:r>
            <a:r>
              <a:rPr lang="en-US" dirty="0"/>
              <a:t>project team members are responsible for completing the work. </a:t>
            </a:r>
            <a:endParaRPr lang="en-US" dirty="0" smtClean="0"/>
          </a:p>
          <a:p>
            <a:pPr lvl="1"/>
            <a:r>
              <a:rPr lang="en-US" dirty="0" smtClean="0"/>
              <a:t>There </a:t>
            </a:r>
            <a:r>
              <a:rPr lang="en-US" dirty="0"/>
              <a:t>are also situations </a:t>
            </a:r>
            <a:r>
              <a:rPr lang="en-US" dirty="0" smtClean="0"/>
              <a:t>where a </a:t>
            </a:r>
            <a:r>
              <a:rPr lang="en-US" dirty="0"/>
              <a:t>project team may self-organize to complete a project. </a:t>
            </a:r>
            <a:endParaRPr lang="en-US" dirty="0" smtClean="0"/>
          </a:p>
          <a:p>
            <a:pPr lvl="1"/>
            <a:r>
              <a:rPr lang="en-US" dirty="0" smtClean="0"/>
              <a:t>Rather </a:t>
            </a:r>
            <a:r>
              <a:rPr lang="en-US" dirty="0"/>
              <a:t>than having a designated </a:t>
            </a:r>
            <a:r>
              <a:rPr lang="en-US" dirty="0" smtClean="0"/>
              <a:t>project manager</a:t>
            </a:r>
            <a:r>
              <a:rPr lang="en-US" dirty="0"/>
              <a:t>, someone within the project team may serve as facilitator to enable communication</a:t>
            </a:r>
            <a:r>
              <a:rPr lang="en-US" dirty="0" smtClean="0"/>
              <a:t>, collaboration</a:t>
            </a:r>
            <a:r>
              <a:rPr lang="en-US" dirty="0"/>
              <a:t>, and engagement. </a:t>
            </a:r>
            <a:endParaRPr lang="en-US" dirty="0" smtClean="0"/>
          </a:p>
          <a:p>
            <a:pPr lvl="1"/>
            <a:r>
              <a:rPr lang="en-US" dirty="0" smtClean="0"/>
              <a:t>This </a:t>
            </a:r>
            <a:r>
              <a:rPr lang="en-US" dirty="0"/>
              <a:t>role may shift among project team members.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99568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Servant leadership is a style of leadership that focuses on understanding and addressing </a:t>
            </a:r>
            <a:r>
              <a:rPr lang="en-US" dirty="0" smtClean="0"/>
              <a:t>the needs </a:t>
            </a:r>
            <a:r>
              <a:rPr lang="en-US" dirty="0"/>
              <a:t>and development of project team members in order to enable the highest possible </a:t>
            </a:r>
            <a:r>
              <a:rPr lang="en-US" dirty="0" smtClean="0"/>
              <a:t>project team </a:t>
            </a:r>
            <a:r>
              <a:rPr lang="en-US" dirty="0"/>
              <a:t>performance. </a:t>
            </a:r>
            <a:endParaRPr lang="en-US" dirty="0" smtClean="0"/>
          </a:p>
          <a:p>
            <a:pPr lvl="1"/>
            <a:r>
              <a:rPr lang="en-US" dirty="0" smtClean="0"/>
              <a:t>Servant </a:t>
            </a:r>
            <a:r>
              <a:rPr lang="en-US" dirty="0"/>
              <a:t>leaders place emphasis on developing project team members to </a:t>
            </a:r>
            <a:r>
              <a:rPr lang="en-US" dirty="0" smtClean="0"/>
              <a:t>their highest </a:t>
            </a:r>
            <a:r>
              <a:rPr lang="en-US" dirty="0"/>
              <a:t>potential by focusing on addressing questions, such as:</a:t>
            </a:r>
          </a:p>
          <a:p>
            <a:pPr lvl="2"/>
            <a:r>
              <a:rPr lang="en-US" dirty="0" smtClean="0"/>
              <a:t>Are </a:t>
            </a:r>
            <a:r>
              <a:rPr lang="en-US" dirty="0"/>
              <a:t>project team members growing as individuals?</a:t>
            </a:r>
          </a:p>
          <a:p>
            <a:pPr lvl="2"/>
            <a:r>
              <a:rPr lang="en-US" dirty="0" smtClean="0"/>
              <a:t>Are </a:t>
            </a:r>
            <a:r>
              <a:rPr lang="en-US" dirty="0"/>
              <a:t>project team members becoming healthier, wiser, freer, and more autonomous?</a:t>
            </a:r>
          </a:p>
          <a:p>
            <a:pPr lvl="2"/>
            <a:r>
              <a:rPr lang="en-US" dirty="0" smtClean="0"/>
              <a:t>Are </a:t>
            </a:r>
            <a:r>
              <a:rPr lang="en-US" dirty="0"/>
              <a:t>project team members more likely to become servant leaders?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471729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Servant leaders allow project teams to self-organize when possible and increase levels </a:t>
            </a:r>
            <a:r>
              <a:rPr lang="en-US" dirty="0" smtClean="0"/>
              <a:t>of autonomy </a:t>
            </a:r>
            <a:r>
              <a:rPr lang="en-US" dirty="0"/>
              <a:t>by passing appropriate decision-making opportunities to project team members. </a:t>
            </a:r>
            <a:endParaRPr lang="en-US" dirty="0" smtClean="0"/>
          </a:p>
          <a:p>
            <a:pPr lvl="1"/>
            <a:r>
              <a:rPr lang="en-US" dirty="0" smtClean="0"/>
              <a:t>Servant leadership </a:t>
            </a:r>
            <a:r>
              <a:rPr lang="en-US" dirty="0"/>
              <a:t>behaviors include:</a:t>
            </a:r>
          </a:p>
          <a:p>
            <a:pPr lvl="2"/>
            <a:r>
              <a:rPr lang="en-US" dirty="0" smtClean="0"/>
              <a:t>Obstacle removal</a:t>
            </a:r>
          </a:p>
          <a:p>
            <a:pPr lvl="2"/>
            <a:r>
              <a:rPr lang="en-US" dirty="0" smtClean="0"/>
              <a:t>Diversion shield</a:t>
            </a:r>
          </a:p>
          <a:p>
            <a:pPr lvl="2"/>
            <a:r>
              <a:rPr lang="en-US" dirty="0" smtClean="0"/>
              <a:t>Encouragement </a:t>
            </a:r>
            <a:r>
              <a:rPr lang="en-US" dirty="0"/>
              <a:t>and development </a:t>
            </a:r>
            <a:r>
              <a:rPr lang="en-US" dirty="0" smtClean="0"/>
              <a:t>opportunities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603345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smtClean="0"/>
              <a:t>Vision </a:t>
            </a:r>
            <a:r>
              <a:rPr lang="en-US" dirty="0"/>
              <a:t>and objectives. </a:t>
            </a:r>
            <a:endParaRPr lang="en-US" dirty="0" smtClean="0"/>
          </a:p>
          <a:p>
            <a:pPr lvl="3"/>
            <a:r>
              <a:rPr lang="en-US" dirty="0" smtClean="0"/>
              <a:t>It </a:t>
            </a:r>
            <a:r>
              <a:rPr lang="en-US" dirty="0"/>
              <a:t>is essential that everyone is aware of the project vision </a:t>
            </a:r>
            <a:r>
              <a:rPr lang="en-US" dirty="0" smtClean="0"/>
              <a:t>and objectives</a:t>
            </a:r>
            <a:r>
              <a:rPr lang="en-US" dirty="0"/>
              <a:t>. </a:t>
            </a:r>
            <a:endParaRPr lang="en-US" dirty="0" smtClean="0"/>
          </a:p>
          <a:p>
            <a:pPr lvl="3"/>
            <a:r>
              <a:rPr lang="en-US" dirty="0" smtClean="0"/>
              <a:t>The </a:t>
            </a:r>
            <a:r>
              <a:rPr lang="en-US" dirty="0"/>
              <a:t>vision and objectives are communicated throughout the project. </a:t>
            </a:r>
            <a:endParaRPr lang="en-US" dirty="0" smtClean="0"/>
          </a:p>
          <a:p>
            <a:pPr lvl="3"/>
            <a:r>
              <a:rPr lang="en-US" dirty="0" smtClean="0"/>
              <a:t>This includes </a:t>
            </a:r>
            <a:r>
              <a:rPr lang="en-US" dirty="0"/>
              <a:t>referencing the intended outcomes when the project team is engaged in </a:t>
            </a:r>
            <a:r>
              <a:rPr lang="en-US" dirty="0" smtClean="0"/>
              <a:t>making decisions </a:t>
            </a:r>
            <a:r>
              <a:rPr lang="en-US" dirty="0"/>
              <a:t>and solving problems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998081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Roles and responsibilities. </a:t>
            </a:r>
            <a:endParaRPr lang="en-US" dirty="0" smtClean="0"/>
          </a:p>
          <a:p>
            <a:pPr lvl="3"/>
            <a:r>
              <a:rPr lang="en-US" dirty="0" smtClean="0"/>
              <a:t>It </a:t>
            </a:r>
            <a:r>
              <a:rPr lang="en-US" dirty="0"/>
              <a:t>is important to make sure project team </a:t>
            </a:r>
            <a:r>
              <a:rPr lang="en-US" dirty="0" smtClean="0"/>
              <a:t>members understand </a:t>
            </a:r>
            <a:r>
              <a:rPr lang="en-US" dirty="0"/>
              <a:t>and fulfill their roles and responsibilities. </a:t>
            </a:r>
            <a:endParaRPr lang="en-US" dirty="0" smtClean="0"/>
          </a:p>
          <a:p>
            <a:pPr lvl="3"/>
            <a:r>
              <a:rPr lang="en-US" dirty="0" smtClean="0"/>
              <a:t>This </a:t>
            </a:r>
            <a:r>
              <a:rPr lang="en-US" dirty="0"/>
              <a:t>can include identifying </a:t>
            </a:r>
            <a:r>
              <a:rPr lang="en-US" dirty="0" smtClean="0"/>
              <a:t>gaps in </a:t>
            </a:r>
            <a:r>
              <a:rPr lang="en-US" dirty="0"/>
              <a:t>knowledge and skills as well as strategies to address those gaps through training</a:t>
            </a:r>
            <a:r>
              <a:rPr lang="en-US" dirty="0" smtClean="0"/>
              <a:t>, mentoring</a:t>
            </a:r>
            <a:r>
              <a:rPr lang="en-US" dirty="0"/>
              <a:t>, or coaching.</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004704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Project team operations. </a:t>
            </a:r>
            <a:endParaRPr lang="en-US" dirty="0" smtClean="0"/>
          </a:p>
          <a:p>
            <a:pPr lvl="3"/>
            <a:r>
              <a:rPr lang="en-US" dirty="0" smtClean="0"/>
              <a:t>Facilitating </a:t>
            </a:r>
            <a:r>
              <a:rPr lang="en-US" dirty="0"/>
              <a:t>project team communication, problem solving, </a:t>
            </a:r>
            <a:r>
              <a:rPr lang="en-US" dirty="0" smtClean="0"/>
              <a:t>and the </a:t>
            </a:r>
            <a:r>
              <a:rPr lang="en-US" dirty="0"/>
              <a:t>process of coming to consensus may include working with the project team to </a:t>
            </a:r>
            <a:r>
              <a:rPr lang="en-US" dirty="0" smtClean="0"/>
              <a:t>develop a </a:t>
            </a:r>
            <a:r>
              <a:rPr lang="en-US" dirty="0"/>
              <a:t>project team charter and a set of operating guidelines or project team norms.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719310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Guidance. </a:t>
            </a:r>
            <a:endParaRPr lang="en-US" dirty="0" smtClean="0"/>
          </a:p>
          <a:p>
            <a:pPr lvl="3"/>
            <a:r>
              <a:rPr lang="en-US" dirty="0" smtClean="0"/>
              <a:t>Guidance </a:t>
            </a:r>
            <a:r>
              <a:rPr lang="en-US" dirty="0"/>
              <a:t>can be directed to the overall project team to keep everyone </a:t>
            </a:r>
            <a:r>
              <a:rPr lang="en-US" dirty="0" smtClean="0"/>
              <a:t>headed in </a:t>
            </a:r>
            <a:r>
              <a:rPr lang="en-US" dirty="0"/>
              <a:t>the right direction. </a:t>
            </a:r>
            <a:endParaRPr lang="en-US" dirty="0" smtClean="0"/>
          </a:p>
          <a:p>
            <a:pPr lvl="3"/>
            <a:r>
              <a:rPr lang="en-US" dirty="0" smtClean="0"/>
              <a:t>Individual </a:t>
            </a:r>
            <a:r>
              <a:rPr lang="en-US" dirty="0"/>
              <a:t>project team members may also provide guidance </a:t>
            </a:r>
            <a:r>
              <a:rPr lang="en-US" dirty="0" smtClean="0"/>
              <a:t>on a </a:t>
            </a:r>
            <a:r>
              <a:rPr lang="en-US" dirty="0"/>
              <a:t>particular task or deliverable.</a:t>
            </a:r>
          </a:p>
          <a:p>
            <a:pPr lvl="2"/>
            <a:r>
              <a:rPr lang="en-US" dirty="0" smtClean="0"/>
              <a:t>Growth</a:t>
            </a:r>
            <a:r>
              <a:rPr lang="en-US" dirty="0"/>
              <a:t>. </a:t>
            </a:r>
            <a:endParaRPr lang="en-US" dirty="0" smtClean="0"/>
          </a:p>
          <a:p>
            <a:pPr lvl="3"/>
            <a:r>
              <a:rPr lang="en-US" dirty="0" smtClean="0"/>
              <a:t>Identifying </a:t>
            </a:r>
            <a:r>
              <a:rPr lang="en-US" dirty="0"/>
              <a:t>areas where the project team is performing well and pointing out </a:t>
            </a:r>
            <a:r>
              <a:rPr lang="en-US" dirty="0" smtClean="0"/>
              <a:t>areas where </a:t>
            </a:r>
            <a:r>
              <a:rPr lang="en-US" dirty="0"/>
              <a:t>the project team can improve helps the project team to grow. </a:t>
            </a:r>
            <a:endParaRPr lang="en-US" dirty="0" smtClean="0"/>
          </a:p>
          <a:p>
            <a:pPr lvl="3"/>
            <a:r>
              <a:rPr lang="en-US" dirty="0" smtClean="0"/>
              <a:t>Working </a:t>
            </a:r>
            <a:r>
              <a:rPr lang="en-US" dirty="0"/>
              <a:t>collaboratively</a:t>
            </a:r>
            <a:r>
              <a:rPr lang="en-US" dirty="0" smtClean="0"/>
              <a:t>, the </a:t>
            </a:r>
            <a:r>
              <a:rPr lang="en-US" dirty="0"/>
              <a:t>project team can identify goals for its improvement and take steps to meet those goals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810046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When project teams form across different organizations based on a contract, </a:t>
            </a:r>
            <a:r>
              <a:rPr lang="en-US" dirty="0" smtClean="0"/>
              <a:t>strategic partnership</a:t>
            </a:r>
            <a:r>
              <a:rPr lang="en-US" dirty="0"/>
              <a:t>, or other business relationship, specific roles that perform various functions may </a:t>
            </a:r>
            <a:r>
              <a:rPr lang="en-US" dirty="0" smtClean="0"/>
              <a:t>be more </a:t>
            </a:r>
            <a:r>
              <a:rPr lang="en-US" dirty="0"/>
              <a:t>formalized and less flexible depending on the contract or </a:t>
            </a:r>
            <a:r>
              <a:rPr lang="en-US" dirty="0" smtClean="0"/>
              <a:t>other </a:t>
            </a:r>
            <a:r>
              <a:rPr lang="en-US" dirty="0"/>
              <a:t>terms. </a:t>
            </a:r>
            <a:endParaRPr lang="en-US" dirty="0" smtClean="0"/>
          </a:p>
          <a:p>
            <a:pPr lvl="1"/>
            <a:r>
              <a:rPr lang="en-US" dirty="0" smtClean="0"/>
              <a:t>Such arrangements often </a:t>
            </a:r>
            <a:r>
              <a:rPr lang="en-US" dirty="0"/>
              <a:t>require more up-front work to establish a “one team” mindset, ensure project </a:t>
            </a:r>
            <a:r>
              <a:rPr lang="en-US" dirty="0" smtClean="0"/>
              <a:t>team members </a:t>
            </a:r>
            <a:r>
              <a:rPr lang="en-US" dirty="0"/>
              <a:t>understand how everyone contributes to the project, and establish other </a:t>
            </a:r>
            <a:r>
              <a:rPr lang="en-US" dirty="0" smtClean="0"/>
              <a:t>enablers that </a:t>
            </a:r>
            <a:r>
              <a:rPr lang="en-US" dirty="0"/>
              <a:t>integrate skills, capabilities, and processes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42505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Performance Domains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832197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Culture</a:t>
            </a:r>
            <a:endParaRPr lang="en-US" dirty="0"/>
          </a:p>
        </p:txBody>
      </p:sp>
      <p:sp>
        <p:nvSpPr>
          <p:cNvPr id="3" name="Content Placeholder 2"/>
          <p:cNvSpPr>
            <a:spLocks noGrp="1"/>
          </p:cNvSpPr>
          <p:nvPr>
            <p:ph idx="1"/>
          </p:nvPr>
        </p:nvSpPr>
        <p:spPr/>
        <p:txBody>
          <a:bodyPr/>
          <a:lstStyle/>
          <a:p>
            <a:r>
              <a:rPr lang="en-US" dirty="0"/>
              <a:t>Each project team develops its own team culture. </a:t>
            </a:r>
            <a:endParaRPr lang="en-US" dirty="0" smtClean="0"/>
          </a:p>
          <a:p>
            <a:r>
              <a:rPr lang="en-US" dirty="0" smtClean="0"/>
              <a:t>The </a:t>
            </a:r>
            <a:r>
              <a:rPr lang="en-US" dirty="0"/>
              <a:t>project team’s culture may be </a:t>
            </a:r>
            <a:r>
              <a:rPr lang="en-US" dirty="0" smtClean="0"/>
              <a:t>established deliberately </a:t>
            </a:r>
            <a:r>
              <a:rPr lang="en-US" dirty="0"/>
              <a:t>by developing project team norms, or informally through the behaviors and actions of </a:t>
            </a:r>
            <a:r>
              <a:rPr lang="en-US" dirty="0" smtClean="0"/>
              <a:t>its project </a:t>
            </a:r>
            <a:r>
              <a:rPr lang="en-US" dirty="0"/>
              <a:t>team members. </a:t>
            </a:r>
            <a:endParaRPr lang="en-US" dirty="0" smtClean="0"/>
          </a:p>
          <a:p>
            <a:r>
              <a:rPr lang="en-US" dirty="0" smtClean="0"/>
              <a:t>The </a:t>
            </a:r>
            <a:r>
              <a:rPr lang="en-US" dirty="0"/>
              <a:t>project team culture operates within the organization’s culture but </a:t>
            </a:r>
            <a:r>
              <a:rPr lang="en-US" dirty="0" smtClean="0"/>
              <a:t>reflects the </a:t>
            </a:r>
            <a:r>
              <a:rPr lang="en-US" dirty="0"/>
              <a:t>project team’s individual ways of working and interacting.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165548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Culture</a:t>
            </a:r>
          </a:p>
        </p:txBody>
      </p:sp>
      <p:sp>
        <p:nvSpPr>
          <p:cNvPr id="3" name="Content Placeholder 2"/>
          <p:cNvSpPr>
            <a:spLocks noGrp="1"/>
          </p:cNvSpPr>
          <p:nvPr>
            <p:ph idx="1"/>
          </p:nvPr>
        </p:nvSpPr>
        <p:spPr/>
        <p:txBody>
          <a:bodyPr>
            <a:normAutofit/>
          </a:bodyPr>
          <a:lstStyle/>
          <a:p>
            <a:r>
              <a:rPr lang="en-US" dirty="0"/>
              <a:t>Human beings have a set of biases, some of them unconscious and some of them conscious.</a:t>
            </a:r>
          </a:p>
          <a:p>
            <a:r>
              <a:rPr lang="en-US" dirty="0"/>
              <a:t>For example, one person may feel that unless a schedule is displayed using a </a:t>
            </a:r>
            <a:r>
              <a:rPr lang="en-US" dirty="0" smtClean="0"/>
              <a:t>software-generated Gantt </a:t>
            </a:r>
            <a:r>
              <a:rPr lang="en-US" dirty="0"/>
              <a:t>chart, that it is not a true or valid schedule. </a:t>
            </a:r>
            <a:endParaRPr lang="en-US" dirty="0" smtClean="0"/>
          </a:p>
          <a:p>
            <a:r>
              <a:rPr lang="en-US" dirty="0" smtClean="0"/>
              <a:t>Another </a:t>
            </a:r>
            <a:r>
              <a:rPr lang="en-US" dirty="0"/>
              <a:t>person may have a </a:t>
            </a:r>
            <a:r>
              <a:rPr lang="en-US" dirty="0" smtClean="0"/>
              <a:t>contrasting bias </a:t>
            </a:r>
            <a:r>
              <a:rPr lang="en-US" dirty="0"/>
              <a:t>that detailed planning any further out than 30 days is a waste of time. </a:t>
            </a:r>
            <a:endParaRPr lang="en-US" dirty="0" smtClean="0"/>
          </a:p>
          <a:p>
            <a:r>
              <a:rPr lang="en-US" dirty="0" smtClean="0"/>
              <a:t>Being </a:t>
            </a:r>
            <a:r>
              <a:rPr lang="en-US" dirty="0"/>
              <a:t>open </a:t>
            </a:r>
            <a:r>
              <a:rPr lang="en-US" dirty="0" smtClean="0"/>
              <a:t>and transparent </a:t>
            </a:r>
            <a:r>
              <a:rPr lang="en-US" dirty="0"/>
              <a:t>about biases up front establishes a culture of openness and trust that can </a:t>
            </a:r>
            <a:r>
              <a:rPr lang="en-US" dirty="0" smtClean="0"/>
              <a:t>enable consensus </a:t>
            </a:r>
            <a:r>
              <a:rPr lang="en-US" dirty="0"/>
              <a:t>and collaboration.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714443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Culture</a:t>
            </a:r>
          </a:p>
        </p:txBody>
      </p:sp>
      <p:sp>
        <p:nvSpPr>
          <p:cNvPr id="3" name="Content Placeholder 2"/>
          <p:cNvSpPr>
            <a:spLocks noGrp="1"/>
          </p:cNvSpPr>
          <p:nvPr>
            <p:ph idx="1"/>
          </p:nvPr>
        </p:nvSpPr>
        <p:spPr>
          <a:xfrm>
            <a:off x="838200" y="1825624"/>
            <a:ext cx="10515600" cy="4483735"/>
          </a:xfrm>
        </p:spPr>
        <p:txBody>
          <a:bodyPr>
            <a:normAutofit lnSpcReduction="10000"/>
          </a:bodyPr>
          <a:lstStyle/>
          <a:p>
            <a:r>
              <a:rPr lang="en-US" dirty="0"/>
              <a:t>The project manager is key in establishing and maintaining a safe, respectful, </a:t>
            </a:r>
            <a:r>
              <a:rPr lang="en-US" dirty="0" smtClean="0"/>
              <a:t>nonjudgmental environment </a:t>
            </a:r>
            <a:r>
              <a:rPr lang="en-US" dirty="0"/>
              <a:t>that allows the project team to communicate openly</a:t>
            </a:r>
            <a:r>
              <a:rPr lang="en-US" dirty="0" smtClean="0"/>
              <a:t>.</a:t>
            </a:r>
          </a:p>
          <a:p>
            <a:r>
              <a:rPr lang="en-US" dirty="0"/>
              <a:t>One way to accomplish this is </a:t>
            </a:r>
            <a:r>
              <a:rPr lang="en-US" dirty="0" smtClean="0"/>
              <a:t>by modeling </a:t>
            </a:r>
            <a:r>
              <a:rPr lang="en-US" dirty="0"/>
              <a:t>desired behaviors, such as:</a:t>
            </a:r>
          </a:p>
          <a:p>
            <a:pPr lvl="1"/>
            <a:r>
              <a:rPr lang="en-US" dirty="0" smtClean="0"/>
              <a:t>Transparency</a:t>
            </a:r>
          </a:p>
          <a:p>
            <a:pPr lvl="1"/>
            <a:r>
              <a:rPr lang="en-US" dirty="0" smtClean="0"/>
              <a:t>Integrity</a:t>
            </a:r>
            <a:endParaRPr lang="en-US" dirty="0"/>
          </a:p>
          <a:p>
            <a:pPr lvl="1"/>
            <a:r>
              <a:rPr lang="en-US" dirty="0" smtClean="0"/>
              <a:t>Respect</a:t>
            </a:r>
          </a:p>
          <a:p>
            <a:pPr lvl="1"/>
            <a:r>
              <a:rPr lang="en-US" dirty="0"/>
              <a:t>Positive </a:t>
            </a:r>
            <a:r>
              <a:rPr lang="en-US" dirty="0" smtClean="0"/>
              <a:t>discourse</a:t>
            </a:r>
          </a:p>
          <a:p>
            <a:pPr lvl="1"/>
            <a:r>
              <a:rPr lang="en-US" dirty="0" smtClean="0"/>
              <a:t>Support</a:t>
            </a:r>
          </a:p>
          <a:p>
            <a:pPr lvl="1"/>
            <a:r>
              <a:rPr lang="en-US" dirty="0" smtClean="0"/>
              <a:t>Courage</a:t>
            </a:r>
          </a:p>
          <a:p>
            <a:pPr lvl="1"/>
            <a:r>
              <a:rPr lang="en-US" dirty="0"/>
              <a:t>Celebrating success</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88156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High-Performing Project Teams</a:t>
            </a:r>
            <a:endParaRPr lang="en-US" dirty="0"/>
          </a:p>
        </p:txBody>
      </p:sp>
      <p:sp>
        <p:nvSpPr>
          <p:cNvPr id="3" name="Content Placeholder 2"/>
          <p:cNvSpPr>
            <a:spLocks noGrp="1"/>
          </p:cNvSpPr>
          <p:nvPr>
            <p:ph idx="1"/>
          </p:nvPr>
        </p:nvSpPr>
        <p:spPr>
          <a:xfrm>
            <a:off x="838200" y="1825624"/>
            <a:ext cx="10515600" cy="4547743"/>
          </a:xfrm>
        </p:spPr>
        <p:txBody>
          <a:bodyPr/>
          <a:lstStyle/>
          <a:p>
            <a:r>
              <a:rPr lang="en-US" dirty="0"/>
              <a:t>The list below </a:t>
            </a:r>
            <a:r>
              <a:rPr lang="en-US" dirty="0" smtClean="0"/>
              <a:t>identifies </a:t>
            </a:r>
            <a:r>
              <a:rPr lang="en-US" dirty="0"/>
              <a:t>some of the factors associated with high-performing project teams</a:t>
            </a:r>
            <a:r>
              <a:rPr lang="en-US" dirty="0" smtClean="0"/>
              <a:t>.</a:t>
            </a:r>
          </a:p>
          <a:p>
            <a:pPr lvl="1"/>
            <a:r>
              <a:rPr lang="en-US" dirty="0"/>
              <a:t>Open </a:t>
            </a:r>
            <a:r>
              <a:rPr lang="en-US" dirty="0" smtClean="0"/>
              <a:t>communication</a:t>
            </a:r>
          </a:p>
          <a:p>
            <a:pPr lvl="1"/>
            <a:r>
              <a:rPr lang="en-US" dirty="0"/>
              <a:t>Shared </a:t>
            </a:r>
            <a:r>
              <a:rPr lang="en-US" dirty="0" smtClean="0"/>
              <a:t>understanding</a:t>
            </a:r>
          </a:p>
          <a:p>
            <a:pPr lvl="1"/>
            <a:r>
              <a:rPr lang="en-US" dirty="0"/>
              <a:t>Shared </a:t>
            </a:r>
            <a:r>
              <a:rPr lang="en-US" dirty="0" smtClean="0"/>
              <a:t>ownership</a:t>
            </a:r>
          </a:p>
          <a:p>
            <a:pPr lvl="1"/>
            <a:r>
              <a:rPr lang="en-US" dirty="0" smtClean="0"/>
              <a:t>Trust</a:t>
            </a:r>
          </a:p>
          <a:p>
            <a:pPr lvl="1"/>
            <a:r>
              <a:rPr lang="en-US" dirty="0" smtClean="0"/>
              <a:t>Collaboration</a:t>
            </a:r>
          </a:p>
          <a:p>
            <a:pPr lvl="1"/>
            <a:r>
              <a:rPr lang="en-US" dirty="0" smtClean="0"/>
              <a:t>Adaptability</a:t>
            </a:r>
          </a:p>
          <a:p>
            <a:pPr lvl="1"/>
            <a:r>
              <a:rPr lang="en-US" dirty="0" smtClean="0"/>
              <a:t>Resilience</a:t>
            </a:r>
          </a:p>
          <a:p>
            <a:pPr lvl="1"/>
            <a:r>
              <a:rPr lang="en-US" dirty="0" smtClean="0"/>
              <a:t>Empowerment</a:t>
            </a:r>
          </a:p>
          <a:p>
            <a:pPr lvl="1"/>
            <a:r>
              <a:rPr lang="en-US" dirty="0"/>
              <a:t>Recognition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57239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83499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48661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lstStyle/>
          <a:p>
            <a:r>
              <a:rPr lang="en-US" dirty="0"/>
              <a:t>Establishing and Maintaining Vision</a:t>
            </a:r>
          </a:p>
          <a:p>
            <a:pPr lvl="1"/>
            <a:r>
              <a:rPr lang="en-US" dirty="0"/>
              <a:t>Every project has a purpose. </a:t>
            </a:r>
            <a:endParaRPr lang="en-US" dirty="0" smtClean="0"/>
          </a:p>
          <a:p>
            <a:pPr lvl="1"/>
            <a:r>
              <a:rPr lang="en-US" dirty="0" smtClean="0"/>
              <a:t>Understanding </a:t>
            </a:r>
            <a:r>
              <a:rPr lang="en-US" dirty="0"/>
              <a:t>that purpose is critical for people to </a:t>
            </a:r>
            <a:r>
              <a:rPr lang="en-US" dirty="0" smtClean="0"/>
              <a:t>commit their </a:t>
            </a:r>
            <a:r>
              <a:rPr lang="en-US" dirty="0"/>
              <a:t>time and energy in the right direction toward achieving the project purpose. </a:t>
            </a:r>
            <a:endParaRPr lang="en-US" dirty="0" smtClean="0"/>
          </a:p>
          <a:p>
            <a:pPr lvl="1"/>
            <a:r>
              <a:rPr lang="en-US" dirty="0" smtClean="0"/>
              <a:t>The </a:t>
            </a:r>
            <a:r>
              <a:rPr lang="en-US" dirty="0"/>
              <a:t>project </a:t>
            </a:r>
            <a:r>
              <a:rPr lang="en-US" dirty="0" smtClean="0"/>
              <a:t>vision summarizes </a:t>
            </a:r>
            <a:r>
              <a:rPr lang="en-US" dirty="0"/>
              <a:t>the project’s purpose clearly and succinctly. It describes a realistic, attractive view of </a:t>
            </a:r>
            <a:r>
              <a:rPr lang="en-US" dirty="0" smtClean="0"/>
              <a:t>the future </a:t>
            </a:r>
            <a:r>
              <a:rPr lang="en-US" dirty="0"/>
              <a:t>project outcomes</a:t>
            </a:r>
            <a:r>
              <a:rPr lang="en-US" dirty="0" smtClean="0"/>
              <a:t>.</a:t>
            </a:r>
          </a:p>
          <a:p>
            <a:pPr lvl="1"/>
            <a:r>
              <a:rPr lang="en-US" dirty="0" smtClean="0"/>
              <a:t>The </a:t>
            </a:r>
            <a:r>
              <a:rPr lang="en-US" dirty="0"/>
              <a:t>vision is a powerful </a:t>
            </a:r>
            <a:r>
              <a:rPr lang="en-US" dirty="0" smtClean="0"/>
              <a:t>motivational tool</a:t>
            </a:r>
            <a:r>
              <a:rPr lang="en-US" dirty="0"/>
              <a:t>. </a:t>
            </a:r>
            <a:endParaRPr lang="en-US" dirty="0" smtClean="0"/>
          </a:p>
          <a:p>
            <a:pPr lvl="1"/>
            <a:r>
              <a:rPr lang="en-US" dirty="0" smtClean="0"/>
              <a:t>It </a:t>
            </a:r>
            <a:r>
              <a:rPr lang="en-US" dirty="0"/>
              <a:t>is a way to create passion and meaning for a project’s envisioned goal.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4113868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lstStyle/>
          <a:p>
            <a:r>
              <a:rPr lang="en-US" dirty="0"/>
              <a:t>Establishing and Maintaining Vision</a:t>
            </a:r>
          </a:p>
          <a:p>
            <a:pPr lvl="1"/>
            <a:r>
              <a:rPr lang="en-US" dirty="0"/>
              <a:t>A good vision is clear, concise, and actionable. </a:t>
            </a:r>
            <a:endParaRPr lang="en-US" dirty="0" smtClean="0"/>
          </a:p>
          <a:p>
            <a:pPr lvl="1"/>
            <a:r>
              <a:rPr lang="en-US" dirty="0" smtClean="0"/>
              <a:t>It </a:t>
            </a:r>
            <a:r>
              <a:rPr lang="en-US" dirty="0"/>
              <a:t>does the following:</a:t>
            </a:r>
          </a:p>
          <a:p>
            <a:pPr lvl="2"/>
            <a:r>
              <a:rPr lang="en-US" dirty="0" smtClean="0"/>
              <a:t>Summarizes </a:t>
            </a:r>
            <a:r>
              <a:rPr lang="en-US" dirty="0"/>
              <a:t>the project with a powerful phrase or short description,</a:t>
            </a:r>
          </a:p>
          <a:p>
            <a:pPr lvl="2"/>
            <a:r>
              <a:rPr lang="en-US" dirty="0" smtClean="0"/>
              <a:t>Describes </a:t>
            </a:r>
            <a:r>
              <a:rPr lang="en-US" dirty="0"/>
              <a:t>the best achievable outcome,</a:t>
            </a:r>
          </a:p>
          <a:p>
            <a:pPr lvl="2"/>
            <a:r>
              <a:rPr lang="en-US" dirty="0" smtClean="0"/>
              <a:t>Creates </a:t>
            </a:r>
            <a:r>
              <a:rPr lang="en-US" dirty="0"/>
              <a:t>a common, cohesive picture in project team members’ minds, and</a:t>
            </a:r>
          </a:p>
          <a:p>
            <a:pPr lvl="2"/>
            <a:r>
              <a:rPr lang="en-US" dirty="0" smtClean="0"/>
              <a:t>Inspires </a:t>
            </a:r>
            <a:r>
              <a:rPr lang="en-US" dirty="0"/>
              <a:t>passion for the outcome..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814438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Critical Thinking</a:t>
            </a:r>
          </a:p>
          <a:p>
            <a:pPr lvl="1"/>
            <a:r>
              <a:rPr lang="en-US" dirty="0"/>
              <a:t>Throughout the various project performance domains, there is a need to recognize bias</a:t>
            </a:r>
            <a:r>
              <a:rPr lang="en-US" dirty="0" smtClean="0"/>
              <a:t>, identify </a:t>
            </a:r>
            <a:r>
              <a:rPr lang="en-US" dirty="0"/>
              <a:t>the root cause of problems, and consider challenging issues, such as ambiguity, complexity</a:t>
            </a:r>
            <a:r>
              <a:rPr lang="en-US" dirty="0" smtClean="0"/>
              <a:t>, and </a:t>
            </a:r>
            <a:r>
              <a:rPr lang="en-US" dirty="0"/>
              <a:t>so forth. </a:t>
            </a:r>
            <a:endParaRPr lang="en-US" dirty="0" smtClean="0"/>
          </a:p>
          <a:p>
            <a:pPr lvl="1"/>
            <a:r>
              <a:rPr lang="en-US" dirty="0" smtClean="0"/>
              <a:t>Critical </a:t>
            </a:r>
            <a:r>
              <a:rPr lang="en-US" dirty="0"/>
              <a:t>thinking helps to accomplish these activities. </a:t>
            </a:r>
            <a:endParaRPr lang="en-US" dirty="0" smtClean="0"/>
          </a:p>
          <a:p>
            <a:pPr lvl="1"/>
            <a:r>
              <a:rPr lang="en-US" dirty="0" smtClean="0"/>
              <a:t>Critical </a:t>
            </a:r>
            <a:r>
              <a:rPr lang="en-US" dirty="0"/>
              <a:t>thinking </a:t>
            </a:r>
            <a:r>
              <a:rPr lang="en-US" dirty="0" smtClean="0"/>
              <a:t>includes disciplined</a:t>
            </a:r>
            <a:r>
              <a:rPr lang="en-US" dirty="0"/>
              <a:t>, rational, logical, evidence-based thinking. It requires an open mind and the ability </a:t>
            </a:r>
            <a:r>
              <a:rPr lang="en-US" dirty="0" smtClean="0"/>
              <a:t>to analyze </a:t>
            </a:r>
            <a:r>
              <a:rPr lang="en-US" dirty="0"/>
              <a:t>objectively</a:t>
            </a:r>
            <a:r>
              <a:rPr lang="en-US" dirty="0" smtClean="0"/>
              <a:t>.</a:t>
            </a:r>
          </a:p>
          <a:p>
            <a:pPr lvl="1"/>
            <a:r>
              <a:rPr lang="en-US" dirty="0" smtClean="0"/>
              <a:t>Critical </a:t>
            </a:r>
            <a:r>
              <a:rPr lang="en-US" dirty="0"/>
              <a:t>thinking, especially when applied to discovery, can include </a:t>
            </a:r>
            <a:r>
              <a:rPr lang="en-US" dirty="0" smtClean="0"/>
              <a:t>conceptual imagination</a:t>
            </a:r>
            <a:r>
              <a:rPr lang="en-US" dirty="0"/>
              <a:t>, insight, and intuition.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159979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Critical Thinking</a:t>
            </a:r>
          </a:p>
          <a:p>
            <a:pPr lvl="1"/>
            <a:r>
              <a:rPr lang="en-US" dirty="0" smtClean="0"/>
              <a:t>It </a:t>
            </a:r>
            <a:r>
              <a:rPr lang="en-US" dirty="0"/>
              <a:t>can also include reflective thinking and metacognition (</a:t>
            </a:r>
            <a:r>
              <a:rPr lang="en-US" dirty="0" smtClean="0"/>
              <a:t>thinking about </a:t>
            </a:r>
            <a:r>
              <a:rPr lang="en-US" dirty="0"/>
              <a:t>thinking and being aware of one’s awareness).</a:t>
            </a:r>
          </a:p>
          <a:p>
            <a:pPr lvl="1"/>
            <a:r>
              <a:rPr lang="en-US" dirty="0"/>
              <a:t>Project team members apply critical thinking to:</a:t>
            </a:r>
          </a:p>
          <a:p>
            <a:pPr lvl="2"/>
            <a:r>
              <a:rPr lang="en-US" dirty="0" smtClean="0"/>
              <a:t>Research </a:t>
            </a:r>
            <a:r>
              <a:rPr lang="en-US" dirty="0"/>
              <a:t>and gather unbiased, well-balanced information;</a:t>
            </a:r>
          </a:p>
          <a:p>
            <a:pPr lvl="2"/>
            <a:r>
              <a:rPr lang="en-US" dirty="0" smtClean="0"/>
              <a:t>Recognize</a:t>
            </a:r>
            <a:r>
              <a:rPr lang="en-US" dirty="0"/>
              <a:t>, analyze, and resolve problems;</a:t>
            </a:r>
          </a:p>
          <a:p>
            <a:pPr lvl="2"/>
            <a:r>
              <a:rPr lang="en-US" dirty="0" smtClean="0"/>
              <a:t>Identify </a:t>
            </a:r>
            <a:r>
              <a:rPr lang="en-US" dirty="0"/>
              <a:t>bias, unstated assumptions, and values;</a:t>
            </a:r>
          </a:p>
          <a:p>
            <a:pPr lvl="2"/>
            <a:r>
              <a:rPr lang="en-US" dirty="0" smtClean="0"/>
              <a:t>Discern </a:t>
            </a:r>
            <a:r>
              <a:rPr lang="en-US" dirty="0"/>
              <a:t>the use of language and the influence on oneself and others;</a:t>
            </a:r>
          </a:p>
          <a:p>
            <a:pPr lvl="2"/>
            <a:r>
              <a:rPr lang="en-US" dirty="0" smtClean="0"/>
              <a:t>Analyze </a:t>
            </a:r>
            <a:r>
              <a:rPr lang="en-US" dirty="0"/>
              <a:t>data and evidence to evaluate arguments and perspectives;</a:t>
            </a:r>
          </a:p>
          <a:p>
            <a:pPr lvl="2"/>
            <a:r>
              <a:rPr lang="en-US" dirty="0" smtClean="0"/>
              <a:t>Observe </a:t>
            </a:r>
            <a:r>
              <a:rPr lang="en-US" dirty="0"/>
              <a:t>events to identify patterns and relationships;</a:t>
            </a:r>
          </a:p>
          <a:p>
            <a:pPr lvl="2"/>
            <a:r>
              <a:rPr lang="en-US" dirty="0" smtClean="0"/>
              <a:t>Apply </a:t>
            </a:r>
            <a:r>
              <a:rPr lang="en-US" dirty="0"/>
              <a:t>inductive, deductive, and </a:t>
            </a:r>
            <a:r>
              <a:rPr lang="en-US" dirty="0" err="1"/>
              <a:t>abductive</a:t>
            </a:r>
            <a:r>
              <a:rPr lang="en-US" dirty="0"/>
              <a:t> reasoning appropriately; and</a:t>
            </a:r>
          </a:p>
          <a:p>
            <a:pPr lvl="2"/>
            <a:r>
              <a:rPr lang="en-US" dirty="0" smtClean="0"/>
              <a:t>Identify </a:t>
            </a:r>
            <a:r>
              <a:rPr lang="en-US" dirty="0"/>
              <a:t>and articulate false premises, false analogy, emotional appeals, and other faulty logic.</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024352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Motivation</a:t>
            </a:r>
          </a:p>
          <a:p>
            <a:pPr lvl="1"/>
            <a:r>
              <a:rPr lang="en-US" dirty="0"/>
              <a:t>Motivating project team members has two aspects: </a:t>
            </a:r>
            <a:endParaRPr lang="en-US" dirty="0" smtClean="0"/>
          </a:p>
          <a:p>
            <a:pPr lvl="2"/>
            <a:r>
              <a:rPr lang="en-US" dirty="0" smtClean="0"/>
              <a:t>the </a:t>
            </a:r>
            <a:r>
              <a:rPr lang="en-US" dirty="0"/>
              <a:t>first is understanding what </a:t>
            </a:r>
            <a:r>
              <a:rPr lang="en-US" dirty="0" smtClean="0"/>
              <a:t>motivates project </a:t>
            </a:r>
            <a:r>
              <a:rPr lang="en-US" dirty="0"/>
              <a:t>team members to perform, and </a:t>
            </a:r>
            <a:endParaRPr lang="en-US" dirty="0" smtClean="0"/>
          </a:p>
          <a:p>
            <a:pPr lvl="2"/>
            <a:r>
              <a:rPr lang="en-US" dirty="0" smtClean="0"/>
              <a:t>the </a:t>
            </a:r>
            <a:r>
              <a:rPr lang="en-US" dirty="0"/>
              <a:t>second is working with project team members in </a:t>
            </a:r>
            <a:r>
              <a:rPr lang="en-US" dirty="0" smtClean="0"/>
              <a:t>such a </a:t>
            </a:r>
            <a:r>
              <a:rPr lang="en-US" dirty="0"/>
              <a:t>way that they remain committed to the project and its outcomes.</a:t>
            </a:r>
          </a:p>
          <a:p>
            <a:pPr lvl="1"/>
            <a:r>
              <a:rPr lang="en-US" dirty="0"/>
              <a:t>Motivation to perform can be intrinsic or extrinsic. </a:t>
            </a:r>
            <a:endParaRPr lang="en-US" dirty="0" smtClean="0"/>
          </a:p>
          <a:p>
            <a:pPr lvl="1"/>
            <a:r>
              <a:rPr lang="en-US" dirty="0" smtClean="0"/>
              <a:t>Intrinsic </a:t>
            </a:r>
            <a:r>
              <a:rPr lang="en-US" dirty="0"/>
              <a:t>motivation comes from inside </a:t>
            </a:r>
            <a:r>
              <a:rPr lang="en-US" dirty="0" smtClean="0"/>
              <a:t>the individual </a:t>
            </a:r>
            <a:r>
              <a:rPr lang="en-US" dirty="0"/>
              <a:t>or is associated with the work. It is associated with finding pleasure in the work itself </a:t>
            </a:r>
            <a:r>
              <a:rPr lang="en-US" dirty="0" smtClean="0"/>
              <a:t>rather than </a:t>
            </a:r>
            <a:r>
              <a:rPr lang="en-US" dirty="0"/>
              <a:t>focusing on rewards. </a:t>
            </a:r>
            <a:endParaRPr lang="en-US" dirty="0" smtClean="0"/>
          </a:p>
          <a:p>
            <a:pPr lvl="1"/>
            <a:r>
              <a:rPr lang="en-US" dirty="0" smtClean="0"/>
              <a:t>Extrinsic </a:t>
            </a:r>
            <a:r>
              <a:rPr lang="en-US" dirty="0"/>
              <a:t>motivation is performing work because of an external reward </a:t>
            </a:r>
            <a:r>
              <a:rPr lang="en-US" dirty="0" smtClean="0"/>
              <a:t>such as </a:t>
            </a:r>
            <a:r>
              <a:rPr lang="en-US" dirty="0"/>
              <a:t>a bonus. Much of the work done on projects is aligned with intrinsic motivation.</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17326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a:t>A project performance domain is a group of related activities that are critical for the </a:t>
            </a:r>
            <a:r>
              <a:rPr lang="en-US" dirty="0" smtClean="0"/>
              <a:t>effective delivery </a:t>
            </a:r>
            <a:r>
              <a:rPr lang="en-US" dirty="0"/>
              <a:t>of project outcomes. </a:t>
            </a:r>
            <a:endParaRPr lang="en-US" dirty="0" smtClean="0"/>
          </a:p>
          <a:p>
            <a:r>
              <a:rPr lang="en-US" dirty="0" smtClean="0"/>
              <a:t>Project </a:t>
            </a:r>
            <a:r>
              <a:rPr lang="en-US" dirty="0"/>
              <a:t>performance domains are interactive, interrelated, </a:t>
            </a:r>
            <a:r>
              <a:rPr lang="en-US" dirty="0" smtClean="0"/>
              <a:t>and interdependent </a:t>
            </a:r>
            <a:r>
              <a:rPr lang="en-US" dirty="0"/>
              <a:t>areas of focus that work in unison to achieve desired project outcomes.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03900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Motivation</a:t>
            </a:r>
          </a:p>
          <a:p>
            <a:pPr lvl="1"/>
            <a:r>
              <a:rPr lang="en-US" dirty="0"/>
              <a:t>Examples of intrinsic motivation factors include:</a:t>
            </a:r>
          </a:p>
          <a:p>
            <a:pPr lvl="2"/>
            <a:r>
              <a:rPr lang="en-US" dirty="0" smtClean="0"/>
              <a:t>Achievement</a:t>
            </a:r>
            <a:r>
              <a:rPr lang="en-US" dirty="0"/>
              <a:t>,</a:t>
            </a:r>
          </a:p>
          <a:p>
            <a:pPr lvl="2"/>
            <a:r>
              <a:rPr lang="en-US" dirty="0" smtClean="0"/>
              <a:t>Challenge</a:t>
            </a:r>
            <a:r>
              <a:rPr lang="en-US" dirty="0"/>
              <a:t>,</a:t>
            </a:r>
          </a:p>
          <a:p>
            <a:pPr lvl="2"/>
            <a:r>
              <a:rPr lang="en-US" dirty="0" smtClean="0"/>
              <a:t>Belief </a:t>
            </a:r>
            <a:r>
              <a:rPr lang="en-US" dirty="0"/>
              <a:t>in the work,</a:t>
            </a:r>
          </a:p>
          <a:p>
            <a:pPr lvl="2"/>
            <a:r>
              <a:rPr lang="en-US" dirty="0" smtClean="0"/>
              <a:t>Making </a:t>
            </a:r>
            <a:r>
              <a:rPr lang="en-US" dirty="0"/>
              <a:t>a difference,</a:t>
            </a:r>
          </a:p>
          <a:p>
            <a:pPr lvl="2"/>
            <a:r>
              <a:rPr lang="en-US" dirty="0" smtClean="0"/>
              <a:t>Self-direction </a:t>
            </a:r>
            <a:r>
              <a:rPr lang="en-US" dirty="0"/>
              <a:t>and autonomy,</a:t>
            </a:r>
          </a:p>
          <a:p>
            <a:pPr lvl="2"/>
            <a:r>
              <a:rPr lang="en-US" dirty="0" smtClean="0"/>
              <a:t>Responsibility</a:t>
            </a:r>
            <a:r>
              <a:rPr lang="en-US" dirty="0"/>
              <a:t>,</a:t>
            </a:r>
          </a:p>
          <a:p>
            <a:pPr lvl="2"/>
            <a:r>
              <a:rPr lang="en-US" dirty="0" smtClean="0"/>
              <a:t>Personal </a:t>
            </a:r>
            <a:r>
              <a:rPr lang="en-US" dirty="0"/>
              <a:t>growth,</a:t>
            </a:r>
          </a:p>
          <a:p>
            <a:pPr lvl="2"/>
            <a:r>
              <a:rPr lang="en-US" dirty="0" smtClean="0"/>
              <a:t>Relatedness</a:t>
            </a:r>
            <a:r>
              <a:rPr lang="en-US" dirty="0"/>
              <a:t>, and</a:t>
            </a:r>
          </a:p>
          <a:p>
            <a:pPr lvl="2"/>
            <a:r>
              <a:rPr lang="en-US" dirty="0" smtClean="0"/>
              <a:t>Being </a:t>
            </a:r>
            <a:r>
              <a:rPr lang="en-US" dirty="0"/>
              <a:t>part of a project team.</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235754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Motivation</a:t>
            </a:r>
          </a:p>
          <a:p>
            <a:pPr lvl="1"/>
            <a:r>
              <a:rPr lang="en-US" dirty="0"/>
              <a:t>People are not motivated by just one thing; however, most people have a dominant motivator.</a:t>
            </a:r>
          </a:p>
          <a:p>
            <a:pPr lvl="1"/>
            <a:r>
              <a:rPr lang="en-US" dirty="0"/>
              <a:t>To effectively motivate project team members, it is helpful to know each member’s </a:t>
            </a:r>
            <a:r>
              <a:rPr lang="en-US" dirty="0" smtClean="0"/>
              <a:t>dominant motivator</a:t>
            </a:r>
            <a:r>
              <a:rPr lang="en-US" dirty="0"/>
              <a:t>. </a:t>
            </a:r>
            <a:endParaRPr lang="en-US" dirty="0" smtClean="0"/>
          </a:p>
          <a:p>
            <a:pPr lvl="1"/>
            <a:r>
              <a:rPr lang="en-US" dirty="0" smtClean="0"/>
              <a:t>For </a:t>
            </a:r>
            <a:r>
              <a:rPr lang="en-US" dirty="0"/>
              <a:t>example, a project team member who is motivated by challenge will respond well </a:t>
            </a:r>
            <a:r>
              <a:rPr lang="en-US" dirty="0" smtClean="0"/>
              <a:t>to stretch </a:t>
            </a:r>
            <a:r>
              <a:rPr lang="en-US" dirty="0"/>
              <a:t>goals and problems to solve. </a:t>
            </a:r>
            <a:endParaRPr lang="en-US" dirty="0" smtClean="0"/>
          </a:p>
          <a:p>
            <a:pPr lvl="1"/>
            <a:r>
              <a:rPr lang="en-US" dirty="0" smtClean="0"/>
              <a:t>A </a:t>
            </a:r>
            <a:r>
              <a:rPr lang="en-US" dirty="0"/>
              <a:t>project team member who is motivated by relatedness </a:t>
            </a:r>
            <a:r>
              <a:rPr lang="en-US" dirty="0" smtClean="0"/>
              <a:t>will respond </a:t>
            </a:r>
            <a:r>
              <a:rPr lang="en-US" dirty="0"/>
              <a:t>to being part of a dynamic working group.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795418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Interpersonal skills that are used frequently in projects </a:t>
            </a:r>
            <a:r>
              <a:rPr lang="en-US" dirty="0" smtClean="0"/>
              <a:t>include:</a:t>
            </a:r>
          </a:p>
          <a:p>
            <a:pPr lvl="2"/>
            <a:r>
              <a:rPr lang="en-US" dirty="0" smtClean="0"/>
              <a:t>Emotional intelligence</a:t>
            </a:r>
          </a:p>
          <a:p>
            <a:pPr lvl="2"/>
            <a:r>
              <a:rPr lang="en-US" dirty="0" smtClean="0"/>
              <a:t>Decision making</a:t>
            </a:r>
            <a:r>
              <a:rPr lang="en-US" dirty="0"/>
              <a:t>, and </a:t>
            </a:r>
            <a:endParaRPr lang="en-US" dirty="0" smtClean="0"/>
          </a:p>
          <a:p>
            <a:pPr lvl="2"/>
            <a:r>
              <a:rPr lang="en-US" dirty="0" smtClean="0"/>
              <a:t>Conflict </a:t>
            </a:r>
            <a:r>
              <a:rPr lang="en-US" dirty="0"/>
              <a:t>resolution among others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286389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Emotional intelligence</a:t>
            </a:r>
            <a:endParaRPr lang="en-US" dirty="0" smtClean="0"/>
          </a:p>
          <a:p>
            <a:pPr lvl="2"/>
            <a:r>
              <a:rPr lang="en-US" dirty="0"/>
              <a:t>Emotional intelligence is the ability to recognize our own </a:t>
            </a:r>
            <a:r>
              <a:rPr lang="en-US" dirty="0" smtClean="0"/>
              <a:t>emotions and </a:t>
            </a:r>
            <a:r>
              <a:rPr lang="en-US" dirty="0"/>
              <a:t>those of others</a:t>
            </a:r>
            <a:r>
              <a:rPr lang="en-US" dirty="0" smtClean="0"/>
              <a:t>.</a:t>
            </a:r>
          </a:p>
          <a:p>
            <a:pPr lvl="2"/>
            <a:r>
              <a:rPr lang="en-US" dirty="0" smtClean="0"/>
              <a:t>This </a:t>
            </a:r>
            <a:r>
              <a:rPr lang="en-US" dirty="0"/>
              <a:t>information is used to guide thinking and behavior. </a:t>
            </a:r>
            <a:endParaRPr lang="en-US" dirty="0" smtClean="0"/>
          </a:p>
          <a:p>
            <a:pPr lvl="2"/>
            <a:r>
              <a:rPr lang="en-US" dirty="0" smtClean="0"/>
              <a:t>Recognition of personal </a:t>
            </a:r>
            <a:r>
              <a:rPr lang="en-US" dirty="0"/>
              <a:t>feelings, empathy for the feelings of others, and the ability to act appropriately </a:t>
            </a:r>
            <a:r>
              <a:rPr lang="en-US" dirty="0" smtClean="0"/>
              <a:t>are the </a:t>
            </a:r>
            <a:r>
              <a:rPr lang="en-US" dirty="0"/>
              <a:t>cornerstones for effective communication, collaboration, and leadership.</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18997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Emotional intelligence</a:t>
            </a:r>
            <a:endParaRPr lang="en-US" dirty="0" smtClean="0"/>
          </a:p>
          <a:p>
            <a:pPr lvl="2"/>
            <a:r>
              <a:rPr lang="en-US" dirty="0"/>
              <a:t>Since projects are undertaken by people and for people, emotional intelligence—the </a:t>
            </a:r>
            <a:r>
              <a:rPr lang="en-US" dirty="0" smtClean="0"/>
              <a:t>ability to </a:t>
            </a:r>
            <a:r>
              <a:rPr lang="en-US" dirty="0"/>
              <a:t>understand one’s self and effectively sustain working relationships with others—is </a:t>
            </a:r>
            <a:r>
              <a:rPr lang="en-US" dirty="0" smtClean="0"/>
              <a:t>critical in </a:t>
            </a:r>
            <a:r>
              <a:rPr lang="en-US" dirty="0"/>
              <a:t>project team environments.</a:t>
            </a:r>
          </a:p>
          <a:p>
            <a:pPr lvl="2"/>
            <a:r>
              <a:rPr lang="en-US" dirty="0"/>
              <a:t>There are multiple models for defining and explaining emotional </a:t>
            </a:r>
            <a:r>
              <a:rPr lang="en-US" dirty="0" smtClean="0"/>
              <a:t>intelligence which converge on </a:t>
            </a:r>
            <a:r>
              <a:rPr lang="en-US" dirty="0"/>
              <a:t>four key areas:</a:t>
            </a:r>
          </a:p>
          <a:p>
            <a:pPr lvl="3"/>
            <a:r>
              <a:rPr lang="en-US" dirty="0" smtClean="0"/>
              <a:t>Self-awareness</a:t>
            </a:r>
            <a:r>
              <a:rPr lang="en-US" dirty="0"/>
              <a:t>. </a:t>
            </a:r>
            <a:endParaRPr lang="en-US" dirty="0" smtClean="0"/>
          </a:p>
          <a:p>
            <a:pPr lvl="3"/>
            <a:r>
              <a:rPr lang="en-US" dirty="0" smtClean="0"/>
              <a:t>Self-management</a:t>
            </a:r>
          </a:p>
          <a:p>
            <a:pPr lvl="3"/>
            <a:r>
              <a:rPr lang="en-US" dirty="0" smtClean="0"/>
              <a:t>Social </a:t>
            </a:r>
            <a:r>
              <a:rPr lang="en-US" dirty="0"/>
              <a:t>awareness. </a:t>
            </a:r>
            <a:endParaRPr lang="en-US" dirty="0" smtClean="0"/>
          </a:p>
          <a:p>
            <a:pPr lvl="3"/>
            <a:r>
              <a:rPr lang="en-US" dirty="0" smtClean="0"/>
              <a:t>Social </a:t>
            </a:r>
            <a:r>
              <a:rPr lang="en-US" dirty="0"/>
              <a:t>skill.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984435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Emotional Intelligence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316367" y="1463676"/>
            <a:ext cx="5105257" cy="477282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78126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Decision making</a:t>
            </a:r>
            <a:endParaRPr lang="en-US" dirty="0" smtClean="0"/>
          </a:p>
          <a:p>
            <a:pPr lvl="2"/>
            <a:r>
              <a:rPr lang="en-US" dirty="0"/>
              <a:t>Project managers and project teams make many decisions daily. </a:t>
            </a:r>
            <a:endParaRPr lang="en-US" dirty="0" smtClean="0"/>
          </a:p>
          <a:p>
            <a:pPr lvl="2"/>
            <a:r>
              <a:rPr lang="en-US" dirty="0" smtClean="0"/>
              <a:t>Some decisions </a:t>
            </a:r>
            <a:r>
              <a:rPr lang="en-US" dirty="0"/>
              <a:t>may be fairly inconsequential to the project outcome, such as where to go for </a:t>
            </a:r>
            <a:r>
              <a:rPr lang="en-US" dirty="0" smtClean="0"/>
              <a:t>a team </a:t>
            </a:r>
            <a:r>
              <a:rPr lang="en-US" dirty="0"/>
              <a:t>lunch, and others will be very impactful, such as what development approach to use</a:t>
            </a:r>
            <a:r>
              <a:rPr lang="en-US" dirty="0" smtClean="0"/>
              <a:t>, which </a:t>
            </a:r>
            <a:r>
              <a:rPr lang="en-US" dirty="0"/>
              <a:t>tool to use, or what vendor to select</a:t>
            </a:r>
            <a:r>
              <a:rPr lang="en-US" dirty="0" smtClean="0"/>
              <a:t>.</a:t>
            </a:r>
          </a:p>
          <a:p>
            <a:pPr lvl="2"/>
            <a:r>
              <a:rPr lang="en-US" dirty="0"/>
              <a:t>Decisions can be made unilaterally. </a:t>
            </a:r>
            <a:endParaRPr lang="en-US" dirty="0" smtClean="0"/>
          </a:p>
          <a:p>
            <a:pPr lvl="2"/>
            <a:r>
              <a:rPr lang="en-US" dirty="0" smtClean="0"/>
              <a:t>This </a:t>
            </a:r>
            <a:r>
              <a:rPr lang="en-US" dirty="0"/>
              <a:t>has the advantage of being fast but is </a:t>
            </a:r>
            <a:r>
              <a:rPr lang="en-US" dirty="0" smtClean="0"/>
              <a:t>prone to </a:t>
            </a:r>
            <a:r>
              <a:rPr lang="en-US" dirty="0"/>
              <a:t>error when compared to engaging the wisdom of a diverse set of people. </a:t>
            </a:r>
            <a:endParaRPr lang="en-US" dirty="0" smtClean="0"/>
          </a:p>
          <a:p>
            <a:pPr lvl="2"/>
            <a:r>
              <a:rPr lang="en-US" dirty="0" smtClean="0"/>
              <a:t>Unilateral decision </a:t>
            </a:r>
            <a:r>
              <a:rPr lang="en-US" dirty="0"/>
              <a:t>making can also demotivate people who are impacted by the decision since </a:t>
            </a:r>
            <a:r>
              <a:rPr lang="en-US" dirty="0" smtClean="0"/>
              <a:t>they may </a:t>
            </a:r>
            <a:r>
              <a:rPr lang="en-US" dirty="0"/>
              <a:t>feel their views and concerns were not considered.</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326640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Decision making</a:t>
            </a:r>
            <a:endParaRPr lang="en-US" dirty="0" smtClean="0"/>
          </a:p>
          <a:p>
            <a:pPr lvl="2"/>
            <a:r>
              <a:rPr lang="en-US" dirty="0"/>
              <a:t>Group-based decision making has the benefit of tapping into the broad knowledge </a:t>
            </a:r>
            <a:r>
              <a:rPr lang="en-US" dirty="0" smtClean="0"/>
              <a:t>base of </a:t>
            </a:r>
            <a:r>
              <a:rPr lang="en-US" dirty="0"/>
              <a:t>a group. </a:t>
            </a:r>
            <a:endParaRPr lang="en-US" dirty="0" smtClean="0"/>
          </a:p>
          <a:p>
            <a:pPr lvl="2"/>
            <a:r>
              <a:rPr lang="en-US" dirty="0" smtClean="0"/>
              <a:t>Engaging </a:t>
            </a:r>
            <a:r>
              <a:rPr lang="en-US" dirty="0"/>
              <a:t>people in the decision-making process also increases buy-in to </a:t>
            </a:r>
            <a:r>
              <a:rPr lang="en-US" dirty="0" smtClean="0"/>
              <a:t>the outcome</a:t>
            </a:r>
            <a:r>
              <a:rPr lang="en-US" dirty="0"/>
              <a:t>, even if the option selected may not have been everyone’s first choice. </a:t>
            </a:r>
            <a:endParaRPr lang="en-US" dirty="0" smtClean="0"/>
          </a:p>
          <a:p>
            <a:pPr lvl="2"/>
            <a:r>
              <a:rPr lang="en-US" dirty="0" smtClean="0"/>
              <a:t>Generally, inclusion </a:t>
            </a:r>
            <a:r>
              <a:rPr lang="en-US" dirty="0"/>
              <a:t>increases commitment to the decision. </a:t>
            </a:r>
            <a:endParaRPr lang="en-US" dirty="0" smtClean="0"/>
          </a:p>
          <a:p>
            <a:pPr lvl="2"/>
            <a:r>
              <a:rPr lang="en-US" dirty="0" smtClean="0"/>
              <a:t>The </a:t>
            </a:r>
            <a:r>
              <a:rPr lang="en-US" dirty="0"/>
              <a:t>downside of group decision </a:t>
            </a:r>
            <a:r>
              <a:rPr lang="en-US" dirty="0" smtClean="0"/>
              <a:t>making is </a:t>
            </a:r>
            <a:r>
              <a:rPr lang="en-US" dirty="0"/>
              <a:t>the time required and interruption to teamwork that can occur when taking people </a:t>
            </a:r>
            <a:r>
              <a:rPr lang="en-US" dirty="0" smtClean="0"/>
              <a:t>away from </a:t>
            </a:r>
            <a:r>
              <a:rPr lang="en-US" dirty="0"/>
              <a:t>their work to be consulted in a decision.</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580115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Decision making</a:t>
            </a:r>
            <a:endParaRPr lang="en-US" dirty="0" smtClean="0"/>
          </a:p>
          <a:p>
            <a:pPr lvl="2"/>
            <a:r>
              <a:rPr lang="en-US" dirty="0"/>
              <a:t>Project team decision making often follows a diverge/converge pattern. </a:t>
            </a:r>
            <a:endParaRPr lang="en-US" dirty="0" smtClean="0"/>
          </a:p>
          <a:p>
            <a:pPr lvl="2"/>
            <a:r>
              <a:rPr lang="en-US" dirty="0" smtClean="0"/>
              <a:t>This means stakeholders </a:t>
            </a:r>
            <a:r>
              <a:rPr lang="en-US" dirty="0"/>
              <a:t>are first engaged to generate a broad set of solution alternatives or approaches.</a:t>
            </a:r>
          </a:p>
          <a:p>
            <a:pPr lvl="2"/>
            <a:r>
              <a:rPr lang="en-US" dirty="0"/>
              <a:t>This is often done individually to avoid the effect of senior or charismatic stakeholders </a:t>
            </a:r>
            <a:r>
              <a:rPr lang="en-US" dirty="0" smtClean="0"/>
              <a:t>unduly influencing </a:t>
            </a:r>
            <a:r>
              <a:rPr lang="en-US" dirty="0"/>
              <a:t>other stakeholders. </a:t>
            </a:r>
            <a:endParaRPr lang="en-US" dirty="0" smtClean="0"/>
          </a:p>
          <a:p>
            <a:pPr lvl="2"/>
            <a:r>
              <a:rPr lang="en-US" dirty="0" smtClean="0"/>
              <a:t>Then</a:t>
            </a:r>
            <a:r>
              <a:rPr lang="en-US" dirty="0"/>
              <a:t>, after a broad spectrum of decision alternatives </a:t>
            </a:r>
            <a:r>
              <a:rPr lang="en-US" dirty="0" smtClean="0"/>
              <a:t>have been </a:t>
            </a:r>
            <a:r>
              <a:rPr lang="en-US" dirty="0"/>
              <a:t>generated, the project team converges on a preferred solution.</a:t>
            </a:r>
          </a:p>
          <a:p>
            <a:pPr lvl="2"/>
            <a:r>
              <a:rPr lang="en-US" dirty="0"/>
              <a:t>The goal is to make decisions quickly while engaging the diverse knowledge of a group </a:t>
            </a:r>
            <a:r>
              <a:rPr lang="en-US" dirty="0" smtClean="0"/>
              <a:t>in an </a:t>
            </a:r>
            <a:r>
              <a:rPr lang="en-US" dirty="0"/>
              <a:t>inclusive and respectful manner.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661261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Conflict management</a:t>
            </a:r>
            <a:endParaRPr lang="en-US" dirty="0" smtClean="0"/>
          </a:p>
          <a:p>
            <a:pPr lvl="2"/>
            <a:r>
              <a:rPr lang="en-US" dirty="0"/>
              <a:t>Conflict happens on all projects. </a:t>
            </a:r>
            <a:endParaRPr lang="en-US" dirty="0" smtClean="0"/>
          </a:p>
          <a:p>
            <a:pPr lvl="2"/>
            <a:r>
              <a:rPr lang="en-US" dirty="0" smtClean="0"/>
              <a:t>Projects </a:t>
            </a:r>
            <a:r>
              <a:rPr lang="en-US" dirty="0"/>
              <a:t>operate in </a:t>
            </a:r>
            <a:r>
              <a:rPr lang="en-US" dirty="0" smtClean="0"/>
              <a:t>dynamic environments </a:t>
            </a:r>
            <a:r>
              <a:rPr lang="en-US" dirty="0"/>
              <a:t>and face many mutually exclusive constraints including budget, scope</a:t>
            </a:r>
            <a:r>
              <a:rPr lang="en-US" dirty="0" smtClean="0"/>
              <a:t>, schedule</a:t>
            </a:r>
            <a:r>
              <a:rPr lang="en-US" dirty="0"/>
              <a:t>, and quality, which can lead to conflicts. </a:t>
            </a:r>
            <a:endParaRPr lang="en-US" dirty="0" smtClean="0"/>
          </a:p>
          <a:p>
            <a:pPr lvl="2"/>
            <a:r>
              <a:rPr lang="en-US" dirty="0" smtClean="0"/>
              <a:t>It </a:t>
            </a:r>
            <a:r>
              <a:rPr lang="en-US" dirty="0"/>
              <a:t>is not uncommon to want to </a:t>
            </a:r>
            <a:r>
              <a:rPr lang="en-US" dirty="0" smtClean="0"/>
              <a:t>avoid conflict</a:t>
            </a:r>
            <a:r>
              <a:rPr lang="en-US" dirty="0"/>
              <a:t>, but not all conflict is negative. How conflict is handled can either lead to </a:t>
            </a:r>
            <a:r>
              <a:rPr lang="en-US" dirty="0" smtClean="0"/>
              <a:t>more conflict </a:t>
            </a:r>
            <a:r>
              <a:rPr lang="en-US" dirty="0"/>
              <a:t>or to better decision making and stronger solutions.</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88331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smtClean="0"/>
              <a:t>are eight </a:t>
            </a:r>
            <a:r>
              <a:rPr lang="en-US" dirty="0"/>
              <a:t>project performance domains:</a:t>
            </a:r>
          </a:p>
          <a:p>
            <a:pPr lvl="1"/>
            <a:r>
              <a:rPr lang="en-US" dirty="0" smtClean="0"/>
              <a:t>Stakeholders</a:t>
            </a:r>
            <a:r>
              <a:rPr lang="en-US" dirty="0"/>
              <a:t>,</a:t>
            </a:r>
          </a:p>
          <a:p>
            <a:pPr lvl="1"/>
            <a:r>
              <a:rPr lang="en-US" dirty="0" smtClean="0"/>
              <a:t>Team</a:t>
            </a:r>
            <a:r>
              <a:rPr lang="en-US" dirty="0"/>
              <a:t>,</a:t>
            </a:r>
          </a:p>
          <a:p>
            <a:pPr lvl="1"/>
            <a:r>
              <a:rPr lang="en-US" dirty="0" smtClean="0"/>
              <a:t>Development </a:t>
            </a:r>
            <a:r>
              <a:rPr lang="en-US" dirty="0"/>
              <a:t>Approach and Life Cycle,</a:t>
            </a:r>
          </a:p>
          <a:p>
            <a:pPr lvl="1"/>
            <a:r>
              <a:rPr lang="en-US" dirty="0" smtClean="0"/>
              <a:t>Planning</a:t>
            </a:r>
            <a:r>
              <a:rPr lang="en-US" dirty="0"/>
              <a:t>,</a:t>
            </a:r>
          </a:p>
          <a:p>
            <a:pPr lvl="1"/>
            <a:r>
              <a:rPr lang="en-US" dirty="0" smtClean="0"/>
              <a:t>Project </a:t>
            </a:r>
            <a:r>
              <a:rPr lang="en-US" dirty="0"/>
              <a:t>Work,</a:t>
            </a:r>
          </a:p>
          <a:p>
            <a:pPr lvl="1"/>
            <a:r>
              <a:rPr lang="en-US" dirty="0" smtClean="0"/>
              <a:t>Delivery</a:t>
            </a:r>
            <a:r>
              <a:rPr lang="en-US" dirty="0"/>
              <a:t>,</a:t>
            </a:r>
          </a:p>
          <a:p>
            <a:pPr lvl="1"/>
            <a:r>
              <a:rPr lang="en-US" dirty="0" smtClean="0"/>
              <a:t>Measurement</a:t>
            </a:r>
            <a:r>
              <a:rPr lang="en-US" dirty="0"/>
              <a:t>, and</a:t>
            </a:r>
          </a:p>
          <a:p>
            <a:pPr lvl="1"/>
            <a:r>
              <a:rPr lang="en-US" dirty="0" smtClean="0"/>
              <a:t>Uncertainty</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26950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Conflict management</a:t>
            </a:r>
            <a:endParaRPr lang="en-US" dirty="0" smtClean="0"/>
          </a:p>
          <a:p>
            <a:pPr lvl="2"/>
            <a:r>
              <a:rPr lang="en-US" dirty="0"/>
              <a:t>Addressing conflict before it escalates beyond useful debate leads to better outcomes.</a:t>
            </a:r>
          </a:p>
          <a:p>
            <a:pPr lvl="2"/>
            <a:r>
              <a:rPr lang="en-US" dirty="0"/>
              <a:t>The following approaches can help:</a:t>
            </a:r>
          </a:p>
          <a:p>
            <a:pPr lvl="3"/>
            <a:r>
              <a:rPr lang="en-US" dirty="0" smtClean="0"/>
              <a:t>Keep </a:t>
            </a:r>
            <a:r>
              <a:rPr lang="en-US" dirty="0"/>
              <a:t>communications open and respectful. </a:t>
            </a:r>
            <a:endParaRPr lang="en-US" dirty="0" smtClean="0"/>
          </a:p>
          <a:p>
            <a:pPr lvl="3"/>
            <a:r>
              <a:rPr lang="en-US" dirty="0" smtClean="0"/>
              <a:t>Focus </a:t>
            </a:r>
            <a:r>
              <a:rPr lang="en-US" dirty="0"/>
              <a:t>on the issues, not the people. </a:t>
            </a:r>
            <a:endParaRPr lang="en-US" dirty="0" smtClean="0"/>
          </a:p>
          <a:p>
            <a:pPr lvl="3"/>
            <a:r>
              <a:rPr lang="en-US" dirty="0" smtClean="0"/>
              <a:t>Focus </a:t>
            </a:r>
            <a:r>
              <a:rPr lang="en-US" dirty="0"/>
              <a:t>on the present and future, not the past. </a:t>
            </a:r>
            <a:endParaRPr lang="en-US" dirty="0" smtClean="0"/>
          </a:p>
          <a:p>
            <a:pPr lvl="3"/>
            <a:r>
              <a:rPr lang="en-US" dirty="0" smtClean="0"/>
              <a:t>Search </a:t>
            </a:r>
            <a:r>
              <a:rPr lang="en-US" dirty="0"/>
              <a:t>for alternatives together.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13695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Tailoring Leadership Styles</a:t>
            </a:r>
            <a:endParaRPr lang="en-US" dirty="0"/>
          </a:p>
        </p:txBody>
      </p:sp>
      <p:sp>
        <p:nvSpPr>
          <p:cNvPr id="3" name="Content Placeholder 2"/>
          <p:cNvSpPr>
            <a:spLocks noGrp="1"/>
          </p:cNvSpPr>
          <p:nvPr>
            <p:ph idx="1"/>
          </p:nvPr>
        </p:nvSpPr>
        <p:spPr/>
        <p:txBody>
          <a:bodyPr/>
          <a:lstStyle/>
          <a:p>
            <a:r>
              <a:rPr lang="en-US" dirty="0"/>
              <a:t>leadership styles are </a:t>
            </a:r>
            <a:r>
              <a:rPr lang="en-US" dirty="0" smtClean="0"/>
              <a:t>tailored </a:t>
            </a:r>
            <a:r>
              <a:rPr lang="en-US" dirty="0"/>
              <a:t>to meet the needs of </a:t>
            </a:r>
            <a:r>
              <a:rPr lang="en-US" dirty="0" smtClean="0"/>
              <a:t>the project</a:t>
            </a:r>
            <a:r>
              <a:rPr lang="en-US" dirty="0"/>
              <a:t>, the environment, and the stakeholders. </a:t>
            </a:r>
            <a:endParaRPr lang="en-US" dirty="0" smtClean="0"/>
          </a:p>
          <a:p>
            <a:r>
              <a:rPr lang="en-US" dirty="0" smtClean="0"/>
              <a:t>Some </a:t>
            </a:r>
            <a:r>
              <a:rPr lang="en-US" dirty="0"/>
              <a:t>of the variables that influence tailoring </a:t>
            </a:r>
            <a:r>
              <a:rPr lang="en-US" dirty="0" smtClean="0"/>
              <a:t>of leadership </a:t>
            </a:r>
            <a:r>
              <a:rPr lang="en-US" dirty="0"/>
              <a:t>styles include</a:t>
            </a:r>
            <a:r>
              <a:rPr lang="en-US" dirty="0" smtClean="0"/>
              <a:t>:</a:t>
            </a:r>
          </a:p>
          <a:p>
            <a:pPr lvl="1"/>
            <a:r>
              <a:rPr lang="en-US" dirty="0"/>
              <a:t>Experience with the type of </a:t>
            </a:r>
            <a:r>
              <a:rPr lang="en-US" dirty="0" smtClean="0"/>
              <a:t>project</a:t>
            </a:r>
          </a:p>
          <a:p>
            <a:pPr lvl="1"/>
            <a:r>
              <a:rPr lang="en-US" dirty="0"/>
              <a:t>Maturity of the project team </a:t>
            </a:r>
            <a:r>
              <a:rPr lang="en-US" dirty="0" smtClean="0"/>
              <a:t>members</a:t>
            </a:r>
          </a:p>
          <a:p>
            <a:pPr lvl="1"/>
            <a:r>
              <a:rPr lang="en-US" dirty="0"/>
              <a:t>Organizational governance </a:t>
            </a:r>
            <a:r>
              <a:rPr lang="en-US" dirty="0" smtClean="0"/>
              <a:t>structures</a:t>
            </a:r>
          </a:p>
          <a:p>
            <a:pPr lvl="1"/>
            <a:r>
              <a:rPr lang="en-US" dirty="0"/>
              <a:t>Distributed project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453991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 </a:t>
            </a:r>
          </a:p>
        </p:txBody>
      </p:sp>
      <p:sp>
        <p:nvSpPr>
          <p:cNvPr id="3" name="Content Placeholder 2"/>
          <p:cNvSpPr>
            <a:spLocks noGrp="1"/>
          </p:cNvSpPr>
          <p:nvPr>
            <p:ph idx="1"/>
          </p:nvPr>
        </p:nvSpPr>
        <p:spPr/>
        <p:txBody>
          <a:bodyPr>
            <a:normAutofit lnSpcReduction="10000"/>
          </a:bodyPr>
          <a:lstStyle/>
          <a:p>
            <a:r>
              <a:rPr lang="en-US" dirty="0"/>
              <a:t>The Team Performance Domain emphasizes the skills used by project managers and </a:t>
            </a:r>
            <a:r>
              <a:rPr lang="en-US" dirty="0" smtClean="0"/>
              <a:t>project team </a:t>
            </a:r>
            <a:r>
              <a:rPr lang="en-US" dirty="0"/>
              <a:t>members throughout the project. </a:t>
            </a:r>
            <a:endParaRPr lang="en-US" dirty="0" smtClean="0"/>
          </a:p>
          <a:p>
            <a:r>
              <a:rPr lang="en-US" dirty="0" smtClean="0"/>
              <a:t>These </a:t>
            </a:r>
            <a:r>
              <a:rPr lang="en-US" dirty="0"/>
              <a:t>skills are woven into all other aspects of the project.</a:t>
            </a:r>
          </a:p>
          <a:p>
            <a:r>
              <a:rPr lang="en-US" dirty="0"/>
              <a:t>Project team members are called on to demonstrate leadership qualities and skills </a:t>
            </a:r>
            <a:r>
              <a:rPr lang="en-US" dirty="0" smtClean="0"/>
              <a:t>throughout the </a:t>
            </a:r>
            <a:r>
              <a:rPr lang="en-US" dirty="0"/>
              <a:t>project. </a:t>
            </a:r>
            <a:endParaRPr lang="en-US" dirty="0" smtClean="0"/>
          </a:p>
          <a:p>
            <a:r>
              <a:rPr lang="en-US" dirty="0" smtClean="0"/>
              <a:t>Communicating </a:t>
            </a:r>
            <a:r>
              <a:rPr lang="en-US" dirty="0"/>
              <a:t>the project vision and benefits to stakeholders while planning </a:t>
            </a:r>
            <a:r>
              <a:rPr lang="en-US" dirty="0" smtClean="0"/>
              <a:t>and throughout </a:t>
            </a:r>
            <a:r>
              <a:rPr lang="en-US" dirty="0"/>
              <a:t>the life cycle is one example. </a:t>
            </a:r>
            <a:endParaRPr lang="en-US" dirty="0" smtClean="0"/>
          </a:p>
          <a:p>
            <a:r>
              <a:rPr lang="en-US" dirty="0" smtClean="0"/>
              <a:t>Another </a:t>
            </a:r>
            <a:r>
              <a:rPr lang="en-US" dirty="0"/>
              <a:t>example is employing critical thinking, </a:t>
            </a:r>
            <a:r>
              <a:rPr lang="en-US" dirty="0" smtClean="0"/>
              <a:t>problem solving</a:t>
            </a:r>
            <a:r>
              <a:rPr lang="en-US" dirty="0"/>
              <a:t>, and decision making while engaging in project work. </a:t>
            </a:r>
            <a:endParaRPr lang="en-US" dirty="0" smtClean="0"/>
          </a:p>
          <a:p>
            <a:r>
              <a:rPr lang="en-US" dirty="0" smtClean="0"/>
              <a:t>Accountability </a:t>
            </a:r>
            <a:r>
              <a:rPr lang="en-US" dirty="0"/>
              <a:t>for outcomes </a:t>
            </a:r>
            <a:r>
              <a:rPr lang="en-US" dirty="0" smtClean="0"/>
              <a:t>is demonstrated </a:t>
            </a:r>
            <a:r>
              <a:rPr lang="en-US" dirty="0"/>
              <a:t>throughout the Planning and Measurement Performance Domains.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695110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6283" y="2287688"/>
            <a:ext cx="8659433" cy="310558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280935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Approach and Life Cycle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64</a:t>
            </a:fld>
            <a:endParaRPr lang="en-US"/>
          </a:p>
        </p:txBody>
      </p:sp>
    </p:spTree>
    <p:extLst>
      <p:ext uri="{BB962C8B-B14F-4D97-AF65-F5344CB8AC3E}">
        <p14:creationId xmlns:p14="http://schemas.microsoft.com/office/powerpoint/2010/main" val="13565440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9705" y="2091265"/>
            <a:ext cx="7992590" cy="3820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24711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normAutofit/>
          </a:bodyPr>
          <a:lstStyle/>
          <a:p>
            <a:r>
              <a:rPr lang="en-US" dirty="0"/>
              <a:t>This performance domain entails establishing the development approach, delivery cadence</a:t>
            </a:r>
            <a:r>
              <a:rPr lang="en-US" dirty="0" smtClean="0"/>
              <a:t>, and </a:t>
            </a:r>
            <a:r>
              <a:rPr lang="en-US" dirty="0"/>
              <a:t>project life cycle needed to optimize project outcomes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606662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following definitions are relevant to the Development Approach and Life Cycle </a:t>
            </a:r>
            <a:r>
              <a:rPr lang="en-US" dirty="0" smtClean="0"/>
              <a:t>Performance Domain</a:t>
            </a:r>
            <a:r>
              <a:rPr lang="en-US" dirty="0"/>
              <a:t>:</a:t>
            </a:r>
          </a:p>
          <a:p>
            <a:pPr lvl="1"/>
            <a:r>
              <a:rPr lang="en-US" dirty="0" smtClean="0"/>
              <a:t>Deliverable</a:t>
            </a:r>
          </a:p>
          <a:p>
            <a:pPr lvl="2"/>
            <a:r>
              <a:rPr lang="en-US" dirty="0" smtClean="0"/>
              <a:t>Any </a:t>
            </a:r>
            <a:r>
              <a:rPr lang="en-US" dirty="0"/>
              <a:t>unique and verifiable product, result, or capability to per form a service that </a:t>
            </a:r>
            <a:r>
              <a:rPr lang="en-US" dirty="0" smtClean="0"/>
              <a:t>is required </a:t>
            </a:r>
            <a:r>
              <a:rPr lang="en-US" dirty="0"/>
              <a:t>to be produced to complete a process, phase, or project.</a:t>
            </a:r>
          </a:p>
          <a:p>
            <a:pPr lvl="1"/>
            <a:r>
              <a:rPr lang="en-US" dirty="0"/>
              <a:t>Development Approach. </a:t>
            </a:r>
            <a:endParaRPr lang="en-US" dirty="0" smtClean="0"/>
          </a:p>
          <a:p>
            <a:pPr lvl="2"/>
            <a:r>
              <a:rPr lang="en-US" dirty="0" smtClean="0"/>
              <a:t>A </a:t>
            </a:r>
            <a:r>
              <a:rPr lang="en-US" dirty="0"/>
              <a:t>method used to create and evolve the product, service, or result </a:t>
            </a:r>
            <a:r>
              <a:rPr lang="en-US" dirty="0" smtClean="0"/>
              <a:t>during the </a:t>
            </a:r>
            <a:r>
              <a:rPr lang="en-US" dirty="0"/>
              <a:t>project life cycle, such as a predictive, iterative, incremental, adaptive, or hybrid method.</a:t>
            </a:r>
          </a:p>
          <a:p>
            <a:pPr lvl="1"/>
            <a:r>
              <a:rPr lang="en-US" dirty="0"/>
              <a:t>Cadence. </a:t>
            </a:r>
            <a:endParaRPr lang="en-US" dirty="0" smtClean="0"/>
          </a:p>
          <a:p>
            <a:pPr lvl="2"/>
            <a:r>
              <a:rPr lang="en-US" dirty="0" smtClean="0"/>
              <a:t>A </a:t>
            </a:r>
            <a:r>
              <a:rPr lang="en-US" dirty="0"/>
              <a:t>rhythm of activities conducted throughout the project.</a:t>
            </a:r>
          </a:p>
          <a:p>
            <a:pPr lvl="1"/>
            <a:r>
              <a:rPr lang="en-US" dirty="0"/>
              <a:t>Project Phase. </a:t>
            </a:r>
            <a:endParaRPr lang="en-US" dirty="0" smtClean="0"/>
          </a:p>
          <a:p>
            <a:pPr lvl="2"/>
            <a:r>
              <a:rPr lang="en-US" dirty="0" smtClean="0"/>
              <a:t>A </a:t>
            </a:r>
            <a:r>
              <a:rPr lang="en-US" dirty="0"/>
              <a:t>collection of logically related project activities that culminates in the </a:t>
            </a:r>
            <a:r>
              <a:rPr lang="en-US" dirty="0" smtClean="0"/>
              <a:t>completion of </a:t>
            </a:r>
            <a:r>
              <a:rPr lang="en-US" dirty="0"/>
              <a:t>one or more deliverables.</a:t>
            </a:r>
          </a:p>
          <a:p>
            <a:pPr lvl="1"/>
            <a:r>
              <a:rPr lang="en-US" dirty="0"/>
              <a:t>Project Life Cycle. </a:t>
            </a:r>
            <a:endParaRPr lang="en-US" dirty="0" smtClean="0"/>
          </a:p>
          <a:p>
            <a:pPr lvl="2"/>
            <a:r>
              <a:rPr lang="en-US" dirty="0" smtClean="0"/>
              <a:t>The </a:t>
            </a:r>
            <a:r>
              <a:rPr lang="en-US" dirty="0"/>
              <a:t>series of phases that a project passes through from its start </a:t>
            </a:r>
            <a:r>
              <a:rPr lang="en-US" dirty="0" smtClean="0"/>
              <a:t>to its </a:t>
            </a:r>
            <a:r>
              <a:rPr lang="en-US" dirty="0"/>
              <a:t>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870457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t>
            </a:r>
            <a:r>
              <a:rPr lang="en-US" dirty="0" smtClean="0"/>
              <a:t>Cadence, and Life Cycle</a:t>
            </a:r>
            <a:endParaRPr lang="en-US" dirty="0"/>
          </a:p>
        </p:txBody>
      </p:sp>
      <p:sp>
        <p:nvSpPr>
          <p:cNvPr id="3" name="Content Placeholder 2"/>
          <p:cNvSpPr>
            <a:spLocks noGrp="1"/>
          </p:cNvSpPr>
          <p:nvPr>
            <p:ph idx="1"/>
          </p:nvPr>
        </p:nvSpPr>
        <p:spPr/>
        <p:txBody>
          <a:bodyPr/>
          <a:lstStyle/>
          <a:p>
            <a:r>
              <a:rPr lang="en-US" dirty="0"/>
              <a:t>The type of project deliverable(s) determines how it can be developed. </a:t>
            </a:r>
            <a:endParaRPr lang="en-US" dirty="0" smtClean="0"/>
          </a:p>
          <a:p>
            <a:r>
              <a:rPr lang="en-US" dirty="0" smtClean="0"/>
              <a:t>The </a:t>
            </a:r>
            <a:r>
              <a:rPr lang="en-US" dirty="0"/>
              <a:t>type of deliverable(s</a:t>
            </a:r>
            <a:r>
              <a:rPr lang="en-US" dirty="0" smtClean="0"/>
              <a:t>) and </a:t>
            </a:r>
            <a:r>
              <a:rPr lang="en-US" dirty="0"/>
              <a:t>the development approach influence the number and cadence for project deliveries. </a:t>
            </a:r>
            <a:endParaRPr lang="en-US" dirty="0" smtClean="0"/>
          </a:p>
          <a:p>
            <a:r>
              <a:rPr lang="en-US" dirty="0" smtClean="0"/>
              <a:t>The deliverable </a:t>
            </a:r>
            <a:r>
              <a:rPr lang="en-US" dirty="0"/>
              <a:t>approach and the desired delivery cadence determine the project life cycle and its phases.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028968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lstStyle/>
          <a:p>
            <a:r>
              <a:rPr lang="en-US" dirty="0"/>
              <a:t>Delivery cadence refers to the timing and frequency of project deliverables. </a:t>
            </a:r>
            <a:endParaRPr lang="en-US" dirty="0" smtClean="0"/>
          </a:p>
          <a:p>
            <a:r>
              <a:rPr lang="en-US" dirty="0" smtClean="0"/>
              <a:t>Projects </a:t>
            </a:r>
            <a:r>
              <a:rPr lang="en-US" dirty="0"/>
              <a:t>can </a:t>
            </a:r>
            <a:r>
              <a:rPr lang="en-US" dirty="0" smtClean="0"/>
              <a:t>have a </a:t>
            </a:r>
            <a:r>
              <a:rPr lang="en-US" dirty="0"/>
              <a:t>single delivery, multiple deliveries, or periodic deliveries.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90369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The </a:t>
            </a:r>
            <a:r>
              <a:rPr lang="en-US" dirty="0"/>
              <a:t>performance </a:t>
            </a:r>
            <a:r>
              <a:rPr lang="en-US" dirty="0" smtClean="0"/>
              <a:t>domains operate </a:t>
            </a:r>
            <a:r>
              <a:rPr lang="en-US" dirty="0"/>
              <a:t>as an integrated system, with each performance domain being interdependent of the </a:t>
            </a:r>
            <a:r>
              <a:rPr lang="en-US" dirty="0" smtClean="0"/>
              <a:t>other performance </a:t>
            </a:r>
            <a:r>
              <a:rPr lang="en-US" dirty="0"/>
              <a:t>domains to enable successful delivery of the project and its intended outcomes.</a:t>
            </a:r>
          </a:p>
          <a:p>
            <a:r>
              <a:rPr lang="en-US" dirty="0"/>
              <a:t>Performance domains run concurrently throughout the project, regardless of how value </a:t>
            </a:r>
            <a:r>
              <a:rPr lang="en-US" dirty="0" smtClean="0"/>
              <a:t>is delivered </a:t>
            </a:r>
            <a:r>
              <a:rPr lang="en-US" dirty="0"/>
              <a:t>(frequently, periodically, or at the end of the project).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362628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smtClean="0"/>
              <a:t>Single </a:t>
            </a:r>
            <a:r>
              <a:rPr lang="en-US" dirty="0"/>
              <a:t>delivery. </a:t>
            </a:r>
            <a:endParaRPr lang="en-US" dirty="0" smtClean="0"/>
          </a:p>
          <a:p>
            <a:pPr lvl="1"/>
            <a:r>
              <a:rPr lang="en-US" dirty="0" smtClean="0"/>
              <a:t>Projects </a:t>
            </a:r>
            <a:r>
              <a:rPr lang="en-US" dirty="0"/>
              <a:t>that have a single delivery deliver at the end of the project. </a:t>
            </a:r>
            <a:endParaRPr lang="en-US" dirty="0" smtClean="0"/>
          </a:p>
          <a:p>
            <a:pPr lvl="1"/>
            <a:r>
              <a:rPr lang="en-US" dirty="0" smtClean="0"/>
              <a:t>For example</a:t>
            </a:r>
            <a:r>
              <a:rPr lang="en-US" dirty="0"/>
              <a:t>, a process reengineering project may not have any deliveries until near the end </a:t>
            </a:r>
            <a:r>
              <a:rPr lang="en-US" dirty="0" smtClean="0"/>
              <a:t>of the </a:t>
            </a:r>
            <a:r>
              <a:rPr lang="en-US" dirty="0"/>
              <a:t>project when the new process is rolled out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2908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lnSpcReduction="10000"/>
          </a:bodyPr>
          <a:lstStyle/>
          <a:p>
            <a:r>
              <a:rPr lang="en-US" dirty="0" smtClean="0"/>
              <a:t>Multiple </a:t>
            </a:r>
            <a:r>
              <a:rPr lang="en-US" dirty="0"/>
              <a:t>deliveries. </a:t>
            </a:r>
            <a:endParaRPr lang="en-US" dirty="0" smtClean="0"/>
          </a:p>
          <a:p>
            <a:pPr lvl="1"/>
            <a:r>
              <a:rPr lang="en-US" dirty="0" smtClean="0"/>
              <a:t>Some </a:t>
            </a:r>
            <a:r>
              <a:rPr lang="en-US" dirty="0"/>
              <a:t>projects have multiple deliveries. </a:t>
            </a:r>
            <a:endParaRPr lang="en-US" dirty="0" smtClean="0"/>
          </a:p>
          <a:p>
            <a:pPr lvl="1"/>
            <a:r>
              <a:rPr lang="en-US" dirty="0" smtClean="0"/>
              <a:t>Multiple components </a:t>
            </a:r>
            <a:r>
              <a:rPr lang="en-US" dirty="0"/>
              <a:t>that are delivered at different times throughout the project. </a:t>
            </a:r>
            <a:endParaRPr lang="en-US" dirty="0" smtClean="0"/>
          </a:p>
          <a:p>
            <a:pPr lvl="1"/>
            <a:r>
              <a:rPr lang="en-US" dirty="0" smtClean="0"/>
              <a:t>A </a:t>
            </a:r>
            <a:r>
              <a:rPr lang="en-US" dirty="0"/>
              <a:t>project </a:t>
            </a:r>
            <a:r>
              <a:rPr lang="en-US" dirty="0" smtClean="0"/>
              <a:t>to develop </a:t>
            </a:r>
            <a:r>
              <a:rPr lang="en-US" dirty="0"/>
              <a:t>a new drug may have multiple deliveries, such as preclinical submissions, Phase </a:t>
            </a:r>
            <a:r>
              <a:rPr lang="en-US" dirty="0" smtClean="0"/>
              <a:t>1 trial </a:t>
            </a:r>
            <a:r>
              <a:rPr lang="en-US" dirty="0"/>
              <a:t>results, Phase 2 trial results, Phase 3 trial results, registration, and then launch. </a:t>
            </a:r>
            <a:r>
              <a:rPr lang="en-US" dirty="0" smtClean="0"/>
              <a:t>In this example</a:t>
            </a:r>
            <a:r>
              <a:rPr lang="en-US" dirty="0"/>
              <a:t>, the deliveries are sequential. </a:t>
            </a:r>
            <a:endParaRPr lang="en-US" dirty="0" smtClean="0"/>
          </a:p>
          <a:p>
            <a:pPr lvl="1"/>
            <a:r>
              <a:rPr lang="en-US" dirty="0" smtClean="0"/>
              <a:t>Some </a:t>
            </a:r>
            <a:r>
              <a:rPr lang="en-US" dirty="0"/>
              <a:t>projects have deliveries that are </a:t>
            </a:r>
            <a:r>
              <a:rPr lang="en-US" dirty="0" smtClean="0"/>
              <a:t>developed separately </a:t>
            </a:r>
            <a:r>
              <a:rPr lang="en-US" dirty="0"/>
              <a:t>rather than sequentially, such as a project to update building security. </a:t>
            </a:r>
            <a:endParaRPr lang="en-US" dirty="0" smtClean="0"/>
          </a:p>
          <a:p>
            <a:pPr lvl="1"/>
            <a:r>
              <a:rPr lang="en-US" dirty="0" smtClean="0"/>
              <a:t>Deliveries may </a:t>
            </a:r>
            <a:r>
              <a:rPr lang="en-US" dirty="0"/>
              <a:t>include physical barriers to entry, new badges, new key code pads, and so forth. </a:t>
            </a:r>
            <a:endParaRPr lang="en-US" dirty="0" smtClean="0"/>
          </a:p>
          <a:p>
            <a:pPr lvl="1"/>
            <a:r>
              <a:rPr lang="en-US" dirty="0" smtClean="0"/>
              <a:t>Each of </a:t>
            </a:r>
            <a:r>
              <a:rPr lang="en-US" dirty="0"/>
              <a:t>these is a separate delivery, but they do not need to come in a specific order. </a:t>
            </a:r>
            <a:endParaRPr lang="en-US" dirty="0" smtClean="0"/>
          </a:p>
          <a:p>
            <a:pPr lvl="1"/>
            <a:r>
              <a:rPr lang="en-US" dirty="0" smtClean="0"/>
              <a:t>All </a:t>
            </a:r>
            <a:r>
              <a:rPr lang="en-US" dirty="0"/>
              <a:t>of </a:t>
            </a:r>
            <a:r>
              <a:rPr lang="en-US" dirty="0" smtClean="0"/>
              <a:t>the deliveries </a:t>
            </a:r>
            <a:r>
              <a:rPr lang="en-US" dirty="0"/>
              <a:t>are concluded before the project is considered to be completed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9911153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smtClean="0"/>
              <a:t>Periodic </a:t>
            </a:r>
            <a:r>
              <a:rPr lang="en-US" dirty="0"/>
              <a:t>deliveries. </a:t>
            </a:r>
            <a:endParaRPr lang="en-US" dirty="0" smtClean="0"/>
          </a:p>
          <a:p>
            <a:pPr lvl="1"/>
            <a:r>
              <a:rPr lang="en-US" dirty="0" smtClean="0"/>
              <a:t>Periodic </a:t>
            </a:r>
            <a:r>
              <a:rPr lang="en-US" dirty="0"/>
              <a:t>deliveries are like multiple deliveries, but they are on </a:t>
            </a:r>
            <a:r>
              <a:rPr lang="en-US" dirty="0" smtClean="0"/>
              <a:t>a fixed </a:t>
            </a:r>
            <a:r>
              <a:rPr lang="en-US" dirty="0"/>
              <a:t>delivery schedule, such as monthly or bimonthly. </a:t>
            </a:r>
            <a:endParaRPr lang="en-US" dirty="0" smtClean="0"/>
          </a:p>
          <a:p>
            <a:pPr lvl="1"/>
            <a:r>
              <a:rPr lang="en-US" dirty="0" smtClean="0"/>
              <a:t>A </a:t>
            </a:r>
            <a:r>
              <a:rPr lang="en-US" dirty="0"/>
              <a:t>new software application </a:t>
            </a:r>
            <a:r>
              <a:rPr lang="en-US" dirty="0" smtClean="0"/>
              <a:t>may have </a:t>
            </a:r>
            <a:r>
              <a:rPr lang="en-US" dirty="0"/>
              <a:t>internal deliveries every two weeks, and then periodically release the </a:t>
            </a:r>
            <a:r>
              <a:rPr lang="en-US" dirty="0" smtClean="0"/>
              <a:t>deliveries into </a:t>
            </a:r>
            <a:r>
              <a:rPr lang="en-US" dirty="0"/>
              <a:t>the 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263355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Another delivery option is called continuous delivery. </a:t>
            </a:r>
            <a:endParaRPr lang="en-US" dirty="0" smtClean="0"/>
          </a:p>
          <a:p>
            <a:r>
              <a:rPr lang="en-US" dirty="0" smtClean="0"/>
              <a:t>Continuous </a:t>
            </a:r>
            <a:r>
              <a:rPr lang="en-US" dirty="0"/>
              <a:t>delivery is the practice </a:t>
            </a:r>
            <a:r>
              <a:rPr lang="en-US" dirty="0" smtClean="0"/>
              <a:t>of delivering </a:t>
            </a:r>
            <a:r>
              <a:rPr lang="en-US" dirty="0"/>
              <a:t>feature increments immediately to customers, often through the use of small </a:t>
            </a:r>
            <a:r>
              <a:rPr lang="en-US" dirty="0" smtClean="0"/>
              <a:t>batches of </a:t>
            </a:r>
            <a:r>
              <a:rPr lang="en-US" dirty="0"/>
              <a:t>work and automation technology. </a:t>
            </a:r>
            <a:endParaRPr lang="en-US" dirty="0" smtClean="0"/>
          </a:p>
          <a:p>
            <a:r>
              <a:rPr lang="en-US" dirty="0" smtClean="0"/>
              <a:t>Continuous </a:t>
            </a:r>
            <a:r>
              <a:rPr lang="en-US" dirty="0"/>
              <a:t>delivery can be used for digital products.</a:t>
            </a:r>
          </a:p>
          <a:p>
            <a:r>
              <a:rPr lang="en-US" dirty="0"/>
              <a:t>From the product management perspective, the emphasis is on delivering benefits and </a:t>
            </a:r>
            <a:r>
              <a:rPr lang="en-US" dirty="0" smtClean="0"/>
              <a:t>value throughout </a:t>
            </a:r>
            <a:r>
              <a:rPr lang="en-US" dirty="0"/>
              <a:t>the product life cycle. </a:t>
            </a:r>
            <a:endParaRPr lang="en-US" dirty="0" smtClean="0"/>
          </a:p>
          <a:p>
            <a:r>
              <a:rPr lang="en-US" dirty="0" smtClean="0"/>
              <a:t>Similar </a:t>
            </a:r>
            <a:r>
              <a:rPr lang="en-US" dirty="0"/>
              <a:t>to a project, there are aspects that are </a:t>
            </a:r>
            <a:r>
              <a:rPr lang="en-US" dirty="0" smtClean="0"/>
              <a:t>development oriented</a:t>
            </a:r>
            <a:r>
              <a:rPr lang="en-US" dirty="0"/>
              <a:t>. However, similar to a program, there can be many development cycles as well </a:t>
            </a:r>
            <a:r>
              <a:rPr lang="en-US" dirty="0" smtClean="0"/>
              <a:t>as maintenance </a:t>
            </a:r>
            <a:r>
              <a:rPr lang="en-US" dirty="0"/>
              <a:t>activities.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742178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This type of undertaking works better with project teams that </a:t>
            </a:r>
            <a:r>
              <a:rPr lang="en-US" dirty="0" smtClean="0"/>
              <a:t>are stable </a:t>
            </a:r>
            <a:r>
              <a:rPr lang="en-US" dirty="0"/>
              <a:t>and remain intact. </a:t>
            </a:r>
            <a:endParaRPr lang="en-US" dirty="0" smtClean="0"/>
          </a:p>
          <a:p>
            <a:r>
              <a:rPr lang="en-US" dirty="0" smtClean="0"/>
              <a:t>Because </a:t>
            </a:r>
            <a:r>
              <a:rPr lang="en-US" dirty="0"/>
              <a:t>the project teams are focused on one product, they </a:t>
            </a:r>
            <a:r>
              <a:rPr lang="en-US" dirty="0" smtClean="0"/>
              <a:t>can apply </a:t>
            </a:r>
            <a:r>
              <a:rPr lang="en-US" dirty="0"/>
              <a:t>learning about the product, the stakeholders, and the market. </a:t>
            </a:r>
            <a:endParaRPr lang="en-US" dirty="0" smtClean="0"/>
          </a:p>
          <a:p>
            <a:r>
              <a:rPr lang="en-US" dirty="0" smtClean="0"/>
              <a:t>This </a:t>
            </a:r>
            <a:r>
              <a:rPr lang="en-US" dirty="0"/>
              <a:t>allows the team </a:t>
            </a:r>
            <a:r>
              <a:rPr lang="en-US" dirty="0" smtClean="0"/>
              <a:t>to respond </a:t>
            </a:r>
            <a:r>
              <a:rPr lang="en-US" dirty="0"/>
              <a:t>to market trends and stay focused on value delivery. </a:t>
            </a:r>
            <a:endParaRPr lang="en-US" dirty="0" smtClean="0"/>
          </a:p>
          <a:p>
            <a:r>
              <a:rPr lang="en-US" dirty="0" smtClean="0"/>
              <a:t>This </a:t>
            </a:r>
            <a:r>
              <a:rPr lang="en-US" dirty="0"/>
              <a:t>practice is included in </a:t>
            </a:r>
            <a:r>
              <a:rPr lang="en-US" dirty="0" smtClean="0"/>
              <a:t>several approaches </a:t>
            </a:r>
            <a:r>
              <a:rPr lang="en-US" dirty="0"/>
              <a:t>such as DevOps, #</a:t>
            </a:r>
            <a:r>
              <a:rPr lang="en-US" dirty="0" err="1"/>
              <a:t>noprojects</a:t>
            </a:r>
            <a:r>
              <a:rPr lang="en-US" dirty="0"/>
              <a:t> and Continuous Digital, for example.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726107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 development approach is the means used to create and evolve the product, service, or </a:t>
            </a:r>
            <a:r>
              <a:rPr lang="en-US" dirty="0" smtClean="0"/>
              <a:t>result during </a:t>
            </a:r>
            <a:r>
              <a:rPr lang="en-US" dirty="0"/>
              <a:t>the project life cycle. </a:t>
            </a:r>
            <a:endParaRPr lang="en-US" dirty="0" smtClean="0"/>
          </a:p>
          <a:p>
            <a:r>
              <a:rPr lang="en-US" dirty="0" smtClean="0"/>
              <a:t>There </a:t>
            </a:r>
            <a:r>
              <a:rPr lang="en-US" dirty="0"/>
              <a:t>are different development approaches, and different </a:t>
            </a:r>
            <a:r>
              <a:rPr lang="en-US" dirty="0" smtClean="0"/>
              <a:t>industries may </a:t>
            </a:r>
            <a:r>
              <a:rPr lang="en-US" dirty="0"/>
              <a:t>use different terms to refer to development approaches. </a:t>
            </a:r>
            <a:endParaRPr lang="en-US" dirty="0" smtClean="0"/>
          </a:p>
          <a:p>
            <a:r>
              <a:rPr lang="en-US" dirty="0" smtClean="0"/>
              <a:t>Three </a:t>
            </a:r>
            <a:r>
              <a:rPr lang="en-US" dirty="0"/>
              <a:t>commonly used </a:t>
            </a:r>
            <a:r>
              <a:rPr lang="en-US" dirty="0" smtClean="0"/>
              <a:t>approaches are</a:t>
            </a:r>
          </a:p>
          <a:p>
            <a:pPr lvl="1"/>
            <a:r>
              <a:rPr lang="en-US" dirty="0" smtClean="0"/>
              <a:t>predictive</a:t>
            </a:r>
            <a:r>
              <a:rPr lang="en-US" dirty="0"/>
              <a:t>, </a:t>
            </a:r>
            <a:endParaRPr lang="en-US" dirty="0" smtClean="0"/>
          </a:p>
          <a:p>
            <a:pPr lvl="1"/>
            <a:r>
              <a:rPr lang="en-US" dirty="0" smtClean="0"/>
              <a:t>hybrid</a:t>
            </a:r>
            <a:r>
              <a:rPr lang="en-US" dirty="0"/>
              <a:t>, and </a:t>
            </a:r>
            <a:endParaRPr lang="en-US" dirty="0" smtClean="0"/>
          </a:p>
          <a:p>
            <a:pPr lvl="1"/>
            <a:r>
              <a:rPr lang="en-US" dirty="0" smtClean="0"/>
              <a:t>adaptive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184452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pic>
        <p:nvPicPr>
          <p:cNvPr id="5" name="Picture 4"/>
          <p:cNvPicPr>
            <a:picLocks noChangeAspect="1"/>
          </p:cNvPicPr>
          <p:nvPr/>
        </p:nvPicPr>
        <p:blipFill>
          <a:blip r:embed="rId2"/>
          <a:stretch>
            <a:fillRect/>
          </a:stretch>
        </p:blipFill>
        <p:spPr>
          <a:xfrm>
            <a:off x="3142838" y="1995287"/>
            <a:ext cx="5906324" cy="2867425"/>
          </a:xfrm>
          <a:prstGeom prst="rect">
            <a:avLst/>
          </a:prstGeom>
        </p:spPr>
      </p:pic>
      <p:sp>
        <p:nvSpPr>
          <p:cNvPr id="3" name="Slide Number Placeholder 2"/>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980797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Predictive </a:t>
            </a:r>
            <a:r>
              <a:rPr lang="en-US" dirty="0" smtClean="0"/>
              <a:t>approach</a:t>
            </a:r>
          </a:p>
          <a:p>
            <a:pPr lvl="1"/>
            <a:r>
              <a:rPr lang="en-US" dirty="0" smtClean="0"/>
              <a:t>A </a:t>
            </a:r>
            <a:r>
              <a:rPr lang="en-US" dirty="0"/>
              <a:t>predictive approach is useful when the project and </a:t>
            </a:r>
            <a:r>
              <a:rPr lang="en-US" dirty="0" smtClean="0"/>
              <a:t>product requirements </a:t>
            </a:r>
            <a:r>
              <a:rPr lang="en-US" dirty="0"/>
              <a:t>can be defined, collected, and analyzed at the start of the project. </a:t>
            </a:r>
            <a:r>
              <a:rPr lang="en-US" dirty="0" smtClean="0"/>
              <a:t>(Waterfall approach)</a:t>
            </a:r>
          </a:p>
          <a:p>
            <a:pPr lvl="1"/>
            <a:r>
              <a:rPr lang="en-US" dirty="0" smtClean="0"/>
              <a:t>May </a:t>
            </a:r>
            <a:r>
              <a:rPr lang="en-US" dirty="0"/>
              <a:t>also be used when </a:t>
            </a:r>
            <a:r>
              <a:rPr lang="en-US" dirty="0" smtClean="0"/>
              <a:t>there is </a:t>
            </a:r>
            <a:r>
              <a:rPr lang="en-US" dirty="0"/>
              <a:t>a significant investment involved and a high level of risk that may require </a:t>
            </a:r>
            <a:r>
              <a:rPr lang="en-US" dirty="0" smtClean="0"/>
              <a:t>frequent reviews</a:t>
            </a:r>
            <a:r>
              <a:rPr lang="en-US" dirty="0"/>
              <a:t>, change control mechanisms, and </a:t>
            </a:r>
            <a:r>
              <a:rPr lang="en-US" dirty="0" err="1"/>
              <a:t>replanning</a:t>
            </a:r>
            <a:r>
              <a:rPr lang="en-US" dirty="0"/>
              <a:t> between development phases.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930402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Predictive </a:t>
            </a:r>
            <a:r>
              <a:rPr lang="en-US" dirty="0" smtClean="0"/>
              <a:t>approach</a:t>
            </a:r>
          </a:p>
          <a:p>
            <a:pPr lvl="1"/>
            <a:r>
              <a:rPr lang="en-US" dirty="0" smtClean="0"/>
              <a:t>The scope</a:t>
            </a:r>
            <a:r>
              <a:rPr lang="en-US" dirty="0"/>
              <a:t>, schedule, cost, resource needs, and risks can be well defined in the early </a:t>
            </a:r>
            <a:r>
              <a:rPr lang="en-US" dirty="0" smtClean="0"/>
              <a:t>phases of </a:t>
            </a:r>
            <a:r>
              <a:rPr lang="en-US" dirty="0"/>
              <a:t>the project life cycle, and they are relatively stable. </a:t>
            </a:r>
            <a:endParaRPr lang="en-US" dirty="0" smtClean="0"/>
          </a:p>
          <a:p>
            <a:pPr lvl="1"/>
            <a:r>
              <a:rPr lang="en-US" dirty="0" smtClean="0"/>
              <a:t>This </a:t>
            </a:r>
            <a:r>
              <a:rPr lang="en-US" dirty="0"/>
              <a:t>development approach </a:t>
            </a:r>
            <a:r>
              <a:rPr lang="en-US" dirty="0" smtClean="0"/>
              <a:t>allows the </a:t>
            </a:r>
            <a:r>
              <a:rPr lang="en-US" dirty="0"/>
              <a:t>project team to reduce the level of uncertainty early in the project and do much </a:t>
            </a:r>
            <a:r>
              <a:rPr lang="en-US" dirty="0" smtClean="0"/>
              <a:t>of the </a:t>
            </a:r>
            <a:r>
              <a:rPr lang="en-US" dirty="0"/>
              <a:t>planning up front. </a:t>
            </a:r>
            <a:endParaRPr lang="en-US" dirty="0" smtClean="0"/>
          </a:p>
          <a:p>
            <a:pPr lvl="1"/>
            <a:r>
              <a:rPr lang="en-US" dirty="0" smtClean="0"/>
              <a:t>Predictive </a:t>
            </a:r>
            <a:r>
              <a:rPr lang="en-US" dirty="0"/>
              <a:t>approaches may use proof-of-concept developments </a:t>
            </a:r>
            <a:r>
              <a:rPr lang="en-US" dirty="0" smtClean="0"/>
              <a:t>to explore </a:t>
            </a:r>
            <a:r>
              <a:rPr lang="en-US" dirty="0"/>
              <a:t>options, but the majority of the project work follows the plans that were </a:t>
            </a:r>
            <a:r>
              <a:rPr lang="en-US" dirty="0" smtClean="0"/>
              <a:t>developed near </a:t>
            </a:r>
            <a:r>
              <a:rPr lang="en-US" dirty="0"/>
              <a:t>the start of the project. Many times, projects that use this approach have </a:t>
            </a:r>
            <a:r>
              <a:rPr lang="en-US" dirty="0" smtClean="0"/>
              <a:t>templates from </a:t>
            </a:r>
            <a:r>
              <a:rPr lang="en-US" dirty="0"/>
              <a:t>previous, similar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7275597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approach</a:t>
            </a:r>
            <a:endParaRPr lang="en-US" dirty="0" smtClean="0"/>
          </a:p>
          <a:p>
            <a:pPr lvl="1"/>
            <a:r>
              <a:rPr lang="en-US" dirty="0"/>
              <a:t>A hybrid development approach is a combination of adaptive </a:t>
            </a:r>
            <a:r>
              <a:rPr lang="en-US" dirty="0" smtClean="0"/>
              <a:t>and predictive </a:t>
            </a:r>
            <a:r>
              <a:rPr lang="en-US" dirty="0"/>
              <a:t>approaches. </a:t>
            </a:r>
            <a:endParaRPr lang="en-US" dirty="0" smtClean="0"/>
          </a:p>
          <a:p>
            <a:pPr lvl="1"/>
            <a:r>
              <a:rPr lang="en-US" dirty="0" smtClean="0"/>
              <a:t>This </a:t>
            </a:r>
            <a:r>
              <a:rPr lang="en-US" dirty="0"/>
              <a:t>means that some elements from a predictive approach </a:t>
            </a:r>
            <a:r>
              <a:rPr lang="en-US" dirty="0" smtClean="0"/>
              <a:t>are used </a:t>
            </a:r>
            <a:r>
              <a:rPr lang="en-US" dirty="0"/>
              <a:t>and some from an adaptive approach are used. </a:t>
            </a:r>
            <a:endParaRPr lang="en-US" dirty="0" smtClean="0"/>
          </a:p>
          <a:p>
            <a:pPr lvl="1"/>
            <a:r>
              <a:rPr lang="en-US" dirty="0" smtClean="0"/>
              <a:t>This </a:t>
            </a:r>
            <a:r>
              <a:rPr lang="en-US" dirty="0"/>
              <a:t>development approach is </a:t>
            </a:r>
            <a:r>
              <a:rPr lang="en-US" dirty="0" smtClean="0"/>
              <a:t>useful when </a:t>
            </a:r>
            <a:r>
              <a:rPr lang="en-US" dirty="0"/>
              <a:t>there is uncertainty or risk around the requirements. </a:t>
            </a:r>
            <a:endParaRPr lang="en-US" dirty="0" smtClean="0"/>
          </a:p>
          <a:p>
            <a:pPr lvl="1"/>
            <a:r>
              <a:rPr lang="en-US" dirty="0" smtClean="0"/>
              <a:t>Hybrid </a:t>
            </a:r>
            <a:r>
              <a:rPr lang="en-US" dirty="0"/>
              <a:t>is also useful </a:t>
            </a:r>
            <a:r>
              <a:rPr lang="en-US" dirty="0" smtClean="0"/>
              <a:t>when deliverables </a:t>
            </a:r>
            <a:r>
              <a:rPr lang="en-US" dirty="0"/>
              <a:t>can be modularized, or when there are deliverables that can be </a:t>
            </a:r>
            <a:r>
              <a:rPr lang="en-US" dirty="0" smtClean="0"/>
              <a:t>developed by </a:t>
            </a:r>
            <a:r>
              <a:rPr lang="en-US" dirty="0"/>
              <a:t>different project teams.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33233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For </a:t>
            </a:r>
            <a:r>
              <a:rPr lang="en-US" dirty="0"/>
              <a:t>example, project leads </a:t>
            </a:r>
            <a:r>
              <a:rPr lang="en-US" dirty="0" smtClean="0"/>
              <a:t>spend time </a:t>
            </a:r>
            <a:r>
              <a:rPr lang="en-US" dirty="0"/>
              <a:t>focused on stakeholders, the project team, the project life cycle, the project work, and so forth</a:t>
            </a:r>
            <a:r>
              <a:rPr lang="en-US" dirty="0" smtClean="0"/>
              <a:t>, from </a:t>
            </a:r>
            <a:r>
              <a:rPr lang="en-US" dirty="0"/>
              <a:t>the outset of the project to its closure. </a:t>
            </a:r>
            <a:endParaRPr lang="en-US" dirty="0" smtClean="0"/>
          </a:p>
          <a:p>
            <a:r>
              <a:rPr lang="en-US" dirty="0" smtClean="0"/>
              <a:t>These </a:t>
            </a:r>
            <a:r>
              <a:rPr lang="en-US" dirty="0"/>
              <a:t>areas of focus are not addressed as </a:t>
            </a:r>
            <a:r>
              <a:rPr lang="en-US" dirty="0" err="1"/>
              <a:t>siloed</a:t>
            </a:r>
            <a:r>
              <a:rPr lang="en-US" dirty="0"/>
              <a:t> </a:t>
            </a:r>
            <a:r>
              <a:rPr lang="en-US" dirty="0" smtClean="0"/>
              <a:t>efforts because </a:t>
            </a:r>
            <a:r>
              <a:rPr lang="en-US" dirty="0"/>
              <a:t>they overlap and interconnect. </a:t>
            </a:r>
            <a:endParaRPr lang="en-US" dirty="0" smtClean="0"/>
          </a:p>
          <a:p>
            <a:r>
              <a:rPr lang="en-US" dirty="0" smtClean="0"/>
              <a:t>The </a:t>
            </a:r>
            <a:r>
              <a:rPr lang="en-US" dirty="0"/>
              <a:t>ways in which the performance domains relate </a:t>
            </a:r>
            <a:r>
              <a:rPr lang="en-US" dirty="0" smtClean="0"/>
              <a:t>are different </a:t>
            </a:r>
            <a:r>
              <a:rPr lang="en-US" dirty="0"/>
              <a:t>for each project, but they are present in every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1438532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lnSpcReduction="10000"/>
          </a:bodyPr>
          <a:lstStyle/>
          <a:p>
            <a:r>
              <a:rPr lang="en-US" dirty="0"/>
              <a:t>Hybrid approach</a:t>
            </a:r>
            <a:endParaRPr lang="en-US" dirty="0" smtClean="0"/>
          </a:p>
          <a:p>
            <a:pPr lvl="1"/>
            <a:r>
              <a:rPr lang="en-US" dirty="0" smtClean="0"/>
              <a:t>A </a:t>
            </a:r>
            <a:r>
              <a:rPr lang="en-US" dirty="0"/>
              <a:t>hybrid approach is more adaptive than a predictive approach</a:t>
            </a:r>
            <a:r>
              <a:rPr lang="en-US" dirty="0" smtClean="0"/>
              <a:t>, but </a:t>
            </a:r>
            <a:r>
              <a:rPr lang="en-US" dirty="0"/>
              <a:t>less so than a purely adaptive approach.</a:t>
            </a:r>
          </a:p>
          <a:p>
            <a:pPr lvl="1"/>
            <a:r>
              <a:rPr lang="en-US" dirty="0"/>
              <a:t>Hybrid approaches often use an iterative or incremental development approach. </a:t>
            </a:r>
            <a:endParaRPr lang="en-US" dirty="0" smtClean="0"/>
          </a:p>
          <a:p>
            <a:pPr lvl="1"/>
            <a:r>
              <a:rPr lang="en-US" dirty="0" smtClean="0"/>
              <a:t>An iterative </a:t>
            </a:r>
            <a:r>
              <a:rPr lang="en-US" dirty="0"/>
              <a:t>approach is useful for clarifying requirements and investigating various options.</a:t>
            </a:r>
          </a:p>
          <a:p>
            <a:pPr lvl="1"/>
            <a:r>
              <a:rPr lang="en-US" dirty="0"/>
              <a:t>An iterative approach may produce sufficient capability to be considered acceptable </a:t>
            </a:r>
            <a:r>
              <a:rPr lang="en-US" dirty="0" smtClean="0"/>
              <a:t>prior to </a:t>
            </a:r>
            <a:r>
              <a:rPr lang="en-US" dirty="0"/>
              <a:t>the final iteration. </a:t>
            </a:r>
            <a:endParaRPr lang="en-US" dirty="0" smtClean="0"/>
          </a:p>
          <a:p>
            <a:pPr lvl="1"/>
            <a:r>
              <a:rPr lang="en-US" dirty="0" smtClean="0"/>
              <a:t>An </a:t>
            </a:r>
            <a:r>
              <a:rPr lang="en-US" dirty="0"/>
              <a:t>incremental approach is used to produce a deliverable </a:t>
            </a:r>
            <a:r>
              <a:rPr lang="en-US" dirty="0" smtClean="0"/>
              <a:t>throughout a </a:t>
            </a:r>
            <a:r>
              <a:rPr lang="en-US" dirty="0"/>
              <a:t>series of iterations. </a:t>
            </a:r>
            <a:endParaRPr lang="en-US" dirty="0" smtClean="0"/>
          </a:p>
          <a:p>
            <a:pPr lvl="1"/>
            <a:r>
              <a:rPr lang="en-US" dirty="0" smtClean="0"/>
              <a:t>Each </a:t>
            </a:r>
            <a:r>
              <a:rPr lang="en-US" dirty="0"/>
              <a:t>iteration adds functionality within a predetermined time </a:t>
            </a:r>
            <a:r>
              <a:rPr lang="en-US" dirty="0" smtClean="0"/>
              <a:t>frame (</a:t>
            </a:r>
            <a:r>
              <a:rPr lang="en-US" dirty="0"/>
              <a:t>a </a:t>
            </a:r>
            <a:r>
              <a:rPr lang="en-US" dirty="0" err="1"/>
              <a:t>timebox</a:t>
            </a:r>
            <a:r>
              <a:rPr lang="en-US" dirty="0"/>
              <a:t>). </a:t>
            </a:r>
            <a:endParaRPr lang="en-US" dirty="0" smtClean="0"/>
          </a:p>
          <a:p>
            <a:pPr lvl="1"/>
            <a:r>
              <a:rPr lang="en-US" dirty="0" smtClean="0"/>
              <a:t>The </a:t>
            </a:r>
            <a:r>
              <a:rPr lang="en-US" dirty="0"/>
              <a:t>deliverable contains the capability to be considered as completed </a:t>
            </a:r>
            <a:r>
              <a:rPr lang="en-US" dirty="0" smtClean="0"/>
              <a:t>only after </a:t>
            </a:r>
            <a:r>
              <a:rPr lang="en-US" dirty="0"/>
              <a:t>the final iteration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799206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t>
            </a:r>
            <a:r>
              <a:rPr lang="en-US" dirty="0" smtClean="0"/>
              <a:t>approach</a:t>
            </a:r>
          </a:p>
        </p:txBody>
      </p:sp>
      <p:pic>
        <p:nvPicPr>
          <p:cNvPr id="4" name="Picture 3"/>
          <p:cNvPicPr>
            <a:picLocks noChangeAspect="1"/>
          </p:cNvPicPr>
          <p:nvPr/>
        </p:nvPicPr>
        <p:blipFill>
          <a:blip r:embed="rId2"/>
          <a:stretch>
            <a:fillRect/>
          </a:stretch>
        </p:blipFill>
        <p:spPr>
          <a:xfrm>
            <a:off x="3876875" y="1436271"/>
            <a:ext cx="7157692" cy="48866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6137131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Adaptive approaches are useful when requirements are subject </a:t>
            </a:r>
            <a:r>
              <a:rPr lang="en-US" dirty="0" smtClean="0"/>
              <a:t>to a </a:t>
            </a:r>
            <a:r>
              <a:rPr lang="en-US" dirty="0"/>
              <a:t>high level of uncertainty and volatility and are likely to change throughout the project. </a:t>
            </a:r>
            <a:endParaRPr lang="en-US" dirty="0" smtClean="0"/>
          </a:p>
          <a:p>
            <a:pPr lvl="1"/>
            <a:r>
              <a:rPr lang="en-US" dirty="0" smtClean="0"/>
              <a:t>A clear </a:t>
            </a:r>
            <a:r>
              <a:rPr lang="en-US" dirty="0"/>
              <a:t>vision is established at the start of the project, and the initial known requirements </a:t>
            </a:r>
            <a:r>
              <a:rPr lang="en-US" dirty="0" smtClean="0"/>
              <a:t>are refined</a:t>
            </a:r>
            <a:r>
              <a:rPr lang="en-US" dirty="0"/>
              <a:t>, detailed, changed, or replaced in accordance with user feedback, the environment</a:t>
            </a:r>
            <a:r>
              <a:rPr lang="en-US" dirty="0" smtClean="0"/>
              <a:t>, or </a:t>
            </a:r>
            <a:r>
              <a:rPr lang="en-US" dirty="0"/>
              <a:t>unexpected events.</a:t>
            </a:r>
          </a:p>
          <a:p>
            <a:pPr lvl="1"/>
            <a:r>
              <a:rPr lang="en-US" dirty="0"/>
              <a:t>Adaptive approaches use iterative and incremental approaches. However, on the far </a:t>
            </a:r>
            <a:r>
              <a:rPr lang="en-US" dirty="0" smtClean="0"/>
              <a:t>side of </a:t>
            </a:r>
            <a:r>
              <a:rPr lang="en-US" dirty="0"/>
              <a:t>the adaptive methods, the iterations tend to get shorter and the product is more </a:t>
            </a:r>
            <a:r>
              <a:rPr lang="en-US" dirty="0" smtClean="0"/>
              <a:t>likely to </a:t>
            </a:r>
            <a:r>
              <a:rPr lang="en-US" dirty="0"/>
              <a:t>evolve based on stakeholder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736476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While agility is a wide mindset that is broader than a development framework, </a:t>
            </a:r>
            <a:r>
              <a:rPr lang="en-US" dirty="0" smtClean="0"/>
              <a:t>agile approaches </a:t>
            </a:r>
            <a:r>
              <a:rPr lang="en-US" dirty="0"/>
              <a:t>can be considered adaptive. Some agile approaches entail iterations that </a:t>
            </a:r>
            <a:r>
              <a:rPr lang="en-US" dirty="0" smtClean="0"/>
              <a:t>are 1 </a:t>
            </a:r>
            <a:r>
              <a:rPr lang="en-US" dirty="0"/>
              <a:t>to 2 weeks in duration with a demonstration of the accomplishments at the end of </a:t>
            </a:r>
            <a:r>
              <a:rPr lang="en-US" dirty="0" smtClean="0"/>
              <a:t>each iteration</a:t>
            </a:r>
            <a:r>
              <a:rPr lang="en-US" dirty="0"/>
              <a:t>. </a:t>
            </a:r>
            <a:endParaRPr lang="en-US" dirty="0" smtClean="0"/>
          </a:p>
          <a:p>
            <a:pPr lvl="1"/>
            <a:r>
              <a:rPr lang="en-US" dirty="0" smtClean="0"/>
              <a:t>The </a:t>
            </a:r>
            <a:r>
              <a:rPr lang="en-US" dirty="0"/>
              <a:t>project team is very engaged with the planning for each iteration. </a:t>
            </a:r>
            <a:endParaRPr lang="en-US" dirty="0" smtClean="0"/>
          </a:p>
          <a:p>
            <a:pPr lvl="1"/>
            <a:r>
              <a:rPr lang="en-US" dirty="0" smtClean="0"/>
              <a:t>The project team </a:t>
            </a:r>
            <a:r>
              <a:rPr lang="en-US" dirty="0"/>
              <a:t>will determine the scope they can achieve based on a prioritized backlog, estimate </a:t>
            </a:r>
            <a:r>
              <a:rPr lang="en-US" dirty="0" smtClean="0"/>
              <a:t>the work </a:t>
            </a:r>
            <a:r>
              <a:rPr lang="en-US" dirty="0"/>
              <a:t>involved, and work collaboratively throughout the iteration to develop the scope.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6603537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lstStyle/>
          <a:p>
            <a:r>
              <a:rPr lang="en-US" dirty="0"/>
              <a:t>There are several factors that influence the selection of a development approach. </a:t>
            </a:r>
            <a:endParaRPr lang="en-US" dirty="0" smtClean="0"/>
          </a:p>
          <a:p>
            <a:r>
              <a:rPr lang="en-US" dirty="0" smtClean="0"/>
              <a:t>They can be </a:t>
            </a:r>
            <a:r>
              <a:rPr lang="en-US" dirty="0"/>
              <a:t>divided into </a:t>
            </a:r>
            <a:r>
              <a:rPr lang="en-US" dirty="0" smtClean="0"/>
              <a:t>categories:</a:t>
            </a:r>
          </a:p>
          <a:p>
            <a:pPr lvl="1"/>
            <a:r>
              <a:rPr lang="en-US" dirty="0" smtClean="0"/>
              <a:t>The product</a:t>
            </a:r>
            <a:r>
              <a:rPr lang="en-US" dirty="0"/>
              <a:t>, service, or result; </a:t>
            </a:r>
            <a:endParaRPr lang="en-US" dirty="0" smtClean="0"/>
          </a:p>
          <a:p>
            <a:pPr lvl="1"/>
            <a:r>
              <a:rPr lang="en-US" dirty="0" smtClean="0"/>
              <a:t>The </a:t>
            </a:r>
            <a:r>
              <a:rPr lang="en-US" dirty="0"/>
              <a:t>project; and </a:t>
            </a:r>
            <a:endParaRPr lang="en-US" dirty="0" smtClean="0"/>
          </a:p>
          <a:p>
            <a:pPr lvl="1"/>
            <a:r>
              <a:rPr lang="en-US" dirty="0" smtClean="0"/>
              <a:t>The </a:t>
            </a:r>
            <a:r>
              <a:rPr lang="en-US" dirty="0"/>
              <a:t>organization.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208254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smtClean="0"/>
              <a:t>Degree </a:t>
            </a:r>
            <a:r>
              <a:rPr lang="en-US" dirty="0"/>
              <a:t>of innovation. </a:t>
            </a:r>
            <a:endParaRPr lang="en-US" dirty="0" smtClean="0"/>
          </a:p>
          <a:p>
            <a:pPr lvl="3"/>
            <a:r>
              <a:rPr lang="en-US" dirty="0" smtClean="0"/>
              <a:t>Deliverables </a:t>
            </a:r>
            <a:r>
              <a:rPr lang="en-US" dirty="0"/>
              <a:t>where the scope and requirements are </a:t>
            </a:r>
            <a:r>
              <a:rPr lang="en-US" dirty="0" smtClean="0"/>
              <a:t>well understood</a:t>
            </a:r>
            <a:r>
              <a:rPr lang="en-US" dirty="0"/>
              <a:t>, that the project team has worked with before, and that allow for </a:t>
            </a:r>
            <a:r>
              <a:rPr lang="en-US" dirty="0" smtClean="0"/>
              <a:t>planning up </a:t>
            </a:r>
            <a:r>
              <a:rPr lang="en-US" dirty="0"/>
              <a:t>front are well suited to a predictive approach. </a:t>
            </a:r>
            <a:endParaRPr lang="en-US" dirty="0" smtClean="0"/>
          </a:p>
          <a:p>
            <a:pPr lvl="3"/>
            <a:r>
              <a:rPr lang="en-US" dirty="0" smtClean="0"/>
              <a:t>Deliverables </a:t>
            </a:r>
            <a:r>
              <a:rPr lang="en-US" dirty="0"/>
              <a:t>that have a high degree </a:t>
            </a:r>
            <a:r>
              <a:rPr lang="en-US" dirty="0" smtClean="0"/>
              <a:t>of innovation </a:t>
            </a:r>
            <a:r>
              <a:rPr lang="en-US" dirty="0"/>
              <a:t>or where the project team does not have experience are better suited to a </a:t>
            </a:r>
            <a:r>
              <a:rPr lang="en-US" dirty="0" smtClean="0"/>
              <a:t>more adaptive </a:t>
            </a:r>
            <a:r>
              <a:rPr lang="en-US" dirty="0"/>
              <a:t>approach.</a:t>
            </a:r>
          </a:p>
          <a:p>
            <a:pPr lvl="2"/>
            <a:r>
              <a:rPr lang="en-US" dirty="0" smtClean="0"/>
              <a:t>Requirements </a:t>
            </a:r>
            <a:r>
              <a:rPr lang="en-US" dirty="0"/>
              <a:t>certainty. </a:t>
            </a:r>
            <a:endParaRPr lang="en-US" dirty="0" smtClean="0"/>
          </a:p>
          <a:p>
            <a:pPr lvl="3"/>
            <a:r>
              <a:rPr lang="en-US" dirty="0" smtClean="0"/>
              <a:t>When </a:t>
            </a:r>
            <a:r>
              <a:rPr lang="en-US" dirty="0"/>
              <a:t>the requirements are well known and easy to define, </a:t>
            </a:r>
            <a:r>
              <a:rPr lang="en-US" dirty="0" smtClean="0"/>
              <a:t>a predictive </a:t>
            </a:r>
            <a:r>
              <a:rPr lang="en-US" dirty="0"/>
              <a:t>approach fits well. </a:t>
            </a:r>
            <a:endParaRPr lang="en-US" dirty="0" smtClean="0"/>
          </a:p>
          <a:p>
            <a:pPr lvl="3"/>
            <a:r>
              <a:rPr lang="en-US" dirty="0" smtClean="0"/>
              <a:t>When </a:t>
            </a:r>
            <a:r>
              <a:rPr lang="en-US" dirty="0"/>
              <a:t>requirements are uncertain, volatile, or complex and </a:t>
            </a:r>
            <a:r>
              <a:rPr lang="en-US" dirty="0" smtClean="0"/>
              <a:t>are expected </a:t>
            </a:r>
            <a:r>
              <a:rPr lang="en-US" dirty="0"/>
              <a:t>to evolve throughout the project, a more adaptive approach may be a better fit.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874955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a:t>Scope stability. </a:t>
            </a:r>
            <a:endParaRPr lang="en-US" dirty="0" smtClean="0"/>
          </a:p>
          <a:p>
            <a:pPr lvl="3"/>
            <a:r>
              <a:rPr lang="en-US" dirty="0" smtClean="0"/>
              <a:t>If </a:t>
            </a:r>
            <a:r>
              <a:rPr lang="en-US" dirty="0"/>
              <a:t>the scope of the deliverable is stable and not likely to change, a </a:t>
            </a:r>
            <a:r>
              <a:rPr lang="en-US" dirty="0" smtClean="0"/>
              <a:t>predictive approach </a:t>
            </a:r>
            <a:r>
              <a:rPr lang="en-US" dirty="0"/>
              <a:t>is useful. </a:t>
            </a:r>
            <a:endParaRPr lang="en-US" dirty="0" smtClean="0"/>
          </a:p>
          <a:p>
            <a:pPr lvl="3"/>
            <a:r>
              <a:rPr lang="en-US" dirty="0" smtClean="0"/>
              <a:t>If </a:t>
            </a:r>
            <a:r>
              <a:rPr lang="en-US" dirty="0"/>
              <a:t>the scope is expected to have many changes, an approach that is </a:t>
            </a:r>
            <a:r>
              <a:rPr lang="en-US" dirty="0" smtClean="0"/>
              <a:t>closer to </a:t>
            </a:r>
            <a:r>
              <a:rPr lang="en-US" dirty="0"/>
              <a:t>the adaptive side of the spectrum can be useful.</a:t>
            </a:r>
          </a:p>
          <a:p>
            <a:pPr lvl="2"/>
            <a:r>
              <a:rPr lang="en-US" dirty="0" smtClean="0"/>
              <a:t>Ease </a:t>
            </a:r>
            <a:r>
              <a:rPr lang="en-US" dirty="0"/>
              <a:t>of change. </a:t>
            </a:r>
            <a:endParaRPr lang="en-US" dirty="0" smtClean="0"/>
          </a:p>
          <a:p>
            <a:pPr lvl="3"/>
            <a:r>
              <a:rPr lang="en-US" dirty="0" smtClean="0"/>
              <a:t>Related </a:t>
            </a:r>
            <a:r>
              <a:rPr lang="en-US" dirty="0"/>
              <a:t>to the requirements certainty and the scope stability, if the </a:t>
            </a:r>
            <a:r>
              <a:rPr lang="en-US" dirty="0" smtClean="0"/>
              <a:t>nature of </a:t>
            </a:r>
            <a:r>
              <a:rPr lang="en-US" dirty="0"/>
              <a:t>the deliverable makes it difficult to manage and incorporate changes, then a </a:t>
            </a:r>
            <a:r>
              <a:rPr lang="en-US" dirty="0" smtClean="0"/>
              <a:t>predictive approach </a:t>
            </a:r>
            <a:r>
              <a:rPr lang="en-US" dirty="0"/>
              <a:t>is best. </a:t>
            </a:r>
            <a:endParaRPr lang="en-US" dirty="0" smtClean="0"/>
          </a:p>
          <a:p>
            <a:pPr lvl="3"/>
            <a:r>
              <a:rPr lang="en-US" dirty="0" smtClean="0"/>
              <a:t>Deliverables </a:t>
            </a:r>
            <a:r>
              <a:rPr lang="en-US" dirty="0"/>
              <a:t>that can adapt easily to change can use an approach that </a:t>
            </a:r>
            <a:r>
              <a:rPr lang="en-US" dirty="0" smtClean="0"/>
              <a:t>is more </a:t>
            </a:r>
            <a:r>
              <a:rPr lang="en-US" dirty="0"/>
              <a:t>adaptive.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6703227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a:xfrm>
            <a:off x="347527" y="1484768"/>
            <a:ext cx="11006273" cy="4916031"/>
          </a:xfrm>
        </p:spPr>
        <p:txBody>
          <a:bodyPr>
            <a:normAutofit fontScale="92500" lnSpcReduction="10000"/>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a:t>Delivery options. </a:t>
            </a:r>
            <a:endParaRPr lang="en-US" dirty="0" smtClean="0"/>
          </a:p>
          <a:p>
            <a:pPr lvl="3"/>
            <a:r>
              <a:rPr lang="en-US" dirty="0" smtClean="0"/>
              <a:t>The </a:t>
            </a:r>
            <a:r>
              <a:rPr lang="en-US" dirty="0"/>
              <a:t>nature of </a:t>
            </a:r>
            <a:r>
              <a:rPr lang="en-US" dirty="0" smtClean="0"/>
              <a:t>the deliverable </a:t>
            </a:r>
            <a:r>
              <a:rPr lang="en-US" dirty="0"/>
              <a:t>and whether it can be delivered in components influences the </a:t>
            </a:r>
            <a:r>
              <a:rPr lang="en-US" dirty="0" smtClean="0"/>
              <a:t>development approach</a:t>
            </a:r>
            <a:r>
              <a:rPr lang="en-US" dirty="0"/>
              <a:t>. </a:t>
            </a:r>
            <a:endParaRPr lang="en-US" dirty="0" smtClean="0"/>
          </a:p>
          <a:p>
            <a:pPr lvl="3"/>
            <a:r>
              <a:rPr lang="en-US" dirty="0" smtClean="0"/>
              <a:t>Products</a:t>
            </a:r>
            <a:r>
              <a:rPr lang="en-US" dirty="0"/>
              <a:t>, services, or results that can be developed and/or delivered in </a:t>
            </a:r>
            <a:r>
              <a:rPr lang="en-US" dirty="0" smtClean="0"/>
              <a:t>pieces are </a:t>
            </a:r>
            <a:r>
              <a:rPr lang="en-US" dirty="0"/>
              <a:t>aligned with incremental, iterative, or adaptive approaches. </a:t>
            </a:r>
            <a:endParaRPr lang="en-US" dirty="0" smtClean="0"/>
          </a:p>
          <a:p>
            <a:pPr lvl="3"/>
            <a:r>
              <a:rPr lang="en-US" dirty="0" smtClean="0"/>
              <a:t>Some </a:t>
            </a:r>
            <a:r>
              <a:rPr lang="en-US" dirty="0"/>
              <a:t>large </a:t>
            </a:r>
            <a:r>
              <a:rPr lang="en-US" dirty="0" smtClean="0"/>
              <a:t>projects may </a:t>
            </a:r>
            <a:r>
              <a:rPr lang="en-US" dirty="0"/>
              <a:t>be planned using a predictive approach, but there may be some pieces that can </a:t>
            </a:r>
            <a:r>
              <a:rPr lang="en-US" dirty="0" smtClean="0"/>
              <a:t>be developed </a:t>
            </a:r>
            <a:r>
              <a:rPr lang="en-US" dirty="0"/>
              <a:t>and delivered incrementally.</a:t>
            </a:r>
          </a:p>
          <a:p>
            <a:pPr lvl="2"/>
            <a:r>
              <a:rPr lang="en-US" dirty="0" smtClean="0"/>
              <a:t>Risk</a:t>
            </a:r>
            <a:r>
              <a:rPr lang="en-US" dirty="0"/>
              <a:t>. </a:t>
            </a:r>
            <a:endParaRPr lang="en-US" dirty="0" smtClean="0"/>
          </a:p>
          <a:p>
            <a:pPr lvl="3"/>
            <a:r>
              <a:rPr lang="en-US" dirty="0" smtClean="0"/>
              <a:t>Products </a:t>
            </a:r>
            <a:r>
              <a:rPr lang="en-US" dirty="0"/>
              <a:t>that are inherently high risk require analysis before choosing </a:t>
            </a:r>
            <a:r>
              <a:rPr lang="en-US" dirty="0" smtClean="0"/>
              <a:t>the development </a:t>
            </a:r>
            <a:r>
              <a:rPr lang="en-US" dirty="0"/>
              <a:t>approach</a:t>
            </a:r>
            <a:r>
              <a:rPr lang="en-US" dirty="0" smtClean="0"/>
              <a:t>.</a:t>
            </a:r>
          </a:p>
          <a:p>
            <a:pPr lvl="3"/>
            <a:r>
              <a:rPr lang="en-US" dirty="0" smtClean="0"/>
              <a:t>Some </a:t>
            </a:r>
            <a:r>
              <a:rPr lang="en-US" dirty="0"/>
              <a:t>high-risk products may require significant up-front </a:t>
            </a:r>
            <a:r>
              <a:rPr lang="en-US" dirty="0" smtClean="0"/>
              <a:t>planning and </a:t>
            </a:r>
            <a:r>
              <a:rPr lang="en-US" dirty="0"/>
              <a:t>rigorous processes to reduce threats. </a:t>
            </a:r>
            <a:endParaRPr lang="en-US" dirty="0" smtClean="0"/>
          </a:p>
          <a:p>
            <a:pPr lvl="3"/>
            <a:r>
              <a:rPr lang="en-US" dirty="0" smtClean="0"/>
              <a:t>Other </a:t>
            </a:r>
            <a:r>
              <a:rPr lang="en-US" dirty="0"/>
              <a:t>products can reduce risk by building </a:t>
            </a:r>
            <a:r>
              <a:rPr lang="en-US" dirty="0" smtClean="0"/>
              <a:t>them modularly </a:t>
            </a:r>
            <a:r>
              <a:rPr lang="en-US" dirty="0"/>
              <a:t>and adapting the design and development based on learning to take </a:t>
            </a:r>
            <a:r>
              <a:rPr lang="en-US" dirty="0" smtClean="0"/>
              <a:t>advantage of </a:t>
            </a:r>
            <a:r>
              <a:rPr lang="en-US" dirty="0"/>
              <a:t>emerging opportunities or reduce the exposure to threats.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7326159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a:t>Safety requirements. </a:t>
            </a:r>
            <a:endParaRPr lang="en-US" dirty="0" smtClean="0"/>
          </a:p>
          <a:p>
            <a:pPr lvl="3"/>
            <a:r>
              <a:rPr lang="en-US" dirty="0" smtClean="0"/>
              <a:t>Products </a:t>
            </a:r>
            <a:r>
              <a:rPr lang="en-US" dirty="0"/>
              <a:t>that have rigorous safety requirements often use </a:t>
            </a:r>
            <a:r>
              <a:rPr lang="en-US" dirty="0" smtClean="0"/>
              <a:t>a predictive </a:t>
            </a:r>
            <a:r>
              <a:rPr lang="en-US" dirty="0"/>
              <a:t>approach as there is a need for significant up-front planning to ensure that </a:t>
            </a:r>
            <a:r>
              <a:rPr lang="en-US" dirty="0" smtClean="0"/>
              <a:t>all the </a:t>
            </a:r>
            <a:r>
              <a:rPr lang="en-US" dirty="0"/>
              <a:t>safety requirements are identified, planned for, created, integrated, and tested.</a:t>
            </a:r>
          </a:p>
          <a:p>
            <a:pPr lvl="2"/>
            <a:r>
              <a:rPr lang="en-US" dirty="0" smtClean="0"/>
              <a:t>Regulations</a:t>
            </a:r>
            <a:r>
              <a:rPr lang="en-US" dirty="0"/>
              <a:t>. </a:t>
            </a:r>
            <a:endParaRPr lang="en-US" dirty="0" smtClean="0"/>
          </a:p>
          <a:p>
            <a:pPr lvl="3"/>
            <a:r>
              <a:rPr lang="en-US" dirty="0" smtClean="0"/>
              <a:t>Environments </a:t>
            </a:r>
            <a:r>
              <a:rPr lang="en-US" dirty="0"/>
              <a:t>that have significant regulatory oversight may need to use </a:t>
            </a:r>
            <a:r>
              <a:rPr lang="en-US" dirty="0" smtClean="0"/>
              <a:t>a predictive </a:t>
            </a:r>
            <a:r>
              <a:rPr lang="en-US" dirty="0"/>
              <a:t>approach due to the required process, documentation, and demonstration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2750307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lnSpcReduction="10000"/>
          </a:bodyPr>
          <a:lstStyle/>
          <a:p>
            <a:r>
              <a:rPr lang="en-US" dirty="0"/>
              <a:t>The Project; </a:t>
            </a:r>
            <a:endParaRPr lang="en-US" dirty="0" smtClean="0"/>
          </a:p>
          <a:p>
            <a:pPr lvl="1"/>
            <a:r>
              <a:rPr lang="en-US" dirty="0"/>
              <a:t>Project variables that influence the development approach are centered around stakeholders</a:t>
            </a:r>
            <a:r>
              <a:rPr lang="en-US" dirty="0" smtClean="0"/>
              <a:t>, schedule </a:t>
            </a:r>
            <a:r>
              <a:rPr lang="en-US" dirty="0"/>
              <a:t>constraints, and funding availability.</a:t>
            </a:r>
          </a:p>
          <a:p>
            <a:pPr lvl="2"/>
            <a:r>
              <a:rPr lang="en-US" dirty="0" smtClean="0"/>
              <a:t>Stakeholders</a:t>
            </a:r>
            <a:r>
              <a:rPr lang="en-US" dirty="0"/>
              <a:t>. </a:t>
            </a:r>
            <a:endParaRPr lang="en-US" dirty="0" smtClean="0"/>
          </a:p>
          <a:p>
            <a:pPr lvl="3"/>
            <a:r>
              <a:rPr lang="en-US" dirty="0" smtClean="0"/>
              <a:t>Projects </a:t>
            </a:r>
            <a:r>
              <a:rPr lang="en-US" dirty="0"/>
              <a:t>that use adaptive methods require significant </a:t>
            </a:r>
            <a:r>
              <a:rPr lang="en-US" dirty="0" smtClean="0"/>
              <a:t>stakeholder involvement </a:t>
            </a:r>
            <a:r>
              <a:rPr lang="en-US" dirty="0"/>
              <a:t>throughout the process. </a:t>
            </a:r>
            <a:endParaRPr lang="en-US" dirty="0" smtClean="0"/>
          </a:p>
          <a:p>
            <a:pPr lvl="3"/>
            <a:r>
              <a:rPr lang="en-US" dirty="0" smtClean="0"/>
              <a:t>Certain </a:t>
            </a:r>
            <a:r>
              <a:rPr lang="en-US" dirty="0"/>
              <a:t>stakeholders, such as the product owner</a:t>
            </a:r>
            <a:r>
              <a:rPr lang="en-US" dirty="0" smtClean="0"/>
              <a:t>, play </a:t>
            </a:r>
            <a:r>
              <a:rPr lang="en-US" dirty="0"/>
              <a:t>a substantial role in establishing and prioritizing work</a:t>
            </a:r>
            <a:r>
              <a:rPr lang="en-US" dirty="0" smtClean="0"/>
              <a:t>.</a:t>
            </a:r>
          </a:p>
          <a:p>
            <a:pPr lvl="2"/>
            <a:r>
              <a:rPr lang="en-US" dirty="0"/>
              <a:t>Schedule constraints. </a:t>
            </a:r>
            <a:endParaRPr lang="en-US" dirty="0" smtClean="0"/>
          </a:p>
          <a:p>
            <a:pPr lvl="3"/>
            <a:r>
              <a:rPr lang="en-US" dirty="0" smtClean="0"/>
              <a:t>If </a:t>
            </a:r>
            <a:r>
              <a:rPr lang="en-US" dirty="0"/>
              <a:t>there is a need to deliver something early, even if it is </a:t>
            </a:r>
            <a:r>
              <a:rPr lang="en-US" dirty="0" smtClean="0"/>
              <a:t>not a </a:t>
            </a:r>
            <a:r>
              <a:rPr lang="en-US" dirty="0"/>
              <a:t>finished product, an iterative or adaptive approach is beneficial</a:t>
            </a:r>
            <a:r>
              <a:rPr lang="en-US" dirty="0" smtClean="0"/>
              <a:t>. </a:t>
            </a:r>
          </a:p>
          <a:p>
            <a:pPr lvl="2"/>
            <a:r>
              <a:rPr lang="en-US" dirty="0" smtClean="0"/>
              <a:t>Funding availability. </a:t>
            </a:r>
          </a:p>
          <a:p>
            <a:pPr lvl="3"/>
            <a:r>
              <a:rPr lang="en-US" dirty="0" smtClean="0"/>
              <a:t>Projects that work in an environment of funding uncertainty can benefit </a:t>
            </a:r>
            <a:r>
              <a:rPr lang="en-US" dirty="0"/>
              <a:t>from an adaptive or iterative approach. </a:t>
            </a:r>
            <a:endParaRPr lang="en-US" dirty="0" smtClean="0"/>
          </a:p>
          <a:p>
            <a:pPr lvl="3"/>
            <a:r>
              <a:rPr lang="en-US" dirty="0" smtClean="0"/>
              <a:t>A </a:t>
            </a:r>
            <a:r>
              <a:rPr lang="en-US" dirty="0"/>
              <a:t>minimum viable product can be </a:t>
            </a:r>
            <a:r>
              <a:rPr lang="en-US" dirty="0" smtClean="0"/>
              <a:t>released with </a:t>
            </a:r>
            <a:r>
              <a:rPr lang="en-US" dirty="0"/>
              <a:t>less investment than an elaborate product. </a:t>
            </a:r>
            <a:endParaRPr lang="en-US" dirty="0" smtClean="0"/>
          </a:p>
          <a:p>
            <a:pPr lvl="3"/>
            <a:r>
              <a:rPr lang="en-US" dirty="0" smtClean="0"/>
              <a:t>This </a:t>
            </a:r>
            <a:r>
              <a:rPr lang="en-US" dirty="0"/>
              <a:t>allows for market testing or </a:t>
            </a:r>
            <a:r>
              <a:rPr lang="en-US" dirty="0" smtClean="0"/>
              <a:t>market capture </a:t>
            </a:r>
            <a:r>
              <a:rPr lang="en-US" dirty="0"/>
              <a:t>with minimum investment.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133885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Stakeholder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9</a:t>
            </a:fld>
            <a:endParaRPr lang="en-US"/>
          </a:p>
        </p:txBody>
      </p:sp>
    </p:spTree>
    <p:extLst>
      <p:ext uri="{BB962C8B-B14F-4D97-AF65-F5344CB8AC3E}">
        <p14:creationId xmlns:p14="http://schemas.microsoft.com/office/powerpoint/2010/main" val="3146986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smtClean="0"/>
              <a:t>Organizational </a:t>
            </a:r>
            <a:r>
              <a:rPr lang="en-US" dirty="0"/>
              <a:t>structure. </a:t>
            </a:r>
            <a:endParaRPr lang="en-US" dirty="0" smtClean="0"/>
          </a:p>
          <a:p>
            <a:pPr lvl="3"/>
            <a:r>
              <a:rPr lang="en-US" dirty="0" smtClean="0"/>
              <a:t>An </a:t>
            </a:r>
            <a:r>
              <a:rPr lang="en-US" dirty="0"/>
              <a:t>organizational structure that has many levels, a </a:t>
            </a:r>
            <a:r>
              <a:rPr lang="en-US" dirty="0" smtClean="0"/>
              <a:t>rigid reporting </a:t>
            </a:r>
            <a:r>
              <a:rPr lang="en-US" dirty="0"/>
              <a:t>structure, and substantial bureaucracy frequently uses a predictive approach</a:t>
            </a:r>
            <a:r>
              <a:rPr lang="en-US" dirty="0" smtClean="0"/>
              <a:t>. </a:t>
            </a:r>
          </a:p>
          <a:p>
            <a:pPr lvl="3"/>
            <a:r>
              <a:rPr lang="en-US" dirty="0" smtClean="0"/>
              <a:t>Projects </a:t>
            </a:r>
            <a:r>
              <a:rPr lang="en-US" dirty="0"/>
              <a:t>that use adaptive methods tend to have a flat structure and may operate with </a:t>
            </a:r>
            <a:r>
              <a:rPr lang="en-US" dirty="0" smtClean="0"/>
              <a:t>self-organizing project </a:t>
            </a:r>
            <a:r>
              <a:rPr lang="en-US" dirty="0"/>
              <a:t>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773008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a:t>Culture. </a:t>
            </a:r>
            <a:endParaRPr lang="en-US" dirty="0" smtClean="0"/>
          </a:p>
          <a:p>
            <a:pPr lvl="3"/>
            <a:r>
              <a:rPr lang="en-US" dirty="0" smtClean="0"/>
              <a:t>A </a:t>
            </a:r>
            <a:r>
              <a:rPr lang="en-US" dirty="0"/>
              <a:t>predictive approach fits better in an organization with a culture of </a:t>
            </a:r>
            <a:r>
              <a:rPr lang="en-US" dirty="0" smtClean="0"/>
              <a:t>managing and </a:t>
            </a:r>
            <a:r>
              <a:rPr lang="en-US" dirty="0"/>
              <a:t>directing, where the work is planned out and progress is measured against baselines</a:t>
            </a:r>
            <a:r>
              <a:rPr lang="en-US" dirty="0" smtClean="0"/>
              <a:t>. </a:t>
            </a:r>
          </a:p>
          <a:p>
            <a:pPr lvl="3"/>
            <a:r>
              <a:rPr lang="en-US" dirty="0" smtClean="0"/>
              <a:t>Adaptive </a:t>
            </a:r>
            <a:r>
              <a:rPr lang="en-US" dirty="0"/>
              <a:t>approaches fit better within an organization that emphasizes project team </a:t>
            </a:r>
            <a:r>
              <a:rPr lang="en-US" dirty="0" smtClean="0"/>
              <a:t>self-management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29814546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a:t>Organizational capability. </a:t>
            </a:r>
            <a:endParaRPr lang="en-US" dirty="0" smtClean="0"/>
          </a:p>
          <a:p>
            <a:pPr lvl="3"/>
            <a:r>
              <a:rPr lang="en-US" dirty="0" smtClean="0"/>
              <a:t>Transitioning </a:t>
            </a:r>
            <a:r>
              <a:rPr lang="en-US" dirty="0"/>
              <a:t>from predictive development approaches </a:t>
            </a:r>
            <a:r>
              <a:rPr lang="en-US" dirty="0" smtClean="0"/>
              <a:t>to adaptive </a:t>
            </a:r>
            <a:r>
              <a:rPr lang="en-US" dirty="0"/>
              <a:t>approaches and then to using agile methods is more than just stating that </a:t>
            </a:r>
            <a:r>
              <a:rPr lang="en-US" dirty="0" smtClean="0"/>
              <a:t>the organization </a:t>
            </a:r>
            <a:r>
              <a:rPr lang="en-US" dirty="0"/>
              <a:t>will now be agile. </a:t>
            </a:r>
            <a:endParaRPr lang="en-US" dirty="0" smtClean="0"/>
          </a:p>
          <a:p>
            <a:pPr lvl="3"/>
            <a:r>
              <a:rPr lang="en-US" dirty="0" smtClean="0"/>
              <a:t>It </a:t>
            </a:r>
            <a:r>
              <a:rPr lang="en-US" dirty="0"/>
              <a:t>entails shifting the mindset starting at the executive </a:t>
            </a:r>
            <a:r>
              <a:rPr lang="en-US" dirty="0" smtClean="0"/>
              <a:t>level throughout </a:t>
            </a:r>
            <a:r>
              <a:rPr lang="en-US" dirty="0"/>
              <a:t>the organization. Organizational policies, ways of working, reporting structure</a:t>
            </a:r>
            <a:r>
              <a:rPr lang="en-US" dirty="0" smtClean="0"/>
              <a:t>, and </a:t>
            </a:r>
            <a:r>
              <a:rPr lang="en-US" dirty="0"/>
              <a:t>attitude should all be aligned in order to employ adaptive methods successfully.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24486798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a:t>Project team size and location. </a:t>
            </a:r>
            <a:endParaRPr lang="en-US" dirty="0" smtClean="0"/>
          </a:p>
          <a:p>
            <a:pPr lvl="3"/>
            <a:r>
              <a:rPr lang="en-US" dirty="0" smtClean="0"/>
              <a:t>Adaptive </a:t>
            </a:r>
            <a:r>
              <a:rPr lang="en-US" dirty="0"/>
              <a:t>approaches, especially agile methods, </a:t>
            </a:r>
            <a:r>
              <a:rPr lang="en-US" dirty="0" smtClean="0"/>
              <a:t>often work </a:t>
            </a:r>
            <a:r>
              <a:rPr lang="en-US" dirty="0"/>
              <a:t>better with project teams of 7 ± 2. Adaptive approaches also favor project teams </a:t>
            </a:r>
            <a:r>
              <a:rPr lang="en-US" dirty="0" smtClean="0"/>
              <a:t>that are </a:t>
            </a:r>
            <a:r>
              <a:rPr lang="en-US" dirty="0"/>
              <a:t>located in the same physical space. </a:t>
            </a:r>
            <a:endParaRPr lang="en-US" dirty="0" smtClean="0"/>
          </a:p>
          <a:p>
            <a:pPr lvl="3"/>
            <a:r>
              <a:rPr lang="en-US" dirty="0" smtClean="0"/>
              <a:t>Large </a:t>
            </a:r>
            <a:r>
              <a:rPr lang="en-US" dirty="0"/>
              <a:t>project teams and project teams that </a:t>
            </a:r>
            <a:r>
              <a:rPr lang="en-US" dirty="0" smtClean="0"/>
              <a:t>are mostly </a:t>
            </a:r>
            <a:r>
              <a:rPr lang="en-US" dirty="0"/>
              <a:t>virtual may do better by using an approach that is closer to the predictive side of </a:t>
            </a:r>
            <a:r>
              <a:rPr lang="en-US" dirty="0" smtClean="0"/>
              <a:t>the spectrum</a:t>
            </a:r>
            <a:r>
              <a:rPr lang="en-US" dirty="0"/>
              <a:t>. However, there are approaches that seek to scale up the adaptive approaches </a:t>
            </a:r>
            <a:r>
              <a:rPr lang="en-US" dirty="0" smtClean="0"/>
              <a:t>to work </a:t>
            </a:r>
            <a:r>
              <a:rPr lang="en-US" dirty="0"/>
              <a:t>with large and dispersed project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30223478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and Phase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type and number of project phases in a project life cycle depend upon many variables</a:t>
            </a:r>
            <a:r>
              <a:rPr lang="en-US" dirty="0" smtClean="0"/>
              <a:t>, chief </a:t>
            </a:r>
            <a:r>
              <a:rPr lang="en-US" dirty="0"/>
              <a:t>among them the delivery cadence and the development approach, as described previously.</a:t>
            </a:r>
          </a:p>
          <a:p>
            <a:r>
              <a:rPr lang="en-US" dirty="0"/>
              <a:t>Examples of phases in a life cycle include:</a:t>
            </a:r>
          </a:p>
          <a:p>
            <a:pPr lvl="1"/>
            <a:r>
              <a:rPr lang="en-US" dirty="0" smtClean="0"/>
              <a:t>Feasibility</a:t>
            </a:r>
            <a:r>
              <a:rPr lang="en-US" dirty="0"/>
              <a:t>. </a:t>
            </a:r>
            <a:endParaRPr lang="en-US" dirty="0" smtClean="0"/>
          </a:p>
          <a:p>
            <a:pPr lvl="2"/>
            <a:r>
              <a:rPr lang="en-US" dirty="0" smtClean="0"/>
              <a:t>Business </a:t>
            </a:r>
            <a:r>
              <a:rPr lang="en-US" dirty="0"/>
              <a:t>case is valid and </a:t>
            </a:r>
            <a:r>
              <a:rPr lang="en-US" dirty="0" smtClean="0"/>
              <a:t>the </a:t>
            </a:r>
            <a:r>
              <a:rPr lang="en-US" dirty="0"/>
              <a:t>organization </a:t>
            </a:r>
            <a:r>
              <a:rPr lang="en-US" dirty="0" smtClean="0"/>
              <a:t>has the </a:t>
            </a:r>
            <a:r>
              <a:rPr lang="en-US" dirty="0"/>
              <a:t>capability to deliver the intended outcome.</a:t>
            </a:r>
          </a:p>
          <a:p>
            <a:pPr lvl="1"/>
            <a:r>
              <a:rPr lang="en-US" dirty="0" smtClean="0"/>
              <a:t>Design</a:t>
            </a:r>
            <a:r>
              <a:rPr lang="en-US" dirty="0"/>
              <a:t>. </a:t>
            </a:r>
            <a:endParaRPr lang="en-US" dirty="0" smtClean="0"/>
          </a:p>
          <a:p>
            <a:pPr lvl="2"/>
            <a:r>
              <a:rPr lang="en-US" dirty="0" smtClean="0"/>
              <a:t>Planning </a:t>
            </a:r>
            <a:r>
              <a:rPr lang="en-US" dirty="0"/>
              <a:t>and analysis lead to the design of the project deliverable that will </a:t>
            </a:r>
            <a:r>
              <a:rPr lang="en-US" dirty="0" smtClean="0"/>
              <a:t>be developed</a:t>
            </a:r>
            <a:r>
              <a:rPr lang="en-US" dirty="0"/>
              <a:t>.</a:t>
            </a:r>
          </a:p>
          <a:p>
            <a:pPr lvl="1"/>
            <a:r>
              <a:rPr lang="en-US" dirty="0" smtClean="0"/>
              <a:t>Build</a:t>
            </a:r>
            <a:r>
              <a:rPr lang="en-US" dirty="0"/>
              <a:t>. </a:t>
            </a:r>
            <a:endParaRPr lang="en-US" dirty="0" smtClean="0"/>
          </a:p>
          <a:p>
            <a:pPr lvl="2"/>
            <a:r>
              <a:rPr lang="en-US" dirty="0" smtClean="0"/>
              <a:t>Construction </a:t>
            </a:r>
            <a:r>
              <a:rPr lang="en-US" dirty="0"/>
              <a:t>of the deliverable with integrated quality assurance activities </a:t>
            </a:r>
            <a:r>
              <a:rPr lang="en-US" dirty="0" smtClean="0"/>
              <a:t>is conducted</a:t>
            </a:r>
            <a:r>
              <a:rPr lang="en-US" dirty="0"/>
              <a:t>.</a:t>
            </a:r>
          </a:p>
          <a:p>
            <a:pPr lvl="1"/>
            <a:r>
              <a:rPr lang="en-US" dirty="0" smtClean="0"/>
              <a:t>Test</a:t>
            </a:r>
            <a:r>
              <a:rPr lang="en-US" dirty="0"/>
              <a:t>. </a:t>
            </a:r>
            <a:endParaRPr lang="en-US" dirty="0" smtClean="0"/>
          </a:p>
          <a:p>
            <a:pPr lvl="2"/>
            <a:r>
              <a:rPr lang="en-US" dirty="0" smtClean="0"/>
              <a:t>Final </a:t>
            </a:r>
            <a:r>
              <a:rPr lang="en-US" dirty="0"/>
              <a:t>quality review and inspection of deliverables are carried out before transition</a:t>
            </a:r>
            <a:r>
              <a:rPr lang="en-US" dirty="0" smtClean="0"/>
              <a:t>, go-live</a:t>
            </a:r>
            <a:r>
              <a:rPr lang="en-US" dirty="0"/>
              <a:t>, or acceptance by the customer.</a:t>
            </a:r>
          </a:p>
          <a:p>
            <a:pPr lvl="1"/>
            <a:r>
              <a:rPr lang="en-US" dirty="0" smtClean="0"/>
              <a:t>Deploy</a:t>
            </a:r>
            <a:r>
              <a:rPr lang="en-US" dirty="0"/>
              <a:t>. </a:t>
            </a:r>
            <a:endParaRPr lang="en-US" dirty="0" smtClean="0"/>
          </a:p>
          <a:p>
            <a:pPr lvl="2"/>
            <a:r>
              <a:rPr lang="en-US" dirty="0" smtClean="0"/>
              <a:t>Project </a:t>
            </a:r>
            <a:r>
              <a:rPr lang="en-US" dirty="0"/>
              <a:t>deliverables are put into use and transitional activities </a:t>
            </a:r>
            <a:r>
              <a:rPr lang="en-US" dirty="0" smtClean="0"/>
              <a:t>are </a:t>
            </a:r>
            <a:r>
              <a:rPr lang="en-US" dirty="0"/>
              <a:t>completed.</a:t>
            </a:r>
          </a:p>
          <a:p>
            <a:pPr lvl="1"/>
            <a:r>
              <a:rPr lang="en-US" dirty="0" smtClean="0"/>
              <a:t>Close</a:t>
            </a:r>
            <a:r>
              <a:rPr lang="en-US" dirty="0"/>
              <a:t>. </a:t>
            </a:r>
            <a:endParaRPr lang="en-US" dirty="0" smtClean="0"/>
          </a:p>
          <a:p>
            <a:pPr lvl="2"/>
            <a:r>
              <a:rPr lang="en-US" dirty="0" smtClean="0"/>
              <a:t>The </a:t>
            </a:r>
            <a:r>
              <a:rPr lang="en-US" dirty="0"/>
              <a:t>project is closed, project knowledge and artifacts are archived, project </a:t>
            </a:r>
            <a:r>
              <a:rPr lang="en-US" dirty="0" smtClean="0"/>
              <a:t>team members </a:t>
            </a:r>
            <a:r>
              <a:rPr lang="en-US" dirty="0"/>
              <a:t>are released, and contracts are closed.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41135037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and Phase Definition</a:t>
            </a:r>
          </a:p>
        </p:txBody>
      </p:sp>
      <p:sp>
        <p:nvSpPr>
          <p:cNvPr id="3" name="Content Placeholder 2"/>
          <p:cNvSpPr>
            <a:spLocks noGrp="1"/>
          </p:cNvSpPr>
          <p:nvPr>
            <p:ph idx="1"/>
          </p:nvPr>
        </p:nvSpPr>
        <p:spPr/>
        <p:txBody>
          <a:bodyPr/>
          <a:lstStyle/>
          <a:p>
            <a:r>
              <a:rPr lang="en-US" dirty="0"/>
              <a:t>Project phases often have a phase gate review (also known as stage gate) to check that </a:t>
            </a:r>
            <a:r>
              <a:rPr lang="en-US" dirty="0" smtClean="0"/>
              <a:t>the desired </a:t>
            </a:r>
            <a:r>
              <a:rPr lang="en-US" dirty="0"/>
              <a:t>outcomes or exit criteria for the phase have been achieved before proceeding to the </a:t>
            </a:r>
            <a:r>
              <a:rPr lang="en-US" dirty="0" smtClean="0"/>
              <a:t>next phase</a:t>
            </a:r>
            <a:r>
              <a:rPr lang="en-US" dirty="0"/>
              <a:t>. </a:t>
            </a:r>
            <a:endParaRPr lang="en-US" dirty="0" smtClean="0"/>
          </a:p>
          <a:p>
            <a:r>
              <a:rPr lang="en-US" dirty="0" smtClean="0"/>
              <a:t>Exit </a:t>
            </a:r>
            <a:r>
              <a:rPr lang="en-US" dirty="0"/>
              <a:t>criteria may tie to acceptance criteria for deliverables, contractual obligations, </a:t>
            </a:r>
            <a:r>
              <a:rPr lang="en-US" dirty="0" smtClean="0"/>
              <a:t>meeting specific </a:t>
            </a:r>
            <a:r>
              <a:rPr lang="en-US" dirty="0"/>
              <a:t>performance targets, or other tangible measures.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1050642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Predictive Life Cycle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75148" y="1688895"/>
            <a:ext cx="7316221" cy="4182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11530763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Life Cycle with an Incremental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4873" y="1788922"/>
            <a:ext cx="7678222" cy="39820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36917863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Life Cycle Using Adaptive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1444" y="1867732"/>
            <a:ext cx="8002117" cy="3458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8836063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Cadence and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99599" y="2503974"/>
            <a:ext cx="8792802" cy="212437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353433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13787</Words>
  <Application>Microsoft Office PowerPoint</Application>
  <PresentationFormat>Widescreen</PresentationFormat>
  <Paragraphs>1365</Paragraphs>
  <Slides>217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217</vt:i4>
      </vt:variant>
    </vt:vector>
  </HeadingPairs>
  <TitlesOfParts>
    <vt:vector size="222" baseType="lpstr">
      <vt:lpstr>Arial</vt:lpstr>
      <vt:lpstr>Calibri</vt:lpstr>
      <vt:lpstr>Calibri Light</vt:lpstr>
      <vt:lpstr>Candara</vt:lpstr>
      <vt:lpstr>Office Theme</vt:lpstr>
      <vt:lpstr>Project Performance Domains</vt:lpstr>
      <vt:lpstr>Outline</vt:lpstr>
      <vt:lpstr>PowerPoint Presentation</vt:lpstr>
      <vt:lpstr>Project Performance Domains</vt:lpstr>
      <vt:lpstr>Project Performance Domains</vt:lpstr>
      <vt:lpstr>Project Performance Domains</vt:lpstr>
      <vt:lpstr>Project Performance Domains</vt:lpstr>
      <vt:lpstr>Project Performance Domains</vt:lpstr>
      <vt:lpstr>Stakeholder Performance Domain</vt:lpstr>
      <vt:lpstr>Stakeholder Performance Domain</vt:lpstr>
      <vt:lpstr>Stakeholder Performance Domain</vt:lpstr>
      <vt:lpstr>Examples of Project Stakeholders</vt:lpstr>
      <vt:lpstr>Stakeholder Performance Domain</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Checking Outcomes—Stakeholder Performance Domain</vt:lpstr>
      <vt:lpstr>Team Performance Domain</vt:lpstr>
      <vt:lpstr>Team Performance Domain</vt:lpstr>
      <vt:lpstr>Team Performance Domain</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Culture</vt:lpstr>
      <vt:lpstr>Project Team Culture</vt:lpstr>
      <vt:lpstr>Project Team Culture</vt:lpstr>
      <vt:lpstr>High-Performing Project Teams</vt:lpstr>
      <vt:lpstr>Leadership Skills</vt:lpstr>
      <vt:lpstr>Leadership Skills</vt:lpstr>
      <vt:lpstr>Leadership Skills</vt:lpstr>
      <vt:lpstr>Leadership Skills</vt:lpstr>
      <vt:lpstr>Leadership Skills</vt:lpstr>
      <vt:lpstr>Leadership Skills</vt:lpstr>
      <vt:lpstr>Leadership Skills</vt:lpstr>
      <vt:lpstr>Leadership Skills</vt:lpstr>
      <vt:lpstr>Leadership Skills</vt:lpstr>
      <vt:lpstr>Leadership Skills</vt:lpstr>
      <vt:lpstr>Leadership Skills</vt:lpstr>
      <vt:lpstr>Components of Emotional Intelligence</vt:lpstr>
      <vt:lpstr>Leadership Skills</vt:lpstr>
      <vt:lpstr>Leadership Skills</vt:lpstr>
      <vt:lpstr>Leadership Skills</vt:lpstr>
      <vt:lpstr>Leadership Skills</vt:lpstr>
      <vt:lpstr>Leadership Skills</vt:lpstr>
      <vt:lpstr>Tailoring Leadership Styles</vt:lpstr>
      <vt:lpstr>Team Performance Domain </vt:lpstr>
      <vt:lpstr>Checking Outcomes—Team Performance Domain</vt:lpstr>
      <vt:lpstr>Development Approach and Life Cycle Performance Domain</vt:lpstr>
      <vt:lpstr>Development Approach and Life Cycle Performance Domain</vt:lpstr>
      <vt:lpstr>Development Approach and Life Cycle Performance Domain</vt:lpstr>
      <vt:lpstr>Development Approach and Life Cycle Performance Domain</vt:lpstr>
      <vt:lpstr>Development, Cadence, and Life Cycle</vt:lpstr>
      <vt:lpstr>Delivery Cadence</vt:lpstr>
      <vt:lpstr>Delivery Cadence</vt:lpstr>
      <vt:lpstr>Delivery Cadence</vt:lpstr>
      <vt:lpstr>Delivery Cadence</vt:lpstr>
      <vt:lpstr>Delivery Cadence</vt:lpstr>
      <vt:lpstr>Delivery Cadence</vt:lpstr>
      <vt:lpstr>Development Approaches</vt:lpstr>
      <vt:lpstr>Development Approaches</vt:lpstr>
      <vt:lpstr>Development Approaches</vt:lpstr>
      <vt:lpstr>Development Approaches</vt:lpstr>
      <vt:lpstr>Development Approaches</vt:lpstr>
      <vt:lpstr>Development Approaches</vt:lpstr>
      <vt:lpstr>Development Approaches</vt:lpstr>
      <vt:lpstr>Development Approaches</vt:lpstr>
      <vt:lpstr>Development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Life Cycle and Phase Definition</vt:lpstr>
      <vt:lpstr>Life Cycle and Phase Definition</vt:lpstr>
      <vt:lpstr>Sample Predictive Life Cycle</vt:lpstr>
      <vt:lpstr>Sample Life Cycle with an Incremental Development Approach</vt:lpstr>
      <vt:lpstr>Life Cycle Using Adaptive Development Approach</vt:lpstr>
      <vt:lpstr>Delivery Cadence and Development Approach</vt:lpstr>
      <vt:lpstr>PowerPoint Presentation</vt:lpstr>
      <vt:lpstr>Checking Outcomes—Development Approach and Life Cycle Performance Domain</vt:lpstr>
      <vt:lpstr>Planning Performance Domain</vt:lpstr>
      <vt:lpstr>Planning Performance Domain</vt:lpstr>
      <vt:lpstr>Planning Performance Domain</vt:lpstr>
      <vt:lpstr>Planning Performance Domain</vt:lpstr>
      <vt:lpstr>Planning Overview</vt:lpstr>
      <vt:lpstr>Planning Overview</vt:lpstr>
      <vt:lpstr>Planning Overview</vt:lpstr>
      <vt:lpstr>Planning Variables</vt:lpstr>
      <vt:lpstr>Delivery</vt:lpstr>
      <vt:lpstr>Delivery</vt:lpstr>
      <vt:lpstr>Estimating</vt:lpstr>
      <vt:lpstr>Estimating</vt:lpstr>
      <vt:lpstr>Estimating</vt:lpstr>
      <vt:lpstr>Estimating</vt:lpstr>
      <vt:lpstr>Schedules</vt:lpstr>
      <vt:lpstr>Schedules</vt:lpstr>
      <vt:lpstr>Schedules</vt:lpstr>
      <vt:lpstr>Schedules</vt:lpstr>
      <vt:lpstr>Schedules</vt:lpstr>
      <vt:lpstr>Schedules</vt:lpstr>
      <vt:lpstr>Schedules</vt:lpstr>
      <vt:lpstr>Schedules</vt:lpstr>
      <vt:lpstr>Schedules (Release and Iteration Plan)</vt:lpstr>
      <vt:lpstr>Schedules</vt:lpstr>
      <vt:lpstr>Budget</vt:lpstr>
      <vt:lpstr>Budget</vt:lpstr>
      <vt:lpstr>Budget Build Up</vt:lpstr>
      <vt:lpstr>Project Team Composition and Structure</vt:lpstr>
      <vt:lpstr>Project Team Composition and Structure</vt:lpstr>
      <vt:lpstr>Communication</vt:lpstr>
      <vt:lpstr>Communication</vt:lpstr>
      <vt:lpstr>Physical Resources</vt:lpstr>
      <vt:lpstr>Physical Resources</vt:lpstr>
      <vt:lpstr>Procurement</vt:lpstr>
      <vt:lpstr>Changes</vt:lpstr>
      <vt:lpstr>Metrics</vt:lpstr>
      <vt:lpstr>Metrics</vt:lpstr>
      <vt:lpstr>Alignment</vt:lpstr>
      <vt:lpstr>Alignment</vt:lpstr>
      <vt:lpstr>Checking Outcomes—Planning Performance Domain</vt:lpstr>
      <vt:lpstr>Project Work Performance Domain</vt:lpstr>
      <vt:lpstr>Project Work Performance Domain</vt:lpstr>
      <vt:lpstr>Project Work Performance Domain</vt:lpstr>
      <vt:lpstr>Project Work Performance Domain</vt:lpstr>
      <vt:lpstr>Project Processes</vt:lpstr>
      <vt:lpstr>Project Processes</vt:lpstr>
      <vt:lpstr>Project Processes</vt:lpstr>
      <vt:lpstr>Balancing Competing Constraints</vt:lpstr>
      <vt:lpstr>Balancing Competing Constraints</vt:lpstr>
      <vt:lpstr>Maintaining Project Team Focus</vt:lpstr>
      <vt:lpstr>Maintaining Project Team Focus</vt:lpstr>
      <vt:lpstr>Project Communication and Engagement</vt:lpstr>
      <vt:lpstr>Managing Physical Resources</vt:lpstr>
      <vt:lpstr>Working with Procurement</vt:lpstr>
      <vt:lpstr>Working with Procurement</vt:lpstr>
      <vt:lpstr>The Bid Process</vt:lpstr>
      <vt:lpstr>Contracting</vt:lpstr>
      <vt:lpstr>Monitor New Work and Changes</vt:lpstr>
      <vt:lpstr>Learning Through the Project</vt:lpstr>
      <vt:lpstr>PowerPoint Presentation</vt:lpstr>
      <vt:lpstr>Delivery Performance Domain</vt:lpstr>
      <vt:lpstr>Delivery Performance Domain</vt:lpstr>
      <vt:lpstr>Delivery Performance Domain</vt:lpstr>
      <vt:lpstr>Delivery Performance Domain</vt:lpstr>
      <vt:lpstr>Delivery of Value</vt:lpstr>
      <vt:lpstr>Delivery of Value</vt:lpstr>
      <vt:lpstr>Deliverables</vt:lpstr>
      <vt:lpstr>Deliverables</vt:lpstr>
      <vt:lpstr>Scenario for Developing a Smart Watch</vt:lpstr>
      <vt:lpstr>Quality</vt:lpstr>
      <vt:lpstr>Quality</vt:lpstr>
      <vt:lpstr>Cost of Quality</vt:lpstr>
      <vt:lpstr>Cost of Change</vt:lpstr>
      <vt:lpstr>Suboptimal Outcomes</vt:lpstr>
      <vt:lpstr>Checking Outcomes—Delivery Performance Domain</vt:lpstr>
      <vt:lpstr>Measurement Performance Domain</vt:lpstr>
      <vt:lpstr>Measurement Performance Domain</vt:lpstr>
      <vt:lpstr>Measurement Performance Domain</vt:lpstr>
      <vt:lpstr>Measurement Performance Domain</vt:lpstr>
      <vt:lpstr>Measurement Performance Domain</vt:lpstr>
      <vt:lpstr>Establishing Effective Measures</vt:lpstr>
      <vt:lpstr>Establishing Effective Measures</vt:lpstr>
      <vt:lpstr>Establishing Effective Measures</vt:lpstr>
      <vt:lpstr>What to Measure</vt:lpstr>
      <vt:lpstr>What to Measure</vt:lpstr>
      <vt:lpstr>What to Measure</vt:lpstr>
      <vt:lpstr>Mood Board</vt:lpstr>
      <vt:lpstr>Presenting Information</vt:lpstr>
      <vt:lpstr>Presenting Information</vt:lpstr>
      <vt:lpstr>Presenting Information</vt:lpstr>
      <vt:lpstr>Presenting Information</vt:lpstr>
      <vt:lpstr>Measurement Pitfalls</vt:lpstr>
      <vt:lpstr>Growing and Improving</vt:lpstr>
      <vt:lpstr>Checking Outcomes—Measurement Performance Domain</vt:lpstr>
      <vt:lpstr>Uncertainty Performance Domain</vt:lpstr>
      <vt:lpstr>Uncertainty Performance Domain</vt:lpstr>
      <vt:lpstr>Uncertainty Performance Domain</vt:lpstr>
      <vt:lpstr>Uncertainty Performance Domain</vt:lpstr>
      <vt:lpstr>Uncertainty Performance Domain</vt:lpstr>
      <vt:lpstr>General Uncertainty</vt:lpstr>
      <vt:lpstr>Ambiguity</vt:lpstr>
      <vt:lpstr>Complexity</vt:lpstr>
      <vt:lpstr>Complexity</vt:lpstr>
      <vt:lpstr>Systems-Based Complexity</vt:lpstr>
      <vt:lpstr>Reframing Complexity</vt:lpstr>
      <vt:lpstr>Process-Based Complexity</vt:lpstr>
      <vt:lpstr>Volatility</vt:lpstr>
      <vt:lpstr>Volatility</vt:lpstr>
      <vt:lpstr>Risk</vt:lpstr>
      <vt:lpstr>Risk</vt:lpstr>
      <vt:lpstr>Risk (Threat)</vt:lpstr>
      <vt:lpstr>Risk Reduction over Time</vt:lpstr>
      <vt:lpstr>Risk (Opportunities)</vt:lpstr>
      <vt:lpstr>Risk (Management and Contingency Reserve)</vt:lpstr>
      <vt:lpstr>Risk (Risk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167</cp:revision>
  <cp:lastPrinted>2021-10-18T07:27:50Z</cp:lastPrinted>
  <dcterms:created xsi:type="dcterms:W3CDTF">2021-10-12T10:09:12Z</dcterms:created>
  <dcterms:modified xsi:type="dcterms:W3CDTF">2022-11-24T07:42:29Z</dcterms:modified>
</cp:coreProperties>
</file>