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687" r:id="rId3"/>
    <p:sldId id="688" r:id="rId4"/>
    <p:sldId id="689" r:id="rId5"/>
    <p:sldId id="690" r:id="rId6"/>
    <p:sldId id="691" r:id="rId7"/>
    <p:sldId id="692" r:id="rId8"/>
    <p:sldId id="693" r:id="rId9"/>
    <p:sldId id="694" r:id="rId10"/>
    <p:sldId id="695" r:id="rId11"/>
    <p:sldId id="696" r:id="rId12"/>
    <p:sldId id="697" r:id="rId13"/>
    <p:sldId id="698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8" r:id="rId24"/>
    <p:sldId id="709" r:id="rId25"/>
    <p:sldId id="710" r:id="rId26"/>
    <p:sldId id="711" r:id="rId27"/>
    <p:sldId id="712" r:id="rId28"/>
    <p:sldId id="713" r:id="rId29"/>
    <p:sldId id="714" r:id="rId30"/>
    <p:sldId id="715" r:id="rId31"/>
    <p:sldId id="716" r:id="rId32"/>
    <p:sldId id="717" r:id="rId33"/>
    <p:sldId id="718" r:id="rId34"/>
    <p:sldId id="719" r:id="rId35"/>
    <p:sldId id="720" r:id="rId36"/>
    <p:sldId id="721" r:id="rId37"/>
    <p:sldId id="722" r:id="rId38"/>
    <p:sldId id="723" r:id="rId39"/>
    <p:sldId id="724" r:id="rId40"/>
    <p:sldId id="725" r:id="rId41"/>
    <p:sldId id="726" r:id="rId42"/>
    <p:sldId id="727" r:id="rId43"/>
    <p:sldId id="72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84" autoAdjust="0"/>
  </p:normalViewPr>
  <p:slideViewPr>
    <p:cSldViewPr snapToGrid="0">
      <p:cViewPr varScale="1">
        <p:scale>
          <a:sx n="106" d="100"/>
          <a:sy n="10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microsoft.com/office/2016/11/relationships/changesInfo" Target="changesInfos/changesInfo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E6C4-037A-4AC3-93B1-2E399ED7CAC5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974" y="196526"/>
            <a:ext cx="2848687" cy="166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B262-DB51-4845-B0BF-9F318994FAAE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64F7-604D-49E1-A536-2A7960CE3304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8D794-2492-4B9F-B864-D2DC3CC91EE2}" type="datetime1">
              <a:rPr lang="en-US" smtClean="0"/>
              <a:t>11/24/2022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7008A-F136-42E3-A8AD-CCAA87B0ADBF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755F-0905-49A3-81D1-4BA71FCC5C00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A921-A079-4135-B4F7-ED0F9910EF32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AB51-5E1B-4E1A-8F7F-39CB7A1E44DB}" type="datetime1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A6-D218-4C14-AE73-889A0181B73A}" type="datetime1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E5D5-3AD0-421E-B90C-018660FBB366}" type="datetime1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DD99-F0C2-4952-8AFD-60E1A77A6351}" type="datetime1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64CF-8DA8-4084-B317-87152DF06071}" type="datetime1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55A7-534D-457D-9E4E-8E632D6F5810}" type="datetime1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2520-39C9-4C3B-B1E4-E54C4D6FEA04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Tailoring, Models, Methods, and Artifacts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SE423: Software Project Management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Tailor?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aspects that can be tailored include:</a:t>
            </a:r>
          </a:p>
          <a:p>
            <a:pPr lvl="1"/>
            <a:r>
              <a:rPr lang="en-US" dirty="0" smtClean="0"/>
              <a:t>Processes</a:t>
            </a:r>
            <a:r>
              <a:rPr lang="en-US" dirty="0"/>
              <a:t>,</a:t>
            </a:r>
          </a:p>
          <a:p>
            <a:pPr lvl="2"/>
            <a:r>
              <a:rPr lang="en-US" dirty="0"/>
              <a:t>Process tailoring for the selected life cycle and development approach includes </a:t>
            </a:r>
            <a:r>
              <a:rPr lang="en-US" dirty="0" smtClean="0"/>
              <a:t>determining which </a:t>
            </a:r>
            <a:r>
              <a:rPr lang="en-US" dirty="0"/>
              <a:t>portions or elements should be:</a:t>
            </a:r>
          </a:p>
          <a:p>
            <a:pPr lvl="3"/>
            <a:r>
              <a:rPr lang="en-US" dirty="0" smtClean="0"/>
              <a:t>Added</a:t>
            </a:r>
          </a:p>
          <a:p>
            <a:pPr lvl="3"/>
            <a:r>
              <a:rPr lang="en-US" dirty="0" smtClean="0"/>
              <a:t>Modified</a:t>
            </a:r>
          </a:p>
          <a:p>
            <a:pPr lvl="3"/>
            <a:r>
              <a:rPr lang="en-US" dirty="0" smtClean="0"/>
              <a:t>Removed</a:t>
            </a:r>
          </a:p>
          <a:p>
            <a:pPr lvl="3"/>
            <a:r>
              <a:rPr lang="en-US" dirty="0" smtClean="0"/>
              <a:t>Blended</a:t>
            </a:r>
          </a:p>
          <a:p>
            <a:pPr lvl="3"/>
            <a:r>
              <a:rPr lang="en-US" dirty="0" smtClean="0"/>
              <a:t>Aligned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1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Tailor?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aspects that can be tailored include:</a:t>
            </a:r>
          </a:p>
          <a:p>
            <a:pPr lvl="1"/>
            <a:r>
              <a:rPr lang="en-US" dirty="0" smtClean="0"/>
              <a:t>Engagement</a:t>
            </a:r>
            <a:r>
              <a:rPr lang="en-US" dirty="0"/>
              <a:t>,</a:t>
            </a:r>
          </a:p>
          <a:p>
            <a:pPr lvl="2"/>
            <a:r>
              <a:rPr lang="en-US" dirty="0"/>
              <a:t>Tailoring engagement for the people involved in the project includes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People</a:t>
            </a:r>
          </a:p>
          <a:p>
            <a:pPr lvl="3"/>
            <a:r>
              <a:rPr lang="en-US" dirty="0" smtClean="0"/>
              <a:t>Empowerment</a:t>
            </a:r>
          </a:p>
          <a:p>
            <a:pPr lvl="3"/>
            <a:r>
              <a:rPr lang="en-US" dirty="0"/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2300053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Tailor?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aspects that can be tailored include:</a:t>
            </a:r>
          </a:p>
          <a:p>
            <a:pPr lvl="1"/>
            <a:r>
              <a:rPr lang="en-US" dirty="0" smtClean="0"/>
              <a:t>Tools</a:t>
            </a:r>
          </a:p>
          <a:p>
            <a:pPr lvl="2"/>
            <a:r>
              <a:rPr lang="en-US" dirty="0"/>
              <a:t>Selecting the tools (e.g., software or equipment) the project team will use for the </a:t>
            </a:r>
            <a:r>
              <a:rPr lang="en-US" dirty="0" smtClean="0"/>
              <a:t>project is </a:t>
            </a:r>
            <a:r>
              <a:rPr lang="en-US" dirty="0"/>
              <a:t>a form of tailoring. </a:t>
            </a:r>
            <a:endParaRPr lang="en-US" dirty="0" smtClean="0"/>
          </a:p>
          <a:p>
            <a:pPr lvl="2"/>
            <a:r>
              <a:rPr lang="en-US" dirty="0" smtClean="0"/>
              <a:t>Often</a:t>
            </a:r>
            <a:r>
              <a:rPr lang="en-US" dirty="0"/>
              <a:t>, the project team has the best insight into the most suitable tools </a:t>
            </a:r>
            <a:r>
              <a:rPr lang="en-US" dirty="0" smtClean="0"/>
              <a:t>for the </a:t>
            </a:r>
            <a:r>
              <a:rPr lang="en-US" dirty="0"/>
              <a:t>situation, but those choices might need tempering based on the associated costs. </a:t>
            </a:r>
            <a:endParaRPr lang="en-US" dirty="0" smtClean="0"/>
          </a:p>
          <a:p>
            <a:pPr lvl="2"/>
            <a:r>
              <a:rPr lang="en-US" dirty="0" smtClean="0"/>
              <a:t>Additionally, organizational </a:t>
            </a:r>
            <a:r>
              <a:rPr lang="en-US" dirty="0"/>
              <a:t>leaders can impose constraints that the project team cannot change.</a:t>
            </a:r>
          </a:p>
        </p:txBody>
      </p:sp>
    </p:spTree>
    <p:extLst>
      <p:ext uri="{BB962C8B-B14F-4D97-AF65-F5344CB8AC3E}">
        <p14:creationId xmlns:p14="http://schemas.microsoft.com/office/powerpoint/2010/main" val="232827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Tailor?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aspects that can be tailored include:</a:t>
            </a:r>
          </a:p>
          <a:p>
            <a:pPr lvl="1"/>
            <a:r>
              <a:rPr lang="en-US" dirty="0" smtClean="0"/>
              <a:t>Methods </a:t>
            </a:r>
            <a:r>
              <a:rPr lang="en-US" dirty="0"/>
              <a:t>and </a:t>
            </a:r>
            <a:r>
              <a:rPr lang="en-US" dirty="0" smtClean="0"/>
              <a:t>artifacts</a:t>
            </a:r>
          </a:p>
          <a:p>
            <a:pPr lvl="2"/>
            <a:r>
              <a:rPr lang="en-US" dirty="0"/>
              <a:t>Tailoring the means that will be used to achieve the project outcomes is performed so that </a:t>
            </a:r>
            <a:r>
              <a:rPr lang="en-US" dirty="0" smtClean="0"/>
              <a:t>the methods </a:t>
            </a:r>
            <a:r>
              <a:rPr lang="en-US" dirty="0"/>
              <a:t>are suited for the environment and the culture. </a:t>
            </a:r>
            <a:endParaRPr lang="en-US" dirty="0" smtClean="0"/>
          </a:p>
          <a:p>
            <a:pPr lvl="2"/>
            <a:r>
              <a:rPr lang="en-US" dirty="0" smtClean="0"/>
              <a:t>Tailoring </a:t>
            </a:r>
            <a:r>
              <a:rPr lang="en-US" dirty="0"/>
              <a:t>the documents, templates, </a:t>
            </a:r>
            <a:r>
              <a:rPr lang="en-US" dirty="0" smtClean="0"/>
              <a:t>and other </a:t>
            </a:r>
            <a:r>
              <a:rPr lang="en-US" dirty="0"/>
              <a:t>artifacts that will be used on the project helps to make sure the artifacts are appropriate for </a:t>
            </a:r>
            <a:r>
              <a:rPr lang="en-US" dirty="0" smtClean="0"/>
              <a:t>the project </a:t>
            </a:r>
            <a:r>
              <a:rPr lang="en-US" dirty="0"/>
              <a:t>and the organization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78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Tailoring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20" y="1690688"/>
            <a:ext cx="8440328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11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Initial Development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339168" cy="1329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3024" y="3154680"/>
            <a:ext cx="4256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Selecting the Initial Development Approach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305" y="1708993"/>
            <a:ext cx="3296110" cy="15623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8601" y="3271311"/>
            <a:ext cx="423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Tailoring the Approach for the Organization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121507" y="5727426"/>
            <a:ext cx="370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Tailoring the Approach for the Project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89" y="4029039"/>
            <a:ext cx="5944430" cy="1648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2968" y="4029039"/>
            <a:ext cx="4610743" cy="166710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811867" y="5723908"/>
            <a:ext cx="3381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Implement Ongoing Improvement</a:t>
            </a:r>
          </a:p>
        </p:txBody>
      </p:sp>
    </p:spTree>
    <p:extLst>
      <p:ext uri="{BB962C8B-B14F-4D97-AF65-F5344CB8AC3E}">
        <p14:creationId xmlns:p14="http://schemas.microsoft.com/office/powerpoint/2010/main" val="892416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Assessing the Organizational and Project Factors When Tailoring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105" y="2048396"/>
            <a:ext cx="8497486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64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Tailoring </a:t>
            </a:r>
            <a:r>
              <a:rPr lang="en-US" dirty="0"/>
              <a:t>for the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attributes influence tailoring for the project.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include, but are not limited to:</a:t>
            </a:r>
          </a:p>
          <a:p>
            <a:pPr lvl="1"/>
            <a:r>
              <a:rPr lang="en-US" dirty="0" smtClean="0"/>
              <a:t>Product/deliverable</a:t>
            </a:r>
            <a:r>
              <a:rPr lang="en-US" dirty="0"/>
              <a:t>,</a:t>
            </a:r>
          </a:p>
          <a:p>
            <a:pPr lvl="1"/>
            <a:r>
              <a:rPr lang="en-US" dirty="0" smtClean="0"/>
              <a:t>Project </a:t>
            </a:r>
            <a:r>
              <a:rPr lang="en-US" dirty="0"/>
              <a:t>team, and</a:t>
            </a:r>
          </a:p>
          <a:p>
            <a:pPr lvl="1"/>
            <a:r>
              <a:rPr lang="en-US" dirty="0" smtClean="0"/>
              <a:t>Culture.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11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Tailoring </a:t>
            </a:r>
            <a:r>
              <a:rPr lang="en-US" dirty="0"/>
              <a:t>for the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Product/Deliverable</a:t>
            </a:r>
          </a:p>
          <a:p>
            <a:pPr lvl="1"/>
            <a:r>
              <a:rPr lang="en-US" dirty="0"/>
              <a:t>Attributes associated with the product or deliverable include, but are not limited </a:t>
            </a:r>
            <a:r>
              <a:rPr lang="en-US" dirty="0" smtClean="0"/>
              <a:t>to:</a:t>
            </a:r>
          </a:p>
          <a:p>
            <a:pPr lvl="2"/>
            <a:r>
              <a:rPr lang="en-US" dirty="0" smtClean="0"/>
              <a:t>Compliance/criticality</a:t>
            </a:r>
          </a:p>
          <a:p>
            <a:pPr lvl="2"/>
            <a:r>
              <a:rPr lang="en-US" dirty="0" smtClean="0"/>
              <a:t>Type </a:t>
            </a:r>
            <a:r>
              <a:rPr lang="en-US" dirty="0"/>
              <a:t>of </a:t>
            </a:r>
            <a:r>
              <a:rPr lang="en-US" dirty="0" smtClean="0"/>
              <a:t>product/deliverable</a:t>
            </a:r>
          </a:p>
          <a:p>
            <a:pPr lvl="2"/>
            <a:r>
              <a:rPr lang="en-US" dirty="0" smtClean="0"/>
              <a:t>Industry market</a:t>
            </a:r>
          </a:p>
          <a:p>
            <a:pPr lvl="2"/>
            <a:r>
              <a:rPr lang="en-US" dirty="0" smtClean="0"/>
              <a:t>Technology</a:t>
            </a:r>
          </a:p>
          <a:p>
            <a:pPr lvl="2"/>
            <a:r>
              <a:rPr lang="en-US" dirty="0" smtClean="0"/>
              <a:t>Time frame</a:t>
            </a:r>
          </a:p>
          <a:p>
            <a:pPr lvl="2"/>
            <a:r>
              <a:rPr lang="en-US" dirty="0" smtClean="0"/>
              <a:t>Stability </a:t>
            </a:r>
            <a:r>
              <a:rPr lang="en-US" dirty="0"/>
              <a:t>of </a:t>
            </a:r>
            <a:r>
              <a:rPr lang="en-US" dirty="0" smtClean="0"/>
              <a:t>requirements</a:t>
            </a:r>
            <a:endParaRPr lang="en-US" dirty="0"/>
          </a:p>
          <a:p>
            <a:pPr lvl="2"/>
            <a:r>
              <a:rPr lang="en-US" dirty="0" smtClean="0"/>
              <a:t>Security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50243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Tailoring </a:t>
            </a:r>
            <a:r>
              <a:rPr lang="en-US" dirty="0"/>
              <a:t>for the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</a:t>
            </a:r>
            <a:r>
              <a:rPr lang="en-US" dirty="0" smtClean="0"/>
              <a:t>Team</a:t>
            </a:r>
          </a:p>
          <a:p>
            <a:pPr lvl="1"/>
            <a:r>
              <a:rPr lang="en-US" dirty="0"/>
              <a:t>Project team considerations include:</a:t>
            </a:r>
            <a:endParaRPr lang="en-US" dirty="0" smtClean="0"/>
          </a:p>
          <a:p>
            <a:pPr lvl="2"/>
            <a:r>
              <a:rPr lang="en-US" dirty="0"/>
              <a:t>Project team size</a:t>
            </a:r>
          </a:p>
          <a:p>
            <a:pPr lvl="2"/>
            <a:r>
              <a:rPr lang="en-US" dirty="0"/>
              <a:t>Project team geography</a:t>
            </a:r>
          </a:p>
          <a:p>
            <a:pPr lvl="2"/>
            <a:r>
              <a:rPr lang="en-US" dirty="0"/>
              <a:t>Organizational distribution</a:t>
            </a:r>
          </a:p>
          <a:p>
            <a:pPr lvl="2"/>
            <a:r>
              <a:rPr lang="en-US" dirty="0"/>
              <a:t>Project team experience</a:t>
            </a:r>
          </a:p>
          <a:p>
            <a:pPr lvl="2"/>
            <a:r>
              <a:rPr lang="en-US" dirty="0"/>
              <a:t>Access to customer</a:t>
            </a:r>
          </a:p>
        </p:txBody>
      </p:sp>
    </p:spTree>
    <p:extLst>
      <p:ext uri="{BB962C8B-B14F-4D97-AF65-F5344CB8AC3E}">
        <p14:creationId xmlns:p14="http://schemas.microsoft.com/office/powerpoint/2010/main" val="47192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Tailoring</a:t>
            </a:r>
          </a:p>
          <a:p>
            <a:r>
              <a:rPr lang="en-US" dirty="0"/>
              <a:t>Models, Methods, and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Tailoring </a:t>
            </a:r>
            <a:r>
              <a:rPr lang="en-US" dirty="0"/>
              <a:t>for the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Culture</a:t>
            </a:r>
            <a:endParaRPr lang="en-US" dirty="0" smtClean="0"/>
          </a:p>
          <a:p>
            <a:pPr lvl="1"/>
            <a:r>
              <a:rPr lang="en-US" dirty="0"/>
              <a:t>Evaluating the culture includes considerations regarding:</a:t>
            </a:r>
            <a:endParaRPr lang="en-US" dirty="0" smtClean="0"/>
          </a:p>
          <a:p>
            <a:pPr lvl="2"/>
            <a:r>
              <a:rPr lang="en-US" dirty="0"/>
              <a:t>Buy-in</a:t>
            </a:r>
          </a:p>
          <a:p>
            <a:pPr lvl="2"/>
            <a:r>
              <a:rPr lang="en-US" dirty="0"/>
              <a:t>Trust</a:t>
            </a:r>
          </a:p>
          <a:p>
            <a:pPr lvl="2"/>
            <a:r>
              <a:rPr lang="en-US" dirty="0"/>
              <a:t>Empowerment</a:t>
            </a:r>
          </a:p>
          <a:p>
            <a:pPr lvl="2"/>
            <a:r>
              <a:rPr lang="en-US" dirty="0"/>
              <a:t>Organizational culture</a:t>
            </a:r>
          </a:p>
        </p:txBody>
      </p:sp>
    </p:spTree>
    <p:extLst>
      <p:ext uri="{BB962C8B-B14F-4D97-AF65-F5344CB8AC3E}">
        <p14:creationId xmlns:p14="http://schemas.microsoft.com/office/powerpoint/2010/main" val="1644465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Ongoing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tailoring is not a single, one-time exercise. </a:t>
            </a:r>
            <a:endParaRPr lang="en-US" dirty="0" smtClean="0"/>
          </a:p>
          <a:p>
            <a:r>
              <a:rPr lang="en-US" dirty="0" smtClean="0"/>
              <a:t>During </a:t>
            </a:r>
            <a:r>
              <a:rPr lang="en-US" dirty="0"/>
              <a:t>progressive elaboration</a:t>
            </a:r>
            <a:r>
              <a:rPr lang="en-US" dirty="0" smtClean="0"/>
              <a:t>, issues </a:t>
            </a:r>
            <a:r>
              <a:rPr lang="en-US" dirty="0"/>
              <a:t>with how the project team is working, how the product or deliverable is evolving, and </a:t>
            </a:r>
            <a:r>
              <a:rPr lang="en-US" dirty="0" smtClean="0"/>
              <a:t>other learnings </a:t>
            </a:r>
            <a:r>
              <a:rPr lang="en-US" dirty="0"/>
              <a:t>will indicate where further tailoring could bring improvements. </a:t>
            </a:r>
            <a:endParaRPr lang="en-US" dirty="0" smtClean="0"/>
          </a:p>
          <a:p>
            <a:r>
              <a:rPr lang="en-US" dirty="0" smtClean="0"/>
              <a:t>Review </a:t>
            </a:r>
            <a:r>
              <a:rPr lang="en-US" dirty="0"/>
              <a:t>points, </a:t>
            </a:r>
            <a:r>
              <a:rPr lang="en-US" dirty="0" smtClean="0"/>
              <a:t>phase gates</a:t>
            </a:r>
            <a:r>
              <a:rPr lang="en-US" dirty="0"/>
              <a:t>, and retrospectives all provide opportunities to inspect and adapt the process, </a:t>
            </a:r>
            <a:r>
              <a:rPr lang="en-US" dirty="0" smtClean="0"/>
              <a:t>development approach</a:t>
            </a:r>
            <a:r>
              <a:rPr lang="en-US" dirty="0"/>
              <a:t>, and delivery frequency as necessary.</a:t>
            </a:r>
          </a:p>
        </p:txBody>
      </p:sp>
    </p:spTree>
    <p:extLst>
      <p:ext uri="{BB962C8B-B14F-4D97-AF65-F5344CB8AC3E}">
        <p14:creationId xmlns:p14="http://schemas.microsoft.com/office/powerpoint/2010/main" val="1386240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Tailoring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59" y="1653054"/>
            <a:ext cx="5963482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56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Tailoring the Performance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tailoring considerations related to each of the performance domains include, but are </a:t>
            </a:r>
            <a:r>
              <a:rPr lang="en-US" dirty="0" smtClean="0"/>
              <a:t>not limited </a:t>
            </a:r>
            <a:r>
              <a:rPr lang="en-US" dirty="0"/>
              <a:t>to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Stakeholders</a:t>
            </a:r>
          </a:p>
          <a:p>
            <a:pPr lvl="1"/>
            <a:r>
              <a:rPr lang="en-US" dirty="0" smtClean="0"/>
              <a:t>Project Team</a:t>
            </a:r>
          </a:p>
          <a:p>
            <a:pPr lvl="1"/>
            <a:r>
              <a:rPr lang="en-US" dirty="0" smtClean="0"/>
              <a:t>Development Approach and Life Cycle</a:t>
            </a:r>
          </a:p>
          <a:p>
            <a:pPr lvl="1"/>
            <a:r>
              <a:rPr lang="en-US" dirty="0" smtClean="0"/>
              <a:t>Planning</a:t>
            </a:r>
          </a:p>
          <a:p>
            <a:pPr lvl="1"/>
            <a:r>
              <a:rPr lang="en-US" dirty="0" smtClean="0"/>
              <a:t>Project Work</a:t>
            </a:r>
          </a:p>
          <a:p>
            <a:pPr lvl="1"/>
            <a:r>
              <a:rPr lang="en-US" dirty="0" smtClean="0"/>
              <a:t>Delivery</a:t>
            </a:r>
          </a:p>
          <a:p>
            <a:pPr lvl="1"/>
            <a:r>
              <a:rPr lang="en-US" dirty="0" smtClean="0"/>
              <a:t>Uncertainty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49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068" y="12922"/>
            <a:ext cx="6249272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09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15" y="513943"/>
            <a:ext cx="8383170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58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Tailoring involves the considered adaptation of approach, governance, and processes to </a:t>
            </a:r>
            <a:r>
              <a:rPr lang="en-US" dirty="0" smtClean="0"/>
              <a:t>make them </a:t>
            </a:r>
            <a:r>
              <a:rPr lang="en-US" dirty="0"/>
              <a:t>more suitable for the given environment and the project at hand.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involves the analysis</a:t>
            </a:r>
            <a:r>
              <a:rPr lang="en-US" dirty="0" smtClean="0"/>
              <a:t>, design</a:t>
            </a:r>
            <a:r>
              <a:rPr lang="en-US" dirty="0"/>
              <a:t>, and deliberate modification of the people elements, the processes employed, and the </a:t>
            </a:r>
            <a:r>
              <a:rPr lang="en-US" dirty="0" smtClean="0"/>
              <a:t>tools used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tailoring process involves four steps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Select </a:t>
            </a:r>
            <a:r>
              <a:rPr lang="en-US" dirty="0"/>
              <a:t>initial </a:t>
            </a:r>
            <a:r>
              <a:rPr lang="en-US" dirty="0" smtClean="0"/>
              <a:t>approach</a:t>
            </a:r>
          </a:p>
          <a:p>
            <a:pPr lvl="2"/>
            <a:r>
              <a:rPr lang="en-US" dirty="0" smtClean="0"/>
              <a:t>Tailor </a:t>
            </a:r>
            <a:r>
              <a:rPr lang="en-US" dirty="0"/>
              <a:t>for the </a:t>
            </a:r>
            <a:r>
              <a:rPr lang="en-US" dirty="0" smtClean="0"/>
              <a:t>organization</a:t>
            </a:r>
          </a:p>
          <a:p>
            <a:pPr lvl="2"/>
            <a:r>
              <a:rPr lang="en-US" dirty="0" smtClean="0"/>
              <a:t>Tailor </a:t>
            </a:r>
            <a:r>
              <a:rPr lang="en-US" dirty="0"/>
              <a:t>for the </a:t>
            </a:r>
            <a:r>
              <a:rPr lang="en-US" dirty="0" smtClean="0"/>
              <a:t>project</a:t>
            </a:r>
          </a:p>
          <a:p>
            <a:pPr lvl="2"/>
            <a:r>
              <a:rPr lang="en-US" dirty="0" smtClean="0"/>
              <a:t>Implement </a:t>
            </a:r>
            <a:r>
              <a:rPr lang="en-US" dirty="0"/>
              <a:t>ongoing </a:t>
            </a:r>
            <a:r>
              <a:rPr lang="en-US" dirty="0" smtClean="0"/>
              <a:t>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3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Models, Methods</a:t>
            </a:r>
            <a:r>
              <a:rPr lang="en-US" dirty="0" smtClean="0"/>
              <a:t>, and </a:t>
            </a:r>
            <a:r>
              <a:rPr lang="en-US" dirty="0"/>
              <a:t>Artifacts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26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Models, Methods, and Artifacts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section provides a high-level description of some commonly used models, methods, </a:t>
            </a:r>
            <a:r>
              <a:rPr lang="en-US" dirty="0" smtClean="0"/>
              <a:t>and artifacts </a:t>
            </a:r>
            <a:r>
              <a:rPr lang="en-US" dirty="0"/>
              <a:t>that are useful in managing projects.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items listed in this section are not intended to </a:t>
            </a:r>
            <a:r>
              <a:rPr lang="en-US" dirty="0" smtClean="0"/>
              <a:t>be exhaustive </a:t>
            </a:r>
            <a:r>
              <a:rPr lang="en-US" dirty="0"/>
              <a:t>or prescriptive, but rather to help project teams think about the options available to them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14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Models, Methods, and Artifacts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the context of this guide, terms are defined as follows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Model</a:t>
            </a:r>
          </a:p>
          <a:p>
            <a:pPr lvl="2"/>
            <a:r>
              <a:rPr lang="en-US" dirty="0" smtClean="0"/>
              <a:t>A model is a thinking strategy to explain a process, framework, or phenomenon.</a:t>
            </a:r>
          </a:p>
          <a:p>
            <a:pPr lvl="1"/>
            <a:r>
              <a:rPr lang="en-US" dirty="0" smtClean="0"/>
              <a:t>Method</a:t>
            </a:r>
          </a:p>
          <a:p>
            <a:pPr lvl="2"/>
            <a:r>
              <a:rPr lang="en-US" dirty="0" smtClean="0"/>
              <a:t>A method is the means for achieving an outcome, output, result, or project deliverable.</a:t>
            </a:r>
          </a:p>
          <a:p>
            <a:pPr lvl="1"/>
            <a:r>
              <a:rPr lang="en-US" dirty="0" smtClean="0"/>
              <a:t>Artifact</a:t>
            </a:r>
          </a:p>
          <a:p>
            <a:pPr lvl="2"/>
            <a:r>
              <a:rPr lang="en-US" dirty="0" smtClean="0"/>
              <a:t>An artifact can be a template, document, output, or project deliverable.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1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Tailoring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67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056" y="64008"/>
            <a:ext cx="6991923" cy="650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Models, Methods, and Artifacts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with any process, the use of models, methods, and artifacts has associated costs related </a:t>
            </a:r>
            <a:r>
              <a:rPr lang="en-US" dirty="0" smtClean="0"/>
              <a:t>to time</a:t>
            </a:r>
            <a:r>
              <a:rPr lang="en-US" dirty="0"/>
              <a:t>, level of expertise/proficiency in use, impact on productivity, etc.</a:t>
            </a:r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/>
              <a:t>teams should </a:t>
            </a:r>
            <a:r>
              <a:rPr lang="en-US" dirty="0" smtClean="0"/>
              <a:t>consider these </a:t>
            </a:r>
            <a:r>
              <a:rPr lang="en-US" dirty="0"/>
              <a:t>implications when deciding which elements to use.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much as possible, project teams </a:t>
            </a:r>
            <a:r>
              <a:rPr lang="en-US" dirty="0" smtClean="0"/>
              <a:t>should avoid </a:t>
            </a:r>
            <a:r>
              <a:rPr lang="en-US" dirty="0"/>
              <a:t>using anything that:</a:t>
            </a:r>
          </a:p>
          <a:p>
            <a:pPr lvl="1"/>
            <a:r>
              <a:rPr lang="en-US" dirty="0" smtClean="0"/>
              <a:t>Duplicates </a:t>
            </a:r>
            <a:r>
              <a:rPr lang="en-US" dirty="0"/>
              <a:t>or adds unnecessary effort,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not useful to the project team and its stakeholders,</a:t>
            </a:r>
          </a:p>
          <a:p>
            <a:pPr lvl="1"/>
            <a:r>
              <a:rPr lang="en-US" dirty="0" smtClean="0"/>
              <a:t>Produces </a:t>
            </a:r>
            <a:r>
              <a:rPr lang="en-US" dirty="0"/>
              <a:t>incorrect or misleading information, or</a:t>
            </a:r>
          </a:p>
          <a:p>
            <a:pPr lvl="1"/>
            <a:r>
              <a:rPr lang="en-US" dirty="0" smtClean="0"/>
              <a:t>Caters </a:t>
            </a:r>
            <a:r>
              <a:rPr lang="en-US" dirty="0"/>
              <a:t>to individual needs versus those of the project team.</a:t>
            </a:r>
          </a:p>
        </p:txBody>
      </p:sp>
    </p:spTree>
    <p:extLst>
      <p:ext uri="{BB962C8B-B14F-4D97-AF65-F5344CB8AC3E}">
        <p14:creationId xmlns:p14="http://schemas.microsoft.com/office/powerpoint/2010/main" val="4252830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Situational leadership </a:t>
            </a:r>
            <a:r>
              <a:rPr lang="en-US" dirty="0" smtClean="0"/>
              <a:t>models</a:t>
            </a:r>
          </a:p>
          <a:p>
            <a:pPr lvl="1"/>
            <a:r>
              <a:rPr lang="en-US" dirty="0"/>
              <a:t>Situational Leadership® </a:t>
            </a:r>
            <a:r>
              <a:rPr lang="en-US" dirty="0" smtClean="0"/>
              <a:t>II</a:t>
            </a:r>
          </a:p>
          <a:p>
            <a:pPr lvl="1"/>
            <a:r>
              <a:rPr lang="en-US" dirty="0"/>
              <a:t>OSCAR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Communication models</a:t>
            </a:r>
          </a:p>
          <a:p>
            <a:pPr lvl="1"/>
            <a:r>
              <a:rPr lang="en-US" dirty="0"/>
              <a:t>Cross-Cultural </a:t>
            </a:r>
            <a:r>
              <a:rPr lang="en-US" dirty="0" smtClean="0"/>
              <a:t>Communication</a:t>
            </a:r>
          </a:p>
          <a:p>
            <a:pPr lvl="1"/>
            <a:r>
              <a:rPr lang="en-US" dirty="0"/>
              <a:t>Effectiveness of Communication </a:t>
            </a:r>
            <a:r>
              <a:rPr lang="en-US" dirty="0" smtClean="0"/>
              <a:t>Channels</a:t>
            </a:r>
          </a:p>
          <a:p>
            <a:pPr lvl="1"/>
            <a:r>
              <a:rPr lang="en-US" dirty="0"/>
              <a:t>Gulf of Execution and </a:t>
            </a:r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4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Motivational models</a:t>
            </a:r>
          </a:p>
          <a:p>
            <a:pPr lvl="1"/>
            <a:r>
              <a:rPr lang="en-US" dirty="0"/>
              <a:t>Hygiene and Motivational </a:t>
            </a:r>
            <a:r>
              <a:rPr lang="en-US" dirty="0" smtClean="0"/>
              <a:t>Factors</a:t>
            </a:r>
          </a:p>
          <a:p>
            <a:pPr lvl="1"/>
            <a:r>
              <a:rPr lang="en-US" dirty="0"/>
              <a:t>Intrinsic versus Extrinsic </a:t>
            </a:r>
            <a:r>
              <a:rPr lang="en-US" dirty="0" smtClean="0"/>
              <a:t>Motivation</a:t>
            </a:r>
          </a:p>
          <a:p>
            <a:pPr lvl="1"/>
            <a:r>
              <a:rPr lang="en-US" dirty="0"/>
              <a:t>Theory of </a:t>
            </a:r>
            <a:r>
              <a:rPr lang="en-US" dirty="0" smtClean="0"/>
              <a:t>Needs</a:t>
            </a:r>
          </a:p>
          <a:p>
            <a:pPr lvl="1"/>
            <a:r>
              <a:rPr lang="en-US" dirty="0"/>
              <a:t>Theory X, Theory Y, and Theory </a:t>
            </a:r>
            <a:r>
              <a:rPr lang="en-US" dirty="0" smtClean="0"/>
              <a:t>Z</a:t>
            </a:r>
          </a:p>
          <a:p>
            <a:r>
              <a:rPr lang="en-US" dirty="0" smtClean="0"/>
              <a:t>Change models</a:t>
            </a:r>
          </a:p>
          <a:p>
            <a:pPr lvl="1"/>
            <a:r>
              <a:rPr lang="en-US" dirty="0"/>
              <a:t>Managing Change in </a:t>
            </a:r>
            <a:r>
              <a:rPr lang="en-US" dirty="0" smtClean="0"/>
              <a:t>Organizations</a:t>
            </a:r>
          </a:p>
          <a:p>
            <a:pPr lvl="1"/>
            <a:r>
              <a:rPr lang="en-US" dirty="0"/>
              <a:t>ADKAR® </a:t>
            </a:r>
            <a:r>
              <a:rPr lang="en-US" dirty="0" smtClean="0"/>
              <a:t>Model</a:t>
            </a:r>
          </a:p>
          <a:p>
            <a:pPr lvl="1"/>
            <a:r>
              <a:rPr lang="en-US" dirty="0"/>
              <a:t>The 8-Step Process for Leading </a:t>
            </a:r>
            <a:r>
              <a:rPr lang="en-US" dirty="0" smtClean="0"/>
              <a:t>Change</a:t>
            </a:r>
          </a:p>
          <a:p>
            <a:pPr lvl="1"/>
            <a:r>
              <a:rPr lang="en-US" dirty="0"/>
              <a:t>Virginia </a:t>
            </a:r>
            <a:r>
              <a:rPr lang="en-US" dirty="0" err="1"/>
              <a:t>Satir</a:t>
            </a:r>
            <a:r>
              <a:rPr lang="en-US" dirty="0"/>
              <a:t> Change </a:t>
            </a:r>
            <a:r>
              <a:rPr lang="en-US" dirty="0" smtClean="0"/>
              <a:t>Model</a:t>
            </a:r>
          </a:p>
          <a:p>
            <a:pPr lvl="1"/>
            <a:r>
              <a:rPr lang="en-US" dirty="0"/>
              <a:t>Transition Model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50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Complexity models</a:t>
            </a:r>
          </a:p>
          <a:p>
            <a:pPr lvl="1"/>
            <a:r>
              <a:rPr lang="en-US" dirty="0" err="1"/>
              <a:t>Cynefin</a:t>
            </a:r>
            <a:r>
              <a:rPr lang="en-US" dirty="0"/>
              <a:t>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/>
              <a:t>Stacey </a:t>
            </a:r>
            <a:r>
              <a:rPr lang="en-US" dirty="0" smtClean="0"/>
              <a:t>Matrix</a:t>
            </a:r>
          </a:p>
          <a:p>
            <a:r>
              <a:rPr lang="en-US" dirty="0"/>
              <a:t>Project </a:t>
            </a:r>
            <a:r>
              <a:rPr lang="en-US" dirty="0" smtClean="0"/>
              <a:t>team development models</a:t>
            </a:r>
          </a:p>
          <a:p>
            <a:pPr lvl="1"/>
            <a:r>
              <a:rPr lang="en-US" dirty="0"/>
              <a:t>Tuckman </a:t>
            </a:r>
            <a:r>
              <a:rPr lang="en-US" dirty="0" smtClean="0"/>
              <a:t>Ladder</a:t>
            </a:r>
          </a:p>
          <a:p>
            <a:pPr lvl="1"/>
            <a:r>
              <a:rPr lang="en-US" dirty="0"/>
              <a:t>Drexler/</a:t>
            </a:r>
            <a:r>
              <a:rPr lang="en-US" dirty="0" err="1"/>
              <a:t>Sibbet</a:t>
            </a:r>
            <a:r>
              <a:rPr lang="en-US" dirty="0"/>
              <a:t> Team Performance </a:t>
            </a:r>
            <a:r>
              <a:rPr lang="en-US" dirty="0" smtClean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020060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models</a:t>
            </a:r>
          </a:p>
          <a:p>
            <a:pPr lvl="1"/>
            <a:r>
              <a:rPr lang="en-US" dirty="0"/>
              <a:t>Conflict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Negotiation</a:t>
            </a:r>
          </a:p>
          <a:p>
            <a:pPr lvl="1"/>
            <a:r>
              <a:rPr lang="en-US" dirty="0" smtClean="0"/>
              <a:t>Planning</a:t>
            </a:r>
          </a:p>
          <a:p>
            <a:pPr lvl="1"/>
            <a:r>
              <a:rPr lang="en-US" dirty="0"/>
              <a:t>Process </a:t>
            </a:r>
            <a:r>
              <a:rPr lang="en-US" dirty="0" smtClean="0"/>
              <a:t>Groups</a:t>
            </a:r>
          </a:p>
          <a:p>
            <a:pPr lvl="1"/>
            <a:r>
              <a:rPr lang="en-US" dirty="0"/>
              <a:t>Salience </a:t>
            </a:r>
            <a:r>
              <a:rPr lang="en-US" dirty="0" smtClean="0"/>
              <a:t>Model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0439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963" y="56200"/>
            <a:ext cx="6497886" cy="675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90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gathering and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Estimating</a:t>
            </a:r>
          </a:p>
          <a:p>
            <a:r>
              <a:rPr lang="en-US" dirty="0" smtClean="0"/>
              <a:t>Meetings and events</a:t>
            </a:r>
          </a:p>
          <a:p>
            <a:r>
              <a:rPr lang="en-US" dirty="0" smtClean="0"/>
              <a:t>Other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29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307" y="116007"/>
            <a:ext cx="6210805" cy="674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45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188" y="82296"/>
            <a:ext cx="5834485" cy="662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1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Tailoring is the deliberate adaptation of the project management approach, governance, </a:t>
            </a:r>
            <a:r>
              <a:rPr lang="en-US" dirty="0" smtClean="0"/>
              <a:t>and processes </a:t>
            </a:r>
            <a:r>
              <a:rPr lang="en-US" dirty="0"/>
              <a:t>to make them more suitable for the given environment and the work at hand.</a:t>
            </a:r>
          </a:p>
          <a:p>
            <a:r>
              <a:rPr lang="en-US" dirty="0"/>
              <a:t>In a project environment, tailoring considers the development approach, processes, </a:t>
            </a:r>
            <a:r>
              <a:rPr lang="en-US" dirty="0" smtClean="0"/>
              <a:t>project life </a:t>
            </a:r>
            <a:r>
              <a:rPr lang="en-US" dirty="0"/>
              <a:t>cycle, deliverables, and choice of people with whom to engage.</a:t>
            </a:r>
          </a:p>
        </p:txBody>
      </p:sp>
    </p:spTree>
    <p:extLst>
      <p:ext uri="{BB962C8B-B14F-4D97-AF65-F5344CB8AC3E}">
        <p14:creationId xmlns:p14="http://schemas.microsoft.com/office/powerpoint/2010/main" val="1066054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Strategy Artifacts</a:t>
            </a:r>
          </a:p>
          <a:p>
            <a:r>
              <a:rPr lang="en-US" dirty="0"/>
              <a:t>Logs and </a:t>
            </a:r>
            <a:r>
              <a:rPr lang="en-US" dirty="0" smtClean="0"/>
              <a:t>registers</a:t>
            </a:r>
          </a:p>
          <a:p>
            <a:r>
              <a:rPr lang="en-US" dirty="0" smtClean="0"/>
              <a:t>Plans</a:t>
            </a:r>
          </a:p>
          <a:p>
            <a:r>
              <a:rPr lang="en-US" dirty="0"/>
              <a:t>Hierarchy </a:t>
            </a:r>
            <a:r>
              <a:rPr lang="en-US" dirty="0" smtClean="0"/>
              <a:t>charts</a:t>
            </a:r>
          </a:p>
          <a:p>
            <a:r>
              <a:rPr lang="en-US" dirty="0" smtClean="0"/>
              <a:t>Baselines</a:t>
            </a:r>
          </a:p>
          <a:p>
            <a:r>
              <a:rPr lang="en-US" dirty="0"/>
              <a:t>Visual data and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Reports</a:t>
            </a:r>
          </a:p>
          <a:p>
            <a:r>
              <a:rPr lang="en-US" dirty="0" smtClean="0"/>
              <a:t>Agreements and contracts</a:t>
            </a:r>
          </a:p>
          <a:p>
            <a:r>
              <a:rPr lang="en-US" dirty="0" smtClean="0"/>
              <a:t>Other artifacts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72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632" y="192023"/>
            <a:ext cx="6391634" cy="64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53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622" y="0"/>
            <a:ext cx="6836978" cy="682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400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790" y="146304"/>
            <a:ext cx="6318678" cy="651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Tailoring involves understanding the project context, goals, and operating environment. </a:t>
            </a:r>
            <a:endParaRPr lang="en-US" dirty="0" smtClean="0"/>
          </a:p>
          <a:p>
            <a:r>
              <a:rPr lang="en-US" dirty="0" smtClean="0"/>
              <a:t>Projects operate </a:t>
            </a:r>
            <a:r>
              <a:rPr lang="en-US" dirty="0"/>
              <a:t>in complex environments that need to balance potentially competing demands that include</a:t>
            </a:r>
            <a:r>
              <a:rPr lang="en-US" dirty="0" smtClean="0"/>
              <a:t>, but </a:t>
            </a:r>
            <a:r>
              <a:rPr lang="en-US" dirty="0"/>
              <a:t>are not limited to:</a:t>
            </a:r>
          </a:p>
          <a:p>
            <a:pPr lvl="1"/>
            <a:r>
              <a:rPr lang="en-US" dirty="0" smtClean="0"/>
              <a:t>Delivering </a:t>
            </a:r>
            <a:r>
              <a:rPr lang="en-US" dirty="0"/>
              <a:t>as quickly as possible,</a:t>
            </a:r>
          </a:p>
          <a:p>
            <a:pPr lvl="1"/>
            <a:r>
              <a:rPr lang="en-US" dirty="0" smtClean="0"/>
              <a:t>Minimizing </a:t>
            </a:r>
            <a:r>
              <a:rPr lang="en-US" dirty="0"/>
              <a:t>project costs,</a:t>
            </a:r>
          </a:p>
          <a:p>
            <a:pPr lvl="1"/>
            <a:r>
              <a:rPr lang="en-US" dirty="0" smtClean="0"/>
              <a:t>Optimizing </a:t>
            </a:r>
            <a:r>
              <a:rPr lang="en-US" dirty="0"/>
              <a:t>the value delivered,</a:t>
            </a:r>
          </a:p>
          <a:p>
            <a:pPr lvl="1"/>
            <a:r>
              <a:rPr lang="en-US" dirty="0" smtClean="0"/>
              <a:t>Creating </a:t>
            </a:r>
            <a:r>
              <a:rPr lang="en-US" dirty="0"/>
              <a:t>high-quality deliverables and outcomes,</a:t>
            </a:r>
          </a:p>
          <a:p>
            <a:pPr lvl="1"/>
            <a:r>
              <a:rPr lang="en-US" dirty="0" smtClean="0"/>
              <a:t>Providing </a:t>
            </a:r>
            <a:r>
              <a:rPr lang="en-US" dirty="0"/>
              <a:t>compliance with regulatory standards,</a:t>
            </a:r>
          </a:p>
          <a:p>
            <a:pPr lvl="1"/>
            <a:r>
              <a:rPr lang="en-US" dirty="0" smtClean="0"/>
              <a:t>Satisfying </a:t>
            </a:r>
            <a:r>
              <a:rPr lang="en-US" dirty="0"/>
              <a:t>diverse stakeholder expectations, and</a:t>
            </a:r>
          </a:p>
          <a:p>
            <a:pPr lvl="1"/>
            <a:r>
              <a:rPr lang="en-US" dirty="0" smtClean="0"/>
              <a:t>Adapting </a:t>
            </a:r>
            <a:r>
              <a:rPr lang="en-US" dirty="0"/>
              <a:t>to change.</a:t>
            </a:r>
          </a:p>
        </p:txBody>
      </p:sp>
    </p:spTree>
    <p:extLst>
      <p:ext uri="{BB962C8B-B14F-4D97-AF65-F5344CB8AC3E}">
        <p14:creationId xmlns:p14="http://schemas.microsoft.com/office/powerpoint/2010/main" val="79669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Tailor?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Tailoring is performed to better suit the organization, operating environment, and project needs.</a:t>
            </a:r>
          </a:p>
          <a:p>
            <a:r>
              <a:rPr lang="en-US" dirty="0"/>
              <a:t>Many variables factor into the tailoring process, including the criticality of the project and the </a:t>
            </a:r>
            <a:r>
              <a:rPr lang="en-US" dirty="0" smtClean="0"/>
              <a:t>number of </a:t>
            </a:r>
            <a:r>
              <a:rPr lang="en-US" dirty="0"/>
              <a:t>stakeholders involved.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these variables as an example, it is evident that the rigor, </a:t>
            </a:r>
            <a:r>
              <a:rPr lang="en-US" dirty="0" smtClean="0"/>
              <a:t>checks and </a:t>
            </a:r>
            <a:r>
              <a:rPr lang="en-US" dirty="0"/>
              <a:t>balances, and reporting required for a critical project (e.g., building a nuclear reactor) are </a:t>
            </a:r>
            <a:r>
              <a:rPr lang="en-US" dirty="0" smtClean="0"/>
              <a:t>much greater </a:t>
            </a:r>
            <a:r>
              <a:rPr lang="en-US" dirty="0"/>
              <a:t>than those for building a new office building.</a:t>
            </a:r>
          </a:p>
        </p:txBody>
      </p:sp>
    </p:spTree>
    <p:extLst>
      <p:ext uri="{BB962C8B-B14F-4D97-AF65-F5344CB8AC3E}">
        <p14:creationId xmlns:p14="http://schemas.microsoft.com/office/powerpoint/2010/main" val="37178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Tailor?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Tailoring produces direct and indirect benefits to organizations.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include, but are </a:t>
            </a:r>
            <a:r>
              <a:rPr lang="en-US" dirty="0" smtClean="0"/>
              <a:t>not limited </a:t>
            </a:r>
            <a:r>
              <a:rPr lang="en-US" dirty="0"/>
              <a:t>to: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commitment from project team members who helped to tailor the approach,</a:t>
            </a:r>
          </a:p>
          <a:p>
            <a:pPr lvl="1"/>
            <a:r>
              <a:rPr lang="en-US" dirty="0" smtClean="0"/>
              <a:t>Customer-oriented </a:t>
            </a:r>
            <a:r>
              <a:rPr lang="en-US" dirty="0"/>
              <a:t>focus, as the needs of the customer are an important influencing </a:t>
            </a:r>
            <a:r>
              <a:rPr lang="en-US" dirty="0" smtClean="0"/>
              <a:t>factor in </a:t>
            </a:r>
            <a:r>
              <a:rPr lang="en-US" dirty="0"/>
              <a:t>its development, and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efficient use of project resources.</a:t>
            </a:r>
          </a:p>
        </p:txBody>
      </p:sp>
    </p:spTree>
    <p:extLst>
      <p:ext uri="{BB962C8B-B14F-4D97-AF65-F5344CB8AC3E}">
        <p14:creationId xmlns:p14="http://schemas.microsoft.com/office/powerpoint/2010/main" val="75635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Tailor?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aspects that can be tailored include:</a:t>
            </a:r>
          </a:p>
          <a:p>
            <a:pPr lvl="1"/>
            <a:r>
              <a:rPr lang="en-US" dirty="0" smtClean="0"/>
              <a:t>Life </a:t>
            </a:r>
            <a:r>
              <a:rPr lang="en-US" dirty="0"/>
              <a:t>cycle and development approach selection,</a:t>
            </a:r>
          </a:p>
          <a:p>
            <a:pPr lvl="1"/>
            <a:r>
              <a:rPr lang="en-US" dirty="0" smtClean="0"/>
              <a:t>Processes</a:t>
            </a:r>
            <a:r>
              <a:rPr lang="en-US" dirty="0"/>
              <a:t>,</a:t>
            </a:r>
          </a:p>
          <a:p>
            <a:pPr lvl="1"/>
            <a:r>
              <a:rPr lang="en-US" dirty="0" smtClean="0"/>
              <a:t>Engagement</a:t>
            </a:r>
            <a:r>
              <a:rPr lang="en-US" dirty="0"/>
              <a:t>,</a:t>
            </a:r>
          </a:p>
          <a:p>
            <a:pPr lvl="1"/>
            <a:r>
              <a:rPr lang="en-US" dirty="0" smtClean="0"/>
              <a:t>Tools</a:t>
            </a:r>
            <a:r>
              <a:rPr lang="en-US" dirty="0"/>
              <a:t>, and</a:t>
            </a:r>
          </a:p>
          <a:p>
            <a:pPr lvl="1"/>
            <a:r>
              <a:rPr lang="en-US" dirty="0" smtClean="0"/>
              <a:t>Methods </a:t>
            </a:r>
            <a:r>
              <a:rPr lang="en-US" dirty="0"/>
              <a:t>and artifacts.</a:t>
            </a:r>
          </a:p>
        </p:txBody>
      </p:sp>
    </p:spTree>
    <p:extLst>
      <p:ext uri="{BB962C8B-B14F-4D97-AF65-F5344CB8AC3E}">
        <p14:creationId xmlns:p14="http://schemas.microsoft.com/office/powerpoint/2010/main" val="17095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Tailor?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aspects that can be tailored include:</a:t>
            </a:r>
          </a:p>
          <a:p>
            <a:pPr lvl="1"/>
            <a:r>
              <a:rPr lang="en-US" dirty="0" smtClean="0"/>
              <a:t>Life </a:t>
            </a:r>
            <a:r>
              <a:rPr lang="en-US" dirty="0"/>
              <a:t>cycle and development approach selection,</a:t>
            </a:r>
          </a:p>
          <a:p>
            <a:pPr lvl="2"/>
            <a:r>
              <a:rPr lang="en-US" dirty="0"/>
              <a:t>Deciding on a life cycle and the phases of the life cycle is an example of tailoring. </a:t>
            </a:r>
            <a:endParaRPr lang="en-US" dirty="0" smtClean="0"/>
          </a:p>
          <a:p>
            <a:pPr lvl="2"/>
            <a:r>
              <a:rPr lang="en-US" dirty="0" smtClean="0"/>
              <a:t>Additional tailoring </a:t>
            </a:r>
            <a:r>
              <a:rPr lang="en-US" dirty="0"/>
              <a:t>can be done when selecting the development and delivery approach for the project. </a:t>
            </a:r>
            <a:endParaRPr lang="en-US" dirty="0" smtClean="0"/>
          </a:p>
          <a:p>
            <a:pPr lvl="2"/>
            <a:r>
              <a:rPr lang="en-US" dirty="0" smtClean="0"/>
              <a:t>Some large </a:t>
            </a:r>
            <a:r>
              <a:rPr lang="en-US" dirty="0"/>
              <a:t>projects may use a combination of development and delivery approaches simultaneously.</a:t>
            </a:r>
          </a:p>
          <a:p>
            <a:pPr lvl="2"/>
            <a:r>
              <a:rPr lang="en-US" dirty="0"/>
              <a:t>For instance, building a new data center could involve </a:t>
            </a:r>
            <a:endParaRPr lang="en-US" dirty="0" smtClean="0"/>
          </a:p>
          <a:p>
            <a:pPr lvl="3"/>
            <a:r>
              <a:rPr lang="en-US" dirty="0" smtClean="0"/>
              <a:t>(</a:t>
            </a:r>
            <a:r>
              <a:rPr lang="en-US" dirty="0"/>
              <a:t>a) the use of predictive approaches for </a:t>
            </a:r>
            <a:r>
              <a:rPr lang="en-US" dirty="0" smtClean="0"/>
              <a:t>the physical </a:t>
            </a:r>
            <a:r>
              <a:rPr lang="en-US" dirty="0"/>
              <a:t>building construction and finishing and </a:t>
            </a:r>
            <a:endParaRPr lang="en-US" dirty="0" smtClean="0"/>
          </a:p>
          <a:p>
            <a:pPr lvl="3"/>
            <a:r>
              <a:rPr lang="en-US" dirty="0" smtClean="0"/>
              <a:t>(</a:t>
            </a:r>
            <a:r>
              <a:rPr lang="en-US" dirty="0"/>
              <a:t>b) an iterative approach for understanding </a:t>
            </a:r>
            <a:r>
              <a:rPr lang="en-US" dirty="0" smtClean="0"/>
              <a:t>and establishing </a:t>
            </a:r>
            <a:r>
              <a:rPr lang="en-US" dirty="0"/>
              <a:t>the computing capabilities required. </a:t>
            </a:r>
            <a:endParaRPr lang="en-US" dirty="0" smtClean="0"/>
          </a:p>
          <a:p>
            <a:pPr lvl="3"/>
            <a:r>
              <a:rPr lang="en-US" dirty="0" smtClean="0"/>
              <a:t>Viewed </a:t>
            </a:r>
            <a:r>
              <a:rPr lang="en-US" dirty="0"/>
              <a:t>from a project level, this combination </a:t>
            </a:r>
            <a:r>
              <a:rPr lang="en-US" dirty="0" smtClean="0"/>
              <a:t>of approaches </a:t>
            </a:r>
            <a:r>
              <a:rPr lang="en-US" dirty="0"/>
              <a:t>represents a hybrid approach, but the construction team and the computing team </a:t>
            </a:r>
            <a:r>
              <a:rPr lang="en-US" dirty="0" smtClean="0"/>
              <a:t>may only </a:t>
            </a:r>
            <a:r>
              <a:rPr lang="en-US" dirty="0"/>
              <a:t>experience a predictive or iterative development approach.</a:t>
            </a:r>
          </a:p>
        </p:txBody>
      </p:sp>
    </p:spTree>
    <p:extLst>
      <p:ext uri="{BB962C8B-B14F-4D97-AF65-F5344CB8AC3E}">
        <p14:creationId xmlns:p14="http://schemas.microsoft.com/office/powerpoint/2010/main" val="410098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1392</Words>
  <Application>Microsoft Office PowerPoint</Application>
  <PresentationFormat>Widescreen</PresentationFormat>
  <Paragraphs>205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Candara</vt:lpstr>
      <vt:lpstr>Office Theme</vt:lpstr>
      <vt:lpstr>Tailoring, Models, Methods, and Artifacts</vt:lpstr>
      <vt:lpstr>Outline</vt:lpstr>
      <vt:lpstr>Tailoring</vt:lpstr>
      <vt:lpstr>Tailoring</vt:lpstr>
      <vt:lpstr>Tailoring</vt:lpstr>
      <vt:lpstr>Why Tailor?</vt:lpstr>
      <vt:lpstr>Why Tailor?</vt:lpstr>
      <vt:lpstr>What to Tailor?</vt:lpstr>
      <vt:lpstr>What to Tailor?</vt:lpstr>
      <vt:lpstr>What to Tailor?</vt:lpstr>
      <vt:lpstr>What to Tailor?</vt:lpstr>
      <vt:lpstr>What to Tailor?</vt:lpstr>
      <vt:lpstr>What to Tailor?</vt:lpstr>
      <vt:lpstr>The Tailoring Process</vt:lpstr>
      <vt:lpstr>Selecting the Initial Development Approach</vt:lpstr>
      <vt:lpstr>Assessing the Organizational and Project Factors When Tailoring</vt:lpstr>
      <vt:lpstr>Tailoring for the Project</vt:lpstr>
      <vt:lpstr>Tailoring for the Project</vt:lpstr>
      <vt:lpstr>Tailoring for the Project</vt:lpstr>
      <vt:lpstr>Tailoring for the Project</vt:lpstr>
      <vt:lpstr>Implement Ongoing Improvement</vt:lpstr>
      <vt:lpstr>The Tailoring Process</vt:lpstr>
      <vt:lpstr>Tailoring the Performance Domain</vt:lpstr>
      <vt:lpstr>PowerPoint Presentation</vt:lpstr>
      <vt:lpstr>PowerPoint Presentation</vt:lpstr>
      <vt:lpstr>Summary</vt:lpstr>
      <vt:lpstr>Models, Methods, and Artifacts</vt:lpstr>
      <vt:lpstr>Models, Methods, and Artifacts</vt:lpstr>
      <vt:lpstr>Models, Methods, and Artifacts</vt:lpstr>
      <vt:lpstr>PowerPoint Presentation</vt:lpstr>
      <vt:lpstr>Models, Methods, and Artifacts</vt:lpstr>
      <vt:lpstr>Commonly Used Models</vt:lpstr>
      <vt:lpstr>Commonly Used Models</vt:lpstr>
      <vt:lpstr>Commonly Used Models</vt:lpstr>
      <vt:lpstr>Commonly Used Models</vt:lpstr>
      <vt:lpstr>PowerPoint Presentation</vt:lpstr>
      <vt:lpstr>Commonly Used Methods</vt:lpstr>
      <vt:lpstr>PowerPoint Presentation</vt:lpstr>
      <vt:lpstr>PowerPoint Presentation</vt:lpstr>
      <vt:lpstr>Commonly Used Artifacts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167</cp:revision>
  <cp:lastPrinted>2021-10-18T07:27:50Z</cp:lastPrinted>
  <dcterms:created xsi:type="dcterms:W3CDTF">2021-10-12T10:09:12Z</dcterms:created>
  <dcterms:modified xsi:type="dcterms:W3CDTF">2022-11-24T07:42:47Z</dcterms:modified>
</cp:coreProperties>
</file>