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733" r:id="rId3"/>
    <p:sldId id="781" r:id="rId4"/>
    <p:sldId id="782" r:id="rId5"/>
    <p:sldId id="783" r:id="rId6"/>
    <p:sldId id="785" r:id="rId7"/>
    <p:sldId id="784" r:id="rId8"/>
    <p:sldId id="786" r:id="rId9"/>
    <p:sldId id="787" r:id="rId10"/>
    <p:sldId id="798" r:id="rId11"/>
    <p:sldId id="788" r:id="rId12"/>
    <p:sldId id="789" r:id="rId13"/>
    <p:sldId id="790" r:id="rId14"/>
    <p:sldId id="791" r:id="rId15"/>
    <p:sldId id="792" r:id="rId16"/>
    <p:sldId id="799" r:id="rId17"/>
    <p:sldId id="800" r:id="rId18"/>
    <p:sldId id="801" r:id="rId19"/>
    <p:sldId id="802" r:id="rId20"/>
    <p:sldId id="793" r:id="rId21"/>
    <p:sldId id="794" r:id="rId22"/>
    <p:sldId id="795" r:id="rId23"/>
    <p:sldId id="796" r:id="rId24"/>
    <p:sldId id="79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B9B9"/>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60"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9/9/2023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9/9/2023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9/9/2023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9/9/2023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9/9/2023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9/9/2023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9/9/2023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9/9/2023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9/9/2023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9/9/2023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9/9/2023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9/9/2023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smtClean="0"/>
              <a:t>Architecture and Design</a:t>
            </a:r>
            <a:endParaRPr lang="en-US" dirty="0"/>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SE499</a:t>
            </a:r>
            <a:r>
              <a:rPr lang="en-US" sz="2800" dirty="0"/>
              <a:t>: Software Design &amp; Development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t>
            </a:r>
            <a:r>
              <a:rPr lang="en-US" dirty="0" smtClean="0"/>
              <a:t>architecture characteristics </a:t>
            </a:r>
            <a:endParaRPr lang="en-US" dirty="0"/>
          </a:p>
        </p:txBody>
      </p:sp>
      <p:sp>
        <p:nvSpPr>
          <p:cNvPr id="3" name="Content Placeholder 2"/>
          <p:cNvSpPr>
            <a:spLocks noGrp="1"/>
          </p:cNvSpPr>
          <p:nvPr>
            <p:ph idx="1"/>
          </p:nvPr>
        </p:nvSpPr>
        <p:spPr/>
        <p:txBody>
          <a:bodyPr/>
          <a:lstStyle/>
          <a:p>
            <a:r>
              <a:rPr lang="en-US" dirty="0"/>
              <a:t>Aligning Architecture with Business </a:t>
            </a:r>
            <a:r>
              <a:rPr lang="en-US" dirty="0" smtClean="0"/>
              <a:t>Goals</a:t>
            </a:r>
          </a:p>
          <a:p>
            <a:r>
              <a:rPr lang="en-US" dirty="0" smtClean="0"/>
              <a:t>Scalability</a:t>
            </a:r>
          </a:p>
          <a:p>
            <a:r>
              <a:rPr lang="en-US" dirty="0" smtClean="0"/>
              <a:t>Maintainability</a:t>
            </a:r>
          </a:p>
          <a:p>
            <a:r>
              <a:rPr lang="en-US" dirty="0" smtClean="0"/>
              <a:t>Extensibility</a:t>
            </a:r>
          </a:p>
          <a:p>
            <a:r>
              <a:rPr lang="en-US" dirty="0" smtClean="0"/>
              <a:t>Flexibility</a:t>
            </a:r>
          </a:p>
          <a:p>
            <a:r>
              <a:rPr lang="en-US" dirty="0"/>
              <a:t>Performance </a:t>
            </a:r>
            <a:r>
              <a:rPr lang="en-US" dirty="0" smtClean="0"/>
              <a:t>Efficiency</a:t>
            </a:r>
          </a:p>
          <a:p>
            <a:r>
              <a:rPr lang="en-US" dirty="0" smtClean="0"/>
              <a:t>Security</a:t>
            </a:r>
          </a:p>
          <a:p>
            <a:r>
              <a:rPr lang="en-US" dirty="0" smtClean="0"/>
              <a:t>Usability</a:t>
            </a:r>
          </a:p>
          <a:p>
            <a:r>
              <a:rPr lang="en-US" dirty="0" smtClean="0"/>
              <a:t>Reusability</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1750929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Software Design</a:t>
            </a:r>
          </a:p>
        </p:txBody>
      </p:sp>
      <p:sp>
        <p:nvSpPr>
          <p:cNvPr id="3" name="Content Placeholder 2"/>
          <p:cNvSpPr>
            <a:spLocks noGrp="1"/>
          </p:cNvSpPr>
          <p:nvPr>
            <p:ph idx="1"/>
          </p:nvPr>
        </p:nvSpPr>
        <p:spPr/>
        <p:txBody>
          <a:bodyPr/>
          <a:lstStyle/>
          <a:p>
            <a:r>
              <a:rPr lang="en-US" dirty="0"/>
              <a:t>Software design refers to the process of creating a plan, blueprint, or architecture for a software system. </a:t>
            </a:r>
            <a:endParaRPr lang="en-US" dirty="0" smtClean="0"/>
          </a:p>
          <a:p>
            <a:r>
              <a:rPr lang="en-US" dirty="0" smtClean="0"/>
              <a:t>It </a:t>
            </a:r>
            <a:r>
              <a:rPr lang="en-US" dirty="0"/>
              <a:t>involves making decisions about the structure, functionality, and behavior of the system, as well as the algorithms and data structures that will be used to implement it.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4186735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Software Design</a:t>
            </a:r>
          </a:p>
        </p:txBody>
      </p:sp>
      <p:sp>
        <p:nvSpPr>
          <p:cNvPr id="3" name="Content Placeholder 2"/>
          <p:cNvSpPr>
            <a:spLocks noGrp="1"/>
          </p:cNvSpPr>
          <p:nvPr>
            <p:ph idx="1"/>
          </p:nvPr>
        </p:nvSpPr>
        <p:spPr/>
        <p:txBody>
          <a:bodyPr>
            <a:normAutofit/>
          </a:bodyPr>
          <a:lstStyle/>
          <a:p>
            <a:r>
              <a:rPr lang="en-US" dirty="0"/>
              <a:t>Software design is a critical step in the software development process, as it helps ensure that the system is developed efficiently, effectively, and meets the requirements of its users. </a:t>
            </a:r>
            <a:endParaRPr lang="en-US" dirty="0" smtClean="0"/>
          </a:p>
          <a:p>
            <a:r>
              <a:rPr lang="en-US" dirty="0" smtClean="0"/>
              <a:t>It </a:t>
            </a:r>
            <a:r>
              <a:rPr lang="en-US" dirty="0"/>
              <a:t>involves a series of activities, including:</a:t>
            </a:r>
          </a:p>
          <a:p>
            <a:pPr lvl="1"/>
            <a:r>
              <a:rPr lang="en-US" dirty="0" smtClean="0"/>
              <a:t>Defining </a:t>
            </a:r>
            <a:r>
              <a:rPr lang="en-US" dirty="0"/>
              <a:t>the system's requirements and constraints</a:t>
            </a:r>
          </a:p>
          <a:p>
            <a:pPr lvl="1"/>
            <a:r>
              <a:rPr lang="en-US" dirty="0"/>
              <a:t>Creating models, prototypes, and diagrams to represent the system's architecture and functionality</a:t>
            </a:r>
          </a:p>
          <a:p>
            <a:pPr lvl="1"/>
            <a:r>
              <a:rPr lang="en-US" dirty="0"/>
              <a:t>Identifying and evaluating design options and trade-offs</a:t>
            </a:r>
          </a:p>
          <a:p>
            <a:pPr lvl="1"/>
            <a:r>
              <a:rPr lang="en-US" dirty="0"/>
              <a:t>Selecting the most appropriate design solution</a:t>
            </a:r>
          </a:p>
          <a:p>
            <a:pPr lvl="1"/>
            <a:r>
              <a:rPr lang="en-US" dirty="0"/>
              <a:t>Documenting the design in sufficient detail to allow for its implementation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2238098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Principles</a:t>
            </a:r>
          </a:p>
        </p:txBody>
      </p:sp>
      <p:sp>
        <p:nvSpPr>
          <p:cNvPr id="3" name="Content Placeholder 2"/>
          <p:cNvSpPr>
            <a:spLocks noGrp="1"/>
          </p:cNvSpPr>
          <p:nvPr>
            <p:ph idx="1"/>
          </p:nvPr>
        </p:nvSpPr>
        <p:spPr/>
        <p:txBody>
          <a:bodyPr>
            <a:normAutofit/>
          </a:bodyPr>
          <a:lstStyle/>
          <a:p>
            <a:r>
              <a:rPr lang="en-US" dirty="0"/>
              <a:t>Separation of </a:t>
            </a:r>
            <a:r>
              <a:rPr lang="en-US" dirty="0" smtClean="0"/>
              <a:t>concerns</a:t>
            </a:r>
          </a:p>
          <a:p>
            <a:r>
              <a:rPr lang="en-US" dirty="0" smtClean="0"/>
              <a:t>Modularity</a:t>
            </a:r>
          </a:p>
          <a:p>
            <a:r>
              <a:rPr lang="en-US" dirty="0" smtClean="0"/>
              <a:t>Abstraction</a:t>
            </a:r>
          </a:p>
          <a:p>
            <a:r>
              <a:rPr lang="en-US" dirty="0"/>
              <a:t>SOLID principles</a:t>
            </a:r>
            <a:endParaRPr lang="en-US" dirty="0" smtClean="0"/>
          </a:p>
          <a:p>
            <a:r>
              <a:rPr lang="en-US" dirty="0" smtClean="0"/>
              <a:t>Don't </a:t>
            </a:r>
            <a:r>
              <a:rPr lang="en-US" dirty="0"/>
              <a:t>repeat yourself (DRY</a:t>
            </a:r>
            <a:r>
              <a:rPr lang="en-US" dirty="0" smtClean="0"/>
              <a:t>)</a:t>
            </a:r>
            <a:endParaRPr lang="en-US" dirty="0"/>
          </a:p>
          <a:p>
            <a:r>
              <a:rPr lang="en-US" dirty="0"/>
              <a:t>KISS (Keep it simple, stupid</a:t>
            </a:r>
            <a:r>
              <a:rPr lang="en-US" dirty="0" smtClean="0"/>
              <a:t>)</a:t>
            </a:r>
          </a:p>
          <a:p>
            <a:r>
              <a:rPr lang="en-US" dirty="0" smtClean="0"/>
              <a:t>YAGNI </a:t>
            </a:r>
            <a:r>
              <a:rPr lang="en-US" dirty="0"/>
              <a:t>(You </a:t>
            </a:r>
            <a:r>
              <a:rPr lang="en-US" dirty="0" err="1"/>
              <a:t>ain't</a:t>
            </a:r>
            <a:r>
              <a:rPr lang="en-US" dirty="0"/>
              <a:t> </a:t>
            </a:r>
            <a:r>
              <a:rPr lang="en-US" dirty="0" err="1"/>
              <a:t>gonna</a:t>
            </a:r>
            <a:r>
              <a:rPr lang="en-US" dirty="0"/>
              <a:t> need it</a:t>
            </a:r>
            <a:r>
              <a:rPr lang="en-US" dirty="0" smtClean="0"/>
              <a:t>)</a:t>
            </a:r>
            <a:endParaRPr lang="en-US" dirty="0"/>
          </a:p>
          <a:p>
            <a:r>
              <a:rPr lang="en-US" dirty="0"/>
              <a:t>Test-driven development (TDD</a:t>
            </a:r>
            <a:r>
              <a:rPr lang="en-US" dirty="0" smtClean="0"/>
              <a:t>)</a:t>
            </a:r>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1481095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Principles</a:t>
            </a:r>
          </a:p>
        </p:txBody>
      </p:sp>
      <p:sp>
        <p:nvSpPr>
          <p:cNvPr id="3" name="Content Placeholder 2"/>
          <p:cNvSpPr>
            <a:spLocks noGrp="1"/>
          </p:cNvSpPr>
          <p:nvPr>
            <p:ph idx="1"/>
          </p:nvPr>
        </p:nvSpPr>
        <p:spPr/>
        <p:txBody>
          <a:bodyPr>
            <a:normAutofit/>
          </a:bodyPr>
          <a:lstStyle/>
          <a:p>
            <a:r>
              <a:rPr lang="en-US" dirty="0"/>
              <a:t>Separation of </a:t>
            </a:r>
            <a:r>
              <a:rPr lang="en-US" dirty="0" smtClean="0"/>
              <a:t>concerns</a:t>
            </a:r>
          </a:p>
          <a:p>
            <a:r>
              <a:rPr lang="en-US" dirty="0" smtClean="0"/>
              <a:t>Modularity</a:t>
            </a:r>
          </a:p>
          <a:p>
            <a:r>
              <a:rPr lang="en-US" dirty="0" smtClean="0"/>
              <a:t>Abstraction</a:t>
            </a:r>
          </a:p>
          <a:p>
            <a:r>
              <a:rPr lang="en-US" dirty="0"/>
              <a:t>SOLID principles</a:t>
            </a:r>
            <a:endParaRPr lang="en-US" dirty="0" smtClean="0"/>
          </a:p>
          <a:p>
            <a:r>
              <a:rPr lang="en-US" dirty="0" smtClean="0"/>
              <a:t>Don't </a:t>
            </a:r>
            <a:r>
              <a:rPr lang="en-US" dirty="0"/>
              <a:t>repeat yourself (DRY</a:t>
            </a:r>
            <a:r>
              <a:rPr lang="en-US" dirty="0" smtClean="0"/>
              <a:t>)</a:t>
            </a:r>
            <a:endParaRPr lang="en-US" dirty="0"/>
          </a:p>
          <a:p>
            <a:r>
              <a:rPr lang="en-US" dirty="0"/>
              <a:t>KISS (Keep it simple, stupid</a:t>
            </a:r>
            <a:r>
              <a:rPr lang="en-US" dirty="0" smtClean="0"/>
              <a:t>)</a:t>
            </a:r>
          </a:p>
          <a:p>
            <a:r>
              <a:rPr lang="en-US" dirty="0" smtClean="0"/>
              <a:t>YAGNI </a:t>
            </a:r>
            <a:r>
              <a:rPr lang="en-US" dirty="0"/>
              <a:t>(You </a:t>
            </a:r>
            <a:r>
              <a:rPr lang="en-US" dirty="0" err="1"/>
              <a:t>ain't</a:t>
            </a:r>
            <a:r>
              <a:rPr lang="en-US" dirty="0"/>
              <a:t> </a:t>
            </a:r>
            <a:r>
              <a:rPr lang="en-US" dirty="0" err="1"/>
              <a:t>gonna</a:t>
            </a:r>
            <a:r>
              <a:rPr lang="en-US" dirty="0"/>
              <a:t> need it</a:t>
            </a:r>
            <a:r>
              <a:rPr lang="en-US" dirty="0" smtClean="0"/>
              <a:t>)</a:t>
            </a:r>
            <a:endParaRPr lang="en-US" dirty="0"/>
          </a:p>
          <a:p>
            <a:r>
              <a:rPr lang="en-US" dirty="0"/>
              <a:t>Test-driven development (TDD</a:t>
            </a:r>
            <a:r>
              <a:rPr lang="en-US" dirty="0" smtClean="0"/>
              <a:t>)</a:t>
            </a:r>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2103230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Patterns</a:t>
            </a:r>
            <a:endParaRPr lang="en-US" dirty="0"/>
          </a:p>
        </p:txBody>
      </p:sp>
      <p:sp>
        <p:nvSpPr>
          <p:cNvPr id="3" name="Content Placeholder 2"/>
          <p:cNvSpPr>
            <a:spLocks noGrp="1"/>
          </p:cNvSpPr>
          <p:nvPr>
            <p:ph idx="1"/>
          </p:nvPr>
        </p:nvSpPr>
        <p:spPr/>
        <p:txBody>
          <a:bodyPr/>
          <a:lstStyle/>
          <a:p>
            <a:r>
              <a:rPr lang="en-US" dirty="0"/>
              <a:t>Design patterns at the software design level are reusable solutions to common problems that arise during the software design process. </a:t>
            </a:r>
            <a:endParaRPr lang="en-US" dirty="0" smtClean="0"/>
          </a:p>
          <a:p>
            <a:r>
              <a:rPr lang="en-US" dirty="0" smtClean="0"/>
              <a:t>They </a:t>
            </a:r>
            <a:r>
              <a:rPr lang="en-US" dirty="0"/>
              <a:t>provide a proven, standardized approach to solving specific design problems, making it easier for developers to create robust, maintainable, and extensible software systems.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3657335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Desirable Characteristics of a Design</a:t>
            </a:r>
          </a:p>
        </p:txBody>
      </p:sp>
      <p:sp>
        <p:nvSpPr>
          <p:cNvPr id="3" name="Content Placeholder 2"/>
          <p:cNvSpPr>
            <a:spLocks noGrp="1"/>
          </p:cNvSpPr>
          <p:nvPr>
            <p:ph idx="1"/>
          </p:nvPr>
        </p:nvSpPr>
        <p:spPr/>
        <p:txBody>
          <a:bodyPr>
            <a:normAutofit/>
          </a:bodyPr>
          <a:lstStyle/>
          <a:p>
            <a:pPr>
              <a:lnSpc>
                <a:spcPct val="100000"/>
              </a:lnSpc>
            </a:pPr>
            <a:r>
              <a:rPr lang="en-US" dirty="0"/>
              <a:t>Minimal </a:t>
            </a:r>
            <a:r>
              <a:rPr lang="en-US" dirty="0" smtClean="0"/>
              <a:t>complexity</a:t>
            </a:r>
          </a:p>
          <a:p>
            <a:pPr lvl="1">
              <a:lnSpc>
                <a:spcPct val="100000"/>
              </a:lnSpc>
            </a:pPr>
            <a:r>
              <a:rPr lang="en-US" dirty="0" smtClean="0"/>
              <a:t>A </a:t>
            </a:r>
            <a:r>
              <a:rPr lang="en-US" dirty="0"/>
              <a:t>design should be simple and easy to understand, avoiding unnecessary complexity that can make it hard to maintain and extend.</a:t>
            </a:r>
          </a:p>
          <a:p>
            <a:pPr>
              <a:lnSpc>
                <a:spcPct val="100000"/>
              </a:lnSpc>
            </a:pPr>
            <a:r>
              <a:rPr lang="en-US" dirty="0" smtClean="0"/>
              <a:t>Ease </a:t>
            </a:r>
            <a:r>
              <a:rPr lang="en-US" dirty="0"/>
              <a:t>of </a:t>
            </a:r>
            <a:r>
              <a:rPr lang="en-US" dirty="0" smtClean="0"/>
              <a:t>maintenance</a:t>
            </a:r>
          </a:p>
          <a:p>
            <a:pPr lvl="1">
              <a:lnSpc>
                <a:spcPct val="100000"/>
              </a:lnSpc>
            </a:pPr>
            <a:r>
              <a:rPr lang="en-US" dirty="0" smtClean="0"/>
              <a:t>A </a:t>
            </a:r>
            <a:r>
              <a:rPr lang="en-US" dirty="0"/>
              <a:t>design should be easy to maintain and modify, with a focus on making it self-explanatory for maintenance programmers.</a:t>
            </a:r>
          </a:p>
          <a:p>
            <a:pPr>
              <a:lnSpc>
                <a:spcPct val="100000"/>
              </a:lnSpc>
            </a:pPr>
            <a:r>
              <a:rPr lang="en-US" dirty="0" smtClean="0"/>
              <a:t>Loose coupling</a:t>
            </a:r>
          </a:p>
          <a:p>
            <a:pPr lvl="1">
              <a:lnSpc>
                <a:spcPct val="100000"/>
              </a:lnSpc>
            </a:pPr>
            <a:r>
              <a:rPr lang="en-US" dirty="0" smtClean="0"/>
              <a:t>A </a:t>
            </a:r>
            <a:r>
              <a:rPr lang="en-US" dirty="0"/>
              <a:t>design should minimize connections between different parts of a program to reduce the impact of changes and improvements.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3200569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Desirable Characteristics of a Design</a:t>
            </a:r>
          </a:p>
        </p:txBody>
      </p:sp>
      <p:sp>
        <p:nvSpPr>
          <p:cNvPr id="3" name="Content Placeholder 2"/>
          <p:cNvSpPr>
            <a:spLocks noGrp="1"/>
          </p:cNvSpPr>
          <p:nvPr>
            <p:ph idx="1"/>
          </p:nvPr>
        </p:nvSpPr>
        <p:spPr/>
        <p:txBody>
          <a:bodyPr>
            <a:normAutofit/>
          </a:bodyPr>
          <a:lstStyle/>
          <a:p>
            <a:pPr>
              <a:lnSpc>
                <a:spcPct val="100000"/>
              </a:lnSpc>
            </a:pPr>
            <a:r>
              <a:rPr lang="en-US" dirty="0" smtClean="0"/>
              <a:t>Extensibility</a:t>
            </a:r>
          </a:p>
          <a:p>
            <a:pPr lvl="1">
              <a:lnSpc>
                <a:spcPct val="100000"/>
              </a:lnSpc>
            </a:pPr>
            <a:r>
              <a:rPr lang="en-US" dirty="0" smtClean="0"/>
              <a:t>A </a:t>
            </a:r>
            <a:r>
              <a:rPr lang="en-US" dirty="0"/>
              <a:t>design should be modular and allow for easy extension and modification without affecting the underlying structure.</a:t>
            </a:r>
          </a:p>
          <a:p>
            <a:pPr>
              <a:lnSpc>
                <a:spcPct val="100000"/>
              </a:lnSpc>
            </a:pPr>
            <a:r>
              <a:rPr lang="en-US" dirty="0" smtClean="0"/>
              <a:t>Reusability</a:t>
            </a:r>
          </a:p>
          <a:p>
            <a:pPr lvl="1">
              <a:lnSpc>
                <a:spcPct val="100000"/>
              </a:lnSpc>
            </a:pPr>
            <a:r>
              <a:rPr lang="en-US" dirty="0" smtClean="0"/>
              <a:t>A </a:t>
            </a:r>
            <a:r>
              <a:rPr lang="en-US" dirty="0"/>
              <a:t>design should promote reusability by utilizing modular, flexible, and standardized components.</a:t>
            </a:r>
          </a:p>
          <a:p>
            <a:pPr>
              <a:lnSpc>
                <a:spcPct val="100000"/>
              </a:lnSpc>
            </a:pPr>
            <a:r>
              <a:rPr lang="en-US" dirty="0" smtClean="0"/>
              <a:t>High fan-in</a:t>
            </a:r>
          </a:p>
          <a:p>
            <a:pPr lvl="1">
              <a:lnSpc>
                <a:spcPct val="100000"/>
              </a:lnSpc>
            </a:pPr>
            <a:r>
              <a:rPr lang="en-US" dirty="0" smtClean="0"/>
              <a:t>A </a:t>
            </a:r>
            <a:r>
              <a:rPr lang="en-US" dirty="0"/>
              <a:t>design should have a high number of classes that use a given class, indicating good use of utility classes.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2162390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Desirable Characteristics of a Design</a:t>
            </a:r>
          </a:p>
        </p:txBody>
      </p:sp>
      <p:sp>
        <p:nvSpPr>
          <p:cNvPr id="3" name="Content Placeholder 2"/>
          <p:cNvSpPr>
            <a:spLocks noGrp="1"/>
          </p:cNvSpPr>
          <p:nvPr>
            <p:ph idx="1"/>
          </p:nvPr>
        </p:nvSpPr>
        <p:spPr/>
        <p:txBody>
          <a:bodyPr>
            <a:normAutofit/>
          </a:bodyPr>
          <a:lstStyle/>
          <a:p>
            <a:pPr>
              <a:lnSpc>
                <a:spcPct val="100000"/>
              </a:lnSpc>
            </a:pPr>
            <a:r>
              <a:rPr lang="en-US" dirty="0"/>
              <a:t>Low-to-medium </a:t>
            </a:r>
            <a:r>
              <a:rPr lang="en-US" dirty="0" smtClean="0"/>
              <a:t>fan-out</a:t>
            </a:r>
          </a:p>
          <a:p>
            <a:pPr lvl="1">
              <a:lnSpc>
                <a:spcPct val="100000"/>
              </a:lnSpc>
            </a:pPr>
            <a:r>
              <a:rPr lang="en-US" dirty="0" smtClean="0"/>
              <a:t>A </a:t>
            </a:r>
            <a:r>
              <a:rPr lang="en-US" dirty="0"/>
              <a:t>design should have a low-to-medium number of classes used by a given class, avoiding high fan-out that may indicate complexity.</a:t>
            </a:r>
          </a:p>
          <a:p>
            <a:pPr>
              <a:lnSpc>
                <a:spcPct val="100000"/>
              </a:lnSpc>
            </a:pPr>
            <a:r>
              <a:rPr lang="en-US" dirty="0" smtClean="0"/>
              <a:t>Portability</a:t>
            </a:r>
          </a:p>
          <a:p>
            <a:pPr lvl="1">
              <a:lnSpc>
                <a:spcPct val="100000"/>
              </a:lnSpc>
            </a:pPr>
            <a:r>
              <a:rPr lang="en-US" dirty="0" smtClean="0"/>
              <a:t>A </a:t>
            </a:r>
            <a:r>
              <a:rPr lang="en-US" dirty="0"/>
              <a:t>design should be easy to move to another environment, minimizing environment-specific dependencies.</a:t>
            </a:r>
          </a:p>
          <a:p>
            <a:pPr>
              <a:lnSpc>
                <a:spcPct val="100000"/>
              </a:lnSpc>
            </a:pPr>
            <a:r>
              <a:rPr lang="en-US" dirty="0" smtClean="0"/>
              <a:t>Leanness</a:t>
            </a:r>
          </a:p>
          <a:p>
            <a:pPr lvl="1">
              <a:lnSpc>
                <a:spcPct val="100000"/>
              </a:lnSpc>
            </a:pPr>
            <a:r>
              <a:rPr lang="en-US" dirty="0" smtClean="0"/>
              <a:t>A </a:t>
            </a:r>
            <a:r>
              <a:rPr lang="en-US" dirty="0"/>
              <a:t>design should avoid unnecessary parts and code, minimizing the effort required for development, review, testing, and maintenance.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3973204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Desirable Characteristics of a Design</a:t>
            </a:r>
          </a:p>
        </p:txBody>
      </p:sp>
      <p:sp>
        <p:nvSpPr>
          <p:cNvPr id="3" name="Content Placeholder 2"/>
          <p:cNvSpPr>
            <a:spLocks noGrp="1"/>
          </p:cNvSpPr>
          <p:nvPr>
            <p:ph idx="1"/>
          </p:nvPr>
        </p:nvSpPr>
        <p:spPr/>
        <p:txBody>
          <a:bodyPr>
            <a:normAutofit/>
          </a:bodyPr>
          <a:lstStyle/>
          <a:p>
            <a:pPr>
              <a:lnSpc>
                <a:spcPct val="100000"/>
              </a:lnSpc>
            </a:pPr>
            <a:r>
              <a:rPr lang="en-US" dirty="0" smtClean="0"/>
              <a:t>Stratification</a:t>
            </a:r>
          </a:p>
          <a:p>
            <a:pPr lvl="1">
              <a:lnSpc>
                <a:spcPct val="100000"/>
              </a:lnSpc>
            </a:pPr>
            <a:r>
              <a:rPr lang="en-US" dirty="0" smtClean="0"/>
              <a:t>A </a:t>
            </a:r>
            <a:r>
              <a:rPr lang="en-US" dirty="0"/>
              <a:t>design should have clear levels of decomposition, allowing for a consistent view at each level without dipping into other levels.</a:t>
            </a:r>
          </a:p>
          <a:p>
            <a:pPr>
              <a:lnSpc>
                <a:spcPct val="100000"/>
              </a:lnSpc>
            </a:pPr>
            <a:r>
              <a:rPr lang="en-US" dirty="0" smtClean="0"/>
              <a:t>Standard techniques</a:t>
            </a:r>
          </a:p>
          <a:p>
            <a:pPr lvl="1">
              <a:lnSpc>
                <a:spcPct val="100000"/>
              </a:lnSpc>
            </a:pPr>
            <a:r>
              <a:rPr lang="en-US" dirty="0" smtClean="0"/>
              <a:t>A </a:t>
            </a:r>
            <a:r>
              <a:rPr lang="en-US" dirty="0"/>
              <a:t>design should utilize established, widely-used techniques and tools to create a familiar and easy-to-understand design.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3147299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Software Architecture</a:t>
            </a:r>
          </a:p>
        </p:txBody>
      </p:sp>
      <p:sp>
        <p:nvSpPr>
          <p:cNvPr id="3" name="Content Placeholder 2"/>
          <p:cNvSpPr>
            <a:spLocks noGrp="1"/>
          </p:cNvSpPr>
          <p:nvPr>
            <p:ph idx="1"/>
          </p:nvPr>
        </p:nvSpPr>
        <p:spPr/>
        <p:txBody>
          <a:bodyPr>
            <a:normAutofit/>
          </a:bodyPr>
          <a:lstStyle/>
          <a:p>
            <a:pPr>
              <a:lnSpc>
                <a:spcPct val="100000"/>
              </a:lnSpc>
            </a:pPr>
            <a:r>
              <a:rPr lang="en-US" dirty="0"/>
              <a:t>Software </a:t>
            </a:r>
            <a:r>
              <a:rPr lang="en-US" dirty="0" smtClean="0"/>
              <a:t>architecture refers </a:t>
            </a:r>
            <a:r>
              <a:rPr lang="en-US" dirty="0"/>
              <a:t>to the high-level structure of a software system, including the components, interactions, and relationships between them. </a:t>
            </a:r>
            <a:endParaRPr lang="en-US" dirty="0" smtClean="0"/>
          </a:p>
          <a:p>
            <a:pPr>
              <a:lnSpc>
                <a:spcPct val="100000"/>
              </a:lnSpc>
            </a:pPr>
            <a:r>
              <a:rPr lang="en-US" dirty="0" smtClean="0"/>
              <a:t>It </a:t>
            </a:r>
            <a:r>
              <a:rPr lang="en-US" dirty="0"/>
              <a:t>provides a blueprint for the software system, which helps in understanding how the different parts of the system fit together and how they will work together to meet the requirements.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6977145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Difference between Architecture and </a:t>
            </a:r>
            <a:r>
              <a:rPr lang="en-US" dirty="0" smtClean="0"/>
              <a:t>Design</a:t>
            </a:r>
            <a:endParaRPr lang="en-US" dirty="0"/>
          </a:p>
        </p:txBody>
      </p:sp>
      <p:sp>
        <p:nvSpPr>
          <p:cNvPr id="3" name="Content Placeholder 2"/>
          <p:cNvSpPr>
            <a:spLocks noGrp="1"/>
          </p:cNvSpPr>
          <p:nvPr>
            <p:ph idx="1"/>
          </p:nvPr>
        </p:nvSpPr>
        <p:spPr>
          <a:xfrm>
            <a:off x="347526" y="1406880"/>
            <a:ext cx="8237343" cy="4746091"/>
          </a:xfrm>
        </p:spPr>
        <p:txBody>
          <a:bodyPr/>
          <a:lstStyle/>
          <a:p>
            <a:r>
              <a:rPr lang="en-US" dirty="0"/>
              <a:t>The main difference between software design and software architecture is that software design is focused on the details of the system, while software architecture is focused on the overall structure and high-level design. </a:t>
            </a:r>
            <a:endParaRPr lang="en-US" dirty="0" smtClean="0"/>
          </a:p>
          <a:p>
            <a:r>
              <a:rPr lang="en-US" dirty="0" smtClean="0"/>
              <a:t>Software </a:t>
            </a:r>
            <a:r>
              <a:rPr lang="en-US" dirty="0"/>
              <a:t>design typically involves making decisions about the algorithms, data structures, and other low-level details of the system, while software architecture focuses on the overall shape of the system and how it will meet the requirements.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pic>
        <p:nvPicPr>
          <p:cNvPr id="2050" name="Picture 2" descr="Difference between Architecture and Design in Softw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4870" y="2275845"/>
            <a:ext cx="3152775"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2047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Sprints</a:t>
            </a:r>
            <a:endParaRPr lang="en-US" dirty="0"/>
          </a:p>
        </p:txBody>
      </p:sp>
      <p:sp>
        <p:nvSpPr>
          <p:cNvPr id="3" name="Content Placeholder 2"/>
          <p:cNvSpPr>
            <a:spLocks noGrp="1"/>
          </p:cNvSpPr>
          <p:nvPr>
            <p:ph idx="1"/>
          </p:nvPr>
        </p:nvSpPr>
        <p:spPr/>
        <p:txBody>
          <a:bodyPr/>
          <a:lstStyle/>
          <a:p>
            <a:r>
              <a:rPr lang="en-US" dirty="0" smtClean="0"/>
              <a:t>In </a:t>
            </a:r>
            <a:r>
              <a:rPr lang="en-US" dirty="0"/>
              <a:t>an iterative development approach, the development process is broken down into smaller iterations, with each iteration focusing on delivering a working software system. </a:t>
            </a:r>
            <a:endParaRPr lang="en-US" dirty="0" smtClean="0"/>
          </a:p>
          <a:p>
            <a:r>
              <a:rPr lang="en-US" dirty="0" smtClean="0"/>
              <a:t>Each </a:t>
            </a:r>
            <a:r>
              <a:rPr lang="en-US" dirty="0"/>
              <a:t>iteration typically includes a planning phase, a development phase, and a testing phase</a:t>
            </a:r>
            <a:r>
              <a:rPr lang="en-US" dirty="0" smtClean="0"/>
              <a:t>.</a:t>
            </a:r>
          </a:p>
          <a:p>
            <a:r>
              <a:rPr lang="en-US" dirty="0" smtClean="0"/>
              <a:t>Software </a:t>
            </a:r>
            <a:r>
              <a:rPr lang="en-US" dirty="0"/>
              <a:t>design and software architecture play a crucial role in each iteration. </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2942282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Sprints</a:t>
            </a:r>
            <a:endParaRPr lang="en-US" dirty="0"/>
          </a:p>
        </p:txBody>
      </p:sp>
      <p:sp>
        <p:nvSpPr>
          <p:cNvPr id="3" name="Content Placeholder 2"/>
          <p:cNvSpPr>
            <a:spLocks noGrp="1"/>
          </p:cNvSpPr>
          <p:nvPr>
            <p:ph idx="1"/>
          </p:nvPr>
        </p:nvSpPr>
        <p:spPr/>
        <p:txBody>
          <a:bodyPr/>
          <a:lstStyle/>
          <a:p>
            <a:r>
              <a:rPr lang="en-US" dirty="0"/>
              <a:t>During the planning phase of each iteration, the software design and architecture are used to guide the development process, ensuring that the software system being developed meets the requirements and is aligned with the overall vision.</a:t>
            </a:r>
          </a:p>
          <a:p>
            <a:r>
              <a:rPr lang="en-US" dirty="0" smtClean="0"/>
              <a:t>During </a:t>
            </a:r>
            <a:r>
              <a:rPr lang="en-US" dirty="0"/>
              <a:t>the development phase, the software design and architecture serve as a blueprint for the developers, providing them with a clear understanding of how the different parts of the system fit together and how they should be implemented.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2241130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pic>
        <p:nvPicPr>
          <p:cNvPr id="3074" name="Picture 2" descr="Software Architecture in Agile Development Projects | 72© Servi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708" y="206375"/>
            <a:ext cx="9753600" cy="651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148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8DACC02-A2BD-4578-8E03-6D891060A695}" type="slidenum">
              <a:rPr lang="en-US" smtClean="0"/>
              <a:t>24</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068" y="759643"/>
            <a:ext cx="10058400" cy="5212080"/>
          </a:xfrm>
          <a:prstGeom prst="rect">
            <a:avLst/>
          </a:prstGeom>
        </p:spPr>
      </p:pic>
    </p:spTree>
    <p:extLst>
      <p:ext uri="{BB962C8B-B14F-4D97-AF65-F5344CB8AC3E}">
        <p14:creationId xmlns:p14="http://schemas.microsoft.com/office/powerpoint/2010/main" val="1504531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Software Architecture</a:t>
            </a:r>
          </a:p>
        </p:txBody>
      </p:sp>
      <p:sp>
        <p:nvSpPr>
          <p:cNvPr id="3" name="Content Placeholder 2"/>
          <p:cNvSpPr>
            <a:spLocks noGrp="1"/>
          </p:cNvSpPr>
          <p:nvPr>
            <p:ph idx="1"/>
          </p:nvPr>
        </p:nvSpPr>
        <p:spPr/>
        <p:txBody>
          <a:bodyPr>
            <a:normAutofit/>
          </a:bodyPr>
          <a:lstStyle/>
          <a:p>
            <a:pPr>
              <a:lnSpc>
                <a:spcPct val="100000"/>
              </a:lnSpc>
            </a:pPr>
            <a:r>
              <a:rPr lang="en-US" dirty="0"/>
              <a:t>Think of it as the 'skeleton' of a software system.</a:t>
            </a:r>
          </a:p>
          <a:p>
            <a:pPr lvl="1">
              <a:lnSpc>
                <a:spcPct val="100000"/>
              </a:lnSpc>
            </a:pPr>
            <a:r>
              <a:rPr lang="en-US" dirty="0" smtClean="0"/>
              <a:t>Components</a:t>
            </a:r>
            <a:r>
              <a:rPr lang="en-US" dirty="0"/>
              <a:t>: The actual pieces of software (programs, libraries, databases, etc.) that carry out system functions.</a:t>
            </a:r>
          </a:p>
          <a:p>
            <a:pPr lvl="1">
              <a:lnSpc>
                <a:spcPct val="100000"/>
              </a:lnSpc>
            </a:pPr>
            <a:r>
              <a:rPr lang="en-US" dirty="0"/>
              <a:t>Relationships: The interactions and dependencies between these components.</a:t>
            </a:r>
          </a:p>
          <a:p>
            <a:pPr lvl="1">
              <a:lnSpc>
                <a:spcPct val="100000"/>
              </a:lnSpc>
            </a:pPr>
            <a:r>
              <a:rPr lang="en-US" dirty="0"/>
              <a:t>Properties: The individual and collective characteristics of components and their relationships, such as performance, security, and usability.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7186562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Software Architecture Important?</a:t>
            </a:r>
          </a:p>
        </p:txBody>
      </p:sp>
      <p:sp>
        <p:nvSpPr>
          <p:cNvPr id="3" name="Content Placeholder 2"/>
          <p:cNvSpPr>
            <a:spLocks noGrp="1"/>
          </p:cNvSpPr>
          <p:nvPr>
            <p:ph idx="1"/>
          </p:nvPr>
        </p:nvSpPr>
        <p:spPr/>
        <p:txBody>
          <a:bodyPr>
            <a:normAutofit/>
          </a:bodyPr>
          <a:lstStyle/>
          <a:p>
            <a:pPr>
              <a:lnSpc>
                <a:spcPct val="100000"/>
              </a:lnSpc>
            </a:pPr>
            <a:r>
              <a:rPr lang="en-US" dirty="0" smtClean="0"/>
              <a:t>Software </a:t>
            </a:r>
            <a:r>
              <a:rPr lang="en-US" dirty="0"/>
              <a:t>architecture serves as the foundation of a software system. </a:t>
            </a:r>
            <a:endParaRPr lang="en-US" dirty="0" smtClean="0"/>
          </a:p>
          <a:p>
            <a:pPr>
              <a:lnSpc>
                <a:spcPct val="100000"/>
              </a:lnSpc>
            </a:pPr>
            <a:r>
              <a:rPr lang="en-US" dirty="0" smtClean="0"/>
              <a:t>Its </a:t>
            </a:r>
            <a:r>
              <a:rPr lang="en-US" dirty="0"/>
              <a:t>importance cannot be overstated, and here's why:</a:t>
            </a:r>
          </a:p>
          <a:p>
            <a:pPr lvl="1">
              <a:lnSpc>
                <a:spcPct val="100000"/>
              </a:lnSpc>
            </a:pPr>
            <a:r>
              <a:rPr lang="en-US" dirty="0" smtClean="0"/>
              <a:t>Quality </a:t>
            </a:r>
            <a:r>
              <a:rPr lang="en-US" dirty="0"/>
              <a:t>Attributes: It defines the system's properties, such as scalability, reliability, and performance.</a:t>
            </a:r>
          </a:p>
          <a:p>
            <a:pPr lvl="1">
              <a:lnSpc>
                <a:spcPct val="100000"/>
              </a:lnSpc>
            </a:pPr>
            <a:r>
              <a:rPr lang="en-US" dirty="0"/>
              <a:t>Risk Management: It helps identify and mitigate potential risks in the early stages of software development.</a:t>
            </a:r>
          </a:p>
          <a:p>
            <a:pPr lvl="1">
              <a:lnSpc>
                <a:spcPct val="100000"/>
              </a:lnSpc>
            </a:pPr>
            <a:r>
              <a:rPr lang="en-US" dirty="0"/>
              <a:t>Communication: It provides a shared vocabulary for stakeholders, aiding understanding and collaboration.</a:t>
            </a:r>
          </a:p>
          <a:p>
            <a:pPr lvl="1">
              <a:lnSpc>
                <a:spcPct val="100000"/>
              </a:lnSpc>
            </a:pPr>
            <a:r>
              <a:rPr lang="en-US" dirty="0"/>
              <a:t>Future-Proofing: It makes future changes and enhancements more manageable by providing a clear structure and roadmap.</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26167278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Concepts in Software Architecture</a:t>
            </a:r>
          </a:p>
        </p:txBody>
      </p:sp>
      <p:sp>
        <p:nvSpPr>
          <p:cNvPr id="3" name="Content Placeholder 2"/>
          <p:cNvSpPr>
            <a:spLocks noGrp="1"/>
          </p:cNvSpPr>
          <p:nvPr>
            <p:ph idx="1"/>
          </p:nvPr>
        </p:nvSpPr>
        <p:spPr/>
        <p:txBody>
          <a:bodyPr/>
          <a:lstStyle/>
          <a:p>
            <a:pPr>
              <a:lnSpc>
                <a:spcPct val="200000"/>
              </a:lnSpc>
            </a:pPr>
            <a:r>
              <a:rPr lang="en-US" dirty="0" smtClean="0"/>
              <a:t>Components</a:t>
            </a:r>
            <a:r>
              <a:rPr lang="en-US" dirty="0"/>
              <a:t>, connectors, and configurations</a:t>
            </a:r>
          </a:p>
          <a:p>
            <a:pPr>
              <a:lnSpc>
                <a:spcPct val="200000"/>
              </a:lnSpc>
            </a:pPr>
            <a:r>
              <a:rPr lang="en-US" dirty="0" smtClean="0"/>
              <a:t>Architectural </a:t>
            </a:r>
            <a:r>
              <a:rPr lang="en-US" dirty="0"/>
              <a:t>styles and patterns</a:t>
            </a:r>
          </a:p>
          <a:p>
            <a:pPr>
              <a:lnSpc>
                <a:spcPct val="200000"/>
              </a:lnSpc>
            </a:pPr>
            <a:r>
              <a:rPr lang="en-US" dirty="0" smtClean="0"/>
              <a:t>Layers </a:t>
            </a:r>
            <a:r>
              <a:rPr lang="en-US" dirty="0"/>
              <a:t>and tiers in architecture</a:t>
            </a:r>
          </a:p>
          <a:p>
            <a:pPr>
              <a:lnSpc>
                <a:spcPct val="200000"/>
              </a:lnSpc>
            </a:pP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21762076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pic>
        <p:nvPicPr>
          <p:cNvPr id="1026" name="Picture 2" descr="Image preview"/>
          <p:cNvPicPr>
            <a:picLocks noChangeAspect="1" noChangeArrowheads="1"/>
          </p:cNvPicPr>
          <p:nvPr/>
        </p:nvPicPr>
        <p:blipFill rotWithShape="1">
          <a:blip r:embed="rId2">
            <a:extLst>
              <a:ext uri="{28A0092B-C50C-407E-A947-70E740481C1C}">
                <a14:useLocalDpi xmlns:a14="http://schemas.microsoft.com/office/drawing/2010/main" val="0"/>
              </a:ext>
            </a:extLst>
          </a:blip>
          <a:srcRect t="11737" b="3984"/>
          <a:stretch/>
        </p:blipFill>
        <p:spPr bwMode="auto">
          <a:xfrm>
            <a:off x="3496303" y="31687"/>
            <a:ext cx="5729178" cy="68263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223034" y="6356350"/>
            <a:ext cx="2018922" cy="5016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52234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Design Decisions</a:t>
            </a:r>
          </a:p>
        </p:txBody>
      </p:sp>
      <p:sp>
        <p:nvSpPr>
          <p:cNvPr id="3" name="Content Placeholder 2"/>
          <p:cNvSpPr>
            <a:spLocks noGrp="1"/>
          </p:cNvSpPr>
          <p:nvPr>
            <p:ph idx="1"/>
          </p:nvPr>
        </p:nvSpPr>
        <p:spPr/>
        <p:txBody>
          <a:bodyPr/>
          <a:lstStyle/>
          <a:p>
            <a:pPr>
              <a:lnSpc>
                <a:spcPct val="200000"/>
              </a:lnSpc>
            </a:pPr>
            <a:r>
              <a:rPr lang="en-US" dirty="0" smtClean="0"/>
              <a:t>How </a:t>
            </a:r>
            <a:r>
              <a:rPr lang="en-US" dirty="0"/>
              <a:t>and when to make design decisions</a:t>
            </a:r>
          </a:p>
          <a:p>
            <a:pPr>
              <a:lnSpc>
                <a:spcPct val="200000"/>
              </a:lnSpc>
            </a:pPr>
            <a:r>
              <a:rPr lang="en-US" dirty="0" smtClean="0"/>
              <a:t>Factors </a:t>
            </a:r>
            <a:r>
              <a:rPr lang="en-US" dirty="0"/>
              <a:t>influencing these decisions</a:t>
            </a:r>
          </a:p>
          <a:p>
            <a:pPr>
              <a:lnSpc>
                <a:spcPct val="200000"/>
              </a:lnSpc>
            </a:pPr>
            <a:r>
              <a:rPr lang="en-US" dirty="0" smtClean="0"/>
              <a:t>Importance </a:t>
            </a:r>
            <a:r>
              <a:rPr lang="en-US" dirty="0"/>
              <a:t>of trade-offs in architecture</a:t>
            </a:r>
          </a:p>
          <a:p>
            <a:pPr>
              <a:lnSpc>
                <a:spcPct val="200000"/>
              </a:lnSpc>
            </a:pP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11912052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Architectural Styles</a:t>
            </a:r>
          </a:p>
        </p:txBody>
      </p:sp>
      <p:sp>
        <p:nvSpPr>
          <p:cNvPr id="3" name="Content Placeholder 2"/>
          <p:cNvSpPr>
            <a:spLocks noGrp="1"/>
          </p:cNvSpPr>
          <p:nvPr>
            <p:ph idx="1"/>
          </p:nvPr>
        </p:nvSpPr>
        <p:spPr/>
        <p:txBody>
          <a:bodyPr/>
          <a:lstStyle/>
          <a:p>
            <a:pPr>
              <a:lnSpc>
                <a:spcPct val="200000"/>
              </a:lnSpc>
            </a:pPr>
            <a:r>
              <a:rPr lang="en-US" dirty="0" smtClean="0"/>
              <a:t>Monolithic </a:t>
            </a:r>
            <a:r>
              <a:rPr lang="en-US" dirty="0"/>
              <a:t>Architecture</a:t>
            </a:r>
          </a:p>
          <a:p>
            <a:pPr>
              <a:lnSpc>
                <a:spcPct val="200000"/>
              </a:lnSpc>
            </a:pPr>
            <a:r>
              <a:rPr lang="en-US" dirty="0" err="1" smtClean="0"/>
              <a:t>Microservices</a:t>
            </a:r>
            <a:r>
              <a:rPr lang="en-US" dirty="0" smtClean="0"/>
              <a:t> </a:t>
            </a:r>
            <a:r>
              <a:rPr lang="en-US" dirty="0"/>
              <a:t>Architecture</a:t>
            </a:r>
          </a:p>
          <a:p>
            <a:pPr>
              <a:lnSpc>
                <a:spcPct val="200000"/>
              </a:lnSpc>
            </a:pPr>
            <a:r>
              <a:rPr lang="en-US" dirty="0" err="1" smtClean="0"/>
              <a:t>Serverless</a:t>
            </a:r>
            <a:r>
              <a:rPr lang="en-US" dirty="0" smtClean="0"/>
              <a:t> </a:t>
            </a:r>
            <a:r>
              <a:rPr lang="en-US" dirty="0"/>
              <a:t>Architecture</a:t>
            </a:r>
          </a:p>
          <a:p>
            <a:pPr>
              <a:lnSpc>
                <a:spcPct val="200000"/>
              </a:lnSpc>
            </a:pPr>
            <a:r>
              <a:rPr lang="en-US" dirty="0" smtClean="0"/>
              <a:t>Event-Driven </a:t>
            </a:r>
            <a:r>
              <a:rPr lang="en-US" dirty="0"/>
              <a:t>Architecture</a:t>
            </a:r>
          </a:p>
          <a:p>
            <a:pPr>
              <a:lnSpc>
                <a:spcPct val="200000"/>
              </a:lnSpc>
            </a:pP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1949373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Modularity</a:t>
            </a:r>
          </a:p>
        </p:txBody>
      </p:sp>
      <p:sp>
        <p:nvSpPr>
          <p:cNvPr id="3" name="Content Placeholder 2"/>
          <p:cNvSpPr>
            <a:spLocks noGrp="1"/>
          </p:cNvSpPr>
          <p:nvPr>
            <p:ph idx="1"/>
          </p:nvPr>
        </p:nvSpPr>
        <p:spPr/>
        <p:txBody>
          <a:bodyPr/>
          <a:lstStyle/>
          <a:p>
            <a:pPr>
              <a:lnSpc>
                <a:spcPct val="200000"/>
              </a:lnSpc>
            </a:pPr>
            <a:r>
              <a:rPr lang="en-US" dirty="0" smtClean="0"/>
              <a:t>Definition </a:t>
            </a:r>
            <a:r>
              <a:rPr lang="en-US" dirty="0"/>
              <a:t>of modularity</a:t>
            </a:r>
          </a:p>
          <a:p>
            <a:pPr>
              <a:lnSpc>
                <a:spcPct val="200000"/>
              </a:lnSpc>
            </a:pPr>
            <a:r>
              <a:rPr lang="en-US" dirty="0" smtClean="0"/>
              <a:t>Benefits </a:t>
            </a:r>
            <a:r>
              <a:rPr lang="en-US" dirty="0"/>
              <a:t>of modularity in software design</a:t>
            </a:r>
          </a:p>
          <a:p>
            <a:pPr>
              <a:lnSpc>
                <a:spcPct val="200000"/>
              </a:lnSpc>
            </a:pPr>
            <a:r>
              <a:rPr lang="en-US" dirty="0" smtClean="0"/>
              <a:t>Strategies </a:t>
            </a:r>
            <a:r>
              <a:rPr lang="en-US" dirty="0"/>
              <a:t>to achieve modularity</a:t>
            </a:r>
          </a:p>
          <a:p>
            <a:pPr>
              <a:lnSpc>
                <a:spcPct val="200000"/>
              </a:lnSpc>
            </a:pP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3500785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1362</TotalTime>
  <Words>1087</Words>
  <Application>Microsoft Office PowerPoint</Application>
  <PresentationFormat>Widescreen</PresentationFormat>
  <Paragraphs>136</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Candara</vt:lpstr>
      <vt:lpstr>Office Theme</vt:lpstr>
      <vt:lpstr>Architecture and Design</vt:lpstr>
      <vt:lpstr>Understanding Software Architecture</vt:lpstr>
      <vt:lpstr>Understanding Software Architecture</vt:lpstr>
      <vt:lpstr>Why is Software Architecture Important?</vt:lpstr>
      <vt:lpstr>Key Concepts in Software Architecture</vt:lpstr>
      <vt:lpstr>PowerPoint Presentation</vt:lpstr>
      <vt:lpstr>Architectural Design Decisions</vt:lpstr>
      <vt:lpstr>Common Architectural Styles</vt:lpstr>
      <vt:lpstr>Importance of Modularity</vt:lpstr>
      <vt:lpstr>Software architecture characteristics </vt:lpstr>
      <vt:lpstr>Understanding Software Design</vt:lpstr>
      <vt:lpstr>Understanding Software Design</vt:lpstr>
      <vt:lpstr>Design Principles</vt:lpstr>
      <vt:lpstr>Design Principles</vt:lpstr>
      <vt:lpstr>Design Patterns</vt:lpstr>
      <vt:lpstr>Desirable Characteristics of a Design</vt:lpstr>
      <vt:lpstr>Desirable Characteristics of a Design</vt:lpstr>
      <vt:lpstr>Desirable Characteristics of a Design</vt:lpstr>
      <vt:lpstr>Desirable Characteristics of a Design</vt:lpstr>
      <vt:lpstr>Difference between Architecture and Design</vt:lpstr>
      <vt:lpstr>Sprints</vt:lpstr>
      <vt:lpstr>Sprints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191</cp:revision>
  <cp:lastPrinted>2021-10-18T07:27:50Z</cp:lastPrinted>
  <dcterms:created xsi:type="dcterms:W3CDTF">2021-10-12T10:09:12Z</dcterms:created>
  <dcterms:modified xsi:type="dcterms:W3CDTF">2023-09-09T02:58:46Z</dcterms:modified>
</cp:coreProperties>
</file>