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8" r:id="rId8"/>
    <p:sldId id="262" r:id="rId9"/>
    <p:sldId id="263" r:id="rId10"/>
    <p:sldId id="269" r:id="rId11"/>
    <p:sldId id="264" r:id="rId12"/>
    <p:sldId id="270" r:id="rId13"/>
    <p:sldId id="265"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EFF"/>
    <a:srgbClr val="F3F2F3"/>
    <a:srgbClr val="2E6CA4"/>
    <a:srgbClr val="356DE6"/>
    <a:srgbClr val="1288B7"/>
    <a:srgbClr val="38A6E2"/>
    <a:srgbClr val="5197D7"/>
    <a:srgbClr val="002060"/>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070" autoAdjust="0"/>
  </p:normalViewPr>
  <p:slideViewPr>
    <p:cSldViewPr snapToGrid="0">
      <p:cViewPr varScale="1">
        <p:scale>
          <a:sx n="105" d="100"/>
          <a:sy n="105" d="100"/>
        </p:scale>
        <p:origin x="6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51"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AB55CCD4-59FA-4679-BD0A-B614B987F66D}"/>
    <pc:docChg chg="custSel addSld modSld">
      <pc:chgData name="Mamdouh Alenezi" userId="aaa25a7cb57ba53e" providerId="LiveId" clId="{AB55CCD4-59FA-4679-BD0A-B614B987F66D}" dt="2022-04-01T03:45:57.082" v="12" actId="27636"/>
      <pc:docMkLst>
        <pc:docMk/>
      </pc:docMkLst>
      <pc:sldChg chg="modSp mod">
        <pc:chgData name="Mamdouh Alenezi" userId="aaa25a7cb57ba53e" providerId="LiveId" clId="{AB55CCD4-59FA-4679-BD0A-B614B987F66D}" dt="2022-04-01T03:44:59.019" v="1"/>
        <pc:sldMkLst>
          <pc:docMk/>
          <pc:sldMk cId="792989616" sldId="353"/>
        </pc:sldMkLst>
        <pc:spChg chg="mod">
          <ac:chgData name="Mamdouh Alenezi" userId="aaa25a7cb57ba53e" providerId="LiveId" clId="{AB55CCD4-59FA-4679-BD0A-B614B987F66D}" dt="2022-04-01T03:44:59.019" v="1"/>
          <ac:spMkLst>
            <pc:docMk/>
            <pc:sldMk cId="792989616" sldId="353"/>
            <ac:spMk id="3" creationId="{00000000-0000-0000-0000-000000000000}"/>
          </ac:spMkLst>
        </pc:spChg>
      </pc:sldChg>
      <pc:sldChg chg="modSp mod">
        <pc:chgData name="Mamdouh Alenezi" userId="aaa25a7cb57ba53e" providerId="LiveId" clId="{AB55CCD4-59FA-4679-BD0A-B614B987F66D}" dt="2022-04-01T03:45:13.248" v="3"/>
        <pc:sldMkLst>
          <pc:docMk/>
          <pc:sldMk cId="782560904" sldId="520"/>
        </pc:sldMkLst>
        <pc:spChg chg="mod">
          <ac:chgData name="Mamdouh Alenezi" userId="aaa25a7cb57ba53e" providerId="LiveId" clId="{AB55CCD4-59FA-4679-BD0A-B614B987F66D}" dt="2022-04-01T03:45:13.248" v="3"/>
          <ac:spMkLst>
            <pc:docMk/>
            <pc:sldMk cId="782560904" sldId="520"/>
            <ac:spMk id="5" creationId="{00000000-0000-0000-0000-000000000000}"/>
          </ac:spMkLst>
        </pc:spChg>
      </pc:sldChg>
      <pc:sldChg chg="add">
        <pc:chgData name="Mamdouh Alenezi" userId="aaa25a7cb57ba53e" providerId="LiveId" clId="{AB55CCD4-59FA-4679-BD0A-B614B987F66D}" dt="2022-04-01T03:45:07.654" v="2" actId="2890"/>
        <pc:sldMkLst>
          <pc:docMk/>
          <pc:sldMk cId="1739791676" sldId="530"/>
        </pc:sldMkLst>
      </pc:sldChg>
      <pc:sldChg chg="addSp delSp modSp new mod modClrScheme chgLayout">
        <pc:chgData name="Mamdouh Alenezi" userId="aaa25a7cb57ba53e" providerId="LiveId" clId="{AB55CCD4-59FA-4679-BD0A-B614B987F66D}" dt="2022-04-01T03:45:57.082" v="12" actId="27636"/>
        <pc:sldMkLst>
          <pc:docMk/>
          <pc:sldMk cId="2738539282" sldId="531"/>
        </pc:sldMkLst>
        <pc:spChg chg="del">
          <ac:chgData name="Mamdouh Alenezi" userId="aaa25a7cb57ba53e" providerId="LiveId" clId="{AB55CCD4-59FA-4679-BD0A-B614B987F66D}" dt="2022-04-01T03:45:18.021" v="5"/>
          <ac:spMkLst>
            <pc:docMk/>
            <pc:sldMk cId="2738539282" sldId="531"/>
            <ac:spMk id="2" creationId="{F99628BF-4792-41B0-B086-870FCB2CC670}"/>
          </ac:spMkLst>
        </pc:spChg>
        <pc:spChg chg="del">
          <ac:chgData name="Mamdouh Alenezi" userId="aaa25a7cb57ba53e" providerId="LiveId" clId="{AB55CCD4-59FA-4679-BD0A-B614B987F66D}" dt="2022-04-01T03:45:18.021" v="5"/>
          <ac:spMkLst>
            <pc:docMk/>
            <pc:sldMk cId="2738539282" sldId="531"/>
            <ac:spMk id="3" creationId="{4DB04EE4-3130-4209-9618-D43F2C352EE8}"/>
          </ac:spMkLst>
        </pc:spChg>
        <pc:spChg chg="mod ord">
          <ac:chgData name="Mamdouh Alenezi" userId="aaa25a7cb57ba53e" providerId="LiveId" clId="{AB55CCD4-59FA-4679-BD0A-B614B987F66D}" dt="2022-04-01T03:45:20.358" v="6" actId="700"/>
          <ac:spMkLst>
            <pc:docMk/>
            <pc:sldMk cId="2738539282" sldId="531"/>
            <ac:spMk id="4" creationId="{2A399D32-2D29-4345-90D0-9BBF2AE7E495}"/>
          </ac:spMkLst>
        </pc:spChg>
        <pc:spChg chg="add del mod">
          <ac:chgData name="Mamdouh Alenezi" userId="aaa25a7cb57ba53e" providerId="LiveId" clId="{AB55CCD4-59FA-4679-BD0A-B614B987F66D}" dt="2022-04-01T03:45:18.021" v="5"/>
          <ac:spMkLst>
            <pc:docMk/>
            <pc:sldMk cId="2738539282" sldId="531"/>
            <ac:spMk id="5" creationId="{F1D53BD5-EEF6-4325-96BC-5893B813FF79}"/>
          </ac:spMkLst>
        </pc:spChg>
        <pc:spChg chg="add del mod ord">
          <ac:chgData name="Mamdouh Alenezi" userId="aaa25a7cb57ba53e" providerId="LiveId" clId="{AB55CCD4-59FA-4679-BD0A-B614B987F66D}" dt="2022-04-01T03:45:20.358" v="6" actId="700"/>
          <ac:spMkLst>
            <pc:docMk/>
            <pc:sldMk cId="2738539282" sldId="531"/>
            <ac:spMk id="6" creationId="{DA6E5FDB-023D-458C-B1A8-C86D7E16F225}"/>
          </ac:spMkLst>
        </pc:spChg>
        <pc:spChg chg="add del mod ord">
          <ac:chgData name="Mamdouh Alenezi" userId="aaa25a7cb57ba53e" providerId="LiveId" clId="{AB55CCD4-59FA-4679-BD0A-B614B987F66D}" dt="2022-04-01T03:45:20.358" v="6" actId="700"/>
          <ac:spMkLst>
            <pc:docMk/>
            <pc:sldMk cId="2738539282" sldId="531"/>
            <ac:spMk id="7" creationId="{1AD7D4CB-58B9-4720-AF8B-778FC95CCE35}"/>
          </ac:spMkLst>
        </pc:spChg>
        <pc:spChg chg="add mod ord">
          <ac:chgData name="Mamdouh Alenezi" userId="aaa25a7cb57ba53e" providerId="LiveId" clId="{AB55CCD4-59FA-4679-BD0A-B614B987F66D}" dt="2022-04-01T03:45:23.749" v="7"/>
          <ac:spMkLst>
            <pc:docMk/>
            <pc:sldMk cId="2738539282" sldId="531"/>
            <ac:spMk id="8" creationId="{FA7B70EE-D344-4CD4-A737-DA8AFF51EC2D}"/>
          </ac:spMkLst>
        </pc:spChg>
        <pc:spChg chg="add mod ord">
          <ac:chgData name="Mamdouh Alenezi" userId="aaa25a7cb57ba53e" providerId="LiveId" clId="{AB55CCD4-59FA-4679-BD0A-B614B987F66D}" dt="2022-04-01T03:45:57.082" v="12" actId="27636"/>
          <ac:spMkLst>
            <pc:docMk/>
            <pc:sldMk cId="2738539282" sldId="531"/>
            <ac:spMk id="9" creationId="{36F3635A-7DDD-49A0-8506-559D13F8ACF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D35EDD4-F00F-4351-A1DD-A6EC37751E11}" type="datetime1">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hat is DevOps? | Dynatrace news"/>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27584" y="230775"/>
            <a:ext cx="1849800" cy="1040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318B10-2127-4251-9243-666C56E29386}" type="datetime1">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CBA333-EBAE-4470-92EC-8B42198BCDF5}" type="datetime1">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2C8EA9-1E5B-4B4E-AF84-DF68EDD33809}" type="datetime1">
              <a:rPr lang="en-US" smtClean="0"/>
              <a:t>12/4/2022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1C4C2F-5C8E-4429-8570-F5E04E83B861}" type="datetime1">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A75FC7-1530-4C84-BCF6-F1BE3145268D}" type="datetime1">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D8416F0-9AE2-4122-994C-3B9B892569BA}" type="datetime1">
              <a:rPr lang="en-US" smtClean="0"/>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2E6A2B8-176F-445D-866F-063AE3C5552E}" type="datetime1">
              <a:rPr lang="en-US" smtClean="0"/>
              <a:t>12/4/2022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12/4/2022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21118-4A9D-4461-984B-398926F85997}" type="datetime1">
              <a:rPr lang="en-US" smtClean="0"/>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5EB2E7-1D4F-41B0-AAF3-2C9C77BED92C}" type="datetime1">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16B9E83-EC14-4EC0-8A6E-07ED65470CB1}" type="datetime1">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F2D4B0-3CF0-4858-9F0B-2CF4B1CCD4CE}" type="datetime1">
              <a:rPr lang="en-US" smtClean="0"/>
              <a:t>12/4/2022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Scaling </a:t>
            </a:r>
            <a:r>
              <a:rPr lang="en-US" dirty="0" err="1"/>
              <a:t>DevSecOps</a:t>
            </a:r>
            <a:r>
              <a:rPr lang="en-US" dirty="0"/>
              <a:t> at Comcast</a:t>
            </a:r>
          </a:p>
        </p:txBody>
      </p:sp>
      <p:sp>
        <p:nvSpPr>
          <p:cNvPr id="3" name="Subtitle 2"/>
          <p:cNvSpPr>
            <a:spLocks noGrp="1"/>
          </p:cNvSpPr>
          <p:nvPr>
            <p:ph type="subTitle" idx="1"/>
          </p:nvPr>
        </p:nvSpPr>
        <p:spPr/>
        <p:txBody>
          <a:bodyPr/>
          <a:lstStyle/>
          <a:p>
            <a:r>
              <a:rPr lang="en-US" dirty="0"/>
              <a:t>SE489: DevOps Engineering</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0FAE8-3AAC-1BB3-0E50-F55CCFF0C648}"/>
              </a:ext>
            </a:extLst>
          </p:cNvPr>
          <p:cNvSpPr>
            <a:spLocks noGrp="1"/>
          </p:cNvSpPr>
          <p:nvPr>
            <p:ph type="title"/>
          </p:nvPr>
        </p:nvSpPr>
        <p:spPr/>
        <p:txBody>
          <a:bodyPr/>
          <a:lstStyle/>
          <a:p>
            <a:r>
              <a:rPr lang="en-US" dirty="0"/>
              <a:t>Bringing in </a:t>
            </a:r>
            <a:r>
              <a:rPr lang="en-US" dirty="0" err="1"/>
              <a:t>DevSecOps</a:t>
            </a:r>
            <a:r>
              <a:rPr lang="en-US" dirty="0"/>
              <a:t> coaches</a:t>
            </a:r>
          </a:p>
        </p:txBody>
      </p:sp>
      <p:sp>
        <p:nvSpPr>
          <p:cNvPr id="3" name="Content Placeholder 2">
            <a:extLst>
              <a:ext uri="{FF2B5EF4-FFF2-40B4-BE49-F238E27FC236}">
                <a16:creationId xmlns:a16="http://schemas.microsoft.com/office/drawing/2014/main" id="{BD08B2E7-4AA9-86F0-71D2-1B1AB6C12A7A}"/>
              </a:ext>
            </a:extLst>
          </p:cNvPr>
          <p:cNvSpPr>
            <a:spLocks noGrp="1"/>
          </p:cNvSpPr>
          <p:nvPr>
            <p:ph idx="1"/>
          </p:nvPr>
        </p:nvSpPr>
        <p:spPr/>
        <p:txBody>
          <a:bodyPr>
            <a:normAutofit/>
          </a:bodyPr>
          <a:lstStyle/>
          <a:p>
            <a:r>
              <a:rPr lang="en-US" dirty="0" smtClean="0"/>
              <a:t>The </a:t>
            </a:r>
            <a:r>
              <a:rPr lang="en-US" dirty="0"/>
              <a:t>coach's job was not to call your baby ugly, and it was never to tell you that you were doing it wrong. Instead, they are supposed to say, 'What's the next opportunity to improve?'</a:t>
            </a:r>
          </a:p>
          <a:p>
            <a:r>
              <a:rPr lang="en-US" dirty="0"/>
              <a:t>With regular coaching and hourlong workshops every 90 days, a typical DevOps team at Comcast could typically reach </a:t>
            </a:r>
            <a:r>
              <a:rPr lang="en-US" dirty="0" err="1"/>
              <a:t>DevSecOps</a:t>
            </a:r>
            <a:r>
              <a:rPr lang="en-US" dirty="0"/>
              <a:t> maturity in about a year and a half.</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499117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8ECF7-A871-66B6-1126-D3DA73F9C0B9}"/>
              </a:ext>
            </a:extLst>
          </p:cNvPr>
          <p:cNvSpPr>
            <a:spLocks noGrp="1"/>
          </p:cNvSpPr>
          <p:nvPr>
            <p:ph type="title"/>
          </p:nvPr>
        </p:nvSpPr>
        <p:spPr/>
        <p:txBody>
          <a:bodyPr/>
          <a:lstStyle/>
          <a:p>
            <a:r>
              <a:rPr lang="en-US" dirty="0"/>
              <a:t>A DevOps litmus test</a:t>
            </a:r>
          </a:p>
        </p:txBody>
      </p:sp>
      <p:sp>
        <p:nvSpPr>
          <p:cNvPr id="3" name="Content Placeholder 2">
            <a:extLst>
              <a:ext uri="{FF2B5EF4-FFF2-40B4-BE49-F238E27FC236}">
                <a16:creationId xmlns:a16="http://schemas.microsoft.com/office/drawing/2014/main" id="{CBCA28C1-58D4-E7C4-54CD-29AF92EA8FEE}"/>
              </a:ext>
            </a:extLst>
          </p:cNvPr>
          <p:cNvSpPr>
            <a:spLocks noGrp="1"/>
          </p:cNvSpPr>
          <p:nvPr>
            <p:ph idx="1"/>
          </p:nvPr>
        </p:nvSpPr>
        <p:spPr/>
        <p:txBody>
          <a:bodyPr>
            <a:normAutofit/>
          </a:bodyPr>
          <a:lstStyle/>
          <a:p>
            <a:r>
              <a:rPr lang="en-US" dirty="0"/>
              <a:t>With early efforts going well, Comcast's </a:t>
            </a:r>
            <a:r>
              <a:rPr lang="en-US" dirty="0" err="1"/>
              <a:t>DevSecOps</a:t>
            </a:r>
            <a:r>
              <a:rPr lang="en-US" dirty="0"/>
              <a:t> pilot quickly grew. </a:t>
            </a:r>
          </a:p>
          <a:p>
            <a:r>
              <a:rPr lang="en-US" dirty="0"/>
              <a:t>But an early challenge, was convincing company leadership that some development groups weren't ready to participate. </a:t>
            </a:r>
          </a:p>
          <a:p>
            <a:r>
              <a:rPr lang="en-US" dirty="0"/>
              <a:t>Putting the cart before the horse -- introducing </a:t>
            </a:r>
            <a:r>
              <a:rPr lang="en-US" dirty="0" err="1"/>
              <a:t>DevSecOps</a:t>
            </a:r>
            <a:r>
              <a:rPr lang="en-US" dirty="0"/>
              <a:t> to a team that hadn't yet nailed DevOps -- would just cause frustration and waste everyone's time</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2633262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8ECF7-A871-66B6-1126-D3DA73F9C0B9}"/>
              </a:ext>
            </a:extLst>
          </p:cNvPr>
          <p:cNvSpPr>
            <a:spLocks noGrp="1"/>
          </p:cNvSpPr>
          <p:nvPr>
            <p:ph type="title"/>
          </p:nvPr>
        </p:nvSpPr>
        <p:spPr/>
        <p:txBody>
          <a:bodyPr/>
          <a:lstStyle/>
          <a:p>
            <a:r>
              <a:rPr lang="en-US" dirty="0"/>
              <a:t>A DevOps litmus test</a:t>
            </a:r>
          </a:p>
        </p:txBody>
      </p:sp>
      <p:sp>
        <p:nvSpPr>
          <p:cNvPr id="3" name="Content Placeholder 2">
            <a:extLst>
              <a:ext uri="{FF2B5EF4-FFF2-40B4-BE49-F238E27FC236}">
                <a16:creationId xmlns:a16="http://schemas.microsoft.com/office/drawing/2014/main" id="{CBCA28C1-58D4-E7C4-54CD-29AF92EA8FEE}"/>
              </a:ext>
            </a:extLst>
          </p:cNvPr>
          <p:cNvSpPr>
            <a:spLocks noGrp="1"/>
          </p:cNvSpPr>
          <p:nvPr>
            <p:ph idx="1"/>
          </p:nvPr>
        </p:nvSpPr>
        <p:spPr/>
        <p:txBody>
          <a:bodyPr>
            <a:normAutofit/>
          </a:bodyPr>
          <a:lstStyle/>
          <a:p>
            <a:r>
              <a:rPr lang="en-US" dirty="0" smtClean="0"/>
              <a:t>To </a:t>
            </a:r>
            <a:r>
              <a:rPr lang="en-US" dirty="0"/>
              <a:t>vet prospective program participants, they asked developers one key question: whether they trusted the automated tests in their pipeline to invalidate a bad artifact and keep it from getting into production.</a:t>
            </a:r>
          </a:p>
          <a:p>
            <a:r>
              <a:rPr lang="en-US" dirty="0"/>
              <a:t>"Can you blindly make a change and push it through your pipeline and be confident it isn't going to break?" "If you can't do that, you're not doing DevOps."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2182836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B770-3E94-7B63-7996-4D0155F6430B}"/>
              </a:ext>
            </a:extLst>
          </p:cNvPr>
          <p:cNvSpPr>
            <a:spLocks noGrp="1"/>
          </p:cNvSpPr>
          <p:nvPr>
            <p:ph type="title"/>
          </p:nvPr>
        </p:nvSpPr>
        <p:spPr/>
        <p:txBody>
          <a:bodyPr/>
          <a:lstStyle/>
          <a:p>
            <a:r>
              <a:rPr lang="en-US" dirty="0"/>
              <a:t>Practicing </a:t>
            </a:r>
            <a:r>
              <a:rPr lang="en-US" dirty="0" err="1"/>
              <a:t>DevSecOps</a:t>
            </a:r>
            <a:r>
              <a:rPr lang="en-US" dirty="0"/>
              <a:t> at scale</a:t>
            </a:r>
          </a:p>
        </p:txBody>
      </p:sp>
      <p:sp>
        <p:nvSpPr>
          <p:cNvPr id="3" name="Content Placeholder 2">
            <a:extLst>
              <a:ext uri="{FF2B5EF4-FFF2-40B4-BE49-F238E27FC236}">
                <a16:creationId xmlns:a16="http://schemas.microsoft.com/office/drawing/2014/main" id="{BE04976C-7E6B-0516-E37A-775997FFAFB0}"/>
              </a:ext>
            </a:extLst>
          </p:cNvPr>
          <p:cNvSpPr>
            <a:spLocks noGrp="1"/>
          </p:cNvSpPr>
          <p:nvPr>
            <p:ph idx="1"/>
          </p:nvPr>
        </p:nvSpPr>
        <p:spPr/>
        <p:txBody>
          <a:bodyPr/>
          <a:lstStyle/>
          <a:p>
            <a:r>
              <a:rPr lang="en-US" dirty="0"/>
              <a:t>Soon, about 100 of Comcast's software development teams were practicing </a:t>
            </a:r>
            <a:r>
              <a:rPr lang="en-US" dirty="0" err="1"/>
              <a:t>DevSecOps</a:t>
            </a:r>
            <a:r>
              <a:rPr lang="en-US" dirty="0"/>
              <a:t>. </a:t>
            </a:r>
          </a:p>
          <a:p>
            <a:r>
              <a:rPr lang="en-US" dirty="0"/>
              <a:t>The results were compelling, with those groups seeing 85% fewer security incidents in production than their legacy counterparts.</a:t>
            </a:r>
          </a:p>
        </p:txBody>
      </p:sp>
      <p:pic>
        <p:nvPicPr>
          <p:cNvPr id="1028" name="Picture 4">
            <a:extLst>
              <a:ext uri="{FF2B5EF4-FFF2-40B4-BE49-F238E27FC236}">
                <a16:creationId xmlns:a16="http://schemas.microsoft.com/office/drawing/2014/main" id="{4479629B-3817-C07D-D297-A7ED872858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606" t="16667" r="9091" b="19218"/>
          <a:stretch/>
        </p:blipFill>
        <p:spPr bwMode="auto">
          <a:xfrm>
            <a:off x="1302326" y="3708111"/>
            <a:ext cx="9407237" cy="278476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1944413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B770-3E94-7B63-7996-4D0155F6430B}"/>
              </a:ext>
            </a:extLst>
          </p:cNvPr>
          <p:cNvSpPr>
            <a:spLocks noGrp="1"/>
          </p:cNvSpPr>
          <p:nvPr>
            <p:ph type="title"/>
          </p:nvPr>
        </p:nvSpPr>
        <p:spPr/>
        <p:txBody>
          <a:bodyPr/>
          <a:lstStyle/>
          <a:p>
            <a:r>
              <a:rPr lang="en-US" dirty="0"/>
              <a:t>Practicing </a:t>
            </a:r>
            <a:r>
              <a:rPr lang="en-US" dirty="0" err="1"/>
              <a:t>DevSecOps</a:t>
            </a:r>
            <a:r>
              <a:rPr lang="en-US" dirty="0"/>
              <a:t> at scale</a:t>
            </a:r>
          </a:p>
        </p:txBody>
      </p:sp>
      <p:sp>
        <p:nvSpPr>
          <p:cNvPr id="3" name="Content Placeholder 2">
            <a:extLst>
              <a:ext uri="{FF2B5EF4-FFF2-40B4-BE49-F238E27FC236}">
                <a16:creationId xmlns:a16="http://schemas.microsoft.com/office/drawing/2014/main" id="{BE04976C-7E6B-0516-E37A-775997FFAFB0}"/>
              </a:ext>
            </a:extLst>
          </p:cNvPr>
          <p:cNvSpPr>
            <a:spLocks noGrp="1"/>
          </p:cNvSpPr>
          <p:nvPr>
            <p:ph idx="1"/>
          </p:nvPr>
        </p:nvSpPr>
        <p:spPr/>
        <p:txBody>
          <a:bodyPr>
            <a:normAutofit lnSpcReduction="10000"/>
          </a:bodyPr>
          <a:lstStyle/>
          <a:p>
            <a:r>
              <a:rPr lang="en-US" dirty="0"/>
              <a:t>Comcast's </a:t>
            </a:r>
            <a:r>
              <a:rPr lang="en-US" dirty="0" err="1"/>
              <a:t>DevSecOps</a:t>
            </a:r>
            <a:r>
              <a:rPr lang="en-US" dirty="0"/>
              <a:t> program was designed to scale, with dedicated coaches able to work with up to 100 development teams per quarter. </a:t>
            </a:r>
          </a:p>
          <a:p>
            <a:r>
              <a:rPr lang="en-US" dirty="0"/>
              <a:t>To further increase scalability, Comcast also created a federated coaching program, in which someone from outside the </a:t>
            </a:r>
            <a:r>
              <a:rPr lang="en-US" dirty="0" err="1"/>
              <a:t>DevSecOps</a:t>
            </a:r>
            <a:r>
              <a:rPr lang="en-US" dirty="0"/>
              <a:t> pilot team -- say, a security specialist from a standalone business unit -- could train to be a </a:t>
            </a:r>
            <a:r>
              <a:rPr lang="en-US" dirty="0" err="1"/>
              <a:t>DevSecOps</a:t>
            </a:r>
            <a:r>
              <a:rPr lang="en-US" dirty="0"/>
              <a:t> coach.</a:t>
            </a:r>
          </a:p>
          <a:p>
            <a:r>
              <a:rPr lang="en-US" dirty="0"/>
              <a:t>"They had to use our framework and our tooling".</a:t>
            </a:r>
          </a:p>
          <a:p>
            <a:r>
              <a:rPr lang="en-US" dirty="0"/>
              <a:t>"And they had to shadow us three times, and then we reverse-shadowed them two times." </a:t>
            </a:r>
          </a:p>
          <a:p>
            <a:r>
              <a:rPr lang="en-US" dirty="0"/>
              <a:t>If they passed, the federated coaches could then lead </a:t>
            </a:r>
            <a:r>
              <a:rPr lang="en-US" dirty="0" err="1"/>
              <a:t>DevSecOps</a:t>
            </a:r>
            <a:r>
              <a:rPr lang="en-US" dirty="0"/>
              <a:t> workshops in their own business units.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3675515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424F7-1D3B-4983-81A2-C305D430CFCC}"/>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1FA1BD16-E50F-4513-262D-B89A55B853B6}"/>
              </a:ext>
            </a:extLst>
          </p:cNvPr>
          <p:cNvSpPr>
            <a:spLocks noGrp="1"/>
          </p:cNvSpPr>
          <p:nvPr>
            <p:ph idx="1"/>
          </p:nvPr>
        </p:nvSpPr>
        <p:spPr/>
        <p:txBody>
          <a:bodyPr>
            <a:normAutofit/>
          </a:bodyPr>
          <a:lstStyle/>
          <a:p>
            <a:r>
              <a:rPr lang="en-US" dirty="0"/>
              <a:t>Within five years, about half of Comcast's 600-odd development teams had joined the </a:t>
            </a:r>
            <a:r>
              <a:rPr lang="en-US" dirty="0" err="1"/>
              <a:t>DevSecOps</a:t>
            </a:r>
            <a:r>
              <a:rPr lang="en-US" dirty="0"/>
              <a:t> transformation program. </a:t>
            </a:r>
          </a:p>
          <a:p>
            <a:r>
              <a:rPr lang="en-US" dirty="0"/>
              <a:t>At that point, the company decided to transition the remaining teams and shut down its traditional AppSec program. </a:t>
            </a:r>
          </a:p>
          <a:p>
            <a:r>
              <a:rPr lang="en-US" dirty="0"/>
              <a:t>Instead of a siloed team of 400 AppSec specialists, the company would have 100 </a:t>
            </a:r>
            <a:r>
              <a:rPr lang="en-US" dirty="0" err="1"/>
              <a:t>DevSecOps</a:t>
            </a:r>
            <a:r>
              <a:rPr lang="en-US" dirty="0"/>
              <a:t> pros.</a:t>
            </a:r>
          </a:p>
          <a:p>
            <a:r>
              <a:rPr lang="en-US" dirty="0"/>
              <a:t>That essentially solved Comcast's cybersecurity hiring problem.</a:t>
            </a:r>
          </a:p>
          <a:p>
            <a:r>
              <a:rPr lang="en-US" dirty="0"/>
              <a:t>They were able to do 85% better risk reduction with a quarter of the staff.</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2523569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4B0E4-1E02-F272-07AC-F228E5CF063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4012C39-E178-4B41-A3EB-1222FFA20FA0}"/>
              </a:ext>
            </a:extLst>
          </p:cNvPr>
          <p:cNvSpPr>
            <a:spLocks noGrp="1"/>
          </p:cNvSpPr>
          <p:nvPr>
            <p:ph idx="1"/>
          </p:nvPr>
        </p:nvSpPr>
        <p:spPr/>
        <p:txBody>
          <a:bodyPr>
            <a:normAutofit/>
          </a:bodyPr>
          <a:lstStyle/>
          <a:p>
            <a:r>
              <a:rPr lang="en-US" dirty="0"/>
              <a:t>Comcast </a:t>
            </a:r>
            <a:r>
              <a:rPr lang="en-US" dirty="0" smtClean="0"/>
              <a:t>is </a:t>
            </a:r>
            <a:r>
              <a:rPr lang="en-US" dirty="0"/>
              <a:t>the largest American multinational telecommunications conglomerate</a:t>
            </a:r>
            <a:r>
              <a:rPr lang="en-US" dirty="0" smtClean="0"/>
              <a:t>.</a:t>
            </a:r>
          </a:p>
          <a:p>
            <a:r>
              <a:rPr lang="en-US" dirty="0" smtClean="0"/>
              <a:t>It </a:t>
            </a:r>
            <a:r>
              <a:rPr lang="en-US" dirty="0"/>
              <a:t>is the second-largest broadcasting and cable television company in the world by revenue (behind AT&amp;T</a:t>
            </a:r>
            <a:r>
              <a:rPr lang="en-US" dirty="0" smtClean="0"/>
              <a:t>)</a:t>
            </a:r>
          </a:p>
          <a:p>
            <a:r>
              <a:rPr lang="en-US" dirty="0" smtClean="0"/>
              <a:t>It is the </a:t>
            </a:r>
            <a:r>
              <a:rPr lang="en-US" dirty="0"/>
              <a:t>largest </a:t>
            </a:r>
            <a:r>
              <a:rPr lang="en-US" dirty="0" err="1"/>
              <a:t>pay-TV</a:t>
            </a:r>
            <a:r>
              <a:rPr lang="en-US" dirty="0"/>
              <a:t> company, the largest cable TV company and largest home Internet service provider in the United </a:t>
            </a:r>
            <a:r>
              <a:rPr lang="en-US" dirty="0" smtClean="0"/>
              <a:t>States.</a:t>
            </a:r>
          </a:p>
          <a:p>
            <a:r>
              <a:rPr lang="en-US" dirty="0" smtClean="0"/>
              <a:t>It </a:t>
            </a:r>
            <a:r>
              <a:rPr lang="en-US" dirty="0"/>
              <a:t>provides services to U.S. residential and commercial customers in 40 states and the District of Columbia</a:t>
            </a:r>
            <a:r>
              <a:rPr lang="en-US" dirty="0" smtClean="0"/>
              <a:t>.</a:t>
            </a:r>
            <a:endParaRPr lang="en-US" dirty="0"/>
          </a:p>
        </p:txBody>
      </p:sp>
      <p:pic>
        <p:nvPicPr>
          <p:cNvPr id="1026" name="Picture 2" descr="File:Comcast Logo.sv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20296" y="133368"/>
            <a:ext cx="2542776" cy="89990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3083411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4B0E4-1E02-F272-07AC-F228E5CF063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4012C39-E178-4B41-A3EB-1222FFA20FA0}"/>
              </a:ext>
            </a:extLst>
          </p:cNvPr>
          <p:cNvSpPr>
            <a:spLocks noGrp="1"/>
          </p:cNvSpPr>
          <p:nvPr>
            <p:ph idx="1"/>
          </p:nvPr>
        </p:nvSpPr>
        <p:spPr/>
        <p:txBody>
          <a:bodyPr/>
          <a:lstStyle/>
          <a:p>
            <a:r>
              <a:rPr lang="en-US" dirty="0"/>
              <a:t>Comcast's </a:t>
            </a:r>
            <a:r>
              <a:rPr lang="en-US" dirty="0" err="1"/>
              <a:t>DevSecOps</a:t>
            </a:r>
            <a:r>
              <a:rPr lang="en-US" dirty="0"/>
              <a:t> transformation started small but quickly gained steam, resulting in 85% fewer security incidents in production.</a:t>
            </a:r>
          </a:p>
          <a:p>
            <a:r>
              <a:rPr lang="en-US" dirty="0"/>
              <a:t>Starting with a staff of just 16, a small </a:t>
            </a:r>
            <a:r>
              <a:rPr lang="en-US" dirty="0" err="1"/>
              <a:t>DevSecOps</a:t>
            </a:r>
            <a:r>
              <a:rPr lang="en-US" dirty="0"/>
              <a:t> pilot program was launched at Comcast. </a:t>
            </a:r>
          </a:p>
          <a:p>
            <a:r>
              <a:rPr lang="en-US" dirty="0"/>
              <a:t>Out of the telecom conglomerate's 600 application development teams, around 10 already practicing what he considered true DevOps were identified, making them ideal candidates for a </a:t>
            </a:r>
            <a:r>
              <a:rPr lang="en-US" dirty="0" err="1"/>
              <a:t>DevSecOps</a:t>
            </a:r>
            <a:r>
              <a:rPr lang="en-US" dirty="0"/>
              <a:t> transformation.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4199752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A3908-AFF4-BE95-01D0-B0A367B8088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E10F5F0-10DB-4F1E-9505-5F92E34866D9}"/>
              </a:ext>
            </a:extLst>
          </p:cNvPr>
          <p:cNvSpPr>
            <a:spLocks noGrp="1"/>
          </p:cNvSpPr>
          <p:nvPr>
            <p:ph idx="1"/>
          </p:nvPr>
        </p:nvSpPr>
        <p:spPr/>
        <p:txBody>
          <a:bodyPr/>
          <a:lstStyle/>
          <a:p>
            <a:r>
              <a:rPr lang="en-US" dirty="0"/>
              <a:t>Comcast's most mature DevOps practitioners were supposed to hand off their software to the company's siloed application security team, which would then "bolt on" security.</a:t>
            </a:r>
          </a:p>
          <a:p>
            <a:r>
              <a:rPr lang="en-US" dirty="0"/>
              <a:t>Security would send it back to the developers weeks or, sometimes, even months later.</a:t>
            </a:r>
          </a:p>
          <a:p>
            <a:r>
              <a:rPr lang="en-US" dirty="0"/>
              <a:t>The process interrupted programmers' flow and undermined DevOps' effectiveness.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303405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05170-61C1-CEE9-3437-DC07A5BDAEE8}"/>
              </a:ext>
            </a:extLst>
          </p:cNvPr>
          <p:cNvSpPr>
            <a:spLocks noGrp="1"/>
          </p:cNvSpPr>
          <p:nvPr>
            <p:ph type="title"/>
          </p:nvPr>
        </p:nvSpPr>
        <p:spPr/>
        <p:txBody>
          <a:bodyPr/>
          <a:lstStyle/>
          <a:p>
            <a:r>
              <a:rPr lang="en-US" dirty="0" err="1"/>
              <a:t>DevSecOps</a:t>
            </a:r>
            <a:r>
              <a:rPr lang="en-US" dirty="0"/>
              <a:t> pilot</a:t>
            </a:r>
            <a:endParaRPr lang="en-US" dirty="0"/>
          </a:p>
        </p:txBody>
      </p:sp>
      <p:sp>
        <p:nvSpPr>
          <p:cNvPr id="3" name="Content Placeholder 2">
            <a:extLst>
              <a:ext uri="{FF2B5EF4-FFF2-40B4-BE49-F238E27FC236}">
                <a16:creationId xmlns:a16="http://schemas.microsoft.com/office/drawing/2014/main" id="{098627FE-4658-2328-46F1-00AA92CF8E20}"/>
              </a:ext>
            </a:extLst>
          </p:cNvPr>
          <p:cNvSpPr>
            <a:spLocks noGrp="1"/>
          </p:cNvSpPr>
          <p:nvPr>
            <p:ph idx="1"/>
          </p:nvPr>
        </p:nvSpPr>
        <p:spPr/>
        <p:txBody>
          <a:bodyPr>
            <a:normAutofit/>
          </a:bodyPr>
          <a:lstStyle/>
          <a:p>
            <a:r>
              <a:rPr lang="en-US" dirty="0"/>
              <a:t>For the </a:t>
            </a:r>
            <a:r>
              <a:rPr lang="en-US" dirty="0" err="1"/>
              <a:t>DevSecOps</a:t>
            </a:r>
            <a:r>
              <a:rPr lang="en-US" dirty="0"/>
              <a:t> pilot, the team procured and customized a suite of automated security testing tools that Comcast developers could easily integrate with their own continuous integration/continuous delivery (CI/CD) pipelines, eliminating the need to surrender their software to the AppSec team for weeks at a time.</a:t>
            </a:r>
          </a:p>
          <a:p>
            <a:r>
              <a:rPr lang="en-US" dirty="0"/>
              <a:t>These tools work the way developers work and think the way developers think. </a:t>
            </a:r>
            <a:endParaRPr lang="en-US" dirty="0" smtClean="0"/>
          </a:p>
          <a:p>
            <a:r>
              <a:rPr lang="en-US" dirty="0" smtClean="0"/>
              <a:t>These </a:t>
            </a:r>
            <a:r>
              <a:rPr lang="en-US" dirty="0"/>
              <a:t>tools plug into developers pipeline and provide the feedback directly to you.</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4235571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98891-7FDF-B9F6-A210-6762D38AB02A}"/>
              </a:ext>
            </a:extLst>
          </p:cNvPr>
          <p:cNvSpPr>
            <a:spLocks noGrp="1"/>
          </p:cNvSpPr>
          <p:nvPr>
            <p:ph type="title"/>
          </p:nvPr>
        </p:nvSpPr>
        <p:spPr/>
        <p:txBody>
          <a:bodyPr/>
          <a:lstStyle/>
          <a:p>
            <a:r>
              <a:rPr lang="en-US" dirty="0"/>
              <a:t>Bringing in </a:t>
            </a:r>
            <a:r>
              <a:rPr lang="en-US" dirty="0" err="1"/>
              <a:t>DevSecOps</a:t>
            </a:r>
            <a:r>
              <a:rPr lang="en-US" dirty="0"/>
              <a:t> coaches</a:t>
            </a:r>
          </a:p>
        </p:txBody>
      </p:sp>
      <p:sp>
        <p:nvSpPr>
          <p:cNvPr id="3" name="Content Placeholder 2">
            <a:extLst>
              <a:ext uri="{FF2B5EF4-FFF2-40B4-BE49-F238E27FC236}">
                <a16:creationId xmlns:a16="http://schemas.microsoft.com/office/drawing/2014/main" id="{50F1450A-76C7-0E4B-CAE6-A722C39A41C1}"/>
              </a:ext>
            </a:extLst>
          </p:cNvPr>
          <p:cNvSpPr>
            <a:spLocks noGrp="1"/>
          </p:cNvSpPr>
          <p:nvPr>
            <p:ph idx="1"/>
          </p:nvPr>
        </p:nvSpPr>
        <p:spPr/>
        <p:txBody>
          <a:bodyPr>
            <a:normAutofit/>
          </a:bodyPr>
          <a:lstStyle/>
          <a:p>
            <a:r>
              <a:rPr lang="en-US" dirty="0"/>
              <a:t>They rolled out the new tools to each participating development team in a 90-minute introductory workshop. </a:t>
            </a:r>
          </a:p>
          <a:p>
            <a:r>
              <a:rPr lang="en-US" dirty="0"/>
              <a:t>They assigned each group a </a:t>
            </a:r>
            <a:r>
              <a:rPr lang="en-US" dirty="0" err="1"/>
              <a:t>DevSecOps</a:t>
            </a:r>
            <a:r>
              <a:rPr lang="en-US" dirty="0"/>
              <a:t> coach, who would help the developers choose a few core practices to adopt over the next three months -- for example, </a:t>
            </a:r>
            <a:endParaRPr lang="en-US" dirty="0" smtClean="0"/>
          </a:p>
          <a:p>
            <a:pPr lvl="1"/>
            <a:r>
              <a:rPr lang="en-US" dirty="0" smtClean="0"/>
              <a:t>installing </a:t>
            </a:r>
            <a:r>
              <a:rPr lang="en-US" dirty="0"/>
              <a:t>a software composition analysis (SCA) tool in the CI/CD pipeline and scanning for critical vulnerabilities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2234921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98891-7FDF-B9F6-A210-6762D38AB02A}"/>
              </a:ext>
            </a:extLst>
          </p:cNvPr>
          <p:cNvSpPr>
            <a:spLocks noGrp="1"/>
          </p:cNvSpPr>
          <p:nvPr>
            <p:ph type="title"/>
          </p:nvPr>
        </p:nvSpPr>
        <p:spPr/>
        <p:txBody>
          <a:bodyPr/>
          <a:lstStyle/>
          <a:p>
            <a:r>
              <a:rPr lang="en-US" dirty="0"/>
              <a:t>Bringing in </a:t>
            </a:r>
            <a:r>
              <a:rPr lang="en-US" dirty="0" err="1"/>
              <a:t>DevSecOps</a:t>
            </a:r>
            <a:r>
              <a:rPr lang="en-US" dirty="0"/>
              <a:t> coaches</a:t>
            </a:r>
          </a:p>
        </p:txBody>
      </p:sp>
      <p:sp>
        <p:nvSpPr>
          <p:cNvPr id="3" name="Content Placeholder 2">
            <a:extLst>
              <a:ext uri="{FF2B5EF4-FFF2-40B4-BE49-F238E27FC236}">
                <a16:creationId xmlns:a16="http://schemas.microsoft.com/office/drawing/2014/main" id="{50F1450A-76C7-0E4B-CAE6-A722C39A41C1}"/>
              </a:ext>
            </a:extLst>
          </p:cNvPr>
          <p:cNvSpPr>
            <a:spLocks noGrp="1"/>
          </p:cNvSpPr>
          <p:nvPr>
            <p:ph idx="1"/>
          </p:nvPr>
        </p:nvSpPr>
        <p:spPr/>
        <p:txBody>
          <a:bodyPr>
            <a:normAutofit/>
          </a:bodyPr>
          <a:lstStyle/>
          <a:p>
            <a:r>
              <a:rPr lang="en-US" dirty="0" smtClean="0"/>
              <a:t>The </a:t>
            </a:r>
            <a:r>
              <a:rPr lang="en-US" dirty="0"/>
              <a:t>tooling would typically flag a handful of high-priority findings that the team could resolve over the course of a development sprint or two, with extra help available if necessary</a:t>
            </a:r>
            <a:r>
              <a:rPr lang="en-US" dirty="0" smtClean="0"/>
              <a:t>.</a:t>
            </a:r>
          </a:p>
          <a:p>
            <a:r>
              <a:rPr lang="en-US" dirty="0"/>
              <a:t>After working its way through the critical alerts, the development team could then adjust the policy dial to not just scan code, but also block it from merging unless clean. </a:t>
            </a:r>
          </a:p>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3532766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98891-7FDF-B9F6-A210-6762D38AB02A}"/>
              </a:ext>
            </a:extLst>
          </p:cNvPr>
          <p:cNvSpPr>
            <a:spLocks noGrp="1"/>
          </p:cNvSpPr>
          <p:nvPr>
            <p:ph type="title"/>
          </p:nvPr>
        </p:nvSpPr>
        <p:spPr/>
        <p:txBody>
          <a:bodyPr/>
          <a:lstStyle/>
          <a:p>
            <a:r>
              <a:rPr lang="en-US" dirty="0"/>
              <a:t>Bringing in </a:t>
            </a:r>
            <a:r>
              <a:rPr lang="en-US" dirty="0" err="1"/>
              <a:t>DevSecOps</a:t>
            </a:r>
            <a:r>
              <a:rPr lang="en-US" dirty="0"/>
              <a:t> coaches</a:t>
            </a:r>
          </a:p>
        </p:txBody>
      </p:sp>
      <p:sp>
        <p:nvSpPr>
          <p:cNvPr id="3" name="Content Placeholder 2">
            <a:extLst>
              <a:ext uri="{FF2B5EF4-FFF2-40B4-BE49-F238E27FC236}">
                <a16:creationId xmlns:a16="http://schemas.microsoft.com/office/drawing/2014/main" id="{50F1450A-76C7-0E4B-CAE6-A722C39A41C1}"/>
              </a:ext>
            </a:extLst>
          </p:cNvPr>
          <p:cNvSpPr>
            <a:spLocks noGrp="1"/>
          </p:cNvSpPr>
          <p:nvPr>
            <p:ph idx="1"/>
          </p:nvPr>
        </p:nvSpPr>
        <p:spPr/>
        <p:txBody>
          <a:bodyPr>
            <a:normAutofit/>
          </a:bodyPr>
          <a:lstStyle/>
          <a:p>
            <a:r>
              <a:rPr lang="en-US" dirty="0" smtClean="0"/>
              <a:t>Critical </a:t>
            </a:r>
            <a:r>
              <a:rPr lang="en-US" dirty="0"/>
              <a:t>SCA findings accounted for roughly 35% of all security incidents at Comcast. </a:t>
            </a:r>
          </a:p>
          <a:p>
            <a:r>
              <a:rPr lang="en-US" dirty="0"/>
              <a:t>Turn the dial to 'blocking,' and you'll never have another one of those get into production ever again.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2092382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0FAE8-3AAC-1BB3-0E50-F55CCFF0C648}"/>
              </a:ext>
            </a:extLst>
          </p:cNvPr>
          <p:cNvSpPr>
            <a:spLocks noGrp="1"/>
          </p:cNvSpPr>
          <p:nvPr>
            <p:ph type="title"/>
          </p:nvPr>
        </p:nvSpPr>
        <p:spPr/>
        <p:txBody>
          <a:bodyPr/>
          <a:lstStyle/>
          <a:p>
            <a:r>
              <a:rPr lang="en-US" dirty="0"/>
              <a:t>Bringing in </a:t>
            </a:r>
            <a:r>
              <a:rPr lang="en-US" dirty="0" err="1"/>
              <a:t>DevSecOps</a:t>
            </a:r>
            <a:r>
              <a:rPr lang="en-US" dirty="0"/>
              <a:t> coaches</a:t>
            </a:r>
          </a:p>
        </p:txBody>
      </p:sp>
      <p:sp>
        <p:nvSpPr>
          <p:cNvPr id="3" name="Content Placeholder 2">
            <a:extLst>
              <a:ext uri="{FF2B5EF4-FFF2-40B4-BE49-F238E27FC236}">
                <a16:creationId xmlns:a16="http://schemas.microsoft.com/office/drawing/2014/main" id="{BD08B2E7-4AA9-86F0-71D2-1B1AB6C12A7A}"/>
              </a:ext>
            </a:extLst>
          </p:cNvPr>
          <p:cNvSpPr>
            <a:spLocks noGrp="1"/>
          </p:cNvSpPr>
          <p:nvPr>
            <p:ph idx="1"/>
          </p:nvPr>
        </p:nvSpPr>
        <p:spPr/>
        <p:txBody>
          <a:bodyPr>
            <a:normAutofit/>
          </a:bodyPr>
          <a:lstStyle/>
          <a:p>
            <a:r>
              <a:rPr lang="en-US" dirty="0"/>
              <a:t>Over time, a </a:t>
            </a:r>
            <a:r>
              <a:rPr lang="en-US" dirty="0" err="1"/>
              <a:t>DevSecOps</a:t>
            </a:r>
            <a:r>
              <a:rPr lang="en-US" dirty="0"/>
              <a:t> coach would encourage developers to slowly turn up the heat, perhaps also scanning for high- and medium-severity vulnerabilities, for example, or adding interactive application security testing or static application security testing findings to the mix.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1561111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2728</TotalTime>
  <Words>972</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Candara</vt:lpstr>
      <vt:lpstr>Office Theme</vt:lpstr>
      <vt:lpstr>Scaling DevSecOps at Comcast</vt:lpstr>
      <vt:lpstr>Introduction</vt:lpstr>
      <vt:lpstr>Introduction</vt:lpstr>
      <vt:lpstr>Introduction</vt:lpstr>
      <vt:lpstr>DevSecOps pilot</vt:lpstr>
      <vt:lpstr>Bringing in DevSecOps coaches</vt:lpstr>
      <vt:lpstr>Bringing in DevSecOps coaches</vt:lpstr>
      <vt:lpstr>Bringing in DevSecOps coaches</vt:lpstr>
      <vt:lpstr>Bringing in DevSecOps coaches</vt:lpstr>
      <vt:lpstr>Bringing in DevSecOps coaches</vt:lpstr>
      <vt:lpstr>A DevOps litmus test</vt:lpstr>
      <vt:lpstr>A DevOps litmus test</vt:lpstr>
      <vt:lpstr>Practicing DevSecOps at scale</vt:lpstr>
      <vt:lpstr>Practicing DevSecOps at scale</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258</cp:revision>
  <cp:lastPrinted>2021-10-18T07:27:50Z</cp:lastPrinted>
  <dcterms:created xsi:type="dcterms:W3CDTF">2021-10-12T10:09:12Z</dcterms:created>
  <dcterms:modified xsi:type="dcterms:W3CDTF">2022-12-04T05:58:51Z</dcterms:modified>
</cp:coreProperties>
</file>