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524" r:id="rId3"/>
    <p:sldId id="525" r:id="rId4"/>
    <p:sldId id="526" r:id="rId5"/>
    <p:sldId id="527" r:id="rId6"/>
    <p:sldId id="569" r:id="rId7"/>
    <p:sldId id="546" r:id="rId8"/>
    <p:sldId id="528" r:id="rId9"/>
    <p:sldId id="544" r:id="rId10"/>
    <p:sldId id="545" r:id="rId11"/>
    <p:sldId id="566" r:id="rId12"/>
    <p:sldId id="570" r:id="rId13"/>
    <p:sldId id="549" r:id="rId14"/>
    <p:sldId id="547" r:id="rId15"/>
    <p:sldId id="548" r:id="rId16"/>
    <p:sldId id="567" r:id="rId17"/>
    <p:sldId id="568" r:id="rId18"/>
    <p:sldId id="571" r:id="rId19"/>
    <p:sldId id="550" r:id="rId20"/>
    <p:sldId id="551" r:id="rId21"/>
    <p:sldId id="552" r:id="rId22"/>
    <p:sldId id="553" r:id="rId23"/>
    <p:sldId id="572" r:id="rId24"/>
    <p:sldId id="555" r:id="rId25"/>
    <p:sldId id="554" r:id="rId26"/>
    <p:sldId id="556" r:id="rId27"/>
    <p:sldId id="557" r:id="rId28"/>
    <p:sldId id="573" r:id="rId29"/>
    <p:sldId id="558" r:id="rId30"/>
    <p:sldId id="559" r:id="rId31"/>
    <p:sldId id="574" r:id="rId32"/>
    <p:sldId id="560" r:id="rId33"/>
    <p:sldId id="561" r:id="rId34"/>
    <p:sldId id="563" r:id="rId35"/>
    <p:sldId id="562" r:id="rId36"/>
    <p:sldId id="564" r:id="rId37"/>
    <p:sldId id="5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FF"/>
    <a:srgbClr val="F3F2F3"/>
    <a:srgbClr val="2E6CA4"/>
    <a:srgbClr val="FFFFFF"/>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03B73-0063-43A3-B496-81FD09CEDC48}" type="doc">
      <dgm:prSet loTypeId="urn:microsoft.com/office/officeart/2011/layout/HexagonRadial" loCatId="officeonline" qsTypeId="urn:microsoft.com/office/officeart/2005/8/quickstyle/3d3" qsCatId="3D" csTypeId="urn:microsoft.com/office/officeart/2005/8/colors/accent1_2" csCatId="accent1" phldr="1"/>
      <dgm:spPr/>
      <dgm:t>
        <a:bodyPr/>
        <a:lstStyle/>
        <a:p>
          <a:endParaRPr lang="en-US"/>
        </a:p>
      </dgm:t>
    </dgm:pt>
    <dgm:pt modelId="{5F837DF4-3EFC-4679-AFC8-51094841F677}">
      <dgm:prSet phldrT="[Text]"/>
      <dgm:spPr/>
      <dgm:t>
        <a:bodyPr/>
        <a:lstStyle/>
        <a:p>
          <a:r>
            <a:rPr lang="en-US" b="1" dirty="0" smtClean="0">
              <a:latin typeface="Candara" panose="020E0502030303020204" pitchFamily="34" charset="0"/>
            </a:rPr>
            <a:t>Top DevOps Certificates</a:t>
          </a:r>
          <a:endParaRPr lang="en-US" b="1" dirty="0">
            <a:latin typeface="Candara" panose="020E0502030303020204" pitchFamily="34" charset="0"/>
          </a:endParaRPr>
        </a:p>
      </dgm:t>
    </dgm:pt>
    <dgm:pt modelId="{A11C0531-077B-4CB8-88B2-1D20FAB9204A}" type="parTrans" cxnId="{A19245D5-50C8-49FA-8724-DB951A4B4E12}">
      <dgm:prSet/>
      <dgm:spPr/>
      <dgm:t>
        <a:bodyPr/>
        <a:lstStyle/>
        <a:p>
          <a:endParaRPr lang="en-US">
            <a:latin typeface="Candara" panose="020E0502030303020204" pitchFamily="34" charset="0"/>
          </a:endParaRPr>
        </a:p>
      </dgm:t>
    </dgm:pt>
    <dgm:pt modelId="{03FD7765-45D5-445B-81EA-22F224FE3F0A}" type="sibTrans" cxnId="{A19245D5-50C8-49FA-8724-DB951A4B4E12}">
      <dgm:prSet/>
      <dgm:spPr/>
      <dgm:t>
        <a:bodyPr/>
        <a:lstStyle/>
        <a:p>
          <a:endParaRPr lang="en-US">
            <a:latin typeface="Candara" panose="020E0502030303020204" pitchFamily="34" charset="0"/>
          </a:endParaRPr>
        </a:p>
      </dgm:t>
    </dgm:pt>
    <dgm:pt modelId="{1B44B10B-13C4-4A1A-9B83-3113134BFC37}">
      <dgm:prSet phldrT="[Text]"/>
      <dgm:spPr/>
      <dgm:t>
        <a:bodyPr/>
        <a:lstStyle/>
        <a:p>
          <a:r>
            <a:rPr lang="en-US" dirty="0" smtClean="0">
              <a:latin typeface="Candara" panose="020E0502030303020204" pitchFamily="34" charset="0"/>
            </a:rPr>
            <a:t>AWS Certified</a:t>
          </a:r>
          <a:endParaRPr lang="en-US" dirty="0">
            <a:latin typeface="Candara" panose="020E0502030303020204" pitchFamily="34" charset="0"/>
          </a:endParaRPr>
        </a:p>
      </dgm:t>
    </dgm:pt>
    <dgm:pt modelId="{F5B3D482-3E9F-4DFC-B6A9-1DD868EE16DA}" type="parTrans" cxnId="{4D40B7D1-4DF3-4C2E-93FA-AB6717A49661}">
      <dgm:prSet/>
      <dgm:spPr/>
      <dgm:t>
        <a:bodyPr/>
        <a:lstStyle/>
        <a:p>
          <a:endParaRPr lang="en-US">
            <a:latin typeface="Candara" panose="020E0502030303020204" pitchFamily="34" charset="0"/>
          </a:endParaRPr>
        </a:p>
      </dgm:t>
    </dgm:pt>
    <dgm:pt modelId="{3C3FF3EF-7B49-43B1-8664-92A706D3C1E0}" type="sibTrans" cxnId="{4D40B7D1-4DF3-4C2E-93FA-AB6717A49661}">
      <dgm:prSet/>
      <dgm:spPr/>
      <dgm:t>
        <a:bodyPr/>
        <a:lstStyle/>
        <a:p>
          <a:endParaRPr lang="en-US">
            <a:latin typeface="Candara" panose="020E0502030303020204" pitchFamily="34" charset="0"/>
          </a:endParaRPr>
        </a:p>
      </dgm:t>
    </dgm:pt>
    <dgm:pt modelId="{680D5F13-7449-45EF-92CD-6F19086B9388}">
      <dgm:prSet phldrT="[Text]"/>
      <dgm:spPr/>
      <dgm:t>
        <a:bodyPr/>
        <a:lstStyle/>
        <a:p>
          <a:r>
            <a:rPr lang="en-US" dirty="0" smtClean="0">
              <a:latin typeface="Candara" panose="020E0502030303020204" pitchFamily="34" charset="0"/>
            </a:rPr>
            <a:t>Docker</a:t>
          </a:r>
          <a:endParaRPr lang="en-US" dirty="0">
            <a:latin typeface="Candara" panose="020E0502030303020204" pitchFamily="34" charset="0"/>
          </a:endParaRPr>
        </a:p>
      </dgm:t>
    </dgm:pt>
    <dgm:pt modelId="{04EF5065-E3A2-46C8-8E8B-45DC2BD5AD71}" type="parTrans" cxnId="{F7889885-5C7B-4048-867A-B30E49F7157B}">
      <dgm:prSet/>
      <dgm:spPr/>
      <dgm:t>
        <a:bodyPr/>
        <a:lstStyle/>
        <a:p>
          <a:endParaRPr lang="en-US">
            <a:latin typeface="Candara" panose="020E0502030303020204" pitchFamily="34" charset="0"/>
          </a:endParaRPr>
        </a:p>
      </dgm:t>
    </dgm:pt>
    <dgm:pt modelId="{26A459B7-2ED4-4AEF-BEAF-7EA894AD8634}" type="sibTrans" cxnId="{F7889885-5C7B-4048-867A-B30E49F7157B}">
      <dgm:prSet/>
      <dgm:spPr/>
      <dgm:t>
        <a:bodyPr/>
        <a:lstStyle/>
        <a:p>
          <a:endParaRPr lang="en-US">
            <a:latin typeface="Candara" panose="020E0502030303020204" pitchFamily="34" charset="0"/>
          </a:endParaRPr>
        </a:p>
      </dgm:t>
    </dgm:pt>
    <dgm:pt modelId="{BEB1CAB4-28B8-4941-A150-F9768352435F}">
      <dgm:prSet phldrT="[Text]"/>
      <dgm:spPr/>
      <dgm:t>
        <a:bodyPr/>
        <a:lstStyle/>
        <a:p>
          <a:r>
            <a:rPr lang="en-US" dirty="0" smtClean="0">
              <a:latin typeface="Candara" panose="020E0502030303020204" pitchFamily="34" charset="0"/>
            </a:rPr>
            <a:t>Kubernetes</a:t>
          </a:r>
          <a:endParaRPr lang="en-US" dirty="0">
            <a:latin typeface="Candara" panose="020E0502030303020204" pitchFamily="34" charset="0"/>
          </a:endParaRPr>
        </a:p>
      </dgm:t>
    </dgm:pt>
    <dgm:pt modelId="{28DF7E73-A883-48E4-8D4F-DA8A12E32736}" type="parTrans" cxnId="{F17D0FFA-D8D6-4530-8E0A-A8805D3017BA}">
      <dgm:prSet/>
      <dgm:spPr/>
      <dgm:t>
        <a:bodyPr/>
        <a:lstStyle/>
        <a:p>
          <a:endParaRPr lang="en-US">
            <a:latin typeface="Candara" panose="020E0502030303020204" pitchFamily="34" charset="0"/>
          </a:endParaRPr>
        </a:p>
      </dgm:t>
    </dgm:pt>
    <dgm:pt modelId="{C7BFC8C7-F334-4CF8-95BD-83C8EEE735A2}" type="sibTrans" cxnId="{F17D0FFA-D8D6-4530-8E0A-A8805D3017BA}">
      <dgm:prSet/>
      <dgm:spPr/>
      <dgm:t>
        <a:bodyPr/>
        <a:lstStyle/>
        <a:p>
          <a:endParaRPr lang="en-US">
            <a:latin typeface="Candara" panose="020E0502030303020204" pitchFamily="34" charset="0"/>
          </a:endParaRPr>
        </a:p>
      </dgm:t>
    </dgm:pt>
    <dgm:pt modelId="{DC7CD1FB-C446-44F7-BF51-3796DF920D14}">
      <dgm:prSet phldrT="[Text]"/>
      <dgm:spPr/>
      <dgm:t>
        <a:bodyPr/>
        <a:lstStyle/>
        <a:p>
          <a:r>
            <a:rPr lang="en-US" dirty="0" smtClean="0">
              <a:latin typeface="Candara" panose="020E0502030303020204" pitchFamily="34" charset="0"/>
            </a:rPr>
            <a:t>Azure DevOps</a:t>
          </a:r>
          <a:endParaRPr lang="en-US" dirty="0">
            <a:latin typeface="Candara" panose="020E0502030303020204" pitchFamily="34" charset="0"/>
          </a:endParaRPr>
        </a:p>
      </dgm:t>
    </dgm:pt>
    <dgm:pt modelId="{B3B30434-57EC-4096-A8E0-B12374DDF380}" type="parTrans" cxnId="{22364E92-B42A-434E-871E-740DE55DFF4E}">
      <dgm:prSet/>
      <dgm:spPr/>
      <dgm:t>
        <a:bodyPr/>
        <a:lstStyle/>
        <a:p>
          <a:endParaRPr lang="en-US">
            <a:latin typeface="Candara" panose="020E0502030303020204" pitchFamily="34" charset="0"/>
          </a:endParaRPr>
        </a:p>
      </dgm:t>
    </dgm:pt>
    <dgm:pt modelId="{68F57203-5D8B-4EF7-BF77-1CF8FE066E0D}" type="sibTrans" cxnId="{22364E92-B42A-434E-871E-740DE55DFF4E}">
      <dgm:prSet/>
      <dgm:spPr/>
      <dgm:t>
        <a:bodyPr/>
        <a:lstStyle/>
        <a:p>
          <a:endParaRPr lang="en-US">
            <a:latin typeface="Candara" panose="020E0502030303020204" pitchFamily="34" charset="0"/>
          </a:endParaRPr>
        </a:p>
      </dgm:t>
    </dgm:pt>
    <dgm:pt modelId="{859A73B4-FAD9-4E6B-849E-EF642C56A344}">
      <dgm:prSet phldrT="[Text]"/>
      <dgm:spPr/>
      <dgm:t>
        <a:bodyPr/>
        <a:lstStyle/>
        <a:p>
          <a:r>
            <a:rPr lang="en-US" dirty="0" smtClean="0">
              <a:latin typeface="Candara" panose="020E0502030303020204" pitchFamily="34" charset="0"/>
            </a:rPr>
            <a:t>Puppet Certified</a:t>
          </a:r>
          <a:endParaRPr lang="en-US" dirty="0">
            <a:latin typeface="Candara" panose="020E0502030303020204" pitchFamily="34" charset="0"/>
          </a:endParaRPr>
        </a:p>
      </dgm:t>
    </dgm:pt>
    <dgm:pt modelId="{AEDA1A55-F7E9-4FD4-98F2-02CF796A1E3F}" type="parTrans" cxnId="{A4FD96B2-5ECF-4970-8E2D-572EF2F3CD2E}">
      <dgm:prSet/>
      <dgm:spPr/>
      <dgm:t>
        <a:bodyPr/>
        <a:lstStyle/>
        <a:p>
          <a:endParaRPr lang="en-US">
            <a:latin typeface="Candara" panose="020E0502030303020204" pitchFamily="34" charset="0"/>
          </a:endParaRPr>
        </a:p>
      </dgm:t>
    </dgm:pt>
    <dgm:pt modelId="{72402620-1627-4B1E-8EB2-6F016445D684}" type="sibTrans" cxnId="{A4FD96B2-5ECF-4970-8E2D-572EF2F3CD2E}">
      <dgm:prSet/>
      <dgm:spPr/>
      <dgm:t>
        <a:bodyPr/>
        <a:lstStyle/>
        <a:p>
          <a:endParaRPr lang="en-US">
            <a:latin typeface="Candara" panose="020E0502030303020204" pitchFamily="34" charset="0"/>
          </a:endParaRPr>
        </a:p>
      </dgm:t>
    </dgm:pt>
    <dgm:pt modelId="{2DAA6D51-56F3-4570-83C1-E4189A2103A5}">
      <dgm:prSet phldrT="[Text]"/>
      <dgm:spPr/>
      <dgm:t>
        <a:bodyPr/>
        <a:lstStyle/>
        <a:p>
          <a:r>
            <a:rPr lang="en-US" dirty="0" smtClean="0">
              <a:latin typeface="Candara" panose="020E0502030303020204" pitchFamily="34" charset="0"/>
            </a:rPr>
            <a:t>DevOps Institute</a:t>
          </a:r>
          <a:endParaRPr lang="en-US" dirty="0">
            <a:latin typeface="Candara" panose="020E0502030303020204" pitchFamily="34" charset="0"/>
          </a:endParaRPr>
        </a:p>
      </dgm:t>
    </dgm:pt>
    <dgm:pt modelId="{3BF24ACF-4393-4377-8122-D84E637067AC}" type="parTrans" cxnId="{7300A63D-7C59-4F63-B225-DD26116305EF}">
      <dgm:prSet/>
      <dgm:spPr/>
      <dgm:t>
        <a:bodyPr/>
        <a:lstStyle/>
        <a:p>
          <a:endParaRPr lang="en-US">
            <a:latin typeface="Candara" panose="020E0502030303020204" pitchFamily="34" charset="0"/>
          </a:endParaRPr>
        </a:p>
      </dgm:t>
    </dgm:pt>
    <dgm:pt modelId="{FEDCAA36-2F3B-4879-B16D-B9554CB44574}" type="sibTrans" cxnId="{7300A63D-7C59-4F63-B225-DD26116305EF}">
      <dgm:prSet/>
      <dgm:spPr/>
      <dgm:t>
        <a:bodyPr/>
        <a:lstStyle/>
        <a:p>
          <a:endParaRPr lang="en-US">
            <a:latin typeface="Candara" panose="020E0502030303020204" pitchFamily="34" charset="0"/>
          </a:endParaRPr>
        </a:p>
      </dgm:t>
    </dgm:pt>
    <dgm:pt modelId="{065F06D9-87BE-4F50-A3F9-4A3A44227CFC}" type="pres">
      <dgm:prSet presAssocID="{BF303B73-0063-43A3-B496-81FD09CEDC48}" presName="Name0" presStyleCnt="0">
        <dgm:presLayoutVars>
          <dgm:chMax val="1"/>
          <dgm:chPref val="1"/>
          <dgm:dir/>
          <dgm:animOne val="branch"/>
          <dgm:animLvl val="lvl"/>
        </dgm:presLayoutVars>
      </dgm:prSet>
      <dgm:spPr/>
      <dgm:t>
        <a:bodyPr/>
        <a:lstStyle/>
        <a:p>
          <a:endParaRPr lang="en-US"/>
        </a:p>
      </dgm:t>
    </dgm:pt>
    <dgm:pt modelId="{10BEC96B-391F-44BC-ABD5-7ABF65CB524F}" type="pres">
      <dgm:prSet presAssocID="{5F837DF4-3EFC-4679-AFC8-51094841F677}" presName="Parent" presStyleLbl="node0" presStyleIdx="0" presStyleCnt="1">
        <dgm:presLayoutVars>
          <dgm:chMax val="6"/>
          <dgm:chPref val="6"/>
        </dgm:presLayoutVars>
      </dgm:prSet>
      <dgm:spPr/>
      <dgm:t>
        <a:bodyPr/>
        <a:lstStyle/>
        <a:p>
          <a:endParaRPr lang="en-US"/>
        </a:p>
      </dgm:t>
    </dgm:pt>
    <dgm:pt modelId="{D7D7D7FF-2B7C-49FE-8E2B-8E9ACBB341FF}" type="pres">
      <dgm:prSet presAssocID="{1B44B10B-13C4-4A1A-9B83-3113134BFC37}" presName="Accent1" presStyleCnt="0"/>
      <dgm:spPr/>
    </dgm:pt>
    <dgm:pt modelId="{6230F6FB-7085-4493-A44E-A475F33A1FD9}" type="pres">
      <dgm:prSet presAssocID="{1B44B10B-13C4-4A1A-9B83-3113134BFC37}" presName="Accent" presStyleLbl="bgShp" presStyleIdx="0" presStyleCnt="6"/>
      <dgm:spPr/>
    </dgm:pt>
    <dgm:pt modelId="{23895316-5845-414B-9A42-E15DB9DD6C42}" type="pres">
      <dgm:prSet presAssocID="{1B44B10B-13C4-4A1A-9B83-3113134BFC37}" presName="Child1" presStyleLbl="node1" presStyleIdx="0" presStyleCnt="6">
        <dgm:presLayoutVars>
          <dgm:chMax val="0"/>
          <dgm:chPref val="0"/>
          <dgm:bulletEnabled val="1"/>
        </dgm:presLayoutVars>
      </dgm:prSet>
      <dgm:spPr/>
      <dgm:t>
        <a:bodyPr/>
        <a:lstStyle/>
        <a:p>
          <a:endParaRPr lang="en-US"/>
        </a:p>
      </dgm:t>
    </dgm:pt>
    <dgm:pt modelId="{02C58898-3758-4B3A-AF6D-8147566C2E82}" type="pres">
      <dgm:prSet presAssocID="{680D5F13-7449-45EF-92CD-6F19086B9388}" presName="Accent2" presStyleCnt="0"/>
      <dgm:spPr/>
    </dgm:pt>
    <dgm:pt modelId="{50EDE7C4-8AA2-4851-B656-5ECA3B6AF314}" type="pres">
      <dgm:prSet presAssocID="{680D5F13-7449-45EF-92CD-6F19086B9388}" presName="Accent" presStyleLbl="bgShp" presStyleIdx="1" presStyleCnt="6"/>
      <dgm:spPr/>
    </dgm:pt>
    <dgm:pt modelId="{F9ACE4E8-33F9-4D5A-B6ED-893A1D310D53}" type="pres">
      <dgm:prSet presAssocID="{680D5F13-7449-45EF-92CD-6F19086B9388}" presName="Child2" presStyleLbl="node1" presStyleIdx="1" presStyleCnt="6">
        <dgm:presLayoutVars>
          <dgm:chMax val="0"/>
          <dgm:chPref val="0"/>
          <dgm:bulletEnabled val="1"/>
        </dgm:presLayoutVars>
      </dgm:prSet>
      <dgm:spPr/>
      <dgm:t>
        <a:bodyPr/>
        <a:lstStyle/>
        <a:p>
          <a:endParaRPr lang="en-US"/>
        </a:p>
      </dgm:t>
    </dgm:pt>
    <dgm:pt modelId="{0ADC574C-64A9-4338-9004-5BF69677A3FF}" type="pres">
      <dgm:prSet presAssocID="{BEB1CAB4-28B8-4941-A150-F9768352435F}" presName="Accent3" presStyleCnt="0"/>
      <dgm:spPr/>
    </dgm:pt>
    <dgm:pt modelId="{22FB62CA-C6D8-40BE-A32E-F396B50AE2B7}" type="pres">
      <dgm:prSet presAssocID="{BEB1CAB4-28B8-4941-A150-F9768352435F}" presName="Accent" presStyleLbl="bgShp" presStyleIdx="2" presStyleCnt="6"/>
      <dgm:spPr/>
    </dgm:pt>
    <dgm:pt modelId="{E367EF29-F685-4332-9563-25D385480378}" type="pres">
      <dgm:prSet presAssocID="{BEB1CAB4-28B8-4941-A150-F9768352435F}" presName="Child3" presStyleLbl="node1" presStyleIdx="2" presStyleCnt="6">
        <dgm:presLayoutVars>
          <dgm:chMax val="0"/>
          <dgm:chPref val="0"/>
          <dgm:bulletEnabled val="1"/>
        </dgm:presLayoutVars>
      </dgm:prSet>
      <dgm:spPr/>
      <dgm:t>
        <a:bodyPr/>
        <a:lstStyle/>
        <a:p>
          <a:endParaRPr lang="en-US"/>
        </a:p>
      </dgm:t>
    </dgm:pt>
    <dgm:pt modelId="{B53B96E7-BC26-47B8-AF81-3ADB7FCCB22C}" type="pres">
      <dgm:prSet presAssocID="{DC7CD1FB-C446-44F7-BF51-3796DF920D14}" presName="Accent4" presStyleCnt="0"/>
      <dgm:spPr/>
    </dgm:pt>
    <dgm:pt modelId="{7720B879-C78A-4A5B-9882-0C3996A1FF19}" type="pres">
      <dgm:prSet presAssocID="{DC7CD1FB-C446-44F7-BF51-3796DF920D14}" presName="Accent" presStyleLbl="bgShp" presStyleIdx="3" presStyleCnt="6"/>
      <dgm:spPr/>
    </dgm:pt>
    <dgm:pt modelId="{060F6C64-A835-46F5-AE02-0F3996062CF4}" type="pres">
      <dgm:prSet presAssocID="{DC7CD1FB-C446-44F7-BF51-3796DF920D14}" presName="Child4" presStyleLbl="node1" presStyleIdx="3" presStyleCnt="6">
        <dgm:presLayoutVars>
          <dgm:chMax val="0"/>
          <dgm:chPref val="0"/>
          <dgm:bulletEnabled val="1"/>
        </dgm:presLayoutVars>
      </dgm:prSet>
      <dgm:spPr/>
      <dgm:t>
        <a:bodyPr/>
        <a:lstStyle/>
        <a:p>
          <a:endParaRPr lang="en-US"/>
        </a:p>
      </dgm:t>
    </dgm:pt>
    <dgm:pt modelId="{257BF8A6-6231-45DB-AE4C-330D29DAEB11}" type="pres">
      <dgm:prSet presAssocID="{859A73B4-FAD9-4E6B-849E-EF642C56A344}" presName="Accent5" presStyleCnt="0"/>
      <dgm:spPr/>
    </dgm:pt>
    <dgm:pt modelId="{FE36ED21-D4F2-4E72-B736-C37A41DB8620}" type="pres">
      <dgm:prSet presAssocID="{859A73B4-FAD9-4E6B-849E-EF642C56A344}" presName="Accent" presStyleLbl="bgShp" presStyleIdx="4" presStyleCnt="6"/>
      <dgm:spPr/>
    </dgm:pt>
    <dgm:pt modelId="{EAA811AA-506A-40DD-8590-FFDC15B11B21}" type="pres">
      <dgm:prSet presAssocID="{859A73B4-FAD9-4E6B-849E-EF642C56A344}" presName="Child5" presStyleLbl="node1" presStyleIdx="4" presStyleCnt="6">
        <dgm:presLayoutVars>
          <dgm:chMax val="0"/>
          <dgm:chPref val="0"/>
          <dgm:bulletEnabled val="1"/>
        </dgm:presLayoutVars>
      </dgm:prSet>
      <dgm:spPr/>
      <dgm:t>
        <a:bodyPr/>
        <a:lstStyle/>
        <a:p>
          <a:endParaRPr lang="en-US"/>
        </a:p>
      </dgm:t>
    </dgm:pt>
    <dgm:pt modelId="{7CC14BC2-8952-43D2-ABD0-51F9A52D2EF5}" type="pres">
      <dgm:prSet presAssocID="{2DAA6D51-56F3-4570-83C1-E4189A2103A5}" presName="Accent6" presStyleCnt="0"/>
      <dgm:spPr/>
    </dgm:pt>
    <dgm:pt modelId="{C83EF1F3-EFFA-4760-96C3-5B2F62FB7F44}" type="pres">
      <dgm:prSet presAssocID="{2DAA6D51-56F3-4570-83C1-E4189A2103A5}" presName="Accent" presStyleLbl="bgShp" presStyleIdx="5" presStyleCnt="6"/>
      <dgm:spPr/>
    </dgm:pt>
    <dgm:pt modelId="{0612819F-D66A-44AD-8FC4-F4AB7FDD16E7}" type="pres">
      <dgm:prSet presAssocID="{2DAA6D51-56F3-4570-83C1-E4189A2103A5}" presName="Child6" presStyleLbl="node1" presStyleIdx="5" presStyleCnt="6">
        <dgm:presLayoutVars>
          <dgm:chMax val="0"/>
          <dgm:chPref val="0"/>
          <dgm:bulletEnabled val="1"/>
        </dgm:presLayoutVars>
      </dgm:prSet>
      <dgm:spPr/>
      <dgm:t>
        <a:bodyPr/>
        <a:lstStyle/>
        <a:p>
          <a:endParaRPr lang="en-US"/>
        </a:p>
      </dgm:t>
    </dgm:pt>
  </dgm:ptLst>
  <dgm:cxnLst>
    <dgm:cxn modelId="{60B38E56-FC56-40BE-82BF-0D552C742ABA}" type="presOf" srcId="{859A73B4-FAD9-4E6B-849E-EF642C56A344}" destId="{EAA811AA-506A-40DD-8590-FFDC15B11B21}" srcOrd="0" destOrd="0" presId="urn:microsoft.com/office/officeart/2011/layout/HexagonRadial"/>
    <dgm:cxn modelId="{A4FD96B2-5ECF-4970-8E2D-572EF2F3CD2E}" srcId="{5F837DF4-3EFC-4679-AFC8-51094841F677}" destId="{859A73B4-FAD9-4E6B-849E-EF642C56A344}" srcOrd="4" destOrd="0" parTransId="{AEDA1A55-F7E9-4FD4-98F2-02CF796A1E3F}" sibTransId="{72402620-1627-4B1E-8EB2-6F016445D684}"/>
    <dgm:cxn modelId="{7300A63D-7C59-4F63-B225-DD26116305EF}" srcId="{5F837DF4-3EFC-4679-AFC8-51094841F677}" destId="{2DAA6D51-56F3-4570-83C1-E4189A2103A5}" srcOrd="5" destOrd="0" parTransId="{3BF24ACF-4393-4377-8122-D84E637067AC}" sibTransId="{FEDCAA36-2F3B-4879-B16D-B9554CB44574}"/>
    <dgm:cxn modelId="{A19245D5-50C8-49FA-8724-DB951A4B4E12}" srcId="{BF303B73-0063-43A3-B496-81FD09CEDC48}" destId="{5F837DF4-3EFC-4679-AFC8-51094841F677}" srcOrd="0" destOrd="0" parTransId="{A11C0531-077B-4CB8-88B2-1D20FAB9204A}" sibTransId="{03FD7765-45D5-445B-81EA-22F224FE3F0A}"/>
    <dgm:cxn modelId="{550CAF61-0E02-4B5B-8CDE-33E271B8850E}" type="presOf" srcId="{680D5F13-7449-45EF-92CD-6F19086B9388}" destId="{F9ACE4E8-33F9-4D5A-B6ED-893A1D310D53}" srcOrd="0" destOrd="0" presId="urn:microsoft.com/office/officeart/2011/layout/HexagonRadial"/>
    <dgm:cxn modelId="{22364E92-B42A-434E-871E-740DE55DFF4E}" srcId="{5F837DF4-3EFC-4679-AFC8-51094841F677}" destId="{DC7CD1FB-C446-44F7-BF51-3796DF920D14}" srcOrd="3" destOrd="0" parTransId="{B3B30434-57EC-4096-A8E0-B12374DDF380}" sibTransId="{68F57203-5D8B-4EF7-BF77-1CF8FE066E0D}"/>
    <dgm:cxn modelId="{2306F82A-0616-42A3-B181-696321496629}" type="presOf" srcId="{BEB1CAB4-28B8-4941-A150-F9768352435F}" destId="{E367EF29-F685-4332-9563-25D385480378}" srcOrd="0" destOrd="0" presId="urn:microsoft.com/office/officeart/2011/layout/HexagonRadial"/>
    <dgm:cxn modelId="{C59D99CA-DB16-4528-A6C9-B550B6413EB4}" type="presOf" srcId="{1B44B10B-13C4-4A1A-9B83-3113134BFC37}" destId="{23895316-5845-414B-9A42-E15DB9DD6C42}" srcOrd="0" destOrd="0" presId="urn:microsoft.com/office/officeart/2011/layout/HexagonRadial"/>
    <dgm:cxn modelId="{F7889885-5C7B-4048-867A-B30E49F7157B}" srcId="{5F837DF4-3EFC-4679-AFC8-51094841F677}" destId="{680D5F13-7449-45EF-92CD-6F19086B9388}" srcOrd="1" destOrd="0" parTransId="{04EF5065-E3A2-46C8-8E8B-45DC2BD5AD71}" sibTransId="{26A459B7-2ED4-4AEF-BEAF-7EA894AD8634}"/>
    <dgm:cxn modelId="{71D0F652-CDE2-47C5-9159-2929A9D48086}" type="presOf" srcId="{DC7CD1FB-C446-44F7-BF51-3796DF920D14}" destId="{060F6C64-A835-46F5-AE02-0F3996062CF4}" srcOrd="0" destOrd="0" presId="urn:microsoft.com/office/officeart/2011/layout/HexagonRadial"/>
    <dgm:cxn modelId="{16D1E735-CBE1-469D-8E0E-95A4BE8E9AF7}" type="presOf" srcId="{BF303B73-0063-43A3-B496-81FD09CEDC48}" destId="{065F06D9-87BE-4F50-A3F9-4A3A44227CFC}" srcOrd="0" destOrd="0" presId="urn:microsoft.com/office/officeart/2011/layout/HexagonRadial"/>
    <dgm:cxn modelId="{D40ECABE-C4BC-4047-993D-533360E0A4C6}" type="presOf" srcId="{5F837DF4-3EFC-4679-AFC8-51094841F677}" destId="{10BEC96B-391F-44BC-ABD5-7ABF65CB524F}" srcOrd="0" destOrd="0" presId="urn:microsoft.com/office/officeart/2011/layout/HexagonRadial"/>
    <dgm:cxn modelId="{5D35F445-66D0-48D0-A8F5-A230EDBE5C43}" type="presOf" srcId="{2DAA6D51-56F3-4570-83C1-E4189A2103A5}" destId="{0612819F-D66A-44AD-8FC4-F4AB7FDD16E7}" srcOrd="0" destOrd="0" presId="urn:microsoft.com/office/officeart/2011/layout/HexagonRadial"/>
    <dgm:cxn modelId="{F17D0FFA-D8D6-4530-8E0A-A8805D3017BA}" srcId="{5F837DF4-3EFC-4679-AFC8-51094841F677}" destId="{BEB1CAB4-28B8-4941-A150-F9768352435F}" srcOrd="2" destOrd="0" parTransId="{28DF7E73-A883-48E4-8D4F-DA8A12E32736}" sibTransId="{C7BFC8C7-F334-4CF8-95BD-83C8EEE735A2}"/>
    <dgm:cxn modelId="{4D40B7D1-4DF3-4C2E-93FA-AB6717A49661}" srcId="{5F837DF4-3EFC-4679-AFC8-51094841F677}" destId="{1B44B10B-13C4-4A1A-9B83-3113134BFC37}" srcOrd="0" destOrd="0" parTransId="{F5B3D482-3E9F-4DFC-B6A9-1DD868EE16DA}" sibTransId="{3C3FF3EF-7B49-43B1-8664-92A706D3C1E0}"/>
    <dgm:cxn modelId="{BACB4CEE-7EA7-4E9F-B150-0EC08C5BCD23}" type="presParOf" srcId="{065F06D9-87BE-4F50-A3F9-4A3A44227CFC}" destId="{10BEC96B-391F-44BC-ABD5-7ABF65CB524F}" srcOrd="0" destOrd="0" presId="urn:microsoft.com/office/officeart/2011/layout/HexagonRadial"/>
    <dgm:cxn modelId="{03EDE25D-04F5-4577-89BF-79A07ABF60E8}" type="presParOf" srcId="{065F06D9-87BE-4F50-A3F9-4A3A44227CFC}" destId="{D7D7D7FF-2B7C-49FE-8E2B-8E9ACBB341FF}" srcOrd="1" destOrd="0" presId="urn:microsoft.com/office/officeart/2011/layout/HexagonRadial"/>
    <dgm:cxn modelId="{76D57719-C09F-4D5B-81DA-8573D8F7DB8D}" type="presParOf" srcId="{D7D7D7FF-2B7C-49FE-8E2B-8E9ACBB341FF}" destId="{6230F6FB-7085-4493-A44E-A475F33A1FD9}" srcOrd="0" destOrd="0" presId="urn:microsoft.com/office/officeart/2011/layout/HexagonRadial"/>
    <dgm:cxn modelId="{7D67CD6B-E9AD-43AA-BEBB-42D5DF7F9D0A}" type="presParOf" srcId="{065F06D9-87BE-4F50-A3F9-4A3A44227CFC}" destId="{23895316-5845-414B-9A42-E15DB9DD6C42}" srcOrd="2" destOrd="0" presId="urn:microsoft.com/office/officeart/2011/layout/HexagonRadial"/>
    <dgm:cxn modelId="{1FB6831B-DC74-4333-A6A7-16F1218C869A}" type="presParOf" srcId="{065F06D9-87BE-4F50-A3F9-4A3A44227CFC}" destId="{02C58898-3758-4B3A-AF6D-8147566C2E82}" srcOrd="3" destOrd="0" presId="urn:microsoft.com/office/officeart/2011/layout/HexagonRadial"/>
    <dgm:cxn modelId="{2433FF38-8008-4859-BB6D-E3242E5226BE}" type="presParOf" srcId="{02C58898-3758-4B3A-AF6D-8147566C2E82}" destId="{50EDE7C4-8AA2-4851-B656-5ECA3B6AF314}" srcOrd="0" destOrd="0" presId="urn:microsoft.com/office/officeart/2011/layout/HexagonRadial"/>
    <dgm:cxn modelId="{C600BC9C-FC02-457E-A122-B22A1C819F77}" type="presParOf" srcId="{065F06D9-87BE-4F50-A3F9-4A3A44227CFC}" destId="{F9ACE4E8-33F9-4D5A-B6ED-893A1D310D53}" srcOrd="4" destOrd="0" presId="urn:microsoft.com/office/officeart/2011/layout/HexagonRadial"/>
    <dgm:cxn modelId="{8F488E4C-C13E-45AA-B26F-A2F566130B02}" type="presParOf" srcId="{065F06D9-87BE-4F50-A3F9-4A3A44227CFC}" destId="{0ADC574C-64A9-4338-9004-5BF69677A3FF}" srcOrd="5" destOrd="0" presId="urn:microsoft.com/office/officeart/2011/layout/HexagonRadial"/>
    <dgm:cxn modelId="{E1C67C68-B3EE-448A-9BF5-83F2D41A1A6D}" type="presParOf" srcId="{0ADC574C-64A9-4338-9004-5BF69677A3FF}" destId="{22FB62CA-C6D8-40BE-A32E-F396B50AE2B7}" srcOrd="0" destOrd="0" presId="urn:microsoft.com/office/officeart/2011/layout/HexagonRadial"/>
    <dgm:cxn modelId="{D4188BE3-12AA-4BF3-BD48-EFE46B9C83C1}" type="presParOf" srcId="{065F06D9-87BE-4F50-A3F9-4A3A44227CFC}" destId="{E367EF29-F685-4332-9563-25D385480378}" srcOrd="6" destOrd="0" presId="urn:microsoft.com/office/officeart/2011/layout/HexagonRadial"/>
    <dgm:cxn modelId="{C467E9D5-A565-4BC7-91FB-638D8F2FC028}" type="presParOf" srcId="{065F06D9-87BE-4F50-A3F9-4A3A44227CFC}" destId="{B53B96E7-BC26-47B8-AF81-3ADB7FCCB22C}" srcOrd="7" destOrd="0" presId="urn:microsoft.com/office/officeart/2011/layout/HexagonRadial"/>
    <dgm:cxn modelId="{303300CF-DC2F-4B08-BBFE-3910CAC5BF0D}" type="presParOf" srcId="{B53B96E7-BC26-47B8-AF81-3ADB7FCCB22C}" destId="{7720B879-C78A-4A5B-9882-0C3996A1FF19}" srcOrd="0" destOrd="0" presId="urn:microsoft.com/office/officeart/2011/layout/HexagonRadial"/>
    <dgm:cxn modelId="{B45A3322-136A-4464-9D3D-E07CC1308CE1}" type="presParOf" srcId="{065F06D9-87BE-4F50-A3F9-4A3A44227CFC}" destId="{060F6C64-A835-46F5-AE02-0F3996062CF4}" srcOrd="8" destOrd="0" presId="urn:microsoft.com/office/officeart/2011/layout/HexagonRadial"/>
    <dgm:cxn modelId="{072AE929-3D32-4529-B927-DD2892376F2A}" type="presParOf" srcId="{065F06D9-87BE-4F50-A3F9-4A3A44227CFC}" destId="{257BF8A6-6231-45DB-AE4C-330D29DAEB11}" srcOrd="9" destOrd="0" presId="urn:microsoft.com/office/officeart/2011/layout/HexagonRadial"/>
    <dgm:cxn modelId="{EBDC5E47-EAFF-47EB-AB11-E264702C2019}" type="presParOf" srcId="{257BF8A6-6231-45DB-AE4C-330D29DAEB11}" destId="{FE36ED21-D4F2-4E72-B736-C37A41DB8620}" srcOrd="0" destOrd="0" presId="urn:microsoft.com/office/officeart/2011/layout/HexagonRadial"/>
    <dgm:cxn modelId="{324B855D-221F-44D9-80FD-8CDD37C76521}" type="presParOf" srcId="{065F06D9-87BE-4F50-A3F9-4A3A44227CFC}" destId="{EAA811AA-506A-40DD-8590-FFDC15B11B21}" srcOrd="10" destOrd="0" presId="urn:microsoft.com/office/officeart/2011/layout/HexagonRadial"/>
    <dgm:cxn modelId="{0709144C-DCCC-4EC7-A6FC-91C90333BBA4}" type="presParOf" srcId="{065F06D9-87BE-4F50-A3F9-4A3A44227CFC}" destId="{7CC14BC2-8952-43D2-ABD0-51F9A52D2EF5}" srcOrd="11" destOrd="0" presId="urn:microsoft.com/office/officeart/2011/layout/HexagonRadial"/>
    <dgm:cxn modelId="{1BE4F366-1E8D-46E2-8EC6-99C486862180}" type="presParOf" srcId="{7CC14BC2-8952-43D2-ABD0-51F9A52D2EF5}" destId="{C83EF1F3-EFFA-4760-96C3-5B2F62FB7F44}" srcOrd="0" destOrd="0" presId="urn:microsoft.com/office/officeart/2011/layout/HexagonRadial"/>
    <dgm:cxn modelId="{F8DCE995-3A0E-44F8-94DE-69D52F11FC96}" type="presParOf" srcId="{065F06D9-87BE-4F50-A3F9-4A3A44227CFC}" destId="{0612819F-D66A-44AD-8FC4-F4AB7FDD16E7}"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EC96B-391F-44BC-ABD5-7ABF65CB524F}">
      <dsp:nvSpPr>
        <dsp:cNvPr id="0" name=""/>
        <dsp:cNvSpPr/>
      </dsp:nvSpPr>
      <dsp:spPr>
        <a:xfrm>
          <a:off x="2857017" y="1646223"/>
          <a:ext cx="2092421" cy="1810029"/>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dirty="0" smtClean="0">
              <a:latin typeface="Candara" panose="020E0502030303020204" pitchFamily="34" charset="0"/>
            </a:rPr>
            <a:t>Top DevOps Certificates</a:t>
          </a:r>
          <a:endParaRPr lang="en-US" sz="1700" b="1" kern="1200" dirty="0">
            <a:latin typeface="Candara" panose="020E0502030303020204" pitchFamily="34" charset="0"/>
          </a:endParaRPr>
        </a:p>
      </dsp:txBody>
      <dsp:txXfrm>
        <a:off x="3203761" y="1946170"/>
        <a:ext cx="1398933" cy="1210135"/>
      </dsp:txXfrm>
    </dsp:sp>
    <dsp:sp modelId="{50EDE7C4-8AA2-4851-B656-5ECA3B6AF314}">
      <dsp:nvSpPr>
        <dsp:cNvPr id="0" name=""/>
        <dsp:cNvSpPr/>
      </dsp:nvSpPr>
      <dsp:spPr>
        <a:xfrm>
          <a:off x="4167275" y="780246"/>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3895316-5845-414B-9A42-E15DB9DD6C42}">
      <dsp:nvSpPr>
        <dsp:cNvPr id="0" name=""/>
        <dsp:cNvSpPr/>
      </dsp:nvSpPr>
      <dsp:spPr>
        <a:xfrm>
          <a:off x="3049760" y="0"/>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AWS Certified</a:t>
          </a:r>
          <a:endParaRPr lang="en-US" sz="1700" kern="1200" dirty="0">
            <a:latin typeface="Candara" panose="020E0502030303020204" pitchFamily="34" charset="0"/>
          </a:endParaRPr>
        </a:p>
      </dsp:txBody>
      <dsp:txXfrm>
        <a:off x="3333926" y="245837"/>
        <a:ext cx="1146392" cy="991764"/>
      </dsp:txXfrm>
    </dsp:sp>
    <dsp:sp modelId="{22FB62CA-C6D8-40BE-A32E-F396B50AE2B7}">
      <dsp:nvSpPr>
        <dsp:cNvPr id="0" name=""/>
        <dsp:cNvSpPr/>
      </dsp:nvSpPr>
      <dsp:spPr>
        <a:xfrm>
          <a:off x="5088642" y="2051911"/>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9ACE4E8-33F9-4D5A-B6ED-893A1D310D53}">
      <dsp:nvSpPr>
        <dsp:cNvPr id="0" name=""/>
        <dsp:cNvSpPr/>
      </dsp:nvSpPr>
      <dsp:spPr>
        <a:xfrm>
          <a:off x="4622361" y="91241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Docker</a:t>
          </a:r>
          <a:endParaRPr lang="en-US" sz="1700" kern="1200" dirty="0">
            <a:latin typeface="Candara" panose="020E0502030303020204" pitchFamily="34" charset="0"/>
          </a:endParaRPr>
        </a:p>
      </dsp:txBody>
      <dsp:txXfrm>
        <a:off x="4906527" y="1158251"/>
        <a:ext cx="1146392" cy="991764"/>
      </dsp:txXfrm>
    </dsp:sp>
    <dsp:sp modelId="{7720B879-C78A-4A5B-9882-0C3996A1FF19}">
      <dsp:nvSpPr>
        <dsp:cNvPr id="0" name=""/>
        <dsp:cNvSpPr/>
      </dsp:nvSpPr>
      <dsp:spPr>
        <a:xfrm>
          <a:off x="4448601" y="3487381"/>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367EF29-F685-4332-9563-25D385480378}">
      <dsp:nvSpPr>
        <dsp:cNvPr id="0" name=""/>
        <dsp:cNvSpPr/>
      </dsp:nvSpPr>
      <dsp:spPr>
        <a:xfrm>
          <a:off x="4622361" y="270611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Kubernetes</a:t>
          </a:r>
          <a:endParaRPr lang="en-US" sz="1700" kern="1200" dirty="0">
            <a:latin typeface="Candara" panose="020E0502030303020204" pitchFamily="34" charset="0"/>
          </a:endParaRPr>
        </a:p>
      </dsp:txBody>
      <dsp:txXfrm>
        <a:off x="4906527" y="2951951"/>
        <a:ext cx="1146392" cy="991764"/>
      </dsp:txXfrm>
    </dsp:sp>
    <dsp:sp modelId="{FE36ED21-D4F2-4E72-B736-C37A41DB8620}">
      <dsp:nvSpPr>
        <dsp:cNvPr id="0" name=""/>
        <dsp:cNvSpPr/>
      </dsp:nvSpPr>
      <dsp:spPr>
        <a:xfrm>
          <a:off x="2860911" y="3636388"/>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60F6C64-A835-46F5-AE02-0F3996062CF4}">
      <dsp:nvSpPr>
        <dsp:cNvPr id="0" name=""/>
        <dsp:cNvSpPr/>
      </dsp:nvSpPr>
      <dsp:spPr>
        <a:xfrm>
          <a:off x="3049760" y="3619548"/>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Azure DevOps</a:t>
          </a:r>
          <a:endParaRPr lang="en-US" sz="1700" kern="1200" dirty="0">
            <a:latin typeface="Candara" panose="020E0502030303020204" pitchFamily="34" charset="0"/>
          </a:endParaRPr>
        </a:p>
      </dsp:txBody>
      <dsp:txXfrm>
        <a:off x="3333926" y="3865385"/>
        <a:ext cx="1146392" cy="991764"/>
      </dsp:txXfrm>
    </dsp:sp>
    <dsp:sp modelId="{C83EF1F3-EFFA-4760-96C3-5B2F62FB7F44}">
      <dsp:nvSpPr>
        <dsp:cNvPr id="0" name=""/>
        <dsp:cNvSpPr/>
      </dsp:nvSpPr>
      <dsp:spPr>
        <a:xfrm>
          <a:off x="1924456" y="2365234"/>
          <a:ext cx="789464" cy="680228"/>
        </a:xfrm>
        <a:prstGeom prst="hexagon">
          <a:avLst>
            <a:gd name="adj" fmla="val 28900"/>
            <a:gd name="vf" fmla="val 11547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EAA811AA-506A-40DD-8590-FFDC15B11B21}">
      <dsp:nvSpPr>
        <dsp:cNvPr id="0" name=""/>
        <dsp:cNvSpPr/>
      </dsp:nvSpPr>
      <dsp:spPr>
        <a:xfrm>
          <a:off x="1469857" y="2707134"/>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Puppet Certified</a:t>
          </a:r>
          <a:endParaRPr lang="en-US" sz="1700" kern="1200" dirty="0">
            <a:latin typeface="Candara" panose="020E0502030303020204" pitchFamily="34" charset="0"/>
          </a:endParaRPr>
        </a:p>
      </dsp:txBody>
      <dsp:txXfrm>
        <a:off x="1754023" y="2952971"/>
        <a:ext cx="1146392" cy="991764"/>
      </dsp:txXfrm>
    </dsp:sp>
    <dsp:sp modelId="{0612819F-D66A-44AD-8FC4-F4AB7FDD16E7}">
      <dsp:nvSpPr>
        <dsp:cNvPr id="0" name=""/>
        <dsp:cNvSpPr/>
      </dsp:nvSpPr>
      <dsp:spPr>
        <a:xfrm>
          <a:off x="1469857" y="910372"/>
          <a:ext cx="1714724" cy="148343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latin typeface="Candara" panose="020E0502030303020204" pitchFamily="34" charset="0"/>
            </a:rPr>
            <a:t>DevOps Institute</a:t>
          </a:r>
          <a:endParaRPr lang="en-US" sz="1700" kern="1200" dirty="0">
            <a:latin typeface="Candara" panose="020E0502030303020204" pitchFamily="34" charset="0"/>
          </a:endParaRPr>
        </a:p>
      </dsp:txBody>
      <dsp:txXfrm>
        <a:off x="1754023" y="1156209"/>
        <a:ext cx="1146392" cy="991764"/>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11/20/2022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DevOps Certifications Guide</a:t>
            </a:r>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lstStyle/>
          <a:p>
            <a:r>
              <a:rPr lang="en-US" dirty="0"/>
              <a:t>The AWS DevOps Engineer Professional exam is 170 minutes long with 40-65 multiple choice questions. </a:t>
            </a:r>
            <a:endParaRPr lang="en-US" dirty="0" smtClean="0"/>
          </a:p>
          <a:p>
            <a:r>
              <a:rPr lang="en-US" dirty="0" smtClean="0"/>
              <a:t>The </a:t>
            </a:r>
            <a:r>
              <a:rPr lang="en-US" dirty="0"/>
              <a:t>exam focuses on SDLC automation; configuration management and infrastructure as code; high availability, disaster recovery, and fault tolerance; incident and event response; monitoring and logging; and policies and standards automation.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85072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8" name="Picture 7"/>
          <p:cNvPicPr>
            <a:picLocks noChangeAspect="1"/>
          </p:cNvPicPr>
          <p:nvPr/>
        </p:nvPicPr>
        <p:blipFill>
          <a:blip r:embed="rId2"/>
          <a:stretch>
            <a:fillRect/>
          </a:stretch>
        </p:blipFill>
        <p:spPr>
          <a:xfrm>
            <a:off x="1023229" y="1052181"/>
            <a:ext cx="10145541" cy="4753638"/>
          </a:xfrm>
          <a:prstGeom prst="rect">
            <a:avLst/>
          </a:prstGeom>
        </p:spPr>
      </p:pic>
    </p:spTree>
    <p:extLst>
      <p:ext uri="{BB962C8B-B14F-4D97-AF65-F5344CB8AC3E}">
        <p14:creationId xmlns:p14="http://schemas.microsoft.com/office/powerpoint/2010/main" val="425296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Certified Associate </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12</a:t>
            </a:fld>
            <a:endParaRPr lang="en-US"/>
          </a:p>
        </p:txBody>
      </p:sp>
    </p:spTree>
    <p:extLst>
      <p:ext uri="{BB962C8B-B14F-4D97-AF65-F5344CB8AC3E}">
        <p14:creationId xmlns:p14="http://schemas.microsoft.com/office/powerpoint/2010/main" val="19471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 (DCA)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1026" name="Picture 2" descr="10 Best Courses and Practice Tests to Crack Docker Certified Associate (DCA) Certification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783" y="1863026"/>
            <a:ext cx="66675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5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3" name="Content Placeholder 2"/>
          <p:cNvSpPr>
            <a:spLocks noGrp="1"/>
          </p:cNvSpPr>
          <p:nvPr>
            <p:ph idx="1"/>
          </p:nvPr>
        </p:nvSpPr>
        <p:spPr/>
        <p:txBody>
          <a:bodyPr/>
          <a:lstStyle/>
          <a:p>
            <a:r>
              <a:rPr lang="en-US" dirty="0"/>
              <a:t>The container management tool Docker is used in DevOps to manage software parts as isolated, self-sufficient containers that can be deployed and run in any environment. </a:t>
            </a:r>
            <a:endParaRPr lang="en-US" dirty="0" smtClean="0"/>
          </a:p>
          <a:p>
            <a:r>
              <a:rPr lang="en-US" dirty="0" smtClean="0"/>
              <a:t>In </a:t>
            </a:r>
            <a:r>
              <a:rPr lang="en-US" dirty="0"/>
              <a:t>today’s job market, candidates with Docker skills are highly sought.</a:t>
            </a:r>
          </a:p>
          <a:p>
            <a:r>
              <a:rPr lang="en-US" dirty="0" smtClean="0"/>
              <a:t>The </a:t>
            </a:r>
            <a:r>
              <a:rPr lang="en-US" dirty="0"/>
              <a:t>Docker Certified Associate (DCA) certification is designed to validate that skillset with real world questions designed by experienced Docker practitioners. </a:t>
            </a:r>
            <a:endParaRPr lang="en-US" dirty="0" smtClean="0"/>
          </a:p>
          <a:p>
            <a:r>
              <a:rPr lang="en-US" dirty="0" smtClean="0"/>
              <a:t>As </a:t>
            </a:r>
            <a:r>
              <a:rPr lang="en-US" dirty="0"/>
              <a:t>the first in a multi-tiered professional certification program, the DCA serves as a foundational benchmark for real world Docker skills across the container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55680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3" name="Content Placeholder 2"/>
          <p:cNvSpPr>
            <a:spLocks noGrp="1"/>
          </p:cNvSpPr>
          <p:nvPr>
            <p:ph idx="1"/>
          </p:nvPr>
        </p:nvSpPr>
        <p:spPr/>
        <p:txBody>
          <a:bodyPr>
            <a:normAutofit/>
          </a:bodyPr>
          <a:lstStyle/>
          <a:p>
            <a:r>
              <a:rPr lang="en-US" dirty="0"/>
              <a:t>This certification course is ideal for Docker practitioners with 6+ months of experience. </a:t>
            </a:r>
            <a:endParaRPr lang="en-US" dirty="0" smtClean="0"/>
          </a:p>
          <a:p>
            <a:r>
              <a:rPr lang="en-US" dirty="0" smtClean="0"/>
              <a:t>The </a:t>
            </a:r>
            <a:r>
              <a:rPr lang="en-US" dirty="0"/>
              <a:t>DCA exam is 90 minutes long and contains 55 multiple choice questions, proctored online. </a:t>
            </a:r>
            <a:endParaRPr lang="en-US" dirty="0" smtClean="0"/>
          </a:p>
          <a:p>
            <a:r>
              <a:rPr lang="en-US" dirty="0" smtClean="0"/>
              <a:t>The </a:t>
            </a:r>
            <a:r>
              <a:rPr lang="en-US" dirty="0"/>
              <a:t>test covers the basics of a Docker ecosystem such as:</a:t>
            </a:r>
          </a:p>
          <a:p>
            <a:pPr lvl="1"/>
            <a:r>
              <a:rPr lang="en-US" dirty="0" smtClean="0"/>
              <a:t>Orchestration</a:t>
            </a:r>
            <a:endParaRPr lang="en-US" dirty="0"/>
          </a:p>
          <a:p>
            <a:pPr lvl="1"/>
            <a:r>
              <a:rPr lang="en-US" dirty="0"/>
              <a:t>Security</a:t>
            </a:r>
          </a:p>
          <a:p>
            <a:pPr lvl="1"/>
            <a:r>
              <a:rPr lang="en-US" dirty="0"/>
              <a:t>Networking</a:t>
            </a:r>
          </a:p>
          <a:p>
            <a:pPr lvl="1"/>
            <a:r>
              <a:rPr lang="en-US" dirty="0"/>
              <a:t>Installation and configuration</a:t>
            </a:r>
          </a:p>
          <a:p>
            <a:pPr lvl="1"/>
            <a:r>
              <a:rPr lang="en-US" dirty="0"/>
              <a:t>Image creation</a:t>
            </a:r>
          </a:p>
          <a:p>
            <a:pPr lvl="1"/>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23790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Certified Associate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2795509" y="1626580"/>
            <a:ext cx="6582694" cy="4153480"/>
          </a:xfrm>
          <a:prstGeom prst="rect">
            <a:avLst/>
          </a:prstGeom>
        </p:spPr>
      </p:pic>
    </p:spTree>
    <p:extLst>
      <p:ext uri="{BB962C8B-B14F-4D97-AF65-F5344CB8AC3E}">
        <p14:creationId xmlns:p14="http://schemas.microsoft.com/office/powerpoint/2010/main" val="332115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314575" y="64008"/>
            <a:ext cx="5310199" cy="6725237"/>
          </a:xfrm>
          <a:prstGeom prst="rect">
            <a:avLst/>
          </a:prstGeom>
        </p:spPr>
      </p:pic>
      <p:pic>
        <p:nvPicPr>
          <p:cNvPr id="5" name="Picture 4"/>
          <p:cNvPicPr>
            <a:picLocks noChangeAspect="1"/>
          </p:cNvPicPr>
          <p:nvPr/>
        </p:nvPicPr>
        <p:blipFill>
          <a:blip r:embed="rId3"/>
          <a:stretch>
            <a:fillRect/>
          </a:stretch>
        </p:blipFill>
        <p:spPr>
          <a:xfrm>
            <a:off x="6199164" y="873092"/>
            <a:ext cx="5710789" cy="4274980"/>
          </a:xfrm>
          <a:prstGeom prst="rect">
            <a:avLst/>
          </a:prstGeom>
        </p:spPr>
      </p:pic>
    </p:spTree>
    <p:extLst>
      <p:ext uri="{BB962C8B-B14F-4D97-AF65-F5344CB8AC3E}">
        <p14:creationId xmlns:p14="http://schemas.microsoft.com/office/powerpoint/2010/main" val="226194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Kubernetes </a:t>
            </a:r>
            <a:r>
              <a:rPr lang="en-US" dirty="0" smtClean="0"/>
              <a:t>Certifications</a:t>
            </a:r>
            <a:endParaRPr lang="en-US" dirty="0"/>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18</a:t>
            </a:fld>
            <a:endParaRPr lang="en-US"/>
          </a:p>
        </p:txBody>
      </p:sp>
    </p:spTree>
    <p:extLst>
      <p:ext uri="{BB962C8B-B14F-4D97-AF65-F5344CB8AC3E}">
        <p14:creationId xmlns:p14="http://schemas.microsoft.com/office/powerpoint/2010/main" val="382748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certifications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2050" name="Picture 2" descr="Kubernetes Certifications Live Tutorial | CKA | CKAD | CKS"/>
          <p:cNvPicPr>
            <a:picLocks noChangeAspect="1" noChangeArrowheads="1"/>
          </p:cNvPicPr>
          <p:nvPr/>
        </p:nvPicPr>
        <p:blipFill rotWithShape="1">
          <a:blip r:embed="rId2">
            <a:extLst>
              <a:ext uri="{28A0092B-C50C-407E-A947-70E740481C1C}">
                <a14:useLocalDpi xmlns:a14="http://schemas.microsoft.com/office/drawing/2010/main" val="0"/>
              </a:ext>
            </a:extLst>
          </a:blip>
          <a:srcRect r="32527"/>
          <a:stretch/>
        </p:blipFill>
        <p:spPr bwMode="auto">
          <a:xfrm>
            <a:off x="2397141" y="1649944"/>
            <a:ext cx="6847444" cy="405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78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The ability for DevOps professionals to prove their expertise isn’t always straightforward.</a:t>
            </a:r>
          </a:p>
          <a:p>
            <a:r>
              <a:rPr lang="en-US" dirty="0" smtClean="0"/>
              <a:t>Obtaining </a:t>
            </a:r>
            <a:r>
              <a:rPr lang="en-US" dirty="0"/>
              <a:t>a DevOps certification is one way for employees and potential job candidates to validate and demonstrate their skills, offering a competitive edge over others vying for the same positions.</a:t>
            </a:r>
          </a:p>
          <a:p>
            <a:r>
              <a:rPr lang="en-US" dirty="0" smtClean="0"/>
              <a:t>This is a complete </a:t>
            </a:r>
            <a:r>
              <a:rPr lang="en-US" dirty="0"/>
              <a:t>guide on DevOps certifications including some of the top DevOps certifications currently in demand.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052007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certifications</a:t>
            </a:r>
          </a:p>
        </p:txBody>
      </p:sp>
      <p:sp>
        <p:nvSpPr>
          <p:cNvPr id="3" name="Content Placeholder 2"/>
          <p:cNvSpPr>
            <a:spLocks noGrp="1"/>
          </p:cNvSpPr>
          <p:nvPr>
            <p:ph idx="1"/>
          </p:nvPr>
        </p:nvSpPr>
        <p:spPr/>
        <p:txBody>
          <a:bodyPr>
            <a:normAutofit lnSpcReduction="10000"/>
          </a:bodyPr>
          <a:lstStyle/>
          <a:p>
            <a:r>
              <a:rPr lang="en-US" dirty="0"/>
              <a:t>Kubernetes is an open-source container management system that automates the process of deploying and managing multi-container applications at scale</a:t>
            </a:r>
            <a:r>
              <a:rPr lang="en-US" dirty="0" smtClean="0"/>
              <a:t>.</a:t>
            </a:r>
          </a:p>
          <a:p>
            <a:r>
              <a:rPr lang="en-US" dirty="0" smtClean="0"/>
              <a:t>Kubernetes </a:t>
            </a:r>
            <a:r>
              <a:rPr lang="en-US" dirty="0"/>
              <a:t>paves the way for DevOps by enabling the team to keep pace with the requirements for software development, making it a power player in the world of DevOps certifications.</a:t>
            </a:r>
          </a:p>
          <a:p>
            <a:r>
              <a:rPr lang="en-US" dirty="0" smtClean="0"/>
              <a:t>The </a:t>
            </a:r>
            <a:r>
              <a:rPr lang="en-US" dirty="0"/>
              <a:t>Cloud Native Computing Foundation (CNCF) and the Linux Foundation collaborated to organize the Kubernetes certification program which validates professionals working on this software. </a:t>
            </a:r>
            <a:endParaRPr lang="en-US" dirty="0" smtClean="0"/>
          </a:p>
          <a:p>
            <a:r>
              <a:rPr lang="en-US" dirty="0" smtClean="0"/>
              <a:t>There </a:t>
            </a:r>
            <a:r>
              <a:rPr lang="en-US" dirty="0"/>
              <a:t>are two certification options:</a:t>
            </a:r>
          </a:p>
          <a:p>
            <a:pPr lvl="1"/>
            <a:r>
              <a:rPr lang="en-US" dirty="0" smtClean="0"/>
              <a:t>Certified </a:t>
            </a:r>
            <a:r>
              <a:rPr lang="en-US" dirty="0"/>
              <a:t>Kubernetes Administrator (CKA)</a:t>
            </a:r>
          </a:p>
          <a:p>
            <a:pPr lvl="1"/>
            <a:r>
              <a:rPr lang="en-US" dirty="0"/>
              <a:t>Certified Kubernetes Application Developer (CKAD)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0659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Kubernetes Administrator (CKA)</a:t>
            </a:r>
          </a:p>
        </p:txBody>
      </p:sp>
      <p:sp>
        <p:nvSpPr>
          <p:cNvPr id="3" name="Content Placeholder 2"/>
          <p:cNvSpPr>
            <a:spLocks noGrp="1"/>
          </p:cNvSpPr>
          <p:nvPr>
            <p:ph idx="1"/>
          </p:nvPr>
        </p:nvSpPr>
        <p:spPr/>
        <p:txBody>
          <a:bodyPr>
            <a:normAutofit fontScale="92500"/>
          </a:bodyPr>
          <a:lstStyle/>
          <a:p>
            <a:r>
              <a:rPr lang="en-US" dirty="0"/>
              <a:t>The CKA program tests the skills, knowledge, and proficiency that a Kubernetes Administrator should possess.</a:t>
            </a:r>
          </a:p>
          <a:p>
            <a:r>
              <a:rPr lang="en-US" dirty="0" smtClean="0"/>
              <a:t>The </a:t>
            </a:r>
            <a:r>
              <a:rPr lang="en-US" dirty="0"/>
              <a:t>CKA exam is online and consists of a performance-based set of problems that the candidate must solve in a command line within three hours. </a:t>
            </a:r>
            <a:endParaRPr lang="en-US" dirty="0" smtClean="0"/>
          </a:p>
          <a:p>
            <a:r>
              <a:rPr lang="en-US" dirty="0" smtClean="0"/>
              <a:t>The </a:t>
            </a:r>
            <a:r>
              <a:rPr lang="en-US" dirty="0"/>
              <a:t>test focuses on general Kubernetes features such as:</a:t>
            </a:r>
          </a:p>
          <a:p>
            <a:pPr lvl="1"/>
            <a:r>
              <a:rPr lang="en-US" dirty="0" smtClean="0"/>
              <a:t>Application </a:t>
            </a:r>
            <a:r>
              <a:rPr lang="en-US" dirty="0"/>
              <a:t>lifecycle management</a:t>
            </a:r>
          </a:p>
          <a:p>
            <a:pPr lvl="1"/>
            <a:r>
              <a:rPr lang="en-US" dirty="0"/>
              <a:t>Configuration</a:t>
            </a:r>
          </a:p>
          <a:p>
            <a:pPr lvl="1"/>
            <a:r>
              <a:rPr lang="en-US" dirty="0"/>
              <a:t>Installation and validation</a:t>
            </a:r>
          </a:p>
          <a:p>
            <a:pPr lvl="1"/>
            <a:r>
              <a:rPr lang="en-US" dirty="0"/>
              <a:t>Networking</a:t>
            </a:r>
          </a:p>
          <a:p>
            <a:pPr lvl="1"/>
            <a:r>
              <a:rPr lang="en-US" dirty="0"/>
              <a:t>Scheduling</a:t>
            </a:r>
          </a:p>
          <a:p>
            <a:pPr lvl="1"/>
            <a:r>
              <a:rPr lang="en-US" dirty="0"/>
              <a:t>Security</a:t>
            </a:r>
          </a:p>
          <a:p>
            <a:pPr lvl="1"/>
            <a:r>
              <a:rPr lang="en-US" dirty="0"/>
              <a:t>Logging and monitoring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745321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Certified Kubernetes Application Developer (CKAD)</a:t>
            </a:r>
          </a:p>
        </p:txBody>
      </p:sp>
      <p:sp>
        <p:nvSpPr>
          <p:cNvPr id="3" name="Content Placeholder 2"/>
          <p:cNvSpPr>
            <a:spLocks noGrp="1"/>
          </p:cNvSpPr>
          <p:nvPr>
            <p:ph idx="1"/>
          </p:nvPr>
        </p:nvSpPr>
        <p:spPr/>
        <p:txBody>
          <a:bodyPr>
            <a:normAutofit lnSpcReduction="10000"/>
          </a:bodyPr>
          <a:lstStyle/>
          <a:p>
            <a:r>
              <a:rPr lang="en-US" dirty="0"/>
              <a:t>This CKAD certification is built for application developers that are looking to establish their credibility and expertise in the crowded market. </a:t>
            </a:r>
            <a:endParaRPr lang="en-US" dirty="0" smtClean="0"/>
          </a:p>
          <a:p>
            <a:r>
              <a:rPr lang="en-US" dirty="0" smtClean="0"/>
              <a:t>Candidates </a:t>
            </a:r>
            <a:r>
              <a:rPr lang="en-US" dirty="0"/>
              <a:t>should be:</a:t>
            </a:r>
          </a:p>
          <a:p>
            <a:pPr lvl="1"/>
            <a:r>
              <a:rPr lang="en-US" dirty="0" smtClean="0"/>
              <a:t>Skilled </a:t>
            </a:r>
            <a:r>
              <a:rPr lang="en-US" dirty="0"/>
              <a:t>in designing, building, exposing, and configuring native cloud applications for Kubernetes.</a:t>
            </a:r>
          </a:p>
          <a:p>
            <a:pPr lvl="1"/>
            <a:r>
              <a:rPr lang="en-US" dirty="0"/>
              <a:t>Aware of application techniques for OCI-compliant container runtime, cloud native application concepts, infrastructure, and programming languages such as Python, Go, or Java.</a:t>
            </a:r>
          </a:p>
          <a:p>
            <a:r>
              <a:rPr lang="en-US" dirty="0"/>
              <a:t>This exam certifies a candidate’s experience, skills, application expertise, and familiarity with the Kubernetes environment. </a:t>
            </a:r>
            <a:endParaRPr lang="en-US" dirty="0" smtClean="0"/>
          </a:p>
          <a:p>
            <a:r>
              <a:rPr lang="en-US" dirty="0" smtClean="0"/>
              <a:t>It </a:t>
            </a:r>
            <a:r>
              <a:rPr lang="en-US" dirty="0"/>
              <a:t>lasts two hours and covers core concepts, configuration, multi-container pod, observability, pod design, and services and networking.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2794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DevOps </a:t>
            </a:r>
            <a:r>
              <a:rPr lang="en-US" dirty="0" smtClean="0"/>
              <a:t>Certifications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830450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Certification Path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3074" name="Picture 2" descr="Azure DevOps Certification Path [AZ-400] | Complete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63" y="1712658"/>
            <a:ext cx="9391650"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746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a:t>Microsoft Azure is a cloud computing service giant, competing with AWS and the Google Cloud Platform. It offers a wide variety of services, including web servers, email servers, databases, file storage servers, virtual machines, user directories, and more.</a:t>
            </a:r>
          </a:p>
          <a:p>
            <a:r>
              <a:rPr lang="en-US" dirty="0" smtClean="0"/>
              <a:t>Incorporating </a:t>
            </a:r>
            <a:r>
              <a:rPr lang="en-US" dirty="0"/>
              <a:t>Azure DevOps simplifies and speeds up the entire DevOps process, providing faster and more reliable deployments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72880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smtClean="0"/>
              <a:t>Among </a:t>
            </a:r>
            <a:r>
              <a:rPr lang="en-US" dirty="0"/>
              <a:t>the several Azure certifications, Azure DevOps Engineer Expert certification validates the skills and expertise of Azure DevOps professionals specifically. </a:t>
            </a:r>
            <a:endParaRPr lang="en-US" dirty="0" smtClean="0"/>
          </a:p>
          <a:p>
            <a:r>
              <a:rPr lang="en-US" dirty="0" smtClean="0"/>
              <a:t>Ideally</a:t>
            </a:r>
            <a:r>
              <a:rPr lang="en-US" dirty="0"/>
              <a:t>, these Azure professionals will already be working as DevOps engineers, designing and implementing DevOps best practices for the version control, build, release, compliance, testing, and infrastructure as code by using Azure technologies.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496994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DevOps Engineer Expert</a:t>
            </a:r>
          </a:p>
        </p:txBody>
      </p:sp>
      <p:sp>
        <p:nvSpPr>
          <p:cNvPr id="3" name="Content Placeholder 2"/>
          <p:cNvSpPr>
            <a:spLocks noGrp="1"/>
          </p:cNvSpPr>
          <p:nvPr>
            <p:ph idx="1"/>
          </p:nvPr>
        </p:nvSpPr>
        <p:spPr/>
        <p:txBody>
          <a:bodyPr>
            <a:normAutofit/>
          </a:bodyPr>
          <a:lstStyle/>
          <a:p>
            <a:r>
              <a:rPr lang="en-US" dirty="0"/>
              <a:t>The AZ-400 exam for Microsoft Azure DevOps Solutions certification exam contains 40-60 multiple choice questions and covers concepts like:</a:t>
            </a:r>
          </a:p>
          <a:p>
            <a:pPr lvl="1"/>
            <a:r>
              <a:rPr lang="en-US" dirty="0" smtClean="0"/>
              <a:t>Designing </a:t>
            </a:r>
            <a:r>
              <a:rPr lang="en-US" dirty="0"/>
              <a:t>a DevOps strategy</a:t>
            </a:r>
          </a:p>
          <a:p>
            <a:pPr lvl="1"/>
            <a:r>
              <a:rPr lang="en-US" dirty="0"/>
              <a:t>Implementing DevOps development processes</a:t>
            </a:r>
          </a:p>
          <a:p>
            <a:pPr lvl="1"/>
            <a:r>
              <a:rPr lang="en-US" dirty="0"/>
              <a:t>Continuous integration</a:t>
            </a:r>
          </a:p>
          <a:p>
            <a:pPr lvl="1"/>
            <a:r>
              <a:rPr lang="en-US" dirty="0"/>
              <a:t>Continuous delivery</a:t>
            </a:r>
          </a:p>
          <a:p>
            <a:pPr lvl="1"/>
            <a:r>
              <a:rPr lang="en-US" dirty="0"/>
              <a:t>Application infrastructure</a:t>
            </a:r>
          </a:p>
          <a:p>
            <a:pPr lvl="1"/>
            <a:r>
              <a:rPr lang="en-US" dirty="0"/>
              <a:t>Dependency management</a:t>
            </a:r>
          </a:p>
          <a:p>
            <a:pPr lvl="1"/>
            <a:r>
              <a:rPr lang="en-US" dirty="0"/>
              <a:t>Continuous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51424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Puppet Certification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619019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Certified Professional</a:t>
            </a:r>
          </a:p>
        </p:txBody>
      </p:sp>
      <p:sp>
        <p:nvSpPr>
          <p:cNvPr id="3" name="Content Placeholder 2"/>
          <p:cNvSpPr>
            <a:spLocks noGrp="1"/>
          </p:cNvSpPr>
          <p:nvPr>
            <p:ph idx="1"/>
          </p:nvPr>
        </p:nvSpPr>
        <p:spPr/>
        <p:txBody>
          <a:bodyPr>
            <a:normAutofit/>
          </a:bodyPr>
          <a:lstStyle/>
          <a:p>
            <a:r>
              <a:rPr lang="en-US" dirty="0"/>
              <a:t>The Puppet Certified Professional acknowledges talented candidates based on macro-level knowledge of Puppet IT automation software. </a:t>
            </a:r>
            <a:endParaRPr lang="en-US" dirty="0" smtClean="0"/>
          </a:p>
          <a:p>
            <a:r>
              <a:rPr lang="en-US" dirty="0" smtClean="0"/>
              <a:t>Ideal </a:t>
            </a:r>
            <a:r>
              <a:rPr lang="en-US" dirty="0"/>
              <a:t>candidates should:</a:t>
            </a:r>
          </a:p>
          <a:p>
            <a:pPr lvl="1"/>
            <a:r>
              <a:rPr lang="en-US" dirty="0" smtClean="0"/>
              <a:t>Know </a:t>
            </a:r>
            <a:r>
              <a:rPr lang="en-US" dirty="0"/>
              <a:t>how to use the Forge to find and Apply modules</a:t>
            </a:r>
          </a:p>
          <a:p>
            <a:pPr lvl="1"/>
            <a:r>
              <a:rPr lang="en-US" dirty="0"/>
              <a:t>Be familiar with troubleshooting strategies for Puppet code and core Puppet platform components</a:t>
            </a:r>
          </a:p>
          <a:p>
            <a:pPr lvl="1"/>
            <a:r>
              <a:rPr lang="en-US" dirty="0"/>
              <a:t>Understand classification strategies and ways by which one can set class parameters and variables</a:t>
            </a:r>
          </a:p>
          <a:p>
            <a:pPr lvl="1"/>
            <a:r>
              <a:rPr lang="en-US" dirty="0"/>
              <a:t>Understand module testing practices, module structure, and design and arrangement of roles and profiles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6591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DevOps certification?</a:t>
            </a:r>
          </a:p>
        </p:txBody>
      </p:sp>
      <p:sp>
        <p:nvSpPr>
          <p:cNvPr id="3" name="Content Placeholder 2"/>
          <p:cNvSpPr>
            <a:spLocks noGrp="1"/>
          </p:cNvSpPr>
          <p:nvPr>
            <p:ph idx="1"/>
          </p:nvPr>
        </p:nvSpPr>
        <p:spPr/>
        <p:txBody>
          <a:bodyPr>
            <a:normAutofit/>
          </a:bodyPr>
          <a:lstStyle/>
          <a:p>
            <a:r>
              <a:rPr lang="en-US" dirty="0"/>
              <a:t>A DevOps certification is a designation that demonstrates specific competency or expertise in skills and subject matter that are needed in order to be a successful DevOps professional. </a:t>
            </a:r>
            <a:endParaRPr lang="en-US" dirty="0" smtClean="0"/>
          </a:p>
          <a:p>
            <a:r>
              <a:rPr lang="en-US" dirty="0" smtClean="0"/>
              <a:t>You </a:t>
            </a:r>
            <a:r>
              <a:rPr lang="en-US" dirty="0"/>
              <a:t>can typically earn these various certifications following any combination of:</a:t>
            </a:r>
          </a:p>
          <a:p>
            <a:pPr lvl="1"/>
            <a:r>
              <a:rPr lang="en-US" dirty="0" smtClean="0"/>
              <a:t>Assessment </a:t>
            </a:r>
            <a:r>
              <a:rPr lang="en-US" dirty="0"/>
              <a:t>or exam</a:t>
            </a:r>
          </a:p>
          <a:p>
            <a:pPr lvl="1"/>
            <a:r>
              <a:rPr lang="en-US" dirty="0"/>
              <a:t>Educational course</a:t>
            </a:r>
          </a:p>
          <a:p>
            <a:pPr lvl="1"/>
            <a:r>
              <a:rPr lang="en-US" dirty="0"/>
              <a:t>Performance review</a:t>
            </a:r>
          </a:p>
          <a:p>
            <a:pPr lvl="1"/>
            <a:r>
              <a:rPr lang="en-US" dirty="0"/>
              <a:t>Other ways to show that the candidate meets rigorous standards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2022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Puppet Certified Professional</a:t>
            </a:r>
          </a:p>
        </p:txBody>
      </p:sp>
      <p:sp>
        <p:nvSpPr>
          <p:cNvPr id="3" name="Content Placeholder 2"/>
          <p:cNvSpPr>
            <a:spLocks noGrp="1"/>
          </p:cNvSpPr>
          <p:nvPr>
            <p:ph idx="1"/>
          </p:nvPr>
        </p:nvSpPr>
        <p:spPr/>
        <p:txBody>
          <a:bodyPr>
            <a:normAutofit/>
          </a:bodyPr>
          <a:lstStyle/>
          <a:p>
            <a:r>
              <a:rPr lang="en-US" dirty="0"/>
              <a:t>One of the top DevOps certifications is Puppet 206 – System Administration Using Puppet Exam. </a:t>
            </a:r>
            <a:endParaRPr lang="en-US" dirty="0" smtClean="0"/>
          </a:p>
          <a:p>
            <a:r>
              <a:rPr lang="en-US" dirty="0" smtClean="0"/>
              <a:t>This </a:t>
            </a:r>
            <a:r>
              <a:rPr lang="en-US" dirty="0"/>
              <a:t>exam has 60 multiple choice questions with 90 minutes to </a:t>
            </a:r>
            <a:r>
              <a:rPr lang="en-US" dirty="0" smtClean="0"/>
              <a:t>answer.</a:t>
            </a:r>
          </a:p>
          <a:p>
            <a:r>
              <a:rPr lang="en-US" dirty="0" smtClean="0"/>
              <a:t>Candidates </a:t>
            </a:r>
            <a:r>
              <a:rPr lang="en-US" dirty="0"/>
              <a:t>can prepare for the Puppet Certified Professional certification by opting for Puppet Practitioner Instructor-led training sessions and the Puppet Enterprise Users Guide.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16833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 </a:t>
            </a:r>
            <a:r>
              <a:rPr lang="en-US" dirty="0" smtClean="0"/>
              <a:t>Institute Certifications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98278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4100" name="Picture 4" descr="https://www.devopsinstitute.com/wp-content/uploads/2022/07/doi-certifications-whe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687" y="1308119"/>
            <a:ext cx="5083937" cy="508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234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smtClean="0"/>
              <a:t>DevOps </a:t>
            </a:r>
            <a:r>
              <a:rPr lang="en-US" dirty="0"/>
              <a:t>Foundation Certification provides a baseline understanding of key DevOps terminology to ensure everyone is talking the same language and highlights the benefits of DevOps to support organizational success</a:t>
            </a:r>
          </a:p>
          <a:p>
            <a:pPr lvl="1"/>
            <a:r>
              <a:rPr lang="en-US" dirty="0"/>
              <a:t>DevOps Leader (DOL) is a unique and practical experience for participants who want to take a transformational leadership approach and make an impact within their organization by implementing DevOps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228725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err="1" smtClean="0"/>
              <a:t>DevSecOps</a:t>
            </a:r>
            <a:r>
              <a:rPr lang="en-US" dirty="0" smtClean="0"/>
              <a:t> </a:t>
            </a:r>
            <a:r>
              <a:rPr lang="en-US" dirty="0"/>
              <a:t>Foundation certification helps teams incorporate </a:t>
            </a:r>
            <a:r>
              <a:rPr lang="en-US" dirty="0" err="1"/>
              <a:t>DevSecOps</a:t>
            </a:r>
            <a:r>
              <a:rPr lang="en-US" dirty="0"/>
              <a:t> concepts to prevent data breaches while growing their knowledge in data privacy regulations, prioritizing compliance and security into daily workflows.</a:t>
            </a:r>
          </a:p>
          <a:p>
            <a:pPr lvl="1"/>
            <a:r>
              <a:rPr lang="en-US" dirty="0"/>
              <a:t>Continuous Testing Foundation aims to help practitioners produce faster releases of higher quality, all while reducing costs, minimizing risks, and improving the customer experience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467534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smtClean="0"/>
              <a:t>Certified </a:t>
            </a:r>
            <a:r>
              <a:rPr lang="en-US" dirty="0"/>
              <a:t>Agile Process Owner (CAPO) dives into the process owner responsibilities so they can describe what they are doing as a process and provides the education needed to oversee the design, re-engineering and improvement of IT service management (ITSM) processes, particularly in the context of Agile service management.</a:t>
            </a:r>
          </a:p>
          <a:p>
            <a:pPr lvl="1"/>
            <a:r>
              <a:rPr lang="en-US" dirty="0"/>
              <a:t>Certified Agile Service Manager (CASM) introduces agile service management, the application, and integration of agile thinking into service management processes and process design projects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943491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Institute</a:t>
            </a:r>
          </a:p>
        </p:txBody>
      </p:sp>
      <p:sp>
        <p:nvSpPr>
          <p:cNvPr id="3" name="Content Placeholder 2"/>
          <p:cNvSpPr>
            <a:spLocks noGrp="1"/>
          </p:cNvSpPr>
          <p:nvPr>
            <p:ph idx="1"/>
          </p:nvPr>
        </p:nvSpPr>
        <p:spPr/>
        <p:txBody>
          <a:bodyPr>
            <a:normAutofit/>
          </a:bodyPr>
          <a:lstStyle/>
          <a:p>
            <a:r>
              <a:rPr lang="en-US" dirty="0"/>
              <a:t>The DevOps Institute also offers multiple DevOps certifications that align with particular subsets of the DevOps methodology.</a:t>
            </a:r>
          </a:p>
          <a:p>
            <a:pPr lvl="1"/>
            <a:r>
              <a:rPr lang="en-US" dirty="0"/>
              <a:t>Continuous Delivery Ecosystem Foundation equips professionals with the competencies required with orchestrating and architecting proficient deployment pipelines for the modern organization.</a:t>
            </a:r>
          </a:p>
          <a:p>
            <a:pPr lvl="1"/>
            <a:r>
              <a:rPr lang="en-US" dirty="0"/>
              <a:t>Site Reliability Engineering Foundation certification covers key concepts for improving service reliability, including SRE principles and practices; service level objectives and error budgets; monitoring and service level indicators; and SRE tools and automation.</a:t>
            </a:r>
          </a:p>
          <a:p>
            <a:pPr lvl="1"/>
            <a:r>
              <a:rPr lang="en-US" dirty="0"/>
              <a:t>DevOps Test Engineering (DTE) addresses testing in a DevOps environment and covers concepts such as the active use of test automation, testing earlier in the development cycle (shift left), and instilling testing skills in developers, quality assurance, security, and operational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43164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certifications for DevOps</a:t>
            </a:r>
          </a:p>
        </p:txBody>
      </p:sp>
      <p:sp>
        <p:nvSpPr>
          <p:cNvPr id="3" name="Content Placeholder 2"/>
          <p:cNvSpPr>
            <a:spLocks noGrp="1"/>
          </p:cNvSpPr>
          <p:nvPr>
            <p:ph idx="1"/>
          </p:nvPr>
        </p:nvSpPr>
        <p:spPr/>
        <p:txBody>
          <a:bodyPr/>
          <a:lstStyle/>
          <a:p>
            <a:r>
              <a:rPr lang="en-US" dirty="0"/>
              <a:t>As technology continues to evolve, so do companies, and regardless of their industry every company is becoming a technology company.</a:t>
            </a:r>
          </a:p>
          <a:p>
            <a:r>
              <a:rPr lang="en-US" dirty="0" smtClean="0"/>
              <a:t>By </a:t>
            </a:r>
            <a:r>
              <a:rPr lang="en-US" dirty="0"/>
              <a:t>obtaining one of these valuable DevOps certifications, engineers ensure not only that they remain competitive in their field, but that they remain ahead of the curve for both business and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11422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I consider a DevOps certification?</a:t>
            </a:r>
          </a:p>
        </p:txBody>
      </p:sp>
      <p:sp>
        <p:nvSpPr>
          <p:cNvPr id="3" name="Content Placeholder 2"/>
          <p:cNvSpPr>
            <a:spLocks noGrp="1"/>
          </p:cNvSpPr>
          <p:nvPr>
            <p:ph idx="1"/>
          </p:nvPr>
        </p:nvSpPr>
        <p:spPr/>
        <p:txBody>
          <a:bodyPr>
            <a:normAutofit/>
          </a:bodyPr>
          <a:lstStyle/>
          <a:p>
            <a:r>
              <a:rPr lang="en-US" dirty="0"/>
              <a:t>There’s no doubt about it: DevOps is here to stay. </a:t>
            </a:r>
            <a:endParaRPr lang="en-US" dirty="0" smtClean="0"/>
          </a:p>
          <a:p>
            <a:r>
              <a:rPr lang="en-US" dirty="0" smtClean="0"/>
              <a:t>The </a:t>
            </a:r>
            <a:r>
              <a:rPr lang="en-US" dirty="0"/>
              <a:t>need to obtain a DevOps certification is no longer trendy—it’s quickly becoming a nonnegotiable.</a:t>
            </a:r>
          </a:p>
          <a:p>
            <a:r>
              <a:rPr lang="en-US" dirty="0" smtClean="0"/>
              <a:t>Whether </a:t>
            </a:r>
            <a:r>
              <a:rPr lang="en-US" dirty="0"/>
              <a:t>you are looking to enhance your current skill set, advance positions, or pivot in a different direction entirely, obtaining a DevOps certification comes with major benefits for both the company and the employee. </a:t>
            </a:r>
            <a:endParaRPr lang="en-US" dirty="0" smtClean="0"/>
          </a:p>
          <a:p>
            <a:r>
              <a:rPr lang="en-US" dirty="0" smtClean="0"/>
              <a:t>DevOps </a:t>
            </a:r>
            <a:r>
              <a:rPr lang="en-US" dirty="0"/>
              <a:t>positions are consistently ranked among the highest paying salaries in the industry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29867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DevOps Certifications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graphicFrame>
        <p:nvGraphicFramePr>
          <p:cNvPr id="6" name="Diagram 5"/>
          <p:cNvGraphicFramePr/>
          <p:nvPr>
            <p:extLst>
              <p:ext uri="{D42A27DB-BD31-4B8C-83A1-F6EECF244321}">
                <p14:modId xmlns:p14="http://schemas.microsoft.com/office/powerpoint/2010/main" val="22205280"/>
              </p:ext>
            </p:extLst>
          </p:nvPr>
        </p:nvGraphicFramePr>
        <p:xfrm>
          <a:off x="2022856" y="1298448"/>
          <a:ext cx="7806944" cy="510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50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AWS Certifications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16556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Certifications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AWS Cerfif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52" y="1283971"/>
            <a:ext cx="7168568" cy="513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7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normAutofit/>
          </a:bodyPr>
          <a:lstStyle/>
          <a:p>
            <a:r>
              <a:rPr lang="en-US" dirty="0"/>
              <a:t>When it comes to DevOps, one of the first stops is Amazon Web Services</a:t>
            </a:r>
            <a:r>
              <a:rPr lang="en-US" dirty="0" smtClean="0"/>
              <a:t>.</a:t>
            </a:r>
          </a:p>
          <a:p>
            <a:r>
              <a:rPr lang="en-US" dirty="0" smtClean="0"/>
              <a:t>AWS </a:t>
            </a:r>
            <a:r>
              <a:rPr lang="en-US" dirty="0"/>
              <a:t>provides services that are built first for use with AWS and help companies facilitate DevOps. </a:t>
            </a:r>
            <a:endParaRPr lang="en-US" dirty="0" smtClean="0"/>
          </a:p>
          <a:p>
            <a:r>
              <a:rPr lang="en-US" dirty="0" smtClean="0"/>
              <a:t>Utilizing </a:t>
            </a:r>
            <a:r>
              <a:rPr lang="en-US" dirty="0"/>
              <a:t>these tools help engineers to:</a:t>
            </a:r>
          </a:p>
          <a:p>
            <a:pPr lvl="1"/>
            <a:r>
              <a:rPr lang="en-US" dirty="0" smtClean="0"/>
              <a:t>Automate </a:t>
            </a:r>
            <a:r>
              <a:rPr lang="en-US" dirty="0"/>
              <a:t>manual tasks</a:t>
            </a:r>
          </a:p>
          <a:p>
            <a:pPr lvl="1"/>
            <a:r>
              <a:rPr lang="en-US" dirty="0"/>
              <a:t>Manage complex environments at scale</a:t>
            </a:r>
          </a:p>
          <a:p>
            <a:pPr lvl="1"/>
            <a:r>
              <a:rPr lang="en-US" dirty="0"/>
              <a:t>Control high velocity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507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Certified DevOps Engineer Professional</a:t>
            </a:r>
          </a:p>
        </p:txBody>
      </p:sp>
      <p:sp>
        <p:nvSpPr>
          <p:cNvPr id="3" name="Content Placeholder 2"/>
          <p:cNvSpPr>
            <a:spLocks noGrp="1"/>
          </p:cNvSpPr>
          <p:nvPr>
            <p:ph idx="1"/>
          </p:nvPr>
        </p:nvSpPr>
        <p:spPr/>
        <p:txBody>
          <a:bodyPr>
            <a:normAutofit/>
          </a:bodyPr>
          <a:lstStyle/>
          <a:p>
            <a:r>
              <a:rPr lang="en-US" dirty="0"/>
              <a:t>The AWS Certified DevOps Engineer Professional certification is intended for individuals in a DevOps engineer role with 2+ years of experience provisioning, operating, and managing AWS environments. </a:t>
            </a:r>
            <a:endParaRPr lang="en-US" dirty="0" smtClean="0"/>
          </a:p>
          <a:p>
            <a:r>
              <a:rPr lang="en-US" dirty="0" smtClean="0"/>
              <a:t>Those </a:t>
            </a:r>
            <a:r>
              <a:rPr lang="en-US" dirty="0"/>
              <a:t>who complete this certification will have expertise:</a:t>
            </a:r>
          </a:p>
          <a:p>
            <a:pPr lvl="1"/>
            <a:r>
              <a:rPr lang="en-US" dirty="0" smtClean="0"/>
              <a:t>Implementing </a:t>
            </a:r>
            <a:r>
              <a:rPr lang="en-US" dirty="0"/>
              <a:t>and managing continuous delivery systems and methodologies on AWS</a:t>
            </a:r>
          </a:p>
          <a:p>
            <a:pPr lvl="1"/>
            <a:r>
              <a:rPr lang="en-US" dirty="0"/>
              <a:t>Implementing and automating security controls, governance processes, and compliance validation</a:t>
            </a:r>
          </a:p>
          <a:p>
            <a:pPr lvl="1"/>
            <a:r>
              <a:rPr lang="en-US" dirty="0"/>
              <a:t>Defining and deploying monitoring, metrics, and logging systems on AWS</a:t>
            </a:r>
          </a:p>
          <a:p>
            <a:pPr lvl="1"/>
            <a:r>
              <a:rPr lang="en-US" dirty="0"/>
              <a:t>Implementing systems that are highly available, scalable, and self-healing on the AWS platform</a:t>
            </a:r>
          </a:p>
          <a:p>
            <a:pPr lvl="1"/>
            <a:r>
              <a:rPr lang="en-US" dirty="0"/>
              <a:t>Designing, managing, and maintaining tools to automate operational processes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20783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2715</TotalTime>
  <Words>1746</Words>
  <Application>Microsoft Office PowerPoint</Application>
  <PresentationFormat>Widescreen</PresentationFormat>
  <Paragraphs>179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Candara</vt:lpstr>
      <vt:lpstr>Office Theme</vt:lpstr>
      <vt:lpstr>DevOps Certifications Guide</vt:lpstr>
      <vt:lpstr>Introduction</vt:lpstr>
      <vt:lpstr>What is a DevOps certification?</vt:lpstr>
      <vt:lpstr>Why should I consider a DevOps certification?</vt:lpstr>
      <vt:lpstr>Top DevOps Certifications</vt:lpstr>
      <vt:lpstr>AWS Certifications</vt:lpstr>
      <vt:lpstr>AWS Certifications</vt:lpstr>
      <vt:lpstr>AWS Certified DevOps Engineer Professional</vt:lpstr>
      <vt:lpstr>AWS Certified DevOps Engineer Professional</vt:lpstr>
      <vt:lpstr>AWS Certified DevOps Engineer Professional</vt:lpstr>
      <vt:lpstr>PowerPoint Presentation</vt:lpstr>
      <vt:lpstr>Docker Certified Associate </vt:lpstr>
      <vt:lpstr>Docker Certified Associate (DCA)</vt:lpstr>
      <vt:lpstr>Docker Certified Associate</vt:lpstr>
      <vt:lpstr>Docker Certified Associate</vt:lpstr>
      <vt:lpstr>Docker Certified Associate</vt:lpstr>
      <vt:lpstr>PowerPoint Presentation</vt:lpstr>
      <vt:lpstr>Kubernetes Certifications</vt:lpstr>
      <vt:lpstr>Kubernetes certifications</vt:lpstr>
      <vt:lpstr>Kubernetes certifications</vt:lpstr>
      <vt:lpstr>Certified Kubernetes Administrator (CKA)</vt:lpstr>
      <vt:lpstr>Certified Kubernetes Application Developer (CKAD)</vt:lpstr>
      <vt:lpstr>Azure DevOps Certifications</vt:lpstr>
      <vt:lpstr>Azure DevOps Certification Path</vt:lpstr>
      <vt:lpstr>Azure DevOps Engineer Expert</vt:lpstr>
      <vt:lpstr>Azure DevOps Engineer Expert</vt:lpstr>
      <vt:lpstr>Azure DevOps Engineer Expert</vt:lpstr>
      <vt:lpstr>Puppet Certification</vt:lpstr>
      <vt:lpstr>Puppet Certified Professional</vt:lpstr>
      <vt:lpstr>Puppet Certified Professional</vt:lpstr>
      <vt:lpstr>DevOps Institute Certifications</vt:lpstr>
      <vt:lpstr>DevOps Institute</vt:lpstr>
      <vt:lpstr>DevOps Institute</vt:lpstr>
      <vt:lpstr>DevOps Institute</vt:lpstr>
      <vt:lpstr>DevOps Institute</vt:lpstr>
      <vt:lpstr>DevOps Institute</vt:lpstr>
      <vt:lpstr>Importance of certifications for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233</cp:revision>
  <cp:lastPrinted>2021-10-18T07:27:50Z</cp:lastPrinted>
  <dcterms:created xsi:type="dcterms:W3CDTF">2021-10-12T10:09:12Z</dcterms:created>
  <dcterms:modified xsi:type="dcterms:W3CDTF">2022-11-20T04:46:08Z</dcterms:modified>
</cp:coreProperties>
</file>