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809" r:id="rId3"/>
    <p:sldId id="824" r:id="rId4"/>
    <p:sldId id="835" r:id="rId5"/>
    <p:sldId id="836" r:id="rId6"/>
    <p:sldId id="837" r:id="rId7"/>
    <p:sldId id="838" r:id="rId8"/>
    <p:sldId id="825" r:id="rId9"/>
    <p:sldId id="826" r:id="rId10"/>
    <p:sldId id="827" r:id="rId11"/>
    <p:sldId id="828" r:id="rId12"/>
    <p:sldId id="829" r:id="rId13"/>
    <p:sldId id="830" r:id="rId14"/>
    <p:sldId id="831" r:id="rId15"/>
    <p:sldId id="832" r:id="rId16"/>
    <p:sldId id="833" r:id="rId17"/>
    <p:sldId id="834" r:id="rId18"/>
    <p:sldId id="839" r:id="rId19"/>
    <p:sldId id="840" r:id="rId20"/>
    <p:sldId id="84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84" autoAdjust="0"/>
  </p:normalViewPr>
  <p:slideViewPr>
    <p:cSldViewPr snapToGrid="0">
      <p:cViewPr varScale="1">
        <p:scale>
          <a:sx n="105" d="100"/>
          <a:sy n="105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974" y="196526"/>
            <a:ext cx="2848687" cy="166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3/4/2024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SE499: Software Design &amp; Development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Planning and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  <a:p>
            <a:r>
              <a:rPr lang="en-US" dirty="0"/>
              <a:t>Test case</a:t>
            </a:r>
          </a:p>
          <a:p>
            <a:r>
              <a:rPr lang="en-US" dirty="0"/>
              <a:t>Test script</a:t>
            </a:r>
          </a:p>
          <a:p>
            <a:r>
              <a:rPr lang="en-US" dirty="0"/>
              <a:t>Test scenario</a:t>
            </a:r>
          </a:p>
          <a:p>
            <a:r>
              <a:rPr lang="en-US" dirty="0"/>
              <a:t>Test suite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42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Data Management</a:t>
            </a:r>
          </a:p>
          <a:p>
            <a:r>
              <a:rPr lang="en-US" dirty="0"/>
              <a:t>Test Automation</a:t>
            </a:r>
          </a:p>
          <a:p>
            <a:r>
              <a:rPr lang="en-US" dirty="0"/>
              <a:t>Testing Challenges and Strategies</a:t>
            </a:r>
          </a:p>
          <a:p>
            <a:pPr lvl="1"/>
            <a:r>
              <a:rPr lang="en-US" dirty="0"/>
              <a:t>Challenges in testing (e.g. time constraints, complex systems, etc.)</a:t>
            </a:r>
          </a:p>
          <a:p>
            <a:pPr lvl="1"/>
            <a:r>
              <a:rPr lang="en-US" dirty="0"/>
              <a:t>Strategies for addressing testing challenges (e.g. risk-based testing, testing in Agile, etc.)</a:t>
            </a:r>
          </a:p>
          <a:p>
            <a:r>
              <a:rPr lang="en-US" dirty="0"/>
              <a:t>Testing for Security and Performance</a:t>
            </a:r>
          </a:p>
          <a:p>
            <a:r>
              <a:rPr lang="en-US" dirty="0"/>
              <a:t>Testing Metrics and Analysis</a:t>
            </a:r>
          </a:p>
          <a:p>
            <a:r>
              <a:rPr lang="en-US" dirty="0"/>
              <a:t>Best Practices for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929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 Agile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 of testing in Agile development</a:t>
            </a:r>
          </a:p>
          <a:p>
            <a:r>
              <a:rPr lang="en-US" dirty="0"/>
              <a:t>Testing in Agile environments</a:t>
            </a:r>
          </a:p>
          <a:p>
            <a:r>
              <a:rPr lang="en-US" dirty="0"/>
              <a:t>Acceptance Test-Driven Development (ATDD)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45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Testing in Agile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plays a crucial role in Agile development by ensuring the quality and functionality of the software.</a:t>
            </a:r>
          </a:p>
          <a:p>
            <a:r>
              <a:rPr lang="en-US" dirty="0"/>
              <a:t>Testing is integrated throughout the development process, rather than being a separate phase at the end.</a:t>
            </a:r>
          </a:p>
          <a:p>
            <a:r>
              <a:rPr lang="en-US" dirty="0"/>
              <a:t>It helps identify defects early, enabling quick feedback and timely corrective actions.</a:t>
            </a:r>
          </a:p>
          <a:p>
            <a:r>
              <a:rPr lang="en-US" dirty="0"/>
              <a:t>Testers collaborate closely with developers, product owners, and other team members to ensure effective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88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 Agile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in Agile environments is characterized by short iterations or sprints.</a:t>
            </a:r>
          </a:p>
          <a:p>
            <a:r>
              <a:rPr lang="en-US" dirty="0"/>
              <a:t>Testers work closely with the development team to define and prioritize test cases.</a:t>
            </a:r>
          </a:p>
          <a:p>
            <a:r>
              <a:rPr lang="en-US" dirty="0"/>
              <a:t>Automated testing is heavily utilized to support frequent and rapid testing cycles.</a:t>
            </a:r>
          </a:p>
          <a:p>
            <a:r>
              <a:rPr lang="en-US" dirty="0"/>
              <a:t>Continuous integration and continuous delivery (CI/CD) pipelines are used to automate the testing and deployment processes.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81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Test-Driven Development (ATDD)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ATDD is a practice in Agile development that involves defining acceptance criteria before coding begins.</a:t>
            </a:r>
          </a:p>
          <a:p>
            <a:r>
              <a:rPr lang="en-US" dirty="0"/>
              <a:t>It promotes collaboration between stakeholders, testers, and developers to clarify requirements.</a:t>
            </a:r>
          </a:p>
          <a:p>
            <a:r>
              <a:rPr lang="en-US" dirty="0"/>
              <a:t>Acceptance tests, written in a business-readable format, guide the development process.</a:t>
            </a:r>
          </a:p>
          <a:p>
            <a:r>
              <a:rPr lang="en-US" dirty="0"/>
              <a:t>ATDD helps ensure that software meets the desired business outcomes and improves customer satisfaction.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01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Test-Driven Development (ATDD)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074" name="Picture 2" descr="Tdd Flow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1"/>
          <a:stretch/>
        </p:blipFill>
        <p:spPr bwMode="auto">
          <a:xfrm>
            <a:off x="490553" y="1449061"/>
            <a:ext cx="4657725" cy="462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6" t="4994" r="13208"/>
          <a:stretch/>
        </p:blipFill>
        <p:spPr>
          <a:xfrm>
            <a:off x="6172910" y="1449061"/>
            <a:ext cx="5667470" cy="452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86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118FB-77F9-4AE0-89E6-2C31218B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50" name="Picture 2" descr="ATDD + TDD">
            <a:extLst>
              <a:ext uri="{FF2B5EF4-FFF2-40B4-BE49-F238E27FC236}">
                <a16:creationId xmlns:a16="http://schemas.microsoft.com/office/drawing/2014/main" id="{A0716527-A162-4F42-86BE-9C4F65849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3" y="0"/>
            <a:ext cx="74183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EDD57-57EC-4301-98F7-20F8F6721E5C}"/>
              </a:ext>
            </a:extLst>
          </p:cNvPr>
          <p:cNvSpPr/>
          <p:nvPr/>
        </p:nvSpPr>
        <p:spPr>
          <a:xfrm>
            <a:off x="7168896" y="0"/>
            <a:ext cx="3419856" cy="1060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78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5B2950-3146-45D6-924F-6E7B63DB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Reporting Iterative Testing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FEF7F-B515-4A8A-95EE-08E647067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Communicating Test Progress and Findings</a:t>
            </a:r>
          </a:p>
          <a:p>
            <a:pPr lvl="1"/>
            <a:r>
              <a:rPr lang="en-US" dirty="0"/>
              <a:t>Test summary reports: provide an overview of testing progress and results</a:t>
            </a:r>
          </a:p>
          <a:p>
            <a:pPr lvl="1"/>
            <a:r>
              <a:rPr lang="en-US" dirty="0"/>
              <a:t>Test detailed reports: include detailed information on test cases, test results, and defects</a:t>
            </a:r>
          </a:p>
          <a:p>
            <a:pPr lvl="1"/>
            <a:r>
              <a:rPr lang="en-US" dirty="0"/>
              <a:t>Defect reports: track and report on defects found during testing</a:t>
            </a:r>
          </a:p>
          <a:p>
            <a:pPr lvl="1"/>
            <a:r>
              <a:rPr lang="en-US" dirty="0"/>
              <a:t>Test coverage reports: show the percentage of tested requirements and code coverage</a:t>
            </a:r>
          </a:p>
          <a:p>
            <a:pPr lvl="1"/>
            <a:r>
              <a:rPr lang="en-US" dirty="0"/>
              <a:t>Testing metrics: track and analyze testing metrics, such as test case execution time and defect density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76D536-EACC-4464-91DE-22B1F6A4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68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26230-FA9C-4651-B71B-5E3415CF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 for Iterative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9F3D5-857B-47D7-B621-0EE7CAAE0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Time constraints and tight deadlines</a:t>
            </a:r>
          </a:p>
          <a:p>
            <a:pPr lvl="1"/>
            <a:r>
              <a:rPr lang="en-US" dirty="0"/>
              <a:t>Frequent changes in requirements and priorities</a:t>
            </a:r>
          </a:p>
          <a:p>
            <a:pPr lvl="1"/>
            <a:r>
              <a:rPr lang="en-US" dirty="0"/>
              <a:t>Lack of documentation and resources</a:t>
            </a:r>
          </a:p>
          <a:p>
            <a:pPr lvl="1"/>
            <a:r>
              <a:rPr lang="en-US" dirty="0"/>
              <a:t>Inadequate communication and collaboration</a:t>
            </a:r>
          </a:p>
          <a:p>
            <a:r>
              <a:rPr lang="en-US" dirty="0"/>
              <a:t>Solutions:</a:t>
            </a:r>
          </a:p>
          <a:p>
            <a:pPr lvl="1"/>
            <a:r>
              <a:rPr lang="en-US" dirty="0"/>
              <a:t>Prioritize testing and allocate sufficient time and resources</a:t>
            </a:r>
          </a:p>
          <a:p>
            <a:pPr lvl="1"/>
            <a:r>
              <a:rPr lang="en-US" dirty="0"/>
              <a:t>Use automated testing tools and continuous integration</a:t>
            </a:r>
          </a:p>
          <a:p>
            <a:pPr lvl="1"/>
            <a:r>
              <a:rPr lang="en-US" dirty="0"/>
              <a:t>Collaborate with developers and stakeholders for clear requirements</a:t>
            </a:r>
          </a:p>
          <a:p>
            <a:pPr lvl="1"/>
            <a:r>
              <a:rPr lang="en-US" dirty="0"/>
              <a:t>Use agile testing methodologies and iterative testing approaches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5F3A2-30CF-474A-A1D2-3B934E55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2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is a crucial aspect of software development that ensures the quality and reliability of software products.</a:t>
            </a:r>
          </a:p>
          <a:p>
            <a:r>
              <a:rPr lang="en-US" dirty="0"/>
              <a:t>It involves evaluating software components and systems to identify defects, errors, and potential issues before deployment.</a:t>
            </a:r>
          </a:p>
          <a:p>
            <a:r>
              <a:rPr lang="en-US" dirty="0"/>
              <a:t>Testing helps maintain and improve the overall quality of software by identifying and fixing bugs, glitches, and errors.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19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48F65-3355-4536-83AC-1CE27D70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Iterative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AEEC9-6C36-4291-8A2A-86D7A6C4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testing early and continue throughout the development cycle</a:t>
            </a:r>
          </a:p>
          <a:p>
            <a:r>
              <a:rPr lang="en-US" dirty="0"/>
              <a:t>Use automated testing tools and frameworks for efficiency</a:t>
            </a:r>
          </a:p>
          <a:p>
            <a:r>
              <a:rPr lang="en-US" dirty="0"/>
              <a:t>Test small and often, focusing on high-risk features</a:t>
            </a:r>
          </a:p>
          <a:p>
            <a:r>
              <a:rPr lang="en-US" dirty="0"/>
              <a:t>Collaborate with developers and stakeholders for clear requirements</a:t>
            </a:r>
          </a:p>
          <a:p>
            <a:r>
              <a:rPr lang="en-US" dirty="0"/>
              <a:t>Establish clear testing goals and metrics</a:t>
            </a:r>
          </a:p>
          <a:p>
            <a:r>
              <a:rPr lang="en-US" dirty="0"/>
              <a:t>Continuously monitor and improve testing processes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51F71-9CB4-4C1B-A9BC-A89DC7B7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9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ensures that the software meets the specified requirements and functions as intended.</a:t>
            </a:r>
          </a:p>
          <a:p>
            <a:r>
              <a:rPr lang="en-US" dirty="0"/>
              <a:t>Quality software is essential for customer satisfaction, user adoption, and building a positive reputation for the development team or organization.</a:t>
            </a:r>
          </a:p>
          <a:p>
            <a:r>
              <a:rPr lang="en-US" dirty="0"/>
              <a:t>Testing allows developers to detect and fix bugs early in the development process.</a:t>
            </a:r>
          </a:p>
          <a:p>
            <a:r>
              <a:rPr lang="en-US" dirty="0"/>
              <a:t>Early bug detection reduces the cost and effort required for bug fixing in later stages.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7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C8F7-EE3D-4156-BF6B-62AA0030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Iterative Design: A Key to Successful Software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ED397-B63E-4487-82ED-E76531916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Satisfying User Requirements while Maintaining Quality Attributes"</a:t>
            </a:r>
          </a:p>
          <a:p>
            <a:pPr lvl="1"/>
            <a:r>
              <a:rPr lang="en-US" dirty="0"/>
              <a:t>User requirements are the foundation of software development</a:t>
            </a:r>
          </a:p>
          <a:p>
            <a:pPr lvl="1"/>
            <a:r>
              <a:rPr lang="en-US" dirty="0"/>
              <a:t>Quality attributes are critical for software success</a:t>
            </a:r>
          </a:p>
          <a:p>
            <a:pPr lvl="1"/>
            <a:r>
              <a:rPr lang="en-US" dirty="0"/>
              <a:t>Iterative design is a powerful approach for satisfying user requirements while maintaining quality attributes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AEA17-FBA7-4304-AEA9-1197AC2F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The Pros and Cons of Iterative Software Development - One Beyond">
            <a:extLst>
              <a:ext uri="{FF2B5EF4-FFF2-40B4-BE49-F238E27FC236}">
                <a16:creationId xmlns:a16="http://schemas.microsoft.com/office/drawing/2014/main" id="{3E38851F-9725-4317-ACAC-F5F653ACE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685" y="3358065"/>
            <a:ext cx="3590163" cy="299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05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A49B-E97C-46CA-9194-9870BB74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Iterative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16BF4-1908-422F-BF66-70326DF49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Improving Software Quality and User Satisfaction</a:t>
            </a:r>
          </a:p>
          <a:p>
            <a:pPr lvl="1"/>
            <a:r>
              <a:rPr lang="en-US" dirty="0"/>
              <a:t>Allows for early detection and correction of defects</a:t>
            </a:r>
          </a:p>
          <a:p>
            <a:pPr lvl="1"/>
            <a:r>
              <a:rPr lang="en-US" dirty="0"/>
              <a:t>Enables continuous improvement and refinement of software</a:t>
            </a:r>
          </a:p>
          <a:p>
            <a:pPr lvl="1"/>
            <a:r>
              <a:rPr lang="en-US" dirty="0"/>
              <a:t>Promotes collaboration and communication between developers and stakeholders</a:t>
            </a:r>
          </a:p>
          <a:p>
            <a:pPr lvl="1"/>
            <a:r>
              <a:rPr lang="en-US" dirty="0"/>
              <a:t>Helps ensure that software meets user needs and expectations</a:t>
            </a:r>
          </a:p>
          <a:p>
            <a:pPr lvl="1"/>
            <a:r>
              <a:rPr lang="en-US" dirty="0"/>
              <a:t>Supports evolutionary development and adaptation to changing requirements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18053-6B94-4D53-97B1-82E8C766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126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41D0-DD43-4BF2-903E-FF94F44BC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Testing: Ensuring Software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9BD11-7029-42C4-B68D-8CC18077B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Crucial Step in Software Development</a:t>
            </a:r>
          </a:p>
          <a:p>
            <a:pPr lvl="1"/>
            <a:r>
              <a:rPr lang="en-US" dirty="0"/>
              <a:t>Testing is a critical aspect of software development</a:t>
            </a:r>
          </a:p>
          <a:p>
            <a:pPr lvl="1"/>
            <a:r>
              <a:rPr lang="en-US" dirty="0"/>
              <a:t>Iterative testing ensures quality at every stage</a:t>
            </a:r>
          </a:p>
          <a:p>
            <a:pPr lvl="1"/>
            <a:r>
              <a:rPr lang="en-US" dirty="0"/>
              <a:t>Established testing techniques provide a framework for success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683A2-2A98-4B26-944F-7728EEAA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 descr="What is Iterative Model?">
            <a:extLst>
              <a:ext uri="{FF2B5EF4-FFF2-40B4-BE49-F238E27FC236}">
                <a16:creationId xmlns:a16="http://schemas.microsoft.com/office/drawing/2014/main" id="{ABDC45EF-2A59-4E6B-9FC2-C89984734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821" y="3911600"/>
            <a:ext cx="43719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28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00B2-9D15-49AF-8C8C-D582589A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Software Quality and Reducing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806C3-7017-407A-AF4A-05AB31A02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Identifies defects early, reducing the risk of downstream problems</a:t>
            </a:r>
          </a:p>
          <a:p>
            <a:r>
              <a:rPr lang="en-US" dirty="0"/>
              <a:t>Provides continuous feedback to developers, improving quality</a:t>
            </a:r>
          </a:p>
          <a:p>
            <a:r>
              <a:rPr lang="en-US" dirty="0"/>
              <a:t>Enables testing of complex systems in smaller, manageable parts</a:t>
            </a:r>
          </a:p>
          <a:p>
            <a:r>
              <a:rPr lang="en-US" dirty="0"/>
              <a:t>Reduces the likelihood of introducing major bugs or issues</a:t>
            </a:r>
          </a:p>
          <a:p>
            <a:r>
              <a:rPr lang="en-US" dirty="0"/>
              <a:t>Helps ensure that software meets user needs and expectations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F0B61-FD0A-4EDD-95DD-7C51155D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8" name="Picture 4" descr="Understanding Levels of Testing: For a Better Softwar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5" b="8471"/>
          <a:stretch/>
        </p:blipFill>
        <p:spPr bwMode="auto">
          <a:xfrm>
            <a:off x="9331" y="-1"/>
            <a:ext cx="12190232" cy="698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41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 descr="Gray Box Testing - Meaning, Techniques and Examples">
            <a:extLst>
              <a:ext uri="{FF2B5EF4-FFF2-40B4-BE49-F238E27FC236}">
                <a16:creationId xmlns:a16="http://schemas.microsoft.com/office/drawing/2014/main" id="{B19C23C7-9170-434B-9186-2D2560479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23" b="10641"/>
          <a:stretch/>
        </p:blipFill>
        <p:spPr bwMode="auto">
          <a:xfrm>
            <a:off x="1809750" y="1772227"/>
            <a:ext cx="8572500" cy="350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887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1452</TotalTime>
  <Words>832</Words>
  <Application>Microsoft Office PowerPoint</Application>
  <PresentationFormat>Widescreen</PresentationFormat>
  <Paragraphs>115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Candara</vt:lpstr>
      <vt:lpstr>Office Theme</vt:lpstr>
      <vt:lpstr>Testing</vt:lpstr>
      <vt:lpstr>Introduction</vt:lpstr>
      <vt:lpstr>Introduction</vt:lpstr>
      <vt:lpstr>Iterative Design: A Key to Successful Software Development</vt:lpstr>
      <vt:lpstr>Benefits of Iterative Design</vt:lpstr>
      <vt:lpstr>Iterative Testing: Ensuring Software Quality</vt:lpstr>
      <vt:lpstr>Improving Software Quality and Reducing Risk</vt:lpstr>
      <vt:lpstr>PowerPoint Presentation</vt:lpstr>
      <vt:lpstr>Testing Techniques</vt:lpstr>
      <vt:lpstr>Test Planning and Design</vt:lpstr>
      <vt:lpstr>Important Concepts</vt:lpstr>
      <vt:lpstr>Testing in Agile</vt:lpstr>
      <vt:lpstr>Role of Testing in Agile Development</vt:lpstr>
      <vt:lpstr>Testing in Agile Environments</vt:lpstr>
      <vt:lpstr>Acceptance Test-Driven Development (ATDD)</vt:lpstr>
      <vt:lpstr>Acceptance Test-Driven Development (ATDD)</vt:lpstr>
      <vt:lpstr>PowerPoint Presentation</vt:lpstr>
      <vt:lpstr>Reporting Iterative Testing Results</vt:lpstr>
      <vt:lpstr>Challenges and Solutions for Iterative Testing</vt:lpstr>
      <vt:lpstr>Best Practices for Iterative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Prof. Mamdouh Alenezi</cp:lastModifiedBy>
  <cp:revision>199</cp:revision>
  <cp:lastPrinted>2021-10-18T07:27:50Z</cp:lastPrinted>
  <dcterms:created xsi:type="dcterms:W3CDTF">2021-10-12T10:09:12Z</dcterms:created>
  <dcterms:modified xsi:type="dcterms:W3CDTF">2024-03-04T07:54:18Z</dcterms:modified>
</cp:coreProperties>
</file>