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sldIdLst>
    <p:sldId id="256" r:id="rId2"/>
    <p:sldId id="687" r:id="rId3"/>
    <p:sldId id="688" r:id="rId4"/>
    <p:sldId id="689" r:id="rId5"/>
    <p:sldId id="690" r:id="rId6"/>
    <p:sldId id="901" r:id="rId7"/>
    <p:sldId id="691" r:id="rId8"/>
    <p:sldId id="902" r:id="rId9"/>
    <p:sldId id="692" r:id="rId10"/>
    <p:sldId id="693" r:id="rId11"/>
    <p:sldId id="694" r:id="rId12"/>
    <p:sldId id="695" r:id="rId13"/>
    <p:sldId id="696" r:id="rId14"/>
    <p:sldId id="697" r:id="rId15"/>
    <p:sldId id="704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21" r:id="rId27"/>
    <p:sldId id="723" r:id="rId28"/>
    <p:sldId id="725" r:id="rId29"/>
    <p:sldId id="726" r:id="rId30"/>
    <p:sldId id="727" r:id="rId31"/>
    <p:sldId id="738" r:id="rId32"/>
    <p:sldId id="744" r:id="rId33"/>
    <p:sldId id="746" r:id="rId34"/>
    <p:sldId id="747" r:id="rId35"/>
    <p:sldId id="748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758" r:id="rId45"/>
    <p:sldId id="759" r:id="rId46"/>
    <p:sldId id="760" r:id="rId47"/>
    <p:sldId id="762" r:id="rId48"/>
    <p:sldId id="763" r:id="rId49"/>
    <p:sldId id="764" r:id="rId50"/>
    <p:sldId id="765" r:id="rId51"/>
    <p:sldId id="766" r:id="rId52"/>
    <p:sldId id="767" r:id="rId53"/>
    <p:sldId id="768" r:id="rId54"/>
    <p:sldId id="769" r:id="rId55"/>
    <p:sldId id="770" r:id="rId56"/>
    <p:sldId id="771" r:id="rId57"/>
    <p:sldId id="772" r:id="rId58"/>
    <p:sldId id="773" r:id="rId59"/>
    <p:sldId id="777" r:id="rId60"/>
    <p:sldId id="778" r:id="rId61"/>
    <p:sldId id="779" r:id="rId62"/>
    <p:sldId id="780" r:id="rId63"/>
    <p:sldId id="781" r:id="rId64"/>
    <p:sldId id="782" r:id="rId65"/>
    <p:sldId id="783" r:id="rId66"/>
    <p:sldId id="784" r:id="rId67"/>
    <p:sldId id="785" r:id="rId68"/>
    <p:sldId id="786" r:id="rId69"/>
    <p:sldId id="787" r:id="rId70"/>
    <p:sldId id="788" r:id="rId71"/>
    <p:sldId id="789" r:id="rId72"/>
    <p:sldId id="790" r:id="rId73"/>
    <p:sldId id="791" r:id="rId74"/>
    <p:sldId id="792" r:id="rId75"/>
    <p:sldId id="793" r:id="rId76"/>
    <p:sldId id="794" r:id="rId77"/>
    <p:sldId id="795" r:id="rId78"/>
    <p:sldId id="796" r:id="rId79"/>
    <p:sldId id="797" r:id="rId80"/>
    <p:sldId id="798" r:id="rId81"/>
    <p:sldId id="799" r:id="rId82"/>
    <p:sldId id="800" r:id="rId83"/>
    <p:sldId id="801" r:id="rId84"/>
    <p:sldId id="802" r:id="rId85"/>
    <p:sldId id="803" r:id="rId86"/>
    <p:sldId id="804" r:id="rId87"/>
    <p:sldId id="805" r:id="rId88"/>
    <p:sldId id="806" r:id="rId89"/>
    <p:sldId id="807" r:id="rId90"/>
    <p:sldId id="808" r:id="rId91"/>
    <p:sldId id="809" r:id="rId92"/>
    <p:sldId id="810" r:id="rId93"/>
    <p:sldId id="811" r:id="rId94"/>
    <p:sldId id="812" r:id="rId95"/>
    <p:sldId id="813" r:id="rId96"/>
    <p:sldId id="814" r:id="rId97"/>
    <p:sldId id="815" r:id="rId98"/>
    <p:sldId id="816" r:id="rId99"/>
    <p:sldId id="817" r:id="rId100"/>
    <p:sldId id="818" r:id="rId101"/>
    <p:sldId id="819" r:id="rId102"/>
    <p:sldId id="820" r:id="rId103"/>
    <p:sldId id="821" r:id="rId104"/>
    <p:sldId id="822" r:id="rId105"/>
    <p:sldId id="823" r:id="rId106"/>
    <p:sldId id="824" r:id="rId107"/>
    <p:sldId id="825" r:id="rId108"/>
    <p:sldId id="826" r:id="rId109"/>
    <p:sldId id="827" r:id="rId110"/>
    <p:sldId id="828" r:id="rId111"/>
    <p:sldId id="829" r:id="rId112"/>
    <p:sldId id="830" r:id="rId113"/>
    <p:sldId id="831" r:id="rId114"/>
    <p:sldId id="832" r:id="rId115"/>
    <p:sldId id="833" r:id="rId116"/>
    <p:sldId id="834" r:id="rId117"/>
    <p:sldId id="835" r:id="rId118"/>
    <p:sldId id="836" r:id="rId119"/>
    <p:sldId id="837" r:id="rId120"/>
    <p:sldId id="838" r:id="rId121"/>
    <p:sldId id="839" r:id="rId122"/>
    <p:sldId id="840" r:id="rId123"/>
    <p:sldId id="841" r:id="rId124"/>
    <p:sldId id="842" r:id="rId125"/>
    <p:sldId id="843" r:id="rId126"/>
    <p:sldId id="844" r:id="rId127"/>
    <p:sldId id="845" r:id="rId128"/>
    <p:sldId id="846" r:id="rId129"/>
    <p:sldId id="847" r:id="rId130"/>
    <p:sldId id="848" r:id="rId131"/>
    <p:sldId id="849" r:id="rId132"/>
    <p:sldId id="850" r:id="rId133"/>
    <p:sldId id="851" r:id="rId134"/>
    <p:sldId id="852" r:id="rId135"/>
    <p:sldId id="853" r:id="rId136"/>
    <p:sldId id="854" r:id="rId137"/>
    <p:sldId id="855" r:id="rId138"/>
    <p:sldId id="856" r:id="rId139"/>
    <p:sldId id="857" r:id="rId140"/>
    <p:sldId id="858" r:id="rId141"/>
    <p:sldId id="859" r:id="rId142"/>
    <p:sldId id="860" r:id="rId143"/>
    <p:sldId id="861" r:id="rId144"/>
    <p:sldId id="862" r:id="rId145"/>
    <p:sldId id="863" r:id="rId146"/>
    <p:sldId id="864" r:id="rId147"/>
    <p:sldId id="865" r:id="rId148"/>
    <p:sldId id="866" r:id="rId149"/>
    <p:sldId id="867" r:id="rId150"/>
    <p:sldId id="868" r:id="rId151"/>
    <p:sldId id="869" r:id="rId152"/>
    <p:sldId id="870" r:id="rId153"/>
    <p:sldId id="871" r:id="rId154"/>
    <p:sldId id="872" r:id="rId155"/>
    <p:sldId id="873" r:id="rId156"/>
    <p:sldId id="874" r:id="rId157"/>
    <p:sldId id="875" r:id="rId158"/>
    <p:sldId id="876" r:id="rId159"/>
    <p:sldId id="877" r:id="rId160"/>
    <p:sldId id="878" r:id="rId161"/>
    <p:sldId id="879" r:id="rId162"/>
    <p:sldId id="880" r:id="rId163"/>
    <p:sldId id="881" r:id="rId164"/>
    <p:sldId id="882" r:id="rId165"/>
    <p:sldId id="883" r:id="rId166"/>
    <p:sldId id="884" r:id="rId167"/>
    <p:sldId id="885" r:id="rId168"/>
    <p:sldId id="886" r:id="rId169"/>
    <p:sldId id="887" r:id="rId170"/>
    <p:sldId id="888" r:id="rId171"/>
    <p:sldId id="889" r:id="rId172"/>
    <p:sldId id="890" r:id="rId173"/>
    <p:sldId id="891" r:id="rId174"/>
    <p:sldId id="892" r:id="rId175"/>
    <p:sldId id="893" r:id="rId176"/>
    <p:sldId id="894" r:id="rId177"/>
    <p:sldId id="895" r:id="rId178"/>
    <p:sldId id="896" r:id="rId179"/>
    <p:sldId id="897" r:id="rId180"/>
    <p:sldId id="898" r:id="rId181"/>
    <p:sldId id="899" r:id="rId182"/>
    <p:sldId id="900" r:id="rId1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224" Type="http://schemas.microsoft.com/office/2016/11/relationships/changesInfo" Target="changesInfos/changesInfo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65F58-78E6-40B6-94A9-57390D4218DB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15E7EAA-70E6-4361-8C4C-9D8D8130DAE2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Establishing and Maintaining Vision</a:t>
          </a:r>
          <a:endParaRPr lang="en-US" dirty="0">
            <a:latin typeface="Candara" panose="020E0502030303020204" pitchFamily="34" charset="0"/>
          </a:endParaRPr>
        </a:p>
      </dgm:t>
    </dgm:pt>
    <dgm:pt modelId="{8A62CDC7-0535-47C6-83B2-4F8E6B23CDBD}" type="parTrans" cxnId="{08312AB0-8B45-4058-A908-A79FCC58FA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4CDF544-549A-43C0-AA0E-512B98C29695}" type="sibTrans" cxnId="{08312AB0-8B45-4058-A908-A79FCC58FAA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378BFC-E253-4939-8699-524EFF870D7F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Critical Thinking</a:t>
          </a:r>
          <a:endParaRPr lang="en-US" dirty="0" smtClean="0">
            <a:latin typeface="Candara" panose="020E0502030303020204" pitchFamily="34" charset="0"/>
          </a:endParaRPr>
        </a:p>
      </dgm:t>
    </dgm:pt>
    <dgm:pt modelId="{0B658096-221E-4091-96F4-8BA09EA9675A}" type="parTrans" cxnId="{D76BCD08-46C1-434C-AD35-FA84B67AAE2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82705A-DA72-4011-8337-E98A0701BCA8}" type="sibTrans" cxnId="{D76BCD08-46C1-434C-AD35-FA84B67AAE2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A4E2859-7DB4-4D06-A3E6-1FE90FDD3A99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Motivation</a:t>
          </a:r>
          <a:endParaRPr lang="en-US" dirty="0" smtClean="0">
            <a:latin typeface="Candara" panose="020E0502030303020204" pitchFamily="34" charset="0"/>
          </a:endParaRPr>
        </a:p>
      </dgm:t>
    </dgm:pt>
    <dgm:pt modelId="{180A6234-91B0-4354-9E7F-0B972A458036}" type="parTrans" cxnId="{F35C541F-B0FA-4BE1-AF44-C2854F8144A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5C860EE-7FDE-4843-85D9-53D9EE683D9D}" type="sibTrans" cxnId="{F35C541F-B0FA-4BE1-AF44-C2854F8144A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32C74E4-CB92-4188-8AD8-B4A4B57FF241}">
      <dgm:prSet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Interpersonal Skills</a:t>
          </a:r>
          <a:endParaRPr lang="en-US" dirty="0" smtClean="0">
            <a:latin typeface="Candara" panose="020E0502030303020204" pitchFamily="34" charset="0"/>
          </a:endParaRPr>
        </a:p>
      </dgm:t>
    </dgm:pt>
    <dgm:pt modelId="{07EE01CC-DA16-4647-A0C0-CE176CC39AD0}" type="parTrans" cxnId="{9E30E93B-985E-49CE-BF92-4296F046554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9AE356D-482F-4389-8482-B7842F819ADA}" type="sibTrans" cxnId="{9E30E93B-985E-49CE-BF92-4296F046554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032F94C-1270-4421-A697-C85885BDF768}" type="pres">
      <dgm:prSet presAssocID="{BFD65F58-78E6-40B6-94A9-57390D4218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30D40FC-F295-4234-958E-79473A48F0DE}" type="pres">
      <dgm:prSet presAssocID="{BFD65F58-78E6-40B6-94A9-57390D4218DB}" presName="Name1" presStyleCnt="0"/>
      <dgm:spPr/>
      <dgm:t>
        <a:bodyPr/>
        <a:lstStyle/>
        <a:p>
          <a:endParaRPr lang="en-US"/>
        </a:p>
      </dgm:t>
    </dgm:pt>
    <dgm:pt modelId="{B7FFC754-C60F-4583-B856-0E8E4B1971C1}" type="pres">
      <dgm:prSet presAssocID="{BFD65F58-78E6-40B6-94A9-57390D4218DB}" presName="cycle" presStyleCnt="0"/>
      <dgm:spPr/>
      <dgm:t>
        <a:bodyPr/>
        <a:lstStyle/>
        <a:p>
          <a:endParaRPr lang="en-US"/>
        </a:p>
      </dgm:t>
    </dgm:pt>
    <dgm:pt modelId="{28FF4304-BB18-41AF-A0B1-7A16B43480D1}" type="pres">
      <dgm:prSet presAssocID="{BFD65F58-78E6-40B6-94A9-57390D4218DB}" presName="srcNode" presStyleLbl="node1" presStyleIdx="0" presStyleCnt="4"/>
      <dgm:spPr/>
      <dgm:t>
        <a:bodyPr/>
        <a:lstStyle/>
        <a:p>
          <a:endParaRPr lang="en-US"/>
        </a:p>
      </dgm:t>
    </dgm:pt>
    <dgm:pt modelId="{A86BA8BB-4253-4C28-BFE5-F910A2F2ACE2}" type="pres">
      <dgm:prSet presAssocID="{BFD65F58-78E6-40B6-94A9-57390D4218DB}" presName="conn" presStyleLbl="parChTrans1D2" presStyleIdx="0" presStyleCnt="1"/>
      <dgm:spPr/>
      <dgm:t>
        <a:bodyPr/>
        <a:lstStyle/>
        <a:p>
          <a:endParaRPr lang="en-US"/>
        </a:p>
      </dgm:t>
    </dgm:pt>
    <dgm:pt modelId="{4CAFD77C-50F3-479E-A97B-E66A46E8E373}" type="pres">
      <dgm:prSet presAssocID="{BFD65F58-78E6-40B6-94A9-57390D4218DB}" presName="extraNode" presStyleLbl="node1" presStyleIdx="0" presStyleCnt="4"/>
      <dgm:spPr/>
      <dgm:t>
        <a:bodyPr/>
        <a:lstStyle/>
        <a:p>
          <a:endParaRPr lang="en-US"/>
        </a:p>
      </dgm:t>
    </dgm:pt>
    <dgm:pt modelId="{850444D8-5AC3-401C-AB38-6BD51AF7ABC1}" type="pres">
      <dgm:prSet presAssocID="{BFD65F58-78E6-40B6-94A9-57390D4218DB}" presName="dstNode" presStyleLbl="node1" presStyleIdx="0" presStyleCnt="4"/>
      <dgm:spPr/>
      <dgm:t>
        <a:bodyPr/>
        <a:lstStyle/>
        <a:p>
          <a:endParaRPr lang="en-US"/>
        </a:p>
      </dgm:t>
    </dgm:pt>
    <dgm:pt modelId="{006C0212-393C-4D28-B5FA-7B3B04C9368F}" type="pres">
      <dgm:prSet presAssocID="{215E7EAA-70E6-4361-8C4C-9D8D8130DAE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1EE9B-37D2-4534-AD75-2E0F9151180C}" type="pres">
      <dgm:prSet presAssocID="{215E7EAA-70E6-4361-8C4C-9D8D8130DAE2}" presName="accent_1" presStyleCnt="0"/>
      <dgm:spPr/>
      <dgm:t>
        <a:bodyPr/>
        <a:lstStyle/>
        <a:p>
          <a:endParaRPr lang="en-US"/>
        </a:p>
      </dgm:t>
    </dgm:pt>
    <dgm:pt modelId="{5E045A6E-1313-45D6-9EDB-3516B1A82133}" type="pres">
      <dgm:prSet presAssocID="{215E7EAA-70E6-4361-8C4C-9D8D8130DAE2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CC3D557F-3291-4D4F-B272-9464301DB783}" type="pres">
      <dgm:prSet presAssocID="{BF378BFC-E253-4939-8699-524EFF870D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8F10E-1E34-499B-B6B1-D7F81F2E9736}" type="pres">
      <dgm:prSet presAssocID="{BF378BFC-E253-4939-8699-524EFF870D7F}" presName="accent_2" presStyleCnt="0"/>
      <dgm:spPr/>
      <dgm:t>
        <a:bodyPr/>
        <a:lstStyle/>
        <a:p>
          <a:endParaRPr lang="en-US"/>
        </a:p>
      </dgm:t>
    </dgm:pt>
    <dgm:pt modelId="{DDA77D35-A6AA-44C8-A334-F96592A922E5}" type="pres">
      <dgm:prSet presAssocID="{BF378BFC-E253-4939-8699-524EFF870D7F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1F9D85CC-5B77-484C-8516-D97EFE7EED2A}" type="pres">
      <dgm:prSet presAssocID="{9A4E2859-7DB4-4D06-A3E6-1FE90FDD3A9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8695-4D7C-4007-8238-7CC3080658C6}" type="pres">
      <dgm:prSet presAssocID="{9A4E2859-7DB4-4D06-A3E6-1FE90FDD3A99}" presName="accent_3" presStyleCnt="0"/>
      <dgm:spPr/>
      <dgm:t>
        <a:bodyPr/>
        <a:lstStyle/>
        <a:p>
          <a:endParaRPr lang="en-US"/>
        </a:p>
      </dgm:t>
    </dgm:pt>
    <dgm:pt modelId="{AF1CDD4C-E30C-4CD5-9895-EAD9B92A177F}" type="pres">
      <dgm:prSet presAssocID="{9A4E2859-7DB4-4D06-A3E6-1FE90FDD3A99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DA71D7CB-B11D-4EFA-BF09-E685A239845B}" type="pres">
      <dgm:prSet presAssocID="{B32C74E4-CB92-4188-8AD8-B4A4B57FF24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14BCF-2890-425F-9534-53AA8FC88146}" type="pres">
      <dgm:prSet presAssocID="{B32C74E4-CB92-4188-8AD8-B4A4B57FF241}" presName="accent_4" presStyleCnt="0"/>
      <dgm:spPr/>
      <dgm:t>
        <a:bodyPr/>
        <a:lstStyle/>
        <a:p>
          <a:endParaRPr lang="en-US"/>
        </a:p>
      </dgm:t>
    </dgm:pt>
    <dgm:pt modelId="{C7C565DE-FCDB-4753-B281-AEE35B226286}" type="pres">
      <dgm:prSet presAssocID="{B32C74E4-CB92-4188-8AD8-B4A4B57FF241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F35C541F-B0FA-4BE1-AF44-C2854F8144AB}" srcId="{BFD65F58-78E6-40B6-94A9-57390D4218DB}" destId="{9A4E2859-7DB4-4D06-A3E6-1FE90FDD3A99}" srcOrd="2" destOrd="0" parTransId="{180A6234-91B0-4354-9E7F-0B972A458036}" sibTransId="{C5C860EE-7FDE-4843-85D9-53D9EE683D9D}"/>
    <dgm:cxn modelId="{08312AB0-8B45-4058-A908-A79FCC58FAA7}" srcId="{BFD65F58-78E6-40B6-94A9-57390D4218DB}" destId="{215E7EAA-70E6-4361-8C4C-9D8D8130DAE2}" srcOrd="0" destOrd="0" parTransId="{8A62CDC7-0535-47C6-83B2-4F8E6B23CDBD}" sibTransId="{E4CDF544-549A-43C0-AA0E-512B98C29695}"/>
    <dgm:cxn modelId="{9E30E93B-985E-49CE-BF92-4296F046554B}" srcId="{BFD65F58-78E6-40B6-94A9-57390D4218DB}" destId="{B32C74E4-CB92-4188-8AD8-B4A4B57FF241}" srcOrd="3" destOrd="0" parTransId="{07EE01CC-DA16-4647-A0C0-CE176CC39AD0}" sibTransId="{89AE356D-482F-4389-8482-B7842F819ADA}"/>
    <dgm:cxn modelId="{D76BCD08-46C1-434C-AD35-FA84B67AAE2A}" srcId="{BFD65F58-78E6-40B6-94A9-57390D4218DB}" destId="{BF378BFC-E253-4939-8699-524EFF870D7F}" srcOrd="1" destOrd="0" parTransId="{0B658096-221E-4091-96F4-8BA09EA9675A}" sibTransId="{CF82705A-DA72-4011-8337-E98A0701BCA8}"/>
    <dgm:cxn modelId="{4429F986-7AC2-4B54-8499-FB40D697DA0C}" type="presOf" srcId="{BFD65F58-78E6-40B6-94A9-57390D4218DB}" destId="{1032F94C-1270-4421-A697-C85885BDF768}" srcOrd="0" destOrd="0" presId="urn:microsoft.com/office/officeart/2008/layout/VerticalCurvedList"/>
    <dgm:cxn modelId="{BA245BE1-9F46-414E-BF2C-B0EDDB8D342B}" type="presOf" srcId="{9A4E2859-7DB4-4D06-A3E6-1FE90FDD3A99}" destId="{1F9D85CC-5B77-484C-8516-D97EFE7EED2A}" srcOrd="0" destOrd="0" presId="urn:microsoft.com/office/officeart/2008/layout/VerticalCurvedList"/>
    <dgm:cxn modelId="{AE4DEED8-EA81-4C95-9825-890A4B1D6CF2}" type="presOf" srcId="{E4CDF544-549A-43C0-AA0E-512B98C29695}" destId="{A86BA8BB-4253-4C28-BFE5-F910A2F2ACE2}" srcOrd="0" destOrd="0" presId="urn:microsoft.com/office/officeart/2008/layout/VerticalCurvedList"/>
    <dgm:cxn modelId="{3310CB37-92DD-4A45-8BBD-E4DC7B17B7E3}" type="presOf" srcId="{215E7EAA-70E6-4361-8C4C-9D8D8130DAE2}" destId="{006C0212-393C-4D28-B5FA-7B3B04C9368F}" srcOrd="0" destOrd="0" presId="urn:microsoft.com/office/officeart/2008/layout/VerticalCurvedList"/>
    <dgm:cxn modelId="{0E9362E8-0CB9-4EE8-B558-11C64F220C96}" type="presOf" srcId="{BF378BFC-E253-4939-8699-524EFF870D7F}" destId="{CC3D557F-3291-4D4F-B272-9464301DB783}" srcOrd="0" destOrd="0" presId="urn:microsoft.com/office/officeart/2008/layout/VerticalCurvedList"/>
    <dgm:cxn modelId="{759E0F20-A204-4BE1-ACD8-F4F142D8933A}" type="presOf" srcId="{B32C74E4-CB92-4188-8AD8-B4A4B57FF241}" destId="{DA71D7CB-B11D-4EFA-BF09-E685A239845B}" srcOrd="0" destOrd="0" presId="urn:microsoft.com/office/officeart/2008/layout/VerticalCurvedList"/>
    <dgm:cxn modelId="{D4472EBB-3F8E-4EF5-AE6A-45B3F6328DC0}" type="presParOf" srcId="{1032F94C-1270-4421-A697-C85885BDF768}" destId="{430D40FC-F295-4234-958E-79473A48F0DE}" srcOrd="0" destOrd="0" presId="urn:microsoft.com/office/officeart/2008/layout/VerticalCurvedList"/>
    <dgm:cxn modelId="{7D1898A4-B4EC-4507-AF25-B516F65F7FAD}" type="presParOf" srcId="{430D40FC-F295-4234-958E-79473A48F0DE}" destId="{B7FFC754-C60F-4583-B856-0E8E4B1971C1}" srcOrd="0" destOrd="0" presId="urn:microsoft.com/office/officeart/2008/layout/VerticalCurvedList"/>
    <dgm:cxn modelId="{E77EF7EF-C8AB-4AE5-807F-98DAAC1E76CB}" type="presParOf" srcId="{B7FFC754-C60F-4583-B856-0E8E4B1971C1}" destId="{28FF4304-BB18-41AF-A0B1-7A16B43480D1}" srcOrd="0" destOrd="0" presId="urn:microsoft.com/office/officeart/2008/layout/VerticalCurvedList"/>
    <dgm:cxn modelId="{B98835E4-3E1B-4D7F-8891-6EBE255969D1}" type="presParOf" srcId="{B7FFC754-C60F-4583-B856-0E8E4B1971C1}" destId="{A86BA8BB-4253-4C28-BFE5-F910A2F2ACE2}" srcOrd="1" destOrd="0" presId="urn:microsoft.com/office/officeart/2008/layout/VerticalCurvedList"/>
    <dgm:cxn modelId="{60E78200-B70A-4E96-BDFC-9E95701C5285}" type="presParOf" srcId="{B7FFC754-C60F-4583-B856-0E8E4B1971C1}" destId="{4CAFD77C-50F3-479E-A97B-E66A46E8E373}" srcOrd="2" destOrd="0" presId="urn:microsoft.com/office/officeart/2008/layout/VerticalCurvedList"/>
    <dgm:cxn modelId="{4C05A7E4-0230-4D57-AC23-692E721BAEF0}" type="presParOf" srcId="{B7FFC754-C60F-4583-B856-0E8E4B1971C1}" destId="{850444D8-5AC3-401C-AB38-6BD51AF7ABC1}" srcOrd="3" destOrd="0" presId="urn:microsoft.com/office/officeart/2008/layout/VerticalCurvedList"/>
    <dgm:cxn modelId="{5E31B352-9978-44FF-9224-CE169303A942}" type="presParOf" srcId="{430D40FC-F295-4234-958E-79473A48F0DE}" destId="{006C0212-393C-4D28-B5FA-7B3B04C9368F}" srcOrd="1" destOrd="0" presId="urn:microsoft.com/office/officeart/2008/layout/VerticalCurvedList"/>
    <dgm:cxn modelId="{F84EA096-C193-48B8-A948-D752B8FE31F0}" type="presParOf" srcId="{430D40FC-F295-4234-958E-79473A48F0DE}" destId="{BC51EE9B-37D2-4534-AD75-2E0F9151180C}" srcOrd="2" destOrd="0" presId="urn:microsoft.com/office/officeart/2008/layout/VerticalCurvedList"/>
    <dgm:cxn modelId="{4DE6E2D1-765C-41B2-9CE0-65E0E4777AC8}" type="presParOf" srcId="{BC51EE9B-37D2-4534-AD75-2E0F9151180C}" destId="{5E045A6E-1313-45D6-9EDB-3516B1A82133}" srcOrd="0" destOrd="0" presId="urn:microsoft.com/office/officeart/2008/layout/VerticalCurvedList"/>
    <dgm:cxn modelId="{5C44DC10-51FF-4797-818A-F38072321AC7}" type="presParOf" srcId="{430D40FC-F295-4234-958E-79473A48F0DE}" destId="{CC3D557F-3291-4D4F-B272-9464301DB783}" srcOrd="3" destOrd="0" presId="urn:microsoft.com/office/officeart/2008/layout/VerticalCurvedList"/>
    <dgm:cxn modelId="{BD039D6D-A967-40C1-A961-BC7E5FF4FD7A}" type="presParOf" srcId="{430D40FC-F295-4234-958E-79473A48F0DE}" destId="{5E48F10E-1E34-499B-B6B1-D7F81F2E9736}" srcOrd="4" destOrd="0" presId="urn:microsoft.com/office/officeart/2008/layout/VerticalCurvedList"/>
    <dgm:cxn modelId="{3AC2836B-87D3-40AF-AFE7-4171D5D016C9}" type="presParOf" srcId="{5E48F10E-1E34-499B-B6B1-D7F81F2E9736}" destId="{DDA77D35-A6AA-44C8-A334-F96592A922E5}" srcOrd="0" destOrd="0" presId="urn:microsoft.com/office/officeart/2008/layout/VerticalCurvedList"/>
    <dgm:cxn modelId="{3489205A-6975-4B64-9156-95B4D1CE1300}" type="presParOf" srcId="{430D40FC-F295-4234-958E-79473A48F0DE}" destId="{1F9D85CC-5B77-484C-8516-D97EFE7EED2A}" srcOrd="5" destOrd="0" presId="urn:microsoft.com/office/officeart/2008/layout/VerticalCurvedList"/>
    <dgm:cxn modelId="{9DEF8AB9-8CAC-4B20-8D64-A41BDE624F47}" type="presParOf" srcId="{430D40FC-F295-4234-958E-79473A48F0DE}" destId="{82308695-4D7C-4007-8238-7CC3080658C6}" srcOrd="6" destOrd="0" presId="urn:microsoft.com/office/officeart/2008/layout/VerticalCurvedList"/>
    <dgm:cxn modelId="{E47E600B-F70A-46B2-83A8-51D24CFD605A}" type="presParOf" srcId="{82308695-4D7C-4007-8238-7CC3080658C6}" destId="{AF1CDD4C-E30C-4CD5-9895-EAD9B92A177F}" srcOrd="0" destOrd="0" presId="urn:microsoft.com/office/officeart/2008/layout/VerticalCurvedList"/>
    <dgm:cxn modelId="{9DD1E5AA-E723-4300-877A-D18B87380C82}" type="presParOf" srcId="{430D40FC-F295-4234-958E-79473A48F0DE}" destId="{DA71D7CB-B11D-4EFA-BF09-E685A239845B}" srcOrd="7" destOrd="0" presId="urn:microsoft.com/office/officeart/2008/layout/VerticalCurvedList"/>
    <dgm:cxn modelId="{FB7C4BD6-8F79-46DF-8767-6F79F972ABC4}" type="presParOf" srcId="{430D40FC-F295-4234-958E-79473A48F0DE}" destId="{9F314BCF-2890-425F-9534-53AA8FC88146}" srcOrd="8" destOrd="0" presId="urn:microsoft.com/office/officeart/2008/layout/VerticalCurvedList"/>
    <dgm:cxn modelId="{6EF9AB19-088A-44BC-BE7A-C5905CAB0233}" type="presParOf" srcId="{9F314BCF-2890-425F-9534-53AA8FC88146}" destId="{C7C565DE-FCDB-4753-B281-AEE35B226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BA8BB-4253-4C28-BFE5-F910A2F2ACE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C0212-393C-4D28-B5FA-7B3B04C9368F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Candara" panose="020E0502030303020204" pitchFamily="34" charset="0"/>
            </a:rPr>
            <a:t>Establishing and Maintaining Vision</a:t>
          </a:r>
          <a:endParaRPr lang="en-US" sz="3500" kern="1200" dirty="0">
            <a:latin typeface="Candara" panose="020E0502030303020204" pitchFamily="34" charset="0"/>
          </a:endParaRPr>
        </a:p>
      </dsp:txBody>
      <dsp:txXfrm>
        <a:off x="492024" y="334530"/>
        <a:ext cx="9963850" cy="669409"/>
      </dsp:txXfrm>
    </dsp:sp>
    <dsp:sp modelId="{5E045A6E-1313-45D6-9EDB-3516B1A82133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D557F-3291-4D4F-B272-9464301DB783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Candara" panose="020E0502030303020204" pitchFamily="34" charset="0"/>
            </a:rPr>
            <a:t>Critical Thinking</a:t>
          </a:r>
          <a:endParaRPr lang="en-US" sz="3500" kern="1200" dirty="0" smtClean="0">
            <a:latin typeface="Candara" panose="020E0502030303020204" pitchFamily="34" charset="0"/>
          </a:endParaRPr>
        </a:p>
      </dsp:txBody>
      <dsp:txXfrm>
        <a:off x="875812" y="1338819"/>
        <a:ext cx="9580062" cy="669409"/>
      </dsp:txXfrm>
    </dsp:sp>
    <dsp:sp modelId="{DDA77D35-A6AA-44C8-A334-F96592A922E5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D85CC-5B77-484C-8516-D97EFE7EED2A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Candara" panose="020E0502030303020204" pitchFamily="34" charset="0"/>
            </a:rPr>
            <a:t>Motivation</a:t>
          </a:r>
          <a:endParaRPr lang="en-US" sz="3500" kern="1200" dirty="0" smtClean="0">
            <a:latin typeface="Candara" panose="020E0502030303020204" pitchFamily="34" charset="0"/>
          </a:endParaRPr>
        </a:p>
      </dsp:txBody>
      <dsp:txXfrm>
        <a:off x="875812" y="2343108"/>
        <a:ext cx="9580062" cy="669409"/>
      </dsp:txXfrm>
    </dsp:sp>
    <dsp:sp modelId="{AF1CDD4C-E30C-4CD5-9895-EAD9B92A177F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1D7CB-B11D-4EFA-BF09-E685A239845B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Candara" panose="020E0502030303020204" pitchFamily="34" charset="0"/>
            </a:rPr>
            <a:t>Interpersonal Skills</a:t>
          </a:r>
          <a:endParaRPr lang="en-US" sz="3500" kern="1200" dirty="0" smtClean="0">
            <a:latin typeface="Candara" panose="020E0502030303020204" pitchFamily="34" charset="0"/>
          </a:endParaRPr>
        </a:p>
      </dsp:txBody>
      <dsp:txXfrm>
        <a:off x="492024" y="3347397"/>
        <a:ext cx="9963850" cy="669409"/>
      </dsp:txXfrm>
    </dsp:sp>
    <dsp:sp modelId="{C7C565DE-FCDB-4753-B281-AEE35B22628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estimates are also known as point estimates and it presents a single number or amount such as 24 months.  Probabilistic estimating include a range of estimates along with associated probabilities within the range.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 estimates are specific information and use actual numbers 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 hours of work. Relative estimates are shown in comparison to other estimates. Relative estimates only have meaning within a given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Flow-based estimating provide an estimate to complete a specific quantity of work. The estimates are developed by determining the cycle time and throughput. Cycle time is the total elapsed time it takes one unit to get through a process. Throughput is the number of items that can complete a process in a given amount of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Estimates are inherently uncertain and therefore associated with risk. It is important to establish the range of uncertainty for various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6AE5-FADC-410F-9D77-E493D80BE9C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6C4-037A-4AC3-93B1-2E399ED7CAC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B262-DB51-4845-B0BF-9F318994FAAE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64F7-604D-49E1-A536-2A7960CE3304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D794-2492-4B9F-B864-D2DC3CC91EE2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008A-F136-42E3-A8AD-CCAA87B0ADB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755F-0905-49A3-81D1-4BA71FCC5C0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A921-A079-4135-B4F7-ED0F9910EF3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AB51-5E1B-4E1A-8F7F-39CB7A1E44D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A6-D218-4C14-AE73-889A0181B73A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E5D5-3AD0-421E-B90C-018660FBB36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99-F0C2-4952-8AFD-60E1A77A6351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64CF-8DA8-4084-B317-87152DF06071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55A7-534D-457D-9E4E-8E632D6F581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520-39C9-4C3B-B1E4-E54C4D6FEA04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Project Performance Domains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SE423: Software Project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072581"/>
            <a:ext cx="7925906" cy="35723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03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Procurements can happen at any time during a project. However, up-front planning </a:t>
            </a:r>
            <a:r>
              <a:rPr lang="en-US" dirty="0" smtClean="0"/>
              <a:t>helps to </a:t>
            </a:r>
            <a:r>
              <a:rPr lang="en-US" dirty="0"/>
              <a:t>set expectations that ensure the procurement process is performed smoothly.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high-level scope </a:t>
            </a:r>
            <a:r>
              <a:rPr lang="en-US" dirty="0"/>
              <a:t>is known, project teams conduct a make-or-buy analysis.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includes </a:t>
            </a:r>
            <a:r>
              <a:rPr lang="en-US" dirty="0" smtClean="0"/>
              <a:t>identifying those </a:t>
            </a:r>
            <a:r>
              <a:rPr lang="en-US" dirty="0"/>
              <a:t>deliverables and services that will be developed in-house, and those that will be </a:t>
            </a:r>
            <a:r>
              <a:rPr lang="en-US" dirty="0" smtClean="0"/>
              <a:t>purchased from </a:t>
            </a:r>
            <a:r>
              <a:rPr lang="en-US" dirty="0"/>
              <a:t>external sources.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impacts the project team and the schedule. </a:t>
            </a:r>
            <a:endParaRPr lang="en-US" dirty="0" smtClean="0"/>
          </a:p>
          <a:p>
            <a:r>
              <a:rPr lang="en-US" dirty="0" smtClean="0"/>
              <a:t>Contracting professionals </a:t>
            </a:r>
            <a:r>
              <a:rPr lang="en-US" dirty="0"/>
              <a:t>need advance information on the type of goods needed, when they will be needed</a:t>
            </a:r>
            <a:r>
              <a:rPr lang="en-US" dirty="0" smtClean="0"/>
              <a:t>, and </a:t>
            </a:r>
            <a:r>
              <a:rPr lang="en-US" dirty="0"/>
              <a:t>any technical specifications required for the procured goods or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746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will be changes throughout the project.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changes are a result of a risk </a:t>
            </a:r>
            <a:r>
              <a:rPr lang="en-US" dirty="0" smtClean="0"/>
              <a:t>event occurring </a:t>
            </a:r>
            <a:r>
              <a:rPr lang="en-US" dirty="0"/>
              <a:t>or a project environment change, some are based on developing a deeper </a:t>
            </a:r>
            <a:r>
              <a:rPr lang="en-US" dirty="0" smtClean="0"/>
              <a:t>understanding of </a:t>
            </a:r>
            <a:r>
              <a:rPr lang="en-US" dirty="0"/>
              <a:t>requirements, and others are due to customer requests or other reasons.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project </a:t>
            </a:r>
            <a:r>
              <a:rPr lang="en-US" dirty="0" smtClean="0"/>
              <a:t>teams should </a:t>
            </a:r>
            <a:r>
              <a:rPr lang="en-US" dirty="0"/>
              <a:t>prepare a process for adapting plans throughout the project.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take the form of </a:t>
            </a:r>
            <a:r>
              <a:rPr lang="en-US" dirty="0" smtClean="0"/>
              <a:t>a change </a:t>
            </a:r>
            <a:r>
              <a:rPr lang="en-US" dirty="0"/>
              <a:t>control process, reprioritizing the backlog, or </a:t>
            </a:r>
            <a:r>
              <a:rPr lang="en-US" dirty="0" err="1"/>
              <a:t>rebaselining</a:t>
            </a:r>
            <a:r>
              <a:rPr lang="en-US" dirty="0"/>
              <a:t> the project.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that have </a:t>
            </a:r>
            <a:r>
              <a:rPr lang="en-US" dirty="0" smtClean="0"/>
              <a:t>a contractual </a:t>
            </a:r>
            <a:r>
              <a:rPr lang="en-US" dirty="0"/>
              <a:t>element may need to follow a defined process for contract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725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natural linkage between planning, delivering, and measuring work.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linkage </a:t>
            </a:r>
            <a:r>
              <a:rPr lang="en-US" dirty="0" smtClean="0"/>
              <a:t>is metrics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Establishing </a:t>
            </a:r>
            <a:r>
              <a:rPr lang="en-US" dirty="0"/>
              <a:t>metrics includes setting the thresholds that indicate whether work </a:t>
            </a:r>
            <a:r>
              <a:rPr lang="en-US" dirty="0" smtClean="0"/>
              <a:t>performance is </a:t>
            </a:r>
            <a:r>
              <a:rPr lang="en-US" dirty="0"/>
              <a:t>as expected, trending positively or negatively away from expected performance, or unacceptable.</a:t>
            </a:r>
          </a:p>
          <a:p>
            <a:r>
              <a:rPr lang="en-US" dirty="0"/>
              <a:t>Deciding what to measure and how often is best informed by the phrase “only measure what matters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1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Metrics </a:t>
            </a:r>
            <a:r>
              <a:rPr lang="en-US" dirty="0"/>
              <a:t>associated with the product are specific to the deliverables being developed. </a:t>
            </a:r>
            <a:endParaRPr lang="en-US" dirty="0" smtClean="0"/>
          </a:p>
          <a:p>
            <a:r>
              <a:rPr lang="en-US" dirty="0" smtClean="0"/>
              <a:t>Metrics associated </a:t>
            </a:r>
            <a:r>
              <a:rPr lang="en-US" dirty="0"/>
              <a:t>with schedule and budget performance are often driven by organizational </a:t>
            </a:r>
            <a:r>
              <a:rPr lang="en-US" dirty="0" smtClean="0"/>
              <a:t>standards and </a:t>
            </a:r>
            <a:r>
              <a:rPr lang="en-US" dirty="0"/>
              <a:t>are related to a baseline or an approved version of the schedule or budget against which </a:t>
            </a:r>
            <a:r>
              <a:rPr lang="en-US" dirty="0" smtClean="0"/>
              <a:t>actual results </a:t>
            </a:r>
            <a:r>
              <a:rPr lang="en-US" dirty="0"/>
              <a:t>are compared.</a:t>
            </a:r>
          </a:p>
          <a:p>
            <a:r>
              <a:rPr lang="en-US" dirty="0"/>
              <a:t>As part of planning, the metrics, baselines, and thresholds for performance are established, </a:t>
            </a:r>
            <a:r>
              <a:rPr lang="en-US" dirty="0" smtClean="0"/>
              <a:t>as well </a:t>
            </a:r>
            <a:r>
              <a:rPr lang="en-US" dirty="0"/>
              <a:t>as any test and evaluation processes and procedures that will be used to measure </a:t>
            </a:r>
            <a:r>
              <a:rPr lang="en-US" dirty="0" smtClean="0"/>
              <a:t>performance to </a:t>
            </a:r>
            <a:r>
              <a:rPr lang="en-US" dirty="0"/>
              <a:t>the specification of the project deliverable.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metrics, baselines, and tests are used as the </a:t>
            </a:r>
            <a:r>
              <a:rPr lang="en-US" dirty="0" smtClean="0"/>
              <a:t>basis to </a:t>
            </a:r>
            <a:r>
              <a:rPr lang="en-US" dirty="0"/>
              <a:t>evaluate variance of actual performance as part of the Measurement Performance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164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activities and artifacts need to remain integrated throughout the project. </a:t>
            </a:r>
            <a:endParaRPr lang="en-US" dirty="0" smtClean="0"/>
          </a:p>
          <a:p>
            <a:r>
              <a:rPr lang="en-US" dirty="0" smtClean="0"/>
              <a:t>This means that </a:t>
            </a:r>
            <a:r>
              <a:rPr lang="en-US" dirty="0"/>
              <a:t>planning for the performance in terms of scope and quality requirements aligns with </a:t>
            </a:r>
            <a:r>
              <a:rPr lang="en-US" dirty="0" smtClean="0"/>
              <a:t>delivery commitments</a:t>
            </a:r>
            <a:r>
              <a:rPr lang="en-US" dirty="0"/>
              <a:t>, allocated funds, type and availability of resources, the uncertainty inherent in </a:t>
            </a:r>
            <a:r>
              <a:rPr lang="en-US" dirty="0" smtClean="0"/>
              <a:t>the project</a:t>
            </a:r>
            <a:r>
              <a:rPr lang="en-US" dirty="0"/>
              <a:t>, and stakeholder needs.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teams can require additional planning artifacts </a:t>
            </a:r>
            <a:r>
              <a:rPr lang="en-US" dirty="0" smtClean="0"/>
              <a:t>depending on </a:t>
            </a:r>
            <a:r>
              <a:rPr lang="en-US" dirty="0"/>
              <a:t>the type of project.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logistics plans will need to integrate with material and </a:t>
            </a:r>
            <a:r>
              <a:rPr lang="en-US" dirty="0" smtClean="0"/>
              <a:t>delivery needs</a:t>
            </a:r>
            <a:r>
              <a:rPr lang="en-US" dirty="0"/>
              <a:t>, testing plans will need to align with quality and delivery needs, and so forth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035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</a:t>
            </a:r>
            <a:r>
              <a:rPr lang="en-US" dirty="0"/>
              <a:t>on one project often occurs in parallel with other projects in a program or a release.</a:t>
            </a:r>
          </a:p>
          <a:p>
            <a:r>
              <a:rPr lang="en-US" dirty="0"/>
              <a:t>The timing of the work of a single project should align with the needs of the work on related </a:t>
            </a:r>
            <a:r>
              <a:rPr lang="en-US" dirty="0" smtClean="0"/>
              <a:t>projects and </a:t>
            </a:r>
            <a:r>
              <a:rPr lang="en-US" dirty="0"/>
              <a:t>the operations work of the organization.</a:t>
            </a:r>
          </a:p>
          <a:p>
            <a:r>
              <a:rPr lang="en-US" dirty="0"/>
              <a:t>Large projects may combine the planning artifacts into an integrated project </a:t>
            </a:r>
            <a:r>
              <a:rPr lang="en-US" dirty="0" smtClean="0"/>
              <a:t>management plan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smaller projects, a detailed project management plan will be inefficient. </a:t>
            </a:r>
            <a:endParaRPr lang="en-US" dirty="0" smtClean="0"/>
          </a:p>
          <a:p>
            <a:r>
              <a:rPr lang="en-US" dirty="0" smtClean="0"/>
              <a:t>Regardless </a:t>
            </a:r>
            <a:r>
              <a:rPr lang="en-US" dirty="0"/>
              <a:t>of </a:t>
            </a:r>
            <a:r>
              <a:rPr lang="en-US" dirty="0" smtClean="0"/>
              <a:t>the timing</a:t>
            </a:r>
            <a:r>
              <a:rPr lang="en-US" dirty="0"/>
              <a:t>, frequency, and degree of planning, the various aspects of the project need to remain </a:t>
            </a:r>
            <a:r>
              <a:rPr lang="en-US" dirty="0" smtClean="0"/>
              <a:t>aligned and </a:t>
            </a:r>
            <a:r>
              <a:rPr lang="en-US" dirty="0"/>
              <a:t>integrated.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6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Outcomes—Planning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57" y="1342459"/>
            <a:ext cx="7879872" cy="50152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07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98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8" y="1825625"/>
            <a:ext cx="7944959" cy="41534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03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Project Work Performance Domain:</a:t>
            </a:r>
          </a:p>
          <a:p>
            <a:pPr lvl="1"/>
            <a:r>
              <a:rPr lang="en-US" dirty="0"/>
              <a:t>Bid Documents.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documents used to solicit information, quotations, or proposals </a:t>
            </a:r>
            <a:r>
              <a:rPr lang="en-US" dirty="0" smtClean="0"/>
              <a:t>from prospective </a:t>
            </a:r>
            <a:r>
              <a:rPr lang="en-US" dirty="0"/>
              <a:t>sellers.</a:t>
            </a:r>
          </a:p>
          <a:p>
            <a:pPr lvl="1"/>
            <a:r>
              <a:rPr lang="en-US" dirty="0"/>
              <a:t>Bidder Conference.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meetings with prospective sellers prior to the preparation of a </a:t>
            </a:r>
            <a:r>
              <a:rPr lang="en-US" dirty="0" smtClean="0"/>
              <a:t>bid or </a:t>
            </a:r>
            <a:r>
              <a:rPr lang="en-US" dirty="0"/>
              <a:t>proposal to ensure all prospective vendors have a clear and common understanding of </a:t>
            </a:r>
            <a:r>
              <a:rPr lang="en-US" dirty="0" smtClean="0"/>
              <a:t>the procurement</a:t>
            </a:r>
            <a:r>
              <a:rPr lang="en-US" dirty="0"/>
              <a:t>. Also known as contractor conferences, vendor conferences, or pre-bid conferences.</a:t>
            </a:r>
          </a:p>
          <a:p>
            <a:pPr lvl="1"/>
            <a:r>
              <a:rPr lang="en-US" dirty="0"/>
              <a:t>Explicit Knowledge. </a:t>
            </a:r>
            <a:endParaRPr lang="en-US" dirty="0" smtClean="0"/>
          </a:p>
          <a:p>
            <a:pPr lvl="2"/>
            <a:r>
              <a:rPr lang="en-US" dirty="0" smtClean="0"/>
              <a:t>Knowledge </a:t>
            </a:r>
            <a:r>
              <a:rPr lang="en-US" dirty="0"/>
              <a:t>that can be codified using symbols such as words, </a:t>
            </a:r>
            <a:r>
              <a:rPr lang="en-US" dirty="0" smtClean="0"/>
              <a:t>numbers, and </a:t>
            </a:r>
            <a:r>
              <a:rPr lang="en-US" dirty="0"/>
              <a:t>pictures.</a:t>
            </a:r>
          </a:p>
          <a:p>
            <a:pPr lvl="1"/>
            <a:r>
              <a:rPr lang="en-US" dirty="0"/>
              <a:t>Tacit Knowledge. </a:t>
            </a:r>
            <a:endParaRPr lang="en-US" dirty="0" smtClean="0"/>
          </a:p>
          <a:p>
            <a:pPr lvl="2"/>
            <a:r>
              <a:rPr lang="en-US" dirty="0" smtClean="0"/>
              <a:t>Personal </a:t>
            </a:r>
            <a:r>
              <a:rPr lang="en-US" dirty="0"/>
              <a:t>knowledge that can be difficult to articulate and share </a:t>
            </a:r>
            <a:r>
              <a:rPr lang="en-US" dirty="0" smtClean="0"/>
              <a:t> such as beliefs</a:t>
            </a:r>
            <a:r>
              <a:rPr lang="en-US" dirty="0"/>
              <a:t>, experience, and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Stakeholder Performance Domain:</a:t>
            </a:r>
          </a:p>
          <a:p>
            <a:pPr lvl="1"/>
            <a:r>
              <a:rPr lang="en-US" dirty="0" smtClean="0"/>
              <a:t>Stakeholder 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individual, group, or organization that may affect, be </a:t>
            </a:r>
            <a:r>
              <a:rPr lang="en-US" dirty="0" smtClean="0"/>
              <a:t>affected </a:t>
            </a:r>
            <a:r>
              <a:rPr lang="en-US" dirty="0"/>
              <a:t>by, or </a:t>
            </a:r>
            <a:r>
              <a:rPr lang="en-US" dirty="0" smtClean="0"/>
              <a:t>perceive itself </a:t>
            </a:r>
            <a:r>
              <a:rPr lang="en-US" dirty="0"/>
              <a:t>to be affected by a decision, activity, or outcome of a </a:t>
            </a:r>
            <a:r>
              <a:rPr lang="en-US" dirty="0" smtClean="0"/>
              <a:t>project</a:t>
            </a:r>
            <a:r>
              <a:rPr lang="en-US" dirty="0"/>
              <a:t>, program, or portfolio.</a:t>
            </a:r>
          </a:p>
          <a:p>
            <a:pPr lvl="1"/>
            <a:r>
              <a:rPr lang="en-US" dirty="0"/>
              <a:t>Stakeholder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method of systematically gathering and analyzing quantitative </a:t>
            </a:r>
            <a:r>
              <a:rPr lang="en-US" dirty="0" smtClean="0"/>
              <a:t>and qualitative </a:t>
            </a:r>
            <a:r>
              <a:rPr lang="en-US" dirty="0"/>
              <a:t>information to determine whose interests should be taken into account </a:t>
            </a:r>
            <a:r>
              <a:rPr lang="en-US" dirty="0" smtClean="0"/>
              <a:t>throughout the </a:t>
            </a:r>
            <a:r>
              <a:rPr lang="en-US" dirty="0"/>
              <a:t>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40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work keeps the project team focused and project activities running smoothly. </a:t>
            </a:r>
            <a:endParaRPr lang="en-US" dirty="0" smtClean="0"/>
          </a:p>
          <a:p>
            <a:r>
              <a:rPr lang="en-US" dirty="0" smtClean="0"/>
              <a:t>This includes </a:t>
            </a:r>
            <a:r>
              <a:rPr lang="en-US" dirty="0"/>
              <a:t>but is not limited to: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the flow of existing work, new work, and changes to work;</a:t>
            </a:r>
          </a:p>
          <a:p>
            <a:pPr lvl="1"/>
            <a:r>
              <a:rPr lang="en-US" dirty="0" smtClean="0"/>
              <a:t>Keeping </a:t>
            </a:r>
            <a:r>
              <a:rPr lang="en-US" dirty="0"/>
              <a:t>the project team focused;</a:t>
            </a:r>
          </a:p>
          <a:p>
            <a:pPr lvl="1"/>
            <a:r>
              <a:rPr lang="en-US" dirty="0" smtClean="0"/>
              <a:t>Establishing </a:t>
            </a:r>
            <a:r>
              <a:rPr lang="en-US" dirty="0"/>
              <a:t>efficient project systems and processes;</a:t>
            </a:r>
          </a:p>
          <a:p>
            <a:pPr lvl="1"/>
            <a:r>
              <a:rPr lang="en-US" dirty="0" smtClean="0"/>
              <a:t>Communicating </a:t>
            </a:r>
            <a:r>
              <a:rPr lang="en-US" dirty="0"/>
              <a:t>with stakeholders;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material, equipment, supplies, and logistics;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contracting professionals and vendors to plan and manage </a:t>
            </a:r>
            <a:r>
              <a:rPr lang="en-US" dirty="0" smtClean="0"/>
              <a:t> procurements and </a:t>
            </a:r>
            <a:r>
              <a:rPr lang="en-US" dirty="0"/>
              <a:t>contracts;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changes that can affect the project; and</a:t>
            </a:r>
          </a:p>
          <a:p>
            <a:pPr lvl="1"/>
            <a:r>
              <a:rPr lang="en-US" dirty="0" smtClean="0"/>
              <a:t>Enabling </a:t>
            </a:r>
            <a:r>
              <a:rPr lang="en-US" dirty="0"/>
              <a:t>project learning and knowledge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554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manager and the project team establish and periodically review the </a:t>
            </a:r>
            <a:r>
              <a:rPr lang="en-US" dirty="0" smtClean="0"/>
              <a:t>processes the </a:t>
            </a:r>
            <a:r>
              <a:rPr lang="en-US" dirty="0"/>
              <a:t>project team is using to conduct the work.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take the form of reviewing task boards </a:t>
            </a:r>
            <a:r>
              <a:rPr lang="en-US" dirty="0" smtClean="0"/>
              <a:t>to determine </a:t>
            </a:r>
            <a:r>
              <a:rPr lang="en-US" dirty="0"/>
              <a:t>if there are bottlenecks in the process, if work is flowing at the expected rate, and if </a:t>
            </a:r>
            <a:r>
              <a:rPr lang="en-US" dirty="0" smtClean="0"/>
              <a:t>there are </a:t>
            </a:r>
            <a:r>
              <a:rPr lang="en-US" dirty="0"/>
              <a:t>any impediments that are blocking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36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tailoring can be used to optimize the process for the needs of the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In </a:t>
            </a:r>
            <a:r>
              <a:rPr lang="en-US" dirty="0"/>
              <a:t>general</a:t>
            </a:r>
            <a:r>
              <a:rPr lang="en-US" dirty="0" smtClean="0"/>
              <a:t>, large </a:t>
            </a:r>
            <a:r>
              <a:rPr lang="en-US" dirty="0"/>
              <a:t>projects have more process compared to small projects, and critical projects have more </a:t>
            </a:r>
            <a:r>
              <a:rPr lang="en-US" dirty="0" smtClean="0"/>
              <a:t>process than </a:t>
            </a:r>
            <a:r>
              <a:rPr lang="en-US" dirty="0"/>
              <a:t>less significant projects. </a:t>
            </a:r>
            <a:endParaRPr lang="en-US" dirty="0" smtClean="0"/>
          </a:p>
          <a:p>
            <a:r>
              <a:rPr lang="en-US" dirty="0" smtClean="0"/>
              <a:t>Tailoring </a:t>
            </a:r>
            <a:r>
              <a:rPr lang="en-US" dirty="0"/>
              <a:t>takes into consideration the demands of the environment.</a:t>
            </a:r>
          </a:p>
          <a:p>
            <a:r>
              <a:rPr lang="en-US" dirty="0"/>
              <a:t>Ways of optimizing the processes for the environment include:</a:t>
            </a:r>
          </a:p>
          <a:p>
            <a:pPr lvl="1"/>
            <a:r>
              <a:rPr lang="en-US" dirty="0" smtClean="0"/>
              <a:t>Lean </a:t>
            </a:r>
            <a:r>
              <a:rPr lang="en-US" dirty="0"/>
              <a:t>production methods. </a:t>
            </a:r>
            <a:r>
              <a:rPr lang="en-US" dirty="0" smtClean="0"/>
              <a:t>(value stream mapping)</a:t>
            </a:r>
          </a:p>
          <a:p>
            <a:pPr lvl="1"/>
            <a:r>
              <a:rPr lang="en-US" dirty="0" smtClean="0"/>
              <a:t>Retrospectives </a:t>
            </a:r>
            <a:r>
              <a:rPr lang="en-US" dirty="0"/>
              <a:t>or lessons learned.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next best funding spent?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183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processes can entail determining if processes are efficient, or if there is waste </a:t>
            </a:r>
            <a:r>
              <a:rPr lang="en-US" dirty="0" smtClean="0"/>
              <a:t>in the </a:t>
            </a:r>
            <a:r>
              <a:rPr lang="en-US" dirty="0"/>
              <a:t>process that can be eliminated.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spent tracking conformance to process is time the </a:t>
            </a:r>
            <a:r>
              <a:rPr lang="en-US" dirty="0" smtClean="0"/>
              <a:t>project team </a:t>
            </a:r>
            <a:r>
              <a:rPr lang="en-US" dirty="0"/>
              <a:t>cannot spend on delivering the outcomes for which the project was commissioned. </a:t>
            </a:r>
            <a:endParaRPr lang="en-US" dirty="0" smtClean="0"/>
          </a:p>
          <a:p>
            <a:r>
              <a:rPr lang="en-US" dirty="0" smtClean="0"/>
              <a:t>Therefore, project </a:t>
            </a:r>
            <a:r>
              <a:rPr lang="en-US" dirty="0"/>
              <a:t>teams utilize just enough time reviewing process conformance to maximize the </a:t>
            </a:r>
            <a:r>
              <a:rPr lang="en-US" dirty="0" smtClean="0"/>
              <a:t>benefits delivered </a:t>
            </a:r>
            <a:r>
              <a:rPr lang="en-US" dirty="0"/>
              <a:t>from the review while still satisfying the governance needs of process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61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Competing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Successfully leading a project includes understanding the constraints associated with the work.</a:t>
            </a:r>
          </a:p>
          <a:p>
            <a:r>
              <a:rPr lang="en-US" dirty="0"/>
              <a:t>Constraints can take the form of fixed delivery dates, compliance to regulatory codes, a </a:t>
            </a:r>
            <a:r>
              <a:rPr lang="en-US" dirty="0" smtClean="0"/>
              <a:t>predetermined budget</a:t>
            </a:r>
            <a:r>
              <a:rPr lang="en-US" dirty="0"/>
              <a:t>, quality policies, considerations of the triple bottom line, and so forth. The constraints may </a:t>
            </a:r>
            <a:r>
              <a:rPr lang="en-US" dirty="0" smtClean="0"/>
              <a:t>shift and </a:t>
            </a:r>
            <a:r>
              <a:rPr lang="en-US" dirty="0"/>
              <a:t>change throughout the project.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new stakeholder requirement may entail expanding the </a:t>
            </a:r>
            <a:r>
              <a:rPr lang="en-US" dirty="0" smtClean="0"/>
              <a:t>schedule and </a:t>
            </a:r>
            <a:r>
              <a:rPr lang="en-US" dirty="0"/>
              <a:t>budget.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reduction in budget may entail relaxing a quality requirement or reducing scope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16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Competing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Balancing </a:t>
            </a:r>
            <a:r>
              <a:rPr lang="en-US" dirty="0"/>
              <a:t>these shifting constraints, while maintaining stakeholder satisfaction, is an </a:t>
            </a:r>
            <a:r>
              <a:rPr lang="en-US" dirty="0" smtClean="0"/>
              <a:t>ongoing project </a:t>
            </a:r>
            <a:r>
              <a:rPr lang="en-US" dirty="0"/>
              <a:t>activity.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times, it may include meeting with the customer, sponsor, or product owner </a:t>
            </a:r>
            <a:r>
              <a:rPr lang="en-US" dirty="0" smtClean="0"/>
              <a:t>to present </a:t>
            </a:r>
            <a:r>
              <a:rPr lang="en-US" dirty="0"/>
              <a:t>alternatives and implications.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times, the decisions and potential variances may </a:t>
            </a:r>
            <a:r>
              <a:rPr lang="en-US" dirty="0" smtClean="0"/>
              <a:t>be within </a:t>
            </a:r>
            <a:r>
              <a:rPr lang="en-US" dirty="0"/>
              <a:t>the project team’s authority to make trade-offs to deliver the end result. </a:t>
            </a:r>
            <a:endParaRPr lang="en-US" dirty="0" smtClean="0"/>
          </a:p>
          <a:p>
            <a:r>
              <a:rPr lang="en-US" dirty="0" smtClean="0"/>
              <a:t>Either </a:t>
            </a:r>
            <a:r>
              <a:rPr lang="en-US" dirty="0"/>
              <a:t>way, </a:t>
            </a:r>
            <a:r>
              <a:rPr lang="en-US" dirty="0" smtClean="0"/>
              <a:t>this balancing </a:t>
            </a:r>
            <a:r>
              <a:rPr lang="en-US" dirty="0"/>
              <a:t>activity is ongoing throughout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51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Project Team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managers have a responsibility for assessing and balancing the project team focus </a:t>
            </a:r>
            <a:r>
              <a:rPr lang="en-US" dirty="0" smtClean="0"/>
              <a:t>and attention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involves evaluating short- and long-term projections of progress toward delivery goals.</a:t>
            </a:r>
          </a:p>
          <a:p>
            <a:r>
              <a:rPr lang="en-US" dirty="0"/>
              <a:t>Leading the project team includes balancing the workload and assessing if project team </a:t>
            </a:r>
            <a:r>
              <a:rPr lang="en-US" dirty="0" smtClean="0"/>
              <a:t>members are </a:t>
            </a:r>
            <a:r>
              <a:rPr lang="en-US" dirty="0"/>
              <a:t>satisfied with their work so they remain motivated.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628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Project Team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maximize business and stakeholder </a:t>
            </a:r>
            <a:r>
              <a:rPr lang="en-US" dirty="0" smtClean="0"/>
              <a:t>value delivered </a:t>
            </a:r>
            <a:r>
              <a:rPr lang="en-US" dirty="0"/>
              <a:t>throughout the project, project team attention needs to be kept in a healthy balance. </a:t>
            </a:r>
            <a:endParaRPr lang="en-US" dirty="0" smtClean="0"/>
          </a:p>
          <a:p>
            <a:r>
              <a:rPr lang="en-US" dirty="0" smtClean="0"/>
              <a:t>Leading with </a:t>
            </a:r>
            <a:r>
              <a:rPr lang="en-US" dirty="0"/>
              <a:t>a goal of maximizing overall delivered value involves focusing on production (delivering value) </a:t>
            </a:r>
            <a:r>
              <a:rPr lang="en-US" dirty="0" smtClean="0"/>
              <a:t>and protecting </a:t>
            </a:r>
            <a:r>
              <a:rPr lang="en-US" dirty="0"/>
              <a:t>the project team’s production capability (project team health and satisfaction).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</a:t>
            </a:r>
            <a:r>
              <a:rPr lang="en-US" dirty="0" smtClean="0"/>
              <a:t>to keep </a:t>
            </a:r>
            <a:r>
              <a:rPr lang="en-US" dirty="0"/>
              <a:t>the project team focused on delivering value and maintain awareness of when potential issues</a:t>
            </a:r>
            <a:r>
              <a:rPr lang="en-US" dirty="0" smtClean="0"/>
              <a:t>, delays</a:t>
            </a:r>
            <a:r>
              <a:rPr lang="en-US" dirty="0"/>
              <a:t>, and cost overruns enter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14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Communication and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Much of the project work is associated with communication and engagement, especially </a:t>
            </a:r>
            <a:r>
              <a:rPr lang="en-US" dirty="0" smtClean="0"/>
              <a:t>work associated </a:t>
            </a:r>
            <a:r>
              <a:rPr lang="en-US" dirty="0"/>
              <a:t>with maintaining project team member and other stakeholder engagement.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day-to-day basis, there are ad hoc requests for information, presentations, reports, </a:t>
            </a:r>
            <a:r>
              <a:rPr lang="en-US" dirty="0" smtClean="0"/>
              <a:t>and other </a:t>
            </a:r>
            <a:r>
              <a:rPr lang="en-US" dirty="0"/>
              <a:t>forms of communication.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abundance of ad hoc communication requests may indicate </a:t>
            </a:r>
            <a:r>
              <a:rPr lang="en-US" dirty="0" smtClean="0"/>
              <a:t>that the </a:t>
            </a:r>
            <a:r>
              <a:rPr lang="en-US" dirty="0"/>
              <a:t>communication planning was not sufficient to meet stakeholder needs.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situation, </a:t>
            </a:r>
            <a:r>
              <a:rPr lang="en-US" dirty="0" smtClean="0"/>
              <a:t>further stakeholder </a:t>
            </a:r>
            <a:r>
              <a:rPr lang="en-US" dirty="0"/>
              <a:t>engagement may be necessary to ensure stakeholder information requirements are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88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Physical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projects require materials and supplies from third </a:t>
            </a:r>
            <a:r>
              <a:rPr lang="en-US" dirty="0" smtClean="0"/>
              <a:t>parties.</a:t>
            </a:r>
          </a:p>
          <a:p>
            <a:r>
              <a:rPr lang="en-US" dirty="0" smtClean="0"/>
              <a:t>Planning</a:t>
            </a:r>
            <a:r>
              <a:rPr lang="en-US" dirty="0"/>
              <a:t>, ordering, transporting</a:t>
            </a:r>
            <a:r>
              <a:rPr lang="en-US" dirty="0" smtClean="0"/>
              <a:t>, storing</a:t>
            </a:r>
            <a:r>
              <a:rPr lang="en-US" dirty="0"/>
              <a:t>, tracking, and controlling these physical resources can take a large amount of time and effort</a:t>
            </a:r>
            <a:r>
              <a:rPr lang="en-US" dirty="0" smtClean="0"/>
              <a:t>.</a:t>
            </a:r>
          </a:p>
          <a:p>
            <a:r>
              <a:rPr lang="en-US" dirty="0"/>
              <a:t>The objectives from a physical resource perspective are to: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or eliminate the material handling and storage on site,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wait times for materials,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scrap and waste, and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/>
              <a:t>a safe work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4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Project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894" y="1406880"/>
            <a:ext cx="5195200" cy="49449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70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projects involve some form of contracting or procurement</a:t>
            </a:r>
            <a:r>
              <a:rPr lang="en-US" dirty="0" smtClean="0"/>
              <a:t>.</a:t>
            </a:r>
          </a:p>
          <a:p>
            <a:r>
              <a:rPr lang="en-US" dirty="0"/>
              <a:t>Procurement can </a:t>
            </a:r>
            <a:r>
              <a:rPr lang="en-US" dirty="0" smtClean="0"/>
              <a:t>cover everything </a:t>
            </a:r>
            <a:r>
              <a:rPr lang="en-US" dirty="0"/>
              <a:t>from material, capital equipment, and supplies to solutions, labor, and services. </a:t>
            </a:r>
            <a:endParaRPr lang="en-US" dirty="0" smtClean="0"/>
          </a:p>
          <a:p>
            <a:r>
              <a:rPr lang="en-US" dirty="0" smtClean="0"/>
              <a:t>In most organizations</a:t>
            </a:r>
            <a:r>
              <a:rPr lang="en-US" dirty="0"/>
              <a:t>, project managers do not have contracting authority. </a:t>
            </a:r>
            <a:endParaRPr lang="en-US" dirty="0" smtClean="0"/>
          </a:p>
          <a:p>
            <a:r>
              <a:rPr lang="en-US" dirty="0" smtClean="0"/>
              <a:t>Rather</a:t>
            </a:r>
            <a:r>
              <a:rPr lang="en-US" dirty="0"/>
              <a:t>, they work with </a:t>
            </a:r>
            <a:r>
              <a:rPr lang="en-US" dirty="0" smtClean="0"/>
              <a:t>contracting officers </a:t>
            </a:r>
            <a:r>
              <a:rPr lang="en-US" dirty="0"/>
              <a:t>or other people with expertise in contracts, laws, and regulations.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45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Organizations usually have </a:t>
            </a:r>
            <a:r>
              <a:rPr lang="en-US" dirty="0"/>
              <a:t>rigorous policies and procedures associated with procurements. The policies identify who </a:t>
            </a:r>
            <a:r>
              <a:rPr lang="en-US" dirty="0" smtClean="0"/>
              <a:t>has authority </a:t>
            </a:r>
            <a:r>
              <a:rPr lang="en-US" dirty="0"/>
              <a:t>to enter into a contract, the limits of authority, and the processes and procedures </a:t>
            </a:r>
            <a:r>
              <a:rPr lang="en-US" dirty="0" smtClean="0"/>
              <a:t>that should </a:t>
            </a:r>
            <a:r>
              <a:rPr lang="en-US" dirty="0"/>
              <a:t>be followed.</a:t>
            </a:r>
          </a:p>
          <a:p>
            <a:r>
              <a:rPr lang="en-US" dirty="0"/>
              <a:t>Prior to conducting a procurement, the project manager and technically qualified project </a:t>
            </a:r>
            <a:r>
              <a:rPr lang="en-US" dirty="0" smtClean="0"/>
              <a:t>team members </a:t>
            </a:r>
            <a:r>
              <a:rPr lang="en-US" dirty="0"/>
              <a:t>work with contracting professionals to develop the request for proposals (RFP), </a:t>
            </a:r>
            <a:r>
              <a:rPr lang="en-US" dirty="0" smtClean="0"/>
              <a:t>statement of </a:t>
            </a:r>
            <a:r>
              <a:rPr lang="en-US" dirty="0"/>
              <a:t>work (SOW), terms and conditions, and other necessary documents to go out to bid.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82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bid process includes developing and publicizing bid documents, bidder conferences, </a:t>
            </a:r>
            <a:r>
              <a:rPr lang="en-US" dirty="0" smtClean="0"/>
              <a:t>and selecting </a:t>
            </a:r>
            <a:r>
              <a:rPr lang="en-US" dirty="0"/>
              <a:t>a bidder.</a:t>
            </a:r>
          </a:p>
          <a:p>
            <a:r>
              <a:rPr lang="en-US" dirty="0"/>
              <a:t>Bid documents can include: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for information. 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for proposal. 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for quote.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876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Eventually, the parties reach agreement and enter into a contract.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</a:t>
            </a:r>
            <a:r>
              <a:rPr lang="en-US" dirty="0" smtClean="0"/>
              <a:t>contracting vehicle </a:t>
            </a:r>
            <a:r>
              <a:rPr lang="en-US" dirty="0"/>
              <a:t>depends on the size of the purchase, the stability of the scope of work, and the </a:t>
            </a:r>
            <a:r>
              <a:rPr lang="en-US" dirty="0" smtClean="0"/>
              <a:t>risk tolerances </a:t>
            </a:r>
            <a:r>
              <a:rPr lang="en-US" dirty="0"/>
              <a:t>of the organizations</a:t>
            </a:r>
            <a:r>
              <a:rPr lang="en-US" dirty="0" smtClean="0"/>
              <a:t>.</a:t>
            </a:r>
          </a:p>
          <a:p>
            <a:r>
              <a:rPr lang="en-US" dirty="0"/>
              <a:t>For projects that use an adaptive approach for some deliverables and a predictive </a:t>
            </a:r>
            <a:r>
              <a:rPr lang="en-US" dirty="0" smtClean="0"/>
              <a:t>approach for </a:t>
            </a:r>
            <a:r>
              <a:rPr lang="en-US" dirty="0"/>
              <a:t>others, a master agreement may be used for the overall contract.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adaptive work may </a:t>
            </a:r>
            <a:r>
              <a:rPr lang="en-US" dirty="0" smtClean="0"/>
              <a:t>be placed </a:t>
            </a:r>
            <a:r>
              <a:rPr lang="en-US" dirty="0"/>
              <a:t>in an appendix or supplement.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the changes to occur on the adaptive </a:t>
            </a:r>
            <a:r>
              <a:rPr lang="en-US" dirty="0" smtClean="0"/>
              <a:t>scope without </a:t>
            </a:r>
            <a:r>
              <a:rPr lang="en-US" dirty="0"/>
              <a:t>impacting the overall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250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New Work and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adaptive projects, there is an expectation that work will evolve and adapt.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</a:t>
            </a:r>
            <a:r>
              <a:rPr lang="en-US" dirty="0" smtClean="0"/>
              <a:t>new work </a:t>
            </a:r>
            <a:r>
              <a:rPr lang="en-US" dirty="0"/>
              <a:t>can be added to the product backlog, as needed.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more work is added than is </a:t>
            </a:r>
            <a:r>
              <a:rPr lang="en-US" dirty="0" smtClean="0"/>
              <a:t>being completed</a:t>
            </a:r>
            <a:r>
              <a:rPr lang="en-US" dirty="0"/>
              <a:t>, or if the same amount of work is added that is being completed, the project will </a:t>
            </a:r>
            <a:r>
              <a:rPr lang="en-US" dirty="0" smtClean="0"/>
              <a:t>continue without end.</a:t>
            </a:r>
          </a:p>
          <a:p>
            <a:r>
              <a:rPr lang="en-US" dirty="0" smtClean="0"/>
              <a:t>The </a:t>
            </a:r>
            <a:r>
              <a:rPr lang="en-US" dirty="0"/>
              <a:t>project manager works with the product owner to manage expectations </a:t>
            </a:r>
            <a:r>
              <a:rPr lang="en-US" dirty="0" smtClean="0"/>
              <a:t>around adding </a:t>
            </a:r>
            <a:r>
              <a:rPr lang="en-US" dirty="0"/>
              <a:t>scope, the implications to the budget, and the availability of project team members. </a:t>
            </a:r>
            <a:endParaRPr lang="en-US" dirty="0" smtClean="0"/>
          </a:p>
          <a:p>
            <a:r>
              <a:rPr lang="en-US" dirty="0" smtClean="0"/>
              <a:t>The product </a:t>
            </a:r>
            <a:r>
              <a:rPr lang="en-US" dirty="0"/>
              <a:t>owner prioritizes the project backlog on an ongoing basis so that high-priority items </a:t>
            </a:r>
            <a:r>
              <a:rPr lang="en-US" dirty="0" smtClean="0"/>
              <a:t>are completed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schedule or budget is constrained, the product owner may consider the </a:t>
            </a:r>
            <a:r>
              <a:rPr lang="en-US" dirty="0" smtClean="0"/>
              <a:t>project done </a:t>
            </a:r>
            <a:r>
              <a:rPr lang="en-US" dirty="0"/>
              <a:t>when the highest priority items are delivered.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309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Through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Management</a:t>
            </a:r>
          </a:p>
          <a:p>
            <a:r>
              <a:rPr lang="en-US" dirty="0"/>
              <a:t>Explicit and Tacit </a:t>
            </a:r>
            <a:r>
              <a:rPr lang="en-US" dirty="0" smtClean="0"/>
              <a:t>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387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56679"/>
            <a:ext cx="8726118" cy="67446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37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Performance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71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03" y="1760343"/>
            <a:ext cx="7916380" cy="40391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95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Delivery Performance Domain:</a:t>
            </a:r>
          </a:p>
          <a:p>
            <a:pPr lvl="1"/>
            <a:r>
              <a:rPr lang="en-US" dirty="0"/>
              <a:t>Requirement.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condition or capability that is necessary to be present in a product, service</a:t>
            </a:r>
            <a:r>
              <a:rPr lang="en-US" dirty="0" smtClean="0"/>
              <a:t>, or </a:t>
            </a:r>
            <a:r>
              <a:rPr lang="en-US" dirty="0"/>
              <a:t>result to satisfy a business need.</a:t>
            </a:r>
          </a:p>
          <a:p>
            <a:pPr lvl="1"/>
            <a:r>
              <a:rPr lang="en-US" dirty="0"/>
              <a:t>Work Breakdown Structure (WBS).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hierarchical decomposition of the total scope of work </a:t>
            </a:r>
            <a:r>
              <a:rPr lang="en-US" dirty="0" smtClean="0"/>
              <a:t>to be </a:t>
            </a:r>
            <a:r>
              <a:rPr lang="en-US" dirty="0"/>
              <a:t>carried out by the project team to accomplish the project objectives and create the </a:t>
            </a:r>
            <a:r>
              <a:rPr lang="en-US" dirty="0" smtClean="0"/>
              <a:t>required deliverables.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2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stakeholder identification, analysis, and engagement includes stakeholders who </a:t>
            </a:r>
            <a:r>
              <a:rPr lang="en-US" dirty="0" smtClean="0"/>
              <a:t>are internal </a:t>
            </a:r>
            <a:r>
              <a:rPr lang="en-US" dirty="0"/>
              <a:t>and external to the organization, those who are supportive of the project, and those </a:t>
            </a:r>
            <a:r>
              <a:rPr lang="en-US" dirty="0" smtClean="0"/>
              <a:t>who may </a:t>
            </a:r>
            <a:r>
              <a:rPr lang="en-US" dirty="0"/>
              <a:t>not be supportive or are neutral.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having relevant technical project management skills </a:t>
            </a:r>
            <a:r>
              <a:rPr lang="en-US" dirty="0" smtClean="0"/>
              <a:t>is an </a:t>
            </a:r>
            <a:r>
              <a:rPr lang="en-US" dirty="0"/>
              <a:t>important aspect of successful projects, having the interpersonal and leadership skills to </a:t>
            </a:r>
            <a:r>
              <a:rPr lang="en-US" dirty="0" smtClean="0"/>
              <a:t>work effectively </a:t>
            </a:r>
            <a:r>
              <a:rPr lang="en-US" dirty="0"/>
              <a:t>with stakeholders is just as important, if not more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5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Delivery Performance Domain: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of Done (DoD).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checklist of all the criteria required to be met so that a </a:t>
            </a:r>
            <a:r>
              <a:rPr lang="en-US" dirty="0" smtClean="0"/>
              <a:t>deliverable can </a:t>
            </a:r>
            <a:r>
              <a:rPr lang="en-US" dirty="0"/>
              <a:t>be considered ready for customer use.</a:t>
            </a:r>
          </a:p>
          <a:p>
            <a:pPr lvl="1"/>
            <a:r>
              <a:rPr lang="en-US" dirty="0"/>
              <a:t>Quality.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degree to which a set of inherent characteristics fulfills requirements.</a:t>
            </a:r>
          </a:p>
          <a:p>
            <a:pPr lvl="1"/>
            <a:r>
              <a:rPr lang="en-US" dirty="0"/>
              <a:t>Cost of Quality (COQ).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costs incurred over the life of the product by investment in </a:t>
            </a:r>
            <a:r>
              <a:rPr lang="en-US" dirty="0" smtClean="0"/>
              <a:t>preventing nonconformance </a:t>
            </a:r>
            <a:r>
              <a:rPr lang="en-US" dirty="0"/>
              <a:t>to requirements, appraisal of the product or service for conformance </a:t>
            </a:r>
            <a:r>
              <a:rPr lang="en-US" dirty="0" smtClean="0"/>
              <a:t>to requirements</a:t>
            </a:r>
            <a:r>
              <a:rPr lang="en-US" dirty="0"/>
              <a:t>, and failure to meet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532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of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that use a development approach that supports releasing deliverables throughout </a:t>
            </a:r>
            <a:r>
              <a:rPr lang="en-US" dirty="0" smtClean="0"/>
              <a:t>the project </a:t>
            </a:r>
            <a:r>
              <a:rPr lang="en-US" dirty="0"/>
              <a:t>life cycle can start delivering value to the business, customer, or other stakeholders </a:t>
            </a:r>
            <a:r>
              <a:rPr lang="en-US" dirty="0" smtClean="0"/>
              <a:t>during the </a:t>
            </a:r>
            <a:r>
              <a:rPr lang="en-US" dirty="0"/>
              <a:t>project.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that deliver the bulk of their deliverable at the end of the project life </a:t>
            </a:r>
            <a:r>
              <a:rPr lang="en-US" dirty="0" smtClean="0"/>
              <a:t>cycle generate </a:t>
            </a:r>
            <a:r>
              <a:rPr lang="en-US" dirty="0"/>
              <a:t>value after the initial deployment</a:t>
            </a:r>
            <a:r>
              <a:rPr lang="en-US" dirty="0" smtClean="0"/>
              <a:t>.</a:t>
            </a:r>
          </a:p>
          <a:p>
            <a:r>
              <a:rPr lang="en-US" dirty="0"/>
              <a:t>Business value often continues to be captured long after the initial project has ended.</a:t>
            </a:r>
          </a:p>
          <a:p>
            <a:r>
              <a:rPr lang="en-US" dirty="0"/>
              <a:t>Frequently, longer product and program life cycles are used to measure the benefits and </a:t>
            </a:r>
            <a:r>
              <a:rPr lang="en-US" dirty="0" smtClean="0"/>
              <a:t>value contributed </a:t>
            </a:r>
            <a:r>
              <a:rPr lang="en-US" dirty="0"/>
              <a:t>by earlier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341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of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business case document often provides the business justification and a projection </a:t>
            </a:r>
            <a:r>
              <a:rPr lang="en-US" dirty="0" smtClean="0"/>
              <a:t>of anticipated </a:t>
            </a:r>
            <a:r>
              <a:rPr lang="en-US" dirty="0"/>
              <a:t>business value from a 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format of this business case varies based on </a:t>
            </a:r>
            <a:r>
              <a:rPr lang="en-US" dirty="0" smtClean="0"/>
              <a:t>the development </a:t>
            </a:r>
            <a:r>
              <a:rPr lang="en-US" dirty="0"/>
              <a:t>approach and life cycle selected.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include business case documents </a:t>
            </a:r>
            <a:r>
              <a:rPr lang="en-US" dirty="0" smtClean="0"/>
              <a:t>with detailed </a:t>
            </a:r>
            <a:r>
              <a:rPr lang="en-US" dirty="0"/>
              <a:t>estimates of return on investment or a lean, start-up canvas that describes </a:t>
            </a:r>
            <a:r>
              <a:rPr lang="en-US" dirty="0" smtClean="0"/>
              <a:t>high-level elements </a:t>
            </a:r>
            <a:r>
              <a:rPr lang="en-US" dirty="0"/>
              <a:t>such as the problem, solution, revenue streams, and cost structures. </a:t>
            </a:r>
            <a:endParaRPr lang="en-US" dirty="0" smtClean="0"/>
          </a:p>
          <a:p>
            <a:r>
              <a:rPr lang="en-US" dirty="0" smtClean="0"/>
              <a:t>These business documents </a:t>
            </a:r>
            <a:r>
              <a:rPr lang="en-US" dirty="0"/>
              <a:t>demonstrate how the project outcomes align with the organization’s business objectives.</a:t>
            </a:r>
          </a:p>
          <a:p>
            <a:r>
              <a:rPr lang="en-US" dirty="0"/>
              <a:t>Project-authorizing documents attempt to quantify the project’s desired outcomes to allow </a:t>
            </a:r>
            <a:r>
              <a:rPr lang="en-US" dirty="0" smtClean="0"/>
              <a:t>for periodic </a:t>
            </a:r>
            <a:r>
              <a:rPr lang="en-US" dirty="0"/>
              <a:t>measurement.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documents may range from detailed, baselined plans or </a:t>
            </a:r>
            <a:r>
              <a:rPr lang="en-US" dirty="0" smtClean="0"/>
              <a:t>high-level roadmaps </a:t>
            </a:r>
            <a:r>
              <a:rPr lang="en-US" dirty="0"/>
              <a:t>that provide an overview of the project life cycle, major releases, key deliverables, reviews</a:t>
            </a:r>
            <a:r>
              <a:rPr lang="en-US" dirty="0" smtClean="0"/>
              <a:t>, and </a:t>
            </a:r>
            <a:r>
              <a:rPr lang="en-US" dirty="0"/>
              <a:t>other top-level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040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Deliverable </a:t>
            </a:r>
            <a:r>
              <a:rPr lang="en-US" dirty="0"/>
              <a:t>refers to the interim or final product, service, or results </a:t>
            </a:r>
            <a:r>
              <a:rPr lang="en-US" dirty="0" smtClean="0"/>
              <a:t>from a </a:t>
            </a:r>
            <a:r>
              <a:rPr lang="en-US" dirty="0"/>
              <a:t>project.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deliverables enable the outcomes that the project was undertaken to create.</a:t>
            </a:r>
          </a:p>
          <a:p>
            <a:r>
              <a:rPr lang="en-US" dirty="0"/>
              <a:t>Deliverables reflect the stakeholder requirements, scope, and quality, along with the </a:t>
            </a:r>
            <a:r>
              <a:rPr lang="en-US" dirty="0" smtClean="0"/>
              <a:t>long-term impacts </a:t>
            </a:r>
            <a:r>
              <a:rPr lang="en-US" dirty="0"/>
              <a:t>to profit, people, and the planet.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894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Requirements </a:t>
            </a:r>
            <a:r>
              <a:rPr lang="en-US" dirty="0" smtClean="0"/>
              <a:t>elicitation</a:t>
            </a:r>
          </a:p>
          <a:p>
            <a:pPr lvl="1"/>
            <a:r>
              <a:rPr lang="en-US" dirty="0"/>
              <a:t>Evolving and discovering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requirements</a:t>
            </a:r>
            <a:endParaRPr lang="en-US" dirty="0" smtClean="0"/>
          </a:p>
          <a:p>
            <a:r>
              <a:rPr lang="en-US" dirty="0"/>
              <a:t>Scope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/>
              <a:t>Scope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/>
              <a:t>Completion of deliverables</a:t>
            </a:r>
            <a:endParaRPr lang="en-US" dirty="0" smtClean="0"/>
          </a:p>
          <a:p>
            <a:r>
              <a:rPr lang="en-US" dirty="0"/>
              <a:t>Moving Targets of </a:t>
            </a:r>
            <a:r>
              <a:rPr lang="en-US" dirty="0" smtClean="0"/>
              <a:t>Completion</a:t>
            </a:r>
          </a:p>
          <a:p>
            <a:pPr lvl="1"/>
            <a:r>
              <a:rPr lang="en-US" dirty="0"/>
              <a:t>a “good enough for release” or “done” goal may be subject to change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project goal being delivered or “done” is </a:t>
            </a:r>
            <a:r>
              <a:rPr lang="en-US" dirty="0" smtClean="0"/>
              <a:t>constantly moving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34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for Developing a Smart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22" y="1497032"/>
            <a:ext cx="7135221" cy="43630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108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is more than just scope and requirements. </a:t>
            </a:r>
            <a:endParaRPr lang="en-US" dirty="0" smtClean="0"/>
          </a:p>
          <a:p>
            <a:r>
              <a:rPr lang="en-US" dirty="0" smtClean="0"/>
              <a:t>Scope </a:t>
            </a:r>
            <a:r>
              <a:rPr lang="en-US" dirty="0"/>
              <a:t>and requirements focus on </a:t>
            </a:r>
            <a:r>
              <a:rPr lang="en-US" dirty="0" smtClean="0"/>
              <a:t>what needs </a:t>
            </a:r>
            <a:r>
              <a:rPr lang="en-US" dirty="0"/>
              <a:t>to be delivered. </a:t>
            </a:r>
            <a:endParaRPr lang="en-US" dirty="0" smtClean="0"/>
          </a:p>
          <a:p>
            <a:r>
              <a:rPr lang="en-US" dirty="0" smtClean="0"/>
              <a:t>Quality </a:t>
            </a:r>
            <a:r>
              <a:rPr lang="en-US" dirty="0"/>
              <a:t>focuses on the performance levels that are required to be met. </a:t>
            </a:r>
            <a:endParaRPr lang="en-US" dirty="0" smtClean="0"/>
          </a:p>
          <a:p>
            <a:r>
              <a:rPr lang="en-US" dirty="0" smtClean="0"/>
              <a:t>Quality requirements </a:t>
            </a:r>
            <a:r>
              <a:rPr lang="en-US" dirty="0"/>
              <a:t>may be reflected in the completion criteria, definition of done, statement of work, </a:t>
            </a:r>
            <a:r>
              <a:rPr lang="en-US" dirty="0" smtClean="0"/>
              <a:t>or requirements </a:t>
            </a:r>
            <a:r>
              <a:rPr lang="en-US" dirty="0"/>
              <a:t>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87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Much of the costs associated with quality are born by the sponsoring organization and </a:t>
            </a:r>
            <a:r>
              <a:rPr lang="en-US" dirty="0" smtClean="0"/>
              <a:t>are reflected </a:t>
            </a:r>
            <a:r>
              <a:rPr lang="en-US" dirty="0"/>
              <a:t>in policies, procedures, and work processes.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organizational policies </a:t>
            </a:r>
            <a:r>
              <a:rPr lang="en-US" dirty="0" smtClean="0"/>
              <a:t>that govern </a:t>
            </a:r>
            <a:r>
              <a:rPr lang="en-US" dirty="0"/>
              <a:t>how work is performed and procedures that prescribe work processes are often part </a:t>
            </a:r>
            <a:r>
              <a:rPr lang="en-US" dirty="0" smtClean="0"/>
              <a:t>of the </a:t>
            </a:r>
            <a:r>
              <a:rPr lang="en-US" dirty="0"/>
              <a:t>organization’s quality policy.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cost of overhead, training, and process audit are born by </a:t>
            </a:r>
            <a:r>
              <a:rPr lang="en-US" dirty="0" smtClean="0"/>
              <a:t>the organization</a:t>
            </a:r>
            <a:r>
              <a:rPr lang="en-US" dirty="0"/>
              <a:t>, though they are employed by the project. </a:t>
            </a:r>
            <a:endParaRPr lang="en-US" dirty="0" smtClean="0"/>
          </a:p>
          <a:p>
            <a:r>
              <a:rPr lang="en-US" dirty="0" smtClean="0"/>
              <a:t>Inherent </a:t>
            </a:r>
            <a:r>
              <a:rPr lang="en-US" dirty="0"/>
              <a:t>in projects is balancing the </a:t>
            </a:r>
            <a:r>
              <a:rPr lang="en-US" dirty="0" smtClean="0"/>
              <a:t>quality needs </a:t>
            </a:r>
            <a:r>
              <a:rPr lang="en-US" dirty="0"/>
              <a:t>of the processes and products with the costs associated with meeting those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377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quality (COQ) methodology is used to find the appropriate balance for </a:t>
            </a:r>
            <a:r>
              <a:rPr lang="en-US" dirty="0" smtClean="0"/>
              <a:t>investing in </a:t>
            </a:r>
            <a:r>
              <a:rPr lang="en-US" dirty="0"/>
              <a:t>quality prevention and appraisal to avoid defect or product failures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Prevention</a:t>
            </a:r>
          </a:p>
          <a:p>
            <a:pPr lvl="1"/>
            <a:r>
              <a:rPr lang="en-US" dirty="0" smtClean="0"/>
              <a:t>Appraisal</a:t>
            </a:r>
          </a:p>
          <a:p>
            <a:pPr lvl="1"/>
            <a:r>
              <a:rPr lang="en-US" dirty="0"/>
              <a:t>Internal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07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9" y="1935295"/>
            <a:ext cx="7697274" cy="3829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89" y="1790574"/>
            <a:ext cx="4829849" cy="37152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97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Suboptimal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projects attempt to deliver outcomes, though some may fail to do so or may </a:t>
            </a:r>
            <a:r>
              <a:rPr lang="en-US" dirty="0" smtClean="0"/>
              <a:t>produce suboptimal </a:t>
            </a:r>
            <a:r>
              <a:rPr lang="en-US" dirty="0"/>
              <a:t>outcomes.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potential for suboptimal outcomes exists in every project.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</a:t>
            </a:r>
            <a:r>
              <a:rPr lang="en-US" dirty="0" smtClean="0"/>
              <a:t>of a </a:t>
            </a:r>
            <a:r>
              <a:rPr lang="en-US" dirty="0"/>
              <a:t>fully experimental project, the organization is attempting to achieve a breakthrough, such as </a:t>
            </a:r>
            <a:r>
              <a:rPr lang="en-US" dirty="0" smtClean="0"/>
              <a:t>the creation </a:t>
            </a:r>
            <a:r>
              <a:rPr lang="en-US" dirty="0"/>
              <a:t>of a completely new technology, for example.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requires deliberate investment in </a:t>
            </a:r>
            <a:r>
              <a:rPr lang="en-US" dirty="0" smtClean="0"/>
              <a:t>an uncertain </a:t>
            </a:r>
            <a:r>
              <a:rPr lang="en-US" dirty="0"/>
              <a:t>outcome. </a:t>
            </a:r>
            <a:endParaRPr lang="en-US" dirty="0" smtClean="0"/>
          </a:p>
          <a:p>
            <a:r>
              <a:rPr lang="en-US" dirty="0" smtClean="0"/>
              <a:t>Companies </a:t>
            </a:r>
            <a:r>
              <a:rPr lang="en-US" dirty="0"/>
              <a:t>that produce new medicines or compounds may experience </a:t>
            </a:r>
            <a:r>
              <a:rPr lang="en-US" dirty="0" smtClean="0"/>
              <a:t>several failures </a:t>
            </a:r>
            <a:r>
              <a:rPr lang="en-US" dirty="0"/>
              <a:t>before finding a successful formula.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projects may fail to deliver outcomes because </a:t>
            </a:r>
            <a:r>
              <a:rPr lang="en-US" dirty="0" smtClean="0"/>
              <a:t>the market </a:t>
            </a:r>
            <a:r>
              <a:rPr lang="en-US" dirty="0"/>
              <a:t>opportunity has passed or competitors were first to market with their offering. </a:t>
            </a:r>
            <a:endParaRPr lang="en-US" dirty="0" smtClean="0"/>
          </a:p>
          <a:p>
            <a:r>
              <a:rPr lang="en-US" dirty="0" smtClean="0"/>
              <a:t>Effective project management </a:t>
            </a:r>
            <a:r>
              <a:rPr lang="en-US" dirty="0"/>
              <a:t>can minimize negative outcomes, but such possibilities are part of the uncertainty </a:t>
            </a:r>
            <a:r>
              <a:rPr lang="en-US" dirty="0" smtClean="0"/>
              <a:t>of attempting </a:t>
            </a:r>
            <a:r>
              <a:rPr lang="en-US" dirty="0"/>
              <a:t>to produce a unique deliverable.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96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Outcomes—Delivery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57" y="1541237"/>
            <a:ext cx="8716591" cy="4477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962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57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5" y="1819591"/>
            <a:ext cx="7983064" cy="37343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definitions are relevant to the Measurement Performance Domain:</a:t>
            </a:r>
          </a:p>
          <a:p>
            <a:pPr lvl="1"/>
            <a:r>
              <a:rPr lang="en-US" dirty="0" smtClean="0"/>
              <a:t>Metric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description of a project or product attribute and how to measure it.</a:t>
            </a:r>
          </a:p>
          <a:p>
            <a:pPr lvl="1"/>
            <a:r>
              <a:rPr lang="en-US" dirty="0" smtClean="0"/>
              <a:t>Baseline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approved version of a work product used as a basis for comparison to actual results.</a:t>
            </a:r>
          </a:p>
          <a:p>
            <a:pPr lvl="1"/>
            <a:r>
              <a:rPr lang="en-US" dirty="0" smtClean="0"/>
              <a:t>Dashboard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set of charts and graphs showing progress or performance against </a:t>
            </a:r>
            <a:r>
              <a:rPr lang="en-US" dirty="0" smtClean="0"/>
              <a:t>important measures </a:t>
            </a:r>
            <a:r>
              <a:rPr lang="en-US" dirty="0"/>
              <a:t>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6477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are used for multiple reasons, including: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performance compared to plan;</a:t>
            </a:r>
          </a:p>
          <a:p>
            <a:pPr lvl="1"/>
            <a:r>
              <a:rPr lang="en-US" dirty="0" smtClean="0"/>
              <a:t>Tracking </a:t>
            </a:r>
            <a:r>
              <a:rPr lang="en-US" dirty="0"/>
              <a:t>the utilization of resources, work completed, budget expended, etc.;</a:t>
            </a:r>
          </a:p>
          <a:p>
            <a:pPr lvl="1"/>
            <a:r>
              <a:rPr lang="en-US" dirty="0" smtClean="0"/>
              <a:t>Demonstrating </a:t>
            </a:r>
            <a:r>
              <a:rPr lang="en-US" dirty="0"/>
              <a:t>accountability;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to stakeholders;</a:t>
            </a:r>
          </a:p>
          <a:p>
            <a:pPr lvl="1"/>
            <a:r>
              <a:rPr lang="en-US" dirty="0" smtClean="0"/>
              <a:t>Assessing </a:t>
            </a:r>
            <a:r>
              <a:rPr lang="en-US" dirty="0"/>
              <a:t>whether project deliverables are on track to deliver planned benefits;</a:t>
            </a:r>
          </a:p>
          <a:p>
            <a:pPr lvl="1"/>
            <a:r>
              <a:rPr lang="en-US" dirty="0" smtClean="0"/>
              <a:t>Focusing </a:t>
            </a:r>
            <a:r>
              <a:rPr lang="en-US" dirty="0"/>
              <a:t>conversations about trade-offs, threats, opportunities, and options; and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the project deliverables will meet customer acceptance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139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measurements is not in the collection and dissemination of the data, but </a:t>
            </a:r>
            <a:r>
              <a:rPr lang="en-US" dirty="0" smtClean="0"/>
              <a:t>rather in </a:t>
            </a:r>
            <a:r>
              <a:rPr lang="en-US" dirty="0"/>
              <a:t>the conversations about how to use the data to take appropriate action.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while much </a:t>
            </a:r>
            <a:r>
              <a:rPr lang="en-US" dirty="0" smtClean="0"/>
              <a:t>of this </a:t>
            </a:r>
            <a:r>
              <a:rPr lang="en-US" dirty="0"/>
              <a:t>performance domain addresses various types of measurements that can be captured, use of </a:t>
            </a:r>
            <a:r>
              <a:rPr lang="en-US" dirty="0" smtClean="0"/>
              <a:t>the measures </a:t>
            </a:r>
            <a:r>
              <a:rPr lang="en-US" dirty="0"/>
              <a:t>occurs within the context of activities in other performance domains, such as project </a:t>
            </a:r>
            <a:r>
              <a:rPr lang="en-US" dirty="0" smtClean="0"/>
              <a:t>team and </a:t>
            </a:r>
            <a:r>
              <a:rPr lang="en-US" dirty="0"/>
              <a:t>stakeholder discussions, coordinating project work, and so 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2926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</a:t>
            </a:r>
            <a:r>
              <a:rPr lang="en-US" dirty="0" smtClean="0"/>
              <a:t>Effective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ensure the right things are measured and </a:t>
            </a:r>
            <a:r>
              <a:rPr lang="en-US" dirty="0" smtClean="0"/>
              <a:t>reported to </a:t>
            </a:r>
            <a:r>
              <a:rPr lang="en-US" dirty="0"/>
              <a:t>stakeholders</a:t>
            </a:r>
            <a:r>
              <a:rPr lang="en-US" dirty="0" smtClean="0"/>
              <a:t>.</a:t>
            </a:r>
          </a:p>
          <a:p>
            <a:r>
              <a:rPr lang="en-US" dirty="0"/>
              <a:t>Effective measures allow for tracking, evaluating, and reporting information </a:t>
            </a:r>
            <a:r>
              <a:rPr lang="en-US" dirty="0" smtClean="0"/>
              <a:t>that can </a:t>
            </a:r>
            <a:r>
              <a:rPr lang="en-US" dirty="0"/>
              <a:t>communicate project status, help improve project performance, and reduce the </a:t>
            </a:r>
            <a:r>
              <a:rPr lang="en-US" dirty="0" smtClean="0"/>
              <a:t>likelihood of </a:t>
            </a:r>
            <a:r>
              <a:rPr lang="en-US" dirty="0"/>
              <a:t>performance deterioration.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477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</a:t>
            </a:r>
            <a:r>
              <a:rPr lang="en-US" dirty="0" smtClean="0"/>
              <a:t>Effective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Performance </a:t>
            </a:r>
            <a:r>
              <a:rPr lang="en-US" dirty="0" smtClean="0"/>
              <a:t>Indicators (KPIs)</a:t>
            </a:r>
          </a:p>
          <a:p>
            <a:pPr lvl="1"/>
            <a:r>
              <a:rPr lang="en-US" dirty="0" smtClean="0"/>
              <a:t>Leading indicators</a:t>
            </a:r>
          </a:p>
          <a:p>
            <a:pPr lvl="2"/>
            <a:r>
              <a:rPr lang="en-US" dirty="0"/>
              <a:t>predict changes or trends in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Lagging indicators</a:t>
            </a:r>
          </a:p>
          <a:p>
            <a:pPr lvl="2"/>
            <a:r>
              <a:rPr lang="en-US" dirty="0"/>
              <a:t>measure project deliverables or </a:t>
            </a:r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They provide </a:t>
            </a:r>
            <a:r>
              <a:rPr lang="en-US" dirty="0"/>
              <a:t>information after the </a:t>
            </a:r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720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</a:t>
            </a:r>
            <a:r>
              <a:rPr lang="en-US" dirty="0" smtClean="0"/>
              <a:t>Effective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Metrics</a:t>
            </a:r>
            <a:endParaRPr lang="en-US" dirty="0" smtClean="0"/>
          </a:p>
          <a:p>
            <a:pPr lvl="1"/>
            <a:r>
              <a:rPr lang="en-US" dirty="0"/>
              <a:t>Measuring takes time and effort, which could otherwise be spent on other productive work</a:t>
            </a:r>
            <a:r>
              <a:rPr lang="en-US" dirty="0" smtClean="0"/>
              <a:t>; therefore</a:t>
            </a:r>
            <a:r>
              <a:rPr lang="en-US" dirty="0"/>
              <a:t>, project teams should only measure what is relevant and should ensure that the </a:t>
            </a:r>
            <a:r>
              <a:rPr lang="en-US" dirty="0" smtClean="0"/>
              <a:t>metrics are </a:t>
            </a:r>
            <a:r>
              <a:rPr lang="en-US" dirty="0"/>
              <a:t>useful. </a:t>
            </a:r>
            <a:endParaRPr lang="en-US" dirty="0" smtClean="0"/>
          </a:p>
          <a:p>
            <a:pPr lvl="1"/>
            <a:r>
              <a:rPr lang="en-US" dirty="0" smtClean="0"/>
              <a:t>Characteristics </a:t>
            </a:r>
            <a:r>
              <a:rPr lang="en-US" dirty="0"/>
              <a:t>of effective metrics (or SMART criteria) include:</a:t>
            </a:r>
          </a:p>
          <a:p>
            <a:pPr lvl="2"/>
            <a:r>
              <a:rPr lang="en-US" dirty="0" smtClean="0"/>
              <a:t>Specific</a:t>
            </a:r>
          </a:p>
          <a:p>
            <a:pPr lvl="2"/>
            <a:r>
              <a:rPr lang="en-US" dirty="0" smtClean="0"/>
              <a:t>Meaningful</a:t>
            </a:r>
          </a:p>
          <a:p>
            <a:pPr lvl="2"/>
            <a:r>
              <a:rPr lang="en-US" dirty="0" smtClean="0"/>
              <a:t>Achievable</a:t>
            </a:r>
          </a:p>
          <a:p>
            <a:pPr lvl="2"/>
            <a:r>
              <a:rPr lang="en-US" dirty="0" smtClean="0"/>
              <a:t>Relevant</a:t>
            </a:r>
          </a:p>
          <a:p>
            <a:pPr lvl="2"/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4" y="2291233"/>
            <a:ext cx="6344535" cy="33056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46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to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measured, the parameters, and the measurement method depend on the </a:t>
            </a:r>
            <a:r>
              <a:rPr lang="en-US" dirty="0" smtClean="0"/>
              <a:t>project objectives</a:t>
            </a:r>
            <a:r>
              <a:rPr lang="en-US" dirty="0"/>
              <a:t>, the intended outcomes, and the environment in which the project takes place. </a:t>
            </a:r>
            <a:endParaRPr lang="en-US" dirty="0" smtClean="0"/>
          </a:p>
          <a:p>
            <a:r>
              <a:rPr lang="en-US" dirty="0" smtClean="0"/>
              <a:t>Common categories </a:t>
            </a:r>
            <a:r>
              <a:rPr lang="en-US" dirty="0"/>
              <a:t>of metrics include:</a:t>
            </a:r>
          </a:p>
          <a:p>
            <a:pPr lvl="1"/>
            <a:r>
              <a:rPr lang="en-US" dirty="0" smtClean="0"/>
              <a:t>Deliverable </a:t>
            </a:r>
            <a:r>
              <a:rPr lang="en-US" dirty="0"/>
              <a:t>metrics,</a:t>
            </a:r>
          </a:p>
          <a:p>
            <a:pPr lvl="1"/>
            <a:r>
              <a:rPr lang="en-US" dirty="0" smtClean="0"/>
              <a:t>Delivery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Baseline </a:t>
            </a:r>
            <a:r>
              <a:rPr lang="en-US" dirty="0"/>
              <a:t>performance,</a:t>
            </a:r>
          </a:p>
          <a:p>
            <a:pPr lvl="1"/>
            <a:r>
              <a:rPr lang="en-US" dirty="0" smtClean="0"/>
              <a:t>Resources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value,</a:t>
            </a:r>
          </a:p>
          <a:p>
            <a:pPr lvl="1"/>
            <a:r>
              <a:rPr lang="en-US" dirty="0" smtClean="0"/>
              <a:t>Stakeholders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Forecasts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63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to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 metrics</a:t>
            </a:r>
          </a:p>
          <a:p>
            <a:pPr lvl="1"/>
            <a:r>
              <a:rPr lang="en-US" dirty="0"/>
              <a:t>Information on errors or defects, Measures of performance, Technical performance measures</a:t>
            </a:r>
          </a:p>
          <a:p>
            <a:r>
              <a:rPr lang="en-US" dirty="0" smtClean="0"/>
              <a:t>Delivery</a:t>
            </a:r>
          </a:p>
          <a:p>
            <a:pPr lvl="1"/>
            <a:r>
              <a:rPr lang="en-US" dirty="0"/>
              <a:t>Work in </a:t>
            </a:r>
            <a:r>
              <a:rPr lang="en-US" dirty="0" smtClean="0"/>
              <a:t>progress</a:t>
            </a:r>
            <a:r>
              <a:rPr lang="en-US" dirty="0"/>
              <a:t>, Lead time, Cycle time, Process efficiency</a:t>
            </a:r>
          </a:p>
          <a:p>
            <a:r>
              <a:rPr lang="en-US" dirty="0" smtClean="0"/>
              <a:t>Baseline performance</a:t>
            </a:r>
          </a:p>
          <a:p>
            <a:pPr lvl="1"/>
            <a:r>
              <a:rPr lang="en-US" dirty="0"/>
              <a:t>Start and finish dates, Effort and duration, Schedule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686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to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/>
              <a:t>Planned resource utilization compared to actual resource utilization, Planned resource cost compared to actual resource </a:t>
            </a:r>
            <a:r>
              <a:rPr lang="en-US" dirty="0" smtClean="0"/>
              <a:t>cost</a:t>
            </a:r>
            <a:endParaRPr lang="en-US" dirty="0"/>
          </a:p>
          <a:p>
            <a:r>
              <a:rPr lang="en-US" dirty="0" smtClean="0"/>
              <a:t>Business value</a:t>
            </a:r>
          </a:p>
          <a:p>
            <a:pPr lvl="1"/>
            <a:r>
              <a:rPr lang="en-US" dirty="0"/>
              <a:t>Cost-benefit ratio, Return on investment (ROI), Net present value (NPV)</a:t>
            </a:r>
          </a:p>
          <a:p>
            <a:r>
              <a:rPr lang="en-US" dirty="0" smtClean="0"/>
              <a:t>Stakeholders</a:t>
            </a:r>
          </a:p>
          <a:p>
            <a:pPr lvl="1"/>
            <a:r>
              <a:rPr lang="en-US" dirty="0"/>
              <a:t>Net Promoter </a:t>
            </a:r>
            <a:r>
              <a:rPr lang="en-US" dirty="0" smtClean="0"/>
              <a:t>Score </a:t>
            </a:r>
            <a:r>
              <a:rPr lang="en-US" dirty="0"/>
              <a:t>(NPS), Mood chart, Morale, Turnover</a:t>
            </a:r>
          </a:p>
          <a:p>
            <a:r>
              <a:rPr lang="en-US" dirty="0" smtClean="0"/>
              <a:t>Forecasts</a:t>
            </a:r>
          </a:p>
          <a:p>
            <a:pPr lvl="1"/>
            <a:r>
              <a:rPr lang="en-US" dirty="0"/>
              <a:t>Estimate to complete (ETC), Estimate at completion (EAC), Variance at completion (VAC)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346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94" y="2130504"/>
            <a:ext cx="8373644" cy="3419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649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</a:p>
          <a:p>
            <a:r>
              <a:rPr lang="en-US" dirty="0"/>
              <a:t>Information </a:t>
            </a:r>
            <a:r>
              <a:rPr lang="en-US" dirty="0" smtClean="0"/>
              <a:t>Radiators</a:t>
            </a:r>
          </a:p>
          <a:p>
            <a:r>
              <a:rPr lang="en-US" dirty="0"/>
              <a:t>Visual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94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03" y="1289138"/>
            <a:ext cx="6975467" cy="5121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250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Radiators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42" y="1406880"/>
            <a:ext cx="7511703" cy="48558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033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Controls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boards</a:t>
            </a:r>
          </a:p>
          <a:p>
            <a:pPr lvl="1"/>
            <a:r>
              <a:rPr lang="en-US" dirty="0"/>
              <a:t>Burn </a:t>
            </a:r>
            <a:r>
              <a:rPr lang="en-US" dirty="0" smtClean="0"/>
              <a:t>charts</a:t>
            </a:r>
          </a:p>
          <a:p>
            <a:pPr lvl="1"/>
            <a:r>
              <a:rPr lang="en-US" dirty="0"/>
              <a:t>Other types of charts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95" y="1406880"/>
            <a:ext cx="7432942" cy="45197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4325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Hawthorne </a:t>
            </a:r>
            <a:r>
              <a:rPr lang="en-US" dirty="0" smtClean="0"/>
              <a:t>effect</a:t>
            </a:r>
          </a:p>
          <a:p>
            <a:r>
              <a:rPr lang="en-US" dirty="0"/>
              <a:t>Vanity </a:t>
            </a:r>
            <a:r>
              <a:rPr lang="en-US" dirty="0" smtClean="0"/>
              <a:t>metric</a:t>
            </a:r>
          </a:p>
          <a:p>
            <a:r>
              <a:rPr lang="en-US" dirty="0" smtClean="0"/>
              <a:t>Demoralization</a:t>
            </a:r>
          </a:p>
          <a:p>
            <a:r>
              <a:rPr lang="en-US" dirty="0"/>
              <a:t>Misusing the </a:t>
            </a:r>
            <a:r>
              <a:rPr lang="en-US" dirty="0" smtClean="0"/>
              <a:t>metrics</a:t>
            </a:r>
          </a:p>
          <a:p>
            <a:r>
              <a:rPr lang="en-US" dirty="0"/>
              <a:t>Confirmation </a:t>
            </a:r>
            <a:r>
              <a:rPr lang="en-US" dirty="0" smtClean="0"/>
              <a:t>bias</a:t>
            </a:r>
          </a:p>
          <a:p>
            <a:r>
              <a:rPr lang="en-US" dirty="0"/>
              <a:t>Correlation versus causation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665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and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in measuring and displaying data is to learn and improve. To optimize </a:t>
            </a:r>
            <a:r>
              <a:rPr lang="en-US" dirty="0" smtClean="0"/>
              <a:t>project performance </a:t>
            </a:r>
            <a:r>
              <a:rPr lang="en-US" dirty="0"/>
              <a:t>and efficiency, only measure and report information that will: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the project team to learn,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/>
              <a:t>a decision,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some aspect of the product or project performance,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avoid an issue, and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performance deterioration.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Outcomes—Stakeholder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100791"/>
            <a:ext cx="8707065" cy="3801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9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Outcomes—Measurement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1" y="1917761"/>
            <a:ext cx="8707065" cy="35152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6872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25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04" y="1243734"/>
            <a:ext cx="7592025" cy="52127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82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definitions are relevant to the Uncertainty Performance Domain:</a:t>
            </a:r>
          </a:p>
          <a:p>
            <a:pPr lvl="1"/>
            <a:r>
              <a:rPr lang="en-US" dirty="0" smtClean="0"/>
              <a:t>Uncertainty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lack of understanding and awareness of issues, events, paths to follow</a:t>
            </a:r>
            <a:r>
              <a:rPr lang="en-US" dirty="0" smtClean="0"/>
              <a:t>, or </a:t>
            </a:r>
            <a:r>
              <a:rPr lang="en-US" dirty="0"/>
              <a:t>solutions to pursue.</a:t>
            </a:r>
          </a:p>
          <a:p>
            <a:pPr lvl="1"/>
            <a:r>
              <a:rPr lang="en-US" dirty="0" smtClean="0"/>
              <a:t>Ambiguity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state of being unclear, having difficulty in identifying the </a:t>
            </a:r>
            <a:r>
              <a:rPr lang="en-US" dirty="0" smtClean="0"/>
              <a:t>cause </a:t>
            </a:r>
            <a:r>
              <a:rPr lang="en-US" dirty="0"/>
              <a:t>of events, </a:t>
            </a:r>
            <a:r>
              <a:rPr lang="en-US" dirty="0" smtClean="0"/>
              <a:t>or having </a:t>
            </a:r>
            <a:r>
              <a:rPr lang="en-US" dirty="0"/>
              <a:t>multiple options from which to choose.</a:t>
            </a:r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characteristic of a program or project or its environment </a:t>
            </a:r>
            <a:r>
              <a:rPr lang="en-US" dirty="0" smtClean="0"/>
              <a:t>that </a:t>
            </a:r>
            <a:r>
              <a:rPr lang="en-US" dirty="0"/>
              <a:t>is difficult </a:t>
            </a:r>
            <a:r>
              <a:rPr lang="en-US" dirty="0" smtClean="0"/>
              <a:t>to manage </a:t>
            </a:r>
            <a:r>
              <a:rPr lang="en-US" dirty="0"/>
              <a:t>due to human behavior, system behavior, and ambiguity.</a:t>
            </a:r>
          </a:p>
          <a:p>
            <a:pPr lvl="1"/>
            <a:r>
              <a:rPr lang="en-US" dirty="0" smtClean="0"/>
              <a:t>Volatility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possibility for rapid and unpredictable change.</a:t>
            </a:r>
          </a:p>
          <a:p>
            <a:pPr lvl="1"/>
            <a:r>
              <a:rPr lang="en-US" dirty="0" smtClean="0"/>
              <a:t>Risk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uncertain event or condition that, if it occurs, has a </a:t>
            </a:r>
            <a:r>
              <a:rPr lang="en-US" dirty="0" smtClean="0"/>
              <a:t>positive </a:t>
            </a:r>
            <a:r>
              <a:rPr lang="en-US" dirty="0"/>
              <a:t>or negative effect on </a:t>
            </a:r>
            <a:r>
              <a:rPr lang="en-US" dirty="0" smtClean="0"/>
              <a:t>one or </a:t>
            </a:r>
            <a:r>
              <a:rPr lang="en-US" dirty="0"/>
              <a:t>more project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28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in the broadest sense is a state of not knowing or unpredictability.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many nuances </a:t>
            </a:r>
            <a:r>
              <a:rPr lang="en-US" dirty="0"/>
              <a:t>to uncertainty, such as:</a:t>
            </a:r>
          </a:p>
          <a:p>
            <a:pPr lvl="1"/>
            <a:r>
              <a:rPr lang="en-US" dirty="0" smtClean="0"/>
              <a:t>Risk </a:t>
            </a:r>
            <a:r>
              <a:rPr lang="en-US" dirty="0"/>
              <a:t>associated with not knowing future events,</a:t>
            </a:r>
          </a:p>
          <a:p>
            <a:pPr lvl="1"/>
            <a:r>
              <a:rPr lang="en-US" dirty="0" smtClean="0"/>
              <a:t>Ambiguity </a:t>
            </a:r>
            <a:r>
              <a:rPr lang="en-US" dirty="0"/>
              <a:t>associated with not being aware of current or future conditions, and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associated with dynamic systems having unpredictable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91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Successfully navigating uncertainty begins with understanding the larger environment </a:t>
            </a:r>
            <a:r>
              <a:rPr lang="en-US" dirty="0" smtClean="0"/>
              <a:t>within which </a:t>
            </a:r>
            <a:r>
              <a:rPr lang="en-US" dirty="0"/>
              <a:t>the project is operating. </a:t>
            </a:r>
            <a:endParaRPr lang="en-US" dirty="0" smtClean="0"/>
          </a:p>
          <a:p>
            <a:r>
              <a:rPr lang="en-US" dirty="0" smtClean="0"/>
              <a:t>Aspects </a:t>
            </a:r>
            <a:r>
              <a:rPr lang="en-US" dirty="0"/>
              <a:t>of the environment that contribute to project </a:t>
            </a:r>
            <a:r>
              <a:rPr lang="en-US" dirty="0" smtClean="0"/>
              <a:t>uncertainty include</a:t>
            </a:r>
            <a:r>
              <a:rPr lang="en-US" dirty="0"/>
              <a:t>, but are not limited to:</a:t>
            </a:r>
          </a:p>
          <a:p>
            <a:pPr lvl="1"/>
            <a:r>
              <a:rPr lang="en-US" dirty="0" smtClean="0"/>
              <a:t>Economic </a:t>
            </a:r>
            <a:r>
              <a:rPr lang="en-US" dirty="0"/>
              <a:t>factors such as volatility in prices, availability of resources, ability to </a:t>
            </a:r>
            <a:r>
              <a:rPr lang="en-US" dirty="0" smtClean="0"/>
              <a:t>borrow funds</a:t>
            </a:r>
            <a:r>
              <a:rPr lang="en-US" dirty="0"/>
              <a:t>, and inflation/deflation;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considerations such as new or emerging technology, complexity associated </a:t>
            </a:r>
            <a:r>
              <a:rPr lang="en-US" dirty="0" smtClean="0"/>
              <a:t>with systems</a:t>
            </a:r>
            <a:r>
              <a:rPr lang="en-US" dirty="0"/>
              <a:t>, and interfaces;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or legislative constraints or requirements;</a:t>
            </a:r>
          </a:p>
          <a:p>
            <a:pPr lvl="1"/>
            <a:r>
              <a:rPr lang="en-US" dirty="0" smtClean="0"/>
              <a:t>Physical </a:t>
            </a:r>
            <a:r>
              <a:rPr lang="en-US" dirty="0"/>
              <a:t>environment as it pertains to safety, weather, and working conditions;</a:t>
            </a:r>
          </a:p>
          <a:p>
            <a:pPr lvl="1"/>
            <a:r>
              <a:rPr lang="en-US" dirty="0" smtClean="0"/>
              <a:t>Ambiguity </a:t>
            </a:r>
            <a:r>
              <a:rPr lang="en-US" dirty="0"/>
              <a:t>associated with current or future conditions;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and market influences shaped by opinion and media; and,</a:t>
            </a:r>
          </a:p>
          <a:p>
            <a:pPr lvl="1"/>
            <a:r>
              <a:rPr lang="en-US" dirty="0" smtClean="0"/>
              <a:t>Political </a:t>
            </a:r>
            <a:r>
              <a:rPr lang="en-US" dirty="0"/>
              <a:t>influences, either external or internal to the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510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options for responding to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/>
              <a:t>Gather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Prepare for multiple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/>
              <a:t>Set-based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Build in resilience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712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categories of ambiguity: </a:t>
            </a:r>
            <a:endParaRPr lang="en-US" dirty="0" smtClean="0"/>
          </a:p>
          <a:p>
            <a:pPr lvl="1"/>
            <a:r>
              <a:rPr lang="en-US" dirty="0" smtClean="0"/>
              <a:t>Conceptual ambiguity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lack of effective understanding—occurs when people use similar </a:t>
            </a:r>
            <a:r>
              <a:rPr lang="en-US" dirty="0" smtClean="0"/>
              <a:t>terms or </a:t>
            </a:r>
            <a:r>
              <a:rPr lang="en-US" dirty="0"/>
              <a:t>arguments in different ways.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statement, “The schedule was reported on </a:t>
            </a:r>
            <a:r>
              <a:rPr lang="en-US" dirty="0" smtClean="0"/>
              <a:t>track last </a:t>
            </a:r>
            <a:r>
              <a:rPr lang="en-US" dirty="0"/>
              <a:t>week,” is not clear.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isn’t clear whether the schedule was on track last week or whether it </a:t>
            </a:r>
            <a:r>
              <a:rPr lang="en-US" dirty="0" smtClean="0"/>
              <a:t>was reported </a:t>
            </a:r>
            <a:r>
              <a:rPr lang="en-US" dirty="0"/>
              <a:t>on last week. </a:t>
            </a:r>
            <a:endParaRPr lang="en-US" dirty="0" smtClean="0"/>
          </a:p>
          <a:p>
            <a:pPr lvl="1"/>
            <a:r>
              <a:rPr lang="en-US" dirty="0" smtClean="0"/>
              <a:t>Situational ambiguity</a:t>
            </a:r>
            <a:endParaRPr lang="en-US" dirty="0"/>
          </a:p>
          <a:p>
            <a:pPr lvl="2"/>
            <a:r>
              <a:rPr lang="en-US" dirty="0" smtClean="0"/>
              <a:t>Surfaces </a:t>
            </a:r>
            <a:r>
              <a:rPr lang="en-US" dirty="0"/>
              <a:t>when more than one outcome is possible. </a:t>
            </a:r>
            <a:endParaRPr lang="en-US" dirty="0" smtClean="0"/>
          </a:p>
          <a:p>
            <a:pPr lvl="2"/>
            <a:r>
              <a:rPr lang="en-US" dirty="0" smtClean="0"/>
              <a:t>Having multiple options </a:t>
            </a:r>
            <a:r>
              <a:rPr lang="en-US" dirty="0"/>
              <a:t>to solve a problem is a form of situational ambiguity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365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is a characteristic of a program, project, or its environment, which is difficult </a:t>
            </a:r>
            <a:r>
              <a:rPr lang="en-US" dirty="0" smtClean="0"/>
              <a:t>to manage </a:t>
            </a:r>
            <a:r>
              <a:rPr lang="en-US" dirty="0"/>
              <a:t>due to human behavior, system behavior, or ambiguity. </a:t>
            </a:r>
            <a:endParaRPr lang="en-US" dirty="0" smtClean="0"/>
          </a:p>
          <a:p>
            <a:r>
              <a:rPr lang="en-US" dirty="0" smtClean="0"/>
              <a:t>Complexity </a:t>
            </a:r>
            <a:r>
              <a:rPr lang="en-US" dirty="0"/>
              <a:t>exists when there </a:t>
            </a:r>
            <a:r>
              <a:rPr lang="en-US" dirty="0" smtClean="0"/>
              <a:t>are many </a:t>
            </a:r>
            <a:r>
              <a:rPr lang="en-US" dirty="0"/>
              <a:t>interconnected influences that behave and interact in diverse 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059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complex environments</a:t>
            </a:r>
            <a:r>
              <a:rPr lang="en-US" dirty="0" smtClean="0"/>
              <a:t>, it </a:t>
            </a:r>
            <a:r>
              <a:rPr lang="en-US" dirty="0"/>
              <a:t>is not uncommon to see an aggregation of individual elements leading to unforeseen </a:t>
            </a:r>
            <a:r>
              <a:rPr lang="en-US" dirty="0" smtClean="0"/>
              <a:t>or unintended </a:t>
            </a:r>
            <a:r>
              <a:rPr lang="en-US" dirty="0"/>
              <a:t>outcomes.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effect of complexity is that there is no way of making accurate </a:t>
            </a:r>
            <a:r>
              <a:rPr lang="en-US" dirty="0" smtClean="0"/>
              <a:t>predictions about </a:t>
            </a:r>
            <a:r>
              <a:rPr lang="en-US" dirty="0"/>
              <a:t>the likelihood of any potential outcome or even of knowing what outcomes might emerge.</a:t>
            </a:r>
          </a:p>
          <a:p>
            <a:r>
              <a:rPr lang="en-US" dirty="0"/>
              <a:t>There are numerous ways to work with complexity; some of them are systems-based, some </a:t>
            </a:r>
            <a:r>
              <a:rPr lang="en-US" dirty="0" smtClean="0"/>
              <a:t>entail reframing</a:t>
            </a:r>
            <a:r>
              <a:rPr lang="en-US" dirty="0"/>
              <a:t>, and others are based 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36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Systems-Based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working with complexity that is systems based include:</a:t>
            </a:r>
          </a:p>
          <a:p>
            <a:pPr lvl="1"/>
            <a:r>
              <a:rPr lang="en-US" dirty="0" smtClean="0"/>
              <a:t>Decoupling</a:t>
            </a:r>
          </a:p>
          <a:p>
            <a:pPr lvl="2"/>
            <a:r>
              <a:rPr lang="en-US" dirty="0" smtClean="0"/>
              <a:t>Disconnecting </a:t>
            </a:r>
            <a:r>
              <a:rPr lang="en-US" dirty="0"/>
              <a:t>parts of the system to both simplify </a:t>
            </a:r>
            <a:r>
              <a:rPr lang="en-US" dirty="0" smtClean="0"/>
              <a:t>the system </a:t>
            </a:r>
            <a:r>
              <a:rPr lang="en-US" dirty="0"/>
              <a:t>and reduce the number of connected variables. </a:t>
            </a:r>
            <a:endParaRPr lang="en-US" dirty="0" smtClean="0"/>
          </a:p>
          <a:p>
            <a:pPr lvl="2"/>
            <a:r>
              <a:rPr lang="en-US" dirty="0" smtClean="0"/>
              <a:t>Determining </a:t>
            </a:r>
            <a:r>
              <a:rPr lang="en-US" dirty="0"/>
              <a:t>how a piece of </a:t>
            </a:r>
            <a:r>
              <a:rPr lang="en-US" dirty="0" smtClean="0"/>
              <a:t>a system </a:t>
            </a:r>
            <a:r>
              <a:rPr lang="en-US" dirty="0"/>
              <a:t>works on its own reduces the overall size of the problem.</a:t>
            </a:r>
          </a:p>
          <a:p>
            <a:pPr lvl="1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may be similar though unrelated scenarios that can be used </a:t>
            </a:r>
            <a:r>
              <a:rPr lang="en-US" dirty="0" smtClean="0"/>
              <a:t>to simulate </a:t>
            </a:r>
            <a:r>
              <a:rPr lang="en-US" dirty="0"/>
              <a:t>components of a system.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project to build a new airport that includes an </a:t>
            </a:r>
            <a:r>
              <a:rPr lang="en-US" dirty="0" smtClean="0"/>
              <a:t>area with </a:t>
            </a:r>
            <a:r>
              <a:rPr lang="en-US" dirty="0"/>
              <a:t>shopping and restaurants can learn about consumer buying habits by seeking </a:t>
            </a:r>
            <a:r>
              <a:rPr lang="en-US" dirty="0" smtClean="0"/>
              <a:t>out analogous </a:t>
            </a:r>
            <a:r>
              <a:rPr lang="en-US" dirty="0"/>
              <a:t>information on shopping malls and entertainment establishments.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9766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working with complexity that entail reframing are:</a:t>
            </a:r>
          </a:p>
          <a:p>
            <a:pPr lvl="1"/>
            <a:r>
              <a:rPr lang="en-US" dirty="0" smtClean="0"/>
              <a:t>Diversity</a:t>
            </a:r>
          </a:p>
          <a:p>
            <a:pPr lvl="2"/>
            <a:r>
              <a:rPr lang="en-US" dirty="0" smtClean="0"/>
              <a:t>Complex </a:t>
            </a:r>
            <a:r>
              <a:rPr lang="en-US" dirty="0"/>
              <a:t>systems require viewing the system from diverse perspectives. </a:t>
            </a:r>
            <a:endParaRPr lang="en-US" dirty="0" smtClean="0"/>
          </a:p>
          <a:p>
            <a:pPr lvl="2"/>
            <a:r>
              <a:rPr lang="en-US" dirty="0" smtClean="0"/>
              <a:t>This can </a:t>
            </a:r>
            <a:r>
              <a:rPr lang="en-US" dirty="0"/>
              <a:t>include brainstorming with the project team to open up divergent ways of seeing </a:t>
            </a:r>
            <a:r>
              <a:rPr lang="en-US" dirty="0" smtClean="0"/>
              <a:t>the system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can also include Delphi-like processes to move from divergent to </a:t>
            </a:r>
            <a:r>
              <a:rPr lang="en-US" dirty="0" smtClean="0"/>
              <a:t>convergent thinking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Balance</a:t>
            </a:r>
          </a:p>
          <a:p>
            <a:pPr lvl="2"/>
            <a:r>
              <a:rPr lang="en-US" dirty="0" smtClean="0"/>
              <a:t>Balancing </a:t>
            </a:r>
            <a:r>
              <a:rPr lang="en-US" dirty="0"/>
              <a:t>the type of data used rather than only using forecasting data or </a:t>
            </a:r>
            <a:r>
              <a:rPr lang="en-US" dirty="0" smtClean="0"/>
              <a:t>data that </a:t>
            </a:r>
            <a:r>
              <a:rPr lang="en-US" dirty="0"/>
              <a:t>report on the past or lagging indicators provides a broader perspective. </a:t>
            </a:r>
            <a:endParaRPr lang="en-US" dirty="0" smtClean="0"/>
          </a:p>
          <a:p>
            <a:pPr lvl="2"/>
            <a:r>
              <a:rPr lang="en-US" dirty="0" smtClean="0"/>
              <a:t>This can include </a:t>
            </a:r>
            <a:r>
              <a:rPr lang="en-US" dirty="0"/>
              <a:t>using elements whose variations are likely to counteract each other's </a:t>
            </a:r>
            <a:r>
              <a:rPr lang="en-US" dirty="0" smtClean="0"/>
              <a:t>potential negative </a:t>
            </a:r>
            <a:r>
              <a:rPr lang="en-US" dirty="0"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905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working with complexity that is process based include: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Build </a:t>
            </a:r>
            <a:r>
              <a:rPr lang="en-US" dirty="0"/>
              <a:t>iteratively or incrementally. 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/>
              <a:t>features one at a time. After </a:t>
            </a:r>
            <a:r>
              <a:rPr lang="en-US" dirty="0" smtClean="0"/>
              <a:t>each iteration</a:t>
            </a:r>
            <a:r>
              <a:rPr lang="en-US" dirty="0"/>
              <a:t>, identify what worked, what did not work, customer reaction, and what </a:t>
            </a:r>
            <a:r>
              <a:rPr lang="en-US" dirty="0" smtClean="0"/>
              <a:t>the project </a:t>
            </a:r>
            <a:r>
              <a:rPr lang="en-US" dirty="0"/>
              <a:t>team learned.</a:t>
            </a:r>
          </a:p>
          <a:p>
            <a:pPr lvl="1"/>
            <a:r>
              <a:rPr lang="en-US" dirty="0" smtClean="0"/>
              <a:t>Engage</a:t>
            </a:r>
          </a:p>
          <a:p>
            <a:pPr lvl="2"/>
            <a:r>
              <a:rPr lang="en-US" dirty="0" smtClean="0"/>
              <a:t>Build </a:t>
            </a:r>
            <a:r>
              <a:rPr lang="en-US" dirty="0"/>
              <a:t>in opportunities to get stakeholder engagement.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reduces the </a:t>
            </a:r>
            <a:r>
              <a:rPr lang="en-US" dirty="0" smtClean="0"/>
              <a:t>number of </a:t>
            </a:r>
            <a:r>
              <a:rPr lang="en-US" dirty="0"/>
              <a:t>assumptions and builds learning and engagement into the process.</a:t>
            </a:r>
          </a:p>
          <a:p>
            <a:pPr lvl="1"/>
            <a:r>
              <a:rPr lang="en-US" dirty="0" smtClean="0"/>
              <a:t>Fail safe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elements of a system that are critical, build in redundancy or elements that </a:t>
            </a:r>
            <a:r>
              <a:rPr lang="en-US" dirty="0" smtClean="0"/>
              <a:t>can provide </a:t>
            </a:r>
            <a:r>
              <a:rPr lang="en-US" dirty="0"/>
              <a:t>a graceful degradation of functionality in the event of a critical component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5310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Volatility exists in an environment that is subject to rapid and unpredictable change. </a:t>
            </a:r>
            <a:endParaRPr lang="en-US" dirty="0" smtClean="0"/>
          </a:p>
          <a:p>
            <a:r>
              <a:rPr lang="en-US" dirty="0" smtClean="0"/>
              <a:t>Volatility can </a:t>
            </a:r>
            <a:r>
              <a:rPr lang="en-US" dirty="0"/>
              <a:t>occur when there are ongoing fluctuations in available skill sets or materials. </a:t>
            </a:r>
            <a:endParaRPr lang="en-US" dirty="0" smtClean="0"/>
          </a:p>
          <a:p>
            <a:r>
              <a:rPr lang="en-US" dirty="0" smtClean="0"/>
              <a:t>Volatility usually impacts </a:t>
            </a:r>
            <a:r>
              <a:rPr lang="en-US" dirty="0"/>
              <a:t>cost and schedule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32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</a:t>
            </a:r>
            <a:r>
              <a:rPr lang="en-US" dirty="0"/>
              <a:t>analysis and use of cost or schedule reserve address volatility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Alternatives analysis </a:t>
            </a:r>
          </a:p>
          <a:p>
            <a:pPr lvl="2"/>
            <a:r>
              <a:rPr lang="en-US" dirty="0" smtClean="0"/>
              <a:t>Finding and evaluating alternatives, such as looking at different ways </a:t>
            </a:r>
            <a:r>
              <a:rPr lang="en-US" dirty="0"/>
              <a:t>to meet an objective, such as using a different mix of skills, resequencing work</a:t>
            </a:r>
            <a:r>
              <a:rPr lang="en-US" dirty="0" smtClean="0"/>
              <a:t>, or </a:t>
            </a:r>
            <a:r>
              <a:rPr lang="en-US" dirty="0"/>
              <a:t>outsourcing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Reserve</a:t>
            </a:r>
          </a:p>
          <a:p>
            <a:pPr lvl="2"/>
            <a:r>
              <a:rPr lang="en-US" dirty="0" smtClean="0"/>
              <a:t>Cost reserve can be used to cover budget overruns due to price volatility.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925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 are an aspect of uncertainty.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risk is an uncertain event or condition that, if it occurs, </a:t>
            </a:r>
            <a:r>
              <a:rPr lang="en-US" dirty="0" smtClean="0"/>
              <a:t>has a </a:t>
            </a:r>
            <a:r>
              <a:rPr lang="en-US" dirty="0"/>
              <a:t>positive or negative effect on one or more project objectives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</a:t>
            </a:r>
            <a:r>
              <a:rPr lang="en-US" dirty="0"/>
              <a:t>risks are called threats, </a:t>
            </a:r>
            <a:r>
              <a:rPr lang="en-US" dirty="0" smtClean="0"/>
              <a:t>and positive </a:t>
            </a:r>
            <a:r>
              <a:rPr lang="en-US" dirty="0"/>
              <a:t>risks are called opportunities.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projects have risks since they are unique undertakings </a:t>
            </a:r>
            <a:r>
              <a:rPr lang="en-US" dirty="0" smtClean="0"/>
              <a:t>with varying </a:t>
            </a:r>
            <a:r>
              <a:rPr lang="en-US" dirty="0"/>
              <a:t>degrees of uncertainty.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643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risk is often a function of complexity</a:t>
            </a:r>
            <a:r>
              <a:rPr lang="en-US" dirty="0" smtClean="0"/>
              <a:t>, ambiguity</a:t>
            </a:r>
            <a:r>
              <a:rPr lang="en-US" dirty="0"/>
              <a:t>, and volatility. Responses to overall project risk are the same as for individual threats </a:t>
            </a:r>
            <a:r>
              <a:rPr lang="en-US" dirty="0" smtClean="0"/>
              <a:t>and opportunities</a:t>
            </a:r>
            <a:r>
              <a:rPr lang="en-US" dirty="0"/>
              <a:t>, though responses are applied to the overall project rather than to a specific event.</a:t>
            </a:r>
          </a:p>
          <a:p>
            <a:r>
              <a:rPr lang="en-US" dirty="0"/>
              <a:t>If the overall risk on the project is too high, the organization may choose to cancel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6241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(Threat)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threat is an event or condition that, if it occurs, has a negative impact on one or </a:t>
            </a:r>
            <a:r>
              <a:rPr lang="en-US" dirty="0" smtClean="0"/>
              <a:t>more objectives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Five </a:t>
            </a:r>
            <a:r>
              <a:rPr lang="en-US" dirty="0"/>
              <a:t>alternative strategies may be considered for dealing with threats, as follows:</a:t>
            </a:r>
          </a:p>
          <a:p>
            <a:pPr lvl="1"/>
            <a:r>
              <a:rPr lang="en-US" dirty="0" smtClean="0"/>
              <a:t>Avoid</a:t>
            </a:r>
          </a:p>
          <a:p>
            <a:pPr lvl="1"/>
            <a:r>
              <a:rPr lang="en-US" dirty="0" smtClean="0"/>
              <a:t>Escalate</a:t>
            </a:r>
          </a:p>
          <a:p>
            <a:pPr lvl="1"/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Mitigate</a:t>
            </a:r>
          </a:p>
          <a:p>
            <a:pPr lvl="1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9315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Reduction over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3" y="1247413"/>
            <a:ext cx="7354427" cy="52053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974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(</a:t>
            </a:r>
            <a:r>
              <a:rPr lang="en-US" dirty="0" smtClean="0"/>
              <a:t>Opportunities)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opportunity is an event or condition that, if it occurs, has a positive impact on one or </a:t>
            </a:r>
            <a:r>
              <a:rPr lang="en-US" dirty="0" smtClean="0"/>
              <a:t>more project </a:t>
            </a:r>
            <a:r>
              <a:rPr lang="en-US" dirty="0"/>
              <a:t>objectives.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an opportunity could be a time and materials-based </a:t>
            </a:r>
            <a:r>
              <a:rPr lang="en-US" dirty="0" smtClean="0"/>
              <a:t>subcontractor who </a:t>
            </a:r>
            <a:r>
              <a:rPr lang="en-US" dirty="0"/>
              <a:t>finishes work early, resulting in lower costs and schedule savings.</a:t>
            </a:r>
          </a:p>
          <a:p>
            <a:r>
              <a:rPr lang="en-US" dirty="0"/>
              <a:t>Five alternative strategies may be considered for dealing with opportunities, as follows:</a:t>
            </a:r>
          </a:p>
          <a:p>
            <a:pPr lvl="1"/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Escalate</a:t>
            </a:r>
          </a:p>
          <a:p>
            <a:pPr lvl="1"/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Enhance</a:t>
            </a:r>
          </a:p>
          <a:p>
            <a:pPr lvl="1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2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989727"/>
            <a:ext cx="7916380" cy="33723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9146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(Management </a:t>
            </a:r>
            <a:r>
              <a:rPr lang="en-US" dirty="0"/>
              <a:t>and Contingency </a:t>
            </a:r>
            <a:r>
              <a:rPr lang="en-US" dirty="0" smtClean="0"/>
              <a:t>Reserve)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is an amount of time or budget set aside to account for handling risks. </a:t>
            </a:r>
            <a:endParaRPr lang="en-US" dirty="0" smtClean="0"/>
          </a:p>
          <a:p>
            <a:r>
              <a:rPr lang="en-US" dirty="0" smtClean="0"/>
              <a:t>Contingency reserve </a:t>
            </a:r>
            <a:r>
              <a:rPr lang="en-US" dirty="0"/>
              <a:t>is set aside to address identified risks should they occur. 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/>
              <a:t>reserve is a </a:t>
            </a:r>
            <a:r>
              <a:rPr lang="en-US" dirty="0" smtClean="0"/>
              <a:t>budget category </a:t>
            </a:r>
            <a:r>
              <a:rPr lang="en-US" dirty="0"/>
              <a:t>used for unknown events such as unplanned, in-scope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218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(Risk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Establishing a frequent rhythm or cadence of review and feedback sessions from a </a:t>
            </a:r>
            <a:r>
              <a:rPr lang="en-US" dirty="0" smtClean="0"/>
              <a:t>broad selection </a:t>
            </a:r>
            <a:r>
              <a:rPr lang="en-US" dirty="0"/>
              <a:t>of stakeholders is helpful for navigating project risk and being proactive with risk responses.</a:t>
            </a:r>
          </a:p>
          <a:p>
            <a:r>
              <a:rPr lang="en-US" dirty="0"/>
              <a:t>Daily standup meetings can be used in any project and are a source for identifying </a:t>
            </a:r>
            <a:r>
              <a:rPr lang="en-US" dirty="0" smtClean="0"/>
              <a:t>potential threats </a:t>
            </a:r>
            <a:r>
              <a:rPr lang="en-US" dirty="0"/>
              <a:t>and opportunities. </a:t>
            </a:r>
            <a:endParaRPr lang="en-US" dirty="0" smtClean="0"/>
          </a:p>
          <a:p>
            <a:r>
              <a:rPr lang="en-US" dirty="0" smtClean="0"/>
              <a:t>Reports </a:t>
            </a:r>
            <a:r>
              <a:rPr lang="en-US" dirty="0"/>
              <a:t>of blockers or impediments could become threats if they </a:t>
            </a:r>
            <a:r>
              <a:rPr lang="en-US" dirty="0" smtClean="0"/>
              <a:t>continue to </a:t>
            </a:r>
            <a:r>
              <a:rPr lang="en-US" dirty="0"/>
              <a:t>delay progress. </a:t>
            </a:r>
            <a:endParaRPr lang="en-US" dirty="0" smtClean="0"/>
          </a:p>
          <a:p>
            <a:r>
              <a:rPr lang="en-US" dirty="0" smtClean="0"/>
              <a:t>Likewise</a:t>
            </a:r>
            <a:r>
              <a:rPr lang="en-US" dirty="0"/>
              <a:t>, reports of progress and breakthroughs might point toward </a:t>
            </a:r>
            <a:r>
              <a:rPr lang="en-US" dirty="0" smtClean="0"/>
              <a:t>opportunities to </a:t>
            </a:r>
            <a:r>
              <a:rPr lang="en-US" dirty="0"/>
              <a:t>be further leveraged and shared.</a:t>
            </a:r>
          </a:p>
          <a:p>
            <a:r>
              <a:rPr lang="en-US" dirty="0"/>
              <a:t>Frequent demonstrations of increments of the product or service, interim designs, or </a:t>
            </a:r>
            <a:r>
              <a:rPr lang="en-US" dirty="0" smtClean="0"/>
              <a:t>proof of </a:t>
            </a:r>
            <a:r>
              <a:rPr lang="en-US" dirty="0"/>
              <a:t>concepts can surface threats and opportunities.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568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266258"/>
            <a:ext cx="8649907" cy="63254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Team Performance Domain: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person assigned by the performing organization to lead the project </a:t>
            </a:r>
            <a:r>
              <a:rPr lang="en-US" dirty="0" smtClean="0"/>
              <a:t>team that </a:t>
            </a:r>
            <a:r>
              <a:rPr lang="en-US" dirty="0"/>
              <a:t>is responsible for achieving the project objectives.</a:t>
            </a:r>
          </a:p>
          <a:p>
            <a:pPr lvl="1"/>
            <a:r>
              <a:rPr lang="en-US" dirty="0"/>
              <a:t>Project Management </a:t>
            </a:r>
            <a:r>
              <a:rPr lang="en-US" dirty="0" smtClean="0"/>
              <a:t>Team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members of the project team who are directly involved in </a:t>
            </a:r>
            <a:r>
              <a:rPr lang="en-US" dirty="0" smtClean="0"/>
              <a:t>project management </a:t>
            </a:r>
            <a:r>
              <a:rPr lang="en-US" dirty="0"/>
              <a:t>activities.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Team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set of individuals performing the work of the project to achieve its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Performance </a:t>
            </a:r>
            <a:r>
              <a:rPr lang="en-US" dirty="0" smtClean="0"/>
              <a:t>Domains</a:t>
            </a:r>
          </a:p>
          <a:p>
            <a:pPr lvl="1"/>
            <a:r>
              <a:rPr lang="en-US" dirty="0"/>
              <a:t>Stakeholder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Team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Development Approach and Life Cycle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Planning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Project Work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Delivery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Measurement Performance </a:t>
            </a:r>
            <a:r>
              <a:rPr lang="en-US" dirty="0" smtClean="0"/>
              <a:t>Domain</a:t>
            </a:r>
          </a:p>
          <a:p>
            <a:pPr lvl="1"/>
            <a:r>
              <a:rPr lang="en-US" dirty="0"/>
              <a:t>Uncertainty Performance Domain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Management and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entails applying knowledge, skills, tools, and techniques for </a:t>
            </a:r>
            <a:r>
              <a:rPr lang="en-US" dirty="0" smtClean="0"/>
              <a:t>management activities </a:t>
            </a:r>
            <a:r>
              <a:rPr lang="en-US" dirty="0"/>
              <a:t>as well as leadership activities. 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/>
              <a:t>activities focus on the means of </a:t>
            </a:r>
            <a:r>
              <a:rPr lang="en-US" dirty="0" smtClean="0"/>
              <a:t>meeting project </a:t>
            </a:r>
            <a:r>
              <a:rPr lang="en-US" dirty="0"/>
              <a:t>objectives, such as having effective processes, planning, coordinating, measuring, </a:t>
            </a:r>
            <a:r>
              <a:rPr lang="en-US" dirty="0" smtClean="0"/>
              <a:t>and monitoring </a:t>
            </a:r>
            <a:r>
              <a:rPr lang="en-US" dirty="0"/>
              <a:t>work, among others. </a:t>
            </a:r>
            <a:endParaRPr lang="en-US" dirty="0" smtClean="0"/>
          </a:p>
          <a:p>
            <a:r>
              <a:rPr lang="en-US" dirty="0" smtClean="0"/>
              <a:t>Leadership </a:t>
            </a:r>
            <a:r>
              <a:rPr lang="en-US" dirty="0"/>
              <a:t>activities focus on people. </a:t>
            </a:r>
            <a:endParaRPr lang="en-US" dirty="0" smtClean="0"/>
          </a:p>
          <a:p>
            <a:r>
              <a:rPr lang="en-US" dirty="0" smtClean="0"/>
              <a:t>Leadership includes influencing</a:t>
            </a:r>
            <a:r>
              <a:rPr lang="en-US" dirty="0"/>
              <a:t>, motivating, listening, enabling, and other activities having to do with the project team.</a:t>
            </a:r>
          </a:p>
          <a:p>
            <a:r>
              <a:rPr lang="en-US" dirty="0"/>
              <a:t>Both are important in delivering the intended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Management and </a:t>
            </a:r>
            <a:r>
              <a:rPr lang="en-US" dirty="0" smtClean="0"/>
              <a:t>Leadership</a:t>
            </a:r>
          </a:p>
          <a:p>
            <a:pPr lvl="1"/>
            <a:r>
              <a:rPr lang="en-US" dirty="0"/>
              <a:t>While leadership activities should be practiced by all project team members, </a:t>
            </a:r>
            <a:r>
              <a:rPr lang="en-US" dirty="0" smtClean="0"/>
              <a:t>management activities </a:t>
            </a:r>
            <a:r>
              <a:rPr lang="en-US" dirty="0"/>
              <a:t>may be centralized or distributed.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an environment where management activities </a:t>
            </a:r>
            <a:r>
              <a:rPr lang="en-US" dirty="0" smtClean="0"/>
              <a:t>are centralized</a:t>
            </a:r>
            <a:r>
              <a:rPr lang="en-US" dirty="0"/>
              <a:t>, accountability (being answerable for an outcome), is usually assigned to one individual</a:t>
            </a:r>
            <a:r>
              <a:rPr lang="en-US" dirty="0" smtClean="0"/>
              <a:t>, such </a:t>
            </a:r>
            <a:r>
              <a:rPr lang="en-US" dirty="0"/>
              <a:t>as the project manager or similar role.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these situations, a project charter or other </a:t>
            </a:r>
            <a:r>
              <a:rPr lang="en-US" dirty="0" smtClean="0"/>
              <a:t>authorizing document </a:t>
            </a:r>
            <a:r>
              <a:rPr lang="en-US" dirty="0"/>
              <a:t>can provide approval for the project manager to form a project team to achieve </a:t>
            </a:r>
            <a:r>
              <a:rPr lang="en-US" dirty="0" smtClean="0"/>
              <a:t>the project </a:t>
            </a:r>
            <a:r>
              <a:rPr lang="en-US" dirty="0"/>
              <a:t>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8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</a:t>
            </a:r>
            <a:r>
              <a:rPr lang="en-US" dirty="0"/>
              <a:t>Management and </a:t>
            </a:r>
            <a:r>
              <a:rPr lang="en-US" dirty="0" smtClean="0"/>
              <a:t>Leadership</a:t>
            </a:r>
          </a:p>
          <a:p>
            <a:pPr lvl="1"/>
            <a:r>
              <a:rPr lang="en-US" dirty="0"/>
              <a:t>Sometimes project management activities are shared among a project management team</a:t>
            </a:r>
            <a:r>
              <a:rPr lang="en-US" dirty="0" smtClean="0"/>
              <a:t>, and </a:t>
            </a:r>
            <a:r>
              <a:rPr lang="en-US" dirty="0"/>
              <a:t>project team members are responsible for completing the work.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also situations </a:t>
            </a:r>
            <a:r>
              <a:rPr lang="en-US" dirty="0" smtClean="0"/>
              <a:t>where a </a:t>
            </a:r>
            <a:r>
              <a:rPr lang="en-US" dirty="0"/>
              <a:t>project team may self-organize to complete a project.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having a designated </a:t>
            </a:r>
            <a:r>
              <a:rPr lang="en-US" dirty="0" smtClean="0"/>
              <a:t>project manager</a:t>
            </a:r>
            <a:r>
              <a:rPr lang="en-US" dirty="0"/>
              <a:t>, someone within the project team may serve as facilitator to enable communication</a:t>
            </a:r>
            <a:r>
              <a:rPr lang="en-US" dirty="0" smtClean="0"/>
              <a:t>, collaboration</a:t>
            </a:r>
            <a:r>
              <a:rPr lang="en-US" dirty="0"/>
              <a:t>, and engagement.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role may shift among project team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</a:t>
            </a:r>
            <a:r>
              <a:rPr lang="en-US" dirty="0"/>
              <a:t>Management and </a:t>
            </a:r>
            <a:r>
              <a:rPr lang="en-US" dirty="0" smtClean="0"/>
              <a:t>Leadership</a:t>
            </a:r>
          </a:p>
          <a:p>
            <a:pPr lvl="1"/>
            <a:r>
              <a:rPr lang="en-US" dirty="0"/>
              <a:t>Servant leadership is a style of leadership that focuses on understanding and addressing </a:t>
            </a:r>
            <a:r>
              <a:rPr lang="en-US" dirty="0" smtClean="0"/>
              <a:t>the needs </a:t>
            </a:r>
            <a:r>
              <a:rPr lang="en-US" dirty="0"/>
              <a:t>and development of project team members in order to enable the highest possible </a:t>
            </a:r>
            <a:r>
              <a:rPr lang="en-US" dirty="0" smtClean="0"/>
              <a:t>project team </a:t>
            </a:r>
            <a:r>
              <a:rPr lang="en-US" dirty="0"/>
              <a:t>performance. </a:t>
            </a:r>
            <a:endParaRPr lang="en-US" dirty="0" smtClean="0"/>
          </a:p>
          <a:p>
            <a:pPr lvl="1"/>
            <a:r>
              <a:rPr lang="en-US" dirty="0" smtClean="0"/>
              <a:t>Servant </a:t>
            </a:r>
            <a:r>
              <a:rPr lang="en-US" dirty="0"/>
              <a:t>leaders place emphasis on developing project team members to </a:t>
            </a:r>
            <a:r>
              <a:rPr lang="en-US" dirty="0" smtClean="0"/>
              <a:t>their highest </a:t>
            </a:r>
            <a:r>
              <a:rPr lang="en-US" dirty="0"/>
              <a:t>potential by focusing on addressing questions, such as: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project team members growing as individuals?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project team members becoming healthier, wiser, freer, and more autonomous?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project team members more likely to become servant leaders?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</a:t>
            </a:r>
            <a:r>
              <a:rPr lang="en-US" dirty="0"/>
              <a:t>Management and </a:t>
            </a:r>
            <a:r>
              <a:rPr lang="en-US" dirty="0" smtClean="0"/>
              <a:t>Leadership</a:t>
            </a:r>
          </a:p>
          <a:p>
            <a:pPr lvl="1"/>
            <a:r>
              <a:rPr lang="en-US" dirty="0"/>
              <a:t>Servant leaders allow project teams to self-organize when possible and increase levels </a:t>
            </a:r>
            <a:r>
              <a:rPr lang="en-US" dirty="0" smtClean="0"/>
              <a:t>of autonomy </a:t>
            </a:r>
            <a:r>
              <a:rPr lang="en-US" dirty="0"/>
              <a:t>by passing appropriate decision-making opportunities to project team members. </a:t>
            </a:r>
            <a:endParaRPr lang="en-US" dirty="0" smtClean="0"/>
          </a:p>
          <a:p>
            <a:pPr lvl="1"/>
            <a:r>
              <a:rPr lang="en-US" dirty="0" smtClean="0"/>
              <a:t>Servant leadership </a:t>
            </a:r>
            <a:r>
              <a:rPr lang="en-US" dirty="0"/>
              <a:t>behaviors include:</a:t>
            </a:r>
          </a:p>
          <a:p>
            <a:pPr lvl="2"/>
            <a:r>
              <a:rPr lang="en-US" dirty="0" smtClean="0"/>
              <a:t>Obstacle removal</a:t>
            </a:r>
          </a:p>
          <a:p>
            <a:pPr lvl="2"/>
            <a:r>
              <a:rPr lang="en-US" dirty="0" smtClean="0"/>
              <a:t>Diversion shield</a:t>
            </a:r>
          </a:p>
          <a:p>
            <a:pPr lvl="2"/>
            <a:r>
              <a:rPr lang="en-US" dirty="0" smtClean="0"/>
              <a:t>Encouragement </a:t>
            </a:r>
            <a:r>
              <a:rPr lang="en-US" dirty="0"/>
              <a:t>and development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/>
              <a:t>Aspects of Team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Regardless of how the management activities are structured, there are common </a:t>
            </a:r>
            <a:r>
              <a:rPr lang="en-US" dirty="0" smtClean="0"/>
              <a:t>aspects of </a:t>
            </a:r>
            <a:r>
              <a:rPr lang="en-US" dirty="0"/>
              <a:t>project team development that are relevant for most project teams.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2"/>
            <a:r>
              <a:rPr lang="en-US" dirty="0" smtClean="0"/>
              <a:t>Vision </a:t>
            </a:r>
            <a:r>
              <a:rPr lang="en-US" dirty="0"/>
              <a:t>and objectives. </a:t>
            </a:r>
            <a:endParaRPr lang="en-US" dirty="0"/>
          </a:p>
          <a:p>
            <a:pPr lvl="2"/>
            <a:r>
              <a:rPr lang="en-US" dirty="0"/>
              <a:t>Roles and responsibilities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Project team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Management and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/>
              <a:t>Aspects of Team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Regardless of how the management activities are structured, there are common </a:t>
            </a:r>
            <a:r>
              <a:rPr lang="en-US" dirty="0" smtClean="0"/>
              <a:t>aspects of </a:t>
            </a:r>
            <a:r>
              <a:rPr lang="en-US" dirty="0"/>
              <a:t>project team development that are relevant for most project teams.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2"/>
            <a:r>
              <a:rPr lang="en-US" dirty="0"/>
              <a:t>Guidance. </a:t>
            </a:r>
            <a:endParaRPr lang="en-US" dirty="0" smtClean="0"/>
          </a:p>
          <a:p>
            <a:pPr lvl="3"/>
            <a:r>
              <a:rPr lang="en-US" dirty="0" smtClean="0"/>
              <a:t>Guidance </a:t>
            </a:r>
            <a:r>
              <a:rPr lang="en-US" dirty="0"/>
              <a:t>can be directed to the overall project team to keep everyone </a:t>
            </a:r>
            <a:r>
              <a:rPr lang="en-US" dirty="0" smtClean="0"/>
              <a:t>headed in </a:t>
            </a:r>
            <a:r>
              <a:rPr lang="en-US" dirty="0"/>
              <a:t>the right direction. </a:t>
            </a:r>
            <a:endParaRPr lang="en-US" dirty="0" smtClean="0"/>
          </a:p>
          <a:p>
            <a:pPr lvl="3"/>
            <a:r>
              <a:rPr lang="en-US" dirty="0" smtClean="0"/>
              <a:t>Individual </a:t>
            </a:r>
            <a:r>
              <a:rPr lang="en-US" dirty="0"/>
              <a:t>project team members may also provide guidance </a:t>
            </a:r>
            <a:r>
              <a:rPr lang="en-US" dirty="0" smtClean="0"/>
              <a:t>on a </a:t>
            </a:r>
            <a:r>
              <a:rPr lang="en-US" dirty="0"/>
              <a:t>particular task or deliverable.</a:t>
            </a:r>
          </a:p>
          <a:p>
            <a:pPr lvl="2"/>
            <a:r>
              <a:rPr lang="en-US" dirty="0" smtClean="0"/>
              <a:t>Growth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Identifying </a:t>
            </a:r>
            <a:r>
              <a:rPr lang="en-US" dirty="0"/>
              <a:t>areas where the project team is performing well and pointing out </a:t>
            </a:r>
            <a:r>
              <a:rPr lang="en-US" dirty="0" smtClean="0"/>
              <a:t>areas where </a:t>
            </a:r>
            <a:r>
              <a:rPr lang="en-US" dirty="0"/>
              <a:t>the project team can improve helps the project team to grow. </a:t>
            </a:r>
            <a:endParaRPr lang="en-US" dirty="0" smtClean="0"/>
          </a:p>
          <a:p>
            <a:pPr lvl="3"/>
            <a:r>
              <a:rPr lang="en-US" dirty="0" smtClean="0"/>
              <a:t>Working </a:t>
            </a:r>
            <a:r>
              <a:rPr lang="en-US" dirty="0"/>
              <a:t>collaboratively</a:t>
            </a:r>
            <a:r>
              <a:rPr lang="en-US" dirty="0" smtClean="0"/>
              <a:t>, the </a:t>
            </a:r>
            <a:r>
              <a:rPr lang="en-US" dirty="0"/>
              <a:t>project team can identify goals for its improvement and take steps to meet those goals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project team develops its own team culture.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team’s culture may be </a:t>
            </a:r>
            <a:r>
              <a:rPr lang="en-US" dirty="0" smtClean="0"/>
              <a:t>established deliberately </a:t>
            </a:r>
            <a:r>
              <a:rPr lang="en-US" dirty="0"/>
              <a:t>by developing project team norms, or informally through the behaviors and actions of </a:t>
            </a:r>
            <a:r>
              <a:rPr lang="en-US" dirty="0" smtClean="0"/>
              <a:t>its project </a:t>
            </a:r>
            <a:r>
              <a:rPr lang="en-US" dirty="0"/>
              <a:t>team members.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team culture operates within the organization’s culture but </a:t>
            </a:r>
            <a:r>
              <a:rPr lang="en-US" dirty="0" smtClean="0"/>
              <a:t>reflects the </a:t>
            </a:r>
            <a:r>
              <a:rPr lang="en-US" dirty="0"/>
              <a:t>project team’s individual ways of working and interacting.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4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394234"/>
            <a:ext cx="11006273" cy="4915125"/>
          </a:xfrm>
        </p:spPr>
        <p:txBody>
          <a:bodyPr>
            <a:normAutofit/>
          </a:bodyPr>
          <a:lstStyle/>
          <a:p>
            <a:r>
              <a:rPr lang="en-US" dirty="0"/>
              <a:t>The project manager is key in establishing and maintaining a safe, respectful, </a:t>
            </a:r>
            <a:r>
              <a:rPr lang="en-US" dirty="0" smtClean="0"/>
              <a:t>nonjudgmental environment </a:t>
            </a:r>
            <a:r>
              <a:rPr lang="en-US" dirty="0"/>
              <a:t>that allows the project team to communicate openly</a:t>
            </a:r>
            <a:r>
              <a:rPr lang="en-US" dirty="0" smtClean="0"/>
              <a:t>.</a:t>
            </a:r>
          </a:p>
          <a:p>
            <a:r>
              <a:rPr lang="en-US" dirty="0"/>
              <a:t>One way to accomplish this is </a:t>
            </a:r>
            <a:r>
              <a:rPr lang="en-US" dirty="0" smtClean="0"/>
              <a:t>by modeling </a:t>
            </a:r>
            <a:r>
              <a:rPr lang="en-US" dirty="0"/>
              <a:t>desired behaviors, such as: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Integrity</a:t>
            </a:r>
            <a:endParaRPr lang="en-US" dirty="0"/>
          </a:p>
          <a:p>
            <a:pPr lvl="1"/>
            <a:r>
              <a:rPr lang="en-US" dirty="0" smtClean="0"/>
              <a:t>Respect</a:t>
            </a:r>
          </a:p>
          <a:p>
            <a:pPr lvl="1"/>
            <a:r>
              <a:rPr lang="en-US" dirty="0"/>
              <a:t>Positive </a:t>
            </a:r>
            <a:r>
              <a:rPr lang="en-US" dirty="0" smtClean="0"/>
              <a:t>discourse</a:t>
            </a:r>
          </a:p>
          <a:p>
            <a:pPr lvl="1"/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Courage</a:t>
            </a:r>
          </a:p>
          <a:p>
            <a:pPr lvl="1"/>
            <a:r>
              <a:rPr lang="en-US" dirty="0"/>
              <a:t>Celebrating success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5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High-Performing Project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48554"/>
            <a:ext cx="11006273" cy="4924813"/>
          </a:xfrm>
        </p:spPr>
        <p:txBody>
          <a:bodyPr/>
          <a:lstStyle/>
          <a:p>
            <a:r>
              <a:rPr lang="en-US" dirty="0"/>
              <a:t>The list below </a:t>
            </a:r>
            <a:r>
              <a:rPr lang="en-US" dirty="0" smtClean="0"/>
              <a:t>identifies </a:t>
            </a:r>
            <a:r>
              <a:rPr lang="en-US" dirty="0"/>
              <a:t>some of the factors associated with high-performing project teams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Open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understanding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ownership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Resilience</a:t>
            </a:r>
          </a:p>
          <a:p>
            <a:pPr lvl="1"/>
            <a:r>
              <a:rPr lang="en-US" dirty="0" smtClean="0"/>
              <a:t>Empowerment</a:t>
            </a:r>
          </a:p>
          <a:p>
            <a:pPr lvl="1"/>
            <a:r>
              <a:rPr lang="en-US" dirty="0"/>
              <a:t>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3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36576"/>
            <a:ext cx="7059168" cy="67633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Skills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349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6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Emotional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67" y="1463676"/>
            <a:ext cx="5105257" cy="47728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 Leadership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styles are </a:t>
            </a:r>
            <a:r>
              <a:rPr lang="en-US" dirty="0" smtClean="0"/>
              <a:t>tailored </a:t>
            </a:r>
            <a:r>
              <a:rPr lang="en-US" dirty="0"/>
              <a:t>to meet the needs of </a:t>
            </a:r>
            <a:r>
              <a:rPr lang="en-US" dirty="0" smtClean="0"/>
              <a:t>the project</a:t>
            </a:r>
            <a:r>
              <a:rPr lang="en-US" dirty="0"/>
              <a:t>, the environment, and the stakeholders.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variables that influence tailoring </a:t>
            </a:r>
            <a:r>
              <a:rPr lang="en-US" dirty="0" smtClean="0"/>
              <a:t>of leadership </a:t>
            </a:r>
            <a:r>
              <a:rPr lang="en-US" dirty="0"/>
              <a:t>styles include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Experience with the type of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Maturity of the project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/>
              <a:t>Organizational governance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/>
              <a:t>Distributed project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91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Outcomes—Team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287688"/>
            <a:ext cx="8659433" cy="3105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5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 and Life Cycle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4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Approach and Life Cycle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2091265"/>
            <a:ext cx="7992590" cy="38200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1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Approach and Life Cycle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definitions are relevant to the Development Approach and Life Cycle </a:t>
            </a:r>
            <a:r>
              <a:rPr lang="en-US" dirty="0" smtClean="0"/>
              <a:t>Performance Domain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Deliverable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unique and verifiable product, result, or capability to per form a service that </a:t>
            </a:r>
            <a:r>
              <a:rPr lang="en-US" dirty="0" smtClean="0"/>
              <a:t>is required </a:t>
            </a:r>
            <a:r>
              <a:rPr lang="en-US" dirty="0"/>
              <a:t>to be produced to complete a process, phase, or project.</a:t>
            </a:r>
          </a:p>
          <a:p>
            <a:pPr lvl="1"/>
            <a:r>
              <a:rPr lang="en-US" dirty="0"/>
              <a:t>Development Approach.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method used to create and evolve the product, service, or result </a:t>
            </a:r>
            <a:r>
              <a:rPr lang="en-US" dirty="0" smtClean="0"/>
              <a:t>during the </a:t>
            </a:r>
            <a:r>
              <a:rPr lang="en-US" dirty="0"/>
              <a:t>project life cycle, such as a predictive, iterative, incremental, adaptive, or hybrid method.</a:t>
            </a:r>
          </a:p>
          <a:p>
            <a:pPr lvl="1"/>
            <a:r>
              <a:rPr lang="en-US" dirty="0"/>
              <a:t>Cadence.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rhythm of activities conducted throughout the project.</a:t>
            </a:r>
          </a:p>
          <a:p>
            <a:pPr lvl="1"/>
            <a:r>
              <a:rPr lang="en-US" dirty="0"/>
              <a:t>Project Phase.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collection of logically related project activities that culminates in the </a:t>
            </a:r>
            <a:r>
              <a:rPr lang="en-US" dirty="0" smtClean="0"/>
              <a:t>completion of </a:t>
            </a:r>
            <a:r>
              <a:rPr lang="en-US" dirty="0"/>
              <a:t>one or more deliverables.</a:t>
            </a:r>
          </a:p>
          <a:p>
            <a:pPr lvl="1"/>
            <a:r>
              <a:rPr lang="en-US" dirty="0"/>
              <a:t>Project Life Cycle.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series of phases that a project passes through from its start </a:t>
            </a:r>
            <a:r>
              <a:rPr lang="en-US" dirty="0" smtClean="0"/>
              <a:t>to its </a:t>
            </a:r>
            <a:r>
              <a:rPr lang="en-US" dirty="0"/>
              <a:t>completion.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57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Development, </a:t>
            </a:r>
            <a:r>
              <a:rPr lang="en-US" dirty="0" smtClean="0"/>
              <a:t>Cadence, and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project deliverable(s) determines how it can be developed.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deliverable(s</a:t>
            </a:r>
            <a:r>
              <a:rPr lang="en-US" dirty="0" smtClean="0"/>
              <a:t>) and </a:t>
            </a:r>
            <a:r>
              <a:rPr lang="en-US" dirty="0"/>
              <a:t>the development approach influence the number and cadence for project deliveries. </a:t>
            </a:r>
            <a:endParaRPr lang="en-US" dirty="0" smtClean="0"/>
          </a:p>
          <a:p>
            <a:r>
              <a:rPr lang="en-US" dirty="0" smtClean="0"/>
              <a:t>The deliverable </a:t>
            </a:r>
            <a:r>
              <a:rPr lang="en-US" dirty="0"/>
              <a:t>approach and the desired delivery cadence determine the project life cycle and its phases.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6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cadence refers to the timing and frequency of project deliverables.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can </a:t>
            </a:r>
            <a:r>
              <a:rPr lang="en-US" dirty="0" smtClean="0"/>
              <a:t>have a </a:t>
            </a:r>
            <a:r>
              <a:rPr lang="en-US" dirty="0"/>
              <a:t>single delivery, multiple deliveries, or periodic deliveries.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1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</a:t>
            </a:r>
            <a:r>
              <a:rPr lang="en-US" dirty="0"/>
              <a:t>delivery. </a:t>
            </a:r>
            <a:endParaRPr lang="en-US" dirty="0" smtClean="0"/>
          </a:p>
          <a:p>
            <a:pPr lvl="1"/>
            <a:r>
              <a:rPr lang="en-US" dirty="0" smtClean="0"/>
              <a:t>Projects </a:t>
            </a:r>
            <a:r>
              <a:rPr lang="en-US" dirty="0"/>
              <a:t>that have a single delivery deliver at the end of the project.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a process reengineering project may not have any deliveries until near the end </a:t>
            </a:r>
            <a:r>
              <a:rPr lang="en-US" dirty="0" smtClean="0"/>
              <a:t>of the </a:t>
            </a:r>
            <a:r>
              <a:rPr lang="en-US" dirty="0"/>
              <a:t>project when the new process is rolled out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Performance Domains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deliveries.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projects have multiple deliveries. </a:t>
            </a:r>
            <a:endParaRPr lang="en-US" dirty="0" smtClean="0"/>
          </a:p>
          <a:p>
            <a:pPr lvl="1"/>
            <a:r>
              <a:rPr lang="en-US" dirty="0" smtClean="0"/>
              <a:t>Multiple components </a:t>
            </a:r>
            <a:r>
              <a:rPr lang="en-US" dirty="0"/>
              <a:t>that are delivered at different times throughout the project.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project </a:t>
            </a:r>
            <a:r>
              <a:rPr lang="en-US" dirty="0" smtClean="0"/>
              <a:t>to develop </a:t>
            </a:r>
            <a:r>
              <a:rPr lang="en-US" dirty="0"/>
              <a:t>a new drug may have multiple deliveries, such as preclinical submissions, Phase </a:t>
            </a:r>
            <a:r>
              <a:rPr lang="en-US" dirty="0" smtClean="0"/>
              <a:t>1 trial </a:t>
            </a:r>
            <a:r>
              <a:rPr lang="en-US" dirty="0"/>
              <a:t>results, Phase 2 trial results, Phase 3 trial results, registration, and then launch. </a:t>
            </a:r>
            <a:r>
              <a:rPr lang="en-US" dirty="0" smtClean="0"/>
              <a:t>In this example</a:t>
            </a:r>
            <a:r>
              <a:rPr lang="en-US" dirty="0"/>
              <a:t>, the deliveries are sequential.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projects have deliveries that are </a:t>
            </a:r>
            <a:r>
              <a:rPr lang="en-US" dirty="0" smtClean="0"/>
              <a:t>developed separately </a:t>
            </a:r>
            <a:r>
              <a:rPr lang="en-US" dirty="0"/>
              <a:t>rather than sequentially, such as a project to update building security. </a:t>
            </a:r>
            <a:endParaRPr lang="en-US" dirty="0" smtClean="0"/>
          </a:p>
          <a:p>
            <a:pPr lvl="1"/>
            <a:r>
              <a:rPr lang="en-US" dirty="0" smtClean="0"/>
              <a:t>Deliveries may </a:t>
            </a:r>
            <a:r>
              <a:rPr lang="en-US" dirty="0"/>
              <a:t>include physical barriers to entry, new badges, new key code pads, and so forth. </a:t>
            </a:r>
            <a:endParaRPr lang="en-US" dirty="0" smtClean="0"/>
          </a:p>
          <a:p>
            <a:pPr lvl="1"/>
            <a:r>
              <a:rPr lang="en-US" dirty="0" smtClean="0"/>
              <a:t>Each of </a:t>
            </a:r>
            <a:r>
              <a:rPr lang="en-US" dirty="0"/>
              <a:t>these is a separate delivery, but they do not need to come in a specific order.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of </a:t>
            </a:r>
            <a:r>
              <a:rPr lang="en-US" dirty="0" smtClean="0"/>
              <a:t>the deliveries </a:t>
            </a:r>
            <a:r>
              <a:rPr lang="en-US" dirty="0"/>
              <a:t>are concluded before the project is considered to be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15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 </a:t>
            </a:r>
            <a:r>
              <a:rPr lang="en-US" dirty="0"/>
              <a:t>deliveries. </a:t>
            </a:r>
            <a:endParaRPr lang="en-US" dirty="0" smtClean="0"/>
          </a:p>
          <a:p>
            <a:pPr lvl="1"/>
            <a:r>
              <a:rPr lang="en-US" dirty="0" smtClean="0"/>
              <a:t>Periodic </a:t>
            </a:r>
            <a:r>
              <a:rPr lang="en-US" dirty="0"/>
              <a:t>deliveries are like multiple deliveries, but they are on </a:t>
            </a:r>
            <a:r>
              <a:rPr lang="en-US" dirty="0" smtClean="0"/>
              <a:t>a fixed </a:t>
            </a:r>
            <a:r>
              <a:rPr lang="en-US" dirty="0"/>
              <a:t>delivery schedule, such as monthly or bimonthly.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software application </a:t>
            </a:r>
            <a:r>
              <a:rPr lang="en-US" dirty="0" smtClean="0"/>
              <a:t>may have </a:t>
            </a:r>
            <a:r>
              <a:rPr lang="en-US" dirty="0"/>
              <a:t>internal deliveries every two weeks, and then periodically release the </a:t>
            </a:r>
            <a:r>
              <a:rPr lang="en-US" dirty="0" smtClean="0"/>
              <a:t>deliveries into </a:t>
            </a:r>
            <a:r>
              <a:rPr lang="en-US" dirty="0"/>
              <a:t>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5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delivery option is called continuous delivery. 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delivery is the practice </a:t>
            </a:r>
            <a:r>
              <a:rPr lang="en-US" dirty="0" smtClean="0"/>
              <a:t>of delivering </a:t>
            </a:r>
            <a:r>
              <a:rPr lang="en-US" dirty="0"/>
              <a:t>feature increments immediately to customers, often through the use of small </a:t>
            </a:r>
            <a:r>
              <a:rPr lang="en-US" dirty="0" smtClean="0"/>
              <a:t>batches of </a:t>
            </a:r>
            <a:r>
              <a:rPr lang="en-US" dirty="0"/>
              <a:t>work and automation technology. 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delivery can be used for digital products.</a:t>
            </a:r>
          </a:p>
          <a:p>
            <a:r>
              <a:rPr lang="en-US" dirty="0"/>
              <a:t>From the product management perspective, the emphasis is on delivering benefits and </a:t>
            </a:r>
            <a:r>
              <a:rPr lang="en-US" dirty="0" smtClean="0"/>
              <a:t>value throughout </a:t>
            </a:r>
            <a:r>
              <a:rPr lang="en-US" dirty="0"/>
              <a:t>the product life cycle.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a project, there are aspects that are </a:t>
            </a:r>
            <a:r>
              <a:rPr lang="en-US" dirty="0" smtClean="0"/>
              <a:t>development oriented</a:t>
            </a:r>
            <a:r>
              <a:rPr lang="en-US" dirty="0"/>
              <a:t>. However, similar to a program, there can be many development cycles as well </a:t>
            </a:r>
            <a:r>
              <a:rPr lang="en-US" dirty="0" smtClean="0"/>
              <a:t>as maintenance </a:t>
            </a:r>
            <a:r>
              <a:rPr lang="en-US" dirty="0"/>
              <a:t>activities.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78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Cadence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type of undertaking works better with project teams that </a:t>
            </a:r>
            <a:r>
              <a:rPr lang="en-US" dirty="0" smtClean="0"/>
              <a:t>are stable </a:t>
            </a:r>
            <a:r>
              <a:rPr lang="en-US" dirty="0"/>
              <a:t>and remain intact.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 project teams are focused on one product, they </a:t>
            </a:r>
            <a:r>
              <a:rPr lang="en-US" dirty="0" smtClean="0"/>
              <a:t>can apply </a:t>
            </a:r>
            <a:r>
              <a:rPr lang="en-US" dirty="0"/>
              <a:t>learning about the product, the stakeholders, and the market.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the team </a:t>
            </a:r>
            <a:r>
              <a:rPr lang="en-US" dirty="0" smtClean="0"/>
              <a:t>to respond </a:t>
            </a:r>
            <a:r>
              <a:rPr lang="en-US" dirty="0"/>
              <a:t>to market trends and stay focused on value delivery.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practice is included in </a:t>
            </a:r>
            <a:r>
              <a:rPr lang="en-US" dirty="0" smtClean="0"/>
              <a:t>several approaches </a:t>
            </a:r>
            <a:r>
              <a:rPr lang="en-US" dirty="0"/>
              <a:t>such as DevOps, #</a:t>
            </a:r>
            <a:r>
              <a:rPr lang="en-US" dirty="0" err="1"/>
              <a:t>noprojects</a:t>
            </a:r>
            <a:r>
              <a:rPr lang="en-US" dirty="0"/>
              <a:t> and Continuous Digital,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0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development approach is the means used to create and evolve the product, service, or </a:t>
            </a:r>
            <a:r>
              <a:rPr lang="en-US" dirty="0" smtClean="0"/>
              <a:t>result during </a:t>
            </a:r>
            <a:r>
              <a:rPr lang="en-US" dirty="0"/>
              <a:t>the project life cycle.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different development approaches, and different </a:t>
            </a:r>
            <a:r>
              <a:rPr lang="en-US" dirty="0" smtClean="0"/>
              <a:t>industries may </a:t>
            </a:r>
            <a:r>
              <a:rPr lang="en-US" dirty="0"/>
              <a:t>use different terms to refer to development approaches. 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commonly used </a:t>
            </a:r>
            <a:r>
              <a:rPr lang="en-US" dirty="0" smtClean="0"/>
              <a:t>approaches are</a:t>
            </a:r>
          </a:p>
          <a:p>
            <a:pPr lvl="1"/>
            <a:r>
              <a:rPr lang="en-US" dirty="0" smtClean="0"/>
              <a:t>predictive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hybrid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adaptive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52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995287"/>
            <a:ext cx="5906324" cy="2867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7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predictive approach is useful when the project and </a:t>
            </a:r>
            <a:r>
              <a:rPr lang="en-US" dirty="0" smtClean="0"/>
              <a:t>product requirements </a:t>
            </a:r>
            <a:r>
              <a:rPr lang="en-US" dirty="0"/>
              <a:t>can be defined, collected, and analyzed at the start of the project. </a:t>
            </a:r>
            <a:r>
              <a:rPr lang="en-US" dirty="0" smtClean="0"/>
              <a:t>(Waterfall approach)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also be used when </a:t>
            </a:r>
            <a:r>
              <a:rPr lang="en-US" dirty="0" smtClean="0"/>
              <a:t>there is </a:t>
            </a:r>
            <a:r>
              <a:rPr lang="en-US" dirty="0"/>
              <a:t>a significant investment involved and a high level of risk that may require </a:t>
            </a:r>
            <a:r>
              <a:rPr lang="en-US" dirty="0" smtClean="0"/>
              <a:t>frequent reviews</a:t>
            </a:r>
            <a:r>
              <a:rPr lang="en-US" dirty="0"/>
              <a:t>, change control mechanisms, and </a:t>
            </a:r>
            <a:r>
              <a:rPr lang="en-US" dirty="0" err="1"/>
              <a:t>replanning</a:t>
            </a:r>
            <a:r>
              <a:rPr lang="en-US" dirty="0"/>
              <a:t> between development phases. </a:t>
            </a:r>
            <a:endParaRPr lang="en-US" dirty="0" smtClean="0"/>
          </a:p>
          <a:p>
            <a:pPr lvl="1"/>
            <a:r>
              <a:rPr lang="en-US" dirty="0"/>
              <a:t>The scope, schedule, cost, resource needs, and risks can be well defined in the early phases of the project life cycle, and they are relatively stable. </a:t>
            </a:r>
          </a:p>
          <a:p>
            <a:pPr lvl="1"/>
            <a:r>
              <a:rPr lang="en-US" dirty="0"/>
              <a:t>This development approach allows the project team to reduce the level of uncertainty early in the project and do much of the planning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02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approach</a:t>
            </a:r>
            <a:endParaRPr lang="en-US" dirty="0" smtClean="0"/>
          </a:p>
          <a:p>
            <a:pPr lvl="1"/>
            <a:r>
              <a:rPr lang="en-US" dirty="0"/>
              <a:t>A hybrid development approach is a combination of adaptive </a:t>
            </a:r>
            <a:r>
              <a:rPr lang="en-US" dirty="0" smtClean="0"/>
              <a:t>and predictive </a:t>
            </a:r>
            <a:r>
              <a:rPr lang="en-US" dirty="0"/>
              <a:t>approaches.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some elements from a predictive approach </a:t>
            </a:r>
            <a:r>
              <a:rPr lang="en-US" dirty="0" smtClean="0"/>
              <a:t>are used </a:t>
            </a:r>
            <a:r>
              <a:rPr lang="en-US" dirty="0"/>
              <a:t>and some from an adaptive approach are used.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development approach is </a:t>
            </a:r>
            <a:r>
              <a:rPr lang="en-US" dirty="0" smtClean="0"/>
              <a:t>useful when </a:t>
            </a:r>
            <a:r>
              <a:rPr lang="en-US" dirty="0"/>
              <a:t>there is uncertainty or risk around the requirements. </a:t>
            </a:r>
            <a:endParaRPr lang="en-US" dirty="0" smtClean="0"/>
          </a:p>
          <a:p>
            <a:pPr lvl="1"/>
            <a:r>
              <a:rPr lang="en-US" dirty="0" smtClean="0"/>
              <a:t>Hybrid </a:t>
            </a:r>
            <a:r>
              <a:rPr lang="en-US" dirty="0"/>
              <a:t>is also useful </a:t>
            </a:r>
            <a:r>
              <a:rPr lang="en-US" dirty="0" smtClean="0"/>
              <a:t>when deliverables </a:t>
            </a:r>
            <a:r>
              <a:rPr lang="en-US" dirty="0"/>
              <a:t>can be modularized, or when there are deliverables that can be </a:t>
            </a:r>
            <a:r>
              <a:rPr lang="en-US" dirty="0" smtClean="0"/>
              <a:t>developed by </a:t>
            </a:r>
            <a:r>
              <a:rPr lang="en-US" dirty="0"/>
              <a:t>different project teams.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31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Hybrid approach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hybrid approach is more adaptive than a predictive approach</a:t>
            </a:r>
            <a:r>
              <a:rPr lang="en-US" dirty="0" smtClean="0"/>
              <a:t>, but </a:t>
            </a:r>
            <a:r>
              <a:rPr lang="en-US" dirty="0"/>
              <a:t>less so than a purely adaptive approach.</a:t>
            </a:r>
          </a:p>
          <a:p>
            <a:pPr lvl="1"/>
            <a:r>
              <a:rPr lang="en-US" dirty="0"/>
              <a:t>Hybrid approaches often use an iterative or incremental development approach. </a:t>
            </a:r>
            <a:endParaRPr lang="en-US" dirty="0" smtClean="0"/>
          </a:p>
          <a:p>
            <a:pPr lvl="1"/>
            <a:r>
              <a:rPr lang="en-US" dirty="0" smtClean="0"/>
              <a:t>An iterative </a:t>
            </a:r>
            <a:r>
              <a:rPr lang="en-US" dirty="0"/>
              <a:t>approach is useful for clarifying requirements and investigating various options.</a:t>
            </a:r>
          </a:p>
          <a:p>
            <a:pPr lvl="1"/>
            <a:r>
              <a:rPr lang="en-US" dirty="0"/>
              <a:t>An iterative approach may produce sufficient capability to be considered acceptable </a:t>
            </a:r>
            <a:r>
              <a:rPr lang="en-US" dirty="0" smtClean="0"/>
              <a:t>prior to </a:t>
            </a:r>
            <a:r>
              <a:rPr lang="en-US" dirty="0"/>
              <a:t>the final iteration.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incremental approach is used to produce a deliverable </a:t>
            </a:r>
            <a:r>
              <a:rPr lang="en-US" dirty="0" smtClean="0"/>
              <a:t>throughout a </a:t>
            </a:r>
            <a:r>
              <a:rPr lang="en-US" dirty="0"/>
              <a:t>series of iterations.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iteration adds functionality within a predetermined time </a:t>
            </a:r>
            <a:r>
              <a:rPr lang="en-US" dirty="0" smtClean="0"/>
              <a:t>frame (</a:t>
            </a:r>
            <a:r>
              <a:rPr lang="en-US" dirty="0"/>
              <a:t>a </a:t>
            </a:r>
            <a:r>
              <a:rPr lang="en-US" dirty="0" err="1"/>
              <a:t>timebox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deliverable contains the capability to be considered as completed </a:t>
            </a:r>
            <a:r>
              <a:rPr lang="en-US" dirty="0" smtClean="0"/>
              <a:t>only after </a:t>
            </a:r>
            <a:r>
              <a:rPr lang="en-US" dirty="0"/>
              <a:t>the final iteration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6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</a:t>
            </a:r>
            <a:r>
              <a:rPr lang="en-US" dirty="0" smtClean="0"/>
              <a:t>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75" y="1436271"/>
            <a:ext cx="7157692" cy="48866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1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Performance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project performance domain is a group of related activities that are critical for the </a:t>
            </a:r>
            <a:r>
              <a:rPr lang="en-US" dirty="0" smtClean="0"/>
              <a:t>effective delivery </a:t>
            </a:r>
            <a:r>
              <a:rPr lang="en-US" dirty="0"/>
              <a:t>of project outcomes.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performance domains are interactive, interrelated, </a:t>
            </a:r>
            <a:r>
              <a:rPr lang="en-US" dirty="0" smtClean="0"/>
              <a:t>and interdependent </a:t>
            </a:r>
            <a:r>
              <a:rPr lang="en-US" dirty="0"/>
              <a:t>areas of focus that work in unison to achieve desired project outcomes.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0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approach</a:t>
            </a:r>
            <a:endParaRPr lang="en-US" dirty="0" smtClean="0"/>
          </a:p>
          <a:p>
            <a:pPr lvl="1"/>
            <a:r>
              <a:rPr lang="en-US" dirty="0"/>
              <a:t>Adaptive approaches are useful when requirements are subject </a:t>
            </a:r>
            <a:r>
              <a:rPr lang="en-US" dirty="0" smtClean="0"/>
              <a:t>to a </a:t>
            </a:r>
            <a:r>
              <a:rPr lang="en-US" dirty="0"/>
              <a:t>high level of uncertainty and volatility and are likely to change throughout the project. </a:t>
            </a:r>
            <a:endParaRPr lang="en-US" dirty="0" smtClean="0"/>
          </a:p>
          <a:p>
            <a:pPr lvl="1"/>
            <a:r>
              <a:rPr lang="en-US" dirty="0" smtClean="0"/>
              <a:t>A clear </a:t>
            </a:r>
            <a:r>
              <a:rPr lang="en-US" dirty="0"/>
              <a:t>vision is established at the start of the project, and the initial known requirements </a:t>
            </a:r>
            <a:r>
              <a:rPr lang="en-US" dirty="0" smtClean="0"/>
              <a:t>are refined</a:t>
            </a:r>
            <a:r>
              <a:rPr lang="en-US" dirty="0"/>
              <a:t>, detailed, changed, or replaced in accordance with user feedback, the environment</a:t>
            </a:r>
            <a:r>
              <a:rPr lang="en-US" dirty="0" smtClean="0"/>
              <a:t>, or </a:t>
            </a:r>
            <a:r>
              <a:rPr lang="en-US" dirty="0"/>
              <a:t>unexpected events.</a:t>
            </a:r>
          </a:p>
          <a:p>
            <a:pPr lvl="1"/>
            <a:r>
              <a:rPr lang="en-US" dirty="0"/>
              <a:t>Adaptive approaches use iterative and incremental approaches. However, on the far </a:t>
            </a:r>
            <a:r>
              <a:rPr lang="en-US" dirty="0" smtClean="0"/>
              <a:t>side of </a:t>
            </a:r>
            <a:r>
              <a:rPr lang="en-US" dirty="0"/>
              <a:t>the adaptive methods, the iterations tend to get shorter and the product is more </a:t>
            </a:r>
            <a:r>
              <a:rPr lang="en-US" dirty="0" smtClean="0"/>
              <a:t>likely to </a:t>
            </a:r>
            <a:r>
              <a:rPr lang="en-US" dirty="0"/>
              <a:t>evolve based on stakeholder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6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approach</a:t>
            </a:r>
            <a:endParaRPr lang="en-US" dirty="0" smtClean="0"/>
          </a:p>
          <a:p>
            <a:pPr lvl="1"/>
            <a:r>
              <a:rPr lang="en-US" dirty="0"/>
              <a:t>While agility is a wide mindset that is broader than a development framework, </a:t>
            </a:r>
            <a:r>
              <a:rPr lang="en-US" dirty="0" smtClean="0"/>
              <a:t>agile approaches </a:t>
            </a:r>
            <a:r>
              <a:rPr lang="en-US" dirty="0"/>
              <a:t>can be considered adaptive. Some agile approaches entail iterations that </a:t>
            </a:r>
            <a:r>
              <a:rPr lang="en-US" dirty="0" smtClean="0"/>
              <a:t>are 1 </a:t>
            </a:r>
            <a:r>
              <a:rPr lang="en-US" dirty="0"/>
              <a:t>to 2 weeks in duration with a demonstration of the accomplishments at the end of </a:t>
            </a:r>
            <a:r>
              <a:rPr lang="en-US" dirty="0" smtClean="0"/>
              <a:t>each iteration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team is very engaged with the planning for each iteration. </a:t>
            </a:r>
            <a:endParaRPr lang="en-US" dirty="0" smtClean="0"/>
          </a:p>
          <a:p>
            <a:pPr lvl="1"/>
            <a:r>
              <a:rPr lang="en-US" dirty="0" smtClean="0"/>
              <a:t>The project team </a:t>
            </a:r>
            <a:r>
              <a:rPr lang="en-US" dirty="0"/>
              <a:t>will determine the scope they can achieve based on a prioritized backlog, estimate </a:t>
            </a:r>
            <a:r>
              <a:rPr lang="en-US" dirty="0" smtClean="0"/>
              <a:t>the work </a:t>
            </a:r>
            <a:r>
              <a:rPr lang="en-US" dirty="0"/>
              <a:t>involved, and work collaboratively throughout the iteration to develop the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5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factors that influence the selection of a development approach. </a:t>
            </a:r>
            <a:endParaRPr lang="en-US" dirty="0" smtClean="0"/>
          </a:p>
          <a:p>
            <a:r>
              <a:rPr lang="en-US" dirty="0" smtClean="0"/>
              <a:t>They can be </a:t>
            </a:r>
            <a:r>
              <a:rPr lang="en-US" dirty="0"/>
              <a:t>divided into </a:t>
            </a:r>
            <a:r>
              <a:rPr lang="en-US" dirty="0" smtClean="0"/>
              <a:t>categories:</a:t>
            </a:r>
          </a:p>
          <a:p>
            <a:pPr lvl="1"/>
            <a:r>
              <a:rPr lang="en-US" dirty="0" smtClean="0"/>
              <a:t>The product</a:t>
            </a:r>
            <a:r>
              <a:rPr lang="en-US" dirty="0"/>
              <a:t>, service, or result;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project;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54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product</a:t>
            </a:r>
            <a:r>
              <a:rPr lang="en-US" dirty="0"/>
              <a:t>, service, or result; </a:t>
            </a:r>
            <a:endParaRPr lang="en-US" dirty="0" smtClean="0"/>
          </a:p>
          <a:p>
            <a:pPr lvl="1"/>
            <a:r>
              <a:rPr lang="en-US" dirty="0"/>
              <a:t>There are many variables associated with the nature of the product, service, or result </a:t>
            </a:r>
            <a:r>
              <a:rPr lang="en-US" dirty="0" smtClean="0"/>
              <a:t>that influence </a:t>
            </a:r>
            <a:r>
              <a:rPr lang="en-US" dirty="0"/>
              <a:t>the development approach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Degree </a:t>
            </a:r>
            <a:r>
              <a:rPr lang="en-US" dirty="0"/>
              <a:t>of innovation. </a:t>
            </a:r>
            <a:endParaRPr lang="en-US" dirty="0" smtClean="0"/>
          </a:p>
          <a:p>
            <a:pPr lvl="3"/>
            <a:r>
              <a:rPr lang="en-US" dirty="0" smtClean="0"/>
              <a:t>Deliverables </a:t>
            </a:r>
            <a:r>
              <a:rPr lang="en-US" dirty="0"/>
              <a:t>where the scope and requirements are </a:t>
            </a:r>
            <a:r>
              <a:rPr lang="en-US" dirty="0" smtClean="0"/>
              <a:t>well understood</a:t>
            </a:r>
            <a:r>
              <a:rPr lang="en-US" dirty="0"/>
              <a:t>, that the project team has worked with before, and that allow for </a:t>
            </a:r>
            <a:r>
              <a:rPr lang="en-US" dirty="0" smtClean="0"/>
              <a:t>planning up </a:t>
            </a:r>
            <a:r>
              <a:rPr lang="en-US" dirty="0"/>
              <a:t>front are well suited to a predictive approach. </a:t>
            </a:r>
            <a:endParaRPr lang="en-US" dirty="0" smtClean="0"/>
          </a:p>
          <a:p>
            <a:pPr lvl="3"/>
            <a:r>
              <a:rPr lang="en-US" dirty="0" smtClean="0"/>
              <a:t>Deliverables </a:t>
            </a:r>
            <a:r>
              <a:rPr lang="en-US" dirty="0"/>
              <a:t>that have a high degree </a:t>
            </a:r>
            <a:r>
              <a:rPr lang="en-US" dirty="0" smtClean="0"/>
              <a:t>of innovation </a:t>
            </a:r>
            <a:r>
              <a:rPr lang="en-US" dirty="0"/>
              <a:t>or where the project team does not have experience are better suited to a </a:t>
            </a:r>
            <a:r>
              <a:rPr lang="en-US" dirty="0" smtClean="0"/>
              <a:t>more adaptive </a:t>
            </a:r>
            <a:r>
              <a:rPr lang="en-US" dirty="0"/>
              <a:t>approach.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certainty. </a:t>
            </a:r>
            <a:endParaRPr lang="en-US" dirty="0" smtClean="0"/>
          </a:p>
          <a:p>
            <a:pPr lvl="3"/>
            <a:r>
              <a:rPr lang="en-US" dirty="0" smtClean="0"/>
              <a:t>When </a:t>
            </a:r>
            <a:r>
              <a:rPr lang="en-US" dirty="0"/>
              <a:t>the requirements are well known and easy to define, </a:t>
            </a:r>
            <a:r>
              <a:rPr lang="en-US" dirty="0" smtClean="0"/>
              <a:t>a predictive </a:t>
            </a:r>
            <a:r>
              <a:rPr lang="en-US" dirty="0"/>
              <a:t>approach fits well. </a:t>
            </a:r>
            <a:endParaRPr lang="en-US" dirty="0" smtClean="0"/>
          </a:p>
          <a:p>
            <a:pPr lvl="3"/>
            <a:r>
              <a:rPr lang="en-US" dirty="0" smtClean="0"/>
              <a:t>When </a:t>
            </a:r>
            <a:r>
              <a:rPr lang="en-US" dirty="0"/>
              <a:t>requirements are uncertain, volatile, or complex and </a:t>
            </a:r>
            <a:r>
              <a:rPr lang="en-US" dirty="0" smtClean="0"/>
              <a:t>are expected </a:t>
            </a:r>
            <a:r>
              <a:rPr lang="en-US" dirty="0"/>
              <a:t>to evolve throughout the project, a more adaptive approach may be a better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55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product</a:t>
            </a:r>
            <a:r>
              <a:rPr lang="en-US" dirty="0"/>
              <a:t>, service, or result; </a:t>
            </a:r>
            <a:endParaRPr lang="en-US" dirty="0" smtClean="0"/>
          </a:p>
          <a:p>
            <a:pPr lvl="1"/>
            <a:r>
              <a:rPr lang="en-US" dirty="0"/>
              <a:t>There are many variables associated with the nature of the product, service, or result </a:t>
            </a:r>
            <a:r>
              <a:rPr lang="en-US" dirty="0" smtClean="0"/>
              <a:t>that influence </a:t>
            </a:r>
            <a:r>
              <a:rPr lang="en-US" dirty="0"/>
              <a:t>the development approach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Scope stability. </a:t>
            </a:r>
            <a:endParaRPr lang="en-US" dirty="0" smtClean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 scope of the deliverable is stable and not likely to change, a </a:t>
            </a:r>
            <a:r>
              <a:rPr lang="en-US" dirty="0" smtClean="0"/>
              <a:t>predictive approach </a:t>
            </a:r>
            <a:r>
              <a:rPr lang="en-US" dirty="0"/>
              <a:t>is useful. </a:t>
            </a:r>
            <a:endParaRPr lang="en-US" dirty="0" smtClean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 scope is expected to have many changes, an approach that is </a:t>
            </a:r>
            <a:r>
              <a:rPr lang="en-US" dirty="0" smtClean="0"/>
              <a:t>closer to </a:t>
            </a:r>
            <a:r>
              <a:rPr lang="en-US" dirty="0"/>
              <a:t>the adaptive side of the spectrum can be useful.</a:t>
            </a:r>
          </a:p>
          <a:p>
            <a:pPr lvl="2"/>
            <a:r>
              <a:rPr lang="en-US" dirty="0" smtClean="0"/>
              <a:t>Ease </a:t>
            </a:r>
            <a:r>
              <a:rPr lang="en-US" dirty="0"/>
              <a:t>of change. </a:t>
            </a:r>
            <a:endParaRPr lang="en-US" dirty="0" smtClean="0"/>
          </a:p>
          <a:p>
            <a:pPr lvl="3"/>
            <a:r>
              <a:rPr lang="en-US" dirty="0" smtClean="0"/>
              <a:t>Related </a:t>
            </a:r>
            <a:r>
              <a:rPr lang="en-US" dirty="0"/>
              <a:t>to the requirements certainty and the scope stability, if the </a:t>
            </a:r>
            <a:r>
              <a:rPr lang="en-US" dirty="0" smtClean="0"/>
              <a:t>nature of </a:t>
            </a:r>
            <a:r>
              <a:rPr lang="en-US" dirty="0"/>
              <a:t>the deliverable makes it difficult to manage and incorporate changes, then a </a:t>
            </a:r>
            <a:r>
              <a:rPr lang="en-US" dirty="0" smtClean="0"/>
              <a:t>predictive approach </a:t>
            </a:r>
            <a:r>
              <a:rPr lang="en-US" dirty="0"/>
              <a:t>is best. </a:t>
            </a:r>
            <a:endParaRPr lang="en-US" dirty="0" smtClean="0"/>
          </a:p>
          <a:p>
            <a:pPr lvl="3"/>
            <a:r>
              <a:rPr lang="en-US" dirty="0" smtClean="0"/>
              <a:t>Deliverables </a:t>
            </a:r>
            <a:r>
              <a:rPr lang="en-US" dirty="0"/>
              <a:t>that can adapt easily to change can use an approach that </a:t>
            </a:r>
            <a:r>
              <a:rPr lang="en-US" dirty="0" smtClean="0"/>
              <a:t>is more </a:t>
            </a:r>
            <a:r>
              <a:rPr lang="en-US" dirty="0"/>
              <a:t>adaptive.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22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84768"/>
            <a:ext cx="11006273" cy="49160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product</a:t>
            </a:r>
            <a:r>
              <a:rPr lang="en-US" dirty="0"/>
              <a:t>, service, or result; </a:t>
            </a:r>
            <a:endParaRPr lang="en-US" dirty="0" smtClean="0"/>
          </a:p>
          <a:p>
            <a:pPr lvl="1"/>
            <a:r>
              <a:rPr lang="en-US" dirty="0"/>
              <a:t>There are many variables associated with the nature of the product, service, or result </a:t>
            </a:r>
            <a:r>
              <a:rPr lang="en-US" dirty="0" smtClean="0"/>
              <a:t>that influence </a:t>
            </a:r>
            <a:r>
              <a:rPr lang="en-US" dirty="0"/>
              <a:t>the development approach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Delivery options. </a:t>
            </a:r>
            <a:endParaRPr lang="en-US" dirty="0" smtClean="0"/>
          </a:p>
          <a:p>
            <a:pPr lvl="3"/>
            <a:r>
              <a:rPr lang="en-US" dirty="0" smtClean="0"/>
              <a:t>The </a:t>
            </a:r>
            <a:r>
              <a:rPr lang="en-US" dirty="0"/>
              <a:t>nature of </a:t>
            </a:r>
            <a:r>
              <a:rPr lang="en-US" dirty="0" smtClean="0"/>
              <a:t>the deliverable </a:t>
            </a:r>
            <a:r>
              <a:rPr lang="en-US" dirty="0"/>
              <a:t>and whether it can be delivered in components influences the </a:t>
            </a:r>
            <a:r>
              <a:rPr lang="en-US" dirty="0" smtClean="0"/>
              <a:t>development approach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Products</a:t>
            </a:r>
            <a:r>
              <a:rPr lang="en-US" dirty="0"/>
              <a:t>, services, or results that can be developed and/or delivered in </a:t>
            </a:r>
            <a:r>
              <a:rPr lang="en-US" dirty="0" smtClean="0"/>
              <a:t>pieces are </a:t>
            </a:r>
            <a:r>
              <a:rPr lang="en-US" dirty="0"/>
              <a:t>aligned with incremental, iterative, or adaptive approaches. </a:t>
            </a:r>
            <a:endParaRPr lang="en-US" dirty="0" smtClean="0"/>
          </a:p>
          <a:p>
            <a:pPr lvl="3"/>
            <a:r>
              <a:rPr lang="en-US" dirty="0" smtClean="0"/>
              <a:t>Some </a:t>
            </a:r>
            <a:r>
              <a:rPr lang="en-US" dirty="0"/>
              <a:t>large </a:t>
            </a:r>
            <a:r>
              <a:rPr lang="en-US" dirty="0" smtClean="0"/>
              <a:t>projects may </a:t>
            </a:r>
            <a:r>
              <a:rPr lang="en-US" dirty="0"/>
              <a:t>be planned using a predictive approach, but there may be some pieces that can </a:t>
            </a:r>
            <a:r>
              <a:rPr lang="en-US" dirty="0" smtClean="0"/>
              <a:t>be developed </a:t>
            </a:r>
            <a:r>
              <a:rPr lang="en-US" dirty="0"/>
              <a:t>and delivered incrementally.</a:t>
            </a:r>
          </a:p>
          <a:p>
            <a:pPr lvl="2"/>
            <a:r>
              <a:rPr lang="en-US" dirty="0" smtClean="0"/>
              <a:t>Risk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Products </a:t>
            </a:r>
            <a:r>
              <a:rPr lang="en-US" dirty="0"/>
              <a:t>that are inherently high risk require analysis before choosing </a:t>
            </a:r>
            <a:r>
              <a:rPr lang="en-US" dirty="0" smtClean="0"/>
              <a:t>the development </a:t>
            </a:r>
            <a:r>
              <a:rPr lang="en-US" dirty="0"/>
              <a:t>approach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Some </a:t>
            </a:r>
            <a:r>
              <a:rPr lang="en-US" dirty="0"/>
              <a:t>high-risk products may require significant up-front </a:t>
            </a:r>
            <a:r>
              <a:rPr lang="en-US" dirty="0" smtClean="0"/>
              <a:t>planning and </a:t>
            </a:r>
            <a:r>
              <a:rPr lang="en-US" dirty="0"/>
              <a:t>rigorous processes to reduce threats. </a:t>
            </a:r>
            <a:endParaRPr lang="en-US" dirty="0" smtClean="0"/>
          </a:p>
          <a:p>
            <a:pPr lvl="3"/>
            <a:r>
              <a:rPr lang="en-US" dirty="0" smtClean="0"/>
              <a:t>Other </a:t>
            </a:r>
            <a:r>
              <a:rPr lang="en-US" dirty="0"/>
              <a:t>products can reduce risk by building </a:t>
            </a:r>
            <a:r>
              <a:rPr lang="en-US" dirty="0" smtClean="0"/>
              <a:t>them modularly </a:t>
            </a:r>
            <a:r>
              <a:rPr lang="en-US" dirty="0"/>
              <a:t>and adapting the design and development based on learning to take </a:t>
            </a:r>
            <a:r>
              <a:rPr lang="en-US" dirty="0" smtClean="0"/>
              <a:t>advantage of </a:t>
            </a:r>
            <a:r>
              <a:rPr lang="en-US" dirty="0"/>
              <a:t>emerging opportunities or reduce the exposure to threats.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15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product</a:t>
            </a:r>
            <a:r>
              <a:rPr lang="en-US" dirty="0"/>
              <a:t>, service, or result; </a:t>
            </a:r>
            <a:endParaRPr lang="en-US" dirty="0" smtClean="0"/>
          </a:p>
          <a:p>
            <a:pPr lvl="1"/>
            <a:r>
              <a:rPr lang="en-US" dirty="0"/>
              <a:t>There are many variables associated with the nature of the product, service, or result </a:t>
            </a:r>
            <a:r>
              <a:rPr lang="en-US" dirty="0" smtClean="0"/>
              <a:t>that influence </a:t>
            </a:r>
            <a:r>
              <a:rPr lang="en-US" dirty="0"/>
              <a:t>the development approach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Safety requirements. </a:t>
            </a:r>
            <a:endParaRPr lang="en-US" dirty="0" smtClean="0"/>
          </a:p>
          <a:p>
            <a:pPr lvl="3"/>
            <a:r>
              <a:rPr lang="en-US" dirty="0" smtClean="0"/>
              <a:t>Products </a:t>
            </a:r>
            <a:r>
              <a:rPr lang="en-US" dirty="0"/>
              <a:t>that have rigorous safety requirements often use </a:t>
            </a:r>
            <a:r>
              <a:rPr lang="en-US" dirty="0" smtClean="0"/>
              <a:t>a predictive </a:t>
            </a:r>
            <a:r>
              <a:rPr lang="en-US" dirty="0"/>
              <a:t>approach as there is a need for significant up-front planning to ensure that </a:t>
            </a:r>
            <a:r>
              <a:rPr lang="en-US" dirty="0" smtClean="0"/>
              <a:t>all the </a:t>
            </a:r>
            <a:r>
              <a:rPr lang="en-US" dirty="0"/>
              <a:t>safety requirements are identified, planned for, created, integrated, and tested.</a:t>
            </a:r>
          </a:p>
          <a:p>
            <a:pPr lvl="2"/>
            <a:r>
              <a:rPr lang="en-US" dirty="0" smtClean="0"/>
              <a:t>Regulations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Environments </a:t>
            </a:r>
            <a:r>
              <a:rPr lang="en-US" dirty="0"/>
              <a:t>that have significant regulatory oversight may need to use </a:t>
            </a:r>
            <a:r>
              <a:rPr lang="en-US" dirty="0" smtClean="0"/>
              <a:t>a predictive </a:t>
            </a:r>
            <a:r>
              <a:rPr lang="en-US" dirty="0"/>
              <a:t>approach due to the required process, documentation, and demonstration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07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Project; </a:t>
            </a:r>
            <a:endParaRPr lang="en-US" dirty="0" smtClean="0"/>
          </a:p>
          <a:p>
            <a:pPr lvl="1"/>
            <a:r>
              <a:rPr lang="en-US" dirty="0"/>
              <a:t>Project variables that influence the development approach are centered around stakeholders</a:t>
            </a:r>
            <a:r>
              <a:rPr lang="en-US" dirty="0" smtClean="0"/>
              <a:t>, schedule </a:t>
            </a:r>
            <a:r>
              <a:rPr lang="en-US" dirty="0"/>
              <a:t>constraints, and funding availability.</a:t>
            </a:r>
          </a:p>
          <a:p>
            <a:pPr lvl="2"/>
            <a:r>
              <a:rPr lang="en-US" dirty="0" smtClean="0"/>
              <a:t>Stakeholders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Projects </a:t>
            </a:r>
            <a:r>
              <a:rPr lang="en-US" dirty="0"/>
              <a:t>that use adaptive methods require significant </a:t>
            </a:r>
            <a:r>
              <a:rPr lang="en-US" dirty="0" smtClean="0"/>
              <a:t>stakeholder involvement </a:t>
            </a:r>
            <a:r>
              <a:rPr lang="en-US" dirty="0"/>
              <a:t>throughout the process. </a:t>
            </a:r>
            <a:endParaRPr lang="en-US" dirty="0" smtClean="0"/>
          </a:p>
          <a:p>
            <a:pPr lvl="3"/>
            <a:r>
              <a:rPr lang="en-US" dirty="0" smtClean="0"/>
              <a:t>Certain </a:t>
            </a:r>
            <a:r>
              <a:rPr lang="en-US" dirty="0"/>
              <a:t>stakeholders, such as the product owner</a:t>
            </a:r>
            <a:r>
              <a:rPr lang="en-US" dirty="0" smtClean="0"/>
              <a:t>, play </a:t>
            </a:r>
            <a:r>
              <a:rPr lang="en-US" dirty="0"/>
              <a:t>a substantial role in establishing and prioritizing work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Schedule constraints. </a:t>
            </a:r>
            <a:endParaRPr lang="en-US" dirty="0" smtClean="0"/>
          </a:p>
          <a:p>
            <a:pPr lvl="3"/>
            <a:r>
              <a:rPr lang="en-US" dirty="0" smtClean="0"/>
              <a:t>If </a:t>
            </a:r>
            <a:r>
              <a:rPr lang="en-US" dirty="0"/>
              <a:t>there is a need to deliver something early, even if it is </a:t>
            </a:r>
            <a:r>
              <a:rPr lang="en-US" dirty="0" smtClean="0"/>
              <a:t>not a </a:t>
            </a:r>
            <a:r>
              <a:rPr lang="en-US" dirty="0"/>
              <a:t>finished product, an iterative or adaptive approach is beneficial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Funding availability. </a:t>
            </a:r>
          </a:p>
          <a:p>
            <a:pPr lvl="3"/>
            <a:r>
              <a:rPr lang="en-US" dirty="0" smtClean="0"/>
              <a:t>Projects that work in an environment of funding uncertainty can benefit </a:t>
            </a:r>
            <a:r>
              <a:rPr lang="en-US" dirty="0"/>
              <a:t>from an adaptive or iterative approach. </a:t>
            </a:r>
            <a:endParaRPr lang="en-US" dirty="0" smtClean="0"/>
          </a:p>
          <a:p>
            <a:pPr lvl="3"/>
            <a:r>
              <a:rPr lang="en-US" dirty="0" smtClean="0"/>
              <a:t>A </a:t>
            </a:r>
            <a:r>
              <a:rPr lang="en-US" dirty="0"/>
              <a:t>minimum viable product can be </a:t>
            </a:r>
            <a:r>
              <a:rPr lang="en-US" dirty="0" smtClean="0"/>
              <a:t>released with </a:t>
            </a:r>
            <a:r>
              <a:rPr lang="en-US" dirty="0"/>
              <a:t>less investment than an elaborate product. 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dirty="0"/>
              <a:t>allows for market testing or </a:t>
            </a:r>
            <a:r>
              <a:rPr lang="en-US" dirty="0" smtClean="0"/>
              <a:t>market capture </a:t>
            </a:r>
            <a:r>
              <a:rPr lang="en-US" dirty="0"/>
              <a:t>with minimum investment.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0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Selecting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Organization; </a:t>
            </a:r>
          </a:p>
          <a:p>
            <a:pPr lvl="1"/>
            <a:r>
              <a:rPr lang="en-US" dirty="0"/>
              <a:t>Organizational variables such as the structure, culture, capability, project team size, </a:t>
            </a:r>
            <a:r>
              <a:rPr lang="en-US" dirty="0" smtClean="0"/>
              <a:t>and location </a:t>
            </a:r>
            <a:r>
              <a:rPr lang="en-US" dirty="0"/>
              <a:t>influence the development approach.</a:t>
            </a:r>
          </a:p>
          <a:p>
            <a:pPr lvl="2"/>
            <a:r>
              <a:rPr lang="en-US" sz="2200" dirty="0" smtClean="0"/>
              <a:t>Organizational </a:t>
            </a:r>
            <a:r>
              <a:rPr lang="en-US" sz="2200" dirty="0" smtClean="0"/>
              <a:t>structure</a:t>
            </a:r>
          </a:p>
          <a:p>
            <a:pPr lvl="2"/>
            <a:r>
              <a:rPr lang="en-US" sz="2200" dirty="0" smtClean="0"/>
              <a:t>Culture</a:t>
            </a:r>
          </a:p>
          <a:p>
            <a:pPr lvl="2"/>
            <a:r>
              <a:rPr lang="en-US" sz="2200" dirty="0"/>
              <a:t>Organizational </a:t>
            </a:r>
            <a:r>
              <a:rPr lang="en-US" sz="2200" dirty="0" smtClean="0"/>
              <a:t>capability</a:t>
            </a:r>
          </a:p>
          <a:p>
            <a:pPr lvl="2"/>
            <a:r>
              <a:rPr lang="en-US" sz="2200" dirty="0"/>
              <a:t>Project team size and location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00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and Phase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type and number of project phases in a project life cycle depend upon many variables</a:t>
            </a:r>
            <a:r>
              <a:rPr lang="en-US" dirty="0" smtClean="0"/>
              <a:t>, chief </a:t>
            </a:r>
            <a:r>
              <a:rPr lang="en-US" dirty="0"/>
              <a:t>among them the delivery cadence and the development approach, as described previously.</a:t>
            </a:r>
          </a:p>
          <a:p>
            <a:r>
              <a:rPr lang="en-US" dirty="0"/>
              <a:t>Examples of phases in a life cycle include:</a:t>
            </a:r>
          </a:p>
          <a:p>
            <a:pPr lvl="1"/>
            <a:r>
              <a:rPr lang="en-US" dirty="0" smtClean="0"/>
              <a:t>Feasibility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Business </a:t>
            </a:r>
            <a:r>
              <a:rPr lang="en-US" dirty="0"/>
              <a:t>case is valid and </a:t>
            </a:r>
            <a:r>
              <a:rPr lang="en-US" dirty="0" smtClean="0"/>
              <a:t>the </a:t>
            </a:r>
            <a:r>
              <a:rPr lang="en-US" dirty="0"/>
              <a:t>organization </a:t>
            </a:r>
            <a:r>
              <a:rPr lang="en-US" dirty="0" smtClean="0"/>
              <a:t>has the </a:t>
            </a:r>
            <a:r>
              <a:rPr lang="en-US" dirty="0"/>
              <a:t>capability to deliver the intended outcome.</a:t>
            </a:r>
          </a:p>
          <a:p>
            <a:pPr lvl="1"/>
            <a:r>
              <a:rPr lang="en-US" dirty="0" smtClean="0"/>
              <a:t>Design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Planning </a:t>
            </a:r>
            <a:r>
              <a:rPr lang="en-US" dirty="0"/>
              <a:t>and analysis lead to the design of the project deliverable that will </a:t>
            </a:r>
            <a:r>
              <a:rPr lang="en-US" dirty="0" smtClean="0"/>
              <a:t>be developed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Build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Construction </a:t>
            </a:r>
            <a:r>
              <a:rPr lang="en-US" dirty="0"/>
              <a:t>of the deliverable with integrated quality assurance activities </a:t>
            </a:r>
            <a:r>
              <a:rPr lang="en-US" dirty="0" smtClean="0"/>
              <a:t>is conducted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Test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Final </a:t>
            </a:r>
            <a:r>
              <a:rPr lang="en-US" dirty="0"/>
              <a:t>quality review and inspection of deliverables are carried out before transition</a:t>
            </a:r>
            <a:r>
              <a:rPr lang="en-US" dirty="0" smtClean="0"/>
              <a:t>, go-live</a:t>
            </a:r>
            <a:r>
              <a:rPr lang="en-US" dirty="0"/>
              <a:t>, or acceptance by the customer.</a:t>
            </a:r>
          </a:p>
          <a:p>
            <a:pPr lvl="1"/>
            <a:r>
              <a:rPr lang="en-US" dirty="0" smtClean="0"/>
              <a:t>Deploy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Project </a:t>
            </a:r>
            <a:r>
              <a:rPr lang="en-US" dirty="0"/>
              <a:t>deliverables are put into use and transitional activities </a:t>
            </a:r>
            <a:r>
              <a:rPr lang="en-US" dirty="0" smtClean="0"/>
              <a:t>are </a:t>
            </a:r>
            <a:r>
              <a:rPr lang="en-US" dirty="0"/>
              <a:t>completed.</a:t>
            </a:r>
          </a:p>
          <a:p>
            <a:pPr lvl="1"/>
            <a:r>
              <a:rPr lang="en-US" dirty="0" smtClean="0"/>
              <a:t>Close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project is closed, project knowledge and artifacts are archived, project </a:t>
            </a:r>
            <a:r>
              <a:rPr lang="en-US" dirty="0" smtClean="0"/>
              <a:t>team members </a:t>
            </a:r>
            <a:r>
              <a:rPr lang="en-US" dirty="0"/>
              <a:t>are released, and contracts are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0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Performance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eight </a:t>
            </a:r>
            <a:r>
              <a:rPr lang="en-US" dirty="0"/>
              <a:t>project performance domains:</a:t>
            </a:r>
          </a:p>
          <a:p>
            <a:pPr lvl="1"/>
            <a:r>
              <a:rPr lang="en-US" sz="2600" dirty="0" smtClean="0"/>
              <a:t>Stakeholders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smtClean="0"/>
              <a:t>Team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smtClean="0"/>
              <a:t>Development </a:t>
            </a:r>
            <a:r>
              <a:rPr lang="en-US" sz="2600" dirty="0"/>
              <a:t>Approach and Life Cycle,</a:t>
            </a:r>
          </a:p>
          <a:p>
            <a:pPr lvl="1"/>
            <a:r>
              <a:rPr lang="en-US" sz="2600" dirty="0" smtClean="0"/>
              <a:t>Planning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smtClean="0"/>
              <a:t>Project </a:t>
            </a:r>
            <a:r>
              <a:rPr lang="en-US" sz="2600" dirty="0"/>
              <a:t>Work,</a:t>
            </a:r>
          </a:p>
          <a:p>
            <a:pPr lvl="1"/>
            <a:r>
              <a:rPr lang="en-US" sz="2600" dirty="0" smtClean="0"/>
              <a:t>Delivery</a:t>
            </a:r>
            <a:r>
              <a:rPr lang="en-US" sz="2600" dirty="0"/>
              <a:t>,</a:t>
            </a:r>
          </a:p>
          <a:p>
            <a:pPr lvl="1"/>
            <a:r>
              <a:rPr lang="en-US" sz="2600" dirty="0" smtClean="0"/>
              <a:t>Measurement</a:t>
            </a:r>
            <a:r>
              <a:rPr lang="en-US" sz="2600" dirty="0"/>
              <a:t>, and</a:t>
            </a:r>
          </a:p>
          <a:p>
            <a:pPr lvl="1"/>
            <a:r>
              <a:rPr lang="en-US" sz="2600" dirty="0" smtClean="0"/>
              <a:t>Uncertainty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0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and Phase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phases often have a phase gate review (also known as stage gate) to check that </a:t>
            </a:r>
            <a:r>
              <a:rPr lang="en-US" dirty="0" smtClean="0"/>
              <a:t>the desired </a:t>
            </a:r>
            <a:r>
              <a:rPr lang="en-US" dirty="0"/>
              <a:t>outcomes or exit criteria for the phase have been achieved before proceeding to the </a:t>
            </a:r>
            <a:r>
              <a:rPr lang="en-US" dirty="0" smtClean="0"/>
              <a:t>next phase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Exit </a:t>
            </a:r>
            <a:r>
              <a:rPr lang="en-US" dirty="0"/>
              <a:t>criteria may tie to acceptance criteria for deliverables, contractual obligations, </a:t>
            </a:r>
            <a:r>
              <a:rPr lang="en-US" dirty="0" smtClean="0"/>
              <a:t>meeting specific </a:t>
            </a:r>
            <a:r>
              <a:rPr lang="en-US" dirty="0"/>
              <a:t>performance targets, or other tangible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64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Predictive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8" y="1688895"/>
            <a:ext cx="7316221" cy="41820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6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Life Cycle with an Incremental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73" y="1788922"/>
            <a:ext cx="7678222" cy="39820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6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 Cycle Using Adaptive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44" y="1867732"/>
            <a:ext cx="8002117" cy="34580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Cadence and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503974"/>
            <a:ext cx="8792802" cy="21243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3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46" y="0"/>
            <a:ext cx="7444700" cy="67470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0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Outcomes—Development Approach and Life Cycle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052381"/>
            <a:ext cx="8668960" cy="3667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9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Performance Domain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5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47" y="1258926"/>
            <a:ext cx="7983064" cy="51823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26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Planning Performance Domain:</a:t>
            </a:r>
          </a:p>
          <a:p>
            <a:pPr lvl="1"/>
            <a:r>
              <a:rPr lang="en-US" dirty="0"/>
              <a:t>Estimate.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quantitative assessment of the likely amount or outcome of a variable, such </a:t>
            </a:r>
            <a:r>
              <a:rPr lang="en-US" dirty="0" smtClean="0"/>
              <a:t>as project </a:t>
            </a:r>
            <a:r>
              <a:rPr lang="en-US" dirty="0"/>
              <a:t>costs, resources, effort, or durations.</a:t>
            </a:r>
          </a:p>
          <a:p>
            <a:pPr lvl="1"/>
            <a:r>
              <a:rPr lang="en-US" dirty="0"/>
              <a:t>Accuracy. </a:t>
            </a:r>
            <a:endParaRPr lang="en-US" dirty="0" smtClean="0"/>
          </a:p>
          <a:p>
            <a:pPr lvl="2"/>
            <a:r>
              <a:rPr lang="en-US" dirty="0" smtClean="0"/>
              <a:t>Within </a:t>
            </a:r>
            <a:r>
              <a:rPr lang="en-US" dirty="0"/>
              <a:t>the quality management system, accuracy is an assessment of correctness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Precision. </a:t>
            </a:r>
          </a:p>
          <a:p>
            <a:pPr lvl="2"/>
            <a:r>
              <a:rPr lang="en-US" dirty="0" smtClean="0"/>
              <a:t>Within the quality management system, precision is an assessment of exactness.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Performance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performance </a:t>
            </a:r>
            <a:r>
              <a:rPr lang="en-US" dirty="0" smtClean="0"/>
              <a:t>domains operate </a:t>
            </a:r>
            <a:r>
              <a:rPr lang="en-US" dirty="0"/>
              <a:t>as an integrated system, with each performance domain being interdependent of the </a:t>
            </a:r>
            <a:r>
              <a:rPr lang="en-US" dirty="0" smtClean="0"/>
              <a:t>other performance </a:t>
            </a:r>
            <a:r>
              <a:rPr lang="en-US" dirty="0"/>
              <a:t>domains to enable successful delivery of the project and its intended outcomes.</a:t>
            </a:r>
          </a:p>
          <a:p>
            <a:r>
              <a:rPr lang="en-US" dirty="0"/>
              <a:t>Performance domains run concurrently throughout the project, regardless of how value </a:t>
            </a:r>
            <a:r>
              <a:rPr lang="en-US" dirty="0" smtClean="0"/>
              <a:t>is delivered </a:t>
            </a:r>
            <a:r>
              <a:rPr lang="en-US" dirty="0"/>
              <a:t>(frequently, periodically, or at the end of the project).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62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Performance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definitions are relevant to the Planning Performance Domain:</a:t>
            </a:r>
          </a:p>
          <a:p>
            <a:pPr lvl="1"/>
            <a:r>
              <a:rPr lang="en-US" dirty="0" smtClean="0"/>
              <a:t>Crashing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method used to shorten the schedule duration for the least incremental </a:t>
            </a:r>
            <a:r>
              <a:rPr lang="en-US" dirty="0" smtClean="0"/>
              <a:t>cost by </a:t>
            </a:r>
            <a:r>
              <a:rPr lang="en-US" dirty="0"/>
              <a:t>adding resources.</a:t>
            </a:r>
          </a:p>
          <a:p>
            <a:pPr lvl="1"/>
            <a:r>
              <a:rPr lang="en-US" dirty="0"/>
              <a:t>Fast Tracking.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schedule compression method in which activities or phases normally </a:t>
            </a:r>
            <a:r>
              <a:rPr lang="en-US" dirty="0" smtClean="0"/>
              <a:t>done in </a:t>
            </a:r>
            <a:r>
              <a:rPr lang="en-US" dirty="0"/>
              <a:t>sequence are performed in parallel for at least a portion of their duration.</a:t>
            </a:r>
          </a:p>
          <a:p>
            <a:pPr lvl="1"/>
            <a:r>
              <a:rPr lang="en-US" dirty="0"/>
              <a:t>Budget.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approved estimate for the project or any work breakdown structure (WBS</a:t>
            </a:r>
            <a:r>
              <a:rPr lang="en-US" dirty="0" smtClean="0"/>
              <a:t>) component </a:t>
            </a:r>
            <a:r>
              <a:rPr lang="en-US" dirty="0"/>
              <a:t>or any schedule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51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planning is to proactively develop an approach to create the </a:t>
            </a:r>
            <a:r>
              <a:rPr lang="en-US" dirty="0" smtClean="0"/>
              <a:t>project deliverables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deliverables drive the outcomes the project was undertaken to achieve.</a:t>
            </a:r>
          </a:p>
          <a:p>
            <a:r>
              <a:rPr lang="en-US" dirty="0"/>
              <a:t>High-level planning may begin prior to project authorization.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team </a:t>
            </a:r>
            <a:r>
              <a:rPr lang="en-US" dirty="0" smtClean="0"/>
              <a:t>progressively elaborates </a:t>
            </a:r>
            <a:r>
              <a:rPr lang="en-US" dirty="0"/>
              <a:t>initial project documents, such as a vision statement, project charter, business case</a:t>
            </a:r>
            <a:r>
              <a:rPr lang="en-US" dirty="0" smtClean="0"/>
              <a:t>, or </a:t>
            </a:r>
            <a:r>
              <a:rPr lang="en-US" dirty="0"/>
              <a:t>similar documents to identify or define a coordinated path to achieve the desired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2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becoming more common for initial planning to consider social and environmental </a:t>
            </a:r>
            <a:r>
              <a:rPr lang="en-US" dirty="0" smtClean="0"/>
              <a:t>impacts in </a:t>
            </a:r>
            <a:r>
              <a:rPr lang="en-US" dirty="0"/>
              <a:t>addition to the financial impacts (sometimes referred to as t he triple bottom line). </a:t>
            </a:r>
            <a:endParaRPr lang="en-US" dirty="0" smtClean="0"/>
          </a:p>
          <a:p>
            <a:r>
              <a:rPr lang="en-US" dirty="0" smtClean="0"/>
              <a:t>This may take </a:t>
            </a:r>
            <a:r>
              <a:rPr lang="en-US" dirty="0"/>
              <a:t>the form of a product life cycle assessment which evaluates the potential </a:t>
            </a:r>
            <a:r>
              <a:rPr lang="en-US" dirty="0" smtClean="0"/>
              <a:t>environmental impacts </a:t>
            </a:r>
            <a:r>
              <a:rPr lang="en-US" dirty="0"/>
              <a:t>of a product, process, or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product life cycle assessment informs the </a:t>
            </a:r>
            <a:r>
              <a:rPr lang="en-US" dirty="0" smtClean="0"/>
              <a:t>design of </a:t>
            </a:r>
            <a:r>
              <a:rPr lang="en-US" dirty="0"/>
              <a:t>products and processes.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considers the impacts of materials and processes with regards </a:t>
            </a:r>
            <a:r>
              <a:rPr lang="en-US" dirty="0" smtClean="0"/>
              <a:t>to sustainability</a:t>
            </a:r>
            <a:r>
              <a:rPr lang="en-US" dirty="0"/>
              <a:t>, toxicity, and the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8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amount of time spent planning, both up front and throughout the project, should </a:t>
            </a:r>
            <a:r>
              <a:rPr lang="en-US" dirty="0" smtClean="0"/>
              <a:t>be determined </a:t>
            </a:r>
            <a:r>
              <a:rPr lang="en-US" dirty="0"/>
              <a:t>by the circumstances. It is inefficient to spend more time planning than is needed.</a:t>
            </a:r>
          </a:p>
          <a:p>
            <a:r>
              <a:rPr lang="en-US" dirty="0"/>
              <a:t>Therefore, the information gained from planning should be sufficient to move forward in </a:t>
            </a:r>
            <a:r>
              <a:rPr lang="en-US" dirty="0" smtClean="0"/>
              <a:t>an appropriate </a:t>
            </a:r>
            <a:r>
              <a:rPr lang="en-US" dirty="0"/>
              <a:t>manner but not more detailed than necessary.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teams use planning artifacts </a:t>
            </a:r>
            <a:r>
              <a:rPr lang="en-US" dirty="0" smtClean="0"/>
              <a:t>to confirm </a:t>
            </a:r>
            <a:r>
              <a:rPr lang="en-US" dirty="0"/>
              <a:t>stakeholder expectations and provide stakeholders with the information they need to </a:t>
            </a:r>
            <a:r>
              <a:rPr lang="en-US" dirty="0" smtClean="0"/>
              <a:t>make decisions</a:t>
            </a:r>
            <a:r>
              <a:rPr lang="en-US" dirty="0"/>
              <a:t>, take action, and maintain alignment between the project and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292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</a:t>
            </a:r>
            <a:r>
              <a:rPr lang="en-US" dirty="0"/>
              <a:t>influence how project planning is conducted include, but are not limited to:</a:t>
            </a:r>
          </a:p>
          <a:p>
            <a:pPr lvl="1"/>
            <a:r>
              <a:rPr lang="en-US" dirty="0" smtClean="0"/>
              <a:t>Development approach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deliverables</a:t>
            </a:r>
          </a:p>
          <a:p>
            <a:pPr lvl="1"/>
            <a:r>
              <a:rPr lang="en-US" dirty="0"/>
              <a:t>Organizational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Market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/>
              <a:t>Legal or regulatory restrictions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21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begins with understanding the business case, stakeholder requirements, and </a:t>
            </a:r>
            <a:r>
              <a:rPr lang="en-US" dirty="0" smtClean="0"/>
              <a:t>the project </a:t>
            </a:r>
            <a:r>
              <a:rPr lang="en-US" dirty="0"/>
              <a:t>and product scope. 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/>
              <a:t>scope is the features and functions that characterize a product</a:t>
            </a:r>
            <a:r>
              <a:rPr lang="en-US" dirty="0" smtClean="0"/>
              <a:t>, service</a:t>
            </a:r>
            <a:r>
              <a:rPr lang="en-US" dirty="0"/>
              <a:t>, or result.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scope is the work performed to deliver a product, service, or result with </a:t>
            </a:r>
            <a:r>
              <a:rPr lang="en-US" dirty="0" smtClean="0"/>
              <a:t>the specified </a:t>
            </a:r>
            <a:r>
              <a:rPr lang="en-US" dirty="0"/>
              <a:t>features and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39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21394"/>
            <a:ext cx="11006273" cy="5034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Predictive planning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the high-level project deliverables up front </a:t>
            </a:r>
            <a:r>
              <a:rPr lang="en-US" dirty="0" smtClean="0"/>
              <a:t>and decompose </a:t>
            </a:r>
            <a:r>
              <a:rPr lang="en-US" dirty="0"/>
              <a:t>them into more detail. </a:t>
            </a:r>
            <a:endParaRPr lang="en-US" dirty="0" smtClean="0"/>
          </a:p>
          <a:p>
            <a:pPr lvl="1"/>
            <a:r>
              <a:rPr lang="en-US" dirty="0" smtClean="0"/>
              <a:t>Employ </a:t>
            </a:r>
            <a:r>
              <a:rPr lang="en-US" dirty="0"/>
              <a:t>a scope statement and/or a </a:t>
            </a:r>
            <a:r>
              <a:rPr lang="en-US" dirty="0" smtClean="0"/>
              <a:t>work breakdown </a:t>
            </a:r>
            <a:r>
              <a:rPr lang="en-US" dirty="0"/>
              <a:t>structure (WBS) to decompose the scope into lower levels of detail.</a:t>
            </a:r>
          </a:p>
          <a:p>
            <a:r>
              <a:rPr lang="en-US" dirty="0" smtClean="0"/>
              <a:t>Iterative and Incremental planning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high-level themes or </a:t>
            </a:r>
            <a:r>
              <a:rPr lang="en-US" dirty="0" smtClean="0"/>
              <a:t>epics that </a:t>
            </a:r>
            <a:r>
              <a:rPr lang="en-US" dirty="0"/>
              <a:t>are decomposed into features, which are then further decomposed into user stories </a:t>
            </a:r>
            <a:r>
              <a:rPr lang="en-US" dirty="0" smtClean="0"/>
              <a:t>and other </a:t>
            </a:r>
            <a:r>
              <a:rPr lang="en-US" dirty="0"/>
              <a:t>backlog items. </a:t>
            </a:r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that is unique, significant, risky, or novel can be prioritized to reduce </a:t>
            </a:r>
            <a:r>
              <a:rPr lang="en-US" dirty="0" smtClean="0"/>
              <a:t>the uncertainty </a:t>
            </a:r>
            <a:r>
              <a:rPr lang="en-US" dirty="0"/>
              <a:t>associated with project scope at the start of the project before significant investment </a:t>
            </a:r>
            <a:r>
              <a:rPr lang="en-US" dirty="0" smtClean="0"/>
              <a:t>has taken </a:t>
            </a:r>
            <a:r>
              <a:rPr lang="en-US" dirty="0"/>
              <a:t>place.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teams plan routine work based on the concept of last responsible moment. </a:t>
            </a:r>
            <a:endParaRPr lang="en-US" dirty="0" smtClean="0"/>
          </a:p>
          <a:p>
            <a:pPr lvl="1"/>
            <a:r>
              <a:rPr lang="en-US" dirty="0" smtClean="0"/>
              <a:t>This approach </a:t>
            </a:r>
            <a:r>
              <a:rPr lang="en-US" dirty="0"/>
              <a:t>defers a decision to allow the project team to consider multiple options until the cost </a:t>
            </a:r>
            <a:r>
              <a:rPr lang="en-US" dirty="0" smtClean="0"/>
              <a:t>of further </a:t>
            </a:r>
            <a:r>
              <a:rPr lang="en-US" dirty="0"/>
              <a:t>delay would exceed the benefit.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reduces waste by not expending time in developing </a:t>
            </a:r>
            <a:r>
              <a:rPr lang="en-US" dirty="0" smtClean="0"/>
              <a:t>plans for </a:t>
            </a:r>
            <a:r>
              <a:rPr lang="en-US" dirty="0"/>
              <a:t>work that may change or may not be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43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entails developing estimates for work effort, duration, costs, people, and </a:t>
            </a:r>
            <a:r>
              <a:rPr lang="en-US" dirty="0" smtClean="0"/>
              <a:t>physical resources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Estimates </a:t>
            </a:r>
            <a:r>
              <a:rPr lang="en-US" dirty="0"/>
              <a:t>are a quantitative assessment of the likely amount or outcome of a variable</a:t>
            </a:r>
            <a:r>
              <a:rPr lang="en-US" dirty="0" smtClean="0"/>
              <a:t>, such </a:t>
            </a:r>
            <a:r>
              <a:rPr lang="en-US" dirty="0"/>
              <a:t>as project costs, resources, effort, or duration.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project evolves, the estimates can </a:t>
            </a:r>
            <a:r>
              <a:rPr lang="en-US" dirty="0" smtClean="0"/>
              <a:t>change based </a:t>
            </a:r>
            <a:r>
              <a:rPr lang="en-US" dirty="0"/>
              <a:t>on current information and circumstances.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2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project’s phase in the life cycle impacts </a:t>
            </a:r>
            <a:r>
              <a:rPr lang="en-US" dirty="0" smtClean="0"/>
              <a:t>four aspects </a:t>
            </a:r>
            <a:r>
              <a:rPr lang="en-US" dirty="0"/>
              <a:t>associated with estimating: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85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0" y="1818753"/>
            <a:ext cx="5782482" cy="4039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51" t="6195" r="4134" b="6195"/>
          <a:stretch/>
        </p:blipFill>
        <p:spPr>
          <a:xfrm>
            <a:off x="7050571" y="1423716"/>
            <a:ext cx="4791456" cy="4590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3535" y="5800759"/>
            <a:ext cx="4006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Estimate Range Decreases over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94626" y="5907382"/>
            <a:ext cx="332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Low Accuracy, High Precision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Performance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project leads </a:t>
            </a:r>
            <a:r>
              <a:rPr lang="en-US" dirty="0" smtClean="0"/>
              <a:t>spend time </a:t>
            </a:r>
            <a:r>
              <a:rPr lang="en-US" dirty="0"/>
              <a:t>focused on stakeholders, the project team, the project life cycle, the project work, and so forth</a:t>
            </a:r>
            <a:r>
              <a:rPr lang="en-US" dirty="0" smtClean="0"/>
              <a:t>, from </a:t>
            </a:r>
            <a:r>
              <a:rPr lang="en-US" dirty="0"/>
              <a:t>the outset of the project to its closure.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areas of focus are not addressed as </a:t>
            </a:r>
            <a:r>
              <a:rPr lang="en-US" dirty="0" err="1"/>
              <a:t>siloed</a:t>
            </a:r>
            <a:r>
              <a:rPr lang="en-US" dirty="0"/>
              <a:t> </a:t>
            </a:r>
            <a:r>
              <a:rPr lang="en-US" dirty="0" smtClean="0"/>
              <a:t>efforts because </a:t>
            </a:r>
            <a:r>
              <a:rPr lang="en-US" dirty="0"/>
              <a:t>they overlap and interconnect.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ways in which the performance domains relate </a:t>
            </a:r>
            <a:r>
              <a:rPr lang="en-US" dirty="0" smtClean="0"/>
              <a:t>are different </a:t>
            </a:r>
            <a:r>
              <a:rPr lang="en-US" dirty="0"/>
              <a:t>for each project, but they are present in every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32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ways of presenting and/or adjusting estimates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Deterministic and probabilistic </a:t>
            </a:r>
            <a:r>
              <a:rPr lang="en-US" dirty="0" smtClean="0"/>
              <a:t>estimating</a:t>
            </a:r>
          </a:p>
          <a:p>
            <a:pPr lvl="1"/>
            <a:r>
              <a:rPr lang="en-US" dirty="0" smtClean="0"/>
              <a:t>Absolute </a:t>
            </a:r>
            <a:r>
              <a:rPr lang="en-US" dirty="0"/>
              <a:t>and relative </a:t>
            </a:r>
            <a:r>
              <a:rPr lang="en-US" dirty="0" smtClean="0"/>
              <a:t>estimating</a:t>
            </a:r>
          </a:p>
          <a:p>
            <a:pPr lvl="1"/>
            <a:r>
              <a:rPr lang="en-US" dirty="0" smtClean="0"/>
              <a:t>Flow-based estimating</a:t>
            </a:r>
          </a:p>
          <a:p>
            <a:pPr lvl="1"/>
            <a:r>
              <a:rPr lang="en-US" dirty="0"/>
              <a:t>Adjusting estimates for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724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schedule is a model for executing the project’s activities, including durations, dependencies</a:t>
            </a:r>
            <a:r>
              <a:rPr lang="en-US" dirty="0" smtClean="0"/>
              <a:t>, and </a:t>
            </a:r>
            <a:r>
              <a:rPr lang="en-US" dirty="0"/>
              <a:t>other planning information. </a:t>
            </a:r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planning can use predictive or adaptive approaches.</a:t>
            </a:r>
          </a:p>
          <a:p>
            <a:r>
              <a:rPr lang="en-US" dirty="0"/>
              <a:t>Predictive approaches follow a stepwise process as follows: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1. Decompose the project scope into specific activities.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2. Sequence related activities.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3. Estimate the effort, duration, people, and physical resources required to </a:t>
            </a:r>
            <a:r>
              <a:rPr lang="en-US" dirty="0" smtClean="0"/>
              <a:t>complete the </a:t>
            </a:r>
            <a:r>
              <a:rPr lang="en-US" dirty="0"/>
              <a:t>activities.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4. Allocate people and resources to the activities based on availability.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5. Adjust the sequence, estimates, and resources until an agreed-upon </a:t>
            </a:r>
            <a:r>
              <a:rPr lang="en-US" dirty="0" smtClean="0"/>
              <a:t>schedule is </a:t>
            </a:r>
            <a:r>
              <a:rPr lang="en-US" dirty="0"/>
              <a:t>achieved.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95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schedule model does not meet the initial desired end date, schedule </a:t>
            </a:r>
            <a:r>
              <a:rPr lang="en-US" dirty="0" smtClean="0"/>
              <a:t>compression methods </a:t>
            </a:r>
            <a:r>
              <a:rPr lang="en-US" dirty="0"/>
              <a:t>are applied. </a:t>
            </a:r>
            <a:endParaRPr lang="en-US" dirty="0" smtClean="0"/>
          </a:p>
          <a:p>
            <a:r>
              <a:rPr lang="en-US" dirty="0" smtClean="0"/>
              <a:t>Crashing </a:t>
            </a:r>
            <a:r>
              <a:rPr lang="en-US" dirty="0"/>
              <a:t>is a schedule compression method that seeks to shorten the </a:t>
            </a:r>
            <a:r>
              <a:rPr lang="en-US" dirty="0" smtClean="0"/>
              <a:t>duration for </a:t>
            </a:r>
            <a:r>
              <a:rPr lang="en-US" dirty="0"/>
              <a:t>the least incremental cost. </a:t>
            </a:r>
            <a:endParaRPr lang="en-US" dirty="0" smtClean="0"/>
          </a:p>
          <a:p>
            <a:r>
              <a:rPr lang="en-US" dirty="0" smtClean="0"/>
              <a:t>Crashing </a:t>
            </a:r>
            <a:r>
              <a:rPr lang="en-US" dirty="0"/>
              <a:t>can include adding people to activities, working overtime, </a:t>
            </a:r>
            <a:r>
              <a:rPr lang="en-US" dirty="0" smtClean="0"/>
              <a:t>or paying </a:t>
            </a:r>
            <a:r>
              <a:rPr lang="en-US" dirty="0"/>
              <a:t>to expedite deliveries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2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</a:t>
            </a:r>
            <a:r>
              <a:rPr lang="en-US" dirty="0"/>
              <a:t>tracking is a schedule compression method in which activities or tasks that are </a:t>
            </a:r>
            <a:r>
              <a:rPr lang="en-US" dirty="0" smtClean="0"/>
              <a:t>normally done </a:t>
            </a:r>
            <a:r>
              <a:rPr lang="en-US" dirty="0"/>
              <a:t>in sequence are performed in parallel, at least for a portion of their duration. </a:t>
            </a:r>
            <a:endParaRPr lang="en-US" dirty="0" smtClean="0"/>
          </a:p>
          <a:p>
            <a:r>
              <a:rPr lang="en-US" dirty="0" smtClean="0"/>
              <a:t>Fast tracking often </a:t>
            </a:r>
            <a:r>
              <a:rPr lang="en-US" dirty="0"/>
              <a:t>entails applying leads and lags along a network path.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lead is where the work of a </a:t>
            </a:r>
            <a:r>
              <a:rPr lang="en-US" dirty="0" smtClean="0"/>
              <a:t>successor activity </a:t>
            </a:r>
            <a:r>
              <a:rPr lang="en-US" dirty="0"/>
              <a:t>is accelerated, such as starting a successor activity before the predecessor has finished.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lag is a delay of a successor activity.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using a lag would be changing the </a:t>
            </a:r>
            <a:r>
              <a:rPr lang="en-US" dirty="0" smtClean="0"/>
              <a:t>type of </a:t>
            </a:r>
            <a:r>
              <a:rPr lang="en-US" dirty="0"/>
              <a:t>relationship between activities, and then applying a lag.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rather than waiting for </a:t>
            </a:r>
            <a:r>
              <a:rPr lang="en-US" dirty="0" smtClean="0"/>
              <a:t>an activity </a:t>
            </a:r>
            <a:r>
              <a:rPr lang="en-US" dirty="0"/>
              <a:t>to finish before the next one starts (a finish-to-start relationship), change the </a:t>
            </a:r>
            <a:r>
              <a:rPr lang="en-US" dirty="0" smtClean="0"/>
              <a:t>relationship to </a:t>
            </a:r>
            <a:r>
              <a:rPr lang="en-US" dirty="0"/>
              <a:t>have the end of the successor activity finish a determined amount of time after the end of </a:t>
            </a:r>
            <a:r>
              <a:rPr lang="en-US" dirty="0" smtClean="0"/>
              <a:t>the predecessor </a:t>
            </a:r>
            <a:r>
              <a:rPr lang="en-US" dirty="0"/>
              <a:t>(a finish-to-finish relationship).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4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network logic would show a lag between the </a:t>
            </a:r>
            <a:r>
              <a:rPr lang="en-US" dirty="0" smtClean="0"/>
              <a:t>finish of </a:t>
            </a:r>
            <a:r>
              <a:rPr lang="en-US" dirty="0"/>
              <a:t>the predecessor and the finish of the successor activities.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lag can also be applied </a:t>
            </a:r>
            <a:r>
              <a:rPr lang="en-US" dirty="0" smtClean="0"/>
              <a:t>between the </a:t>
            </a:r>
            <a:r>
              <a:rPr lang="en-US" dirty="0"/>
              <a:t>start of one activity and the start of another activity (a start-to-start relationship).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81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88" y="1329604"/>
            <a:ext cx="7468642" cy="51632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658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compressing the schedule, it is important to determine the nature of the dependencies</a:t>
            </a:r>
          </a:p>
          <a:p>
            <a:r>
              <a:rPr lang="en-US" dirty="0"/>
              <a:t>between activities.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activities cannot be fast tracked due to the nature of the work—others can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956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four types of dependencies are:</a:t>
            </a:r>
          </a:p>
          <a:p>
            <a:pPr lvl="1"/>
            <a:r>
              <a:rPr lang="en-US" dirty="0" smtClean="0"/>
              <a:t>Mandatory </a:t>
            </a:r>
            <a:r>
              <a:rPr lang="en-US" dirty="0"/>
              <a:t>dependency.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relationship that is contractually required or inherent in </a:t>
            </a:r>
            <a:r>
              <a:rPr lang="en-US" dirty="0" smtClean="0"/>
              <a:t>the nature </a:t>
            </a:r>
            <a:r>
              <a:rPr lang="en-US" dirty="0"/>
              <a:t>of the work. This type of dependency usually cannot be modified.</a:t>
            </a:r>
          </a:p>
          <a:p>
            <a:pPr lvl="1"/>
            <a:r>
              <a:rPr lang="en-US" dirty="0" smtClean="0"/>
              <a:t>Discretionary </a:t>
            </a:r>
            <a:r>
              <a:rPr lang="en-US" dirty="0"/>
              <a:t>dependency.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relationship that is based on best practices or </a:t>
            </a:r>
            <a:r>
              <a:rPr lang="en-US" dirty="0" smtClean="0"/>
              <a:t>project preferences</a:t>
            </a:r>
            <a:r>
              <a:rPr lang="en-US" dirty="0"/>
              <a:t>. This type of dependency may be modifiable.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dependency.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relationship between project activities and </a:t>
            </a:r>
            <a:r>
              <a:rPr lang="en-US" dirty="0" smtClean="0"/>
              <a:t>non-project </a:t>
            </a:r>
            <a:r>
              <a:rPr lang="en-US" dirty="0"/>
              <a:t>activities</a:t>
            </a:r>
            <a:r>
              <a:rPr lang="en-US" dirty="0" smtClean="0"/>
              <a:t>. This </a:t>
            </a:r>
            <a:r>
              <a:rPr lang="en-US" dirty="0"/>
              <a:t>type of dependency usually cannot be modified.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dependency.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relationship between one or more project activities. This </a:t>
            </a:r>
            <a:r>
              <a:rPr lang="en-US" dirty="0" smtClean="0"/>
              <a:t>type of </a:t>
            </a:r>
            <a:r>
              <a:rPr lang="en-US" dirty="0"/>
              <a:t>dependency may be modifiable.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357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Adaptive schedule planning uses incremental planning.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such scheduling approach </a:t>
            </a:r>
            <a:r>
              <a:rPr lang="en-US" dirty="0" smtClean="0"/>
              <a:t>is based </a:t>
            </a:r>
            <a:r>
              <a:rPr lang="en-US" dirty="0"/>
              <a:t>on iterations and </a:t>
            </a:r>
            <a:r>
              <a:rPr lang="en-US" dirty="0" smtClean="0"/>
              <a:t>releases. </a:t>
            </a:r>
          </a:p>
          <a:p>
            <a:r>
              <a:rPr lang="en-US" dirty="0" smtClean="0"/>
              <a:t>A </a:t>
            </a:r>
            <a:r>
              <a:rPr lang="en-US" dirty="0"/>
              <a:t>high-level release plan is developed </a:t>
            </a:r>
            <a:r>
              <a:rPr lang="en-US" dirty="0" smtClean="0"/>
              <a:t>that indicates </a:t>
            </a:r>
            <a:r>
              <a:rPr lang="en-US" dirty="0"/>
              <a:t>the basic features and functionality to be included in each release.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each release</a:t>
            </a:r>
            <a:r>
              <a:rPr lang="en-US" dirty="0" smtClean="0"/>
              <a:t>, there </a:t>
            </a:r>
            <a:r>
              <a:rPr lang="en-US" dirty="0"/>
              <a:t>will be two or more iterations.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iteration adds business and/or stakeholder value. </a:t>
            </a:r>
            <a:endParaRPr lang="en-US" dirty="0" smtClean="0"/>
          </a:p>
          <a:p>
            <a:r>
              <a:rPr lang="en-US" dirty="0" smtClean="0"/>
              <a:t>Value may </a:t>
            </a:r>
            <a:r>
              <a:rPr lang="en-US" dirty="0"/>
              <a:t>include features, risk reduction, experimentation, or other ways of delivering or </a:t>
            </a:r>
            <a:r>
              <a:rPr lang="en-US" dirty="0" smtClean="0"/>
              <a:t>protecting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planning for the work in future releases is kept at a high level so the project team </a:t>
            </a:r>
            <a:r>
              <a:rPr lang="en-US" dirty="0" smtClean="0"/>
              <a:t>does not </a:t>
            </a:r>
            <a:r>
              <a:rPr lang="en-US" dirty="0"/>
              <a:t>engage in planning that could change based on feedback from earlier releases.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8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 </a:t>
            </a:r>
            <a:r>
              <a:rPr lang="en-US" dirty="0"/>
              <a:t>(Release and Iteration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51" y="1378308"/>
            <a:ext cx="7064670" cy="49435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Performance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approaches often use </a:t>
            </a:r>
            <a:r>
              <a:rPr lang="en-US" dirty="0" err="1"/>
              <a:t>timeboxes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work in each </a:t>
            </a:r>
            <a:r>
              <a:rPr lang="en-US" dirty="0" err="1"/>
              <a:t>timebox</a:t>
            </a:r>
            <a:r>
              <a:rPr lang="en-US" dirty="0"/>
              <a:t> is based on a </a:t>
            </a:r>
            <a:r>
              <a:rPr lang="en-US" dirty="0" smtClean="0"/>
              <a:t>prioritized backlog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team determines the amount of work they can do in each </a:t>
            </a:r>
            <a:r>
              <a:rPr lang="en-US" dirty="0" err="1"/>
              <a:t>timebox</a:t>
            </a:r>
            <a:r>
              <a:rPr lang="en-US" dirty="0"/>
              <a:t>, </a:t>
            </a:r>
            <a:r>
              <a:rPr lang="en-US" dirty="0" smtClean="0"/>
              <a:t>estimates the </a:t>
            </a:r>
            <a:r>
              <a:rPr lang="en-US" dirty="0"/>
              <a:t>work, and self-manages to accomplish the work.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the </a:t>
            </a:r>
            <a:r>
              <a:rPr lang="en-US" dirty="0" err="1"/>
              <a:t>timebox</a:t>
            </a:r>
            <a:r>
              <a:rPr lang="en-US" dirty="0"/>
              <a:t>, the project </a:t>
            </a:r>
            <a:r>
              <a:rPr lang="en-US" dirty="0" smtClean="0"/>
              <a:t>team demonstrates </a:t>
            </a:r>
            <a:r>
              <a:rPr lang="en-US" dirty="0"/>
              <a:t>the work completed.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that point, the backlog and estimates of work available to </a:t>
            </a:r>
            <a:r>
              <a:rPr lang="en-US" dirty="0" smtClean="0"/>
              <a:t>be done </a:t>
            </a:r>
            <a:r>
              <a:rPr lang="en-US" dirty="0"/>
              <a:t>may be updated or reprioritized for the next </a:t>
            </a:r>
            <a:r>
              <a:rPr lang="en-US" dirty="0" err="1"/>
              <a:t>timebox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24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budget evolves from the agreed estimates for the project. </a:t>
            </a:r>
            <a:endParaRPr lang="en-US" dirty="0" smtClean="0"/>
          </a:p>
          <a:p>
            <a:r>
              <a:rPr lang="en-US" dirty="0" smtClean="0"/>
              <a:t>Cost estimates are </a:t>
            </a:r>
            <a:r>
              <a:rPr lang="en-US" dirty="0"/>
              <a:t>then aggregated to develop the cost baseline.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cost baseline is often allocated across </a:t>
            </a:r>
            <a:r>
              <a:rPr lang="en-US" dirty="0" smtClean="0"/>
              <a:t>the project </a:t>
            </a:r>
            <a:r>
              <a:rPr lang="en-US" dirty="0"/>
              <a:t>schedule to reflect when the costs will be incurred.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practice allows project managers </a:t>
            </a:r>
            <a:r>
              <a:rPr lang="en-US" dirty="0" smtClean="0"/>
              <a:t>to balance </a:t>
            </a:r>
            <a:r>
              <a:rPr lang="en-US" dirty="0"/>
              <a:t>the funds approved in a specific budget period with the scheduled work.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are </a:t>
            </a:r>
            <a:r>
              <a:rPr lang="en-US" dirty="0" smtClean="0"/>
              <a:t>funding limitations </a:t>
            </a:r>
            <a:r>
              <a:rPr lang="en-US" dirty="0"/>
              <a:t>for a budget period, the work may need to be rescheduled to meet those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50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budget should include contingency reserve funds to allow for uncertainty.</a:t>
            </a:r>
          </a:p>
          <a:p>
            <a:r>
              <a:rPr lang="en-US" dirty="0"/>
              <a:t>Contingency reserves are set aside to implement a risk response or to respond to risk </a:t>
            </a:r>
            <a:r>
              <a:rPr lang="en-US" dirty="0" smtClean="0"/>
              <a:t>events should </a:t>
            </a:r>
            <a:r>
              <a:rPr lang="en-US" dirty="0"/>
              <a:t>they occur.</a:t>
            </a:r>
          </a:p>
          <a:p>
            <a:r>
              <a:rPr lang="en-US" dirty="0"/>
              <a:t>Management reserves are set aside for unexpected activities related to in-scope work. </a:t>
            </a:r>
            <a:endParaRPr lang="en-US" dirty="0" smtClean="0"/>
          </a:p>
          <a:p>
            <a:r>
              <a:rPr lang="en-US" dirty="0" smtClean="0"/>
              <a:t>Depending on </a:t>
            </a:r>
            <a:r>
              <a:rPr lang="en-US" dirty="0"/>
              <a:t>the organization’s policies and organizational structure, management reserves may be </a:t>
            </a:r>
            <a:r>
              <a:rPr lang="en-US" dirty="0" smtClean="0"/>
              <a:t>managed by </a:t>
            </a:r>
            <a:r>
              <a:rPr lang="en-US" dirty="0"/>
              <a:t>the project, the sponsor, product owner, or the PMO at the program and portfolio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017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Build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5" y="1373242"/>
            <a:ext cx="5058481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26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Composition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for project </a:t>
            </a:r>
            <a:r>
              <a:rPr lang="en-US" dirty="0" smtClean="0"/>
              <a:t>team </a:t>
            </a:r>
            <a:r>
              <a:rPr lang="en-US" dirty="0"/>
              <a:t>composition begins with identifying the skill sets required to </a:t>
            </a:r>
            <a:r>
              <a:rPr lang="en-US" dirty="0" smtClean="0"/>
              <a:t>accomplish the </a:t>
            </a:r>
            <a:r>
              <a:rPr lang="en-US" dirty="0"/>
              <a:t>project work.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entails evaluating not only the skills, but also the level of proficiency and </a:t>
            </a:r>
            <a:r>
              <a:rPr lang="en-US" dirty="0" smtClean="0"/>
              <a:t>years of </a:t>
            </a:r>
            <a:r>
              <a:rPr lang="en-US" dirty="0"/>
              <a:t>experience in similar projects.</a:t>
            </a:r>
          </a:p>
          <a:p>
            <a:r>
              <a:rPr lang="en-US" dirty="0"/>
              <a:t>There are different cost structures associated with using internal project team members </a:t>
            </a:r>
            <a:r>
              <a:rPr lang="en-US" dirty="0" smtClean="0"/>
              <a:t>versus securing </a:t>
            </a:r>
            <a:r>
              <a:rPr lang="en-US" dirty="0"/>
              <a:t>them from outside the organization.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benefit that outside skills bring to the project </a:t>
            </a:r>
            <a:r>
              <a:rPr lang="en-US" dirty="0" smtClean="0"/>
              <a:t>are weighed </a:t>
            </a:r>
            <a:r>
              <a:rPr lang="en-US" dirty="0"/>
              <a:t>against the costs that will be incurred.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875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Composition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planning for the project team, the project manager considers the ability and necessity </a:t>
            </a:r>
            <a:r>
              <a:rPr lang="en-US" dirty="0" smtClean="0"/>
              <a:t>for the </a:t>
            </a:r>
            <a:r>
              <a:rPr lang="en-US" dirty="0"/>
              <a:t>project team to work in the same location. </a:t>
            </a:r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/>
              <a:t>project teams that can work in the same </a:t>
            </a:r>
            <a:r>
              <a:rPr lang="en-US" dirty="0" smtClean="0"/>
              <a:t>room are </a:t>
            </a:r>
            <a:r>
              <a:rPr lang="en-US" dirty="0"/>
              <a:t>able to take advantage of osmotic communication and can solve problems as they </a:t>
            </a:r>
            <a:r>
              <a:rPr lang="en-US" dirty="0" smtClean="0"/>
              <a:t>arise.</a:t>
            </a:r>
          </a:p>
          <a:p>
            <a:r>
              <a:rPr lang="en-US" dirty="0" smtClean="0"/>
              <a:t>Some project </a:t>
            </a:r>
            <a:r>
              <a:rPr lang="en-US" dirty="0"/>
              <a:t>teams are physically dispersed.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 members may be in different cities, time zones</a:t>
            </a:r>
            <a:r>
              <a:rPr lang="en-US" dirty="0" smtClean="0"/>
              <a:t>, or </a:t>
            </a:r>
            <a:r>
              <a:rPr lang="en-US" dirty="0"/>
              <a:t>countries. On projects where project team members work virtually, </a:t>
            </a:r>
            <a:r>
              <a:rPr lang="en-US" dirty="0" smtClean="0"/>
              <a:t>more </a:t>
            </a:r>
            <a:r>
              <a:rPr lang="en-US" dirty="0"/>
              <a:t>time is spent </a:t>
            </a:r>
            <a:r>
              <a:rPr lang="en-US" dirty="0" smtClean="0"/>
              <a:t>connecting people </a:t>
            </a:r>
            <a:r>
              <a:rPr lang="en-US" dirty="0"/>
              <a:t>through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308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planning overlaps with stakeholder identification, analysis, prioritization, </a:t>
            </a:r>
            <a:r>
              <a:rPr lang="en-US" dirty="0" smtClean="0"/>
              <a:t>and engagement.</a:t>
            </a:r>
          </a:p>
          <a:p>
            <a:r>
              <a:rPr lang="en-US" dirty="0" smtClean="0"/>
              <a:t>Communication is the </a:t>
            </a:r>
            <a:r>
              <a:rPr lang="en-US" dirty="0"/>
              <a:t>most important factor in engaging with stakeholders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37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communication for </a:t>
            </a:r>
            <a:r>
              <a:rPr lang="en-US" dirty="0" smtClean="0"/>
              <a:t>the project </a:t>
            </a:r>
            <a:r>
              <a:rPr lang="en-US" dirty="0"/>
              <a:t>entails considering the following: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needs information?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information does each stakeholder need?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should information be shared with stakeholders?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best way to provide information?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how often is information needed?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has the information needed?</a:t>
            </a:r>
          </a:p>
          <a:p>
            <a:r>
              <a:rPr lang="en-US" dirty="0"/>
              <a:t>There may be different categories of information, such as internal and external, </a:t>
            </a:r>
            <a:r>
              <a:rPr lang="en-US" dirty="0" smtClean="0"/>
              <a:t>sensitive and </a:t>
            </a:r>
            <a:r>
              <a:rPr lang="en-US" dirty="0"/>
              <a:t>public, or general and detailed. </a:t>
            </a:r>
            <a:endParaRPr lang="en-US" dirty="0" smtClean="0"/>
          </a:p>
          <a:p>
            <a:r>
              <a:rPr lang="en-US" dirty="0" smtClean="0"/>
              <a:t>Analyzing </a:t>
            </a:r>
            <a:r>
              <a:rPr lang="en-US" dirty="0"/>
              <a:t>the stakeholders, information needs, and </a:t>
            </a:r>
            <a:r>
              <a:rPr lang="en-US" dirty="0" smtClean="0"/>
              <a:t>categories of </a:t>
            </a:r>
            <a:r>
              <a:rPr lang="en-US" dirty="0"/>
              <a:t>information provides the foundation for establishing the communications processes and </a:t>
            </a:r>
            <a:r>
              <a:rPr lang="en-US" dirty="0" smtClean="0"/>
              <a:t>plans for </a:t>
            </a:r>
            <a:r>
              <a:rPr lang="en-US" dirty="0"/>
              <a:t>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84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resources apply to any resource that is not a person.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include materials</a:t>
            </a:r>
            <a:r>
              <a:rPr lang="en-US" dirty="0" smtClean="0"/>
              <a:t>, equipment</a:t>
            </a:r>
            <a:r>
              <a:rPr lang="en-US" dirty="0"/>
              <a:t>, software, testing environments, licenses, and so forth. </a:t>
            </a:r>
            <a:endParaRPr lang="en-US" dirty="0" smtClean="0"/>
          </a:p>
          <a:p>
            <a:r>
              <a:rPr lang="en-US" dirty="0" smtClean="0"/>
              <a:t>Planning </a:t>
            </a:r>
            <a:r>
              <a:rPr lang="en-US" dirty="0"/>
              <a:t>for physical </a:t>
            </a:r>
            <a:r>
              <a:rPr lang="en-US" dirty="0" smtClean="0"/>
              <a:t>resources entails </a:t>
            </a:r>
            <a:r>
              <a:rPr lang="en-US" dirty="0"/>
              <a:t>estimating, </a:t>
            </a:r>
            <a:r>
              <a:rPr lang="en-US" dirty="0" smtClean="0"/>
              <a:t>as </a:t>
            </a:r>
            <a:r>
              <a:rPr lang="en-US" dirty="0"/>
              <a:t>well as supply chain, logistics, and management.</a:t>
            </a:r>
          </a:p>
          <a:p>
            <a:r>
              <a:rPr lang="en-US" dirty="0"/>
              <a:t>Projects with significant physical resources, such as engineering and construction projects, will </a:t>
            </a:r>
            <a:r>
              <a:rPr lang="en-US" dirty="0" smtClean="0"/>
              <a:t>need to </a:t>
            </a:r>
            <a:r>
              <a:rPr lang="en-US" dirty="0"/>
              <a:t>plan for procurement activities to acquire the resources.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be as simple as utilizing a </a:t>
            </a:r>
            <a:r>
              <a:rPr lang="en-US" dirty="0" smtClean="0"/>
              <a:t>basic ordering </a:t>
            </a:r>
            <a:r>
              <a:rPr lang="en-US" dirty="0"/>
              <a:t>agreement or as complicated as managing, coordinating, and integrating several </a:t>
            </a:r>
            <a:r>
              <a:rPr lang="en-US" dirty="0" smtClean="0"/>
              <a:t>large procurement </a:t>
            </a:r>
            <a:r>
              <a:rPr lang="en-US" dirty="0"/>
              <a:t>activities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393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</a:t>
            </a:r>
            <a:r>
              <a:rPr lang="en-US" dirty="0"/>
              <a:t>for physical resources includes taking into account lead time for delivery, movement</a:t>
            </a:r>
            <a:r>
              <a:rPr lang="en-US" dirty="0" smtClean="0"/>
              <a:t>, storage</a:t>
            </a:r>
            <a:r>
              <a:rPr lang="en-US" dirty="0"/>
              <a:t>, and disposition of materials, as well as a means to track material inventory from arrival </a:t>
            </a:r>
            <a:r>
              <a:rPr lang="en-US" dirty="0" smtClean="0"/>
              <a:t>on site </a:t>
            </a:r>
            <a:r>
              <a:rPr lang="en-US" dirty="0"/>
              <a:t>to delivery of an integrated product.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teams whose projects require significant </a:t>
            </a:r>
            <a:r>
              <a:rPr lang="en-US" dirty="0" smtClean="0"/>
              <a:t>physical materials </a:t>
            </a:r>
            <a:r>
              <a:rPr lang="en-US" dirty="0"/>
              <a:t>think and plan strategically about the timing from order, to delivery, to usage. </a:t>
            </a:r>
            <a:endParaRPr lang="en-US" dirty="0" smtClean="0"/>
          </a:p>
          <a:p>
            <a:r>
              <a:rPr lang="en-US" dirty="0" smtClean="0"/>
              <a:t>This can include </a:t>
            </a:r>
            <a:r>
              <a:rPr lang="en-US" dirty="0"/>
              <a:t>evaluation of bulk ordering versus cost of storage, global logistics, sustainability, </a:t>
            </a:r>
            <a:r>
              <a:rPr lang="en-US" dirty="0" smtClean="0"/>
              <a:t>and integrating </a:t>
            </a:r>
            <a:r>
              <a:rPr lang="en-US" dirty="0"/>
              <a:t>management of physical assets with the rest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10893</Words>
  <Application>Microsoft Office PowerPoint</Application>
  <PresentationFormat>Widescreen</PresentationFormat>
  <Paragraphs>1101</Paragraphs>
  <Slides>182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7" baseType="lpstr">
      <vt:lpstr>Arial</vt:lpstr>
      <vt:lpstr>Calibri</vt:lpstr>
      <vt:lpstr>Calibri Light</vt:lpstr>
      <vt:lpstr>Candara</vt:lpstr>
      <vt:lpstr>Office Theme</vt:lpstr>
      <vt:lpstr>Project Performance Domains</vt:lpstr>
      <vt:lpstr>Outline</vt:lpstr>
      <vt:lpstr>PowerPoint Presentation</vt:lpstr>
      <vt:lpstr>Project Performance Domains</vt:lpstr>
      <vt:lpstr>Project Performance Domains</vt:lpstr>
      <vt:lpstr>Project Performance Domains</vt:lpstr>
      <vt:lpstr>Project Performance Domains</vt:lpstr>
      <vt:lpstr>Project Performance Domains</vt:lpstr>
      <vt:lpstr>Stakeholder Performance Domain</vt:lpstr>
      <vt:lpstr>Stakeholder Performance Domain</vt:lpstr>
      <vt:lpstr>Stakeholder Performance Domain</vt:lpstr>
      <vt:lpstr>Examples of Project Stakeholders</vt:lpstr>
      <vt:lpstr>Stakeholder Performance Domain</vt:lpstr>
      <vt:lpstr>Stakeholder Engagement</vt:lpstr>
      <vt:lpstr>Stakeholder Engagement</vt:lpstr>
      <vt:lpstr>Checking Outcomes—Stakeholder Performance Domain</vt:lpstr>
      <vt:lpstr>Team Performance Domain</vt:lpstr>
      <vt:lpstr>Team Performance Domain</vt:lpstr>
      <vt:lpstr>Team Performance Domain</vt:lpstr>
      <vt:lpstr>Project Team Management and Leadership</vt:lpstr>
      <vt:lpstr>Project Team Management and Leadership</vt:lpstr>
      <vt:lpstr>Project Team Management and Leadership</vt:lpstr>
      <vt:lpstr>Project Team Management and Leadership</vt:lpstr>
      <vt:lpstr>Project Team Management and Leadership</vt:lpstr>
      <vt:lpstr>Project Team Management and Leadership</vt:lpstr>
      <vt:lpstr>Project Team Management and Leadership</vt:lpstr>
      <vt:lpstr>Project Team Culture</vt:lpstr>
      <vt:lpstr>Project Team Culture</vt:lpstr>
      <vt:lpstr>High-Performing Project Teams</vt:lpstr>
      <vt:lpstr>Leadership Skills</vt:lpstr>
      <vt:lpstr>Components of Emotional Intelligence</vt:lpstr>
      <vt:lpstr>Tailoring Leadership Styles</vt:lpstr>
      <vt:lpstr>Checking Outcomes—Team Performance Domain</vt:lpstr>
      <vt:lpstr>Development Approach and Life Cycle Performance Domain</vt:lpstr>
      <vt:lpstr>Development Approach and Life Cycle Performance Domain</vt:lpstr>
      <vt:lpstr>Development Approach and Life Cycle Performance Domain</vt:lpstr>
      <vt:lpstr>Development, Cadence, and Life Cycle</vt:lpstr>
      <vt:lpstr>Delivery Cadence</vt:lpstr>
      <vt:lpstr>Delivery Cadence</vt:lpstr>
      <vt:lpstr>Delivery Cadence</vt:lpstr>
      <vt:lpstr>Delivery Cadence</vt:lpstr>
      <vt:lpstr>Delivery Cadence</vt:lpstr>
      <vt:lpstr>Delivery Cadence</vt:lpstr>
      <vt:lpstr>Development Approaches</vt:lpstr>
      <vt:lpstr>Development Approaches</vt:lpstr>
      <vt:lpstr>Development Approaches</vt:lpstr>
      <vt:lpstr>Development Approaches</vt:lpstr>
      <vt:lpstr>Development Approaches</vt:lpstr>
      <vt:lpstr>Development Approaches</vt:lpstr>
      <vt:lpstr>Development Approaches</vt:lpstr>
      <vt:lpstr>Development Approaches</vt:lpstr>
      <vt:lpstr>Considerations for Selecting Approaches</vt:lpstr>
      <vt:lpstr>Considerations for Selecting Approaches</vt:lpstr>
      <vt:lpstr>Considerations for Selecting Approaches</vt:lpstr>
      <vt:lpstr>Considerations for Selecting Approaches</vt:lpstr>
      <vt:lpstr>Considerations for Selecting Approaches</vt:lpstr>
      <vt:lpstr>Considerations for Selecting Approaches</vt:lpstr>
      <vt:lpstr>Considerations for Selecting Approaches</vt:lpstr>
      <vt:lpstr>Life Cycle and Phase Definition</vt:lpstr>
      <vt:lpstr>Life Cycle and Phase Definition</vt:lpstr>
      <vt:lpstr>Sample Predictive Life Cycle</vt:lpstr>
      <vt:lpstr>Sample Life Cycle with an Incremental Development Approach</vt:lpstr>
      <vt:lpstr>Life Cycle Using Adaptive Development Approach</vt:lpstr>
      <vt:lpstr>Delivery Cadence and Development Approach</vt:lpstr>
      <vt:lpstr>PowerPoint Presentation</vt:lpstr>
      <vt:lpstr>Checking Outcomes—Development Approach and Life Cycle Performance Domain</vt:lpstr>
      <vt:lpstr>Planning Performance Domain</vt:lpstr>
      <vt:lpstr>Planning Performance Domain</vt:lpstr>
      <vt:lpstr>Planning Performance Domain</vt:lpstr>
      <vt:lpstr>Planning Performance Domain</vt:lpstr>
      <vt:lpstr>Planning Overview</vt:lpstr>
      <vt:lpstr>Planning Overview</vt:lpstr>
      <vt:lpstr>Planning Overview</vt:lpstr>
      <vt:lpstr>Planning Variables</vt:lpstr>
      <vt:lpstr>Delivery</vt:lpstr>
      <vt:lpstr>Delivery</vt:lpstr>
      <vt:lpstr>Estimating</vt:lpstr>
      <vt:lpstr>Estimating</vt:lpstr>
      <vt:lpstr>Estimating</vt:lpstr>
      <vt:lpstr>Estimating</vt:lpstr>
      <vt:lpstr>Schedules</vt:lpstr>
      <vt:lpstr>Schedules</vt:lpstr>
      <vt:lpstr>Schedules</vt:lpstr>
      <vt:lpstr>Schedules</vt:lpstr>
      <vt:lpstr>Schedules</vt:lpstr>
      <vt:lpstr>Schedules</vt:lpstr>
      <vt:lpstr>Schedules</vt:lpstr>
      <vt:lpstr>Schedules</vt:lpstr>
      <vt:lpstr>Schedules (Release and Iteration Plan)</vt:lpstr>
      <vt:lpstr>Schedules</vt:lpstr>
      <vt:lpstr>Budget</vt:lpstr>
      <vt:lpstr>Budget</vt:lpstr>
      <vt:lpstr>Budget Build Up</vt:lpstr>
      <vt:lpstr>Project Team Composition and Structure</vt:lpstr>
      <vt:lpstr>Project Team Composition and Structure</vt:lpstr>
      <vt:lpstr>Communication</vt:lpstr>
      <vt:lpstr>Communication</vt:lpstr>
      <vt:lpstr>Physical Resources</vt:lpstr>
      <vt:lpstr>Physical Resources</vt:lpstr>
      <vt:lpstr>Procurement</vt:lpstr>
      <vt:lpstr>Changes</vt:lpstr>
      <vt:lpstr>Metrics</vt:lpstr>
      <vt:lpstr>Metrics</vt:lpstr>
      <vt:lpstr>Alignment</vt:lpstr>
      <vt:lpstr>Alignment</vt:lpstr>
      <vt:lpstr>Checking Outcomes—Planning Performance Domain</vt:lpstr>
      <vt:lpstr>Project Work Performance Domain</vt:lpstr>
      <vt:lpstr>Project Work Performance Domain</vt:lpstr>
      <vt:lpstr>Project Work Performance Domain</vt:lpstr>
      <vt:lpstr>Project Work Performance Domain</vt:lpstr>
      <vt:lpstr>Project Processes</vt:lpstr>
      <vt:lpstr>Project Processes</vt:lpstr>
      <vt:lpstr>Project Processes</vt:lpstr>
      <vt:lpstr>Balancing Competing Constraints</vt:lpstr>
      <vt:lpstr>Balancing Competing Constraints</vt:lpstr>
      <vt:lpstr>Maintaining Project Team Focus</vt:lpstr>
      <vt:lpstr>Maintaining Project Team Focus</vt:lpstr>
      <vt:lpstr>Project Communication and Engagement</vt:lpstr>
      <vt:lpstr>Managing Physical Resources</vt:lpstr>
      <vt:lpstr>Working with Procurement</vt:lpstr>
      <vt:lpstr>Working with Procurement</vt:lpstr>
      <vt:lpstr>The Bid Process</vt:lpstr>
      <vt:lpstr>Contracting</vt:lpstr>
      <vt:lpstr>Monitor New Work and Changes</vt:lpstr>
      <vt:lpstr>Learning Through the Project</vt:lpstr>
      <vt:lpstr>PowerPoint Presentation</vt:lpstr>
      <vt:lpstr>Delivery Performance Domain</vt:lpstr>
      <vt:lpstr>Delivery Performance Domain</vt:lpstr>
      <vt:lpstr>Delivery Performance Domain</vt:lpstr>
      <vt:lpstr>Delivery Performance Domain</vt:lpstr>
      <vt:lpstr>Delivery of Value</vt:lpstr>
      <vt:lpstr>Delivery of Value</vt:lpstr>
      <vt:lpstr>Deliverables</vt:lpstr>
      <vt:lpstr>Deliverables</vt:lpstr>
      <vt:lpstr>Scenario for Developing a Smart Watch</vt:lpstr>
      <vt:lpstr>Quality</vt:lpstr>
      <vt:lpstr>Quality</vt:lpstr>
      <vt:lpstr>Cost of Quality</vt:lpstr>
      <vt:lpstr>Cost of Change</vt:lpstr>
      <vt:lpstr>Suboptimal Outcomes</vt:lpstr>
      <vt:lpstr>Checking Outcomes—Delivery Performance Domain</vt:lpstr>
      <vt:lpstr>Measurement Performance Domain</vt:lpstr>
      <vt:lpstr>Measurement Performance Domain</vt:lpstr>
      <vt:lpstr>Measurement Performance Domain</vt:lpstr>
      <vt:lpstr>Measurement Performance Domain</vt:lpstr>
      <vt:lpstr>Measurement Performance Domain</vt:lpstr>
      <vt:lpstr>Establishing Effective Measures</vt:lpstr>
      <vt:lpstr>Establishing Effective Measures</vt:lpstr>
      <vt:lpstr>Establishing Effective Measures</vt:lpstr>
      <vt:lpstr>What to Measure</vt:lpstr>
      <vt:lpstr>What to Measure</vt:lpstr>
      <vt:lpstr>What to Measure</vt:lpstr>
      <vt:lpstr>Mood Board</vt:lpstr>
      <vt:lpstr>Presenting Information</vt:lpstr>
      <vt:lpstr>Presenting Information</vt:lpstr>
      <vt:lpstr>Presenting Information</vt:lpstr>
      <vt:lpstr>Presenting Information</vt:lpstr>
      <vt:lpstr>Measurement Pitfalls</vt:lpstr>
      <vt:lpstr>Growing and Improving</vt:lpstr>
      <vt:lpstr>Checking Outcomes—Measurement Performance Domain</vt:lpstr>
      <vt:lpstr>Uncertainty Performance Domain</vt:lpstr>
      <vt:lpstr>Uncertainty Performance Domain</vt:lpstr>
      <vt:lpstr>Uncertainty Performance Domain</vt:lpstr>
      <vt:lpstr>Uncertainty Performance Domain</vt:lpstr>
      <vt:lpstr>Uncertainty Performance Domain</vt:lpstr>
      <vt:lpstr>General Uncertainty</vt:lpstr>
      <vt:lpstr>Ambiguity</vt:lpstr>
      <vt:lpstr>Complexity</vt:lpstr>
      <vt:lpstr>Complexity</vt:lpstr>
      <vt:lpstr>Systems-Based Complexity</vt:lpstr>
      <vt:lpstr>Reframing Complexity</vt:lpstr>
      <vt:lpstr>Process-Based Complexity</vt:lpstr>
      <vt:lpstr>Volatility</vt:lpstr>
      <vt:lpstr>Volatility</vt:lpstr>
      <vt:lpstr>Risk</vt:lpstr>
      <vt:lpstr>Risk</vt:lpstr>
      <vt:lpstr>Risk (Threat)</vt:lpstr>
      <vt:lpstr>Risk Reduction over Time</vt:lpstr>
      <vt:lpstr>Risk (Opportunities)</vt:lpstr>
      <vt:lpstr>Risk (Management and Contingency Reserve)</vt:lpstr>
      <vt:lpstr>Risk (Risk Review)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174</cp:revision>
  <cp:lastPrinted>2021-10-18T07:27:50Z</cp:lastPrinted>
  <dcterms:created xsi:type="dcterms:W3CDTF">2021-10-12T10:09:12Z</dcterms:created>
  <dcterms:modified xsi:type="dcterms:W3CDTF">2022-11-29T04:43:27Z</dcterms:modified>
</cp:coreProperties>
</file>