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687" r:id="rId3"/>
    <p:sldId id="688" r:id="rId4"/>
    <p:sldId id="689" r:id="rId5"/>
    <p:sldId id="690" r:id="rId6"/>
    <p:sldId id="691" r:id="rId7"/>
    <p:sldId id="692" r:id="rId8"/>
    <p:sldId id="775" r:id="rId9"/>
    <p:sldId id="776" r:id="rId10"/>
    <p:sldId id="771" r:id="rId11"/>
    <p:sldId id="693" r:id="rId12"/>
    <p:sldId id="777" r:id="rId13"/>
    <p:sldId id="772" r:id="rId14"/>
    <p:sldId id="694" r:id="rId15"/>
    <p:sldId id="695" r:id="rId16"/>
    <p:sldId id="781" r:id="rId17"/>
    <p:sldId id="696" r:id="rId18"/>
    <p:sldId id="773" r:id="rId19"/>
    <p:sldId id="765" r:id="rId20"/>
    <p:sldId id="766" r:id="rId21"/>
    <p:sldId id="778" r:id="rId22"/>
    <p:sldId id="779" r:id="rId23"/>
    <p:sldId id="780" r:id="rId24"/>
    <p:sldId id="767" r:id="rId25"/>
    <p:sldId id="770" r:id="rId26"/>
    <p:sldId id="698" r:id="rId27"/>
    <p:sldId id="699" r:id="rId28"/>
    <p:sldId id="700" r:id="rId29"/>
    <p:sldId id="701" r:id="rId30"/>
    <p:sldId id="702" r:id="rId31"/>
    <p:sldId id="704" r:id="rId32"/>
    <p:sldId id="705" r:id="rId33"/>
    <p:sldId id="706" r:id="rId34"/>
    <p:sldId id="707" r:id="rId35"/>
    <p:sldId id="713" r:id="rId36"/>
    <p:sldId id="714" r:id="rId37"/>
    <p:sldId id="715" r:id="rId38"/>
    <p:sldId id="716" r:id="rId39"/>
    <p:sldId id="717" r:id="rId40"/>
    <p:sldId id="718" r:id="rId41"/>
    <p:sldId id="719" r:id="rId42"/>
    <p:sldId id="720" r:id="rId43"/>
    <p:sldId id="721" r:id="rId44"/>
    <p:sldId id="722" r:id="rId45"/>
    <p:sldId id="723" r:id="rId46"/>
    <p:sldId id="724" r:id="rId47"/>
    <p:sldId id="725" r:id="rId48"/>
    <p:sldId id="726" r:id="rId49"/>
    <p:sldId id="727" r:id="rId50"/>
    <p:sldId id="728" r:id="rId51"/>
    <p:sldId id="729" r:id="rId52"/>
    <p:sldId id="730" r:id="rId53"/>
    <p:sldId id="731" r:id="rId54"/>
    <p:sldId id="732" r:id="rId55"/>
    <p:sldId id="733" r:id="rId56"/>
    <p:sldId id="734" r:id="rId57"/>
    <p:sldId id="735" r:id="rId58"/>
    <p:sldId id="738" r:id="rId59"/>
    <p:sldId id="739"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1" r:id="rId79"/>
    <p:sldId id="7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alkingtails.wordpress.com/2007/07/23/maslow-greek-philosophy-indian-mysticis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246063" y="609600"/>
            <a:ext cx="6365875" cy="35814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EE85CA-0F6A-4943-8C50-16CE1C172AC4}" type="slidenum">
              <a:rPr lang="en-US" altLang="en-US" sz="1200"/>
              <a:pPr/>
              <a:t>9</a:t>
            </a:fld>
            <a:r>
              <a:rPr lang="en-US" altLang="en-US" sz="1200"/>
              <a:t> of 90</a:t>
            </a:r>
          </a:p>
        </p:txBody>
      </p:sp>
    </p:spTree>
    <p:extLst>
      <p:ext uri="{BB962C8B-B14F-4D97-AF65-F5344CB8AC3E}">
        <p14:creationId xmlns:p14="http://schemas.microsoft.com/office/powerpoint/2010/main" val="12758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xfrm>
            <a:off x="246063" y="609600"/>
            <a:ext cx="6365875" cy="3581400"/>
          </a:xfrm>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844E0A-2E56-451B-B8DF-2A62AA7B8103}" type="slidenum">
              <a:rPr lang="en-US" altLang="en-US" sz="1200"/>
              <a:pPr/>
              <a:t>30</a:t>
            </a:fld>
            <a:r>
              <a:rPr lang="en-US" altLang="en-US" sz="1200"/>
              <a:t> of 90</a:t>
            </a:r>
          </a:p>
        </p:txBody>
      </p:sp>
    </p:spTree>
    <p:extLst>
      <p:ext uri="{BB962C8B-B14F-4D97-AF65-F5344CB8AC3E}">
        <p14:creationId xmlns:p14="http://schemas.microsoft.com/office/powerpoint/2010/main" val="33972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246063" y="609600"/>
            <a:ext cx="6365875" cy="35814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63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44E4DE-4A58-41FB-985E-01D745870091}" type="slidenum">
              <a:rPr lang="en-US" altLang="en-US" sz="1200"/>
              <a:pPr/>
              <a:t>31</a:t>
            </a:fld>
            <a:r>
              <a:rPr lang="en-US" altLang="en-US" sz="1200"/>
              <a:t> of 90</a:t>
            </a:r>
          </a:p>
        </p:txBody>
      </p:sp>
    </p:spTree>
    <p:extLst>
      <p:ext uri="{BB962C8B-B14F-4D97-AF65-F5344CB8AC3E}">
        <p14:creationId xmlns:p14="http://schemas.microsoft.com/office/powerpoint/2010/main" val="118913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246063" y="609600"/>
            <a:ext cx="6365875" cy="35814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5AF2FE-E3D4-49E0-88A2-2ADF569D331D}" type="slidenum">
              <a:rPr lang="en-US" altLang="en-US" sz="1200"/>
              <a:pPr/>
              <a:t>32</a:t>
            </a:fld>
            <a:r>
              <a:rPr lang="en-US" altLang="en-US" sz="1200"/>
              <a:t> of 90</a:t>
            </a:r>
          </a:p>
        </p:txBody>
      </p:sp>
    </p:spTree>
    <p:extLst>
      <p:ext uri="{BB962C8B-B14F-4D97-AF65-F5344CB8AC3E}">
        <p14:creationId xmlns:p14="http://schemas.microsoft.com/office/powerpoint/2010/main" val="86117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246063" y="609600"/>
            <a:ext cx="6365875" cy="35814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04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98E3E-08E6-4A78-ADDD-FBA87CDD5DC8}" type="slidenum">
              <a:rPr lang="en-US" altLang="en-US" sz="1200"/>
              <a:pPr/>
              <a:t>33</a:t>
            </a:fld>
            <a:r>
              <a:rPr lang="en-US" altLang="en-US" sz="1200"/>
              <a:t> of 90</a:t>
            </a:r>
          </a:p>
        </p:txBody>
      </p:sp>
    </p:spTree>
    <p:extLst>
      <p:ext uri="{BB962C8B-B14F-4D97-AF65-F5344CB8AC3E}">
        <p14:creationId xmlns:p14="http://schemas.microsoft.com/office/powerpoint/2010/main" val="183832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246063" y="609600"/>
            <a:ext cx="6365875" cy="3581400"/>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24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C004EB-6B3C-46AD-9A94-DABD07983224}" type="slidenum">
              <a:rPr lang="en-US" altLang="en-US" sz="1200"/>
              <a:pPr/>
              <a:t>34</a:t>
            </a:fld>
            <a:r>
              <a:rPr lang="en-US" altLang="en-US" sz="1200"/>
              <a:t> of 90</a:t>
            </a:r>
          </a:p>
        </p:txBody>
      </p:sp>
    </p:spTree>
    <p:extLst>
      <p:ext uri="{BB962C8B-B14F-4D97-AF65-F5344CB8AC3E}">
        <p14:creationId xmlns:p14="http://schemas.microsoft.com/office/powerpoint/2010/main" val="294985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330EAE-839C-47BE-A048-FC869651BA91}" type="slidenum">
              <a:rPr lang="en-US" altLang="en-US" sz="1200"/>
              <a:pPr/>
              <a:t>35</a:t>
            </a:fld>
            <a:r>
              <a:rPr lang="en-US" altLang="en-US" sz="1200"/>
              <a:t> of 90</a:t>
            </a:r>
          </a:p>
        </p:txBody>
      </p:sp>
    </p:spTree>
    <p:extLst>
      <p:ext uri="{BB962C8B-B14F-4D97-AF65-F5344CB8AC3E}">
        <p14:creationId xmlns:p14="http://schemas.microsoft.com/office/powerpoint/2010/main" val="38544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0C3BAB-E87C-441A-86AB-1C2F6892302E}" type="slidenum">
              <a:rPr lang="en-US" altLang="en-US" sz="1200"/>
              <a:pPr/>
              <a:t>36</a:t>
            </a:fld>
            <a:r>
              <a:rPr lang="en-US" altLang="en-US" sz="1200"/>
              <a:t> of 90</a:t>
            </a:r>
          </a:p>
        </p:txBody>
      </p:sp>
    </p:spTree>
    <p:extLst>
      <p:ext uri="{BB962C8B-B14F-4D97-AF65-F5344CB8AC3E}">
        <p14:creationId xmlns:p14="http://schemas.microsoft.com/office/powerpoint/2010/main" val="790567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DFFE27-D736-4EC6-86A1-16B605D78CDC}" type="slidenum">
              <a:rPr lang="en-US" altLang="en-US" sz="1200"/>
              <a:pPr/>
              <a:t>37</a:t>
            </a:fld>
            <a:r>
              <a:rPr lang="en-US" altLang="en-US" sz="1200"/>
              <a:t> of 90</a:t>
            </a:r>
          </a:p>
        </p:txBody>
      </p:sp>
    </p:spTree>
    <p:extLst>
      <p:ext uri="{BB962C8B-B14F-4D97-AF65-F5344CB8AC3E}">
        <p14:creationId xmlns:p14="http://schemas.microsoft.com/office/powerpoint/2010/main" val="371903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46063" y="609600"/>
            <a:ext cx="6365875" cy="3581400"/>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9E984E-5085-48B9-8160-46B60F1A38F8}" type="slidenum">
              <a:rPr lang="en-US" altLang="en-US" sz="1200"/>
              <a:pPr/>
              <a:t>38</a:t>
            </a:fld>
            <a:r>
              <a:rPr lang="en-US" altLang="en-US" sz="1200"/>
              <a:t> of 90</a:t>
            </a:r>
          </a:p>
        </p:txBody>
      </p:sp>
    </p:spTree>
    <p:extLst>
      <p:ext uri="{BB962C8B-B14F-4D97-AF65-F5344CB8AC3E}">
        <p14:creationId xmlns:p14="http://schemas.microsoft.com/office/powerpoint/2010/main" val="324909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hlinkClick r:id="rId3"/>
              </a:rPr>
              <a:t>http://talkingtails.wordpress.com/2007/07/23/maslow-greek-philosophy-indian-mysticism/</a:t>
            </a:r>
            <a:endPar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Maslow</a:t>
            </a:r>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s hierarchy of needs is often depicted as a pyramid consisting of five levels: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the four lower levels are grouped together as deficiency needs associated with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physiological needs, while the top level is termed growth needs associated with</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psychological needs. While deficiency needs must be met, growth needs are the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need for personal growth. The basic concept is that the higher needs in this hierarchy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only come into focus once all the needs that are lower down in the pyramid are mainly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or entirely satisfied. Once an individual has moved past a level, those needs will no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longer be prioritized. However, if a lower set of needs is continually unmet for an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extended period of time, the individual will temporarily re-prioritize those needs –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dropping down to that level until those lower needs are reasonably satisfied again.</a:t>
            </a:r>
            <a:r>
              <a:rPr lang="ja-JP" altLang="en-US" sz="1000" i="1" smtClean="0">
                <a:latin typeface="Arial" panose="020B0604020202020204" pitchFamily="34" charset="0"/>
                <a:ea typeface="ＭＳ Ｐゴシック" panose="020B0600070205080204" pitchFamily="34" charset="-128"/>
              </a:rPr>
              <a:t>”</a:t>
            </a:r>
            <a:endParaRPr lang="en-US" altLang="ja-JP"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latin typeface="Arial" panose="020B0604020202020204" pitchFamily="34" charset="0"/>
              <a:ea typeface="ＭＳ Ｐゴシック" panose="020B0600070205080204" pitchFamily="34" charset="-128"/>
            </a:endParaRPr>
          </a:p>
        </p:txBody>
      </p:sp>
      <p:sp>
        <p:nvSpPr>
          <p:cNvPr id="8294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E6E8B2-C88C-4030-9276-DA821962EDFC}" type="slidenum">
              <a:rPr lang="en-US" altLang="en-US" sz="1200"/>
              <a:pPr/>
              <a:t>39</a:t>
            </a:fld>
            <a:r>
              <a:rPr lang="en-US" altLang="en-US" sz="1200"/>
              <a:t> of 90</a:t>
            </a:r>
          </a:p>
        </p:txBody>
      </p:sp>
    </p:spTree>
    <p:extLst>
      <p:ext uri="{BB962C8B-B14F-4D97-AF65-F5344CB8AC3E}">
        <p14:creationId xmlns:p14="http://schemas.microsoft.com/office/powerpoint/2010/main" val="25043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xfrm>
            <a:off x="246063" y="609600"/>
            <a:ext cx="6365875" cy="3581400"/>
          </a:xfrm>
          <a:ln/>
        </p:spPr>
      </p:sp>
      <p:sp>
        <p:nvSpPr>
          <p:cNvPr id="132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20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21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21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21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BA6384-E5EB-40A9-AACB-C4BEF23C4232}" type="slidenum">
              <a:rPr lang="en-US" altLang="en-US" sz="1200"/>
              <a:pPr/>
              <a:t>12</a:t>
            </a:fld>
            <a:r>
              <a:rPr lang="en-US" altLang="en-US" sz="1200"/>
              <a:t> of 90</a:t>
            </a:r>
          </a:p>
        </p:txBody>
      </p:sp>
    </p:spTree>
    <p:extLst>
      <p:ext uri="{BB962C8B-B14F-4D97-AF65-F5344CB8AC3E}">
        <p14:creationId xmlns:p14="http://schemas.microsoft.com/office/powerpoint/2010/main" val="28649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499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F7CAD32-3CED-4C61-A611-DD394CABC108}" type="slidenum">
              <a:rPr lang="en-US" altLang="en-US" sz="1200"/>
              <a:pPr/>
              <a:t>40</a:t>
            </a:fld>
            <a:r>
              <a:rPr lang="en-US" altLang="en-US" sz="1200"/>
              <a:t> of 90</a:t>
            </a:r>
          </a:p>
        </p:txBody>
      </p:sp>
    </p:spTree>
    <p:extLst>
      <p:ext uri="{BB962C8B-B14F-4D97-AF65-F5344CB8AC3E}">
        <p14:creationId xmlns:p14="http://schemas.microsoft.com/office/powerpoint/2010/main" val="221109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704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B65ADE-9436-48C9-8BD3-61B9B1BF0EF7}" type="slidenum">
              <a:rPr lang="en-US" altLang="en-US" sz="1200"/>
              <a:pPr/>
              <a:t>41</a:t>
            </a:fld>
            <a:r>
              <a:rPr lang="en-US" altLang="en-US" sz="1200"/>
              <a:t> of 90</a:t>
            </a:r>
          </a:p>
        </p:txBody>
      </p:sp>
    </p:spTree>
    <p:extLst>
      <p:ext uri="{BB962C8B-B14F-4D97-AF65-F5344CB8AC3E}">
        <p14:creationId xmlns:p14="http://schemas.microsoft.com/office/powerpoint/2010/main" val="1376368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246063" y="609600"/>
            <a:ext cx="6365875" cy="3581400"/>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342AF9-B22E-4DD0-ABF8-CFE584C64D1B}" type="slidenum">
              <a:rPr lang="en-US" altLang="en-US" sz="1200"/>
              <a:pPr/>
              <a:t>42</a:t>
            </a:fld>
            <a:r>
              <a:rPr lang="en-US" altLang="en-US" sz="1200"/>
              <a:t> of 90</a:t>
            </a:r>
          </a:p>
        </p:txBody>
      </p:sp>
    </p:spTree>
    <p:extLst>
      <p:ext uri="{BB962C8B-B14F-4D97-AF65-F5344CB8AC3E}">
        <p14:creationId xmlns:p14="http://schemas.microsoft.com/office/powerpoint/2010/main" val="171493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8"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7AD58-12CE-40B7-9F6F-522D489BFF3C}" type="slidenum">
              <a:rPr lang="en-US" altLang="en-US" sz="1200"/>
              <a:pPr/>
              <a:t>43</a:t>
            </a:fld>
            <a:r>
              <a:rPr lang="en-US" altLang="en-US" sz="1200"/>
              <a:t> of 90</a:t>
            </a:r>
          </a:p>
        </p:txBody>
      </p:sp>
    </p:spTree>
    <p:extLst>
      <p:ext uri="{BB962C8B-B14F-4D97-AF65-F5344CB8AC3E}">
        <p14:creationId xmlns:p14="http://schemas.microsoft.com/office/powerpoint/2010/main" val="98435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318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6D5CD1-5990-4388-8CC5-AA6346F3B938}" type="slidenum">
              <a:rPr lang="en-US" altLang="en-US" sz="1200"/>
              <a:pPr/>
              <a:t>44</a:t>
            </a:fld>
            <a:r>
              <a:rPr lang="en-US" altLang="en-US" sz="1200"/>
              <a:t> of 90</a:t>
            </a:r>
          </a:p>
        </p:txBody>
      </p:sp>
    </p:spTree>
    <p:extLst>
      <p:ext uri="{BB962C8B-B14F-4D97-AF65-F5344CB8AC3E}">
        <p14:creationId xmlns:p14="http://schemas.microsoft.com/office/powerpoint/2010/main" val="300638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246063" y="609600"/>
            <a:ext cx="6365875" cy="3581400"/>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987AD4-6498-422A-8C45-CEEB3EED7B99}" type="slidenum">
              <a:rPr lang="en-US" altLang="en-US" sz="1200"/>
              <a:pPr/>
              <a:t>45</a:t>
            </a:fld>
            <a:r>
              <a:rPr lang="en-US" altLang="en-US" sz="1200"/>
              <a:t> of 90</a:t>
            </a:r>
          </a:p>
        </p:txBody>
      </p:sp>
    </p:spTree>
    <p:extLst>
      <p:ext uri="{BB962C8B-B14F-4D97-AF65-F5344CB8AC3E}">
        <p14:creationId xmlns:p14="http://schemas.microsoft.com/office/powerpoint/2010/main" val="264688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2E8ED8-8CB8-42CA-983B-2E82467BC4F5}" type="slidenum">
              <a:rPr lang="en-US" altLang="en-US" sz="1200"/>
              <a:pPr/>
              <a:t>46</a:t>
            </a:fld>
            <a:r>
              <a:rPr lang="en-US" altLang="en-US" sz="1200"/>
              <a:t> of 90</a:t>
            </a:r>
          </a:p>
        </p:txBody>
      </p:sp>
    </p:spTree>
    <p:extLst>
      <p:ext uri="{BB962C8B-B14F-4D97-AF65-F5344CB8AC3E}">
        <p14:creationId xmlns:p14="http://schemas.microsoft.com/office/powerpoint/2010/main" val="193451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933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93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93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93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93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9144AD-F4D4-4F02-A3A8-522FBAB75DCC}" type="slidenum">
              <a:rPr lang="en-US" altLang="en-US" sz="1200"/>
              <a:pPr/>
              <a:t>47</a:t>
            </a:fld>
            <a:r>
              <a:rPr lang="en-US" altLang="en-US" sz="1200"/>
              <a:t> of 90</a:t>
            </a:r>
          </a:p>
        </p:txBody>
      </p:sp>
    </p:spTree>
    <p:extLst>
      <p:ext uri="{BB962C8B-B14F-4D97-AF65-F5344CB8AC3E}">
        <p14:creationId xmlns:p14="http://schemas.microsoft.com/office/powerpoint/2010/main" val="3122492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46063" y="609600"/>
            <a:ext cx="6365875" cy="35814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13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13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13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EF5A2D-3042-451D-AC83-634ADDC90E0B}" type="slidenum">
              <a:rPr lang="en-US" altLang="en-US" sz="1200"/>
              <a:pPr/>
              <a:t>48</a:t>
            </a:fld>
            <a:r>
              <a:rPr lang="en-US" altLang="en-US" sz="1200"/>
              <a:t> of 90</a:t>
            </a:r>
          </a:p>
        </p:txBody>
      </p:sp>
    </p:spTree>
    <p:extLst>
      <p:ext uri="{BB962C8B-B14F-4D97-AF65-F5344CB8AC3E}">
        <p14:creationId xmlns:p14="http://schemas.microsoft.com/office/powerpoint/2010/main" val="1707730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46063" y="609600"/>
            <a:ext cx="6365875" cy="3581400"/>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34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34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34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CD4754-808C-44EB-803E-2C54A0917C6C}" type="slidenum">
              <a:rPr lang="en-US" altLang="en-US" sz="1200"/>
              <a:pPr/>
              <a:t>49</a:t>
            </a:fld>
            <a:r>
              <a:rPr lang="en-US" altLang="en-US" sz="1200"/>
              <a:t> of 90</a:t>
            </a:r>
          </a:p>
        </p:txBody>
      </p:sp>
    </p:spTree>
    <p:extLst>
      <p:ext uri="{BB962C8B-B14F-4D97-AF65-F5344CB8AC3E}">
        <p14:creationId xmlns:p14="http://schemas.microsoft.com/office/powerpoint/2010/main" val="8206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C4E26-9059-4718-9481-76820E1F82BA}" type="slidenum">
              <a:rPr lang="en-US" altLang="en-US" sz="1200"/>
              <a:pPr/>
              <a:t>21</a:t>
            </a:fld>
            <a:r>
              <a:rPr lang="en-US" altLang="en-US" sz="1200"/>
              <a:t> of 90</a:t>
            </a:r>
          </a:p>
        </p:txBody>
      </p:sp>
    </p:spTree>
    <p:extLst>
      <p:ext uri="{BB962C8B-B14F-4D97-AF65-F5344CB8AC3E}">
        <p14:creationId xmlns:p14="http://schemas.microsoft.com/office/powerpoint/2010/main" val="89109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ED7F3B-FB79-4480-A47B-6D31D43EE395}" type="slidenum">
              <a:rPr lang="en-US" altLang="en-US" sz="1200"/>
              <a:pPr/>
              <a:t>50</a:t>
            </a:fld>
            <a:r>
              <a:rPr lang="en-US" altLang="en-US" sz="1200"/>
              <a:t> of 90</a:t>
            </a:r>
          </a:p>
        </p:txBody>
      </p:sp>
    </p:spTree>
    <p:extLst>
      <p:ext uri="{BB962C8B-B14F-4D97-AF65-F5344CB8AC3E}">
        <p14:creationId xmlns:p14="http://schemas.microsoft.com/office/powerpoint/2010/main" val="27713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xfrm>
            <a:off x="246063" y="609600"/>
            <a:ext cx="6365875" cy="3581400"/>
          </a:xfrm>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0A5A29-B502-4DA1-B5F0-B50C5CBA6E8A}" type="slidenum">
              <a:rPr lang="en-US" altLang="en-US" sz="1200"/>
              <a:pPr/>
              <a:t>51</a:t>
            </a:fld>
            <a:r>
              <a:rPr lang="en-US" altLang="en-US" sz="1200"/>
              <a:t> of 90</a:t>
            </a:r>
          </a:p>
        </p:txBody>
      </p:sp>
    </p:spTree>
    <p:extLst>
      <p:ext uri="{BB962C8B-B14F-4D97-AF65-F5344CB8AC3E}">
        <p14:creationId xmlns:p14="http://schemas.microsoft.com/office/powerpoint/2010/main" val="3304695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xfrm>
            <a:off x="246063" y="609600"/>
            <a:ext cx="6365875" cy="3581400"/>
          </a:xfrm>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5245E2-C6F9-464F-B521-E301AFED5365}" type="slidenum">
              <a:rPr lang="en-US" altLang="en-US" sz="1200"/>
              <a:pPr/>
              <a:t>52</a:t>
            </a:fld>
            <a:r>
              <a:rPr lang="en-US" altLang="en-US" sz="1200"/>
              <a:t> of 90</a:t>
            </a:r>
          </a:p>
        </p:txBody>
      </p:sp>
    </p:spTree>
    <p:extLst>
      <p:ext uri="{BB962C8B-B14F-4D97-AF65-F5344CB8AC3E}">
        <p14:creationId xmlns:p14="http://schemas.microsoft.com/office/powerpoint/2010/main" val="3882360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xfrm>
            <a:off x="246063" y="609600"/>
            <a:ext cx="6365875" cy="3581400"/>
          </a:xfrm>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9BC41F-F047-4970-8AFE-FBAE6E38583A}" type="slidenum">
              <a:rPr lang="en-US" altLang="en-US" sz="1200"/>
              <a:pPr/>
              <a:t>53</a:t>
            </a:fld>
            <a:r>
              <a:rPr lang="en-US" altLang="en-US" sz="1200"/>
              <a:t> of 90</a:t>
            </a:r>
          </a:p>
        </p:txBody>
      </p:sp>
    </p:spTree>
    <p:extLst>
      <p:ext uri="{BB962C8B-B14F-4D97-AF65-F5344CB8AC3E}">
        <p14:creationId xmlns:p14="http://schemas.microsoft.com/office/powerpoint/2010/main" val="698437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xfrm>
            <a:off x="246063" y="609600"/>
            <a:ext cx="6365875" cy="3581400"/>
          </a:xfrm>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36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36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435795-3406-4C1B-94B6-4F4A1B6530A3}" type="slidenum">
              <a:rPr lang="en-US" altLang="en-US" sz="1200"/>
              <a:pPr/>
              <a:t>54</a:t>
            </a:fld>
            <a:r>
              <a:rPr lang="en-US" altLang="en-US" sz="1200"/>
              <a:t> of 90</a:t>
            </a:r>
          </a:p>
        </p:txBody>
      </p:sp>
    </p:spTree>
    <p:extLst>
      <p:ext uri="{BB962C8B-B14F-4D97-AF65-F5344CB8AC3E}">
        <p14:creationId xmlns:p14="http://schemas.microsoft.com/office/powerpoint/2010/main" val="4027394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57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57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57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F0BADD-FC06-4DB7-9234-013C93CC2C0A}" type="slidenum">
              <a:rPr lang="en-US" altLang="en-US" sz="1200"/>
              <a:pPr/>
              <a:t>55</a:t>
            </a:fld>
            <a:r>
              <a:rPr lang="en-US" altLang="en-US" sz="1200"/>
              <a:t> of 90</a:t>
            </a:r>
          </a:p>
        </p:txBody>
      </p:sp>
    </p:spTree>
    <p:extLst>
      <p:ext uri="{BB962C8B-B14F-4D97-AF65-F5344CB8AC3E}">
        <p14:creationId xmlns:p14="http://schemas.microsoft.com/office/powerpoint/2010/main" val="410674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77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77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77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A02D1-E0C8-423C-8E09-294FFCDE3612}" type="slidenum">
              <a:rPr lang="en-US" altLang="en-US" sz="1200"/>
              <a:pPr/>
              <a:t>56</a:t>
            </a:fld>
            <a:r>
              <a:rPr lang="en-US" altLang="en-US" sz="1200"/>
              <a:t> of 90</a:t>
            </a:r>
          </a:p>
        </p:txBody>
      </p:sp>
    </p:spTree>
    <p:extLst>
      <p:ext uri="{BB962C8B-B14F-4D97-AF65-F5344CB8AC3E}">
        <p14:creationId xmlns:p14="http://schemas.microsoft.com/office/powerpoint/2010/main" val="1669475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98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E8343-5B85-42CC-9F20-3B25F5264496}" type="slidenum">
              <a:rPr lang="en-US" altLang="en-US" sz="1200"/>
              <a:pPr/>
              <a:t>57</a:t>
            </a:fld>
            <a:r>
              <a:rPr lang="en-US" altLang="en-US" sz="1200"/>
              <a:t> of 90</a:t>
            </a:r>
          </a:p>
        </p:txBody>
      </p:sp>
    </p:spTree>
    <p:extLst>
      <p:ext uri="{BB962C8B-B14F-4D97-AF65-F5344CB8AC3E}">
        <p14:creationId xmlns:p14="http://schemas.microsoft.com/office/powerpoint/2010/main" val="18845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246063" y="609600"/>
            <a:ext cx="6365875" cy="3581400"/>
          </a:xfrm>
          <a:ln/>
        </p:spPr>
      </p:sp>
      <p:sp>
        <p:nvSpPr>
          <p:cNvPr id="1259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Bjarne Stroustrup</a:t>
            </a:r>
            <a:r>
              <a:rPr lang="en-US" altLang="en-US" i="1" smtClean="0">
                <a:latin typeface="Arial" panose="020B0604020202020204" pitchFamily="34" charset="0"/>
                <a:ea typeface="ＭＳ Ｐゴシック" panose="020B0600070205080204" pitchFamily="34" charset="-128"/>
              </a:rPr>
              <a:t>, C++ Programming Language</a:t>
            </a:r>
            <a:r>
              <a:rPr lang="en-US" altLang="en-US" smtClean="0">
                <a:latin typeface="Arial" panose="020B0604020202020204" pitchFamily="34" charset="0"/>
                <a:ea typeface="ＭＳ Ｐゴシック" panose="020B0600070205080204" pitchFamily="34" charset="-128"/>
              </a:rPr>
              <a:t>, Third Edition,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ISBN 0-201-88954-4, pp. 713, 716-717 especially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interchangeable </a:t>
            </a:r>
            <a:br>
              <a:rPr lang="en-US" altLang="ja-JP" smtClean="0">
                <a:latin typeface="Arial" panose="020B0604020202020204" pitchFamily="34" charset="0"/>
                <a:ea typeface="ＭＳ Ｐゴシック" panose="020B0600070205080204" pitchFamily="34" charset="-128"/>
              </a:rPr>
            </a:br>
            <a:r>
              <a:rPr lang="en-US" altLang="ja-JP" smtClean="0">
                <a:latin typeface="Arial" panose="020B0604020202020204" pitchFamily="34" charset="0"/>
                <a:ea typeface="ＭＳ Ｐゴシック" panose="020B0600070205080204" pitchFamily="34" charset="-128"/>
              </a:rPr>
              <a:t>morons school of management</a:t>
            </a:r>
            <a:r>
              <a:rPr lang="ja-JP" altLang="en-US" smtClean="0">
                <a:latin typeface="Arial" panose="020B0604020202020204" pitchFamily="34" charset="0"/>
                <a:ea typeface="ＭＳ Ｐゴシック" panose="020B0600070205080204" pitchFamily="34" charset="-128"/>
              </a:rPr>
              <a:t>”</a:t>
            </a:r>
            <a:endParaRPr lang="en-US" altLang="en-US" smtClean="0">
              <a:latin typeface="Times New Roman" panose="02020603050405020304" pitchFamily="18" charset="0"/>
              <a:ea typeface="ＭＳ Ｐゴシック" panose="020B0600070205080204" pitchFamily="34" charset="-128"/>
            </a:endParaRPr>
          </a:p>
        </p:txBody>
      </p:sp>
      <p:sp>
        <p:nvSpPr>
          <p:cNvPr id="1259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59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59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59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363C68-C517-416E-8709-4A248B2EC49F}" type="slidenum">
              <a:rPr lang="en-US" altLang="en-US" sz="1200"/>
              <a:pPr/>
              <a:t>58</a:t>
            </a:fld>
            <a:r>
              <a:rPr lang="en-US" altLang="en-US" sz="1200"/>
              <a:t> of 90</a:t>
            </a:r>
          </a:p>
        </p:txBody>
      </p:sp>
    </p:spTree>
    <p:extLst>
      <p:ext uri="{BB962C8B-B14F-4D97-AF65-F5344CB8AC3E}">
        <p14:creationId xmlns:p14="http://schemas.microsoft.com/office/powerpoint/2010/main" val="2017209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280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80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80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80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7F4A1-60EF-4F5F-99F8-6EF4AE306A46}" type="slidenum">
              <a:rPr lang="en-US" altLang="en-US" sz="1200"/>
              <a:pPr/>
              <a:t>59</a:t>
            </a:fld>
            <a:r>
              <a:rPr lang="en-US" altLang="en-US" sz="1200"/>
              <a:t> of 90</a:t>
            </a:r>
          </a:p>
        </p:txBody>
      </p:sp>
    </p:spTree>
    <p:extLst>
      <p:ext uri="{BB962C8B-B14F-4D97-AF65-F5344CB8AC3E}">
        <p14:creationId xmlns:p14="http://schemas.microsoft.com/office/powerpoint/2010/main" val="2139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46063" y="609600"/>
            <a:ext cx="6365875" cy="3581400"/>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86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CF4856-1FCA-450B-BD40-CA4B0DD2E194}" type="slidenum">
              <a:rPr lang="en-US" altLang="en-US" sz="1200"/>
              <a:pPr/>
              <a:t>22</a:t>
            </a:fld>
            <a:r>
              <a:rPr lang="en-US" altLang="en-US" sz="1200"/>
              <a:t> of 90</a:t>
            </a:r>
          </a:p>
        </p:txBody>
      </p:sp>
    </p:spTree>
    <p:extLst>
      <p:ext uri="{BB962C8B-B14F-4D97-AF65-F5344CB8AC3E}">
        <p14:creationId xmlns:p14="http://schemas.microsoft.com/office/powerpoint/2010/main" val="325169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246063" y="609600"/>
            <a:ext cx="6365875" cy="3581400"/>
          </a:xfrm>
          <a:ln/>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35DF-2AE6-4171-864B-B0FB5CC4EED4}" type="slidenum">
              <a:rPr lang="en-US" altLang="en-US" sz="1200"/>
              <a:pPr/>
              <a:t>61</a:t>
            </a:fld>
            <a:r>
              <a:rPr lang="en-US" altLang="en-US" sz="1200"/>
              <a:t> of 90</a:t>
            </a:r>
          </a:p>
        </p:txBody>
      </p:sp>
    </p:spTree>
    <p:extLst>
      <p:ext uri="{BB962C8B-B14F-4D97-AF65-F5344CB8AC3E}">
        <p14:creationId xmlns:p14="http://schemas.microsoft.com/office/powerpoint/2010/main" val="35119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9B6319-C914-4EDC-A03C-0E913BF72CAC}" type="slidenum">
              <a:rPr lang="en-US" altLang="en-US" sz="1200"/>
              <a:pPr/>
              <a:t>62</a:t>
            </a:fld>
            <a:r>
              <a:rPr lang="en-US" altLang="en-US" sz="1200"/>
              <a:t> of 90</a:t>
            </a:r>
          </a:p>
        </p:txBody>
      </p:sp>
    </p:spTree>
    <p:extLst>
      <p:ext uri="{BB962C8B-B14F-4D97-AF65-F5344CB8AC3E}">
        <p14:creationId xmlns:p14="http://schemas.microsoft.com/office/powerpoint/2010/main" val="132384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955ED-5836-4585-ACBF-2DED617FCB06}" type="slidenum">
              <a:rPr lang="en-US" altLang="en-US" sz="1200"/>
              <a:pPr/>
              <a:t>63</a:t>
            </a:fld>
            <a:r>
              <a:rPr lang="en-US" altLang="en-US" sz="1200"/>
              <a:t> of 90</a:t>
            </a:r>
          </a:p>
        </p:txBody>
      </p:sp>
    </p:spTree>
    <p:extLst>
      <p:ext uri="{BB962C8B-B14F-4D97-AF65-F5344CB8AC3E}">
        <p14:creationId xmlns:p14="http://schemas.microsoft.com/office/powerpoint/2010/main" val="986645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271C0-DAF2-4CB4-89B0-68723E006EFC}" type="slidenum">
              <a:rPr lang="en-US" altLang="en-US" sz="1200"/>
              <a:pPr/>
              <a:t>64</a:t>
            </a:fld>
            <a:r>
              <a:rPr lang="en-US" altLang="en-US" sz="1200"/>
              <a:t> of 90</a:t>
            </a:r>
          </a:p>
        </p:txBody>
      </p:sp>
    </p:spTree>
    <p:extLst>
      <p:ext uri="{BB962C8B-B14F-4D97-AF65-F5344CB8AC3E}">
        <p14:creationId xmlns:p14="http://schemas.microsoft.com/office/powerpoint/2010/main" val="3635650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A3DC86-409F-4248-A5F3-D61C58BAA6E2}" type="slidenum">
              <a:rPr lang="en-US" altLang="en-US" sz="1200"/>
              <a:pPr/>
              <a:t>65</a:t>
            </a:fld>
            <a:r>
              <a:rPr lang="en-US" altLang="en-US" sz="1200"/>
              <a:t> of 90</a:t>
            </a:r>
          </a:p>
        </p:txBody>
      </p:sp>
    </p:spTree>
    <p:extLst>
      <p:ext uri="{BB962C8B-B14F-4D97-AF65-F5344CB8AC3E}">
        <p14:creationId xmlns:p14="http://schemas.microsoft.com/office/powerpoint/2010/main" val="216253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0132D0-3474-498D-AE17-229D956B2157}" type="slidenum">
              <a:rPr lang="en-US" altLang="en-US" sz="1200"/>
              <a:pPr/>
              <a:t>66</a:t>
            </a:fld>
            <a:r>
              <a:rPr lang="en-US" altLang="en-US" sz="1200"/>
              <a:t> of 90</a:t>
            </a:r>
          </a:p>
        </p:txBody>
      </p:sp>
    </p:spTree>
    <p:extLst>
      <p:ext uri="{BB962C8B-B14F-4D97-AF65-F5344CB8AC3E}">
        <p14:creationId xmlns:p14="http://schemas.microsoft.com/office/powerpoint/2010/main" val="2557442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BF049-BD35-43C5-B0F0-A3D4A556FC20}" type="slidenum">
              <a:rPr lang="en-US" altLang="en-US" sz="1200"/>
              <a:pPr/>
              <a:t>68</a:t>
            </a:fld>
            <a:r>
              <a:rPr lang="en-US" altLang="en-US" sz="1200"/>
              <a:t> of 90</a:t>
            </a:r>
          </a:p>
        </p:txBody>
      </p:sp>
    </p:spTree>
    <p:extLst>
      <p:ext uri="{BB962C8B-B14F-4D97-AF65-F5344CB8AC3E}">
        <p14:creationId xmlns:p14="http://schemas.microsoft.com/office/powerpoint/2010/main" val="776185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32D802-46FF-4D6B-A735-163BD893963A}" type="slidenum">
              <a:rPr lang="en-US" altLang="en-US" sz="1200"/>
              <a:pPr/>
              <a:t>69</a:t>
            </a:fld>
            <a:r>
              <a:rPr lang="en-US" altLang="en-US" sz="1200"/>
              <a:t> of 90</a:t>
            </a:r>
          </a:p>
        </p:txBody>
      </p:sp>
    </p:spTree>
    <p:extLst>
      <p:ext uri="{BB962C8B-B14F-4D97-AF65-F5344CB8AC3E}">
        <p14:creationId xmlns:p14="http://schemas.microsoft.com/office/powerpoint/2010/main" val="3441226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606267-DE67-4E79-B702-672C82730510}" type="slidenum">
              <a:rPr lang="en-US" altLang="en-US" sz="1200"/>
              <a:pPr/>
              <a:t>70</a:t>
            </a:fld>
            <a:r>
              <a:rPr lang="en-US" altLang="en-US" sz="1200"/>
              <a:t> of 90</a:t>
            </a:r>
          </a:p>
        </p:txBody>
      </p:sp>
    </p:spTree>
    <p:extLst>
      <p:ext uri="{BB962C8B-B14F-4D97-AF65-F5344CB8AC3E}">
        <p14:creationId xmlns:p14="http://schemas.microsoft.com/office/powerpoint/2010/main" val="2099385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246063" y="609600"/>
            <a:ext cx="6365875" cy="35814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88C0CB-5E4E-4114-9B09-9B7667F07010}" type="slidenum">
              <a:rPr lang="en-US" altLang="en-US" sz="1200"/>
              <a:pPr/>
              <a:t>71</a:t>
            </a:fld>
            <a:r>
              <a:rPr lang="en-US" altLang="en-US" sz="1200"/>
              <a:t> of 90</a:t>
            </a:r>
          </a:p>
        </p:txBody>
      </p:sp>
    </p:spTree>
    <p:extLst>
      <p:ext uri="{BB962C8B-B14F-4D97-AF65-F5344CB8AC3E}">
        <p14:creationId xmlns:p14="http://schemas.microsoft.com/office/powerpoint/2010/main" val="330881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46063" y="609600"/>
            <a:ext cx="6365875" cy="3581400"/>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FEA324-C765-4CB9-BFE9-521244A1AB46}" type="slidenum">
              <a:rPr lang="en-US" altLang="en-US" sz="1200"/>
              <a:pPr/>
              <a:t>23</a:t>
            </a:fld>
            <a:r>
              <a:rPr lang="en-US" altLang="en-US" sz="1200"/>
              <a:t> of 90</a:t>
            </a:r>
          </a:p>
        </p:txBody>
      </p:sp>
    </p:spTree>
    <p:extLst>
      <p:ext uri="{BB962C8B-B14F-4D97-AF65-F5344CB8AC3E}">
        <p14:creationId xmlns:p14="http://schemas.microsoft.com/office/powerpoint/2010/main" val="3631915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246063" y="609600"/>
            <a:ext cx="6365875" cy="3581400"/>
          </a:xfrm>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Personal Software Process (PSP) methodology.  Developed in 1993 by Watts S. Humphrey, the PSP is a disciplined and structured approach to developing software.  By using the PSP concepts and methods in their work, engineers in almost any technical field can improve their estimating and planning skills, make commitments that they can meet, manage the quality of their work, and reduce the number of defects in their products.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Personal Software Process Body of Knowledge (PSP BOK):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http://www.sei.cmu.edu/library/abstracts/reports/09sr018.cfm</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6112C-01A2-4687-A0B5-E50DC4C15436}" type="slidenum">
              <a:rPr lang="en-US" altLang="en-US" sz="1200"/>
              <a:pPr/>
              <a:t>72</a:t>
            </a:fld>
            <a:r>
              <a:rPr lang="en-US" altLang="en-US" sz="1200"/>
              <a:t> of 90</a:t>
            </a:r>
          </a:p>
        </p:txBody>
      </p:sp>
    </p:spTree>
    <p:extLst>
      <p:ext uri="{BB962C8B-B14F-4D97-AF65-F5344CB8AC3E}">
        <p14:creationId xmlns:p14="http://schemas.microsoft.com/office/powerpoint/2010/main" val="405392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A1B9C-FBEC-48F9-BF76-C0FF96355C37}" type="slidenum">
              <a:rPr lang="en-US" altLang="en-US" sz="1200"/>
              <a:pPr/>
              <a:t>73</a:t>
            </a:fld>
            <a:r>
              <a:rPr lang="en-US" altLang="en-US" sz="1200"/>
              <a:t> of 90</a:t>
            </a:r>
          </a:p>
        </p:txBody>
      </p:sp>
    </p:spTree>
    <p:extLst>
      <p:ext uri="{BB962C8B-B14F-4D97-AF65-F5344CB8AC3E}">
        <p14:creationId xmlns:p14="http://schemas.microsoft.com/office/powerpoint/2010/main" val="25629951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02AAC-F350-4986-85FC-1F4B03DC31C4}" type="slidenum">
              <a:rPr lang="en-US" altLang="en-US" sz="1200"/>
              <a:pPr/>
              <a:t>74</a:t>
            </a:fld>
            <a:r>
              <a:rPr lang="en-US" altLang="en-US" sz="1200"/>
              <a:t> of 90</a:t>
            </a:r>
          </a:p>
        </p:txBody>
      </p:sp>
    </p:spTree>
    <p:extLst>
      <p:ext uri="{BB962C8B-B14F-4D97-AF65-F5344CB8AC3E}">
        <p14:creationId xmlns:p14="http://schemas.microsoft.com/office/powerpoint/2010/main" val="3482322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486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486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486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085D6-CA08-4FC6-9D83-90C62DC34B45}" type="slidenum">
              <a:rPr lang="en-US" altLang="en-US" sz="1200"/>
              <a:pPr/>
              <a:t>77</a:t>
            </a:fld>
            <a:r>
              <a:rPr lang="en-US" altLang="en-US" sz="1200"/>
              <a:t> of 90</a:t>
            </a:r>
          </a:p>
        </p:txBody>
      </p:sp>
    </p:spTree>
    <p:extLst>
      <p:ext uri="{BB962C8B-B14F-4D97-AF65-F5344CB8AC3E}">
        <p14:creationId xmlns:p14="http://schemas.microsoft.com/office/powerpoint/2010/main" val="2494592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4F924-D3C1-4424-B9A8-71A0D42F8C95}" type="slidenum">
              <a:rPr lang="en-US" altLang="en-US" sz="1200"/>
              <a:pPr/>
              <a:t>78</a:t>
            </a:fld>
            <a:r>
              <a:rPr lang="en-US" altLang="en-US" sz="1200"/>
              <a:t> of 90</a:t>
            </a:r>
          </a:p>
        </p:txBody>
      </p:sp>
    </p:spTree>
    <p:extLst>
      <p:ext uri="{BB962C8B-B14F-4D97-AF65-F5344CB8AC3E}">
        <p14:creationId xmlns:p14="http://schemas.microsoft.com/office/powerpoint/2010/main" val="344148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a:xfrm>
            <a:off x="246063" y="609600"/>
            <a:ext cx="6365875" cy="3581400"/>
          </a:xfrm>
          <a:ln/>
        </p:spPr>
      </p:sp>
      <p:sp>
        <p:nvSpPr>
          <p:cNvPr id="169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D9D897-6318-4BD7-94DF-93B2ED4CD336}" type="slidenum">
              <a:rPr lang="en-US" altLang="en-US" sz="1200"/>
              <a:pPr/>
              <a:t>79</a:t>
            </a:fld>
            <a:r>
              <a:rPr lang="en-US" altLang="en-US" sz="1200"/>
              <a:t> of 90</a:t>
            </a:r>
          </a:p>
        </p:txBody>
      </p:sp>
    </p:spTree>
    <p:extLst>
      <p:ext uri="{BB962C8B-B14F-4D97-AF65-F5344CB8AC3E}">
        <p14:creationId xmlns:p14="http://schemas.microsoft.com/office/powerpoint/2010/main" val="399039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B7FEE1-C5CD-4163-8D7C-6B5421DC8002}" type="slidenum">
              <a:rPr lang="en-US" altLang="en-US" sz="1200"/>
              <a:pPr/>
              <a:t>26</a:t>
            </a:fld>
            <a:r>
              <a:rPr lang="en-US" altLang="en-US" sz="1200"/>
              <a:t> of 90</a:t>
            </a:r>
          </a:p>
        </p:txBody>
      </p:sp>
    </p:spTree>
    <p:extLst>
      <p:ext uri="{BB962C8B-B14F-4D97-AF65-F5344CB8AC3E}">
        <p14:creationId xmlns:p14="http://schemas.microsoft.com/office/powerpoint/2010/main" val="183452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56F244-F839-4E9E-A667-4732FF79FAAD}" type="slidenum">
              <a:rPr lang="en-US" altLang="en-US" sz="1200"/>
              <a:pPr/>
              <a:t>27</a:t>
            </a:fld>
            <a:r>
              <a:rPr lang="en-US" altLang="en-US" sz="1200"/>
              <a:t> of 90</a:t>
            </a:r>
          </a:p>
        </p:txBody>
      </p:sp>
    </p:spTree>
    <p:extLst>
      <p:ext uri="{BB962C8B-B14F-4D97-AF65-F5344CB8AC3E}">
        <p14:creationId xmlns:p14="http://schemas.microsoft.com/office/powerpoint/2010/main" val="254422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246063" y="609600"/>
            <a:ext cx="6365875" cy="3581400"/>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A90C9E-1C08-445E-9D70-63EA69A505F2}" type="slidenum">
              <a:rPr lang="en-US" altLang="en-US" sz="1200"/>
              <a:pPr/>
              <a:t>28</a:t>
            </a:fld>
            <a:r>
              <a:rPr lang="en-US" altLang="en-US" sz="1200"/>
              <a:t> of 90</a:t>
            </a:r>
          </a:p>
        </p:txBody>
      </p:sp>
    </p:spTree>
    <p:extLst>
      <p:ext uri="{BB962C8B-B14F-4D97-AF65-F5344CB8AC3E}">
        <p14:creationId xmlns:p14="http://schemas.microsoft.com/office/powerpoint/2010/main" val="372910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xfrm>
            <a:off x="246063" y="609600"/>
            <a:ext cx="6365875" cy="3581400"/>
          </a:xfrm>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638DF-88FE-4691-85B7-DEB247E27CFB}" type="slidenum">
              <a:rPr lang="en-US" altLang="en-US" sz="1200"/>
              <a:pPr/>
              <a:t>29</a:t>
            </a:fld>
            <a:r>
              <a:rPr lang="en-US" altLang="en-US" sz="1200"/>
              <a:t> of 90</a:t>
            </a:r>
          </a:p>
        </p:txBody>
      </p:sp>
    </p:spTree>
    <p:extLst>
      <p:ext uri="{BB962C8B-B14F-4D97-AF65-F5344CB8AC3E}">
        <p14:creationId xmlns:p14="http://schemas.microsoft.com/office/powerpoint/2010/main" val="246409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20586-0936-4873-8DBD-7FFEBC7E1E48}"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2CDE1-D725-41CE-8068-73A99A3082C0}"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16639-E18E-487A-B35B-30B027A27017}"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BE72D40-B439-4A1B-B6B6-806B80C0113E}" type="datetime1">
              <a:rPr lang="en-US" smtClean="0"/>
              <a:t>11/29/2022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C1B5EA4-DD4B-4A49-8149-B64600366B01}" type="datetime1">
              <a:rPr lang="en-US" smtClean="0"/>
              <a:t>11/29/2022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E8C88-2F28-4285-9522-CD304DA393DA}" type="datetime1">
              <a:rPr lang="en-US" smtClean="0"/>
              <a:t>11/29/2022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E5685-8C33-48CA-9018-AEC4C0ACCE58}"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2765E-16FD-4906-BB0D-9EDD7B9735FA}"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3845B7-DDB7-459A-A6DF-07EDDD9798C1}"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CA76AA-F92F-4FA0-8652-C322256D44C7}"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5D9F-F09C-4FF3-813D-AEA396ECB9DC}"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8DBCB7-3AD8-4128-83EB-2E23CF02B485}"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02BA-1D52-453F-BDBC-3746C3BF022E}"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59B3-5BC7-4AE2-A8B3-45FC2C81EE8A}" type="datetime1">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Teams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Building Trust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0336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a:t>
            </a:r>
            <a:endParaRPr lang="en-US" dirty="0"/>
          </a:p>
        </p:txBody>
      </p:sp>
      <p:sp>
        <p:nvSpPr>
          <p:cNvPr id="3" name="Content Placeholder 2"/>
          <p:cNvSpPr>
            <a:spLocks noGrp="1"/>
          </p:cNvSpPr>
          <p:nvPr>
            <p:ph idx="1"/>
          </p:nvPr>
        </p:nvSpPr>
        <p:spPr/>
        <p:txBody>
          <a:bodyPr/>
          <a:lstStyle/>
          <a:p>
            <a:r>
              <a:rPr lang="en-US" dirty="0" smtClean="0"/>
              <a:t>Trust </a:t>
            </a:r>
            <a:r>
              <a:rPr lang="en-US" dirty="0"/>
              <a:t>is the foundation of teamwork</a:t>
            </a:r>
          </a:p>
          <a:p>
            <a:r>
              <a:rPr lang="en-US" dirty="0" smtClean="0"/>
              <a:t>Trust </a:t>
            </a:r>
            <a:r>
              <a:rPr lang="en-US" dirty="0"/>
              <a:t>is all about vulnerability, which is difficult </a:t>
            </a:r>
            <a:r>
              <a:rPr lang="en-US" dirty="0" smtClean="0"/>
              <a:t>for most </a:t>
            </a:r>
            <a:r>
              <a:rPr lang="en-US" dirty="0"/>
              <a:t>people.</a:t>
            </a:r>
          </a:p>
          <a:p>
            <a:r>
              <a:rPr lang="en-US" dirty="0" smtClean="0"/>
              <a:t>Takes </a:t>
            </a:r>
            <a:r>
              <a:rPr lang="en-US" dirty="0"/>
              <a:t>time.</a:t>
            </a:r>
          </a:p>
          <a:p>
            <a:r>
              <a:rPr lang="en-US" dirty="0" smtClean="0"/>
              <a:t>Needs </a:t>
            </a:r>
            <a:r>
              <a:rPr lang="en-US" dirty="0"/>
              <a:t>to be maintained over time.</a:t>
            </a:r>
          </a:p>
          <a:p>
            <a:r>
              <a:rPr lang="en-US" dirty="0" smtClean="0"/>
              <a:t>Techniques </a:t>
            </a:r>
            <a:r>
              <a:rPr lang="en-US" dirty="0"/>
              <a:t>– Behavioral profiling (like </a:t>
            </a:r>
            <a:r>
              <a:rPr lang="en-US" dirty="0" err="1"/>
              <a:t>MyersBriggs</a:t>
            </a:r>
            <a:r>
              <a:rPr lang="en-US" dirty="0"/>
              <a:t>). Helps to admit strengths &amp; weaknesses.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9377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Establishing a basis of trust </a:t>
            </a:r>
          </a:p>
        </p:txBody>
      </p:sp>
      <p:sp>
        <p:nvSpPr>
          <p:cNvPr id="131074"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A solid basis for trust is </a:t>
            </a:r>
            <a:r>
              <a:rPr lang="en-US" altLang="en-US" i="1" smtClean="0">
                <a:ea typeface="ＭＳ Ｐゴシック" panose="020B0600070205080204" pitchFamily="34" charset="-128"/>
              </a:rPr>
              <a:t>earned, </a:t>
            </a:r>
            <a:r>
              <a:rPr lang="en-US" altLang="en-US" smtClean="0">
                <a:ea typeface="ＭＳ Ｐゴシック" panose="020B0600070205080204" pitchFamily="34" charset="-128"/>
              </a:rPr>
              <a:t>not granted </a:t>
            </a:r>
          </a:p>
          <a:p>
            <a:pPr lvl="1"/>
            <a:r>
              <a:rPr lang="en-US" altLang="en-US" smtClean="0">
                <a:ea typeface="ＭＳ Ｐゴシック" panose="020B0600070205080204" pitchFamily="34" charset="-128"/>
              </a:rPr>
              <a:t>Most human beings in most situations are inherently wary of others</a:t>
            </a:r>
          </a:p>
          <a:p>
            <a:r>
              <a:rPr lang="en-US" altLang="en-US" smtClean="0">
                <a:ea typeface="ＭＳ Ｐゴシック" panose="020B0600070205080204" pitchFamily="34" charset="-128"/>
              </a:rPr>
              <a:t>Maintain open communication within the project team– communication barriers create project risks </a:t>
            </a:r>
          </a:p>
          <a:p>
            <a:r>
              <a:rPr lang="en-US" altLang="en-US" smtClean="0">
                <a:ea typeface="ＭＳ Ｐゴシック" panose="020B0600070205080204" pitchFamily="34" charset="-128"/>
              </a:rPr>
              <a:t>Be fallible. Take responsibility for making mistakes, correct them, and  make it clear how you plan to avoid these mistakes in the future </a:t>
            </a:r>
          </a:p>
          <a:p>
            <a:r>
              <a:rPr lang="en-US" altLang="en-US" smtClean="0">
                <a:ea typeface="ＭＳ Ｐゴシック" panose="020B0600070205080204" pitchFamily="34" charset="-128"/>
              </a:rPr>
              <a:t>Lead by example rather than by mandate. Show the team what you expect from yourself and from them</a:t>
            </a:r>
          </a:p>
          <a:p>
            <a:r>
              <a:rPr lang="en-US" altLang="en-US" smtClean="0">
                <a:ea typeface="ＭＳ Ｐゴシック" panose="020B0600070205080204" pitchFamily="34" charset="-128"/>
              </a:rPr>
              <a:t>Complete all your commitments on time. If you cannot do so, give adequate notice and an explanation, not an excuse</a:t>
            </a:r>
          </a:p>
          <a:p>
            <a:r>
              <a:rPr lang="en-US" altLang="en-US" smtClean="0">
                <a:ea typeface="ＭＳ Ｐゴシック" panose="020B0600070205080204" pitchFamily="34" charset="-128"/>
              </a:rPr>
              <a:t>Don’</a:t>
            </a:r>
            <a:r>
              <a:rPr lang="en-US" altLang="ja-JP" smtClean="0">
                <a:ea typeface="ＭＳ Ｐゴシック" panose="020B0600070205080204" pitchFamily="34" charset="-128"/>
              </a:rPr>
              <a:t>t confuse friendship with leadership</a:t>
            </a:r>
            <a:endParaRPr lang="en-US" altLang="en-US">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969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Conflict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247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Conflict</a:t>
            </a:r>
          </a:p>
        </p:txBody>
      </p:sp>
      <p:sp>
        <p:nvSpPr>
          <p:cNvPr id="3" name="Content Placeholder 2"/>
          <p:cNvSpPr>
            <a:spLocks noGrp="1"/>
          </p:cNvSpPr>
          <p:nvPr>
            <p:ph idx="1"/>
          </p:nvPr>
        </p:nvSpPr>
        <p:spPr/>
        <p:txBody>
          <a:bodyPr>
            <a:normAutofit/>
          </a:bodyPr>
          <a:lstStyle/>
          <a:p>
            <a:r>
              <a:rPr lang="en-US" dirty="0" smtClean="0"/>
              <a:t>Good </a:t>
            </a:r>
            <a:r>
              <a:rPr lang="en-US" dirty="0"/>
              <a:t>conflict among team members </a:t>
            </a:r>
            <a:r>
              <a:rPr lang="en-US" dirty="0" smtClean="0"/>
              <a:t>requires trust</a:t>
            </a:r>
            <a:r>
              <a:rPr lang="en-US" dirty="0"/>
              <a:t>, which is all about engaging in unfiltered</a:t>
            </a:r>
            <a:r>
              <a:rPr lang="en-US" dirty="0" smtClean="0"/>
              <a:t>, passionate </a:t>
            </a:r>
            <a:r>
              <a:rPr lang="en-US" dirty="0"/>
              <a:t>debate around issues.</a:t>
            </a:r>
          </a:p>
          <a:p>
            <a:r>
              <a:rPr lang="en-US" dirty="0" smtClean="0"/>
              <a:t>Even </a:t>
            </a:r>
            <a:r>
              <a:rPr lang="en-US" dirty="0"/>
              <a:t>among the best teams, conflict will at </a:t>
            </a:r>
            <a:r>
              <a:rPr lang="en-US" dirty="0" smtClean="0"/>
              <a:t>times be </a:t>
            </a:r>
            <a:r>
              <a:rPr lang="en-US" dirty="0"/>
              <a:t>uncomfortable.</a:t>
            </a:r>
          </a:p>
          <a:p>
            <a:r>
              <a:rPr lang="en-US" dirty="0" smtClean="0"/>
              <a:t>Conflict </a:t>
            </a:r>
            <a:r>
              <a:rPr lang="en-US" dirty="0"/>
              <a:t>norms will vary in each team, and must </a:t>
            </a:r>
            <a:r>
              <a:rPr lang="en-US" dirty="0" smtClean="0"/>
              <a:t>be discussed </a:t>
            </a:r>
            <a:r>
              <a:rPr lang="en-US" dirty="0"/>
              <a:t>and made clear.</a:t>
            </a:r>
          </a:p>
          <a:p>
            <a:r>
              <a:rPr lang="en-US" dirty="0" smtClean="0"/>
              <a:t>The </a:t>
            </a:r>
            <a:r>
              <a:rPr lang="en-US" dirty="0"/>
              <a:t>fear of occasional personal conflict should </a:t>
            </a:r>
            <a:r>
              <a:rPr lang="en-US" dirty="0" smtClean="0"/>
              <a:t>not deter </a:t>
            </a:r>
            <a:r>
              <a:rPr lang="en-US" dirty="0"/>
              <a:t>a team from having regular, </a:t>
            </a:r>
            <a:r>
              <a:rPr lang="en-US" dirty="0" smtClean="0"/>
              <a:t>productive debate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16507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 – How?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Conflict </a:t>
            </a:r>
            <a:r>
              <a:rPr lang="en-US" dirty="0"/>
              <a:t>Resolution Techniques</a:t>
            </a:r>
          </a:p>
          <a:p>
            <a:pPr lvl="1"/>
            <a:r>
              <a:rPr lang="en-US" dirty="0" smtClean="0"/>
              <a:t>Confronting </a:t>
            </a:r>
            <a:r>
              <a:rPr lang="en-US" dirty="0"/>
              <a:t>(Problem Solving)</a:t>
            </a:r>
          </a:p>
          <a:p>
            <a:pPr lvl="1"/>
            <a:r>
              <a:rPr lang="en-US" dirty="0" smtClean="0"/>
              <a:t>Compromising</a:t>
            </a:r>
            <a:endParaRPr lang="en-US" dirty="0"/>
          </a:p>
          <a:p>
            <a:pPr lvl="1"/>
            <a:r>
              <a:rPr lang="en-US" dirty="0" smtClean="0"/>
              <a:t>Withdrawal </a:t>
            </a:r>
            <a:r>
              <a:rPr lang="en-US" dirty="0"/>
              <a:t>(Avoidance)</a:t>
            </a:r>
          </a:p>
          <a:p>
            <a:pPr lvl="1"/>
            <a:r>
              <a:rPr lang="en-US" dirty="0" smtClean="0"/>
              <a:t>Smoothing </a:t>
            </a:r>
            <a:r>
              <a:rPr lang="en-US" dirty="0"/>
              <a:t>(Accommodating)</a:t>
            </a:r>
          </a:p>
          <a:p>
            <a:pPr lvl="1"/>
            <a:r>
              <a:rPr lang="en-US" dirty="0" smtClean="0"/>
              <a:t>Collaborating</a:t>
            </a:r>
            <a:endParaRPr lang="en-US" dirty="0"/>
          </a:p>
          <a:p>
            <a:pPr lvl="1"/>
            <a:r>
              <a:rPr lang="en-US" dirty="0" smtClean="0"/>
              <a:t>Forcing</a:t>
            </a:r>
            <a:endParaRPr lang="en-US" dirty="0"/>
          </a:p>
          <a:p>
            <a:r>
              <a:rPr lang="en-US" dirty="0" smtClean="0"/>
              <a:t>Problem </a:t>
            </a:r>
            <a:r>
              <a:rPr lang="en-US" dirty="0"/>
              <a:t>Solving</a:t>
            </a:r>
          </a:p>
          <a:p>
            <a:pPr marL="914400" lvl="1" indent="-457200">
              <a:buFont typeface="+mj-lt"/>
              <a:buAutoNum type="arabicPeriod"/>
            </a:pPr>
            <a:r>
              <a:rPr lang="en-US" dirty="0" smtClean="0"/>
              <a:t>Define </a:t>
            </a:r>
            <a:r>
              <a:rPr lang="en-US" dirty="0"/>
              <a:t>the real/root problem</a:t>
            </a:r>
          </a:p>
          <a:p>
            <a:pPr marL="914400" lvl="1" indent="-457200">
              <a:buFont typeface="+mj-lt"/>
              <a:buAutoNum type="arabicPeriod"/>
            </a:pPr>
            <a:r>
              <a:rPr lang="en-US" dirty="0" smtClean="0"/>
              <a:t>Analyze </a:t>
            </a:r>
            <a:r>
              <a:rPr lang="en-US" dirty="0"/>
              <a:t>the problem</a:t>
            </a:r>
          </a:p>
          <a:p>
            <a:pPr marL="914400" lvl="1" indent="-457200">
              <a:buFont typeface="+mj-lt"/>
              <a:buAutoNum type="arabicPeriod"/>
            </a:pPr>
            <a:r>
              <a:rPr lang="en-US" dirty="0" smtClean="0"/>
              <a:t>Identify </a:t>
            </a:r>
            <a:r>
              <a:rPr lang="en-US" dirty="0"/>
              <a:t>Solutions</a:t>
            </a:r>
          </a:p>
          <a:p>
            <a:pPr marL="914400" lvl="1" indent="-457200">
              <a:buFont typeface="+mj-lt"/>
              <a:buAutoNum type="arabicPeriod"/>
            </a:pPr>
            <a:r>
              <a:rPr lang="en-US" dirty="0" smtClean="0"/>
              <a:t>Pick </a:t>
            </a:r>
            <a:r>
              <a:rPr lang="en-US" dirty="0"/>
              <a:t>a Solution</a:t>
            </a:r>
          </a:p>
          <a:p>
            <a:pPr marL="914400" lvl="1" indent="-457200">
              <a:buFont typeface="+mj-lt"/>
              <a:buAutoNum type="arabicPeriod"/>
            </a:pPr>
            <a:r>
              <a:rPr lang="en-US" dirty="0" smtClean="0"/>
              <a:t>Implement </a:t>
            </a:r>
            <a:r>
              <a:rPr lang="en-US" dirty="0"/>
              <a:t>a solution</a:t>
            </a:r>
          </a:p>
          <a:p>
            <a:pPr marL="914400" lvl="1" indent="-457200">
              <a:buFont typeface="+mj-lt"/>
              <a:buAutoNum type="arabicPeriod"/>
            </a:pPr>
            <a:r>
              <a:rPr lang="en-US" dirty="0" smtClean="0"/>
              <a:t>Review </a:t>
            </a:r>
            <a:r>
              <a:rPr lang="en-US" dirty="0"/>
              <a:t>the solution, and confirm that it solved the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803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Managing and resolving conﬂict </a:t>
            </a:r>
          </a:p>
        </p:txBody>
      </p:sp>
      <p:sp>
        <p:nvSpPr>
          <p:cNvPr id="165890" name="Content Placeholder 2"/>
          <p:cNvSpPr>
            <a:spLocks noGrp="1"/>
          </p:cNvSpPr>
          <p:nvPr>
            <p:ph idx="1"/>
          </p:nvPr>
        </p:nvSpPr>
        <p:spPr/>
        <p:txBody>
          <a:bodyPr/>
          <a:lstStyle/>
          <a:p>
            <a:pPr>
              <a:spcAft>
                <a:spcPts val="600"/>
              </a:spcAft>
            </a:pPr>
            <a:r>
              <a:rPr lang="en-US" altLang="en-US" sz="2000" dirty="0">
                <a:ea typeface="ＭＳ Ｐゴシック" panose="020B0600070205080204" pitchFamily="34" charset="-128"/>
              </a:rPr>
              <a:t>Every team encounters conﬂict–successful teams resolve conﬂicts, while unsuccessful teams force conﬂict to the background </a:t>
            </a:r>
          </a:p>
          <a:p>
            <a:pPr>
              <a:spcAft>
                <a:spcPts val="600"/>
              </a:spcAft>
            </a:pPr>
            <a:r>
              <a:rPr lang="en-US" altLang="en-US" sz="2000" dirty="0">
                <a:ea typeface="ＭＳ Ｐゴシック" panose="020B0600070205080204" pitchFamily="34" charset="-128"/>
              </a:rPr>
              <a:t>Disagreement is not the same as conﬂict–conﬂict involves a hardening of position and associated intractability </a:t>
            </a:r>
          </a:p>
          <a:p>
            <a:pPr>
              <a:spcAft>
                <a:spcPts val="600"/>
              </a:spcAft>
            </a:pPr>
            <a:r>
              <a:rPr lang="en-US" altLang="en-US" sz="2000" dirty="0">
                <a:ea typeface="ＭＳ Ｐゴシック" panose="020B0600070205080204" pitchFamily="34" charset="-128"/>
              </a:rPr>
              <a:t>Virtually all conﬂict can be traced to a clash between two parties </a:t>
            </a:r>
          </a:p>
          <a:p>
            <a:pPr>
              <a:spcAft>
                <a:spcPts val="600"/>
              </a:spcAft>
            </a:pPr>
            <a:r>
              <a:rPr lang="en-US" altLang="en-US" sz="2000" dirty="0">
                <a:ea typeface="ＭＳ Ｐゴシック" panose="020B0600070205080204" pitchFamily="34" charset="-128"/>
              </a:rPr>
              <a:t>To preserve a team’</a:t>
            </a:r>
            <a:r>
              <a:rPr lang="en-US" altLang="ja-JP" sz="2000" dirty="0">
                <a:ea typeface="ＭＳ Ｐゴシック" panose="020B0600070205080204" pitchFamily="34" charset="-128"/>
              </a:rPr>
              <a:t>s effectiveness, those outside the conﬂict must assume a neutral stance, even if they themselves agree with one of the parties to the conﬂict </a:t>
            </a:r>
          </a:p>
          <a:p>
            <a:pPr>
              <a:spcAft>
                <a:spcPts val="600"/>
              </a:spcAft>
            </a:pPr>
            <a:r>
              <a:rPr lang="en-US" altLang="en-US" sz="2000" dirty="0">
                <a:ea typeface="ＭＳ Ｐゴシック" panose="020B0600070205080204" pitchFamily="34" charset="-128"/>
              </a:rPr>
              <a:t>One of those outside the conﬂict must take on the role of conciliator; he or she must mediate between the two parties to defuse the situation </a:t>
            </a:r>
          </a:p>
          <a:p>
            <a:pPr>
              <a:spcAft>
                <a:spcPts val="600"/>
              </a:spcAft>
            </a:pPr>
            <a:r>
              <a:rPr lang="en-US" altLang="en-US" sz="2000" dirty="0">
                <a:ea typeface="ＭＳ Ｐゴシック" panose="020B0600070205080204" pitchFamily="34" charset="-128"/>
              </a:rPr>
              <a:t>The goal is to reduce the conﬂict to a disagreement which can then be addressed through consensus </a:t>
            </a:r>
          </a:p>
          <a:p>
            <a:pPr>
              <a:spcAft>
                <a:spcPts val="600"/>
              </a:spcAft>
            </a:pPr>
            <a:r>
              <a:rPr lang="en-US" altLang="en-US" sz="2000" dirty="0">
                <a:ea typeface="ＭＳ Ｐゴシック" panose="020B0600070205080204" pitchFamily="34" charset="-128"/>
              </a:rPr>
              <a:t>Strive for reconciliation between the conﬂicting parties, if possible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77162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Commitment</a:t>
            </a:r>
            <a:endParaRPr lang="en-US" dirty="0"/>
          </a:p>
        </p:txBody>
      </p:sp>
      <p:sp>
        <p:nvSpPr>
          <p:cNvPr id="3" name="Content Placeholder 2"/>
          <p:cNvSpPr>
            <a:spLocks noGrp="1"/>
          </p:cNvSpPr>
          <p:nvPr>
            <p:ph idx="1"/>
          </p:nvPr>
        </p:nvSpPr>
        <p:spPr/>
        <p:txBody>
          <a:bodyPr/>
          <a:lstStyle/>
          <a:p>
            <a:r>
              <a:rPr lang="en-US" dirty="0" smtClean="0"/>
              <a:t>Commitment </a:t>
            </a:r>
            <a:r>
              <a:rPr lang="en-US" dirty="0"/>
              <a:t>requires clarity &amp; buy-in </a:t>
            </a:r>
          </a:p>
          <a:p>
            <a:r>
              <a:rPr lang="en-US" dirty="0" smtClean="0"/>
              <a:t>Clarity </a:t>
            </a:r>
            <a:r>
              <a:rPr lang="en-US" dirty="0"/>
              <a:t>requires that teams avoid assumptions </a:t>
            </a:r>
            <a:r>
              <a:rPr lang="en-US" dirty="0" smtClean="0"/>
              <a:t>and ambiguity</a:t>
            </a:r>
            <a:r>
              <a:rPr lang="en-US" dirty="0"/>
              <a:t>, and end discussions with a </a:t>
            </a:r>
            <a:r>
              <a:rPr lang="en-US" dirty="0" smtClean="0"/>
              <a:t>clear understanding </a:t>
            </a:r>
            <a:r>
              <a:rPr lang="en-US" dirty="0"/>
              <a:t>about what they’ve decided upon.</a:t>
            </a:r>
          </a:p>
          <a:p>
            <a:r>
              <a:rPr lang="en-US" dirty="0" smtClean="0"/>
              <a:t>Buy-in </a:t>
            </a:r>
            <a:r>
              <a:rPr lang="en-US" dirty="0"/>
              <a:t>does not requires consensus. Members </a:t>
            </a:r>
            <a:r>
              <a:rPr lang="en-US" dirty="0" smtClean="0"/>
              <a:t>of great </a:t>
            </a:r>
            <a:r>
              <a:rPr lang="en-US" dirty="0"/>
              <a:t>teams learn to disagree with one </a:t>
            </a:r>
            <a:r>
              <a:rPr lang="en-US" dirty="0" smtClean="0"/>
              <a:t>another and </a:t>
            </a:r>
            <a:r>
              <a:rPr lang="en-US" dirty="0"/>
              <a:t>still commit to a decision.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8003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Embracing Accountability </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4772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t>
            </a:r>
            <a:r>
              <a:rPr lang="en-US" dirty="0" smtClean="0"/>
              <a:t>Accountability </a:t>
            </a:r>
            <a:endParaRPr lang="en-US" dirty="0"/>
          </a:p>
        </p:txBody>
      </p:sp>
      <p:sp>
        <p:nvSpPr>
          <p:cNvPr id="3" name="Content Placeholder 2"/>
          <p:cNvSpPr>
            <a:spLocks noGrp="1"/>
          </p:cNvSpPr>
          <p:nvPr>
            <p:ph idx="1"/>
          </p:nvPr>
        </p:nvSpPr>
        <p:spPr/>
        <p:txBody>
          <a:bodyPr/>
          <a:lstStyle/>
          <a:p>
            <a:r>
              <a:rPr lang="en-US" dirty="0"/>
              <a:t>Accountability on a strong team occurs </a:t>
            </a:r>
            <a:r>
              <a:rPr lang="en-US" dirty="0" smtClean="0"/>
              <a:t>directly among </a:t>
            </a:r>
            <a:r>
              <a:rPr lang="en-US" dirty="0"/>
              <a:t>peers.</a:t>
            </a:r>
          </a:p>
          <a:p>
            <a:r>
              <a:rPr lang="en-US" dirty="0" smtClean="0"/>
              <a:t>For </a:t>
            </a:r>
            <a:r>
              <a:rPr lang="en-US" dirty="0"/>
              <a:t>a culture of accountability to thrive, a </a:t>
            </a:r>
            <a:r>
              <a:rPr lang="en-US" dirty="0" smtClean="0"/>
              <a:t>leader must </a:t>
            </a:r>
            <a:r>
              <a:rPr lang="en-US" dirty="0"/>
              <a:t>demonstrate a willingness to </a:t>
            </a:r>
            <a:r>
              <a:rPr lang="en-US" dirty="0" smtClean="0"/>
              <a:t>confront accountability</a:t>
            </a:r>
            <a:r>
              <a:rPr lang="en-US" dirty="0"/>
              <a:t>.</a:t>
            </a:r>
          </a:p>
          <a:p>
            <a:r>
              <a:rPr lang="en-US" dirty="0" smtClean="0"/>
              <a:t>Best </a:t>
            </a:r>
            <a:r>
              <a:rPr lang="en-US" dirty="0"/>
              <a:t>opportunity occurs during meetings </a:t>
            </a:r>
            <a:r>
              <a:rPr lang="en-US" dirty="0" smtClean="0"/>
              <a:t>and regular </a:t>
            </a:r>
            <a:r>
              <a:rPr lang="en-US" dirty="0"/>
              <a:t>review of accomplishments.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35972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Team </a:t>
            </a:r>
            <a:r>
              <a:rPr lang="en-US" dirty="0" smtClean="0"/>
              <a:t>Development</a:t>
            </a:r>
          </a:p>
          <a:p>
            <a:r>
              <a:rPr lang="en-US" dirty="0"/>
              <a:t> Building </a:t>
            </a:r>
            <a:r>
              <a:rPr lang="en-US" dirty="0" smtClean="0"/>
              <a:t>Trust</a:t>
            </a:r>
          </a:p>
          <a:p>
            <a:r>
              <a:rPr lang="en-US" dirty="0"/>
              <a:t>Managing </a:t>
            </a:r>
            <a:r>
              <a:rPr lang="en-US" dirty="0" smtClean="0"/>
              <a:t>Conflict</a:t>
            </a:r>
          </a:p>
          <a:p>
            <a:r>
              <a:rPr lang="en-US" dirty="0"/>
              <a:t>Embracing </a:t>
            </a:r>
            <a:r>
              <a:rPr lang="en-US" dirty="0" smtClean="0"/>
              <a:t>Accountability</a:t>
            </a:r>
          </a:p>
          <a:p>
            <a:r>
              <a:rPr lang="en-US" dirty="0" smtClean="0"/>
              <a:t>Team Models</a:t>
            </a:r>
          </a:p>
          <a:p>
            <a:r>
              <a:rPr lang="en-US" dirty="0"/>
              <a:t>Managing people</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Accountability </a:t>
            </a:r>
          </a:p>
        </p:txBody>
      </p:sp>
      <p:sp>
        <p:nvSpPr>
          <p:cNvPr id="3" name="Content Placeholder 2"/>
          <p:cNvSpPr>
            <a:spLocks noGrp="1"/>
          </p:cNvSpPr>
          <p:nvPr>
            <p:ph idx="1"/>
          </p:nvPr>
        </p:nvSpPr>
        <p:spPr/>
        <p:txBody>
          <a:bodyPr/>
          <a:lstStyle/>
          <a:p>
            <a:r>
              <a:rPr lang="en-US" dirty="0"/>
              <a:t>RACI – Responsible, Accountable, (Support), Consulted, Informed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928495" y="2269393"/>
            <a:ext cx="6335009" cy="3496163"/>
          </a:xfrm>
          <a:prstGeom prst="rect">
            <a:avLst/>
          </a:prstGeom>
        </p:spPr>
      </p:pic>
    </p:spTree>
    <p:extLst>
      <p:ext uri="{BB962C8B-B14F-4D97-AF65-F5344CB8AC3E}">
        <p14:creationId xmlns:p14="http://schemas.microsoft.com/office/powerpoint/2010/main" val="4407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Responsibility Assignment Matrix</a:t>
            </a:r>
          </a:p>
        </p:txBody>
      </p:sp>
      <p:sp>
        <p:nvSpPr>
          <p:cNvPr id="65538" name="Rectangle 3"/>
          <p:cNvSpPr>
            <a:spLocks noGrp="1" noChangeArrowheads="1"/>
          </p:cNvSpPr>
          <p:nvPr>
            <p:ph type="body" idx="1"/>
          </p:nvPr>
        </p:nvSpPr>
        <p:spPr/>
        <p:txBody>
          <a:bodyPr/>
          <a:lstStyle/>
          <a:p>
            <a:r>
              <a:rPr lang="en-US" altLang="en-US" smtClean="0">
                <a:ea typeface="ＭＳ Ｐゴシック" panose="020B0600070205080204" pitchFamily="34" charset="-128"/>
              </a:rPr>
              <a:t>A resource planning tool</a:t>
            </a:r>
          </a:p>
          <a:p>
            <a:r>
              <a:rPr lang="en-US" altLang="en-US" smtClean="0">
                <a:ea typeface="ＭＳ Ｐゴシック" panose="020B0600070205080204" pitchFamily="34" charset="-128"/>
              </a:rPr>
              <a:t>Who does What </a:t>
            </a:r>
          </a:p>
          <a:p>
            <a:r>
              <a:rPr lang="en-US" altLang="en-US" smtClean="0">
                <a:ea typeface="ＭＳ Ｐゴシック" panose="020B0600070205080204" pitchFamily="34" charset="-128"/>
              </a:rPr>
              <a:t>Can be for both planning and tracking</a:t>
            </a:r>
          </a:p>
          <a:p>
            <a:r>
              <a:rPr lang="en-US" altLang="en-US" smtClean="0">
                <a:ea typeface="ＭＳ Ｐゴシック" panose="020B0600070205080204" pitchFamily="34" charset="-128"/>
              </a:rPr>
              <a:t>Identify authority, accountability, responsibility</a:t>
            </a:r>
          </a:p>
          <a:p>
            <a:r>
              <a:rPr lang="en-US" altLang="en-US" smtClean="0">
                <a:ea typeface="ＭＳ Ｐゴシック" panose="020B0600070205080204" pitchFamily="34" charset="-128"/>
              </a:rPr>
              <a:t>Who: can be individual, team or department</a:t>
            </a:r>
          </a:p>
          <a:p>
            <a:r>
              <a:rPr lang="en-US" altLang="en-US" smtClean="0">
                <a:ea typeface="ＭＳ Ｐゴシック" panose="020B0600070205080204" pitchFamily="34" charset="-128"/>
              </a:rPr>
              <a:t>Can have totals/summary at end of row or column (ex: total Contributors on a task)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91874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Simple RAM</a:t>
            </a:r>
          </a:p>
        </p:txBody>
      </p:sp>
      <p:pic>
        <p:nvPicPr>
          <p:cNvPr id="8" name="Picture 17" descr="https://www.smartsheet.com/sites/default/files/RACI-Matrix-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23" y="1327704"/>
            <a:ext cx="9832341" cy="49082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504977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sz="4000" dirty="0">
                <a:ea typeface="ＭＳ Ｐゴシック" panose="020B0600070205080204" pitchFamily="34" charset="-128"/>
              </a:rPr>
              <a:t>Skills Matrix</a:t>
            </a:r>
          </a:p>
        </p:txBody>
      </p:sp>
      <p:sp>
        <p:nvSpPr>
          <p:cNvPr id="71683" name="Rectangle 3"/>
          <p:cNvSpPr>
            <a:spLocks noGrp="1" noChangeArrowheads="1"/>
          </p:cNvSpPr>
          <p:nvPr>
            <p:ph type="body" idx="1"/>
          </p:nvPr>
        </p:nvSpPr>
        <p:spPr/>
        <p:txBody>
          <a:bodyPr/>
          <a:lstStyle/>
          <a:p>
            <a:r>
              <a:rPr lang="en-US" altLang="en-US" dirty="0">
                <a:ea typeface="ＭＳ Ｐゴシック" panose="020B0600070205080204" pitchFamily="34" charset="-128"/>
              </a:rPr>
              <a:t>Another resource planning tool</a:t>
            </a:r>
          </a:p>
          <a:p>
            <a:r>
              <a:rPr lang="en-US" altLang="en-US" dirty="0">
                <a:ea typeface="ＭＳ Ｐゴシック" panose="020B0600070205080204" pitchFamily="34" charset="-128"/>
              </a:rPr>
              <a:t>Resources on one axis, skills on other</a:t>
            </a:r>
          </a:p>
          <a:p>
            <a:r>
              <a:rPr lang="en-US" altLang="en-US" dirty="0">
                <a:ea typeface="ＭＳ Ｐゴシック" panose="020B0600070205080204" pitchFamily="34" charset="-128"/>
              </a:rPr>
              <a:t>Skills can be high level or very specific</a:t>
            </a:r>
          </a:p>
          <a:p>
            <a:r>
              <a:rPr lang="en-US" altLang="en-US" dirty="0">
                <a:ea typeface="ＭＳ Ｐゴシック" panose="020B0600070205080204" pitchFamily="34" charset="-128"/>
              </a:rPr>
              <a:t>Cells can be X’</a:t>
            </a:r>
            <a:r>
              <a:rPr lang="en-US" altLang="ja-JP" dirty="0">
                <a:ea typeface="ＭＳ Ｐゴシック" panose="020B0600070205080204" pitchFamily="34" charset="-128"/>
              </a:rPr>
              <a:t>s or numeric (ex: level, # yrs.)</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101" name="Picture 5" descr="Engineering Competency Matrix: What It Is and How to Build 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7" t="17247" b="8413"/>
          <a:stretch/>
        </p:blipFill>
        <p:spPr bwMode="auto">
          <a:xfrm>
            <a:off x="5277363" y="3387011"/>
            <a:ext cx="6468882" cy="296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Results</a:t>
            </a:r>
            <a:endParaRPr lang="en-US" dirty="0"/>
          </a:p>
        </p:txBody>
      </p:sp>
      <p:sp>
        <p:nvSpPr>
          <p:cNvPr id="3" name="Content Placeholder 2"/>
          <p:cNvSpPr>
            <a:spLocks noGrp="1"/>
          </p:cNvSpPr>
          <p:nvPr>
            <p:ph idx="1"/>
          </p:nvPr>
        </p:nvSpPr>
        <p:spPr/>
        <p:txBody>
          <a:bodyPr/>
          <a:lstStyle/>
          <a:p>
            <a:r>
              <a:rPr lang="en-US" dirty="0" smtClean="0"/>
              <a:t>The </a:t>
            </a:r>
            <a:r>
              <a:rPr lang="en-US" dirty="0"/>
              <a:t>true measure of a great team is that </a:t>
            </a:r>
            <a:r>
              <a:rPr lang="en-US" dirty="0" smtClean="0"/>
              <a:t>it accomplishes </a:t>
            </a:r>
            <a:r>
              <a:rPr lang="en-US" dirty="0"/>
              <a:t>the results it sets out to achieve.</a:t>
            </a:r>
          </a:p>
          <a:p>
            <a:r>
              <a:rPr lang="en-US" dirty="0" smtClean="0"/>
              <a:t>To </a:t>
            </a:r>
            <a:r>
              <a:rPr lang="en-US" dirty="0"/>
              <a:t>avoid distractions, team members </a:t>
            </a:r>
            <a:r>
              <a:rPr lang="en-US" dirty="0" smtClean="0"/>
              <a:t>must prioritize </a:t>
            </a:r>
            <a:r>
              <a:rPr lang="en-US" dirty="0"/>
              <a:t>the results of the team over </a:t>
            </a:r>
            <a:r>
              <a:rPr lang="en-US" dirty="0" smtClean="0"/>
              <a:t>their individual </a:t>
            </a:r>
            <a:r>
              <a:rPr lang="en-US" dirty="0"/>
              <a:t>or organizational (</a:t>
            </a:r>
            <a:r>
              <a:rPr lang="en-US" dirty="0" err="1"/>
              <a:t>dept</a:t>
            </a:r>
            <a:r>
              <a:rPr lang="en-US" dirty="0"/>
              <a:t>) needs.</a:t>
            </a:r>
          </a:p>
          <a:p>
            <a:r>
              <a:rPr lang="en-US" dirty="0" smtClean="0"/>
              <a:t>To </a:t>
            </a:r>
            <a:r>
              <a:rPr lang="en-US" dirty="0"/>
              <a:t>stay focused, team must publicly clarify </a:t>
            </a:r>
            <a:r>
              <a:rPr lang="en-US" dirty="0" smtClean="0"/>
              <a:t>their desired </a:t>
            </a:r>
            <a:r>
              <a:rPr lang="en-US" dirty="0"/>
              <a:t>results and keep them visible.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13451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Team Models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2597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3011" name="Rectangle 1027"/>
          <p:cNvSpPr>
            <a:spLocks noGrp="1" noChangeArrowheads="1"/>
          </p:cNvSpPr>
          <p:nvPr>
            <p:ph type="body" idx="1"/>
          </p:nvPr>
        </p:nvSpPr>
        <p:spPr/>
        <p:txBody>
          <a:bodyPr/>
          <a:lstStyle/>
          <a:p>
            <a:r>
              <a:rPr lang="en-US" altLang="en-US" dirty="0" smtClean="0">
                <a:ea typeface="ＭＳ Ｐゴシック" panose="020B0600070205080204" pitchFamily="34" charset="-128"/>
              </a:rPr>
              <a:t>Two early philosophies</a:t>
            </a:r>
          </a:p>
          <a:p>
            <a:pPr lvl="1"/>
            <a:r>
              <a:rPr lang="en-US" altLang="en-US" dirty="0">
                <a:ea typeface="ＭＳ Ｐゴシック" panose="020B0600070205080204" pitchFamily="34" charset="-128"/>
              </a:rPr>
              <a:t>Decentralized/democratic</a:t>
            </a:r>
          </a:p>
          <a:p>
            <a:pPr lvl="1"/>
            <a:r>
              <a:rPr lang="en-US" altLang="en-US" dirty="0">
                <a:ea typeface="ＭＳ Ｐゴシック" panose="020B0600070205080204" pitchFamily="34" charset="-128"/>
              </a:rPr>
              <a:t>Centralized/autocratic</a:t>
            </a:r>
          </a:p>
          <a:p>
            <a:r>
              <a:rPr lang="en-US" altLang="en-US" dirty="0" smtClean="0">
                <a:ea typeface="ＭＳ Ｐゴシック" panose="020B0600070205080204" pitchFamily="34" charset="-128"/>
              </a:rPr>
              <a:t>Variation</a:t>
            </a:r>
          </a:p>
          <a:p>
            <a:pPr lvl="1"/>
            <a:r>
              <a:rPr lang="en-US" altLang="en-US" dirty="0">
                <a:ea typeface="ＭＳ Ｐゴシック" panose="020B0600070205080204" pitchFamily="34" charset="-128"/>
              </a:rPr>
              <a:t>Controlled Decentralized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9732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5059" name="Rectangle 1027"/>
          <p:cNvSpPr>
            <a:spLocks noGrp="1" noChangeArrowheads="1"/>
          </p:cNvSpPr>
          <p:nvPr>
            <p:ph type="body" idx="1"/>
          </p:nvPr>
        </p:nvSpPr>
        <p:spPr/>
        <p:txBody>
          <a:bodyPr/>
          <a:lstStyle/>
          <a:p>
            <a:pPr>
              <a:lnSpc>
                <a:spcPct val="90000"/>
              </a:lnSpc>
            </a:pPr>
            <a:r>
              <a:rPr lang="en-US" altLang="en-US" smtClean="0">
                <a:ea typeface="ＭＳ Ｐゴシック" panose="020B0600070205080204" pitchFamily="34" charset="-128"/>
              </a:rPr>
              <a:t>Business Team</a:t>
            </a:r>
          </a:p>
          <a:p>
            <a:pPr lvl="1">
              <a:lnSpc>
                <a:spcPct val="90000"/>
              </a:lnSpc>
            </a:pPr>
            <a:r>
              <a:rPr lang="en-US" altLang="en-US">
                <a:ea typeface="ＭＳ Ｐゴシック" panose="020B0600070205080204" pitchFamily="34" charset="-128"/>
              </a:rPr>
              <a:t>Most common model</a:t>
            </a:r>
          </a:p>
          <a:p>
            <a:pPr lvl="1">
              <a:lnSpc>
                <a:spcPct val="90000"/>
              </a:lnSpc>
            </a:pPr>
            <a:r>
              <a:rPr lang="en-US" altLang="en-US">
                <a:ea typeface="ＭＳ Ｐゴシック" panose="020B0600070205080204" pitchFamily="34" charset="-128"/>
              </a:rPr>
              <a:t>Technical lead + team (rest of team at equal status)</a:t>
            </a:r>
          </a:p>
          <a:p>
            <a:pPr lvl="1">
              <a:lnSpc>
                <a:spcPct val="90000"/>
              </a:lnSpc>
            </a:pPr>
            <a:r>
              <a:rPr lang="en-US" altLang="en-US">
                <a:ea typeface="ＭＳ Ｐゴシック" panose="020B0600070205080204" pitchFamily="34" charset="-128"/>
              </a:rPr>
              <a:t>Hierarchical with one principal contact</a:t>
            </a:r>
          </a:p>
          <a:p>
            <a:pPr lvl="1">
              <a:lnSpc>
                <a:spcPct val="90000"/>
              </a:lnSpc>
            </a:pPr>
            <a:r>
              <a:rPr lang="en-US" altLang="en-US">
                <a:ea typeface="ＭＳ Ｐゴシック" panose="020B0600070205080204" pitchFamily="34" charset="-128"/>
              </a:rPr>
              <a:t>Can be strong or loose hierarchy</a:t>
            </a:r>
          </a:p>
          <a:p>
            <a:pPr lvl="1">
              <a:lnSpc>
                <a:spcPct val="90000"/>
              </a:lnSpc>
            </a:pPr>
            <a:r>
              <a:rPr lang="en-US" altLang="en-US">
                <a:ea typeface="ＭＳ Ｐゴシック" panose="020B0600070205080204" pitchFamily="34" charset="-128"/>
              </a:rPr>
              <a:t>Adaptable and general</a:t>
            </a:r>
          </a:p>
          <a:p>
            <a:pPr lvl="1">
              <a:lnSpc>
                <a:spcPct val="90000"/>
              </a:lnSpc>
            </a:pPr>
            <a:r>
              <a:rPr lang="en-US" altLang="en-US">
                <a:ea typeface="ＭＳ Ｐゴシック" panose="020B0600070205080204" pitchFamily="34" charset="-128"/>
              </a:rPr>
              <a:t>Variation: Democratic Team</a:t>
            </a:r>
          </a:p>
          <a:p>
            <a:pPr lvl="2">
              <a:lnSpc>
                <a:spcPct val="90000"/>
              </a:lnSpc>
            </a:pPr>
            <a:r>
              <a:rPr lang="en-US" altLang="en-US" sz="2400">
                <a:ea typeface="ＭＳ Ｐゴシック" panose="020B0600070205080204" pitchFamily="34" charset="-128"/>
              </a:rPr>
              <a:t>All decisions made by whole team</a:t>
            </a:r>
          </a:p>
          <a:p>
            <a:pPr lvl="2">
              <a:lnSpc>
                <a:spcPct val="90000"/>
              </a:lnSpc>
            </a:pPr>
            <a:r>
              <a:rPr lang="en-US" altLang="en-US" sz="2400">
                <a:ea typeface="ＭＳ Ｐゴシック" panose="020B0600070205080204" pitchFamily="34" charset="-128"/>
              </a:rPr>
              <a:t>See Weinberg’</a:t>
            </a:r>
            <a:r>
              <a:rPr lang="en-US" altLang="ja-JP" sz="2400">
                <a:ea typeface="ＭＳ Ｐゴシック" panose="020B0600070205080204" pitchFamily="34" charset="-128"/>
              </a:rPr>
              <a:t>s </a:t>
            </a:r>
            <a:r>
              <a:rPr lang="ja-JP" altLang="en-US" sz="2400">
                <a:ea typeface="ＭＳ Ｐゴシック" panose="020B0600070205080204" pitchFamily="34" charset="-128"/>
              </a:rPr>
              <a:t>“</a:t>
            </a:r>
            <a:r>
              <a:rPr lang="en-US" altLang="ja-JP" sz="2400">
                <a:ea typeface="ＭＳ Ｐゴシック" panose="020B0600070205080204" pitchFamily="34" charset="-128"/>
              </a:rPr>
              <a:t>egoless programming</a:t>
            </a:r>
            <a:r>
              <a:rPr lang="ja-JP" altLang="en-US" sz="2400">
                <a:ea typeface="ＭＳ Ｐゴシック" panose="020B0600070205080204" pitchFamily="34" charset="-128"/>
              </a:rPr>
              <a:t>”</a:t>
            </a:r>
            <a:r>
              <a:rPr lang="en-US" altLang="ja-JP" sz="2400">
                <a:ea typeface="ＭＳ Ｐゴシック" panose="020B0600070205080204" pitchFamily="34" charset="-128"/>
              </a:rPr>
              <a:t> model</a:t>
            </a:r>
            <a:endParaRPr lang="en-US" altLang="en-US" sz="24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55155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Democratic team organization</a:t>
            </a:r>
          </a:p>
        </p:txBody>
      </p:sp>
      <p:sp>
        <p:nvSpPr>
          <p:cNvPr id="47108" name="Rectangle 3"/>
          <p:cNvSpPr>
            <a:spLocks noGrp="1" noChangeArrowheads="1"/>
          </p:cNvSpPr>
          <p:nvPr>
            <p:ph idx="1"/>
          </p:nvPr>
        </p:nvSpPr>
        <p:spPr/>
        <p:txBody>
          <a:bodyPr/>
          <a:lstStyle/>
          <a:p>
            <a:r>
              <a:rPr lang="en-GB" altLang="en-US" smtClean="0">
                <a:ea typeface="ＭＳ Ｐゴシック" panose="020B0600070205080204" pitchFamily="34" charset="-128"/>
              </a:rPr>
              <a:t>The group acts as a whole and comes to a consensus on decisions affecting the system</a:t>
            </a:r>
          </a:p>
          <a:p>
            <a:r>
              <a:rPr lang="en-GB" altLang="en-US" smtClean="0">
                <a:ea typeface="ＭＳ Ｐゴシック" panose="020B0600070205080204" pitchFamily="34" charset="-128"/>
              </a:rPr>
              <a:t>The group leader serves as the external interface of the group but does not allocate specific work items</a:t>
            </a:r>
          </a:p>
          <a:p>
            <a:r>
              <a:rPr lang="en-GB" altLang="en-US" smtClean="0">
                <a:ea typeface="ＭＳ Ｐゴシック" panose="020B0600070205080204" pitchFamily="34" charset="-128"/>
              </a:rPr>
              <a:t>Rather, work is discussed by the group as a whole and tasks are allocated according to ability and experience</a:t>
            </a:r>
          </a:p>
          <a:p>
            <a:r>
              <a:rPr lang="en-GB" altLang="en-US" smtClean="0">
                <a:ea typeface="ＭＳ Ｐゴシック" panose="020B0600070205080204" pitchFamily="34" charset="-128"/>
              </a:rPr>
              <a:t>This approach is successful for groups where all members are experienced and competent</a:t>
            </a:r>
          </a:p>
          <a:p>
            <a:r>
              <a:rPr lang="en-GB" altLang="en-US" smtClean="0">
                <a:ea typeface="ＭＳ Ｐゴシック" panose="020B0600070205080204" pitchFamily="34" charset="-128"/>
              </a:rPr>
              <a:t>Sometimes known as self-organizing teams.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1815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Agile programming groups</a:t>
            </a:r>
          </a:p>
        </p:txBody>
      </p:sp>
      <p:sp>
        <p:nvSpPr>
          <p:cNvPr id="49156" name="Rectangle 3"/>
          <p:cNvSpPr>
            <a:spLocks noGrp="1" noChangeArrowheads="1"/>
          </p:cNvSpPr>
          <p:nvPr>
            <p:ph idx="1"/>
          </p:nvPr>
        </p:nvSpPr>
        <p:spPr/>
        <p:txBody>
          <a:bodyPr/>
          <a:lstStyle/>
          <a:p>
            <a:r>
              <a:rPr lang="en-GB" altLang="en-US" dirty="0" smtClean="0">
                <a:ea typeface="ＭＳ Ｐゴシック" panose="020B0600070205080204" pitchFamily="34" charset="-128"/>
              </a:rPr>
              <a:t>Agile programming groups are variants of democratic organization</a:t>
            </a:r>
          </a:p>
          <a:p>
            <a:r>
              <a:rPr lang="en-GB" altLang="en-US" dirty="0" smtClean="0">
                <a:ea typeface="ＭＳ Ｐゴシック" panose="020B0600070205080204" pitchFamily="34" charset="-128"/>
              </a:rPr>
              <a:t>In Agile programming groups, some ‘management’ decisions are devolved to group members</a:t>
            </a:r>
          </a:p>
          <a:p>
            <a:r>
              <a:rPr lang="en-GB" altLang="en-US" dirty="0" smtClean="0">
                <a:ea typeface="ＭＳ Ｐゴシック" panose="020B0600070205080204" pitchFamily="34" charset="-128"/>
              </a:rPr>
              <a:t>In XP, Programmers work in pairs and take a collective responsibility for code that is developed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1292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Development </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1202"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b="1" smtClean="0">
                <a:ea typeface="ＭＳ Ｐゴシック" panose="020B0600070205080204" pitchFamily="34" charset="-128"/>
              </a:rPr>
              <a:t>Chief-Programmer Team </a:t>
            </a:r>
            <a:r>
              <a:rPr lang="en-US" altLang="en-US" smtClean="0">
                <a:ea typeface="ＭＳ Ｐゴシック" panose="020B0600070205080204" pitchFamily="34" charset="-128"/>
              </a:rPr>
              <a:t>a.k.a.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surgical team</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From IBM in 70</a:t>
            </a:r>
            <a:r>
              <a:rPr lang="en-US" altLang="ja-JP" smtClean="0">
                <a:ea typeface="ＭＳ Ｐゴシック" panose="020B0600070205080204" pitchFamily="34" charset="-128"/>
              </a:rPr>
              <a:t>’s </a:t>
            </a:r>
          </a:p>
          <a:p>
            <a:pPr lvl="2"/>
            <a:r>
              <a:rPr lang="en-US" altLang="en-US" smtClean="0">
                <a:ea typeface="ＭＳ Ｐゴシック" panose="020B0600070205080204" pitchFamily="34" charset="-128"/>
              </a:rPr>
              <a:t>See Brooks and </a:t>
            </a:r>
            <a:r>
              <a:rPr lang="en-US" altLang="en-US" i="1" smtClean="0">
                <a:ea typeface="ＭＳ Ｐゴシック" panose="020B0600070205080204" pitchFamily="34" charset="-128"/>
              </a:rPr>
              <a:t>Mythical Man-Month</a:t>
            </a:r>
          </a:p>
          <a:p>
            <a:pPr lvl="1"/>
            <a:r>
              <a:rPr lang="en-US" altLang="en-US" smtClean="0">
                <a:ea typeface="ＭＳ Ｐゴシック" panose="020B0600070205080204" pitchFamily="34" charset="-128"/>
              </a:rPr>
              <a:t>Puts a superstar at the top</a:t>
            </a:r>
          </a:p>
          <a:p>
            <a:pPr lvl="2"/>
            <a:r>
              <a:rPr lang="en-US" altLang="en-US" smtClean="0">
                <a:ea typeface="ＭＳ Ｐゴシック" panose="020B0600070205080204" pitchFamily="34" charset="-128"/>
              </a:rPr>
              <a:t>Others then specialize around him/her</a:t>
            </a:r>
          </a:p>
          <a:p>
            <a:pPr lvl="3"/>
            <a:r>
              <a:rPr lang="en-US" altLang="en-US" smtClean="0">
                <a:ea typeface="ＭＳ Ｐゴシック" panose="020B0600070205080204" pitchFamily="34" charset="-128"/>
              </a:rPr>
              <a:t>Backup Programmer</a:t>
            </a:r>
          </a:p>
          <a:p>
            <a:pPr lvl="3"/>
            <a:r>
              <a:rPr lang="en-US" altLang="en-US" smtClean="0">
                <a:ea typeface="ＭＳ Ｐゴシック" panose="020B0600070205080204" pitchFamily="34" charset="-128"/>
              </a:rPr>
              <a:t>Co-pilot or alter-ego</a:t>
            </a:r>
          </a:p>
          <a:p>
            <a:pPr lvl="3"/>
            <a:r>
              <a:rPr lang="en-US" altLang="en-US" smtClean="0">
                <a:ea typeface="ＭＳ Ｐゴシック" panose="020B0600070205080204" pitchFamily="34" charset="-128"/>
              </a:rPr>
              <a:t>Administrator</a:t>
            </a:r>
          </a:p>
          <a:p>
            <a:pPr lvl="3"/>
            <a:r>
              <a:rPr lang="en-US" altLang="en-US" smtClean="0">
                <a:ea typeface="ＭＳ Ｐゴシック" panose="020B0600070205080204" pitchFamily="34" charset="-128"/>
              </a:rPr>
              <a:t>Tool-smith</a:t>
            </a:r>
          </a:p>
          <a:p>
            <a:pPr lvl="3"/>
            <a:r>
              <a:rPr lang="ja-JP" altLang="en-US" smtClean="0">
                <a:ea typeface="ＭＳ Ｐゴシック" panose="020B0600070205080204" pitchFamily="34" charset="-128"/>
              </a:rPr>
              <a:t>“</a:t>
            </a:r>
            <a:r>
              <a:rPr lang="en-US" altLang="ja-JP" smtClean="0">
                <a:ea typeface="ＭＳ Ｐゴシック" panose="020B0600070205080204" pitchFamily="34" charset="-128"/>
              </a:rPr>
              <a:t>Language lawyer</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Issues</a:t>
            </a:r>
          </a:p>
          <a:p>
            <a:pPr lvl="3"/>
            <a:r>
              <a:rPr lang="en-US" altLang="en-US" smtClean="0">
                <a:ea typeface="ＭＳ Ｐゴシック" panose="020B0600070205080204" pitchFamily="34" charset="-128"/>
              </a:rPr>
              <a:t>Difficult to achieve</a:t>
            </a:r>
          </a:p>
          <a:p>
            <a:pPr lvl="3"/>
            <a:r>
              <a:rPr lang="en-US" altLang="en-US" smtClean="0">
                <a:ea typeface="ＭＳ Ｐゴシック" panose="020B0600070205080204" pitchFamily="34" charset="-128"/>
              </a:rPr>
              <a:t>Ego issues: superstar and/or team</a:t>
            </a:r>
          </a:p>
          <a:p>
            <a:pPr lvl="1"/>
            <a:r>
              <a:rPr lang="en-US" altLang="en-US" smtClean="0">
                <a:ea typeface="ＭＳ Ｐゴシック" panose="020B0600070205080204" pitchFamily="34" charset="-128"/>
              </a:rPr>
              <a:t>Can be appropriate for creative projects or tactical execution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686692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Chief programmer teams</a:t>
            </a:r>
          </a:p>
        </p:txBody>
      </p:sp>
      <p:sp>
        <p:nvSpPr>
          <p:cNvPr id="5530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Consist of a kernel of specialists helped by others added to the project as required</a:t>
            </a:r>
          </a:p>
          <a:p>
            <a:r>
              <a:rPr lang="en-GB" altLang="en-US" dirty="0" smtClean="0">
                <a:ea typeface="ＭＳ Ｐゴシック" panose="020B0600070205080204" pitchFamily="34" charset="-128"/>
              </a:rPr>
              <a:t>The motivation behind their development is the wide difference in ability in different programmers</a:t>
            </a:r>
          </a:p>
          <a:p>
            <a:r>
              <a:rPr lang="en-GB" altLang="en-US" dirty="0" smtClean="0">
                <a:ea typeface="ＭＳ Ｐゴシック" panose="020B0600070205080204" pitchFamily="34" charset="-128"/>
              </a:rPr>
              <a:t>Chief programmer teams provide a supporting environment for very able programmers to be responsible for most of the system development</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8533961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Problems </a:t>
            </a:r>
          </a:p>
        </p:txBody>
      </p:sp>
      <p:sp>
        <p:nvSpPr>
          <p:cNvPr id="57348" name="Rectangle 3"/>
          <p:cNvSpPr>
            <a:spLocks noGrp="1" noChangeArrowheads="1"/>
          </p:cNvSpPr>
          <p:nvPr>
            <p:ph idx="1"/>
          </p:nvPr>
        </p:nvSpPr>
        <p:spPr/>
        <p:txBody>
          <a:bodyPr/>
          <a:lstStyle/>
          <a:p>
            <a:pPr>
              <a:lnSpc>
                <a:spcPct val="90000"/>
              </a:lnSpc>
            </a:pPr>
            <a:r>
              <a:rPr lang="en-GB" altLang="en-US" smtClean="0">
                <a:ea typeface="ＭＳ Ｐゴシック" panose="020B0600070205080204" pitchFamily="34" charset="-128"/>
              </a:rPr>
              <a:t>This chief programmer approach, in different forms, has undoubtedly been successful</a:t>
            </a:r>
          </a:p>
          <a:p>
            <a:pPr>
              <a:lnSpc>
                <a:spcPct val="90000"/>
              </a:lnSpc>
            </a:pPr>
            <a:r>
              <a:rPr lang="en-GB" altLang="en-US" smtClean="0">
                <a:ea typeface="ＭＳ Ｐゴシック" panose="020B0600070205080204" pitchFamily="34" charset="-128"/>
              </a:rPr>
              <a:t>However, it suffers from a number of problems</a:t>
            </a:r>
          </a:p>
          <a:p>
            <a:pPr lvl="1">
              <a:lnSpc>
                <a:spcPct val="90000"/>
              </a:lnSpc>
            </a:pPr>
            <a:r>
              <a:rPr lang="en-GB" altLang="en-US">
                <a:ea typeface="ＭＳ Ｐゴシック" panose="020B0600070205080204" pitchFamily="34" charset="-128"/>
              </a:rPr>
              <a:t>Talented designers and programmers are hard to find. Without exceptional people in these roles, the approach will fail</a:t>
            </a:r>
          </a:p>
          <a:p>
            <a:pPr lvl="1">
              <a:lnSpc>
                <a:spcPct val="90000"/>
              </a:lnSpc>
            </a:pPr>
            <a:r>
              <a:rPr lang="en-GB" altLang="en-US">
                <a:ea typeface="ＭＳ Ｐゴシック" panose="020B0600070205080204" pitchFamily="34" charset="-128"/>
              </a:rPr>
              <a:t>Other group members may resent the chief programmer taking the credit for success so may deliberately undermine his/her role</a:t>
            </a:r>
          </a:p>
          <a:p>
            <a:pPr lvl="1">
              <a:lnSpc>
                <a:spcPct val="90000"/>
              </a:lnSpc>
            </a:pPr>
            <a:r>
              <a:rPr lang="en-GB" altLang="en-US">
                <a:ea typeface="ＭＳ Ｐゴシック" panose="020B0600070205080204" pitchFamily="34" charset="-128"/>
              </a:rPr>
              <a:t>High project risk as the project will fail if both the chief and deputy programmer are unavailable</a:t>
            </a:r>
          </a:p>
          <a:p>
            <a:pPr lvl="1">
              <a:lnSpc>
                <a:spcPct val="90000"/>
              </a:lnSpc>
            </a:pPr>
            <a:r>
              <a:rPr lang="en-GB" altLang="en-US">
                <a:ea typeface="ＭＳ Ｐゴシック" panose="020B0600070205080204" pitchFamily="34" charset="-128"/>
              </a:rPr>
              <a:t>Organizational structures and grades may be unable to accommodate this type of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8066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5971" name="Rectangle 1027"/>
          <p:cNvSpPr>
            <a:spLocks noGrp="1" noChangeArrowheads="1"/>
          </p:cNvSpPr>
          <p:nvPr>
            <p:ph type="body" idx="1"/>
          </p:nvPr>
        </p:nvSpPr>
        <p:spPr/>
        <p:txBody>
          <a:bodyPr>
            <a:normAutofit lnSpcReduction="10000"/>
          </a:bodyPr>
          <a:lstStyle/>
          <a:p>
            <a:pPr>
              <a:lnSpc>
                <a:spcPct val="90000"/>
              </a:lnSpc>
            </a:pPr>
            <a:r>
              <a:rPr lang="en-US" altLang="en-US" smtClean="0">
                <a:ea typeface="ＭＳ Ｐゴシック" panose="020B0600070205080204" pitchFamily="34" charset="-128"/>
              </a:rPr>
              <a:t>Skunk works Team</a:t>
            </a:r>
          </a:p>
          <a:p>
            <a:pPr lvl="1">
              <a:lnSpc>
                <a:spcPct val="90000"/>
              </a:lnSpc>
            </a:pPr>
            <a:r>
              <a:rPr lang="en-US" altLang="en-US">
                <a:ea typeface="ＭＳ Ｐゴシック" panose="020B0600070205080204" pitchFamily="34" charset="-128"/>
              </a:rPr>
              <a:t>Put a bunch of talented, creative developers away from the mother ship</a:t>
            </a:r>
          </a:p>
          <a:p>
            <a:pPr lvl="2">
              <a:lnSpc>
                <a:spcPct val="90000"/>
              </a:lnSpc>
            </a:pPr>
            <a:r>
              <a:rPr lang="en-US" altLang="en-US" sz="2400">
                <a:ea typeface="ＭＳ Ｐゴシック" panose="020B0600070205080204" pitchFamily="34" charset="-128"/>
              </a:rPr>
              <a:t>Off-site literally or figuratively</a:t>
            </a:r>
          </a:p>
          <a:p>
            <a:pPr lvl="1">
              <a:lnSpc>
                <a:spcPct val="90000"/>
              </a:lnSpc>
            </a:pPr>
            <a:r>
              <a:rPr lang="en-US" altLang="en-US">
                <a:ea typeface="ＭＳ Ｐゴシック" panose="020B0600070205080204" pitchFamily="34" charset="-128"/>
              </a:rPr>
              <a:t>Pro: Creates high ownership &amp; buy-in</a:t>
            </a:r>
          </a:p>
          <a:p>
            <a:pPr lvl="1">
              <a:lnSpc>
                <a:spcPct val="90000"/>
              </a:lnSpc>
            </a:pPr>
            <a:r>
              <a:rPr lang="en-US" altLang="en-US">
                <a:ea typeface="ＭＳ Ｐゴシック" panose="020B0600070205080204" pitchFamily="34" charset="-128"/>
              </a:rPr>
              <a:t>Con: Little visibility into team progress</a:t>
            </a:r>
          </a:p>
          <a:p>
            <a:pPr lvl="1">
              <a:lnSpc>
                <a:spcPct val="90000"/>
              </a:lnSpc>
            </a:pPr>
            <a:r>
              <a:rPr lang="en-US" altLang="en-US">
                <a:ea typeface="ＭＳ Ｐゴシック" panose="020B0600070205080204" pitchFamily="34" charset="-128"/>
              </a:rPr>
              <a:t>Applicable: exploratory projects needing creativity</a:t>
            </a:r>
          </a:p>
          <a:p>
            <a:pPr lvl="2">
              <a:lnSpc>
                <a:spcPct val="90000"/>
              </a:lnSpc>
            </a:pPr>
            <a:r>
              <a:rPr lang="en-US" altLang="en-US" sz="2400">
                <a:ea typeface="ＭＳ Ｐゴシック" panose="020B0600070205080204" pitchFamily="34" charset="-128"/>
              </a:rPr>
              <a:t>Not on well-defined or narrow problem</a:t>
            </a:r>
          </a:p>
          <a:p>
            <a:r>
              <a:rPr lang="en-US" altLang="en-US" smtClean="0">
                <a:ea typeface="ＭＳ Ｐゴシック" panose="020B0600070205080204" pitchFamily="34" charset="-128"/>
              </a:rPr>
              <a:t>SWAT Team</a:t>
            </a:r>
          </a:p>
          <a:p>
            <a:pPr lvl="1"/>
            <a:r>
              <a:rPr lang="en-US" altLang="en-US">
                <a:ea typeface="ＭＳ Ｐゴシック" panose="020B0600070205080204" pitchFamily="34" charset="-128"/>
              </a:rPr>
              <a:t>Highly skilled team</a:t>
            </a:r>
          </a:p>
          <a:p>
            <a:pPr lvl="1"/>
            <a:r>
              <a:rPr lang="en-US" altLang="en-US">
                <a:ea typeface="ＭＳ Ｐゴシック" panose="020B0600070205080204" pitchFamily="34" charset="-128"/>
              </a:rPr>
              <a:t>Skills tightly match goal</a:t>
            </a:r>
          </a:p>
          <a:p>
            <a:pPr lvl="1"/>
            <a:r>
              <a:rPr lang="en-US" altLang="en-US">
                <a:ea typeface="ＭＳ Ｐゴシック" panose="020B0600070205080204" pitchFamily="34" charset="-128"/>
              </a:rPr>
              <a:t>Members often work together</a:t>
            </a:r>
          </a:p>
          <a:p>
            <a:pPr lvl="1"/>
            <a:r>
              <a:rPr lang="en-US" altLang="en-US">
                <a:ea typeface="ＭＳ Ｐゴシック" panose="020B0600070205080204" pitchFamily="34" charset="-128"/>
              </a:rPr>
              <a:t>Ex: security swat team, Oracle performance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341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5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5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5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5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5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5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5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5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5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5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5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5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9043" name="Rectangle 3"/>
          <p:cNvSpPr>
            <a:spLocks noGrp="1" noChangeArrowheads="1"/>
          </p:cNvSpPr>
          <p:nvPr>
            <p:ph type="body" idx="1"/>
          </p:nvPr>
        </p:nvSpPr>
        <p:spPr/>
        <p:txBody>
          <a:bodyPr>
            <a:normAutofit lnSpcReduction="10000"/>
          </a:bodyPr>
          <a:lstStyle/>
          <a:p>
            <a:r>
              <a:rPr lang="en-US" altLang="en-US" sz="2400" dirty="0">
                <a:ea typeface="ＭＳ Ｐゴシック" panose="020B0600070205080204" pitchFamily="34" charset="-128"/>
              </a:rPr>
              <a:t>Large teams</a:t>
            </a:r>
          </a:p>
          <a:p>
            <a:pPr lvl="1"/>
            <a:r>
              <a:rPr lang="en-US" altLang="en-US" sz="2200" dirty="0" smtClean="0">
                <a:ea typeface="ＭＳ Ｐゴシック" panose="020B0600070205080204" pitchFamily="34" charset="-128"/>
              </a:rPr>
              <a:t>Communication increases multiplicatively</a:t>
            </a:r>
          </a:p>
          <a:p>
            <a:pPr lvl="2"/>
            <a:r>
              <a:rPr lang="en-US" altLang="en-US" sz="1900" dirty="0" smtClean="0">
                <a:ea typeface="ＭＳ Ｐゴシック" panose="020B0600070205080204" pitchFamily="34" charset="-128"/>
              </a:rPr>
              <a:t>Square of the number of people</a:t>
            </a:r>
          </a:p>
          <a:p>
            <a:pPr lvl="2"/>
            <a:r>
              <a:rPr lang="en-US" altLang="en-US" sz="1900" dirty="0" smtClean="0">
                <a:ea typeface="ＭＳ Ｐゴシック" panose="020B0600070205080204" pitchFamily="34" charset="-128"/>
              </a:rPr>
              <a:t>50 programmers = 1200 possible paths</a:t>
            </a:r>
          </a:p>
          <a:p>
            <a:pPr lvl="2"/>
            <a:r>
              <a:rPr lang="en-US" altLang="en-US" sz="1900" dirty="0" smtClean="0">
                <a:ea typeface="ＭＳ Ｐゴシック" panose="020B0600070205080204" pitchFamily="34" charset="-128"/>
              </a:rPr>
              <a:t>Communication must be formalized</a:t>
            </a:r>
            <a:endParaRPr lang="en-US" altLang="en-US" dirty="0" smtClean="0">
              <a:ea typeface="ＭＳ Ｐゴシック" panose="020B0600070205080204" pitchFamily="34" charset="-128"/>
            </a:endParaRPr>
          </a:p>
          <a:p>
            <a:pPr lvl="1"/>
            <a:r>
              <a:rPr lang="en-US" altLang="en-US" sz="2200" dirty="0" smtClean="0">
                <a:ea typeface="ＭＳ Ｐゴシック" panose="020B0600070205080204" pitchFamily="34" charset="-128"/>
              </a:rPr>
              <a:t>Always use a hierarchy</a:t>
            </a:r>
          </a:p>
          <a:p>
            <a:pPr lvl="1"/>
            <a:r>
              <a:rPr lang="en-US" altLang="en-US" sz="2200" dirty="0" smtClean="0">
                <a:ea typeface="ＭＳ Ｐゴシック" panose="020B0600070205080204" pitchFamily="34" charset="-128"/>
              </a:rPr>
              <a:t>Reduce units to optimal team sizes</a:t>
            </a:r>
          </a:p>
          <a:p>
            <a:pPr lvl="2"/>
            <a:r>
              <a:rPr lang="en-US" altLang="en-US" sz="1900" dirty="0" smtClean="0">
                <a:ea typeface="ＭＳ Ｐゴシック" panose="020B0600070205080204" pitchFamily="34" charset="-128"/>
              </a:rPr>
              <a:t>Always less than 10 (seven plus or minus one)</a:t>
            </a:r>
          </a:p>
          <a:p>
            <a:r>
              <a:rPr lang="en-US" altLang="en-US" sz="2400" dirty="0">
                <a:ea typeface="ＭＳ Ｐゴシック" panose="020B0600070205080204" pitchFamily="34" charset="-128"/>
              </a:rPr>
              <a:t>What is the </a:t>
            </a:r>
            <a:r>
              <a:rPr lang="en-US" altLang="en-US" sz="2400" b="1" u="sng" dirty="0">
                <a:ea typeface="ＭＳ Ｐゴシック" panose="020B0600070205080204" pitchFamily="34" charset="-128"/>
              </a:rPr>
              <a:t>optimal</a:t>
            </a:r>
            <a:r>
              <a:rPr lang="en-US" altLang="en-US" sz="2400" dirty="0">
                <a:ea typeface="ＭＳ Ｐゴシック" panose="020B0600070205080204" pitchFamily="34" charset="-128"/>
              </a:rPr>
              <a:t> team size?</a:t>
            </a:r>
          </a:p>
          <a:p>
            <a:pPr lvl="1"/>
            <a:r>
              <a:rPr lang="en-US" altLang="en-US" sz="2200" dirty="0" smtClean="0">
                <a:ea typeface="ＭＳ Ｐゴシック" panose="020B0600070205080204" pitchFamily="34" charset="-128"/>
              </a:rPr>
              <a:t>4-6 developers</a:t>
            </a:r>
          </a:p>
          <a:p>
            <a:pPr lvl="2"/>
            <a:r>
              <a:rPr lang="en-US" altLang="en-US" sz="1900" dirty="0" smtClean="0">
                <a:ea typeface="ＭＳ Ｐゴシック" panose="020B0600070205080204" pitchFamily="34" charset="-128"/>
              </a:rPr>
              <a:t>Tech lead + developers</a:t>
            </a:r>
          </a:p>
          <a:p>
            <a:pPr lvl="1"/>
            <a:r>
              <a:rPr lang="en-US" altLang="en-US" sz="2200" dirty="0" smtClean="0">
                <a:ea typeface="ＭＳ Ｐゴシック" panose="020B0600070205080204" pitchFamily="34" charset="-128"/>
              </a:rPr>
              <a:t>Small projects inspire stronger identification</a:t>
            </a:r>
          </a:p>
          <a:p>
            <a:pPr lvl="1"/>
            <a:r>
              <a:rPr lang="en-US" altLang="en-US" sz="2200" dirty="0" smtClean="0">
                <a:ea typeface="ＭＳ Ｐゴシック" panose="020B0600070205080204" pitchFamily="34" charset="-128"/>
              </a:rPr>
              <a:t>Increases cohesiveness</a:t>
            </a:r>
          </a:p>
          <a:p>
            <a:pPr lvl="1"/>
            <a:r>
              <a:rPr lang="en-US" altLang="en-US" sz="2200" dirty="0" smtClean="0">
                <a:ea typeface="ＭＳ Ｐゴシック" panose="020B0600070205080204" pitchFamily="34" charset="-128"/>
              </a:rPr>
              <a:t>QA, ops, and design on top of this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83121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9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90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90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90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990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990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Managing people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6037504"/>
      </p:ext>
    </p:extLst>
  </p:cSld>
  <p:clrMapOvr>
    <a:masterClrMapping/>
  </p:clrMapOvr>
  <p:transition advTm="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People in the process</a:t>
            </a:r>
          </a:p>
        </p:txBody>
      </p:sp>
      <p:sp>
        <p:nvSpPr>
          <p:cNvPr id="75780" name="Rectangle 3"/>
          <p:cNvSpPr>
            <a:spLocks noGrp="1" noChangeArrowheads="1"/>
          </p:cNvSpPr>
          <p:nvPr>
            <p:ph idx="1"/>
          </p:nvPr>
        </p:nvSpPr>
        <p:spPr>
          <a:noFill/>
        </p:spPr>
        <p:txBody>
          <a:bodyPr/>
          <a:lstStyle/>
          <a:p>
            <a:pPr>
              <a:spcAft>
                <a:spcPts val="1200"/>
              </a:spcAft>
            </a:pPr>
            <a:r>
              <a:rPr lang="en-GB" altLang="en-US" smtClean="0">
                <a:ea typeface="ＭＳ Ｐゴシック" panose="020B0600070205080204" pitchFamily="34" charset="-128"/>
              </a:rPr>
              <a:t>People are an organization’s most important assets</a:t>
            </a:r>
          </a:p>
          <a:p>
            <a:pPr>
              <a:spcAft>
                <a:spcPts val="1200"/>
              </a:spcAft>
            </a:pPr>
            <a:r>
              <a:rPr lang="en-GB" altLang="en-US" smtClean="0">
                <a:ea typeface="ＭＳ Ｐゴシック" panose="020B0600070205080204" pitchFamily="34" charset="-128"/>
              </a:rPr>
              <a:t>The tasks of a manager are essentially people oriented. Unless there is some understanding of people, management will be unsuccessful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16058664"/>
      </p:ext>
    </p:extLst>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Management activities</a:t>
            </a:r>
          </a:p>
        </p:txBody>
      </p:sp>
      <p:sp>
        <p:nvSpPr>
          <p:cNvPr id="77828" name="Rectangle 3"/>
          <p:cNvSpPr>
            <a:spLocks noGrp="1" noChangeArrowheads="1"/>
          </p:cNvSpPr>
          <p:nvPr>
            <p:ph idx="1"/>
          </p:nvPr>
        </p:nvSpPr>
        <p:spPr>
          <a:noFill/>
        </p:spPr>
        <p:txBody>
          <a:bodyPr/>
          <a:lstStyle/>
          <a:p>
            <a:r>
              <a:rPr lang="en-GB" altLang="en-US" b="1" dirty="0" smtClean="0">
                <a:ea typeface="ＭＳ Ｐゴシック" panose="020B0600070205080204" pitchFamily="34" charset="-128"/>
              </a:rPr>
              <a:t>Problem solving </a:t>
            </a:r>
            <a:r>
              <a:rPr lang="en-GB" altLang="en-US" dirty="0" smtClean="0">
                <a:ea typeface="ＭＳ Ｐゴシック" panose="020B0600070205080204" pitchFamily="34" charset="-128"/>
              </a:rPr>
              <a:t>(using available people)</a:t>
            </a:r>
          </a:p>
          <a:p>
            <a:r>
              <a:rPr lang="en-GB" altLang="en-US" b="1" dirty="0" smtClean="0">
                <a:ea typeface="ＭＳ Ｐゴシック" panose="020B0600070205080204" pitchFamily="34" charset="-128"/>
              </a:rPr>
              <a:t>Motivating</a:t>
            </a:r>
            <a:r>
              <a:rPr lang="en-GB" altLang="en-US" dirty="0" smtClean="0">
                <a:ea typeface="ＭＳ Ｐゴシック" panose="020B0600070205080204" pitchFamily="34" charset="-128"/>
              </a:rPr>
              <a:t> (people who work on a project)</a:t>
            </a:r>
          </a:p>
          <a:p>
            <a:r>
              <a:rPr lang="en-GB" altLang="en-US" b="1" dirty="0" smtClean="0">
                <a:ea typeface="ＭＳ Ｐゴシック" panose="020B0600070205080204" pitchFamily="34" charset="-128"/>
              </a:rPr>
              <a:t>Planning</a:t>
            </a:r>
            <a:r>
              <a:rPr lang="en-GB" altLang="en-US" dirty="0" smtClean="0">
                <a:ea typeface="ＭＳ Ｐゴシック" panose="020B0600070205080204" pitchFamily="34" charset="-128"/>
              </a:rPr>
              <a:t> (what people are going to do)</a:t>
            </a:r>
          </a:p>
          <a:p>
            <a:r>
              <a:rPr lang="en-GB" altLang="en-US" b="1" dirty="0" smtClean="0">
                <a:ea typeface="ＭＳ Ｐゴシック" panose="020B0600070205080204" pitchFamily="34" charset="-128"/>
              </a:rPr>
              <a:t>Estimating</a:t>
            </a:r>
            <a:r>
              <a:rPr lang="en-GB" altLang="en-US" dirty="0" smtClean="0">
                <a:ea typeface="ＭＳ Ｐゴシック" panose="020B0600070205080204" pitchFamily="34" charset="-128"/>
              </a:rPr>
              <a:t> (how fast people will work)</a:t>
            </a:r>
          </a:p>
          <a:p>
            <a:r>
              <a:rPr lang="en-GB" altLang="en-US" b="1" dirty="0" smtClean="0">
                <a:ea typeface="ＭＳ Ｐゴシック" panose="020B0600070205080204" pitchFamily="34" charset="-128"/>
              </a:rPr>
              <a:t>Controlling</a:t>
            </a:r>
            <a:r>
              <a:rPr lang="en-GB" altLang="en-US" dirty="0" smtClean="0">
                <a:ea typeface="ＭＳ Ｐゴシック" panose="020B0600070205080204" pitchFamily="34" charset="-128"/>
              </a:rPr>
              <a:t> (people's activities)</a:t>
            </a:r>
          </a:p>
          <a:p>
            <a:r>
              <a:rPr lang="en-GB" altLang="en-US" b="1" dirty="0" smtClean="0">
                <a:ea typeface="ＭＳ Ｐゴシック" panose="020B0600070205080204" pitchFamily="34" charset="-128"/>
              </a:rPr>
              <a:t>Organizing</a:t>
            </a:r>
            <a:r>
              <a:rPr lang="en-GB" altLang="en-US" dirty="0" smtClean="0">
                <a:ea typeface="ＭＳ Ｐゴシック" panose="020B0600070205080204" pitchFamily="34" charset="-128"/>
              </a:rPr>
              <a:t> (the way in which people work</a:t>
            </a:r>
            <a:r>
              <a:rPr lang="en-GB" altLang="en-US" dirty="0" smtClean="0">
                <a:ea typeface="ＭＳ Ｐゴシック" panose="020B0600070205080204" pitchFamily="34" charset="-128"/>
              </a:rPr>
              <a:t>)</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59141085"/>
      </p:ext>
    </p:extLst>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a:t>
            </a:r>
          </a:p>
        </p:txBody>
      </p:sp>
      <p:sp>
        <p:nvSpPr>
          <p:cNvPr id="79876"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An important role of a manager is to motivate the people working on a project</a:t>
            </a:r>
          </a:p>
          <a:p>
            <a:r>
              <a:rPr lang="en-GB" altLang="en-US" dirty="0" smtClean="0">
                <a:ea typeface="ＭＳ Ｐゴシック" panose="020B0600070205080204" pitchFamily="34" charset="-128"/>
              </a:rPr>
              <a:t>Motivation is a complex issue but it appears that </a:t>
            </a:r>
            <a:r>
              <a:rPr lang="en-US" altLang="en-US" dirty="0" smtClean="0">
                <a:ea typeface="ＭＳ Ｐゴシック" panose="020B0600070205080204" pitchFamily="34" charset="-128"/>
              </a:rPr>
              <a:t>there</a:t>
            </a:r>
            <a:r>
              <a:rPr lang="en-GB" altLang="en-US" dirty="0" smtClean="0">
                <a:ea typeface="ＭＳ Ｐゴシック" panose="020B0600070205080204" pitchFamily="34" charset="-128"/>
              </a:rPr>
              <a:t> are different types of motivation based on</a:t>
            </a:r>
          </a:p>
          <a:p>
            <a:pPr lvl="1"/>
            <a:r>
              <a:rPr lang="en-GB" altLang="en-US" dirty="0">
                <a:ea typeface="ＭＳ Ｐゴシック" panose="020B0600070205080204" pitchFamily="34" charset="-128"/>
              </a:rPr>
              <a:t>Basic needs (e.g. food, sleep, etc.)</a:t>
            </a:r>
          </a:p>
          <a:p>
            <a:pPr lvl="1"/>
            <a:r>
              <a:rPr lang="en-GB" altLang="en-US" dirty="0">
                <a:ea typeface="ＭＳ Ｐゴシック" panose="020B0600070205080204" pitchFamily="34" charset="-128"/>
              </a:rPr>
              <a:t>Personal needs (e.g. respect, self-esteem)</a:t>
            </a:r>
          </a:p>
          <a:p>
            <a:pPr lvl="1"/>
            <a:r>
              <a:rPr lang="en-GB" altLang="en-US" dirty="0">
                <a:ea typeface="ＭＳ Ｐゴシック" panose="020B0600070205080204" pitchFamily="34" charset="-128"/>
              </a:rPr>
              <a:t>Social needs (e.g. to be accepted as part of a group)</a:t>
            </a:r>
          </a:p>
          <a:p>
            <a:r>
              <a:rPr lang="en-US" altLang="en-US" dirty="0" smtClean="0">
                <a:ea typeface="ＭＳ Ｐゴシック" panose="020B0600070205080204" pitchFamily="34" charset="-128"/>
              </a:rPr>
              <a:t>Maslow’</a:t>
            </a:r>
            <a:r>
              <a:rPr lang="en-US" altLang="ja-JP" dirty="0" smtClean="0">
                <a:ea typeface="ＭＳ Ｐゴシック" panose="020B0600070205080204" pitchFamily="34" charset="-128"/>
              </a:rPr>
              <a:t>s hierarchy of needs</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348260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Human needs hierarchy</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3309548" y="1697137"/>
            <a:ext cx="5572903" cy="4305901"/>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543557462"/>
      </p:ext>
    </p:extLst>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Team Development - Introduction</a:t>
            </a:r>
            <a:endParaRPr lang="en-US" dirty="0"/>
          </a:p>
        </p:txBody>
      </p:sp>
      <p:sp>
        <p:nvSpPr>
          <p:cNvPr id="9" name="Content Placeholder 8"/>
          <p:cNvSpPr>
            <a:spLocks noGrp="1"/>
          </p:cNvSpPr>
          <p:nvPr>
            <p:ph idx="1"/>
          </p:nvPr>
        </p:nvSpPr>
        <p:spPr/>
        <p:txBody>
          <a:bodyPr/>
          <a:lstStyle/>
          <a:p>
            <a:r>
              <a:rPr lang="en-US" dirty="0" smtClean="0"/>
              <a:t>What </a:t>
            </a:r>
            <a:r>
              <a:rPr lang="en-US" dirty="0"/>
              <a:t>are your responsibilities as a team member?</a:t>
            </a:r>
          </a:p>
          <a:p>
            <a:r>
              <a:rPr lang="en-US" dirty="0" smtClean="0"/>
              <a:t>As </a:t>
            </a:r>
            <a:r>
              <a:rPr lang="en-US" dirty="0"/>
              <a:t>a Project Manager?</a:t>
            </a:r>
          </a:p>
          <a:p>
            <a:r>
              <a:rPr lang="en-US" dirty="0" smtClean="0"/>
              <a:t>How </a:t>
            </a:r>
            <a:r>
              <a:rPr lang="en-US" dirty="0"/>
              <a:t>does Team Development relate to the Project Triangle</a:t>
            </a:r>
            <a:r>
              <a:rPr lang="en-US" dirty="0" smtClean="0"/>
              <a:t>?</a:t>
            </a:r>
          </a:p>
          <a:p>
            <a:endParaRPr lang="en-US" dirty="0"/>
          </a:p>
          <a:p>
            <a:endParaRPr lang="en-US" dirty="0" smtClean="0"/>
          </a:p>
          <a:p>
            <a:endParaRPr lang="en-US" dirty="0"/>
          </a:p>
          <a:p>
            <a:r>
              <a:rPr lang="en-US" dirty="0" smtClean="0"/>
              <a:t>What’s </a:t>
            </a:r>
            <a:r>
              <a:rPr lang="en-US" dirty="0"/>
              <a:t>more important? The strength of individual </a:t>
            </a:r>
            <a:r>
              <a:rPr lang="en-US" dirty="0" smtClean="0"/>
              <a:t>team members</a:t>
            </a:r>
            <a:r>
              <a:rPr lang="en-US" dirty="0"/>
              <a:t>, or the strength of the team?</a:t>
            </a:r>
          </a:p>
          <a:p>
            <a:r>
              <a:rPr lang="en-US" dirty="0" smtClean="0"/>
              <a:t>What </a:t>
            </a:r>
            <a:r>
              <a:rPr lang="en-US" dirty="0"/>
              <a:t>are some characteristics of a good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a:p>
        </p:txBody>
      </p:sp>
      <p:pic>
        <p:nvPicPr>
          <p:cNvPr id="10" name="Picture 9"/>
          <p:cNvPicPr>
            <a:picLocks noChangeAspect="1"/>
          </p:cNvPicPr>
          <p:nvPr/>
        </p:nvPicPr>
        <p:blipFill>
          <a:blip r:embed="rId2"/>
          <a:stretch>
            <a:fillRect/>
          </a:stretch>
        </p:blipFill>
        <p:spPr>
          <a:xfrm>
            <a:off x="4323388" y="2927045"/>
            <a:ext cx="2295845" cy="1438476"/>
          </a:xfrm>
          <a:prstGeom prst="rect">
            <a:avLst/>
          </a:prstGeom>
        </p:spPr>
      </p:pic>
    </p:spTree>
    <p:extLst>
      <p:ext uri="{BB962C8B-B14F-4D97-AF65-F5344CB8AC3E}">
        <p14:creationId xmlns:p14="http://schemas.microsoft.com/office/powerpoint/2010/main" val="5476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Motivating people</a:t>
            </a:r>
          </a:p>
        </p:txBody>
      </p:sp>
      <p:sp>
        <p:nvSpPr>
          <p:cNvPr id="83972"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Motivations depend on satisfying needs</a:t>
            </a:r>
          </a:p>
          <a:p>
            <a:r>
              <a:rPr lang="en-GB" altLang="en-US" smtClean="0">
                <a:ea typeface="ＭＳ Ｐゴシック" panose="020B0600070205080204" pitchFamily="34" charset="-128"/>
              </a:rPr>
              <a:t>It can be assumed that physiological and safety needs are satisfied</a:t>
            </a:r>
          </a:p>
          <a:p>
            <a:r>
              <a:rPr lang="en-GB" altLang="en-US" smtClean="0">
                <a:ea typeface="ＭＳ Ｐゴシック" panose="020B0600070205080204" pitchFamily="34" charset="-128"/>
              </a:rPr>
              <a:t>Social, esteem and self-realization (self-actualization) needs are most significant from a managerial viewpoint</a:t>
            </a:r>
          </a:p>
          <a:p>
            <a:r>
              <a:rPr lang="en-US" altLang="en-US" smtClean="0">
                <a:ea typeface="ＭＳ Ｐゴシック" panose="020B0600070205080204" pitchFamily="34" charset="-128"/>
              </a:rPr>
              <a:t>If a lower set of needs is continually unmet for an </a:t>
            </a:r>
            <a:br>
              <a:rPr lang="en-US" altLang="en-US" smtClean="0">
                <a:ea typeface="ＭＳ Ｐゴシック" panose="020B0600070205080204" pitchFamily="34" charset="-128"/>
              </a:rPr>
            </a:br>
            <a:r>
              <a:rPr lang="en-US" altLang="en-US" smtClean="0">
                <a:ea typeface="ＭＳ Ｐゴシック" panose="020B0600070205080204" pitchFamily="34" charset="-128"/>
              </a:rPr>
              <a:t>extended period of time, the individual will temporarily re-prioritize those needs – dropping down to that level until those lower needs are reasonably satisfied again.</a:t>
            </a:r>
            <a:endParaRPr lang="en-US"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ea typeface="ＭＳ Ｐゴシック" panose="020B0600070205080204" pitchFamily="34" charset="-128"/>
            </a:endParaRPr>
          </a:p>
          <a:p>
            <a:endParaRPr lang="en-GB"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41609945"/>
      </p:ext>
    </p:extLst>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Need satisfaction</a:t>
            </a:r>
          </a:p>
        </p:txBody>
      </p:sp>
      <p:sp>
        <p:nvSpPr>
          <p:cNvPr id="8602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Social</a:t>
            </a:r>
          </a:p>
          <a:p>
            <a:pPr lvl="1"/>
            <a:r>
              <a:rPr lang="en-GB" altLang="en-US" dirty="0">
                <a:ea typeface="ＭＳ Ｐゴシック" panose="020B0600070205080204" pitchFamily="34" charset="-128"/>
              </a:rPr>
              <a:t>Provide communal facilities</a:t>
            </a:r>
          </a:p>
          <a:p>
            <a:pPr lvl="1"/>
            <a:r>
              <a:rPr lang="en-GB" altLang="en-US" dirty="0">
                <a:ea typeface="ＭＳ Ｐゴシック" panose="020B0600070205080204" pitchFamily="34" charset="-128"/>
              </a:rPr>
              <a:t>Allow informal communications [See Weinberg’s story about the Coke machine.]</a:t>
            </a:r>
          </a:p>
          <a:p>
            <a:r>
              <a:rPr lang="en-GB" altLang="en-US" dirty="0" smtClean="0">
                <a:ea typeface="ＭＳ Ｐゴシック" panose="020B0600070205080204" pitchFamily="34" charset="-128"/>
              </a:rPr>
              <a:t>Esteem</a:t>
            </a:r>
          </a:p>
          <a:p>
            <a:pPr lvl="1"/>
            <a:r>
              <a:rPr lang="en-GB" altLang="en-US" dirty="0">
                <a:ea typeface="ＭＳ Ｐゴシック" panose="020B0600070205080204" pitchFamily="34" charset="-128"/>
              </a:rPr>
              <a:t>Recognition of achievements</a:t>
            </a:r>
          </a:p>
          <a:p>
            <a:pPr lvl="1"/>
            <a:r>
              <a:rPr lang="en-GB" altLang="en-US" dirty="0">
                <a:ea typeface="ＭＳ Ｐゴシック" panose="020B0600070205080204" pitchFamily="34" charset="-128"/>
              </a:rPr>
              <a:t>Appropriate rewards</a:t>
            </a:r>
          </a:p>
          <a:p>
            <a:r>
              <a:rPr lang="en-GB" altLang="en-US" dirty="0" smtClean="0">
                <a:ea typeface="ＭＳ Ｐゴシック" panose="020B0600070205080204" pitchFamily="34" charset="-128"/>
              </a:rPr>
              <a:t>Self-realization</a:t>
            </a:r>
          </a:p>
          <a:p>
            <a:pPr lvl="1"/>
            <a:r>
              <a:rPr lang="en-GB" altLang="en-US" dirty="0">
                <a:ea typeface="ＭＳ Ｐゴシック" panose="020B0600070205080204" pitchFamily="34" charset="-128"/>
              </a:rPr>
              <a:t>Training – people want to learn more</a:t>
            </a:r>
          </a:p>
          <a:p>
            <a:pPr lvl="1"/>
            <a:r>
              <a:rPr lang="en-GB" altLang="en-US" dirty="0">
                <a:ea typeface="ＭＳ Ｐゴシック" panose="020B0600070205080204" pitchFamily="34" charset="-128"/>
              </a:rPr>
              <a:t>Responsibility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31957426"/>
      </p:ext>
    </p:extLst>
  </p:cSld>
  <p:clrMapOvr>
    <a:masterClrMapping/>
  </p:clrMapOvr>
  <p:transition advTm="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Personality types</a:t>
            </a:r>
          </a:p>
        </p:txBody>
      </p:sp>
      <p:sp>
        <p:nvSpPr>
          <p:cNvPr id="88066" name="Rectangle 3"/>
          <p:cNvSpPr>
            <a:spLocks noGrp="1" noChangeArrowheads="1"/>
          </p:cNvSpPr>
          <p:nvPr>
            <p:ph idx="1"/>
          </p:nvPr>
        </p:nvSpPr>
        <p:spPr/>
        <p:txBody>
          <a:bodyPr/>
          <a:lstStyle/>
          <a:p>
            <a:r>
              <a:rPr lang="en-GB" altLang="en-US" smtClean="0">
                <a:ea typeface="ＭＳ Ｐゴシック" panose="020B0600070205080204" pitchFamily="34" charset="-128"/>
              </a:rPr>
              <a:t>The needs hierarchy is almost certainly an over-simplification</a:t>
            </a:r>
          </a:p>
          <a:p>
            <a:r>
              <a:rPr lang="en-GB" altLang="en-US" smtClean="0">
                <a:ea typeface="ＭＳ Ｐゴシック" panose="020B0600070205080204" pitchFamily="34" charset="-128"/>
              </a:rPr>
              <a:t>Motivation should also take into account different personality types:</a:t>
            </a:r>
          </a:p>
          <a:p>
            <a:pPr lvl="1"/>
            <a:r>
              <a:rPr lang="en-GB" altLang="en-US">
                <a:ea typeface="ＭＳ Ｐゴシック" panose="020B0600070205080204" pitchFamily="34" charset="-128"/>
              </a:rPr>
              <a:t>Task-oriented</a:t>
            </a:r>
          </a:p>
          <a:p>
            <a:pPr lvl="2"/>
            <a:r>
              <a:rPr lang="en-GB" altLang="en-US" smtClean="0">
                <a:ea typeface="ＭＳ Ｐゴシック" panose="020B0600070205080204" pitchFamily="34" charset="-128"/>
              </a:rPr>
              <a:t>The motivation for doing the work is the work itself</a:t>
            </a:r>
          </a:p>
          <a:p>
            <a:pPr lvl="1"/>
            <a:r>
              <a:rPr lang="en-GB" altLang="en-US">
                <a:ea typeface="ＭＳ Ｐゴシック" panose="020B0600070205080204" pitchFamily="34" charset="-128"/>
              </a:rPr>
              <a:t>Self-oriented</a:t>
            </a:r>
          </a:p>
          <a:p>
            <a:pPr lvl="2"/>
            <a:r>
              <a:rPr lang="en-GB" altLang="en-US" smtClean="0">
                <a:ea typeface="ＭＳ Ｐゴシック" panose="020B0600070205080204" pitchFamily="34" charset="-128"/>
              </a:rPr>
              <a:t>The work is a means to an end which is the achievement of individual goals – e.g. to get rich, to play tennis, to travel etc.</a:t>
            </a:r>
          </a:p>
          <a:p>
            <a:pPr lvl="1"/>
            <a:r>
              <a:rPr lang="en-GB" altLang="en-US">
                <a:ea typeface="ＭＳ Ｐゴシック" panose="020B0600070205080204" pitchFamily="34" charset="-128"/>
              </a:rPr>
              <a:t>Interaction-oriented</a:t>
            </a:r>
          </a:p>
          <a:p>
            <a:pPr lvl="2"/>
            <a:r>
              <a:rPr lang="en-GB" altLang="en-US" smtClean="0">
                <a:ea typeface="ＭＳ Ｐゴシック" panose="020B0600070205080204" pitchFamily="34" charset="-128"/>
              </a:rPr>
              <a:t>The principal motivation is the presence and actions of </a:t>
            </a:r>
            <a:br>
              <a:rPr lang="en-GB" altLang="en-US" smtClean="0">
                <a:ea typeface="ＭＳ Ｐゴシック" panose="020B0600070205080204" pitchFamily="34" charset="-128"/>
              </a:rPr>
            </a:br>
            <a:r>
              <a:rPr lang="en-GB" altLang="en-US" smtClean="0">
                <a:ea typeface="ＭＳ Ｐゴシック" panose="020B0600070205080204" pitchFamily="34" charset="-128"/>
              </a:rPr>
              <a:t>co-workers. People go to work because they like to go to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718892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 balance</a:t>
            </a:r>
          </a:p>
        </p:txBody>
      </p:sp>
      <p:sp>
        <p:nvSpPr>
          <p:cNvPr id="9011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Individual motivations are made up of elements of each class</a:t>
            </a:r>
          </a:p>
          <a:p>
            <a:r>
              <a:rPr lang="en-GB" altLang="en-US" smtClean="0">
                <a:ea typeface="ＭＳ Ｐゴシック" panose="020B0600070205080204" pitchFamily="34" charset="-128"/>
              </a:rPr>
              <a:t>Balance can change depending on personal circumstances and external events</a:t>
            </a:r>
          </a:p>
          <a:p>
            <a:r>
              <a:rPr lang="en-GB" altLang="en-US" smtClean="0">
                <a:ea typeface="ＭＳ Ｐゴシック" panose="020B0600070205080204" pitchFamily="34" charset="-128"/>
              </a:rPr>
              <a:t>However, people are not just motivated by personal factors but also by being part of a group and culture. </a:t>
            </a:r>
          </a:p>
          <a:p>
            <a:r>
              <a:rPr lang="en-GB" altLang="en-US" smtClean="0">
                <a:ea typeface="ＭＳ Ｐゴシック" panose="020B0600070205080204" pitchFamily="34" charset="-128"/>
              </a:rPr>
              <a:t>People go to work because they are motivated by the people that they work with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83693825"/>
      </p:ext>
    </p:extLst>
  </p:cSld>
  <p:clrMapOvr>
    <a:masterClrMapping/>
  </p:clrMapOvr>
  <p:transition advTm="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working</a:t>
            </a:r>
          </a:p>
        </p:txBody>
      </p:sp>
      <p:sp>
        <p:nvSpPr>
          <p:cNvPr id="92164"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Most software engineering is a group activity</a:t>
            </a:r>
          </a:p>
          <a:p>
            <a:pPr lvl="1"/>
            <a:r>
              <a:rPr lang="en-GB" altLang="en-US" dirty="0">
                <a:ea typeface="ＭＳ Ｐゴシック" panose="020B0600070205080204" pitchFamily="34" charset="-128"/>
              </a:rPr>
              <a:t>The development schedule for most non-trivial software projects is such that they cannot be completed by one person working alone</a:t>
            </a:r>
          </a:p>
          <a:p>
            <a:r>
              <a:rPr lang="en-GB" altLang="en-US" dirty="0" smtClean="0">
                <a:ea typeface="ＭＳ Ｐゴシック" panose="020B0600070205080204" pitchFamily="34" charset="-128"/>
              </a:rPr>
              <a:t>Group interaction is a key determinant of group performance</a:t>
            </a:r>
          </a:p>
          <a:p>
            <a:r>
              <a:rPr lang="en-GB" altLang="en-US" dirty="0" smtClean="0">
                <a:ea typeface="ＭＳ Ｐゴシック" panose="020B0600070205080204" pitchFamily="34" charset="-128"/>
              </a:rPr>
              <a:t>Flexibility in group composition is limited</a:t>
            </a:r>
          </a:p>
          <a:p>
            <a:pPr lvl="1"/>
            <a:r>
              <a:rPr lang="en-GB" altLang="en-US" dirty="0">
                <a:ea typeface="ＭＳ Ｐゴシック" panose="020B0600070205080204" pitchFamily="34" charset="-128"/>
              </a:rPr>
              <a:t>Managers must do the best they can with available people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98429527"/>
      </p:ext>
    </p:extLst>
  </p:cSld>
  <p:clrMapOvr>
    <a:masterClrMapping/>
  </p:clrMapOvr>
  <p:transition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Time distribution</a:t>
            </a:r>
          </a:p>
        </p:txBody>
      </p:sp>
      <p:sp>
        <p:nvSpPr>
          <p:cNvPr id="94212" name="Oval 6"/>
          <p:cNvSpPr>
            <a:spLocks noChangeAspect="1"/>
          </p:cNvSpPr>
          <p:nvPr/>
        </p:nvSpPr>
        <p:spPr bwMode="auto">
          <a:xfrm>
            <a:off x="3733800" y="1330864"/>
            <a:ext cx="4809276" cy="480927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ndara" panose="020E0502030303020204" pitchFamily="34" charset="0"/>
            </a:endParaRPr>
          </a:p>
        </p:txBody>
      </p:sp>
      <p:cxnSp>
        <p:nvCxnSpPr>
          <p:cNvPr id="94213" name="Straight Connector 8"/>
          <p:cNvCxnSpPr>
            <a:cxnSpLocks noChangeShapeType="1"/>
            <a:stCxn id="94212" idx="0"/>
            <a:endCxn id="94212" idx="4"/>
          </p:cNvCxnSpPr>
          <p:nvPr/>
        </p:nvCxnSpPr>
        <p:spPr bwMode="auto">
          <a:xfrm>
            <a:off x="6138438" y="1330864"/>
            <a:ext cx="0" cy="48092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cxnSp>
      <p:grpSp>
        <p:nvGrpSpPr>
          <p:cNvPr id="94214" name="Group 21"/>
          <p:cNvGrpSpPr>
            <a:grpSpLocks/>
          </p:cNvGrpSpPr>
          <p:nvPr/>
        </p:nvGrpSpPr>
        <p:grpSpPr bwMode="auto">
          <a:xfrm>
            <a:off x="4128379" y="1875664"/>
            <a:ext cx="3940855" cy="2722123"/>
            <a:chOff x="2606396" y="1905000"/>
            <a:chExt cx="4361183" cy="2997783"/>
          </a:xfrm>
        </p:grpSpPr>
        <p:cxnSp>
          <p:nvCxnSpPr>
            <p:cNvPr id="94216" name="Straight Connector 10"/>
            <p:cNvCxnSpPr>
              <a:cxnSpLocks noChangeShapeType="1"/>
            </p:cNvCxnSpPr>
            <p:nvPr/>
          </p:nvCxnSpPr>
          <p:spPr bwMode="auto">
            <a:xfrm>
              <a:off x="2606396" y="2427007"/>
              <a:ext cx="2223267" cy="13506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4217" name="TextBox 11"/>
            <p:cNvSpPr txBox="1">
              <a:spLocks noChangeArrowheads="1"/>
            </p:cNvSpPr>
            <p:nvPr/>
          </p:nvSpPr>
          <p:spPr bwMode="auto">
            <a:xfrm>
              <a:off x="2951570" y="1905000"/>
              <a:ext cx="1942861"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20%</a:t>
              </a:r>
            </a:p>
            <a:p>
              <a:pPr algn="ctr"/>
              <a:r>
                <a:rPr lang="en-US" altLang="en-US" sz="1800">
                  <a:latin typeface="Candara" panose="020E0502030303020204" pitchFamily="34" charset="0"/>
                </a:rPr>
                <a:t>Non-productive </a:t>
              </a:r>
            </a:p>
            <a:p>
              <a:pPr algn="ctr"/>
              <a:r>
                <a:rPr lang="en-US" altLang="en-US" sz="1800">
                  <a:latin typeface="Candara" panose="020E0502030303020204" pitchFamily="34" charset="0"/>
                </a:rPr>
                <a:t>activities</a:t>
              </a:r>
            </a:p>
          </p:txBody>
        </p:sp>
        <p:sp>
          <p:nvSpPr>
            <p:cNvPr id="94218" name="TextBox 18"/>
            <p:cNvSpPr txBox="1">
              <a:spLocks noChangeArrowheads="1"/>
            </p:cNvSpPr>
            <p:nvPr/>
          </p:nvSpPr>
          <p:spPr bwMode="auto">
            <a:xfrm>
              <a:off x="2689496" y="4191000"/>
              <a:ext cx="1763406" cy="71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30% </a:t>
              </a:r>
            </a:p>
            <a:p>
              <a:pPr algn="ctr"/>
              <a:r>
                <a:rPr lang="en-US" altLang="en-US" sz="1800">
                  <a:latin typeface="Candara" panose="020E0502030303020204" pitchFamily="34" charset="0"/>
                </a:rPr>
                <a:t>Working alone</a:t>
              </a:r>
            </a:p>
          </p:txBody>
        </p:sp>
        <p:sp>
          <p:nvSpPr>
            <p:cNvPr id="94219" name="TextBox 19"/>
            <p:cNvSpPr txBox="1">
              <a:spLocks noChangeArrowheads="1"/>
            </p:cNvSpPr>
            <p:nvPr/>
          </p:nvSpPr>
          <p:spPr bwMode="auto">
            <a:xfrm>
              <a:off x="4980369" y="3505200"/>
              <a:ext cx="1987210"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50% </a:t>
              </a:r>
            </a:p>
            <a:p>
              <a:pPr algn="ctr"/>
              <a:r>
                <a:rPr lang="en-US" altLang="en-US" sz="1800">
                  <a:latin typeface="Candara" panose="020E0502030303020204" pitchFamily="34" charset="0"/>
                </a:rPr>
                <a:t>Interaction with </a:t>
              </a:r>
            </a:p>
            <a:p>
              <a:pPr algn="ctr"/>
              <a:r>
                <a:rPr lang="en-US" altLang="en-US" sz="1800">
                  <a:latin typeface="Candara" panose="020E0502030303020204" pitchFamily="34" charset="0"/>
                </a:rPr>
                <a:t>other people</a:t>
              </a:r>
            </a:p>
          </p:txBody>
        </p:sp>
      </p:gr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473695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composition</a:t>
            </a:r>
          </a:p>
        </p:txBody>
      </p:sp>
      <p:sp>
        <p:nvSpPr>
          <p:cNvPr id="96258" name="Rectangle 3"/>
          <p:cNvSpPr>
            <a:spLocks noGrp="1" noChangeArrowheads="1"/>
          </p:cNvSpPr>
          <p:nvPr>
            <p:ph idx="1"/>
          </p:nvPr>
        </p:nvSpPr>
        <p:spPr/>
        <p:txBody>
          <a:bodyPr/>
          <a:lstStyle/>
          <a:p>
            <a:r>
              <a:rPr lang="en-GB" altLang="en-US" dirty="0" smtClean="0">
                <a:ea typeface="ＭＳ Ｐゴシック" panose="020B0600070205080204" pitchFamily="34" charset="-128"/>
              </a:rPr>
              <a:t>Group composed of members who share the same motivation can be problematic:</a:t>
            </a:r>
          </a:p>
          <a:p>
            <a:pPr lvl="1"/>
            <a:r>
              <a:rPr lang="en-GB" altLang="en-US" dirty="0">
                <a:ea typeface="ＭＳ Ｐゴシック" panose="020B0600070205080204" pitchFamily="34" charset="-128"/>
              </a:rPr>
              <a:t>Task-oriented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do their own thing</a:t>
            </a:r>
          </a:p>
          <a:p>
            <a:pPr lvl="1"/>
            <a:r>
              <a:rPr lang="en-GB" altLang="en-US" dirty="0">
                <a:ea typeface="ＭＳ Ｐゴシック" panose="020B0600070205080204" pitchFamily="34" charset="-128"/>
              </a:rPr>
              <a:t>Self-oriented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be the boss</a:t>
            </a:r>
          </a:p>
          <a:p>
            <a:pPr lvl="1"/>
            <a:r>
              <a:rPr lang="en-GB" altLang="en-US" dirty="0">
                <a:ea typeface="ＭＳ Ｐゴシック" panose="020B0600070205080204" pitchFamily="34" charset="-128"/>
              </a:rPr>
              <a:t>Interaction-oriented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too much chatting, not enough work</a:t>
            </a:r>
          </a:p>
          <a:p>
            <a:r>
              <a:rPr lang="en-GB" altLang="en-US" dirty="0" smtClean="0">
                <a:ea typeface="ＭＳ Ｐゴシック" panose="020B0600070205080204" pitchFamily="34" charset="-128"/>
              </a:rPr>
              <a:t>An effective group has a balance of all types</a:t>
            </a:r>
          </a:p>
          <a:p>
            <a:r>
              <a:rPr lang="en-GB" altLang="en-US" dirty="0" smtClean="0">
                <a:ea typeface="ＭＳ Ｐゴシック" panose="020B0600070205080204" pitchFamily="34" charset="-128"/>
              </a:rPr>
              <a:t>Can be difficult to achieve because most engineers are task-oriented</a:t>
            </a:r>
          </a:p>
          <a:p>
            <a:r>
              <a:rPr lang="en-GB" altLang="en-US" dirty="0" smtClean="0">
                <a:ea typeface="ＭＳ Ｐゴシック" panose="020B0600070205080204" pitchFamily="34" charset="-128"/>
              </a:rPr>
              <a:t>Need for all members to be involved in decisions that affect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5637443"/>
      </p:ext>
    </p:extLst>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leadership</a:t>
            </a:r>
          </a:p>
        </p:txBody>
      </p:sp>
      <p:sp>
        <p:nvSpPr>
          <p:cNvPr id="98307" name="Rectangle 2"/>
          <p:cNvSpPr>
            <a:spLocks noGrp="1" noChangeArrowheads="1"/>
          </p:cNvSpPr>
          <p:nvPr>
            <p:ph idx="1"/>
          </p:nvPr>
        </p:nvSpPr>
        <p:spPr>
          <a:noFill/>
        </p:spPr>
        <p:txBody>
          <a:bodyPr/>
          <a:lstStyle/>
          <a:p>
            <a:r>
              <a:rPr lang="en-GB" altLang="en-US" dirty="0" smtClean="0">
                <a:ea typeface="ＭＳ Ｐゴシック" panose="020B0600070205080204" pitchFamily="34" charset="-128"/>
              </a:rPr>
              <a:t>Leadership depends on respect not titular status (titular = holding a title)</a:t>
            </a:r>
          </a:p>
          <a:p>
            <a:r>
              <a:rPr lang="en-GB" altLang="en-US" dirty="0" smtClean="0">
                <a:ea typeface="ＭＳ Ｐゴシック" panose="020B0600070205080204" pitchFamily="34" charset="-128"/>
              </a:rPr>
              <a:t>There may be both a technical and an administrative leader</a:t>
            </a:r>
          </a:p>
          <a:p>
            <a:r>
              <a:rPr lang="en-GB" altLang="en-US" dirty="0" smtClean="0">
                <a:ea typeface="ＭＳ Ｐゴシック" panose="020B0600070205080204" pitchFamily="34" charset="-128"/>
              </a:rPr>
              <a:t>Democratic leadership is more effective than autocratic leadership</a:t>
            </a:r>
          </a:p>
          <a:p>
            <a:r>
              <a:rPr lang="en-GB" altLang="en-US" dirty="0" smtClean="0">
                <a:ea typeface="ＭＳ Ｐゴシック" panose="020B0600070205080204" pitchFamily="34" charset="-128"/>
              </a:rPr>
              <a:t>A career path based on technical competence should be supported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879518477"/>
      </p:ext>
    </p:extLst>
  </p:cSld>
  <p:clrMapOvr>
    <a:masterClrMapping/>
  </p:clrMapOvr>
  <p:transition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cohesiveness</a:t>
            </a:r>
          </a:p>
        </p:txBody>
      </p:sp>
      <p:sp>
        <p:nvSpPr>
          <p:cNvPr id="10035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 a cohesive group, members consider the group to be more important than any individual in it</a:t>
            </a:r>
          </a:p>
          <a:p>
            <a:r>
              <a:rPr lang="en-GB" altLang="en-US" smtClean="0">
                <a:ea typeface="ＭＳ Ｐゴシック" panose="020B0600070205080204" pitchFamily="34" charset="-128"/>
              </a:rPr>
              <a:t>Advantages of a cohesive group are:</a:t>
            </a:r>
          </a:p>
          <a:p>
            <a:pPr lvl="1"/>
            <a:r>
              <a:rPr lang="en-GB" altLang="en-US">
                <a:ea typeface="ＭＳ Ｐゴシック" panose="020B0600070205080204" pitchFamily="34" charset="-128"/>
              </a:rPr>
              <a:t>Group quality standards can be developed</a:t>
            </a:r>
          </a:p>
          <a:p>
            <a:pPr lvl="1"/>
            <a:r>
              <a:rPr lang="en-GB" altLang="en-US">
                <a:ea typeface="ＭＳ Ｐゴシック" panose="020B0600070205080204" pitchFamily="34" charset="-128"/>
              </a:rPr>
              <a:t>Group members work closely together so inhibitions caused by ignorance are reduced</a:t>
            </a:r>
          </a:p>
          <a:p>
            <a:pPr lvl="1"/>
            <a:r>
              <a:rPr lang="en-GB" altLang="en-US">
                <a:ea typeface="ＭＳ Ｐゴシック" panose="020B0600070205080204" pitchFamily="34" charset="-128"/>
              </a:rPr>
              <a:t>Team members  learn from each other and get to know each other’s work</a:t>
            </a:r>
          </a:p>
          <a:p>
            <a:pPr lvl="1"/>
            <a:r>
              <a:rPr lang="en-GB" altLang="en-US">
                <a:ea typeface="ＭＳ Ｐゴシック" panose="020B0600070205080204" pitchFamily="34" charset="-128"/>
              </a:rPr>
              <a:t>Egoless programming where members strive to improve each other’s programs can be practiced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463527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Developing cohesiveness</a:t>
            </a:r>
          </a:p>
        </p:txBody>
      </p:sp>
      <p:sp>
        <p:nvSpPr>
          <p:cNvPr id="102404" name="Rectangle 3"/>
          <p:cNvSpPr>
            <a:spLocks noGrp="1" noChangeArrowheads="1"/>
          </p:cNvSpPr>
          <p:nvPr>
            <p:ph idx="1"/>
          </p:nvPr>
        </p:nvSpPr>
        <p:spPr/>
        <p:txBody>
          <a:bodyPr/>
          <a:lstStyle/>
          <a:p>
            <a:r>
              <a:rPr lang="en-GB" altLang="en-US" smtClean="0">
                <a:ea typeface="ＭＳ Ｐゴシック" panose="020B0600070205080204" pitchFamily="34" charset="-128"/>
              </a:rPr>
              <a:t>Cohesiveness is influenced by factors such as the organizational culture and the personalities in the group</a:t>
            </a:r>
          </a:p>
          <a:p>
            <a:r>
              <a:rPr lang="en-GB" altLang="en-US" smtClean="0">
                <a:ea typeface="ＭＳ Ｐゴシック" panose="020B0600070205080204" pitchFamily="34" charset="-128"/>
              </a:rPr>
              <a:t>Cohesiveness can be encouraged through</a:t>
            </a:r>
          </a:p>
          <a:p>
            <a:pPr lvl="1"/>
            <a:r>
              <a:rPr lang="en-GB" altLang="en-US">
                <a:ea typeface="ＭＳ Ｐゴシック" panose="020B0600070205080204" pitchFamily="34" charset="-128"/>
              </a:rPr>
              <a:t>Social events, such as team outings</a:t>
            </a:r>
          </a:p>
          <a:p>
            <a:pPr lvl="1"/>
            <a:r>
              <a:rPr lang="en-GB" altLang="en-US">
                <a:ea typeface="ＭＳ Ｐゴシック" panose="020B0600070205080204" pitchFamily="34" charset="-128"/>
              </a:rPr>
              <a:t>Developing a group identity and territory</a:t>
            </a:r>
          </a:p>
          <a:p>
            <a:pPr lvl="1"/>
            <a:r>
              <a:rPr lang="en-GB" altLang="en-US">
                <a:ea typeface="ＭＳ Ｐゴシック" panose="020B0600070205080204" pitchFamily="34" charset="-128"/>
              </a:rPr>
              <a:t>Explicit team-building activities</a:t>
            </a:r>
            <a:endParaRPr lang="en-GB" altLang="en-US" smtClean="0">
              <a:ea typeface="ＭＳ Ｐゴシック" panose="020B0600070205080204" pitchFamily="34" charset="-128"/>
            </a:endParaRPr>
          </a:p>
          <a:p>
            <a:r>
              <a:rPr lang="en-GB" altLang="en-US" smtClean="0">
                <a:ea typeface="ＭＳ Ｐゴシック" panose="020B0600070205080204" pitchFamily="34" charset="-128"/>
              </a:rPr>
              <a:t>Openness with information is a simple way of ensuring all group members feel part of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9794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3200" dirty="0"/>
              <a:t>“Software projects fail for one of two </a:t>
            </a:r>
            <a:r>
              <a:rPr lang="en-US" sz="3200" dirty="0" smtClean="0"/>
              <a:t>general reasons</a:t>
            </a:r>
            <a:r>
              <a:rPr lang="en-US" sz="3200" dirty="0"/>
              <a:t>: the project team lacks the </a:t>
            </a:r>
            <a:r>
              <a:rPr lang="en-US" sz="3200" dirty="0" smtClean="0"/>
              <a:t>knowledge to </a:t>
            </a:r>
            <a:r>
              <a:rPr lang="en-US" sz="3200" dirty="0"/>
              <a:t>conduct a software project successfully, </a:t>
            </a:r>
            <a:r>
              <a:rPr lang="en-US" sz="3200" dirty="0" smtClean="0"/>
              <a:t>or the </a:t>
            </a:r>
            <a:r>
              <a:rPr lang="en-US" sz="3200" dirty="0"/>
              <a:t>project team lacks the resolve to conduct </a:t>
            </a:r>
            <a:r>
              <a:rPr lang="en-US" sz="3200" dirty="0" smtClean="0"/>
              <a:t>a project </a:t>
            </a:r>
            <a:r>
              <a:rPr lang="en-US" sz="3200" dirty="0"/>
              <a:t>effectively.”</a:t>
            </a:r>
          </a:p>
          <a:p>
            <a:pPr marL="0" indent="0" algn="r">
              <a:lnSpc>
                <a:spcPct val="150000"/>
              </a:lnSpc>
              <a:buNone/>
            </a:pPr>
            <a:r>
              <a:rPr lang="en-US" dirty="0"/>
              <a:t>- Steve C McConnell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777014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loyalties</a:t>
            </a:r>
          </a:p>
        </p:txBody>
      </p:sp>
      <p:sp>
        <p:nvSpPr>
          <p:cNvPr id="10445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Group members tend to be loyal to cohesive groups</a:t>
            </a:r>
          </a:p>
          <a:p>
            <a:r>
              <a:rPr lang="en-GB" altLang="en-US" smtClean="0">
                <a:ea typeface="ＭＳ Ｐゴシック" panose="020B0600070205080204" pitchFamily="34" charset="-128"/>
              </a:rPr>
              <a:t>'Groupthink' is preservation of group irrespective of technical or organizational considerations</a:t>
            </a:r>
          </a:p>
          <a:p>
            <a:r>
              <a:rPr lang="en-GB" altLang="en-US" smtClean="0">
                <a:ea typeface="ＭＳ Ｐゴシック" panose="020B0600070205080204" pitchFamily="34" charset="-128"/>
              </a:rPr>
              <a:t>Management should act positively to avoid groupthink by forcing external involvement with each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60961957"/>
      </p:ext>
    </p:extLst>
  </p:cSld>
  <p:clrMapOvr>
    <a:masterClrMapping/>
  </p:clrMapOvr>
  <p:transition advTm="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communications</a:t>
            </a:r>
          </a:p>
        </p:txBody>
      </p:sp>
      <p:sp>
        <p:nvSpPr>
          <p:cNvPr id="106501" name="Rectangle 3"/>
          <p:cNvSpPr>
            <a:spLocks noGrp="1" noChangeArrowheads="1"/>
          </p:cNvSpPr>
          <p:nvPr>
            <p:ph idx="1"/>
          </p:nvPr>
        </p:nvSpPr>
        <p:spPr/>
        <p:txBody>
          <a:bodyPr>
            <a:normAutofit lnSpcReduction="10000"/>
          </a:bodyPr>
          <a:lstStyle/>
          <a:p>
            <a:r>
              <a:rPr lang="en-GB" altLang="en-US" sz="2000">
                <a:ea typeface="ＭＳ Ｐゴシック" panose="020B0600070205080204" pitchFamily="34" charset="-128"/>
              </a:rPr>
              <a:t>Good communications are essential for effective group working</a:t>
            </a:r>
          </a:p>
          <a:p>
            <a:r>
              <a:rPr lang="en-GB" altLang="en-US" sz="2000">
                <a:ea typeface="ＭＳ Ｐゴシック" panose="020B0600070205080204" pitchFamily="34" charset="-128"/>
              </a:rPr>
              <a:t>Information must be exchanged on the status of work, design decisions and changes to previous decisions</a:t>
            </a:r>
          </a:p>
          <a:p>
            <a:r>
              <a:rPr lang="en-GB" altLang="en-US" sz="2000">
                <a:ea typeface="ＭＳ Ｐゴシック" panose="020B0600070205080204" pitchFamily="34" charset="-128"/>
              </a:rPr>
              <a:t>Good communications also strengthens group cohesion as it promotes understanding</a:t>
            </a:r>
          </a:p>
          <a:p>
            <a:pPr>
              <a:buFont typeface="Wingdings" panose="05000000000000000000" pitchFamily="2" charset="2"/>
              <a:buNone/>
            </a:pPr>
            <a:r>
              <a:rPr lang="en-GB" altLang="en-US" sz="2000" b="1">
                <a:ea typeface="ＭＳ Ｐゴシック" panose="020B0600070205080204" pitchFamily="34" charset="-128"/>
              </a:rPr>
              <a:t>Thoughts</a:t>
            </a:r>
          </a:p>
          <a:p>
            <a:r>
              <a:rPr lang="en-GB" altLang="en-US" sz="2000">
                <a:ea typeface="ＭＳ Ｐゴシック" panose="020B0600070205080204" pitchFamily="34" charset="-128"/>
              </a:rPr>
              <a:t>Status of group members</a:t>
            </a:r>
          </a:p>
          <a:p>
            <a:pPr lvl="1"/>
            <a:r>
              <a:rPr lang="en-GB" altLang="en-US" smtClean="0">
                <a:ea typeface="ＭＳ Ｐゴシック" panose="020B0600070205080204" pitchFamily="34" charset="-128"/>
              </a:rPr>
              <a:t>Higher status members tend to dominate conversations</a:t>
            </a:r>
          </a:p>
          <a:p>
            <a:r>
              <a:rPr lang="en-GB" altLang="en-US" sz="2000">
                <a:ea typeface="ＭＳ Ｐゴシック" panose="020B0600070205080204" pitchFamily="34" charset="-128"/>
              </a:rPr>
              <a:t>Personalities in groups</a:t>
            </a:r>
          </a:p>
          <a:p>
            <a:pPr lvl="1"/>
            <a:r>
              <a:rPr lang="en-GB" altLang="en-US" smtClean="0">
                <a:ea typeface="ＭＳ Ｐゴシック" panose="020B0600070205080204" pitchFamily="34" charset="-128"/>
              </a:rPr>
              <a:t>Too many people of the same personality type can be a problem</a:t>
            </a:r>
          </a:p>
          <a:p>
            <a:r>
              <a:rPr lang="en-GB" altLang="en-US" sz="2000">
                <a:ea typeface="ＭＳ Ｐゴシック" panose="020B0600070205080204" pitchFamily="34" charset="-128"/>
              </a:rPr>
              <a:t>Sexual composition of group</a:t>
            </a:r>
          </a:p>
          <a:p>
            <a:pPr lvl="1"/>
            <a:r>
              <a:rPr lang="en-GB" altLang="en-US" smtClean="0">
                <a:ea typeface="ＭＳ Ｐゴシック" panose="020B0600070205080204" pitchFamily="34" charset="-128"/>
              </a:rPr>
              <a:t>Mixed-sex groups tend to communicate better</a:t>
            </a:r>
          </a:p>
          <a:p>
            <a:r>
              <a:rPr lang="en-GB" altLang="en-US" sz="2000">
                <a:ea typeface="ＭＳ Ｐゴシック" panose="020B0600070205080204" pitchFamily="34" charset="-128"/>
              </a:rPr>
              <a:t>Communication channels</a:t>
            </a:r>
          </a:p>
          <a:p>
            <a:pPr lvl="1"/>
            <a:r>
              <a:rPr lang="en-GB" altLang="en-US" smtClean="0">
                <a:ea typeface="ＭＳ Ｐゴシック" panose="020B0600070205080204" pitchFamily="34" charset="-128"/>
              </a:rPr>
              <a:t>Communications channelled though a central coordinator tend to be ineffective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71953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0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0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50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50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5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organization</a:t>
            </a:r>
          </a:p>
        </p:txBody>
      </p:sp>
      <p:sp>
        <p:nvSpPr>
          <p:cNvPr id="108548"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Software engineering group sizes should be relatively small (&lt; 10 members) optimal is less than seven (see previous slides)</a:t>
            </a:r>
          </a:p>
          <a:p>
            <a:r>
              <a:rPr lang="en-GB" altLang="en-US" smtClean="0">
                <a:ea typeface="ＭＳ Ｐゴシック" panose="020B0600070205080204" pitchFamily="34" charset="-128"/>
              </a:rPr>
              <a:t>Break big projects down into multiple smaller projects</a:t>
            </a:r>
          </a:p>
          <a:p>
            <a:r>
              <a:rPr lang="en-GB" altLang="en-US" smtClean="0">
                <a:ea typeface="ＭＳ Ｐゴシック" panose="020B0600070205080204" pitchFamily="34" charset="-128"/>
              </a:rPr>
              <a:t>Small teams may be organized in an informal, democratic way</a:t>
            </a:r>
          </a:p>
          <a:p>
            <a:r>
              <a:rPr lang="en-GB" altLang="en-US" smtClean="0">
                <a:ea typeface="ＭＳ Ｐゴシック" panose="020B0600070205080204" pitchFamily="34" charset="-128"/>
              </a:rPr>
              <a:t>Chief programmer teams try to make the most effective use of skills and experience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757203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Choosing and keeping people</a:t>
            </a:r>
          </a:p>
        </p:txBody>
      </p:sp>
      <p:sp>
        <p:nvSpPr>
          <p:cNvPr id="11059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Choosing people to work on a project is a major managerial responsibility</a:t>
            </a:r>
          </a:p>
          <a:p>
            <a:r>
              <a:rPr lang="en-GB" altLang="en-US" smtClean="0">
                <a:ea typeface="ＭＳ Ｐゴシック" panose="020B0600070205080204" pitchFamily="34" charset="-128"/>
              </a:rPr>
              <a:t>Appointment decisions are usually based on</a:t>
            </a:r>
          </a:p>
          <a:p>
            <a:pPr lvl="1"/>
            <a:r>
              <a:rPr lang="en-GB" altLang="en-US">
                <a:ea typeface="ＭＳ Ｐゴシック" panose="020B0600070205080204" pitchFamily="34" charset="-128"/>
              </a:rPr>
              <a:t>information provided by the candidate (their résumé or CV)</a:t>
            </a:r>
          </a:p>
          <a:p>
            <a:pPr lvl="1"/>
            <a:r>
              <a:rPr lang="en-GB" altLang="en-US">
                <a:ea typeface="ＭＳ Ｐゴシック" panose="020B0600070205080204" pitchFamily="34" charset="-128"/>
              </a:rPr>
              <a:t>information gained at an interview</a:t>
            </a:r>
          </a:p>
          <a:p>
            <a:pPr lvl="1"/>
            <a:r>
              <a:rPr lang="en-GB" altLang="en-US">
                <a:ea typeface="ＭＳ Ｐゴシック" panose="020B0600070205080204" pitchFamily="34" charset="-128"/>
              </a:rPr>
              <a:t>Interviews with potential co-workers</a:t>
            </a:r>
          </a:p>
          <a:p>
            <a:pPr lvl="1"/>
            <a:r>
              <a:rPr lang="en-GB" altLang="en-US">
                <a:ea typeface="ＭＳ Ｐゴシック" panose="020B0600070205080204" pitchFamily="34" charset="-128"/>
              </a:rPr>
              <a:t>recommendations from other people who know the candidate</a:t>
            </a:r>
          </a:p>
          <a:p>
            <a:r>
              <a:rPr lang="en-GB" altLang="en-US" smtClean="0">
                <a:ea typeface="ＭＳ Ｐゴシック" panose="020B0600070205080204" pitchFamily="34" charset="-128"/>
              </a:rPr>
              <a:t>Some companies use psychological or aptitude tests</a:t>
            </a:r>
          </a:p>
          <a:p>
            <a:pPr lvl="1"/>
            <a:r>
              <a:rPr lang="en-GB" altLang="en-US">
                <a:ea typeface="ＭＳ Ｐゴシック" panose="020B0600070205080204" pitchFamily="34" charset="-128"/>
              </a:rPr>
              <a:t>There is no agreement on whether or not these tests are actually useful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846474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GB" altLang="en-US" dirty="0">
                <a:ea typeface="ＭＳ Ｐゴシック" panose="020B0600070205080204" pitchFamily="34" charset="-128"/>
              </a:rPr>
              <a:t>Staff selection factors</a:t>
            </a:r>
          </a:p>
        </p:txBody>
      </p:sp>
      <p:graphicFrame>
        <p:nvGraphicFramePr>
          <p:cNvPr id="7" name="Table 6"/>
          <p:cNvGraphicFramePr>
            <a:graphicFrameLocks noGrp="1"/>
          </p:cNvGraphicFramePr>
          <p:nvPr>
            <p:extLst>
              <p:ext uri="{D42A27DB-BD31-4B8C-83A1-F6EECF244321}">
                <p14:modId xmlns:p14="http://schemas.microsoft.com/office/powerpoint/2010/main" val="2775752068"/>
              </p:ext>
            </p:extLst>
          </p:nvPr>
        </p:nvGraphicFramePr>
        <p:xfrm>
          <a:off x="465498" y="1288236"/>
          <a:ext cx="11276847" cy="5167128"/>
        </p:xfrm>
        <a:graphic>
          <a:graphicData uri="http://schemas.openxmlformats.org/drawingml/2006/table">
            <a:tbl>
              <a:tblPr>
                <a:tableStyleId>{8799B23B-EC83-4686-B30A-512413B5E67A}</a:tableStyleId>
              </a:tblPr>
              <a:tblGrid>
                <a:gridCol w="2866177">
                  <a:extLst>
                    <a:ext uri="{9D8B030D-6E8A-4147-A177-3AD203B41FA5}">
                      <a16:colId xmlns:a16="http://schemas.microsoft.com/office/drawing/2014/main" val="20000"/>
                    </a:ext>
                  </a:extLst>
                </a:gridCol>
                <a:gridCol w="8410670">
                  <a:extLst>
                    <a:ext uri="{9D8B030D-6E8A-4147-A177-3AD203B41FA5}">
                      <a16:colId xmlns:a16="http://schemas.microsoft.com/office/drawing/2014/main" val="20001"/>
                    </a:ext>
                  </a:extLst>
                </a:gridCol>
              </a:tblGrid>
              <a:tr h="41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Factor</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Explanation</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0"/>
                  </a:ext>
                </a:extLst>
              </a:tr>
              <a:tr h="4951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Application domain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For a project to develop a successful system, the developers must understand the application domain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1"/>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Platform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be significant if low-level programming is involved. Otherwise, not usually a critical attribute.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2"/>
                  </a:ext>
                </a:extLst>
              </a:tr>
              <a:tr h="4893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Programming language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Normally only significant for short duration projects where there is insufficient time to learn a new language.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3"/>
                  </a:ext>
                </a:extLst>
              </a:tr>
              <a:tr h="6928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Educational background</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provide an indicator of the basic fundamentals which the candidate should know and of their ability to learn. This factor becomes increasingly irrelevant as engineers gain experience across a range of projects.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4"/>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Communication 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Very important because of need for project staff to communicate orally and in writing with other engineers, managers, and customers.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5"/>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 may be judged by looking at the different types of experience that candidates have had. This is an important attribute as it indicates an ability to learn.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6"/>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Attitude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Project staff should have a positive attitude towards their work and should be willing to learn new skills. This is an important attribute but often very difficult to assess.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7"/>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Personality</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Again, an important attribute but difficult to assess. Candidates must be reasonably compatible with other team members. No particular type of personality is more or less suited to software engineering.</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96616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Working environments</a:t>
            </a:r>
          </a:p>
        </p:txBody>
      </p:sp>
      <p:sp>
        <p:nvSpPr>
          <p:cNvPr id="11469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Physical workplace provision has an important effect on individual productivity and satisfaction</a:t>
            </a:r>
          </a:p>
          <a:p>
            <a:pPr lvl="1"/>
            <a:r>
              <a:rPr lang="en-GB" altLang="en-US">
                <a:ea typeface="ＭＳ Ｐゴシック" panose="020B0600070205080204" pitchFamily="34" charset="-128"/>
              </a:rPr>
              <a:t>Comfort</a:t>
            </a:r>
          </a:p>
          <a:p>
            <a:pPr lvl="1"/>
            <a:r>
              <a:rPr lang="en-GB" altLang="en-US">
                <a:ea typeface="ＭＳ Ｐゴシック" panose="020B0600070205080204" pitchFamily="34" charset="-128"/>
              </a:rPr>
              <a:t>Privacy [see next slide]</a:t>
            </a:r>
          </a:p>
          <a:p>
            <a:pPr lvl="1"/>
            <a:r>
              <a:rPr lang="en-GB" altLang="en-US">
                <a:ea typeface="ＭＳ Ｐゴシック" panose="020B0600070205080204" pitchFamily="34" charset="-128"/>
              </a:rPr>
              <a:t>Facilities</a:t>
            </a:r>
          </a:p>
          <a:p>
            <a:r>
              <a:rPr lang="en-GB" altLang="en-US" smtClean="0">
                <a:ea typeface="ＭＳ Ｐゴシック" panose="020B0600070205080204" pitchFamily="34" charset="-128"/>
              </a:rPr>
              <a:t>Health and safety considerations must be taken into account</a:t>
            </a:r>
          </a:p>
          <a:p>
            <a:pPr lvl="1"/>
            <a:r>
              <a:rPr lang="en-GB" altLang="en-US">
                <a:ea typeface="ＭＳ Ｐゴシック" panose="020B0600070205080204" pitchFamily="34" charset="-128"/>
              </a:rPr>
              <a:t>Lighting</a:t>
            </a:r>
          </a:p>
          <a:p>
            <a:pPr lvl="1"/>
            <a:r>
              <a:rPr lang="en-GB" altLang="en-US">
                <a:ea typeface="ＭＳ Ｐゴシック" panose="020B0600070205080204" pitchFamily="34" charset="-128"/>
              </a:rPr>
              <a:t>Heating</a:t>
            </a:r>
          </a:p>
          <a:p>
            <a:pPr lvl="1"/>
            <a:r>
              <a:rPr lang="en-GB" altLang="en-US">
                <a:ea typeface="ＭＳ Ｐゴシック" panose="020B0600070205080204" pitchFamily="34" charset="-128"/>
              </a:rPr>
              <a:t>Furniture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23974662"/>
      </p:ext>
    </p:extLst>
  </p:cSld>
  <p:clrMapOvr>
    <a:masterClrMapping/>
  </p:clrMapOvr>
  <p:transition advTm="2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Environmental factors</a:t>
            </a:r>
          </a:p>
        </p:txBody>
      </p:sp>
      <p:sp>
        <p:nvSpPr>
          <p:cNvPr id="116739"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Privacy – each engineer requires an area for uninterrupted work (see next slide)</a:t>
            </a:r>
          </a:p>
          <a:p>
            <a:r>
              <a:rPr lang="en-GB" altLang="en-US" smtClean="0">
                <a:ea typeface="ＭＳ Ｐゴシック" panose="020B0600070205080204" pitchFamily="34" charset="-128"/>
              </a:rPr>
              <a:t>Outside awareness – people prefer to work in natural light</a:t>
            </a:r>
          </a:p>
          <a:p>
            <a:r>
              <a:rPr lang="en-GB" altLang="en-US" smtClean="0">
                <a:ea typeface="ＭＳ Ｐゴシック" panose="020B0600070205080204" pitchFamily="34" charset="-128"/>
              </a:rPr>
              <a:t>Personalization – individuals adopt different working practices and like to organize their environment in different ways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4057137"/>
      </p:ext>
    </p:extLst>
  </p:cSld>
  <p:clrMapOvr>
    <a:masterClrMapping/>
  </p:clrMapOvr>
  <p:transition advTm="2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Workspace organization</a:t>
            </a:r>
          </a:p>
        </p:txBody>
      </p:sp>
      <p:sp>
        <p:nvSpPr>
          <p:cNvPr id="118788" name="Rectangle 3"/>
          <p:cNvSpPr>
            <a:spLocks noGrp="1" noChangeArrowheads="1"/>
          </p:cNvSpPr>
          <p:nvPr>
            <p:ph idx="1"/>
          </p:nvPr>
        </p:nvSpPr>
        <p:spPr/>
        <p:txBody>
          <a:bodyPr/>
          <a:lstStyle/>
          <a:p>
            <a:r>
              <a:rPr lang="en-GB" altLang="en-US" smtClean="0">
                <a:ea typeface="ＭＳ Ｐゴシック" panose="020B0600070205080204" pitchFamily="34" charset="-128"/>
              </a:rPr>
              <a:t>Workspaces should provide private spaces where people can work without interruption</a:t>
            </a:r>
          </a:p>
          <a:p>
            <a:pPr lvl="1"/>
            <a:r>
              <a:rPr lang="en-GB" altLang="en-US">
                <a:ea typeface="ＭＳ Ｐゴシック" panose="020B0600070205080204" pitchFamily="34" charset="-128"/>
              </a:rPr>
              <a:t>Providing individual offices for staff has been shown to increase productivity</a:t>
            </a:r>
          </a:p>
          <a:p>
            <a:r>
              <a:rPr lang="en-GB" altLang="en-US" smtClean="0">
                <a:ea typeface="ＭＳ Ｐゴシック" panose="020B0600070205080204" pitchFamily="34" charset="-128"/>
              </a:rPr>
              <a:t>However, teams working together also require spaces where formal and informal meetings can be held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1174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Our perspective</a:t>
            </a:r>
          </a:p>
        </p:txBody>
      </p:sp>
      <p:sp>
        <p:nvSpPr>
          <p:cNvPr id="124930"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phrase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human resources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has its origins as an economic and corporate asset term</a:t>
            </a:r>
          </a:p>
          <a:p>
            <a:pPr eaLnBrk="1" hangingPunct="1"/>
            <a:r>
              <a:rPr lang="en-US" altLang="en-US" dirty="0" smtClean="0">
                <a:ea typeface="ＭＳ Ｐゴシック" panose="020B0600070205080204" pitchFamily="34" charset="-128"/>
              </a:rPr>
              <a:t>These origins lead to two semantic </a:t>
            </a:r>
            <a:r>
              <a:rPr lang="en-US" altLang="en-US" b="1" u="sng" dirty="0" smtClean="0">
                <a:ea typeface="ＭＳ Ｐゴシック" panose="020B0600070205080204" pitchFamily="34" charset="-128"/>
              </a:rPr>
              <a:t>problems</a:t>
            </a:r>
            <a:r>
              <a:rPr lang="en-US" altLang="en-US" dirty="0" smtClean="0">
                <a:ea typeface="ＭＳ Ｐゴシック" panose="020B0600070205080204" pitchFamily="34" charset="-128"/>
              </a:rPr>
              <a:t>:</a:t>
            </a:r>
          </a:p>
          <a:p>
            <a:pPr lvl="1" eaLnBrk="1" hangingPunct="1"/>
            <a:r>
              <a:rPr lang="en-US" altLang="en-US" dirty="0">
                <a:ea typeface="ＭＳ Ｐゴシック" panose="020B0600070205080204" pitchFamily="34" charset="-128"/>
              </a:rPr>
              <a:t>People are (to some extent) considered in the same light as inanimate resources: maximizing the ROI in human capital is the goal of HR management</a:t>
            </a:r>
          </a:p>
          <a:p>
            <a:pPr lvl="1" eaLnBrk="1" hangingPunct="1"/>
            <a:r>
              <a:rPr lang="en-US" altLang="en-US" dirty="0">
                <a:ea typeface="ＭＳ Ｐゴシック" panose="020B0600070205080204" pitchFamily="34" charset="-128"/>
              </a:rPr>
              <a:t>People are considered (to some extent) as being uniform, interchangeable, and </a:t>
            </a:r>
            <a:r>
              <a:rPr lang="en-US" altLang="en-US" dirty="0" smtClean="0">
                <a:ea typeface="ＭＳ Ｐゴシック" panose="020B0600070205080204" pitchFamily="34" charset="-128"/>
              </a:rPr>
              <a:t>expendable</a:t>
            </a:r>
          </a:p>
          <a:p>
            <a:pPr eaLnBrk="1" hangingPunct="1"/>
            <a:r>
              <a:rPr lang="en-US" altLang="en-US" dirty="0" smtClean="0">
                <a:ea typeface="ＭＳ Ｐゴシック" panose="020B0600070205080204" pitchFamily="34" charset="-128"/>
              </a:rPr>
              <a:t>To improve the chances of project success, the project manager should ensure that these problems are balanced by proper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people skills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921012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26978" name="Rectangle 3"/>
          <p:cNvSpPr>
            <a:spLocks noGrp="1" noChangeArrowheads="1"/>
          </p:cNvSpPr>
          <p:nvPr>
            <p:ph type="body" idx="1"/>
          </p:nvPr>
        </p:nvSpPr>
        <p:spPr/>
        <p:txBody>
          <a:bodyPr/>
          <a:lstStyle/>
          <a:p>
            <a:r>
              <a:rPr lang="en-US" altLang="en-US" smtClean="0">
                <a:ea typeface="ＭＳ Ｐゴシック" panose="020B0600070205080204" pitchFamily="34" charset="-128"/>
              </a:rPr>
              <a:t>Physical environment</a:t>
            </a:r>
          </a:p>
          <a:p>
            <a:pPr lvl="1"/>
            <a:r>
              <a:rPr lang="en-US" altLang="en-US">
                <a:ea typeface="ＭＳ Ｐゴシック" panose="020B0600070205080204" pitchFamily="34" charset="-128"/>
              </a:rPr>
              <a:t>Most IT projects will not have a large, direct impact on the environment</a:t>
            </a:r>
          </a:p>
          <a:p>
            <a:pPr lvl="1"/>
            <a:r>
              <a:rPr lang="en-US" altLang="en-US">
                <a:ea typeface="ＭＳ Ｐゴシック" panose="020B0600070205080204" pitchFamily="34" charset="-128"/>
              </a:rPr>
              <a:t>Nevertheless, in some cases, knowledge and understanding of the physical environment may be helpful or necessary</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Systems that directly control water, petroleum, natural gas, etc.</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Transportation and emergency response systems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61504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Skills, Influence, and Style</a:t>
            </a:r>
            <a:endParaRPr lang="en-US" dirty="0"/>
          </a:p>
        </p:txBody>
      </p:sp>
      <p:sp>
        <p:nvSpPr>
          <p:cNvPr id="3" name="Content Placeholder 2"/>
          <p:cNvSpPr>
            <a:spLocks noGrp="1"/>
          </p:cNvSpPr>
          <p:nvPr>
            <p:ph idx="1"/>
          </p:nvPr>
        </p:nvSpPr>
        <p:spPr/>
        <p:txBody>
          <a:bodyPr/>
          <a:lstStyle/>
          <a:p>
            <a:r>
              <a:rPr lang="en-US" dirty="0" smtClean="0"/>
              <a:t>Skills</a:t>
            </a:r>
          </a:p>
          <a:p>
            <a:endParaRPr lang="en-US" dirty="0" smtClean="0"/>
          </a:p>
          <a:p>
            <a:endParaRPr lang="en-US" dirty="0" smtClean="0"/>
          </a:p>
          <a:p>
            <a:endParaRPr lang="en-US" dirty="0" smtClean="0"/>
          </a:p>
          <a:p>
            <a:r>
              <a:rPr lang="en-US" dirty="0"/>
              <a:t>Types of </a:t>
            </a:r>
            <a:r>
              <a:rPr lang="en-US" dirty="0" smtClean="0"/>
              <a:t>Influence</a:t>
            </a:r>
          </a:p>
          <a:p>
            <a:endParaRPr lang="en-US" dirty="0" smtClean="0"/>
          </a:p>
          <a:p>
            <a:r>
              <a:rPr lang="en-US" dirty="0" smtClean="0"/>
              <a:t>Leadership </a:t>
            </a:r>
            <a:r>
              <a:rPr lang="en-US" dirty="0"/>
              <a:t>Styles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692996" y="1406880"/>
            <a:ext cx="7654077" cy="1925089"/>
          </a:xfrm>
          <a:prstGeom prst="rect">
            <a:avLst/>
          </a:prstGeom>
        </p:spPr>
      </p:pic>
      <p:pic>
        <p:nvPicPr>
          <p:cNvPr id="6" name="Picture 5"/>
          <p:cNvPicPr>
            <a:picLocks noChangeAspect="1"/>
          </p:cNvPicPr>
          <p:nvPr/>
        </p:nvPicPr>
        <p:blipFill>
          <a:blip r:embed="rId3"/>
          <a:stretch>
            <a:fillRect/>
          </a:stretch>
        </p:blipFill>
        <p:spPr>
          <a:xfrm>
            <a:off x="1692996" y="3857015"/>
            <a:ext cx="7763958" cy="628738"/>
          </a:xfrm>
          <a:prstGeom prst="rect">
            <a:avLst/>
          </a:prstGeom>
        </p:spPr>
      </p:pic>
      <p:pic>
        <p:nvPicPr>
          <p:cNvPr id="7" name="Picture 6"/>
          <p:cNvPicPr>
            <a:picLocks noChangeAspect="1"/>
          </p:cNvPicPr>
          <p:nvPr/>
        </p:nvPicPr>
        <p:blipFill>
          <a:blip r:embed="rId4"/>
          <a:stretch>
            <a:fillRect/>
          </a:stretch>
        </p:blipFill>
        <p:spPr>
          <a:xfrm>
            <a:off x="1692996" y="5031063"/>
            <a:ext cx="7802064" cy="1267002"/>
          </a:xfrm>
          <a:prstGeom prst="rect">
            <a:avLst/>
          </a:prstGeom>
        </p:spPr>
      </p:pic>
    </p:spTree>
    <p:extLst>
      <p:ext uri="{BB962C8B-B14F-4D97-AF65-F5344CB8AC3E}">
        <p14:creationId xmlns:p14="http://schemas.microsoft.com/office/powerpoint/2010/main" val="177765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The project manager’s skills </a:t>
            </a:r>
          </a:p>
        </p:txBody>
      </p:sp>
      <p:sp>
        <p:nvSpPr>
          <p:cNvPr id="133122" name="Content Placeholder 2"/>
          <p:cNvSpPr>
            <a:spLocks noGrp="1"/>
          </p:cNvSpPr>
          <p:nvPr>
            <p:ph idx="1"/>
          </p:nvPr>
        </p:nvSpPr>
        <p:spPr/>
        <p:txBody>
          <a:bodyPr/>
          <a:lstStyle/>
          <a:p>
            <a:r>
              <a:rPr lang="en-US" altLang="en-US" smtClean="0">
                <a:ea typeface="ＭＳ Ｐゴシック" panose="020B0600070205080204" pitchFamily="34" charset="-128"/>
              </a:rPr>
              <a:t>The project manager must develop people skills in a number of related areas: </a:t>
            </a:r>
          </a:p>
          <a:p>
            <a:pPr lvl="1"/>
            <a:r>
              <a:rPr lang="en-US" altLang="en-US" smtClean="0">
                <a:ea typeface="ＭＳ Ｐゴシック" panose="020B0600070205080204" pitchFamily="34" charset="-128"/>
              </a:rPr>
              <a:t>Interpersonal skills </a:t>
            </a:r>
          </a:p>
          <a:p>
            <a:pPr lvl="1"/>
            <a:r>
              <a:rPr lang="en-US" altLang="en-US" smtClean="0">
                <a:ea typeface="ＭＳ Ｐゴシック" panose="020B0600070205080204" pitchFamily="34" charset="-128"/>
              </a:rPr>
              <a:t>Shaping project culture </a:t>
            </a:r>
          </a:p>
          <a:p>
            <a:pPr lvl="1"/>
            <a:r>
              <a:rPr lang="en-US" altLang="en-US" smtClean="0">
                <a:ea typeface="ＭＳ Ｐゴシック" panose="020B0600070205080204" pitchFamily="34" charset="-128"/>
              </a:rPr>
              <a:t>Managing good people </a:t>
            </a:r>
          </a:p>
          <a:p>
            <a:pPr lvl="1"/>
            <a:r>
              <a:rPr lang="en-US" altLang="en-US" smtClean="0">
                <a:ea typeface="ＭＳ Ｐゴシック" panose="020B0600070205080204" pitchFamily="34" charset="-128"/>
              </a:rPr>
              <a:t>Making good people better </a:t>
            </a:r>
          </a:p>
          <a:p>
            <a:pPr lvl="1"/>
            <a:r>
              <a:rPr lang="en-US" altLang="en-US" smtClean="0">
                <a:ea typeface="ＭＳ Ｐゴシック" panose="020B0600070205080204" pitchFamily="34" charset="-128"/>
              </a:rPr>
              <a:t>Leadership </a:t>
            </a:r>
          </a:p>
          <a:p>
            <a:r>
              <a:rPr lang="en-US" altLang="en-US" smtClean="0">
                <a:ea typeface="ＭＳ Ｐゴシック" panose="020B0600070205080204" pitchFamily="34" charset="-128"/>
              </a:rPr>
              <a:t>A complete discussion of each of these skills could span ﬁve lectures; we touch only on the most essential points in the following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4162075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Interpersonal skills</a:t>
            </a:r>
          </a:p>
        </p:txBody>
      </p:sp>
      <p:sp>
        <p:nvSpPr>
          <p:cNvPr id="134147"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The project manager needs a well-developed set of interpersonal skills in order to effectively manage a project</a:t>
            </a:r>
            <a:endParaRPr lang="en-US" altLang="en-US" i="1" smtClean="0">
              <a:ea typeface="ＭＳ Ｐゴシック" panose="020B0600070205080204" pitchFamily="34" charset="-128"/>
            </a:endParaRPr>
          </a:p>
          <a:p>
            <a:pPr eaLnBrk="1" hangingPunct="1"/>
            <a:r>
              <a:rPr lang="en-US" altLang="en-US" i="1" u="sng" smtClean="0">
                <a:ea typeface="ＭＳ Ｐゴシック" panose="020B0600070205080204" pitchFamily="34" charset="-128"/>
              </a:rPr>
              <a:t>Effective communication</a:t>
            </a:r>
            <a:r>
              <a:rPr lang="en-US" altLang="en-US" smtClean="0">
                <a:ea typeface="ＭＳ Ｐゴシック" panose="020B0600070205080204" pitchFamily="34" charset="-128"/>
              </a:rPr>
              <a:t>. We’</a:t>
            </a:r>
            <a:r>
              <a:rPr lang="en-US" altLang="ja-JP" smtClean="0">
                <a:ea typeface="ＭＳ Ｐゴシック" panose="020B0600070205080204" pitchFamily="34" charset="-128"/>
              </a:rPr>
              <a:t>ve already seen that good project communication is an essential part of project management. </a:t>
            </a:r>
            <a:r>
              <a:rPr lang="en-US" altLang="ja-JP" i="1" smtClean="0">
                <a:ea typeface="ＭＳ Ｐゴシック" panose="020B0600070205080204" pitchFamily="34" charset="-128"/>
              </a:rPr>
              <a:t>Effective communication: </a:t>
            </a:r>
          </a:p>
          <a:p>
            <a:pPr lvl="1" eaLnBrk="1" hangingPunct="1"/>
            <a:r>
              <a:rPr lang="en-US" altLang="en-US" smtClean="0">
                <a:ea typeface="ＭＳ Ｐゴシック" panose="020B0600070205080204" pitchFamily="34" charset="-128"/>
              </a:rPr>
              <a:t>Follows a deﬁned protocol </a:t>
            </a:r>
          </a:p>
          <a:p>
            <a:pPr lvl="1" eaLnBrk="1" hangingPunct="1"/>
            <a:r>
              <a:rPr lang="en-US" altLang="en-US" smtClean="0">
                <a:ea typeface="ＭＳ Ｐゴシック" panose="020B0600070205080204" pitchFamily="34" charset="-128"/>
              </a:rPr>
              <a:t>Reaches all recipients in a timely manner</a:t>
            </a:r>
          </a:p>
          <a:p>
            <a:pPr lvl="1" eaLnBrk="1" hangingPunct="1"/>
            <a:r>
              <a:rPr lang="en-US" altLang="en-US" smtClean="0">
                <a:ea typeface="ＭＳ Ｐゴシック" panose="020B0600070205080204" pitchFamily="34" charset="-128"/>
              </a:rPr>
              <a:t>Provides all the information necessary, no more or no less </a:t>
            </a:r>
          </a:p>
          <a:p>
            <a:pPr eaLnBrk="1" hangingPunct="1"/>
            <a:r>
              <a:rPr lang="en-US" altLang="en-US" i="1" u="sng" smtClean="0">
                <a:ea typeface="ＭＳ Ｐゴシック" panose="020B0600070205080204" pitchFamily="34" charset="-128"/>
              </a:rPr>
              <a:t>Influencing the organization</a:t>
            </a:r>
            <a:r>
              <a:rPr lang="en-US" altLang="en-US" smtClean="0">
                <a:ea typeface="ＭＳ Ｐゴシック" panose="020B0600070205080204" pitchFamily="34" charset="-128"/>
              </a:rPr>
              <a:t>. The ability to get a project completed depends on the abilities of and respect for the PM and PM team</a:t>
            </a:r>
          </a:p>
          <a:p>
            <a:pPr eaLnBrk="1" hangingPunct="1"/>
            <a:r>
              <a:rPr lang="en-US" altLang="en-US" i="1" u="sng" smtClean="0">
                <a:ea typeface="ＭＳ Ｐゴシック" panose="020B0600070205080204" pitchFamily="34" charset="-128"/>
              </a:rPr>
              <a:t>Leadership</a:t>
            </a:r>
            <a:r>
              <a:rPr lang="en-US" altLang="en-US" smtClean="0">
                <a:ea typeface="ＭＳ Ｐゴシック" panose="020B0600070205080204" pitchFamily="34" charset="-128"/>
              </a:rPr>
              <a:t>. Leadership is one of the most misunderstood concepts in project management–leadership has little to do with authority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613823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Interpersonal skills</a:t>
            </a:r>
            <a:endParaRPr lang="en-US" sz="800" dirty="0">
              <a:ea typeface="ＭＳ Ｐゴシック" charset="0"/>
              <a:cs typeface="ＭＳ Ｐゴシック" charset="0"/>
            </a:endParaRPr>
          </a:p>
        </p:txBody>
      </p:sp>
      <p:sp>
        <p:nvSpPr>
          <p:cNvPr id="136195" name="Rectangle 3"/>
          <p:cNvSpPr>
            <a:spLocks noGrp="1" noChangeArrowheads="1"/>
          </p:cNvSpPr>
          <p:nvPr>
            <p:ph type="body" idx="1"/>
          </p:nvPr>
        </p:nvSpPr>
        <p:spPr/>
        <p:txBody>
          <a:bodyPr>
            <a:normAutofit lnSpcReduction="10000"/>
          </a:bodyPr>
          <a:lstStyle/>
          <a:p>
            <a:pPr eaLnBrk="1" hangingPunct="1"/>
            <a:r>
              <a:rPr lang="en-US" altLang="en-US" i="1" u="sng" dirty="0" smtClean="0">
                <a:ea typeface="ＭＳ Ｐゴシック" panose="020B0600070205080204" pitchFamily="34" charset="-128"/>
              </a:rPr>
              <a:t>Motivation</a:t>
            </a:r>
            <a:r>
              <a:rPr lang="en-US" altLang="en-US" dirty="0" smtClean="0">
                <a:ea typeface="ＭＳ Ｐゴシック" panose="020B0600070205080204" pitchFamily="34" charset="-128"/>
              </a:rPr>
              <a:t>. Providing people with incentives to act in the interest of the project and overcome inevitable challenges </a:t>
            </a:r>
          </a:p>
          <a:p>
            <a:pPr lvl="1" eaLnBrk="1" hangingPunct="1"/>
            <a:r>
              <a:rPr lang="en-US" altLang="en-US" dirty="0" smtClean="0">
                <a:ea typeface="ＭＳ Ｐゴシック" panose="020B0600070205080204" pitchFamily="34" charset="-128"/>
              </a:rPr>
              <a:t>Motivation comes in a number of forms; studies show ﬁnancial incentives are among the least effective motivators </a:t>
            </a:r>
          </a:p>
          <a:p>
            <a:pPr eaLnBrk="1" hangingPunct="1"/>
            <a:r>
              <a:rPr lang="en-US" altLang="en-US" i="1" u="sng" dirty="0" smtClean="0">
                <a:ea typeface="ＭＳ Ｐゴシック" panose="020B0600070205080204" pitchFamily="34" charset="-128"/>
              </a:rPr>
              <a:t>Negotiation and conflict management</a:t>
            </a:r>
            <a:r>
              <a:rPr lang="en-US" altLang="en-US" dirty="0" smtClean="0">
                <a:ea typeface="ＭＳ Ｐゴシック" panose="020B0600070205080204" pitchFamily="34" charset="-128"/>
              </a:rPr>
              <a:t>. Working with others to come to agreement and overcome differences, real or perceived</a:t>
            </a:r>
          </a:p>
          <a:p>
            <a:pPr lvl="1" eaLnBrk="1" hangingPunct="1"/>
            <a:r>
              <a:rPr lang="en-US" altLang="en-US" dirty="0" smtClean="0">
                <a:ea typeface="ＭＳ Ｐゴシック" panose="020B0600070205080204" pitchFamily="34" charset="-128"/>
              </a:rPr>
              <a:t>Reaching consensus and defusing conﬂict are two elements of these skills, as we have seen </a:t>
            </a:r>
          </a:p>
          <a:p>
            <a:pPr eaLnBrk="1" hangingPunct="1"/>
            <a:r>
              <a:rPr lang="en-US" altLang="en-US" i="1" u="sng" dirty="0" smtClean="0">
                <a:ea typeface="ＭＳ Ｐゴシック" panose="020B0600070205080204" pitchFamily="34" charset="-128"/>
              </a:rPr>
              <a:t>Problem solving</a:t>
            </a:r>
            <a:r>
              <a:rPr lang="en-US" altLang="en-US" dirty="0" smtClean="0">
                <a:ea typeface="ＭＳ Ｐゴシック" panose="020B0600070205080204" pitchFamily="34" charset="-128"/>
              </a:rPr>
              <a:t>. Being able to recognize and define problems; formulate, evaluate, and make decisions regarding possible solutions</a:t>
            </a:r>
          </a:p>
          <a:p>
            <a:pPr lvl="1" eaLnBrk="1" hangingPunct="1"/>
            <a:r>
              <a:rPr lang="en-US" altLang="en-US" dirty="0" smtClean="0">
                <a:ea typeface="ＭＳ Ｐゴシック" panose="020B0600070205080204" pitchFamily="34" charset="-128"/>
              </a:rPr>
              <a:t>Problem solving is a skill that can be learned but requires practice: progressive elaboration helps manage the complexity of most project problems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03735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Shaping project culture</a:t>
            </a:r>
          </a:p>
        </p:txBody>
      </p:sp>
      <p:sp>
        <p:nvSpPr>
          <p:cNvPr id="138243" name="Rectangle 3"/>
          <p:cNvSpPr>
            <a:spLocks noGrp="1" noChangeArrowheads="1"/>
          </p:cNvSpPr>
          <p:nvPr>
            <p:ph type="body" idx="1"/>
          </p:nvPr>
        </p:nvSpPr>
        <p:spPr/>
        <p:txBody>
          <a:bodyPr/>
          <a:lstStyle/>
          <a:p>
            <a:pPr eaLnBrk="1" hangingPunct="1"/>
            <a:r>
              <a:rPr lang="en-US" altLang="en-US" sz="2200">
                <a:ea typeface="ＭＳ Ｐゴシック" panose="020B0600070205080204" pitchFamily="34" charset="-128"/>
              </a:rPr>
              <a:t>The project manager must shape the project culture within the framework of the organizational culture</a:t>
            </a:r>
          </a:p>
          <a:p>
            <a:pPr eaLnBrk="1" hangingPunct="1"/>
            <a:r>
              <a:rPr lang="en-US" altLang="en-US" sz="2200" i="1" u="sng">
                <a:ea typeface="ＭＳ Ｐゴシック" panose="020B0600070205080204" pitchFamily="34" charset="-128"/>
              </a:rPr>
              <a:t>Understand organizational culture</a:t>
            </a:r>
            <a:endParaRPr lang="en-US" altLang="en-US" sz="2200" u="sng">
              <a:ea typeface="ＭＳ Ｐゴシック" panose="020B0600070205080204" pitchFamily="34" charset="-128"/>
            </a:endParaRPr>
          </a:p>
          <a:p>
            <a:pPr lvl="1" eaLnBrk="1" hangingPunct="1"/>
            <a:r>
              <a:rPr lang="en-US" altLang="en-US" sz="2200">
                <a:ea typeface="ＭＳ Ｐゴシック" panose="020B0600070205080204" pitchFamily="34" charset="-128"/>
              </a:rPr>
              <a:t>Understanding the attitude of the organization toward the project and toward project management processes is essential</a:t>
            </a:r>
          </a:p>
          <a:p>
            <a:pPr lvl="1" eaLnBrk="1" hangingPunct="1"/>
            <a:r>
              <a:rPr lang="en-US" altLang="en-US" sz="2200">
                <a:ea typeface="ＭＳ Ｐゴシック" panose="020B0600070205080204" pitchFamily="34" charset="-128"/>
              </a:rPr>
              <a:t>Organization attitudes toward </a:t>
            </a:r>
            <a:r>
              <a:rPr lang="en-US" altLang="en-US" sz="2200" i="1">
                <a:ea typeface="ＭＳ Ｐゴシック" panose="020B0600070205080204" pitchFamily="34" charset="-128"/>
              </a:rPr>
              <a:t>real–</a:t>
            </a:r>
            <a:r>
              <a:rPr lang="en-US" altLang="en-US" sz="2200">
                <a:ea typeface="ＭＳ Ｐゴシック" panose="020B0600070205080204" pitchFamily="34" charset="-128"/>
              </a:rPr>
              <a:t>as opposed to fanciful–project management practices varies widely </a:t>
            </a:r>
          </a:p>
          <a:p>
            <a:pPr eaLnBrk="1" hangingPunct="1"/>
            <a:r>
              <a:rPr lang="en-US" altLang="en-US" sz="2200" i="1" u="sng">
                <a:ea typeface="ＭＳ Ｐゴシック" panose="020B0600070205080204" pitchFamily="34" charset="-128"/>
              </a:rPr>
              <a:t>Understand each team member’</a:t>
            </a:r>
            <a:r>
              <a:rPr lang="en-US" altLang="ja-JP" sz="2200" i="1" u="sng">
                <a:ea typeface="ＭＳ Ｐゴシック" panose="020B0600070205080204" pitchFamily="34" charset="-128"/>
              </a:rPr>
              <a:t>s engineering and personal background</a:t>
            </a:r>
          </a:p>
          <a:p>
            <a:pPr lvl="1" eaLnBrk="1" hangingPunct="1"/>
            <a:r>
              <a:rPr lang="en-US" altLang="en-US" sz="2200">
                <a:ea typeface="ＭＳ Ｐゴシック" panose="020B0600070205080204" pitchFamily="34" charset="-128"/>
              </a:rPr>
              <a:t>Education, experience, generation, and personality all determine what roles the person may take and how they will fit in with the rest of the team</a:t>
            </a:r>
          </a:p>
          <a:p>
            <a:pPr eaLnBrk="1" hangingPunct="1"/>
            <a:r>
              <a:rPr lang="en-US" altLang="en-US" sz="2000">
                <a:ea typeface="ＭＳ Ｐゴシック" panose="020B0600070205080204" pitchFamily="34" charset="-128"/>
              </a:rPr>
              <a:t>Assess each team member’</a:t>
            </a:r>
            <a:r>
              <a:rPr lang="en-US" altLang="ja-JP" sz="2000">
                <a:ea typeface="ＭＳ Ｐゴシック" panose="020B0600070205080204" pitchFamily="34" charset="-128"/>
              </a:rPr>
              <a:t>s cultural role or roles and match this to their project role </a:t>
            </a:r>
            <a:endParaRPr lang="en-US" altLang="en-US" sz="20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101978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a:t>
            </a:r>
            <a:endParaRPr lang="en-US" sz="800" dirty="0">
              <a:ea typeface="ＭＳ Ｐゴシック" charset="0"/>
              <a:cs typeface="ＭＳ Ｐゴシック" charset="0"/>
            </a:endParaRPr>
          </a:p>
        </p:txBody>
      </p:sp>
      <p:sp>
        <p:nvSpPr>
          <p:cNvPr id="104453"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Match cultural and project roles to people</a:t>
            </a:r>
          </a:p>
          <a:p>
            <a:pPr eaLnBrk="1" hangingPunct="1"/>
            <a:r>
              <a:rPr lang="en-US" altLang="en-US" smtClean="0">
                <a:ea typeface="ＭＳ Ｐゴシック" panose="020B0600070205080204" pitchFamily="34" charset="-128"/>
              </a:rPr>
              <a:t>Representative cultural roles include:</a:t>
            </a:r>
          </a:p>
          <a:p>
            <a:pPr lvl="1" eaLnBrk="1" hangingPunct="1"/>
            <a:r>
              <a:rPr lang="en-US" altLang="en-US" smtClean="0">
                <a:ea typeface="ＭＳ Ｐゴシック" panose="020B0600070205080204" pitchFamily="34" charset="-128"/>
              </a:rPr>
              <a:t>Leader</a:t>
            </a:r>
          </a:p>
          <a:p>
            <a:pPr lvl="1" eaLnBrk="1" hangingPunct="1"/>
            <a:r>
              <a:rPr lang="en-US" altLang="en-US" smtClean="0">
                <a:ea typeface="ＭＳ Ｐゴシック" panose="020B0600070205080204" pitchFamily="34" charset="-128"/>
              </a:rPr>
              <a:t>Listener/talker</a:t>
            </a:r>
          </a:p>
          <a:p>
            <a:pPr lvl="1" eaLnBrk="1" hangingPunct="1"/>
            <a:r>
              <a:rPr lang="en-US" altLang="en-US" smtClean="0">
                <a:ea typeface="ＭＳ Ｐゴシック" panose="020B0600070205080204" pitchFamily="34" charset="-128"/>
              </a:rPr>
              <a:t>Complainer/naysayer</a:t>
            </a:r>
          </a:p>
          <a:p>
            <a:pPr lvl="1" eaLnBrk="1" hangingPunct="1"/>
            <a:r>
              <a:rPr lang="en-US" altLang="en-US" smtClean="0">
                <a:ea typeface="ＭＳ Ｐゴシック" panose="020B0600070205080204" pitchFamily="34" charset="-128"/>
              </a:rPr>
              <a:t>Expert</a:t>
            </a:r>
          </a:p>
          <a:p>
            <a:pPr lvl="1" eaLnBrk="1" hangingPunct="1"/>
            <a:r>
              <a:rPr lang="en-US" altLang="en-US" smtClean="0">
                <a:ea typeface="ＭＳ Ｐゴシック" panose="020B0600070205080204" pitchFamily="34" charset="-128"/>
              </a:rPr>
              <a:t>Charger/plodder</a:t>
            </a:r>
          </a:p>
          <a:p>
            <a:pPr eaLnBrk="1" hangingPunct="1"/>
            <a:r>
              <a:rPr lang="en-US" altLang="en-US" smtClean="0">
                <a:ea typeface="ＭＳ Ｐゴシック" panose="020B0600070205080204" pitchFamily="34" charset="-128"/>
              </a:rPr>
              <a:t>Significant project roles include:</a:t>
            </a:r>
          </a:p>
          <a:p>
            <a:pPr lvl="1" eaLnBrk="1" hangingPunct="1"/>
            <a:r>
              <a:rPr lang="en-US" altLang="en-US" i="1" smtClean="0">
                <a:ea typeface="ＭＳ Ｐゴシック" panose="020B0600070205080204" pitchFamily="34" charset="-128"/>
              </a:rPr>
              <a:t>Project manager</a:t>
            </a:r>
            <a:r>
              <a:rPr lang="en-US" altLang="en-US" smtClean="0">
                <a:ea typeface="ＭＳ Ｐゴシック" panose="020B0600070205080204" pitchFamily="34" charset="-128"/>
              </a:rPr>
              <a:t>. Guides the team planning and tracks progress against the plan </a:t>
            </a:r>
          </a:p>
          <a:p>
            <a:pPr lvl="1" eaLnBrk="1" hangingPunct="1"/>
            <a:r>
              <a:rPr lang="en-US" altLang="en-US" i="1" smtClean="0">
                <a:ea typeface="ＭＳ Ｐゴシック" panose="020B0600070205080204" pitchFamily="34" charset="-128"/>
              </a:rPr>
              <a:t>Team leader</a:t>
            </a:r>
            <a:r>
              <a:rPr lang="en-US" altLang="en-US" smtClean="0">
                <a:ea typeface="ＭＳ Ｐゴシック" panose="020B0600070205080204" pitchFamily="34" charset="-128"/>
              </a:rPr>
              <a:t>. Builds and maintains an effective team</a:t>
            </a:r>
          </a:p>
          <a:p>
            <a:pPr lvl="1" eaLnBrk="1" hangingPunct="1"/>
            <a:r>
              <a:rPr lang="en-US" altLang="en-US" i="1" smtClean="0">
                <a:ea typeface="ＭＳ Ｐゴシック" panose="020B0600070205080204" pitchFamily="34" charset="-128"/>
              </a:rPr>
              <a:t>Development leader</a:t>
            </a:r>
            <a:r>
              <a:rPr lang="en-US" altLang="en-US" smtClean="0">
                <a:ea typeface="ＭＳ Ｐゴシック" panose="020B0600070205080204" pitchFamily="34" charset="-128"/>
              </a:rPr>
              <a:t>. Produces a superior product</a:t>
            </a:r>
          </a:p>
          <a:p>
            <a:pPr eaLnBrk="1" hangingPunct="1"/>
            <a:r>
              <a:rPr lang="en-US" altLang="en-US" sz="2000">
                <a:ea typeface="ＭＳ Ｐゴシック" panose="020B0600070205080204" pitchFamily="34" charset="-128"/>
              </a:rPr>
              <a:t>Remain non-judgmental: every cultural role has potential value for the team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057427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5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5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5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5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5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42338" name="Rectangle 3"/>
          <p:cNvSpPr>
            <a:spLocks noGrp="1" noChangeArrowheads="1"/>
          </p:cNvSpPr>
          <p:nvPr>
            <p:ph type="body" idx="1"/>
          </p:nvPr>
        </p:nvSpPr>
        <p:spPr/>
        <p:txBody>
          <a:bodyPr>
            <a:normAutofit/>
          </a:bodyPr>
          <a:lstStyle/>
          <a:p>
            <a:r>
              <a:rPr lang="en-US" altLang="en-US" sz="2400" dirty="0">
                <a:ea typeface="ＭＳ Ｐゴシック" panose="020B0600070205080204" pitchFamily="34" charset="-128"/>
              </a:rPr>
              <a:t>Cultural and social factors</a:t>
            </a:r>
          </a:p>
          <a:p>
            <a:pPr lvl="1"/>
            <a:r>
              <a:rPr lang="en-US" altLang="en-US" sz="2000" dirty="0" smtClean="0">
                <a:ea typeface="ＭＳ Ｐゴシック" panose="020B0600070205080204" pitchFamily="34" charset="-128"/>
              </a:rPr>
              <a:t>Projects are planned and implemented in a social and cultural context</a:t>
            </a:r>
          </a:p>
          <a:p>
            <a:pPr lvl="1"/>
            <a:r>
              <a:rPr lang="en-US" altLang="en-US" sz="2000" dirty="0" smtClean="0">
                <a:ea typeface="ＭＳ Ｐゴシック" panose="020B0600070205080204" pitchFamily="34" charset="-128"/>
              </a:rPr>
              <a:t>Some factors that will influence a project might be: economic, educational, ethical, ethnic, and religious</a:t>
            </a:r>
          </a:p>
          <a:p>
            <a:pPr lvl="1"/>
            <a:r>
              <a:rPr lang="en-US" altLang="en-US" sz="2000" dirty="0" smtClean="0">
                <a:ea typeface="ＭＳ Ｐゴシック" panose="020B0600070205080204" pitchFamily="34" charset="-128"/>
              </a:rPr>
              <a:t>These factors can affect the authority of the project manager </a:t>
            </a:r>
          </a:p>
          <a:p>
            <a:r>
              <a:rPr lang="en-US" altLang="en-US" sz="2400" dirty="0">
                <a:ea typeface="ＭＳ Ｐゴシック" panose="020B0600070205080204" pitchFamily="34" charset="-128"/>
              </a:rPr>
              <a:t>International and political</a:t>
            </a:r>
          </a:p>
          <a:p>
            <a:pPr lvl="1"/>
            <a:r>
              <a:rPr lang="en-US" altLang="en-US" sz="2000" dirty="0" smtClean="0">
                <a:ea typeface="ＭＳ Ｐゴシック" panose="020B0600070205080204" pitchFamily="34" charset="-128"/>
              </a:rPr>
              <a:t>As globalization expands, familiarity with local laws and customs is essential for effective project management</a:t>
            </a:r>
          </a:p>
          <a:p>
            <a:pPr lvl="1"/>
            <a:r>
              <a:rPr lang="en-US" altLang="en-US" sz="2000" dirty="0" smtClean="0">
                <a:ea typeface="ＭＳ Ｐゴシック" panose="020B0600070205080204" pitchFamily="34" charset="-128"/>
              </a:rPr>
              <a:t>Shifting international, national, and local political factors can have dramatic influences on a project</a:t>
            </a:r>
          </a:p>
          <a:p>
            <a:pPr lvl="1"/>
            <a:r>
              <a:rPr lang="en-US" altLang="en-US" sz="2000" dirty="0" smtClean="0">
                <a:ea typeface="ＭＳ Ｐゴシック" panose="020B0600070205080204" pitchFamily="34" charset="-128"/>
              </a:rPr>
              <a:t>Some mundane factors that will influence a project might be: time zone differences, holidays, travel requirements, teleconferencing capabilities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7244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 </a:t>
            </a:r>
            <a:endParaRPr lang="en-US" sz="800" dirty="0">
              <a:ea typeface="ＭＳ Ｐゴシック" charset="0"/>
              <a:cs typeface="ＭＳ Ｐゴシック" charset="0"/>
            </a:endParaRPr>
          </a:p>
        </p:txBody>
      </p:sp>
      <p:sp>
        <p:nvSpPr>
          <p:cNvPr id="141316"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Monitor and manage team culture as you would manage technical issues</a:t>
            </a:r>
          </a:p>
          <a:p>
            <a:pPr lvl="1" eaLnBrk="1" hangingPunct="1"/>
            <a:r>
              <a:rPr lang="en-US" altLang="en-US">
                <a:ea typeface="ＭＳ Ｐゴシック" panose="020B0600070205080204" pitchFamily="34" charset="-128"/>
              </a:rPr>
              <a:t>Make each person’</a:t>
            </a:r>
            <a:r>
              <a:rPr lang="en-US" altLang="ja-JP">
                <a:ea typeface="ＭＳ Ｐゴシック" panose="020B0600070205080204" pitchFamily="34" charset="-128"/>
              </a:rPr>
              <a:t>s project role clear</a:t>
            </a:r>
          </a:p>
          <a:p>
            <a:pPr lvl="1" eaLnBrk="1" hangingPunct="1"/>
            <a:r>
              <a:rPr lang="en-US" altLang="en-US">
                <a:ea typeface="ＭＳ Ｐゴシック" panose="020B0600070205080204" pitchFamily="34" charset="-128"/>
              </a:rPr>
              <a:t>Understand each person’</a:t>
            </a:r>
            <a:r>
              <a:rPr lang="en-US" altLang="ja-JP">
                <a:ea typeface="ＭＳ Ｐゴシック" panose="020B0600070205080204" pitchFamily="34" charset="-128"/>
              </a:rPr>
              <a:t>s personality and make known your understanding of each person’s social role in a positive way</a:t>
            </a:r>
          </a:p>
          <a:p>
            <a:pPr lvl="1" eaLnBrk="1" hangingPunct="1"/>
            <a:r>
              <a:rPr lang="en-US" altLang="en-US">
                <a:ea typeface="ＭＳ Ｐゴシック" panose="020B0600070205080204" pitchFamily="34" charset="-128"/>
              </a:rPr>
              <a:t>State and maintain your view of the team</a:t>
            </a:r>
          </a:p>
          <a:p>
            <a:pPr lvl="2" eaLnBrk="1" hangingPunct="1"/>
            <a:r>
              <a:rPr lang="en-US" altLang="en-US" sz="2400" i="1">
                <a:ea typeface="ＭＳ Ｐゴシック" panose="020B0600070205080204" pitchFamily="34" charset="-128"/>
              </a:rPr>
              <a:t>Example: </a:t>
            </a:r>
            <a:r>
              <a:rPr lang="ja-JP" altLang="en-US" sz="2400">
                <a:ea typeface="ＭＳ Ｐゴシック" panose="020B0600070205080204" pitchFamily="34" charset="-128"/>
              </a:rPr>
              <a:t>“</a:t>
            </a:r>
            <a:r>
              <a:rPr lang="en-US" altLang="ja-JP" sz="2400">
                <a:ea typeface="ＭＳ Ｐゴシック" panose="020B0600070205080204" pitchFamily="34" charset="-128"/>
              </a:rPr>
              <a:t>First among equals, but if a critical situation arises, I will make the decision.</a:t>
            </a:r>
            <a:r>
              <a:rPr lang="ja-JP" altLang="en-US" sz="2400">
                <a:ea typeface="ＭＳ Ｐゴシック" panose="020B0600070205080204" pitchFamily="34" charset="-128"/>
              </a:rPr>
              <a:t>”</a:t>
            </a:r>
            <a:r>
              <a:rPr lang="en-US" altLang="ja-JP" sz="2400">
                <a:ea typeface="ＭＳ Ｐゴシック" panose="020B0600070205080204" pitchFamily="34" charset="-128"/>
              </a:rPr>
              <a:t> </a:t>
            </a:r>
          </a:p>
          <a:p>
            <a:pPr lvl="1" eaLnBrk="1" hangingPunct="1"/>
            <a:r>
              <a:rPr lang="en-US" altLang="en-US">
                <a:ea typeface="ＭＳ Ｐゴシック" panose="020B0600070205080204" pitchFamily="34" charset="-128"/>
              </a:rPr>
              <a:t>Recognize potential cultural role problems before they have a negative impact on the team</a:t>
            </a:r>
          </a:p>
          <a:p>
            <a:pPr lvl="1" eaLnBrk="1" hangingPunct="1"/>
            <a:r>
              <a:rPr lang="en-US" altLang="en-US">
                <a:ea typeface="ＭＳ Ｐゴシック" panose="020B0600070205080204" pitchFamily="34" charset="-128"/>
              </a:rPr>
              <a:t>Solve project role problems before they have a negative impact on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09783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altLang="en-US" sz="4000" dirty="0">
                <a:ea typeface="ＭＳ Ｐゴシック" panose="020B0600070205080204" pitchFamily="34" charset="-128"/>
              </a:rPr>
              <a:t>Project Culture</a:t>
            </a:r>
          </a:p>
        </p:txBody>
      </p:sp>
      <p:sp>
        <p:nvSpPr>
          <p:cNvPr id="146434" name="Rectangle 3"/>
          <p:cNvSpPr>
            <a:spLocks noGrp="1" noChangeArrowheads="1"/>
          </p:cNvSpPr>
          <p:nvPr>
            <p:ph type="body" idx="1"/>
          </p:nvPr>
        </p:nvSpPr>
        <p:spPr/>
        <p:txBody>
          <a:bodyPr>
            <a:normAutofit/>
          </a:bodyPr>
          <a:lstStyle/>
          <a:p>
            <a:pPr eaLnBrk="1" hangingPunct="1"/>
            <a:r>
              <a:rPr lang="en-US" altLang="en-US" sz="2400" dirty="0">
                <a:ea typeface="ＭＳ Ｐゴシック" panose="020B0600070205080204" pitchFamily="34" charset="-128"/>
              </a:rPr>
              <a:t>Monitor team members</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satisfaction with their role.</a:t>
            </a:r>
          </a:p>
          <a:p>
            <a:pPr lvl="1" eaLnBrk="1" hangingPunct="1"/>
            <a:r>
              <a:rPr lang="en-US" altLang="en-US" sz="2000" dirty="0" smtClean="0">
                <a:ea typeface="ＭＳ Ｐゴシック" panose="020B0600070205080204" pitchFamily="34" charset="-128"/>
              </a:rPr>
              <a:t>You will need to monitor team role satisfaction throughout the project.</a:t>
            </a:r>
          </a:p>
          <a:p>
            <a:pPr lvl="1" eaLnBrk="1" hangingPunct="1"/>
            <a:r>
              <a:rPr lang="en-US" altLang="en-US" sz="2000" dirty="0" smtClean="0">
                <a:ea typeface="ＭＳ Ｐゴシック" panose="020B0600070205080204" pitchFamily="34" charset="-128"/>
              </a:rPr>
              <a:t>It is especially important during project launch when roles can be changed easily.</a:t>
            </a:r>
          </a:p>
          <a:p>
            <a:pPr eaLnBrk="1" hangingPunct="1"/>
            <a:r>
              <a:rPr lang="en-US" altLang="en-US" sz="2400" dirty="0">
                <a:ea typeface="ＭＳ Ｐゴシック" panose="020B0600070205080204" pitchFamily="34" charset="-128"/>
              </a:rPr>
              <a:t>Monitor the engineering task-to-people fit to make sure each person can perform the engineering task.</a:t>
            </a:r>
          </a:p>
          <a:p>
            <a:pPr lvl="1" eaLnBrk="1" hangingPunct="1"/>
            <a:r>
              <a:rPr lang="en-US" altLang="en-US" sz="2000" dirty="0" smtClean="0">
                <a:ea typeface="ＭＳ Ｐゴシック" panose="020B0600070205080204" pitchFamily="34" charset="-128"/>
              </a:rPr>
              <a:t>Role mismatches lead to project problems and schedule slip.</a:t>
            </a:r>
          </a:p>
          <a:p>
            <a:pPr lvl="1" eaLnBrk="1" hangingPunct="1"/>
            <a:r>
              <a:rPr lang="en-US" altLang="en-US" sz="2000" dirty="0" smtClean="0">
                <a:ea typeface="ＭＳ Ｐゴシック" panose="020B0600070205080204" pitchFamily="34" charset="-128"/>
              </a:rPr>
              <a:t>If you don’</a:t>
            </a:r>
            <a:r>
              <a:rPr lang="en-US" altLang="ja-JP" sz="2000" dirty="0" smtClean="0">
                <a:ea typeface="ＭＳ Ｐゴシック" panose="020B0600070205080204" pitchFamily="34" charset="-128"/>
              </a:rPr>
              <a:t>t review task-to-people fit, you will be unaware of each person’s ability, or lack thereof, to perform tasks.</a:t>
            </a:r>
          </a:p>
          <a:p>
            <a:pPr eaLnBrk="1" hangingPunct="1"/>
            <a:r>
              <a:rPr lang="en-US" altLang="en-US" sz="2400" dirty="0">
                <a:ea typeface="ＭＳ Ｐゴシック" panose="020B0600070205080204" pitchFamily="34" charset="-128"/>
              </a:rPr>
              <a:t>Monitor the cultural climate of the team as a whole.</a:t>
            </a:r>
          </a:p>
          <a:p>
            <a:pPr lvl="1" eaLnBrk="1" hangingPunct="1"/>
            <a:r>
              <a:rPr lang="en-US" altLang="en-US" sz="2000" dirty="0" smtClean="0">
                <a:ea typeface="ＭＳ Ｐゴシック" panose="020B0600070205080204" pitchFamily="34" charset="-128"/>
              </a:rPr>
              <a:t>Monitor project culture by watching and listening to each team member. </a:t>
            </a:r>
          </a:p>
          <a:p>
            <a:pPr lvl="1" eaLnBrk="1" hangingPunct="1"/>
            <a:r>
              <a:rPr lang="en-US" altLang="en-US" sz="2000" dirty="0" smtClean="0">
                <a:ea typeface="ＭＳ Ｐゴシック" panose="020B0600070205080204" pitchFamily="34" charset="-128"/>
              </a:rPr>
              <a:t>Guide the cultural views of the project by your own example.</a:t>
            </a:r>
          </a:p>
          <a:p>
            <a:pPr lvl="1" eaLnBrk="1" hangingPunct="1"/>
            <a:r>
              <a:rPr lang="en-US" altLang="en-US" sz="2000" dirty="0" smtClean="0">
                <a:ea typeface="ＭＳ Ｐゴシック" panose="020B0600070205080204" pitchFamily="34" charset="-128"/>
              </a:rPr>
              <a:t>You need to be able to monitor the team culture throughout the project in order to build confident people and a confident team.</a:t>
            </a:r>
          </a:p>
          <a:p>
            <a:pPr lvl="2" eaLnBrk="1" hangingPunct="1"/>
            <a:endParaRPr lang="en-US" altLang="en-US" sz="24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4389192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Managing Good People 	</a:t>
            </a:r>
          </a:p>
        </p:txBody>
      </p:sp>
      <p:sp>
        <p:nvSpPr>
          <p:cNvPr id="147459"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main problems of our work are not so much technological as sociological in nature</a:t>
            </a:r>
          </a:p>
          <a:p>
            <a:pPr eaLnBrk="1" hangingPunct="1"/>
            <a:r>
              <a:rPr lang="en-US" altLang="en-US" smtClean="0">
                <a:ea typeface="ＭＳ Ｐゴシック" panose="020B0600070205080204" pitchFamily="34" charset="-128"/>
              </a:rPr>
              <a:t>One of the most enlightened sources for information about managing people is:</a:t>
            </a:r>
          </a:p>
          <a:p>
            <a:pPr lvl="1" eaLnBrk="1" hangingPunct="1">
              <a:buFont typeface="Wingdings" panose="05000000000000000000" pitchFamily="2" charset="2"/>
              <a:buNone/>
            </a:pPr>
            <a:r>
              <a:rPr lang="en-US" altLang="en-US" i="1">
                <a:ea typeface="ＭＳ Ｐゴシック" panose="020B0600070205080204" pitchFamily="34" charset="-128"/>
              </a:rPr>
              <a:t>Peopleware: Productive Projects and Teams</a:t>
            </a:r>
            <a:r>
              <a:rPr lang="en-US" altLang="en-US">
                <a:ea typeface="ＭＳ Ｐゴシック" panose="020B0600070205080204" pitchFamily="34" charset="-128"/>
              </a:rPr>
              <a:t>, Third Edition, Dorset House Publishing, New York, July 2013</a:t>
            </a:r>
          </a:p>
          <a:p>
            <a:pPr eaLnBrk="1" hangingPunct="1"/>
            <a:r>
              <a:rPr lang="en-US" altLang="en-US" smtClean="0">
                <a:ea typeface="ＭＳ Ｐゴシック" panose="020B0600070205080204" pitchFamily="34" charset="-128"/>
              </a:rPr>
              <a:t>Most technical managers come from technical backgrounds and manage that way as if they are solving an engineering problem</a:t>
            </a:r>
          </a:p>
          <a:p>
            <a:pPr eaLnBrk="1" hangingPunct="1"/>
            <a:r>
              <a:rPr lang="en-US" altLang="en-US" smtClean="0">
                <a:ea typeface="ＭＳ Ｐゴシック" panose="020B0600070205080204" pitchFamily="34" charset="-128"/>
              </a:rPr>
              <a:t>Most managers do not consider individual idiosyncrasies, yet these can make or break a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2763972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ltLang="en-US" dirty="0" smtClean="0">
                <a:ea typeface="ＭＳ Ｐゴシック" panose="020B0600070205080204" pitchFamily="34" charset="-128"/>
              </a:rPr>
              <a:t>Managing Good People</a:t>
            </a:r>
          </a:p>
        </p:txBody>
      </p:sp>
      <p:sp>
        <p:nvSpPr>
          <p:cNvPr id="149506" name="Rectangle 2"/>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smtClean="0">
                <a:ea typeface="ＭＳ Ｐゴシック" panose="020B0600070205080204" pitchFamily="34" charset="-128"/>
              </a:rPr>
              <a:t>Guidelines for Managing Good People:</a:t>
            </a:r>
          </a:p>
          <a:p>
            <a:r>
              <a:rPr lang="en-US" altLang="en-US" smtClean="0">
                <a:ea typeface="ＭＳ Ｐゴシック" panose="020B0600070205080204" pitchFamily="34" charset="-128"/>
              </a:rPr>
              <a:t>Gain visibility without micromanagement.</a:t>
            </a:r>
          </a:p>
          <a:p>
            <a:r>
              <a:rPr lang="en-US" altLang="en-US" smtClean="0">
                <a:ea typeface="ＭＳ Ｐゴシック" panose="020B0600070205080204" pitchFamily="34" charset="-128"/>
              </a:rPr>
              <a:t>Review process and products, not people.</a:t>
            </a:r>
          </a:p>
          <a:p>
            <a:pPr lvl="1"/>
            <a:r>
              <a:rPr lang="en-US" altLang="en-US" smtClean="0">
                <a:ea typeface="ＭＳ Ｐゴシック" panose="020B0600070205080204" pitchFamily="34" charset="-128"/>
              </a:rPr>
              <a:t>Say: </a:t>
            </a:r>
            <a:r>
              <a:rPr lang="ja-JP" altLang="en-US" smtClean="0">
                <a:ea typeface="ＭＳ Ｐゴシック" panose="020B0600070205080204" pitchFamily="34" charset="-128"/>
              </a:rPr>
              <a:t>“</a:t>
            </a:r>
            <a:r>
              <a:rPr lang="en-US" altLang="ja-JP" smtClean="0">
                <a:ea typeface="ＭＳ Ｐゴシック" panose="020B0600070205080204" pitchFamily="34" charset="-128"/>
              </a:rPr>
              <a:t>This testing regime allows too many bugs to slip through to the customer; what can we do to correct this?</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t>
            </a:r>
          </a:p>
          <a:p>
            <a:pPr lvl="1"/>
            <a:r>
              <a:rPr lang="en-US" altLang="en-US" smtClean="0">
                <a:ea typeface="ＭＳ Ｐゴシック" panose="020B0600070205080204" pitchFamily="34" charset="-128"/>
              </a:rPr>
              <a:t>Not: </a:t>
            </a:r>
            <a:r>
              <a:rPr lang="ja-JP" altLang="en-US" smtClean="0">
                <a:ea typeface="ＭＳ Ｐゴシック" panose="020B0600070205080204" pitchFamily="34" charset="-128"/>
              </a:rPr>
              <a:t>“</a:t>
            </a:r>
            <a:r>
              <a:rPr lang="en-US" altLang="ja-JP" smtClean="0">
                <a:ea typeface="ＭＳ Ｐゴシック" panose="020B0600070205080204" pitchFamily="34" charset="-128"/>
              </a:rPr>
              <a:t>You all don’t seem to know how to write unit tests properly.</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r>
              <a:rPr lang="en-US" altLang="en-US" smtClean="0">
                <a:ea typeface="ＭＳ Ｐゴシック" panose="020B0600070205080204" pitchFamily="34" charset="-128"/>
              </a:rPr>
              <a:t>Coordinate, don’</a:t>
            </a:r>
            <a:r>
              <a:rPr lang="en-US" altLang="ja-JP" smtClean="0">
                <a:ea typeface="ＭＳ Ｐゴシック" panose="020B0600070205080204" pitchFamily="34" charset="-128"/>
              </a:rPr>
              <a:t>t manipulate.</a:t>
            </a:r>
          </a:p>
          <a:p>
            <a:r>
              <a:rPr lang="en-US" altLang="en-US" smtClean="0">
                <a:ea typeface="ＭＳ Ｐゴシック" panose="020B0600070205080204" pitchFamily="34" charset="-128"/>
              </a:rPr>
              <a:t>Use your knowledge, not your position of power.</a:t>
            </a:r>
          </a:p>
          <a:p>
            <a:r>
              <a:rPr lang="en-US" altLang="en-US" smtClean="0">
                <a:ea typeface="ＭＳ Ｐゴシック" panose="020B0600070205080204" pitchFamily="34" charset="-128"/>
              </a:rPr>
              <a:t>Channel people, don’</a:t>
            </a:r>
            <a:r>
              <a:rPr lang="en-US" altLang="ja-JP" smtClean="0">
                <a:ea typeface="ＭＳ Ｐゴシック" panose="020B0600070205080204" pitchFamily="34" charset="-128"/>
              </a:rPr>
              <a:t>t put dams in front of them.</a:t>
            </a:r>
          </a:p>
          <a:p>
            <a:pPr lvl="1"/>
            <a:r>
              <a:rPr lang="en-US" altLang="en-US" smtClean="0">
                <a:ea typeface="ＭＳ Ｐゴシック" panose="020B0600070205080204" pitchFamily="34" charset="-128"/>
              </a:rPr>
              <a:t>Redirect misplaced energy or effort, don’</a:t>
            </a:r>
            <a:r>
              <a:rPr lang="en-US" altLang="ja-JP" smtClean="0">
                <a:ea typeface="ＭＳ Ｐゴシック" panose="020B0600070205080204" pitchFamily="34" charset="-128"/>
              </a:rPr>
              <a:t>t stiﬂe it </a:t>
            </a:r>
          </a:p>
          <a:p>
            <a:r>
              <a:rPr lang="en-US" altLang="en-US" smtClean="0">
                <a:ea typeface="ＭＳ Ｐゴシック" panose="020B0600070205080204" pitchFamily="34" charset="-128"/>
              </a:rPr>
              <a:t>Focus on project and people needs, not your authority as manager.</a:t>
            </a:r>
          </a:p>
          <a:p>
            <a:pPr lvl="1"/>
            <a:r>
              <a:rPr lang="en-US" altLang="en-US" smtClean="0">
                <a:ea typeface="ＭＳ Ｐゴシック" panose="020B0600070205080204" pitchFamily="34" charset="-128"/>
              </a:rPr>
              <a:t>This will maintain your leadership role without explicit effort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285120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the Team</a:t>
            </a:r>
            <a:endParaRPr lang="en-US" dirty="0"/>
          </a:p>
        </p:txBody>
      </p:sp>
      <p:sp>
        <p:nvSpPr>
          <p:cNvPr id="3" name="Content Placeholder 2"/>
          <p:cNvSpPr>
            <a:spLocks noGrp="1"/>
          </p:cNvSpPr>
          <p:nvPr>
            <p:ph idx="1"/>
          </p:nvPr>
        </p:nvSpPr>
        <p:spPr>
          <a:xfrm>
            <a:off x="347526" y="1406880"/>
            <a:ext cx="11650767" cy="494865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Lower </a:t>
            </a:r>
            <a:r>
              <a:rPr lang="en-US" dirty="0"/>
              <a:t>level needs must be satisfied before higher </a:t>
            </a:r>
            <a:r>
              <a:rPr lang="en-US" dirty="0" smtClean="0"/>
              <a:t>level needs </a:t>
            </a:r>
            <a:r>
              <a:rPr lang="en-US" dirty="0"/>
              <a:t>can be addressed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2941" y="1406880"/>
            <a:ext cx="8726118" cy="3877216"/>
          </a:xfrm>
          <a:prstGeom prst="rect">
            <a:avLst/>
          </a:prstGeom>
        </p:spPr>
      </p:pic>
    </p:spTree>
    <p:extLst>
      <p:ext uri="{BB962C8B-B14F-4D97-AF65-F5344CB8AC3E}">
        <p14:creationId xmlns:p14="http://schemas.microsoft.com/office/powerpoint/2010/main" val="998453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3000" dirty="0">
                <a:ea typeface="ＭＳ Ｐゴシック" panose="020B0600070205080204" pitchFamily="34" charset="-128"/>
              </a:rPr>
              <a:t>How </a:t>
            </a:r>
            <a:r>
              <a:rPr lang="en-US" altLang="en-US" sz="3000" u="sng" dirty="0">
                <a:ea typeface="ＭＳ Ｐゴシック" panose="020B0600070205080204" pitchFamily="34" charset="-128"/>
              </a:rPr>
              <a:t>NOT</a:t>
            </a:r>
            <a:r>
              <a:rPr lang="en-US" altLang="en-US" sz="3000" dirty="0">
                <a:ea typeface="ＭＳ Ｐゴシック" panose="020B0600070205080204" pitchFamily="34" charset="-128"/>
              </a:rPr>
              <a:t> to manage </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thought workers</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a:t>
            </a:r>
            <a:br>
              <a:rPr lang="en-US" altLang="ja-JP" sz="3000" dirty="0">
                <a:ea typeface="ＭＳ Ｐゴシック" panose="020B0600070205080204" pitchFamily="34" charset="-128"/>
              </a:rPr>
            </a:br>
            <a:r>
              <a:rPr lang="en-US" altLang="ja-JP" sz="3000" dirty="0">
                <a:ea typeface="ＭＳ Ｐゴシック" panose="020B0600070205080204" pitchFamily="34" charset="-128"/>
              </a:rPr>
              <a:t>production line efficiency</a:t>
            </a:r>
            <a:endParaRPr lang="en-US" altLang="en-US" sz="3000" dirty="0">
              <a:ea typeface="ＭＳ Ｐゴシック" panose="020B0600070205080204" pitchFamily="34" charset="-128"/>
            </a:endParaRPr>
          </a:p>
        </p:txBody>
      </p:sp>
      <p:sp>
        <p:nvSpPr>
          <p:cNvPr id="151555"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application of production line efﬁciency principles to thought workers can spell disaster for a project </a:t>
            </a:r>
          </a:p>
          <a:p>
            <a:pPr eaLnBrk="1" hangingPunct="1"/>
            <a:r>
              <a:rPr lang="en-US" altLang="en-US" smtClean="0">
                <a:ea typeface="ＭＳ Ｐゴシック" panose="020B0600070205080204" pitchFamily="34" charset="-128"/>
              </a:rPr>
              <a:t>Common errors include: </a:t>
            </a:r>
          </a:p>
          <a:p>
            <a:pPr lvl="1" eaLnBrk="1" hangingPunct="1"/>
            <a:r>
              <a:rPr lang="en-US" altLang="en-US" smtClean="0">
                <a:ea typeface="ＭＳ Ｐゴシック" panose="020B0600070205080204" pitchFamily="34" charset="-128"/>
              </a:rPr>
              <a:t>Squeeze out error – make the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machine</a:t>
            </a:r>
            <a:r>
              <a:rPr lang="ja-JP" altLang="en-US" smtClean="0">
                <a:ea typeface="ＭＳ Ｐゴシック" panose="020B0600070205080204" pitchFamily="34" charset="-128"/>
              </a:rPr>
              <a:t>’</a:t>
            </a:r>
            <a:r>
              <a:rPr lang="en-US" altLang="ja-JP" smtClean="0">
                <a:ea typeface="ＭＳ Ｐゴシック" panose="020B0600070205080204" pitchFamily="34" charset="-128"/>
              </a:rPr>
              <a:t> run as smoothly as possible</a:t>
            </a:r>
          </a:p>
          <a:p>
            <a:pPr lvl="1" eaLnBrk="1" hangingPunct="1"/>
            <a:r>
              <a:rPr lang="en-US" altLang="en-US" smtClean="0">
                <a:ea typeface="ＭＳ Ｐゴシック" panose="020B0600070205080204" pitchFamily="34" charset="-128"/>
              </a:rPr>
              <a:t>Take a hard line about people goofing off on the job</a:t>
            </a:r>
          </a:p>
          <a:p>
            <a:pPr lvl="1" eaLnBrk="1" hangingPunct="1"/>
            <a:r>
              <a:rPr lang="en-US" altLang="en-US" smtClean="0">
                <a:ea typeface="ＭＳ Ｐゴシック" panose="020B0600070205080204" pitchFamily="34" charset="-128"/>
              </a:rPr>
              <a:t>Treat workers as interchangeable pieces of the machine</a:t>
            </a:r>
          </a:p>
          <a:p>
            <a:pPr lvl="2" eaLnBrk="1" hangingPunct="1"/>
            <a:r>
              <a:rPr lang="en-US" altLang="en-US" smtClean="0">
                <a:ea typeface="ＭＳ Ｐゴシック" panose="020B0600070205080204" pitchFamily="34" charset="-128"/>
              </a:rPr>
              <a:t>See Stroustrup [slide 58]</a:t>
            </a:r>
          </a:p>
          <a:p>
            <a:pPr lvl="1" eaLnBrk="1" hangingPunct="1"/>
            <a:r>
              <a:rPr lang="en-US" altLang="en-US" smtClean="0">
                <a:ea typeface="ＭＳ Ｐゴシック" panose="020B0600070205080204" pitchFamily="34" charset="-128"/>
              </a:rPr>
              <a:t>Optimize the steady state – don’</a:t>
            </a:r>
            <a:r>
              <a:rPr lang="en-US" altLang="ja-JP" smtClean="0">
                <a:ea typeface="ＭＳ Ｐゴシック" panose="020B0600070205080204" pitchFamily="34" charset="-128"/>
              </a:rPr>
              <a:t>t worry about start up and shut down</a:t>
            </a:r>
          </a:p>
          <a:p>
            <a:pPr lvl="1" eaLnBrk="1" hangingPunct="1"/>
            <a:r>
              <a:rPr lang="en-US" altLang="en-US" smtClean="0">
                <a:ea typeface="ＭＳ Ｐゴシック" panose="020B0600070205080204" pitchFamily="34" charset="-128"/>
              </a:rPr>
              <a:t>Standardize procedure – run by the book</a:t>
            </a:r>
          </a:p>
          <a:p>
            <a:pPr lvl="1" eaLnBrk="1" hangingPunct="1"/>
            <a:r>
              <a:rPr lang="en-US" altLang="en-US" smtClean="0">
                <a:ea typeface="ＭＳ Ｐゴシック" panose="020B0600070205080204" pitchFamily="34" charset="-128"/>
              </a:rPr>
              <a:t>Eliminate experimentation</a:t>
            </a:r>
          </a:p>
          <a:p>
            <a:pPr eaLnBrk="1" hangingPunct="1"/>
            <a:r>
              <a:rPr lang="en-US" altLang="en-US" smtClean="0">
                <a:ea typeface="ＭＳ Ｐゴシック" panose="020B0600070205080204" pitchFamily="34" charset="-128"/>
              </a:rPr>
              <a:t>Consider how each of these errors might impact your own work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608446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Making Good People Better</a:t>
            </a:r>
          </a:p>
        </p:txBody>
      </p:sp>
      <p:sp>
        <p:nvSpPr>
          <p:cNvPr id="153602"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Make professional development a project goal</a:t>
            </a:r>
          </a:p>
          <a:p>
            <a:r>
              <a:rPr lang="en-US" altLang="en-US" smtClean="0">
                <a:ea typeface="ＭＳ Ｐゴシック" panose="020B0600070205080204" pitchFamily="34" charset="-128"/>
              </a:rPr>
              <a:t>Recognize long- and short-term development goals</a:t>
            </a:r>
          </a:p>
          <a:p>
            <a:pPr lvl="1"/>
            <a:r>
              <a:rPr lang="en-US" altLang="en-US" smtClean="0">
                <a:ea typeface="ＭＳ Ｐゴシック" panose="020B0600070205080204" pitchFamily="34" charset="-128"/>
              </a:rPr>
              <a:t>Short-term goals focus on skills needed for the project</a:t>
            </a:r>
          </a:p>
          <a:p>
            <a:pPr lvl="1"/>
            <a:r>
              <a:rPr lang="en-US" altLang="en-US" smtClean="0">
                <a:ea typeface="ＭＳ Ｐゴシック" panose="020B0600070205080204" pitchFamily="34" charset="-128"/>
              </a:rPr>
              <a:t>Long-term goals prepare team members for future projects</a:t>
            </a:r>
          </a:p>
          <a:p>
            <a:r>
              <a:rPr lang="en-US" altLang="en-US" smtClean="0">
                <a:ea typeface="ＭＳ Ｐゴシック" panose="020B0600070205080204" pitchFamily="34" charset="-128"/>
              </a:rPr>
              <a:t>Let each team member specify personal improvement goals</a:t>
            </a:r>
          </a:p>
          <a:p>
            <a:pPr lvl="1"/>
            <a:r>
              <a:rPr lang="en-US" altLang="en-US" smtClean="0">
                <a:ea typeface="ＭＳ Ｐゴシック" panose="020B0600070205080204" pitchFamily="34" charset="-128"/>
              </a:rPr>
              <a:t>Starting point: Competency framework goals such as: Technical, leadership, domain, general/personal, communication, and management</a:t>
            </a:r>
          </a:p>
          <a:p>
            <a:r>
              <a:rPr lang="en-US" altLang="en-US" smtClean="0">
                <a:ea typeface="ＭＳ Ｐゴシック" panose="020B0600070205080204" pitchFamily="34" charset="-128"/>
              </a:rPr>
              <a:t>For a ﬁxed interval, have team members track their individual time expenditure in detail </a:t>
            </a:r>
          </a:p>
          <a:p>
            <a:pPr lvl="1"/>
            <a:r>
              <a:rPr lang="en-US" altLang="en-US" smtClean="0">
                <a:ea typeface="ＭＳ Ｐゴシック" panose="020B0600070205080204" pitchFamily="34" charset="-128"/>
              </a:rPr>
              <a:t>This concept goes well beyond the weekly timesheet concept </a:t>
            </a:r>
          </a:p>
          <a:p>
            <a:pPr lvl="1"/>
            <a:r>
              <a:rPr lang="en-US" altLang="en-US" smtClean="0">
                <a:ea typeface="ＭＳ Ｐゴシック" panose="020B0600070205080204" pitchFamily="34" charset="-128"/>
              </a:rPr>
              <a:t>This is an awareness-building activity, </a:t>
            </a:r>
            <a:r>
              <a:rPr lang="en-US" altLang="en-US" i="1" smtClean="0">
                <a:ea typeface="ＭＳ Ｐゴシック" panose="020B0600070205080204" pitchFamily="34" charset="-128"/>
              </a:rPr>
              <a:t>not </a:t>
            </a:r>
            <a:r>
              <a:rPr lang="en-US" altLang="en-US" smtClean="0">
                <a:ea typeface="ＭＳ Ｐゴシック" panose="020B0600070205080204" pitchFamily="34" charset="-128"/>
              </a:rPr>
              <a:t>a monitoring activity </a:t>
            </a:r>
          </a:p>
          <a:p>
            <a:pPr lvl="1"/>
            <a:r>
              <a:rPr lang="en-US" altLang="en-US" smtClean="0">
                <a:ea typeface="ＭＳ Ｐゴシック" panose="020B0600070205080204" pitchFamily="34" charset="-128"/>
              </a:rPr>
              <a:t>The </a:t>
            </a:r>
            <a:r>
              <a:rPr lang="en-US" altLang="en-US" i="1" smtClean="0">
                <a:ea typeface="ＭＳ Ｐゴシック" panose="020B0600070205080204" pitchFamily="34" charset="-128"/>
              </a:rPr>
              <a:t>Personal Software Process (PSP) </a:t>
            </a:r>
            <a:r>
              <a:rPr lang="en-US" altLang="en-US" smtClean="0">
                <a:ea typeface="ＭＳ Ｐゴシック" panose="020B0600070205080204" pitchFamily="34" charset="-128"/>
              </a:rPr>
              <a:t>is a formal application of this idea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2151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Making Good People Better</a:t>
            </a:r>
            <a:endParaRPr lang="en-US" sz="800" dirty="0">
              <a:ea typeface="ＭＳ Ｐゴシック" charset="0"/>
              <a:cs typeface="ＭＳ Ｐゴシック" charset="0"/>
            </a:endParaRPr>
          </a:p>
        </p:txBody>
      </p:sp>
      <p:sp>
        <p:nvSpPr>
          <p:cNvPr id="155651" name="Rectangle 3"/>
          <p:cNvSpPr>
            <a:spLocks noGrp="1" noChangeArrowheads="1"/>
          </p:cNvSpPr>
          <p:nvPr>
            <p:ph idx="1"/>
          </p:nvPr>
        </p:nvSpPr>
        <p:spPr>
          <a:xfrm>
            <a:off x="347527" y="1520565"/>
            <a:ext cx="5781670" cy="4746091"/>
          </a:xfrm>
        </p:spPr>
        <p:txBody>
          <a:bodyPr/>
          <a:lstStyle/>
          <a:p>
            <a:pPr eaLnBrk="1" hangingPunct="1">
              <a:lnSpc>
                <a:spcPct val="90000"/>
              </a:lnSpc>
            </a:pPr>
            <a:r>
              <a:rPr lang="en-US" altLang="en-US" sz="2000" i="1" u="sng" dirty="0">
                <a:ea typeface="ＭＳ Ｐゴシック" panose="020B0600070205080204" pitchFamily="34" charset="-128"/>
              </a:rPr>
              <a:t>Have team members track their individual time</a:t>
            </a:r>
            <a:endParaRPr lang="en-US" altLang="en-US" sz="2000" u="sng"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Goes beyond the weekly timesheet concept</a:t>
            </a:r>
          </a:p>
          <a:p>
            <a:pPr eaLnBrk="1" hangingPunct="1">
              <a:lnSpc>
                <a:spcPct val="90000"/>
              </a:lnSpc>
            </a:pPr>
            <a:r>
              <a:rPr lang="en-US" altLang="en-US" sz="2000" dirty="0">
                <a:ea typeface="ＭＳ Ｐゴシック" panose="020B0600070205080204" pitchFamily="34" charset="-128"/>
              </a:rPr>
              <a:t>One formal approach to this is the </a:t>
            </a:r>
            <a:r>
              <a:rPr lang="en-US" altLang="en-US" sz="2000" i="1" dirty="0">
                <a:ea typeface="ＭＳ Ｐゴシック" panose="020B0600070205080204" pitchFamily="34" charset="-128"/>
              </a:rPr>
              <a:t>Personal Software Process</a:t>
            </a:r>
            <a:r>
              <a:rPr lang="en-US" altLang="en-US" sz="2000" dirty="0">
                <a:ea typeface="ＭＳ Ｐゴシック" panose="020B0600070205080204" pitchFamily="34" charset="-128"/>
              </a:rPr>
              <a:t> (PSP) which shows developers how to:</a:t>
            </a:r>
          </a:p>
          <a:p>
            <a:pPr lvl="1" eaLnBrk="1" hangingPunct="1">
              <a:lnSpc>
                <a:spcPct val="90000"/>
              </a:lnSpc>
            </a:pPr>
            <a:r>
              <a:rPr lang="en-US" altLang="en-US" sz="2000" dirty="0">
                <a:ea typeface="ＭＳ Ｐゴシック" panose="020B0600070205080204" pitchFamily="34" charset="-128"/>
              </a:rPr>
              <a:t>Manage the quality of their projects</a:t>
            </a:r>
          </a:p>
          <a:p>
            <a:pPr lvl="1" eaLnBrk="1" hangingPunct="1">
              <a:lnSpc>
                <a:spcPct val="90000"/>
              </a:lnSpc>
            </a:pPr>
            <a:r>
              <a:rPr lang="en-US" altLang="en-US" sz="2000" dirty="0">
                <a:ea typeface="ＭＳ Ｐゴシック" panose="020B0600070205080204" pitchFamily="34" charset="-128"/>
              </a:rPr>
              <a:t>Make commitments they can meet</a:t>
            </a:r>
          </a:p>
          <a:p>
            <a:pPr lvl="1" eaLnBrk="1" hangingPunct="1">
              <a:lnSpc>
                <a:spcPct val="90000"/>
              </a:lnSpc>
            </a:pPr>
            <a:r>
              <a:rPr lang="en-US" altLang="en-US" sz="2000" dirty="0">
                <a:ea typeface="ＭＳ Ｐゴシック" panose="020B0600070205080204" pitchFamily="34" charset="-128"/>
              </a:rPr>
              <a:t>Improve estimating and planning</a:t>
            </a:r>
          </a:p>
          <a:p>
            <a:pPr lvl="1" eaLnBrk="1" hangingPunct="1">
              <a:lnSpc>
                <a:spcPct val="90000"/>
              </a:lnSpc>
            </a:pPr>
            <a:r>
              <a:rPr lang="en-US" altLang="en-US" sz="2000" dirty="0">
                <a:ea typeface="ＭＳ Ｐゴシック" panose="020B0600070205080204" pitchFamily="34" charset="-128"/>
              </a:rPr>
              <a:t>Reduce defects in their products</a:t>
            </a: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dirty="0">
                <a:ea typeface="ＭＳ Ｐゴシック" panose="020B0600070205080204" pitchFamily="34" charset="-128"/>
              </a:rPr>
              <a:t>[See note below for more info.]</a:t>
            </a:r>
          </a:p>
        </p:txBody>
      </p:sp>
      <p:sp>
        <p:nvSpPr>
          <p:cNvPr id="155652" name="Rectangle 4"/>
          <p:cNvSpPr>
            <a:spLocks noGrp="1" noChangeArrowheads="1"/>
          </p:cNvSpPr>
          <p:nvPr>
            <p:ph type="body" sz="half" idx="4294967295"/>
          </p:nvPr>
        </p:nvSpPr>
        <p:spPr>
          <a:xfrm>
            <a:off x="6476245" y="1606156"/>
            <a:ext cx="5181600" cy="4351338"/>
          </a:xfrm>
        </p:spPr>
        <p:txBody>
          <a:bodyPr>
            <a:normAutofit lnSpcReduction="10000"/>
          </a:bodyPr>
          <a:lstStyle/>
          <a:p>
            <a:pPr eaLnBrk="1" hangingPunct="1"/>
            <a:r>
              <a:rPr lang="en-US" altLang="en-US" sz="2000" dirty="0">
                <a:latin typeface="Candara" panose="020E0502030303020204" pitchFamily="34" charset="0"/>
                <a:ea typeface="ＭＳ Ｐゴシック" panose="020B0600070205080204" pitchFamily="34" charset="-128"/>
              </a:rPr>
              <a:t>One element of PSP is to track daily time spent on </a:t>
            </a:r>
            <a:r>
              <a:rPr lang="en-US" altLang="en-US" sz="2000" i="1" dirty="0">
                <a:latin typeface="Candara" panose="020E0502030303020204" pitchFamily="34" charset="0"/>
                <a:ea typeface="ＭＳ Ｐゴシック" panose="020B0600070205080204" pitchFamily="34" charset="-128"/>
              </a:rPr>
              <a:t>all</a:t>
            </a:r>
            <a:r>
              <a:rPr lang="en-US" altLang="en-US" sz="2000" dirty="0">
                <a:latin typeface="Candara" panose="020E0502030303020204" pitchFamily="34" charset="0"/>
                <a:ea typeface="ＭＳ Ｐゴシック" panose="020B0600070205080204" pitchFamily="34" charset="-128"/>
              </a:rPr>
              <a:t> project-related tasks:</a:t>
            </a:r>
          </a:p>
          <a:p>
            <a:pPr lvl="1" eaLnBrk="1" hangingPunct="1"/>
            <a:r>
              <a:rPr lang="en-US" altLang="en-US" sz="2000" dirty="0">
                <a:latin typeface="Candara" panose="020E0502030303020204" pitchFamily="34" charset="0"/>
                <a:ea typeface="ＭＳ Ｐゴシック" panose="020B0600070205080204" pitchFamily="34" charset="-128"/>
              </a:rPr>
              <a:t>Reading</a:t>
            </a:r>
          </a:p>
          <a:p>
            <a:pPr lvl="1" eaLnBrk="1" hangingPunct="1"/>
            <a:r>
              <a:rPr lang="en-US" altLang="en-US" sz="2000" dirty="0">
                <a:latin typeface="Candara" panose="020E0502030303020204" pitchFamily="34" charset="0"/>
                <a:ea typeface="ＭＳ Ｐゴシック" panose="020B0600070205080204" pitchFamily="34" charset="-128"/>
              </a:rPr>
              <a:t>Writing</a:t>
            </a:r>
          </a:p>
          <a:p>
            <a:pPr lvl="1" eaLnBrk="1" hangingPunct="1"/>
            <a:r>
              <a:rPr lang="en-US" altLang="en-US" sz="2000" dirty="0">
                <a:latin typeface="Candara" panose="020E0502030303020204" pitchFamily="34" charset="0"/>
                <a:ea typeface="ＭＳ Ｐゴシック" panose="020B0600070205080204" pitchFamily="34" charset="-128"/>
              </a:rPr>
              <a:t>Meeting</a:t>
            </a:r>
          </a:p>
          <a:p>
            <a:pPr lvl="1" eaLnBrk="1" hangingPunct="1"/>
            <a:r>
              <a:rPr lang="en-US" altLang="en-US" sz="2000" dirty="0">
                <a:latin typeface="Candara" panose="020E0502030303020204" pitchFamily="34" charset="0"/>
                <a:ea typeface="ＭＳ Ｐゴシック" panose="020B0600070205080204" pitchFamily="34" charset="-128"/>
              </a:rPr>
              <a:t>Training</a:t>
            </a:r>
          </a:p>
          <a:p>
            <a:pPr lvl="1" eaLnBrk="1" hangingPunct="1"/>
            <a:r>
              <a:rPr lang="en-US" altLang="en-US" sz="2000" dirty="0">
                <a:latin typeface="Candara" panose="020E0502030303020204" pitchFamily="34" charset="0"/>
                <a:ea typeface="ＭＳ Ｐゴシック" panose="020B0600070205080204" pitchFamily="34" charset="-128"/>
              </a:rPr>
              <a:t>Requirements</a:t>
            </a:r>
          </a:p>
          <a:p>
            <a:pPr lvl="1" eaLnBrk="1" hangingPunct="1"/>
            <a:r>
              <a:rPr lang="en-US" altLang="en-US" sz="2000" dirty="0">
                <a:latin typeface="Candara" panose="020E0502030303020204" pitchFamily="34" charset="0"/>
                <a:ea typeface="ＭＳ Ｐゴシック" panose="020B0600070205080204" pitchFamily="34" charset="-128"/>
              </a:rPr>
              <a:t>Design</a:t>
            </a:r>
          </a:p>
          <a:p>
            <a:pPr lvl="1" eaLnBrk="1" hangingPunct="1"/>
            <a:r>
              <a:rPr lang="en-US" altLang="en-US" sz="2000" dirty="0">
                <a:latin typeface="Candara" panose="020E0502030303020204" pitchFamily="34" charset="0"/>
                <a:ea typeface="ＭＳ Ｐゴシック" panose="020B0600070205080204" pitchFamily="34" charset="-128"/>
              </a:rPr>
              <a:t>Coding</a:t>
            </a:r>
          </a:p>
          <a:p>
            <a:pPr lvl="1" eaLnBrk="1" hangingPunct="1"/>
            <a:r>
              <a:rPr lang="en-US" altLang="en-US" sz="2000" dirty="0">
                <a:latin typeface="Candara" panose="020E0502030303020204" pitchFamily="34" charset="0"/>
                <a:ea typeface="ＭＳ Ｐゴシック" panose="020B0600070205080204" pitchFamily="34" charset="-128"/>
              </a:rPr>
              <a:t>Testing</a:t>
            </a:r>
          </a:p>
          <a:p>
            <a:pPr lvl="1" eaLnBrk="1" hangingPunct="1"/>
            <a:r>
              <a:rPr lang="en-US" altLang="en-US" sz="2000" dirty="0">
                <a:latin typeface="Candara" panose="020E0502030303020204" pitchFamily="34" charset="0"/>
                <a:ea typeface="ＭＳ Ｐゴシック" panose="020B0600070205080204" pitchFamily="34" charset="-128"/>
              </a:rPr>
              <a:t>Deployment</a:t>
            </a:r>
          </a:p>
          <a:p>
            <a:pPr lvl="1" eaLnBrk="1" hangingPunct="1"/>
            <a:r>
              <a:rPr lang="en-US" altLang="en-US" sz="2000" dirty="0">
                <a:latin typeface="Candara" panose="020E0502030303020204" pitchFamily="34" charset="0"/>
                <a:ea typeface="ＭＳ Ｐゴシック" panose="020B0600070205080204" pitchFamily="34" charset="-128"/>
              </a:rPr>
              <a:t>E-mail</a:t>
            </a:r>
          </a:p>
          <a:p>
            <a:pPr lvl="1" eaLnBrk="1" hangingPunct="1"/>
            <a:r>
              <a:rPr lang="en-US" altLang="en-US" sz="2000" dirty="0">
                <a:latin typeface="Candara" panose="020E0502030303020204" pitchFamily="34" charset="0"/>
                <a:ea typeface="ＭＳ Ｐゴシック" panose="020B0600070205080204" pitchFamily="34" charset="-128"/>
              </a:rPr>
              <a:t>Phone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20954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Leadership</a:t>
            </a:r>
          </a:p>
        </p:txBody>
      </p:sp>
      <p:sp>
        <p:nvSpPr>
          <p:cNvPr id="157699" name="Rectangle 3"/>
          <p:cNvSpPr>
            <a:spLocks noGrp="1" noChangeArrowheads="1"/>
          </p:cNvSpPr>
          <p:nvPr>
            <p:ph type="body" idx="1"/>
          </p:nvPr>
        </p:nvSpPr>
        <p:spPr/>
        <p:txBody>
          <a:bodyPr/>
          <a:lstStyle/>
          <a:p>
            <a:pPr eaLnBrk="1" hangingPunct="1"/>
            <a:r>
              <a:rPr lang="en-US" altLang="en-US" i="1" dirty="0" smtClean="0">
                <a:ea typeface="ＭＳ Ｐゴシック" panose="020B0600070205080204" pitchFamily="34" charset="-128"/>
              </a:rPr>
              <a:t>Leadership </a:t>
            </a:r>
            <a:r>
              <a:rPr lang="en-US" altLang="en-US" dirty="0" smtClean="0">
                <a:ea typeface="ＭＳ Ｐゴシック" panose="020B0600070205080204" pitchFamily="34" charset="-128"/>
              </a:rPr>
              <a:t>is the capacity to mobilize a group to solve the most challenging problems</a:t>
            </a:r>
          </a:p>
          <a:p>
            <a:pPr eaLnBrk="1" hangingPunct="1"/>
            <a:r>
              <a:rPr lang="en-US" altLang="en-US" dirty="0" smtClean="0">
                <a:ea typeface="ＭＳ Ｐゴシック" panose="020B0600070205080204" pitchFamily="34" charset="-128"/>
              </a:rPr>
              <a:t>Two types of leadership:</a:t>
            </a:r>
          </a:p>
          <a:p>
            <a:pPr lvl="1" eaLnBrk="1" hangingPunct="1"/>
            <a:r>
              <a:rPr lang="en-US" altLang="en-US" i="1" dirty="0" smtClean="0">
                <a:ea typeface="ＭＳ Ｐゴシック" panose="020B0600070205080204" pitchFamily="34" charset="-128"/>
              </a:rPr>
              <a:t>Technical leadership </a:t>
            </a:r>
            <a:r>
              <a:rPr lang="en-US" altLang="en-US" dirty="0" smtClean="0">
                <a:ea typeface="ＭＳ Ｐゴシック" panose="020B0600070205080204" pitchFamily="34" charset="-128"/>
              </a:rPr>
              <a:t>(a.k.a. </a:t>
            </a:r>
            <a:r>
              <a:rPr lang="en-US" altLang="en-US" i="1" dirty="0" smtClean="0">
                <a:ea typeface="ＭＳ Ｐゴシック" panose="020B0600070205080204" pitchFamily="34" charset="-128"/>
              </a:rPr>
              <a:t>authority</a:t>
            </a:r>
            <a:r>
              <a:rPr lang="en-US" altLang="en-US" dirty="0" smtClean="0">
                <a:ea typeface="ＭＳ Ｐゴシック" panose="020B0600070205080204" pitchFamily="34" charset="-128"/>
              </a:rPr>
              <a:t>) motivates people when the problem can be solved by </a:t>
            </a:r>
            <a:r>
              <a:rPr lang="en-US" altLang="en-US" i="1" dirty="0" smtClean="0">
                <a:ea typeface="ＭＳ Ｐゴシック" panose="020B0600070205080204" pitchFamily="34" charset="-128"/>
              </a:rPr>
              <a:t>known</a:t>
            </a:r>
            <a:r>
              <a:rPr lang="en-US" altLang="en-US" dirty="0" smtClean="0">
                <a:ea typeface="ＭＳ Ｐゴシック" panose="020B0600070205080204" pitchFamily="34" charset="-128"/>
              </a:rPr>
              <a:t> means</a:t>
            </a:r>
          </a:p>
          <a:p>
            <a:pPr lvl="1" eaLnBrk="1" hangingPunct="1"/>
            <a:r>
              <a:rPr lang="en-US" altLang="en-US" i="1" dirty="0" smtClean="0">
                <a:ea typeface="ＭＳ Ｐゴシック" panose="020B0600070205080204" pitchFamily="34" charset="-128"/>
              </a:rPr>
              <a:t>Adaptive leadership</a:t>
            </a:r>
            <a:r>
              <a:rPr lang="en-US" altLang="en-US" dirty="0" smtClean="0">
                <a:ea typeface="ＭＳ Ｐゴシック" panose="020B0600070205080204" pitchFamily="34" charset="-128"/>
              </a:rPr>
              <a:t> motivates people to solve problems that </a:t>
            </a:r>
            <a:r>
              <a:rPr lang="en-US" altLang="en-US" i="1" dirty="0" smtClean="0">
                <a:ea typeface="ＭＳ Ｐゴシック" panose="020B0600070205080204" pitchFamily="34" charset="-128"/>
              </a:rPr>
              <a:t>cannot</a:t>
            </a:r>
            <a:r>
              <a:rPr lang="en-US" altLang="en-US" dirty="0" smtClean="0">
                <a:ea typeface="ＭＳ Ｐゴシック" panose="020B0600070205080204" pitchFamily="34" charset="-128"/>
              </a:rPr>
              <a:t> be solved by known means</a:t>
            </a:r>
          </a:p>
          <a:p>
            <a:pPr lvl="2" eaLnBrk="1" hangingPunct="1"/>
            <a:r>
              <a:rPr lang="en-US" altLang="en-US" dirty="0" smtClean="0">
                <a:ea typeface="ＭＳ Ｐゴシック" panose="020B0600070205080204" pitchFamily="34" charset="-128"/>
              </a:rPr>
              <a:t>Requires learning on the part of the leader as well as the group</a:t>
            </a:r>
          </a:p>
          <a:p>
            <a:pPr lvl="2" eaLnBrk="1" hangingPunct="1"/>
            <a:r>
              <a:rPr lang="en-US" altLang="en-US" dirty="0" smtClean="0">
                <a:ea typeface="ＭＳ Ｐゴシック" panose="020B0600070205080204" pitchFamily="34" charset="-128"/>
              </a:rPr>
              <a:t>Often involves leading with good questions</a:t>
            </a:r>
          </a:p>
          <a:p>
            <a:pPr lvl="2" eaLnBrk="1" hangingPunct="1"/>
            <a:r>
              <a:rPr lang="en-US" altLang="en-US" dirty="0" smtClean="0">
                <a:ea typeface="ＭＳ Ｐゴシック" panose="020B0600070205080204" pitchFamily="34" charset="-128"/>
              </a:rPr>
              <a:t>Requires a deep clarity of purpose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040067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Technical </a:t>
            </a:r>
            <a:r>
              <a:rPr lang="en-US" i="1" dirty="0">
                <a:ea typeface="ＭＳ Ｐゴシック" charset="0"/>
                <a:cs typeface="ＭＳ Ｐゴシック" charset="0"/>
              </a:rPr>
              <a:t>vs. adaptive leadership</a:t>
            </a:r>
            <a:endParaRPr lang="en-US" dirty="0">
              <a:ea typeface="ＭＳ Ｐゴシック" charset="0"/>
              <a:cs typeface="ＭＳ Ｐゴシック" charset="0"/>
            </a:endParaRPr>
          </a:p>
        </p:txBody>
      </p:sp>
      <p:graphicFrame>
        <p:nvGraphicFramePr>
          <p:cNvPr id="1089566" name="Group 30"/>
          <p:cNvGraphicFramePr>
            <a:graphicFrameLocks noGrp="1"/>
          </p:cNvGraphicFramePr>
          <p:nvPr>
            <p:extLst>
              <p:ext uri="{D42A27DB-BD31-4B8C-83A1-F6EECF244321}">
                <p14:modId xmlns:p14="http://schemas.microsoft.com/office/powerpoint/2010/main" val="3897011727"/>
              </p:ext>
            </p:extLst>
          </p:nvPr>
        </p:nvGraphicFramePr>
        <p:xfrm>
          <a:off x="2515310" y="1431924"/>
          <a:ext cx="7315200" cy="3962401"/>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88963">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 leadership</a:t>
                      </a:r>
                      <a:endParaRPr kumimoji="0" lang="en-US" sz="32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Leadership</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63663">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Technically-oriented: solves problems by known means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Adaptive: approaches problems not solved by known means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Vision: personal view of outcome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Sense of purpose: big-picture view of goals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2"/>
                  </a:ext>
                </a:extLst>
              </a:tr>
              <a:tr h="100647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Personality: tool for motivation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Progress: tool for motivation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3"/>
                  </a:ext>
                </a:extLst>
              </a:tr>
            </a:tbl>
          </a:graphicData>
        </a:graphic>
      </p:graphicFrame>
      <p:sp>
        <p:nvSpPr>
          <p:cNvPr id="159764" name="Text Box 31"/>
          <p:cNvSpPr txBox="1">
            <a:spLocks noChangeArrowheads="1"/>
          </p:cNvSpPr>
          <p:nvPr/>
        </p:nvSpPr>
        <p:spPr bwMode="auto">
          <a:xfrm>
            <a:off x="2842852" y="5581650"/>
            <a:ext cx="6279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Candara" panose="020E0502030303020204" pitchFamily="34" charset="0"/>
              </a:rPr>
              <a:t>Based on this, the term </a:t>
            </a:r>
            <a:r>
              <a:rPr lang="en-US" altLang="en-US" sz="2000" i="1" dirty="0">
                <a:latin typeface="Candara" panose="020E0502030303020204" pitchFamily="34" charset="0"/>
              </a:rPr>
              <a:t>charismatic leader</a:t>
            </a:r>
            <a:r>
              <a:rPr lang="en-US" altLang="en-US" sz="2000" dirty="0">
                <a:latin typeface="Candara" panose="020E0502030303020204" pitchFamily="34" charset="0"/>
              </a:rPr>
              <a:t> is a misnomer!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0646522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Technical vs. adaptive leadership </a:t>
            </a:r>
          </a:p>
        </p:txBody>
      </p:sp>
      <p:sp>
        <p:nvSpPr>
          <p:cNvPr id="161794" name="Content Placeholder 2"/>
          <p:cNvSpPr>
            <a:spLocks noGrp="1"/>
          </p:cNvSpPr>
          <p:nvPr>
            <p:ph idx="1"/>
          </p:nvPr>
        </p:nvSpPr>
        <p:spPr/>
        <p:txBody>
          <a:bodyPr>
            <a:normAutofit lnSpcReduction="10000"/>
          </a:bodyPr>
          <a:lstStyle/>
          <a:p>
            <a:r>
              <a:rPr lang="en-US" altLang="en-US" dirty="0" smtClean="0">
                <a:ea typeface="ＭＳ Ｐゴシック" panose="020B0600070205080204" pitchFamily="34" charset="-128"/>
              </a:rPr>
              <a:t>The greatest challenge in choosing between technical leadership and adaptive leadership for a project is deciding if the problem can be solved by known means </a:t>
            </a:r>
          </a:p>
          <a:p>
            <a:r>
              <a:rPr lang="en-US" altLang="en-US" dirty="0" smtClean="0">
                <a:ea typeface="ＭＳ Ｐゴシック" panose="020B0600070205080204" pitchFamily="34" charset="-128"/>
              </a:rPr>
              <a:t>Situations that might superﬁcially appear to call for technical leadership may in fact be better served by adaptive leadership </a:t>
            </a:r>
          </a:p>
          <a:p>
            <a:r>
              <a:rPr lang="en-US" altLang="en-US" dirty="0" smtClean="0">
                <a:ea typeface="ＭＳ Ｐゴシック" panose="020B0600070205080204" pitchFamily="34" charset="-128"/>
              </a:rPr>
              <a:t>Most IT projects have a mix of known and unknown problems, probably leaning more toward the unknown </a:t>
            </a:r>
          </a:p>
          <a:p>
            <a:r>
              <a:rPr lang="en-US" altLang="en-US" dirty="0" smtClean="0">
                <a:ea typeface="ＭＳ Ｐゴシック" panose="020B0600070205080204" pitchFamily="34" charset="-128"/>
              </a:rPr>
              <a:t>An adaptive leader can address known problems by </a:t>
            </a:r>
            <a:r>
              <a:rPr lang="en-US" altLang="en-US" i="1" dirty="0" smtClean="0">
                <a:ea typeface="ＭＳ Ｐゴシック" panose="020B0600070205080204" pitchFamily="34" charset="-128"/>
              </a:rPr>
              <a:t>delegation</a:t>
            </a:r>
            <a:r>
              <a:rPr lang="en-US" altLang="en-US" dirty="0" smtClean="0">
                <a:ea typeface="ＭＳ Ｐゴシック" panose="020B0600070205080204" pitchFamily="34" charset="-128"/>
              </a:rPr>
              <a:t>–allow one who can lead the team in solving the problem by known means do so when appropriate </a:t>
            </a:r>
          </a:p>
          <a:p>
            <a:r>
              <a:rPr lang="en-US" altLang="en-US" dirty="0" smtClean="0">
                <a:ea typeface="ＭＳ Ｐゴシック" panose="020B0600070205080204" pitchFamily="34" charset="-128"/>
              </a:rPr>
              <a:t>Delegation under these circumstances is consistent with all the qualities of adaptive leadership</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109704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2818" name="Rectangle 2"/>
          <p:cNvSpPr>
            <a:spLocks noGrp="1" noChangeArrowheads="1"/>
          </p:cNvSpPr>
          <p:nvPr>
            <p:ph type="body" idx="1"/>
          </p:nvPr>
        </p:nvSpPr>
        <p:spPr/>
        <p:txBody>
          <a:bodyPr/>
          <a:lstStyle/>
          <a:p>
            <a:pPr marL="623888"/>
            <a:r>
              <a:rPr lang="en-US" altLang="en-US" i="1" smtClean="0">
                <a:ea typeface="ＭＳ Ｐゴシック" panose="020B0600070205080204" pitchFamily="34" charset="-128"/>
              </a:rPr>
              <a:t>Consensus</a:t>
            </a:r>
            <a:r>
              <a:rPr lang="en-US" altLang="en-US" smtClean="0">
                <a:ea typeface="ＭＳ Ｐゴシック" panose="020B0600070205080204" pitchFamily="34" charset="-128"/>
              </a:rPr>
              <a:t> simply means </a:t>
            </a:r>
            <a:r>
              <a:rPr lang="ja-JP" altLang="en-US" smtClean="0">
                <a:ea typeface="ＭＳ Ｐゴシック" panose="020B0600070205080204" pitchFamily="34" charset="-128"/>
              </a:rPr>
              <a:t>‘</a:t>
            </a:r>
            <a:r>
              <a:rPr lang="en-US" altLang="ja-JP" smtClean="0">
                <a:ea typeface="ＭＳ Ｐゴシック" panose="020B0600070205080204" pitchFamily="34" charset="-128"/>
              </a:rPr>
              <a:t>general agreement</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marL="623888"/>
            <a:r>
              <a:rPr lang="en-US" altLang="en-US" smtClean="0">
                <a:ea typeface="ＭＳ Ｐゴシック" panose="020B0600070205080204" pitchFamily="34" charset="-128"/>
              </a:rPr>
              <a:t>If possible, reach consensus on all decisions affecting the team</a:t>
            </a:r>
          </a:p>
          <a:p>
            <a:pPr marL="623888"/>
            <a:r>
              <a:rPr lang="en-US" altLang="en-US" smtClean="0">
                <a:ea typeface="ＭＳ Ｐゴシック" panose="020B0600070205080204" pitchFamily="34" charset="-128"/>
              </a:rPr>
              <a:t>Simple majority rule can be detrimental on a small team in which everyone’</a:t>
            </a:r>
            <a:r>
              <a:rPr lang="en-US" altLang="ja-JP" smtClean="0">
                <a:ea typeface="ＭＳ Ｐゴシック" panose="020B0600070205080204" pitchFamily="34" charset="-128"/>
              </a:rPr>
              <a:t>s commitment is essential</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3875993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3842" name="Rectangle 2"/>
          <p:cNvSpPr>
            <a:spLocks noGrp="1" noChangeArrowheads="1"/>
          </p:cNvSpPr>
          <p:nvPr>
            <p:ph type="body" idx="1"/>
          </p:nvPr>
        </p:nvSpPr>
        <p:spPr/>
        <p:txBody>
          <a:bodyPr/>
          <a:lstStyle/>
          <a:p>
            <a:pPr marL="623888"/>
            <a:r>
              <a:rPr lang="en-US" altLang="en-US" dirty="0" smtClean="0">
                <a:ea typeface="ＭＳ Ｐゴシック" panose="020B0600070205080204" pitchFamily="34" charset="-128"/>
              </a:rPr>
              <a:t>Steps to reaching consensus:</a:t>
            </a:r>
          </a:p>
          <a:p>
            <a:pPr marL="981075" lvl="1" indent="-355600"/>
            <a:r>
              <a:rPr lang="en-US" altLang="en-US" dirty="0">
                <a:ea typeface="ＭＳ Ｐゴシック" panose="020B0600070205080204" pitchFamily="34" charset="-128"/>
              </a:rPr>
              <a:t>Pose the problem to be solved or decision to be made</a:t>
            </a:r>
          </a:p>
          <a:p>
            <a:pPr marL="981075" lvl="1" indent="-355600"/>
            <a:r>
              <a:rPr lang="en-US" altLang="en-US" dirty="0">
                <a:ea typeface="ＭＳ Ｐゴシック" panose="020B0600070205080204" pitchFamily="34" charset="-128"/>
              </a:rPr>
              <a:t>Solicit input on options for the problem or decision</a:t>
            </a:r>
          </a:p>
          <a:p>
            <a:pPr marL="981075" lvl="1" indent="-355600"/>
            <a:r>
              <a:rPr lang="en-US" altLang="en-US" dirty="0">
                <a:ea typeface="ＭＳ Ｐゴシック" panose="020B0600070205080204" pitchFamily="34" charset="-128"/>
              </a:rPr>
              <a:t>Discuss and weigh pros and cons of each option</a:t>
            </a:r>
          </a:p>
          <a:p>
            <a:pPr marL="981075" lvl="1" indent="-355600"/>
            <a:r>
              <a:rPr lang="en-US" altLang="en-US" dirty="0">
                <a:ea typeface="ＭＳ Ｐゴシック" panose="020B0600070205080204" pitchFamily="34" charset="-128"/>
              </a:rPr>
              <a:t>Work toward the options that have the most benefit for the project</a:t>
            </a:r>
          </a:p>
          <a:p>
            <a:pPr marL="981075" lvl="1" indent="-355600"/>
            <a:r>
              <a:rPr lang="en-US" altLang="en-US" dirty="0">
                <a:ea typeface="ＭＳ Ｐゴシック" panose="020B0600070205080204" pitchFamily="34" charset="-128"/>
              </a:rPr>
              <a:t>When it is clear which option is most suitable, work with its opponents to help them buy in to it–persuade, don’</a:t>
            </a:r>
            <a:r>
              <a:rPr lang="en-US" altLang="ja-JP" dirty="0">
                <a:ea typeface="ＭＳ Ｐゴシック" panose="020B0600070205080204" pitchFamily="34" charset="-128"/>
              </a:rPr>
              <a:t>t dictate</a:t>
            </a:r>
          </a:p>
          <a:p>
            <a:pPr marL="981075" lvl="1" indent="-355600"/>
            <a:r>
              <a:rPr lang="en-US" altLang="en-US" dirty="0">
                <a:ea typeface="ＭＳ Ｐゴシック" panose="020B0600070205080204" pitchFamily="34" charset="-128"/>
              </a:rPr>
              <a:t>Consensus takes more time than mandate, but has huge pay-offs</a:t>
            </a:r>
          </a:p>
          <a:p>
            <a:pPr marL="623888"/>
            <a:r>
              <a:rPr lang="en-US" altLang="en-US" dirty="0" smtClean="0">
                <a:ea typeface="ＭＳ Ｐゴシック" panose="020B0600070205080204" pitchFamily="34" charset="-128"/>
              </a:rPr>
              <a:t>Beware passive/aggressive agreement–this is simply subsumed conflict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7467923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Leading Good People</a:t>
            </a:r>
          </a:p>
        </p:txBody>
      </p:sp>
      <p:sp>
        <p:nvSpPr>
          <p:cNvPr id="166914" name="Rectangle 3"/>
          <p:cNvSpPr>
            <a:spLocks noGrp="1" noChangeArrowheads="1"/>
          </p:cNvSpPr>
          <p:nvPr>
            <p:ph type="body" idx="1"/>
          </p:nvPr>
        </p:nvSpPr>
        <p:spPr/>
        <p:txBody>
          <a:bodyPr/>
          <a:lstStyle/>
          <a:p>
            <a:pPr>
              <a:buFont typeface="Wingdings" panose="05000000000000000000" pitchFamily="2" charset="2"/>
              <a:buNone/>
            </a:pPr>
            <a:r>
              <a:rPr lang="en-US" altLang="en-US" sz="2000">
                <a:ea typeface="ＭＳ Ｐゴシック" panose="020B0600070205080204" pitchFamily="34" charset="-128"/>
              </a:rPr>
              <a:t>This is a reprise of our view of </a:t>
            </a:r>
            <a:r>
              <a:rPr lang="en-US" altLang="en-US" sz="2000" i="1">
                <a:ea typeface="ＭＳ Ｐゴシック" panose="020B0600070205080204" pitchFamily="34" charset="-128"/>
              </a:rPr>
              <a:t>establishing a basis of trust </a:t>
            </a:r>
          </a:p>
          <a:p>
            <a:r>
              <a:rPr lang="en-US" altLang="en-US" sz="2000">
                <a:ea typeface="ＭＳ Ｐゴシック" panose="020B0600070205080204" pitchFamily="34" charset="-128"/>
              </a:rPr>
              <a:t>Be confident in yourself and the team</a:t>
            </a:r>
          </a:p>
          <a:p>
            <a:r>
              <a:rPr lang="en-US" altLang="en-US" sz="2000">
                <a:ea typeface="ＭＳ Ｐゴシック" panose="020B0600070205080204" pitchFamily="34" charset="-128"/>
              </a:rPr>
              <a:t>Maintain open communication within the project team– communication barriers create project risks </a:t>
            </a:r>
          </a:p>
          <a:p>
            <a:r>
              <a:rPr lang="en-US" altLang="en-US" sz="2000">
                <a:ea typeface="ＭＳ Ｐゴシック" panose="020B0600070205080204" pitchFamily="34" charset="-128"/>
              </a:rPr>
              <a:t>Be fallible. Take responsibility for making mistakes, correct them, and  make it clear how you plan to avoid these mistakes in the future </a:t>
            </a:r>
          </a:p>
          <a:p>
            <a:r>
              <a:rPr lang="en-US" altLang="en-US" sz="2000">
                <a:ea typeface="ＭＳ Ｐゴシック" panose="020B0600070205080204" pitchFamily="34" charset="-128"/>
              </a:rPr>
              <a:t>Lead by example rather than by mandate. Show the team what you expect from yourself and from them</a:t>
            </a:r>
          </a:p>
          <a:p>
            <a:r>
              <a:rPr lang="en-US" altLang="en-US" sz="2000">
                <a:ea typeface="ＭＳ Ｐゴシック" panose="020B0600070205080204" pitchFamily="34" charset="-128"/>
              </a:rPr>
              <a:t>Utilize all the talents of your team. You can’</a:t>
            </a:r>
            <a:r>
              <a:rPr lang="en-US" altLang="ja-JP" sz="2000">
                <a:ea typeface="ＭＳ Ｐゴシック" panose="020B0600070205080204" pitchFamily="34" charset="-128"/>
              </a:rPr>
              <a:t>t make the project succeed all by yourself</a:t>
            </a:r>
          </a:p>
          <a:p>
            <a:r>
              <a:rPr lang="en-US" altLang="en-US" sz="2000">
                <a:ea typeface="ＭＳ Ｐゴシック" panose="020B0600070205080204" pitchFamily="34" charset="-128"/>
              </a:rPr>
              <a:t>Complete all your commitments on time. If you cannot do so, give adequate notice and an explanation, not an excuse</a:t>
            </a:r>
          </a:p>
          <a:p>
            <a:r>
              <a:rPr lang="en-US" altLang="en-US" sz="2000">
                <a:ea typeface="ＭＳ Ｐゴシック" panose="020B0600070205080204" pitchFamily="34" charset="-128"/>
              </a:rPr>
              <a:t>Don’</a:t>
            </a:r>
            <a:r>
              <a:rPr lang="en-US" altLang="ja-JP" sz="2000">
                <a:ea typeface="ＭＳ Ｐゴシック" panose="020B0600070205080204" pitchFamily="34" charset="-128"/>
              </a:rPr>
              <a:t>t confuse friendship with leadership</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708521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Key points</a:t>
            </a:r>
          </a:p>
        </p:txBody>
      </p:sp>
      <p:sp>
        <p:nvSpPr>
          <p:cNvPr id="168962" name="Rectangle 3"/>
          <p:cNvSpPr>
            <a:spLocks noGrp="1" noChangeArrowheads="1"/>
          </p:cNvSpPr>
          <p:nvPr>
            <p:ph idx="1"/>
          </p:nvPr>
        </p:nvSpPr>
        <p:spPr/>
        <p:txBody>
          <a:bodyPr/>
          <a:lstStyle/>
          <a:p>
            <a:r>
              <a:rPr lang="en-GB" altLang="en-US" dirty="0" smtClean="0">
                <a:ea typeface="ＭＳ Ｐゴシック" panose="020B0600070205080204" pitchFamily="34" charset="-128"/>
              </a:rPr>
              <a:t>Managers must have some understanding of human factors to avoid making unrealistic demands on people</a:t>
            </a:r>
          </a:p>
          <a:p>
            <a:r>
              <a:rPr lang="en-GB" altLang="en-US" dirty="0" smtClean="0">
                <a:ea typeface="ＭＳ Ｐゴシック" panose="020B0600070205080204" pitchFamily="34" charset="-128"/>
              </a:rPr>
              <a:t>Staff selection factors include education, domain experience, adaptability and personality</a:t>
            </a:r>
          </a:p>
          <a:p>
            <a:r>
              <a:rPr lang="en-GB" altLang="en-US" dirty="0" smtClean="0">
                <a:ea typeface="ＭＳ Ｐゴシック" panose="020B0600070205080204" pitchFamily="34" charset="-128"/>
              </a:rPr>
              <a:t>Software development groups should be small and cohesive</a:t>
            </a:r>
          </a:p>
          <a:p>
            <a:r>
              <a:rPr lang="en-GB" altLang="en-US" dirty="0" smtClean="0">
                <a:ea typeface="ＭＳ Ｐゴシック" panose="020B0600070205080204" pitchFamily="34" charset="-128"/>
              </a:rPr>
              <a:t>Group communications are affected by status, group size, group organization and the sexual composition of the group</a:t>
            </a:r>
          </a:p>
          <a:p>
            <a:r>
              <a:rPr lang="en-GB" altLang="en-US" dirty="0" smtClean="0">
                <a:ea typeface="ＭＳ Ｐゴシック" panose="020B0600070205080204" pitchFamily="34" charset="-128"/>
              </a:rPr>
              <a:t>The working environment has a significant effect on productivity</a:t>
            </a:r>
          </a:p>
          <a:p>
            <a:r>
              <a:rPr lang="en-US" altLang="en-US" dirty="0" smtClean="0">
                <a:ea typeface="ＭＳ Ｐゴシック" panose="020B0600070205080204" pitchFamily="34" charset="-128"/>
              </a:rPr>
              <a:t>Develop methods to monitor the project culture and technical status early so you can continually monitor these issues as the project progresses.</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22916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Tuckman's Model for Team Development</a:t>
            </a:r>
            <a:endParaRPr lang="en-US" dirty="0"/>
          </a:p>
        </p:txBody>
      </p:sp>
      <p:sp>
        <p:nvSpPr>
          <p:cNvPr id="3" name="Content Placeholder 2"/>
          <p:cNvSpPr>
            <a:spLocks noGrp="1"/>
          </p:cNvSpPr>
          <p:nvPr>
            <p:ph idx="1"/>
          </p:nvPr>
        </p:nvSpPr>
        <p:spPr>
          <a:xfrm>
            <a:off x="4852658" y="1406880"/>
            <a:ext cx="7145636" cy="4746091"/>
          </a:xfrm>
        </p:spPr>
        <p:txBody>
          <a:bodyPr>
            <a:normAutofit lnSpcReduction="10000"/>
          </a:bodyPr>
          <a:lstStyle/>
          <a:p>
            <a:pPr marL="514350" indent="-514350">
              <a:buFont typeface="+mj-lt"/>
              <a:buAutoNum type="arabicPeriod"/>
            </a:pPr>
            <a:r>
              <a:rPr lang="en-US" dirty="0" smtClean="0"/>
              <a:t>Forming</a:t>
            </a:r>
            <a:r>
              <a:rPr lang="en-US" dirty="0"/>
              <a:t>: The group comes </a:t>
            </a:r>
            <a:r>
              <a:rPr lang="en-US" dirty="0" smtClean="0"/>
              <a:t>together and </a:t>
            </a:r>
            <a:r>
              <a:rPr lang="en-US" dirty="0"/>
              <a:t>gets to initially know </a:t>
            </a:r>
            <a:r>
              <a:rPr lang="en-US" dirty="0" smtClean="0"/>
              <a:t>one another </a:t>
            </a:r>
            <a:r>
              <a:rPr lang="en-US" dirty="0"/>
              <a:t>and form as a group.</a:t>
            </a:r>
          </a:p>
          <a:p>
            <a:pPr marL="514350" indent="-514350">
              <a:buFont typeface="+mj-lt"/>
              <a:buAutoNum type="arabicPeriod"/>
            </a:pPr>
            <a:r>
              <a:rPr lang="en-US" dirty="0" smtClean="0"/>
              <a:t>Storming</a:t>
            </a:r>
            <a:r>
              <a:rPr lang="en-US" dirty="0"/>
              <a:t>: A chaotic vying </a:t>
            </a:r>
            <a:r>
              <a:rPr lang="en-US" dirty="0" smtClean="0"/>
              <a:t>for leadership </a:t>
            </a:r>
            <a:r>
              <a:rPr lang="en-US" dirty="0"/>
              <a:t>and trials of </a:t>
            </a:r>
            <a:r>
              <a:rPr lang="en-US" dirty="0" smtClean="0"/>
              <a:t>group processes</a:t>
            </a:r>
            <a:endParaRPr lang="en-US" dirty="0"/>
          </a:p>
          <a:p>
            <a:pPr marL="514350" indent="-514350">
              <a:buFont typeface="+mj-lt"/>
              <a:buAutoNum type="arabicPeriod"/>
            </a:pPr>
            <a:r>
              <a:rPr lang="en-US" dirty="0" smtClean="0"/>
              <a:t>Norming</a:t>
            </a:r>
            <a:r>
              <a:rPr lang="en-US" dirty="0"/>
              <a:t>: Eventually agreement </a:t>
            </a:r>
            <a:r>
              <a:rPr lang="en-US" dirty="0" smtClean="0"/>
              <a:t>is reached </a:t>
            </a:r>
            <a:r>
              <a:rPr lang="en-US" dirty="0"/>
              <a:t>on how the group </a:t>
            </a:r>
            <a:r>
              <a:rPr lang="en-US" dirty="0" smtClean="0"/>
              <a:t>operates </a:t>
            </a:r>
            <a:endParaRPr lang="en-US" dirty="0"/>
          </a:p>
          <a:p>
            <a:pPr marL="514350" indent="-514350">
              <a:buFont typeface="+mj-lt"/>
              <a:buAutoNum type="arabicPeriod"/>
            </a:pPr>
            <a:r>
              <a:rPr lang="en-US" dirty="0" smtClean="0"/>
              <a:t>Performing</a:t>
            </a:r>
            <a:r>
              <a:rPr lang="en-US" dirty="0"/>
              <a:t>: The group practices </a:t>
            </a:r>
            <a:r>
              <a:rPr lang="en-US" dirty="0" smtClean="0"/>
              <a:t>its craft </a:t>
            </a:r>
            <a:r>
              <a:rPr lang="en-US" dirty="0"/>
              <a:t>and becomes effective </a:t>
            </a:r>
            <a:r>
              <a:rPr lang="en-US" dirty="0" smtClean="0"/>
              <a:t>in meeting </a:t>
            </a:r>
            <a:r>
              <a:rPr lang="en-US" dirty="0"/>
              <a:t>its objectives</a:t>
            </a:r>
          </a:p>
          <a:p>
            <a:pPr marL="514350" indent="-514350">
              <a:buFont typeface="+mj-lt"/>
              <a:buAutoNum type="arabicPeriod"/>
            </a:pPr>
            <a:r>
              <a:rPr lang="en-US" dirty="0" smtClean="0"/>
              <a:t>Dissolving/Adjourning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65740" y="1663757"/>
            <a:ext cx="3524742" cy="3458058"/>
          </a:xfrm>
          <a:prstGeom prst="rect">
            <a:avLst/>
          </a:prstGeom>
        </p:spPr>
      </p:pic>
    </p:spTree>
    <p:extLst>
      <p:ext uri="{BB962C8B-B14F-4D97-AF65-F5344CB8AC3E}">
        <p14:creationId xmlns:p14="http://schemas.microsoft.com/office/powerpoint/2010/main" val="41583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Structure</a:t>
            </a:r>
          </a:p>
        </p:txBody>
      </p:sp>
      <p:sp>
        <p:nvSpPr>
          <p:cNvPr id="4096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What</a:t>
            </a:r>
            <a:r>
              <a:rPr lang="en-US" altLang="ja-JP" dirty="0" smtClean="0">
                <a:ea typeface="ＭＳ Ｐゴシック" panose="020B0600070205080204" pitchFamily="34" charset="-128"/>
              </a:rPr>
              <a:t>’s </a:t>
            </a:r>
            <a:r>
              <a:rPr lang="en-US" altLang="ja-JP" dirty="0" smtClean="0">
                <a:ea typeface="ＭＳ Ｐゴシック" panose="020B0600070205080204" pitchFamily="34" charset="-128"/>
              </a:rPr>
              <a:t>the team’s objective?</a:t>
            </a:r>
          </a:p>
          <a:p>
            <a:pPr lvl="1"/>
            <a:r>
              <a:rPr lang="en-US" altLang="en-US" dirty="0">
                <a:ea typeface="ＭＳ Ｐゴシック" panose="020B0600070205080204" pitchFamily="34" charset="-128"/>
              </a:rPr>
              <a:t>Problem resolution</a:t>
            </a:r>
          </a:p>
          <a:p>
            <a:pPr lvl="2"/>
            <a:r>
              <a:rPr lang="en-US" altLang="en-US" sz="2400" dirty="0">
                <a:ea typeface="ＭＳ Ｐゴシック" panose="020B0600070205080204" pitchFamily="34" charset="-128"/>
              </a:rPr>
              <a:t>Complex, poorly-defined problem</a:t>
            </a:r>
          </a:p>
          <a:p>
            <a:pPr lvl="2"/>
            <a:r>
              <a:rPr lang="en-US" altLang="en-US" sz="2400" dirty="0">
                <a:ea typeface="ＭＳ Ｐゴシック" panose="020B0600070205080204" pitchFamily="34" charset="-128"/>
              </a:rPr>
              <a:t>Focuses on 1-3 specific issues</a:t>
            </a:r>
          </a:p>
          <a:p>
            <a:pPr lvl="2"/>
            <a:r>
              <a:rPr lang="en-US" altLang="en-US" sz="2400" dirty="0">
                <a:ea typeface="ＭＳ Ｐゴシック" panose="020B0600070205080204" pitchFamily="34" charset="-128"/>
              </a:rPr>
              <a:t>Ex: fixing a showstopper defect</a:t>
            </a:r>
          </a:p>
          <a:p>
            <a:pPr lvl="2"/>
            <a:r>
              <a:rPr lang="en-US" altLang="en-US" sz="2400" dirty="0">
                <a:ea typeface="ＭＳ Ｐゴシック" panose="020B0600070205080204" pitchFamily="34" charset="-128"/>
              </a:rPr>
              <a:t>Sense of urgency</a:t>
            </a:r>
          </a:p>
          <a:p>
            <a:pPr lvl="1"/>
            <a:r>
              <a:rPr lang="en-US" altLang="en-US" dirty="0">
                <a:ea typeface="ＭＳ Ｐゴシック" panose="020B0600070205080204" pitchFamily="34" charset="-128"/>
              </a:rPr>
              <a:t>Creativity</a:t>
            </a:r>
          </a:p>
          <a:p>
            <a:pPr lvl="2"/>
            <a:r>
              <a:rPr lang="en-US" altLang="en-US" sz="2400" dirty="0">
                <a:ea typeface="ＭＳ Ｐゴシック" panose="020B0600070205080204" pitchFamily="34" charset="-128"/>
              </a:rPr>
              <a:t>New product development</a:t>
            </a:r>
          </a:p>
          <a:p>
            <a:pPr lvl="1"/>
            <a:r>
              <a:rPr lang="en-US" altLang="en-US" dirty="0">
                <a:ea typeface="ＭＳ Ｐゴシック" panose="020B0600070205080204" pitchFamily="34" charset="-128"/>
              </a:rPr>
              <a:t>Tactical execution</a:t>
            </a:r>
          </a:p>
          <a:p>
            <a:pPr lvl="2"/>
            <a:r>
              <a:rPr lang="en-US" altLang="en-US" sz="2400" dirty="0">
                <a:ea typeface="ＭＳ Ｐゴシック" panose="020B0600070205080204" pitchFamily="34" charset="-128"/>
              </a:rPr>
              <a:t>Carrying-out well-defined plan</a:t>
            </a:r>
          </a:p>
          <a:p>
            <a:pPr lvl="2"/>
            <a:r>
              <a:rPr lang="en-US" altLang="en-US" sz="2400" dirty="0">
                <a:ea typeface="ＭＳ Ｐゴシック" panose="020B0600070205080204" pitchFamily="34" charset="-128"/>
              </a:rPr>
              <a:t>Focused tasks and clear roles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76087123"/>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5772</Words>
  <Application>Microsoft Office PowerPoint</Application>
  <PresentationFormat>Widescreen</PresentationFormat>
  <Paragraphs>874</Paragraphs>
  <Slides>79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ＭＳ Ｐゴシック</vt:lpstr>
      <vt:lpstr>Arial</vt:lpstr>
      <vt:lpstr>Calibri</vt:lpstr>
      <vt:lpstr>Calibri Light</vt:lpstr>
      <vt:lpstr>Candara</vt:lpstr>
      <vt:lpstr>Times New Roman</vt:lpstr>
      <vt:lpstr>Wingdings</vt:lpstr>
      <vt:lpstr>Office Theme</vt:lpstr>
      <vt:lpstr>Teams</vt:lpstr>
      <vt:lpstr>Outline</vt:lpstr>
      <vt:lpstr>Team Development </vt:lpstr>
      <vt:lpstr>Team Development - Introduction</vt:lpstr>
      <vt:lpstr>Quote</vt:lpstr>
      <vt:lpstr>Team Skills, Influence, and Style</vt:lpstr>
      <vt:lpstr>Needs and the Team</vt:lpstr>
      <vt:lpstr>Tuckman's Model for Team Development</vt:lpstr>
      <vt:lpstr>Team Structure</vt:lpstr>
      <vt:lpstr>Building Trust</vt:lpstr>
      <vt:lpstr>Building Trust</vt:lpstr>
      <vt:lpstr>Establishing a basis of trust </vt:lpstr>
      <vt:lpstr>Managing Conflict</vt:lpstr>
      <vt:lpstr>Managing Conflict</vt:lpstr>
      <vt:lpstr>Managing Conflict – How?</vt:lpstr>
      <vt:lpstr>Managing and resolving conﬂict </vt:lpstr>
      <vt:lpstr>Achieving Commitment</vt:lpstr>
      <vt:lpstr>Embracing Accountability </vt:lpstr>
      <vt:lpstr>Embracing Accountability </vt:lpstr>
      <vt:lpstr>Embracing Accountability </vt:lpstr>
      <vt:lpstr>Responsibility Assignment Matrix</vt:lpstr>
      <vt:lpstr>Simple RAM</vt:lpstr>
      <vt:lpstr>Skills Matrix</vt:lpstr>
      <vt:lpstr>Focusing on Results</vt:lpstr>
      <vt:lpstr>Team Models</vt:lpstr>
      <vt:lpstr>Team Models</vt:lpstr>
      <vt:lpstr>Team Models</vt:lpstr>
      <vt:lpstr>Democratic team organization</vt:lpstr>
      <vt:lpstr>Agile programming groups</vt:lpstr>
      <vt:lpstr>Team Models</vt:lpstr>
      <vt:lpstr>Chief programmer teams</vt:lpstr>
      <vt:lpstr>Problems </vt:lpstr>
      <vt:lpstr>Team Models</vt:lpstr>
      <vt:lpstr>Team Models</vt:lpstr>
      <vt:lpstr>Managing people</vt:lpstr>
      <vt:lpstr>People in the process</vt:lpstr>
      <vt:lpstr>Management activities</vt:lpstr>
      <vt:lpstr>Motivation</vt:lpstr>
      <vt:lpstr>Human needs hierarchy</vt:lpstr>
      <vt:lpstr>Motivating people</vt:lpstr>
      <vt:lpstr>Need satisfaction</vt:lpstr>
      <vt:lpstr>Personality types</vt:lpstr>
      <vt:lpstr>Motivation balance</vt:lpstr>
      <vt:lpstr>Group working</vt:lpstr>
      <vt:lpstr>Time distribution</vt:lpstr>
      <vt:lpstr>Group composition</vt:lpstr>
      <vt:lpstr>Group leadership</vt:lpstr>
      <vt:lpstr>Group cohesiveness</vt:lpstr>
      <vt:lpstr>Developing cohesiveness</vt:lpstr>
      <vt:lpstr>Group loyalties</vt:lpstr>
      <vt:lpstr>Group communications</vt:lpstr>
      <vt:lpstr>Group organization</vt:lpstr>
      <vt:lpstr>Choosing and keeping people</vt:lpstr>
      <vt:lpstr>Staff selection factors</vt:lpstr>
      <vt:lpstr>Working environments</vt:lpstr>
      <vt:lpstr>Environmental factors</vt:lpstr>
      <vt:lpstr>Workspace organization</vt:lpstr>
      <vt:lpstr>Our perspective</vt:lpstr>
      <vt:lpstr>Project environments</vt:lpstr>
      <vt:lpstr>The project manager’s skills </vt:lpstr>
      <vt:lpstr>Interpersonal skills</vt:lpstr>
      <vt:lpstr>Interpersonal skills</vt:lpstr>
      <vt:lpstr>Shaping project culture</vt:lpstr>
      <vt:lpstr>Shaping project culture</vt:lpstr>
      <vt:lpstr>Project environments</vt:lpstr>
      <vt:lpstr>Shaping project culture </vt:lpstr>
      <vt:lpstr>Project Culture</vt:lpstr>
      <vt:lpstr>Managing Good People  </vt:lpstr>
      <vt:lpstr>Managing Good People</vt:lpstr>
      <vt:lpstr>How NOT to manage ‘thought workers’: production line efficiency</vt:lpstr>
      <vt:lpstr>Making Good People Better</vt:lpstr>
      <vt:lpstr>Making Good People Better</vt:lpstr>
      <vt:lpstr>Leadership</vt:lpstr>
      <vt:lpstr>Technical vs. adaptive leadership</vt:lpstr>
      <vt:lpstr>Technical vs. adaptive leadership </vt:lpstr>
      <vt:lpstr>Working toward consensus</vt:lpstr>
      <vt:lpstr>Working toward consensus</vt:lpstr>
      <vt:lpstr>Leading Good People</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204</cp:revision>
  <cp:lastPrinted>2021-10-18T07:27:50Z</cp:lastPrinted>
  <dcterms:created xsi:type="dcterms:W3CDTF">2021-10-12T10:09:12Z</dcterms:created>
  <dcterms:modified xsi:type="dcterms:W3CDTF">2022-11-29T05:54:08Z</dcterms:modified>
</cp:coreProperties>
</file>