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53" r:id="rId3"/>
    <p:sldId id="354" r:id="rId4"/>
    <p:sldId id="391" r:id="rId5"/>
    <p:sldId id="392" r:id="rId6"/>
    <p:sldId id="393" r:id="rId7"/>
    <p:sldId id="394" r:id="rId8"/>
    <p:sldId id="395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D037-51CD-4014-8E96-1ABBDED7F93C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04FD-CDDA-4B36-9FDC-EF6DD830AE4F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61AD-3811-436D-BBA8-132BF751594D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5C-1161-47A1-8AC6-18945B9BEBA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E040-F4E6-4A4D-B802-0005D490FDAB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8994-1DCB-4CDE-BE7E-59EE4EA88F30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147-8385-4AF2-9AB4-387963C8D459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BB0D-F33D-4BBF-8A2D-8B991F1B795F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48CB-3718-4552-A25B-7813FDCD6027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F85-EBCC-4A6E-AD4E-084D7C635BAB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1324-37F2-431E-AA35-CD42361AB766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1E27-132B-4866-A24A-A3AD0C1B352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SE489: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59" y="214938"/>
            <a:ext cx="84937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Virtualization</a:t>
            </a:r>
            <a:r>
              <a:rPr sz="4400" spc="-25" dirty="0"/>
              <a:t> </a:t>
            </a:r>
            <a:r>
              <a:rPr sz="4400" spc="-20" dirty="0"/>
              <a:t>Platform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39038" y="1257481"/>
            <a:ext cx="10461746" cy="1278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ndara" panose="020E0502030303020204" pitchFamily="34" charset="0"/>
                <a:cs typeface="Calibri"/>
              </a:rPr>
              <a:t>Separation</a:t>
            </a:r>
            <a:r>
              <a:rPr sz="280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of 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Virtual</a:t>
            </a:r>
            <a:r>
              <a:rPr sz="2800" spc="2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Machine</a:t>
            </a:r>
            <a:r>
              <a:rPr sz="28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from</a:t>
            </a:r>
            <a:r>
              <a:rPr sz="28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2800" spc="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Infrastructure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ndara" panose="020E0502030303020204" pitchFamily="34" charset="0"/>
                <a:cs typeface="Calibri"/>
              </a:rPr>
              <a:t>A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VM </a:t>
            </a:r>
            <a:r>
              <a:rPr sz="2400" dirty="0">
                <a:latin typeface="Candara" panose="020E0502030303020204" pitchFamily="34" charset="0"/>
                <a:cs typeface="Calibri"/>
              </a:rPr>
              <a:t>is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an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isolated</a:t>
            </a:r>
            <a:r>
              <a:rPr sz="240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runtime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environment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(guest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OS </a:t>
            </a:r>
            <a:r>
              <a:rPr sz="2400" dirty="0">
                <a:latin typeface="Candara" panose="020E0502030303020204" pitchFamily="34" charset="0"/>
                <a:cs typeface="Calibri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applications)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ndara" panose="020E0502030303020204" pitchFamily="34" charset="0"/>
                <a:cs typeface="Calibri"/>
              </a:rPr>
              <a:t>Multiple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virtual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systems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(VMs)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to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run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on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a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single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25" dirty="0">
                <a:latin typeface="Candara" panose="020E0502030303020204" pitchFamily="34" charset="0"/>
                <a:cs typeface="Calibri"/>
              </a:rPr>
              <a:t>system</a:t>
            </a:r>
            <a:endParaRPr sz="24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5555" y="4518713"/>
            <a:ext cx="5031105" cy="381000"/>
          </a:xfrm>
          <a:prstGeom prst="rect">
            <a:avLst/>
          </a:prstGeom>
          <a:solidFill>
            <a:srgbClr val="8B6C8B"/>
          </a:solidFill>
          <a:ln w="12192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Box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Processor,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RAM,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Memory,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Network,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Chipset,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Storage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...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4888" y="4061513"/>
            <a:ext cx="5041900" cy="457200"/>
          </a:xfrm>
          <a:custGeom>
            <a:avLst/>
            <a:gdLst/>
            <a:ahLst/>
            <a:cxnLst/>
            <a:rect l="l" t="t" r="r" b="b"/>
            <a:pathLst>
              <a:path w="5041900" h="457200">
                <a:moveTo>
                  <a:pt x="0" y="457200"/>
                </a:moveTo>
                <a:lnTo>
                  <a:pt x="5041392" y="457200"/>
                </a:lnTo>
                <a:lnTo>
                  <a:pt x="50413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1652" y="4069896"/>
            <a:ext cx="5019040" cy="44323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9715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765"/>
              </a:spcBef>
            </a:pPr>
            <a:r>
              <a:rPr sz="1400" b="1" spc="-5" dirty="0">
                <a:latin typeface="Arial"/>
                <a:cs typeface="Arial"/>
              </a:rPr>
              <a:t>Virtualization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Platform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(Xen,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KVM,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VMware…)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4032" y="2728013"/>
            <a:ext cx="2501265" cy="1329055"/>
          </a:xfrm>
          <a:custGeom>
            <a:avLst/>
            <a:gdLst/>
            <a:ahLst/>
            <a:cxnLst/>
            <a:rect l="l" t="t" r="r" b="b"/>
            <a:pathLst>
              <a:path w="2501265" h="1329054">
                <a:moveTo>
                  <a:pt x="1277112" y="1328927"/>
                </a:moveTo>
                <a:lnTo>
                  <a:pt x="2500884" y="1328927"/>
                </a:lnTo>
                <a:lnTo>
                  <a:pt x="2500884" y="431291"/>
                </a:lnTo>
                <a:lnTo>
                  <a:pt x="1277112" y="431291"/>
                </a:lnTo>
                <a:lnTo>
                  <a:pt x="1277112" y="1328927"/>
                </a:lnTo>
                <a:close/>
              </a:path>
              <a:path w="2501265" h="1329054">
                <a:moveTo>
                  <a:pt x="0" y="431291"/>
                </a:moveTo>
                <a:lnTo>
                  <a:pt x="1277112" y="431291"/>
                </a:lnTo>
                <a:lnTo>
                  <a:pt x="127711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  <a:path w="2501265" h="1329054">
                <a:moveTo>
                  <a:pt x="1277112" y="431291"/>
                </a:moveTo>
                <a:lnTo>
                  <a:pt x="2500884" y="431291"/>
                </a:lnTo>
                <a:lnTo>
                  <a:pt x="2500884" y="0"/>
                </a:lnTo>
                <a:lnTo>
                  <a:pt x="1277112" y="0"/>
                </a:lnTo>
                <a:lnTo>
                  <a:pt x="1277112" y="4312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2414" y="2807643"/>
            <a:ext cx="2486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  <a:tabLst>
                <a:tab pos="1358900" algn="l"/>
              </a:tabLst>
            </a:pPr>
            <a:r>
              <a:rPr sz="1400" b="1" spc="-5" dirty="0">
                <a:latin typeface="Arial"/>
                <a:cs typeface="Arial"/>
              </a:rPr>
              <a:t>Applications	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0880" y="2728013"/>
            <a:ext cx="1295400" cy="4318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30"/>
              </a:spcBef>
            </a:pPr>
            <a:r>
              <a:rPr sz="1400" b="1" spc="-5" dirty="0"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99205" y="2721663"/>
            <a:ext cx="3314065" cy="1341755"/>
            <a:chOff x="3299205" y="2422905"/>
            <a:chExt cx="3314065" cy="1341755"/>
          </a:xfrm>
        </p:grpSpPr>
        <p:sp>
          <p:nvSpPr>
            <p:cNvPr id="11" name="object 11"/>
            <p:cNvSpPr/>
            <p:nvPr/>
          </p:nvSpPr>
          <p:spPr>
            <a:xfrm>
              <a:off x="6320027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6F8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0027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87"/>
                  </a:moveTo>
                  <a:lnTo>
                    <a:pt x="1428" y="11144"/>
                  </a:lnTo>
                  <a:lnTo>
                    <a:pt x="5334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25431" y="1428"/>
                  </a:lnTo>
                  <a:lnTo>
                    <a:pt x="31241" y="5334"/>
                  </a:lnTo>
                  <a:lnTo>
                    <a:pt x="35147" y="11144"/>
                  </a:lnTo>
                  <a:lnTo>
                    <a:pt x="36575" y="18287"/>
                  </a:lnTo>
                  <a:lnTo>
                    <a:pt x="35147" y="25431"/>
                  </a:lnTo>
                  <a:lnTo>
                    <a:pt x="31241" y="31241"/>
                  </a:lnTo>
                  <a:lnTo>
                    <a:pt x="25431" y="35147"/>
                  </a:lnTo>
                  <a:lnTo>
                    <a:pt x="18287" y="36575"/>
                  </a:lnTo>
                  <a:lnTo>
                    <a:pt x="11144" y="35147"/>
                  </a:lnTo>
                  <a:lnTo>
                    <a:pt x="5334" y="31241"/>
                  </a:lnTo>
                  <a:lnTo>
                    <a:pt x="1428" y="25431"/>
                  </a:lnTo>
                  <a:lnTo>
                    <a:pt x="0" y="182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4995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6F8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4995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87"/>
                  </a:moveTo>
                  <a:lnTo>
                    <a:pt x="1428" y="11144"/>
                  </a:lnTo>
                  <a:lnTo>
                    <a:pt x="5334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25431" y="1428"/>
                  </a:lnTo>
                  <a:lnTo>
                    <a:pt x="31241" y="5334"/>
                  </a:lnTo>
                  <a:lnTo>
                    <a:pt x="35147" y="11144"/>
                  </a:lnTo>
                  <a:lnTo>
                    <a:pt x="36575" y="18287"/>
                  </a:lnTo>
                  <a:lnTo>
                    <a:pt x="35147" y="25431"/>
                  </a:lnTo>
                  <a:lnTo>
                    <a:pt x="31241" y="31241"/>
                  </a:lnTo>
                  <a:lnTo>
                    <a:pt x="25431" y="35147"/>
                  </a:lnTo>
                  <a:lnTo>
                    <a:pt x="18287" y="36575"/>
                  </a:lnTo>
                  <a:lnTo>
                    <a:pt x="11144" y="35147"/>
                  </a:lnTo>
                  <a:lnTo>
                    <a:pt x="5334" y="31241"/>
                  </a:lnTo>
                  <a:lnTo>
                    <a:pt x="1428" y="25431"/>
                  </a:lnTo>
                  <a:lnTo>
                    <a:pt x="0" y="182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1488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6F8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1488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87"/>
                  </a:moveTo>
                  <a:lnTo>
                    <a:pt x="1428" y="11144"/>
                  </a:lnTo>
                  <a:lnTo>
                    <a:pt x="5333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25431" y="1428"/>
                  </a:lnTo>
                  <a:lnTo>
                    <a:pt x="31241" y="5334"/>
                  </a:lnTo>
                  <a:lnTo>
                    <a:pt x="35147" y="11144"/>
                  </a:lnTo>
                  <a:lnTo>
                    <a:pt x="36575" y="18287"/>
                  </a:lnTo>
                  <a:lnTo>
                    <a:pt x="35147" y="25431"/>
                  </a:lnTo>
                  <a:lnTo>
                    <a:pt x="31241" y="31241"/>
                  </a:lnTo>
                  <a:lnTo>
                    <a:pt x="25431" y="35147"/>
                  </a:lnTo>
                  <a:lnTo>
                    <a:pt x="18287" y="36575"/>
                  </a:lnTo>
                  <a:lnTo>
                    <a:pt x="11144" y="35147"/>
                  </a:lnTo>
                  <a:lnTo>
                    <a:pt x="5333" y="31241"/>
                  </a:lnTo>
                  <a:lnTo>
                    <a:pt x="1428" y="25431"/>
                  </a:lnTo>
                  <a:lnTo>
                    <a:pt x="0" y="182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5555" y="2429255"/>
              <a:ext cx="1295400" cy="13289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05555" y="2429255"/>
              <a:ext cx="1295400" cy="1329055"/>
            </a:xfrm>
            <a:custGeom>
              <a:avLst/>
              <a:gdLst/>
              <a:ahLst/>
              <a:cxnLst/>
              <a:rect l="l" t="t" r="r" b="b"/>
              <a:pathLst>
                <a:path w="1295400" h="1329054">
                  <a:moveTo>
                    <a:pt x="0" y="1328928"/>
                  </a:moveTo>
                  <a:lnTo>
                    <a:pt x="1295400" y="1328928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3289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11652" y="3256334"/>
            <a:ext cx="1263650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VM</a:t>
            </a:r>
            <a:endParaRPr sz="14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Arial"/>
                <a:cs typeface="Arial"/>
              </a:rPr>
              <a:t>Guest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83938" y="2721663"/>
            <a:ext cx="1238250" cy="1341755"/>
            <a:chOff x="4583938" y="2422905"/>
            <a:chExt cx="1238250" cy="134175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0288" y="2429255"/>
              <a:ext cx="1225296" cy="13289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90288" y="2429255"/>
              <a:ext cx="1225550" cy="1329055"/>
            </a:xfrm>
            <a:custGeom>
              <a:avLst/>
              <a:gdLst/>
              <a:ahLst/>
              <a:cxnLst/>
              <a:rect l="l" t="t" r="r" b="b"/>
              <a:pathLst>
                <a:path w="1225550" h="1329054">
                  <a:moveTo>
                    <a:pt x="0" y="1328928"/>
                  </a:moveTo>
                  <a:lnTo>
                    <a:pt x="1225296" y="1328928"/>
                  </a:lnTo>
                  <a:lnTo>
                    <a:pt x="1225296" y="0"/>
                  </a:lnTo>
                  <a:lnTo>
                    <a:pt x="0" y="0"/>
                  </a:lnTo>
                  <a:lnTo>
                    <a:pt x="0" y="13289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07052" y="3256334"/>
            <a:ext cx="119189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VM</a:t>
            </a:r>
            <a:endParaRPr sz="14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Arial"/>
                <a:cs typeface="Arial"/>
              </a:rPr>
              <a:t>Guest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34783" y="2721918"/>
            <a:ext cx="1308100" cy="1341120"/>
            <a:chOff x="7034783" y="2423160"/>
            <a:chExt cx="1308100" cy="134112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9" y="2429256"/>
              <a:ext cx="1295400" cy="13289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40879" y="2429256"/>
              <a:ext cx="1295400" cy="1329055"/>
            </a:xfrm>
            <a:custGeom>
              <a:avLst/>
              <a:gdLst/>
              <a:ahLst/>
              <a:cxnLst/>
              <a:rect l="l" t="t" r="r" b="b"/>
              <a:pathLst>
                <a:path w="1295400" h="1329054">
                  <a:moveTo>
                    <a:pt x="0" y="1328928"/>
                  </a:moveTo>
                  <a:lnTo>
                    <a:pt x="1295400" y="1328928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3289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46976" y="3256334"/>
            <a:ext cx="128333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VM</a:t>
            </a:r>
            <a:endParaRPr sz="1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Arial"/>
                <a:cs typeface="Arial"/>
              </a:rPr>
              <a:t>Guest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38" y="4948068"/>
            <a:ext cx="10162981" cy="1512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Benefits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 of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 Virtualization</a:t>
            </a:r>
            <a:r>
              <a:rPr sz="2800" spc="3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Platforms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ndara" panose="020E0502030303020204" pitchFamily="34" charset="0"/>
                <a:cs typeface="Calibri"/>
              </a:rPr>
              <a:t>Natural </a:t>
            </a:r>
            <a:r>
              <a:rPr sz="2400" spc="-30" dirty="0">
                <a:latin typeface="Candara" panose="020E0502030303020204" pitchFamily="34" charset="0"/>
                <a:cs typeface="Calibri"/>
              </a:rPr>
              <a:t>way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to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deal </a:t>
            </a:r>
            <a:r>
              <a:rPr sz="2400" dirty="0">
                <a:latin typeface="Candara" panose="020E0502030303020204" pitchFamily="34" charset="0"/>
                <a:cs typeface="Calibri"/>
              </a:rPr>
              <a:t>with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heterogeneity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of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infrastructure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ndara" panose="020E0502030303020204" pitchFamily="34" charset="0"/>
                <a:cs typeface="Calibri"/>
              </a:rPr>
              <a:t>Allow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partitioning</a:t>
            </a:r>
            <a:r>
              <a:rPr sz="24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isolating</a:t>
            </a:r>
            <a:r>
              <a:rPr sz="24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physical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resources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ndara" panose="020E0502030303020204" pitchFamily="34" charset="0"/>
                <a:cs typeface="Calibri"/>
              </a:rPr>
              <a:t>Execution</a:t>
            </a:r>
            <a:r>
              <a:rPr sz="2400" spc="-5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legacy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applications</a:t>
            </a:r>
            <a:endParaRPr sz="2400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3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84" y="209556"/>
            <a:ext cx="9236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40" dirty="0"/>
              <a:t> </a:t>
            </a:r>
            <a:r>
              <a:rPr sz="4400" spc="-10" dirty="0"/>
              <a:t>Management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5" dirty="0"/>
              <a:t>VMs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95888" y="1259184"/>
            <a:ext cx="10069094" cy="465319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800" spc="-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Extending</a:t>
            </a:r>
            <a:r>
              <a:rPr sz="2800" spc="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the</a:t>
            </a:r>
            <a:r>
              <a:rPr sz="2800" spc="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Benefits</a:t>
            </a:r>
            <a:r>
              <a:rPr sz="2800" spc="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of</a:t>
            </a:r>
            <a:r>
              <a:rPr sz="280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Virtualization</a:t>
            </a:r>
            <a:r>
              <a:rPr sz="2800" spc="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to</a:t>
            </a:r>
            <a:r>
              <a:rPr sz="2800" spc="-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a</a:t>
            </a:r>
            <a:r>
              <a:rPr sz="2800" spc="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Physical</a:t>
            </a:r>
            <a:r>
              <a:rPr sz="2800" spc="6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Cluster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VM</a:t>
            </a:r>
            <a:r>
              <a:rPr sz="28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Managers</a:t>
            </a:r>
            <a:r>
              <a:rPr sz="2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creates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a</a:t>
            </a:r>
            <a:r>
              <a:rPr sz="28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distributed</a:t>
            </a:r>
            <a:r>
              <a:rPr sz="2800" spc="5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virtualization</a:t>
            </a:r>
            <a:r>
              <a:rPr sz="2800" spc="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2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layer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ndara" panose="020E0502030303020204" pitchFamily="34" charset="0"/>
                <a:cs typeface="Calibri"/>
              </a:rPr>
              <a:t>Extend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benefits</a:t>
            </a:r>
            <a:r>
              <a:rPr sz="240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40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VM</a:t>
            </a:r>
            <a:r>
              <a:rPr sz="24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Monitors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from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one</a:t>
            </a:r>
            <a:r>
              <a:rPr sz="24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to </a:t>
            </a:r>
            <a:r>
              <a:rPr sz="2400" dirty="0">
                <a:latin typeface="Candara" panose="020E0502030303020204" pitchFamily="34" charset="0"/>
                <a:cs typeface="Calibri"/>
              </a:rPr>
              <a:t>multiple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resources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ndara" panose="020E0502030303020204" pitchFamily="34" charset="0"/>
                <a:cs typeface="Calibri"/>
              </a:rPr>
              <a:t>Decouple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VM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(service)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from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2400" spc="3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location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4627880">
              <a:lnSpc>
                <a:spcPct val="100000"/>
              </a:lnSpc>
              <a:spcBef>
                <a:spcPts val="1455"/>
              </a:spcBef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Benefits</a:t>
            </a:r>
            <a:r>
              <a:rPr sz="20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VM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 Managers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15" dirty="0">
                <a:latin typeface="Candara" panose="020E0502030303020204" pitchFamily="34" charset="0"/>
                <a:cs typeface="Calibri"/>
              </a:rPr>
              <a:t>Centralized</a:t>
            </a:r>
            <a:r>
              <a:rPr sz="20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management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dirty="0">
                <a:latin typeface="Candara" panose="020E0502030303020204" pitchFamily="34" charset="0"/>
                <a:cs typeface="Calibri"/>
              </a:rPr>
              <a:t>Balance</a:t>
            </a:r>
            <a:r>
              <a:rPr sz="2000" spc="-4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0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workload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Server</a:t>
            </a:r>
            <a:r>
              <a:rPr sz="2000" spc="-4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consolidation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Dynamic</a:t>
            </a:r>
            <a:r>
              <a:rPr sz="20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resizing</a:t>
            </a:r>
            <a:r>
              <a:rPr sz="20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000" dirty="0">
                <a:latin typeface="Candara" panose="020E0502030303020204" pitchFamily="34" charset="0"/>
                <a:cs typeface="Calibri"/>
              </a:rPr>
              <a:t> the</a:t>
            </a:r>
            <a:r>
              <a:rPr sz="20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infrastructure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Dynamic</a:t>
            </a:r>
            <a:r>
              <a:rPr sz="20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cluster</a:t>
            </a:r>
            <a:r>
              <a:rPr sz="20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partitioning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Support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for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heterogeneous</a:t>
            </a:r>
            <a:r>
              <a:rPr sz="20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workloads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On-demand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 provision</a:t>
            </a:r>
            <a:r>
              <a:rPr sz="20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000" spc="2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VMs</a:t>
            </a:r>
            <a:endParaRPr sz="2000" dirty="0">
              <a:latin typeface="Candara" panose="020E0502030303020204" pitchFamily="34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057" y="3076816"/>
            <a:ext cx="341874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65587" y="1511024"/>
            <a:ext cx="25224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ndara" panose="020E0502030303020204" pitchFamily="34" charset="0"/>
                <a:cs typeface="Calibri"/>
              </a:rPr>
              <a:t>But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VMs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are</a:t>
            </a:r>
            <a:endParaRPr sz="2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6516" y="1943100"/>
            <a:ext cx="4841631" cy="179215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-"/>
              <a:tabLst>
                <a:tab pos="241300" algn="l"/>
              </a:tabLst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Cold</a:t>
            </a:r>
            <a:r>
              <a:rPr sz="2800" spc="-3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start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-"/>
              <a:tabLst>
                <a:tab pos="241300" algn="l"/>
              </a:tabLst>
            </a:pPr>
            <a:r>
              <a:rPr sz="2800" spc="-5" dirty="0">
                <a:latin typeface="Candara" panose="020E0502030303020204" pitchFamily="34" charset="0"/>
                <a:cs typeface="Calibri"/>
              </a:rPr>
              <a:t>Need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more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5" dirty="0">
                <a:latin typeface="Candara" panose="020E0502030303020204" pitchFamily="34" charset="0"/>
                <a:cs typeface="Calibri"/>
              </a:rPr>
              <a:t>storage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marR="5080" indent="-228600">
              <a:lnSpc>
                <a:spcPts val="2590"/>
              </a:lnSpc>
              <a:spcBef>
                <a:spcPts val="575"/>
              </a:spcBef>
              <a:tabLst>
                <a:tab pos="697865" algn="l"/>
              </a:tabLst>
            </a:pPr>
            <a:r>
              <a:rPr sz="2400" dirty="0">
                <a:latin typeface="Candara" panose="020E0502030303020204" pitchFamily="34" charset="0"/>
                <a:cs typeface="Calibri"/>
              </a:rPr>
              <a:t>-	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Less number of virtual machines </a:t>
            </a:r>
            <a:r>
              <a:rPr sz="2400" spc="-53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per PI</a:t>
            </a:r>
            <a:endParaRPr sz="24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491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491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491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993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03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803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8803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2280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911" y="4821935"/>
            <a:ext cx="53086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2911" y="4322064"/>
            <a:ext cx="53086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2911" y="1976627"/>
            <a:ext cx="530860" cy="2327275"/>
          </a:xfrm>
          <a:custGeom>
            <a:avLst/>
            <a:gdLst/>
            <a:ahLst/>
            <a:cxnLst/>
            <a:rect l="l" t="t" r="r" b="b"/>
            <a:pathLst>
              <a:path w="530860" h="2327275">
                <a:moveTo>
                  <a:pt x="530351" y="0"/>
                </a:moveTo>
                <a:lnTo>
                  <a:pt x="0" y="0"/>
                </a:lnTo>
                <a:lnTo>
                  <a:pt x="0" y="2327148"/>
                </a:lnTo>
                <a:lnTo>
                  <a:pt x="530351" y="2327148"/>
                </a:lnTo>
                <a:lnTo>
                  <a:pt x="5303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96134" y="2817799"/>
            <a:ext cx="27876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9006" y="2969132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9580" y="1444713"/>
            <a:ext cx="2097405" cy="594995"/>
            <a:chOff x="449580" y="1444713"/>
            <a:chExt cx="2097405" cy="59499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86" y="1502423"/>
              <a:ext cx="2081810" cy="4208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444713"/>
              <a:ext cx="2097024" cy="5943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7491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5908" y="1976627"/>
            <a:ext cx="2007235" cy="1412875"/>
          </a:xfrm>
          <a:custGeom>
            <a:avLst/>
            <a:gdLst/>
            <a:ahLst/>
            <a:cxnLst/>
            <a:rect l="l" t="t" r="r" b="b"/>
            <a:pathLst>
              <a:path w="2007235" h="1412875">
                <a:moveTo>
                  <a:pt x="553212" y="0"/>
                </a:moveTo>
                <a:lnTo>
                  <a:pt x="0" y="0"/>
                </a:lnTo>
                <a:lnTo>
                  <a:pt x="0" y="1412748"/>
                </a:lnTo>
                <a:lnTo>
                  <a:pt x="553212" y="1412748"/>
                </a:lnTo>
                <a:lnTo>
                  <a:pt x="553212" y="0"/>
                </a:lnTo>
                <a:close/>
              </a:path>
              <a:path w="2007235" h="1412875">
                <a:moveTo>
                  <a:pt x="1143000" y="0"/>
                </a:moveTo>
                <a:lnTo>
                  <a:pt x="591312" y="0"/>
                </a:lnTo>
                <a:lnTo>
                  <a:pt x="591312" y="1412748"/>
                </a:lnTo>
                <a:lnTo>
                  <a:pt x="1143000" y="1412748"/>
                </a:lnTo>
                <a:lnTo>
                  <a:pt x="1143000" y="0"/>
                </a:lnTo>
                <a:close/>
              </a:path>
              <a:path w="2007235" h="1412875">
                <a:moveTo>
                  <a:pt x="2007108" y="0"/>
                </a:moveTo>
                <a:lnTo>
                  <a:pt x="1455420" y="0"/>
                </a:lnTo>
                <a:lnTo>
                  <a:pt x="1455420" y="1412748"/>
                </a:lnTo>
                <a:lnTo>
                  <a:pt x="2007108" y="1412748"/>
                </a:lnTo>
                <a:lnTo>
                  <a:pt x="20071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22375" y="2309901"/>
            <a:ext cx="701040" cy="788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85602" y="1444713"/>
            <a:ext cx="2082164" cy="594995"/>
            <a:chOff x="3785602" y="1444713"/>
            <a:chExt cx="2082164" cy="59499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602" y="1502423"/>
              <a:ext cx="2081810" cy="4208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2023" y="1444713"/>
              <a:ext cx="1648968" cy="5943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7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35908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Virtualization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762755" y="1943100"/>
          <a:ext cx="2487294" cy="33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1421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9390" marB="0" vert="vert27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3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alibri"/>
                          <a:cs typeface="Calibri"/>
                        </a:rPr>
                        <a:t>VMs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 vert="vert27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marL="2667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marL="2540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 gridSpan="4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Hypervisor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2">
                <a:tc gridSpan="4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04">
                <a:tc gridSpan="4">
                  <a:txBody>
                    <a:bodyPr/>
                    <a:lstStyle/>
                    <a:p>
                      <a:pPr marL="66040" algn="ctr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2691383" y="3214116"/>
            <a:ext cx="940435" cy="311150"/>
            <a:chOff x="2691383" y="3214116"/>
            <a:chExt cx="940435" cy="31115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4431" y="3217164"/>
              <a:ext cx="934212" cy="304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694431" y="321716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2" y="76200"/>
                  </a:lnTo>
                  <a:lnTo>
                    <a:pt x="781812" y="0"/>
                  </a:lnTo>
                  <a:lnTo>
                    <a:pt x="934212" y="152400"/>
                  </a:lnTo>
                  <a:lnTo>
                    <a:pt x="781812" y="304800"/>
                  </a:lnTo>
                  <a:lnTo>
                    <a:pt x="781812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0993" y="5639396"/>
            <a:ext cx="23774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i="1" spc="-5" dirty="0">
                <a:latin typeface="Candara" panose="020E0502030303020204" pitchFamily="34" charset="0"/>
                <a:cs typeface="Calibri"/>
              </a:rPr>
              <a:t>PI:</a:t>
            </a:r>
            <a:r>
              <a:rPr sz="1800" i="1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i="1" spc="-15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1800" i="1" spc="-5" dirty="0">
                <a:latin typeface="Candara" panose="020E0502030303020204" pitchFamily="34" charset="0"/>
                <a:cs typeface="Calibri"/>
              </a:rPr>
              <a:t> Infrastructure</a:t>
            </a:r>
            <a:endParaRPr sz="1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Past, Present &amp; Future of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69260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07491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491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491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993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03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803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8803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2280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911" y="4821935"/>
            <a:ext cx="53086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2911" y="4322064"/>
            <a:ext cx="53086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2911" y="1976627"/>
            <a:ext cx="530860" cy="2327275"/>
          </a:xfrm>
          <a:custGeom>
            <a:avLst/>
            <a:gdLst/>
            <a:ahLst/>
            <a:cxnLst/>
            <a:rect l="l" t="t" r="r" b="b"/>
            <a:pathLst>
              <a:path w="530860" h="2327275">
                <a:moveTo>
                  <a:pt x="530351" y="0"/>
                </a:moveTo>
                <a:lnTo>
                  <a:pt x="0" y="0"/>
                </a:lnTo>
                <a:lnTo>
                  <a:pt x="0" y="2327148"/>
                </a:lnTo>
                <a:lnTo>
                  <a:pt x="530351" y="2327148"/>
                </a:lnTo>
                <a:lnTo>
                  <a:pt x="5303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96134" y="2817799"/>
            <a:ext cx="27876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9006" y="2969132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9580" y="1444713"/>
            <a:ext cx="2097405" cy="594995"/>
            <a:chOff x="449580" y="1444713"/>
            <a:chExt cx="2097405" cy="59499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86" y="1502423"/>
              <a:ext cx="2081810" cy="4208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444713"/>
              <a:ext cx="2097024" cy="5943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7491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5908" y="1976627"/>
            <a:ext cx="2007235" cy="1412875"/>
          </a:xfrm>
          <a:custGeom>
            <a:avLst/>
            <a:gdLst/>
            <a:ahLst/>
            <a:cxnLst/>
            <a:rect l="l" t="t" r="r" b="b"/>
            <a:pathLst>
              <a:path w="2007235" h="1412875">
                <a:moveTo>
                  <a:pt x="553212" y="0"/>
                </a:moveTo>
                <a:lnTo>
                  <a:pt x="0" y="0"/>
                </a:lnTo>
                <a:lnTo>
                  <a:pt x="0" y="1412748"/>
                </a:lnTo>
                <a:lnTo>
                  <a:pt x="553212" y="1412748"/>
                </a:lnTo>
                <a:lnTo>
                  <a:pt x="553212" y="0"/>
                </a:lnTo>
                <a:close/>
              </a:path>
              <a:path w="2007235" h="1412875">
                <a:moveTo>
                  <a:pt x="1143000" y="0"/>
                </a:moveTo>
                <a:lnTo>
                  <a:pt x="591312" y="0"/>
                </a:lnTo>
                <a:lnTo>
                  <a:pt x="591312" y="1412748"/>
                </a:lnTo>
                <a:lnTo>
                  <a:pt x="1143000" y="1412748"/>
                </a:lnTo>
                <a:lnTo>
                  <a:pt x="1143000" y="0"/>
                </a:lnTo>
                <a:close/>
              </a:path>
              <a:path w="2007235" h="1412875">
                <a:moveTo>
                  <a:pt x="2007108" y="0"/>
                </a:moveTo>
                <a:lnTo>
                  <a:pt x="1455420" y="0"/>
                </a:lnTo>
                <a:lnTo>
                  <a:pt x="1455420" y="1412748"/>
                </a:lnTo>
                <a:lnTo>
                  <a:pt x="2007108" y="1412748"/>
                </a:lnTo>
                <a:lnTo>
                  <a:pt x="20071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22375" y="2309901"/>
            <a:ext cx="701040" cy="788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85602" y="1444713"/>
            <a:ext cx="2082164" cy="594995"/>
            <a:chOff x="3785602" y="1444713"/>
            <a:chExt cx="2082164" cy="59499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602" y="1502423"/>
              <a:ext cx="2081810" cy="4208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2023" y="1444713"/>
              <a:ext cx="1648968" cy="5943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7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35908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Virtualization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762755" y="1943100"/>
          <a:ext cx="2487294" cy="33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1421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9390" marB="0" vert="vert27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3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alibri"/>
                          <a:cs typeface="Calibri"/>
                        </a:rPr>
                        <a:t>VMs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 vert="vert27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marL="2667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marL="2540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 gridSpan="4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Hypervisor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2">
                <a:tc gridSpan="4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04">
                <a:tc gridSpan="4">
                  <a:txBody>
                    <a:bodyPr/>
                    <a:lstStyle/>
                    <a:p>
                      <a:pPr marL="66040" algn="ctr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2691383" y="3214116"/>
            <a:ext cx="940435" cy="311150"/>
            <a:chOff x="2691383" y="3214116"/>
            <a:chExt cx="940435" cy="31115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4431" y="3217164"/>
              <a:ext cx="934212" cy="304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694431" y="321716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2" y="76200"/>
                  </a:lnTo>
                  <a:lnTo>
                    <a:pt x="781812" y="0"/>
                  </a:lnTo>
                  <a:lnTo>
                    <a:pt x="934212" y="152400"/>
                  </a:lnTo>
                  <a:lnTo>
                    <a:pt x="781812" y="304800"/>
                  </a:lnTo>
                  <a:lnTo>
                    <a:pt x="781812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65588" y="4979618"/>
            <a:ext cx="4785810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b="1" spc="-15" dirty="0">
                <a:latin typeface="Candara" panose="020E0502030303020204" pitchFamily="34" charset="0"/>
                <a:cs typeface="Calibri"/>
              </a:rPr>
              <a:t>Containers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algn="ctr">
              <a:lnSpc>
                <a:spcPts val="3190"/>
              </a:lnSpc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The</a:t>
            </a:r>
            <a:r>
              <a:rPr sz="28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Future</a:t>
            </a:r>
            <a:r>
              <a:rPr sz="2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8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Virtualization</a:t>
            </a:r>
            <a:endParaRPr sz="2800" dirty="0">
              <a:latin typeface="Candara" panose="020E0502030303020204" pitchFamily="34" charset="0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023731" y="3825823"/>
            <a:ext cx="312420" cy="1153795"/>
            <a:chOff x="8980931" y="3357371"/>
            <a:chExt cx="312420" cy="115379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3979" y="3360419"/>
              <a:ext cx="306324" cy="11475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983979" y="3360419"/>
              <a:ext cx="306705" cy="1148080"/>
            </a:xfrm>
            <a:custGeom>
              <a:avLst/>
              <a:gdLst/>
              <a:ahLst/>
              <a:cxnLst/>
              <a:rect l="l" t="t" r="r" b="b"/>
              <a:pathLst>
                <a:path w="306704" h="1148079">
                  <a:moveTo>
                    <a:pt x="229743" y="0"/>
                  </a:moveTo>
                  <a:lnTo>
                    <a:pt x="229743" y="994409"/>
                  </a:lnTo>
                  <a:lnTo>
                    <a:pt x="306324" y="994409"/>
                  </a:lnTo>
                  <a:lnTo>
                    <a:pt x="153162" y="1147571"/>
                  </a:lnTo>
                  <a:lnTo>
                    <a:pt x="0" y="994409"/>
                  </a:lnTo>
                  <a:lnTo>
                    <a:pt x="76580" y="994409"/>
                  </a:lnTo>
                  <a:lnTo>
                    <a:pt x="76580" y="0"/>
                  </a:lnTo>
                  <a:lnTo>
                    <a:pt x="229743" y="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</p:grpSp>
      <p:sp>
        <p:nvSpPr>
          <p:cNvPr id="42" name="Title 36"/>
          <p:cNvSpPr txBox="1">
            <a:spLocks/>
          </p:cNvSpPr>
          <p:nvPr/>
        </p:nvSpPr>
        <p:spPr>
          <a:xfrm>
            <a:off x="499927" y="152399"/>
            <a:ext cx="11650767" cy="120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Past, Present &amp; Future of Virtualization</a:t>
            </a:r>
            <a:endParaRPr lang="en-US" dirty="0"/>
          </a:p>
        </p:txBody>
      </p:sp>
      <p:sp>
        <p:nvSpPr>
          <p:cNvPr id="43" name="object 34"/>
          <p:cNvSpPr txBox="1"/>
          <p:nvPr/>
        </p:nvSpPr>
        <p:spPr>
          <a:xfrm>
            <a:off x="640993" y="5639396"/>
            <a:ext cx="23774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i="1" spc="-5" dirty="0">
                <a:latin typeface="Candara" panose="020E0502030303020204" pitchFamily="34" charset="0"/>
                <a:cs typeface="Calibri"/>
              </a:rPr>
              <a:t>PI:</a:t>
            </a:r>
            <a:r>
              <a:rPr sz="1800" i="1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i="1" spc="-15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1800" i="1" spc="-5" dirty="0">
                <a:latin typeface="Candara" panose="020E0502030303020204" pitchFamily="34" charset="0"/>
                <a:cs typeface="Calibri"/>
              </a:rPr>
              <a:t> Infrastructure</a:t>
            </a:r>
            <a:endParaRPr sz="1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6965587" y="1511024"/>
            <a:ext cx="25224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ndara" panose="020E0502030303020204" pitchFamily="34" charset="0"/>
                <a:cs typeface="Calibri"/>
              </a:rPr>
              <a:t>But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VMs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are</a:t>
            </a:r>
            <a:endParaRPr sz="2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5" name="object 4"/>
          <p:cNvSpPr txBox="1"/>
          <p:nvPr/>
        </p:nvSpPr>
        <p:spPr>
          <a:xfrm>
            <a:off x="7036516" y="1943100"/>
            <a:ext cx="4841631" cy="179215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-"/>
              <a:tabLst>
                <a:tab pos="241300" algn="l"/>
              </a:tabLst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Cold</a:t>
            </a:r>
            <a:r>
              <a:rPr sz="2800" spc="-3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start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-"/>
              <a:tabLst>
                <a:tab pos="241300" algn="l"/>
              </a:tabLst>
            </a:pPr>
            <a:r>
              <a:rPr sz="2800" spc="-5" dirty="0">
                <a:latin typeface="Candara" panose="020E0502030303020204" pitchFamily="34" charset="0"/>
                <a:cs typeface="Calibri"/>
              </a:rPr>
              <a:t>Need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more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5" dirty="0">
                <a:latin typeface="Candara" panose="020E0502030303020204" pitchFamily="34" charset="0"/>
                <a:cs typeface="Calibri"/>
              </a:rPr>
              <a:t>storage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marR="5080" indent="-228600">
              <a:lnSpc>
                <a:spcPts val="2590"/>
              </a:lnSpc>
              <a:spcBef>
                <a:spcPts val="575"/>
              </a:spcBef>
              <a:tabLst>
                <a:tab pos="697865" algn="l"/>
              </a:tabLst>
            </a:pPr>
            <a:r>
              <a:rPr sz="2400" dirty="0">
                <a:latin typeface="Candara" panose="020E0502030303020204" pitchFamily="34" charset="0"/>
                <a:cs typeface="Calibri"/>
              </a:rPr>
              <a:t>-	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Less number of virtual machines </a:t>
            </a:r>
            <a:r>
              <a:rPr sz="2400" spc="-53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per PI</a:t>
            </a:r>
            <a:endParaRPr sz="2400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2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164" y="303415"/>
            <a:ext cx="100040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Past,</a:t>
            </a:r>
            <a:r>
              <a:rPr sz="4400" spc="5" dirty="0"/>
              <a:t> </a:t>
            </a:r>
            <a:r>
              <a:rPr sz="4400" spc="-30" dirty="0"/>
              <a:t>Present</a:t>
            </a:r>
            <a:r>
              <a:rPr sz="4400" spc="5" dirty="0"/>
              <a:t> </a:t>
            </a:r>
            <a:r>
              <a:rPr sz="4400" dirty="0"/>
              <a:t>&amp;</a:t>
            </a:r>
            <a:r>
              <a:rPr sz="4400" spc="10" dirty="0"/>
              <a:t> </a:t>
            </a:r>
            <a:r>
              <a:rPr sz="4400" spc="-10" dirty="0"/>
              <a:t>Future</a:t>
            </a:r>
            <a:r>
              <a:rPr sz="4400" spc="-25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15" dirty="0"/>
              <a:t>Virtualization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711070" y="1667764"/>
            <a:ext cx="2167077" cy="343619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Lightweight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231775" indent="-228600">
              <a:lnSpc>
                <a:spcPts val="2160"/>
              </a:lnSpc>
              <a:spcBef>
                <a:spcPts val="1025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Require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less </a:t>
            </a:r>
            <a:r>
              <a:rPr sz="2000" dirty="0">
                <a:latin typeface="Candara" panose="020E0502030303020204" pitchFamily="34" charset="0"/>
                <a:cs typeface="Calibri"/>
              </a:rPr>
              <a:t> memory</a:t>
            </a:r>
            <a:r>
              <a:rPr sz="2000" spc="-8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space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20" dirty="0">
                <a:latin typeface="Candara" panose="020E0502030303020204" pitchFamily="34" charset="0"/>
                <a:cs typeface="Calibri"/>
              </a:rPr>
              <a:t>Fast </a:t>
            </a:r>
            <a:r>
              <a:rPr sz="2000" dirty="0">
                <a:latin typeface="Candara" panose="020E0502030303020204" pitchFamily="34" charset="0"/>
                <a:cs typeface="Calibri"/>
              </a:rPr>
              <a:t>lunch</a:t>
            </a:r>
            <a:r>
              <a:rPr sz="20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time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153670" indent="-228600">
              <a:lnSpc>
                <a:spcPts val="2160"/>
              </a:lnSpc>
              <a:spcBef>
                <a:spcPts val="1030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better</a:t>
            </a:r>
            <a:r>
              <a:rPr sz="2000" spc="-6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resource </a:t>
            </a:r>
            <a:r>
              <a:rPr sz="2000" spc="-434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utilization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tabLst>
                <a:tab pos="240665" algn="l"/>
              </a:tabLst>
            </a:pPr>
            <a:r>
              <a:rPr sz="2000" dirty="0">
                <a:latin typeface="Candara" panose="020E0502030303020204" pitchFamily="34" charset="0"/>
                <a:cs typeface="Calibri"/>
              </a:rPr>
              <a:t>-	1000s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 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containers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 can 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be</a:t>
            </a:r>
            <a:r>
              <a:rPr sz="2000" spc="-3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dirty="0">
                <a:latin typeface="Candara" panose="020E0502030303020204" pitchFamily="34" charset="0"/>
                <a:cs typeface="Calibri"/>
              </a:rPr>
              <a:t>loaded</a:t>
            </a:r>
            <a:r>
              <a:rPr sz="2000" spc="-3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onto</a:t>
            </a:r>
            <a:r>
              <a:rPr sz="20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dirty="0">
                <a:latin typeface="Candara" panose="020E0502030303020204" pitchFamily="34" charset="0"/>
                <a:cs typeface="Calibri"/>
              </a:rPr>
              <a:t>a </a:t>
            </a:r>
            <a:r>
              <a:rPr sz="2000" spc="-44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Host</a:t>
            </a:r>
            <a:endParaRPr sz="20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491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491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491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0993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803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03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8803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2280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2911" y="4821935"/>
            <a:ext cx="53086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911" y="4322064"/>
            <a:ext cx="53086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62911" y="1976627"/>
            <a:ext cx="530860" cy="2327275"/>
          </a:xfrm>
          <a:custGeom>
            <a:avLst/>
            <a:gdLst/>
            <a:ahLst/>
            <a:cxnLst/>
            <a:rect l="l" t="t" r="r" b="b"/>
            <a:pathLst>
              <a:path w="530860" h="2327275">
                <a:moveTo>
                  <a:pt x="530351" y="0"/>
                </a:moveTo>
                <a:lnTo>
                  <a:pt x="0" y="0"/>
                </a:lnTo>
                <a:lnTo>
                  <a:pt x="0" y="2327148"/>
                </a:lnTo>
                <a:lnTo>
                  <a:pt x="530351" y="2327148"/>
                </a:lnTo>
                <a:lnTo>
                  <a:pt x="5303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96134" y="2817799"/>
            <a:ext cx="27876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006" y="2969132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9580" y="1444713"/>
            <a:ext cx="2097405" cy="594995"/>
            <a:chOff x="449580" y="1444713"/>
            <a:chExt cx="2097405" cy="5949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86" y="1502423"/>
              <a:ext cx="2081810" cy="4208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444713"/>
              <a:ext cx="2097024" cy="59439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07491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5908" y="1976627"/>
            <a:ext cx="2007235" cy="1412875"/>
          </a:xfrm>
          <a:custGeom>
            <a:avLst/>
            <a:gdLst/>
            <a:ahLst/>
            <a:cxnLst/>
            <a:rect l="l" t="t" r="r" b="b"/>
            <a:pathLst>
              <a:path w="2007235" h="1412875">
                <a:moveTo>
                  <a:pt x="553212" y="0"/>
                </a:moveTo>
                <a:lnTo>
                  <a:pt x="0" y="0"/>
                </a:lnTo>
                <a:lnTo>
                  <a:pt x="0" y="1412748"/>
                </a:lnTo>
                <a:lnTo>
                  <a:pt x="553212" y="1412748"/>
                </a:lnTo>
                <a:lnTo>
                  <a:pt x="553212" y="0"/>
                </a:lnTo>
                <a:close/>
              </a:path>
              <a:path w="2007235" h="1412875">
                <a:moveTo>
                  <a:pt x="1143000" y="0"/>
                </a:moveTo>
                <a:lnTo>
                  <a:pt x="591312" y="0"/>
                </a:lnTo>
                <a:lnTo>
                  <a:pt x="591312" y="1412748"/>
                </a:lnTo>
                <a:lnTo>
                  <a:pt x="1143000" y="1412748"/>
                </a:lnTo>
                <a:lnTo>
                  <a:pt x="1143000" y="0"/>
                </a:lnTo>
                <a:close/>
              </a:path>
              <a:path w="2007235" h="1412875">
                <a:moveTo>
                  <a:pt x="2007108" y="0"/>
                </a:moveTo>
                <a:lnTo>
                  <a:pt x="1455420" y="0"/>
                </a:lnTo>
                <a:lnTo>
                  <a:pt x="1455420" y="1412748"/>
                </a:lnTo>
                <a:lnTo>
                  <a:pt x="2007108" y="1412748"/>
                </a:lnTo>
                <a:lnTo>
                  <a:pt x="20071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22375" y="2309901"/>
            <a:ext cx="701040" cy="788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85602" y="1444713"/>
            <a:ext cx="2082164" cy="594995"/>
            <a:chOff x="3785602" y="1444713"/>
            <a:chExt cx="2082164" cy="59499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602" y="1502423"/>
              <a:ext cx="2081810" cy="4208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2023" y="1444713"/>
              <a:ext cx="1648968" cy="5943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7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835908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Virtualization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762755" y="1943100"/>
          <a:ext cx="2487294" cy="33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1421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9390" marB="0" vert="vert27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3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alibri"/>
                          <a:cs typeface="Calibri"/>
                        </a:rPr>
                        <a:t>VMs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 vert="vert27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marL="2667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marL="2540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 gridSpan="4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Hypervisor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2">
                <a:tc gridSpan="4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04">
                <a:tc gridSpan="4">
                  <a:txBody>
                    <a:bodyPr/>
                    <a:lstStyle/>
                    <a:p>
                      <a:pPr marL="66040" algn="ctr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136892" y="4821935"/>
            <a:ext cx="198628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ts val="194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6892" y="4322064"/>
            <a:ext cx="198628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36892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81671" y="2186000"/>
            <a:ext cx="278765" cy="592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28204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72983" y="2186000"/>
            <a:ext cx="278765" cy="592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92311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944043" y="2157806"/>
            <a:ext cx="1071245" cy="649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9375">
              <a:lnSpc>
                <a:spcPts val="5340"/>
              </a:lnSpc>
            </a:pPr>
            <a:r>
              <a:rPr sz="4800" b="1" spc="-5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86586" y="1444713"/>
            <a:ext cx="2082164" cy="594995"/>
            <a:chOff x="7086586" y="1444713"/>
            <a:chExt cx="2082164" cy="59499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86" y="1502423"/>
              <a:ext cx="2081810" cy="4208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1444713"/>
              <a:ext cx="1917192" cy="59439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68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136892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Containerization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6892" y="3875532"/>
            <a:ext cx="1986280" cy="42862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113664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894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Docker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Engine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69835" y="1949195"/>
            <a:ext cx="2486025" cy="1920239"/>
          </a:xfrm>
          <a:custGeom>
            <a:avLst/>
            <a:gdLst/>
            <a:ahLst/>
            <a:cxnLst/>
            <a:rect l="l" t="t" r="r" b="b"/>
            <a:pathLst>
              <a:path w="2486025" h="1920239">
                <a:moveTo>
                  <a:pt x="0" y="1920239"/>
                </a:moveTo>
                <a:lnTo>
                  <a:pt x="2485644" y="1920239"/>
                </a:lnTo>
                <a:lnTo>
                  <a:pt x="2485644" y="0"/>
                </a:lnTo>
                <a:lnTo>
                  <a:pt x="0" y="0"/>
                </a:lnTo>
                <a:lnTo>
                  <a:pt x="0" y="1920239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19565" y="2401074"/>
            <a:ext cx="254000" cy="1020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008080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00808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808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8080"/>
                </a:solidFill>
                <a:latin typeface="Calibri"/>
                <a:cs typeface="Calibri"/>
              </a:rPr>
              <a:t>aine</a:t>
            </a:r>
            <a:r>
              <a:rPr sz="1800" spc="-40" dirty="0">
                <a:solidFill>
                  <a:srgbClr val="00808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808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91383" y="3214116"/>
            <a:ext cx="940435" cy="311150"/>
            <a:chOff x="2691383" y="3214116"/>
            <a:chExt cx="940435" cy="31115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4431" y="3217164"/>
              <a:ext cx="934212" cy="304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694431" y="321716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2" y="76200"/>
                  </a:lnTo>
                  <a:lnTo>
                    <a:pt x="781812" y="0"/>
                  </a:lnTo>
                  <a:lnTo>
                    <a:pt x="934212" y="152400"/>
                  </a:lnTo>
                  <a:lnTo>
                    <a:pt x="781812" y="304800"/>
                  </a:lnTo>
                  <a:lnTo>
                    <a:pt x="781812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350508" y="3014472"/>
            <a:ext cx="1929764" cy="802005"/>
            <a:chOff x="6350508" y="3014472"/>
            <a:chExt cx="1929764" cy="80200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3556" y="3217164"/>
              <a:ext cx="669036" cy="3048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353556" y="3217164"/>
              <a:ext cx="669290" cy="304800"/>
            </a:xfrm>
            <a:custGeom>
              <a:avLst/>
              <a:gdLst/>
              <a:ahLst/>
              <a:cxnLst/>
              <a:rect l="l" t="t" r="r" b="b"/>
              <a:pathLst>
                <a:path w="669290" h="304800">
                  <a:moveTo>
                    <a:pt x="0" y="76200"/>
                  </a:moveTo>
                  <a:lnTo>
                    <a:pt x="516636" y="76200"/>
                  </a:lnTo>
                  <a:lnTo>
                    <a:pt x="516636" y="0"/>
                  </a:lnTo>
                  <a:lnTo>
                    <a:pt x="669036" y="152400"/>
                  </a:lnTo>
                  <a:lnTo>
                    <a:pt x="516636" y="304800"/>
                  </a:lnTo>
                  <a:lnTo>
                    <a:pt x="516636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36892" y="3014471"/>
              <a:ext cx="1143000" cy="802005"/>
            </a:xfrm>
            <a:custGeom>
              <a:avLst/>
              <a:gdLst/>
              <a:ahLst/>
              <a:cxnLst/>
              <a:rect l="l" t="t" r="r" b="b"/>
              <a:pathLst>
                <a:path w="1143000" h="802004">
                  <a:moveTo>
                    <a:pt x="551688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551688" y="801624"/>
                  </a:lnTo>
                  <a:lnTo>
                    <a:pt x="551688" y="0"/>
                  </a:lnTo>
                  <a:close/>
                </a:path>
                <a:path w="1143000" h="802004">
                  <a:moveTo>
                    <a:pt x="1143000" y="0"/>
                  </a:moveTo>
                  <a:lnTo>
                    <a:pt x="591312" y="0"/>
                  </a:lnTo>
                  <a:lnTo>
                    <a:pt x="591312" y="801624"/>
                  </a:lnTo>
                  <a:lnTo>
                    <a:pt x="1143000" y="80162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44511" y="3162801"/>
            <a:ext cx="2007870" cy="5086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Libs</a:t>
            </a:r>
            <a:endParaRPr sz="1800">
              <a:latin typeface="Times New Roman"/>
              <a:cs typeface="Times New Roman"/>
            </a:endParaRPr>
          </a:p>
          <a:p>
            <a:pPr marL="50800" marR="5080" indent="-38100">
              <a:lnSpc>
                <a:spcPct val="41900"/>
              </a:lnSpc>
              <a:spcBef>
                <a:spcPts val="159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8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7200" b="1" spc="-6794" baseline="-24884" dirty="0">
                <a:latin typeface="Times New Roman"/>
                <a:cs typeface="Times New Roman"/>
              </a:rPr>
              <a:t>…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 Bins/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50165" marR="5080" indent="-381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Bins/  Libs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8157" y="5692546"/>
            <a:ext cx="634809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35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ndara" panose="020E0502030303020204" pitchFamily="34" charset="0"/>
                <a:cs typeface="Arial MT"/>
              </a:rPr>
              <a:t>Containerized</a:t>
            </a:r>
            <a:r>
              <a:rPr sz="1800" spc="2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apps </a:t>
            </a:r>
            <a:r>
              <a:rPr sz="1800" dirty="0">
                <a:latin typeface="Candara" panose="020E0502030303020204" pitchFamily="34" charset="0"/>
                <a:cs typeface="Arial MT"/>
              </a:rPr>
              <a:t>share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Host </a:t>
            </a:r>
            <a:r>
              <a:rPr sz="1800" spc="-10" dirty="0">
                <a:latin typeface="Candara" panose="020E0502030303020204" pitchFamily="34" charset="0"/>
                <a:cs typeface="Arial MT"/>
              </a:rPr>
              <a:t>OS’s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dirty="0">
                <a:latin typeface="Candara" panose="020E0502030303020204" pitchFamily="34" charset="0"/>
                <a:cs typeface="Arial MT"/>
              </a:rPr>
              <a:t>kernel to</a:t>
            </a:r>
            <a:r>
              <a:rPr sz="1800" spc="-5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execute</a:t>
            </a:r>
            <a:r>
              <a:rPr sz="1800" spc="10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15" dirty="0">
                <a:latin typeface="Candara" panose="020E0502030303020204" pitchFamily="34" charset="0"/>
                <a:cs typeface="Arial MT"/>
              </a:rPr>
              <a:t>work</a:t>
            </a:r>
            <a:endParaRPr sz="1800" dirty="0">
              <a:latin typeface="Candara" panose="020E0502030303020204" pitchFamily="34" charset="0"/>
              <a:cs typeface="Arial MT"/>
            </a:endParaRPr>
          </a:p>
          <a:p>
            <a:pPr marL="299085" indent="-287020">
              <a:lnSpc>
                <a:spcPts val="213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ndara" panose="020E0502030303020204" pitchFamily="34" charset="0"/>
                <a:cs typeface="Calibri"/>
              </a:rPr>
              <a:t>Workload</a:t>
            </a:r>
            <a:r>
              <a:rPr sz="1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5" dirty="0">
                <a:latin typeface="Candara" panose="020E0502030303020204" pitchFamily="34" charset="0"/>
                <a:cs typeface="Calibri"/>
              </a:rPr>
              <a:t>in</a:t>
            </a:r>
            <a:r>
              <a:rPr sz="1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Containers</a:t>
            </a:r>
            <a:r>
              <a:rPr sz="1800" dirty="0">
                <a:latin typeface="Candara" panose="020E0502030303020204" pitchFamily="34" charset="0"/>
                <a:cs typeface="Calibri"/>
              </a:rPr>
              <a:t> use 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Host</a:t>
            </a:r>
            <a:r>
              <a:rPr sz="1800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5" dirty="0">
                <a:latin typeface="Candara" panose="020E0502030303020204" pitchFamily="34" charset="0"/>
                <a:cs typeface="Calibri"/>
              </a:rPr>
              <a:t>OS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 kernel</a:t>
            </a:r>
            <a:endParaRPr sz="1800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873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00" y="400241"/>
            <a:ext cx="1019113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Past,</a:t>
            </a:r>
            <a:r>
              <a:rPr sz="4400" spc="5" dirty="0"/>
              <a:t> </a:t>
            </a:r>
            <a:r>
              <a:rPr sz="4400" spc="-30" dirty="0"/>
              <a:t>Present</a:t>
            </a:r>
            <a:r>
              <a:rPr sz="4400" spc="5" dirty="0"/>
              <a:t> </a:t>
            </a:r>
            <a:r>
              <a:rPr sz="4400" dirty="0"/>
              <a:t>&amp;</a:t>
            </a:r>
            <a:r>
              <a:rPr sz="4400" spc="10" dirty="0"/>
              <a:t> </a:t>
            </a:r>
            <a:r>
              <a:rPr sz="4400" spc="-10" dirty="0"/>
              <a:t>Future</a:t>
            </a:r>
            <a:r>
              <a:rPr sz="4400" spc="-25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15" dirty="0"/>
              <a:t>Virtualization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507491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491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491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0993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803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03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8803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2280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2911" y="4821935"/>
            <a:ext cx="53086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911" y="4322064"/>
            <a:ext cx="53086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62911" y="1976627"/>
            <a:ext cx="530860" cy="2327275"/>
          </a:xfrm>
          <a:custGeom>
            <a:avLst/>
            <a:gdLst/>
            <a:ahLst/>
            <a:cxnLst/>
            <a:rect l="l" t="t" r="r" b="b"/>
            <a:pathLst>
              <a:path w="530860" h="2327275">
                <a:moveTo>
                  <a:pt x="530351" y="0"/>
                </a:moveTo>
                <a:lnTo>
                  <a:pt x="0" y="0"/>
                </a:lnTo>
                <a:lnTo>
                  <a:pt x="0" y="2327148"/>
                </a:lnTo>
                <a:lnTo>
                  <a:pt x="530351" y="2327148"/>
                </a:lnTo>
                <a:lnTo>
                  <a:pt x="5303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96134" y="2817799"/>
            <a:ext cx="27876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006" y="2969132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9580" y="1444713"/>
            <a:ext cx="2097405" cy="594995"/>
            <a:chOff x="449580" y="1444713"/>
            <a:chExt cx="2097405" cy="5949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86" y="1502423"/>
              <a:ext cx="2081810" cy="4208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444713"/>
              <a:ext cx="2097024" cy="59439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07491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5908" y="1976627"/>
            <a:ext cx="2007235" cy="1412875"/>
          </a:xfrm>
          <a:custGeom>
            <a:avLst/>
            <a:gdLst/>
            <a:ahLst/>
            <a:cxnLst/>
            <a:rect l="l" t="t" r="r" b="b"/>
            <a:pathLst>
              <a:path w="2007235" h="1412875">
                <a:moveTo>
                  <a:pt x="553212" y="0"/>
                </a:moveTo>
                <a:lnTo>
                  <a:pt x="0" y="0"/>
                </a:lnTo>
                <a:lnTo>
                  <a:pt x="0" y="1412748"/>
                </a:lnTo>
                <a:lnTo>
                  <a:pt x="553212" y="1412748"/>
                </a:lnTo>
                <a:lnTo>
                  <a:pt x="553212" y="0"/>
                </a:lnTo>
                <a:close/>
              </a:path>
              <a:path w="2007235" h="1412875">
                <a:moveTo>
                  <a:pt x="1143000" y="0"/>
                </a:moveTo>
                <a:lnTo>
                  <a:pt x="591312" y="0"/>
                </a:lnTo>
                <a:lnTo>
                  <a:pt x="591312" y="1412748"/>
                </a:lnTo>
                <a:lnTo>
                  <a:pt x="1143000" y="1412748"/>
                </a:lnTo>
                <a:lnTo>
                  <a:pt x="1143000" y="0"/>
                </a:lnTo>
                <a:close/>
              </a:path>
              <a:path w="2007235" h="1412875">
                <a:moveTo>
                  <a:pt x="2007108" y="0"/>
                </a:moveTo>
                <a:lnTo>
                  <a:pt x="1455420" y="0"/>
                </a:lnTo>
                <a:lnTo>
                  <a:pt x="1455420" y="1412748"/>
                </a:lnTo>
                <a:lnTo>
                  <a:pt x="2007108" y="1412748"/>
                </a:lnTo>
                <a:lnTo>
                  <a:pt x="20071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22375" y="2309901"/>
            <a:ext cx="701040" cy="788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85602" y="1444713"/>
            <a:ext cx="2082164" cy="594995"/>
            <a:chOff x="3785602" y="1444713"/>
            <a:chExt cx="2082164" cy="59499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602" y="1502423"/>
              <a:ext cx="2081810" cy="4208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2023" y="1444713"/>
              <a:ext cx="1648968" cy="5943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7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835908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Virtualization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762755" y="1943100"/>
          <a:ext cx="2487294" cy="33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1421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9390" marB="0" vert="vert27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3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alibri"/>
                          <a:cs typeface="Calibri"/>
                        </a:rPr>
                        <a:t>VMs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 vert="vert27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marL="2667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marL="2540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 gridSpan="4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Hypervisor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2">
                <a:tc gridSpan="4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04">
                <a:tc gridSpan="4">
                  <a:txBody>
                    <a:bodyPr/>
                    <a:lstStyle/>
                    <a:p>
                      <a:pPr marL="66040" algn="ctr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136892" y="4821935"/>
            <a:ext cx="198628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ts val="194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6892" y="4322064"/>
            <a:ext cx="198628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36892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81671" y="2186000"/>
            <a:ext cx="278765" cy="592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28204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72983" y="2186000"/>
            <a:ext cx="278765" cy="592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92311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944043" y="2157806"/>
            <a:ext cx="1071245" cy="649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9375">
              <a:lnSpc>
                <a:spcPts val="5340"/>
              </a:lnSpc>
            </a:pPr>
            <a:r>
              <a:rPr sz="4800" b="1" spc="-5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86586" y="1444713"/>
            <a:ext cx="2082164" cy="594995"/>
            <a:chOff x="7086586" y="1444713"/>
            <a:chExt cx="2082164" cy="59499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86" y="1502423"/>
              <a:ext cx="2081810" cy="4208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1444713"/>
              <a:ext cx="1917192" cy="59439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68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136892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Containerization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6892" y="3875532"/>
            <a:ext cx="1986280" cy="42862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113664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894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Docker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Engine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69835" y="1949195"/>
            <a:ext cx="2486025" cy="1920239"/>
          </a:xfrm>
          <a:custGeom>
            <a:avLst/>
            <a:gdLst/>
            <a:ahLst/>
            <a:cxnLst/>
            <a:rect l="l" t="t" r="r" b="b"/>
            <a:pathLst>
              <a:path w="2486025" h="1920239">
                <a:moveTo>
                  <a:pt x="0" y="1920239"/>
                </a:moveTo>
                <a:lnTo>
                  <a:pt x="2485644" y="1920239"/>
                </a:lnTo>
                <a:lnTo>
                  <a:pt x="2485644" y="0"/>
                </a:lnTo>
                <a:lnTo>
                  <a:pt x="0" y="0"/>
                </a:lnTo>
                <a:lnTo>
                  <a:pt x="0" y="1920239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19565" y="2401074"/>
            <a:ext cx="254000" cy="1020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008080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00808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808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8080"/>
                </a:solidFill>
                <a:latin typeface="Calibri"/>
                <a:cs typeface="Calibri"/>
              </a:rPr>
              <a:t>aine</a:t>
            </a:r>
            <a:r>
              <a:rPr sz="1800" spc="-40" dirty="0">
                <a:solidFill>
                  <a:srgbClr val="00808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808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91383" y="3214116"/>
            <a:ext cx="940435" cy="311150"/>
            <a:chOff x="2691383" y="3214116"/>
            <a:chExt cx="940435" cy="31115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4431" y="3217164"/>
              <a:ext cx="934212" cy="304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694431" y="321716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2" y="76200"/>
                  </a:lnTo>
                  <a:lnTo>
                    <a:pt x="781812" y="0"/>
                  </a:lnTo>
                  <a:lnTo>
                    <a:pt x="934212" y="152400"/>
                  </a:lnTo>
                  <a:lnTo>
                    <a:pt x="781812" y="304800"/>
                  </a:lnTo>
                  <a:lnTo>
                    <a:pt x="781812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350380" y="3014472"/>
            <a:ext cx="1929764" cy="802005"/>
            <a:chOff x="6350380" y="3014472"/>
            <a:chExt cx="1929764" cy="80200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3555" y="3217164"/>
              <a:ext cx="669036" cy="3048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353555" y="3217164"/>
              <a:ext cx="669290" cy="304800"/>
            </a:xfrm>
            <a:custGeom>
              <a:avLst/>
              <a:gdLst/>
              <a:ahLst/>
              <a:cxnLst/>
              <a:rect l="l" t="t" r="r" b="b"/>
              <a:pathLst>
                <a:path w="669290" h="304800">
                  <a:moveTo>
                    <a:pt x="0" y="76200"/>
                  </a:moveTo>
                  <a:lnTo>
                    <a:pt x="516636" y="76200"/>
                  </a:lnTo>
                  <a:lnTo>
                    <a:pt x="516636" y="0"/>
                  </a:lnTo>
                  <a:lnTo>
                    <a:pt x="669036" y="152400"/>
                  </a:lnTo>
                  <a:lnTo>
                    <a:pt x="516636" y="304800"/>
                  </a:lnTo>
                  <a:lnTo>
                    <a:pt x="516636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36892" y="3014471"/>
              <a:ext cx="1143000" cy="802005"/>
            </a:xfrm>
            <a:custGeom>
              <a:avLst/>
              <a:gdLst/>
              <a:ahLst/>
              <a:cxnLst/>
              <a:rect l="l" t="t" r="r" b="b"/>
              <a:pathLst>
                <a:path w="1143000" h="802004">
                  <a:moveTo>
                    <a:pt x="551688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551688" y="801624"/>
                  </a:lnTo>
                  <a:lnTo>
                    <a:pt x="551688" y="0"/>
                  </a:lnTo>
                  <a:close/>
                </a:path>
                <a:path w="1143000" h="802004">
                  <a:moveTo>
                    <a:pt x="1143000" y="0"/>
                  </a:moveTo>
                  <a:lnTo>
                    <a:pt x="591312" y="0"/>
                  </a:lnTo>
                  <a:lnTo>
                    <a:pt x="591312" y="801624"/>
                  </a:lnTo>
                  <a:lnTo>
                    <a:pt x="1143000" y="80162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44511" y="3162801"/>
            <a:ext cx="2007870" cy="5086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Libs</a:t>
            </a:r>
            <a:endParaRPr sz="1800">
              <a:latin typeface="Times New Roman"/>
              <a:cs typeface="Times New Roman"/>
            </a:endParaRPr>
          </a:p>
          <a:p>
            <a:pPr marL="50800" marR="5080" indent="-38100">
              <a:lnSpc>
                <a:spcPct val="41900"/>
              </a:lnSpc>
              <a:spcBef>
                <a:spcPts val="159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8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7200" b="1" spc="-6794" baseline="-24884" dirty="0">
                <a:latin typeface="Times New Roman"/>
                <a:cs typeface="Times New Roman"/>
              </a:rPr>
              <a:t>…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 Bins/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50165" marR="5080" indent="-381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Bins/  Libs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523194" y="5557650"/>
            <a:ext cx="1590040" cy="83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1905" algn="ctr">
              <a:lnSpc>
                <a:spcPct val="99200"/>
              </a:lnSpc>
              <a:spcBef>
                <a:spcPts val="120"/>
              </a:spcBef>
            </a:pPr>
            <a:r>
              <a:rPr spc="-5" dirty="0" smtClean="0">
                <a:latin typeface="Candara" panose="020E0502030303020204" pitchFamily="34" charset="0"/>
                <a:cs typeface="Arial MT"/>
              </a:rPr>
              <a:t>Will</a:t>
            </a:r>
            <a:r>
              <a:rPr lang="en-US" spc="-5" dirty="0" smtClean="0">
                <a:latin typeface="Candara" panose="020E0502030303020204" pitchFamily="34" charset="0"/>
                <a:cs typeface="Arial MT"/>
              </a:rPr>
              <a:t> be </a:t>
            </a:r>
            <a:r>
              <a:rPr dirty="0" smtClean="0">
                <a:latin typeface="Candara" panose="020E0502030303020204" pitchFamily="34" charset="0"/>
                <a:cs typeface="Arial MT"/>
              </a:rPr>
              <a:t>discuss</a:t>
            </a:r>
            <a:r>
              <a:rPr spc="-75" dirty="0" smtClean="0">
                <a:latin typeface="Candara" panose="020E0502030303020204" pitchFamily="34" charset="0"/>
                <a:cs typeface="Arial MT"/>
              </a:rPr>
              <a:t> </a:t>
            </a:r>
            <a:r>
              <a:rPr spc="-5" dirty="0">
                <a:latin typeface="Candara" panose="020E0502030303020204" pitchFamily="34" charset="0"/>
                <a:cs typeface="Arial MT"/>
              </a:rPr>
              <a:t>in </a:t>
            </a:r>
            <a:r>
              <a:rPr spc="-760" dirty="0">
                <a:latin typeface="Candara" panose="020E0502030303020204" pitchFamily="34" charset="0"/>
                <a:cs typeface="Arial MT"/>
              </a:rPr>
              <a:t> </a:t>
            </a:r>
            <a:r>
              <a:rPr dirty="0">
                <a:latin typeface="Candara" panose="020E0502030303020204" pitchFamily="34" charset="0"/>
                <a:cs typeface="Arial MT"/>
              </a:rPr>
              <a:t>another </a:t>
            </a:r>
            <a:r>
              <a:rPr spc="5" dirty="0">
                <a:latin typeface="Candara" panose="020E0502030303020204" pitchFamily="34" charset="0"/>
                <a:cs typeface="Arial MT"/>
              </a:rPr>
              <a:t> </a:t>
            </a:r>
            <a:r>
              <a:rPr dirty="0">
                <a:latin typeface="Candara" panose="020E0502030303020204" pitchFamily="34" charset="0"/>
                <a:cs typeface="Arial MT"/>
              </a:rPr>
              <a:t>Lecture</a:t>
            </a:r>
          </a:p>
        </p:txBody>
      </p:sp>
      <p:sp>
        <p:nvSpPr>
          <p:cNvPr id="56" name="object 56"/>
          <p:cNvSpPr/>
          <p:nvPr/>
        </p:nvSpPr>
        <p:spPr>
          <a:xfrm>
            <a:off x="7015733" y="1436369"/>
            <a:ext cx="2641600" cy="4218940"/>
          </a:xfrm>
          <a:custGeom>
            <a:avLst/>
            <a:gdLst/>
            <a:ahLst/>
            <a:cxnLst/>
            <a:rect l="l" t="t" r="r" b="b"/>
            <a:pathLst>
              <a:path w="2641600" h="4218940">
                <a:moveTo>
                  <a:pt x="0" y="440181"/>
                </a:moveTo>
                <a:lnTo>
                  <a:pt x="2583" y="392224"/>
                </a:lnTo>
                <a:lnTo>
                  <a:pt x="10153" y="345760"/>
                </a:lnTo>
                <a:lnTo>
                  <a:pt x="22443" y="301061"/>
                </a:lnTo>
                <a:lnTo>
                  <a:pt x="39182" y="258393"/>
                </a:lnTo>
                <a:lnTo>
                  <a:pt x="60103" y="218026"/>
                </a:lnTo>
                <a:lnTo>
                  <a:pt x="84937" y="180228"/>
                </a:lnTo>
                <a:lnTo>
                  <a:pt x="113415" y="145268"/>
                </a:lnTo>
                <a:lnTo>
                  <a:pt x="145268" y="113415"/>
                </a:lnTo>
                <a:lnTo>
                  <a:pt x="180228" y="84937"/>
                </a:lnTo>
                <a:lnTo>
                  <a:pt x="218026" y="60103"/>
                </a:lnTo>
                <a:lnTo>
                  <a:pt x="258393" y="39182"/>
                </a:lnTo>
                <a:lnTo>
                  <a:pt x="301061" y="22443"/>
                </a:lnTo>
                <a:lnTo>
                  <a:pt x="345760" y="10153"/>
                </a:lnTo>
                <a:lnTo>
                  <a:pt x="392224" y="2583"/>
                </a:lnTo>
                <a:lnTo>
                  <a:pt x="440182" y="0"/>
                </a:lnTo>
                <a:lnTo>
                  <a:pt x="2200910" y="0"/>
                </a:lnTo>
                <a:lnTo>
                  <a:pt x="2248867" y="2583"/>
                </a:lnTo>
                <a:lnTo>
                  <a:pt x="2295331" y="10153"/>
                </a:lnTo>
                <a:lnTo>
                  <a:pt x="2340030" y="22443"/>
                </a:lnTo>
                <a:lnTo>
                  <a:pt x="2382698" y="39182"/>
                </a:lnTo>
                <a:lnTo>
                  <a:pt x="2423065" y="60103"/>
                </a:lnTo>
                <a:lnTo>
                  <a:pt x="2460863" y="84937"/>
                </a:lnTo>
                <a:lnTo>
                  <a:pt x="2495823" y="113415"/>
                </a:lnTo>
                <a:lnTo>
                  <a:pt x="2527676" y="145268"/>
                </a:lnTo>
                <a:lnTo>
                  <a:pt x="2556154" y="180228"/>
                </a:lnTo>
                <a:lnTo>
                  <a:pt x="2580988" y="218026"/>
                </a:lnTo>
                <a:lnTo>
                  <a:pt x="2601909" y="258393"/>
                </a:lnTo>
                <a:lnTo>
                  <a:pt x="2618648" y="301061"/>
                </a:lnTo>
                <a:lnTo>
                  <a:pt x="2630938" y="345760"/>
                </a:lnTo>
                <a:lnTo>
                  <a:pt x="2638508" y="392224"/>
                </a:lnTo>
                <a:lnTo>
                  <a:pt x="2641092" y="440181"/>
                </a:lnTo>
                <a:lnTo>
                  <a:pt x="2641092" y="3778250"/>
                </a:lnTo>
                <a:lnTo>
                  <a:pt x="2638508" y="3826207"/>
                </a:lnTo>
                <a:lnTo>
                  <a:pt x="2630938" y="3872671"/>
                </a:lnTo>
                <a:lnTo>
                  <a:pt x="2618648" y="3917370"/>
                </a:lnTo>
                <a:lnTo>
                  <a:pt x="2601909" y="3960038"/>
                </a:lnTo>
                <a:lnTo>
                  <a:pt x="2580988" y="4000405"/>
                </a:lnTo>
                <a:lnTo>
                  <a:pt x="2556154" y="4038203"/>
                </a:lnTo>
                <a:lnTo>
                  <a:pt x="2527676" y="4073163"/>
                </a:lnTo>
                <a:lnTo>
                  <a:pt x="2495823" y="4105016"/>
                </a:lnTo>
                <a:lnTo>
                  <a:pt x="2460863" y="4133494"/>
                </a:lnTo>
                <a:lnTo>
                  <a:pt x="2423065" y="4158328"/>
                </a:lnTo>
                <a:lnTo>
                  <a:pt x="2382698" y="4179249"/>
                </a:lnTo>
                <a:lnTo>
                  <a:pt x="2340030" y="4195988"/>
                </a:lnTo>
                <a:lnTo>
                  <a:pt x="2295331" y="4208278"/>
                </a:lnTo>
                <a:lnTo>
                  <a:pt x="2248867" y="4215848"/>
                </a:lnTo>
                <a:lnTo>
                  <a:pt x="2200910" y="4218432"/>
                </a:lnTo>
                <a:lnTo>
                  <a:pt x="440182" y="4218432"/>
                </a:lnTo>
                <a:lnTo>
                  <a:pt x="392224" y="4215848"/>
                </a:lnTo>
                <a:lnTo>
                  <a:pt x="345760" y="4208278"/>
                </a:lnTo>
                <a:lnTo>
                  <a:pt x="301061" y="4195988"/>
                </a:lnTo>
                <a:lnTo>
                  <a:pt x="258393" y="4179249"/>
                </a:lnTo>
                <a:lnTo>
                  <a:pt x="218026" y="4158328"/>
                </a:lnTo>
                <a:lnTo>
                  <a:pt x="180228" y="4133494"/>
                </a:lnTo>
                <a:lnTo>
                  <a:pt x="145268" y="4105016"/>
                </a:lnTo>
                <a:lnTo>
                  <a:pt x="113415" y="4073163"/>
                </a:lnTo>
                <a:lnTo>
                  <a:pt x="84937" y="4038203"/>
                </a:lnTo>
                <a:lnTo>
                  <a:pt x="60103" y="4000405"/>
                </a:lnTo>
                <a:lnTo>
                  <a:pt x="39182" y="3960038"/>
                </a:lnTo>
                <a:lnTo>
                  <a:pt x="22443" y="3917370"/>
                </a:lnTo>
                <a:lnTo>
                  <a:pt x="10153" y="3872671"/>
                </a:lnTo>
                <a:lnTo>
                  <a:pt x="2583" y="3826207"/>
                </a:lnTo>
                <a:lnTo>
                  <a:pt x="0" y="3778250"/>
                </a:lnTo>
                <a:lnTo>
                  <a:pt x="0" y="440181"/>
                </a:lnTo>
                <a:close/>
              </a:path>
            </a:pathLst>
          </a:custGeom>
          <a:ln w="28956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23729" y="5184227"/>
            <a:ext cx="799465" cy="792480"/>
          </a:xfrm>
          <a:custGeom>
            <a:avLst/>
            <a:gdLst/>
            <a:ahLst/>
            <a:cxnLst/>
            <a:rect l="l" t="t" r="r" b="b"/>
            <a:pathLst>
              <a:path w="799465" h="792479">
                <a:moveTo>
                  <a:pt x="666750" y="792225"/>
                </a:moveTo>
                <a:lnTo>
                  <a:pt x="67945" y="201167"/>
                </a:lnTo>
                <a:lnTo>
                  <a:pt x="1778" y="268350"/>
                </a:lnTo>
                <a:lnTo>
                  <a:pt x="0" y="1650"/>
                </a:lnTo>
                <a:lnTo>
                  <a:pt x="266700" y="0"/>
                </a:lnTo>
                <a:lnTo>
                  <a:pt x="200406" y="67055"/>
                </a:lnTo>
                <a:lnTo>
                  <a:pt x="799211" y="658050"/>
                </a:lnTo>
                <a:lnTo>
                  <a:pt x="666750" y="792225"/>
                </a:lnTo>
                <a:close/>
              </a:path>
            </a:pathLst>
          </a:custGeom>
          <a:ln w="19050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4"/>
          <p:cNvSpPr txBox="1"/>
          <p:nvPr/>
        </p:nvSpPr>
        <p:spPr>
          <a:xfrm>
            <a:off x="448157" y="5692546"/>
            <a:ext cx="634809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35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ndara" panose="020E0502030303020204" pitchFamily="34" charset="0"/>
                <a:cs typeface="Arial MT"/>
              </a:rPr>
              <a:t>Containerized</a:t>
            </a:r>
            <a:r>
              <a:rPr sz="1800" spc="2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apps </a:t>
            </a:r>
            <a:r>
              <a:rPr sz="1800" dirty="0">
                <a:latin typeface="Candara" panose="020E0502030303020204" pitchFamily="34" charset="0"/>
                <a:cs typeface="Arial MT"/>
              </a:rPr>
              <a:t>share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Host </a:t>
            </a:r>
            <a:r>
              <a:rPr sz="1800" spc="-10" dirty="0">
                <a:latin typeface="Candara" panose="020E0502030303020204" pitchFamily="34" charset="0"/>
                <a:cs typeface="Arial MT"/>
              </a:rPr>
              <a:t>OS’s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dirty="0">
                <a:latin typeface="Candara" panose="020E0502030303020204" pitchFamily="34" charset="0"/>
                <a:cs typeface="Arial MT"/>
              </a:rPr>
              <a:t>kernel to</a:t>
            </a:r>
            <a:r>
              <a:rPr sz="1800" spc="-5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execute</a:t>
            </a:r>
            <a:r>
              <a:rPr sz="1800" spc="10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15" dirty="0">
                <a:latin typeface="Candara" panose="020E0502030303020204" pitchFamily="34" charset="0"/>
                <a:cs typeface="Arial MT"/>
              </a:rPr>
              <a:t>work</a:t>
            </a:r>
            <a:endParaRPr sz="1800" dirty="0">
              <a:latin typeface="Candara" panose="020E0502030303020204" pitchFamily="34" charset="0"/>
              <a:cs typeface="Arial MT"/>
            </a:endParaRPr>
          </a:p>
          <a:p>
            <a:pPr marL="299085" indent="-287020">
              <a:lnSpc>
                <a:spcPts val="213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ndara" panose="020E0502030303020204" pitchFamily="34" charset="0"/>
                <a:cs typeface="Calibri"/>
              </a:rPr>
              <a:t>Workload</a:t>
            </a:r>
            <a:r>
              <a:rPr sz="1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5" dirty="0">
                <a:latin typeface="Candara" panose="020E0502030303020204" pitchFamily="34" charset="0"/>
                <a:cs typeface="Calibri"/>
              </a:rPr>
              <a:t>in</a:t>
            </a:r>
            <a:r>
              <a:rPr sz="1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Containers</a:t>
            </a:r>
            <a:r>
              <a:rPr sz="1800" dirty="0">
                <a:latin typeface="Candara" panose="020E0502030303020204" pitchFamily="34" charset="0"/>
                <a:cs typeface="Calibri"/>
              </a:rPr>
              <a:t> use 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Host</a:t>
            </a:r>
            <a:r>
              <a:rPr sz="1800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5" dirty="0">
                <a:latin typeface="Candara" panose="020E0502030303020204" pitchFamily="34" charset="0"/>
                <a:cs typeface="Calibri"/>
              </a:rPr>
              <a:t>OS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 kernel</a:t>
            </a:r>
            <a:endParaRPr sz="1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61" name="object 3"/>
          <p:cNvSpPr txBox="1"/>
          <p:nvPr/>
        </p:nvSpPr>
        <p:spPr>
          <a:xfrm>
            <a:off x="9711070" y="1667764"/>
            <a:ext cx="2167077" cy="343619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Lightweight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231775" indent="-228600">
              <a:lnSpc>
                <a:spcPts val="2160"/>
              </a:lnSpc>
              <a:spcBef>
                <a:spcPts val="1025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Require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less </a:t>
            </a:r>
            <a:r>
              <a:rPr sz="2000" dirty="0">
                <a:latin typeface="Candara" panose="020E0502030303020204" pitchFamily="34" charset="0"/>
                <a:cs typeface="Calibri"/>
              </a:rPr>
              <a:t> memory</a:t>
            </a:r>
            <a:r>
              <a:rPr sz="2000" spc="-8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space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20" dirty="0">
                <a:latin typeface="Candara" panose="020E0502030303020204" pitchFamily="34" charset="0"/>
                <a:cs typeface="Calibri"/>
              </a:rPr>
              <a:t>Fast </a:t>
            </a:r>
            <a:r>
              <a:rPr sz="2000" dirty="0">
                <a:latin typeface="Candara" panose="020E0502030303020204" pitchFamily="34" charset="0"/>
                <a:cs typeface="Calibri"/>
              </a:rPr>
              <a:t>lunch</a:t>
            </a:r>
            <a:r>
              <a:rPr sz="20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time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153670" indent="-228600">
              <a:lnSpc>
                <a:spcPts val="2160"/>
              </a:lnSpc>
              <a:spcBef>
                <a:spcPts val="1030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better</a:t>
            </a:r>
            <a:r>
              <a:rPr sz="2000" spc="-6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resource </a:t>
            </a:r>
            <a:r>
              <a:rPr sz="2000" spc="-434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utilization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tabLst>
                <a:tab pos="240665" algn="l"/>
              </a:tabLst>
            </a:pPr>
            <a:r>
              <a:rPr sz="2000" dirty="0">
                <a:latin typeface="Candara" panose="020E0502030303020204" pitchFamily="34" charset="0"/>
                <a:cs typeface="Calibri"/>
              </a:rPr>
              <a:t>-	1000s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 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containers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 can 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be</a:t>
            </a:r>
            <a:r>
              <a:rPr sz="2000" spc="-3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dirty="0">
                <a:latin typeface="Candara" panose="020E0502030303020204" pitchFamily="34" charset="0"/>
                <a:cs typeface="Calibri"/>
              </a:rPr>
              <a:t>loaded</a:t>
            </a:r>
            <a:r>
              <a:rPr sz="2000" spc="-3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onto</a:t>
            </a:r>
            <a:r>
              <a:rPr sz="20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dirty="0">
                <a:latin typeface="Candara" panose="020E0502030303020204" pitchFamily="34" charset="0"/>
                <a:cs typeface="Calibri"/>
              </a:rPr>
              <a:t>a </a:t>
            </a:r>
            <a:r>
              <a:rPr sz="2000" spc="-44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Host</a:t>
            </a:r>
            <a:endParaRPr sz="2000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527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Cloud </a:t>
            </a:r>
            <a:r>
              <a:rPr lang="en-US" dirty="0" smtClean="0"/>
              <a:t>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Virtualization </a:t>
            </a:r>
            <a:r>
              <a:rPr lang="en-US" dirty="0"/>
              <a:t>– the underlined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/>
              <a:t>as a utility</a:t>
            </a:r>
          </a:p>
          <a:p>
            <a:pPr lvl="1"/>
            <a:r>
              <a:rPr lang="en-US" dirty="0" smtClean="0"/>
              <a:t>Utility </a:t>
            </a:r>
            <a:r>
              <a:rPr lang="en-US" dirty="0"/>
              <a:t>services e.g. water, electricity, gas, etc.</a:t>
            </a:r>
          </a:p>
          <a:p>
            <a:pPr lvl="1"/>
            <a:r>
              <a:rPr lang="en-US" dirty="0" smtClean="0"/>
              <a:t>Consumers </a:t>
            </a:r>
            <a:r>
              <a:rPr lang="en-US" dirty="0"/>
              <a:t>pay based on their usage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According </a:t>
            </a:r>
            <a:r>
              <a:rPr lang="en-US" dirty="0"/>
              <a:t>to NIST Cloud computing is a model for enabling ubiquitous, convenient, </a:t>
            </a:r>
            <a:r>
              <a:rPr lang="en-US" dirty="0" smtClean="0"/>
              <a:t>on-demand </a:t>
            </a:r>
            <a:r>
              <a:rPr lang="en-US" dirty="0"/>
              <a:t>network access to a shared pool of configurable computing resources (e.g</a:t>
            </a:r>
            <a:r>
              <a:rPr lang="en-US" dirty="0" smtClean="0"/>
              <a:t>., networks</a:t>
            </a:r>
            <a:r>
              <a:rPr lang="en-US" dirty="0"/>
              <a:t>, servers, storage, applications, and services) that can be rapidly </a:t>
            </a:r>
            <a:r>
              <a:rPr lang="en-US" dirty="0" smtClean="0"/>
              <a:t>provisioned and </a:t>
            </a:r>
            <a:r>
              <a:rPr lang="en-US" dirty="0"/>
              <a:t>released with minimal management effort or service provider interaction.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5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161916" cy="4746091"/>
          </a:xfrm>
        </p:spPr>
        <p:txBody>
          <a:bodyPr/>
          <a:lstStyle/>
          <a:p>
            <a:r>
              <a:rPr lang="en-US" dirty="0"/>
              <a:t>Cloud computing is the delivery </a:t>
            </a:r>
            <a:r>
              <a:rPr lang="en-US" dirty="0" smtClean="0"/>
              <a:t>of shared </a:t>
            </a:r>
            <a:r>
              <a:rPr lang="en-US" dirty="0"/>
              <a:t>computing </a:t>
            </a:r>
            <a:r>
              <a:rPr lang="en-US" dirty="0" smtClean="0"/>
              <a:t>resources (</a:t>
            </a:r>
            <a:r>
              <a:rPr lang="en-US" dirty="0"/>
              <a:t>software and/or data) </a:t>
            </a:r>
            <a:r>
              <a:rPr lang="en-US" dirty="0" smtClean="0"/>
              <a:t>on-demand through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82" y="1787196"/>
            <a:ext cx="529663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981628" cy="4746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Cloud deployment includes an emphasize on where </a:t>
            </a:r>
            <a:r>
              <a:rPr lang="en-US" dirty="0" smtClean="0"/>
              <a:t>the hardware </a:t>
            </a:r>
            <a:r>
              <a:rPr lang="en-US" dirty="0"/>
              <a:t>or software is running and who is controlling it.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Cloud</a:t>
            </a:r>
          </a:p>
          <a:p>
            <a:pPr lvl="1"/>
            <a:r>
              <a:rPr lang="en-US" dirty="0" smtClean="0"/>
              <a:t>Community </a:t>
            </a:r>
            <a:r>
              <a:rPr lang="en-US" dirty="0"/>
              <a:t>Cloud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Cloud</a:t>
            </a:r>
          </a:p>
          <a:p>
            <a:pPr lvl="1"/>
            <a:r>
              <a:rPr lang="en-US" dirty="0" smtClean="0"/>
              <a:t>Hybrid </a:t>
            </a:r>
            <a:r>
              <a:rPr lang="en-US" dirty="0"/>
              <a:t>Cloud</a:t>
            </a:r>
          </a:p>
          <a:p>
            <a:r>
              <a:rPr lang="en-US" dirty="0" smtClean="0"/>
              <a:t>What </a:t>
            </a:r>
            <a:r>
              <a:rPr lang="en-US" dirty="0"/>
              <a:t>do you mean by </a:t>
            </a:r>
            <a:r>
              <a:rPr lang="en-US" dirty="0" smtClean="0"/>
              <a:t>deployment model 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is the targeted user?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cloud model is a representative of </a:t>
            </a:r>
            <a:r>
              <a:rPr lang="en-US" dirty="0" smtClean="0"/>
              <a:t>a specified </a:t>
            </a:r>
            <a:r>
              <a:rPr lang="en-US" dirty="0"/>
              <a:t>environment and is distinguished by</a:t>
            </a:r>
          </a:p>
          <a:p>
            <a:pPr lvl="2"/>
            <a:r>
              <a:rPr lang="en-US" dirty="0" smtClean="0"/>
              <a:t>Size</a:t>
            </a:r>
            <a:endParaRPr lang="en-US" dirty="0"/>
          </a:p>
          <a:p>
            <a:pPr lvl="2"/>
            <a:r>
              <a:rPr lang="en-US" dirty="0" smtClean="0"/>
              <a:t>Access</a:t>
            </a:r>
            <a:endParaRPr lang="en-US" dirty="0"/>
          </a:p>
          <a:p>
            <a:pPr lvl="2"/>
            <a:r>
              <a:rPr lang="en-US" dirty="0" smtClean="0"/>
              <a:t>Storage </a:t>
            </a:r>
            <a:r>
              <a:rPr lang="en-US" dirty="0"/>
              <a:t>and</a:t>
            </a:r>
          </a:p>
          <a:p>
            <a:pPr lvl="2"/>
            <a:r>
              <a:rPr lang="en-US" dirty="0" smtClean="0"/>
              <a:t>Ownership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Types of Cloud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81" y="2027975"/>
            <a:ext cx="4862845" cy="243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models comparison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566981"/>
              </p:ext>
            </p:extLst>
          </p:nvPr>
        </p:nvGraphicFramePr>
        <p:xfrm>
          <a:off x="347663" y="1406525"/>
          <a:ext cx="11650664" cy="406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2666">
                  <a:extLst>
                    <a:ext uri="{9D8B030D-6E8A-4147-A177-3AD203B41FA5}">
                      <a16:colId xmlns:a16="http://schemas.microsoft.com/office/drawing/2014/main" val="3269852861"/>
                    </a:ext>
                  </a:extLst>
                </a:gridCol>
                <a:gridCol w="2912666">
                  <a:extLst>
                    <a:ext uri="{9D8B030D-6E8A-4147-A177-3AD203B41FA5}">
                      <a16:colId xmlns:a16="http://schemas.microsoft.com/office/drawing/2014/main" val="86578900"/>
                    </a:ext>
                  </a:extLst>
                </a:gridCol>
                <a:gridCol w="2912666">
                  <a:extLst>
                    <a:ext uri="{9D8B030D-6E8A-4147-A177-3AD203B41FA5}">
                      <a16:colId xmlns:a16="http://schemas.microsoft.com/office/drawing/2014/main" val="1075757140"/>
                    </a:ext>
                  </a:extLst>
                </a:gridCol>
                <a:gridCol w="2912666">
                  <a:extLst>
                    <a:ext uri="{9D8B030D-6E8A-4147-A177-3AD203B41FA5}">
                      <a16:colId xmlns:a16="http://schemas.microsoft.com/office/drawing/2014/main" val="148791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Description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Public Cloud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Private Cloud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Hybrid Cloud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9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Cloud environment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Multi-Tenancy-Shared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environment.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Single tenancy-only for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single use of an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organization.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Both single tenancy and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multi –tenancy.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7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Data center location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Anywhere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Inside the organization’s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network.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Both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Resource sharing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(Server hardware,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network and storage)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shared by multiple users 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the cloud.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 sharing of resources.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Very secure; integration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options add an additional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layer of security.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462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6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 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is categorized into </a:t>
            </a:r>
            <a:r>
              <a:rPr lang="en-US" dirty="0" smtClean="0"/>
              <a:t>different service </a:t>
            </a:r>
            <a:r>
              <a:rPr lang="en-US" dirty="0"/>
              <a:t>models.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as a Service (SaaS)</a:t>
            </a:r>
          </a:p>
          <a:p>
            <a:pPr lvl="1"/>
            <a:r>
              <a:rPr lang="en-US" dirty="0" smtClean="0"/>
              <a:t>Platform </a:t>
            </a:r>
            <a:r>
              <a:rPr lang="en-US" dirty="0"/>
              <a:t>as a Service (PaaS)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as a Service (IaaS)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73" y="3525050"/>
            <a:ext cx="780206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Virtualization</a:t>
            </a:r>
            <a:r>
              <a:rPr sz="4800" spc="-50" dirty="0"/>
              <a:t> </a:t>
            </a:r>
            <a:r>
              <a:rPr sz="4000" spc="-5" dirty="0"/>
              <a:t>–</a:t>
            </a:r>
            <a:r>
              <a:rPr sz="4000" spc="-10" dirty="0"/>
              <a:t> </a:t>
            </a:r>
            <a:r>
              <a:rPr sz="4000" spc="-5" dirty="0"/>
              <a:t>the </a:t>
            </a:r>
            <a:r>
              <a:rPr sz="4000" dirty="0"/>
              <a:t>underlined</a:t>
            </a:r>
            <a:r>
              <a:rPr sz="4000" spc="-30" dirty="0"/>
              <a:t> </a:t>
            </a:r>
            <a:r>
              <a:rPr sz="4000" spc="-10" dirty="0"/>
              <a:t>technology</a:t>
            </a:r>
            <a:endParaRPr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85292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829</Words>
  <Application>Microsoft Office PowerPoint</Application>
  <PresentationFormat>Widescreen</PresentationFormat>
  <Paragraphs>278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Candara</vt:lpstr>
      <vt:lpstr>Times New Roman</vt:lpstr>
      <vt:lpstr>Office Theme</vt:lpstr>
      <vt:lpstr>Cloud Computing</vt:lpstr>
      <vt:lpstr>Outline</vt:lpstr>
      <vt:lpstr>Cloud Computing</vt:lpstr>
      <vt:lpstr>What is Cloud Computing?</vt:lpstr>
      <vt:lpstr>What is Cloud Computing?</vt:lpstr>
      <vt:lpstr>Cloud deployment model </vt:lpstr>
      <vt:lpstr>Cloud deployment models comparison</vt:lpstr>
      <vt:lpstr>Types of Cloud Computing service models</vt:lpstr>
      <vt:lpstr>Virtualization – the underlined technology</vt:lpstr>
      <vt:lpstr>Virtualization Platform</vt:lpstr>
      <vt:lpstr>Distributed Management of VMs</vt:lpstr>
      <vt:lpstr>Past, Present &amp; Future of Virtualization</vt:lpstr>
      <vt:lpstr>PowerPoint Presentation</vt:lpstr>
      <vt:lpstr>Past, Present &amp; Future of Virtualization</vt:lpstr>
      <vt:lpstr>Past, Present &amp; Future of Virtualization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81</cp:revision>
  <cp:lastPrinted>2021-10-18T07:27:50Z</cp:lastPrinted>
  <dcterms:created xsi:type="dcterms:W3CDTF">2021-10-12T10:09:12Z</dcterms:created>
  <dcterms:modified xsi:type="dcterms:W3CDTF">2022-11-29T04:28:06Z</dcterms:modified>
</cp:coreProperties>
</file>