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733" r:id="rId3"/>
    <p:sldId id="734" r:id="rId4"/>
    <p:sldId id="735" r:id="rId5"/>
    <p:sldId id="736" r:id="rId6"/>
    <p:sldId id="737" r:id="rId7"/>
    <p:sldId id="738" r:id="rId8"/>
    <p:sldId id="739" r:id="rId9"/>
    <p:sldId id="740" r:id="rId10"/>
    <p:sldId id="741" r:id="rId11"/>
    <p:sldId id="742" r:id="rId12"/>
    <p:sldId id="743" r:id="rId13"/>
    <p:sldId id="744" r:id="rId14"/>
    <p:sldId id="745" r:id="rId15"/>
    <p:sldId id="746" r:id="rId16"/>
    <p:sldId id="747" r:id="rId17"/>
    <p:sldId id="748" r:id="rId18"/>
    <p:sldId id="753" r:id="rId19"/>
    <p:sldId id="749" r:id="rId20"/>
    <p:sldId id="750" r:id="rId21"/>
    <p:sldId id="75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8/29/2023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8/29/2023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8/29/2023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8/29/2023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8/29/2023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Maintain </a:t>
            </a:r>
            <a:r>
              <a:rPr lang="en-US" dirty="0" smtClean="0"/>
              <a:t>simplicity</a:t>
            </a:r>
          </a:p>
          <a:p>
            <a:pPr lvl="1">
              <a:lnSpc>
                <a:spcPct val="100000"/>
              </a:lnSpc>
            </a:pPr>
            <a:r>
              <a:rPr lang="en-US" dirty="0"/>
              <a:t>Focus on simplicity in both the software being developed and in the development process. Wherever possible, do what you can to eliminate complexity from the system. 				</a:t>
            </a:r>
          </a:p>
          <a:p>
            <a:pPr>
              <a:lnSpc>
                <a:spcPct val="100000"/>
              </a:lnSpc>
            </a:pPr>
            <a:r>
              <a:rPr lang="en-US" dirty="0"/>
              <a:t>Focus on people, not things</a:t>
            </a:r>
            <a:endParaRPr lang="en-US" dirty="0" smtClean="0"/>
          </a:p>
          <a:p>
            <a:pPr lvl="1">
              <a:lnSpc>
                <a:spcPct val="100000"/>
              </a:lnSpc>
            </a:pPr>
            <a:r>
              <a:rPr lang="en-US" dirty="0"/>
              <a:t>Trust the development team and do not expect everyone to always do the development </a:t>
            </a:r>
            <a:r>
              <a:rPr lang="en-US" dirty="0" smtClean="0"/>
              <a:t>process in </a:t>
            </a:r>
            <a:r>
              <a:rPr lang="en-US" dirty="0"/>
              <a:t>the same way. Team members should be left to develop their own ways of working without being limited by prescriptive software processes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62634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Product</a:t>
            </a:r>
          </a:p>
          <a:p>
            <a:pPr lvl="1">
              <a:lnSpc>
                <a:spcPct val="100000"/>
              </a:lnSpc>
            </a:pPr>
            <a:r>
              <a:rPr lang="en-US" dirty="0" smtClean="0"/>
              <a:t>The </a:t>
            </a:r>
            <a:r>
              <a:rPr lang="en-US" dirty="0"/>
              <a:t>software product that is being developed by the </a:t>
            </a:r>
            <a:r>
              <a:rPr lang="en-US" dirty="0" smtClean="0"/>
              <a:t>team</a:t>
            </a:r>
            <a:r>
              <a:rPr lang="en-US" dirty="0"/>
              <a:t>.</a:t>
            </a:r>
          </a:p>
          <a:p>
            <a:pPr>
              <a:lnSpc>
                <a:spcPct val="100000"/>
              </a:lnSpc>
            </a:pPr>
            <a:r>
              <a:rPr lang="en-US" dirty="0" smtClean="0"/>
              <a:t>Product </a:t>
            </a:r>
            <a:r>
              <a:rPr lang="en-US" dirty="0"/>
              <a:t>backlog	</a:t>
            </a:r>
            <a:endParaRPr lang="en-US" dirty="0" smtClean="0"/>
          </a:p>
          <a:p>
            <a:pPr lvl="1">
              <a:lnSpc>
                <a:spcPct val="100000"/>
              </a:lnSpc>
            </a:pPr>
            <a:r>
              <a:rPr lang="en-US" dirty="0" smtClean="0"/>
              <a:t>A </a:t>
            </a:r>
            <a:r>
              <a:rPr lang="en-US" dirty="0"/>
              <a:t>to-do list of items such as bugs, features and product improvements that the Scrum team have not yet completed.</a:t>
            </a:r>
          </a:p>
          <a:p>
            <a:pPr>
              <a:lnSpc>
                <a:spcPct val="100000"/>
              </a:lnSpc>
            </a:pPr>
            <a:r>
              <a:rPr lang="en-US" dirty="0" smtClean="0"/>
              <a:t>Sprint </a:t>
            </a:r>
          </a:p>
          <a:p>
            <a:pPr lvl="1">
              <a:lnSpc>
                <a:spcPct val="100000"/>
              </a:lnSpc>
            </a:pPr>
            <a:r>
              <a:rPr lang="en-US" dirty="0" smtClean="0"/>
              <a:t>A </a:t>
            </a:r>
            <a:r>
              <a:rPr lang="en-US" dirty="0"/>
              <a:t>short period, typically two to four weeks, when a product increment is 	developed.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63631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is developed in sprints, which are fixed-length periods (2 - 4 weeks) in which software features are developed and delivered.</a:t>
            </a:r>
          </a:p>
          <a:p>
            <a:pPr>
              <a:lnSpc>
                <a:spcPct val="100000"/>
              </a:lnSpc>
            </a:pPr>
            <a:r>
              <a:rPr lang="en-US" dirty="0"/>
              <a:t>During a sprint, the team has daily meetings </a:t>
            </a:r>
            <a:r>
              <a:rPr lang="en-US" dirty="0" smtClean="0"/>
              <a:t>to </a:t>
            </a:r>
            <a:r>
              <a:rPr lang="en-US" dirty="0"/>
              <a:t>review progress and to update the list of work items that are incomplete.</a:t>
            </a:r>
          </a:p>
          <a:p>
            <a:pPr>
              <a:lnSpc>
                <a:spcPct val="100000"/>
              </a:lnSpc>
            </a:pPr>
            <a:r>
              <a:rPr lang="en-US" dirty="0"/>
              <a:t>Sprints should produce a ‘shippable product increment’. This means that the developed software should be complete and ready to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6239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6" name="Picture 5">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2725959" y="1107598"/>
            <a:ext cx="5920101" cy="5647913"/>
          </a:xfrm>
          <a:prstGeom prst="rect">
            <a:avLst/>
          </a:prstGeom>
        </p:spPr>
      </p:pic>
    </p:spTree>
    <p:extLst>
      <p:ext uri="{BB962C8B-B14F-4D97-AF65-F5344CB8AC3E}">
        <p14:creationId xmlns:p14="http://schemas.microsoft.com/office/powerpoint/2010/main" val="411265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The product backlog is a list of what needs to be done to complete the development of the product. </a:t>
            </a:r>
          </a:p>
          <a:p>
            <a:pPr>
              <a:lnSpc>
                <a:spcPct val="100000"/>
              </a:lnSpc>
            </a:pPr>
            <a:r>
              <a:rPr lang="en-US" dirty="0"/>
              <a:t>The items on this list are called product backlog items (PBIs). </a:t>
            </a:r>
          </a:p>
          <a:p>
            <a:pPr>
              <a:lnSpc>
                <a:spcPct val="100000"/>
              </a:lnSpc>
            </a:pPr>
            <a:r>
              <a:rPr lang="en-US" dirty="0"/>
              <a:t>The product backlog may include a variety of different items such as product features to be implemented, user requests, essential development activities and desirable engineering improvements.  </a:t>
            </a:r>
          </a:p>
          <a:p>
            <a:pPr>
              <a:lnSpc>
                <a:spcPct val="100000"/>
              </a:lnSpc>
            </a:pPr>
            <a:r>
              <a:rPr lang="en-US" dirty="0"/>
              <a:t>The product backlog should always be prioritized so that the items that be implemented first are at the top of the list.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26094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1.  As a teacher, I want to be able to configure the group of tools that are available to individual classes. (feature)</a:t>
            </a:r>
          </a:p>
          <a:p>
            <a:pPr marL="0" indent="0">
              <a:lnSpc>
                <a:spcPct val="150000"/>
              </a:lnSpc>
              <a:buNone/>
            </a:pPr>
            <a:r>
              <a:rPr lang="en-US" dirty="0"/>
              <a:t>2.  As a parent, I want to be able to view my </a:t>
            </a:r>
            <a:r>
              <a:rPr lang="en-US" dirty="0" err="1"/>
              <a:t>childrens</a:t>
            </a:r>
            <a:r>
              <a:rPr lang="en-US" dirty="0"/>
              <a:t>’ work and the assessments made by their teachers. (feature)</a:t>
            </a:r>
          </a:p>
          <a:p>
            <a:pPr marL="0" indent="0">
              <a:lnSpc>
                <a:spcPct val="150000"/>
              </a:lnSpc>
              <a:buNone/>
            </a:pPr>
            <a:r>
              <a:rPr lang="en-US" dirty="0"/>
              <a:t>3.  As a teacher of young children, I want a pictorial interface for children with limited reading ability. (user request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24767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t>4</a:t>
            </a:r>
            <a:r>
              <a:rPr lang="en-US" dirty="0"/>
              <a:t>. Establish criteria for the assessment of open source software that might be used as a basis for parts of this system. (development activity)</a:t>
            </a:r>
          </a:p>
          <a:p>
            <a:pPr marL="0" indent="0">
              <a:lnSpc>
                <a:spcPct val="150000"/>
              </a:lnSpc>
              <a:buNone/>
            </a:pPr>
            <a:r>
              <a:rPr lang="en-US" dirty="0"/>
              <a:t>5.  Refactor user interface code to improve understandability and performance. (engineering improvement)</a:t>
            </a:r>
          </a:p>
          <a:p>
            <a:pPr marL="0" indent="0">
              <a:lnSpc>
                <a:spcPct val="150000"/>
              </a:lnSpc>
              <a:buNone/>
            </a:pPr>
            <a:r>
              <a:rPr lang="en-US" dirty="0"/>
              <a:t>6.  Implement encryption for all personal user data. (engineering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96003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endParaRPr lang="en-US" dirty="0"/>
          </a:p>
        </p:txBody>
      </p:sp>
      <p:sp>
        <p:nvSpPr>
          <p:cNvPr id="3" name="Content Placeholder 2"/>
          <p:cNvSpPr>
            <a:spLocks noGrp="1"/>
          </p:cNvSpPr>
          <p:nvPr>
            <p:ph idx="1"/>
          </p:nvPr>
        </p:nvSpPr>
        <p:spPr/>
        <p:txBody>
          <a:bodyPr>
            <a:normAutofit/>
          </a:bodyPr>
          <a:lstStyle/>
          <a:p>
            <a:pPr>
              <a:lnSpc>
                <a:spcPct val="200000"/>
              </a:lnSpc>
            </a:pPr>
            <a:r>
              <a:rPr lang="en-US" dirty="0"/>
              <a:t>Ready for </a:t>
            </a:r>
            <a:r>
              <a:rPr lang="en-US" dirty="0" smtClean="0"/>
              <a:t>consideration</a:t>
            </a:r>
          </a:p>
          <a:p>
            <a:pPr>
              <a:lnSpc>
                <a:spcPct val="200000"/>
              </a:lnSpc>
            </a:pPr>
            <a:r>
              <a:rPr lang="en-US" dirty="0" smtClean="0"/>
              <a:t>Ready </a:t>
            </a:r>
            <a:r>
              <a:rPr lang="en-US" dirty="0"/>
              <a:t>for </a:t>
            </a:r>
            <a:r>
              <a:rPr lang="en-US" dirty="0" smtClean="0"/>
              <a:t>refinement</a:t>
            </a:r>
          </a:p>
          <a:p>
            <a:pPr>
              <a:lnSpc>
                <a:spcPct val="200000"/>
              </a:lnSpc>
            </a:pPr>
            <a:r>
              <a:rPr lang="en-US" dirty="0" smtClean="0"/>
              <a:t>Ready </a:t>
            </a:r>
            <a:r>
              <a:rPr lang="en-US" dirty="0"/>
              <a:t>for implementation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83516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endParaRPr lang="en-US" dirty="0"/>
          </a:p>
        </p:txBody>
      </p:sp>
      <p:sp>
        <p:nvSpPr>
          <p:cNvPr id="3" name="Content Placeholder 2"/>
          <p:cNvSpPr>
            <a:spLocks noGrp="1"/>
          </p:cNvSpPr>
          <p:nvPr>
            <p:ph idx="1"/>
          </p:nvPr>
        </p:nvSpPr>
        <p:spPr/>
        <p:txBody>
          <a:bodyPr>
            <a:normAutofit/>
          </a:bodyPr>
          <a:lstStyle/>
          <a:p>
            <a:pPr>
              <a:lnSpc>
                <a:spcPct val="200000"/>
              </a:lnSpc>
            </a:pPr>
            <a:r>
              <a:rPr lang="en-US" dirty="0"/>
              <a:t>Refinement </a:t>
            </a:r>
          </a:p>
          <a:p>
            <a:pPr>
              <a:lnSpc>
                <a:spcPct val="200000"/>
              </a:lnSpc>
            </a:pPr>
            <a:r>
              <a:rPr lang="en-US" dirty="0"/>
              <a:t>Estimation</a:t>
            </a:r>
          </a:p>
          <a:p>
            <a:pPr>
              <a:lnSpc>
                <a:spcPct val="200000"/>
              </a:lnSpc>
            </a:pPr>
            <a:r>
              <a:rPr lang="en-US" dirty="0"/>
              <a:t>Creation</a:t>
            </a:r>
          </a:p>
          <a:p>
            <a:pPr>
              <a:lnSpc>
                <a:spcPct val="200000"/>
              </a:lnSpc>
            </a:pPr>
            <a:r>
              <a:rPr lang="en-US" dirty="0"/>
              <a:t>Prioritization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734650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6" name="Picture 5">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2544025" y="1207300"/>
            <a:ext cx="7115069" cy="5625161"/>
          </a:xfrm>
          <a:prstGeom prst="rect">
            <a:avLst/>
          </a:prstGeom>
        </p:spPr>
      </p:pic>
    </p:spTree>
    <p:extLst>
      <p:ext uri="{BB962C8B-B14F-4D97-AF65-F5344CB8AC3E}">
        <p14:creationId xmlns:p14="http://schemas.microsoft.com/office/powerpoint/2010/main" val="1143326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Agile </a:t>
            </a:r>
            <a:r>
              <a:rPr lang="en-US" dirty="0"/>
              <a:t>methods were developed in the 1990s to </a:t>
            </a:r>
            <a:r>
              <a:rPr lang="en-US" dirty="0" smtClean="0"/>
              <a:t>allow more flexibility. </a:t>
            </a:r>
            <a:endParaRPr lang="en-US" dirty="0"/>
          </a:p>
          <a:p>
            <a:pPr lvl="1">
              <a:lnSpc>
                <a:spcPct val="100000"/>
              </a:lnSpc>
            </a:pPr>
            <a:r>
              <a:rPr lang="en-US" dirty="0"/>
              <a:t>These methods focus on the software rather than its documentation, develop software in a series of increments and aim to reduce process bureaucracy as much as possible.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1030" name="Picture 6" descr="Agile project management Illustration&#10;"/>
          <p:cNvPicPr>
            <a:picLocks noChangeAspect="1" noChangeArrowheads="1"/>
          </p:cNvPicPr>
          <p:nvPr/>
        </p:nvPicPr>
        <p:blipFill rotWithShape="1">
          <a:blip r:embed="rId2">
            <a:extLst>
              <a:ext uri="{28A0092B-C50C-407E-A947-70E740481C1C}">
                <a14:useLocalDpi xmlns:a14="http://schemas.microsoft.com/office/drawing/2010/main" val="0"/>
              </a:ext>
            </a:extLst>
          </a:blip>
          <a:srcRect l="10808" t="6402" r="10424" b="5941"/>
          <a:stretch/>
        </p:blipFill>
        <p:spPr bwMode="auto">
          <a:xfrm>
            <a:off x="4716855" y="2975943"/>
            <a:ext cx="4282289" cy="317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Project objectives</a:t>
            </a:r>
          </a:p>
          <a:p>
            <a:pPr>
              <a:lnSpc>
                <a:spcPct val="150000"/>
              </a:lnSpc>
            </a:pPr>
            <a:r>
              <a:rPr lang="en-US" dirty="0" smtClean="0"/>
              <a:t>Main stakeholders</a:t>
            </a:r>
          </a:p>
          <a:p>
            <a:pPr>
              <a:lnSpc>
                <a:spcPct val="150000"/>
              </a:lnSpc>
            </a:pPr>
            <a:r>
              <a:rPr lang="en-US" dirty="0" smtClean="0"/>
              <a:t>Project's scope</a:t>
            </a:r>
            <a:endParaRPr lang="en-US" dirty="0"/>
          </a:p>
          <a:p>
            <a:pPr>
              <a:lnSpc>
                <a:spcPct val="150000"/>
              </a:lnSpc>
            </a:pPr>
            <a:r>
              <a:rPr lang="en-US" dirty="0" smtClean="0"/>
              <a:t>Project risks and constraints</a:t>
            </a:r>
          </a:p>
          <a:p>
            <a:pPr>
              <a:lnSpc>
                <a:spcPct val="150000"/>
              </a:lnSpc>
            </a:pPr>
            <a:r>
              <a:rPr lang="en-US" dirty="0" smtClean="0"/>
              <a:t>Key </a:t>
            </a:r>
            <a:r>
              <a:rPr lang="en-US" dirty="0"/>
              <a:t>performance </a:t>
            </a:r>
            <a:r>
              <a:rPr lang="en-US" dirty="0" smtClean="0"/>
              <a:t>indicators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041327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Project Name</a:t>
            </a:r>
          </a:p>
          <a:p>
            <a:pPr>
              <a:lnSpc>
                <a:spcPct val="150000"/>
              </a:lnSpc>
            </a:pPr>
            <a:r>
              <a:rPr lang="en-US" dirty="0"/>
              <a:t>Project Description</a:t>
            </a:r>
          </a:p>
          <a:p>
            <a:pPr>
              <a:lnSpc>
                <a:spcPct val="150000"/>
              </a:lnSpc>
            </a:pPr>
            <a:r>
              <a:rPr lang="en-US" dirty="0"/>
              <a:t>Scope</a:t>
            </a:r>
          </a:p>
          <a:p>
            <a:pPr>
              <a:lnSpc>
                <a:spcPct val="150000"/>
              </a:lnSpc>
            </a:pPr>
            <a:r>
              <a:rPr lang="en-US" dirty="0"/>
              <a:t>Business Case</a:t>
            </a:r>
          </a:p>
          <a:p>
            <a:pPr>
              <a:lnSpc>
                <a:spcPct val="150000"/>
              </a:lnSpc>
            </a:pPr>
            <a:r>
              <a:rPr lang="en-US" dirty="0"/>
              <a:t>Constraints</a:t>
            </a:r>
          </a:p>
          <a:p>
            <a:pPr>
              <a:lnSpc>
                <a:spcPct val="150000"/>
              </a:lnSpc>
            </a:pPr>
            <a:r>
              <a:rPr lang="en-US" dirty="0"/>
              <a:t>Deliverables</a:t>
            </a:r>
          </a:p>
          <a:p>
            <a:pPr>
              <a:lnSpc>
                <a:spcPct val="150000"/>
              </a:lnSpc>
            </a:pPr>
            <a:r>
              <a:rPr lang="en-US" dirty="0"/>
              <a:t>KPIs (Measurable Results)</a:t>
            </a:r>
          </a:p>
          <a:p>
            <a:pPr>
              <a:lnSpc>
                <a:spcPct val="150000"/>
              </a:lnSpc>
            </a:pPr>
            <a:r>
              <a:rPr lang="en-US" dirty="0"/>
              <a:t>Key </a:t>
            </a:r>
            <a:r>
              <a:rPr lang="en-US" dirty="0" smtClean="0"/>
              <a:t>Stakeholders</a:t>
            </a:r>
            <a:endParaRPr lang="en-US" dirty="0"/>
          </a:p>
          <a:p>
            <a:pPr>
              <a:lnSpc>
                <a:spcPct val="150000"/>
              </a:lnSpc>
            </a:pPr>
            <a:r>
              <a:rPr lang="en-US" dirty="0"/>
              <a:t>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494296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manifesto</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2050" name="Picture 2" descr="What is the Agile Manifesto? | Top Agile Principles &amp; Values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05" y="2067222"/>
            <a:ext cx="7620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90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All agile methods are based around incremental development and delivery. </a:t>
            </a:r>
          </a:p>
          <a:p>
            <a:pPr>
              <a:lnSpc>
                <a:spcPct val="100000"/>
              </a:lnSpc>
            </a:pPr>
            <a:r>
              <a:rPr lang="en-US" dirty="0"/>
              <a:t>Product development focuses on the software features, where a feature does something for the software user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4335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With </a:t>
            </a:r>
            <a:r>
              <a:rPr lang="en-US" dirty="0"/>
              <a:t>incremental development, you start by prioritizing the features so that the most important features are implemented first. </a:t>
            </a:r>
          </a:p>
          <a:p>
            <a:pPr lvl="1">
              <a:lnSpc>
                <a:spcPct val="100000"/>
              </a:lnSpc>
            </a:pPr>
            <a:r>
              <a:rPr lang="en-US" dirty="0"/>
              <a:t>You only define the details of the feature being implemented in an increment. </a:t>
            </a:r>
          </a:p>
          <a:p>
            <a:pPr lvl="1">
              <a:lnSpc>
                <a:spcPct val="100000"/>
              </a:lnSpc>
            </a:pPr>
            <a:r>
              <a:rPr lang="en-US" dirty="0"/>
              <a:t>That feature is then implemented and delivered. </a:t>
            </a:r>
          </a:p>
          <a:p>
            <a:pPr>
              <a:lnSpc>
                <a:spcPct val="100000"/>
              </a:lnSpc>
            </a:pPr>
            <a:r>
              <a:rPr lang="en-US" dirty="0"/>
              <a:t>Users or surrogate users can try it out and provide feedback to the development team. You then go on to define and implement the next feature of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4326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6" name="Picture 5">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1501694" y="1206500"/>
            <a:ext cx="7884914" cy="5286375"/>
          </a:xfrm>
          <a:prstGeom prst="rect">
            <a:avLst/>
          </a:prstGeom>
        </p:spPr>
      </p:pic>
    </p:spTree>
    <p:extLst>
      <p:ext uri="{BB962C8B-B14F-4D97-AF65-F5344CB8AC3E}">
        <p14:creationId xmlns:p14="http://schemas.microsoft.com/office/powerpoint/2010/main" val="27441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Choose features to be included in an </a:t>
            </a:r>
            <a:r>
              <a:rPr lang="en-US" dirty="0" smtClean="0"/>
              <a:t>increment</a:t>
            </a:r>
          </a:p>
          <a:p>
            <a:pPr lvl="1">
              <a:lnSpc>
                <a:spcPct val="100000"/>
              </a:lnSpc>
            </a:pPr>
            <a:r>
              <a:rPr lang="en-US" dirty="0" smtClean="0"/>
              <a:t>Using </a:t>
            </a:r>
            <a:r>
              <a:rPr lang="en-US" dirty="0"/>
              <a:t>the list of features in the planned product, select those features that can be implemented in the next product increment.</a:t>
            </a:r>
          </a:p>
          <a:p>
            <a:pPr>
              <a:lnSpc>
                <a:spcPct val="100000"/>
              </a:lnSpc>
            </a:pPr>
            <a:r>
              <a:rPr lang="en-US" dirty="0"/>
              <a:t>Refine feature </a:t>
            </a:r>
            <a:r>
              <a:rPr lang="en-US" dirty="0" smtClean="0"/>
              <a:t>descriptions</a:t>
            </a:r>
          </a:p>
          <a:p>
            <a:pPr lvl="1">
              <a:lnSpc>
                <a:spcPct val="100000"/>
              </a:lnSpc>
            </a:pPr>
            <a:r>
              <a:rPr lang="en-US" dirty="0" smtClean="0"/>
              <a:t>Add </a:t>
            </a:r>
            <a:r>
              <a:rPr lang="en-US" dirty="0"/>
              <a:t>detail to the feature descriptions so that the team have a common understanding of each feature and there is sufficient detail to begin implementation.</a:t>
            </a:r>
          </a:p>
          <a:p>
            <a:pPr>
              <a:lnSpc>
                <a:spcPct val="100000"/>
              </a:lnSpc>
            </a:pPr>
            <a:r>
              <a:rPr lang="en-US" dirty="0"/>
              <a:t>Implement and </a:t>
            </a:r>
            <a:r>
              <a:rPr lang="en-US" dirty="0" smtClean="0"/>
              <a:t>test</a:t>
            </a:r>
          </a:p>
          <a:p>
            <a:pPr lvl="1">
              <a:lnSpc>
                <a:spcPct val="100000"/>
              </a:lnSpc>
            </a:pPr>
            <a:r>
              <a:rPr lang="en-US" dirty="0" smtClean="0"/>
              <a:t>Implement </a:t>
            </a:r>
            <a:r>
              <a:rPr lang="en-US" dirty="0"/>
              <a:t>the feature and develop automated tests for that feature that show that its </a:t>
            </a:r>
            <a:r>
              <a:rPr lang="en-US" dirty="0" smtClean="0"/>
              <a:t>behavior </a:t>
            </a:r>
            <a:r>
              <a:rPr lang="en-US" dirty="0"/>
              <a:t>is consistent with its description.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532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Integrate </a:t>
            </a:r>
            <a:r>
              <a:rPr lang="en-US" dirty="0"/>
              <a:t>feature and </a:t>
            </a:r>
            <a:r>
              <a:rPr lang="en-US" dirty="0" smtClean="0"/>
              <a:t>test</a:t>
            </a:r>
          </a:p>
          <a:p>
            <a:pPr lvl="1">
              <a:lnSpc>
                <a:spcPct val="100000"/>
              </a:lnSpc>
            </a:pPr>
            <a:r>
              <a:rPr lang="en-US" dirty="0" smtClean="0"/>
              <a:t>Integrate </a:t>
            </a:r>
            <a:r>
              <a:rPr lang="en-US" dirty="0"/>
              <a:t>the developed feature with the existing system and test it to check that it works in conjunction with other features.</a:t>
            </a:r>
          </a:p>
          <a:p>
            <a:pPr>
              <a:lnSpc>
                <a:spcPct val="100000"/>
              </a:lnSpc>
            </a:pPr>
            <a:r>
              <a:rPr lang="en-US" dirty="0"/>
              <a:t>Deliver system </a:t>
            </a:r>
            <a:r>
              <a:rPr lang="en-US" dirty="0" smtClean="0"/>
              <a:t>increment</a:t>
            </a:r>
          </a:p>
          <a:p>
            <a:pPr lvl="1">
              <a:lnSpc>
                <a:spcPct val="100000"/>
              </a:lnSpc>
            </a:pPr>
            <a:r>
              <a:rPr lang="en-US" dirty="0" smtClean="0"/>
              <a:t>Deliver </a:t>
            </a:r>
            <a:r>
              <a:rPr lang="en-US" dirty="0"/>
              <a:t>the system increment to the customer or product manager for checking and comments. If enough features have been implemented, release a version of the system for customer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591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endParaRPr lang="en-US" dirty="0"/>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Involve the customer	</a:t>
            </a:r>
            <a:endParaRPr lang="en-US" dirty="0" smtClean="0"/>
          </a:p>
          <a:p>
            <a:pPr lvl="1">
              <a:lnSpc>
                <a:spcPct val="100000"/>
              </a:lnSpc>
            </a:pPr>
            <a:r>
              <a:rPr lang="en-US" dirty="0" smtClean="0"/>
              <a:t>Involve </a:t>
            </a:r>
            <a:r>
              <a:rPr lang="en-US" dirty="0"/>
              <a:t>customers closely with the software development team. Their role is to provide and prioritize new system requirements and to evaluate each increment of the system. 				</a:t>
            </a:r>
          </a:p>
          <a:p>
            <a:pPr>
              <a:lnSpc>
                <a:spcPct val="100000"/>
              </a:lnSpc>
            </a:pPr>
            <a:r>
              <a:rPr lang="en-US" dirty="0"/>
              <a:t>Embrace </a:t>
            </a:r>
            <a:r>
              <a:rPr lang="en-US" dirty="0" smtClean="0"/>
              <a:t>change</a:t>
            </a:r>
          </a:p>
          <a:p>
            <a:pPr lvl="1">
              <a:lnSpc>
                <a:spcPct val="100000"/>
              </a:lnSpc>
            </a:pPr>
            <a:r>
              <a:rPr lang="en-US" dirty="0" smtClean="0"/>
              <a:t>Expect </a:t>
            </a:r>
            <a:r>
              <a:rPr lang="en-US" dirty="0"/>
              <a:t>the features of the product and the details of these features to change as the development team and the product manager learn more about it. Adapt the software to cope with changes as they are made</a:t>
            </a:r>
            <a:r>
              <a:rPr lang="en-US" dirty="0" smtClean="0"/>
              <a:t>.</a:t>
            </a:r>
          </a:p>
          <a:p>
            <a:pPr lvl="1">
              <a:lnSpc>
                <a:spcPct val="100000"/>
              </a:lnSpc>
            </a:pPr>
            <a:endParaRPr lang="en-US" dirty="0"/>
          </a:p>
          <a:p>
            <a:pPr>
              <a:lnSpc>
                <a:spcPct val="100000"/>
              </a:lnSpc>
            </a:pPr>
            <a:r>
              <a:rPr lang="en-US" dirty="0"/>
              <a:t>Develop and deliver </a:t>
            </a:r>
            <a:r>
              <a:rPr lang="en-US" dirty="0" smtClean="0"/>
              <a:t>incrementally</a:t>
            </a:r>
          </a:p>
          <a:p>
            <a:pPr lvl="1">
              <a:lnSpc>
                <a:spcPct val="100000"/>
              </a:lnSpc>
            </a:pPr>
            <a:r>
              <a:rPr lang="en-US" dirty="0" smtClean="0"/>
              <a:t>Always </a:t>
            </a:r>
            <a:r>
              <a:rPr lang="en-US" dirty="0"/>
              <a:t>develop software products in increments. Test and evaluate each increment as it is developed and feed back required changes to the development team.					 </a:t>
            </a:r>
            <a:br>
              <a:rPr lang="en-US" dirty="0"/>
            </a:b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7246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1217</TotalTime>
  <Words>960</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Candara</vt:lpstr>
      <vt:lpstr>Office Theme</vt:lpstr>
      <vt:lpstr>Introduction</vt:lpstr>
      <vt:lpstr>Agile methods</vt:lpstr>
      <vt:lpstr>The agile manifesto</vt:lpstr>
      <vt:lpstr>Incremental development</vt:lpstr>
      <vt:lpstr>Incremental development</vt:lpstr>
      <vt:lpstr>Incremental development</vt:lpstr>
      <vt:lpstr>Incremental development activities</vt:lpstr>
      <vt:lpstr>Incremental development activities</vt:lpstr>
      <vt:lpstr>Agile development principles</vt:lpstr>
      <vt:lpstr>Agile development principles</vt:lpstr>
      <vt:lpstr>Terminology</vt:lpstr>
      <vt:lpstr>Sprints</vt:lpstr>
      <vt:lpstr>Sprints</vt:lpstr>
      <vt:lpstr>Product backlogs</vt:lpstr>
      <vt:lpstr>Examples of product backlog items</vt:lpstr>
      <vt:lpstr>Examples of product backlog items</vt:lpstr>
      <vt:lpstr>Examples of product backlog items</vt:lpstr>
      <vt:lpstr>Product backlog activities</vt:lpstr>
      <vt:lpstr>Product backlog activities</vt:lpstr>
      <vt:lpstr>Project Charter</vt:lpstr>
      <vt:lpstr>Project Charter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172</cp:revision>
  <cp:lastPrinted>2021-10-18T07:27:50Z</cp:lastPrinted>
  <dcterms:created xsi:type="dcterms:W3CDTF">2021-10-12T10:09:12Z</dcterms:created>
  <dcterms:modified xsi:type="dcterms:W3CDTF">2023-08-29T11:23:06Z</dcterms:modified>
</cp:coreProperties>
</file>