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353" r:id="rId3"/>
    <p:sldId id="1000" r:id="rId4"/>
    <p:sldId id="1001" r:id="rId5"/>
    <p:sldId id="1002" r:id="rId6"/>
    <p:sldId id="1003" r:id="rId7"/>
    <p:sldId id="1004" r:id="rId8"/>
    <p:sldId id="1005" r:id="rId9"/>
    <p:sldId id="1006" r:id="rId10"/>
    <p:sldId id="1007" r:id="rId11"/>
    <p:sldId id="1008" r:id="rId12"/>
    <p:sldId id="1009" r:id="rId13"/>
    <p:sldId id="1010" r:id="rId14"/>
    <p:sldId id="1011" r:id="rId15"/>
    <p:sldId id="1012" r:id="rId16"/>
    <p:sldId id="1013" r:id="rId17"/>
    <p:sldId id="1014" r:id="rId18"/>
    <p:sldId id="1015" r:id="rId19"/>
    <p:sldId id="1016" r:id="rId20"/>
    <p:sldId id="1017" r:id="rId21"/>
    <p:sldId id="1018" r:id="rId22"/>
    <p:sldId id="1019" r:id="rId23"/>
    <p:sldId id="1020" r:id="rId24"/>
    <p:sldId id="1021" r:id="rId25"/>
    <p:sldId id="1022" r:id="rId26"/>
    <p:sldId id="1023" r:id="rId27"/>
    <p:sldId id="1024" r:id="rId28"/>
    <p:sldId id="1025" r:id="rId29"/>
    <p:sldId id="1026" r:id="rId30"/>
    <p:sldId id="1027" r:id="rId31"/>
    <p:sldId id="1028" r:id="rId32"/>
    <p:sldId id="1029" r:id="rId33"/>
    <p:sldId id="1030" r:id="rId34"/>
    <p:sldId id="1031" r:id="rId35"/>
    <p:sldId id="1032" r:id="rId36"/>
    <p:sldId id="1033" r:id="rId37"/>
    <p:sldId id="1034" r:id="rId38"/>
    <p:sldId id="1035" r:id="rId39"/>
    <p:sldId id="1036" r:id="rId40"/>
    <p:sldId id="1037" r:id="rId41"/>
    <p:sldId id="1038" r:id="rId42"/>
    <p:sldId id="1039" r:id="rId43"/>
    <p:sldId id="1040" r:id="rId44"/>
    <p:sldId id="1041" r:id="rId45"/>
    <p:sldId id="1042" r:id="rId46"/>
    <p:sldId id="1043" r:id="rId47"/>
    <p:sldId id="1044" r:id="rId48"/>
    <p:sldId id="1045" r:id="rId49"/>
    <p:sldId id="1046" r:id="rId50"/>
    <p:sldId id="1047" r:id="rId51"/>
    <p:sldId id="1048" r:id="rId52"/>
    <p:sldId id="1049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8498BD"/>
    <a:srgbClr val="C2C2C2"/>
    <a:srgbClr val="514870"/>
    <a:srgbClr val="FFFFFF"/>
    <a:srgbClr val="FFFDFF"/>
    <a:srgbClr val="D2D0D2"/>
    <a:srgbClr val="D5D3D5"/>
    <a:srgbClr val="FD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884" autoAdjust="0"/>
  </p:normalViewPr>
  <p:slideViewPr>
    <p:cSldViewPr snapToGrid="0">
      <p:cViewPr varScale="1">
        <p:scale>
          <a:sx n="106" d="100"/>
          <a:sy n="106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38ED10-CB30-4C79-8FE7-F550068F53CB}" type="slidenum">
              <a:rPr lang="en-US" b="0" smtClean="0">
                <a:latin typeface="Arial" charset="0"/>
              </a:rPr>
              <a:pPr/>
              <a:t>6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209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6856FD8-29CA-4B2F-AC1D-CF9BDB8431D1}" type="slidenum">
              <a:rPr lang="en-US" b="0" smtClean="0">
                <a:latin typeface="Arial" charset="0"/>
              </a:rPr>
              <a:pPr/>
              <a:t>16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695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A617432-3BFA-4F29-BE42-D7E7A5B53BB8}" type="slidenum">
              <a:rPr lang="en-US" b="0" smtClean="0">
                <a:latin typeface="Arial" charset="0"/>
              </a:rPr>
              <a:pPr/>
              <a:t>17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684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75C79D-A4FF-40B9-A09A-1921EE936ED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947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6839DB-EE7C-4492-BC86-EC4021C7846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56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E809A7-A52E-4252-BABC-3EF014A4B88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22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4033599-8C9A-41C7-8A56-D2F04A1A6AD8}" type="slidenum">
              <a:rPr lang="en-US" b="0" smtClean="0">
                <a:latin typeface="Arial" charset="0"/>
              </a:rPr>
              <a:pPr/>
              <a:t>33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0946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7881F4A-B909-4CB2-8917-8BE10738A2CB}" type="slidenum">
              <a:rPr lang="en-US" b="0" smtClean="0">
                <a:latin typeface="Arial" charset="0"/>
              </a:rPr>
              <a:pPr/>
              <a:t>34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902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EE43A2-32B7-45BE-9CCC-F23D9E1C3105}" type="slidenum">
              <a:rPr lang="en-US" b="0" smtClean="0">
                <a:latin typeface="Arial" charset="0"/>
              </a:rPr>
              <a:pPr/>
              <a:t>35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1652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EF3C6CE-7114-40FF-9A8A-658C1CDB2EF7}" type="slidenum">
              <a:rPr lang="en-US" b="0" smtClean="0">
                <a:latin typeface="Arial" charset="0"/>
              </a:rPr>
              <a:pPr/>
              <a:t>36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8228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44622FB-E209-4350-B173-246042B2C207}" type="slidenum">
              <a:rPr lang="en-US" b="0" smtClean="0">
                <a:latin typeface="Arial" charset="0"/>
              </a:rPr>
              <a:pPr/>
              <a:t>37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142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A862619-BD63-4520-90D9-8B28BC961B5D}" type="slidenum">
              <a:rPr lang="en-US" b="0" smtClean="0">
                <a:latin typeface="Arial" charset="0"/>
              </a:rPr>
              <a:pPr/>
              <a:t>7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3559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AAFF22E-D22B-4B46-89B6-CAC6652E62AD}" type="slidenum">
              <a:rPr lang="en-US" b="0" smtClean="0">
                <a:latin typeface="Arial" charset="0"/>
              </a:rPr>
              <a:pPr/>
              <a:t>38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7749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3652CFF-764A-48B8-85EA-8E6900562399}" type="slidenum">
              <a:rPr lang="en-US" b="0" smtClean="0">
                <a:latin typeface="Arial" charset="0"/>
              </a:rPr>
              <a:pPr/>
              <a:t>39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2159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3652CFF-764A-48B8-85EA-8E6900562399}" type="slidenum">
              <a:rPr lang="en-US" b="0" smtClean="0">
                <a:latin typeface="Arial" charset="0"/>
              </a:rPr>
              <a:pPr/>
              <a:t>40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7037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2591838-CB6E-4D21-A05D-49A8D0ECA546}" type="slidenum">
              <a:rPr lang="en-US" b="0" smtClean="0">
                <a:latin typeface="Arial" charset="0"/>
              </a:rPr>
              <a:pPr/>
              <a:t>41</a:t>
            </a:fld>
            <a:endParaRPr lang="en-US" b="0">
              <a:latin typeface="Arial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5173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99B4FEF-6E65-4561-8C56-470296CF4178}" type="slidenum">
              <a:rPr lang="en-US" b="0" smtClean="0">
                <a:latin typeface="Arial" charset="0"/>
              </a:rPr>
              <a:pPr/>
              <a:t>42</a:t>
            </a:fld>
            <a:endParaRPr lang="en-US" b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0496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3F0D900-0129-41FE-917A-5653C4498F61}" type="slidenum">
              <a:rPr lang="en-US" b="0" smtClean="0">
                <a:latin typeface="Arial" charset="0"/>
              </a:rPr>
              <a:pPr/>
              <a:t>43</a:t>
            </a:fld>
            <a:endParaRPr lang="en-US" b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5262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7380A9B-C2CF-4F81-BEE2-6A513C5B4FCF}" type="slidenum">
              <a:rPr lang="en-US" b="0" smtClean="0">
                <a:latin typeface="Arial" charset="0"/>
              </a:rPr>
              <a:pPr/>
              <a:t>44</a:t>
            </a:fld>
            <a:endParaRPr lang="en-US" b="0">
              <a:latin typeface="Arial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8905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86F24A4-49A1-40A8-9052-6FB8A36A90BA}" type="slidenum">
              <a:rPr lang="en-US" b="0" smtClean="0">
                <a:latin typeface="Arial" charset="0"/>
              </a:rPr>
              <a:pPr/>
              <a:t>45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4675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783872D-E3CE-4892-AC93-C9CD4289764E}" type="slidenum">
              <a:rPr lang="en-US" b="0" smtClean="0">
                <a:latin typeface="Arial" charset="0"/>
              </a:rPr>
              <a:pPr/>
              <a:t>46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8396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9A43975-26B0-459B-BD2E-90FCCA00AD98}" type="slidenum">
              <a:rPr lang="en-US" b="0" smtClean="0">
                <a:latin typeface="Arial" charset="0"/>
              </a:rPr>
              <a:pPr/>
              <a:t>47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338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63F7AFB-AE44-45CC-89EF-F7FA35789603}" type="slidenum">
              <a:rPr lang="en-US" b="0" smtClean="0">
                <a:latin typeface="Arial" charset="0"/>
              </a:rPr>
              <a:pPr/>
              <a:t>8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4146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9AC1BF3-9A0C-4380-921E-AF8676742DFB}" type="slidenum">
              <a:rPr lang="en-US" b="0" smtClean="0">
                <a:latin typeface="Arial" charset="0"/>
              </a:rPr>
              <a:pPr/>
              <a:t>48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124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AF94339-D0E0-48F8-9E6C-18464D4B4A13}" type="slidenum">
              <a:rPr lang="en-US" b="0" smtClean="0">
                <a:latin typeface="Arial" charset="0"/>
              </a:rPr>
              <a:pPr/>
              <a:t>49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2196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E7C6B3D-ABF9-4621-B9C4-7C4D00A79BBB}" type="slidenum">
              <a:rPr lang="en-US" b="0" smtClean="0">
                <a:latin typeface="Arial" charset="0"/>
              </a:rPr>
              <a:pPr/>
              <a:t>50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887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62D6864-806A-481B-A4CA-8FD50E6C930D}" type="slidenum">
              <a:rPr lang="en-US" b="0" smtClean="0">
                <a:latin typeface="Arial" charset="0"/>
              </a:rPr>
              <a:pPr/>
              <a:t>51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6979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F9AFFD7-8228-442A-A048-8413C5D6D383}" type="slidenum">
              <a:rPr lang="en-US" b="0" smtClean="0">
                <a:latin typeface="Arial" charset="0"/>
              </a:rPr>
              <a:pPr/>
              <a:t>52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246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95CA7FF-D125-4E7D-ACBA-F0311D9F0F53}" type="slidenum">
              <a:rPr lang="en-US" b="0" smtClean="0">
                <a:latin typeface="Arial" charset="0"/>
              </a:rPr>
              <a:pPr/>
              <a:t>9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883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F96665A-8844-4ECF-B3A1-E494816A731B}" type="slidenum">
              <a:rPr lang="en-US" b="0" smtClean="0">
                <a:latin typeface="Arial" charset="0"/>
              </a:rPr>
              <a:pPr/>
              <a:t>11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598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BFA79F6-F4C2-40C4-951C-4804C07F33F7}" type="slidenum">
              <a:rPr lang="en-US" b="0" smtClean="0">
                <a:latin typeface="Arial" charset="0"/>
              </a:rPr>
              <a:pPr/>
              <a:t>12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540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1D21F5B-F302-4E9D-8DFF-EE02387AE2FE}" type="slidenum">
              <a:rPr lang="en-US" b="0" smtClean="0">
                <a:latin typeface="Arial" charset="0"/>
              </a:rPr>
              <a:pPr/>
              <a:t>13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940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C45517-D637-4BD3-B0FF-F8138550F0DF}" type="slidenum">
              <a:rPr lang="en-US" b="0" smtClean="0">
                <a:latin typeface="Arial" charset="0"/>
              </a:rPr>
              <a:pPr/>
              <a:t>14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307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02D1B01-3C58-435A-9468-8B3AB1F6C16C}" type="slidenum">
              <a:rPr lang="en-US" b="0" smtClean="0">
                <a:latin typeface="Arial" charset="0"/>
              </a:rPr>
              <a:pPr/>
              <a:t>15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601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5DF-50E6-44A5-8993-EA285B5C1F01}" type="datetime1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volution of Systems Integration - Java Code Geeks - 202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312" y="175390"/>
            <a:ext cx="1767229" cy="170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9506-1134-45A3-8F08-683A6C00F195}" type="datetime1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2C5F-689C-4FC8-89B7-23434D4B84B6}" type="datetime1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066801"/>
            <a:ext cx="11176000" cy="259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1" y="3657601"/>
            <a:ext cx="11131549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F1569-34B3-4C85-B3B4-D02F88DEC3A3}" type="datetime1">
              <a:rPr lang="en-US" smtClean="0"/>
              <a:t>3/8/2023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53037-33FC-4E5E-B16A-0A00968DF2AD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9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1"/>
            <a:ext cx="12192000" cy="830638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83063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995248"/>
            <a:ext cx="11650767" cy="547068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208B-F0D4-447A-915D-B459E6DC40F4}" type="datetime1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F81A-6DBB-402F-80DD-CB713C15171C}" type="datetime1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4BE9-5435-450C-8BEC-5D6E2049C3B8}" type="datetime1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0FD3-CDB4-441D-A7B4-3D50F795EB00}" type="datetime1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8257-AD97-4886-9D53-E90AFFA855BF}" type="datetime1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83210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0"/>
            <a:ext cx="11650767" cy="832104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2A70A-BFD8-4EA6-948E-7853E0210BFF}" type="datetime1">
              <a:rPr lang="en-US" smtClean="0"/>
              <a:t>3/8/2023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1C0C-3378-44F2-9780-B409078676A8}" type="datetime1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5D34-A33B-49EA-A4B0-69D6C101D85A}" type="datetime1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479AE-DDEF-4B0B-AD00-2E130CA1D5C9}" type="datetime1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cience.howstuffworks.com/innovation/repurposed-inventions/5-web-mashups.htm#page3" TargetMode="External"/><Relationship Id="rId2" Type="http://schemas.openxmlformats.org/officeDocument/2006/relationships/hyperlink" Target="https://science.howstuffworks.com/innovation/repurposed-inventions/5-web-mashups.htm#page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ence.howstuffworks.com/innovation/repurposed-inventions/5-web-mashups.htm#page5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2315"/>
            <a:ext cx="9144000" cy="2387600"/>
          </a:xfrm>
        </p:spPr>
        <p:txBody>
          <a:bodyPr/>
          <a:lstStyle/>
          <a:p>
            <a:r>
              <a:rPr lang="en-US" dirty="0"/>
              <a:t>Other Web Data and Standards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199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SE495: Software and Systems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Other Data Formats?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2209800" y="1143000"/>
            <a:ext cx="8269288" cy="54864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XML is </a:t>
            </a:r>
            <a:r>
              <a:rPr lang="en-US" dirty="0">
                <a:solidFill>
                  <a:srgbClr val="0000FF"/>
                </a:solidFill>
              </a:rPr>
              <a:t>flexible</a:t>
            </a:r>
            <a:r>
              <a:rPr lang="en-US" dirty="0"/>
              <a:t> and can be used to define any data structure in a rooted tree. </a:t>
            </a:r>
          </a:p>
          <a:p>
            <a:pPr>
              <a:defRPr/>
            </a:pPr>
            <a:r>
              <a:rPr lang="en-US" dirty="0"/>
              <a:t>For any specific data structure, an XML </a:t>
            </a:r>
            <a:r>
              <a:rPr lang="en-US" dirty="0">
                <a:solidFill>
                  <a:srgbClr val="0000FF"/>
                </a:solidFill>
              </a:rPr>
              <a:t>schema</a:t>
            </a:r>
            <a:r>
              <a:rPr lang="en-US" dirty="0"/>
              <a:t> or DTD is needed to define the structure.</a:t>
            </a:r>
          </a:p>
          <a:p>
            <a:pPr>
              <a:defRPr/>
            </a:pPr>
            <a:r>
              <a:rPr lang="en-US" dirty="0"/>
              <a:t>For convenience, a few predefined XML data structures are used, which </a:t>
            </a:r>
            <a:r>
              <a:rPr lang="en-US" dirty="0">
                <a:solidFill>
                  <a:srgbClr val="0000FF"/>
                </a:solidFill>
              </a:rPr>
              <a:t>do not need a schema </a:t>
            </a:r>
            <a:r>
              <a:rPr lang="en-US" dirty="0"/>
              <a:t>file:</a:t>
            </a:r>
          </a:p>
          <a:p>
            <a:pPr lvl="1">
              <a:defRPr/>
            </a:pPr>
            <a:r>
              <a:rPr lang="en-US" dirty="0"/>
              <a:t>POX</a:t>
            </a:r>
          </a:p>
          <a:p>
            <a:pPr lvl="1">
              <a:defRPr/>
            </a:pPr>
            <a:r>
              <a:rPr lang="en-US" dirty="0"/>
              <a:t>RSS</a:t>
            </a:r>
          </a:p>
          <a:p>
            <a:pPr lvl="1">
              <a:defRPr/>
            </a:pPr>
            <a:r>
              <a:rPr lang="en-US" dirty="0"/>
              <a:t>ATOM</a:t>
            </a:r>
          </a:p>
          <a:p>
            <a:pPr>
              <a:defRPr/>
            </a:pPr>
            <a:r>
              <a:rPr lang="en-US" dirty="0"/>
              <a:t>They are widely used in Web page feed: Another Web page can conveniently read your Web data with structure, instead of a string (Project 4).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DA89468-46BE-4AA6-8E23-3F11106094C2}" type="slidenum">
              <a:rPr lang="en-US" b="0" smtClean="0">
                <a:solidFill>
                  <a:schemeClr val="tx2"/>
                </a:solidFill>
              </a:rPr>
              <a:pPr/>
              <a:t>10</a:t>
            </a:fld>
            <a:endParaRPr lang="en-US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67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RSS: An XML-based Feed Data Structure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905000" y="1143000"/>
            <a:ext cx="8574088" cy="54864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0000FF"/>
                </a:solidFill>
              </a:rPr>
              <a:t>feed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is a data structure that contains a list of items</a:t>
            </a:r>
          </a:p>
          <a:p>
            <a:r>
              <a:rPr lang="en-US" dirty="0"/>
              <a:t>Each items is described by a few attributes, including the hyperlink and other information of the item, such as title, author, etc. </a:t>
            </a:r>
          </a:p>
          <a:p>
            <a:r>
              <a:rPr lang="en-US" dirty="0"/>
              <a:t>RSS is a language used to describe syndicated feed data. </a:t>
            </a:r>
          </a:p>
          <a:p>
            <a:r>
              <a:rPr lang="en-US" dirty="0"/>
              <a:t>A number of RSS versions exist. </a:t>
            </a:r>
          </a:p>
          <a:p>
            <a:r>
              <a:rPr lang="en-US" b="1" dirty="0"/>
              <a:t>RSS</a:t>
            </a:r>
            <a:r>
              <a:rPr lang="en-US" dirty="0"/>
              <a:t> </a:t>
            </a:r>
            <a:r>
              <a:rPr lang="en-US" b="1" dirty="0"/>
              <a:t>1.0</a:t>
            </a:r>
            <a:r>
              <a:rPr lang="en-US" dirty="0"/>
              <a:t> stands for </a:t>
            </a:r>
            <a:r>
              <a:rPr lang="en-US" b="1" dirty="0"/>
              <a:t>RDF Site Summary</a:t>
            </a:r>
            <a:r>
              <a:rPr lang="en-US" dirty="0"/>
              <a:t>, where RDF (Resource Description Framework) is an ontology language widely used in semantic Web authoring. </a:t>
            </a:r>
          </a:p>
          <a:p>
            <a:r>
              <a:rPr lang="en-US" b="1" dirty="0"/>
              <a:t>RSS 2.0 </a:t>
            </a:r>
            <a:r>
              <a:rPr lang="en-US" dirty="0"/>
              <a:t>stands for </a:t>
            </a:r>
            <a:r>
              <a:rPr lang="en-US" b="1" dirty="0"/>
              <a:t>Really Simple Syndication</a:t>
            </a:r>
            <a:r>
              <a:rPr lang="en-US" dirty="0"/>
              <a:t>. It is an XML document with a specific schema definition.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7F3C444-97B5-4DCE-81AB-F3E51E2E1A27}" type="slidenum">
              <a:rPr lang="en-US" b="0" smtClean="0">
                <a:solidFill>
                  <a:schemeClr val="tx2"/>
                </a:solidFill>
              </a:rPr>
              <a:pPr/>
              <a:t>11</a:t>
            </a:fld>
            <a:endParaRPr lang="en-US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95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RSS Schema, with a four-layer structure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C84910-0C3E-492E-A0F2-A294F397D9B7}" type="slidenum">
              <a:rPr lang="en-US" b="0" smtClean="0">
                <a:solidFill>
                  <a:schemeClr val="tx2"/>
                </a:solidFill>
              </a:rPr>
              <a:pPr/>
              <a:t>12</a:t>
            </a:fld>
            <a:endParaRPr lang="en-US" b="0">
              <a:solidFill>
                <a:schemeClr val="tx2"/>
              </a:solidFill>
            </a:endParaRP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43001"/>
            <a:ext cx="74676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ular Callout 1"/>
          <p:cNvSpPr/>
          <p:nvPr/>
        </p:nvSpPr>
        <p:spPr bwMode="auto">
          <a:xfrm>
            <a:off x="1367073" y="4419600"/>
            <a:ext cx="2900127" cy="609600"/>
          </a:xfrm>
          <a:prstGeom prst="wedgeRoundRectCallout">
            <a:avLst>
              <a:gd name="adj1" fmla="val 47185"/>
              <a:gd name="adj2" fmla="val -138306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ndara" panose="020E0502030303020204" pitchFamily="34" charset="0"/>
              </a:rPr>
              <a:t>Four-level structure</a:t>
            </a:r>
          </a:p>
        </p:txBody>
      </p:sp>
    </p:spTree>
    <p:extLst>
      <p:ext uri="{BB962C8B-B14F-4D97-AF65-F5344CB8AC3E}">
        <p14:creationId xmlns:p14="http://schemas.microsoft.com/office/powerpoint/2010/main" val="86723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 of RSS Document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752600" y="920750"/>
            <a:ext cx="8574088" cy="5784849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sz="1800" dirty="0"/>
              <a:t>&lt;?</a:t>
            </a:r>
            <a:r>
              <a:rPr lang="en-US" sz="1800" dirty="0">
                <a:solidFill>
                  <a:srgbClr val="C00000"/>
                </a:solidFill>
              </a:rPr>
              <a:t>xml</a:t>
            </a:r>
            <a:r>
              <a:rPr lang="en-US" sz="1800" dirty="0"/>
              <a:t> version="1.0"?&gt;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&lt;</a:t>
            </a:r>
            <a:r>
              <a:rPr lang="en-US" sz="1800" dirty="0" err="1"/>
              <a:t>rss</a:t>
            </a:r>
            <a:r>
              <a:rPr lang="en-US" sz="1800" dirty="0"/>
              <a:t> version="2.0"&gt;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   &lt;</a:t>
            </a:r>
            <a:r>
              <a:rPr lang="en-US" sz="1800" dirty="0">
                <a:solidFill>
                  <a:srgbClr val="0000FF"/>
                </a:solidFill>
              </a:rPr>
              <a:t>channel</a:t>
            </a:r>
            <a:r>
              <a:rPr lang="en-US" sz="1800" dirty="0"/>
              <a:t>&gt;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     &lt;</a:t>
            </a:r>
            <a:r>
              <a:rPr lang="en-US" sz="1800" dirty="0">
                <a:solidFill>
                  <a:srgbClr val="0000FF"/>
                </a:solidFill>
              </a:rPr>
              <a:t>title</a:t>
            </a:r>
            <a:r>
              <a:rPr lang="en-US" sz="1800" dirty="0"/>
              <a:t>&gt;Computer Science Books&lt;/title&gt;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     &lt;</a:t>
            </a:r>
            <a:r>
              <a:rPr lang="en-US" sz="1800" dirty="0">
                <a:solidFill>
                  <a:srgbClr val="0000FF"/>
                </a:solidFill>
              </a:rPr>
              <a:t>link</a:t>
            </a:r>
            <a:r>
              <a:rPr lang="en-US" sz="1800" dirty="0"/>
              <a:t>&gt;http://cslibrary.asu.edu/&lt;/link&gt;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    &lt;</a:t>
            </a:r>
            <a:r>
              <a:rPr lang="en-US" sz="1800" dirty="0">
                <a:solidFill>
                  <a:srgbClr val="0000FF"/>
                </a:solidFill>
              </a:rPr>
              <a:t>description</a:t>
            </a:r>
            <a:r>
              <a:rPr lang="en-US" sz="1800" dirty="0"/>
              <a:t>&gt;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        This example will be further discussed in RESTful service in Chapter 7.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     &lt;/description&gt;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     &lt;</a:t>
            </a:r>
            <a:r>
              <a:rPr lang="en-US" sz="1800" dirty="0">
                <a:solidFill>
                  <a:srgbClr val="0000FF"/>
                </a:solidFill>
              </a:rPr>
              <a:t>item</a:t>
            </a:r>
            <a:r>
              <a:rPr lang="en-US" sz="1800" dirty="0"/>
              <a:t>&gt;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        &lt;</a:t>
            </a:r>
            <a:r>
              <a:rPr lang="en-US" sz="1800" dirty="0">
                <a:solidFill>
                  <a:srgbClr val="C00000"/>
                </a:solidFill>
              </a:rPr>
              <a:t>title</a:t>
            </a:r>
            <a:r>
              <a:rPr lang="en-US" sz="1800" dirty="0"/>
              <a:t>&gt;Operating Systems&lt;/title&gt;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        &lt;</a:t>
            </a:r>
            <a:r>
              <a:rPr lang="en-US" sz="1800" dirty="0">
                <a:solidFill>
                  <a:srgbClr val="C00000"/>
                </a:solidFill>
              </a:rPr>
              <a:t>link</a:t>
            </a:r>
            <a:r>
              <a:rPr lang="en-US" sz="1800" dirty="0"/>
              <a:t>&gt;http://mylibrary.asu.edu/authors/{author=Aaron}&lt;/link&gt;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        &lt;</a:t>
            </a:r>
            <a:r>
              <a:rPr lang="en-US" sz="1800" dirty="0">
                <a:solidFill>
                  <a:srgbClr val="C00000"/>
                </a:solidFill>
              </a:rPr>
              <a:t>description</a:t>
            </a:r>
            <a:r>
              <a:rPr lang="en-US" sz="1800" dirty="0"/>
              <a:t>&gt;Operating system design and analysis&lt;/description&gt;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        &lt;</a:t>
            </a:r>
            <a:r>
              <a:rPr lang="en-US" sz="1800" dirty="0">
                <a:solidFill>
                  <a:srgbClr val="C00000"/>
                </a:solidFill>
              </a:rPr>
              <a:t>autho</a:t>
            </a:r>
            <a:r>
              <a:rPr lang="en-US" sz="1800" dirty="0"/>
              <a:t>r&gt;aaronauthor@asu.edu&lt;/author&gt;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     &lt;/item&gt;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	…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&lt;</a:t>
            </a:r>
            <a:r>
              <a:rPr lang="en-US" sz="1800" dirty="0">
                <a:solidFill>
                  <a:srgbClr val="0000FF"/>
                </a:solidFill>
              </a:rPr>
              <a:t>channel</a:t>
            </a:r>
            <a:r>
              <a:rPr lang="en-US" sz="1800" dirty="0"/>
              <a:t>&gt;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     &lt;</a:t>
            </a:r>
            <a:r>
              <a:rPr lang="en-US" sz="1800" dirty="0">
                <a:solidFill>
                  <a:srgbClr val="0000FF"/>
                </a:solidFill>
              </a:rPr>
              <a:t>title</a:t>
            </a:r>
            <a:r>
              <a:rPr lang="en-US" sz="1800" dirty="0"/>
              <a:t>&gt;Biology Science Books&lt;/title&gt;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     …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AB745D2-43D3-4A99-8701-301129ADF2DC}" type="slidenum">
              <a:rPr lang="en-US" b="0" smtClean="0">
                <a:solidFill>
                  <a:schemeClr val="tx2"/>
                </a:solidFill>
              </a:rPr>
              <a:pPr/>
              <a:t>13</a:t>
            </a:fld>
            <a:endParaRPr lang="en-US" b="0">
              <a:solidFill>
                <a:schemeClr val="tx2"/>
              </a:solidFill>
            </a:endParaRPr>
          </a:p>
        </p:txBody>
      </p:sp>
      <p:grpSp>
        <p:nvGrpSpPr>
          <p:cNvPr id="15388" name="Group 15387"/>
          <p:cNvGrpSpPr/>
          <p:nvPr/>
        </p:nvGrpSpPr>
        <p:grpSpPr>
          <a:xfrm>
            <a:off x="6563086" y="1204913"/>
            <a:ext cx="3723914" cy="5349875"/>
            <a:chOff x="5343886" y="1204912"/>
            <a:chExt cx="3723914" cy="5349875"/>
          </a:xfrm>
        </p:grpSpPr>
        <p:grpSp>
          <p:nvGrpSpPr>
            <p:cNvPr id="15386" name="Group 15385"/>
            <p:cNvGrpSpPr/>
            <p:nvPr/>
          </p:nvGrpSpPr>
          <p:grpSpPr>
            <a:xfrm>
              <a:off x="6815137" y="1204912"/>
              <a:ext cx="2252663" cy="5078412"/>
              <a:chOff x="4322353" y="1204912"/>
              <a:chExt cx="2252663" cy="5078412"/>
            </a:xfrm>
          </p:grpSpPr>
          <p:sp>
            <p:nvSpPr>
              <p:cNvPr id="12" name="Rectangle 12"/>
              <p:cNvSpPr>
                <a:spLocks noChangeArrowheads="1"/>
              </p:cNvSpPr>
              <p:nvPr/>
            </p:nvSpPr>
            <p:spPr bwMode="auto">
              <a:xfrm>
                <a:off x="4882741" y="1212850"/>
                <a:ext cx="1682750" cy="4222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3"/>
              <p:cNvSpPr>
                <a:spLocks noEditPoints="1"/>
              </p:cNvSpPr>
              <p:nvPr/>
            </p:nvSpPr>
            <p:spPr bwMode="auto">
              <a:xfrm>
                <a:off x="4874803" y="1204912"/>
                <a:ext cx="1700213" cy="438150"/>
              </a:xfrm>
              <a:custGeom>
                <a:avLst/>
                <a:gdLst>
                  <a:gd name="T0" fmla="*/ 0 w 1552"/>
                  <a:gd name="T1" fmla="*/ 8 h 400"/>
                  <a:gd name="T2" fmla="*/ 8 w 1552"/>
                  <a:gd name="T3" fmla="*/ 0 h 400"/>
                  <a:gd name="T4" fmla="*/ 1544 w 1552"/>
                  <a:gd name="T5" fmla="*/ 0 h 400"/>
                  <a:gd name="T6" fmla="*/ 1552 w 1552"/>
                  <a:gd name="T7" fmla="*/ 8 h 400"/>
                  <a:gd name="T8" fmla="*/ 1552 w 1552"/>
                  <a:gd name="T9" fmla="*/ 392 h 400"/>
                  <a:gd name="T10" fmla="*/ 1544 w 1552"/>
                  <a:gd name="T11" fmla="*/ 400 h 400"/>
                  <a:gd name="T12" fmla="*/ 8 w 1552"/>
                  <a:gd name="T13" fmla="*/ 400 h 400"/>
                  <a:gd name="T14" fmla="*/ 0 w 1552"/>
                  <a:gd name="T15" fmla="*/ 392 h 400"/>
                  <a:gd name="T16" fmla="*/ 0 w 1552"/>
                  <a:gd name="T17" fmla="*/ 8 h 400"/>
                  <a:gd name="T18" fmla="*/ 16 w 1552"/>
                  <a:gd name="T19" fmla="*/ 392 h 400"/>
                  <a:gd name="T20" fmla="*/ 8 w 1552"/>
                  <a:gd name="T21" fmla="*/ 384 h 400"/>
                  <a:gd name="T22" fmla="*/ 1544 w 1552"/>
                  <a:gd name="T23" fmla="*/ 384 h 400"/>
                  <a:gd name="T24" fmla="*/ 1536 w 1552"/>
                  <a:gd name="T25" fmla="*/ 392 h 400"/>
                  <a:gd name="T26" fmla="*/ 1536 w 1552"/>
                  <a:gd name="T27" fmla="*/ 8 h 400"/>
                  <a:gd name="T28" fmla="*/ 1544 w 1552"/>
                  <a:gd name="T29" fmla="*/ 16 h 400"/>
                  <a:gd name="T30" fmla="*/ 8 w 1552"/>
                  <a:gd name="T31" fmla="*/ 16 h 400"/>
                  <a:gd name="T32" fmla="*/ 16 w 1552"/>
                  <a:gd name="T33" fmla="*/ 8 h 400"/>
                  <a:gd name="T34" fmla="*/ 16 w 1552"/>
                  <a:gd name="T35" fmla="*/ 392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2" h="400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1544" y="0"/>
                    </a:lnTo>
                    <a:cubicBezTo>
                      <a:pt x="1549" y="0"/>
                      <a:pt x="1552" y="4"/>
                      <a:pt x="1552" y="8"/>
                    </a:cubicBezTo>
                    <a:lnTo>
                      <a:pt x="1552" y="392"/>
                    </a:lnTo>
                    <a:cubicBezTo>
                      <a:pt x="1552" y="397"/>
                      <a:pt x="1549" y="400"/>
                      <a:pt x="1544" y="400"/>
                    </a:cubicBezTo>
                    <a:lnTo>
                      <a:pt x="8" y="400"/>
                    </a:lnTo>
                    <a:cubicBezTo>
                      <a:pt x="4" y="400"/>
                      <a:pt x="0" y="397"/>
                      <a:pt x="0" y="392"/>
                    </a:cubicBezTo>
                    <a:lnTo>
                      <a:pt x="0" y="8"/>
                    </a:lnTo>
                    <a:close/>
                    <a:moveTo>
                      <a:pt x="16" y="392"/>
                    </a:moveTo>
                    <a:lnTo>
                      <a:pt x="8" y="384"/>
                    </a:lnTo>
                    <a:lnTo>
                      <a:pt x="1544" y="384"/>
                    </a:lnTo>
                    <a:lnTo>
                      <a:pt x="1536" y="392"/>
                    </a:lnTo>
                    <a:lnTo>
                      <a:pt x="1536" y="8"/>
                    </a:lnTo>
                    <a:lnTo>
                      <a:pt x="1544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14"/>
              <p:cNvSpPr>
                <a:spLocks noChangeArrowheads="1"/>
              </p:cNvSpPr>
              <p:nvPr/>
            </p:nvSpPr>
            <p:spPr bwMode="auto">
              <a:xfrm>
                <a:off x="5508216" y="1262062"/>
                <a:ext cx="43922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200">
                    <a:solidFill>
                      <a:srgbClr val="000000"/>
                    </a:solidFill>
                    <a:latin typeface="Times New Roman" pitchFamily="18" charset="0"/>
                  </a:rPr>
                  <a:t>title</a:t>
                </a:r>
                <a:endParaRPr lang="en-US" altLang="en-US"/>
              </a:p>
            </p:txBody>
          </p:sp>
          <p:sp>
            <p:nvSpPr>
              <p:cNvPr id="15" name="Rectangle 15"/>
              <p:cNvSpPr>
                <a:spLocks noChangeArrowheads="1"/>
              </p:cNvSpPr>
              <p:nvPr/>
            </p:nvSpPr>
            <p:spPr bwMode="auto">
              <a:xfrm>
                <a:off x="4882741" y="1704975"/>
                <a:ext cx="1682750" cy="4222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6"/>
              <p:cNvSpPr>
                <a:spLocks noEditPoints="1"/>
              </p:cNvSpPr>
              <p:nvPr/>
            </p:nvSpPr>
            <p:spPr bwMode="auto">
              <a:xfrm>
                <a:off x="4874803" y="1697037"/>
                <a:ext cx="1700213" cy="438150"/>
              </a:xfrm>
              <a:custGeom>
                <a:avLst/>
                <a:gdLst>
                  <a:gd name="T0" fmla="*/ 0 w 1552"/>
                  <a:gd name="T1" fmla="*/ 8 h 400"/>
                  <a:gd name="T2" fmla="*/ 8 w 1552"/>
                  <a:gd name="T3" fmla="*/ 0 h 400"/>
                  <a:gd name="T4" fmla="*/ 1544 w 1552"/>
                  <a:gd name="T5" fmla="*/ 0 h 400"/>
                  <a:gd name="T6" fmla="*/ 1552 w 1552"/>
                  <a:gd name="T7" fmla="*/ 8 h 400"/>
                  <a:gd name="T8" fmla="*/ 1552 w 1552"/>
                  <a:gd name="T9" fmla="*/ 392 h 400"/>
                  <a:gd name="T10" fmla="*/ 1544 w 1552"/>
                  <a:gd name="T11" fmla="*/ 400 h 400"/>
                  <a:gd name="T12" fmla="*/ 8 w 1552"/>
                  <a:gd name="T13" fmla="*/ 400 h 400"/>
                  <a:gd name="T14" fmla="*/ 0 w 1552"/>
                  <a:gd name="T15" fmla="*/ 392 h 400"/>
                  <a:gd name="T16" fmla="*/ 0 w 1552"/>
                  <a:gd name="T17" fmla="*/ 8 h 400"/>
                  <a:gd name="T18" fmla="*/ 16 w 1552"/>
                  <a:gd name="T19" fmla="*/ 392 h 400"/>
                  <a:gd name="T20" fmla="*/ 8 w 1552"/>
                  <a:gd name="T21" fmla="*/ 384 h 400"/>
                  <a:gd name="T22" fmla="*/ 1544 w 1552"/>
                  <a:gd name="T23" fmla="*/ 384 h 400"/>
                  <a:gd name="T24" fmla="*/ 1536 w 1552"/>
                  <a:gd name="T25" fmla="*/ 392 h 400"/>
                  <a:gd name="T26" fmla="*/ 1536 w 1552"/>
                  <a:gd name="T27" fmla="*/ 8 h 400"/>
                  <a:gd name="T28" fmla="*/ 1544 w 1552"/>
                  <a:gd name="T29" fmla="*/ 16 h 400"/>
                  <a:gd name="T30" fmla="*/ 8 w 1552"/>
                  <a:gd name="T31" fmla="*/ 16 h 400"/>
                  <a:gd name="T32" fmla="*/ 16 w 1552"/>
                  <a:gd name="T33" fmla="*/ 8 h 400"/>
                  <a:gd name="T34" fmla="*/ 16 w 1552"/>
                  <a:gd name="T35" fmla="*/ 392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2" h="400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1544" y="0"/>
                    </a:lnTo>
                    <a:cubicBezTo>
                      <a:pt x="1549" y="0"/>
                      <a:pt x="1552" y="4"/>
                      <a:pt x="1552" y="8"/>
                    </a:cubicBezTo>
                    <a:lnTo>
                      <a:pt x="1552" y="392"/>
                    </a:lnTo>
                    <a:cubicBezTo>
                      <a:pt x="1552" y="397"/>
                      <a:pt x="1549" y="400"/>
                      <a:pt x="1544" y="400"/>
                    </a:cubicBezTo>
                    <a:lnTo>
                      <a:pt x="8" y="400"/>
                    </a:lnTo>
                    <a:cubicBezTo>
                      <a:pt x="4" y="400"/>
                      <a:pt x="0" y="397"/>
                      <a:pt x="0" y="392"/>
                    </a:cubicBezTo>
                    <a:lnTo>
                      <a:pt x="0" y="8"/>
                    </a:lnTo>
                    <a:close/>
                    <a:moveTo>
                      <a:pt x="16" y="392"/>
                    </a:moveTo>
                    <a:lnTo>
                      <a:pt x="8" y="384"/>
                    </a:lnTo>
                    <a:lnTo>
                      <a:pt x="1544" y="384"/>
                    </a:lnTo>
                    <a:lnTo>
                      <a:pt x="1536" y="392"/>
                    </a:lnTo>
                    <a:lnTo>
                      <a:pt x="1536" y="8"/>
                    </a:lnTo>
                    <a:lnTo>
                      <a:pt x="1544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17"/>
              <p:cNvSpPr>
                <a:spLocks noChangeArrowheads="1"/>
              </p:cNvSpPr>
              <p:nvPr/>
            </p:nvSpPr>
            <p:spPr bwMode="auto">
              <a:xfrm>
                <a:off x="5104991" y="1754187"/>
                <a:ext cx="125354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200" dirty="0">
                    <a:solidFill>
                      <a:srgbClr val="000000"/>
                    </a:solidFill>
                    <a:latin typeface="Times New Roman" pitchFamily="18" charset="0"/>
                  </a:rPr>
                  <a:t>description</a:t>
                </a:r>
                <a:endParaRPr lang="en-US" altLang="en-US" dirty="0"/>
              </a:p>
            </p:txBody>
          </p:sp>
          <p:sp>
            <p:nvSpPr>
              <p:cNvPr id="18" name="Rectangle 18"/>
              <p:cNvSpPr>
                <a:spLocks noChangeArrowheads="1"/>
              </p:cNvSpPr>
              <p:nvPr/>
            </p:nvSpPr>
            <p:spPr bwMode="auto">
              <a:xfrm>
                <a:off x="4882741" y="2197100"/>
                <a:ext cx="1682750" cy="4222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9"/>
              <p:cNvSpPr>
                <a:spLocks noEditPoints="1"/>
              </p:cNvSpPr>
              <p:nvPr/>
            </p:nvSpPr>
            <p:spPr bwMode="auto">
              <a:xfrm>
                <a:off x="4874803" y="2189162"/>
                <a:ext cx="1700213" cy="438150"/>
              </a:xfrm>
              <a:custGeom>
                <a:avLst/>
                <a:gdLst>
                  <a:gd name="T0" fmla="*/ 0 w 1552"/>
                  <a:gd name="T1" fmla="*/ 8 h 400"/>
                  <a:gd name="T2" fmla="*/ 8 w 1552"/>
                  <a:gd name="T3" fmla="*/ 0 h 400"/>
                  <a:gd name="T4" fmla="*/ 1544 w 1552"/>
                  <a:gd name="T5" fmla="*/ 0 h 400"/>
                  <a:gd name="T6" fmla="*/ 1552 w 1552"/>
                  <a:gd name="T7" fmla="*/ 8 h 400"/>
                  <a:gd name="T8" fmla="*/ 1552 w 1552"/>
                  <a:gd name="T9" fmla="*/ 392 h 400"/>
                  <a:gd name="T10" fmla="*/ 1544 w 1552"/>
                  <a:gd name="T11" fmla="*/ 400 h 400"/>
                  <a:gd name="T12" fmla="*/ 8 w 1552"/>
                  <a:gd name="T13" fmla="*/ 400 h 400"/>
                  <a:gd name="T14" fmla="*/ 0 w 1552"/>
                  <a:gd name="T15" fmla="*/ 392 h 400"/>
                  <a:gd name="T16" fmla="*/ 0 w 1552"/>
                  <a:gd name="T17" fmla="*/ 8 h 400"/>
                  <a:gd name="T18" fmla="*/ 16 w 1552"/>
                  <a:gd name="T19" fmla="*/ 392 h 400"/>
                  <a:gd name="T20" fmla="*/ 8 w 1552"/>
                  <a:gd name="T21" fmla="*/ 384 h 400"/>
                  <a:gd name="T22" fmla="*/ 1544 w 1552"/>
                  <a:gd name="T23" fmla="*/ 384 h 400"/>
                  <a:gd name="T24" fmla="*/ 1536 w 1552"/>
                  <a:gd name="T25" fmla="*/ 392 h 400"/>
                  <a:gd name="T26" fmla="*/ 1536 w 1552"/>
                  <a:gd name="T27" fmla="*/ 8 h 400"/>
                  <a:gd name="T28" fmla="*/ 1544 w 1552"/>
                  <a:gd name="T29" fmla="*/ 16 h 400"/>
                  <a:gd name="T30" fmla="*/ 8 w 1552"/>
                  <a:gd name="T31" fmla="*/ 16 h 400"/>
                  <a:gd name="T32" fmla="*/ 16 w 1552"/>
                  <a:gd name="T33" fmla="*/ 8 h 400"/>
                  <a:gd name="T34" fmla="*/ 16 w 1552"/>
                  <a:gd name="T35" fmla="*/ 392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2" h="400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1544" y="0"/>
                    </a:lnTo>
                    <a:cubicBezTo>
                      <a:pt x="1549" y="0"/>
                      <a:pt x="1552" y="4"/>
                      <a:pt x="1552" y="8"/>
                    </a:cubicBezTo>
                    <a:lnTo>
                      <a:pt x="1552" y="392"/>
                    </a:lnTo>
                    <a:cubicBezTo>
                      <a:pt x="1552" y="397"/>
                      <a:pt x="1549" y="400"/>
                      <a:pt x="1544" y="400"/>
                    </a:cubicBezTo>
                    <a:lnTo>
                      <a:pt x="8" y="400"/>
                    </a:lnTo>
                    <a:cubicBezTo>
                      <a:pt x="4" y="400"/>
                      <a:pt x="0" y="397"/>
                      <a:pt x="0" y="392"/>
                    </a:cubicBezTo>
                    <a:lnTo>
                      <a:pt x="0" y="8"/>
                    </a:lnTo>
                    <a:close/>
                    <a:moveTo>
                      <a:pt x="16" y="392"/>
                    </a:moveTo>
                    <a:lnTo>
                      <a:pt x="8" y="384"/>
                    </a:lnTo>
                    <a:lnTo>
                      <a:pt x="1544" y="384"/>
                    </a:lnTo>
                    <a:lnTo>
                      <a:pt x="1536" y="392"/>
                    </a:lnTo>
                    <a:lnTo>
                      <a:pt x="1536" y="8"/>
                    </a:lnTo>
                    <a:lnTo>
                      <a:pt x="1544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20"/>
              <p:cNvSpPr>
                <a:spLocks noChangeArrowheads="1"/>
              </p:cNvSpPr>
              <p:nvPr/>
            </p:nvSpPr>
            <p:spPr bwMode="auto">
              <a:xfrm>
                <a:off x="5508216" y="2246312"/>
                <a:ext cx="43922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200">
                    <a:solidFill>
                      <a:srgbClr val="000000"/>
                    </a:solidFill>
                    <a:latin typeface="Times New Roman" pitchFamily="18" charset="0"/>
                  </a:rPr>
                  <a:t>link</a:t>
                </a:r>
                <a:endParaRPr lang="en-US" altLang="en-US"/>
              </a:p>
            </p:txBody>
          </p:sp>
          <p:sp>
            <p:nvSpPr>
              <p:cNvPr id="21" name="Rectangle 21"/>
              <p:cNvSpPr>
                <a:spLocks noChangeArrowheads="1"/>
              </p:cNvSpPr>
              <p:nvPr/>
            </p:nvSpPr>
            <p:spPr bwMode="auto">
              <a:xfrm>
                <a:off x="4882741" y="2689225"/>
                <a:ext cx="1682750" cy="4222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2"/>
              <p:cNvSpPr>
                <a:spLocks noEditPoints="1"/>
              </p:cNvSpPr>
              <p:nvPr/>
            </p:nvSpPr>
            <p:spPr bwMode="auto">
              <a:xfrm>
                <a:off x="4874803" y="2681287"/>
                <a:ext cx="1700213" cy="438150"/>
              </a:xfrm>
              <a:custGeom>
                <a:avLst/>
                <a:gdLst>
                  <a:gd name="T0" fmla="*/ 0 w 1552"/>
                  <a:gd name="T1" fmla="*/ 8 h 400"/>
                  <a:gd name="T2" fmla="*/ 8 w 1552"/>
                  <a:gd name="T3" fmla="*/ 0 h 400"/>
                  <a:gd name="T4" fmla="*/ 1544 w 1552"/>
                  <a:gd name="T5" fmla="*/ 0 h 400"/>
                  <a:gd name="T6" fmla="*/ 1552 w 1552"/>
                  <a:gd name="T7" fmla="*/ 8 h 400"/>
                  <a:gd name="T8" fmla="*/ 1552 w 1552"/>
                  <a:gd name="T9" fmla="*/ 392 h 400"/>
                  <a:gd name="T10" fmla="*/ 1544 w 1552"/>
                  <a:gd name="T11" fmla="*/ 400 h 400"/>
                  <a:gd name="T12" fmla="*/ 8 w 1552"/>
                  <a:gd name="T13" fmla="*/ 400 h 400"/>
                  <a:gd name="T14" fmla="*/ 0 w 1552"/>
                  <a:gd name="T15" fmla="*/ 392 h 400"/>
                  <a:gd name="T16" fmla="*/ 0 w 1552"/>
                  <a:gd name="T17" fmla="*/ 8 h 400"/>
                  <a:gd name="T18" fmla="*/ 16 w 1552"/>
                  <a:gd name="T19" fmla="*/ 392 h 400"/>
                  <a:gd name="T20" fmla="*/ 8 w 1552"/>
                  <a:gd name="T21" fmla="*/ 384 h 400"/>
                  <a:gd name="T22" fmla="*/ 1544 w 1552"/>
                  <a:gd name="T23" fmla="*/ 384 h 400"/>
                  <a:gd name="T24" fmla="*/ 1536 w 1552"/>
                  <a:gd name="T25" fmla="*/ 392 h 400"/>
                  <a:gd name="T26" fmla="*/ 1536 w 1552"/>
                  <a:gd name="T27" fmla="*/ 8 h 400"/>
                  <a:gd name="T28" fmla="*/ 1544 w 1552"/>
                  <a:gd name="T29" fmla="*/ 16 h 400"/>
                  <a:gd name="T30" fmla="*/ 8 w 1552"/>
                  <a:gd name="T31" fmla="*/ 16 h 400"/>
                  <a:gd name="T32" fmla="*/ 16 w 1552"/>
                  <a:gd name="T33" fmla="*/ 8 h 400"/>
                  <a:gd name="T34" fmla="*/ 16 w 1552"/>
                  <a:gd name="T35" fmla="*/ 392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2" h="400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1544" y="0"/>
                    </a:lnTo>
                    <a:cubicBezTo>
                      <a:pt x="1549" y="0"/>
                      <a:pt x="1552" y="4"/>
                      <a:pt x="1552" y="8"/>
                    </a:cubicBezTo>
                    <a:lnTo>
                      <a:pt x="1552" y="392"/>
                    </a:lnTo>
                    <a:cubicBezTo>
                      <a:pt x="1552" y="397"/>
                      <a:pt x="1549" y="400"/>
                      <a:pt x="1544" y="400"/>
                    </a:cubicBezTo>
                    <a:lnTo>
                      <a:pt x="8" y="400"/>
                    </a:lnTo>
                    <a:cubicBezTo>
                      <a:pt x="4" y="400"/>
                      <a:pt x="0" y="397"/>
                      <a:pt x="0" y="392"/>
                    </a:cubicBezTo>
                    <a:lnTo>
                      <a:pt x="0" y="8"/>
                    </a:lnTo>
                    <a:close/>
                    <a:moveTo>
                      <a:pt x="16" y="392"/>
                    </a:moveTo>
                    <a:lnTo>
                      <a:pt x="8" y="384"/>
                    </a:lnTo>
                    <a:lnTo>
                      <a:pt x="1544" y="384"/>
                    </a:lnTo>
                    <a:lnTo>
                      <a:pt x="1536" y="392"/>
                    </a:lnTo>
                    <a:lnTo>
                      <a:pt x="1536" y="8"/>
                    </a:lnTo>
                    <a:lnTo>
                      <a:pt x="1544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23"/>
              <p:cNvSpPr>
                <a:spLocks noChangeArrowheads="1"/>
              </p:cNvSpPr>
              <p:nvPr/>
            </p:nvSpPr>
            <p:spPr bwMode="auto">
              <a:xfrm>
                <a:off x="5192303" y="2738437"/>
                <a:ext cx="108202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200">
                    <a:solidFill>
                      <a:srgbClr val="000000"/>
                    </a:solidFill>
                    <a:latin typeface="Times New Roman" pitchFamily="18" charset="0"/>
                  </a:rPr>
                  <a:t>copyright</a:t>
                </a:r>
                <a:endParaRPr lang="en-US" altLang="en-US"/>
              </a:p>
            </p:txBody>
          </p:sp>
          <p:sp>
            <p:nvSpPr>
              <p:cNvPr id="24" name="Rectangle 24"/>
              <p:cNvSpPr>
                <a:spLocks noChangeArrowheads="1"/>
              </p:cNvSpPr>
              <p:nvPr/>
            </p:nvSpPr>
            <p:spPr bwMode="auto">
              <a:xfrm>
                <a:off x="4882741" y="3181350"/>
                <a:ext cx="1682750" cy="4222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5"/>
              <p:cNvSpPr>
                <a:spLocks noEditPoints="1"/>
              </p:cNvSpPr>
              <p:nvPr/>
            </p:nvSpPr>
            <p:spPr bwMode="auto">
              <a:xfrm>
                <a:off x="4874803" y="3171825"/>
                <a:ext cx="1700213" cy="439737"/>
              </a:xfrm>
              <a:custGeom>
                <a:avLst/>
                <a:gdLst>
                  <a:gd name="T0" fmla="*/ 0 w 1552"/>
                  <a:gd name="T1" fmla="*/ 8 h 400"/>
                  <a:gd name="T2" fmla="*/ 8 w 1552"/>
                  <a:gd name="T3" fmla="*/ 0 h 400"/>
                  <a:gd name="T4" fmla="*/ 1544 w 1552"/>
                  <a:gd name="T5" fmla="*/ 0 h 400"/>
                  <a:gd name="T6" fmla="*/ 1552 w 1552"/>
                  <a:gd name="T7" fmla="*/ 8 h 400"/>
                  <a:gd name="T8" fmla="*/ 1552 w 1552"/>
                  <a:gd name="T9" fmla="*/ 392 h 400"/>
                  <a:gd name="T10" fmla="*/ 1544 w 1552"/>
                  <a:gd name="T11" fmla="*/ 400 h 400"/>
                  <a:gd name="T12" fmla="*/ 8 w 1552"/>
                  <a:gd name="T13" fmla="*/ 400 h 400"/>
                  <a:gd name="T14" fmla="*/ 0 w 1552"/>
                  <a:gd name="T15" fmla="*/ 392 h 400"/>
                  <a:gd name="T16" fmla="*/ 0 w 1552"/>
                  <a:gd name="T17" fmla="*/ 8 h 400"/>
                  <a:gd name="T18" fmla="*/ 16 w 1552"/>
                  <a:gd name="T19" fmla="*/ 392 h 400"/>
                  <a:gd name="T20" fmla="*/ 8 w 1552"/>
                  <a:gd name="T21" fmla="*/ 384 h 400"/>
                  <a:gd name="T22" fmla="*/ 1544 w 1552"/>
                  <a:gd name="T23" fmla="*/ 384 h 400"/>
                  <a:gd name="T24" fmla="*/ 1536 w 1552"/>
                  <a:gd name="T25" fmla="*/ 392 h 400"/>
                  <a:gd name="T26" fmla="*/ 1536 w 1552"/>
                  <a:gd name="T27" fmla="*/ 8 h 400"/>
                  <a:gd name="T28" fmla="*/ 1544 w 1552"/>
                  <a:gd name="T29" fmla="*/ 16 h 400"/>
                  <a:gd name="T30" fmla="*/ 8 w 1552"/>
                  <a:gd name="T31" fmla="*/ 16 h 400"/>
                  <a:gd name="T32" fmla="*/ 16 w 1552"/>
                  <a:gd name="T33" fmla="*/ 8 h 400"/>
                  <a:gd name="T34" fmla="*/ 16 w 1552"/>
                  <a:gd name="T35" fmla="*/ 392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2" h="400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1544" y="0"/>
                    </a:lnTo>
                    <a:cubicBezTo>
                      <a:pt x="1549" y="0"/>
                      <a:pt x="1552" y="4"/>
                      <a:pt x="1552" y="8"/>
                    </a:cubicBezTo>
                    <a:lnTo>
                      <a:pt x="1552" y="392"/>
                    </a:lnTo>
                    <a:cubicBezTo>
                      <a:pt x="1552" y="397"/>
                      <a:pt x="1549" y="400"/>
                      <a:pt x="1544" y="400"/>
                    </a:cubicBezTo>
                    <a:lnTo>
                      <a:pt x="8" y="400"/>
                    </a:lnTo>
                    <a:cubicBezTo>
                      <a:pt x="4" y="400"/>
                      <a:pt x="0" y="397"/>
                      <a:pt x="0" y="392"/>
                    </a:cubicBezTo>
                    <a:lnTo>
                      <a:pt x="0" y="8"/>
                    </a:lnTo>
                    <a:close/>
                    <a:moveTo>
                      <a:pt x="16" y="392"/>
                    </a:moveTo>
                    <a:lnTo>
                      <a:pt x="8" y="384"/>
                    </a:lnTo>
                    <a:lnTo>
                      <a:pt x="1544" y="384"/>
                    </a:lnTo>
                    <a:lnTo>
                      <a:pt x="1536" y="392"/>
                    </a:lnTo>
                    <a:lnTo>
                      <a:pt x="1536" y="8"/>
                    </a:lnTo>
                    <a:lnTo>
                      <a:pt x="1544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26"/>
              <p:cNvSpPr>
                <a:spLocks noChangeArrowheads="1"/>
              </p:cNvSpPr>
              <p:nvPr/>
            </p:nvSpPr>
            <p:spPr bwMode="auto">
              <a:xfrm>
                <a:off x="5122453" y="3230562"/>
                <a:ext cx="122148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200">
                    <a:solidFill>
                      <a:srgbClr val="000000"/>
                    </a:solidFill>
                    <a:latin typeface="Times New Roman" pitchFamily="18" charset="0"/>
                  </a:rPr>
                  <a:t>webmaster</a:t>
                </a:r>
                <a:endParaRPr lang="en-US" altLang="en-US"/>
              </a:p>
            </p:txBody>
          </p:sp>
          <p:sp>
            <p:nvSpPr>
              <p:cNvPr id="27" name="Rectangle 27"/>
              <p:cNvSpPr>
                <a:spLocks noChangeArrowheads="1"/>
              </p:cNvSpPr>
              <p:nvPr/>
            </p:nvSpPr>
            <p:spPr bwMode="auto">
              <a:xfrm>
                <a:off x="4882741" y="3673475"/>
                <a:ext cx="1682750" cy="4222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8"/>
              <p:cNvSpPr>
                <a:spLocks noEditPoints="1"/>
              </p:cNvSpPr>
              <p:nvPr/>
            </p:nvSpPr>
            <p:spPr bwMode="auto">
              <a:xfrm>
                <a:off x="4874803" y="3663950"/>
                <a:ext cx="1700213" cy="439737"/>
              </a:xfrm>
              <a:custGeom>
                <a:avLst/>
                <a:gdLst>
                  <a:gd name="T0" fmla="*/ 0 w 1552"/>
                  <a:gd name="T1" fmla="*/ 8 h 400"/>
                  <a:gd name="T2" fmla="*/ 8 w 1552"/>
                  <a:gd name="T3" fmla="*/ 0 h 400"/>
                  <a:gd name="T4" fmla="*/ 1544 w 1552"/>
                  <a:gd name="T5" fmla="*/ 0 h 400"/>
                  <a:gd name="T6" fmla="*/ 1552 w 1552"/>
                  <a:gd name="T7" fmla="*/ 8 h 400"/>
                  <a:gd name="T8" fmla="*/ 1552 w 1552"/>
                  <a:gd name="T9" fmla="*/ 392 h 400"/>
                  <a:gd name="T10" fmla="*/ 1544 w 1552"/>
                  <a:gd name="T11" fmla="*/ 400 h 400"/>
                  <a:gd name="T12" fmla="*/ 8 w 1552"/>
                  <a:gd name="T13" fmla="*/ 400 h 400"/>
                  <a:gd name="T14" fmla="*/ 0 w 1552"/>
                  <a:gd name="T15" fmla="*/ 392 h 400"/>
                  <a:gd name="T16" fmla="*/ 0 w 1552"/>
                  <a:gd name="T17" fmla="*/ 8 h 400"/>
                  <a:gd name="T18" fmla="*/ 16 w 1552"/>
                  <a:gd name="T19" fmla="*/ 392 h 400"/>
                  <a:gd name="T20" fmla="*/ 8 w 1552"/>
                  <a:gd name="T21" fmla="*/ 384 h 400"/>
                  <a:gd name="T22" fmla="*/ 1544 w 1552"/>
                  <a:gd name="T23" fmla="*/ 384 h 400"/>
                  <a:gd name="T24" fmla="*/ 1536 w 1552"/>
                  <a:gd name="T25" fmla="*/ 392 h 400"/>
                  <a:gd name="T26" fmla="*/ 1536 w 1552"/>
                  <a:gd name="T27" fmla="*/ 8 h 400"/>
                  <a:gd name="T28" fmla="*/ 1544 w 1552"/>
                  <a:gd name="T29" fmla="*/ 16 h 400"/>
                  <a:gd name="T30" fmla="*/ 8 w 1552"/>
                  <a:gd name="T31" fmla="*/ 16 h 400"/>
                  <a:gd name="T32" fmla="*/ 16 w 1552"/>
                  <a:gd name="T33" fmla="*/ 8 h 400"/>
                  <a:gd name="T34" fmla="*/ 16 w 1552"/>
                  <a:gd name="T35" fmla="*/ 392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2" h="400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1544" y="0"/>
                    </a:lnTo>
                    <a:cubicBezTo>
                      <a:pt x="1549" y="0"/>
                      <a:pt x="1552" y="4"/>
                      <a:pt x="1552" y="8"/>
                    </a:cubicBezTo>
                    <a:lnTo>
                      <a:pt x="1552" y="392"/>
                    </a:lnTo>
                    <a:cubicBezTo>
                      <a:pt x="1552" y="397"/>
                      <a:pt x="1549" y="400"/>
                      <a:pt x="1544" y="400"/>
                    </a:cubicBezTo>
                    <a:lnTo>
                      <a:pt x="8" y="400"/>
                    </a:lnTo>
                    <a:cubicBezTo>
                      <a:pt x="4" y="400"/>
                      <a:pt x="0" y="397"/>
                      <a:pt x="0" y="392"/>
                    </a:cubicBezTo>
                    <a:lnTo>
                      <a:pt x="0" y="8"/>
                    </a:lnTo>
                    <a:close/>
                    <a:moveTo>
                      <a:pt x="16" y="392"/>
                    </a:moveTo>
                    <a:lnTo>
                      <a:pt x="8" y="384"/>
                    </a:lnTo>
                    <a:lnTo>
                      <a:pt x="1544" y="384"/>
                    </a:lnTo>
                    <a:lnTo>
                      <a:pt x="1536" y="392"/>
                    </a:lnTo>
                    <a:lnTo>
                      <a:pt x="1536" y="8"/>
                    </a:lnTo>
                    <a:lnTo>
                      <a:pt x="1544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Rectangle 29"/>
              <p:cNvSpPr>
                <a:spLocks noChangeArrowheads="1"/>
              </p:cNvSpPr>
              <p:nvPr/>
            </p:nvSpPr>
            <p:spPr bwMode="auto">
              <a:xfrm>
                <a:off x="5244691" y="3722687"/>
                <a:ext cx="95539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200">
                    <a:solidFill>
                      <a:srgbClr val="000000"/>
                    </a:solidFill>
                    <a:latin typeface="Times New Roman" pitchFamily="18" charset="0"/>
                  </a:rPr>
                  <a:t>pubDate</a:t>
                </a:r>
                <a:endParaRPr lang="en-US" altLang="en-US"/>
              </a:p>
            </p:txBody>
          </p:sp>
          <p:sp>
            <p:nvSpPr>
              <p:cNvPr id="30" name="Rectangle 30"/>
              <p:cNvSpPr>
                <a:spLocks noChangeArrowheads="1"/>
              </p:cNvSpPr>
              <p:nvPr/>
            </p:nvSpPr>
            <p:spPr bwMode="auto">
              <a:xfrm>
                <a:off x="4882741" y="4165600"/>
                <a:ext cx="1682750" cy="4206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1"/>
              <p:cNvSpPr>
                <a:spLocks noEditPoints="1"/>
              </p:cNvSpPr>
              <p:nvPr/>
            </p:nvSpPr>
            <p:spPr bwMode="auto">
              <a:xfrm>
                <a:off x="4874803" y="4156075"/>
                <a:ext cx="1700213" cy="439737"/>
              </a:xfrm>
              <a:custGeom>
                <a:avLst/>
                <a:gdLst>
                  <a:gd name="T0" fmla="*/ 0 w 1552"/>
                  <a:gd name="T1" fmla="*/ 8 h 400"/>
                  <a:gd name="T2" fmla="*/ 8 w 1552"/>
                  <a:gd name="T3" fmla="*/ 0 h 400"/>
                  <a:gd name="T4" fmla="*/ 1544 w 1552"/>
                  <a:gd name="T5" fmla="*/ 0 h 400"/>
                  <a:gd name="T6" fmla="*/ 1552 w 1552"/>
                  <a:gd name="T7" fmla="*/ 8 h 400"/>
                  <a:gd name="T8" fmla="*/ 1552 w 1552"/>
                  <a:gd name="T9" fmla="*/ 392 h 400"/>
                  <a:gd name="T10" fmla="*/ 1544 w 1552"/>
                  <a:gd name="T11" fmla="*/ 400 h 400"/>
                  <a:gd name="T12" fmla="*/ 8 w 1552"/>
                  <a:gd name="T13" fmla="*/ 400 h 400"/>
                  <a:gd name="T14" fmla="*/ 0 w 1552"/>
                  <a:gd name="T15" fmla="*/ 392 h 400"/>
                  <a:gd name="T16" fmla="*/ 0 w 1552"/>
                  <a:gd name="T17" fmla="*/ 8 h 400"/>
                  <a:gd name="T18" fmla="*/ 16 w 1552"/>
                  <a:gd name="T19" fmla="*/ 392 h 400"/>
                  <a:gd name="T20" fmla="*/ 8 w 1552"/>
                  <a:gd name="T21" fmla="*/ 384 h 400"/>
                  <a:gd name="T22" fmla="*/ 1544 w 1552"/>
                  <a:gd name="T23" fmla="*/ 384 h 400"/>
                  <a:gd name="T24" fmla="*/ 1536 w 1552"/>
                  <a:gd name="T25" fmla="*/ 392 h 400"/>
                  <a:gd name="T26" fmla="*/ 1536 w 1552"/>
                  <a:gd name="T27" fmla="*/ 8 h 400"/>
                  <a:gd name="T28" fmla="*/ 1544 w 1552"/>
                  <a:gd name="T29" fmla="*/ 16 h 400"/>
                  <a:gd name="T30" fmla="*/ 8 w 1552"/>
                  <a:gd name="T31" fmla="*/ 16 h 400"/>
                  <a:gd name="T32" fmla="*/ 16 w 1552"/>
                  <a:gd name="T33" fmla="*/ 8 h 400"/>
                  <a:gd name="T34" fmla="*/ 16 w 1552"/>
                  <a:gd name="T35" fmla="*/ 392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2" h="400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1544" y="0"/>
                    </a:lnTo>
                    <a:cubicBezTo>
                      <a:pt x="1549" y="0"/>
                      <a:pt x="1552" y="4"/>
                      <a:pt x="1552" y="8"/>
                    </a:cubicBezTo>
                    <a:lnTo>
                      <a:pt x="1552" y="392"/>
                    </a:lnTo>
                    <a:cubicBezTo>
                      <a:pt x="1552" y="397"/>
                      <a:pt x="1549" y="400"/>
                      <a:pt x="1544" y="400"/>
                    </a:cubicBezTo>
                    <a:lnTo>
                      <a:pt x="8" y="400"/>
                    </a:lnTo>
                    <a:cubicBezTo>
                      <a:pt x="4" y="400"/>
                      <a:pt x="0" y="397"/>
                      <a:pt x="0" y="392"/>
                    </a:cubicBezTo>
                    <a:lnTo>
                      <a:pt x="0" y="8"/>
                    </a:lnTo>
                    <a:close/>
                    <a:moveTo>
                      <a:pt x="16" y="392"/>
                    </a:moveTo>
                    <a:lnTo>
                      <a:pt x="8" y="384"/>
                    </a:lnTo>
                    <a:lnTo>
                      <a:pt x="1544" y="384"/>
                    </a:lnTo>
                    <a:lnTo>
                      <a:pt x="1536" y="392"/>
                    </a:lnTo>
                    <a:lnTo>
                      <a:pt x="1536" y="8"/>
                    </a:lnTo>
                    <a:lnTo>
                      <a:pt x="1544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Rectangle 32"/>
              <p:cNvSpPr>
                <a:spLocks noChangeArrowheads="1"/>
              </p:cNvSpPr>
              <p:nvPr/>
            </p:nvSpPr>
            <p:spPr bwMode="auto">
              <a:xfrm>
                <a:off x="5385978" y="4214812"/>
                <a:ext cx="68929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200">
                    <a:solidFill>
                      <a:srgbClr val="000000"/>
                    </a:solidFill>
                    <a:latin typeface="Times New Roman" pitchFamily="18" charset="0"/>
                  </a:rPr>
                  <a:t>image</a:t>
                </a:r>
                <a:endParaRPr lang="en-US" altLang="en-US"/>
              </a:p>
            </p:txBody>
          </p:sp>
          <p:sp>
            <p:nvSpPr>
              <p:cNvPr id="33" name="Rectangle 33"/>
              <p:cNvSpPr>
                <a:spLocks noChangeArrowheads="1"/>
              </p:cNvSpPr>
              <p:nvPr/>
            </p:nvSpPr>
            <p:spPr bwMode="auto">
              <a:xfrm>
                <a:off x="4882741" y="5008562"/>
                <a:ext cx="1682750" cy="422275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4"/>
              <p:cNvSpPr>
                <a:spLocks noEditPoints="1"/>
              </p:cNvSpPr>
              <p:nvPr/>
            </p:nvSpPr>
            <p:spPr bwMode="auto">
              <a:xfrm>
                <a:off x="4874803" y="5000625"/>
                <a:ext cx="1700213" cy="438150"/>
              </a:xfrm>
              <a:custGeom>
                <a:avLst/>
                <a:gdLst>
                  <a:gd name="T0" fmla="*/ 0 w 1552"/>
                  <a:gd name="T1" fmla="*/ 8 h 400"/>
                  <a:gd name="T2" fmla="*/ 8 w 1552"/>
                  <a:gd name="T3" fmla="*/ 0 h 400"/>
                  <a:gd name="T4" fmla="*/ 1544 w 1552"/>
                  <a:gd name="T5" fmla="*/ 0 h 400"/>
                  <a:gd name="T6" fmla="*/ 1552 w 1552"/>
                  <a:gd name="T7" fmla="*/ 8 h 400"/>
                  <a:gd name="T8" fmla="*/ 1552 w 1552"/>
                  <a:gd name="T9" fmla="*/ 392 h 400"/>
                  <a:gd name="T10" fmla="*/ 1544 w 1552"/>
                  <a:gd name="T11" fmla="*/ 400 h 400"/>
                  <a:gd name="T12" fmla="*/ 8 w 1552"/>
                  <a:gd name="T13" fmla="*/ 400 h 400"/>
                  <a:gd name="T14" fmla="*/ 0 w 1552"/>
                  <a:gd name="T15" fmla="*/ 392 h 400"/>
                  <a:gd name="T16" fmla="*/ 0 w 1552"/>
                  <a:gd name="T17" fmla="*/ 8 h 400"/>
                  <a:gd name="T18" fmla="*/ 16 w 1552"/>
                  <a:gd name="T19" fmla="*/ 392 h 400"/>
                  <a:gd name="T20" fmla="*/ 8 w 1552"/>
                  <a:gd name="T21" fmla="*/ 384 h 400"/>
                  <a:gd name="T22" fmla="*/ 1544 w 1552"/>
                  <a:gd name="T23" fmla="*/ 384 h 400"/>
                  <a:gd name="T24" fmla="*/ 1536 w 1552"/>
                  <a:gd name="T25" fmla="*/ 392 h 400"/>
                  <a:gd name="T26" fmla="*/ 1536 w 1552"/>
                  <a:gd name="T27" fmla="*/ 8 h 400"/>
                  <a:gd name="T28" fmla="*/ 1544 w 1552"/>
                  <a:gd name="T29" fmla="*/ 16 h 400"/>
                  <a:gd name="T30" fmla="*/ 8 w 1552"/>
                  <a:gd name="T31" fmla="*/ 16 h 400"/>
                  <a:gd name="T32" fmla="*/ 16 w 1552"/>
                  <a:gd name="T33" fmla="*/ 8 h 400"/>
                  <a:gd name="T34" fmla="*/ 16 w 1552"/>
                  <a:gd name="T35" fmla="*/ 392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2" h="400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1544" y="0"/>
                    </a:lnTo>
                    <a:cubicBezTo>
                      <a:pt x="1549" y="0"/>
                      <a:pt x="1552" y="4"/>
                      <a:pt x="1552" y="8"/>
                    </a:cubicBezTo>
                    <a:lnTo>
                      <a:pt x="1552" y="392"/>
                    </a:lnTo>
                    <a:cubicBezTo>
                      <a:pt x="1552" y="397"/>
                      <a:pt x="1549" y="400"/>
                      <a:pt x="1544" y="400"/>
                    </a:cubicBezTo>
                    <a:lnTo>
                      <a:pt x="8" y="400"/>
                    </a:lnTo>
                    <a:cubicBezTo>
                      <a:pt x="4" y="400"/>
                      <a:pt x="0" y="397"/>
                      <a:pt x="0" y="392"/>
                    </a:cubicBezTo>
                    <a:lnTo>
                      <a:pt x="0" y="8"/>
                    </a:lnTo>
                    <a:close/>
                    <a:moveTo>
                      <a:pt x="16" y="392"/>
                    </a:moveTo>
                    <a:lnTo>
                      <a:pt x="8" y="384"/>
                    </a:lnTo>
                    <a:lnTo>
                      <a:pt x="1544" y="384"/>
                    </a:lnTo>
                    <a:lnTo>
                      <a:pt x="1536" y="392"/>
                    </a:lnTo>
                    <a:lnTo>
                      <a:pt x="1536" y="8"/>
                    </a:lnTo>
                    <a:lnTo>
                      <a:pt x="1544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Rectangle 35"/>
              <p:cNvSpPr>
                <a:spLocks noChangeArrowheads="1"/>
              </p:cNvSpPr>
              <p:nvPr/>
            </p:nvSpPr>
            <p:spPr bwMode="auto">
              <a:xfrm>
                <a:off x="5473291" y="5057775"/>
                <a:ext cx="50174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200">
                    <a:solidFill>
                      <a:srgbClr val="000000"/>
                    </a:solidFill>
                    <a:latin typeface="Times New Roman" pitchFamily="18" charset="0"/>
                  </a:rPr>
                  <a:t>item</a:t>
                </a:r>
                <a:endParaRPr lang="en-US" altLang="en-US"/>
              </a:p>
            </p:txBody>
          </p:sp>
          <p:sp>
            <p:nvSpPr>
              <p:cNvPr id="57" name="Freeform 57"/>
              <p:cNvSpPr>
                <a:spLocks noEditPoints="1"/>
              </p:cNvSpPr>
              <p:nvPr/>
            </p:nvSpPr>
            <p:spPr bwMode="auto">
              <a:xfrm>
                <a:off x="4322353" y="1625600"/>
                <a:ext cx="560388" cy="361950"/>
              </a:xfrm>
              <a:custGeom>
                <a:avLst/>
                <a:gdLst>
                  <a:gd name="T0" fmla="*/ 0 w 512"/>
                  <a:gd name="T1" fmla="*/ 0 h 329"/>
                  <a:gd name="T2" fmla="*/ 256 w 512"/>
                  <a:gd name="T3" fmla="*/ 0 h 329"/>
                  <a:gd name="T4" fmla="*/ 264 w 512"/>
                  <a:gd name="T5" fmla="*/ 8 h 329"/>
                  <a:gd name="T6" fmla="*/ 264 w 512"/>
                  <a:gd name="T7" fmla="*/ 264 h 329"/>
                  <a:gd name="T8" fmla="*/ 256 w 512"/>
                  <a:gd name="T9" fmla="*/ 256 h 329"/>
                  <a:gd name="T10" fmla="*/ 406 w 512"/>
                  <a:gd name="T11" fmla="*/ 256 h 329"/>
                  <a:gd name="T12" fmla="*/ 406 w 512"/>
                  <a:gd name="T13" fmla="*/ 272 h 329"/>
                  <a:gd name="T14" fmla="*/ 256 w 512"/>
                  <a:gd name="T15" fmla="*/ 272 h 329"/>
                  <a:gd name="T16" fmla="*/ 248 w 512"/>
                  <a:gd name="T17" fmla="*/ 264 h 329"/>
                  <a:gd name="T18" fmla="*/ 248 w 512"/>
                  <a:gd name="T19" fmla="*/ 8 h 329"/>
                  <a:gd name="T20" fmla="*/ 256 w 512"/>
                  <a:gd name="T21" fmla="*/ 16 h 329"/>
                  <a:gd name="T22" fmla="*/ 0 w 512"/>
                  <a:gd name="T23" fmla="*/ 16 h 329"/>
                  <a:gd name="T24" fmla="*/ 0 w 512"/>
                  <a:gd name="T25" fmla="*/ 0 h 329"/>
                  <a:gd name="T26" fmla="*/ 384 w 512"/>
                  <a:gd name="T27" fmla="*/ 200 h 329"/>
                  <a:gd name="T28" fmla="*/ 512 w 512"/>
                  <a:gd name="T29" fmla="*/ 264 h 329"/>
                  <a:gd name="T30" fmla="*/ 384 w 512"/>
                  <a:gd name="T31" fmla="*/ 329 h 329"/>
                  <a:gd name="T32" fmla="*/ 384 w 512"/>
                  <a:gd name="T33" fmla="*/ 20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2" h="329">
                    <a:moveTo>
                      <a:pt x="0" y="0"/>
                    </a:moveTo>
                    <a:lnTo>
                      <a:pt x="256" y="0"/>
                    </a:lnTo>
                    <a:cubicBezTo>
                      <a:pt x="261" y="0"/>
                      <a:pt x="264" y="4"/>
                      <a:pt x="264" y="8"/>
                    </a:cubicBezTo>
                    <a:lnTo>
                      <a:pt x="264" y="264"/>
                    </a:lnTo>
                    <a:lnTo>
                      <a:pt x="256" y="256"/>
                    </a:lnTo>
                    <a:lnTo>
                      <a:pt x="406" y="256"/>
                    </a:lnTo>
                    <a:lnTo>
                      <a:pt x="406" y="272"/>
                    </a:lnTo>
                    <a:lnTo>
                      <a:pt x="256" y="272"/>
                    </a:lnTo>
                    <a:cubicBezTo>
                      <a:pt x="252" y="272"/>
                      <a:pt x="248" y="269"/>
                      <a:pt x="248" y="264"/>
                    </a:cubicBezTo>
                    <a:lnTo>
                      <a:pt x="248" y="8"/>
                    </a:lnTo>
                    <a:lnTo>
                      <a:pt x="256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384" y="200"/>
                    </a:moveTo>
                    <a:lnTo>
                      <a:pt x="512" y="264"/>
                    </a:lnTo>
                    <a:lnTo>
                      <a:pt x="384" y="329"/>
                    </a:lnTo>
                    <a:lnTo>
                      <a:pt x="384" y="20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58"/>
              <p:cNvSpPr>
                <a:spLocks noEditPoints="1"/>
              </p:cNvSpPr>
              <p:nvPr/>
            </p:nvSpPr>
            <p:spPr bwMode="auto">
              <a:xfrm>
                <a:off x="4322353" y="1625600"/>
                <a:ext cx="560388" cy="854075"/>
              </a:xfrm>
              <a:custGeom>
                <a:avLst/>
                <a:gdLst>
                  <a:gd name="T0" fmla="*/ 0 w 512"/>
                  <a:gd name="T1" fmla="*/ 0 h 777"/>
                  <a:gd name="T2" fmla="*/ 256 w 512"/>
                  <a:gd name="T3" fmla="*/ 0 h 777"/>
                  <a:gd name="T4" fmla="*/ 264 w 512"/>
                  <a:gd name="T5" fmla="*/ 8 h 777"/>
                  <a:gd name="T6" fmla="*/ 264 w 512"/>
                  <a:gd name="T7" fmla="*/ 712 h 777"/>
                  <a:gd name="T8" fmla="*/ 256 w 512"/>
                  <a:gd name="T9" fmla="*/ 704 h 777"/>
                  <a:gd name="T10" fmla="*/ 406 w 512"/>
                  <a:gd name="T11" fmla="*/ 704 h 777"/>
                  <a:gd name="T12" fmla="*/ 406 w 512"/>
                  <a:gd name="T13" fmla="*/ 720 h 777"/>
                  <a:gd name="T14" fmla="*/ 256 w 512"/>
                  <a:gd name="T15" fmla="*/ 720 h 777"/>
                  <a:gd name="T16" fmla="*/ 248 w 512"/>
                  <a:gd name="T17" fmla="*/ 712 h 777"/>
                  <a:gd name="T18" fmla="*/ 248 w 512"/>
                  <a:gd name="T19" fmla="*/ 8 h 777"/>
                  <a:gd name="T20" fmla="*/ 256 w 512"/>
                  <a:gd name="T21" fmla="*/ 16 h 777"/>
                  <a:gd name="T22" fmla="*/ 0 w 512"/>
                  <a:gd name="T23" fmla="*/ 16 h 777"/>
                  <a:gd name="T24" fmla="*/ 0 w 512"/>
                  <a:gd name="T25" fmla="*/ 0 h 777"/>
                  <a:gd name="T26" fmla="*/ 384 w 512"/>
                  <a:gd name="T27" fmla="*/ 648 h 777"/>
                  <a:gd name="T28" fmla="*/ 512 w 512"/>
                  <a:gd name="T29" fmla="*/ 712 h 777"/>
                  <a:gd name="T30" fmla="*/ 384 w 512"/>
                  <a:gd name="T31" fmla="*/ 777 h 777"/>
                  <a:gd name="T32" fmla="*/ 384 w 512"/>
                  <a:gd name="T33" fmla="*/ 648 h 7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2" h="777">
                    <a:moveTo>
                      <a:pt x="0" y="0"/>
                    </a:moveTo>
                    <a:lnTo>
                      <a:pt x="256" y="0"/>
                    </a:lnTo>
                    <a:cubicBezTo>
                      <a:pt x="261" y="0"/>
                      <a:pt x="264" y="4"/>
                      <a:pt x="264" y="8"/>
                    </a:cubicBezTo>
                    <a:lnTo>
                      <a:pt x="264" y="712"/>
                    </a:lnTo>
                    <a:lnTo>
                      <a:pt x="256" y="704"/>
                    </a:lnTo>
                    <a:lnTo>
                      <a:pt x="406" y="704"/>
                    </a:lnTo>
                    <a:lnTo>
                      <a:pt x="406" y="720"/>
                    </a:lnTo>
                    <a:lnTo>
                      <a:pt x="256" y="720"/>
                    </a:lnTo>
                    <a:cubicBezTo>
                      <a:pt x="252" y="720"/>
                      <a:pt x="248" y="717"/>
                      <a:pt x="248" y="712"/>
                    </a:cubicBezTo>
                    <a:lnTo>
                      <a:pt x="248" y="8"/>
                    </a:lnTo>
                    <a:lnTo>
                      <a:pt x="256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384" y="648"/>
                    </a:moveTo>
                    <a:lnTo>
                      <a:pt x="512" y="712"/>
                    </a:lnTo>
                    <a:lnTo>
                      <a:pt x="384" y="777"/>
                    </a:lnTo>
                    <a:lnTo>
                      <a:pt x="384" y="648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59"/>
              <p:cNvSpPr>
                <a:spLocks noEditPoints="1"/>
              </p:cNvSpPr>
              <p:nvPr/>
            </p:nvSpPr>
            <p:spPr bwMode="auto">
              <a:xfrm>
                <a:off x="4322353" y="1625600"/>
                <a:ext cx="560388" cy="1346200"/>
              </a:xfrm>
              <a:custGeom>
                <a:avLst/>
                <a:gdLst>
                  <a:gd name="T0" fmla="*/ 0 w 512"/>
                  <a:gd name="T1" fmla="*/ 0 h 1225"/>
                  <a:gd name="T2" fmla="*/ 256 w 512"/>
                  <a:gd name="T3" fmla="*/ 0 h 1225"/>
                  <a:gd name="T4" fmla="*/ 264 w 512"/>
                  <a:gd name="T5" fmla="*/ 8 h 1225"/>
                  <a:gd name="T6" fmla="*/ 264 w 512"/>
                  <a:gd name="T7" fmla="*/ 1160 h 1225"/>
                  <a:gd name="T8" fmla="*/ 256 w 512"/>
                  <a:gd name="T9" fmla="*/ 1152 h 1225"/>
                  <a:gd name="T10" fmla="*/ 406 w 512"/>
                  <a:gd name="T11" fmla="*/ 1152 h 1225"/>
                  <a:gd name="T12" fmla="*/ 406 w 512"/>
                  <a:gd name="T13" fmla="*/ 1168 h 1225"/>
                  <a:gd name="T14" fmla="*/ 256 w 512"/>
                  <a:gd name="T15" fmla="*/ 1168 h 1225"/>
                  <a:gd name="T16" fmla="*/ 248 w 512"/>
                  <a:gd name="T17" fmla="*/ 1160 h 1225"/>
                  <a:gd name="T18" fmla="*/ 248 w 512"/>
                  <a:gd name="T19" fmla="*/ 8 h 1225"/>
                  <a:gd name="T20" fmla="*/ 256 w 512"/>
                  <a:gd name="T21" fmla="*/ 16 h 1225"/>
                  <a:gd name="T22" fmla="*/ 0 w 512"/>
                  <a:gd name="T23" fmla="*/ 16 h 1225"/>
                  <a:gd name="T24" fmla="*/ 0 w 512"/>
                  <a:gd name="T25" fmla="*/ 0 h 1225"/>
                  <a:gd name="T26" fmla="*/ 384 w 512"/>
                  <a:gd name="T27" fmla="*/ 1096 h 1225"/>
                  <a:gd name="T28" fmla="*/ 512 w 512"/>
                  <a:gd name="T29" fmla="*/ 1160 h 1225"/>
                  <a:gd name="T30" fmla="*/ 384 w 512"/>
                  <a:gd name="T31" fmla="*/ 1225 h 1225"/>
                  <a:gd name="T32" fmla="*/ 384 w 512"/>
                  <a:gd name="T33" fmla="*/ 1096 h 1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2" h="1225">
                    <a:moveTo>
                      <a:pt x="0" y="0"/>
                    </a:moveTo>
                    <a:lnTo>
                      <a:pt x="256" y="0"/>
                    </a:lnTo>
                    <a:cubicBezTo>
                      <a:pt x="261" y="0"/>
                      <a:pt x="264" y="4"/>
                      <a:pt x="264" y="8"/>
                    </a:cubicBezTo>
                    <a:lnTo>
                      <a:pt x="264" y="1160"/>
                    </a:lnTo>
                    <a:lnTo>
                      <a:pt x="256" y="1152"/>
                    </a:lnTo>
                    <a:lnTo>
                      <a:pt x="406" y="1152"/>
                    </a:lnTo>
                    <a:lnTo>
                      <a:pt x="406" y="1168"/>
                    </a:lnTo>
                    <a:lnTo>
                      <a:pt x="256" y="1168"/>
                    </a:lnTo>
                    <a:cubicBezTo>
                      <a:pt x="252" y="1168"/>
                      <a:pt x="248" y="1165"/>
                      <a:pt x="248" y="1160"/>
                    </a:cubicBezTo>
                    <a:lnTo>
                      <a:pt x="248" y="8"/>
                    </a:lnTo>
                    <a:lnTo>
                      <a:pt x="256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384" y="1096"/>
                    </a:moveTo>
                    <a:lnTo>
                      <a:pt x="512" y="1160"/>
                    </a:lnTo>
                    <a:lnTo>
                      <a:pt x="384" y="1225"/>
                    </a:lnTo>
                    <a:lnTo>
                      <a:pt x="384" y="1096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60"/>
              <p:cNvSpPr>
                <a:spLocks noEditPoints="1"/>
              </p:cNvSpPr>
              <p:nvPr/>
            </p:nvSpPr>
            <p:spPr bwMode="auto">
              <a:xfrm>
                <a:off x="4322353" y="1625600"/>
                <a:ext cx="560388" cy="1838325"/>
              </a:xfrm>
              <a:custGeom>
                <a:avLst/>
                <a:gdLst>
                  <a:gd name="T0" fmla="*/ 0 w 512"/>
                  <a:gd name="T1" fmla="*/ 0 h 1673"/>
                  <a:gd name="T2" fmla="*/ 256 w 512"/>
                  <a:gd name="T3" fmla="*/ 0 h 1673"/>
                  <a:gd name="T4" fmla="*/ 264 w 512"/>
                  <a:gd name="T5" fmla="*/ 8 h 1673"/>
                  <a:gd name="T6" fmla="*/ 264 w 512"/>
                  <a:gd name="T7" fmla="*/ 1608 h 1673"/>
                  <a:gd name="T8" fmla="*/ 256 w 512"/>
                  <a:gd name="T9" fmla="*/ 1600 h 1673"/>
                  <a:gd name="T10" fmla="*/ 406 w 512"/>
                  <a:gd name="T11" fmla="*/ 1600 h 1673"/>
                  <a:gd name="T12" fmla="*/ 406 w 512"/>
                  <a:gd name="T13" fmla="*/ 1616 h 1673"/>
                  <a:gd name="T14" fmla="*/ 256 w 512"/>
                  <a:gd name="T15" fmla="*/ 1616 h 1673"/>
                  <a:gd name="T16" fmla="*/ 248 w 512"/>
                  <a:gd name="T17" fmla="*/ 1608 h 1673"/>
                  <a:gd name="T18" fmla="*/ 248 w 512"/>
                  <a:gd name="T19" fmla="*/ 8 h 1673"/>
                  <a:gd name="T20" fmla="*/ 256 w 512"/>
                  <a:gd name="T21" fmla="*/ 16 h 1673"/>
                  <a:gd name="T22" fmla="*/ 0 w 512"/>
                  <a:gd name="T23" fmla="*/ 16 h 1673"/>
                  <a:gd name="T24" fmla="*/ 0 w 512"/>
                  <a:gd name="T25" fmla="*/ 0 h 1673"/>
                  <a:gd name="T26" fmla="*/ 384 w 512"/>
                  <a:gd name="T27" fmla="*/ 1544 h 1673"/>
                  <a:gd name="T28" fmla="*/ 512 w 512"/>
                  <a:gd name="T29" fmla="*/ 1608 h 1673"/>
                  <a:gd name="T30" fmla="*/ 384 w 512"/>
                  <a:gd name="T31" fmla="*/ 1673 h 1673"/>
                  <a:gd name="T32" fmla="*/ 384 w 512"/>
                  <a:gd name="T33" fmla="*/ 1544 h 1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2" h="1673">
                    <a:moveTo>
                      <a:pt x="0" y="0"/>
                    </a:moveTo>
                    <a:lnTo>
                      <a:pt x="256" y="0"/>
                    </a:lnTo>
                    <a:cubicBezTo>
                      <a:pt x="261" y="0"/>
                      <a:pt x="264" y="4"/>
                      <a:pt x="264" y="8"/>
                    </a:cubicBezTo>
                    <a:lnTo>
                      <a:pt x="264" y="1608"/>
                    </a:lnTo>
                    <a:lnTo>
                      <a:pt x="256" y="1600"/>
                    </a:lnTo>
                    <a:lnTo>
                      <a:pt x="406" y="1600"/>
                    </a:lnTo>
                    <a:lnTo>
                      <a:pt x="406" y="1616"/>
                    </a:lnTo>
                    <a:lnTo>
                      <a:pt x="256" y="1616"/>
                    </a:lnTo>
                    <a:cubicBezTo>
                      <a:pt x="252" y="1616"/>
                      <a:pt x="248" y="1613"/>
                      <a:pt x="248" y="1608"/>
                    </a:cubicBezTo>
                    <a:lnTo>
                      <a:pt x="248" y="8"/>
                    </a:lnTo>
                    <a:lnTo>
                      <a:pt x="256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384" y="1544"/>
                    </a:moveTo>
                    <a:lnTo>
                      <a:pt x="512" y="1608"/>
                    </a:lnTo>
                    <a:lnTo>
                      <a:pt x="384" y="1673"/>
                    </a:lnTo>
                    <a:lnTo>
                      <a:pt x="384" y="1544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61"/>
              <p:cNvSpPr>
                <a:spLocks noEditPoints="1"/>
              </p:cNvSpPr>
              <p:nvPr/>
            </p:nvSpPr>
            <p:spPr bwMode="auto">
              <a:xfrm>
                <a:off x="4322353" y="1625600"/>
                <a:ext cx="560388" cy="2330450"/>
              </a:xfrm>
              <a:custGeom>
                <a:avLst/>
                <a:gdLst>
                  <a:gd name="T0" fmla="*/ 0 w 512"/>
                  <a:gd name="T1" fmla="*/ 0 h 2121"/>
                  <a:gd name="T2" fmla="*/ 256 w 512"/>
                  <a:gd name="T3" fmla="*/ 0 h 2121"/>
                  <a:gd name="T4" fmla="*/ 264 w 512"/>
                  <a:gd name="T5" fmla="*/ 8 h 2121"/>
                  <a:gd name="T6" fmla="*/ 264 w 512"/>
                  <a:gd name="T7" fmla="*/ 2056 h 2121"/>
                  <a:gd name="T8" fmla="*/ 256 w 512"/>
                  <a:gd name="T9" fmla="*/ 2048 h 2121"/>
                  <a:gd name="T10" fmla="*/ 406 w 512"/>
                  <a:gd name="T11" fmla="*/ 2048 h 2121"/>
                  <a:gd name="T12" fmla="*/ 406 w 512"/>
                  <a:gd name="T13" fmla="*/ 2064 h 2121"/>
                  <a:gd name="T14" fmla="*/ 256 w 512"/>
                  <a:gd name="T15" fmla="*/ 2064 h 2121"/>
                  <a:gd name="T16" fmla="*/ 248 w 512"/>
                  <a:gd name="T17" fmla="*/ 2056 h 2121"/>
                  <a:gd name="T18" fmla="*/ 248 w 512"/>
                  <a:gd name="T19" fmla="*/ 8 h 2121"/>
                  <a:gd name="T20" fmla="*/ 256 w 512"/>
                  <a:gd name="T21" fmla="*/ 16 h 2121"/>
                  <a:gd name="T22" fmla="*/ 0 w 512"/>
                  <a:gd name="T23" fmla="*/ 16 h 2121"/>
                  <a:gd name="T24" fmla="*/ 0 w 512"/>
                  <a:gd name="T25" fmla="*/ 0 h 2121"/>
                  <a:gd name="T26" fmla="*/ 384 w 512"/>
                  <a:gd name="T27" fmla="*/ 1992 h 2121"/>
                  <a:gd name="T28" fmla="*/ 512 w 512"/>
                  <a:gd name="T29" fmla="*/ 2056 h 2121"/>
                  <a:gd name="T30" fmla="*/ 384 w 512"/>
                  <a:gd name="T31" fmla="*/ 2121 h 2121"/>
                  <a:gd name="T32" fmla="*/ 384 w 512"/>
                  <a:gd name="T33" fmla="*/ 1992 h 2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2" h="2121">
                    <a:moveTo>
                      <a:pt x="0" y="0"/>
                    </a:moveTo>
                    <a:lnTo>
                      <a:pt x="256" y="0"/>
                    </a:lnTo>
                    <a:cubicBezTo>
                      <a:pt x="261" y="0"/>
                      <a:pt x="264" y="4"/>
                      <a:pt x="264" y="8"/>
                    </a:cubicBezTo>
                    <a:lnTo>
                      <a:pt x="264" y="2056"/>
                    </a:lnTo>
                    <a:lnTo>
                      <a:pt x="256" y="2048"/>
                    </a:lnTo>
                    <a:lnTo>
                      <a:pt x="406" y="2048"/>
                    </a:lnTo>
                    <a:lnTo>
                      <a:pt x="406" y="2064"/>
                    </a:lnTo>
                    <a:lnTo>
                      <a:pt x="256" y="2064"/>
                    </a:lnTo>
                    <a:cubicBezTo>
                      <a:pt x="252" y="2064"/>
                      <a:pt x="248" y="2061"/>
                      <a:pt x="248" y="2056"/>
                    </a:cubicBezTo>
                    <a:lnTo>
                      <a:pt x="248" y="8"/>
                    </a:lnTo>
                    <a:lnTo>
                      <a:pt x="256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384" y="1992"/>
                    </a:moveTo>
                    <a:lnTo>
                      <a:pt x="512" y="2056"/>
                    </a:lnTo>
                    <a:lnTo>
                      <a:pt x="384" y="2121"/>
                    </a:lnTo>
                    <a:lnTo>
                      <a:pt x="384" y="19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62"/>
              <p:cNvSpPr>
                <a:spLocks noEditPoints="1"/>
              </p:cNvSpPr>
              <p:nvPr/>
            </p:nvSpPr>
            <p:spPr bwMode="auto">
              <a:xfrm>
                <a:off x="4322353" y="1625600"/>
                <a:ext cx="560388" cy="2822575"/>
              </a:xfrm>
              <a:custGeom>
                <a:avLst/>
                <a:gdLst>
                  <a:gd name="T0" fmla="*/ 0 w 512"/>
                  <a:gd name="T1" fmla="*/ 0 h 2569"/>
                  <a:gd name="T2" fmla="*/ 256 w 512"/>
                  <a:gd name="T3" fmla="*/ 0 h 2569"/>
                  <a:gd name="T4" fmla="*/ 264 w 512"/>
                  <a:gd name="T5" fmla="*/ 8 h 2569"/>
                  <a:gd name="T6" fmla="*/ 264 w 512"/>
                  <a:gd name="T7" fmla="*/ 2504 h 2569"/>
                  <a:gd name="T8" fmla="*/ 256 w 512"/>
                  <a:gd name="T9" fmla="*/ 2496 h 2569"/>
                  <a:gd name="T10" fmla="*/ 406 w 512"/>
                  <a:gd name="T11" fmla="*/ 2496 h 2569"/>
                  <a:gd name="T12" fmla="*/ 406 w 512"/>
                  <a:gd name="T13" fmla="*/ 2512 h 2569"/>
                  <a:gd name="T14" fmla="*/ 256 w 512"/>
                  <a:gd name="T15" fmla="*/ 2512 h 2569"/>
                  <a:gd name="T16" fmla="*/ 248 w 512"/>
                  <a:gd name="T17" fmla="*/ 2504 h 2569"/>
                  <a:gd name="T18" fmla="*/ 248 w 512"/>
                  <a:gd name="T19" fmla="*/ 8 h 2569"/>
                  <a:gd name="T20" fmla="*/ 256 w 512"/>
                  <a:gd name="T21" fmla="*/ 16 h 2569"/>
                  <a:gd name="T22" fmla="*/ 0 w 512"/>
                  <a:gd name="T23" fmla="*/ 16 h 2569"/>
                  <a:gd name="T24" fmla="*/ 0 w 512"/>
                  <a:gd name="T25" fmla="*/ 0 h 2569"/>
                  <a:gd name="T26" fmla="*/ 384 w 512"/>
                  <a:gd name="T27" fmla="*/ 2440 h 2569"/>
                  <a:gd name="T28" fmla="*/ 512 w 512"/>
                  <a:gd name="T29" fmla="*/ 2504 h 2569"/>
                  <a:gd name="T30" fmla="*/ 384 w 512"/>
                  <a:gd name="T31" fmla="*/ 2569 h 2569"/>
                  <a:gd name="T32" fmla="*/ 384 w 512"/>
                  <a:gd name="T33" fmla="*/ 2440 h 2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2" h="2569">
                    <a:moveTo>
                      <a:pt x="0" y="0"/>
                    </a:moveTo>
                    <a:lnTo>
                      <a:pt x="256" y="0"/>
                    </a:lnTo>
                    <a:cubicBezTo>
                      <a:pt x="261" y="0"/>
                      <a:pt x="264" y="4"/>
                      <a:pt x="264" y="8"/>
                    </a:cubicBezTo>
                    <a:lnTo>
                      <a:pt x="264" y="2504"/>
                    </a:lnTo>
                    <a:lnTo>
                      <a:pt x="256" y="2496"/>
                    </a:lnTo>
                    <a:lnTo>
                      <a:pt x="406" y="2496"/>
                    </a:lnTo>
                    <a:lnTo>
                      <a:pt x="406" y="2512"/>
                    </a:lnTo>
                    <a:lnTo>
                      <a:pt x="256" y="2512"/>
                    </a:lnTo>
                    <a:cubicBezTo>
                      <a:pt x="252" y="2512"/>
                      <a:pt x="248" y="2509"/>
                      <a:pt x="248" y="2504"/>
                    </a:cubicBezTo>
                    <a:lnTo>
                      <a:pt x="248" y="8"/>
                    </a:lnTo>
                    <a:lnTo>
                      <a:pt x="256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384" y="2440"/>
                    </a:moveTo>
                    <a:lnTo>
                      <a:pt x="512" y="2504"/>
                    </a:lnTo>
                    <a:lnTo>
                      <a:pt x="384" y="2569"/>
                    </a:lnTo>
                    <a:lnTo>
                      <a:pt x="384" y="244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63"/>
              <p:cNvSpPr>
                <a:spLocks noEditPoints="1"/>
              </p:cNvSpPr>
              <p:nvPr/>
            </p:nvSpPr>
            <p:spPr bwMode="auto">
              <a:xfrm>
                <a:off x="4322353" y="1625600"/>
                <a:ext cx="560388" cy="3665537"/>
              </a:xfrm>
              <a:custGeom>
                <a:avLst/>
                <a:gdLst>
                  <a:gd name="T0" fmla="*/ 0 w 512"/>
                  <a:gd name="T1" fmla="*/ 0 h 3337"/>
                  <a:gd name="T2" fmla="*/ 256 w 512"/>
                  <a:gd name="T3" fmla="*/ 0 h 3337"/>
                  <a:gd name="T4" fmla="*/ 264 w 512"/>
                  <a:gd name="T5" fmla="*/ 8 h 3337"/>
                  <a:gd name="T6" fmla="*/ 264 w 512"/>
                  <a:gd name="T7" fmla="*/ 3272 h 3337"/>
                  <a:gd name="T8" fmla="*/ 256 w 512"/>
                  <a:gd name="T9" fmla="*/ 3264 h 3337"/>
                  <a:gd name="T10" fmla="*/ 406 w 512"/>
                  <a:gd name="T11" fmla="*/ 3264 h 3337"/>
                  <a:gd name="T12" fmla="*/ 406 w 512"/>
                  <a:gd name="T13" fmla="*/ 3280 h 3337"/>
                  <a:gd name="T14" fmla="*/ 256 w 512"/>
                  <a:gd name="T15" fmla="*/ 3280 h 3337"/>
                  <a:gd name="T16" fmla="*/ 248 w 512"/>
                  <a:gd name="T17" fmla="*/ 3272 h 3337"/>
                  <a:gd name="T18" fmla="*/ 248 w 512"/>
                  <a:gd name="T19" fmla="*/ 8 h 3337"/>
                  <a:gd name="T20" fmla="*/ 256 w 512"/>
                  <a:gd name="T21" fmla="*/ 16 h 3337"/>
                  <a:gd name="T22" fmla="*/ 0 w 512"/>
                  <a:gd name="T23" fmla="*/ 16 h 3337"/>
                  <a:gd name="T24" fmla="*/ 0 w 512"/>
                  <a:gd name="T25" fmla="*/ 0 h 3337"/>
                  <a:gd name="T26" fmla="*/ 384 w 512"/>
                  <a:gd name="T27" fmla="*/ 3208 h 3337"/>
                  <a:gd name="T28" fmla="*/ 512 w 512"/>
                  <a:gd name="T29" fmla="*/ 3272 h 3337"/>
                  <a:gd name="T30" fmla="*/ 384 w 512"/>
                  <a:gd name="T31" fmla="*/ 3337 h 3337"/>
                  <a:gd name="T32" fmla="*/ 384 w 512"/>
                  <a:gd name="T33" fmla="*/ 3208 h 3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2" h="3337">
                    <a:moveTo>
                      <a:pt x="0" y="0"/>
                    </a:moveTo>
                    <a:lnTo>
                      <a:pt x="256" y="0"/>
                    </a:lnTo>
                    <a:cubicBezTo>
                      <a:pt x="261" y="0"/>
                      <a:pt x="264" y="4"/>
                      <a:pt x="264" y="8"/>
                    </a:cubicBezTo>
                    <a:lnTo>
                      <a:pt x="264" y="3272"/>
                    </a:lnTo>
                    <a:lnTo>
                      <a:pt x="256" y="3264"/>
                    </a:lnTo>
                    <a:lnTo>
                      <a:pt x="406" y="3264"/>
                    </a:lnTo>
                    <a:lnTo>
                      <a:pt x="406" y="3280"/>
                    </a:lnTo>
                    <a:lnTo>
                      <a:pt x="256" y="3280"/>
                    </a:lnTo>
                    <a:cubicBezTo>
                      <a:pt x="252" y="3280"/>
                      <a:pt x="248" y="3277"/>
                      <a:pt x="248" y="3272"/>
                    </a:cubicBezTo>
                    <a:lnTo>
                      <a:pt x="248" y="8"/>
                    </a:lnTo>
                    <a:lnTo>
                      <a:pt x="256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384" y="3208"/>
                    </a:moveTo>
                    <a:lnTo>
                      <a:pt x="512" y="3272"/>
                    </a:lnTo>
                    <a:lnTo>
                      <a:pt x="384" y="3337"/>
                    </a:lnTo>
                    <a:lnTo>
                      <a:pt x="384" y="3208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73" name="Rectangle 74"/>
              <p:cNvSpPr>
                <a:spLocks noChangeArrowheads="1"/>
              </p:cNvSpPr>
              <p:nvPr/>
            </p:nvSpPr>
            <p:spPr bwMode="auto">
              <a:xfrm>
                <a:off x="4882741" y="5851525"/>
                <a:ext cx="1682750" cy="422275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74" name="Freeform 75"/>
              <p:cNvSpPr>
                <a:spLocks noEditPoints="1"/>
              </p:cNvSpPr>
              <p:nvPr/>
            </p:nvSpPr>
            <p:spPr bwMode="auto">
              <a:xfrm>
                <a:off x="4874803" y="5843587"/>
                <a:ext cx="1700213" cy="439737"/>
              </a:xfrm>
              <a:custGeom>
                <a:avLst/>
                <a:gdLst>
                  <a:gd name="T0" fmla="*/ 0 w 1552"/>
                  <a:gd name="T1" fmla="*/ 8 h 400"/>
                  <a:gd name="T2" fmla="*/ 8 w 1552"/>
                  <a:gd name="T3" fmla="*/ 0 h 400"/>
                  <a:gd name="T4" fmla="*/ 1544 w 1552"/>
                  <a:gd name="T5" fmla="*/ 0 h 400"/>
                  <a:gd name="T6" fmla="*/ 1552 w 1552"/>
                  <a:gd name="T7" fmla="*/ 8 h 400"/>
                  <a:gd name="T8" fmla="*/ 1552 w 1552"/>
                  <a:gd name="T9" fmla="*/ 392 h 400"/>
                  <a:gd name="T10" fmla="*/ 1544 w 1552"/>
                  <a:gd name="T11" fmla="*/ 400 h 400"/>
                  <a:gd name="T12" fmla="*/ 8 w 1552"/>
                  <a:gd name="T13" fmla="*/ 400 h 400"/>
                  <a:gd name="T14" fmla="*/ 0 w 1552"/>
                  <a:gd name="T15" fmla="*/ 392 h 400"/>
                  <a:gd name="T16" fmla="*/ 0 w 1552"/>
                  <a:gd name="T17" fmla="*/ 8 h 400"/>
                  <a:gd name="T18" fmla="*/ 16 w 1552"/>
                  <a:gd name="T19" fmla="*/ 392 h 400"/>
                  <a:gd name="T20" fmla="*/ 8 w 1552"/>
                  <a:gd name="T21" fmla="*/ 384 h 400"/>
                  <a:gd name="T22" fmla="*/ 1544 w 1552"/>
                  <a:gd name="T23" fmla="*/ 384 h 400"/>
                  <a:gd name="T24" fmla="*/ 1536 w 1552"/>
                  <a:gd name="T25" fmla="*/ 392 h 400"/>
                  <a:gd name="T26" fmla="*/ 1536 w 1552"/>
                  <a:gd name="T27" fmla="*/ 8 h 400"/>
                  <a:gd name="T28" fmla="*/ 1544 w 1552"/>
                  <a:gd name="T29" fmla="*/ 16 h 400"/>
                  <a:gd name="T30" fmla="*/ 8 w 1552"/>
                  <a:gd name="T31" fmla="*/ 16 h 400"/>
                  <a:gd name="T32" fmla="*/ 16 w 1552"/>
                  <a:gd name="T33" fmla="*/ 8 h 400"/>
                  <a:gd name="T34" fmla="*/ 16 w 1552"/>
                  <a:gd name="T35" fmla="*/ 392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2" h="400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1544" y="0"/>
                    </a:lnTo>
                    <a:cubicBezTo>
                      <a:pt x="1549" y="0"/>
                      <a:pt x="1552" y="4"/>
                      <a:pt x="1552" y="8"/>
                    </a:cubicBezTo>
                    <a:lnTo>
                      <a:pt x="1552" y="392"/>
                    </a:lnTo>
                    <a:cubicBezTo>
                      <a:pt x="1552" y="397"/>
                      <a:pt x="1549" y="400"/>
                      <a:pt x="1544" y="400"/>
                    </a:cubicBezTo>
                    <a:lnTo>
                      <a:pt x="8" y="400"/>
                    </a:lnTo>
                    <a:cubicBezTo>
                      <a:pt x="4" y="400"/>
                      <a:pt x="0" y="397"/>
                      <a:pt x="0" y="392"/>
                    </a:cubicBezTo>
                    <a:lnTo>
                      <a:pt x="0" y="8"/>
                    </a:lnTo>
                    <a:close/>
                    <a:moveTo>
                      <a:pt x="16" y="392"/>
                    </a:moveTo>
                    <a:lnTo>
                      <a:pt x="8" y="384"/>
                    </a:lnTo>
                    <a:lnTo>
                      <a:pt x="1544" y="384"/>
                    </a:lnTo>
                    <a:lnTo>
                      <a:pt x="1536" y="392"/>
                    </a:lnTo>
                    <a:lnTo>
                      <a:pt x="1536" y="8"/>
                    </a:lnTo>
                    <a:lnTo>
                      <a:pt x="1544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75" name="Rectangle 76"/>
              <p:cNvSpPr>
                <a:spLocks noChangeArrowheads="1"/>
              </p:cNvSpPr>
              <p:nvPr/>
            </p:nvSpPr>
            <p:spPr bwMode="auto">
              <a:xfrm>
                <a:off x="5473291" y="5900737"/>
                <a:ext cx="50174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200">
                    <a:solidFill>
                      <a:srgbClr val="000000"/>
                    </a:solidFill>
                    <a:latin typeface="Times New Roman" pitchFamily="18" charset="0"/>
                  </a:rPr>
                  <a:t>item</a:t>
                </a:r>
                <a:endParaRPr lang="en-US" altLang="en-US"/>
              </a:p>
            </p:txBody>
          </p:sp>
          <p:sp>
            <p:nvSpPr>
              <p:cNvPr id="15376" name="Freeform 77"/>
              <p:cNvSpPr>
                <a:spLocks noEditPoints="1"/>
              </p:cNvSpPr>
              <p:nvPr/>
            </p:nvSpPr>
            <p:spPr bwMode="auto">
              <a:xfrm>
                <a:off x="4322353" y="1625600"/>
                <a:ext cx="560388" cy="4508500"/>
              </a:xfrm>
              <a:custGeom>
                <a:avLst/>
                <a:gdLst>
                  <a:gd name="T0" fmla="*/ 0 w 512"/>
                  <a:gd name="T1" fmla="*/ 0 h 4105"/>
                  <a:gd name="T2" fmla="*/ 256 w 512"/>
                  <a:gd name="T3" fmla="*/ 0 h 4105"/>
                  <a:gd name="T4" fmla="*/ 264 w 512"/>
                  <a:gd name="T5" fmla="*/ 8 h 4105"/>
                  <a:gd name="T6" fmla="*/ 264 w 512"/>
                  <a:gd name="T7" fmla="*/ 4040 h 4105"/>
                  <a:gd name="T8" fmla="*/ 256 w 512"/>
                  <a:gd name="T9" fmla="*/ 4032 h 4105"/>
                  <a:gd name="T10" fmla="*/ 406 w 512"/>
                  <a:gd name="T11" fmla="*/ 4032 h 4105"/>
                  <a:gd name="T12" fmla="*/ 406 w 512"/>
                  <a:gd name="T13" fmla="*/ 4048 h 4105"/>
                  <a:gd name="T14" fmla="*/ 256 w 512"/>
                  <a:gd name="T15" fmla="*/ 4048 h 4105"/>
                  <a:gd name="T16" fmla="*/ 248 w 512"/>
                  <a:gd name="T17" fmla="*/ 4040 h 4105"/>
                  <a:gd name="T18" fmla="*/ 248 w 512"/>
                  <a:gd name="T19" fmla="*/ 8 h 4105"/>
                  <a:gd name="T20" fmla="*/ 256 w 512"/>
                  <a:gd name="T21" fmla="*/ 16 h 4105"/>
                  <a:gd name="T22" fmla="*/ 0 w 512"/>
                  <a:gd name="T23" fmla="*/ 16 h 4105"/>
                  <a:gd name="T24" fmla="*/ 0 w 512"/>
                  <a:gd name="T25" fmla="*/ 0 h 4105"/>
                  <a:gd name="T26" fmla="*/ 384 w 512"/>
                  <a:gd name="T27" fmla="*/ 3976 h 4105"/>
                  <a:gd name="T28" fmla="*/ 512 w 512"/>
                  <a:gd name="T29" fmla="*/ 4040 h 4105"/>
                  <a:gd name="T30" fmla="*/ 384 w 512"/>
                  <a:gd name="T31" fmla="*/ 4105 h 4105"/>
                  <a:gd name="T32" fmla="*/ 384 w 512"/>
                  <a:gd name="T33" fmla="*/ 3976 h 4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2" h="4105">
                    <a:moveTo>
                      <a:pt x="0" y="0"/>
                    </a:moveTo>
                    <a:lnTo>
                      <a:pt x="256" y="0"/>
                    </a:lnTo>
                    <a:cubicBezTo>
                      <a:pt x="261" y="0"/>
                      <a:pt x="264" y="4"/>
                      <a:pt x="264" y="8"/>
                    </a:cubicBezTo>
                    <a:lnTo>
                      <a:pt x="264" y="4040"/>
                    </a:lnTo>
                    <a:lnTo>
                      <a:pt x="256" y="4032"/>
                    </a:lnTo>
                    <a:lnTo>
                      <a:pt x="406" y="4032"/>
                    </a:lnTo>
                    <a:lnTo>
                      <a:pt x="406" y="4048"/>
                    </a:lnTo>
                    <a:lnTo>
                      <a:pt x="256" y="4048"/>
                    </a:lnTo>
                    <a:cubicBezTo>
                      <a:pt x="252" y="4048"/>
                      <a:pt x="248" y="4045"/>
                      <a:pt x="248" y="4040"/>
                    </a:cubicBezTo>
                    <a:lnTo>
                      <a:pt x="248" y="8"/>
                    </a:lnTo>
                    <a:lnTo>
                      <a:pt x="256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384" y="3976"/>
                    </a:moveTo>
                    <a:lnTo>
                      <a:pt x="512" y="4040"/>
                    </a:lnTo>
                    <a:lnTo>
                      <a:pt x="384" y="4105"/>
                    </a:lnTo>
                    <a:lnTo>
                      <a:pt x="384" y="3976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80" name="Freeform 81"/>
              <p:cNvSpPr>
                <a:spLocks noEditPoints="1"/>
              </p:cNvSpPr>
              <p:nvPr/>
            </p:nvSpPr>
            <p:spPr bwMode="auto">
              <a:xfrm>
                <a:off x="4322353" y="1354137"/>
                <a:ext cx="560388" cy="288925"/>
              </a:xfrm>
              <a:custGeom>
                <a:avLst/>
                <a:gdLst>
                  <a:gd name="T0" fmla="*/ 0 w 512"/>
                  <a:gd name="T1" fmla="*/ 248 h 264"/>
                  <a:gd name="T2" fmla="*/ 256 w 512"/>
                  <a:gd name="T3" fmla="*/ 248 h 264"/>
                  <a:gd name="T4" fmla="*/ 248 w 512"/>
                  <a:gd name="T5" fmla="*/ 256 h 264"/>
                  <a:gd name="T6" fmla="*/ 248 w 512"/>
                  <a:gd name="T7" fmla="*/ 64 h 264"/>
                  <a:gd name="T8" fmla="*/ 256 w 512"/>
                  <a:gd name="T9" fmla="*/ 56 h 264"/>
                  <a:gd name="T10" fmla="*/ 406 w 512"/>
                  <a:gd name="T11" fmla="*/ 56 h 264"/>
                  <a:gd name="T12" fmla="*/ 406 w 512"/>
                  <a:gd name="T13" fmla="*/ 72 h 264"/>
                  <a:gd name="T14" fmla="*/ 256 w 512"/>
                  <a:gd name="T15" fmla="*/ 72 h 264"/>
                  <a:gd name="T16" fmla="*/ 264 w 512"/>
                  <a:gd name="T17" fmla="*/ 64 h 264"/>
                  <a:gd name="T18" fmla="*/ 264 w 512"/>
                  <a:gd name="T19" fmla="*/ 256 h 264"/>
                  <a:gd name="T20" fmla="*/ 256 w 512"/>
                  <a:gd name="T21" fmla="*/ 264 h 264"/>
                  <a:gd name="T22" fmla="*/ 0 w 512"/>
                  <a:gd name="T23" fmla="*/ 264 h 264"/>
                  <a:gd name="T24" fmla="*/ 0 w 512"/>
                  <a:gd name="T25" fmla="*/ 248 h 264"/>
                  <a:gd name="T26" fmla="*/ 384 w 512"/>
                  <a:gd name="T27" fmla="*/ 0 h 264"/>
                  <a:gd name="T28" fmla="*/ 512 w 512"/>
                  <a:gd name="T29" fmla="*/ 64 h 264"/>
                  <a:gd name="T30" fmla="*/ 384 w 512"/>
                  <a:gd name="T31" fmla="*/ 129 h 264"/>
                  <a:gd name="T32" fmla="*/ 384 w 512"/>
                  <a:gd name="T33" fmla="*/ 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2" h="264">
                    <a:moveTo>
                      <a:pt x="0" y="248"/>
                    </a:moveTo>
                    <a:lnTo>
                      <a:pt x="256" y="248"/>
                    </a:lnTo>
                    <a:lnTo>
                      <a:pt x="248" y="256"/>
                    </a:lnTo>
                    <a:lnTo>
                      <a:pt x="248" y="64"/>
                    </a:lnTo>
                    <a:cubicBezTo>
                      <a:pt x="248" y="60"/>
                      <a:pt x="252" y="56"/>
                      <a:pt x="256" y="56"/>
                    </a:cubicBezTo>
                    <a:lnTo>
                      <a:pt x="406" y="56"/>
                    </a:lnTo>
                    <a:lnTo>
                      <a:pt x="406" y="72"/>
                    </a:lnTo>
                    <a:lnTo>
                      <a:pt x="256" y="72"/>
                    </a:lnTo>
                    <a:lnTo>
                      <a:pt x="264" y="64"/>
                    </a:lnTo>
                    <a:lnTo>
                      <a:pt x="264" y="256"/>
                    </a:lnTo>
                    <a:cubicBezTo>
                      <a:pt x="264" y="261"/>
                      <a:pt x="261" y="264"/>
                      <a:pt x="256" y="264"/>
                    </a:cubicBezTo>
                    <a:lnTo>
                      <a:pt x="0" y="264"/>
                    </a:lnTo>
                    <a:lnTo>
                      <a:pt x="0" y="248"/>
                    </a:lnTo>
                    <a:close/>
                    <a:moveTo>
                      <a:pt x="384" y="0"/>
                    </a:moveTo>
                    <a:lnTo>
                      <a:pt x="512" y="64"/>
                    </a:lnTo>
                    <a:lnTo>
                      <a:pt x="384" y="129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82" name="Rectangle 83"/>
              <p:cNvSpPr>
                <a:spLocks noChangeArrowheads="1"/>
              </p:cNvSpPr>
              <p:nvPr/>
            </p:nvSpPr>
            <p:spPr bwMode="auto">
              <a:xfrm>
                <a:off x="5443128" y="5289550"/>
                <a:ext cx="528991" cy="5078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3300">
                    <a:solidFill>
                      <a:srgbClr val="000000"/>
                    </a:solidFill>
                    <a:latin typeface="Times New Roman" pitchFamily="18" charset="0"/>
                  </a:rPr>
                  <a:t>. . .</a:t>
                </a:r>
                <a:endParaRPr lang="en-US" altLang="en-US"/>
              </a:p>
            </p:txBody>
          </p:sp>
          <p:sp>
            <p:nvSpPr>
              <p:cNvPr id="15385" name="Rectangle 86"/>
              <p:cNvSpPr>
                <a:spLocks noChangeArrowheads="1"/>
              </p:cNvSpPr>
              <p:nvPr/>
            </p:nvSpPr>
            <p:spPr bwMode="auto">
              <a:xfrm>
                <a:off x="5443128" y="4446587"/>
                <a:ext cx="528991" cy="5078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3300">
                    <a:solidFill>
                      <a:srgbClr val="000000"/>
                    </a:solidFill>
                    <a:latin typeface="Times New Roman" pitchFamily="18" charset="0"/>
                  </a:rPr>
                  <a:t>. . .</a:t>
                </a:r>
                <a:endParaRPr lang="en-US" altLang="en-US"/>
              </a:p>
            </p:txBody>
          </p:sp>
        </p:grpSp>
        <p:sp>
          <p:nvSpPr>
            <p:cNvPr id="15387" name="Rectangle 15386"/>
            <p:cNvSpPr/>
            <p:nvPr/>
          </p:nvSpPr>
          <p:spPr bwMode="auto">
            <a:xfrm>
              <a:off x="5410200" y="1354137"/>
              <a:ext cx="1404937" cy="4524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Times New Roman" pitchFamily="18" charset="0"/>
                </a:rPr>
                <a:t>Channel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2845542-329E-47EB-A8F6-ABB25D5992B2}"/>
                </a:ext>
              </a:extLst>
            </p:cNvPr>
            <p:cNvSpPr/>
            <p:nvPr/>
          </p:nvSpPr>
          <p:spPr bwMode="auto">
            <a:xfrm>
              <a:off x="5343886" y="6102349"/>
              <a:ext cx="1404937" cy="4524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Times New Roman" pitchFamily="18" charset="0"/>
                </a:rPr>
                <a:t>Channel</a:t>
              </a:r>
            </a:p>
          </p:txBody>
        </p:sp>
      </p:grpSp>
      <p:cxnSp>
        <p:nvCxnSpPr>
          <p:cNvPr id="15390" name="Straight Arrow Connector 15389"/>
          <p:cNvCxnSpPr/>
          <p:nvPr/>
        </p:nvCxnSpPr>
        <p:spPr bwMode="auto">
          <a:xfrm flipV="1">
            <a:off x="10287000" y="5219700"/>
            <a:ext cx="304800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E58EB33-43C6-4AFB-AB97-B8D876BE9D36}"/>
              </a:ext>
            </a:extLst>
          </p:cNvPr>
          <p:cNvSpPr txBox="1"/>
          <p:nvPr/>
        </p:nvSpPr>
        <p:spPr>
          <a:xfrm>
            <a:off x="7113269" y="175418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4E1F579-B319-4652-A499-7D87C26B4246}"/>
              </a:ext>
            </a:extLst>
          </p:cNvPr>
          <p:cNvCxnSpPr/>
          <p:nvPr/>
        </p:nvCxnSpPr>
        <p:spPr bwMode="auto">
          <a:xfrm flipV="1">
            <a:off x="3238500" y="1580357"/>
            <a:ext cx="3103562" cy="2262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94BC07D-AAEF-4D0F-926E-AE26C7D24924}"/>
              </a:ext>
            </a:extLst>
          </p:cNvPr>
          <p:cNvCxnSpPr>
            <a:cxnSpLocks/>
          </p:cNvCxnSpPr>
          <p:nvPr/>
        </p:nvCxnSpPr>
        <p:spPr bwMode="auto">
          <a:xfrm>
            <a:off x="2971801" y="6062662"/>
            <a:ext cx="3480955" cy="2111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8873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15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15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 of RSS Document (contd.)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905000" y="1295400"/>
            <a:ext cx="8574088" cy="5181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dirty="0">
                <a:solidFill>
                  <a:srgbClr val="0000FF"/>
                </a:solidFill>
              </a:rPr>
              <a:t>   &lt;item&gt;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       &lt;title&gt;Compilers&lt;/title&gt;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       &lt;link&gt; http://cslibrary.asu.edu/years/{year=1999}&lt;/link&gt;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    &lt;/item&gt;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    &lt;item&gt;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       &lt;title&gt;Algorithm Analysis and Design&lt;/title&gt;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       &lt;author&gt;zetaauthor@asu.edu&lt;/author&gt;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solidFill>
                  <a:srgbClr val="0000FF"/>
                </a:solidFill>
              </a:rPr>
              <a:t>    &lt;/item&gt;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  &lt;/channel&gt;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  &lt;channel&gt;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    &lt;title&gt;Biology Science Books&lt;/title&gt;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    &lt;link&gt;http://biolibrary.asu.edu/&lt;/link&gt;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	. . .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B9FBB98-050C-43E4-A817-AF6F3549BC26}" type="slidenum">
              <a:rPr lang="en-US" b="0" smtClean="0">
                <a:solidFill>
                  <a:schemeClr val="tx2"/>
                </a:solidFill>
              </a:rPr>
              <a:pPr/>
              <a:t>14</a:t>
            </a:fld>
            <a:endParaRPr lang="en-US" b="0">
              <a:solidFill>
                <a:schemeClr val="tx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629400" y="1204912"/>
            <a:ext cx="3657600" cy="5078412"/>
            <a:chOff x="5410200" y="1204912"/>
            <a:chExt cx="3657600" cy="5078412"/>
          </a:xfrm>
        </p:grpSpPr>
        <p:grpSp>
          <p:nvGrpSpPr>
            <p:cNvPr id="6" name="Group 5"/>
            <p:cNvGrpSpPr/>
            <p:nvPr/>
          </p:nvGrpSpPr>
          <p:grpSpPr>
            <a:xfrm>
              <a:off x="6815137" y="1204912"/>
              <a:ext cx="2252663" cy="5078412"/>
              <a:chOff x="4322353" y="1204912"/>
              <a:chExt cx="2252663" cy="5078412"/>
            </a:xfrm>
          </p:grpSpPr>
          <p:sp>
            <p:nvSpPr>
              <p:cNvPr id="8" name="Rectangle 12"/>
              <p:cNvSpPr>
                <a:spLocks noChangeArrowheads="1"/>
              </p:cNvSpPr>
              <p:nvPr/>
            </p:nvSpPr>
            <p:spPr bwMode="auto">
              <a:xfrm>
                <a:off x="4882741" y="1212850"/>
                <a:ext cx="1682750" cy="4222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13"/>
              <p:cNvSpPr>
                <a:spLocks noEditPoints="1"/>
              </p:cNvSpPr>
              <p:nvPr/>
            </p:nvSpPr>
            <p:spPr bwMode="auto">
              <a:xfrm>
                <a:off x="4874803" y="1204912"/>
                <a:ext cx="1700213" cy="438150"/>
              </a:xfrm>
              <a:custGeom>
                <a:avLst/>
                <a:gdLst>
                  <a:gd name="T0" fmla="*/ 0 w 1552"/>
                  <a:gd name="T1" fmla="*/ 8 h 400"/>
                  <a:gd name="T2" fmla="*/ 8 w 1552"/>
                  <a:gd name="T3" fmla="*/ 0 h 400"/>
                  <a:gd name="T4" fmla="*/ 1544 w 1552"/>
                  <a:gd name="T5" fmla="*/ 0 h 400"/>
                  <a:gd name="T6" fmla="*/ 1552 w 1552"/>
                  <a:gd name="T7" fmla="*/ 8 h 400"/>
                  <a:gd name="T8" fmla="*/ 1552 w 1552"/>
                  <a:gd name="T9" fmla="*/ 392 h 400"/>
                  <a:gd name="T10" fmla="*/ 1544 w 1552"/>
                  <a:gd name="T11" fmla="*/ 400 h 400"/>
                  <a:gd name="T12" fmla="*/ 8 w 1552"/>
                  <a:gd name="T13" fmla="*/ 400 h 400"/>
                  <a:gd name="T14" fmla="*/ 0 w 1552"/>
                  <a:gd name="T15" fmla="*/ 392 h 400"/>
                  <a:gd name="T16" fmla="*/ 0 w 1552"/>
                  <a:gd name="T17" fmla="*/ 8 h 400"/>
                  <a:gd name="T18" fmla="*/ 16 w 1552"/>
                  <a:gd name="T19" fmla="*/ 392 h 400"/>
                  <a:gd name="T20" fmla="*/ 8 w 1552"/>
                  <a:gd name="T21" fmla="*/ 384 h 400"/>
                  <a:gd name="T22" fmla="*/ 1544 w 1552"/>
                  <a:gd name="T23" fmla="*/ 384 h 400"/>
                  <a:gd name="T24" fmla="*/ 1536 w 1552"/>
                  <a:gd name="T25" fmla="*/ 392 h 400"/>
                  <a:gd name="T26" fmla="*/ 1536 w 1552"/>
                  <a:gd name="T27" fmla="*/ 8 h 400"/>
                  <a:gd name="T28" fmla="*/ 1544 w 1552"/>
                  <a:gd name="T29" fmla="*/ 16 h 400"/>
                  <a:gd name="T30" fmla="*/ 8 w 1552"/>
                  <a:gd name="T31" fmla="*/ 16 h 400"/>
                  <a:gd name="T32" fmla="*/ 16 w 1552"/>
                  <a:gd name="T33" fmla="*/ 8 h 400"/>
                  <a:gd name="T34" fmla="*/ 16 w 1552"/>
                  <a:gd name="T35" fmla="*/ 392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2" h="400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1544" y="0"/>
                    </a:lnTo>
                    <a:cubicBezTo>
                      <a:pt x="1549" y="0"/>
                      <a:pt x="1552" y="4"/>
                      <a:pt x="1552" y="8"/>
                    </a:cubicBezTo>
                    <a:lnTo>
                      <a:pt x="1552" y="392"/>
                    </a:lnTo>
                    <a:cubicBezTo>
                      <a:pt x="1552" y="397"/>
                      <a:pt x="1549" y="400"/>
                      <a:pt x="1544" y="400"/>
                    </a:cubicBezTo>
                    <a:lnTo>
                      <a:pt x="8" y="400"/>
                    </a:lnTo>
                    <a:cubicBezTo>
                      <a:pt x="4" y="400"/>
                      <a:pt x="0" y="397"/>
                      <a:pt x="0" y="392"/>
                    </a:cubicBezTo>
                    <a:lnTo>
                      <a:pt x="0" y="8"/>
                    </a:lnTo>
                    <a:close/>
                    <a:moveTo>
                      <a:pt x="16" y="392"/>
                    </a:moveTo>
                    <a:lnTo>
                      <a:pt x="8" y="384"/>
                    </a:lnTo>
                    <a:lnTo>
                      <a:pt x="1544" y="384"/>
                    </a:lnTo>
                    <a:lnTo>
                      <a:pt x="1536" y="392"/>
                    </a:lnTo>
                    <a:lnTo>
                      <a:pt x="1536" y="8"/>
                    </a:lnTo>
                    <a:lnTo>
                      <a:pt x="1544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5508216" y="1262062"/>
                <a:ext cx="43922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200">
                    <a:solidFill>
                      <a:srgbClr val="000000"/>
                    </a:solidFill>
                    <a:latin typeface="Times New Roman" pitchFamily="18" charset="0"/>
                  </a:rPr>
                  <a:t>title</a:t>
                </a:r>
                <a:endParaRPr lang="en-US" altLang="en-US"/>
              </a:p>
            </p:txBody>
          </p:sp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4882741" y="1704975"/>
                <a:ext cx="1682750" cy="4222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6"/>
              <p:cNvSpPr>
                <a:spLocks noEditPoints="1"/>
              </p:cNvSpPr>
              <p:nvPr/>
            </p:nvSpPr>
            <p:spPr bwMode="auto">
              <a:xfrm>
                <a:off x="4874803" y="1697037"/>
                <a:ext cx="1700213" cy="438150"/>
              </a:xfrm>
              <a:custGeom>
                <a:avLst/>
                <a:gdLst>
                  <a:gd name="T0" fmla="*/ 0 w 1552"/>
                  <a:gd name="T1" fmla="*/ 8 h 400"/>
                  <a:gd name="T2" fmla="*/ 8 w 1552"/>
                  <a:gd name="T3" fmla="*/ 0 h 400"/>
                  <a:gd name="T4" fmla="*/ 1544 w 1552"/>
                  <a:gd name="T5" fmla="*/ 0 h 400"/>
                  <a:gd name="T6" fmla="*/ 1552 w 1552"/>
                  <a:gd name="T7" fmla="*/ 8 h 400"/>
                  <a:gd name="T8" fmla="*/ 1552 w 1552"/>
                  <a:gd name="T9" fmla="*/ 392 h 400"/>
                  <a:gd name="T10" fmla="*/ 1544 w 1552"/>
                  <a:gd name="T11" fmla="*/ 400 h 400"/>
                  <a:gd name="T12" fmla="*/ 8 w 1552"/>
                  <a:gd name="T13" fmla="*/ 400 h 400"/>
                  <a:gd name="T14" fmla="*/ 0 w 1552"/>
                  <a:gd name="T15" fmla="*/ 392 h 400"/>
                  <a:gd name="T16" fmla="*/ 0 w 1552"/>
                  <a:gd name="T17" fmla="*/ 8 h 400"/>
                  <a:gd name="T18" fmla="*/ 16 w 1552"/>
                  <a:gd name="T19" fmla="*/ 392 h 400"/>
                  <a:gd name="T20" fmla="*/ 8 w 1552"/>
                  <a:gd name="T21" fmla="*/ 384 h 400"/>
                  <a:gd name="T22" fmla="*/ 1544 w 1552"/>
                  <a:gd name="T23" fmla="*/ 384 h 400"/>
                  <a:gd name="T24" fmla="*/ 1536 w 1552"/>
                  <a:gd name="T25" fmla="*/ 392 h 400"/>
                  <a:gd name="T26" fmla="*/ 1536 w 1552"/>
                  <a:gd name="T27" fmla="*/ 8 h 400"/>
                  <a:gd name="T28" fmla="*/ 1544 w 1552"/>
                  <a:gd name="T29" fmla="*/ 16 h 400"/>
                  <a:gd name="T30" fmla="*/ 8 w 1552"/>
                  <a:gd name="T31" fmla="*/ 16 h 400"/>
                  <a:gd name="T32" fmla="*/ 16 w 1552"/>
                  <a:gd name="T33" fmla="*/ 8 h 400"/>
                  <a:gd name="T34" fmla="*/ 16 w 1552"/>
                  <a:gd name="T35" fmla="*/ 392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2" h="400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1544" y="0"/>
                    </a:lnTo>
                    <a:cubicBezTo>
                      <a:pt x="1549" y="0"/>
                      <a:pt x="1552" y="4"/>
                      <a:pt x="1552" y="8"/>
                    </a:cubicBezTo>
                    <a:lnTo>
                      <a:pt x="1552" y="392"/>
                    </a:lnTo>
                    <a:cubicBezTo>
                      <a:pt x="1552" y="397"/>
                      <a:pt x="1549" y="400"/>
                      <a:pt x="1544" y="400"/>
                    </a:cubicBezTo>
                    <a:lnTo>
                      <a:pt x="8" y="400"/>
                    </a:lnTo>
                    <a:cubicBezTo>
                      <a:pt x="4" y="400"/>
                      <a:pt x="0" y="397"/>
                      <a:pt x="0" y="392"/>
                    </a:cubicBezTo>
                    <a:lnTo>
                      <a:pt x="0" y="8"/>
                    </a:lnTo>
                    <a:close/>
                    <a:moveTo>
                      <a:pt x="16" y="392"/>
                    </a:moveTo>
                    <a:lnTo>
                      <a:pt x="8" y="384"/>
                    </a:lnTo>
                    <a:lnTo>
                      <a:pt x="1544" y="384"/>
                    </a:lnTo>
                    <a:lnTo>
                      <a:pt x="1536" y="392"/>
                    </a:lnTo>
                    <a:lnTo>
                      <a:pt x="1536" y="8"/>
                    </a:lnTo>
                    <a:lnTo>
                      <a:pt x="1544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17"/>
              <p:cNvSpPr>
                <a:spLocks noChangeArrowheads="1"/>
              </p:cNvSpPr>
              <p:nvPr/>
            </p:nvSpPr>
            <p:spPr bwMode="auto">
              <a:xfrm>
                <a:off x="5104991" y="1754187"/>
                <a:ext cx="125354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200" dirty="0">
                    <a:solidFill>
                      <a:srgbClr val="000000"/>
                    </a:solidFill>
                    <a:latin typeface="Times New Roman" pitchFamily="18" charset="0"/>
                  </a:rPr>
                  <a:t>description</a:t>
                </a:r>
                <a:endParaRPr lang="en-US" altLang="en-US" dirty="0"/>
              </a:p>
            </p:txBody>
          </p:sp>
          <p:sp>
            <p:nvSpPr>
              <p:cNvPr id="14" name="Rectangle 18"/>
              <p:cNvSpPr>
                <a:spLocks noChangeArrowheads="1"/>
              </p:cNvSpPr>
              <p:nvPr/>
            </p:nvSpPr>
            <p:spPr bwMode="auto">
              <a:xfrm>
                <a:off x="4882741" y="2197100"/>
                <a:ext cx="1682750" cy="4222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9"/>
              <p:cNvSpPr>
                <a:spLocks noEditPoints="1"/>
              </p:cNvSpPr>
              <p:nvPr/>
            </p:nvSpPr>
            <p:spPr bwMode="auto">
              <a:xfrm>
                <a:off x="4874803" y="2189162"/>
                <a:ext cx="1700213" cy="438150"/>
              </a:xfrm>
              <a:custGeom>
                <a:avLst/>
                <a:gdLst>
                  <a:gd name="T0" fmla="*/ 0 w 1552"/>
                  <a:gd name="T1" fmla="*/ 8 h 400"/>
                  <a:gd name="T2" fmla="*/ 8 w 1552"/>
                  <a:gd name="T3" fmla="*/ 0 h 400"/>
                  <a:gd name="T4" fmla="*/ 1544 w 1552"/>
                  <a:gd name="T5" fmla="*/ 0 h 400"/>
                  <a:gd name="T6" fmla="*/ 1552 w 1552"/>
                  <a:gd name="T7" fmla="*/ 8 h 400"/>
                  <a:gd name="T8" fmla="*/ 1552 w 1552"/>
                  <a:gd name="T9" fmla="*/ 392 h 400"/>
                  <a:gd name="T10" fmla="*/ 1544 w 1552"/>
                  <a:gd name="T11" fmla="*/ 400 h 400"/>
                  <a:gd name="T12" fmla="*/ 8 w 1552"/>
                  <a:gd name="T13" fmla="*/ 400 h 400"/>
                  <a:gd name="T14" fmla="*/ 0 w 1552"/>
                  <a:gd name="T15" fmla="*/ 392 h 400"/>
                  <a:gd name="T16" fmla="*/ 0 w 1552"/>
                  <a:gd name="T17" fmla="*/ 8 h 400"/>
                  <a:gd name="T18" fmla="*/ 16 w 1552"/>
                  <a:gd name="T19" fmla="*/ 392 h 400"/>
                  <a:gd name="T20" fmla="*/ 8 w 1552"/>
                  <a:gd name="T21" fmla="*/ 384 h 400"/>
                  <a:gd name="T22" fmla="*/ 1544 w 1552"/>
                  <a:gd name="T23" fmla="*/ 384 h 400"/>
                  <a:gd name="T24" fmla="*/ 1536 w 1552"/>
                  <a:gd name="T25" fmla="*/ 392 h 400"/>
                  <a:gd name="T26" fmla="*/ 1536 w 1552"/>
                  <a:gd name="T27" fmla="*/ 8 h 400"/>
                  <a:gd name="T28" fmla="*/ 1544 w 1552"/>
                  <a:gd name="T29" fmla="*/ 16 h 400"/>
                  <a:gd name="T30" fmla="*/ 8 w 1552"/>
                  <a:gd name="T31" fmla="*/ 16 h 400"/>
                  <a:gd name="T32" fmla="*/ 16 w 1552"/>
                  <a:gd name="T33" fmla="*/ 8 h 400"/>
                  <a:gd name="T34" fmla="*/ 16 w 1552"/>
                  <a:gd name="T35" fmla="*/ 392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2" h="400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1544" y="0"/>
                    </a:lnTo>
                    <a:cubicBezTo>
                      <a:pt x="1549" y="0"/>
                      <a:pt x="1552" y="4"/>
                      <a:pt x="1552" y="8"/>
                    </a:cubicBezTo>
                    <a:lnTo>
                      <a:pt x="1552" y="392"/>
                    </a:lnTo>
                    <a:cubicBezTo>
                      <a:pt x="1552" y="397"/>
                      <a:pt x="1549" y="400"/>
                      <a:pt x="1544" y="400"/>
                    </a:cubicBezTo>
                    <a:lnTo>
                      <a:pt x="8" y="400"/>
                    </a:lnTo>
                    <a:cubicBezTo>
                      <a:pt x="4" y="400"/>
                      <a:pt x="0" y="397"/>
                      <a:pt x="0" y="392"/>
                    </a:cubicBezTo>
                    <a:lnTo>
                      <a:pt x="0" y="8"/>
                    </a:lnTo>
                    <a:close/>
                    <a:moveTo>
                      <a:pt x="16" y="392"/>
                    </a:moveTo>
                    <a:lnTo>
                      <a:pt x="8" y="384"/>
                    </a:lnTo>
                    <a:lnTo>
                      <a:pt x="1544" y="384"/>
                    </a:lnTo>
                    <a:lnTo>
                      <a:pt x="1536" y="392"/>
                    </a:lnTo>
                    <a:lnTo>
                      <a:pt x="1536" y="8"/>
                    </a:lnTo>
                    <a:lnTo>
                      <a:pt x="1544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Rectangle 20"/>
              <p:cNvSpPr>
                <a:spLocks noChangeArrowheads="1"/>
              </p:cNvSpPr>
              <p:nvPr/>
            </p:nvSpPr>
            <p:spPr bwMode="auto">
              <a:xfrm>
                <a:off x="5508216" y="2246312"/>
                <a:ext cx="43922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200">
                    <a:solidFill>
                      <a:srgbClr val="000000"/>
                    </a:solidFill>
                    <a:latin typeface="Times New Roman" pitchFamily="18" charset="0"/>
                  </a:rPr>
                  <a:t>link</a:t>
                </a:r>
                <a:endParaRPr lang="en-US" altLang="en-US"/>
              </a:p>
            </p:txBody>
          </p:sp>
          <p:sp>
            <p:nvSpPr>
              <p:cNvPr id="17" name="Rectangle 21"/>
              <p:cNvSpPr>
                <a:spLocks noChangeArrowheads="1"/>
              </p:cNvSpPr>
              <p:nvPr/>
            </p:nvSpPr>
            <p:spPr bwMode="auto">
              <a:xfrm>
                <a:off x="4882741" y="2689225"/>
                <a:ext cx="1682750" cy="4222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22"/>
              <p:cNvSpPr>
                <a:spLocks noEditPoints="1"/>
              </p:cNvSpPr>
              <p:nvPr/>
            </p:nvSpPr>
            <p:spPr bwMode="auto">
              <a:xfrm>
                <a:off x="4874803" y="2681287"/>
                <a:ext cx="1700213" cy="438150"/>
              </a:xfrm>
              <a:custGeom>
                <a:avLst/>
                <a:gdLst>
                  <a:gd name="T0" fmla="*/ 0 w 1552"/>
                  <a:gd name="T1" fmla="*/ 8 h 400"/>
                  <a:gd name="T2" fmla="*/ 8 w 1552"/>
                  <a:gd name="T3" fmla="*/ 0 h 400"/>
                  <a:gd name="T4" fmla="*/ 1544 w 1552"/>
                  <a:gd name="T5" fmla="*/ 0 h 400"/>
                  <a:gd name="T6" fmla="*/ 1552 w 1552"/>
                  <a:gd name="T7" fmla="*/ 8 h 400"/>
                  <a:gd name="T8" fmla="*/ 1552 w 1552"/>
                  <a:gd name="T9" fmla="*/ 392 h 400"/>
                  <a:gd name="T10" fmla="*/ 1544 w 1552"/>
                  <a:gd name="T11" fmla="*/ 400 h 400"/>
                  <a:gd name="T12" fmla="*/ 8 w 1552"/>
                  <a:gd name="T13" fmla="*/ 400 h 400"/>
                  <a:gd name="T14" fmla="*/ 0 w 1552"/>
                  <a:gd name="T15" fmla="*/ 392 h 400"/>
                  <a:gd name="T16" fmla="*/ 0 w 1552"/>
                  <a:gd name="T17" fmla="*/ 8 h 400"/>
                  <a:gd name="T18" fmla="*/ 16 w 1552"/>
                  <a:gd name="T19" fmla="*/ 392 h 400"/>
                  <a:gd name="T20" fmla="*/ 8 w 1552"/>
                  <a:gd name="T21" fmla="*/ 384 h 400"/>
                  <a:gd name="T22" fmla="*/ 1544 w 1552"/>
                  <a:gd name="T23" fmla="*/ 384 h 400"/>
                  <a:gd name="T24" fmla="*/ 1536 w 1552"/>
                  <a:gd name="T25" fmla="*/ 392 h 400"/>
                  <a:gd name="T26" fmla="*/ 1536 w 1552"/>
                  <a:gd name="T27" fmla="*/ 8 h 400"/>
                  <a:gd name="T28" fmla="*/ 1544 w 1552"/>
                  <a:gd name="T29" fmla="*/ 16 h 400"/>
                  <a:gd name="T30" fmla="*/ 8 w 1552"/>
                  <a:gd name="T31" fmla="*/ 16 h 400"/>
                  <a:gd name="T32" fmla="*/ 16 w 1552"/>
                  <a:gd name="T33" fmla="*/ 8 h 400"/>
                  <a:gd name="T34" fmla="*/ 16 w 1552"/>
                  <a:gd name="T35" fmla="*/ 392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2" h="400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1544" y="0"/>
                    </a:lnTo>
                    <a:cubicBezTo>
                      <a:pt x="1549" y="0"/>
                      <a:pt x="1552" y="4"/>
                      <a:pt x="1552" y="8"/>
                    </a:cubicBezTo>
                    <a:lnTo>
                      <a:pt x="1552" y="392"/>
                    </a:lnTo>
                    <a:cubicBezTo>
                      <a:pt x="1552" y="397"/>
                      <a:pt x="1549" y="400"/>
                      <a:pt x="1544" y="400"/>
                    </a:cubicBezTo>
                    <a:lnTo>
                      <a:pt x="8" y="400"/>
                    </a:lnTo>
                    <a:cubicBezTo>
                      <a:pt x="4" y="400"/>
                      <a:pt x="0" y="397"/>
                      <a:pt x="0" y="392"/>
                    </a:cubicBezTo>
                    <a:lnTo>
                      <a:pt x="0" y="8"/>
                    </a:lnTo>
                    <a:close/>
                    <a:moveTo>
                      <a:pt x="16" y="392"/>
                    </a:moveTo>
                    <a:lnTo>
                      <a:pt x="8" y="384"/>
                    </a:lnTo>
                    <a:lnTo>
                      <a:pt x="1544" y="384"/>
                    </a:lnTo>
                    <a:lnTo>
                      <a:pt x="1536" y="392"/>
                    </a:lnTo>
                    <a:lnTo>
                      <a:pt x="1536" y="8"/>
                    </a:lnTo>
                    <a:lnTo>
                      <a:pt x="1544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23"/>
              <p:cNvSpPr>
                <a:spLocks noChangeArrowheads="1"/>
              </p:cNvSpPr>
              <p:nvPr/>
            </p:nvSpPr>
            <p:spPr bwMode="auto">
              <a:xfrm>
                <a:off x="5192303" y="2738437"/>
                <a:ext cx="108202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200">
                    <a:solidFill>
                      <a:srgbClr val="000000"/>
                    </a:solidFill>
                    <a:latin typeface="Times New Roman" pitchFamily="18" charset="0"/>
                  </a:rPr>
                  <a:t>copyright</a:t>
                </a:r>
                <a:endParaRPr lang="en-US" altLang="en-US"/>
              </a:p>
            </p:txBody>
          </p:sp>
          <p:sp>
            <p:nvSpPr>
              <p:cNvPr id="20" name="Rectangle 24"/>
              <p:cNvSpPr>
                <a:spLocks noChangeArrowheads="1"/>
              </p:cNvSpPr>
              <p:nvPr/>
            </p:nvSpPr>
            <p:spPr bwMode="auto">
              <a:xfrm>
                <a:off x="4882741" y="3181350"/>
                <a:ext cx="1682750" cy="4222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5"/>
              <p:cNvSpPr>
                <a:spLocks noEditPoints="1"/>
              </p:cNvSpPr>
              <p:nvPr/>
            </p:nvSpPr>
            <p:spPr bwMode="auto">
              <a:xfrm>
                <a:off x="4874803" y="3171825"/>
                <a:ext cx="1700213" cy="439737"/>
              </a:xfrm>
              <a:custGeom>
                <a:avLst/>
                <a:gdLst>
                  <a:gd name="T0" fmla="*/ 0 w 1552"/>
                  <a:gd name="T1" fmla="*/ 8 h 400"/>
                  <a:gd name="T2" fmla="*/ 8 w 1552"/>
                  <a:gd name="T3" fmla="*/ 0 h 400"/>
                  <a:gd name="T4" fmla="*/ 1544 w 1552"/>
                  <a:gd name="T5" fmla="*/ 0 h 400"/>
                  <a:gd name="T6" fmla="*/ 1552 w 1552"/>
                  <a:gd name="T7" fmla="*/ 8 h 400"/>
                  <a:gd name="T8" fmla="*/ 1552 w 1552"/>
                  <a:gd name="T9" fmla="*/ 392 h 400"/>
                  <a:gd name="T10" fmla="*/ 1544 w 1552"/>
                  <a:gd name="T11" fmla="*/ 400 h 400"/>
                  <a:gd name="T12" fmla="*/ 8 w 1552"/>
                  <a:gd name="T13" fmla="*/ 400 h 400"/>
                  <a:gd name="T14" fmla="*/ 0 w 1552"/>
                  <a:gd name="T15" fmla="*/ 392 h 400"/>
                  <a:gd name="T16" fmla="*/ 0 w 1552"/>
                  <a:gd name="T17" fmla="*/ 8 h 400"/>
                  <a:gd name="T18" fmla="*/ 16 w 1552"/>
                  <a:gd name="T19" fmla="*/ 392 h 400"/>
                  <a:gd name="T20" fmla="*/ 8 w 1552"/>
                  <a:gd name="T21" fmla="*/ 384 h 400"/>
                  <a:gd name="T22" fmla="*/ 1544 w 1552"/>
                  <a:gd name="T23" fmla="*/ 384 h 400"/>
                  <a:gd name="T24" fmla="*/ 1536 w 1552"/>
                  <a:gd name="T25" fmla="*/ 392 h 400"/>
                  <a:gd name="T26" fmla="*/ 1536 w 1552"/>
                  <a:gd name="T27" fmla="*/ 8 h 400"/>
                  <a:gd name="T28" fmla="*/ 1544 w 1552"/>
                  <a:gd name="T29" fmla="*/ 16 h 400"/>
                  <a:gd name="T30" fmla="*/ 8 w 1552"/>
                  <a:gd name="T31" fmla="*/ 16 h 400"/>
                  <a:gd name="T32" fmla="*/ 16 w 1552"/>
                  <a:gd name="T33" fmla="*/ 8 h 400"/>
                  <a:gd name="T34" fmla="*/ 16 w 1552"/>
                  <a:gd name="T35" fmla="*/ 392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2" h="400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1544" y="0"/>
                    </a:lnTo>
                    <a:cubicBezTo>
                      <a:pt x="1549" y="0"/>
                      <a:pt x="1552" y="4"/>
                      <a:pt x="1552" y="8"/>
                    </a:cubicBezTo>
                    <a:lnTo>
                      <a:pt x="1552" y="392"/>
                    </a:lnTo>
                    <a:cubicBezTo>
                      <a:pt x="1552" y="397"/>
                      <a:pt x="1549" y="400"/>
                      <a:pt x="1544" y="400"/>
                    </a:cubicBezTo>
                    <a:lnTo>
                      <a:pt x="8" y="400"/>
                    </a:lnTo>
                    <a:cubicBezTo>
                      <a:pt x="4" y="400"/>
                      <a:pt x="0" y="397"/>
                      <a:pt x="0" y="392"/>
                    </a:cubicBezTo>
                    <a:lnTo>
                      <a:pt x="0" y="8"/>
                    </a:lnTo>
                    <a:close/>
                    <a:moveTo>
                      <a:pt x="16" y="392"/>
                    </a:moveTo>
                    <a:lnTo>
                      <a:pt x="8" y="384"/>
                    </a:lnTo>
                    <a:lnTo>
                      <a:pt x="1544" y="384"/>
                    </a:lnTo>
                    <a:lnTo>
                      <a:pt x="1536" y="392"/>
                    </a:lnTo>
                    <a:lnTo>
                      <a:pt x="1536" y="8"/>
                    </a:lnTo>
                    <a:lnTo>
                      <a:pt x="1544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26"/>
              <p:cNvSpPr>
                <a:spLocks noChangeArrowheads="1"/>
              </p:cNvSpPr>
              <p:nvPr/>
            </p:nvSpPr>
            <p:spPr bwMode="auto">
              <a:xfrm>
                <a:off x="5122453" y="3230562"/>
                <a:ext cx="122148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200">
                    <a:solidFill>
                      <a:srgbClr val="000000"/>
                    </a:solidFill>
                    <a:latin typeface="Times New Roman" pitchFamily="18" charset="0"/>
                  </a:rPr>
                  <a:t>webmaster</a:t>
                </a:r>
                <a:endParaRPr lang="en-US" altLang="en-US"/>
              </a:p>
            </p:txBody>
          </p:sp>
          <p:sp>
            <p:nvSpPr>
              <p:cNvPr id="23" name="Rectangle 27"/>
              <p:cNvSpPr>
                <a:spLocks noChangeArrowheads="1"/>
              </p:cNvSpPr>
              <p:nvPr/>
            </p:nvSpPr>
            <p:spPr bwMode="auto">
              <a:xfrm>
                <a:off x="4882741" y="3673475"/>
                <a:ext cx="1682750" cy="4222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8"/>
              <p:cNvSpPr>
                <a:spLocks noEditPoints="1"/>
              </p:cNvSpPr>
              <p:nvPr/>
            </p:nvSpPr>
            <p:spPr bwMode="auto">
              <a:xfrm>
                <a:off x="4874803" y="3663950"/>
                <a:ext cx="1700213" cy="439737"/>
              </a:xfrm>
              <a:custGeom>
                <a:avLst/>
                <a:gdLst>
                  <a:gd name="T0" fmla="*/ 0 w 1552"/>
                  <a:gd name="T1" fmla="*/ 8 h 400"/>
                  <a:gd name="T2" fmla="*/ 8 w 1552"/>
                  <a:gd name="T3" fmla="*/ 0 h 400"/>
                  <a:gd name="T4" fmla="*/ 1544 w 1552"/>
                  <a:gd name="T5" fmla="*/ 0 h 400"/>
                  <a:gd name="T6" fmla="*/ 1552 w 1552"/>
                  <a:gd name="T7" fmla="*/ 8 h 400"/>
                  <a:gd name="T8" fmla="*/ 1552 w 1552"/>
                  <a:gd name="T9" fmla="*/ 392 h 400"/>
                  <a:gd name="T10" fmla="*/ 1544 w 1552"/>
                  <a:gd name="T11" fmla="*/ 400 h 400"/>
                  <a:gd name="T12" fmla="*/ 8 w 1552"/>
                  <a:gd name="T13" fmla="*/ 400 h 400"/>
                  <a:gd name="T14" fmla="*/ 0 w 1552"/>
                  <a:gd name="T15" fmla="*/ 392 h 400"/>
                  <a:gd name="T16" fmla="*/ 0 w 1552"/>
                  <a:gd name="T17" fmla="*/ 8 h 400"/>
                  <a:gd name="T18" fmla="*/ 16 w 1552"/>
                  <a:gd name="T19" fmla="*/ 392 h 400"/>
                  <a:gd name="T20" fmla="*/ 8 w 1552"/>
                  <a:gd name="T21" fmla="*/ 384 h 400"/>
                  <a:gd name="T22" fmla="*/ 1544 w 1552"/>
                  <a:gd name="T23" fmla="*/ 384 h 400"/>
                  <a:gd name="T24" fmla="*/ 1536 w 1552"/>
                  <a:gd name="T25" fmla="*/ 392 h 400"/>
                  <a:gd name="T26" fmla="*/ 1536 w 1552"/>
                  <a:gd name="T27" fmla="*/ 8 h 400"/>
                  <a:gd name="T28" fmla="*/ 1544 w 1552"/>
                  <a:gd name="T29" fmla="*/ 16 h 400"/>
                  <a:gd name="T30" fmla="*/ 8 w 1552"/>
                  <a:gd name="T31" fmla="*/ 16 h 400"/>
                  <a:gd name="T32" fmla="*/ 16 w 1552"/>
                  <a:gd name="T33" fmla="*/ 8 h 400"/>
                  <a:gd name="T34" fmla="*/ 16 w 1552"/>
                  <a:gd name="T35" fmla="*/ 392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2" h="400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1544" y="0"/>
                    </a:lnTo>
                    <a:cubicBezTo>
                      <a:pt x="1549" y="0"/>
                      <a:pt x="1552" y="4"/>
                      <a:pt x="1552" y="8"/>
                    </a:cubicBezTo>
                    <a:lnTo>
                      <a:pt x="1552" y="392"/>
                    </a:lnTo>
                    <a:cubicBezTo>
                      <a:pt x="1552" y="397"/>
                      <a:pt x="1549" y="400"/>
                      <a:pt x="1544" y="400"/>
                    </a:cubicBezTo>
                    <a:lnTo>
                      <a:pt x="8" y="400"/>
                    </a:lnTo>
                    <a:cubicBezTo>
                      <a:pt x="4" y="400"/>
                      <a:pt x="0" y="397"/>
                      <a:pt x="0" y="392"/>
                    </a:cubicBezTo>
                    <a:lnTo>
                      <a:pt x="0" y="8"/>
                    </a:lnTo>
                    <a:close/>
                    <a:moveTo>
                      <a:pt x="16" y="392"/>
                    </a:moveTo>
                    <a:lnTo>
                      <a:pt x="8" y="384"/>
                    </a:lnTo>
                    <a:lnTo>
                      <a:pt x="1544" y="384"/>
                    </a:lnTo>
                    <a:lnTo>
                      <a:pt x="1536" y="392"/>
                    </a:lnTo>
                    <a:lnTo>
                      <a:pt x="1536" y="8"/>
                    </a:lnTo>
                    <a:lnTo>
                      <a:pt x="1544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29"/>
              <p:cNvSpPr>
                <a:spLocks noChangeArrowheads="1"/>
              </p:cNvSpPr>
              <p:nvPr/>
            </p:nvSpPr>
            <p:spPr bwMode="auto">
              <a:xfrm>
                <a:off x="5244691" y="3722687"/>
                <a:ext cx="95539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200">
                    <a:solidFill>
                      <a:srgbClr val="000000"/>
                    </a:solidFill>
                    <a:latin typeface="Times New Roman" pitchFamily="18" charset="0"/>
                  </a:rPr>
                  <a:t>pubDate</a:t>
                </a:r>
                <a:endParaRPr lang="en-US" altLang="en-US"/>
              </a:p>
            </p:txBody>
          </p:sp>
          <p:sp>
            <p:nvSpPr>
              <p:cNvPr id="26" name="Rectangle 30"/>
              <p:cNvSpPr>
                <a:spLocks noChangeArrowheads="1"/>
              </p:cNvSpPr>
              <p:nvPr/>
            </p:nvSpPr>
            <p:spPr bwMode="auto">
              <a:xfrm>
                <a:off x="4882741" y="4165600"/>
                <a:ext cx="1682750" cy="4206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31"/>
              <p:cNvSpPr>
                <a:spLocks noEditPoints="1"/>
              </p:cNvSpPr>
              <p:nvPr/>
            </p:nvSpPr>
            <p:spPr bwMode="auto">
              <a:xfrm>
                <a:off x="4874803" y="4156075"/>
                <a:ext cx="1700213" cy="439737"/>
              </a:xfrm>
              <a:custGeom>
                <a:avLst/>
                <a:gdLst>
                  <a:gd name="T0" fmla="*/ 0 w 1552"/>
                  <a:gd name="T1" fmla="*/ 8 h 400"/>
                  <a:gd name="T2" fmla="*/ 8 w 1552"/>
                  <a:gd name="T3" fmla="*/ 0 h 400"/>
                  <a:gd name="T4" fmla="*/ 1544 w 1552"/>
                  <a:gd name="T5" fmla="*/ 0 h 400"/>
                  <a:gd name="T6" fmla="*/ 1552 w 1552"/>
                  <a:gd name="T7" fmla="*/ 8 h 400"/>
                  <a:gd name="T8" fmla="*/ 1552 w 1552"/>
                  <a:gd name="T9" fmla="*/ 392 h 400"/>
                  <a:gd name="T10" fmla="*/ 1544 w 1552"/>
                  <a:gd name="T11" fmla="*/ 400 h 400"/>
                  <a:gd name="T12" fmla="*/ 8 w 1552"/>
                  <a:gd name="T13" fmla="*/ 400 h 400"/>
                  <a:gd name="T14" fmla="*/ 0 w 1552"/>
                  <a:gd name="T15" fmla="*/ 392 h 400"/>
                  <a:gd name="T16" fmla="*/ 0 w 1552"/>
                  <a:gd name="T17" fmla="*/ 8 h 400"/>
                  <a:gd name="T18" fmla="*/ 16 w 1552"/>
                  <a:gd name="T19" fmla="*/ 392 h 400"/>
                  <a:gd name="T20" fmla="*/ 8 w 1552"/>
                  <a:gd name="T21" fmla="*/ 384 h 400"/>
                  <a:gd name="T22" fmla="*/ 1544 w 1552"/>
                  <a:gd name="T23" fmla="*/ 384 h 400"/>
                  <a:gd name="T24" fmla="*/ 1536 w 1552"/>
                  <a:gd name="T25" fmla="*/ 392 h 400"/>
                  <a:gd name="T26" fmla="*/ 1536 w 1552"/>
                  <a:gd name="T27" fmla="*/ 8 h 400"/>
                  <a:gd name="T28" fmla="*/ 1544 w 1552"/>
                  <a:gd name="T29" fmla="*/ 16 h 400"/>
                  <a:gd name="T30" fmla="*/ 8 w 1552"/>
                  <a:gd name="T31" fmla="*/ 16 h 400"/>
                  <a:gd name="T32" fmla="*/ 16 w 1552"/>
                  <a:gd name="T33" fmla="*/ 8 h 400"/>
                  <a:gd name="T34" fmla="*/ 16 w 1552"/>
                  <a:gd name="T35" fmla="*/ 392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2" h="400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1544" y="0"/>
                    </a:lnTo>
                    <a:cubicBezTo>
                      <a:pt x="1549" y="0"/>
                      <a:pt x="1552" y="4"/>
                      <a:pt x="1552" y="8"/>
                    </a:cubicBezTo>
                    <a:lnTo>
                      <a:pt x="1552" y="392"/>
                    </a:lnTo>
                    <a:cubicBezTo>
                      <a:pt x="1552" y="397"/>
                      <a:pt x="1549" y="400"/>
                      <a:pt x="1544" y="400"/>
                    </a:cubicBezTo>
                    <a:lnTo>
                      <a:pt x="8" y="400"/>
                    </a:lnTo>
                    <a:cubicBezTo>
                      <a:pt x="4" y="400"/>
                      <a:pt x="0" y="397"/>
                      <a:pt x="0" y="392"/>
                    </a:cubicBezTo>
                    <a:lnTo>
                      <a:pt x="0" y="8"/>
                    </a:lnTo>
                    <a:close/>
                    <a:moveTo>
                      <a:pt x="16" y="392"/>
                    </a:moveTo>
                    <a:lnTo>
                      <a:pt x="8" y="384"/>
                    </a:lnTo>
                    <a:lnTo>
                      <a:pt x="1544" y="384"/>
                    </a:lnTo>
                    <a:lnTo>
                      <a:pt x="1536" y="392"/>
                    </a:lnTo>
                    <a:lnTo>
                      <a:pt x="1536" y="8"/>
                    </a:lnTo>
                    <a:lnTo>
                      <a:pt x="1544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Rectangle 32"/>
              <p:cNvSpPr>
                <a:spLocks noChangeArrowheads="1"/>
              </p:cNvSpPr>
              <p:nvPr/>
            </p:nvSpPr>
            <p:spPr bwMode="auto">
              <a:xfrm>
                <a:off x="5385978" y="4214812"/>
                <a:ext cx="68929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200">
                    <a:solidFill>
                      <a:srgbClr val="000000"/>
                    </a:solidFill>
                    <a:latin typeface="Times New Roman" pitchFamily="18" charset="0"/>
                  </a:rPr>
                  <a:t>image</a:t>
                </a:r>
                <a:endParaRPr lang="en-US" altLang="en-US"/>
              </a:p>
            </p:txBody>
          </p:sp>
          <p:sp>
            <p:nvSpPr>
              <p:cNvPr id="29" name="Rectangle 33"/>
              <p:cNvSpPr>
                <a:spLocks noChangeArrowheads="1"/>
              </p:cNvSpPr>
              <p:nvPr/>
            </p:nvSpPr>
            <p:spPr bwMode="auto">
              <a:xfrm>
                <a:off x="4882741" y="5008562"/>
                <a:ext cx="1682750" cy="422275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34"/>
              <p:cNvSpPr>
                <a:spLocks noEditPoints="1"/>
              </p:cNvSpPr>
              <p:nvPr/>
            </p:nvSpPr>
            <p:spPr bwMode="auto">
              <a:xfrm>
                <a:off x="4874803" y="5000625"/>
                <a:ext cx="1700213" cy="438150"/>
              </a:xfrm>
              <a:custGeom>
                <a:avLst/>
                <a:gdLst>
                  <a:gd name="T0" fmla="*/ 0 w 1552"/>
                  <a:gd name="T1" fmla="*/ 8 h 400"/>
                  <a:gd name="T2" fmla="*/ 8 w 1552"/>
                  <a:gd name="T3" fmla="*/ 0 h 400"/>
                  <a:gd name="T4" fmla="*/ 1544 w 1552"/>
                  <a:gd name="T5" fmla="*/ 0 h 400"/>
                  <a:gd name="T6" fmla="*/ 1552 w 1552"/>
                  <a:gd name="T7" fmla="*/ 8 h 400"/>
                  <a:gd name="T8" fmla="*/ 1552 w 1552"/>
                  <a:gd name="T9" fmla="*/ 392 h 400"/>
                  <a:gd name="T10" fmla="*/ 1544 w 1552"/>
                  <a:gd name="T11" fmla="*/ 400 h 400"/>
                  <a:gd name="T12" fmla="*/ 8 w 1552"/>
                  <a:gd name="T13" fmla="*/ 400 h 400"/>
                  <a:gd name="T14" fmla="*/ 0 w 1552"/>
                  <a:gd name="T15" fmla="*/ 392 h 400"/>
                  <a:gd name="T16" fmla="*/ 0 w 1552"/>
                  <a:gd name="T17" fmla="*/ 8 h 400"/>
                  <a:gd name="T18" fmla="*/ 16 w 1552"/>
                  <a:gd name="T19" fmla="*/ 392 h 400"/>
                  <a:gd name="T20" fmla="*/ 8 w 1552"/>
                  <a:gd name="T21" fmla="*/ 384 h 400"/>
                  <a:gd name="T22" fmla="*/ 1544 w 1552"/>
                  <a:gd name="T23" fmla="*/ 384 h 400"/>
                  <a:gd name="T24" fmla="*/ 1536 w 1552"/>
                  <a:gd name="T25" fmla="*/ 392 h 400"/>
                  <a:gd name="T26" fmla="*/ 1536 w 1552"/>
                  <a:gd name="T27" fmla="*/ 8 h 400"/>
                  <a:gd name="T28" fmla="*/ 1544 w 1552"/>
                  <a:gd name="T29" fmla="*/ 16 h 400"/>
                  <a:gd name="T30" fmla="*/ 8 w 1552"/>
                  <a:gd name="T31" fmla="*/ 16 h 400"/>
                  <a:gd name="T32" fmla="*/ 16 w 1552"/>
                  <a:gd name="T33" fmla="*/ 8 h 400"/>
                  <a:gd name="T34" fmla="*/ 16 w 1552"/>
                  <a:gd name="T35" fmla="*/ 392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2" h="400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1544" y="0"/>
                    </a:lnTo>
                    <a:cubicBezTo>
                      <a:pt x="1549" y="0"/>
                      <a:pt x="1552" y="4"/>
                      <a:pt x="1552" y="8"/>
                    </a:cubicBezTo>
                    <a:lnTo>
                      <a:pt x="1552" y="392"/>
                    </a:lnTo>
                    <a:cubicBezTo>
                      <a:pt x="1552" y="397"/>
                      <a:pt x="1549" y="400"/>
                      <a:pt x="1544" y="400"/>
                    </a:cubicBezTo>
                    <a:lnTo>
                      <a:pt x="8" y="400"/>
                    </a:lnTo>
                    <a:cubicBezTo>
                      <a:pt x="4" y="400"/>
                      <a:pt x="0" y="397"/>
                      <a:pt x="0" y="392"/>
                    </a:cubicBezTo>
                    <a:lnTo>
                      <a:pt x="0" y="8"/>
                    </a:lnTo>
                    <a:close/>
                    <a:moveTo>
                      <a:pt x="16" y="392"/>
                    </a:moveTo>
                    <a:lnTo>
                      <a:pt x="8" y="384"/>
                    </a:lnTo>
                    <a:lnTo>
                      <a:pt x="1544" y="384"/>
                    </a:lnTo>
                    <a:lnTo>
                      <a:pt x="1536" y="392"/>
                    </a:lnTo>
                    <a:lnTo>
                      <a:pt x="1536" y="8"/>
                    </a:lnTo>
                    <a:lnTo>
                      <a:pt x="1544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Rectangle 35"/>
              <p:cNvSpPr>
                <a:spLocks noChangeArrowheads="1"/>
              </p:cNvSpPr>
              <p:nvPr/>
            </p:nvSpPr>
            <p:spPr bwMode="auto">
              <a:xfrm>
                <a:off x="5473291" y="5057775"/>
                <a:ext cx="50174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200">
                    <a:solidFill>
                      <a:srgbClr val="000000"/>
                    </a:solidFill>
                    <a:latin typeface="Times New Roman" pitchFamily="18" charset="0"/>
                  </a:rPr>
                  <a:t>item</a:t>
                </a:r>
                <a:endParaRPr lang="en-US" altLang="en-US"/>
              </a:p>
            </p:txBody>
          </p:sp>
          <p:sp>
            <p:nvSpPr>
              <p:cNvPr id="32" name="Freeform 57"/>
              <p:cNvSpPr>
                <a:spLocks noEditPoints="1"/>
              </p:cNvSpPr>
              <p:nvPr/>
            </p:nvSpPr>
            <p:spPr bwMode="auto">
              <a:xfrm>
                <a:off x="4322353" y="1625600"/>
                <a:ext cx="560388" cy="361950"/>
              </a:xfrm>
              <a:custGeom>
                <a:avLst/>
                <a:gdLst>
                  <a:gd name="T0" fmla="*/ 0 w 512"/>
                  <a:gd name="T1" fmla="*/ 0 h 329"/>
                  <a:gd name="T2" fmla="*/ 256 w 512"/>
                  <a:gd name="T3" fmla="*/ 0 h 329"/>
                  <a:gd name="T4" fmla="*/ 264 w 512"/>
                  <a:gd name="T5" fmla="*/ 8 h 329"/>
                  <a:gd name="T6" fmla="*/ 264 w 512"/>
                  <a:gd name="T7" fmla="*/ 264 h 329"/>
                  <a:gd name="T8" fmla="*/ 256 w 512"/>
                  <a:gd name="T9" fmla="*/ 256 h 329"/>
                  <a:gd name="T10" fmla="*/ 406 w 512"/>
                  <a:gd name="T11" fmla="*/ 256 h 329"/>
                  <a:gd name="T12" fmla="*/ 406 w 512"/>
                  <a:gd name="T13" fmla="*/ 272 h 329"/>
                  <a:gd name="T14" fmla="*/ 256 w 512"/>
                  <a:gd name="T15" fmla="*/ 272 h 329"/>
                  <a:gd name="T16" fmla="*/ 248 w 512"/>
                  <a:gd name="T17" fmla="*/ 264 h 329"/>
                  <a:gd name="T18" fmla="*/ 248 w 512"/>
                  <a:gd name="T19" fmla="*/ 8 h 329"/>
                  <a:gd name="T20" fmla="*/ 256 w 512"/>
                  <a:gd name="T21" fmla="*/ 16 h 329"/>
                  <a:gd name="T22" fmla="*/ 0 w 512"/>
                  <a:gd name="T23" fmla="*/ 16 h 329"/>
                  <a:gd name="T24" fmla="*/ 0 w 512"/>
                  <a:gd name="T25" fmla="*/ 0 h 329"/>
                  <a:gd name="T26" fmla="*/ 384 w 512"/>
                  <a:gd name="T27" fmla="*/ 200 h 329"/>
                  <a:gd name="T28" fmla="*/ 512 w 512"/>
                  <a:gd name="T29" fmla="*/ 264 h 329"/>
                  <a:gd name="T30" fmla="*/ 384 w 512"/>
                  <a:gd name="T31" fmla="*/ 329 h 329"/>
                  <a:gd name="T32" fmla="*/ 384 w 512"/>
                  <a:gd name="T33" fmla="*/ 20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2" h="329">
                    <a:moveTo>
                      <a:pt x="0" y="0"/>
                    </a:moveTo>
                    <a:lnTo>
                      <a:pt x="256" y="0"/>
                    </a:lnTo>
                    <a:cubicBezTo>
                      <a:pt x="261" y="0"/>
                      <a:pt x="264" y="4"/>
                      <a:pt x="264" y="8"/>
                    </a:cubicBezTo>
                    <a:lnTo>
                      <a:pt x="264" y="264"/>
                    </a:lnTo>
                    <a:lnTo>
                      <a:pt x="256" y="256"/>
                    </a:lnTo>
                    <a:lnTo>
                      <a:pt x="406" y="256"/>
                    </a:lnTo>
                    <a:lnTo>
                      <a:pt x="406" y="272"/>
                    </a:lnTo>
                    <a:lnTo>
                      <a:pt x="256" y="272"/>
                    </a:lnTo>
                    <a:cubicBezTo>
                      <a:pt x="252" y="272"/>
                      <a:pt x="248" y="269"/>
                      <a:pt x="248" y="264"/>
                    </a:cubicBezTo>
                    <a:lnTo>
                      <a:pt x="248" y="8"/>
                    </a:lnTo>
                    <a:lnTo>
                      <a:pt x="256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384" y="200"/>
                    </a:moveTo>
                    <a:lnTo>
                      <a:pt x="512" y="264"/>
                    </a:lnTo>
                    <a:lnTo>
                      <a:pt x="384" y="329"/>
                    </a:lnTo>
                    <a:lnTo>
                      <a:pt x="384" y="20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58"/>
              <p:cNvSpPr>
                <a:spLocks noEditPoints="1"/>
              </p:cNvSpPr>
              <p:nvPr/>
            </p:nvSpPr>
            <p:spPr bwMode="auto">
              <a:xfrm>
                <a:off x="4322353" y="1625600"/>
                <a:ext cx="560388" cy="854075"/>
              </a:xfrm>
              <a:custGeom>
                <a:avLst/>
                <a:gdLst>
                  <a:gd name="T0" fmla="*/ 0 w 512"/>
                  <a:gd name="T1" fmla="*/ 0 h 777"/>
                  <a:gd name="T2" fmla="*/ 256 w 512"/>
                  <a:gd name="T3" fmla="*/ 0 h 777"/>
                  <a:gd name="T4" fmla="*/ 264 w 512"/>
                  <a:gd name="T5" fmla="*/ 8 h 777"/>
                  <a:gd name="T6" fmla="*/ 264 w 512"/>
                  <a:gd name="T7" fmla="*/ 712 h 777"/>
                  <a:gd name="T8" fmla="*/ 256 w 512"/>
                  <a:gd name="T9" fmla="*/ 704 h 777"/>
                  <a:gd name="T10" fmla="*/ 406 w 512"/>
                  <a:gd name="T11" fmla="*/ 704 h 777"/>
                  <a:gd name="T12" fmla="*/ 406 w 512"/>
                  <a:gd name="T13" fmla="*/ 720 h 777"/>
                  <a:gd name="T14" fmla="*/ 256 w 512"/>
                  <a:gd name="T15" fmla="*/ 720 h 777"/>
                  <a:gd name="T16" fmla="*/ 248 w 512"/>
                  <a:gd name="T17" fmla="*/ 712 h 777"/>
                  <a:gd name="T18" fmla="*/ 248 w 512"/>
                  <a:gd name="T19" fmla="*/ 8 h 777"/>
                  <a:gd name="T20" fmla="*/ 256 w 512"/>
                  <a:gd name="T21" fmla="*/ 16 h 777"/>
                  <a:gd name="T22" fmla="*/ 0 w 512"/>
                  <a:gd name="T23" fmla="*/ 16 h 777"/>
                  <a:gd name="T24" fmla="*/ 0 w 512"/>
                  <a:gd name="T25" fmla="*/ 0 h 777"/>
                  <a:gd name="T26" fmla="*/ 384 w 512"/>
                  <a:gd name="T27" fmla="*/ 648 h 777"/>
                  <a:gd name="T28" fmla="*/ 512 w 512"/>
                  <a:gd name="T29" fmla="*/ 712 h 777"/>
                  <a:gd name="T30" fmla="*/ 384 w 512"/>
                  <a:gd name="T31" fmla="*/ 777 h 777"/>
                  <a:gd name="T32" fmla="*/ 384 w 512"/>
                  <a:gd name="T33" fmla="*/ 648 h 7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2" h="777">
                    <a:moveTo>
                      <a:pt x="0" y="0"/>
                    </a:moveTo>
                    <a:lnTo>
                      <a:pt x="256" y="0"/>
                    </a:lnTo>
                    <a:cubicBezTo>
                      <a:pt x="261" y="0"/>
                      <a:pt x="264" y="4"/>
                      <a:pt x="264" y="8"/>
                    </a:cubicBezTo>
                    <a:lnTo>
                      <a:pt x="264" y="712"/>
                    </a:lnTo>
                    <a:lnTo>
                      <a:pt x="256" y="704"/>
                    </a:lnTo>
                    <a:lnTo>
                      <a:pt x="406" y="704"/>
                    </a:lnTo>
                    <a:lnTo>
                      <a:pt x="406" y="720"/>
                    </a:lnTo>
                    <a:lnTo>
                      <a:pt x="256" y="720"/>
                    </a:lnTo>
                    <a:cubicBezTo>
                      <a:pt x="252" y="720"/>
                      <a:pt x="248" y="717"/>
                      <a:pt x="248" y="712"/>
                    </a:cubicBezTo>
                    <a:lnTo>
                      <a:pt x="248" y="8"/>
                    </a:lnTo>
                    <a:lnTo>
                      <a:pt x="256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384" y="648"/>
                    </a:moveTo>
                    <a:lnTo>
                      <a:pt x="512" y="712"/>
                    </a:lnTo>
                    <a:lnTo>
                      <a:pt x="384" y="777"/>
                    </a:lnTo>
                    <a:lnTo>
                      <a:pt x="384" y="648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59"/>
              <p:cNvSpPr>
                <a:spLocks noEditPoints="1"/>
              </p:cNvSpPr>
              <p:nvPr/>
            </p:nvSpPr>
            <p:spPr bwMode="auto">
              <a:xfrm>
                <a:off x="4322353" y="1625600"/>
                <a:ext cx="560388" cy="1346200"/>
              </a:xfrm>
              <a:custGeom>
                <a:avLst/>
                <a:gdLst>
                  <a:gd name="T0" fmla="*/ 0 w 512"/>
                  <a:gd name="T1" fmla="*/ 0 h 1225"/>
                  <a:gd name="T2" fmla="*/ 256 w 512"/>
                  <a:gd name="T3" fmla="*/ 0 h 1225"/>
                  <a:gd name="T4" fmla="*/ 264 w 512"/>
                  <a:gd name="T5" fmla="*/ 8 h 1225"/>
                  <a:gd name="T6" fmla="*/ 264 w 512"/>
                  <a:gd name="T7" fmla="*/ 1160 h 1225"/>
                  <a:gd name="T8" fmla="*/ 256 w 512"/>
                  <a:gd name="T9" fmla="*/ 1152 h 1225"/>
                  <a:gd name="T10" fmla="*/ 406 w 512"/>
                  <a:gd name="T11" fmla="*/ 1152 h 1225"/>
                  <a:gd name="T12" fmla="*/ 406 w 512"/>
                  <a:gd name="T13" fmla="*/ 1168 h 1225"/>
                  <a:gd name="T14" fmla="*/ 256 w 512"/>
                  <a:gd name="T15" fmla="*/ 1168 h 1225"/>
                  <a:gd name="T16" fmla="*/ 248 w 512"/>
                  <a:gd name="T17" fmla="*/ 1160 h 1225"/>
                  <a:gd name="T18" fmla="*/ 248 w 512"/>
                  <a:gd name="T19" fmla="*/ 8 h 1225"/>
                  <a:gd name="T20" fmla="*/ 256 w 512"/>
                  <a:gd name="T21" fmla="*/ 16 h 1225"/>
                  <a:gd name="T22" fmla="*/ 0 w 512"/>
                  <a:gd name="T23" fmla="*/ 16 h 1225"/>
                  <a:gd name="T24" fmla="*/ 0 w 512"/>
                  <a:gd name="T25" fmla="*/ 0 h 1225"/>
                  <a:gd name="T26" fmla="*/ 384 w 512"/>
                  <a:gd name="T27" fmla="*/ 1096 h 1225"/>
                  <a:gd name="T28" fmla="*/ 512 w 512"/>
                  <a:gd name="T29" fmla="*/ 1160 h 1225"/>
                  <a:gd name="T30" fmla="*/ 384 w 512"/>
                  <a:gd name="T31" fmla="*/ 1225 h 1225"/>
                  <a:gd name="T32" fmla="*/ 384 w 512"/>
                  <a:gd name="T33" fmla="*/ 1096 h 1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2" h="1225">
                    <a:moveTo>
                      <a:pt x="0" y="0"/>
                    </a:moveTo>
                    <a:lnTo>
                      <a:pt x="256" y="0"/>
                    </a:lnTo>
                    <a:cubicBezTo>
                      <a:pt x="261" y="0"/>
                      <a:pt x="264" y="4"/>
                      <a:pt x="264" y="8"/>
                    </a:cubicBezTo>
                    <a:lnTo>
                      <a:pt x="264" y="1160"/>
                    </a:lnTo>
                    <a:lnTo>
                      <a:pt x="256" y="1152"/>
                    </a:lnTo>
                    <a:lnTo>
                      <a:pt x="406" y="1152"/>
                    </a:lnTo>
                    <a:lnTo>
                      <a:pt x="406" y="1168"/>
                    </a:lnTo>
                    <a:lnTo>
                      <a:pt x="256" y="1168"/>
                    </a:lnTo>
                    <a:cubicBezTo>
                      <a:pt x="252" y="1168"/>
                      <a:pt x="248" y="1165"/>
                      <a:pt x="248" y="1160"/>
                    </a:cubicBezTo>
                    <a:lnTo>
                      <a:pt x="248" y="8"/>
                    </a:lnTo>
                    <a:lnTo>
                      <a:pt x="256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384" y="1096"/>
                    </a:moveTo>
                    <a:lnTo>
                      <a:pt x="512" y="1160"/>
                    </a:lnTo>
                    <a:lnTo>
                      <a:pt x="384" y="1225"/>
                    </a:lnTo>
                    <a:lnTo>
                      <a:pt x="384" y="1096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60"/>
              <p:cNvSpPr>
                <a:spLocks noEditPoints="1"/>
              </p:cNvSpPr>
              <p:nvPr/>
            </p:nvSpPr>
            <p:spPr bwMode="auto">
              <a:xfrm>
                <a:off x="4322353" y="1625600"/>
                <a:ext cx="560388" cy="1838325"/>
              </a:xfrm>
              <a:custGeom>
                <a:avLst/>
                <a:gdLst>
                  <a:gd name="T0" fmla="*/ 0 w 512"/>
                  <a:gd name="T1" fmla="*/ 0 h 1673"/>
                  <a:gd name="T2" fmla="*/ 256 w 512"/>
                  <a:gd name="T3" fmla="*/ 0 h 1673"/>
                  <a:gd name="T4" fmla="*/ 264 w 512"/>
                  <a:gd name="T5" fmla="*/ 8 h 1673"/>
                  <a:gd name="T6" fmla="*/ 264 w 512"/>
                  <a:gd name="T7" fmla="*/ 1608 h 1673"/>
                  <a:gd name="T8" fmla="*/ 256 w 512"/>
                  <a:gd name="T9" fmla="*/ 1600 h 1673"/>
                  <a:gd name="T10" fmla="*/ 406 w 512"/>
                  <a:gd name="T11" fmla="*/ 1600 h 1673"/>
                  <a:gd name="T12" fmla="*/ 406 w 512"/>
                  <a:gd name="T13" fmla="*/ 1616 h 1673"/>
                  <a:gd name="T14" fmla="*/ 256 w 512"/>
                  <a:gd name="T15" fmla="*/ 1616 h 1673"/>
                  <a:gd name="T16" fmla="*/ 248 w 512"/>
                  <a:gd name="T17" fmla="*/ 1608 h 1673"/>
                  <a:gd name="T18" fmla="*/ 248 w 512"/>
                  <a:gd name="T19" fmla="*/ 8 h 1673"/>
                  <a:gd name="T20" fmla="*/ 256 w 512"/>
                  <a:gd name="T21" fmla="*/ 16 h 1673"/>
                  <a:gd name="T22" fmla="*/ 0 w 512"/>
                  <a:gd name="T23" fmla="*/ 16 h 1673"/>
                  <a:gd name="T24" fmla="*/ 0 w 512"/>
                  <a:gd name="T25" fmla="*/ 0 h 1673"/>
                  <a:gd name="T26" fmla="*/ 384 w 512"/>
                  <a:gd name="T27" fmla="*/ 1544 h 1673"/>
                  <a:gd name="T28" fmla="*/ 512 w 512"/>
                  <a:gd name="T29" fmla="*/ 1608 h 1673"/>
                  <a:gd name="T30" fmla="*/ 384 w 512"/>
                  <a:gd name="T31" fmla="*/ 1673 h 1673"/>
                  <a:gd name="T32" fmla="*/ 384 w 512"/>
                  <a:gd name="T33" fmla="*/ 1544 h 1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2" h="1673">
                    <a:moveTo>
                      <a:pt x="0" y="0"/>
                    </a:moveTo>
                    <a:lnTo>
                      <a:pt x="256" y="0"/>
                    </a:lnTo>
                    <a:cubicBezTo>
                      <a:pt x="261" y="0"/>
                      <a:pt x="264" y="4"/>
                      <a:pt x="264" y="8"/>
                    </a:cubicBezTo>
                    <a:lnTo>
                      <a:pt x="264" y="1608"/>
                    </a:lnTo>
                    <a:lnTo>
                      <a:pt x="256" y="1600"/>
                    </a:lnTo>
                    <a:lnTo>
                      <a:pt x="406" y="1600"/>
                    </a:lnTo>
                    <a:lnTo>
                      <a:pt x="406" y="1616"/>
                    </a:lnTo>
                    <a:lnTo>
                      <a:pt x="256" y="1616"/>
                    </a:lnTo>
                    <a:cubicBezTo>
                      <a:pt x="252" y="1616"/>
                      <a:pt x="248" y="1613"/>
                      <a:pt x="248" y="1608"/>
                    </a:cubicBezTo>
                    <a:lnTo>
                      <a:pt x="248" y="8"/>
                    </a:lnTo>
                    <a:lnTo>
                      <a:pt x="256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384" y="1544"/>
                    </a:moveTo>
                    <a:lnTo>
                      <a:pt x="512" y="1608"/>
                    </a:lnTo>
                    <a:lnTo>
                      <a:pt x="384" y="1673"/>
                    </a:lnTo>
                    <a:lnTo>
                      <a:pt x="384" y="1544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61"/>
              <p:cNvSpPr>
                <a:spLocks noEditPoints="1"/>
              </p:cNvSpPr>
              <p:nvPr/>
            </p:nvSpPr>
            <p:spPr bwMode="auto">
              <a:xfrm>
                <a:off x="4322353" y="1625600"/>
                <a:ext cx="560388" cy="2330450"/>
              </a:xfrm>
              <a:custGeom>
                <a:avLst/>
                <a:gdLst>
                  <a:gd name="T0" fmla="*/ 0 w 512"/>
                  <a:gd name="T1" fmla="*/ 0 h 2121"/>
                  <a:gd name="T2" fmla="*/ 256 w 512"/>
                  <a:gd name="T3" fmla="*/ 0 h 2121"/>
                  <a:gd name="T4" fmla="*/ 264 w 512"/>
                  <a:gd name="T5" fmla="*/ 8 h 2121"/>
                  <a:gd name="T6" fmla="*/ 264 w 512"/>
                  <a:gd name="T7" fmla="*/ 2056 h 2121"/>
                  <a:gd name="T8" fmla="*/ 256 w 512"/>
                  <a:gd name="T9" fmla="*/ 2048 h 2121"/>
                  <a:gd name="T10" fmla="*/ 406 w 512"/>
                  <a:gd name="T11" fmla="*/ 2048 h 2121"/>
                  <a:gd name="T12" fmla="*/ 406 w 512"/>
                  <a:gd name="T13" fmla="*/ 2064 h 2121"/>
                  <a:gd name="T14" fmla="*/ 256 w 512"/>
                  <a:gd name="T15" fmla="*/ 2064 h 2121"/>
                  <a:gd name="T16" fmla="*/ 248 w 512"/>
                  <a:gd name="T17" fmla="*/ 2056 h 2121"/>
                  <a:gd name="T18" fmla="*/ 248 w 512"/>
                  <a:gd name="T19" fmla="*/ 8 h 2121"/>
                  <a:gd name="T20" fmla="*/ 256 w 512"/>
                  <a:gd name="T21" fmla="*/ 16 h 2121"/>
                  <a:gd name="T22" fmla="*/ 0 w 512"/>
                  <a:gd name="T23" fmla="*/ 16 h 2121"/>
                  <a:gd name="T24" fmla="*/ 0 w 512"/>
                  <a:gd name="T25" fmla="*/ 0 h 2121"/>
                  <a:gd name="T26" fmla="*/ 384 w 512"/>
                  <a:gd name="T27" fmla="*/ 1992 h 2121"/>
                  <a:gd name="T28" fmla="*/ 512 w 512"/>
                  <a:gd name="T29" fmla="*/ 2056 h 2121"/>
                  <a:gd name="T30" fmla="*/ 384 w 512"/>
                  <a:gd name="T31" fmla="*/ 2121 h 2121"/>
                  <a:gd name="T32" fmla="*/ 384 w 512"/>
                  <a:gd name="T33" fmla="*/ 1992 h 2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2" h="2121">
                    <a:moveTo>
                      <a:pt x="0" y="0"/>
                    </a:moveTo>
                    <a:lnTo>
                      <a:pt x="256" y="0"/>
                    </a:lnTo>
                    <a:cubicBezTo>
                      <a:pt x="261" y="0"/>
                      <a:pt x="264" y="4"/>
                      <a:pt x="264" y="8"/>
                    </a:cubicBezTo>
                    <a:lnTo>
                      <a:pt x="264" y="2056"/>
                    </a:lnTo>
                    <a:lnTo>
                      <a:pt x="256" y="2048"/>
                    </a:lnTo>
                    <a:lnTo>
                      <a:pt x="406" y="2048"/>
                    </a:lnTo>
                    <a:lnTo>
                      <a:pt x="406" y="2064"/>
                    </a:lnTo>
                    <a:lnTo>
                      <a:pt x="256" y="2064"/>
                    </a:lnTo>
                    <a:cubicBezTo>
                      <a:pt x="252" y="2064"/>
                      <a:pt x="248" y="2061"/>
                      <a:pt x="248" y="2056"/>
                    </a:cubicBezTo>
                    <a:lnTo>
                      <a:pt x="248" y="8"/>
                    </a:lnTo>
                    <a:lnTo>
                      <a:pt x="256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384" y="1992"/>
                    </a:moveTo>
                    <a:lnTo>
                      <a:pt x="512" y="2056"/>
                    </a:lnTo>
                    <a:lnTo>
                      <a:pt x="384" y="2121"/>
                    </a:lnTo>
                    <a:lnTo>
                      <a:pt x="384" y="19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62"/>
              <p:cNvSpPr>
                <a:spLocks noEditPoints="1"/>
              </p:cNvSpPr>
              <p:nvPr/>
            </p:nvSpPr>
            <p:spPr bwMode="auto">
              <a:xfrm>
                <a:off x="4322353" y="1625600"/>
                <a:ext cx="560388" cy="2822575"/>
              </a:xfrm>
              <a:custGeom>
                <a:avLst/>
                <a:gdLst>
                  <a:gd name="T0" fmla="*/ 0 w 512"/>
                  <a:gd name="T1" fmla="*/ 0 h 2569"/>
                  <a:gd name="T2" fmla="*/ 256 w 512"/>
                  <a:gd name="T3" fmla="*/ 0 h 2569"/>
                  <a:gd name="T4" fmla="*/ 264 w 512"/>
                  <a:gd name="T5" fmla="*/ 8 h 2569"/>
                  <a:gd name="T6" fmla="*/ 264 w 512"/>
                  <a:gd name="T7" fmla="*/ 2504 h 2569"/>
                  <a:gd name="T8" fmla="*/ 256 w 512"/>
                  <a:gd name="T9" fmla="*/ 2496 h 2569"/>
                  <a:gd name="T10" fmla="*/ 406 w 512"/>
                  <a:gd name="T11" fmla="*/ 2496 h 2569"/>
                  <a:gd name="T12" fmla="*/ 406 w 512"/>
                  <a:gd name="T13" fmla="*/ 2512 h 2569"/>
                  <a:gd name="T14" fmla="*/ 256 w 512"/>
                  <a:gd name="T15" fmla="*/ 2512 h 2569"/>
                  <a:gd name="T16" fmla="*/ 248 w 512"/>
                  <a:gd name="T17" fmla="*/ 2504 h 2569"/>
                  <a:gd name="T18" fmla="*/ 248 w 512"/>
                  <a:gd name="T19" fmla="*/ 8 h 2569"/>
                  <a:gd name="T20" fmla="*/ 256 w 512"/>
                  <a:gd name="T21" fmla="*/ 16 h 2569"/>
                  <a:gd name="T22" fmla="*/ 0 w 512"/>
                  <a:gd name="T23" fmla="*/ 16 h 2569"/>
                  <a:gd name="T24" fmla="*/ 0 w 512"/>
                  <a:gd name="T25" fmla="*/ 0 h 2569"/>
                  <a:gd name="T26" fmla="*/ 384 w 512"/>
                  <a:gd name="T27" fmla="*/ 2440 h 2569"/>
                  <a:gd name="T28" fmla="*/ 512 w 512"/>
                  <a:gd name="T29" fmla="*/ 2504 h 2569"/>
                  <a:gd name="T30" fmla="*/ 384 w 512"/>
                  <a:gd name="T31" fmla="*/ 2569 h 2569"/>
                  <a:gd name="T32" fmla="*/ 384 w 512"/>
                  <a:gd name="T33" fmla="*/ 2440 h 2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2" h="2569">
                    <a:moveTo>
                      <a:pt x="0" y="0"/>
                    </a:moveTo>
                    <a:lnTo>
                      <a:pt x="256" y="0"/>
                    </a:lnTo>
                    <a:cubicBezTo>
                      <a:pt x="261" y="0"/>
                      <a:pt x="264" y="4"/>
                      <a:pt x="264" y="8"/>
                    </a:cubicBezTo>
                    <a:lnTo>
                      <a:pt x="264" y="2504"/>
                    </a:lnTo>
                    <a:lnTo>
                      <a:pt x="256" y="2496"/>
                    </a:lnTo>
                    <a:lnTo>
                      <a:pt x="406" y="2496"/>
                    </a:lnTo>
                    <a:lnTo>
                      <a:pt x="406" y="2512"/>
                    </a:lnTo>
                    <a:lnTo>
                      <a:pt x="256" y="2512"/>
                    </a:lnTo>
                    <a:cubicBezTo>
                      <a:pt x="252" y="2512"/>
                      <a:pt x="248" y="2509"/>
                      <a:pt x="248" y="2504"/>
                    </a:cubicBezTo>
                    <a:lnTo>
                      <a:pt x="248" y="8"/>
                    </a:lnTo>
                    <a:lnTo>
                      <a:pt x="256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384" y="2440"/>
                    </a:moveTo>
                    <a:lnTo>
                      <a:pt x="512" y="2504"/>
                    </a:lnTo>
                    <a:lnTo>
                      <a:pt x="384" y="2569"/>
                    </a:lnTo>
                    <a:lnTo>
                      <a:pt x="384" y="244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3"/>
              <p:cNvSpPr>
                <a:spLocks noEditPoints="1"/>
              </p:cNvSpPr>
              <p:nvPr/>
            </p:nvSpPr>
            <p:spPr bwMode="auto">
              <a:xfrm>
                <a:off x="4322353" y="1625600"/>
                <a:ext cx="560388" cy="3665537"/>
              </a:xfrm>
              <a:custGeom>
                <a:avLst/>
                <a:gdLst>
                  <a:gd name="T0" fmla="*/ 0 w 512"/>
                  <a:gd name="T1" fmla="*/ 0 h 3337"/>
                  <a:gd name="T2" fmla="*/ 256 w 512"/>
                  <a:gd name="T3" fmla="*/ 0 h 3337"/>
                  <a:gd name="T4" fmla="*/ 264 w 512"/>
                  <a:gd name="T5" fmla="*/ 8 h 3337"/>
                  <a:gd name="T6" fmla="*/ 264 w 512"/>
                  <a:gd name="T7" fmla="*/ 3272 h 3337"/>
                  <a:gd name="T8" fmla="*/ 256 w 512"/>
                  <a:gd name="T9" fmla="*/ 3264 h 3337"/>
                  <a:gd name="T10" fmla="*/ 406 w 512"/>
                  <a:gd name="T11" fmla="*/ 3264 h 3337"/>
                  <a:gd name="T12" fmla="*/ 406 w 512"/>
                  <a:gd name="T13" fmla="*/ 3280 h 3337"/>
                  <a:gd name="T14" fmla="*/ 256 w 512"/>
                  <a:gd name="T15" fmla="*/ 3280 h 3337"/>
                  <a:gd name="T16" fmla="*/ 248 w 512"/>
                  <a:gd name="T17" fmla="*/ 3272 h 3337"/>
                  <a:gd name="T18" fmla="*/ 248 w 512"/>
                  <a:gd name="T19" fmla="*/ 8 h 3337"/>
                  <a:gd name="T20" fmla="*/ 256 w 512"/>
                  <a:gd name="T21" fmla="*/ 16 h 3337"/>
                  <a:gd name="T22" fmla="*/ 0 w 512"/>
                  <a:gd name="T23" fmla="*/ 16 h 3337"/>
                  <a:gd name="T24" fmla="*/ 0 w 512"/>
                  <a:gd name="T25" fmla="*/ 0 h 3337"/>
                  <a:gd name="T26" fmla="*/ 384 w 512"/>
                  <a:gd name="T27" fmla="*/ 3208 h 3337"/>
                  <a:gd name="T28" fmla="*/ 512 w 512"/>
                  <a:gd name="T29" fmla="*/ 3272 h 3337"/>
                  <a:gd name="T30" fmla="*/ 384 w 512"/>
                  <a:gd name="T31" fmla="*/ 3337 h 3337"/>
                  <a:gd name="T32" fmla="*/ 384 w 512"/>
                  <a:gd name="T33" fmla="*/ 3208 h 3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2" h="3337">
                    <a:moveTo>
                      <a:pt x="0" y="0"/>
                    </a:moveTo>
                    <a:lnTo>
                      <a:pt x="256" y="0"/>
                    </a:lnTo>
                    <a:cubicBezTo>
                      <a:pt x="261" y="0"/>
                      <a:pt x="264" y="4"/>
                      <a:pt x="264" y="8"/>
                    </a:cubicBezTo>
                    <a:lnTo>
                      <a:pt x="264" y="3272"/>
                    </a:lnTo>
                    <a:lnTo>
                      <a:pt x="256" y="3264"/>
                    </a:lnTo>
                    <a:lnTo>
                      <a:pt x="406" y="3264"/>
                    </a:lnTo>
                    <a:lnTo>
                      <a:pt x="406" y="3280"/>
                    </a:lnTo>
                    <a:lnTo>
                      <a:pt x="256" y="3280"/>
                    </a:lnTo>
                    <a:cubicBezTo>
                      <a:pt x="252" y="3280"/>
                      <a:pt x="248" y="3277"/>
                      <a:pt x="248" y="3272"/>
                    </a:cubicBezTo>
                    <a:lnTo>
                      <a:pt x="248" y="8"/>
                    </a:lnTo>
                    <a:lnTo>
                      <a:pt x="256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384" y="3208"/>
                    </a:moveTo>
                    <a:lnTo>
                      <a:pt x="512" y="3272"/>
                    </a:lnTo>
                    <a:lnTo>
                      <a:pt x="384" y="3337"/>
                    </a:lnTo>
                    <a:lnTo>
                      <a:pt x="384" y="3208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Rectangle 74"/>
              <p:cNvSpPr>
                <a:spLocks noChangeArrowheads="1"/>
              </p:cNvSpPr>
              <p:nvPr/>
            </p:nvSpPr>
            <p:spPr bwMode="auto">
              <a:xfrm>
                <a:off x="4882741" y="5851525"/>
                <a:ext cx="1682750" cy="422275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75"/>
              <p:cNvSpPr>
                <a:spLocks noEditPoints="1"/>
              </p:cNvSpPr>
              <p:nvPr/>
            </p:nvSpPr>
            <p:spPr bwMode="auto">
              <a:xfrm>
                <a:off x="4874803" y="5843587"/>
                <a:ext cx="1700213" cy="439737"/>
              </a:xfrm>
              <a:custGeom>
                <a:avLst/>
                <a:gdLst>
                  <a:gd name="T0" fmla="*/ 0 w 1552"/>
                  <a:gd name="T1" fmla="*/ 8 h 400"/>
                  <a:gd name="T2" fmla="*/ 8 w 1552"/>
                  <a:gd name="T3" fmla="*/ 0 h 400"/>
                  <a:gd name="T4" fmla="*/ 1544 w 1552"/>
                  <a:gd name="T5" fmla="*/ 0 h 400"/>
                  <a:gd name="T6" fmla="*/ 1552 w 1552"/>
                  <a:gd name="T7" fmla="*/ 8 h 400"/>
                  <a:gd name="T8" fmla="*/ 1552 w 1552"/>
                  <a:gd name="T9" fmla="*/ 392 h 400"/>
                  <a:gd name="T10" fmla="*/ 1544 w 1552"/>
                  <a:gd name="T11" fmla="*/ 400 h 400"/>
                  <a:gd name="T12" fmla="*/ 8 w 1552"/>
                  <a:gd name="T13" fmla="*/ 400 h 400"/>
                  <a:gd name="T14" fmla="*/ 0 w 1552"/>
                  <a:gd name="T15" fmla="*/ 392 h 400"/>
                  <a:gd name="T16" fmla="*/ 0 w 1552"/>
                  <a:gd name="T17" fmla="*/ 8 h 400"/>
                  <a:gd name="T18" fmla="*/ 16 w 1552"/>
                  <a:gd name="T19" fmla="*/ 392 h 400"/>
                  <a:gd name="T20" fmla="*/ 8 w 1552"/>
                  <a:gd name="T21" fmla="*/ 384 h 400"/>
                  <a:gd name="T22" fmla="*/ 1544 w 1552"/>
                  <a:gd name="T23" fmla="*/ 384 h 400"/>
                  <a:gd name="T24" fmla="*/ 1536 w 1552"/>
                  <a:gd name="T25" fmla="*/ 392 h 400"/>
                  <a:gd name="T26" fmla="*/ 1536 w 1552"/>
                  <a:gd name="T27" fmla="*/ 8 h 400"/>
                  <a:gd name="T28" fmla="*/ 1544 w 1552"/>
                  <a:gd name="T29" fmla="*/ 16 h 400"/>
                  <a:gd name="T30" fmla="*/ 8 w 1552"/>
                  <a:gd name="T31" fmla="*/ 16 h 400"/>
                  <a:gd name="T32" fmla="*/ 16 w 1552"/>
                  <a:gd name="T33" fmla="*/ 8 h 400"/>
                  <a:gd name="T34" fmla="*/ 16 w 1552"/>
                  <a:gd name="T35" fmla="*/ 392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2" h="400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1544" y="0"/>
                    </a:lnTo>
                    <a:cubicBezTo>
                      <a:pt x="1549" y="0"/>
                      <a:pt x="1552" y="4"/>
                      <a:pt x="1552" y="8"/>
                    </a:cubicBezTo>
                    <a:lnTo>
                      <a:pt x="1552" y="392"/>
                    </a:lnTo>
                    <a:cubicBezTo>
                      <a:pt x="1552" y="397"/>
                      <a:pt x="1549" y="400"/>
                      <a:pt x="1544" y="400"/>
                    </a:cubicBezTo>
                    <a:lnTo>
                      <a:pt x="8" y="400"/>
                    </a:lnTo>
                    <a:cubicBezTo>
                      <a:pt x="4" y="400"/>
                      <a:pt x="0" y="397"/>
                      <a:pt x="0" y="392"/>
                    </a:cubicBezTo>
                    <a:lnTo>
                      <a:pt x="0" y="8"/>
                    </a:lnTo>
                    <a:close/>
                    <a:moveTo>
                      <a:pt x="16" y="392"/>
                    </a:moveTo>
                    <a:lnTo>
                      <a:pt x="8" y="384"/>
                    </a:lnTo>
                    <a:lnTo>
                      <a:pt x="1544" y="384"/>
                    </a:lnTo>
                    <a:lnTo>
                      <a:pt x="1536" y="392"/>
                    </a:lnTo>
                    <a:lnTo>
                      <a:pt x="1536" y="8"/>
                    </a:lnTo>
                    <a:lnTo>
                      <a:pt x="1544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Rectangle 76"/>
              <p:cNvSpPr>
                <a:spLocks noChangeArrowheads="1"/>
              </p:cNvSpPr>
              <p:nvPr/>
            </p:nvSpPr>
            <p:spPr bwMode="auto">
              <a:xfrm>
                <a:off x="5473291" y="5900737"/>
                <a:ext cx="50174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200">
                    <a:solidFill>
                      <a:srgbClr val="000000"/>
                    </a:solidFill>
                    <a:latin typeface="Times New Roman" pitchFamily="18" charset="0"/>
                  </a:rPr>
                  <a:t>item</a:t>
                </a:r>
                <a:endParaRPr lang="en-US" altLang="en-US"/>
              </a:p>
            </p:txBody>
          </p:sp>
          <p:sp>
            <p:nvSpPr>
              <p:cNvPr id="42" name="Freeform 77"/>
              <p:cNvSpPr>
                <a:spLocks noEditPoints="1"/>
              </p:cNvSpPr>
              <p:nvPr/>
            </p:nvSpPr>
            <p:spPr bwMode="auto">
              <a:xfrm>
                <a:off x="4322353" y="1625600"/>
                <a:ext cx="560388" cy="4508500"/>
              </a:xfrm>
              <a:custGeom>
                <a:avLst/>
                <a:gdLst>
                  <a:gd name="T0" fmla="*/ 0 w 512"/>
                  <a:gd name="T1" fmla="*/ 0 h 4105"/>
                  <a:gd name="T2" fmla="*/ 256 w 512"/>
                  <a:gd name="T3" fmla="*/ 0 h 4105"/>
                  <a:gd name="T4" fmla="*/ 264 w 512"/>
                  <a:gd name="T5" fmla="*/ 8 h 4105"/>
                  <a:gd name="T6" fmla="*/ 264 w 512"/>
                  <a:gd name="T7" fmla="*/ 4040 h 4105"/>
                  <a:gd name="T8" fmla="*/ 256 w 512"/>
                  <a:gd name="T9" fmla="*/ 4032 h 4105"/>
                  <a:gd name="T10" fmla="*/ 406 w 512"/>
                  <a:gd name="T11" fmla="*/ 4032 h 4105"/>
                  <a:gd name="T12" fmla="*/ 406 w 512"/>
                  <a:gd name="T13" fmla="*/ 4048 h 4105"/>
                  <a:gd name="T14" fmla="*/ 256 w 512"/>
                  <a:gd name="T15" fmla="*/ 4048 h 4105"/>
                  <a:gd name="T16" fmla="*/ 248 w 512"/>
                  <a:gd name="T17" fmla="*/ 4040 h 4105"/>
                  <a:gd name="T18" fmla="*/ 248 w 512"/>
                  <a:gd name="T19" fmla="*/ 8 h 4105"/>
                  <a:gd name="T20" fmla="*/ 256 w 512"/>
                  <a:gd name="T21" fmla="*/ 16 h 4105"/>
                  <a:gd name="T22" fmla="*/ 0 w 512"/>
                  <a:gd name="T23" fmla="*/ 16 h 4105"/>
                  <a:gd name="T24" fmla="*/ 0 w 512"/>
                  <a:gd name="T25" fmla="*/ 0 h 4105"/>
                  <a:gd name="T26" fmla="*/ 384 w 512"/>
                  <a:gd name="T27" fmla="*/ 3976 h 4105"/>
                  <a:gd name="T28" fmla="*/ 512 w 512"/>
                  <a:gd name="T29" fmla="*/ 4040 h 4105"/>
                  <a:gd name="T30" fmla="*/ 384 w 512"/>
                  <a:gd name="T31" fmla="*/ 4105 h 4105"/>
                  <a:gd name="T32" fmla="*/ 384 w 512"/>
                  <a:gd name="T33" fmla="*/ 3976 h 4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2" h="4105">
                    <a:moveTo>
                      <a:pt x="0" y="0"/>
                    </a:moveTo>
                    <a:lnTo>
                      <a:pt x="256" y="0"/>
                    </a:lnTo>
                    <a:cubicBezTo>
                      <a:pt x="261" y="0"/>
                      <a:pt x="264" y="4"/>
                      <a:pt x="264" y="8"/>
                    </a:cubicBezTo>
                    <a:lnTo>
                      <a:pt x="264" y="4040"/>
                    </a:lnTo>
                    <a:lnTo>
                      <a:pt x="256" y="4032"/>
                    </a:lnTo>
                    <a:lnTo>
                      <a:pt x="406" y="4032"/>
                    </a:lnTo>
                    <a:lnTo>
                      <a:pt x="406" y="4048"/>
                    </a:lnTo>
                    <a:lnTo>
                      <a:pt x="256" y="4048"/>
                    </a:lnTo>
                    <a:cubicBezTo>
                      <a:pt x="252" y="4048"/>
                      <a:pt x="248" y="4045"/>
                      <a:pt x="248" y="4040"/>
                    </a:cubicBezTo>
                    <a:lnTo>
                      <a:pt x="248" y="8"/>
                    </a:lnTo>
                    <a:lnTo>
                      <a:pt x="256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384" y="3976"/>
                    </a:moveTo>
                    <a:lnTo>
                      <a:pt x="512" y="4040"/>
                    </a:lnTo>
                    <a:lnTo>
                      <a:pt x="384" y="4105"/>
                    </a:lnTo>
                    <a:lnTo>
                      <a:pt x="384" y="3976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81"/>
              <p:cNvSpPr>
                <a:spLocks noEditPoints="1"/>
              </p:cNvSpPr>
              <p:nvPr/>
            </p:nvSpPr>
            <p:spPr bwMode="auto">
              <a:xfrm>
                <a:off x="4322353" y="1354137"/>
                <a:ext cx="560388" cy="288925"/>
              </a:xfrm>
              <a:custGeom>
                <a:avLst/>
                <a:gdLst>
                  <a:gd name="T0" fmla="*/ 0 w 512"/>
                  <a:gd name="T1" fmla="*/ 248 h 264"/>
                  <a:gd name="T2" fmla="*/ 256 w 512"/>
                  <a:gd name="T3" fmla="*/ 248 h 264"/>
                  <a:gd name="T4" fmla="*/ 248 w 512"/>
                  <a:gd name="T5" fmla="*/ 256 h 264"/>
                  <a:gd name="T6" fmla="*/ 248 w 512"/>
                  <a:gd name="T7" fmla="*/ 64 h 264"/>
                  <a:gd name="T8" fmla="*/ 256 w 512"/>
                  <a:gd name="T9" fmla="*/ 56 h 264"/>
                  <a:gd name="T10" fmla="*/ 406 w 512"/>
                  <a:gd name="T11" fmla="*/ 56 h 264"/>
                  <a:gd name="T12" fmla="*/ 406 w 512"/>
                  <a:gd name="T13" fmla="*/ 72 h 264"/>
                  <a:gd name="T14" fmla="*/ 256 w 512"/>
                  <a:gd name="T15" fmla="*/ 72 h 264"/>
                  <a:gd name="T16" fmla="*/ 264 w 512"/>
                  <a:gd name="T17" fmla="*/ 64 h 264"/>
                  <a:gd name="T18" fmla="*/ 264 w 512"/>
                  <a:gd name="T19" fmla="*/ 256 h 264"/>
                  <a:gd name="T20" fmla="*/ 256 w 512"/>
                  <a:gd name="T21" fmla="*/ 264 h 264"/>
                  <a:gd name="T22" fmla="*/ 0 w 512"/>
                  <a:gd name="T23" fmla="*/ 264 h 264"/>
                  <a:gd name="T24" fmla="*/ 0 w 512"/>
                  <a:gd name="T25" fmla="*/ 248 h 264"/>
                  <a:gd name="T26" fmla="*/ 384 w 512"/>
                  <a:gd name="T27" fmla="*/ 0 h 264"/>
                  <a:gd name="T28" fmla="*/ 512 w 512"/>
                  <a:gd name="T29" fmla="*/ 64 h 264"/>
                  <a:gd name="T30" fmla="*/ 384 w 512"/>
                  <a:gd name="T31" fmla="*/ 129 h 264"/>
                  <a:gd name="T32" fmla="*/ 384 w 512"/>
                  <a:gd name="T33" fmla="*/ 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2" h="264">
                    <a:moveTo>
                      <a:pt x="0" y="248"/>
                    </a:moveTo>
                    <a:lnTo>
                      <a:pt x="256" y="248"/>
                    </a:lnTo>
                    <a:lnTo>
                      <a:pt x="248" y="256"/>
                    </a:lnTo>
                    <a:lnTo>
                      <a:pt x="248" y="64"/>
                    </a:lnTo>
                    <a:cubicBezTo>
                      <a:pt x="248" y="60"/>
                      <a:pt x="252" y="56"/>
                      <a:pt x="256" y="56"/>
                    </a:cubicBezTo>
                    <a:lnTo>
                      <a:pt x="406" y="56"/>
                    </a:lnTo>
                    <a:lnTo>
                      <a:pt x="406" y="72"/>
                    </a:lnTo>
                    <a:lnTo>
                      <a:pt x="256" y="72"/>
                    </a:lnTo>
                    <a:lnTo>
                      <a:pt x="264" y="64"/>
                    </a:lnTo>
                    <a:lnTo>
                      <a:pt x="264" y="256"/>
                    </a:lnTo>
                    <a:cubicBezTo>
                      <a:pt x="264" y="261"/>
                      <a:pt x="261" y="264"/>
                      <a:pt x="256" y="264"/>
                    </a:cubicBezTo>
                    <a:lnTo>
                      <a:pt x="0" y="264"/>
                    </a:lnTo>
                    <a:lnTo>
                      <a:pt x="0" y="248"/>
                    </a:lnTo>
                    <a:close/>
                    <a:moveTo>
                      <a:pt x="384" y="0"/>
                    </a:moveTo>
                    <a:lnTo>
                      <a:pt x="512" y="64"/>
                    </a:lnTo>
                    <a:lnTo>
                      <a:pt x="384" y="129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Rectangle 83"/>
              <p:cNvSpPr>
                <a:spLocks noChangeArrowheads="1"/>
              </p:cNvSpPr>
              <p:nvPr/>
            </p:nvSpPr>
            <p:spPr bwMode="auto">
              <a:xfrm>
                <a:off x="5443128" y="5289550"/>
                <a:ext cx="528991" cy="5078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3300">
                    <a:solidFill>
                      <a:srgbClr val="000000"/>
                    </a:solidFill>
                    <a:latin typeface="Times New Roman" pitchFamily="18" charset="0"/>
                  </a:rPr>
                  <a:t>. . .</a:t>
                </a:r>
                <a:endParaRPr lang="en-US" altLang="en-US"/>
              </a:p>
            </p:txBody>
          </p:sp>
          <p:sp>
            <p:nvSpPr>
              <p:cNvPr id="45" name="Rectangle 86"/>
              <p:cNvSpPr>
                <a:spLocks noChangeArrowheads="1"/>
              </p:cNvSpPr>
              <p:nvPr/>
            </p:nvSpPr>
            <p:spPr bwMode="auto">
              <a:xfrm>
                <a:off x="5443128" y="4446587"/>
                <a:ext cx="528991" cy="5078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3300">
                    <a:solidFill>
                      <a:srgbClr val="000000"/>
                    </a:solidFill>
                    <a:latin typeface="Times New Roman" pitchFamily="18" charset="0"/>
                  </a:rPr>
                  <a:t>. . .</a:t>
                </a:r>
                <a:endParaRPr lang="en-US" altLang="en-US"/>
              </a:p>
            </p:txBody>
          </p:sp>
        </p:grpSp>
        <p:sp>
          <p:nvSpPr>
            <p:cNvPr id="7" name="Rectangle 6"/>
            <p:cNvSpPr/>
            <p:nvPr/>
          </p:nvSpPr>
          <p:spPr bwMode="auto">
            <a:xfrm>
              <a:off x="5410200" y="1354137"/>
              <a:ext cx="1404937" cy="4524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Times New Roman" pitchFamily="18" charset="0"/>
                </a:rPr>
                <a:t>Channel</a:t>
              </a:r>
            </a:p>
          </p:txBody>
        </p:sp>
      </p:grpSp>
      <p:cxnSp>
        <p:nvCxnSpPr>
          <p:cNvPr id="46" name="Straight Arrow Connector 45"/>
          <p:cNvCxnSpPr/>
          <p:nvPr/>
        </p:nvCxnSpPr>
        <p:spPr bwMode="auto">
          <a:xfrm flipV="1">
            <a:off x="10287000" y="5219700"/>
            <a:ext cx="304800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flipV="1">
            <a:off x="10287000" y="6096000"/>
            <a:ext cx="304800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1796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 of RSS Document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5866" y="1070956"/>
            <a:ext cx="8574088" cy="51816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&lt;channel&gt;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   &lt;title&gt;My Books&lt;/title&gt;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   &lt;link&gt;http://mylibrary.asu.edu/&lt;/link&gt;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/>
              <a:t>    &lt;item&gt;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/>
              <a:t>       &lt;title&gt;Programming Languages&lt;/title&gt;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/>
              <a:t>       &lt;link&gt;http://www.kendallhunt.com/index.cfm&lt;/link&gt;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/>
              <a:t>       &lt;description&gt;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/>
              <a:t>          Introduce different programming paradigms and program techniques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/>
              <a:t>       &lt;/description&gt;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/>
              <a:t>       &lt;author&gt;yinong.chen@asu.edu&lt;/author&gt;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/>
              <a:t>    &lt;/item&gt;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/>
              <a:t>&lt;/channel&gt;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/>
              <a:t>&lt;/</a:t>
            </a:r>
            <a:r>
              <a:rPr lang="en-US" sz="2000" dirty="0" err="1"/>
              <a:t>rss</a:t>
            </a:r>
            <a:r>
              <a:rPr lang="en-US" sz="2000" dirty="0"/>
              <a:t>&gt;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7F62E6B-6EF2-487C-B2DA-B732C1204345}" type="slidenum">
              <a:rPr lang="en-US" b="0" smtClean="0">
                <a:solidFill>
                  <a:schemeClr val="tx2"/>
                </a:solidFill>
              </a:rPr>
              <a:pPr/>
              <a:t>15</a:t>
            </a:fld>
            <a:endParaRPr lang="en-US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15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Atom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RSS 2.0 widely used for representing feed data for its simplicity. </a:t>
            </a:r>
          </a:p>
          <a:p>
            <a:r>
              <a:rPr lang="en-US" dirty="0"/>
              <a:t>It is a </a:t>
            </a:r>
            <a:r>
              <a:rPr lang="en-US" dirty="0">
                <a:solidFill>
                  <a:srgbClr val="0000FF"/>
                </a:solidFill>
              </a:rPr>
              <a:t>r</a:t>
            </a:r>
            <a:r>
              <a:rPr lang="en-US" dirty="0"/>
              <a:t>eally 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/>
              <a:t>imple 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/>
              <a:t>yndication, which does not have many features that today’s feed data desired to have. </a:t>
            </a:r>
          </a:p>
          <a:p>
            <a:r>
              <a:rPr lang="en-US" dirty="0"/>
              <a:t>There are frequent reports with the interoperability problems with different feed readers and protocols. </a:t>
            </a:r>
          </a:p>
          <a:p>
            <a:r>
              <a:rPr lang="en-US" b="1" dirty="0"/>
              <a:t>Atom</a:t>
            </a:r>
            <a:r>
              <a:rPr lang="en-US" dirty="0"/>
              <a:t> is a more recent language designed for describing feed data with more features and with improved structure. 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DA33AF3-0F9D-4F4B-97B0-F7F83C8F95B6}" type="slidenum">
              <a:rPr lang="en-US" b="0" smtClean="0">
                <a:solidFill>
                  <a:schemeClr val="tx2"/>
                </a:solidFill>
              </a:rPr>
              <a:pPr/>
              <a:t>16</a:t>
            </a:fld>
            <a:endParaRPr lang="en-US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77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0263881-0DED-4026-B920-D5BD08B777AA}" type="slidenum">
              <a:rPr lang="en-US" b="0" smtClean="0">
                <a:solidFill>
                  <a:schemeClr val="tx2"/>
                </a:solidFill>
                <a:latin typeface="Candara" panose="020E0502030303020204" pitchFamily="34" charset="0"/>
              </a:rPr>
              <a:pPr/>
              <a:t>17</a:t>
            </a:fld>
            <a:endParaRPr lang="en-US" b="0">
              <a:solidFill>
                <a:schemeClr val="tx2"/>
              </a:solidFill>
              <a:latin typeface="Candara" panose="020E0502030303020204" pitchFamily="34" charset="0"/>
            </a:endParaRPr>
          </a:p>
        </p:txBody>
      </p:sp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>
          <a:xfrm>
            <a:off x="318381" y="501713"/>
            <a:ext cx="4101220" cy="16002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ndara" panose="020E0502030303020204" pitchFamily="34" charset="0"/>
              </a:rPr>
              <a:t>Atom Schema, with a three-layer structure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1" y="152400"/>
            <a:ext cx="5764213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ular Callout 4"/>
          <p:cNvSpPr/>
          <p:nvPr/>
        </p:nvSpPr>
        <p:spPr bwMode="auto">
          <a:xfrm>
            <a:off x="1611517" y="4267200"/>
            <a:ext cx="2960483" cy="1490804"/>
          </a:xfrm>
          <a:prstGeom prst="wedgeRoundRectCallout">
            <a:avLst>
              <a:gd name="adj1" fmla="val 52715"/>
              <a:gd name="adj2" fmla="val -94220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ndara" panose="020E0502030303020204" pitchFamily="34" charset="0"/>
              </a:rPr>
              <a:t>Three-level structure, but with more elements</a:t>
            </a:r>
          </a:p>
        </p:txBody>
      </p:sp>
    </p:spTree>
    <p:extLst>
      <p:ext uri="{BB962C8B-B14F-4D97-AF65-F5344CB8AC3E}">
        <p14:creationId xmlns:p14="http://schemas.microsoft.com/office/powerpoint/2010/main" val="221526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EAC02-4739-4E51-9F1F-9788E120F75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9176" y="152400"/>
            <a:ext cx="10468824" cy="623888"/>
          </a:xfrm>
        </p:spPr>
        <p:txBody>
          <a:bodyPr>
            <a:normAutofit fontScale="90000"/>
          </a:bodyPr>
          <a:lstStyle/>
          <a:p>
            <a:r>
              <a:rPr lang="en-US" dirty="0"/>
              <a:t>Feeds Applications: ASU Feed</a:t>
            </a:r>
          </a:p>
        </p:txBody>
      </p:sp>
      <p:pic>
        <p:nvPicPr>
          <p:cNvPr id="13" name="Picture 2" descr="Image result for R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753" y="4319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Text&#10;&#10;Description automatically generated with low confidence">
            <a:extLst>
              <a:ext uri="{FF2B5EF4-FFF2-40B4-BE49-F238E27FC236}">
                <a16:creationId xmlns:a16="http://schemas.microsoft.com/office/drawing/2014/main" id="{FD6C173D-213A-4B8B-98AC-F33552263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063" y="1143000"/>
            <a:ext cx="3552825" cy="1028700"/>
          </a:xfrm>
          <a:prstGeom prst="rect">
            <a:avLst/>
          </a:prstGeom>
        </p:spPr>
      </p:pic>
      <p:pic>
        <p:nvPicPr>
          <p:cNvPr id="17" name="Picture 16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AD1DC668-F87D-4FDA-ADC3-2DC31F2E2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5113" y="2296197"/>
            <a:ext cx="6515100" cy="3798222"/>
          </a:xfrm>
          <a:prstGeom prst="rect">
            <a:avLst/>
          </a:prstGeom>
        </p:spPr>
      </p:pic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A878F979-E860-4BC7-AF99-1A220E764E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6100" y="1381125"/>
            <a:ext cx="34480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5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36916B-0075-4B6C-8B10-46F8218B5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152" y="2466582"/>
            <a:ext cx="5518484" cy="408511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545" y="899390"/>
            <a:ext cx="9709543" cy="4608513"/>
          </a:xfrm>
        </p:spPr>
        <p:txBody>
          <a:bodyPr/>
          <a:lstStyle/>
          <a:p>
            <a:r>
              <a:rPr lang="en-US" sz="2400" dirty="0"/>
              <a:t>RSS feeds offer another way to get NYTimes.com content. </a:t>
            </a:r>
          </a:p>
          <a:p>
            <a:r>
              <a:rPr lang="en-US" sz="2400" dirty="0"/>
              <a:t>You can get the latest headlines, summaries and links back to full articles - formatted for your favorite </a:t>
            </a:r>
            <a:r>
              <a:rPr lang="en-US" sz="2400" dirty="0">
                <a:solidFill>
                  <a:srgbClr val="3333CC"/>
                </a:solidFill>
              </a:rPr>
              <a:t>feed reader </a:t>
            </a:r>
            <a:r>
              <a:rPr lang="en-US" sz="2400" dirty="0"/>
              <a:t>and updated throughout the 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EAC02-4739-4E51-9F1F-9788E120F75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5802" y="152400"/>
            <a:ext cx="10532198" cy="623888"/>
          </a:xfrm>
        </p:spPr>
        <p:txBody>
          <a:bodyPr>
            <a:normAutofit fontScale="90000"/>
          </a:bodyPr>
          <a:lstStyle/>
          <a:p>
            <a:r>
              <a:rPr lang="en-US" dirty="0"/>
              <a:t>Feeds Applications: New York Times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002" y="3515726"/>
            <a:ext cx="2150883" cy="290080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5190394" y="3529862"/>
            <a:ext cx="2743200" cy="2971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latin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498" y="3794395"/>
            <a:ext cx="1505005" cy="14155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3434" y="5432789"/>
            <a:ext cx="1600200" cy="1026763"/>
          </a:xfrm>
          <a:prstGeom prst="rect">
            <a:avLst/>
          </a:prstGeom>
        </p:spPr>
      </p:pic>
      <p:pic>
        <p:nvPicPr>
          <p:cNvPr id="14" name="Picture 2" descr="Image result for RS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753" y="4319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69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Google Protocol Buffers and Big Table</a:t>
            </a:r>
          </a:p>
          <a:p>
            <a:pPr>
              <a:lnSpc>
                <a:spcPct val="100000"/>
              </a:lnSpc>
            </a:pPr>
            <a:r>
              <a:rPr lang="en-US" dirty="0"/>
              <a:t>Feed: RSS and Atom</a:t>
            </a:r>
          </a:p>
          <a:p>
            <a:pPr>
              <a:lnSpc>
                <a:spcPct val="100000"/>
              </a:lnSpc>
            </a:pPr>
            <a:r>
              <a:rPr lang="en-US" dirty="0"/>
              <a:t>JSON</a:t>
            </a:r>
          </a:p>
          <a:p>
            <a:pPr>
              <a:lnSpc>
                <a:spcPct val="100000"/>
              </a:lnSpc>
            </a:pPr>
            <a:r>
              <a:rPr lang="en-US" dirty="0"/>
              <a:t>HTTP Operations</a:t>
            </a:r>
          </a:p>
          <a:p>
            <a:pPr>
              <a:lnSpc>
                <a:spcPct val="100000"/>
              </a:lnSpc>
            </a:pPr>
            <a:r>
              <a:rPr lang="en-US" dirty="0"/>
              <a:t>Intro to Ontology languages: Complex 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8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 bwMode="auto">
          <a:xfrm>
            <a:off x="1905000" y="3657600"/>
            <a:ext cx="8382000" cy="1447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 dirty="0">
              <a:latin typeface="Candara" panose="020E0502030303020204" pitchFamily="34" charset="0"/>
            </a:endParaRPr>
          </a:p>
          <a:p>
            <a:pPr algn="ctr" eaLnBrk="0" hangingPunct="0">
              <a:defRPr/>
            </a:pPr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Mashup Pipes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229600" cy="6858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dirty="0"/>
              <a:t>What is a Mashup?</a:t>
            </a:r>
            <a:br>
              <a:rPr lang="en-US" dirty="0"/>
            </a:br>
            <a:r>
              <a:rPr lang="en-US" sz="1800" b="0" dirty="0"/>
              <a:t>https://en.wikipedia.org/wiki/Mashup_(web_application_hybrid)</a:t>
            </a:r>
            <a:endParaRPr lang="en-US" b="0" dirty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>
          <a:xfrm>
            <a:off x="669956" y="1219200"/>
            <a:ext cx="9540844" cy="1295400"/>
          </a:xfrm>
        </p:spPr>
        <p:txBody>
          <a:bodyPr rtlCol="0">
            <a:normAutofit fontScale="92500" lnSpcReduction="10000"/>
          </a:bodyPr>
          <a:lstStyle/>
          <a:p>
            <a:pPr indent="4763">
              <a:buNone/>
              <a:defRPr/>
            </a:pPr>
            <a:r>
              <a:rPr lang="en-GB" sz="2400" b="1" dirty="0" err="1"/>
              <a:t>Mashup</a:t>
            </a:r>
            <a:r>
              <a:rPr lang="en-GB" sz="2400" dirty="0"/>
              <a:t>: is a service-oriented composition method. It composes one or </a:t>
            </a:r>
            <a:r>
              <a:rPr lang="en-US" sz="2400" dirty="0"/>
              <a:t>multiple Web applications using multiple resources, including Web applications, services, APIs, and </a:t>
            </a:r>
            <a:r>
              <a:rPr lang="en-US" sz="2400" b="1" dirty="0">
                <a:solidFill>
                  <a:srgbClr val="990000"/>
                </a:solidFill>
              </a:rPr>
              <a:t>feeds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990000"/>
                </a:solidFill>
              </a:rPr>
              <a:t>data </a:t>
            </a:r>
            <a:r>
              <a:rPr lang="en-US" sz="2400" dirty="0"/>
              <a:t>from different vendors. Many mashup applications can be created. </a:t>
            </a: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DA7249-B90E-4128-9E72-A8C50E80534E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8197" name="Rounded Rectangle 4"/>
          <p:cNvSpPr>
            <a:spLocks noChangeArrowheads="1"/>
          </p:cNvSpPr>
          <p:nvPr/>
        </p:nvSpPr>
        <p:spPr bwMode="auto">
          <a:xfrm>
            <a:off x="2057400" y="6019800"/>
            <a:ext cx="10668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>
                <a:latin typeface="Candara" panose="020E0502030303020204" pitchFamily="34" charset="0"/>
              </a:rPr>
              <a:t>Google</a:t>
            </a:r>
          </a:p>
        </p:txBody>
      </p:sp>
      <p:sp>
        <p:nvSpPr>
          <p:cNvPr id="8198" name="Rounded Rectangle 5"/>
          <p:cNvSpPr>
            <a:spLocks noChangeArrowheads="1"/>
          </p:cNvSpPr>
          <p:nvPr/>
        </p:nvSpPr>
        <p:spPr bwMode="auto">
          <a:xfrm>
            <a:off x="3505200" y="6019800"/>
            <a:ext cx="10668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dirty="0">
                <a:latin typeface="Candara" panose="020E0502030303020204" pitchFamily="34" charset="0"/>
              </a:rPr>
              <a:t>Yahoo</a:t>
            </a:r>
          </a:p>
        </p:txBody>
      </p:sp>
      <p:sp>
        <p:nvSpPr>
          <p:cNvPr id="8199" name="Rounded Rectangle 6"/>
          <p:cNvSpPr>
            <a:spLocks noChangeArrowheads="1"/>
          </p:cNvSpPr>
          <p:nvPr/>
        </p:nvSpPr>
        <p:spPr bwMode="auto">
          <a:xfrm>
            <a:off x="4876800" y="6019800"/>
            <a:ext cx="10668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>
                <a:latin typeface="Candara" panose="020E0502030303020204" pitchFamily="34" charset="0"/>
              </a:rPr>
              <a:t>Amazon</a:t>
            </a:r>
          </a:p>
        </p:txBody>
      </p:sp>
      <p:sp>
        <p:nvSpPr>
          <p:cNvPr id="8200" name="Rounded Rectangle 7"/>
          <p:cNvSpPr>
            <a:spLocks noChangeArrowheads="1"/>
          </p:cNvSpPr>
          <p:nvPr/>
        </p:nvSpPr>
        <p:spPr bwMode="auto">
          <a:xfrm>
            <a:off x="6172200" y="6019800"/>
            <a:ext cx="10668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>
                <a:latin typeface="Candara" panose="020E0502030303020204" pitchFamily="34" charset="0"/>
              </a:rPr>
              <a:t>eBay</a:t>
            </a:r>
          </a:p>
        </p:txBody>
      </p:sp>
      <p:sp>
        <p:nvSpPr>
          <p:cNvPr id="8201" name="Rounded Rectangle 8"/>
          <p:cNvSpPr>
            <a:spLocks noChangeArrowheads="1"/>
          </p:cNvSpPr>
          <p:nvPr/>
        </p:nvSpPr>
        <p:spPr bwMode="auto">
          <a:xfrm>
            <a:off x="7467600" y="6019800"/>
            <a:ext cx="12192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dirty="0" err="1">
                <a:latin typeface="Candara" panose="020E0502030303020204" pitchFamily="34" charset="0"/>
              </a:rPr>
              <a:t>Craiglist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8202" name="Rounded Rectangle 9"/>
          <p:cNvSpPr>
            <a:spLocks noChangeArrowheads="1"/>
          </p:cNvSpPr>
          <p:nvPr/>
        </p:nvSpPr>
        <p:spPr bwMode="auto">
          <a:xfrm>
            <a:off x="9220200" y="6019800"/>
            <a:ext cx="10668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>
                <a:latin typeface="Candara" panose="020E0502030303020204" pitchFamily="34" charset="0"/>
              </a:rPr>
              <a:t>Yapis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828800" y="5562600"/>
            <a:ext cx="304800" cy="304800"/>
          </a:xfrm>
          <a:prstGeom prst="ellipse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2209800" y="5562600"/>
            <a:ext cx="304800" cy="304800"/>
          </a:xfrm>
          <a:prstGeom prst="ellipse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2590800" y="5562600"/>
            <a:ext cx="304800" cy="304800"/>
          </a:xfrm>
          <a:prstGeom prst="ellipse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2971800" y="5562600"/>
            <a:ext cx="304800" cy="304800"/>
          </a:xfrm>
          <a:prstGeom prst="ellipse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3505200" y="5562600"/>
            <a:ext cx="304800" cy="304800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3886200" y="5562600"/>
            <a:ext cx="304800" cy="304800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4267200" y="5562600"/>
            <a:ext cx="304800" cy="304800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4876800" y="5562600"/>
            <a:ext cx="304800" cy="3048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5257800" y="5562600"/>
            <a:ext cx="304800" cy="3048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5638800" y="5562600"/>
            <a:ext cx="304800" cy="3048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324600" y="5562600"/>
            <a:ext cx="304800" cy="304800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705600" y="5562600"/>
            <a:ext cx="304800" cy="304800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7315200" y="5562600"/>
            <a:ext cx="304800" cy="304800"/>
          </a:xfrm>
          <a:prstGeom prst="ellipse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7696200" y="5562600"/>
            <a:ext cx="304800" cy="304800"/>
          </a:xfrm>
          <a:prstGeom prst="ellipse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8077200" y="5562600"/>
            <a:ext cx="304800" cy="304800"/>
          </a:xfrm>
          <a:prstGeom prst="ellipse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8458200" y="5562600"/>
            <a:ext cx="304800" cy="304800"/>
          </a:xfrm>
          <a:prstGeom prst="ellipse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9220200" y="5562600"/>
            <a:ext cx="304800" cy="304800"/>
          </a:xfrm>
          <a:prstGeom prst="ellipse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9601200" y="5562600"/>
            <a:ext cx="304800" cy="304800"/>
          </a:xfrm>
          <a:prstGeom prst="ellipse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9982200" y="5562600"/>
            <a:ext cx="304800" cy="304800"/>
          </a:xfrm>
          <a:prstGeom prst="ellipse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Candara" panose="020E0502030303020204" pitchFamily="34" charset="0"/>
            </a:endParaRPr>
          </a:p>
        </p:txBody>
      </p:sp>
      <p:cxnSp>
        <p:nvCxnSpPr>
          <p:cNvPr id="36" name="Straight Connector 35"/>
          <p:cNvCxnSpPr>
            <a:cxnSpLocks noChangeShapeType="1"/>
            <a:stCxn id="11" idx="0"/>
          </p:cNvCxnSpPr>
          <p:nvPr/>
        </p:nvCxnSpPr>
        <p:spPr bwMode="auto">
          <a:xfrm rot="5400000" flipH="1" flipV="1">
            <a:off x="990600" y="4038600"/>
            <a:ext cx="2514600" cy="533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Connector 37"/>
          <p:cNvCxnSpPr>
            <a:cxnSpLocks noChangeShapeType="1"/>
            <a:stCxn id="13" idx="0"/>
          </p:cNvCxnSpPr>
          <p:nvPr/>
        </p:nvCxnSpPr>
        <p:spPr bwMode="auto">
          <a:xfrm rot="5400000" flipH="1" flipV="1">
            <a:off x="2286000" y="3505200"/>
            <a:ext cx="2514600" cy="1600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Connector 41"/>
          <p:cNvCxnSpPr>
            <a:cxnSpLocks noChangeShapeType="1"/>
            <a:stCxn id="15" idx="0"/>
          </p:cNvCxnSpPr>
          <p:nvPr/>
        </p:nvCxnSpPr>
        <p:spPr bwMode="auto">
          <a:xfrm rot="16200000" flipV="1">
            <a:off x="2019300" y="3924300"/>
            <a:ext cx="2514600" cy="762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Connector 43"/>
          <p:cNvCxnSpPr>
            <a:cxnSpLocks noChangeShapeType="1"/>
            <a:stCxn id="18" idx="0"/>
          </p:cNvCxnSpPr>
          <p:nvPr/>
        </p:nvCxnSpPr>
        <p:spPr bwMode="auto">
          <a:xfrm rot="5400000" flipH="1" flipV="1">
            <a:off x="5372100" y="2781300"/>
            <a:ext cx="2438400" cy="3124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Straight Connector 45"/>
          <p:cNvCxnSpPr>
            <a:cxnSpLocks noChangeShapeType="1"/>
            <a:stCxn id="30" idx="0"/>
          </p:cNvCxnSpPr>
          <p:nvPr/>
        </p:nvCxnSpPr>
        <p:spPr bwMode="auto">
          <a:xfrm rot="16200000" flipV="1">
            <a:off x="8420100" y="3848100"/>
            <a:ext cx="2514600" cy="914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Straight Connector 47"/>
          <p:cNvCxnSpPr>
            <a:cxnSpLocks noChangeShapeType="1"/>
            <a:stCxn id="29" idx="0"/>
          </p:cNvCxnSpPr>
          <p:nvPr/>
        </p:nvCxnSpPr>
        <p:spPr bwMode="auto">
          <a:xfrm rot="16200000" flipV="1">
            <a:off x="6324600" y="2133600"/>
            <a:ext cx="2514600" cy="4343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Straight Connector 49"/>
          <p:cNvCxnSpPr>
            <a:cxnSpLocks noChangeShapeType="1"/>
            <a:stCxn id="16" idx="0"/>
          </p:cNvCxnSpPr>
          <p:nvPr/>
        </p:nvCxnSpPr>
        <p:spPr bwMode="auto">
          <a:xfrm rot="5400000" flipH="1" flipV="1">
            <a:off x="3962400" y="3124200"/>
            <a:ext cx="2514600" cy="2362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Straight Connector 51"/>
          <p:cNvCxnSpPr>
            <a:cxnSpLocks noChangeShapeType="1"/>
            <a:stCxn id="27" idx="0"/>
          </p:cNvCxnSpPr>
          <p:nvPr/>
        </p:nvCxnSpPr>
        <p:spPr bwMode="auto">
          <a:xfrm rot="5400000" flipH="1" flipV="1">
            <a:off x="7543800" y="4114800"/>
            <a:ext cx="2514600" cy="381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Straight Connector 53"/>
          <p:cNvCxnSpPr>
            <a:cxnSpLocks noChangeShapeType="1"/>
            <a:stCxn id="26" idx="0"/>
          </p:cNvCxnSpPr>
          <p:nvPr/>
        </p:nvCxnSpPr>
        <p:spPr bwMode="auto">
          <a:xfrm rot="16200000" flipV="1">
            <a:off x="5410200" y="2743200"/>
            <a:ext cx="2514600" cy="3124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Straight Connector 55"/>
          <p:cNvCxnSpPr>
            <a:cxnSpLocks noChangeShapeType="1"/>
            <a:stCxn id="13" idx="0"/>
          </p:cNvCxnSpPr>
          <p:nvPr/>
        </p:nvCxnSpPr>
        <p:spPr bwMode="auto">
          <a:xfrm rot="5400000" flipH="1" flipV="1">
            <a:off x="3162300" y="2628900"/>
            <a:ext cx="2514600" cy="3352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Straight Connector 57"/>
          <p:cNvCxnSpPr>
            <a:cxnSpLocks noChangeShapeType="1"/>
            <a:stCxn id="24" idx="0"/>
          </p:cNvCxnSpPr>
          <p:nvPr/>
        </p:nvCxnSpPr>
        <p:spPr bwMode="auto">
          <a:xfrm rot="16200000" flipV="1">
            <a:off x="6057900" y="4152900"/>
            <a:ext cx="2514600" cy="304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Straight Connector 59"/>
          <p:cNvCxnSpPr>
            <a:cxnSpLocks noChangeShapeType="1"/>
            <a:stCxn id="20" idx="0"/>
          </p:cNvCxnSpPr>
          <p:nvPr/>
        </p:nvCxnSpPr>
        <p:spPr bwMode="auto">
          <a:xfrm rot="16200000" flipV="1">
            <a:off x="3390900" y="3162300"/>
            <a:ext cx="2514600" cy="2286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Straight Connector 61"/>
          <p:cNvCxnSpPr>
            <a:cxnSpLocks noChangeShapeType="1"/>
            <a:stCxn id="17" idx="0"/>
          </p:cNvCxnSpPr>
          <p:nvPr/>
        </p:nvCxnSpPr>
        <p:spPr bwMode="auto">
          <a:xfrm rot="5400000" flipH="1" flipV="1">
            <a:off x="3314700" y="4152900"/>
            <a:ext cx="2514600" cy="304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Straight Connector 63"/>
          <p:cNvCxnSpPr>
            <a:cxnSpLocks noChangeShapeType="1"/>
            <a:stCxn id="21" idx="0"/>
          </p:cNvCxnSpPr>
          <p:nvPr/>
        </p:nvCxnSpPr>
        <p:spPr bwMode="auto">
          <a:xfrm rot="5400000" flipH="1" flipV="1">
            <a:off x="6248400" y="3352800"/>
            <a:ext cx="2438400" cy="1981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Straight Connector 65"/>
          <p:cNvCxnSpPr>
            <a:cxnSpLocks noChangeShapeType="1"/>
            <a:stCxn id="22" idx="0"/>
          </p:cNvCxnSpPr>
          <p:nvPr/>
        </p:nvCxnSpPr>
        <p:spPr bwMode="auto">
          <a:xfrm rot="16200000" flipV="1">
            <a:off x="4648200" y="3352800"/>
            <a:ext cx="2514600" cy="1905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Straight Connector 69"/>
          <p:cNvCxnSpPr>
            <a:cxnSpLocks noChangeShapeType="1"/>
            <a:stCxn id="12" idx="0"/>
          </p:cNvCxnSpPr>
          <p:nvPr/>
        </p:nvCxnSpPr>
        <p:spPr bwMode="auto">
          <a:xfrm rot="5400000" flipH="1" flipV="1">
            <a:off x="1257300" y="4152900"/>
            <a:ext cx="2514600" cy="304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Straight Connector 72"/>
          <p:cNvCxnSpPr>
            <a:cxnSpLocks noChangeShapeType="1"/>
            <a:stCxn id="17" idx="0"/>
          </p:cNvCxnSpPr>
          <p:nvPr/>
        </p:nvCxnSpPr>
        <p:spPr bwMode="auto">
          <a:xfrm rot="5400000" flipH="1" flipV="1">
            <a:off x="4381500" y="3086100"/>
            <a:ext cx="2514600" cy="2438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Straight Connector 74"/>
          <p:cNvCxnSpPr>
            <a:cxnSpLocks noChangeShapeType="1"/>
            <a:stCxn id="26" idx="0"/>
            <a:endCxn id="34" idx="1"/>
          </p:cNvCxnSpPr>
          <p:nvPr/>
        </p:nvCxnSpPr>
        <p:spPr bwMode="auto">
          <a:xfrm rot="5400000" flipH="1" flipV="1">
            <a:off x="7258050" y="4095750"/>
            <a:ext cx="2438400" cy="4953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Straight Connector 76"/>
          <p:cNvCxnSpPr>
            <a:cxnSpLocks noChangeShapeType="1"/>
            <a:stCxn id="20" idx="0"/>
          </p:cNvCxnSpPr>
          <p:nvPr/>
        </p:nvCxnSpPr>
        <p:spPr bwMode="auto">
          <a:xfrm rot="5400000" flipH="1" flipV="1">
            <a:off x="5143500" y="3695700"/>
            <a:ext cx="2514600" cy="1219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1905000" y="3657600"/>
            <a:ext cx="8382000" cy="1447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US">
              <a:latin typeface="Candara" panose="020E0502030303020204" pitchFamily="34" charset="0"/>
            </a:endParaRPr>
          </a:p>
          <a:p>
            <a:pPr algn="ctr" eaLnBrk="0" hangingPunct="0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43" name="TextBox 60"/>
          <p:cNvSpPr txBox="1">
            <a:spLocks noChangeArrowheads="1"/>
          </p:cNvSpPr>
          <p:nvPr/>
        </p:nvSpPr>
        <p:spPr bwMode="auto">
          <a:xfrm>
            <a:off x="8728075" y="5943600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>
                <a:latin typeface="Candara" panose="020E0502030303020204" pitchFamily="34" charset="0"/>
              </a:rPr>
              <a:t>…</a:t>
            </a:r>
          </a:p>
        </p:txBody>
      </p:sp>
      <p:sp>
        <p:nvSpPr>
          <p:cNvPr id="31" name="Snip Same Side Corner Rectangle 30"/>
          <p:cNvSpPr/>
          <p:nvPr/>
        </p:nvSpPr>
        <p:spPr bwMode="auto">
          <a:xfrm>
            <a:off x="2362200" y="2667000"/>
            <a:ext cx="1447800" cy="457200"/>
          </a:xfrm>
          <a:prstGeom prst="snip2Same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dirty="0">
                <a:latin typeface="Candara" panose="020E0502030303020204" pitchFamily="34" charset="0"/>
              </a:rPr>
              <a:t>Application</a:t>
            </a:r>
          </a:p>
        </p:txBody>
      </p:sp>
      <p:sp>
        <p:nvSpPr>
          <p:cNvPr id="32" name="Snip Same Side Corner Rectangle 31"/>
          <p:cNvSpPr/>
          <p:nvPr/>
        </p:nvSpPr>
        <p:spPr bwMode="auto">
          <a:xfrm>
            <a:off x="4114800" y="2667000"/>
            <a:ext cx="1447800" cy="457200"/>
          </a:xfrm>
          <a:prstGeom prst="snip2Same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dirty="0">
                <a:latin typeface="Candara" panose="020E0502030303020204" pitchFamily="34" charset="0"/>
              </a:rPr>
              <a:t>Application</a:t>
            </a:r>
          </a:p>
        </p:txBody>
      </p:sp>
      <p:sp>
        <p:nvSpPr>
          <p:cNvPr id="33" name="Snip Same Side Corner Rectangle 32"/>
          <p:cNvSpPr/>
          <p:nvPr/>
        </p:nvSpPr>
        <p:spPr bwMode="auto">
          <a:xfrm>
            <a:off x="5867400" y="2667000"/>
            <a:ext cx="1447800" cy="457200"/>
          </a:xfrm>
          <a:prstGeom prst="snip2Same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dirty="0">
                <a:latin typeface="Candara" panose="020E0502030303020204" pitchFamily="34" charset="0"/>
              </a:rPr>
              <a:t>Application</a:t>
            </a:r>
          </a:p>
        </p:txBody>
      </p:sp>
      <p:sp>
        <p:nvSpPr>
          <p:cNvPr id="34" name="Snip Same Side Corner Rectangle 33"/>
          <p:cNvSpPr/>
          <p:nvPr/>
        </p:nvSpPr>
        <p:spPr bwMode="auto">
          <a:xfrm>
            <a:off x="8001000" y="2667000"/>
            <a:ext cx="1447800" cy="457200"/>
          </a:xfrm>
          <a:prstGeom prst="snip2Same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dirty="0">
                <a:latin typeface="Candara" panose="020E0502030303020204" pitchFamily="34" charset="0"/>
              </a:rPr>
              <a:t>Application</a:t>
            </a:r>
          </a:p>
        </p:txBody>
      </p:sp>
      <p:sp>
        <p:nvSpPr>
          <p:cNvPr id="8248" name="TextBox 54"/>
          <p:cNvSpPr txBox="1">
            <a:spLocks noChangeArrowheads="1"/>
          </p:cNvSpPr>
          <p:nvPr/>
        </p:nvSpPr>
        <p:spPr bwMode="auto">
          <a:xfrm>
            <a:off x="7391400" y="2667000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>
                <a:latin typeface="Candara" panose="020E0502030303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6596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000"/>
                                        <p:tgtEl>
                                          <p:spTgt spid="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20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6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7" grpId="1" animBg="1"/>
      <p:bldP spid="8197" grpId="0" animBg="1"/>
      <p:bldP spid="8198" grpId="0" animBg="1"/>
      <p:bldP spid="8199" grpId="0" animBg="1"/>
      <p:bldP spid="8200" grpId="0" animBg="1"/>
      <p:bldP spid="8201" grpId="0" animBg="1"/>
      <p:bldP spid="8202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68" grpId="0" animBg="1"/>
      <p:bldP spid="8243" grpId="0"/>
      <p:bldP spid="31" grpId="0" animBg="1"/>
      <p:bldP spid="32" grpId="0" animBg="1"/>
      <p:bldP spid="33" grpId="0" animBg="1"/>
      <p:bldP spid="34" grpId="0" animBg="1"/>
      <p:bldP spid="824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7"/>
          <p:cNvSpPr>
            <a:spLocks noChangeArrowheads="1"/>
          </p:cNvSpPr>
          <p:nvPr/>
        </p:nvSpPr>
        <p:spPr bwMode="auto">
          <a:xfrm>
            <a:off x="4572000" y="1524000"/>
            <a:ext cx="1219200" cy="495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20483" name="Title 1"/>
          <p:cNvSpPr>
            <a:spLocks noGrp="1"/>
          </p:cNvSpPr>
          <p:nvPr>
            <p:ph type="title"/>
          </p:nvPr>
        </p:nvSpPr>
        <p:spPr>
          <a:xfrm>
            <a:off x="262550" y="0"/>
            <a:ext cx="9948250" cy="762000"/>
          </a:xfrm>
        </p:spPr>
        <p:txBody>
          <a:bodyPr/>
          <a:lstStyle/>
          <a:p>
            <a:pPr eaLnBrk="1" hangingPunct="1"/>
            <a:r>
              <a:rPr lang="en-US" dirty="0" err="1"/>
              <a:t>Mashup</a:t>
            </a:r>
            <a:r>
              <a:rPr lang="en-US" dirty="0"/>
              <a:t> Ideas</a:t>
            </a:r>
          </a:p>
        </p:txBody>
      </p:sp>
      <p:sp>
        <p:nvSpPr>
          <p:cNvPr id="20484" name="Content Placeholder 2"/>
          <p:cNvSpPr>
            <a:spLocks noGrp="1"/>
          </p:cNvSpPr>
          <p:nvPr>
            <p:ph idx="1"/>
          </p:nvPr>
        </p:nvSpPr>
        <p:spPr>
          <a:xfrm>
            <a:off x="1752600" y="1600200"/>
            <a:ext cx="3048000" cy="4876800"/>
          </a:xfrm>
        </p:spPr>
        <p:txBody>
          <a:bodyPr/>
          <a:lstStyle/>
          <a:p>
            <a:pPr eaLnBrk="1" hangingPunct="1"/>
            <a:r>
              <a:rPr lang="en-US" sz="2400"/>
              <a:t>Map</a:t>
            </a:r>
          </a:p>
          <a:p>
            <a:pPr eaLnBrk="1" hangingPunct="1"/>
            <a:r>
              <a:rPr lang="en-US" sz="2400"/>
              <a:t>Weather achieve</a:t>
            </a:r>
          </a:p>
          <a:p>
            <a:pPr lvl="1" eaLnBrk="1" hangingPunct="1"/>
            <a:r>
              <a:rPr lang="en-US"/>
              <a:t>Sunshine</a:t>
            </a:r>
          </a:p>
          <a:p>
            <a:pPr lvl="1" eaLnBrk="1" hangingPunct="1"/>
            <a:r>
              <a:rPr lang="en-US"/>
              <a:t>Wind</a:t>
            </a:r>
          </a:p>
          <a:p>
            <a:pPr lvl="1" eaLnBrk="1" hangingPunct="1"/>
            <a:r>
              <a:rPr lang="en-US"/>
              <a:t>Rainfall</a:t>
            </a:r>
          </a:p>
          <a:p>
            <a:pPr eaLnBrk="1" hangingPunct="1"/>
            <a:r>
              <a:rPr lang="en-US" sz="2400"/>
              <a:t>Robotics service</a:t>
            </a:r>
          </a:p>
          <a:p>
            <a:pPr lvl="1" eaLnBrk="1" hangingPunct="1"/>
            <a:r>
              <a:rPr lang="en-US"/>
              <a:t>Solar generator</a:t>
            </a:r>
          </a:p>
          <a:p>
            <a:pPr lvl="1" eaLnBrk="1" hangingPunct="1"/>
            <a:r>
              <a:rPr lang="en-US"/>
              <a:t>Windmill</a:t>
            </a:r>
          </a:p>
          <a:p>
            <a:pPr eaLnBrk="1" hangingPunct="1"/>
            <a:r>
              <a:rPr lang="en-US" sz="2400"/>
              <a:t>Farmer services</a:t>
            </a:r>
          </a:p>
          <a:p>
            <a:pPr eaLnBrk="1" hangingPunct="1"/>
            <a:r>
              <a:rPr lang="en-US" sz="2400"/>
              <a:t>Fashion services</a:t>
            </a:r>
          </a:p>
          <a:p>
            <a:pPr eaLnBrk="1" hangingPunct="1"/>
            <a:r>
              <a:rPr lang="en-US" sz="2400"/>
              <a:t>Barbie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136BB6-FA36-4176-9B62-45D113CD2843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19800" y="1905000"/>
            <a:ext cx="4648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2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400" kern="0" dirty="0"/>
              <a:t>Map with solar power plants</a:t>
            </a:r>
          </a:p>
          <a:p>
            <a:pPr marL="342900" indent="-342900" eaLnBrk="0" hangingPunct="0">
              <a:lnSpc>
                <a:spcPct val="2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400" kern="0" dirty="0"/>
              <a:t>Map with windmill power plants</a:t>
            </a:r>
          </a:p>
          <a:p>
            <a:pPr marL="342900" indent="-342900" eaLnBrk="0" hangingPunct="0">
              <a:lnSpc>
                <a:spcPct val="2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400" kern="0" dirty="0"/>
              <a:t>Map with Farmers</a:t>
            </a:r>
          </a:p>
          <a:p>
            <a:pPr marL="342900" indent="-342900" eaLnBrk="0" hangingPunct="0">
              <a:lnSpc>
                <a:spcPct val="2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400" kern="0" dirty="0"/>
              <a:t>Fashion designs</a:t>
            </a:r>
          </a:p>
        </p:txBody>
      </p:sp>
      <p:sp>
        <p:nvSpPr>
          <p:cNvPr id="20487" name="Freeform 5"/>
          <p:cNvSpPr>
            <a:spLocks/>
          </p:cNvSpPr>
          <p:nvPr/>
        </p:nvSpPr>
        <p:spPr bwMode="auto">
          <a:xfrm>
            <a:off x="3200400" y="1905001"/>
            <a:ext cx="2743200" cy="2614613"/>
          </a:xfrm>
          <a:custGeom>
            <a:avLst/>
            <a:gdLst>
              <a:gd name="T0" fmla="*/ 0 w 2775473"/>
              <a:gd name="T1" fmla="*/ 0 h 2657139"/>
              <a:gd name="T2" fmla="*/ 1891240 w 2775473"/>
              <a:gd name="T3" fmla="*/ 0 h 2657139"/>
              <a:gd name="T4" fmla="*/ 1873810 w 2775473"/>
              <a:gd name="T5" fmla="*/ 1979002 h 2657139"/>
              <a:gd name="T6" fmla="*/ 2248570 w 2775473"/>
              <a:gd name="T7" fmla="*/ 1987051 h 2657139"/>
              <a:gd name="T8" fmla="*/ 0 60000 65536"/>
              <a:gd name="T9" fmla="*/ 0 60000 65536"/>
              <a:gd name="T10" fmla="*/ 0 60000 65536"/>
              <a:gd name="T11" fmla="*/ 0 60000 65536"/>
              <a:gd name="T12" fmla="*/ 0 w 2775473"/>
              <a:gd name="T13" fmla="*/ 0 h 2657139"/>
              <a:gd name="T14" fmla="*/ 2775473 w 2775473"/>
              <a:gd name="T15" fmla="*/ 2657139 h 26571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75473" h="2657139">
                <a:moveTo>
                  <a:pt x="0" y="0"/>
                </a:moveTo>
                <a:lnTo>
                  <a:pt x="2334409" y="0"/>
                </a:lnTo>
                <a:lnTo>
                  <a:pt x="2312894" y="2646382"/>
                </a:lnTo>
                <a:lnTo>
                  <a:pt x="2775473" y="2657139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Freeform 6"/>
          <p:cNvSpPr>
            <a:spLocks/>
          </p:cNvSpPr>
          <p:nvPr/>
        </p:nvSpPr>
        <p:spPr bwMode="auto">
          <a:xfrm>
            <a:off x="4513264" y="4638676"/>
            <a:ext cx="1430337" cy="752475"/>
          </a:xfrm>
          <a:custGeom>
            <a:avLst/>
            <a:gdLst>
              <a:gd name="T0" fmla="*/ 0 w 1430448"/>
              <a:gd name="T1" fmla="*/ 769279 h 751437"/>
              <a:gd name="T2" fmla="*/ 1003609 w 1430448"/>
              <a:gd name="T3" fmla="*/ 750742 h 751437"/>
              <a:gd name="T4" fmla="*/ 1012646 w 1430448"/>
              <a:gd name="T5" fmla="*/ 0 h 751437"/>
              <a:gd name="T6" fmla="*/ 1428561 w 1430448"/>
              <a:gd name="T7" fmla="*/ 0 h 751437"/>
              <a:gd name="T8" fmla="*/ 0 60000 65536"/>
              <a:gd name="T9" fmla="*/ 0 60000 65536"/>
              <a:gd name="T10" fmla="*/ 0 60000 65536"/>
              <a:gd name="T11" fmla="*/ 0 60000 65536"/>
              <a:gd name="T12" fmla="*/ 0 w 1430448"/>
              <a:gd name="T13" fmla="*/ 0 h 751437"/>
              <a:gd name="T14" fmla="*/ 1430448 w 1430448"/>
              <a:gd name="T15" fmla="*/ 751437 h 7514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30448" h="751437">
                <a:moveTo>
                  <a:pt x="0" y="751437"/>
                </a:moveTo>
                <a:lnTo>
                  <a:pt x="1004935" y="733330"/>
                </a:lnTo>
                <a:lnTo>
                  <a:pt x="1013989" y="0"/>
                </a:lnTo>
                <a:lnTo>
                  <a:pt x="1430448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9" name="Freeform 9"/>
          <p:cNvSpPr>
            <a:spLocks/>
          </p:cNvSpPr>
          <p:nvPr/>
        </p:nvSpPr>
        <p:spPr bwMode="auto">
          <a:xfrm>
            <a:off x="4079875" y="2584451"/>
            <a:ext cx="1955800" cy="161925"/>
          </a:xfrm>
          <a:custGeom>
            <a:avLst/>
            <a:gdLst>
              <a:gd name="T0" fmla="*/ 0 w 1955548"/>
              <a:gd name="T1" fmla="*/ 146204 h 162962"/>
              <a:gd name="T2" fmla="*/ 1642271 w 1955548"/>
              <a:gd name="T3" fmla="*/ 146204 h 162962"/>
              <a:gd name="T4" fmla="*/ 1642271 w 1955548"/>
              <a:gd name="T5" fmla="*/ 0 h 162962"/>
              <a:gd name="T6" fmla="*/ 1959833 w 1955548"/>
              <a:gd name="T7" fmla="*/ 0 h 162962"/>
              <a:gd name="T8" fmla="*/ 0 60000 65536"/>
              <a:gd name="T9" fmla="*/ 0 60000 65536"/>
              <a:gd name="T10" fmla="*/ 0 60000 65536"/>
              <a:gd name="T11" fmla="*/ 0 60000 65536"/>
              <a:gd name="T12" fmla="*/ 0 w 1955548"/>
              <a:gd name="T13" fmla="*/ 0 h 162962"/>
              <a:gd name="T14" fmla="*/ 1955548 w 1955548"/>
              <a:gd name="T15" fmla="*/ 162962 h 1629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55548" h="162962">
                <a:moveTo>
                  <a:pt x="0" y="162962"/>
                </a:moveTo>
                <a:lnTo>
                  <a:pt x="1638677" y="162962"/>
                </a:lnTo>
                <a:lnTo>
                  <a:pt x="1638677" y="0"/>
                </a:lnTo>
                <a:lnTo>
                  <a:pt x="1955548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" name="Freeform 10"/>
          <p:cNvSpPr>
            <a:spLocks/>
          </p:cNvSpPr>
          <p:nvPr/>
        </p:nvSpPr>
        <p:spPr bwMode="auto">
          <a:xfrm>
            <a:off x="3192464" y="1824039"/>
            <a:ext cx="2827337" cy="1755775"/>
          </a:xfrm>
          <a:custGeom>
            <a:avLst/>
            <a:gdLst>
              <a:gd name="T0" fmla="*/ 0 w 2869949"/>
              <a:gd name="T1" fmla="*/ 0 h 1756372"/>
              <a:gd name="T2" fmla="*/ 1839985 w 2869949"/>
              <a:gd name="T3" fmla="*/ 0 h 1756372"/>
              <a:gd name="T4" fmla="*/ 1839985 w 2869949"/>
              <a:gd name="T5" fmla="*/ 1746250 h 1756372"/>
              <a:gd name="T6" fmla="*/ 2192769 w 2869949"/>
              <a:gd name="T7" fmla="*/ 1746250 h 1756372"/>
              <a:gd name="T8" fmla="*/ 0 60000 65536"/>
              <a:gd name="T9" fmla="*/ 0 60000 65536"/>
              <a:gd name="T10" fmla="*/ 0 60000 65536"/>
              <a:gd name="T11" fmla="*/ 0 60000 65536"/>
              <a:gd name="T12" fmla="*/ 0 w 2869949"/>
              <a:gd name="T13" fmla="*/ 0 h 1756372"/>
              <a:gd name="T14" fmla="*/ 2869949 w 2869949"/>
              <a:gd name="T15" fmla="*/ 1756372 h 17563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69949" h="1756372">
                <a:moveTo>
                  <a:pt x="0" y="0"/>
                </a:moveTo>
                <a:lnTo>
                  <a:pt x="2408222" y="0"/>
                </a:lnTo>
                <a:lnTo>
                  <a:pt x="2408222" y="1756372"/>
                </a:lnTo>
                <a:lnTo>
                  <a:pt x="2869949" y="1756372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1" name="Freeform 11"/>
          <p:cNvSpPr>
            <a:spLocks/>
          </p:cNvSpPr>
          <p:nvPr/>
        </p:nvSpPr>
        <p:spPr bwMode="auto">
          <a:xfrm>
            <a:off x="3654426" y="3154364"/>
            <a:ext cx="2365375" cy="344487"/>
          </a:xfrm>
          <a:custGeom>
            <a:avLst/>
            <a:gdLst>
              <a:gd name="T0" fmla="*/ 0 w 2399168"/>
              <a:gd name="T1" fmla="*/ 0 h 344032"/>
              <a:gd name="T2" fmla="*/ 0 w 2399168"/>
              <a:gd name="T3" fmla="*/ 0 h 344032"/>
              <a:gd name="T4" fmla="*/ 1564359 w 2399168"/>
              <a:gd name="T5" fmla="*/ 0 h 344032"/>
              <a:gd name="T6" fmla="*/ 1564359 w 2399168"/>
              <a:gd name="T7" fmla="*/ 351849 h 344032"/>
              <a:gd name="T8" fmla="*/ 1858991 w 2399168"/>
              <a:gd name="T9" fmla="*/ 342590 h 3440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99168"/>
              <a:gd name="T16" fmla="*/ 0 h 344032"/>
              <a:gd name="T17" fmla="*/ 2399168 w 2399168"/>
              <a:gd name="T18" fmla="*/ 344032 h 3440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99168" h="344032">
                <a:moveTo>
                  <a:pt x="0" y="0"/>
                </a:moveTo>
                <a:lnTo>
                  <a:pt x="0" y="0"/>
                </a:lnTo>
                <a:lnTo>
                  <a:pt x="2018922" y="0"/>
                </a:lnTo>
                <a:lnTo>
                  <a:pt x="2018922" y="344032"/>
                </a:lnTo>
                <a:lnTo>
                  <a:pt x="2399168" y="334978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2" name="Freeform 12"/>
          <p:cNvSpPr>
            <a:spLocks/>
          </p:cNvSpPr>
          <p:nvPr/>
        </p:nvSpPr>
        <p:spPr bwMode="auto">
          <a:xfrm>
            <a:off x="3200401" y="1751014"/>
            <a:ext cx="2835275" cy="733425"/>
          </a:xfrm>
          <a:custGeom>
            <a:avLst/>
            <a:gdLst>
              <a:gd name="T0" fmla="*/ 0 w 2824681"/>
              <a:gd name="T1" fmla="*/ 0 h 733331"/>
              <a:gd name="T2" fmla="*/ 2652830 w 2824681"/>
              <a:gd name="T3" fmla="*/ 0 h 733331"/>
              <a:gd name="T4" fmla="*/ 2652830 w 2824681"/>
              <a:gd name="T5" fmla="*/ 734929 h 733331"/>
              <a:gd name="T6" fmla="*/ 3020747 w 2824681"/>
              <a:gd name="T7" fmla="*/ 725858 h 733331"/>
              <a:gd name="T8" fmla="*/ 0 60000 65536"/>
              <a:gd name="T9" fmla="*/ 0 60000 65536"/>
              <a:gd name="T10" fmla="*/ 0 60000 65536"/>
              <a:gd name="T11" fmla="*/ 0 60000 65536"/>
              <a:gd name="T12" fmla="*/ 0 w 2824681"/>
              <a:gd name="T13" fmla="*/ 0 h 733331"/>
              <a:gd name="T14" fmla="*/ 2824681 w 2824681"/>
              <a:gd name="T15" fmla="*/ 733331 h 7333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24681" h="733331">
                <a:moveTo>
                  <a:pt x="0" y="0"/>
                </a:moveTo>
                <a:lnTo>
                  <a:pt x="2480649" y="0"/>
                </a:lnTo>
                <a:lnTo>
                  <a:pt x="2480649" y="733331"/>
                </a:lnTo>
                <a:lnTo>
                  <a:pt x="2824681" y="724277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3" name="Freeform 13"/>
          <p:cNvSpPr>
            <a:spLocks/>
          </p:cNvSpPr>
          <p:nvPr/>
        </p:nvSpPr>
        <p:spPr bwMode="auto">
          <a:xfrm>
            <a:off x="4781550" y="2708275"/>
            <a:ext cx="1238250" cy="1811338"/>
          </a:xfrm>
          <a:custGeom>
            <a:avLst/>
            <a:gdLst>
              <a:gd name="T0" fmla="*/ 0 w 1237672"/>
              <a:gd name="T1" fmla="*/ 1827591 h 1810327"/>
              <a:gd name="T2" fmla="*/ 223439 w 1237672"/>
              <a:gd name="T3" fmla="*/ 1827591 h 1810327"/>
              <a:gd name="T4" fmla="*/ 223439 w 1237672"/>
              <a:gd name="T5" fmla="*/ 111890 h 1810327"/>
              <a:gd name="T6" fmla="*/ 1033404 w 1237672"/>
              <a:gd name="T7" fmla="*/ 111890 h 1810327"/>
              <a:gd name="T8" fmla="*/ 1042713 w 1237672"/>
              <a:gd name="T9" fmla="*/ 0 h 1810327"/>
              <a:gd name="T10" fmla="*/ 1247535 w 1237672"/>
              <a:gd name="T11" fmla="*/ 0 h 18103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37672"/>
              <a:gd name="T19" fmla="*/ 0 h 1810327"/>
              <a:gd name="T20" fmla="*/ 1237672 w 1237672"/>
              <a:gd name="T21" fmla="*/ 1810327 h 18103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37672" h="1810327">
                <a:moveTo>
                  <a:pt x="0" y="1810327"/>
                </a:moveTo>
                <a:lnTo>
                  <a:pt x="221672" y="1810327"/>
                </a:lnTo>
                <a:lnTo>
                  <a:pt x="221672" y="110836"/>
                </a:lnTo>
                <a:lnTo>
                  <a:pt x="1025236" y="110836"/>
                </a:lnTo>
                <a:lnTo>
                  <a:pt x="1034472" y="0"/>
                </a:lnTo>
                <a:lnTo>
                  <a:pt x="1237672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4" name="Freeform 14"/>
          <p:cNvSpPr>
            <a:spLocks/>
          </p:cNvSpPr>
          <p:nvPr/>
        </p:nvSpPr>
        <p:spPr bwMode="auto">
          <a:xfrm>
            <a:off x="4191000" y="3668714"/>
            <a:ext cx="1828800" cy="1284287"/>
          </a:xfrm>
          <a:custGeom>
            <a:avLst/>
            <a:gdLst>
              <a:gd name="T0" fmla="*/ 0 w 1819564"/>
              <a:gd name="T1" fmla="*/ 1291234 h 1283854"/>
              <a:gd name="T2" fmla="*/ 1032003 w 1819564"/>
              <a:gd name="T3" fmla="*/ 1291234 h 1283854"/>
              <a:gd name="T4" fmla="*/ 1032003 w 1819564"/>
              <a:gd name="T5" fmla="*/ 0 h 1283854"/>
              <a:gd name="T6" fmla="*/ 1993183 w 1819564"/>
              <a:gd name="T7" fmla="*/ 0 h 1283854"/>
              <a:gd name="T8" fmla="*/ 0 60000 65536"/>
              <a:gd name="T9" fmla="*/ 0 60000 65536"/>
              <a:gd name="T10" fmla="*/ 0 60000 65536"/>
              <a:gd name="T11" fmla="*/ 0 60000 65536"/>
              <a:gd name="T12" fmla="*/ 0 w 1819564"/>
              <a:gd name="T13" fmla="*/ 0 h 1283854"/>
              <a:gd name="T14" fmla="*/ 1819564 w 1819564"/>
              <a:gd name="T15" fmla="*/ 1283854 h 12838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19564" h="1283854">
                <a:moveTo>
                  <a:pt x="0" y="1283854"/>
                </a:moveTo>
                <a:lnTo>
                  <a:pt x="942109" y="1283854"/>
                </a:lnTo>
                <a:lnTo>
                  <a:pt x="942109" y="0"/>
                </a:lnTo>
                <a:lnTo>
                  <a:pt x="1819564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5" name="TextBox 15"/>
          <p:cNvSpPr txBox="1">
            <a:spLocks noChangeArrowheads="1"/>
          </p:cNvSpPr>
          <p:nvPr/>
        </p:nvSpPr>
        <p:spPr bwMode="auto">
          <a:xfrm>
            <a:off x="2438401" y="990601"/>
            <a:ext cx="1158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>
                <a:latin typeface="Calibri" pitchFamily="34" charset="0"/>
              </a:rPr>
              <a:t>Sources</a:t>
            </a:r>
          </a:p>
        </p:txBody>
      </p:sp>
      <p:sp>
        <p:nvSpPr>
          <p:cNvPr id="20496" name="TextBox 16"/>
          <p:cNvSpPr txBox="1">
            <a:spLocks noChangeArrowheads="1"/>
          </p:cNvSpPr>
          <p:nvPr/>
        </p:nvSpPr>
        <p:spPr bwMode="auto">
          <a:xfrm>
            <a:off x="6875464" y="995364"/>
            <a:ext cx="21226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Mashup output</a:t>
            </a:r>
          </a:p>
        </p:txBody>
      </p:sp>
      <p:sp>
        <p:nvSpPr>
          <p:cNvPr id="20497" name="TextBox 18"/>
          <p:cNvSpPr txBox="1">
            <a:spLocks noChangeArrowheads="1"/>
          </p:cNvSpPr>
          <p:nvPr/>
        </p:nvSpPr>
        <p:spPr bwMode="auto">
          <a:xfrm>
            <a:off x="4191001" y="990601"/>
            <a:ext cx="19383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 err="1">
                <a:latin typeface="Calibri" pitchFamily="34" charset="0"/>
              </a:rPr>
              <a:t>Mashup</a:t>
            </a:r>
            <a:r>
              <a:rPr lang="en-US" sz="2400" dirty="0">
                <a:latin typeface="Calibri" pitchFamily="34" charset="0"/>
              </a:rPr>
              <a:t> pipes</a:t>
            </a:r>
          </a:p>
        </p:txBody>
      </p:sp>
      <p:sp>
        <p:nvSpPr>
          <p:cNvPr id="18" name="Freeform 17"/>
          <p:cNvSpPr/>
          <p:nvPr/>
        </p:nvSpPr>
        <p:spPr>
          <a:xfrm>
            <a:off x="4270376" y="5522914"/>
            <a:ext cx="1712913" cy="276225"/>
          </a:xfrm>
          <a:custGeom>
            <a:avLst/>
            <a:gdLst>
              <a:gd name="connsiteX0" fmla="*/ 0 w 1712685"/>
              <a:gd name="connsiteY0" fmla="*/ 275771 h 275771"/>
              <a:gd name="connsiteX1" fmla="*/ 1161142 w 1712685"/>
              <a:gd name="connsiteY1" fmla="*/ 275771 h 275771"/>
              <a:gd name="connsiteX2" fmla="*/ 1161142 w 1712685"/>
              <a:gd name="connsiteY2" fmla="*/ 0 h 275771"/>
              <a:gd name="connsiteX3" fmla="*/ 1712685 w 1712685"/>
              <a:gd name="connsiteY3" fmla="*/ 0 h 275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2685" h="275771">
                <a:moveTo>
                  <a:pt x="0" y="275771"/>
                </a:moveTo>
                <a:lnTo>
                  <a:pt x="1161142" y="275771"/>
                </a:lnTo>
                <a:lnTo>
                  <a:pt x="1161142" y="0"/>
                </a:lnTo>
                <a:lnTo>
                  <a:pt x="1712685" y="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4097338" y="5653088"/>
            <a:ext cx="1885950" cy="609600"/>
          </a:xfrm>
          <a:custGeom>
            <a:avLst/>
            <a:gdLst>
              <a:gd name="connsiteX0" fmla="*/ 0 w 1886857"/>
              <a:gd name="connsiteY0" fmla="*/ 609600 h 609600"/>
              <a:gd name="connsiteX1" fmla="*/ 1480457 w 1886857"/>
              <a:gd name="connsiteY1" fmla="*/ 609600 h 609600"/>
              <a:gd name="connsiteX2" fmla="*/ 1480457 w 1886857"/>
              <a:gd name="connsiteY2" fmla="*/ 0 h 609600"/>
              <a:gd name="connsiteX3" fmla="*/ 1886857 w 1886857"/>
              <a:gd name="connsiteY3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6857" h="609600">
                <a:moveTo>
                  <a:pt x="0" y="609600"/>
                </a:moveTo>
                <a:lnTo>
                  <a:pt x="1480457" y="609600"/>
                </a:lnTo>
                <a:lnTo>
                  <a:pt x="1480457" y="0"/>
                </a:lnTo>
                <a:lnTo>
                  <a:pt x="1886857" y="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36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244444" y="0"/>
            <a:ext cx="9890156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Widgets: A simpler Version of Mashups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878187" y="990600"/>
            <a:ext cx="9388762" cy="3810000"/>
          </a:xfrm>
        </p:spPr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en-US" dirty="0"/>
              <a:t>A simpler version of mashup without programming;</a:t>
            </a:r>
          </a:p>
          <a:p>
            <a:pPr eaLnBrk="1" hangingPunct="1">
              <a:buFont typeface="Arial" charset="0"/>
              <a:buChar char="•"/>
            </a:pPr>
            <a:r>
              <a:rPr lang="en-US" dirty="0"/>
              <a:t>Data sources are connected to a web page without processing/blending</a:t>
            </a:r>
          </a:p>
          <a:p>
            <a:pPr eaLnBrk="1" hangingPunct="1">
              <a:buFont typeface="Arial" charset="0"/>
              <a:buChar char="•"/>
            </a:pPr>
            <a:r>
              <a:rPr lang="en-US" dirty="0"/>
              <a:t>Sources :</a:t>
            </a:r>
          </a:p>
          <a:p>
            <a:pPr lvl="1"/>
            <a:r>
              <a:rPr lang="en-US" sz="2000" dirty="0">
                <a:cs typeface="Arial" charset="0"/>
              </a:rPr>
              <a:t>IBM Widget Composer:</a:t>
            </a:r>
          </a:p>
          <a:p>
            <a:pPr lvl="1"/>
            <a:r>
              <a:rPr lang="en-US" sz="2000" dirty="0">
                <a:cs typeface="Arial" charset="0"/>
              </a:rPr>
              <a:t>Amazon Widget Source: </a:t>
            </a:r>
          </a:p>
          <a:p>
            <a:pPr lvl="1"/>
            <a:r>
              <a:rPr lang="en-US" sz="2000" dirty="0">
                <a:cs typeface="Arial" charset="0"/>
              </a:rPr>
              <a:t>http://www.simile-widgets.org/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F9DFD9-CBEC-4C31-82F9-519AC60D4D53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22533" name="Rectangle 18"/>
          <p:cNvSpPr>
            <a:spLocks noChangeArrowheads="1"/>
          </p:cNvSpPr>
          <p:nvPr/>
        </p:nvSpPr>
        <p:spPr bwMode="auto">
          <a:xfrm>
            <a:off x="8458200" y="4676775"/>
            <a:ext cx="1905000" cy="175260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>
              <a:latin typeface="Calibri" pitchFamily="34" charset="0"/>
            </a:endParaRPr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6553200" y="4905375"/>
            <a:ext cx="15240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Calibri" pitchFamily="34" charset="0"/>
              </a:rPr>
              <a:t>Data source</a:t>
            </a:r>
          </a:p>
        </p:txBody>
      </p:sp>
      <p:sp>
        <p:nvSpPr>
          <p:cNvPr id="22535" name="Rectangle 5"/>
          <p:cNvSpPr>
            <a:spLocks noChangeArrowheads="1"/>
          </p:cNvSpPr>
          <p:nvPr/>
        </p:nvSpPr>
        <p:spPr bwMode="auto">
          <a:xfrm>
            <a:off x="6553200" y="5362575"/>
            <a:ext cx="15240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Calibri" pitchFamily="34" charset="0"/>
              </a:rPr>
              <a:t>Web service</a:t>
            </a:r>
          </a:p>
        </p:txBody>
      </p:sp>
      <p:sp>
        <p:nvSpPr>
          <p:cNvPr id="22536" name="Rectangle 6"/>
          <p:cNvSpPr>
            <a:spLocks noChangeArrowheads="1"/>
          </p:cNvSpPr>
          <p:nvPr/>
        </p:nvSpPr>
        <p:spPr bwMode="auto">
          <a:xfrm>
            <a:off x="6553200" y="5819775"/>
            <a:ext cx="15240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Calibri" pitchFamily="34" charset="0"/>
              </a:rPr>
              <a:t>Mashup output</a:t>
            </a:r>
          </a:p>
        </p:txBody>
      </p:sp>
      <p:sp>
        <p:nvSpPr>
          <p:cNvPr id="22537" name="Rectangle 7"/>
          <p:cNvSpPr>
            <a:spLocks noChangeArrowheads="1"/>
          </p:cNvSpPr>
          <p:nvPr/>
        </p:nvSpPr>
        <p:spPr bwMode="auto">
          <a:xfrm>
            <a:off x="8839200" y="4905375"/>
            <a:ext cx="10668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latin typeface="Calibri" pitchFamily="34" charset="0"/>
              </a:rPr>
              <a:t>Widget 1</a:t>
            </a:r>
          </a:p>
        </p:txBody>
      </p:sp>
      <p:sp>
        <p:nvSpPr>
          <p:cNvPr id="22538" name="Rectangle 8"/>
          <p:cNvSpPr>
            <a:spLocks noChangeArrowheads="1"/>
          </p:cNvSpPr>
          <p:nvPr/>
        </p:nvSpPr>
        <p:spPr bwMode="auto">
          <a:xfrm>
            <a:off x="8839200" y="5362575"/>
            <a:ext cx="10668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latin typeface="Calibri" pitchFamily="34" charset="0"/>
              </a:rPr>
              <a:t>Widget 2</a:t>
            </a:r>
          </a:p>
        </p:txBody>
      </p:sp>
      <p:sp>
        <p:nvSpPr>
          <p:cNvPr id="22539" name="Rectangle 9"/>
          <p:cNvSpPr>
            <a:spLocks noChangeArrowheads="1"/>
          </p:cNvSpPr>
          <p:nvPr/>
        </p:nvSpPr>
        <p:spPr bwMode="auto">
          <a:xfrm>
            <a:off x="8839200" y="5819775"/>
            <a:ext cx="10668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latin typeface="Calibri" pitchFamily="34" charset="0"/>
              </a:rPr>
              <a:t>Widget n</a:t>
            </a:r>
          </a:p>
        </p:txBody>
      </p:sp>
      <p:cxnSp>
        <p:nvCxnSpPr>
          <p:cNvPr id="22540" name="Straight Arrow Connector 11"/>
          <p:cNvCxnSpPr>
            <a:cxnSpLocks noChangeShapeType="1"/>
            <a:stCxn id="22534" idx="3"/>
            <a:endCxn id="22537" idx="1"/>
          </p:cNvCxnSpPr>
          <p:nvPr/>
        </p:nvCxnSpPr>
        <p:spPr bwMode="auto">
          <a:xfrm>
            <a:off x="8077200" y="5095875"/>
            <a:ext cx="762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1" name="Straight Arrow Connector 12"/>
          <p:cNvCxnSpPr>
            <a:cxnSpLocks noChangeShapeType="1"/>
            <a:stCxn id="22536" idx="3"/>
            <a:endCxn id="22539" idx="1"/>
          </p:cNvCxnSpPr>
          <p:nvPr/>
        </p:nvCxnSpPr>
        <p:spPr bwMode="auto">
          <a:xfrm>
            <a:off x="8077200" y="6010275"/>
            <a:ext cx="762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2" name="Straight Arrow Connector 13"/>
          <p:cNvCxnSpPr>
            <a:cxnSpLocks noChangeShapeType="1"/>
            <a:stCxn id="22535" idx="3"/>
            <a:endCxn id="22538" idx="1"/>
          </p:cNvCxnSpPr>
          <p:nvPr/>
        </p:nvCxnSpPr>
        <p:spPr bwMode="auto">
          <a:xfrm>
            <a:off x="8077200" y="5553075"/>
            <a:ext cx="762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3" name="Rectangle 19"/>
          <p:cNvSpPr>
            <a:spLocks noChangeArrowheads="1"/>
          </p:cNvSpPr>
          <p:nvPr/>
        </p:nvSpPr>
        <p:spPr bwMode="auto">
          <a:xfrm>
            <a:off x="8839200" y="4371975"/>
            <a:ext cx="11264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Web page</a:t>
            </a:r>
          </a:p>
        </p:txBody>
      </p:sp>
      <p:sp>
        <p:nvSpPr>
          <p:cNvPr id="22544" name="Rectangle 20"/>
          <p:cNvSpPr>
            <a:spLocks noChangeArrowheads="1"/>
          </p:cNvSpPr>
          <p:nvPr/>
        </p:nvSpPr>
        <p:spPr bwMode="auto">
          <a:xfrm>
            <a:off x="3962400" y="4905375"/>
            <a:ext cx="1905000" cy="1524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Calibri" pitchFamily="34" charset="0"/>
            </a:endParaRPr>
          </a:p>
        </p:txBody>
      </p:sp>
      <p:sp>
        <p:nvSpPr>
          <p:cNvPr id="22545" name="Rectangle 21"/>
          <p:cNvSpPr>
            <a:spLocks noChangeArrowheads="1"/>
          </p:cNvSpPr>
          <p:nvPr/>
        </p:nvSpPr>
        <p:spPr bwMode="auto">
          <a:xfrm>
            <a:off x="1676400" y="4981575"/>
            <a:ext cx="19050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Calibri" pitchFamily="34" charset="0"/>
              </a:rPr>
              <a:t>Data source or WS 1</a:t>
            </a:r>
          </a:p>
        </p:txBody>
      </p:sp>
      <p:sp>
        <p:nvSpPr>
          <p:cNvPr id="22546" name="Rectangle 22"/>
          <p:cNvSpPr>
            <a:spLocks noChangeArrowheads="1"/>
          </p:cNvSpPr>
          <p:nvPr/>
        </p:nvSpPr>
        <p:spPr bwMode="auto">
          <a:xfrm>
            <a:off x="1676400" y="5438775"/>
            <a:ext cx="19050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Calibri" pitchFamily="34" charset="0"/>
              </a:rPr>
              <a:t>Data source or WS 2</a:t>
            </a:r>
          </a:p>
        </p:txBody>
      </p:sp>
      <p:sp>
        <p:nvSpPr>
          <p:cNvPr id="22547" name="Rectangle 23"/>
          <p:cNvSpPr>
            <a:spLocks noChangeArrowheads="1"/>
          </p:cNvSpPr>
          <p:nvPr/>
        </p:nvSpPr>
        <p:spPr bwMode="auto">
          <a:xfrm>
            <a:off x="1676400" y="5895975"/>
            <a:ext cx="19050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Calibri" pitchFamily="34" charset="0"/>
              </a:rPr>
              <a:t>Data source or WS n</a:t>
            </a:r>
          </a:p>
        </p:txBody>
      </p:sp>
      <p:sp>
        <p:nvSpPr>
          <p:cNvPr id="22548" name="Rectangle 25"/>
          <p:cNvSpPr>
            <a:spLocks noChangeArrowheads="1"/>
          </p:cNvSpPr>
          <p:nvPr/>
        </p:nvSpPr>
        <p:spPr bwMode="auto">
          <a:xfrm>
            <a:off x="4343400" y="5286375"/>
            <a:ext cx="1066800" cy="685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200000"/>
              </a:lnSpc>
            </a:pPr>
            <a:r>
              <a:rPr lang="en-US">
                <a:latin typeface="Calibri" pitchFamily="34" charset="0"/>
              </a:rPr>
              <a:t>Mashup</a:t>
            </a:r>
          </a:p>
        </p:txBody>
      </p:sp>
      <p:cxnSp>
        <p:nvCxnSpPr>
          <p:cNvPr id="22549" name="Straight Arrow Connector 27"/>
          <p:cNvCxnSpPr>
            <a:cxnSpLocks noChangeShapeType="1"/>
            <a:stCxn id="22545" idx="3"/>
            <a:endCxn id="22548" idx="1"/>
          </p:cNvCxnSpPr>
          <p:nvPr/>
        </p:nvCxnSpPr>
        <p:spPr bwMode="auto">
          <a:xfrm>
            <a:off x="3581400" y="5172075"/>
            <a:ext cx="7620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0" name="Straight Arrow Connector 28"/>
          <p:cNvCxnSpPr>
            <a:cxnSpLocks noChangeShapeType="1"/>
            <a:stCxn id="22547" idx="3"/>
            <a:endCxn id="22548" idx="1"/>
          </p:cNvCxnSpPr>
          <p:nvPr/>
        </p:nvCxnSpPr>
        <p:spPr bwMode="auto">
          <a:xfrm flipV="1">
            <a:off x="3581400" y="5629275"/>
            <a:ext cx="7620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1" name="Straight Arrow Connector 29"/>
          <p:cNvCxnSpPr>
            <a:cxnSpLocks noChangeShapeType="1"/>
            <a:stCxn id="22546" idx="3"/>
            <a:endCxn id="22548" idx="1"/>
          </p:cNvCxnSpPr>
          <p:nvPr/>
        </p:nvCxnSpPr>
        <p:spPr bwMode="auto">
          <a:xfrm>
            <a:off x="3581400" y="5629275"/>
            <a:ext cx="762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2" name="Rectangle 30"/>
          <p:cNvSpPr>
            <a:spLocks noChangeArrowheads="1"/>
          </p:cNvSpPr>
          <p:nvPr/>
        </p:nvSpPr>
        <p:spPr bwMode="auto">
          <a:xfrm>
            <a:off x="4343400" y="4611688"/>
            <a:ext cx="11264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Web page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 bwMode="auto">
          <a:xfrm>
            <a:off x="7258050" y="3564857"/>
            <a:ext cx="31623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en-US" sz="2000" kern="0" dirty="0">
                <a:cs typeface="Arial" pitchFamily="34" charset="0"/>
              </a:rPr>
              <a:t>http://pollen.com/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en-US" sz="2000" kern="0" dirty="0">
                <a:cs typeface="Arial" pitchFamily="34" charset="0"/>
              </a:rPr>
              <a:t>http://airnow.gov/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endParaRPr lang="en-US" sz="2400" kern="0" dirty="0">
              <a:cs typeface="Arial" pitchFamily="34" charset="0"/>
            </a:endParaRPr>
          </a:p>
        </p:txBody>
      </p:sp>
      <p:cxnSp>
        <p:nvCxnSpPr>
          <p:cNvPr id="22554" name="Straight Arrow Connector 7"/>
          <p:cNvCxnSpPr>
            <a:cxnSpLocks noChangeShapeType="1"/>
            <a:stCxn id="22548" idx="3"/>
            <a:endCxn id="22536" idx="1"/>
          </p:cNvCxnSpPr>
          <p:nvPr/>
        </p:nvCxnSpPr>
        <p:spPr bwMode="auto">
          <a:xfrm>
            <a:off x="5410200" y="5629275"/>
            <a:ext cx="11430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ctangle 1"/>
          <p:cNvSpPr/>
          <p:nvPr/>
        </p:nvSpPr>
        <p:spPr>
          <a:xfrm>
            <a:off x="5006254" y="2976146"/>
            <a:ext cx="55258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https://www.ibm.com/support/knowledgecenter/en/SSZLC2_8.0.0/com.ibm.commerce.pagecomposerframework.doc/tasks/tpzwidgetcreatesrccd.htm</a:t>
            </a:r>
          </a:p>
        </p:txBody>
      </p:sp>
      <p:sp>
        <p:nvSpPr>
          <p:cNvPr id="3" name="Rectangle 2"/>
          <p:cNvSpPr/>
          <p:nvPr/>
        </p:nvSpPr>
        <p:spPr>
          <a:xfrm>
            <a:off x="5025806" y="3419475"/>
            <a:ext cx="23791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https://widgets.amazon.co.uk/Widget-Source/</a:t>
            </a:r>
          </a:p>
        </p:txBody>
      </p:sp>
    </p:spTree>
    <p:extLst>
      <p:ext uri="{BB962C8B-B14F-4D97-AF65-F5344CB8AC3E}">
        <p14:creationId xmlns:p14="http://schemas.microsoft.com/office/powerpoint/2010/main" val="3872164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604" y="152400"/>
            <a:ext cx="10396396" cy="623888"/>
          </a:xfrm>
        </p:spPr>
        <p:txBody>
          <a:bodyPr>
            <a:normAutofit fontScale="90000"/>
          </a:bodyPr>
          <a:lstStyle/>
          <a:p>
            <a:r>
              <a:rPr lang="en-US" dirty="0"/>
              <a:t>Mashup Applications: </a:t>
            </a:r>
            <a:r>
              <a:rPr lang="en-US" dirty="0" err="1"/>
              <a:t>HousingMaps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673" y="1010444"/>
            <a:ext cx="10102615" cy="4608513"/>
          </a:xfrm>
        </p:spPr>
        <p:txBody>
          <a:bodyPr/>
          <a:lstStyle/>
          <a:p>
            <a:r>
              <a:rPr lang="en-US" sz="2400" dirty="0"/>
              <a:t>http://HousingMaps.com was the first Google Maps mashup, created before there was a Google Maps API. </a:t>
            </a:r>
          </a:p>
          <a:p>
            <a:r>
              <a:rPr lang="en-US" sz="2400" dirty="0"/>
              <a:t>It feeds Craigslist apartment/housing listings on a map</a:t>
            </a:r>
          </a:p>
          <a:p>
            <a:r>
              <a:rPr lang="en-US" sz="2400" dirty="0"/>
              <a:t>The idea that real estate was best browsed on a map. Real estate sites was showed </a:t>
            </a:r>
            <a:r>
              <a:rPr lang="en-US" sz="2400" i="1" dirty="0"/>
              <a:t>lists</a:t>
            </a:r>
            <a:r>
              <a:rPr lang="en-US" sz="2400" dirty="0"/>
              <a:t> of properties only! </a:t>
            </a:r>
          </a:p>
          <a:p>
            <a:r>
              <a:rPr lang="en-US" sz="2400" dirty="0"/>
              <a:t>Other mashup:</a:t>
            </a:r>
            <a:br>
              <a:rPr lang="en-US" sz="2400" dirty="0"/>
            </a:br>
            <a:r>
              <a:rPr lang="en-US" sz="2400" dirty="0"/>
              <a:t>Music mashup: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EAC02-4739-4E51-9F1F-9788E120F75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924" y="2701967"/>
            <a:ext cx="5448280" cy="3698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38894" y="3819793"/>
            <a:ext cx="22636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https://mashup.mixedinkey.com/</a:t>
            </a:r>
          </a:p>
        </p:txBody>
      </p:sp>
    </p:spTree>
    <p:extLst>
      <p:ext uri="{BB962C8B-B14F-4D97-AF65-F5344CB8AC3E}">
        <p14:creationId xmlns:p14="http://schemas.microsoft.com/office/powerpoint/2010/main" val="3506571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64" y="104274"/>
            <a:ext cx="10164282" cy="623888"/>
          </a:xfrm>
        </p:spPr>
        <p:txBody>
          <a:bodyPr>
            <a:normAutofit fontScale="90000"/>
          </a:bodyPr>
          <a:lstStyle/>
          <a:p>
            <a:r>
              <a:rPr lang="en-US" dirty="0"/>
              <a:t>JSON (</a:t>
            </a:r>
            <a:r>
              <a:rPr lang="en-US" altLang="en-US" dirty="0"/>
              <a:t>JavaScript Object Notation</a:t>
            </a:r>
            <a:r>
              <a:rPr lang="en-US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513" y="1095469"/>
            <a:ext cx="10719303" cy="5037045"/>
          </a:xfrm>
        </p:spPr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JSON is a light-weight alternative to XML for simple data-interchange</a:t>
            </a:r>
          </a:p>
          <a:p>
            <a:r>
              <a:rPr lang="en-US" altLang="en-US" dirty="0">
                <a:ea typeface="ＭＳ Ｐゴシック" pitchFamily="34" charset="-128"/>
              </a:rPr>
              <a:t>JSON is simpler than XML and more compact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JSON uses no tags, and it uses braces instead, like programming language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XML parsing is harder because of its complexity</a:t>
            </a:r>
          </a:p>
          <a:p>
            <a:r>
              <a:rPr lang="en-US" altLang="en-US" dirty="0">
                <a:ea typeface="ＭＳ Ｐゴシック" pitchFamily="34" charset="-128"/>
              </a:rPr>
              <a:t>JSON has fixed schema (structure definition), and it is not as extensible as XML</a:t>
            </a:r>
          </a:p>
          <a:p>
            <a:r>
              <a:rPr lang="en-US" altLang="en-US" dirty="0">
                <a:ea typeface="ＭＳ Ｐゴシック" pitchFamily="34" charset="-128"/>
              </a:rPr>
              <a:t>Preferred for simple data exchange by many</a:t>
            </a:r>
          </a:p>
          <a:p>
            <a:r>
              <a:rPr lang="en-US" altLang="en-US" dirty="0">
                <a:ea typeface="ＭＳ Ｐゴシック" pitchFamily="34" charset="-128"/>
              </a:rPr>
              <a:t>Transforms to other formats?  Find library or write your 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EAC02-4739-4E51-9F1F-9788E120F75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80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EAC02-4739-4E51-9F1F-9788E120F75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62348" y="2209800"/>
            <a:ext cx="1736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&lt;number&gt;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66919" y="2677180"/>
            <a:ext cx="1406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&lt;string&gt;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0972" y="3144560"/>
            <a:ext cx="1499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&lt;object&gt;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6388" y="3611940"/>
            <a:ext cx="1326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&lt;array&gt;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47795" y="4079320"/>
            <a:ext cx="822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true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59633" y="4546700"/>
            <a:ext cx="899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false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48222" y="4963180"/>
            <a:ext cx="734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null</a:t>
            </a:r>
          </a:p>
        </p:txBody>
      </p:sp>
      <p:cxnSp>
        <p:nvCxnSpPr>
          <p:cNvPr id="13" name="Straight Arrow Connector 12"/>
          <p:cNvCxnSpPr>
            <a:endCxn id="8" idx="1"/>
          </p:cNvCxnSpPr>
          <p:nvPr/>
        </p:nvCxnSpPr>
        <p:spPr bwMode="auto">
          <a:xfrm>
            <a:off x="4051057" y="3873550"/>
            <a:ext cx="174533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7175257" y="3886200"/>
            <a:ext cx="16764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endCxn id="5" idx="1"/>
          </p:cNvCxnSpPr>
          <p:nvPr/>
        </p:nvCxnSpPr>
        <p:spPr bwMode="auto">
          <a:xfrm>
            <a:off x="4889257" y="2471410"/>
            <a:ext cx="698738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4889257" y="2928768"/>
            <a:ext cx="8382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4889257" y="3429000"/>
            <a:ext cx="8382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4889257" y="4343400"/>
            <a:ext cx="8382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4889257" y="4800600"/>
            <a:ext cx="8382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4889257" y="5257800"/>
            <a:ext cx="8382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4889257" y="2471410"/>
            <a:ext cx="0" cy="278639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7327657" y="2471410"/>
            <a:ext cx="8382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7327657" y="2928768"/>
            <a:ext cx="8382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7327657" y="3429000"/>
            <a:ext cx="8382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7327657" y="4343400"/>
            <a:ext cx="8382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7327657" y="4800600"/>
            <a:ext cx="8382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7327657" y="5257800"/>
            <a:ext cx="8382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8165857" y="2471410"/>
            <a:ext cx="0" cy="278639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3124201" y="3632247"/>
            <a:ext cx="9444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</a:rPr>
              <a:t>value 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298764" y="104274"/>
            <a:ext cx="10164282" cy="623888"/>
          </a:xfrm>
        </p:spPr>
        <p:txBody>
          <a:bodyPr>
            <a:normAutofit fontScale="90000"/>
          </a:bodyPr>
          <a:lstStyle/>
          <a:p>
            <a:r>
              <a:rPr lang="en-US" dirty="0"/>
              <a:t>JSON (</a:t>
            </a:r>
            <a:r>
              <a:rPr lang="en-US" altLang="en-US" dirty="0"/>
              <a:t>JavaScript Object Notation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039376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76" y="152401"/>
            <a:ext cx="9803663" cy="5873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JSON Number and Object Format</a:t>
            </a:r>
          </a:p>
        </p:txBody>
      </p:sp>
      <p:cxnSp>
        <p:nvCxnSpPr>
          <p:cNvPr id="70" name="Straight Arrow Connector 69"/>
          <p:cNvCxnSpPr>
            <a:endCxn id="80" idx="1"/>
          </p:cNvCxnSpPr>
          <p:nvPr/>
        </p:nvCxnSpPr>
        <p:spPr bwMode="auto">
          <a:xfrm flipV="1">
            <a:off x="1905000" y="1754834"/>
            <a:ext cx="1795046" cy="692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3700046" y="152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cxnSp>
        <p:nvCxnSpPr>
          <p:cNvPr id="82" name="Straight Arrow Connector 81"/>
          <p:cNvCxnSpPr/>
          <p:nvPr/>
        </p:nvCxnSpPr>
        <p:spPr bwMode="auto">
          <a:xfrm>
            <a:off x="3990976" y="1750369"/>
            <a:ext cx="1038225" cy="2089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5029200" y="143887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688232" y="1515072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&lt;digit&gt;</a:t>
            </a:r>
          </a:p>
        </p:txBody>
      </p:sp>
      <p:cxnSp>
        <p:nvCxnSpPr>
          <p:cNvPr id="85" name="Straight Arrow Connector 84"/>
          <p:cNvCxnSpPr/>
          <p:nvPr/>
        </p:nvCxnSpPr>
        <p:spPr bwMode="auto">
          <a:xfrm>
            <a:off x="5233441" y="1755064"/>
            <a:ext cx="440864" cy="356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Straight Arrow Connector 85"/>
          <p:cNvCxnSpPr/>
          <p:nvPr/>
        </p:nvCxnSpPr>
        <p:spPr bwMode="auto">
          <a:xfrm>
            <a:off x="6673074" y="1759528"/>
            <a:ext cx="3613927" cy="132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7" name="Freeform 86"/>
          <p:cNvSpPr/>
          <p:nvPr/>
        </p:nvSpPr>
        <p:spPr bwMode="auto">
          <a:xfrm>
            <a:off x="5453874" y="1757296"/>
            <a:ext cx="1390997" cy="359637"/>
          </a:xfrm>
          <a:custGeom>
            <a:avLst/>
            <a:gdLst>
              <a:gd name="connsiteX0" fmla="*/ 1390997 w 1390997"/>
              <a:gd name="connsiteY0" fmla="*/ 0 h 393469"/>
              <a:gd name="connsiteX1" fmla="*/ 1385455 w 1390997"/>
              <a:gd name="connsiteY1" fmla="*/ 393469 h 393469"/>
              <a:gd name="connsiteX2" fmla="*/ 0 w 1390997"/>
              <a:gd name="connsiteY2" fmla="*/ 393469 h 393469"/>
              <a:gd name="connsiteX3" fmla="*/ 5542 w 1390997"/>
              <a:gd name="connsiteY3" fmla="*/ 5542 h 39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0997" h="393469">
                <a:moveTo>
                  <a:pt x="1390997" y="0"/>
                </a:moveTo>
                <a:cubicBezTo>
                  <a:pt x="1389150" y="131156"/>
                  <a:pt x="1387302" y="262313"/>
                  <a:pt x="1385455" y="393469"/>
                </a:cubicBezTo>
                <a:lnTo>
                  <a:pt x="0" y="393469"/>
                </a:lnTo>
                <a:cubicBezTo>
                  <a:pt x="1847" y="264160"/>
                  <a:pt x="3695" y="134851"/>
                  <a:pt x="5542" y="554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218926" y="2009013"/>
            <a:ext cx="228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</a:t>
            </a:r>
          </a:p>
          <a:p>
            <a:pPr algn="ctr"/>
            <a:r>
              <a:rPr lang="en-US" sz="2000" b="1" dirty="0"/>
              <a:t>E</a:t>
            </a:r>
          </a:p>
        </p:txBody>
      </p:sp>
      <p:sp>
        <p:nvSpPr>
          <p:cNvPr id="89" name="Freeform 88"/>
          <p:cNvSpPr/>
          <p:nvPr/>
        </p:nvSpPr>
        <p:spPr bwMode="auto">
          <a:xfrm>
            <a:off x="6981701" y="1760857"/>
            <a:ext cx="225829" cy="488835"/>
          </a:xfrm>
          <a:custGeom>
            <a:avLst/>
            <a:gdLst>
              <a:gd name="connsiteX0" fmla="*/ 0 w 149629"/>
              <a:gd name="connsiteY0" fmla="*/ 0 h 271549"/>
              <a:gd name="connsiteX1" fmla="*/ 0 w 149629"/>
              <a:gd name="connsiteY1" fmla="*/ 271549 h 271549"/>
              <a:gd name="connsiteX2" fmla="*/ 149629 w 149629"/>
              <a:gd name="connsiteY2" fmla="*/ 266007 h 27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29" h="271549">
                <a:moveTo>
                  <a:pt x="0" y="0"/>
                </a:moveTo>
                <a:lnTo>
                  <a:pt x="0" y="271549"/>
                </a:lnTo>
                <a:lnTo>
                  <a:pt x="149629" y="26600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90" name="Freeform 89"/>
          <p:cNvSpPr/>
          <p:nvPr/>
        </p:nvSpPr>
        <p:spPr bwMode="auto">
          <a:xfrm rot="16200000">
            <a:off x="9689412" y="1968101"/>
            <a:ext cx="595517" cy="201832"/>
          </a:xfrm>
          <a:custGeom>
            <a:avLst/>
            <a:gdLst>
              <a:gd name="connsiteX0" fmla="*/ 0 w 149629"/>
              <a:gd name="connsiteY0" fmla="*/ 0 h 271549"/>
              <a:gd name="connsiteX1" fmla="*/ 0 w 149629"/>
              <a:gd name="connsiteY1" fmla="*/ 271549 h 271549"/>
              <a:gd name="connsiteX2" fmla="*/ 149629 w 149629"/>
              <a:gd name="connsiteY2" fmla="*/ 266007 h 27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29" h="271549">
                <a:moveTo>
                  <a:pt x="0" y="0"/>
                </a:moveTo>
                <a:lnTo>
                  <a:pt x="0" y="271549"/>
                </a:lnTo>
                <a:lnTo>
                  <a:pt x="149629" y="26600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91" name="Straight Arrow Connector 90"/>
          <p:cNvCxnSpPr/>
          <p:nvPr/>
        </p:nvCxnSpPr>
        <p:spPr bwMode="auto">
          <a:xfrm>
            <a:off x="7640159" y="2359164"/>
            <a:ext cx="1143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2" name="Freeform 91"/>
          <p:cNvSpPr/>
          <p:nvPr/>
        </p:nvSpPr>
        <p:spPr bwMode="auto">
          <a:xfrm>
            <a:off x="7839297" y="2351501"/>
            <a:ext cx="149629" cy="271549"/>
          </a:xfrm>
          <a:custGeom>
            <a:avLst/>
            <a:gdLst>
              <a:gd name="connsiteX0" fmla="*/ 0 w 149629"/>
              <a:gd name="connsiteY0" fmla="*/ 0 h 271549"/>
              <a:gd name="connsiteX1" fmla="*/ 0 w 149629"/>
              <a:gd name="connsiteY1" fmla="*/ 271549 h 271549"/>
              <a:gd name="connsiteX2" fmla="*/ 149629 w 149629"/>
              <a:gd name="connsiteY2" fmla="*/ 266007 h 27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29" h="271549">
                <a:moveTo>
                  <a:pt x="0" y="0"/>
                </a:moveTo>
                <a:lnTo>
                  <a:pt x="0" y="271549"/>
                </a:lnTo>
                <a:lnTo>
                  <a:pt x="149629" y="26600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93" name="Freeform 92"/>
          <p:cNvSpPr/>
          <p:nvPr/>
        </p:nvSpPr>
        <p:spPr bwMode="auto">
          <a:xfrm rot="16200000">
            <a:off x="8223761" y="2431162"/>
            <a:ext cx="275705" cy="135774"/>
          </a:xfrm>
          <a:custGeom>
            <a:avLst/>
            <a:gdLst>
              <a:gd name="connsiteX0" fmla="*/ 0 w 149629"/>
              <a:gd name="connsiteY0" fmla="*/ 0 h 271549"/>
              <a:gd name="connsiteX1" fmla="*/ 0 w 149629"/>
              <a:gd name="connsiteY1" fmla="*/ 271549 h 271549"/>
              <a:gd name="connsiteX2" fmla="*/ 149629 w 149629"/>
              <a:gd name="connsiteY2" fmla="*/ 266007 h 27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29" h="271549">
                <a:moveTo>
                  <a:pt x="0" y="0"/>
                </a:moveTo>
                <a:lnTo>
                  <a:pt x="0" y="271549"/>
                </a:lnTo>
                <a:lnTo>
                  <a:pt x="149629" y="26600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988925" y="241444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792685" y="2142335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&lt;digit&gt;</a:t>
            </a:r>
          </a:p>
        </p:txBody>
      </p:sp>
      <p:sp>
        <p:nvSpPr>
          <p:cNvPr id="96" name="Freeform 95"/>
          <p:cNvSpPr/>
          <p:nvPr/>
        </p:nvSpPr>
        <p:spPr bwMode="auto">
          <a:xfrm>
            <a:off x="8620888" y="2359165"/>
            <a:ext cx="1366282" cy="382077"/>
          </a:xfrm>
          <a:custGeom>
            <a:avLst/>
            <a:gdLst>
              <a:gd name="connsiteX0" fmla="*/ 1390997 w 1390997"/>
              <a:gd name="connsiteY0" fmla="*/ 0 h 393469"/>
              <a:gd name="connsiteX1" fmla="*/ 1385455 w 1390997"/>
              <a:gd name="connsiteY1" fmla="*/ 393469 h 393469"/>
              <a:gd name="connsiteX2" fmla="*/ 0 w 1390997"/>
              <a:gd name="connsiteY2" fmla="*/ 393469 h 393469"/>
              <a:gd name="connsiteX3" fmla="*/ 5542 w 1390997"/>
              <a:gd name="connsiteY3" fmla="*/ 5542 h 39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0997" h="393469">
                <a:moveTo>
                  <a:pt x="1390997" y="0"/>
                </a:moveTo>
                <a:cubicBezTo>
                  <a:pt x="1389150" y="131156"/>
                  <a:pt x="1387302" y="262313"/>
                  <a:pt x="1385455" y="393469"/>
                </a:cubicBezTo>
                <a:lnTo>
                  <a:pt x="0" y="393469"/>
                </a:lnTo>
                <a:cubicBezTo>
                  <a:pt x="1847" y="264160"/>
                  <a:pt x="3695" y="134851"/>
                  <a:pt x="5542" y="554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961813" y="19142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</a:t>
            </a:r>
          </a:p>
        </p:txBody>
      </p:sp>
      <p:grpSp>
        <p:nvGrpSpPr>
          <p:cNvPr id="98" name="Group 97"/>
          <p:cNvGrpSpPr/>
          <p:nvPr/>
        </p:nvGrpSpPr>
        <p:grpSpPr>
          <a:xfrm flipV="1">
            <a:off x="7837452" y="2091151"/>
            <a:ext cx="590204" cy="285401"/>
            <a:chOff x="5793971" y="3753198"/>
            <a:chExt cx="590204" cy="285401"/>
          </a:xfrm>
        </p:grpSpPr>
        <p:sp>
          <p:nvSpPr>
            <p:cNvPr id="99" name="Freeform 98"/>
            <p:cNvSpPr/>
            <p:nvPr/>
          </p:nvSpPr>
          <p:spPr bwMode="auto">
            <a:xfrm>
              <a:off x="5793971" y="3753198"/>
              <a:ext cx="149629" cy="271549"/>
            </a:xfrm>
            <a:custGeom>
              <a:avLst/>
              <a:gdLst>
                <a:gd name="connsiteX0" fmla="*/ 0 w 149629"/>
                <a:gd name="connsiteY0" fmla="*/ 0 h 271549"/>
                <a:gd name="connsiteX1" fmla="*/ 0 w 149629"/>
                <a:gd name="connsiteY1" fmla="*/ 271549 h 271549"/>
                <a:gd name="connsiteX2" fmla="*/ 149629 w 149629"/>
                <a:gd name="connsiteY2" fmla="*/ 266007 h 271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629" h="271549">
                  <a:moveTo>
                    <a:pt x="0" y="0"/>
                  </a:moveTo>
                  <a:lnTo>
                    <a:pt x="0" y="271549"/>
                  </a:lnTo>
                  <a:lnTo>
                    <a:pt x="149629" y="266007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0" name="Freeform 99"/>
            <p:cNvSpPr/>
            <p:nvPr/>
          </p:nvSpPr>
          <p:spPr bwMode="auto">
            <a:xfrm rot="16200000">
              <a:off x="6178435" y="3832860"/>
              <a:ext cx="275705" cy="135774"/>
            </a:xfrm>
            <a:custGeom>
              <a:avLst/>
              <a:gdLst>
                <a:gd name="connsiteX0" fmla="*/ 0 w 149629"/>
                <a:gd name="connsiteY0" fmla="*/ 0 h 271549"/>
                <a:gd name="connsiteX1" fmla="*/ 0 w 149629"/>
                <a:gd name="connsiteY1" fmla="*/ 271549 h 271549"/>
                <a:gd name="connsiteX2" fmla="*/ 149629 w 149629"/>
                <a:gd name="connsiteY2" fmla="*/ 266007 h 271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629" h="271549">
                  <a:moveTo>
                    <a:pt x="0" y="0"/>
                  </a:moveTo>
                  <a:lnTo>
                    <a:pt x="0" y="271549"/>
                  </a:lnTo>
                  <a:lnTo>
                    <a:pt x="149629" y="266007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101" name="Freeform 100"/>
          <p:cNvSpPr/>
          <p:nvPr/>
        </p:nvSpPr>
        <p:spPr bwMode="auto">
          <a:xfrm>
            <a:off x="2211645" y="1754677"/>
            <a:ext cx="149629" cy="271549"/>
          </a:xfrm>
          <a:custGeom>
            <a:avLst/>
            <a:gdLst>
              <a:gd name="connsiteX0" fmla="*/ 0 w 149629"/>
              <a:gd name="connsiteY0" fmla="*/ 0 h 271549"/>
              <a:gd name="connsiteX1" fmla="*/ 0 w 149629"/>
              <a:gd name="connsiteY1" fmla="*/ 271549 h 271549"/>
              <a:gd name="connsiteX2" fmla="*/ 149629 w 149629"/>
              <a:gd name="connsiteY2" fmla="*/ 266007 h 27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29" h="271549">
                <a:moveTo>
                  <a:pt x="0" y="0"/>
                </a:moveTo>
                <a:lnTo>
                  <a:pt x="0" y="271549"/>
                </a:lnTo>
                <a:lnTo>
                  <a:pt x="149629" y="26600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2" name="Freeform 101"/>
          <p:cNvSpPr/>
          <p:nvPr/>
        </p:nvSpPr>
        <p:spPr bwMode="auto">
          <a:xfrm rot="16200000">
            <a:off x="2596109" y="1812822"/>
            <a:ext cx="275705" cy="135774"/>
          </a:xfrm>
          <a:custGeom>
            <a:avLst/>
            <a:gdLst>
              <a:gd name="connsiteX0" fmla="*/ 0 w 149629"/>
              <a:gd name="connsiteY0" fmla="*/ 0 h 271549"/>
              <a:gd name="connsiteX1" fmla="*/ 0 w 149629"/>
              <a:gd name="connsiteY1" fmla="*/ 271549 h 271549"/>
              <a:gd name="connsiteX2" fmla="*/ 149629 w 149629"/>
              <a:gd name="connsiteY2" fmla="*/ 266007 h 27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29" h="271549">
                <a:moveTo>
                  <a:pt x="0" y="0"/>
                </a:moveTo>
                <a:lnTo>
                  <a:pt x="0" y="271549"/>
                </a:lnTo>
                <a:lnTo>
                  <a:pt x="149629" y="26600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361273" y="180685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117354" y="1991618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&lt;digit1-9&gt;</a:t>
            </a:r>
          </a:p>
        </p:txBody>
      </p:sp>
      <p:sp>
        <p:nvSpPr>
          <p:cNvPr id="105" name="Freeform 104"/>
          <p:cNvSpPr/>
          <p:nvPr/>
        </p:nvSpPr>
        <p:spPr bwMode="auto">
          <a:xfrm>
            <a:off x="2916823" y="1771260"/>
            <a:ext cx="224453" cy="451189"/>
          </a:xfrm>
          <a:custGeom>
            <a:avLst/>
            <a:gdLst>
              <a:gd name="connsiteX0" fmla="*/ 0 w 149629"/>
              <a:gd name="connsiteY0" fmla="*/ 0 h 271549"/>
              <a:gd name="connsiteX1" fmla="*/ 0 w 149629"/>
              <a:gd name="connsiteY1" fmla="*/ 271549 h 271549"/>
              <a:gd name="connsiteX2" fmla="*/ 149629 w 149629"/>
              <a:gd name="connsiteY2" fmla="*/ 266007 h 27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29" h="271549">
                <a:moveTo>
                  <a:pt x="0" y="0"/>
                </a:moveTo>
                <a:lnTo>
                  <a:pt x="0" y="271549"/>
                </a:lnTo>
                <a:lnTo>
                  <a:pt x="149629" y="26600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6" name="Freeform 105"/>
          <p:cNvSpPr/>
          <p:nvPr/>
        </p:nvSpPr>
        <p:spPr bwMode="auto">
          <a:xfrm rot="16200000">
            <a:off x="4413319" y="1891152"/>
            <a:ext cx="461594" cy="227114"/>
          </a:xfrm>
          <a:custGeom>
            <a:avLst/>
            <a:gdLst>
              <a:gd name="connsiteX0" fmla="*/ 0 w 149629"/>
              <a:gd name="connsiteY0" fmla="*/ 0 h 271549"/>
              <a:gd name="connsiteX1" fmla="*/ 0 w 149629"/>
              <a:gd name="connsiteY1" fmla="*/ 271549 h 271549"/>
              <a:gd name="connsiteX2" fmla="*/ 149629 w 149629"/>
              <a:gd name="connsiteY2" fmla="*/ 266007 h 27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29" h="271549">
                <a:moveTo>
                  <a:pt x="0" y="0"/>
                </a:moveTo>
                <a:lnTo>
                  <a:pt x="0" y="271549"/>
                </a:lnTo>
                <a:lnTo>
                  <a:pt x="149629" y="26600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210890" y="2510136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&lt;digit&gt;</a:t>
            </a:r>
          </a:p>
        </p:txBody>
      </p:sp>
      <p:sp>
        <p:nvSpPr>
          <p:cNvPr id="108" name="Freeform 107"/>
          <p:cNvSpPr/>
          <p:nvPr/>
        </p:nvSpPr>
        <p:spPr bwMode="auto">
          <a:xfrm>
            <a:off x="4757674" y="2236043"/>
            <a:ext cx="740100" cy="491320"/>
          </a:xfrm>
          <a:custGeom>
            <a:avLst/>
            <a:gdLst>
              <a:gd name="connsiteX0" fmla="*/ 0 w 648269"/>
              <a:gd name="connsiteY0" fmla="*/ 0 h 491320"/>
              <a:gd name="connsiteX1" fmla="*/ 648269 w 648269"/>
              <a:gd name="connsiteY1" fmla="*/ 0 h 491320"/>
              <a:gd name="connsiteX2" fmla="*/ 648269 w 648269"/>
              <a:gd name="connsiteY2" fmla="*/ 491320 h 491320"/>
              <a:gd name="connsiteX3" fmla="*/ 450377 w 648269"/>
              <a:gd name="connsiteY3" fmla="*/ 491320 h 49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269" h="491320">
                <a:moveTo>
                  <a:pt x="0" y="0"/>
                </a:moveTo>
                <a:lnTo>
                  <a:pt x="648269" y="0"/>
                </a:lnTo>
                <a:lnTo>
                  <a:pt x="648269" y="491320"/>
                </a:lnTo>
                <a:lnTo>
                  <a:pt x="450377" y="49132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9" name="Freeform 108"/>
          <p:cNvSpPr/>
          <p:nvPr/>
        </p:nvSpPr>
        <p:spPr bwMode="auto">
          <a:xfrm>
            <a:off x="4071582" y="2249692"/>
            <a:ext cx="566382" cy="504967"/>
          </a:xfrm>
          <a:custGeom>
            <a:avLst/>
            <a:gdLst>
              <a:gd name="connsiteX0" fmla="*/ 150125 w 566382"/>
              <a:gd name="connsiteY0" fmla="*/ 498144 h 504967"/>
              <a:gd name="connsiteX1" fmla="*/ 0 w 566382"/>
              <a:gd name="connsiteY1" fmla="*/ 504967 h 504967"/>
              <a:gd name="connsiteX2" fmla="*/ 6824 w 566382"/>
              <a:gd name="connsiteY2" fmla="*/ 232012 h 504967"/>
              <a:gd name="connsiteX3" fmla="*/ 559558 w 566382"/>
              <a:gd name="connsiteY3" fmla="*/ 238836 h 504967"/>
              <a:gd name="connsiteX4" fmla="*/ 566382 w 566382"/>
              <a:gd name="connsiteY4" fmla="*/ 0 h 50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6382" h="504967">
                <a:moveTo>
                  <a:pt x="150125" y="498144"/>
                </a:moveTo>
                <a:lnTo>
                  <a:pt x="0" y="504967"/>
                </a:lnTo>
                <a:lnTo>
                  <a:pt x="6824" y="232012"/>
                </a:lnTo>
                <a:lnTo>
                  <a:pt x="559558" y="238836"/>
                </a:lnTo>
                <a:lnTo>
                  <a:pt x="566382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10" name="Freeform 109"/>
          <p:cNvSpPr/>
          <p:nvPr/>
        </p:nvSpPr>
        <p:spPr bwMode="auto">
          <a:xfrm flipV="1">
            <a:off x="4885130" y="1414271"/>
            <a:ext cx="2054374" cy="359637"/>
          </a:xfrm>
          <a:custGeom>
            <a:avLst/>
            <a:gdLst>
              <a:gd name="connsiteX0" fmla="*/ 1390997 w 1390997"/>
              <a:gd name="connsiteY0" fmla="*/ 0 h 393469"/>
              <a:gd name="connsiteX1" fmla="*/ 1385455 w 1390997"/>
              <a:gd name="connsiteY1" fmla="*/ 393469 h 393469"/>
              <a:gd name="connsiteX2" fmla="*/ 0 w 1390997"/>
              <a:gd name="connsiteY2" fmla="*/ 393469 h 393469"/>
              <a:gd name="connsiteX3" fmla="*/ 5542 w 1390997"/>
              <a:gd name="connsiteY3" fmla="*/ 5542 h 39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0997" h="393469">
                <a:moveTo>
                  <a:pt x="1390997" y="0"/>
                </a:moveTo>
                <a:cubicBezTo>
                  <a:pt x="1389150" y="131156"/>
                  <a:pt x="1387302" y="262313"/>
                  <a:pt x="1385455" y="393469"/>
                </a:cubicBezTo>
                <a:lnTo>
                  <a:pt x="0" y="393469"/>
                </a:lnTo>
                <a:cubicBezTo>
                  <a:pt x="1847" y="264160"/>
                  <a:pt x="3695" y="134851"/>
                  <a:pt x="5542" y="554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11" name="Freeform 110"/>
          <p:cNvSpPr/>
          <p:nvPr/>
        </p:nvSpPr>
        <p:spPr bwMode="auto">
          <a:xfrm>
            <a:off x="6981701" y="1913256"/>
            <a:ext cx="225829" cy="588918"/>
          </a:xfrm>
          <a:custGeom>
            <a:avLst/>
            <a:gdLst>
              <a:gd name="connsiteX0" fmla="*/ 0 w 149629"/>
              <a:gd name="connsiteY0" fmla="*/ 0 h 271549"/>
              <a:gd name="connsiteX1" fmla="*/ 0 w 149629"/>
              <a:gd name="connsiteY1" fmla="*/ 271549 h 271549"/>
              <a:gd name="connsiteX2" fmla="*/ 149629 w 149629"/>
              <a:gd name="connsiteY2" fmla="*/ 266007 h 27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29" h="271549">
                <a:moveTo>
                  <a:pt x="0" y="0"/>
                </a:moveTo>
                <a:lnTo>
                  <a:pt x="0" y="271549"/>
                </a:lnTo>
                <a:lnTo>
                  <a:pt x="149629" y="26600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112" name="Straight Arrow Connector 111"/>
          <p:cNvCxnSpPr/>
          <p:nvPr/>
        </p:nvCxnSpPr>
        <p:spPr bwMode="auto">
          <a:xfrm>
            <a:off x="7438901" y="2229002"/>
            <a:ext cx="20125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3" name="Straight Arrow Connector 112"/>
          <p:cNvCxnSpPr/>
          <p:nvPr/>
        </p:nvCxnSpPr>
        <p:spPr bwMode="auto">
          <a:xfrm>
            <a:off x="7438901" y="2484910"/>
            <a:ext cx="20125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4" name="Straight Connector 113"/>
          <p:cNvCxnSpPr/>
          <p:nvPr/>
        </p:nvCxnSpPr>
        <p:spPr bwMode="auto">
          <a:xfrm>
            <a:off x="7632866" y="2234838"/>
            <a:ext cx="0" cy="2464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15" name="Group 114"/>
          <p:cNvGrpSpPr/>
          <p:nvPr/>
        </p:nvGrpSpPr>
        <p:grpSpPr>
          <a:xfrm>
            <a:off x="1981200" y="3525364"/>
            <a:ext cx="7848600" cy="1046637"/>
            <a:chOff x="609600" y="3622595"/>
            <a:chExt cx="7848600" cy="1046637"/>
          </a:xfrm>
        </p:grpSpPr>
        <p:cxnSp>
          <p:nvCxnSpPr>
            <p:cNvPr id="116" name="Straight Arrow Connector 115"/>
            <p:cNvCxnSpPr/>
            <p:nvPr/>
          </p:nvCxnSpPr>
          <p:spPr bwMode="auto">
            <a:xfrm>
              <a:off x="1519468" y="3997332"/>
              <a:ext cx="739883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7" name="TextBox 116"/>
            <p:cNvSpPr txBox="1"/>
            <p:nvPr/>
          </p:nvSpPr>
          <p:spPr>
            <a:xfrm>
              <a:off x="2259351" y="3777608"/>
              <a:ext cx="256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{</a:t>
              </a:r>
            </a:p>
          </p:txBody>
        </p:sp>
        <p:cxnSp>
          <p:nvCxnSpPr>
            <p:cNvPr id="118" name="Straight Arrow Connector 117"/>
            <p:cNvCxnSpPr/>
            <p:nvPr/>
          </p:nvCxnSpPr>
          <p:spPr bwMode="auto">
            <a:xfrm>
              <a:off x="2535389" y="3978817"/>
              <a:ext cx="604892" cy="3417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9" name="TextBox 118"/>
            <p:cNvSpPr txBox="1"/>
            <p:nvPr/>
          </p:nvSpPr>
          <p:spPr>
            <a:xfrm>
              <a:off x="3128908" y="3751402"/>
              <a:ext cx="12314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&lt;string&gt;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934879" y="3777608"/>
              <a:ext cx="24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</a:t>
              </a:r>
            </a:p>
          </p:txBody>
        </p:sp>
        <p:cxnSp>
          <p:nvCxnSpPr>
            <p:cNvPr id="121" name="Straight Arrow Connector 120"/>
            <p:cNvCxnSpPr/>
            <p:nvPr/>
          </p:nvCxnSpPr>
          <p:spPr bwMode="auto">
            <a:xfrm>
              <a:off x="4360335" y="3982234"/>
              <a:ext cx="481012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2" name="Straight Arrow Connector 121"/>
            <p:cNvCxnSpPr/>
            <p:nvPr/>
          </p:nvCxnSpPr>
          <p:spPr bwMode="auto">
            <a:xfrm>
              <a:off x="5192208" y="3993915"/>
              <a:ext cx="446592" cy="3417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3" name="TextBox 122"/>
            <p:cNvSpPr txBox="1"/>
            <p:nvPr/>
          </p:nvSpPr>
          <p:spPr>
            <a:xfrm>
              <a:off x="5715000" y="3766500"/>
              <a:ext cx="11961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&lt;value&gt;</a:t>
              </a:r>
            </a:p>
          </p:txBody>
        </p:sp>
        <p:cxnSp>
          <p:nvCxnSpPr>
            <p:cNvPr id="124" name="Straight Arrow Connector 123"/>
            <p:cNvCxnSpPr>
              <a:stCxn id="123" idx="3"/>
            </p:cNvCxnSpPr>
            <p:nvPr/>
          </p:nvCxnSpPr>
          <p:spPr bwMode="auto">
            <a:xfrm flipV="1">
              <a:off x="6911161" y="3997332"/>
              <a:ext cx="587005" cy="1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5" name="TextBox 124"/>
            <p:cNvSpPr txBox="1"/>
            <p:nvPr/>
          </p:nvSpPr>
          <p:spPr>
            <a:xfrm>
              <a:off x="7577270" y="3781025"/>
              <a:ext cx="256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}</a:t>
              </a:r>
            </a:p>
          </p:txBody>
        </p:sp>
        <p:cxnSp>
          <p:nvCxnSpPr>
            <p:cNvPr id="126" name="Straight Arrow Connector 125"/>
            <p:cNvCxnSpPr/>
            <p:nvPr/>
          </p:nvCxnSpPr>
          <p:spPr bwMode="auto">
            <a:xfrm>
              <a:off x="7853308" y="3982234"/>
              <a:ext cx="604892" cy="3417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7" name="Freeform 126"/>
            <p:cNvSpPr/>
            <p:nvPr/>
          </p:nvSpPr>
          <p:spPr bwMode="auto">
            <a:xfrm flipV="1">
              <a:off x="2654831" y="3622595"/>
              <a:ext cx="4602829" cy="359637"/>
            </a:xfrm>
            <a:custGeom>
              <a:avLst/>
              <a:gdLst>
                <a:gd name="connsiteX0" fmla="*/ 1390997 w 1390997"/>
                <a:gd name="connsiteY0" fmla="*/ 0 h 393469"/>
                <a:gd name="connsiteX1" fmla="*/ 1385455 w 1390997"/>
                <a:gd name="connsiteY1" fmla="*/ 393469 h 393469"/>
                <a:gd name="connsiteX2" fmla="*/ 0 w 1390997"/>
                <a:gd name="connsiteY2" fmla="*/ 393469 h 393469"/>
                <a:gd name="connsiteX3" fmla="*/ 5542 w 1390997"/>
                <a:gd name="connsiteY3" fmla="*/ 5542 h 393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0997" h="393469">
                  <a:moveTo>
                    <a:pt x="1390997" y="0"/>
                  </a:moveTo>
                  <a:cubicBezTo>
                    <a:pt x="1389150" y="131156"/>
                    <a:pt x="1387302" y="262313"/>
                    <a:pt x="1385455" y="393469"/>
                  </a:cubicBezTo>
                  <a:lnTo>
                    <a:pt x="0" y="393469"/>
                  </a:lnTo>
                  <a:cubicBezTo>
                    <a:pt x="1847" y="264160"/>
                    <a:pt x="3695" y="134851"/>
                    <a:pt x="5542" y="5542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28" name="Freeform 127"/>
            <p:cNvSpPr/>
            <p:nvPr/>
          </p:nvSpPr>
          <p:spPr bwMode="auto">
            <a:xfrm flipH="1">
              <a:off x="5196488" y="3997332"/>
              <a:ext cx="1931767" cy="591973"/>
            </a:xfrm>
            <a:custGeom>
              <a:avLst/>
              <a:gdLst>
                <a:gd name="connsiteX0" fmla="*/ 0 w 149629"/>
                <a:gd name="connsiteY0" fmla="*/ 0 h 271549"/>
                <a:gd name="connsiteX1" fmla="*/ 0 w 149629"/>
                <a:gd name="connsiteY1" fmla="*/ 271549 h 271549"/>
                <a:gd name="connsiteX2" fmla="*/ 149629 w 149629"/>
                <a:gd name="connsiteY2" fmla="*/ 266007 h 271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629" h="271549">
                  <a:moveTo>
                    <a:pt x="0" y="0"/>
                  </a:moveTo>
                  <a:lnTo>
                    <a:pt x="0" y="271549"/>
                  </a:lnTo>
                  <a:lnTo>
                    <a:pt x="149629" y="266007"/>
                  </a:lnTo>
                </a:path>
              </a:pathLst>
            </a:custGeom>
            <a:noFill/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924698" y="4299900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,</a:t>
              </a:r>
            </a:p>
          </p:txBody>
        </p:sp>
        <p:sp>
          <p:nvSpPr>
            <p:cNvPr id="130" name="Freeform 129"/>
            <p:cNvSpPr/>
            <p:nvPr/>
          </p:nvSpPr>
          <p:spPr bwMode="auto">
            <a:xfrm>
              <a:off x="2824108" y="3972907"/>
              <a:ext cx="2092905" cy="605766"/>
            </a:xfrm>
            <a:custGeom>
              <a:avLst/>
              <a:gdLst>
                <a:gd name="connsiteX0" fmla="*/ 914400 w 914400"/>
                <a:gd name="connsiteY0" fmla="*/ 446568 h 457200"/>
                <a:gd name="connsiteX1" fmla="*/ 0 w 914400"/>
                <a:gd name="connsiteY1" fmla="*/ 457200 h 457200"/>
                <a:gd name="connsiteX2" fmla="*/ 0 w 914400"/>
                <a:gd name="connsiteY2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457200">
                  <a:moveTo>
                    <a:pt x="914400" y="446568"/>
                  </a:moveTo>
                  <a:lnTo>
                    <a:pt x="0" y="457200"/>
                  </a:lnTo>
                  <a:lnTo>
                    <a:pt x="0" y="0"/>
                  </a:lnTo>
                </a:path>
              </a:pathLst>
            </a:custGeom>
            <a:noFill/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609600" y="3768023"/>
              <a:ext cx="8258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object</a:t>
              </a:r>
              <a:r>
                <a:rPr lang="en-US" dirty="0"/>
                <a:t> </a:t>
              </a:r>
            </a:p>
          </p:txBody>
        </p:sp>
      </p:grpSp>
      <p:sp>
        <p:nvSpPr>
          <p:cNvPr id="132" name="Rectangle 131"/>
          <p:cNvSpPr/>
          <p:nvPr/>
        </p:nvSpPr>
        <p:spPr>
          <a:xfrm>
            <a:off x="1755310" y="1254205"/>
            <a:ext cx="982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number 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3374466" y="4921984"/>
            <a:ext cx="584573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  <a:latin typeface="Courier New" pitchFamily="49" charset="0"/>
              </a:rPr>
              <a:t>{</a:t>
            </a:r>
            <a:r>
              <a:rPr lang="en-US" altLang="en-US" sz="2000" dirty="0">
                <a:latin typeface="Courier New" pitchFamily="49" charset="0"/>
              </a:rPr>
              <a:t>"</a:t>
            </a:r>
            <a:r>
              <a:rPr lang="en-US" altLang="en-US" sz="2000" dirty="0" err="1">
                <a:latin typeface="Courier New" pitchFamily="49" charset="0"/>
              </a:rPr>
              <a:t>name":"John</a:t>
            </a:r>
            <a:r>
              <a:rPr lang="en-US" altLang="en-US" sz="2000" dirty="0">
                <a:latin typeface="Courier New" pitchFamily="49" charset="0"/>
              </a:rPr>
              <a:t> Doe", "age":25, "married":true, "</a:t>
            </a:r>
            <a:r>
              <a:rPr lang="en-US" altLang="en-US" sz="2000" dirty="0" err="1">
                <a:latin typeface="Courier New" pitchFamily="49" charset="0"/>
              </a:rPr>
              <a:t>University":"ASU</a:t>
            </a:r>
            <a:r>
              <a:rPr lang="en-US" altLang="en-US" sz="2000" dirty="0">
                <a:latin typeface="Courier New" pitchFamily="49" charset="0"/>
              </a:rPr>
              <a:t>", "</a:t>
            </a:r>
            <a:r>
              <a:rPr lang="en-US" altLang="en-US" sz="2000" dirty="0" err="1">
                <a:latin typeface="Courier New" pitchFamily="49" charset="0"/>
              </a:rPr>
              <a:t>Graduated":false</a:t>
            </a:r>
            <a:r>
              <a:rPr lang="en-US" altLang="en-US" sz="2000" dirty="0">
                <a:latin typeface="Courier New" pitchFamily="49" charset="0"/>
              </a:rPr>
              <a:t>, "Courses":</a:t>
            </a:r>
            <a:r>
              <a:rPr lang="en-US" altLang="en-US" sz="2000" dirty="0">
                <a:solidFill>
                  <a:srgbClr val="0000FF"/>
                </a:solidFill>
                <a:latin typeface="Courier New" pitchFamily="49" charset="0"/>
              </a:rPr>
              <a:t>{</a:t>
            </a:r>
            <a:r>
              <a:rPr lang="en-US" altLang="en-US" sz="2000" dirty="0">
                <a:latin typeface="Courier New" pitchFamily="49" charset="0"/>
              </a:rPr>
              <a:t>"CSE240":200,"CSE310":300,"CSE445":400, "GPA":3.75</a:t>
            </a:r>
            <a:r>
              <a:rPr lang="en-US" altLang="en-US" sz="2000" dirty="0">
                <a:solidFill>
                  <a:srgbClr val="0000FF"/>
                </a:solidFill>
                <a:latin typeface="Courier New" pitchFamily="49" charset="0"/>
              </a:rPr>
              <a:t>}}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1943752" y="4884004"/>
            <a:ext cx="13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Object</a:t>
            </a:r>
            <a:r>
              <a:rPr lang="en-US" dirty="0"/>
              <a:t>  Example</a:t>
            </a: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8967197" y="4387334"/>
            <a:ext cx="1472203" cy="912167"/>
          </a:xfrm>
          <a:prstGeom prst="wedgeRoundRectCallout">
            <a:avLst>
              <a:gd name="adj1" fmla="val -79805"/>
              <a:gd name="adj2" fmla="val -56126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</a:rPr>
              <a:t>A list of string</a:t>
            </a:r>
            <a:r>
              <a:rPr lang="en-US" dirty="0"/>
              <a:t>-</a:t>
            </a:r>
            <a:r>
              <a:rPr lang="en-US" dirty="0">
                <a:latin typeface="Times New Roman" pitchFamily="18" charset="0"/>
              </a:rPr>
              <a:t>value pairs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38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34" grpId="0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124" y="152401"/>
            <a:ext cx="9812716" cy="587375"/>
          </a:xfrm>
        </p:spPr>
        <p:txBody>
          <a:bodyPr>
            <a:normAutofit fontScale="90000"/>
          </a:bodyPr>
          <a:lstStyle/>
          <a:p>
            <a:r>
              <a:rPr lang="en-US" dirty="0"/>
              <a:t>JSON Array</a:t>
            </a:r>
          </a:p>
        </p:txBody>
      </p:sp>
      <p:cxnSp>
        <p:nvCxnSpPr>
          <p:cNvPr id="59" name="Straight Arrow Connector 58"/>
          <p:cNvCxnSpPr/>
          <p:nvPr/>
        </p:nvCxnSpPr>
        <p:spPr bwMode="auto">
          <a:xfrm>
            <a:off x="3043469" y="1898737"/>
            <a:ext cx="739883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3783351" y="167901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</a:p>
        </p:txBody>
      </p:sp>
      <p:cxnSp>
        <p:nvCxnSpPr>
          <p:cNvPr id="67" name="Straight Arrow Connector 66"/>
          <p:cNvCxnSpPr/>
          <p:nvPr/>
        </p:nvCxnSpPr>
        <p:spPr bwMode="auto">
          <a:xfrm flipV="1">
            <a:off x="4044962" y="1877380"/>
            <a:ext cx="1822439" cy="2135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5943601" y="1667906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&lt;value&gt;</a:t>
            </a:r>
          </a:p>
        </p:txBody>
      </p:sp>
      <p:cxnSp>
        <p:nvCxnSpPr>
          <p:cNvPr id="73" name="Straight Arrow Connector 72"/>
          <p:cNvCxnSpPr>
            <a:stCxn id="68" idx="3"/>
          </p:cNvCxnSpPr>
          <p:nvPr/>
        </p:nvCxnSpPr>
        <p:spPr bwMode="auto">
          <a:xfrm flipV="1">
            <a:off x="7139762" y="1883640"/>
            <a:ext cx="1961509" cy="1509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9101270" y="168243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]</a:t>
            </a:r>
          </a:p>
        </p:txBody>
      </p:sp>
      <p:cxnSp>
        <p:nvCxnSpPr>
          <p:cNvPr id="76" name="Straight Arrow Connector 75"/>
          <p:cNvCxnSpPr/>
          <p:nvPr/>
        </p:nvCxnSpPr>
        <p:spPr bwMode="auto">
          <a:xfrm>
            <a:off x="9377308" y="1883640"/>
            <a:ext cx="604892" cy="341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Freeform 77"/>
          <p:cNvSpPr/>
          <p:nvPr/>
        </p:nvSpPr>
        <p:spPr bwMode="auto">
          <a:xfrm flipH="1">
            <a:off x="6720489" y="1898738"/>
            <a:ext cx="1931767" cy="591973"/>
          </a:xfrm>
          <a:custGeom>
            <a:avLst/>
            <a:gdLst>
              <a:gd name="connsiteX0" fmla="*/ 0 w 149629"/>
              <a:gd name="connsiteY0" fmla="*/ 0 h 271549"/>
              <a:gd name="connsiteX1" fmla="*/ 0 w 149629"/>
              <a:gd name="connsiteY1" fmla="*/ 271549 h 271549"/>
              <a:gd name="connsiteX2" fmla="*/ 149629 w 149629"/>
              <a:gd name="connsiteY2" fmla="*/ 266007 h 27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29" h="271549">
                <a:moveTo>
                  <a:pt x="0" y="0"/>
                </a:moveTo>
                <a:lnTo>
                  <a:pt x="0" y="271549"/>
                </a:lnTo>
                <a:lnTo>
                  <a:pt x="149629" y="26600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448698" y="220130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23" name="Freeform 22"/>
          <p:cNvSpPr/>
          <p:nvPr/>
        </p:nvSpPr>
        <p:spPr bwMode="auto">
          <a:xfrm>
            <a:off x="4348109" y="1898738"/>
            <a:ext cx="2092905" cy="581340"/>
          </a:xfrm>
          <a:custGeom>
            <a:avLst/>
            <a:gdLst>
              <a:gd name="connsiteX0" fmla="*/ 914400 w 914400"/>
              <a:gd name="connsiteY0" fmla="*/ 446568 h 457200"/>
              <a:gd name="connsiteX1" fmla="*/ 0 w 914400"/>
              <a:gd name="connsiteY1" fmla="*/ 457200 h 457200"/>
              <a:gd name="connsiteX2" fmla="*/ 0 w 914400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457200">
                <a:moveTo>
                  <a:pt x="914400" y="446568"/>
                </a:moveTo>
                <a:lnTo>
                  <a:pt x="0" y="457200"/>
                </a:lnTo>
                <a:lnTo>
                  <a:pt x="0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latin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312646" y="1688068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200400" y="3110299"/>
            <a:ext cx="4974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Courier New" pitchFamily="49" charset="0"/>
              </a:rPr>
              <a:t>["John Doe", "Marry", "Smith"]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600201" y="3124200"/>
            <a:ext cx="1676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Array of string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200400" y="3810000"/>
            <a:ext cx="7093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Courier New" pitchFamily="49" charset="0"/>
              </a:rPr>
              <a:t>[{"John Doe":25}, {"Marry":30}, "Smith", 20, true]</a:t>
            </a:r>
          </a:p>
        </p:txBody>
      </p:sp>
      <p:sp>
        <p:nvSpPr>
          <p:cNvPr id="80" name="Rectangle 79"/>
          <p:cNvSpPr/>
          <p:nvPr/>
        </p:nvSpPr>
        <p:spPr>
          <a:xfrm>
            <a:off x="3200401" y="4445676"/>
            <a:ext cx="269986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tabLst>
                <a:tab pos="233363" algn="l"/>
              </a:tabLst>
            </a:pPr>
            <a:r>
              <a:rPr lang="en-US" altLang="en-US" dirty="0">
                <a:latin typeface="Courier New" pitchFamily="49" charset="0"/>
              </a:rPr>
              <a:t>[</a:t>
            </a:r>
          </a:p>
          <a:p>
            <a:pPr>
              <a:spcBef>
                <a:spcPct val="50000"/>
              </a:spcBef>
              <a:tabLst>
                <a:tab pos="233363" algn="l"/>
              </a:tabLst>
            </a:pPr>
            <a:r>
              <a:rPr lang="en-US" altLang="en-US" dirty="0">
                <a:latin typeface="Courier New" pitchFamily="49" charset="0"/>
              </a:rPr>
              <a:t>	[1, 2, 3, 4], </a:t>
            </a:r>
          </a:p>
          <a:p>
            <a:pPr>
              <a:spcBef>
                <a:spcPct val="50000"/>
              </a:spcBef>
              <a:tabLst>
                <a:tab pos="233363" algn="l"/>
              </a:tabLst>
            </a:pPr>
            <a:r>
              <a:rPr lang="en-US" altLang="en-US" dirty="0">
                <a:latin typeface="Courier New" pitchFamily="49" charset="0"/>
              </a:rPr>
              <a:t>	[2, 3, 4, 5],</a:t>
            </a:r>
          </a:p>
          <a:p>
            <a:pPr>
              <a:spcBef>
                <a:spcPct val="50000"/>
              </a:spcBef>
              <a:tabLst>
                <a:tab pos="233363" algn="l"/>
              </a:tabLst>
            </a:pPr>
            <a:r>
              <a:rPr lang="en-US" altLang="en-US" dirty="0">
                <a:latin typeface="Courier New" pitchFamily="49" charset="0"/>
              </a:rPr>
              <a:t>	[5, 2, 3, 5]</a:t>
            </a:r>
          </a:p>
          <a:p>
            <a:pPr>
              <a:spcBef>
                <a:spcPct val="50000"/>
              </a:spcBef>
              <a:tabLst>
                <a:tab pos="233363" algn="l"/>
              </a:tabLst>
            </a:pPr>
            <a:r>
              <a:rPr lang="en-US" altLang="en-US" dirty="0">
                <a:latin typeface="Courier New" pitchFamily="49" charset="0"/>
              </a:rPr>
              <a:t>]</a:t>
            </a:r>
          </a:p>
        </p:txBody>
      </p:sp>
      <p:sp>
        <p:nvSpPr>
          <p:cNvPr id="82" name="Rectangle 81"/>
          <p:cNvSpPr/>
          <p:nvPr/>
        </p:nvSpPr>
        <p:spPr>
          <a:xfrm>
            <a:off x="1600201" y="3676105"/>
            <a:ext cx="1676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Array of </a:t>
            </a:r>
          </a:p>
          <a:p>
            <a:r>
              <a:rPr lang="en-US" dirty="0"/>
              <a:t>mixed values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600201" y="4431268"/>
            <a:ext cx="1676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Array of arrays</a:t>
            </a:r>
          </a:p>
        </p:txBody>
      </p:sp>
      <p:sp>
        <p:nvSpPr>
          <p:cNvPr id="15" name="Freeform 14"/>
          <p:cNvSpPr/>
          <p:nvPr/>
        </p:nvSpPr>
        <p:spPr bwMode="auto">
          <a:xfrm>
            <a:off x="4256567" y="1371600"/>
            <a:ext cx="4550735" cy="531628"/>
          </a:xfrm>
          <a:custGeom>
            <a:avLst/>
            <a:gdLst>
              <a:gd name="connsiteX0" fmla="*/ 0 w 4561368"/>
              <a:gd name="connsiteY0" fmla="*/ 308344 h 308344"/>
              <a:gd name="connsiteX1" fmla="*/ 0 w 4561368"/>
              <a:gd name="connsiteY1" fmla="*/ 0 h 308344"/>
              <a:gd name="connsiteX2" fmla="*/ 4550735 w 4561368"/>
              <a:gd name="connsiteY2" fmla="*/ 0 h 308344"/>
              <a:gd name="connsiteX3" fmla="*/ 4540103 w 4561368"/>
              <a:gd name="connsiteY3" fmla="*/ 308344 h 308344"/>
              <a:gd name="connsiteX4" fmla="*/ 4561368 w 4561368"/>
              <a:gd name="connsiteY4" fmla="*/ 297711 h 308344"/>
              <a:gd name="connsiteX0" fmla="*/ 0 w 4816550"/>
              <a:gd name="connsiteY0" fmla="*/ 308344 h 637953"/>
              <a:gd name="connsiteX1" fmla="*/ 0 w 4816550"/>
              <a:gd name="connsiteY1" fmla="*/ 0 h 637953"/>
              <a:gd name="connsiteX2" fmla="*/ 4550735 w 4816550"/>
              <a:gd name="connsiteY2" fmla="*/ 0 h 637953"/>
              <a:gd name="connsiteX3" fmla="*/ 4540103 w 4816550"/>
              <a:gd name="connsiteY3" fmla="*/ 308344 h 637953"/>
              <a:gd name="connsiteX4" fmla="*/ 4816550 w 4816550"/>
              <a:gd name="connsiteY4" fmla="*/ 637953 h 637953"/>
              <a:gd name="connsiteX0" fmla="*/ 0 w 4550735"/>
              <a:gd name="connsiteY0" fmla="*/ 308344 h 308344"/>
              <a:gd name="connsiteX1" fmla="*/ 0 w 4550735"/>
              <a:gd name="connsiteY1" fmla="*/ 0 h 308344"/>
              <a:gd name="connsiteX2" fmla="*/ 4550735 w 4550735"/>
              <a:gd name="connsiteY2" fmla="*/ 0 h 308344"/>
              <a:gd name="connsiteX3" fmla="*/ 4540103 w 4550735"/>
              <a:gd name="connsiteY3" fmla="*/ 308344 h 30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0735" h="308344">
                <a:moveTo>
                  <a:pt x="0" y="308344"/>
                </a:moveTo>
                <a:lnTo>
                  <a:pt x="0" y="0"/>
                </a:lnTo>
                <a:lnTo>
                  <a:pt x="4550735" y="0"/>
                </a:lnTo>
                <a:lnTo>
                  <a:pt x="4540103" y="308344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latin typeface="Times New Roman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096000" y="4900818"/>
            <a:ext cx="4419600" cy="138499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</a:pPr>
            <a:r>
              <a:rPr lang="en-US" altLang="en-US" dirty="0">
                <a:latin typeface="Consolas" pitchFamily="49" charset="0"/>
                <a:cs typeface="Consolas" pitchFamily="49" charset="0"/>
              </a:rPr>
              <a:t>for(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 i=0;i&lt;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myArray.length;i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</a:pPr>
            <a:r>
              <a:rPr lang="en-US" altLang="en-US" dirty="0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tabLst>
                <a:tab pos="463550" algn="l"/>
              </a:tabLst>
            </a:pPr>
            <a:r>
              <a:rPr lang="en-US" altLang="en-US" dirty="0">
                <a:latin typeface="Consolas" pitchFamily="49" charset="0"/>
                <a:cs typeface="Consolas" pitchFamily="49" charset="0"/>
              </a:rPr>
              <a:t>	console.log(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myArray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[i].name, </a:t>
            </a:r>
            <a:br>
              <a:rPr lang="en-US" altLang="en-US" dirty="0">
                <a:latin typeface="Consolas" pitchFamily="49" charset="0"/>
                <a:cs typeface="Consolas" pitchFamily="49" charset="0"/>
              </a:rPr>
            </a:br>
            <a:r>
              <a:rPr lang="en-US" altLang="en-US" dirty="0">
                <a:latin typeface="Consolas" pitchFamily="49" charset="0"/>
                <a:cs typeface="Consolas" pitchFamily="49" charset="0"/>
              </a:rPr>
              <a:t>			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myArray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[i].value);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</a:pPr>
            <a:r>
              <a:rPr lang="en-US" altLang="en-US" dirty="0">
                <a:latin typeface="Consolas" pitchFamily="49" charset="0"/>
                <a:cs typeface="Consolas" pitchFamily="49" charset="0"/>
              </a:rPr>
              <a:t>}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7917625" y="396875"/>
            <a:ext cx="2628900" cy="685800"/>
          </a:xfrm>
          <a:prstGeom prst="wedgeRoundRectCallout">
            <a:avLst>
              <a:gd name="adj1" fmla="val -90398"/>
              <a:gd name="adj2" fmla="val 141825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</a:rPr>
              <a:t>Different types of values are allowed in one array.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56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81" grpId="0"/>
      <p:bldP spid="70" grpId="0"/>
      <p:bldP spid="80" grpId="0"/>
      <p:bldP spid="82" grpId="0"/>
      <p:bldP spid="83" grpId="0"/>
      <p:bldP spid="3" grpId="0" animBg="1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vs.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3461" y="1143000"/>
            <a:ext cx="4242758" cy="53721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studentInfo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&lt;students&gt;</a:t>
            </a:r>
          </a:p>
          <a:p>
            <a:pPr marL="0" indent="0">
              <a:buNone/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&lt;student&gt;</a:t>
            </a:r>
          </a:p>
          <a:p>
            <a:pPr marL="0" indent="0">
              <a:buNone/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	&lt;name&gt;John Doe&lt;/name&gt;</a:t>
            </a:r>
          </a:p>
          <a:p>
            <a:pPr marL="0" indent="0">
              <a:buNone/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	&lt;phone&gt;4801234567&lt;/phone&gt;</a:t>
            </a:r>
          </a:p>
          <a:p>
            <a:pPr marL="0" indent="0">
              <a:buNone/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&lt;student&gt;</a:t>
            </a:r>
          </a:p>
          <a:p>
            <a:pPr marL="0" indent="0">
              <a:buNone/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&lt;student&gt;</a:t>
            </a:r>
          </a:p>
          <a:p>
            <a:pPr marL="0" indent="0">
              <a:buNone/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	&lt;name&gt;Mary Smith&lt;/name&gt;</a:t>
            </a:r>
          </a:p>
          <a:p>
            <a:pPr marL="0" indent="0">
              <a:buNone/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	&lt;phone&gt;6022345678&lt;/phone&gt;</a:t>
            </a:r>
          </a:p>
          <a:p>
            <a:pPr marL="0" indent="0">
              <a:buNone/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&lt;student&gt;</a:t>
            </a:r>
          </a:p>
          <a:p>
            <a:pPr marL="0" indent="0">
              <a:buNone/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&lt;student&gt;</a:t>
            </a:r>
          </a:p>
          <a:p>
            <a:pPr marL="0" indent="0">
              <a:buNone/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	&lt;name&gt;April Lee&lt;/name&gt;</a:t>
            </a:r>
          </a:p>
          <a:p>
            <a:pPr marL="0" indent="0">
              <a:buNone/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	&lt;phone&gt;6233456789&lt;/phone&gt;</a:t>
            </a:r>
          </a:p>
          <a:p>
            <a:pPr marL="0" indent="0">
              <a:buNone/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&lt;student&gt;</a:t>
            </a:r>
          </a:p>
          <a:p>
            <a:pPr marL="0" indent="0">
              <a:buNone/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&lt;/students&gt;</a:t>
            </a:r>
          </a:p>
          <a:p>
            <a:pPr marL="0" indent="0">
              <a:buNone/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studentInfo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EAC02-4739-4E51-9F1F-9788E120F75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553200" y="857250"/>
            <a:ext cx="3976058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tabLst>
                <a:tab pos="344488" algn="l"/>
                <a:tab pos="690563" algn="l"/>
                <a:tab pos="1027113" algn="l"/>
                <a:tab pos="1371600" algn="l"/>
              </a:tabLst>
            </a:pPr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{ “</a:t>
            </a:r>
            <a:r>
              <a:rPr lang="en-US" sz="1800" kern="0" dirty="0" err="1">
                <a:latin typeface="Arial" panose="020B0604020202020204" pitchFamily="34" charset="0"/>
                <a:cs typeface="Arial" panose="020B0604020202020204" pitchFamily="34" charset="0"/>
              </a:rPr>
              <a:t>studentInfo</a:t>
            </a:r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” :</a:t>
            </a:r>
          </a:p>
          <a:p>
            <a:pPr marL="0" indent="0">
              <a:buNone/>
              <a:tabLst>
                <a:tab pos="344488" algn="l"/>
                <a:tab pos="690563" algn="l"/>
                <a:tab pos="1027113" algn="l"/>
                <a:tab pos="1371600" algn="l"/>
              </a:tabLst>
            </a:pPr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	{ “students” : </a:t>
            </a:r>
          </a:p>
          <a:p>
            <a:pPr marL="0" indent="0">
              <a:buNone/>
              <a:tabLst>
                <a:tab pos="344488" algn="l"/>
                <a:tab pos="690563" algn="l"/>
                <a:tab pos="1027113" algn="l"/>
                <a:tab pos="1371600" algn="l"/>
              </a:tabLst>
            </a:pPr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		[</a:t>
            </a:r>
          </a:p>
          <a:p>
            <a:pPr marL="0" indent="0">
              <a:buNone/>
              <a:tabLst>
                <a:tab pos="344488" algn="l"/>
                <a:tab pos="690563" algn="l"/>
                <a:tab pos="1027113" algn="l"/>
                <a:tab pos="1371600" algn="l"/>
              </a:tabLst>
            </a:pPr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			{</a:t>
            </a:r>
          </a:p>
          <a:p>
            <a:pPr marL="0" indent="0">
              <a:buNone/>
              <a:tabLst>
                <a:tab pos="344488" algn="l"/>
                <a:tab pos="690563" algn="l"/>
                <a:tab pos="1027113" algn="l"/>
                <a:tab pos="1371600" algn="l"/>
              </a:tabLst>
            </a:pPr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				“name” : “John Doe”,</a:t>
            </a:r>
          </a:p>
          <a:p>
            <a:pPr marL="0" indent="0">
              <a:buNone/>
              <a:tabLst>
                <a:tab pos="344488" algn="l"/>
                <a:tab pos="690563" algn="l"/>
                <a:tab pos="1027113" algn="l"/>
                <a:tab pos="1371600" algn="l"/>
              </a:tabLst>
            </a:pPr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				“phone” : 4801234567</a:t>
            </a:r>
          </a:p>
          <a:p>
            <a:pPr marL="0" indent="0">
              <a:buNone/>
              <a:tabLst>
                <a:tab pos="344488" algn="l"/>
                <a:tab pos="690563" algn="l"/>
                <a:tab pos="1027113" algn="l"/>
                <a:tab pos="1371600" algn="l"/>
              </a:tabLst>
            </a:pPr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			},</a:t>
            </a:r>
          </a:p>
          <a:p>
            <a:pPr marL="0" indent="0">
              <a:buNone/>
              <a:tabLst>
                <a:tab pos="344488" algn="l"/>
                <a:tab pos="690563" algn="l"/>
                <a:tab pos="1027113" algn="l"/>
                <a:tab pos="1371600" algn="l"/>
              </a:tabLst>
            </a:pPr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			{</a:t>
            </a:r>
          </a:p>
          <a:p>
            <a:pPr marL="0" indent="0">
              <a:buNone/>
              <a:tabLst>
                <a:tab pos="344488" algn="l"/>
                <a:tab pos="690563" algn="l"/>
                <a:tab pos="1027113" algn="l"/>
                <a:tab pos="1371600" algn="l"/>
              </a:tabLst>
            </a:pPr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				“name” : “Mary Smith”,</a:t>
            </a:r>
          </a:p>
          <a:p>
            <a:pPr marL="0" indent="0">
              <a:buNone/>
              <a:tabLst>
                <a:tab pos="344488" algn="l"/>
                <a:tab pos="690563" algn="l"/>
                <a:tab pos="1027113" algn="l"/>
                <a:tab pos="1371600" algn="l"/>
              </a:tabLst>
            </a:pPr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				“phone” : 6022345678			},</a:t>
            </a:r>
          </a:p>
          <a:p>
            <a:pPr marL="0" indent="0">
              <a:buNone/>
              <a:tabLst>
                <a:tab pos="344488" algn="l"/>
                <a:tab pos="690563" algn="l"/>
                <a:tab pos="1027113" algn="l"/>
                <a:tab pos="1371600" algn="l"/>
              </a:tabLst>
            </a:pPr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			{</a:t>
            </a:r>
          </a:p>
          <a:p>
            <a:pPr marL="0" indent="0">
              <a:buNone/>
              <a:tabLst>
                <a:tab pos="344488" algn="l"/>
                <a:tab pos="690563" algn="l"/>
                <a:tab pos="1027113" algn="l"/>
                <a:tab pos="1371600" algn="l"/>
              </a:tabLst>
            </a:pPr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				“name” : “April Lee”,</a:t>
            </a:r>
          </a:p>
          <a:p>
            <a:pPr marL="0" indent="0">
              <a:buNone/>
              <a:tabLst>
                <a:tab pos="344488" algn="l"/>
                <a:tab pos="690563" algn="l"/>
                <a:tab pos="1027113" algn="l"/>
                <a:tab pos="1371600" algn="l"/>
              </a:tabLst>
            </a:pPr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				“phone” : 6233456789			},</a:t>
            </a:r>
          </a:p>
          <a:p>
            <a:pPr marL="0" indent="0">
              <a:buNone/>
              <a:tabLst>
                <a:tab pos="344488" algn="l"/>
                <a:tab pos="690563" algn="l"/>
                <a:tab pos="1027113" algn="l"/>
                <a:tab pos="1371600" algn="l"/>
              </a:tabLst>
            </a:pPr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		]</a:t>
            </a:r>
          </a:p>
          <a:p>
            <a:pPr marL="0" indent="0">
              <a:buNone/>
              <a:tabLst>
                <a:tab pos="344488" algn="l"/>
                <a:tab pos="690563" algn="l"/>
                <a:tab pos="1027113" algn="l"/>
                <a:tab pos="1371600" algn="l"/>
              </a:tabLst>
            </a:pPr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0" indent="0">
              <a:buNone/>
              <a:tabLst>
                <a:tab pos="344488" algn="l"/>
                <a:tab pos="690563" algn="l"/>
                <a:tab pos="1027113" algn="l"/>
                <a:tab pos="1371600" algn="l"/>
              </a:tabLst>
            </a:pPr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295900" y="857250"/>
            <a:ext cx="800100" cy="342900"/>
          </a:xfrm>
          <a:prstGeom prst="wedgeRoundRectCallout">
            <a:avLst>
              <a:gd name="adj1" fmla="val 106391"/>
              <a:gd name="adj2" fmla="val 14701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</a:rPr>
              <a:t>object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695950" y="1733550"/>
            <a:ext cx="800100" cy="342900"/>
          </a:xfrm>
          <a:prstGeom prst="wedgeRoundRectCallout">
            <a:avLst>
              <a:gd name="adj1" fmla="val 146284"/>
              <a:gd name="adj2" fmla="val -55738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</a:rPr>
              <a:t>array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450098" y="1276350"/>
            <a:ext cx="800100" cy="342900"/>
          </a:xfrm>
          <a:prstGeom prst="wedgeRoundRectCallout">
            <a:avLst>
              <a:gd name="adj1" fmla="val 137658"/>
              <a:gd name="adj2" fmla="val 2122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</a:rPr>
              <a:t>object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981700" y="2195243"/>
            <a:ext cx="800100" cy="342900"/>
          </a:xfrm>
          <a:prstGeom prst="wedgeRoundRectCallout">
            <a:avLst>
              <a:gd name="adj1" fmla="val 151674"/>
              <a:gd name="adj2" fmla="val -80897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46851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7924800" cy="623888"/>
          </a:xfrm>
        </p:spPr>
        <p:txBody>
          <a:bodyPr/>
          <a:lstStyle/>
          <a:p>
            <a:r>
              <a:rPr lang="en-US" sz="2800" dirty="0"/>
              <a:t>Processing RSS, Atom, and JSON Data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63688"/>
            <a:ext cx="8497888" cy="4608513"/>
          </a:xfrm>
        </p:spPr>
        <p:txBody>
          <a:bodyPr>
            <a:normAutofit lnSpcReduction="10000"/>
          </a:bodyPr>
          <a:lstStyle/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JsonArray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users = 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		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JsonArray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JsonArray.Load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responseStream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	from member in users 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			where member["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IsMember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"] 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			select member; 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JsonObject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member in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string name = member["Name"]; 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int age = member["Age"]; 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// Do something... 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EAC02-4739-4E51-9F1F-9788E120F75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71800" y="819834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https://msdn.microsoft.com/en-us/library/cc197957(v=vs.95).aspx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8496300" y="3429000"/>
            <a:ext cx="1982788" cy="1143000"/>
          </a:xfrm>
          <a:prstGeom prst="wedgeRoundRectCallout">
            <a:avLst>
              <a:gd name="adj1" fmla="val -80376"/>
              <a:gd name="adj2" fmla="val -54968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</a:rPr>
              <a:t>Query in LINQ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To be discussed in CSE446/598</a:t>
            </a:r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06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5CD262-F011-3C98-DDCE-421E5F2F6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Protocol Buffers and Big Table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E45E5C-9AED-384A-67D6-33C697E8EA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9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14300"/>
            <a:ext cx="8305800" cy="12573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JSON Object Defined for IoT Communication</a:t>
            </a:r>
            <a:br>
              <a:rPr lang="en-US" dirty="0"/>
            </a:br>
            <a:r>
              <a:rPr lang="en-US" dirty="0"/>
              <a:t>Discussed in more detail in Text Chapter 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EAC02-4739-4E51-9F1F-9788E120F75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562101" y="1371601"/>
            <a:ext cx="9005887" cy="4200525"/>
            <a:chOff x="38100" y="1371600"/>
            <a:chExt cx="9005887" cy="4200525"/>
          </a:xfrm>
        </p:grpSpPr>
        <p:pic>
          <p:nvPicPr>
            <p:cNvPr id="542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112" y="1371600"/>
              <a:ext cx="8905875" cy="135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27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" y="4114800"/>
              <a:ext cx="7600950" cy="1457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2100" y="2920561"/>
              <a:ext cx="1303322" cy="1260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" name="Straight Arrow Connector 9"/>
            <p:cNvCxnSpPr/>
            <p:nvPr/>
          </p:nvCxnSpPr>
          <p:spPr bwMode="auto">
            <a:xfrm>
              <a:off x="3086100" y="3381254"/>
              <a:ext cx="20574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3086100" y="3533654"/>
              <a:ext cx="20574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 flipH="1" flipV="1">
              <a:off x="4343400" y="3647955"/>
              <a:ext cx="457200" cy="105034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38100" y="2724150"/>
              <a:ext cx="89535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1" name="Group 10"/>
            <p:cNvGrpSpPr/>
            <p:nvPr/>
          </p:nvGrpSpPr>
          <p:grpSpPr>
            <a:xfrm>
              <a:off x="1228277" y="2936420"/>
              <a:ext cx="1857823" cy="1065835"/>
              <a:chOff x="800098" y="3163265"/>
              <a:chExt cx="2211735" cy="1268874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800098" y="3163265"/>
                <a:ext cx="2211735" cy="1268874"/>
                <a:chOff x="1943099" y="1028700"/>
                <a:chExt cx="1371600" cy="914399"/>
              </a:xfrm>
            </p:grpSpPr>
            <p:sp>
              <p:nvSpPr>
                <p:cNvPr id="5" name="Rectangle 4"/>
                <p:cNvSpPr/>
                <p:nvPr/>
              </p:nvSpPr>
              <p:spPr bwMode="auto">
                <a:xfrm>
                  <a:off x="2171700" y="1028700"/>
                  <a:ext cx="914400" cy="685800"/>
                </a:xfrm>
                <a:prstGeom prst="rect">
                  <a:avLst/>
                </a:prstGeom>
                <a:solidFill>
                  <a:srgbClr val="C5F3E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 bwMode="auto">
                <a:xfrm>
                  <a:off x="1943099" y="1714499"/>
                  <a:ext cx="1371600" cy="228600"/>
                </a:xfrm>
                <a:prstGeom prst="rect">
                  <a:avLst/>
                </a:prstGeom>
                <a:solidFill>
                  <a:srgbClr val="C5F3E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18" name="Rectangle 17"/>
              <p:cNvSpPr/>
              <p:nvPr/>
            </p:nvSpPr>
            <p:spPr>
              <a:xfrm>
                <a:off x="1143000" y="3200400"/>
                <a:ext cx="1586094" cy="8793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ASU VIPLE</a:t>
                </a:r>
              </a:p>
              <a:p>
                <a:pPr algn="ctr"/>
                <a:r>
                  <a:rPr lang="en-US" sz="1400" dirty="0"/>
                  <a:t>Visual IoT Programming</a:t>
                </a:r>
              </a:p>
            </p:txBody>
          </p:sp>
        </p:grpSp>
        <p:sp>
          <p:nvSpPr>
            <p:cNvPr id="21" name="Rounded Rectangular Callout 20"/>
            <p:cNvSpPr/>
            <p:nvPr/>
          </p:nvSpPr>
          <p:spPr bwMode="auto">
            <a:xfrm>
              <a:off x="6972300" y="3552568"/>
              <a:ext cx="1828800" cy="790832"/>
            </a:xfrm>
            <a:prstGeom prst="wedgeRoundRectCallout">
              <a:avLst>
                <a:gd name="adj1" fmla="val -52813"/>
                <a:gd name="adj2" fmla="val 140012"/>
                <a:gd name="adj3" fmla="val 16667"/>
              </a:avLst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13443" y="4180701"/>
              <a:ext cx="9016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IoT / Robot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>
              <a:off x="4000500" y="2781179"/>
              <a:ext cx="237346" cy="52700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342900" y="5486400"/>
              <a:ext cx="75819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Rounded Rectangular Callout 28"/>
            <p:cNvSpPr/>
            <p:nvPr/>
          </p:nvSpPr>
          <p:spPr bwMode="auto">
            <a:xfrm>
              <a:off x="6972300" y="3552568"/>
              <a:ext cx="1828800" cy="790832"/>
            </a:xfrm>
            <a:prstGeom prst="wedgeRoundRectCallout">
              <a:avLst>
                <a:gd name="adj1" fmla="val -43231"/>
                <a:gd name="adj2" fmla="val -143649"/>
                <a:gd name="adj3" fmla="val 16667"/>
              </a:avLst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latin typeface="Times New Roman" pitchFamily="18" charset="0"/>
                </a:rPr>
                <a:t>An object pair, with the second element an array of objects</a:t>
              </a:r>
            </a:p>
          </p:txBody>
        </p:sp>
      </p:grpSp>
      <p:sp>
        <p:nvSpPr>
          <p:cNvPr id="3" name="Rounded Rectangular Callout 2"/>
          <p:cNvSpPr/>
          <p:nvPr/>
        </p:nvSpPr>
        <p:spPr bwMode="auto">
          <a:xfrm>
            <a:off x="1752601" y="5943600"/>
            <a:ext cx="800100" cy="416630"/>
          </a:xfrm>
          <a:prstGeom prst="wedgeRoundRectCallout">
            <a:avLst>
              <a:gd name="adj1" fmla="val -30357"/>
              <a:gd name="adj2" fmla="val -147830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itchFamily="18" charset="0"/>
              </a:rPr>
              <a:t>Object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23" name="Rounded Rectangular Callout 22"/>
          <p:cNvSpPr/>
          <p:nvPr/>
        </p:nvSpPr>
        <p:spPr bwMode="auto">
          <a:xfrm>
            <a:off x="2640259" y="5962650"/>
            <a:ext cx="800100" cy="416630"/>
          </a:xfrm>
          <a:prstGeom prst="wedgeRoundRectCallout">
            <a:avLst>
              <a:gd name="adj1" fmla="val -8928"/>
              <a:gd name="adj2" fmla="val -154689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itchFamily="18" charset="0"/>
              </a:rPr>
              <a:t>Array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26" name="Rounded Rectangular Callout 25"/>
          <p:cNvSpPr/>
          <p:nvPr/>
        </p:nvSpPr>
        <p:spPr bwMode="auto">
          <a:xfrm>
            <a:off x="3500365" y="5972432"/>
            <a:ext cx="800100" cy="416630"/>
          </a:xfrm>
          <a:prstGeom prst="wedgeRoundRectCallout">
            <a:avLst>
              <a:gd name="adj1" fmla="val -95833"/>
              <a:gd name="adj2" fmla="val -156975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itchFamily="18" charset="0"/>
              </a:rPr>
              <a:t>Object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27" name="Rounded Rectangular Callout 26"/>
          <p:cNvSpPr/>
          <p:nvPr/>
        </p:nvSpPr>
        <p:spPr bwMode="auto">
          <a:xfrm>
            <a:off x="6115049" y="5962650"/>
            <a:ext cx="800100" cy="416630"/>
          </a:xfrm>
          <a:prstGeom prst="wedgeRoundRectCallout">
            <a:avLst>
              <a:gd name="adj1" fmla="val -41071"/>
              <a:gd name="adj2" fmla="val -152403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itchFamily="18" charset="0"/>
              </a:rPr>
              <a:t>Object</a:t>
            </a:r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31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3" grpId="0" animBg="1"/>
      <p:bldP spid="26" grpId="0" animBg="1"/>
      <p:bldP spid="2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RSS, Atom, and JSON used?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2209800" y="952500"/>
            <a:ext cx="7467600" cy="2857500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dirty="0"/>
              <a:t>They are widely used in </a:t>
            </a:r>
          </a:p>
          <a:p>
            <a:pPr>
              <a:defRPr/>
            </a:pPr>
            <a:r>
              <a:rPr lang="en-US" dirty="0"/>
              <a:t>Web data integration – Web page feed: Another Web page can conveniently read your Web data with a structure, instead of in a string.</a:t>
            </a:r>
          </a:p>
          <a:p>
            <a:pPr lvl="1"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What did you do in Project 3 for getting data from any web page?</a:t>
            </a:r>
            <a:endParaRPr 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6E0DC65-1646-4AE6-8270-16E24E414A67}" type="slidenum">
              <a:rPr lang="en-US" b="0" smtClean="0">
                <a:solidFill>
                  <a:schemeClr val="tx2"/>
                </a:solidFill>
              </a:rPr>
              <a:pPr/>
              <a:t>31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78930" y="3657600"/>
            <a:ext cx="816047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They are widely used as the RESTful service outputs.</a:t>
            </a:r>
          </a:p>
          <a:p>
            <a:pPr>
              <a:defRPr/>
            </a:pPr>
            <a:r>
              <a:rPr lang="en-US" dirty="0"/>
              <a:t>Top 5 Web Mashups:</a:t>
            </a:r>
            <a:br>
              <a:rPr lang="en-US" dirty="0"/>
            </a:br>
            <a:r>
              <a:rPr lang="en-US" sz="1600" dirty="0"/>
              <a:t>https://science.howstuffworks.com/innovation/repurposed-inventions/5-web-mashups.htm</a:t>
            </a:r>
            <a:endParaRPr lang="en-US" sz="1600" kern="0" dirty="0"/>
          </a:p>
          <a:p>
            <a:pPr marL="1254125" lvl="1" indent="-342900">
              <a:buSzPct val="100000"/>
              <a:buFont typeface="+mj-lt"/>
              <a:buAutoNum type="arabicPeriod"/>
              <a:defRPr/>
            </a:pPr>
            <a:r>
              <a:rPr lang="en-US" sz="1800" dirty="0"/>
              <a:t>The </a:t>
            </a:r>
            <a:r>
              <a:rPr lang="en-US" sz="1800" dirty="0" err="1"/>
              <a:t>Tracktor</a:t>
            </a:r>
            <a:endParaRPr lang="en-US" sz="1800" dirty="0"/>
          </a:p>
          <a:p>
            <a:pPr marL="1254125" lvl="1" indent="-342900">
              <a:buSzPct val="100000"/>
              <a:buFont typeface="+mj-lt"/>
              <a:buAutoNum type="arabicPeriod"/>
              <a:defRPr/>
            </a:pPr>
            <a:r>
              <a:rPr lang="en-US" sz="1800" dirty="0" err="1"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Poligraft</a:t>
            </a:r>
            <a:endParaRPr lang="en-US" sz="1800" dirty="0">
              <a:hlinkClick r:id="rId2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endParaRPr>
          </a:p>
          <a:p>
            <a:pPr marL="1254125" lvl="1" indent="-342900">
              <a:buSzPct val="100000"/>
              <a:buFont typeface="+mj-lt"/>
              <a:buAutoNum type="arabicPeriod"/>
              <a:defRPr/>
            </a:pPr>
            <a:r>
              <a:rPr lang="en-US" sz="1800" dirty="0" err="1"/>
              <a:t>ThisWeKnow</a:t>
            </a:r>
            <a:endParaRPr lang="en-US" sz="1800" dirty="0">
              <a:hlinkClick r:id="rId2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endParaRPr>
          </a:p>
          <a:p>
            <a:pPr marL="1254125" lvl="1" indent="-342900">
              <a:buSzPct val="100000"/>
              <a:buFont typeface="+mj-lt"/>
              <a:buAutoNum type="arabicPeriod"/>
              <a:defRPr/>
            </a:pPr>
            <a:r>
              <a:rPr lang="en-US" sz="1800" dirty="0" err="1"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SonDNA</a:t>
            </a:r>
            <a:endParaRPr lang="en-US" sz="1800" dirty="0">
              <a:hlinkClick r:id="rId3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endParaRPr>
          </a:p>
          <a:p>
            <a:pPr marL="1254125" lvl="1" indent="-342900">
              <a:buSzPct val="100000"/>
              <a:buFont typeface="+mj-lt"/>
              <a:buAutoNum type="arabicPeriod"/>
              <a:defRPr/>
            </a:pPr>
            <a:r>
              <a:rPr lang="en-US" sz="1800" dirty="0" err="1"/>
              <a:t>TrendsMap</a:t>
            </a:r>
            <a:endParaRPr lang="en-US" sz="1800" dirty="0"/>
          </a:p>
          <a:p>
            <a:pPr lvl="1">
              <a:defRPr/>
            </a:pPr>
            <a:endParaRPr lang="en-US" sz="2000" dirty="0"/>
          </a:p>
          <a:p>
            <a:pPr marL="457200" lvl="1" indent="0">
              <a:buNone/>
              <a:defRPr/>
            </a:pPr>
            <a:endParaRPr lang="en-US" sz="2000" dirty="0">
              <a:hlinkClick r:id="rId4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endParaRPr>
          </a:p>
          <a:p>
            <a:pPr>
              <a:defRPr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50093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2743200" y="76201"/>
            <a:ext cx="7848600" cy="649287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Multiple Choice Check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2209800" y="2286001"/>
            <a:ext cx="8269288" cy="3846513"/>
          </a:xfrm>
        </p:spPr>
        <p:txBody>
          <a:bodyPr>
            <a:normAutofit fontScale="92500"/>
          </a:bodyPr>
          <a:lstStyle/>
          <a:p>
            <a:pPr marL="514350" indent="-514350">
              <a:buSzPct val="100000"/>
              <a:buFont typeface="Times New Roman" pitchFamily="18" charset="0"/>
              <a:buAutoNum type="alphaUcPeriod"/>
            </a:pPr>
            <a:r>
              <a:rPr lang="en-US" dirty="0"/>
              <a:t>General XML is too simple to represent feed data.</a:t>
            </a:r>
          </a:p>
          <a:p>
            <a:pPr marL="514350" indent="-514350">
              <a:buSzPct val="100000"/>
              <a:buFont typeface="Times New Roman" pitchFamily="18" charset="0"/>
              <a:buAutoNum type="alphaUcPeriod"/>
            </a:pPr>
            <a:r>
              <a:rPr lang="en-US" dirty="0"/>
              <a:t>General XML cannot represent a collection of data.</a:t>
            </a:r>
          </a:p>
          <a:p>
            <a:pPr marL="514350" indent="-514350">
              <a:buSzPct val="100000"/>
              <a:buFont typeface="Times New Roman" pitchFamily="18" charset="0"/>
              <a:buAutoNum type="alphaUcPeriod"/>
            </a:pPr>
            <a:r>
              <a:rPr lang="en-US" dirty="0"/>
              <a:t>General XML is a meta language, and it can be used to define languages only. </a:t>
            </a:r>
          </a:p>
          <a:p>
            <a:pPr marL="514350" indent="-514350">
              <a:buSzPct val="100000"/>
              <a:buFont typeface="Times New Roman" pitchFamily="18" charset="0"/>
              <a:buAutoNum type="alphaUcPeriod"/>
            </a:pPr>
            <a:r>
              <a:rPr lang="en-US" dirty="0"/>
              <a:t>General XML file requires a schema definition, while RSS, Atom, and JSON have fixed schemas and do not need to attach a schema file. A simpler and fixed structure is good enough for most feed applications.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BBE72FB-EDE0-46B2-8F9F-9D19750BC045}" type="slidenum">
              <a:rPr lang="en-US" b="0" smtClean="0">
                <a:solidFill>
                  <a:schemeClr val="tx2"/>
                </a:solidFill>
              </a:rPr>
              <a:pPr/>
              <a:t>32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067B82-E400-3CFD-5B8E-99B061BDDDF2}"/>
              </a:ext>
            </a:extLst>
          </p:cNvPr>
          <p:cNvSpPr txBox="1">
            <a:spLocks/>
          </p:cNvSpPr>
          <p:nvPr/>
        </p:nvSpPr>
        <p:spPr bwMode="auto">
          <a:xfrm>
            <a:off x="2171700" y="801254"/>
            <a:ext cx="7848600" cy="1256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800" kern="0" dirty="0"/>
              <a:t>Why do we need RSS, Atom, JSON, instead of using general XML? Choose one!</a:t>
            </a:r>
          </a:p>
        </p:txBody>
      </p:sp>
    </p:spTree>
    <p:extLst>
      <p:ext uri="{BB962C8B-B14F-4D97-AF65-F5344CB8AC3E}">
        <p14:creationId xmlns:p14="http://schemas.microsoft.com/office/powerpoint/2010/main" val="3010404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Roadmap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2514600" y="1449388"/>
            <a:ext cx="7964488" cy="4608513"/>
          </a:xfrm>
        </p:spPr>
        <p:txBody>
          <a:bodyPr/>
          <a:lstStyle/>
          <a:p>
            <a:pPr marL="463550" indent="-463550">
              <a:lnSpc>
                <a:spcPct val="150000"/>
              </a:lnSpc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Feed: RSS </a:t>
            </a:r>
          </a:p>
          <a:p>
            <a:pPr marL="463550" indent="-463550">
              <a:lnSpc>
                <a:spcPct val="150000"/>
              </a:lnSpc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Atom</a:t>
            </a:r>
          </a:p>
          <a:p>
            <a:pPr marL="463550" indent="-463550">
              <a:lnSpc>
                <a:spcPct val="150000"/>
              </a:lnSpc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JSON</a:t>
            </a:r>
          </a:p>
          <a:p>
            <a:pPr marL="463550" indent="-463550">
              <a:lnSpc>
                <a:spcPct val="150000"/>
              </a:lnSpc>
              <a:defRPr/>
            </a:pPr>
            <a:r>
              <a:rPr lang="en-US" dirty="0">
                <a:solidFill>
                  <a:srgbClr val="0000FF"/>
                </a:solidFill>
              </a:rPr>
              <a:t>HTTP (Hypertext Transfer Protocol) Operations and SOAP over HTTP</a:t>
            </a:r>
          </a:p>
          <a:p>
            <a:pPr marL="463550" indent="-463550">
              <a:lnSpc>
                <a:spcPct val="150000"/>
              </a:lnSpc>
              <a:defRPr/>
            </a:pPr>
            <a:r>
              <a:rPr lang="en-US" dirty="0"/>
              <a:t>Intro to Ontology languages: Complex XML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E55FEF7-4E27-4044-A8FF-E9E2CD054CB8}" type="slidenum">
              <a:rPr lang="en-US" b="0" smtClean="0">
                <a:solidFill>
                  <a:schemeClr val="tx2"/>
                </a:solidFill>
              </a:rPr>
              <a:pPr/>
              <a:t>33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6" name="Right Arrow 5"/>
          <p:cNvSpPr>
            <a:spLocks noChangeArrowheads="1"/>
          </p:cNvSpPr>
          <p:nvPr/>
        </p:nvSpPr>
        <p:spPr bwMode="auto">
          <a:xfrm>
            <a:off x="1916113" y="3773487"/>
            <a:ext cx="5334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2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114800" y="152400"/>
            <a:ext cx="5791200" cy="623888"/>
          </a:xfrm>
        </p:spPr>
        <p:txBody>
          <a:bodyPr>
            <a:normAutofit fontScale="90000"/>
          </a:bodyPr>
          <a:lstStyle/>
          <a:p>
            <a:r>
              <a:rPr lang="en-US"/>
              <a:t>HTTP (Version 1.1)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2057400" y="1219200"/>
            <a:ext cx="8305800" cy="5562600"/>
          </a:xfrm>
        </p:spPr>
        <p:txBody>
          <a:bodyPr/>
          <a:lstStyle/>
          <a:p>
            <a:pPr>
              <a:defRPr/>
            </a:pPr>
            <a:r>
              <a:rPr lang="en-US" dirty="0"/>
              <a:t>HTTP is an application-level protocol for distributed, collaborative, and hypermedia information systems. </a:t>
            </a:r>
          </a:p>
          <a:p>
            <a:pPr>
              <a:defRPr/>
            </a:pPr>
            <a:r>
              <a:rPr lang="en-US" dirty="0"/>
              <a:t>HTTP messages are always </a:t>
            </a:r>
            <a:r>
              <a:rPr lang="en-US" dirty="0">
                <a:solidFill>
                  <a:srgbClr val="0000FF"/>
                </a:solidFill>
              </a:rPr>
              <a:t>two ways</a:t>
            </a:r>
            <a:r>
              <a:rPr lang="en-US" dirty="0"/>
              <a:t>: requests from client to server and responses from server to client.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/>
              <a:t>		HTTP-message = Request | Response</a:t>
            </a:r>
          </a:p>
          <a:p>
            <a:pPr>
              <a:defRPr/>
            </a:pPr>
            <a:r>
              <a:rPr lang="en-US" dirty="0"/>
              <a:t>Request: Request-Line =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/>
              <a:t>		</a:t>
            </a:r>
            <a:r>
              <a:rPr lang="en-US" sz="2400" dirty="0">
                <a:solidFill>
                  <a:srgbClr val="0000FF"/>
                </a:solidFill>
              </a:rPr>
              <a:t>Method</a:t>
            </a:r>
            <a:r>
              <a:rPr lang="en-US" sz="2400" dirty="0"/>
              <a:t> </a:t>
            </a:r>
            <a:r>
              <a:rPr lang="en-US" sz="2400" i="1" dirty="0"/>
              <a:t>SP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Request-URI</a:t>
            </a:r>
            <a:r>
              <a:rPr lang="en-US" sz="2400" dirty="0"/>
              <a:t> </a:t>
            </a:r>
            <a:r>
              <a:rPr lang="en-US" sz="2400" i="1" dirty="0"/>
              <a:t>SP</a:t>
            </a:r>
            <a:r>
              <a:rPr lang="en-US" sz="2400" dirty="0"/>
              <a:t> </a:t>
            </a:r>
            <a:r>
              <a:rPr lang="en-US" sz="2400" i="1" dirty="0"/>
              <a:t>HTTP-Version</a:t>
            </a:r>
            <a:r>
              <a:rPr lang="en-US" sz="2400" dirty="0"/>
              <a:t> </a:t>
            </a:r>
            <a:r>
              <a:rPr lang="en-US" sz="2400" i="1" dirty="0"/>
              <a:t>CRLF</a:t>
            </a:r>
          </a:p>
          <a:p>
            <a:pPr>
              <a:defRPr/>
            </a:pPr>
            <a:r>
              <a:rPr lang="en-US" dirty="0"/>
              <a:t>Response: Status-Line =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/>
              <a:t>		</a:t>
            </a:r>
            <a:r>
              <a:rPr lang="en-US" sz="2400" dirty="0"/>
              <a:t>HTTP-Version </a:t>
            </a:r>
            <a:r>
              <a:rPr lang="en-US" sz="2400" i="1" dirty="0"/>
              <a:t>SP</a:t>
            </a:r>
            <a:r>
              <a:rPr lang="en-US" sz="2400" dirty="0"/>
              <a:t> Status-Code </a:t>
            </a:r>
            <a:r>
              <a:rPr lang="en-US" sz="2400" i="1" dirty="0"/>
              <a:t>SP</a:t>
            </a:r>
            <a:r>
              <a:rPr lang="en-US" sz="2400" dirty="0"/>
              <a:t> </a:t>
            </a:r>
            <a:r>
              <a:rPr lang="en-US" sz="2400" i="1" dirty="0"/>
              <a:t>Reason-Phrase</a:t>
            </a:r>
            <a:r>
              <a:rPr lang="en-US" sz="2400" dirty="0"/>
              <a:t> </a:t>
            </a:r>
            <a:r>
              <a:rPr lang="en-US" sz="2400" i="1" dirty="0"/>
              <a:t>CRLF</a:t>
            </a:r>
          </a:p>
          <a:p>
            <a:pPr marL="342900" lvl="1" indent="-342900">
              <a:lnSpc>
                <a:spcPct val="150000"/>
              </a:lnSpc>
              <a:buClr>
                <a:schemeClr val="folHlink"/>
              </a:buClr>
              <a:buSzPct val="60000"/>
              <a:buNone/>
              <a:defRPr/>
            </a:pPr>
            <a:r>
              <a:rPr lang="en-US" dirty="0"/>
              <a:t>	where, </a:t>
            </a:r>
            <a:r>
              <a:rPr lang="en-US" i="1" dirty="0"/>
              <a:t>SP</a:t>
            </a:r>
            <a:r>
              <a:rPr lang="en-US" dirty="0"/>
              <a:t>: Space and </a:t>
            </a:r>
            <a:r>
              <a:rPr lang="en-US" i="1" dirty="0"/>
              <a:t>CRLF</a:t>
            </a:r>
            <a:r>
              <a:rPr lang="en-US" dirty="0"/>
              <a:t>: end of line mark</a:t>
            </a:r>
          </a:p>
          <a:p>
            <a:pPr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CDB0B57-87B5-49E5-948C-3CF2A89D4539}" type="slidenum">
              <a:rPr lang="en-US" b="0" smtClean="0">
                <a:solidFill>
                  <a:schemeClr val="tx2"/>
                </a:solidFill>
              </a:rPr>
              <a:pPr/>
              <a:t>34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2971800" y="776289"/>
            <a:ext cx="7239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/>
              <a:t>http://www.w3.org/Protocols/rfc2616/rfc2616.html</a:t>
            </a:r>
          </a:p>
        </p:txBody>
      </p:sp>
      <p:sp>
        <p:nvSpPr>
          <p:cNvPr id="26630" name="Rectangle 1"/>
          <p:cNvSpPr>
            <a:spLocks noChangeArrowheads="1"/>
          </p:cNvSpPr>
          <p:nvPr/>
        </p:nvSpPr>
        <p:spPr bwMode="auto">
          <a:xfrm>
            <a:off x="2667000" y="3124200"/>
            <a:ext cx="6096000" cy="533400"/>
          </a:xfrm>
          <a:prstGeom prst="rect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" name="TextBox 2"/>
          <p:cNvSpPr txBox="1">
            <a:spLocks noChangeArrowheads="1"/>
          </p:cNvSpPr>
          <p:nvPr/>
        </p:nvSpPr>
        <p:spPr bwMode="auto">
          <a:xfrm>
            <a:off x="9448800" y="32766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26632" name="Rounded Rectangular Callout 3"/>
          <p:cNvSpPr>
            <a:spLocks noChangeArrowheads="1"/>
          </p:cNvSpPr>
          <p:nvPr/>
        </p:nvSpPr>
        <p:spPr bwMode="auto">
          <a:xfrm>
            <a:off x="9067800" y="3646488"/>
            <a:ext cx="1143000" cy="468312"/>
          </a:xfrm>
          <a:prstGeom prst="wedgeRoundRectCallout">
            <a:avLst>
              <a:gd name="adj1" fmla="val -76046"/>
              <a:gd name="adj2" fmla="val -11054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254061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3886200" y="152400"/>
            <a:ext cx="6705600" cy="623888"/>
          </a:xfrm>
        </p:spPr>
        <p:txBody>
          <a:bodyPr>
            <a:normAutofit fontScale="90000"/>
          </a:bodyPr>
          <a:lstStyle/>
          <a:p>
            <a:r>
              <a:rPr lang="en-US"/>
              <a:t>HTTP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066800"/>
            <a:ext cx="8610600" cy="54864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Method </a:t>
            </a:r>
            <a:r>
              <a:rPr lang="en-US" dirty="0"/>
              <a:t>indicates the </a:t>
            </a:r>
            <a:r>
              <a:rPr lang="en-US" dirty="0">
                <a:solidFill>
                  <a:srgbClr val="C00000"/>
                </a:solidFill>
              </a:rPr>
              <a:t>operation</a:t>
            </a:r>
            <a:r>
              <a:rPr lang="en-US" dirty="0"/>
              <a:t> to be performed on the resource identified by the </a:t>
            </a:r>
            <a:r>
              <a:rPr lang="en-US" dirty="0">
                <a:solidFill>
                  <a:srgbClr val="0000FF"/>
                </a:solidFill>
              </a:rPr>
              <a:t>Request-URI</a:t>
            </a:r>
            <a:r>
              <a:rPr lang="en-US" dirty="0"/>
              <a:t>. The method is case-sensitive.</a:t>
            </a:r>
          </a:p>
          <a:p>
            <a:pPr>
              <a:defRPr/>
            </a:pPr>
            <a:r>
              <a:rPr lang="en-US" sz="2400" b="1" dirty="0">
                <a:solidFill>
                  <a:srgbClr val="C00000"/>
                </a:solidFill>
              </a:rPr>
              <a:t>GET</a:t>
            </a:r>
          </a:p>
          <a:p>
            <a:pPr lvl="1">
              <a:defRPr/>
            </a:pPr>
            <a:r>
              <a:rPr lang="en-US" dirty="0"/>
              <a:t>retrieves the information (entity) identified by Request-URI. </a:t>
            </a:r>
          </a:p>
          <a:p>
            <a:pPr lvl="1">
              <a:defRPr/>
            </a:pPr>
            <a:r>
              <a:rPr lang="en-US" dirty="0"/>
              <a:t>If the Request-URI refers to a </a:t>
            </a:r>
            <a:r>
              <a:rPr lang="en-US" dirty="0">
                <a:solidFill>
                  <a:srgbClr val="0000FF"/>
                </a:solidFill>
              </a:rPr>
              <a:t>data-producing process </a:t>
            </a:r>
            <a:r>
              <a:rPr lang="en-US" dirty="0"/>
              <a:t>(method), the produced data shall be returned in the response.</a:t>
            </a:r>
          </a:p>
          <a:p>
            <a:pPr>
              <a:defRPr/>
            </a:pPr>
            <a:r>
              <a:rPr lang="en-US" sz="2400" b="1" dirty="0">
                <a:solidFill>
                  <a:srgbClr val="C00000"/>
                </a:solidFill>
              </a:rPr>
              <a:t>HEAD</a:t>
            </a:r>
          </a:p>
          <a:p>
            <a:pPr lvl="1">
              <a:defRPr/>
            </a:pPr>
            <a:r>
              <a:rPr lang="en-US" dirty="0"/>
              <a:t>The HEAD method is identical to GET, except that the server </a:t>
            </a:r>
            <a:r>
              <a:rPr lang="en-US" dirty="0">
                <a:solidFill>
                  <a:srgbClr val="0000FF"/>
                </a:solidFill>
              </a:rPr>
              <a:t>MUST NOT </a:t>
            </a:r>
            <a:r>
              <a:rPr lang="en-US" dirty="0"/>
              <a:t>return a message-body in the response. </a:t>
            </a:r>
          </a:p>
          <a:p>
            <a:pPr lvl="1">
              <a:defRPr/>
            </a:pPr>
            <a:r>
              <a:rPr lang="en-US" dirty="0"/>
              <a:t>Used to obtain meta-information about the entity implied by the request without transferring the entity-body itself. </a:t>
            </a:r>
          </a:p>
          <a:p>
            <a:pPr lvl="1">
              <a:defRPr/>
            </a:pPr>
            <a:r>
              <a:rPr lang="en-US" dirty="0"/>
              <a:t>Use for making one-way call.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C4AA746-0529-43C9-A51A-E2BE9D13D0FB}" type="slidenum">
              <a:rPr lang="en-US" b="0" smtClean="0">
                <a:solidFill>
                  <a:schemeClr val="tx2"/>
                </a:solidFill>
              </a:rPr>
              <a:pPr/>
              <a:t>35</a:t>
            </a:fld>
            <a:endParaRPr lang="en-US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74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Methods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0"/>
            <a:ext cx="8497888" cy="5181600"/>
          </a:xfrm>
        </p:spPr>
        <p:txBody>
          <a:bodyPr/>
          <a:lstStyle/>
          <a:p>
            <a:pPr>
              <a:defRPr/>
            </a:pPr>
            <a:r>
              <a:rPr lang="en-US" sz="2400" b="1" dirty="0">
                <a:solidFill>
                  <a:srgbClr val="C00000"/>
                </a:solidFill>
              </a:rPr>
              <a:t>PUT</a:t>
            </a:r>
            <a:r>
              <a:rPr lang="en-US" sz="2400" dirty="0"/>
              <a:t>: For creating and </a:t>
            </a:r>
            <a:r>
              <a:rPr lang="en-US" sz="2400" dirty="0">
                <a:solidFill>
                  <a:srgbClr val="0000FF"/>
                </a:solidFill>
              </a:rPr>
              <a:t>modifying/replacing</a:t>
            </a:r>
            <a:r>
              <a:rPr lang="en-US" sz="2400" dirty="0"/>
              <a:t> resource. It requests the enclosed entity to be stored under the supplied Request-URI. </a:t>
            </a:r>
          </a:p>
          <a:p>
            <a:pPr lvl="1">
              <a:defRPr/>
            </a:pPr>
            <a:r>
              <a:rPr lang="en-US" dirty="0"/>
              <a:t>If the Request-URI refers to an already existing resource, the enclosed entity SHOULD be considered as a modified version of the one residing on the origin server. </a:t>
            </a:r>
          </a:p>
          <a:p>
            <a:pPr lvl="1">
              <a:defRPr/>
            </a:pPr>
            <a:r>
              <a:rPr lang="en-US" dirty="0"/>
              <a:t>If the Request-URI does not point to an existing resource, and that URI is capable of being defined as a new resource by the requesting user agent, the origin server can create the resource with that URI.</a:t>
            </a:r>
          </a:p>
          <a:p>
            <a:pPr lvl="1">
              <a:defRPr/>
            </a:pPr>
            <a:r>
              <a:rPr lang="en-US" dirty="0"/>
              <a:t>If a new resource is created, the origin server MUST inform the user agent via the 201 (Created) response. 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D01FF03-0C3D-41E1-ADD8-5B0C78B488C5}" type="slidenum">
              <a:rPr lang="en-US" b="0" smtClean="0">
                <a:solidFill>
                  <a:schemeClr val="tx2"/>
                </a:solidFill>
              </a:rPr>
              <a:pPr/>
              <a:t>36</a:t>
            </a:fld>
            <a:endParaRPr lang="en-US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0021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Methods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0"/>
            <a:ext cx="8497888" cy="5334000"/>
          </a:xfrm>
        </p:spPr>
        <p:txBody>
          <a:bodyPr/>
          <a:lstStyle/>
          <a:p>
            <a:pPr>
              <a:defRPr/>
            </a:pPr>
            <a:r>
              <a:rPr lang="en-US" sz="2400" b="1" dirty="0">
                <a:solidFill>
                  <a:srgbClr val="C00000"/>
                </a:solidFill>
              </a:rPr>
              <a:t>POST</a:t>
            </a:r>
            <a:r>
              <a:rPr lang="en-US" sz="2400" dirty="0"/>
              <a:t>: used to request the server to accept the (data) entity enclosed in the request as a new subordinate of the resource identified by the Request-URI in the Request-Line. Used for</a:t>
            </a:r>
          </a:p>
          <a:p>
            <a:pPr lvl="1">
              <a:defRPr/>
            </a:pPr>
            <a:r>
              <a:rPr lang="en-US" dirty="0"/>
              <a:t>Annotation of existing resources; </a:t>
            </a:r>
          </a:p>
          <a:p>
            <a:pPr lvl="1">
              <a:defRPr/>
            </a:pPr>
            <a:r>
              <a:rPr lang="en-US" dirty="0"/>
              <a:t>Posting a message to a bulletin board, newsgroup, mailing list, or similar group of articles; </a:t>
            </a:r>
          </a:p>
          <a:p>
            <a:pPr lvl="1">
              <a:defRPr/>
            </a:pPr>
            <a:r>
              <a:rPr lang="en-US" dirty="0"/>
              <a:t>Providing a block of data, such as the result of submitting a form, to a data-handling process; </a:t>
            </a:r>
          </a:p>
          <a:p>
            <a:pPr lvl="1">
              <a:defRPr/>
            </a:pPr>
            <a:r>
              <a:rPr lang="en-US" dirty="0"/>
              <a:t>Extending a database through an append operation.  </a:t>
            </a:r>
          </a:p>
          <a:p>
            <a:pPr>
              <a:defRPr/>
            </a:pPr>
            <a:r>
              <a:rPr lang="en-US" sz="2400" dirty="0"/>
              <a:t>POST and PUT have some similarity, but are used in different situations: </a:t>
            </a:r>
          </a:p>
          <a:p>
            <a:pPr lvl="1">
              <a:defRPr/>
            </a:pPr>
            <a:r>
              <a:rPr lang="en-US" dirty="0"/>
              <a:t>POST: append; 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B4B6655-0125-45C0-81EF-B2A06A2BBA1D}" type="slidenum">
              <a:rPr lang="en-US" b="0" smtClean="0">
                <a:solidFill>
                  <a:schemeClr val="tx2"/>
                </a:solidFill>
              </a:rPr>
              <a:pPr/>
              <a:t>37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29701" name="Rectangle 1"/>
          <p:cNvSpPr>
            <a:spLocks noChangeArrowheads="1"/>
          </p:cNvSpPr>
          <p:nvPr/>
        </p:nvSpPr>
        <p:spPr bwMode="auto">
          <a:xfrm>
            <a:off x="5811838" y="5462885"/>
            <a:ext cx="609600" cy="1143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2" name="Oval 3"/>
          <p:cNvSpPr>
            <a:spLocks noChangeArrowheads="1"/>
          </p:cNvSpPr>
          <p:nvPr/>
        </p:nvSpPr>
        <p:spPr bwMode="auto">
          <a:xfrm>
            <a:off x="5969001" y="5577185"/>
            <a:ext cx="228600" cy="228600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Oval 6"/>
          <p:cNvSpPr>
            <a:spLocks noChangeArrowheads="1"/>
          </p:cNvSpPr>
          <p:nvPr/>
        </p:nvSpPr>
        <p:spPr bwMode="auto">
          <a:xfrm>
            <a:off x="5969001" y="5881985"/>
            <a:ext cx="228600" cy="228600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953000" y="5715000"/>
            <a:ext cx="342900" cy="342900"/>
          </a:xfrm>
          <a:prstGeom prst="ellipse">
            <a:avLst/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485062" y="6072188"/>
            <a:ext cx="342900" cy="342900"/>
          </a:xfrm>
          <a:prstGeom prst="ellipse">
            <a:avLst/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953500" y="6143625"/>
            <a:ext cx="228600" cy="228600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0B4397-A672-4991-8BC4-17B570CBED6E}"/>
              </a:ext>
            </a:extLst>
          </p:cNvPr>
          <p:cNvSpPr/>
          <p:nvPr/>
        </p:nvSpPr>
        <p:spPr>
          <a:xfrm>
            <a:off x="6421439" y="5539267"/>
            <a:ext cx="3684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en-US" sz="2400" dirty="0"/>
              <a:t>PUT: replace or create</a:t>
            </a:r>
          </a:p>
        </p:txBody>
      </p:sp>
    </p:spTree>
    <p:extLst>
      <p:ext uri="{BB962C8B-B14F-4D97-AF65-F5344CB8AC3E}">
        <p14:creationId xmlns:p14="http://schemas.microsoft.com/office/powerpoint/2010/main" val="20817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3.33333E-6 L 0.10625 0.0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13" y="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33333E-6 L 0.15434 0.006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8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8570914" y="4191000"/>
            <a:ext cx="2020887" cy="685800"/>
          </a:xfrm>
          <a:prstGeom prst="wedgeRoundRectCallout">
            <a:avLst>
              <a:gd name="adj1" fmla="val -50565"/>
              <a:gd name="adj2" fmla="val -185120"/>
              <a:gd name="adj3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/>
              <a:t>Not to hold the client for too long</a:t>
            </a:r>
          </a:p>
        </p:txBody>
      </p:sp>
      <p:sp>
        <p:nvSpPr>
          <p:cNvPr id="307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Methods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295400"/>
            <a:ext cx="8726488" cy="5105400"/>
          </a:xfrm>
        </p:spPr>
        <p:txBody>
          <a:bodyPr/>
          <a:lstStyle/>
          <a:p>
            <a:pPr>
              <a:defRPr/>
            </a:pPr>
            <a:r>
              <a:rPr lang="en-US" sz="2400" b="1" dirty="0">
                <a:solidFill>
                  <a:srgbClr val="C00000"/>
                </a:solidFill>
              </a:rPr>
              <a:t>DELETE</a:t>
            </a:r>
            <a:r>
              <a:rPr lang="en-US" sz="2400" dirty="0"/>
              <a:t>: requests that the origin server deletes the resource identified by the Request-URI.  </a:t>
            </a:r>
          </a:p>
          <a:p>
            <a:pPr lvl="1">
              <a:defRPr/>
            </a:pPr>
            <a:r>
              <a:rPr lang="en-US" dirty="0"/>
              <a:t>The client cannot be guaranteed that the operation has been carried out, even if the status code returned from the origin server indicates that the action is </a:t>
            </a:r>
            <a:r>
              <a:rPr lang="en-US" dirty="0">
                <a:solidFill>
                  <a:srgbClr val="0000FF"/>
                </a:solidFill>
              </a:rPr>
              <a:t>successful</a:t>
            </a:r>
            <a:r>
              <a:rPr lang="en-US" dirty="0"/>
              <a:t>.   Why?  </a:t>
            </a:r>
          </a:p>
          <a:p>
            <a:pPr lvl="1">
              <a:defRPr/>
            </a:pPr>
            <a:r>
              <a:rPr lang="en-US" dirty="0"/>
              <a:t>However, the server SHOULD NOT indicate success unless, at the time the response is given, it intends to delete the resource or move it to an inaccessible location.</a:t>
            </a:r>
          </a:p>
          <a:p>
            <a:pPr>
              <a:defRPr/>
            </a:pPr>
            <a:r>
              <a:rPr lang="en-US" sz="2400" b="1" dirty="0">
                <a:solidFill>
                  <a:srgbClr val="C00000"/>
                </a:solidFill>
              </a:rPr>
              <a:t>TRACE</a:t>
            </a:r>
            <a:r>
              <a:rPr lang="en-US" sz="2400" dirty="0"/>
              <a:t>: invoke a remote, application-layer </a:t>
            </a:r>
            <a:br>
              <a:rPr lang="en-US" sz="2400" dirty="0"/>
            </a:br>
            <a:r>
              <a:rPr lang="en-US" sz="2400" dirty="0"/>
              <a:t>loop-back of the request message.</a:t>
            </a:r>
          </a:p>
          <a:p>
            <a:pPr>
              <a:defRPr/>
            </a:pPr>
            <a:r>
              <a:rPr lang="en-US" sz="2400" b="1" dirty="0">
                <a:solidFill>
                  <a:srgbClr val="C00000"/>
                </a:solidFill>
              </a:rPr>
              <a:t>CONNECT</a:t>
            </a:r>
            <a:r>
              <a:rPr lang="en-US" sz="2400" dirty="0"/>
              <a:t>: for use with a proxy that can dynamically switch to a tunnel (e.g., SSL tunneling)</a:t>
            </a:r>
          </a:p>
        </p:txBody>
      </p:sp>
      <p:sp>
        <p:nvSpPr>
          <p:cNvPr id="3072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BAC023-28C6-41D2-972E-3ED3001739ED}" type="slidenum">
              <a:rPr lang="en-US" b="0" smtClean="0">
                <a:solidFill>
                  <a:schemeClr val="tx2"/>
                </a:solidFill>
              </a:rPr>
              <a:pPr/>
              <a:t>38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8077200" y="2819400"/>
            <a:ext cx="1066800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2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Method Response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0"/>
            <a:ext cx="8497888" cy="53340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 dirty="0"/>
              <a:t>Sample Response Codes:</a:t>
            </a:r>
          </a:p>
          <a:p>
            <a:pPr lvl="1">
              <a:defRPr/>
            </a:pPr>
            <a:r>
              <a:rPr lang="en-US" dirty="0"/>
              <a:t>200 (OK) </a:t>
            </a:r>
          </a:p>
          <a:p>
            <a:pPr lvl="1">
              <a:defRPr/>
            </a:pPr>
            <a:r>
              <a:rPr lang="en-US" dirty="0"/>
              <a:t>201 (Created)</a:t>
            </a:r>
          </a:p>
          <a:p>
            <a:pPr lvl="1">
              <a:defRPr/>
            </a:pPr>
            <a:r>
              <a:rPr lang="en-US" dirty="0"/>
              <a:t>202 (Accepted)</a:t>
            </a:r>
          </a:p>
          <a:p>
            <a:pPr lvl="1">
              <a:defRPr/>
            </a:pPr>
            <a:r>
              <a:rPr lang="en-US" dirty="0"/>
              <a:t>204 (No Content)</a:t>
            </a:r>
          </a:p>
          <a:p>
            <a:pPr lvl="1">
              <a:defRPr/>
            </a:pPr>
            <a:r>
              <a:rPr lang="en-US" dirty="0"/>
              <a:t>301 (Moved Permanently)</a:t>
            </a:r>
          </a:p>
          <a:p>
            <a:pPr lvl="1">
              <a:defRPr/>
            </a:pPr>
            <a:r>
              <a:rPr lang="en-US" dirty="0"/>
              <a:t>400 (Bad Request: Server does not understand the command)</a:t>
            </a:r>
          </a:p>
          <a:p>
            <a:pPr lvl="1">
              <a:defRPr/>
            </a:pPr>
            <a:r>
              <a:rPr lang="en-US" dirty="0"/>
              <a:t>401 (Unauthorized user)</a:t>
            </a:r>
          </a:p>
          <a:p>
            <a:pPr lvl="1">
              <a:defRPr/>
            </a:pPr>
            <a:r>
              <a:rPr lang="en-US" dirty="0"/>
              <a:t>403 (Forbidden)</a:t>
            </a:r>
          </a:p>
          <a:p>
            <a:pPr lvl="1">
              <a:defRPr/>
            </a:pPr>
            <a:r>
              <a:rPr lang="en-US" dirty="0"/>
              <a:t>404 (Not Found: The service/app not deployed or not registered to Web Administrative Service) </a:t>
            </a:r>
          </a:p>
          <a:p>
            <a:pPr lvl="1">
              <a:defRPr/>
            </a:pPr>
            <a:r>
              <a:rPr lang="en-US" dirty="0"/>
              <a:t>500 (Internal Server Error)</a:t>
            </a:r>
          </a:p>
          <a:p>
            <a:pPr lvl="1">
              <a:defRPr/>
            </a:pPr>
            <a:r>
              <a:rPr lang="en-US" dirty="0"/>
              <a:t>501 (Not Implemented) 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D6CF266-3620-4581-A0DD-4F005AA34CE8}" type="slidenum">
              <a:rPr lang="en-US" b="0" smtClean="0">
                <a:solidFill>
                  <a:schemeClr val="tx2"/>
                </a:solidFill>
              </a:rPr>
              <a:pPr/>
              <a:t>39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397EFB7C-E31B-45A0-A50C-86728C3B4FDD}"/>
              </a:ext>
            </a:extLst>
          </p:cNvPr>
          <p:cNvSpPr/>
          <p:nvPr/>
        </p:nvSpPr>
        <p:spPr bwMode="auto">
          <a:xfrm>
            <a:off x="6781800" y="5943600"/>
            <a:ext cx="3697288" cy="762000"/>
          </a:xfrm>
          <a:prstGeom prst="wedgeRoundRectCallout">
            <a:avLst>
              <a:gd name="adj1" fmla="val 2384"/>
              <a:gd name="adj2" fmla="val -13219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.</a:t>
            </a:r>
            <a:r>
              <a:rPr lang="en-US" dirty="0">
                <a:latin typeface="Times New Roman" pitchFamily="18" charset="0"/>
              </a:rPr>
              <a:t>svc is not accessible by default. Need to override the security setting</a:t>
            </a:r>
          </a:p>
        </p:txBody>
      </p:sp>
    </p:spTree>
    <p:extLst>
      <p:ext uri="{BB962C8B-B14F-4D97-AF65-F5344CB8AC3E}">
        <p14:creationId xmlns:p14="http://schemas.microsoft.com/office/powerpoint/2010/main" val="277171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62962" y="8947"/>
            <a:ext cx="11314038" cy="990600"/>
          </a:xfrm>
        </p:spPr>
        <p:txBody>
          <a:bodyPr>
            <a:noAutofit/>
          </a:bodyPr>
          <a:lstStyle/>
          <a:p>
            <a:r>
              <a:rPr lang="en-US" sz="3200" dirty="0"/>
              <a:t>Distributed Software </a:t>
            </a:r>
            <a:r>
              <a:rPr lang="en-US" sz="3200" dirty="0" smtClean="0"/>
              <a:t>Development through </a:t>
            </a:r>
            <a:r>
              <a:rPr lang="en-US" sz="3200" dirty="0"/>
              <a:t>Data Standards</a:t>
            </a: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406D985-F480-4253-AAD4-B69EB01614EC}" type="slidenum">
              <a:rPr lang="en-US" b="0" smtClean="0">
                <a:solidFill>
                  <a:schemeClr val="tx2"/>
                </a:solidFill>
                <a:latin typeface="Candara" panose="020E0502030303020204" pitchFamily="34" charset="0"/>
              </a:rPr>
              <a:pPr/>
              <a:t>4</a:t>
            </a:fld>
            <a:endParaRPr lang="en-US" b="0">
              <a:solidFill>
                <a:schemeClr val="tx2"/>
              </a:solidFill>
              <a:latin typeface="Candara" panose="020E0502030303020204" pitchFamily="34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743200" y="2058155"/>
            <a:ext cx="1447800" cy="609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>
                <a:latin typeface="Candara" panose="020E0502030303020204" pitchFamily="34" charset="0"/>
              </a:rPr>
              <a:t>Enrollment applications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4953000" y="2058155"/>
            <a:ext cx="1447800" cy="609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>
                <a:latin typeface="Candara" panose="020E0502030303020204" pitchFamily="34" charset="0"/>
              </a:rPr>
              <a:t>Applications evaluation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2667000" y="5182355"/>
            <a:ext cx="1524000" cy="9525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Grade book in Canvas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7239000" y="2058155"/>
            <a:ext cx="1828800" cy="609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600" dirty="0">
                <a:latin typeface="Candara" panose="020E0502030303020204" pitchFamily="34" charset="0"/>
              </a:rPr>
              <a:t>Student </a:t>
            </a:r>
            <a:br>
              <a:rPr lang="en-US" sz="1600" dirty="0">
                <a:latin typeface="Candara" panose="020E0502030303020204" pitchFamily="34" charset="0"/>
              </a:rPr>
            </a:br>
            <a:r>
              <a:rPr lang="en-US" sz="1600" dirty="0">
                <a:latin typeface="Candara" panose="020E0502030303020204" pitchFamily="34" charset="0"/>
              </a:rPr>
              <a:t>ranks / admission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5029201" y="5182355"/>
            <a:ext cx="1371599" cy="9525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Grades in university student DB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7162800" y="5182355"/>
            <a:ext cx="1790700" cy="609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Grade transfer to other schools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2286000" y="3353555"/>
            <a:ext cx="70104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>
              <a:latin typeface="Candara" panose="020E0502030303020204" pitchFamily="34" charset="0"/>
            </a:endParaRPr>
          </a:p>
          <a:p>
            <a:pPr algn="ctr">
              <a:defRPr/>
            </a:pPr>
            <a:r>
              <a:rPr lang="en-US" dirty="0">
                <a:latin typeface="Candara" panose="020E0502030303020204" pitchFamily="34" charset="0"/>
              </a:rPr>
              <a:t>Data standards and transformation</a:t>
            </a:r>
          </a:p>
        </p:txBody>
      </p:sp>
      <p:cxnSp>
        <p:nvCxnSpPr>
          <p:cNvPr id="5131" name="Elbow Connector 12"/>
          <p:cNvCxnSpPr>
            <a:cxnSpLocks noChangeShapeType="1"/>
            <a:stCxn id="5124" idx="3"/>
          </p:cNvCxnSpPr>
          <p:nvPr/>
        </p:nvCxnSpPr>
        <p:spPr bwMode="auto">
          <a:xfrm>
            <a:off x="4191000" y="2362955"/>
            <a:ext cx="228600" cy="9906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2" name="Shape 19"/>
          <p:cNvCxnSpPr>
            <a:cxnSpLocks noChangeShapeType="1"/>
            <a:stCxn id="5125" idx="1"/>
          </p:cNvCxnSpPr>
          <p:nvPr/>
        </p:nvCxnSpPr>
        <p:spPr bwMode="auto">
          <a:xfrm rot="10800000" flipV="1">
            <a:off x="4724400" y="2362955"/>
            <a:ext cx="228600" cy="9906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3" name="Shape 22"/>
          <p:cNvCxnSpPr>
            <a:cxnSpLocks noChangeShapeType="1"/>
            <a:stCxn id="5125" idx="3"/>
          </p:cNvCxnSpPr>
          <p:nvPr/>
        </p:nvCxnSpPr>
        <p:spPr bwMode="auto">
          <a:xfrm>
            <a:off x="6400800" y="2362955"/>
            <a:ext cx="152400" cy="9906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Shape 23"/>
          <p:cNvCxnSpPr>
            <a:cxnSpLocks noChangeShapeType="1"/>
          </p:cNvCxnSpPr>
          <p:nvPr/>
        </p:nvCxnSpPr>
        <p:spPr bwMode="auto">
          <a:xfrm rot="10800000" flipV="1">
            <a:off x="7010400" y="2362955"/>
            <a:ext cx="228600" cy="9906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5" name="Shape 29"/>
          <p:cNvCxnSpPr>
            <a:cxnSpLocks noChangeShapeType="1"/>
            <a:stCxn id="5126" idx="3"/>
          </p:cNvCxnSpPr>
          <p:nvPr/>
        </p:nvCxnSpPr>
        <p:spPr bwMode="auto">
          <a:xfrm flipV="1">
            <a:off x="4191000" y="4420355"/>
            <a:ext cx="152400" cy="123825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6" name="Shape 32"/>
          <p:cNvCxnSpPr>
            <a:cxnSpLocks noChangeShapeType="1"/>
            <a:endCxn id="5128" idx="1"/>
          </p:cNvCxnSpPr>
          <p:nvPr/>
        </p:nvCxnSpPr>
        <p:spPr bwMode="auto">
          <a:xfrm rot="16200000" flipH="1">
            <a:off x="4295775" y="4925180"/>
            <a:ext cx="1238250" cy="2286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7" name="Shape 33"/>
          <p:cNvCxnSpPr>
            <a:cxnSpLocks noChangeShapeType="1"/>
            <a:stCxn id="5128" idx="3"/>
          </p:cNvCxnSpPr>
          <p:nvPr/>
        </p:nvCxnSpPr>
        <p:spPr bwMode="auto">
          <a:xfrm flipV="1">
            <a:off x="6400800" y="4420355"/>
            <a:ext cx="152401" cy="123825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8" name="Shape 34"/>
          <p:cNvCxnSpPr>
            <a:cxnSpLocks noChangeShapeType="1"/>
          </p:cNvCxnSpPr>
          <p:nvPr/>
        </p:nvCxnSpPr>
        <p:spPr bwMode="auto">
          <a:xfrm rot="16200000" flipH="1">
            <a:off x="6553200" y="4877555"/>
            <a:ext cx="1066800" cy="1524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Oval 36"/>
          <p:cNvSpPr/>
          <p:nvPr/>
        </p:nvSpPr>
        <p:spPr bwMode="auto">
          <a:xfrm>
            <a:off x="2438400" y="3582155"/>
            <a:ext cx="11430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spcBef>
                <a:spcPts val="1200"/>
              </a:spcBef>
              <a:defRPr/>
            </a:pPr>
            <a:r>
              <a:rPr lang="en-US" sz="1600" dirty="0">
                <a:latin typeface="Candara" panose="020E0502030303020204" pitchFamily="34" charset="0"/>
              </a:rPr>
              <a:t>HTML</a:t>
            </a:r>
          </a:p>
        </p:txBody>
      </p:sp>
      <p:sp>
        <p:nvSpPr>
          <p:cNvPr id="38" name="Oval 37"/>
          <p:cNvSpPr/>
          <p:nvPr/>
        </p:nvSpPr>
        <p:spPr bwMode="auto">
          <a:xfrm>
            <a:off x="3733800" y="3582155"/>
            <a:ext cx="10668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Candara" panose="020E0502030303020204" pitchFamily="34" charset="0"/>
              </a:rPr>
              <a:t>Text</a:t>
            </a:r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5105400" y="3505955"/>
            <a:ext cx="1066800" cy="8382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>
                <a:latin typeface="Candara" panose="020E0502030303020204" pitchFamily="34" charset="0"/>
              </a:rPr>
              <a:t>XML</a:t>
            </a:r>
          </a:p>
        </p:txBody>
      </p:sp>
      <p:sp>
        <p:nvSpPr>
          <p:cNvPr id="40" name="Oval 39"/>
          <p:cNvSpPr/>
          <p:nvPr/>
        </p:nvSpPr>
        <p:spPr bwMode="auto">
          <a:xfrm>
            <a:off x="6477000" y="3582155"/>
            <a:ext cx="10668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Candara" panose="020E0502030303020204" pitchFamily="34" charset="0"/>
              </a:rPr>
              <a:t>JSON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7848600" y="3582155"/>
            <a:ext cx="10668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Candara" panose="020E0502030303020204" pitchFamily="34" charset="0"/>
              </a:rPr>
              <a:t>Excel</a:t>
            </a:r>
          </a:p>
        </p:txBody>
      </p:sp>
      <p:cxnSp>
        <p:nvCxnSpPr>
          <p:cNvPr id="5144" name="Straight Arrow Connector 42"/>
          <p:cNvCxnSpPr>
            <a:cxnSpLocks noChangeShapeType="1"/>
            <a:endCxn id="5124" idx="1"/>
          </p:cNvCxnSpPr>
          <p:nvPr/>
        </p:nvCxnSpPr>
        <p:spPr bwMode="auto">
          <a:xfrm flipV="1">
            <a:off x="2286000" y="2362955"/>
            <a:ext cx="4572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5" name="Straight Arrow Connector 45"/>
          <p:cNvCxnSpPr>
            <a:cxnSpLocks noChangeShapeType="1"/>
            <a:stCxn id="5129" idx="3"/>
          </p:cNvCxnSpPr>
          <p:nvPr/>
        </p:nvCxnSpPr>
        <p:spPr bwMode="auto">
          <a:xfrm>
            <a:off x="8953500" y="5487155"/>
            <a:ext cx="3429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6" name="Straight Arrow Connector 47"/>
          <p:cNvCxnSpPr>
            <a:cxnSpLocks noChangeShapeType="1"/>
            <a:stCxn id="5127" idx="3"/>
          </p:cNvCxnSpPr>
          <p:nvPr/>
        </p:nvCxnSpPr>
        <p:spPr bwMode="auto">
          <a:xfrm>
            <a:off x="9067800" y="2362955"/>
            <a:ext cx="3429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7" name="Straight Arrow Connector 49"/>
          <p:cNvCxnSpPr>
            <a:cxnSpLocks noChangeShapeType="1"/>
            <a:endCxn id="5126" idx="1"/>
          </p:cNvCxnSpPr>
          <p:nvPr/>
        </p:nvCxnSpPr>
        <p:spPr bwMode="auto">
          <a:xfrm>
            <a:off x="2209800" y="5658605"/>
            <a:ext cx="4572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2209801" y="1028594"/>
            <a:ext cx="7188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rPr>
              <a:t>Example: A University Enterprise System</a:t>
            </a:r>
          </a:p>
        </p:txBody>
      </p:sp>
    </p:spTree>
    <p:extLst>
      <p:ext uri="{BB962C8B-B14F-4D97-AF65-F5344CB8AC3E}">
        <p14:creationId xmlns:p14="http://schemas.microsoft.com/office/powerpoint/2010/main" val="165656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0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Methods vs. RESTful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8820" y="1143000"/>
            <a:ext cx="8229600" cy="48768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An HTTP method is necessary for a </a:t>
            </a:r>
            <a:r>
              <a:rPr lang="en-US" dirty="0">
                <a:solidFill>
                  <a:srgbClr val="0000FF"/>
                </a:solidFill>
              </a:rPr>
              <a:t>traditional</a:t>
            </a:r>
            <a:r>
              <a:rPr lang="en-US" dirty="0"/>
              <a:t> HTTP request, where no programming method / function is defined on server side.</a:t>
            </a:r>
          </a:p>
          <a:p>
            <a:pPr>
              <a:defRPr/>
            </a:pPr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RESTful service </a:t>
            </a:r>
            <a:r>
              <a:rPr lang="en-US" dirty="0"/>
              <a:t>is also accessed by an HTTP request, but it is defined by a function / method, on server side. It does not necessarily need an HTTP method, and thus, HTTP </a:t>
            </a:r>
            <a:r>
              <a:rPr lang="en-US" dirty="0">
                <a:solidFill>
                  <a:srgbClr val="0000FF"/>
                </a:solidFill>
              </a:rPr>
              <a:t>GET</a:t>
            </a:r>
            <a:r>
              <a:rPr lang="en-US" dirty="0"/>
              <a:t> can be used when we define a RESTful service, even if the service is about storing data into the server. </a:t>
            </a:r>
          </a:p>
          <a:p>
            <a:pPr>
              <a:defRPr/>
            </a:pPr>
            <a:r>
              <a:rPr lang="en-US" dirty="0"/>
              <a:t>We may use other HTTP methods, for specific services, for example, use HTTP Head method for defining a one-way service call.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D6CF266-3620-4581-A0DD-4F005AA34CE8}" type="slidenum">
              <a:rPr lang="en-US" b="0" smtClean="0">
                <a:solidFill>
                  <a:schemeClr val="tx2"/>
                </a:solidFill>
              </a:rPr>
              <a:pPr/>
              <a:t>40</a:t>
            </a:fld>
            <a:endParaRPr lang="en-US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6534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6CDD919-3860-4172-9052-5964F832AF65}" type="slidenum">
              <a:rPr lang="en-US" b="0" smtClean="0">
                <a:solidFill>
                  <a:schemeClr val="tx2"/>
                </a:solidFill>
              </a:rPr>
              <a:pPr/>
              <a:t>41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SOAP Over HTTP </a:t>
            </a:r>
            <a:endParaRPr lang="en-US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066800"/>
            <a:ext cx="8421688" cy="5410200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ea typeface="宋体" pitchFamily="2" charset="-122"/>
              </a:rPr>
              <a:t>As a higher-level protocol, SOAP messages are carried by a lower-level protocol. Often, it is bound to HTTP;</a:t>
            </a:r>
          </a:p>
          <a:p>
            <a:pPr eaLnBrk="1" hangingPunct="1"/>
            <a:r>
              <a:rPr lang="en-US" altLang="zh-CN" sz="2400" dirty="0">
                <a:ea typeface="宋体" pitchFamily="2" charset="-122"/>
              </a:rPr>
              <a:t>An HTTP client identifies the server via a URI, connects to it using underlying protocols, e.g., TCP/IP;</a:t>
            </a:r>
          </a:p>
          <a:p>
            <a:pPr eaLnBrk="1" hangingPunct="1"/>
            <a:r>
              <a:rPr lang="en-US" altLang="zh-CN" sz="2400" dirty="0">
                <a:ea typeface="宋体" pitchFamily="2" charset="-122"/>
              </a:rPr>
              <a:t>SOAP is a </a:t>
            </a:r>
            <a:r>
              <a:rPr lang="en-GB" altLang="zh-CN" sz="2400" dirty="0">
                <a:ea typeface="宋体" pitchFamily="2" charset="-122"/>
              </a:rPr>
              <a:t>one-way message exchange protocol;</a:t>
            </a:r>
            <a:r>
              <a:rPr lang="en-US" altLang="zh-CN" sz="2400" dirty="0">
                <a:ea typeface="宋体" pitchFamily="2" charset="-122"/>
              </a:rPr>
              <a:t> It relies on HTTP to relate the return message to the requesting message;</a:t>
            </a:r>
          </a:p>
          <a:p>
            <a:pPr eaLnBrk="1" hangingPunct="1"/>
            <a:r>
              <a:rPr lang="en-US" altLang="zh-CN" sz="2400" dirty="0">
                <a:ea typeface="宋体" pitchFamily="2" charset="-122"/>
              </a:rPr>
              <a:t>HTTP implicitly correlates its request message with its response message, through its POST, GET and INVOKE methods, which support SOAP’s web method call and return value: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Use the HTTP POST method for conveying SOAP message in the body of a HTTP request and response message; 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Use the GET method in an HTTP request to return a SOAP message in the body of an HTTP response.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7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750"/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C390137-3824-4261-95CF-F6A391F74A07}" type="slidenum">
              <a:rPr lang="en-US" b="0" smtClean="0">
                <a:solidFill>
                  <a:schemeClr val="tx2"/>
                </a:solidFill>
              </a:rPr>
              <a:pPr/>
              <a:t>42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SOAP: </a:t>
            </a:r>
            <a:r>
              <a:rPr lang="en-US" altLang="zh-CN">
                <a:ea typeface="宋体" pitchFamily="2" charset="-122"/>
              </a:rPr>
              <a:t>Simple Object Access Protocol </a:t>
            </a:r>
            <a:endParaRPr lang="en-US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752601" y="5181600"/>
            <a:ext cx="8736013" cy="5715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1755776" y="5334001"/>
            <a:ext cx="1444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b="0"/>
              <a:t>&lt;soap:Envelope&gt;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3200400" y="5295901"/>
            <a:ext cx="2725738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&lt;soap:header&gt;  . . . &lt;/soap:header&gt;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6024563" y="5295901"/>
            <a:ext cx="3008312" cy="3460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&lt;soap:body&gt;     .   .   .    &lt;/soap:body&gt;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8991600" y="5324476"/>
            <a:ext cx="152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sz="1400" b="0"/>
              <a:t>&lt;/soap:Envelope&gt;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2133600" y="1447800"/>
            <a:ext cx="7924800" cy="347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0" dirty="0">
                <a:ea typeface="宋体" pitchFamily="2" charset="-122"/>
              </a:rPr>
              <a:t>SOAP protocol is used to transport messages between Web services and Web applications;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0" dirty="0">
                <a:ea typeface="宋体" pitchFamily="2" charset="-122"/>
              </a:rPr>
              <a:t>SOAP is a </a:t>
            </a:r>
            <a:r>
              <a:rPr lang="en-US" altLang="zh-CN" sz="2400" b="0" dirty="0">
                <a:solidFill>
                  <a:srgbClr val="0000FF"/>
                </a:solidFill>
                <a:ea typeface="宋体" pitchFamily="2" charset="-122"/>
              </a:rPr>
              <a:t>one-way</a:t>
            </a:r>
            <a:r>
              <a:rPr lang="en-US" altLang="zh-CN" sz="2400" b="0" dirty="0">
                <a:ea typeface="宋体" pitchFamily="2" charset="-122"/>
              </a:rPr>
              <a:t> message protocol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0" dirty="0">
                <a:ea typeface="宋体" pitchFamily="2" charset="-122"/>
              </a:rPr>
              <a:t>A SOAP packet is an XML document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GB" altLang="zh-CN" sz="2400" b="0" dirty="0">
                <a:ea typeface="宋体" pitchFamily="2" charset="-122"/>
              </a:rPr>
              <a:t>Like any communication protocol, a SOAP </a:t>
            </a:r>
            <a:r>
              <a:rPr lang="en-US" altLang="zh-CN" sz="2400" b="0" dirty="0">
                <a:ea typeface="宋体" pitchFamily="2" charset="-122"/>
              </a:rPr>
              <a:t>packet </a:t>
            </a:r>
            <a:r>
              <a:rPr lang="en-GB" altLang="zh-CN" sz="2400" b="0" dirty="0">
                <a:ea typeface="宋体" pitchFamily="2" charset="-122"/>
              </a:rPr>
              <a:t>consists of wrapper information and payload</a:t>
            </a:r>
            <a:r>
              <a:rPr lang="en-US" altLang="zh-CN" sz="2400" b="0" dirty="0">
                <a:ea typeface="宋体" pitchFamily="2" charset="-122"/>
              </a:rPr>
              <a:t>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0" dirty="0">
                <a:ea typeface="宋体" pitchFamily="2" charset="-122"/>
              </a:rPr>
              <a:t>A SOAP packet is often wrapped in an HTTP packet and sent as a part of HTTP packet over the internet;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0" dirty="0">
                <a:ea typeface="宋体" pitchFamily="2" charset="-122"/>
              </a:rPr>
              <a:t>SOAP packet is in </a:t>
            </a:r>
            <a:r>
              <a:rPr lang="en-US" altLang="zh-CN" sz="2400" b="0" dirty="0">
                <a:solidFill>
                  <a:srgbClr val="0000FF"/>
                </a:solidFill>
                <a:ea typeface="宋体" pitchFamily="2" charset="-122"/>
              </a:rPr>
              <a:t>XML</a:t>
            </a:r>
            <a:r>
              <a:rPr lang="en-US" altLang="zh-CN" sz="2400" b="0" dirty="0">
                <a:ea typeface="宋体" pitchFamily="2" charset="-122"/>
              </a:rPr>
              <a:t> format, which looks as follow: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42565494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97E3B83-2EFE-4B87-AC49-5D0839EC67FF}" type="slidenum">
              <a:rPr lang="en-US" b="0" smtClean="0">
                <a:solidFill>
                  <a:schemeClr val="tx2"/>
                </a:solidFill>
              </a:rPr>
              <a:pPr/>
              <a:t>43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SOAP Example: Travel Itinerary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219200"/>
            <a:ext cx="8802688" cy="5562600"/>
          </a:xfrm>
        </p:spPr>
        <p:txBody>
          <a:bodyPr>
            <a:normAutofit lnSpcReduction="10000"/>
          </a:bodyPr>
          <a:lstStyle/>
          <a:p>
            <a:pPr>
              <a:buNone/>
              <a:tabLst>
                <a:tab pos="692150" algn="l"/>
                <a:tab pos="1031875" algn="l"/>
              </a:tabLst>
            </a:pPr>
            <a:r>
              <a:rPr lang="fr-FR" sz="1800" dirty="0">
                <a:latin typeface="Arial" charset="0"/>
              </a:rPr>
              <a:t>&lt;?</a:t>
            </a:r>
            <a:r>
              <a:rPr lang="fr-FR" sz="1800" dirty="0" err="1">
                <a:solidFill>
                  <a:srgbClr val="0000FF"/>
                </a:solidFill>
                <a:latin typeface="Arial" charset="0"/>
              </a:rPr>
              <a:t>xml</a:t>
            </a:r>
            <a:r>
              <a:rPr lang="fr-FR" sz="18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fr-FR" sz="1800" dirty="0">
                <a:latin typeface="Arial" charset="0"/>
              </a:rPr>
              <a:t>version='1.0' ?&gt;</a:t>
            </a:r>
          </a:p>
          <a:p>
            <a:pPr>
              <a:buNone/>
              <a:tabLst>
                <a:tab pos="692150" algn="l"/>
                <a:tab pos="1031875" algn="l"/>
              </a:tabLst>
            </a:pPr>
            <a:r>
              <a:rPr lang="fr-FR" sz="1800" dirty="0">
                <a:latin typeface="Arial" charset="0"/>
              </a:rPr>
              <a:t>&lt;</a:t>
            </a:r>
            <a:r>
              <a:rPr lang="fr-FR" sz="1800" dirty="0" err="1">
                <a:latin typeface="Arial" charset="0"/>
              </a:rPr>
              <a:t>soap:</a:t>
            </a:r>
            <a:r>
              <a:rPr lang="fr-FR" sz="1800" b="1" dirty="0" err="1">
                <a:latin typeface="Arial" charset="0"/>
              </a:rPr>
              <a:t>Envelope</a:t>
            </a:r>
            <a:r>
              <a:rPr lang="fr-FR" sz="1800" dirty="0">
                <a:latin typeface="Arial" charset="0"/>
              </a:rPr>
              <a:t> </a:t>
            </a:r>
            <a:r>
              <a:rPr lang="fr-FR" sz="1800" dirty="0" err="1">
                <a:latin typeface="Arial" charset="0"/>
              </a:rPr>
              <a:t>xmlns:</a:t>
            </a:r>
            <a:r>
              <a:rPr lang="fr-FR" sz="1800" dirty="0" err="1">
                <a:solidFill>
                  <a:schemeClr val="tx2"/>
                </a:solidFill>
                <a:latin typeface="Arial" charset="0"/>
              </a:rPr>
              <a:t>soap</a:t>
            </a:r>
            <a:r>
              <a:rPr lang="fr-FR" sz="1800" dirty="0">
                <a:latin typeface="Arial" charset="0"/>
              </a:rPr>
              <a:t>="http://www.w3.org/2003/05/soap-envelope"&gt; </a:t>
            </a:r>
          </a:p>
          <a:p>
            <a:pPr>
              <a:buNone/>
              <a:tabLst>
                <a:tab pos="692150" algn="l"/>
                <a:tab pos="1031875" algn="l"/>
              </a:tabLst>
            </a:pPr>
            <a:r>
              <a:rPr lang="en-US" sz="1800" dirty="0">
                <a:latin typeface="Arial" charset="0"/>
              </a:rPr>
              <a:t>	&lt;</a:t>
            </a:r>
            <a:r>
              <a:rPr lang="en-US" sz="1800" dirty="0" err="1">
                <a:latin typeface="Arial" charset="0"/>
              </a:rPr>
              <a:t>soap:</a:t>
            </a:r>
            <a:r>
              <a:rPr lang="en-US" sz="1800" b="1" dirty="0" err="1">
                <a:latin typeface="Arial" charset="0"/>
              </a:rPr>
              <a:t>Header</a:t>
            </a:r>
            <a:r>
              <a:rPr lang="en-US" sz="1800" dirty="0">
                <a:latin typeface="Arial" charset="0"/>
              </a:rPr>
              <a:t>&gt;</a:t>
            </a:r>
          </a:p>
          <a:p>
            <a:pPr>
              <a:buNone/>
              <a:tabLst>
                <a:tab pos="692150" algn="l"/>
                <a:tab pos="1031875" algn="l"/>
              </a:tabLst>
            </a:pPr>
            <a:r>
              <a:rPr lang="en-US" sz="1800" dirty="0">
                <a:latin typeface="Arial" charset="0"/>
              </a:rPr>
              <a:t>		&lt;</a:t>
            </a:r>
            <a:r>
              <a:rPr lang="en-US" sz="1800" dirty="0" err="1">
                <a:latin typeface="Arial" charset="0"/>
              </a:rPr>
              <a:t>m:reservation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xmlns:</a:t>
            </a:r>
            <a:r>
              <a:rPr lang="en-US" sz="1800" dirty="0" err="1">
                <a:solidFill>
                  <a:schemeClr val="tx2"/>
                </a:solidFill>
                <a:latin typeface="Arial" charset="0"/>
              </a:rPr>
              <a:t>m</a:t>
            </a:r>
            <a:r>
              <a:rPr lang="en-US" sz="1800" dirty="0">
                <a:latin typeface="Arial" charset="0"/>
              </a:rPr>
              <a:t>="http://travelcompany.example.org/reservation" </a:t>
            </a:r>
          </a:p>
          <a:p>
            <a:pPr>
              <a:buNone/>
              <a:tabLst>
                <a:tab pos="692150" algn="l"/>
                <a:tab pos="1031875" algn="l"/>
              </a:tabLst>
            </a:pPr>
            <a:r>
              <a:rPr lang="en-US" sz="1800" dirty="0">
                <a:latin typeface="Arial" charset="0"/>
              </a:rPr>
              <a:t>			</a:t>
            </a:r>
            <a:r>
              <a:rPr lang="en-US" sz="1800" dirty="0" err="1">
                <a:latin typeface="Arial" charset="0"/>
              </a:rPr>
              <a:t>soap:role</a:t>
            </a:r>
            <a:r>
              <a:rPr lang="en-US" sz="1800" dirty="0">
                <a:latin typeface="Arial" charset="0"/>
              </a:rPr>
              <a:t>="http://www.w3.org/2003/05/soap-envelope/role/next"</a:t>
            </a:r>
          </a:p>
          <a:p>
            <a:pPr>
              <a:buNone/>
              <a:tabLst>
                <a:tab pos="692150" algn="l"/>
                <a:tab pos="1031875" algn="l"/>
              </a:tabLst>
            </a:pPr>
            <a:r>
              <a:rPr lang="en-US" sz="1800" dirty="0">
                <a:latin typeface="Arial" charset="0"/>
              </a:rPr>
              <a:t>           	</a:t>
            </a:r>
            <a:r>
              <a:rPr lang="en-US" sz="1800" dirty="0" err="1">
                <a:latin typeface="Arial" charset="0"/>
              </a:rPr>
              <a:t>soap:mustUnderstand</a:t>
            </a:r>
            <a:r>
              <a:rPr lang="en-US" sz="1800" dirty="0">
                <a:latin typeface="Arial" charset="0"/>
              </a:rPr>
              <a:t>="true"&gt;</a:t>
            </a:r>
          </a:p>
          <a:p>
            <a:pPr>
              <a:buNone/>
              <a:tabLst>
                <a:tab pos="692150" algn="l"/>
                <a:tab pos="1031875" algn="l"/>
              </a:tabLst>
            </a:pPr>
            <a:r>
              <a:rPr lang="en-US" sz="1800" dirty="0">
                <a:latin typeface="Arial" charset="0"/>
              </a:rPr>
              <a:t>			&lt;</a:t>
            </a:r>
            <a:r>
              <a:rPr lang="en-US" sz="1800" dirty="0" err="1">
                <a:latin typeface="Arial" charset="0"/>
              </a:rPr>
              <a:t>m:reference</a:t>
            </a:r>
            <a:r>
              <a:rPr lang="en-US" sz="1800" dirty="0">
                <a:latin typeface="Arial" charset="0"/>
              </a:rPr>
              <a:t>&gt;uuid:</a:t>
            </a:r>
            <a:r>
              <a:rPr lang="en-US" sz="1800" dirty="0">
                <a:solidFill>
                  <a:schemeClr val="folHlink"/>
                </a:solidFill>
                <a:latin typeface="Arial" charset="0"/>
              </a:rPr>
              <a:t>093a2da1-q345-739r-ba5d-pqff98fe8j7d</a:t>
            </a:r>
            <a:r>
              <a:rPr lang="en-US" sz="1800" dirty="0">
                <a:latin typeface="Arial" charset="0"/>
              </a:rPr>
              <a:t>&lt;/</a:t>
            </a:r>
            <a:r>
              <a:rPr lang="en-US" sz="1800" dirty="0" err="1">
                <a:latin typeface="Arial" charset="0"/>
              </a:rPr>
              <a:t>m:reference</a:t>
            </a:r>
            <a:r>
              <a:rPr lang="en-US" sz="1800" dirty="0">
                <a:latin typeface="Arial" charset="0"/>
              </a:rPr>
              <a:t>&gt;</a:t>
            </a:r>
          </a:p>
          <a:p>
            <a:pPr>
              <a:buNone/>
              <a:tabLst>
                <a:tab pos="692150" algn="l"/>
                <a:tab pos="1031875" algn="l"/>
              </a:tabLst>
            </a:pPr>
            <a:r>
              <a:rPr lang="en-US" sz="1800" dirty="0">
                <a:latin typeface="Arial" charset="0"/>
              </a:rPr>
              <a:t>   			&lt;</a:t>
            </a:r>
            <a:r>
              <a:rPr lang="en-US" sz="1800" dirty="0" err="1">
                <a:latin typeface="Arial" charset="0"/>
              </a:rPr>
              <a:t>m:dateAndTime</a:t>
            </a:r>
            <a:r>
              <a:rPr lang="en-US" sz="1800" dirty="0">
                <a:latin typeface="Arial" charset="0"/>
              </a:rPr>
              <a:t>&gt;2001-11-29T13:20:00.000-05:00&lt;/</a:t>
            </a:r>
            <a:r>
              <a:rPr lang="en-US" sz="1800" dirty="0" err="1">
                <a:latin typeface="Arial" charset="0"/>
              </a:rPr>
              <a:t>m:dateAndTime</a:t>
            </a:r>
            <a:r>
              <a:rPr lang="en-US" sz="1800" dirty="0">
                <a:latin typeface="Arial" charset="0"/>
              </a:rPr>
              <a:t>&gt;</a:t>
            </a:r>
          </a:p>
          <a:p>
            <a:pPr>
              <a:buNone/>
              <a:tabLst>
                <a:tab pos="692150" algn="l"/>
                <a:tab pos="1031875" algn="l"/>
              </a:tabLst>
            </a:pPr>
            <a:r>
              <a:rPr lang="en-US" sz="1800" dirty="0">
                <a:latin typeface="Arial" charset="0"/>
              </a:rPr>
              <a:t>  		&lt;/</a:t>
            </a:r>
            <a:r>
              <a:rPr lang="en-US" sz="1800" dirty="0" err="1">
                <a:latin typeface="Arial" charset="0"/>
              </a:rPr>
              <a:t>m:reservation</a:t>
            </a:r>
            <a:r>
              <a:rPr lang="en-US" sz="1800" dirty="0">
                <a:latin typeface="Arial" charset="0"/>
              </a:rPr>
              <a:t>&gt;</a:t>
            </a:r>
          </a:p>
          <a:p>
            <a:pPr>
              <a:buNone/>
              <a:tabLst>
                <a:tab pos="692150" algn="l"/>
                <a:tab pos="1031875" algn="l"/>
              </a:tabLst>
            </a:pPr>
            <a:r>
              <a:rPr lang="en-US" sz="1800" dirty="0">
                <a:latin typeface="Arial" charset="0"/>
              </a:rPr>
              <a:t>  		</a:t>
            </a:r>
            <a:r>
              <a:rPr lang="nb-NO" sz="1800" dirty="0">
                <a:latin typeface="Arial" charset="0"/>
              </a:rPr>
              <a:t>&lt;n:passenger xmlns:n="http://mycompany.example.com/employees"</a:t>
            </a:r>
          </a:p>
          <a:p>
            <a:pPr>
              <a:buNone/>
              <a:tabLst>
                <a:tab pos="692150" algn="l"/>
                <a:tab pos="1031875" algn="l"/>
              </a:tabLst>
            </a:pPr>
            <a:r>
              <a:rPr lang="nb-NO" sz="1800" dirty="0">
                <a:latin typeface="Arial" charset="0"/>
              </a:rPr>
              <a:t>			soap:role="http://www.w3.org/2003/05/soap-envelope/role/next"</a:t>
            </a:r>
          </a:p>
          <a:p>
            <a:pPr>
              <a:buNone/>
              <a:tabLst>
                <a:tab pos="692150" algn="l"/>
                <a:tab pos="1031875" algn="l"/>
              </a:tabLst>
            </a:pPr>
            <a:r>
              <a:rPr lang="nb-NO" sz="1800" dirty="0">
                <a:latin typeface="Arial" charset="0"/>
              </a:rPr>
              <a:t>           	soap:mustUnderstand="true"&gt;</a:t>
            </a:r>
          </a:p>
          <a:p>
            <a:pPr>
              <a:buNone/>
              <a:tabLst>
                <a:tab pos="692150" algn="l"/>
                <a:tab pos="1031875" algn="l"/>
              </a:tabLst>
            </a:pPr>
            <a:r>
              <a:rPr lang="nb-NO" sz="1800" dirty="0">
                <a:latin typeface="Arial" charset="0"/>
              </a:rPr>
              <a:t>   			&lt;n:name&gt;David Smith&lt;/n:name&gt;</a:t>
            </a:r>
          </a:p>
          <a:p>
            <a:pPr>
              <a:buNone/>
              <a:tabLst>
                <a:tab pos="692150" algn="l"/>
                <a:tab pos="1031875" algn="l"/>
              </a:tabLst>
            </a:pPr>
            <a:r>
              <a:rPr lang="nb-NO" sz="1800" dirty="0">
                <a:latin typeface="Arial" charset="0"/>
              </a:rPr>
              <a:t> 		 &lt;/n:passenger&gt;</a:t>
            </a:r>
          </a:p>
          <a:p>
            <a:pPr>
              <a:buNone/>
              <a:tabLst>
                <a:tab pos="692150" algn="l"/>
                <a:tab pos="1031875" algn="l"/>
              </a:tabLst>
            </a:pPr>
            <a:r>
              <a:rPr lang="nb-NO" sz="1800" dirty="0">
                <a:latin typeface="Arial" charset="0"/>
              </a:rPr>
              <a:t> 	</a:t>
            </a:r>
            <a:r>
              <a:rPr lang="en-US" sz="1800" dirty="0">
                <a:latin typeface="Arial" charset="0"/>
              </a:rPr>
              <a:t>&lt;/</a:t>
            </a:r>
            <a:r>
              <a:rPr lang="en-US" sz="1800" dirty="0" err="1">
                <a:latin typeface="Arial" charset="0"/>
              </a:rPr>
              <a:t>soap:</a:t>
            </a:r>
            <a:r>
              <a:rPr lang="en-US" sz="1800" b="1" dirty="0" err="1">
                <a:latin typeface="Arial" charset="0"/>
              </a:rPr>
              <a:t>Header</a:t>
            </a:r>
            <a:r>
              <a:rPr lang="en-US" sz="1800" dirty="0">
                <a:latin typeface="Arial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690011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BD94173-0AFC-4883-BFAF-7B7494B6588E}" type="slidenum">
              <a:rPr lang="en-US" b="0" smtClean="0">
                <a:solidFill>
                  <a:schemeClr val="tx2"/>
                </a:solidFill>
              </a:rPr>
              <a:pPr/>
              <a:t>44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SOAP Example: Travel Itinerary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990600"/>
            <a:ext cx="8802688" cy="5562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>
                <a:latin typeface="Arial" charset="0"/>
              </a:rPr>
              <a:t>	&lt;soap:Body&gt;</a:t>
            </a:r>
          </a:p>
          <a:p>
            <a:pPr>
              <a:lnSpc>
                <a:spcPct val="80000"/>
              </a:lnSpc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>
                <a:latin typeface="Arial" charset="0"/>
              </a:rPr>
              <a:t>		&lt;p:itinerary xmlns:</a:t>
            </a:r>
            <a:r>
              <a:rPr lang="en-US" sz="1600">
                <a:solidFill>
                  <a:schemeClr val="tx2"/>
                </a:solidFill>
                <a:latin typeface="Arial" charset="0"/>
              </a:rPr>
              <a:t>p</a:t>
            </a:r>
            <a:r>
              <a:rPr lang="en-US" sz="1600">
                <a:latin typeface="Arial" charset="0"/>
              </a:rPr>
              <a:t>="http://travelcompany.example.org/reservation/travel"&gt;</a:t>
            </a:r>
          </a:p>
          <a:p>
            <a:pPr>
              <a:lnSpc>
                <a:spcPct val="80000"/>
              </a:lnSpc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/>
              <a:t>			&lt;p:departure&gt;</a:t>
            </a:r>
          </a:p>
          <a:p>
            <a:pPr>
              <a:lnSpc>
                <a:spcPct val="80000"/>
              </a:lnSpc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/>
              <a:t>     				&lt;p:departing&gt;New York&lt;/p:departing&gt;</a:t>
            </a:r>
          </a:p>
          <a:p>
            <a:pPr>
              <a:lnSpc>
                <a:spcPct val="80000"/>
              </a:lnSpc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/>
              <a:t>     				&lt;p:arriving&gt;Phoenix&lt;/p:arriving&gt;</a:t>
            </a:r>
          </a:p>
          <a:p>
            <a:pPr>
              <a:lnSpc>
                <a:spcPct val="80000"/>
              </a:lnSpc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/>
              <a:t>				&lt;p:departureDate&gt;2012-01-24&lt;/p:departureDate&gt;</a:t>
            </a:r>
          </a:p>
          <a:p>
            <a:pPr>
              <a:lnSpc>
                <a:spcPct val="80000"/>
              </a:lnSpc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/>
              <a:t>				&lt;p:departureTime&gt;late afternoon&lt;/p:departureTime&gt;</a:t>
            </a:r>
          </a:p>
          <a:p>
            <a:pPr>
              <a:lnSpc>
                <a:spcPct val="80000"/>
              </a:lnSpc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/>
              <a:t>				&lt;p:seatPreference&gt;aisle&lt;/p:seatPreference&gt;</a:t>
            </a:r>
          </a:p>
          <a:p>
            <a:pPr>
              <a:lnSpc>
                <a:spcPct val="80000"/>
              </a:lnSpc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/>
              <a:t>			&lt;/p:departure&gt;</a:t>
            </a:r>
          </a:p>
          <a:p>
            <a:pPr>
              <a:lnSpc>
                <a:spcPct val="80000"/>
              </a:lnSpc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/>
              <a:t>			&lt;p:return&gt;</a:t>
            </a:r>
          </a:p>
          <a:p>
            <a:pPr>
              <a:lnSpc>
                <a:spcPct val="80000"/>
              </a:lnSpc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/>
              <a:t>				&lt;p:departing&gt;Phoenix&lt;/p:departing&gt;</a:t>
            </a:r>
          </a:p>
          <a:p>
            <a:pPr>
              <a:lnSpc>
                <a:spcPct val="80000"/>
              </a:lnSpc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/>
              <a:t>				&lt;p:arriving&gt;New York&lt;/p:arriving&gt;</a:t>
            </a:r>
          </a:p>
          <a:p>
            <a:pPr>
              <a:lnSpc>
                <a:spcPct val="80000"/>
              </a:lnSpc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/>
              <a:t>				&lt;p:departureDate&gt;2012-01-30&lt;/p:departureDate&gt;</a:t>
            </a:r>
          </a:p>
          <a:p>
            <a:pPr>
              <a:lnSpc>
                <a:spcPct val="80000"/>
              </a:lnSpc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/>
              <a:t>				&lt;p:departureTime&gt;early-morning&lt;/p:departureTime&gt;</a:t>
            </a:r>
          </a:p>
          <a:p>
            <a:pPr>
              <a:lnSpc>
                <a:spcPct val="80000"/>
              </a:lnSpc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/>
              <a:t>				&lt;p:seatPreference&gt;window&lt;/p:seatPreference&gt;</a:t>
            </a:r>
          </a:p>
          <a:p>
            <a:pPr>
              <a:lnSpc>
                <a:spcPct val="80000"/>
              </a:lnSpc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/>
              <a:t>			&lt;/p:return&gt;</a:t>
            </a:r>
          </a:p>
          <a:p>
            <a:pPr>
              <a:lnSpc>
                <a:spcPct val="80000"/>
              </a:lnSpc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/>
              <a:t>		&lt;/p:itinerary&gt;</a:t>
            </a:r>
          </a:p>
          <a:p>
            <a:pPr>
              <a:lnSpc>
                <a:spcPct val="80000"/>
              </a:lnSpc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/>
              <a:t>		&lt;q:lodging xmlns:q="http://travelcompany.example.org/reservation/hotels"&gt;</a:t>
            </a:r>
          </a:p>
          <a:p>
            <a:pPr>
              <a:lnSpc>
                <a:spcPct val="80000"/>
              </a:lnSpc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/>
              <a:t>			&lt;q:preference&gt;none&lt;/q:preference&gt;</a:t>
            </a:r>
          </a:p>
          <a:p>
            <a:pPr>
              <a:lnSpc>
                <a:spcPct val="80000"/>
              </a:lnSpc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/>
              <a:t>		&lt;/q:lodging&gt;</a:t>
            </a:r>
          </a:p>
          <a:p>
            <a:pPr>
              <a:lnSpc>
                <a:spcPct val="80000"/>
              </a:lnSpc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/>
              <a:t>	&lt;/soap:Body&gt;</a:t>
            </a:r>
            <a:endParaRPr lang="en-US" altLang="zh-CN" sz="1600">
              <a:ea typeface="宋体" pitchFamily="2" charset="-122"/>
            </a:endParaRPr>
          </a:p>
          <a:p>
            <a:pPr>
              <a:lnSpc>
                <a:spcPct val="80000"/>
              </a:lnSpc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altLang="zh-CN" sz="1600">
                <a:ea typeface="宋体" pitchFamily="2" charset="-122"/>
              </a:rPr>
              <a:t>&lt;/soap:Envelope&gt; </a:t>
            </a:r>
            <a:endParaRPr lang="en-US" sz="16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15462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2133600" y="304800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Example of SOAP Over HTTP</a:t>
            </a:r>
            <a:br>
              <a:rPr lang="en-US"/>
            </a:br>
            <a:r>
              <a:rPr lang="en-US" b="0"/>
              <a:t>with a return value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1752600" y="1293813"/>
            <a:ext cx="4572000" cy="54102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000" i="1" dirty="0"/>
              <a:t>HTTP Request</a:t>
            </a:r>
            <a:endParaRPr lang="en-US" sz="2000" dirty="0"/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C00000"/>
                </a:solidFill>
              </a:rPr>
              <a:t>GET</a:t>
            </a:r>
            <a:r>
              <a:rPr lang="en-US" sz="2000" dirty="0">
                <a:solidFill>
                  <a:srgbClr val="00B050"/>
                </a:solidFill>
              </a:rPr>
              <a:t>/</a:t>
            </a:r>
            <a:r>
              <a:rPr lang="en-US" sz="2000" dirty="0" err="1">
                <a:solidFill>
                  <a:srgbClr val="00B050"/>
                </a:solidFill>
              </a:rPr>
              <a:t>StockQuoteService</a:t>
            </a:r>
            <a:endParaRPr lang="en-US" sz="2000" dirty="0"/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C00000"/>
                </a:solidFill>
              </a:rPr>
              <a:t>http://www.ibm.com </a:t>
            </a:r>
            <a:r>
              <a:rPr lang="en-US" sz="2000" dirty="0"/>
              <a:t>HTTP/1.1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00FF"/>
                </a:solidFill>
              </a:rPr>
              <a:t>Accept: application/</a:t>
            </a:r>
            <a:r>
              <a:rPr lang="en-US" sz="2000" dirty="0" err="1">
                <a:solidFill>
                  <a:srgbClr val="0000FF"/>
                </a:solidFill>
              </a:rPr>
              <a:t>soap+xml</a:t>
            </a:r>
            <a:endParaRPr lang="en-US" sz="2000" dirty="0">
              <a:solidFill>
                <a:srgbClr val="0000FF"/>
              </a:solidFill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00FF"/>
                </a:solidFill>
              </a:rPr>
              <a:t>Accept-Charset: utf-8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00FF"/>
                </a:solidFill>
              </a:rPr>
              <a:t>Content-Type: application/</a:t>
            </a:r>
            <a:r>
              <a:rPr lang="en-US" sz="2000" dirty="0" err="1">
                <a:solidFill>
                  <a:srgbClr val="0000FF"/>
                </a:solidFill>
              </a:rPr>
              <a:t>soap+xml</a:t>
            </a:r>
            <a:endParaRPr lang="en-US" sz="2000" dirty="0">
              <a:solidFill>
                <a:srgbClr val="0000FF"/>
              </a:solidFill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00FF"/>
                </a:solidFill>
              </a:rPr>
              <a:t>Content-Length: </a:t>
            </a:r>
            <a:r>
              <a:rPr lang="en-US" sz="2000" dirty="0" err="1">
                <a:solidFill>
                  <a:srgbClr val="0000FF"/>
                </a:solidFill>
              </a:rPr>
              <a:t>nnnn</a:t>
            </a:r>
            <a:endParaRPr lang="en-US" sz="2000" dirty="0">
              <a:solidFill>
                <a:srgbClr val="0000FF"/>
              </a:solidFill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&lt;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</a:rPr>
              <a:t>soap:Envelope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  &lt;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</a:rPr>
              <a:t>soap:Body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    &lt;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</a:rPr>
              <a:t>abc:GetStockQuote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      &lt;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</a:rPr>
              <a:t>abc:symbol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&gt;IBM&lt;/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</a:rPr>
              <a:t>abc:symbol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    &lt;/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</a:rPr>
              <a:t>abc:GetStockQuote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  &lt;/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</a:rPr>
              <a:t>soap:Body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&lt;/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</a:rPr>
              <a:t>soap:Envelope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&gt;</a:t>
            </a:r>
          </a:p>
          <a:p>
            <a:pPr>
              <a:buFont typeface="Wingdings" pitchFamily="2" charset="2"/>
              <a:buNone/>
              <a:defRPr/>
            </a:pPr>
            <a:endParaRPr lang="en-US" sz="2000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8DB4C1F-8D18-43C9-96DC-B73154242A3A}" type="slidenum">
              <a:rPr lang="en-US" b="0" smtClean="0">
                <a:solidFill>
                  <a:schemeClr val="tx2"/>
                </a:solidFill>
              </a:rPr>
              <a:pPr/>
              <a:t>45</a:t>
            </a:fld>
            <a:endParaRPr lang="en-US" b="0">
              <a:solidFill>
                <a:schemeClr val="tx2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096002" y="1370013"/>
            <a:ext cx="4419599" cy="5334000"/>
            <a:chOff x="4572000" y="1219200"/>
            <a:chExt cx="4419600" cy="5640388"/>
          </a:xfrm>
        </p:grpSpPr>
        <p:sp>
          <p:nvSpPr>
            <p:cNvPr id="39942" name="Content Placeholder 2"/>
            <p:cNvSpPr txBox="1">
              <a:spLocks/>
            </p:cNvSpPr>
            <p:nvPr/>
          </p:nvSpPr>
          <p:spPr bwMode="auto">
            <a:xfrm>
              <a:off x="4952999" y="1219200"/>
              <a:ext cx="4038601" cy="5410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000" b="0" i="1" dirty="0"/>
                <a:t>HTTP Response</a:t>
              </a:r>
              <a:endParaRPr lang="en-US" sz="2000" b="0" dirty="0"/>
            </a:p>
            <a:p>
              <a:pPr>
                <a:defRPr/>
              </a:pPr>
              <a:r>
                <a:rPr lang="en-US" sz="2000" b="0" dirty="0"/>
                <a:t>HTTP/1.1 </a:t>
              </a:r>
            </a:p>
            <a:p>
              <a:pPr>
                <a:defRPr/>
              </a:pPr>
              <a:r>
                <a:rPr lang="en-US" sz="2000" b="0" dirty="0">
                  <a:solidFill>
                    <a:srgbClr val="00B050"/>
                  </a:solidFill>
                </a:rPr>
                <a:t>200 OK</a:t>
              </a:r>
            </a:p>
            <a:p>
              <a:pPr>
                <a:defRPr/>
              </a:pPr>
              <a:r>
                <a:rPr lang="en-US" sz="2000" b="0" dirty="0">
                  <a:solidFill>
                    <a:srgbClr val="0000FF"/>
                  </a:solidFill>
                </a:rPr>
                <a:t>Content-Type: application/</a:t>
              </a:r>
              <a:r>
                <a:rPr lang="en-US" sz="2000" b="0" dirty="0" err="1">
                  <a:solidFill>
                    <a:srgbClr val="0000FF"/>
                  </a:solidFill>
                </a:rPr>
                <a:t>soap+xml</a:t>
              </a:r>
              <a:r>
                <a:rPr lang="en-US" sz="2000" b="0" dirty="0">
                  <a:solidFill>
                    <a:srgbClr val="0000FF"/>
                  </a:solidFill>
                </a:rPr>
                <a:t>; charset="utf-8"</a:t>
              </a:r>
            </a:p>
            <a:p>
              <a:pPr>
                <a:defRPr/>
              </a:pPr>
              <a:r>
                <a:rPr lang="en-US" sz="2000" b="0" dirty="0">
                  <a:solidFill>
                    <a:srgbClr val="0000FF"/>
                  </a:solidFill>
                </a:rPr>
                <a:t>Content-Length: </a:t>
              </a:r>
              <a:r>
                <a:rPr lang="en-US" sz="2000" b="0" dirty="0" err="1">
                  <a:solidFill>
                    <a:srgbClr val="0000FF"/>
                  </a:solidFill>
                </a:rPr>
                <a:t>nnnn</a:t>
              </a:r>
              <a:endParaRPr lang="en-US" sz="2000" b="0" dirty="0">
                <a:solidFill>
                  <a:srgbClr val="0000FF"/>
                </a:solidFill>
              </a:endParaRPr>
            </a:p>
            <a:p>
              <a:pPr>
                <a:defRPr/>
              </a:pPr>
              <a:r>
                <a:rPr lang="en-US" sz="2000" b="0" dirty="0">
                  <a:solidFill>
                    <a:schemeClr val="accent5">
                      <a:lumMod val="25000"/>
                    </a:schemeClr>
                  </a:solidFill>
                </a:rPr>
                <a:t>&lt;</a:t>
              </a:r>
              <a:r>
                <a:rPr lang="en-US" sz="2000" b="0" dirty="0" err="1">
                  <a:solidFill>
                    <a:schemeClr val="accent5">
                      <a:lumMod val="25000"/>
                    </a:schemeClr>
                  </a:solidFill>
                </a:rPr>
                <a:t>soap:Envelope</a:t>
              </a:r>
              <a:r>
                <a:rPr lang="en-US" sz="2000" b="0" dirty="0">
                  <a:solidFill>
                    <a:schemeClr val="accent5">
                      <a:lumMod val="25000"/>
                    </a:schemeClr>
                  </a:solidFill>
                </a:rPr>
                <a:t>&gt;</a:t>
              </a:r>
            </a:p>
            <a:p>
              <a:pPr>
                <a:defRPr/>
              </a:pPr>
              <a:r>
                <a:rPr lang="en-US" sz="2000" b="0" dirty="0">
                  <a:solidFill>
                    <a:schemeClr val="accent5">
                      <a:lumMod val="25000"/>
                    </a:schemeClr>
                  </a:solidFill>
                </a:rPr>
                <a:t>&lt;</a:t>
              </a:r>
              <a:r>
                <a:rPr lang="en-US" sz="2000" b="0" dirty="0" err="1">
                  <a:solidFill>
                    <a:schemeClr val="accent5">
                      <a:lumMod val="25000"/>
                    </a:schemeClr>
                  </a:solidFill>
                </a:rPr>
                <a:t>soap:Body</a:t>
              </a:r>
              <a:r>
                <a:rPr lang="en-US" sz="2000" b="0" dirty="0">
                  <a:solidFill>
                    <a:schemeClr val="accent5">
                      <a:lumMod val="25000"/>
                    </a:schemeClr>
                  </a:solidFill>
                </a:rPr>
                <a:t>&gt;</a:t>
              </a:r>
            </a:p>
            <a:p>
              <a:pPr>
                <a:defRPr/>
              </a:pPr>
              <a:r>
                <a:rPr lang="en-US" sz="2000" b="0" dirty="0">
                  <a:solidFill>
                    <a:schemeClr val="accent5">
                      <a:lumMod val="25000"/>
                    </a:schemeClr>
                  </a:solidFill>
                </a:rPr>
                <a:t>&lt;</a:t>
              </a:r>
              <a:r>
                <a:rPr lang="en-US" sz="2000" b="0" dirty="0" err="1">
                  <a:solidFill>
                    <a:schemeClr val="accent5">
                      <a:lumMod val="25000"/>
                    </a:schemeClr>
                  </a:solidFill>
                </a:rPr>
                <a:t>abc:GetStockQuoteResponse</a:t>
              </a:r>
              <a:r>
                <a:rPr lang="en-US" sz="2000" b="0" dirty="0">
                  <a:solidFill>
                    <a:schemeClr val="accent5">
                      <a:lumMod val="25000"/>
                    </a:schemeClr>
                  </a:solidFill>
                </a:rPr>
                <a:t>&gt;</a:t>
              </a:r>
            </a:p>
            <a:p>
              <a:pPr>
                <a:defRPr/>
              </a:pPr>
              <a:r>
                <a:rPr lang="en-US" sz="2000" b="0" dirty="0">
                  <a:solidFill>
                    <a:schemeClr val="accent5">
                      <a:lumMod val="25000"/>
                    </a:schemeClr>
                  </a:solidFill>
                </a:rPr>
                <a:t>&lt;</a:t>
              </a:r>
              <a:r>
                <a:rPr lang="en-US" sz="2000" b="0" dirty="0" err="1">
                  <a:solidFill>
                    <a:schemeClr val="accent5">
                      <a:lumMod val="25000"/>
                    </a:schemeClr>
                  </a:solidFill>
                </a:rPr>
                <a:t>abc:value</a:t>
              </a:r>
              <a:r>
                <a:rPr lang="en-US" sz="2000" b="0" dirty="0">
                  <a:solidFill>
                    <a:schemeClr val="accent5">
                      <a:lumMod val="25000"/>
                    </a:schemeClr>
                  </a:solidFill>
                </a:rPr>
                <a:t>&gt;</a:t>
              </a:r>
              <a:r>
                <a:rPr lang="en-US" sz="2000" b="0" dirty="0">
                  <a:solidFill>
                    <a:srgbClr val="0000FF"/>
                  </a:solidFill>
                </a:rPr>
                <a:t>85.00</a:t>
              </a:r>
              <a:r>
                <a:rPr lang="en-US" sz="2000" b="0" dirty="0">
                  <a:solidFill>
                    <a:schemeClr val="accent5">
                      <a:lumMod val="25000"/>
                    </a:schemeClr>
                  </a:solidFill>
                </a:rPr>
                <a:t>&lt;/</a:t>
              </a:r>
              <a:r>
                <a:rPr lang="en-US" sz="2000" b="0" dirty="0" err="1">
                  <a:solidFill>
                    <a:schemeClr val="accent5">
                      <a:lumMod val="25000"/>
                    </a:schemeClr>
                  </a:solidFill>
                </a:rPr>
                <a:t>abc:value</a:t>
              </a:r>
              <a:r>
                <a:rPr lang="en-US" sz="2000" b="0" dirty="0">
                  <a:solidFill>
                    <a:schemeClr val="accent5">
                      <a:lumMod val="25000"/>
                    </a:schemeClr>
                  </a:solidFill>
                </a:rPr>
                <a:t>&gt;</a:t>
              </a:r>
            </a:p>
            <a:p>
              <a:pPr>
                <a:defRPr/>
              </a:pPr>
              <a:r>
                <a:rPr lang="en-US" sz="2000" b="0" dirty="0">
                  <a:solidFill>
                    <a:schemeClr val="accent5">
                      <a:lumMod val="25000"/>
                    </a:schemeClr>
                  </a:solidFill>
                </a:rPr>
                <a:t>&lt;/</a:t>
              </a:r>
              <a:r>
                <a:rPr lang="en-US" sz="2000" b="0" dirty="0" err="1">
                  <a:solidFill>
                    <a:schemeClr val="accent5">
                      <a:lumMod val="25000"/>
                    </a:schemeClr>
                  </a:solidFill>
                </a:rPr>
                <a:t>abc:GetStockQuoteResponse</a:t>
              </a:r>
              <a:r>
                <a:rPr lang="en-US" sz="2000" b="0" dirty="0">
                  <a:solidFill>
                    <a:schemeClr val="accent5">
                      <a:lumMod val="25000"/>
                    </a:schemeClr>
                  </a:solidFill>
                </a:rPr>
                <a:t>&gt;</a:t>
              </a:r>
            </a:p>
            <a:p>
              <a:pPr>
                <a:defRPr/>
              </a:pPr>
              <a:r>
                <a:rPr lang="en-US" sz="2000" b="0" dirty="0">
                  <a:solidFill>
                    <a:schemeClr val="accent5">
                      <a:lumMod val="25000"/>
                    </a:schemeClr>
                  </a:solidFill>
                </a:rPr>
                <a:t>&lt;/</a:t>
              </a:r>
              <a:r>
                <a:rPr lang="en-US" sz="2000" b="0" dirty="0" err="1">
                  <a:solidFill>
                    <a:schemeClr val="accent5">
                      <a:lumMod val="25000"/>
                    </a:schemeClr>
                  </a:solidFill>
                </a:rPr>
                <a:t>soap:Body</a:t>
              </a:r>
              <a:r>
                <a:rPr lang="en-US" sz="2000" b="0" dirty="0">
                  <a:solidFill>
                    <a:schemeClr val="accent5">
                      <a:lumMod val="25000"/>
                    </a:schemeClr>
                  </a:solidFill>
                </a:rPr>
                <a:t>&gt;</a:t>
              </a:r>
            </a:p>
            <a:p>
              <a:pPr>
                <a:defRPr/>
              </a:pPr>
              <a:r>
                <a:rPr lang="en-US" sz="2000" b="0" dirty="0">
                  <a:solidFill>
                    <a:schemeClr val="accent5">
                      <a:lumMod val="25000"/>
                    </a:schemeClr>
                  </a:solidFill>
                </a:rPr>
                <a:t>&lt;/</a:t>
              </a:r>
              <a:r>
                <a:rPr lang="en-US" sz="2000" b="0" dirty="0" err="1">
                  <a:solidFill>
                    <a:schemeClr val="accent5">
                      <a:lumMod val="25000"/>
                    </a:schemeClr>
                  </a:solidFill>
                </a:rPr>
                <a:t>soap:Envelope</a:t>
              </a:r>
              <a:r>
                <a:rPr lang="en-US" sz="2000" b="0" dirty="0">
                  <a:solidFill>
                    <a:schemeClr val="accent5">
                      <a:lumMod val="25000"/>
                    </a:schemeClr>
                  </a:solidFill>
                </a:rPr>
                <a:t>&gt;</a:t>
              </a:r>
            </a:p>
          </p:txBody>
        </p:sp>
        <p:cxnSp>
          <p:nvCxnSpPr>
            <p:cNvPr id="33799" name="Straight Connector 6"/>
            <p:cNvCxnSpPr>
              <a:cxnSpLocks noChangeShapeType="1"/>
            </p:cNvCxnSpPr>
            <p:nvPr/>
          </p:nvCxnSpPr>
          <p:spPr bwMode="auto">
            <a:xfrm rot="5400000">
              <a:off x="1752997" y="4038997"/>
              <a:ext cx="563959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53267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2438400" y="304800"/>
            <a:ext cx="77724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Example of SOAP Over HTTP, </a:t>
            </a:r>
            <a:br>
              <a:rPr lang="en-US"/>
            </a:br>
            <a:r>
              <a:rPr lang="en-US" b="0"/>
              <a:t>without a return value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1752600" y="1293813"/>
            <a:ext cx="4572000" cy="54102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000" i="1" dirty="0"/>
              <a:t>HTTP Request</a:t>
            </a:r>
            <a:endParaRPr lang="en-US" sz="2000" dirty="0"/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C00000"/>
                </a:solidFill>
              </a:rPr>
              <a:t>HEAD</a:t>
            </a:r>
            <a:r>
              <a:rPr lang="en-US" sz="2000" dirty="0">
                <a:solidFill>
                  <a:srgbClr val="00B050"/>
                </a:solidFill>
              </a:rPr>
              <a:t>/</a:t>
            </a:r>
            <a:r>
              <a:rPr lang="en-US" sz="2000" dirty="0" err="1">
                <a:solidFill>
                  <a:srgbClr val="00B050"/>
                </a:solidFill>
              </a:rPr>
              <a:t>DataService</a:t>
            </a:r>
            <a:endParaRPr lang="en-US" sz="2000" dirty="0"/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C00000"/>
                </a:solidFill>
              </a:rPr>
              <a:t>http://www.ibm.com </a:t>
            </a:r>
            <a:r>
              <a:rPr lang="en-US" sz="2000" dirty="0"/>
              <a:t>HTTP/1.1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00FF"/>
                </a:solidFill>
              </a:rPr>
              <a:t>Accept: *;q=0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00FF"/>
                </a:solidFill>
              </a:rPr>
              <a:t>Content-Type: application/</a:t>
            </a:r>
            <a:r>
              <a:rPr lang="en-US" sz="2000" dirty="0" err="1">
                <a:solidFill>
                  <a:srgbClr val="0000FF"/>
                </a:solidFill>
              </a:rPr>
              <a:t>soap+xml</a:t>
            </a:r>
            <a:r>
              <a:rPr lang="en-US" sz="2000" dirty="0">
                <a:solidFill>
                  <a:srgbClr val="0000FF"/>
                </a:solidFill>
              </a:rPr>
              <a:t>; charset="utf-8"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00FF"/>
                </a:solidFill>
              </a:rPr>
              <a:t>Content-Length: </a:t>
            </a:r>
            <a:r>
              <a:rPr lang="en-US" sz="2000" dirty="0" err="1">
                <a:solidFill>
                  <a:srgbClr val="0000FF"/>
                </a:solidFill>
              </a:rPr>
              <a:t>nnnn</a:t>
            </a:r>
            <a:endParaRPr lang="en-US" sz="2000" dirty="0">
              <a:solidFill>
                <a:srgbClr val="0000FF"/>
              </a:solidFill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&lt;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</a:rPr>
              <a:t>soap:Envelope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    &lt;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</a:rPr>
              <a:t>soap:Body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        &lt;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</a:rPr>
              <a:t>cds:INSERT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            &lt;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</a:rPr>
              <a:t>abc:SomeDataToInsert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 /&gt;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        &lt;/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</a:rPr>
              <a:t>cds:INSERT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    &lt;/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</a:rPr>
              <a:t>soap:Body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&lt;/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</a:rPr>
              <a:t>soap:Envelope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&gt; 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8307EFE-6153-4F10-A1CA-BE5700FFFE4E}" type="slidenum">
              <a:rPr lang="en-US" b="0" smtClean="0">
                <a:solidFill>
                  <a:schemeClr val="tx2"/>
                </a:solidFill>
              </a:rPr>
              <a:pPr/>
              <a:t>46</a:t>
            </a:fld>
            <a:endParaRPr lang="en-US" b="0">
              <a:solidFill>
                <a:schemeClr val="tx2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323014" y="1370013"/>
            <a:ext cx="4192587" cy="5334000"/>
            <a:chOff x="4799012" y="1219200"/>
            <a:chExt cx="4192588" cy="5410200"/>
          </a:xfrm>
        </p:grpSpPr>
        <p:sp>
          <p:nvSpPr>
            <p:cNvPr id="34826" name="Content Placeholder 2"/>
            <p:cNvSpPr txBox="1">
              <a:spLocks/>
            </p:cNvSpPr>
            <p:nvPr/>
          </p:nvSpPr>
          <p:spPr bwMode="auto">
            <a:xfrm>
              <a:off x="4953000" y="1219200"/>
              <a:ext cx="4038600" cy="541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0" i="1"/>
                <a:t>HTTP Response</a:t>
              </a:r>
              <a:endParaRPr lang="en-US" sz="2000" b="0"/>
            </a:p>
            <a:p>
              <a:r>
                <a:rPr lang="en-US" sz="2000" b="0"/>
                <a:t>HTTP/1.1 </a:t>
              </a:r>
              <a:r>
                <a:rPr lang="en-US" sz="2000" b="0">
                  <a:solidFill>
                    <a:srgbClr val="00B050"/>
                  </a:solidFill>
                </a:rPr>
                <a:t>204</a:t>
              </a:r>
              <a:r>
                <a:rPr lang="en-US" sz="2000" b="0"/>
                <a:t> No Content</a:t>
              </a:r>
              <a:endParaRPr lang="en-US" sz="2000" b="0">
                <a:solidFill>
                  <a:srgbClr val="0000FF"/>
                </a:solidFill>
              </a:endParaRPr>
            </a:p>
          </p:txBody>
        </p:sp>
        <p:cxnSp>
          <p:nvCxnSpPr>
            <p:cNvPr id="34827" name="Straight Connector 6"/>
            <p:cNvCxnSpPr>
              <a:cxnSpLocks noChangeShapeType="1"/>
            </p:cNvCxnSpPr>
            <p:nvPr/>
          </p:nvCxnSpPr>
          <p:spPr bwMode="auto">
            <a:xfrm rot="5400000">
              <a:off x="2133203" y="3885803"/>
              <a:ext cx="5333206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" name="Rectangular Callout 9"/>
          <p:cNvSpPr/>
          <p:nvPr/>
        </p:nvSpPr>
        <p:spPr bwMode="auto">
          <a:xfrm>
            <a:off x="6630988" y="2133600"/>
            <a:ext cx="3884612" cy="457200"/>
          </a:xfrm>
          <a:prstGeom prst="wedgeRectCallout">
            <a:avLst>
              <a:gd name="adj1" fmla="val -119712"/>
              <a:gd name="adj2" fmla="val -103214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000" dirty="0">
                <a:solidFill>
                  <a:srgbClr val="00B050"/>
                </a:solidFill>
              </a:rPr>
              <a:t>Why not to use PUT/</a:t>
            </a:r>
            <a:r>
              <a:rPr lang="en-US" sz="2000" dirty="0" err="1">
                <a:solidFill>
                  <a:srgbClr val="00B050"/>
                </a:solidFill>
              </a:rPr>
              <a:t>DataService</a:t>
            </a:r>
            <a:r>
              <a:rPr lang="en-US" sz="2000" dirty="0">
                <a:solidFill>
                  <a:srgbClr val="00B050"/>
                </a:solidFill>
              </a:rPr>
              <a:t>?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630988" y="2590800"/>
            <a:ext cx="3884612" cy="1295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000" dirty="0"/>
              <a:t>The detail of the operation (INSERT) is given in the SOAP message. It does not matter what HTTP method to use.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6630988" y="3886200"/>
            <a:ext cx="3884612" cy="1295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000" dirty="0"/>
              <a:t>Use HEAD can create a non-blocking (loosely coupled, asynchronous)  one-way communication.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6630988" y="5181600"/>
            <a:ext cx="3884612" cy="13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000" dirty="0"/>
              <a:t>In RESTful service design, it removes the SOAP layer. In that case, PUT could be used in this case of INSERT data.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25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Roadmap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2514600" y="1220788"/>
            <a:ext cx="7964488" cy="4837113"/>
          </a:xfrm>
        </p:spPr>
        <p:txBody>
          <a:bodyPr>
            <a:normAutofit lnSpcReduction="10000"/>
          </a:bodyPr>
          <a:lstStyle/>
          <a:p>
            <a:pPr marL="463550" indent="-463550">
              <a:lnSpc>
                <a:spcPct val="150000"/>
              </a:lnSpc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Feed: RSS </a:t>
            </a:r>
          </a:p>
          <a:p>
            <a:pPr marL="463550" indent="-463550">
              <a:lnSpc>
                <a:spcPct val="150000"/>
              </a:lnSpc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Atom</a:t>
            </a:r>
          </a:p>
          <a:p>
            <a:pPr marL="463550" indent="-463550">
              <a:lnSpc>
                <a:spcPct val="150000"/>
              </a:lnSpc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JSON</a:t>
            </a:r>
          </a:p>
          <a:p>
            <a:pPr marL="463550" indent="-463550">
              <a:lnSpc>
                <a:spcPct val="150000"/>
              </a:lnSpc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SOAP and HTTP</a:t>
            </a:r>
          </a:p>
          <a:p>
            <a:pPr marL="463550" indent="-463550">
              <a:lnSpc>
                <a:spcPct val="150000"/>
              </a:lnSpc>
              <a:defRPr/>
            </a:pPr>
            <a:r>
              <a:rPr lang="en-US" dirty="0">
                <a:solidFill>
                  <a:srgbClr val="0000FF"/>
                </a:solidFill>
              </a:rPr>
              <a:t>Intro to Ontology languages: Complex XML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For machine learning and semantic Web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/>
              <a:t>(</a:t>
            </a:r>
            <a:r>
              <a:rPr lang="en-US" altLang="zh-CN" dirty="0">
                <a:ea typeface="宋体" pitchFamily="2" charset="-122"/>
              </a:rPr>
              <a:t>Text Chapter 12 – CSE446/598)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DCC6038-1C63-45E1-8C5E-08EB222CFD8D}" type="slidenum">
              <a:rPr lang="en-US" b="0" smtClean="0">
                <a:solidFill>
                  <a:schemeClr val="tx2"/>
                </a:solidFill>
              </a:rPr>
              <a:pPr/>
              <a:t>47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6" name="Right Arrow 5"/>
          <p:cNvSpPr>
            <a:spLocks noChangeArrowheads="1"/>
          </p:cNvSpPr>
          <p:nvPr/>
        </p:nvSpPr>
        <p:spPr bwMode="auto">
          <a:xfrm>
            <a:off x="1866900" y="4306887"/>
            <a:ext cx="5334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5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45642DF-DB40-46E0-803C-0B93FE45065F}" type="slidenum">
              <a:rPr lang="en-US" b="0" smtClean="0">
                <a:solidFill>
                  <a:schemeClr val="tx2"/>
                </a:solidFill>
              </a:rPr>
              <a:pPr/>
              <a:t>48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2514600" y="152400"/>
            <a:ext cx="8077200" cy="623888"/>
          </a:xfrm>
        </p:spPr>
        <p:txBody>
          <a:bodyPr>
            <a:normAutofit fontScale="90000"/>
          </a:bodyPr>
          <a:lstStyle/>
          <a:p>
            <a:pPr algn="r" eaLnBrk="1" hangingPunct="1"/>
            <a:r>
              <a:rPr lang="en-US"/>
              <a:t>XML Related Technologies (</a:t>
            </a:r>
            <a:r>
              <a:rPr lang="en-US">
                <a:solidFill>
                  <a:srgbClr val="C00000"/>
                </a:solidFill>
              </a:rPr>
              <a:t>RDF</a:t>
            </a:r>
            <a:r>
              <a:rPr lang="en-US"/>
              <a:t> and </a:t>
            </a:r>
            <a:r>
              <a:rPr lang="en-US">
                <a:solidFill>
                  <a:srgbClr val="C00000"/>
                </a:solidFill>
              </a:rPr>
              <a:t>OWL</a:t>
            </a:r>
            <a:r>
              <a:rPr lang="en-US"/>
              <a:t>)</a:t>
            </a:r>
            <a:endParaRPr lang="en-GB"/>
          </a:p>
        </p:txBody>
      </p:sp>
      <p:sp>
        <p:nvSpPr>
          <p:cNvPr id="38" name="Oval 27"/>
          <p:cNvSpPr>
            <a:spLocks noChangeArrowheads="1"/>
          </p:cNvSpPr>
          <p:nvPr/>
        </p:nvSpPr>
        <p:spPr bwMode="gray">
          <a:xfrm>
            <a:off x="6615114" y="5284788"/>
            <a:ext cx="1127125" cy="1116012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chemeClr val="accent2">
                <a:lumMod val="40000"/>
                <a:lumOff val="60000"/>
              </a:schemeClr>
            </a:solidFill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Andalus" pitchFamily="2" charset="-78"/>
            </a:endParaRP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gray">
          <a:xfrm rot="18780000">
            <a:off x="6473826" y="3454401"/>
            <a:ext cx="573087" cy="169862"/>
          </a:xfrm>
          <a:prstGeom prst="rect">
            <a:avLst/>
          </a:prstGeom>
          <a:gradFill rotWithShape="1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Andalus" pitchFamily="2" charset="-78"/>
            </a:endParaRPr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gray">
          <a:xfrm rot="14280000">
            <a:off x="6181725" y="4927600"/>
            <a:ext cx="920750" cy="184150"/>
          </a:xfrm>
          <a:prstGeom prst="rect">
            <a:avLst/>
          </a:prstGeom>
          <a:gradFill rotWithShape="1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Andalus" pitchFamily="2" charset="-78"/>
            </a:endParaRPr>
          </a:p>
        </p:txBody>
      </p:sp>
      <p:sp>
        <p:nvSpPr>
          <p:cNvPr id="41" name="Oval 10"/>
          <p:cNvSpPr>
            <a:spLocks noChangeArrowheads="1"/>
          </p:cNvSpPr>
          <p:nvPr/>
        </p:nvSpPr>
        <p:spPr bwMode="gray">
          <a:xfrm>
            <a:off x="5307014" y="3395664"/>
            <a:ext cx="1544637" cy="15271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Andalus" pitchFamily="2" charset="-78"/>
            </a:endParaRP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gray">
          <a:xfrm>
            <a:off x="5657850" y="3941764"/>
            <a:ext cx="8763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GB" dirty="0">
                <a:effectLst>
                  <a:outerShdw blurRad="38100" dist="38100" dir="2700000" algn="tl">
                    <a:srgbClr val="C0C0C0"/>
                  </a:outerShdw>
                </a:effectLst>
                <a:cs typeface="Andalus" pitchFamily="2" charset="-78"/>
              </a:rPr>
              <a:t>XML</a:t>
            </a:r>
          </a:p>
        </p:txBody>
      </p:sp>
      <p:sp>
        <p:nvSpPr>
          <p:cNvPr id="43" name="Oval 15"/>
          <p:cNvSpPr>
            <a:spLocks noChangeArrowheads="1"/>
          </p:cNvSpPr>
          <p:nvPr/>
        </p:nvSpPr>
        <p:spPr bwMode="gray">
          <a:xfrm>
            <a:off x="6761163" y="2382838"/>
            <a:ext cx="1058862" cy="104775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Andalus" pitchFamily="2" charset="-78"/>
            </a:endParaRPr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gray">
          <a:xfrm>
            <a:off x="6826251" y="2560638"/>
            <a:ext cx="950913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GB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XPath</a:t>
            </a:r>
            <a:endParaRPr lang="en-GB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defRPr/>
            </a:pPr>
            <a:r>
              <a:rPr lang="en-GB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XQL</a:t>
            </a:r>
          </a:p>
        </p:txBody>
      </p:sp>
      <p:sp>
        <p:nvSpPr>
          <p:cNvPr id="45" name="Rectangle 30"/>
          <p:cNvSpPr>
            <a:spLocks noChangeArrowheads="1"/>
          </p:cNvSpPr>
          <p:nvPr/>
        </p:nvSpPr>
        <p:spPr bwMode="gray">
          <a:xfrm rot="14160000">
            <a:off x="5049045" y="3171033"/>
            <a:ext cx="790575" cy="185737"/>
          </a:xfrm>
          <a:prstGeom prst="rect">
            <a:avLst/>
          </a:prstGeom>
          <a:gradFill rotWithShape="1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Andalus" pitchFamily="2" charset="-78"/>
            </a:endParaRPr>
          </a:p>
        </p:txBody>
      </p:sp>
      <p:sp>
        <p:nvSpPr>
          <p:cNvPr id="46" name="Oval 32"/>
          <p:cNvSpPr>
            <a:spLocks noChangeArrowheads="1"/>
          </p:cNvSpPr>
          <p:nvPr/>
        </p:nvSpPr>
        <p:spPr bwMode="gray">
          <a:xfrm>
            <a:off x="4581525" y="2212976"/>
            <a:ext cx="1112838" cy="11017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Andalus" pitchFamily="2" charset="-78"/>
            </a:endParaRPr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gray">
          <a:xfrm rot="7140000" flipH="1">
            <a:off x="4916489" y="5184776"/>
            <a:ext cx="1044575" cy="174625"/>
          </a:xfrm>
          <a:prstGeom prst="rect">
            <a:avLst/>
          </a:prstGeom>
          <a:gradFill rotWithShape="1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cs typeface="Andalus" pitchFamily="2" charset="-78"/>
            </a:endParaRPr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gray">
          <a:xfrm>
            <a:off x="4575175" y="2382838"/>
            <a:ext cx="1143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GB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DTD</a:t>
            </a:r>
          </a:p>
          <a:p>
            <a:pPr algn="ctr">
              <a:defRPr/>
            </a:pPr>
            <a:r>
              <a:rPr lang="en-GB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Schema</a:t>
            </a:r>
          </a:p>
        </p:txBody>
      </p:sp>
      <p:sp>
        <p:nvSpPr>
          <p:cNvPr id="52" name="Text Box 29"/>
          <p:cNvSpPr txBox="1">
            <a:spLocks noChangeArrowheads="1"/>
          </p:cNvSpPr>
          <p:nvPr/>
        </p:nvSpPr>
        <p:spPr bwMode="gray">
          <a:xfrm>
            <a:off x="6562726" y="5524501"/>
            <a:ext cx="12541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DOM</a:t>
            </a:r>
          </a:p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SAX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6811964" y="3798888"/>
            <a:ext cx="3475037" cy="1301750"/>
            <a:chOff x="5287963" y="3070225"/>
            <a:chExt cx="3475037" cy="1301750"/>
          </a:xfrm>
        </p:grpSpPr>
        <p:sp>
          <p:nvSpPr>
            <p:cNvPr id="48" name="Rectangle 7"/>
            <p:cNvSpPr>
              <a:spLocks noChangeArrowheads="1"/>
            </p:cNvSpPr>
            <p:nvPr/>
          </p:nvSpPr>
          <p:spPr bwMode="gray">
            <a:xfrm rot="540000" flipV="1">
              <a:off x="5287963" y="3513137"/>
              <a:ext cx="703262" cy="157163"/>
            </a:xfrm>
            <a:prstGeom prst="rect">
              <a:avLst/>
            </a:prstGeom>
            <a:gradFill rotWithShape="1">
              <a:gsLst>
                <a:gs pos="0">
                  <a:srgbClr val="454545"/>
                </a:gs>
                <a:gs pos="50000">
                  <a:srgbClr val="969696"/>
                </a:gs>
                <a:gs pos="100000">
                  <a:srgbClr val="454545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ndalus" pitchFamily="2" charset="-78"/>
              </a:endParaRPr>
            </a:p>
          </p:txBody>
        </p:sp>
        <p:sp>
          <p:nvSpPr>
            <p:cNvPr id="49" name="Oval 27"/>
            <p:cNvSpPr>
              <a:spLocks noChangeArrowheads="1"/>
            </p:cNvSpPr>
            <p:nvPr/>
          </p:nvSpPr>
          <p:spPr bwMode="gray">
            <a:xfrm>
              <a:off x="5838825" y="3070225"/>
              <a:ext cx="1316038" cy="130175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ndalus" pitchFamily="2" charset="-78"/>
              </a:endParaRPr>
            </a:p>
          </p:txBody>
        </p:sp>
        <p:sp>
          <p:nvSpPr>
            <p:cNvPr id="50" name="Text Box 29"/>
            <p:cNvSpPr txBox="1">
              <a:spLocks noChangeArrowheads="1"/>
            </p:cNvSpPr>
            <p:nvPr/>
          </p:nvSpPr>
          <p:spPr bwMode="gray">
            <a:xfrm>
              <a:off x="7154863" y="3421062"/>
              <a:ext cx="1608137" cy="64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/>
                <a:t>XML Style and </a:t>
              </a:r>
            </a:p>
            <a:p>
              <a:pPr>
                <a:defRPr/>
              </a:pPr>
              <a:r>
                <a:rPr lang="en-US" dirty="0"/>
                <a:t>Transformation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  <a:cs typeface="Andalus" pitchFamily="2" charset="-78"/>
              </a:endParaRP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5895975" y="3349625"/>
              <a:ext cx="1212850" cy="646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XSL</a:t>
              </a:r>
            </a:p>
            <a:p>
              <a:pPr algn="ctr">
                <a:defRPr/>
              </a:pPr>
              <a:r>
                <a:rPr lang="en-US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XSLT</a:t>
              </a:r>
            </a:p>
          </p:txBody>
        </p:sp>
      </p:grpSp>
      <p:sp>
        <p:nvSpPr>
          <p:cNvPr id="57" name="Rectangle 56"/>
          <p:cNvSpPr/>
          <p:nvPr/>
        </p:nvSpPr>
        <p:spPr>
          <a:xfrm>
            <a:off x="3505200" y="2166939"/>
            <a:ext cx="1265238" cy="923925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Document</a:t>
            </a:r>
          </a:p>
          <a:p>
            <a:pPr>
              <a:defRPr/>
            </a:pPr>
            <a:r>
              <a:rPr lang="en-US" dirty="0"/>
              <a:t>Type Definition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777163" y="2444751"/>
            <a:ext cx="1555750" cy="923925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XML Parser</a:t>
            </a:r>
          </a:p>
          <a:p>
            <a:pPr>
              <a:defRPr/>
            </a:pPr>
            <a:r>
              <a:rPr lang="en-US" dirty="0"/>
              <a:t>XML Query</a:t>
            </a:r>
          </a:p>
          <a:p>
            <a:pPr>
              <a:defRPr/>
            </a:pPr>
            <a:r>
              <a:rPr lang="en-US" dirty="0"/>
              <a:t>Language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583488" y="5692775"/>
            <a:ext cx="1782762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XML Parsers </a:t>
            </a: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1795464" y="3427413"/>
            <a:ext cx="3538537" cy="1644650"/>
            <a:chOff x="312738" y="2651125"/>
            <a:chExt cx="3538537" cy="1644650"/>
          </a:xfrm>
        </p:grpSpPr>
        <p:sp>
          <p:nvSpPr>
            <p:cNvPr id="54" name="Rectangle 7"/>
            <p:cNvSpPr>
              <a:spLocks noChangeArrowheads="1"/>
            </p:cNvSpPr>
            <p:nvPr/>
          </p:nvSpPr>
          <p:spPr bwMode="gray">
            <a:xfrm rot="21120000">
              <a:off x="2881313" y="3487737"/>
              <a:ext cx="969962" cy="165100"/>
            </a:xfrm>
            <a:prstGeom prst="rect">
              <a:avLst/>
            </a:prstGeom>
            <a:gradFill rotWithShape="1">
              <a:gsLst>
                <a:gs pos="0">
                  <a:srgbClr val="454545"/>
                </a:gs>
                <a:gs pos="50000">
                  <a:srgbClr val="969696"/>
                </a:gs>
                <a:gs pos="100000">
                  <a:srgbClr val="454545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ndalus" pitchFamily="2" charset="-78"/>
              </a:endParaRPr>
            </a:p>
          </p:txBody>
        </p:sp>
        <p:sp>
          <p:nvSpPr>
            <p:cNvPr id="55" name="Oval 21"/>
            <p:cNvSpPr>
              <a:spLocks noChangeArrowheads="1"/>
            </p:cNvSpPr>
            <p:nvPr/>
          </p:nvSpPr>
          <p:spPr bwMode="gray">
            <a:xfrm>
              <a:off x="1836738" y="2651125"/>
              <a:ext cx="1603375" cy="1644650"/>
            </a:xfrm>
            <a:prstGeom prst="ellipse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ndalus" pitchFamily="2" charset="-78"/>
              </a:endParaRPr>
            </a:p>
          </p:txBody>
        </p:sp>
        <p:sp>
          <p:nvSpPr>
            <p:cNvPr id="56" name="Text Box 34"/>
            <p:cNvSpPr txBox="1">
              <a:spLocks noChangeArrowheads="1"/>
            </p:cNvSpPr>
            <p:nvPr/>
          </p:nvSpPr>
          <p:spPr bwMode="gray">
            <a:xfrm>
              <a:off x="1836738" y="2743200"/>
              <a:ext cx="1603375" cy="14779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cs typeface="Andalus" pitchFamily="2" charset="-78"/>
                </a:rPr>
                <a:t>SOAP</a:t>
              </a:r>
            </a:p>
            <a:p>
              <a:pPr algn="ctr">
                <a:defRPr/>
              </a:pPr>
              <a:r>
                <a:rPr 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cs typeface="Andalus" pitchFamily="2" charset="-78"/>
                </a:rPr>
                <a:t>WSDL</a:t>
              </a:r>
            </a:p>
            <a:p>
              <a:pPr algn="ctr">
                <a:defRPr/>
              </a:pPr>
              <a:r>
                <a:rPr 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cs typeface="Andalus" pitchFamily="2" charset="-78"/>
                </a:rPr>
                <a:t>UDDI/ebXML</a:t>
              </a:r>
            </a:p>
            <a:p>
              <a:pPr algn="ctr">
                <a:defRPr/>
              </a:pPr>
              <a:r>
                <a:rPr lang="en-US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ndalus" pitchFamily="2" charset="-78"/>
                </a:rPr>
                <a:t>RDF, OWL</a:t>
              </a:r>
            </a:p>
            <a:p>
              <a:pPr algn="ctr">
                <a:defRPr/>
              </a:pPr>
              <a:r>
                <a:rPr lang="en-GB" dirty="0">
                  <a:effectLst>
                    <a:outerShdw blurRad="38100" dist="38100" dir="2700000" algn="tl">
                      <a:srgbClr val="C0C0C0"/>
                    </a:outerShdw>
                  </a:effectLst>
                  <a:cs typeface="Andalus" pitchFamily="2" charset="-78"/>
                </a:rPr>
                <a:t>BPEL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12738" y="3163887"/>
              <a:ext cx="1782762" cy="92392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XML-based</a:t>
              </a:r>
            </a:p>
            <a:p>
              <a:pPr algn="ctr">
                <a:defRPr/>
              </a:pPr>
              <a:r>
                <a:rPr lang="en-US" dirty="0"/>
                <a:t>Protocols and Languages</a:t>
              </a:r>
            </a:p>
          </p:txBody>
        </p:sp>
      </p:grpSp>
      <p:sp>
        <p:nvSpPr>
          <p:cNvPr id="61" name="Oval 27"/>
          <p:cNvSpPr>
            <a:spLocks noChangeArrowheads="1"/>
          </p:cNvSpPr>
          <p:nvPr/>
        </p:nvSpPr>
        <p:spPr bwMode="gray">
          <a:xfrm>
            <a:off x="4572001" y="5246688"/>
            <a:ext cx="1293813" cy="12827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cs typeface="Andalus" pitchFamily="2" charset="-78"/>
            </a:endParaRPr>
          </a:p>
        </p:txBody>
      </p:sp>
      <p:sp>
        <p:nvSpPr>
          <p:cNvPr id="62" name="Text Box 29"/>
          <p:cNvSpPr txBox="1">
            <a:spLocks noChangeArrowheads="1"/>
          </p:cNvSpPr>
          <p:nvPr/>
        </p:nvSpPr>
        <p:spPr bwMode="gray">
          <a:xfrm>
            <a:off x="4829176" y="5414964"/>
            <a:ext cx="77311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cs typeface="Andalus" pitchFamily="2" charset="-78"/>
              </a:rPr>
              <a:t>Atom</a:t>
            </a:r>
          </a:p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cs typeface="Andalus" pitchFamily="2" charset="-78"/>
              </a:rPr>
              <a:t>POX</a:t>
            </a:r>
          </a:p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cs typeface="Andalus" pitchFamily="2" charset="-78"/>
              </a:rPr>
              <a:t>RSS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124201" y="5648325"/>
            <a:ext cx="1782763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Data Feed</a:t>
            </a: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gray">
          <a:xfrm rot="5820000" flipH="1">
            <a:off x="5646739" y="2824164"/>
            <a:ext cx="1044575" cy="174625"/>
          </a:xfrm>
          <a:prstGeom prst="rect">
            <a:avLst/>
          </a:prstGeom>
          <a:gradFill rotWithShape="1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cs typeface="Andalus" pitchFamily="2" charset="-78"/>
            </a:endParaRP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gray">
          <a:xfrm>
            <a:off x="5715000" y="1263650"/>
            <a:ext cx="1187450" cy="11747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Andalus" pitchFamily="2" charset="-78"/>
            </a:endParaRPr>
          </a:p>
        </p:txBody>
      </p:sp>
      <p:sp>
        <p:nvSpPr>
          <p:cNvPr id="34" name="Text Box 23"/>
          <p:cNvSpPr txBox="1">
            <a:spLocks noChangeArrowheads="1"/>
          </p:cNvSpPr>
          <p:nvPr/>
        </p:nvSpPr>
        <p:spPr bwMode="gray">
          <a:xfrm>
            <a:off x="5718175" y="1371601"/>
            <a:ext cx="1143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GB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HTML</a:t>
            </a:r>
          </a:p>
          <a:p>
            <a:pPr algn="ctr">
              <a:defRPr/>
            </a:pPr>
            <a:r>
              <a:rPr lang="en-GB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XHTML</a:t>
            </a:r>
          </a:p>
          <a:p>
            <a:pPr algn="ctr">
              <a:defRPr/>
            </a:pPr>
            <a:r>
              <a:rPr lang="en-GB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XAML</a:t>
            </a:r>
          </a:p>
        </p:txBody>
      </p:sp>
    </p:spTree>
    <p:extLst>
      <p:ext uri="{BB962C8B-B14F-4D97-AF65-F5344CB8AC3E}">
        <p14:creationId xmlns:p14="http://schemas.microsoft.com/office/powerpoint/2010/main" val="411908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8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3" grpId="0" animBg="1"/>
      <p:bldP spid="44" grpId="0"/>
      <p:bldP spid="45" grpId="0" animBg="1"/>
      <p:bldP spid="46" grpId="0" animBg="1"/>
      <p:bldP spid="47" grpId="0" animBg="1"/>
      <p:bldP spid="51" grpId="0"/>
      <p:bldP spid="52" grpId="0"/>
      <p:bldP spid="57" grpId="0"/>
      <p:bldP spid="58" grpId="0"/>
      <p:bldP spid="59" grpId="0"/>
      <p:bldP spid="61" grpId="0" animBg="1"/>
      <p:bldP spid="62" grpId="0"/>
      <p:bldP spid="63" grpId="0"/>
      <p:bldP spid="32" grpId="0" animBg="1"/>
      <p:bldP spid="33" grpId="0" animBg="1"/>
      <p:bldP spid="3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AA48228-CF90-4CD3-A4BD-8863A26BCE15}" type="slidenum">
              <a:rPr lang="en-US" b="0" smtClean="0">
                <a:solidFill>
                  <a:schemeClr val="tx2"/>
                </a:solidFill>
              </a:rPr>
              <a:pPr/>
              <a:t>49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2552700" y="162560"/>
            <a:ext cx="7810500" cy="8763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ea typeface="宋体" pitchFamily="2" charset="-122"/>
              </a:rPr>
              <a:t>Semantic Web (Web 3.0) and Ontology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sz="2400" dirty="0">
                <a:ea typeface="宋体" pitchFamily="2" charset="-122"/>
              </a:rPr>
              <a:t>Text Chapter 12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5314" y="1028700"/>
            <a:ext cx="8802687" cy="5257800"/>
          </a:xfrm>
        </p:spPr>
        <p:txBody>
          <a:bodyPr/>
          <a:lstStyle/>
          <a:p>
            <a:r>
              <a:rPr lang="en-US" altLang="zh-CN" sz="2400" b="1" dirty="0">
                <a:ea typeface="宋体" pitchFamily="2" charset="-122"/>
              </a:rPr>
              <a:t>Semantic Web</a:t>
            </a:r>
            <a:r>
              <a:rPr lang="en-US" altLang="zh-CN" sz="2400" dirty="0">
                <a:ea typeface="宋体" pitchFamily="2" charset="-122"/>
              </a:rPr>
              <a:t> is a vision for the future of the Web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Information is given explicit meaning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It is possible for Web services to automatically process and integrate information available on the Web. </a:t>
            </a:r>
          </a:p>
          <a:p>
            <a:r>
              <a:rPr lang="en-US" altLang="zh-CN" sz="2400" b="1" dirty="0">
                <a:ea typeface="宋体" pitchFamily="2" charset="-122"/>
              </a:rPr>
              <a:t>Ontology</a:t>
            </a:r>
            <a:r>
              <a:rPr lang="en-US" altLang="zh-CN" sz="2400" dirty="0">
                <a:ea typeface="宋体" pitchFamily="2" charset="-122"/>
              </a:rPr>
              <a:t> is a method of implementing AI and semantic Web, which is</a:t>
            </a:r>
          </a:p>
          <a:p>
            <a:pPr lvl="1"/>
            <a:r>
              <a:rPr lang="en-GB" altLang="zh-CN" dirty="0">
                <a:ea typeface="宋体" pitchFamily="2" charset="-122"/>
              </a:rPr>
              <a:t>a conceptual model of a domain (ontological theory)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a formal specification of a problem to be solved</a:t>
            </a:r>
          </a:p>
          <a:p>
            <a:pPr lvl="1"/>
            <a:r>
              <a:rPr lang="en-GB" altLang="zh-CN" dirty="0">
                <a:ea typeface="宋体" pitchFamily="2" charset="-122"/>
              </a:rPr>
              <a:t>machine-readability with computational semantics  </a:t>
            </a:r>
          </a:p>
          <a:p>
            <a:pPr lvl="1"/>
            <a:r>
              <a:rPr lang="en-GB" altLang="zh-CN" dirty="0">
                <a:ea typeface="宋体" pitchFamily="2" charset="-122"/>
              </a:rPr>
              <a:t>commonly understandable </a:t>
            </a:r>
          </a:p>
          <a:p>
            <a:pPr lvl="1"/>
            <a:r>
              <a:rPr lang="en-GB" altLang="zh-CN" dirty="0">
                <a:ea typeface="宋体" pitchFamily="2" charset="-122"/>
              </a:rPr>
              <a:t>unambiguous in terminology definition</a:t>
            </a:r>
          </a:p>
          <a:p>
            <a:pPr lvl="1"/>
            <a:r>
              <a:rPr lang="en-GB" altLang="zh-CN" dirty="0">
                <a:ea typeface="宋体" pitchFamily="2" charset="-122"/>
              </a:rPr>
              <a:t>Example: </a:t>
            </a:r>
            <a:r>
              <a:rPr lang="en-GB" altLang="zh-CN" dirty="0">
                <a:solidFill>
                  <a:srgbClr val="0000FF"/>
                </a:solidFill>
                <a:ea typeface="宋体" pitchFamily="2" charset="-122"/>
              </a:rPr>
              <a:t>automated interview system </a:t>
            </a:r>
          </a:p>
          <a:p>
            <a:r>
              <a:rPr lang="en-GB" altLang="zh-CN" sz="2400" b="1" dirty="0">
                <a:solidFill>
                  <a:srgbClr val="C00000"/>
                </a:solidFill>
                <a:ea typeface="宋体" pitchFamily="2" charset="-122"/>
              </a:rPr>
              <a:t>Ontology languages </a:t>
            </a:r>
            <a:r>
              <a:rPr lang="en-GB" altLang="zh-CN" sz="2400" dirty="0">
                <a:ea typeface="宋体" pitchFamily="2" charset="-122"/>
              </a:rPr>
              <a:t>are in XML – complex XML</a:t>
            </a:r>
          </a:p>
        </p:txBody>
      </p:sp>
    </p:spTree>
    <p:extLst>
      <p:ext uri="{BB962C8B-B14F-4D97-AF65-F5344CB8AC3E}">
        <p14:creationId xmlns:p14="http://schemas.microsoft.com/office/powerpoint/2010/main" val="324285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You Do Conversion?</a:t>
            </a:r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EA9EF89-B33D-4295-A767-EE0A7DB334B1}" type="slidenum">
              <a:rPr lang="en-US" b="0" smtClean="0">
                <a:solidFill>
                  <a:schemeClr val="tx2"/>
                </a:solidFill>
                <a:latin typeface="Candara" panose="020E0502030303020204" pitchFamily="34" charset="0"/>
              </a:rPr>
              <a:pPr/>
              <a:t>5</a:t>
            </a:fld>
            <a:endParaRPr lang="en-US" b="0">
              <a:solidFill>
                <a:schemeClr val="tx2"/>
              </a:solidFill>
              <a:latin typeface="Candara" panose="020E0502030303020204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514600" y="1066800"/>
            <a:ext cx="12192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600" dirty="0">
                <a:latin typeface="Candara" panose="020E0502030303020204" pitchFamily="34" charset="0"/>
              </a:rPr>
              <a:t>HTML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962400" y="1066800"/>
            <a:ext cx="10668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Candara" panose="020E0502030303020204" pitchFamily="34" charset="0"/>
              </a:rPr>
              <a:t>Text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334000" y="1066800"/>
            <a:ext cx="10668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dirty="0">
                <a:latin typeface="Candara" panose="020E0502030303020204" pitchFamily="34" charset="0"/>
              </a:rPr>
              <a:t>XML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6705600" y="1066800"/>
            <a:ext cx="10668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Candara" panose="020E0502030303020204" pitchFamily="34" charset="0"/>
              </a:rPr>
              <a:t>JSON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8077200" y="1066800"/>
            <a:ext cx="10668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Candara" panose="020E0502030303020204" pitchFamily="34" charset="0"/>
              </a:rPr>
              <a:t>Excel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2514600" y="2438400"/>
            <a:ext cx="12192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600" dirty="0">
                <a:latin typeface="Candara" panose="020E0502030303020204" pitchFamily="34" charset="0"/>
              </a:rPr>
              <a:t>HTML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3962400" y="2438400"/>
            <a:ext cx="10668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Candara" panose="020E0502030303020204" pitchFamily="34" charset="0"/>
              </a:rPr>
              <a:t>Text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5334000" y="2438400"/>
            <a:ext cx="10668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dirty="0">
                <a:latin typeface="Candara" panose="020E0502030303020204" pitchFamily="34" charset="0"/>
              </a:rPr>
              <a:t>XML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6705600" y="2438400"/>
            <a:ext cx="10668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Candara" panose="020E0502030303020204" pitchFamily="34" charset="0"/>
              </a:rPr>
              <a:t>JSON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8077200" y="2438400"/>
            <a:ext cx="10668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Candara" panose="020E0502030303020204" pitchFamily="34" charset="0"/>
              </a:rPr>
              <a:t>Excel</a:t>
            </a:r>
          </a:p>
        </p:txBody>
      </p:sp>
      <p:cxnSp>
        <p:nvCxnSpPr>
          <p:cNvPr id="6158" name="Straight Arrow Connector 15"/>
          <p:cNvCxnSpPr>
            <a:cxnSpLocks noChangeShapeType="1"/>
            <a:stCxn id="5" idx="5"/>
            <a:endCxn id="11" idx="1"/>
          </p:cNvCxnSpPr>
          <p:nvPr/>
        </p:nvCxnSpPr>
        <p:spPr bwMode="auto">
          <a:xfrm>
            <a:off x="3555253" y="1587126"/>
            <a:ext cx="563377" cy="94054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9" name="Straight Arrow Connector 17"/>
          <p:cNvCxnSpPr>
            <a:cxnSpLocks noChangeShapeType="1"/>
            <a:stCxn id="6" idx="3"/>
            <a:endCxn id="10" idx="7"/>
          </p:cNvCxnSpPr>
          <p:nvPr/>
        </p:nvCxnSpPr>
        <p:spPr bwMode="auto">
          <a:xfrm flipH="1">
            <a:off x="3555253" y="1587126"/>
            <a:ext cx="563377" cy="94054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0" name="Straight Arrow Connector 18"/>
          <p:cNvCxnSpPr>
            <a:cxnSpLocks noChangeShapeType="1"/>
            <a:stCxn id="5" idx="5"/>
            <a:endCxn id="14" idx="1"/>
          </p:cNvCxnSpPr>
          <p:nvPr/>
        </p:nvCxnSpPr>
        <p:spPr bwMode="auto">
          <a:xfrm>
            <a:off x="3555253" y="1587126"/>
            <a:ext cx="4678177" cy="94054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1" name="Straight Arrow Connector 19"/>
          <p:cNvCxnSpPr>
            <a:cxnSpLocks noChangeShapeType="1"/>
            <a:stCxn id="5" idx="5"/>
            <a:endCxn id="13" idx="1"/>
          </p:cNvCxnSpPr>
          <p:nvPr/>
        </p:nvCxnSpPr>
        <p:spPr bwMode="auto">
          <a:xfrm>
            <a:off x="3555253" y="1587126"/>
            <a:ext cx="3306577" cy="94054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2" name="Straight Arrow Connector 20"/>
          <p:cNvCxnSpPr>
            <a:cxnSpLocks noChangeShapeType="1"/>
            <a:stCxn id="5" idx="5"/>
            <a:endCxn id="12" idx="1"/>
          </p:cNvCxnSpPr>
          <p:nvPr/>
        </p:nvCxnSpPr>
        <p:spPr bwMode="auto">
          <a:xfrm>
            <a:off x="3555253" y="1587126"/>
            <a:ext cx="1934977" cy="94054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3" name="Straight Arrow Connector 30"/>
          <p:cNvCxnSpPr>
            <a:cxnSpLocks noChangeShapeType="1"/>
            <a:stCxn id="6" idx="5"/>
            <a:endCxn id="12" idx="1"/>
          </p:cNvCxnSpPr>
          <p:nvPr/>
        </p:nvCxnSpPr>
        <p:spPr bwMode="auto">
          <a:xfrm>
            <a:off x="4873625" y="1587500"/>
            <a:ext cx="615950" cy="939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4" name="Straight Arrow Connector 31"/>
          <p:cNvCxnSpPr>
            <a:cxnSpLocks noChangeShapeType="1"/>
            <a:stCxn id="6" idx="5"/>
            <a:endCxn id="13" idx="1"/>
          </p:cNvCxnSpPr>
          <p:nvPr/>
        </p:nvCxnSpPr>
        <p:spPr bwMode="auto">
          <a:xfrm>
            <a:off x="4873625" y="1587500"/>
            <a:ext cx="1987550" cy="939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5" name="Straight Arrow Connector 32"/>
          <p:cNvCxnSpPr>
            <a:cxnSpLocks noChangeShapeType="1"/>
            <a:stCxn id="6" idx="5"/>
            <a:endCxn id="14" idx="1"/>
          </p:cNvCxnSpPr>
          <p:nvPr/>
        </p:nvCxnSpPr>
        <p:spPr bwMode="auto">
          <a:xfrm>
            <a:off x="4873625" y="1587500"/>
            <a:ext cx="3359150" cy="939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6" name="Straight Arrow Connector 33"/>
          <p:cNvCxnSpPr>
            <a:cxnSpLocks noChangeShapeType="1"/>
            <a:stCxn id="7" idx="3"/>
            <a:endCxn id="11" idx="7"/>
          </p:cNvCxnSpPr>
          <p:nvPr/>
        </p:nvCxnSpPr>
        <p:spPr bwMode="auto">
          <a:xfrm flipH="1">
            <a:off x="4873625" y="1587500"/>
            <a:ext cx="615950" cy="939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7" name="Straight Arrow Connector 34"/>
          <p:cNvCxnSpPr>
            <a:cxnSpLocks noChangeShapeType="1"/>
            <a:stCxn id="7" idx="3"/>
            <a:endCxn id="10" idx="7"/>
          </p:cNvCxnSpPr>
          <p:nvPr/>
        </p:nvCxnSpPr>
        <p:spPr bwMode="auto">
          <a:xfrm flipH="1">
            <a:off x="3555253" y="1587126"/>
            <a:ext cx="1934977" cy="94054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8" name="Straight Arrow Connector 35"/>
          <p:cNvCxnSpPr>
            <a:cxnSpLocks noChangeShapeType="1"/>
            <a:stCxn id="7" idx="5"/>
            <a:endCxn id="13" idx="1"/>
          </p:cNvCxnSpPr>
          <p:nvPr/>
        </p:nvCxnSpPr>
        <p:spPr bwMode="auto">
          <a:xfrm>
            <a:off x="6245225" y="1587500"/>
            <a:ext cx="615950" cy="939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9" name="Straight Arrow Connector 36"/>
          <p:cNvCxnSpPr>
            <a:cxnSpLocks noChangeShapeType="1"/>
            <a:stCxn id="7" idx="5"/>
            <a:endCxn id="14" idx="1"/>
          </p:cNvCxnSpPr>
          <p:nvPr/>
        </p:nvCxnSpPr>
        <p:spPr bwMode="auto">
          <a:xfrm>
            <a:off x="6245225" y="1587500"/>
            <a:ext cx="1987550" cy="939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0" name="Straight Arrow Connector 37"/>
          <p:cNvCxnSpPr>
            <a:cxnSpLocks noChangeShapeType="1"/>
            <a:stCxn id="8" idx="3"/>
            <a:endCxn id="10" idx="7"/>
          </p:cNvCxnSpPr>
          <p:nvPr/>
        </p:nvCxnSpPr>
        <p:spPr bwMode="auto">
          <a:xfrm flipH="1">
            <a:off x="3555253" y="1587126"/>
            <a:ext cx="3306577" cy="94054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1" name="Straight Arrow Connector 38"/>
          <p:cNvCxnSpPr>
            <a:cxnSpLocks noChangeShapeType="1"/>
            <a:stCxn id="8" idx="3"/>
            <a:endCxn id="11" idx="7"/>
          </p:cNvCxnSpPr>
          <p:nvPr/>
        </p:nvCxnSpPr>
        <p:spPr bwMode="auto">
          <a:xfrm flipH="1">
            <a:off x="4873625" y="1587500"/>
            <a:ext cx="1987550" cy="939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2" name="Straight Arrow Connector 39"/>
          <p:cNvCxnSpPr>
            <a:cxnSpLocks noChangeShapeType="1"/>
            <a:stCxn id="8" idx="3"/>
            <a:endCxn id="12" idx="7"/>
          </p:cNvCxnSpPr>
          <p:nvPr/>
        </p:nvCxnSpPr>
        <p:spPr bwMode="auto">
          <a:xfrm flipH="1">
            <a:off x="6245225" y="1587500"/>
            <a:ext cx="615950" cy="939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3" name="Straight Arrow Connector 40"/>
          <p:cNvCxnSpPr>
            <a:cxnSpLocks noChangeShapeType="1"/>
            <a:stCxn id="8" idx="5"/>
            <a:endCxn id="14" idx="1"/>
          </p:cNvCxnSpPr>
          <p:nvPr/>
        </p:nvCxnSpPr>
        <p:spPr bwMode="auto">
          <a:xfrm>
            <a:off x="7616825" y="1587500"/>
            <a:ext cx="615950" cy="939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4" name="Straight Arrow Connector 41"/>
          <p:cNvCxnSpPr>
            <a:cxnSpLocks noChangeShapeType="1"/>
            <a:stCxn id="9" idx="3"/>
            <a:endCxn id="13" idx="7"/>
          </p:cNvCxnSpPr>
          <p:nvPr/>
        </p:nvCxnSpPr>
        <p:spPr bwMode="auto">
          <a:xfrm flipH="1">
            <a:off x="7616825" y="1587500"/>
            <a:ext cx="615950" cy="939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5" name="Straight Arrow Connector 42"/>
          <p:cNvCxnSpPr>
            <a:cxnSpLocks noChangeShapeType="1"/>
            <a:stCxn id="9" idx="3"/>
            <a:endCxn id="12" idx="7"/>
          </p:cNvCxnSpPr>
          <p:nvPr/>
        </p:nvCxnSpPr>
        <p:spPr bwMode="auto">
          <a:xfrm flipH="1">
            <a:off x="6245225" y="1587500"/>
            <a:ext cx="1987550" cy="939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6" name="Straight Arrow Connector 43"/>
          <p:cNvCxnSpPr>
            <a:cxnSpLocks noChangeShapeType="1"/>
            <a:stCxn id="9" idx="3"/>
            <a:endCxn id="11" idx="7"/>
          </p:cNvCxnSpPr>
          <p:nvPr/>
        </p:nvCxnSpPr>
        <p:spPr bwMode="auto">
          <a:xfrm flipH="1">
            <a:off x="4873625" y="1587500"/>
            <a:ext cx="3359150" cy="939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7" name="Straight Arrow Connector 44"/>
          <p:cNvCxnSpPr>
            <a:cxnSpLocks noChangeShapeType="1"/>
            <a:stCxn id="9" idx="3"/>
            <a:endCxn id="10" idx="7"/>
          </p:cNvCxnSpPr>
          <p:nvPr/>
        </p:nvCxnSpPr>
        <p:spPr bwMode="auto">
          <a:xfrm flipH="1">
            <a:off x="3555253" y="1587126"/>
            <a:ext cx="4678177" cy="94054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Straight Arrow Connector 45"/>
          <p:cNvCxnSpPr>
            <a:cxnSpLocks noChangeShapeType="1"/>
            <a:stCxn id="85" idx="7"/>
            <a:endCxn id="86" idx="3"/>
          </p:cNvCxnSpPr>
          <p:nvPr/>
        </p:nvCxnSpPr>
        <p:spPr bwMode="auto">
          <a:xfrm flipV="1">
            <a:off x="4818064" y="5529264"/>
            <a:ext cx="661987" cy="377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" name="Oval 83"/>
          <p:cNvSpPr/>
          <p:nvPr/>
        </p:nvSpPr>
        <p:spPr bwMode="auto">
          <a:xfrm>
            <a:off x="3908426" y="3886200"/>
            <a:ext cx="1109663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spcBef>
                <a:spcPts val="1200"/>
              </a:spcBef>
              <a:defRPr/>
            </a:pPr>
            <a:r>
              <a:rPr lang="en-US" sz="1600" dirty="0">
                <a:latin typeface="Candara" panose="020E0502030303020204" pitchFamily="34" charset="0"/>
              </a:rPr>
              <a:t>HTML</a:t>
            </a:r>
          </a:p>
        </p:txBody>
      </p:sp>
      <p:sp>
        <p:nvSpPr>
          <p:cNvPr id="85" name="Oval 84"/>
          <p:cNvSpPr/>
          <p:nvPr/>
        </p:nvSpPr>
        <p:spPr bwMode="auto">
          <a:xfrm>
            <a:off x="3908425" y="5816600"/>
            <a:ext cx="10668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Candara" panose="020E0502030303020204" pitchFamily="34" charset="0"/>
              </a:rPr>
              <a:t>Text</a:t>
            </a:r>
          </a:p>
        </p:txBody>
      </p:sp>
      <p:sp>
        <p:nvSpPr>
          <p:cNvPr id="86" name="Oval 85"/>
          <p:cNvSpPr>
            <a:spLocks noChangeArrowheads="1"/>
          </p:cNvSpPr>
          <p:nvPr/>
        </p:nvSpPr>
        <p:spPr bwMode="auto">
          <a:xfrm>
            <a:off x="5322888" y="4813300"/>
            <a:ext cx="1066800" cy="8382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>
                <a:latin typeface="Candara" panose="020E0502030303020204" pitchFamily="34" charset="0"/>
              </a:rPr>
              <a:t>XML</a:t>
            </a:r>
          </a:p>
        </p:txBody>
      </p:sp>
      <p:sp>
        <p:nvSpPr>
          <p:cNvPr id="87" name="Oval 86"/>
          <p:cNvSpPr/>
          <p:nvPr/>
        </p:nvSpPr>
        <p:spPr bwMode="auto">
          <a:xfrm>
            <a:off x="6781800" y="3886200"/>
            <a:ext cx="10668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Candara" panose="020E0502030303020204" pitchFamily="34" charset="0"/>
              </a:rPr>
              <a:t>JSON</a:t>
            </a:r>
          </a:p>
        </p:txBody>
      </p:sp>
      <p:sp>
        <p:nvSpPr>
          <p:cNvPr id="88" name="Oval 87"/>
          <p:cNvSpPr/>
          <p:nvPr/>
        </p:nvSpPr>
        <p:spPr bwMode="auto">
          <a:xfrm>
            <a:off x="6781800" y="5816600"/>
            <a:ext cx="10668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Candara" panose="020E0502030303020204" pitchFamily="34" charset="0"/>
              </a:rPr>
              <a:t>Excel</a:t>
            </a:r>
          </a:p>
        </p:txBody>
      </p:sp>
      <p:cxnSp>
        <p:nvCxnSpPr>
          <p:cNvPr id="91" name="Straight Arrow Connector 90"/>
          <p:cNvCxnSpPr>
            <a:cxnSpLocks noChangeShapeType="1"/>
            <a:stCxn id="84" idx="5"/>
            <a:endCxn id="86" idx="1"/>
          </p:cNvCxnSpPr>
          <p:nvPr/>
        </p:nvCxnSpPr>
        <p:spPr bwMode="auto">
          <a:xfrm>
            <a:off x="4855583" y="4406526"/>
            <a:ext cx="623535" cy="52952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" name="Straight Arrow Connector 95"/>
          <p:cNvCxnSpPr>
            <a:cxnSpLocks noChangeShapeType="1"/>
            <a:stCxn id="86" idx="5"/>
            <a:endCxn id="88" idx="1"/>
          </p:cNvCxnSpPr>
          <p:nvPr/>
        </p:nvCxnSpPr>
        <p:spPr bwMode="auto">
          <a:xfrm>
            <a:off x="6234113" y="5529264"/>
            <a:ext cx="703262" cy="377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" name="Straight Arrow Connector 96"/>
          <p:cNvCxnSpPr>
            <a:cxnSpLocks noChangeShapeType="1"/>
            <a:stCxn id="86" idx="7"/>
            <a:endCxn id="87" idx="3"/>
          </p:cNvCxnSpPr>
          <p:nvPr/>
        </p:nvCxnSpPr>
        <p:spPr bwMode="auto">
          <a:xfrm flipV="1">
            <a:off x="6234113" y="4406901"/>
            <a:ext cx="703262" cy="5302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87" name="TextBox 101"/>
          <p:cNvSpPr txBox="1">
            <a:spLocks noChangeArrowheads="1"/>
          </p:cNvSpPr>
          <p:nvPr/>
        </p:nvSpPr>
        <p:spPr bwMode="auto">
          <a:xfrm>
            <a:off x="9372600" y="1792288"/>
            <a:ext cx="1295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>
                <a:latin typeface="Candara" panose="020E0502030303020204" pitchFamily="34" charset="0"/>
              </a:rPr>
              <a:t>20 data converters</a:t>
            </a:r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8115300" y="4886325"/>
            <a:ext cx="1295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>
                <a:latin typeface="Candara" panose="020E0502030303020204" pitchFamily="34" charset="0"/>
              </a:rPr>
              <a:t>8 data converters</a:t>
            </a: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1688501" y="4005695"/>
            <a:ext cx="1802652" cy="980211"/>
          </a:xfrm>
          <a:prstGeom prst="wedgeRoundRectCallout">
            <a:avLst>
              <a:gd name="adj1" fmla="val 78005"/>
              <a:gd name="adj2" fmla="val -3033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ndara" panose="020E0502030303020204" pitchFamily="34" charset="0"/>
              </a:rPr>
              <a:t>Why not use HTML as the main language?</a:t>
            </a:r>
          </a:p>
        </p:txBody>
      </p:sp>
      <p:sp>
        <p:nvSpPr>
          <p:cNvPr id="47" name="Rounded Rectangular Callout 46"/>
          <p:cNvSpPr/>
          <p:nvPr/>
        </p:nvSpPr>
        <p:spPr bwMode="auto">
          <a:xfrm>
            <a:off x="1683066" y="5043920"/>
            <a:ext cx="1802652" cy="1128281"/>
          </a:xfrm>
          <a:prstGeom prst="wedgeRoundRectCallout">
            <a:avLst>
              <a:gd name="adj1" fmla="val 142129"/>
              <a:gd name="adj2" fmla="val -34921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andara" panose="020E0502030303020204" pitchFamily="34" charset="0"/>
              </a:rPr>
              <a:t>XML is a meta language, while HTML is a concrete language</a:t>
            </a:r>
          </a:p>
        </p:txBody>
      </p:sp>
    </p:spTree>
    <p:extLst>
      <p:ext uri="{BB962C8B-B14F-4D97-AF65-F5344CB8AC3E}">
        <p14:creationId xmlns:p14="http://schemas.microsoft.com/office/powerpoint/2010/main" val="393799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7" grpId="0" animBg="1"/>
      <p:bldP spid="88" grpId="0" animBg="1"/>
      <p:bldP spid="103" grpId="0"/>
      <p:bldP spid="17" grpId="0" animBg="1"/>
      <p:bldP spid="4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2667000" y="92868"/>
            <a:ext cx="7924800" cy="623888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Ontology Language for Knowledge Representation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2133600" y="1295400"/>
            <a:ext cx="8269288" cy="5334000"/>
          </a:xfrm>
        </p:spPr>
        <p:txBody>
          <a:bodyPr/>
          <a:lstStyle/>
          <a:p>
            <a:r>
              <a:rPr lang="en-US" altLang="zh-CN" sz="2400" dirty="0">
                <a:ea typeface="宋体" pitchFamily="2" charset="-122"/>
              </a:rPr>
              <a:t>An</a:t>
            </a:r>
            <a:r>
              <a:rPr lang="en-US" altLang="zh-CN" sz="2400" b="1" dirty="0">
                <a:ea typeface="宋体" pitchFamily="2" charset="-122"/>
              </a:rPr>
              <a:t> ontology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b="1" dirty="0">
                <a:ea typeface="宋体" pitchFamily="2" charset="-122"/>
              </a:rPr>
              <a:t>language</a:t>
            </a:r>
            <a:r>
              <a:rPr lang="en-US" altLang="zh-CN" sz="2400" dirty="0">
                <a:ea typeface="宋体" pitchFamily="2" charset="-122"/>
              </a:rPr>
              <a:t> (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RDF, OWL</a:t>
            </a:r>
            <a:r>
              <a:rPr lang="en-US" altLang="zh-CN" sz="2400" dirty="0">
                <a:ea typeface="宋体" pitchFamily="2" charset="-122"/>
              </a:rPr>
              <a:t>) defines: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A knowledge base,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a vocabulary of terms (words)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their meanings (semantics), 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their interconnections (e.g., synonym and subset), and 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rules of inference for machine learning</a:t>
            </a:r>
          </a:p>
          <a:p>
            <a:r>
              <a:rPr lang="en-US" altLang="zh-CN" sz="2400" dirty="0">
                <a:ea typeface="宋体" pitchFamily="2" charset="-122"/>
              </a:rPr>
              <a:t>XML-based ontology languages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Use elements to define vocabulary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Use attributes to mark up the meanings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Use XML structure for interconnections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Use external services to execute rules represented in XML data</a:t>
            </a:r>
          </a:p>
          <a:p>
            <a:endParaRPr 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60F5CC1-74A3-49F1-9101-F15E9D7FE6E8}" type="slidenum">
              <a:rPr lang="en-US" b="0" smtClean="0">
                <a:solidFill>
                  <a:schemeClr val="tx2"/>
                </a:solidFill>
              </a:rPr>
              <a:pPr/>
              <a:t>50</a:t>
            </a:fld>
            <a:endParaRPr lang="en-US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8665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Semantic Web Language Stack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9AA8964-BF93-4D0C-8BA2-77C1D3D67CB0}" type="slidenum">
              <a:rPr lang="en-US" b="0" smtClean="0">
                <a:solidFill>
                  <a:schemeClr val="tx2"/>
                </a:solidFill>
              </a:rPr>
              <a:pPr/>
              <a:t>51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6096000" y="4800600"/>
            <a:ext cx="2743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/>
              <a:t>Unicode</a:t>
            </a: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3352800" y="4800600"/>
            <a:ext cx="2743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/>
              <a:t>URI</a:t>
            </a: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3352800" y="4343400"/>
            <a:ext cx="5486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/>
              <a:t>XML and XML Schema</a:t>
            </a:r>
          </a:p>
          <a:p>
            <a:pPr algn="ctr"/>
            <a:endParaRPr lang="en-US" sz="2400"/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3352800" y="3886200"/>
            <a:ext cx="5486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/>
              <a:t>Ontology Languages: </a:t>
            </a:r>
            <a:r>
              <a:rPr lang="en-US" sz="2400">
                <a:solidFill>
                  <a:srgbClr val="C00000"/>
                </a:solidFill>
              </a:rPr>
              <a:t>RDF, RDFS, OWL</a:t>
            </a:r>
          </a:p>
          <a:p>
            <a:pPr algn="ctr"/>
            <a:endParaRPr lang="en-US" sz="2400"/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3352800" y="3429000"/>
            <a:ext cx="5486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/>
              <a:t>Ontology Vocabulary</a:t>
            </a:r>
          </a:p>
          <a:p>
            <a:pPr algn="ctr"/>
            <a:endParaRPr lang="en-US" sz="2400"/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3352800" y="2971800"/>
            <a:ext cx="5486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 dirty="0"/>
              <a:t>Ontology Instance / AI / Knowledge Base</a:t>
            </a:r>
          </a:p>
          <a:p>
            <a:pPr algn="ctr"/>
            <a:endParaRPr lang="en-US" sz="2400" dirty="0"/>
          </a:p>
        </p:txBody>
      </p:sp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3352800" y="2514600"/>
            <a:ext cx="27813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/>
              <a:t>Reasoning/Proof</a:t>
            </a:r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6134100" y="2514600"/>
            <a:ext cx="27051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/>
              <a:t>Data Access</a:t>
            </a:r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3352800" y="2057400"/>
            <a:ext cx="5486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 dirty="0"/>
              <a:t>Semantic Web / AI Programmer’s interface</a:t>
            </a:r>
          </a:p>
          <a:p>
            <a:pPr algn="ctr"/>
            <a:endParaRPr lang="en-US" sz="2400" dirty="0"/>
          </a:p>
        </p:txBody>
      </p:sp>
      <p:sp>
        <p:nvSpPr>
          <p:cNvPr id="15" name="Rounded Rectangle 14"/>
          <p:cNvSpPr>
            <a:spLocks noChangeArrowheads="1"/>
          </p:cNvSpPr>
          <p:nvPr/>
        </p:nvSpPr>
        <p:spPr bwMode="auto">
          <a:xfrm>
            <a:off x="3352800" y="1600200"/>
            <a:ext cx="5486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 dirty="0"/>
              <a:t>Semantic Web / AI Human User interface</a:t>
            </a:r>
          </a:p>
          <a:p>
            <a:pPr algn="ctr"/>
            <a:endParaRPr lang="en-US" sz="2400" dirty="0"/>
          </a:p>
        </p:txBody>
      </p:sp>
      <p:sp>
        <p:nvSpPr>
          <p:cNvPr id="39950" name="Freeform 18"/>
          <p:cNvSpPr>
            <a:spLocks/>
          </p:cNvSpPr>
          <p:nvPr/>
        </p:nvSpPr>
        <p:spPr bwMode="auto">
          <a:xfrm>
            <a:off x="2416176" y="1600201"/>
            <a:ext cx="7337425" cy="4583113"/>
          </a:xfrm>
          <a:custGeom>
            <a:avLst/>
            <a:gdLst>
              <a:gd name="T0" fmla="*/ 894347 w 7336716"/>
              <a:gd name="T1" fmla="*/ 0 h 4582758"/>
              <a:gd name="T2" fmla="*/ 894347 w 7336716"/>
              <a:gd name="T3" fmla="*/ 3683973 h 4582758"/>
              <a:gd name="T4" fmla="*/ 6443628 w 7336716"/>
              <a:gd name="T5" fmla="*/ 3683973 h 4582758"/>
              <a:gd name="T6" fmla="*/ 6454392 w 7336716"/>
              <a:gd name="T7" fmla="*/ 0 h 4582758"/>
              <a:gd name="T8" fmla="*/ 7337996 w 7336716"/>
              <a:gd name="T9" fmla="*/ 0 h 4582758"/>
              <a:gd name="T10" fmla="*/ 7348764 w 7336716"/>
              <a:gd name="T11" fmla="*/ 4578046 h 4582758"/>
              <a:gd name="T12" fmla="*/ 0 w 7336716"/>
              <a:gd name="T13" fmla="*/ 4588806 h 4582758"/>
              <a:gd name="T14" fmla="*/ 10775 w 7336716"/>
              <a:gd name="T15" fmla="*/ 0 h 4582758"/>
              <a:gd name="T16" fmla="*/ 894347 w 7336716"/>
              <a:gd name="T17" fmla="*/ 0 h 458275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36716"/>
              <a:gd name="T28" fmla="*/ 0 h 4582758"/>
              <a:gd name="T29" fmla="*/ 7336716 w 7336716"/>
              <a:gd name="T30" fmla="*/ 4582758 h 458275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36716" h="4582758">
                <a:moveTo>
                  <a:pt x="892885" y="0"/>
                </a:moveTo>
                <a:lnTo>
                  <a:pt x="892885" y="3679116"/>
                </a:lnTo>
                <a:lnTo>
                  <a:pt x="6433073" y="3679116"/>
                </a:lnTo>
                <a:lnTo>
                  <a:pt x="6443831" y="0"/>
                </a:lnTo>
                <a:lnTo>
                  <a:pt x="7325958" y="0"/>
                </a:lnTo>
                <a:lnTo>
                  <a:pt x="7336716" y="4572000"/>
                </a:lnTo>
                <a:lnTo>
                  <a:pt x="0" y="4582758"/>
                </a:lnTo>
                <a:lnTo>
                  <a:pt x="10758" y="0"/>
                </a:lnTo>
                <a:lnTo>
                  <a:pt x="892885" y="0"/>
                </a:lnTo>
                <a:close/>
              </a:path>
            </a:pathLst>
          </a:cu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51" name="TextBox 19"/>
          <p:cNvSpPr txBox="1">
            <a:spLocks noChangeArrowheads="1"/>
          </p:cNvSpPr>
          <p:nvPr/>
        </p:nvSpPr>
        <p:spPr bwMode="auto">
          <a:xfrm>
            <a:off x="2672479" y="5624830"/>
            <a:ext cx="68248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0" dirty="0"/>
              <a:t>Semantic Web and Machine Learning Development Environment</a:t>
            </a:r>
          </a:p>
        </p:txBody>
      </p:sp>
      <p:sp>
        <p:nvSpPr>
          <p:cNvPr id="39952" name="Left-Right Arrow 21"/>
          <p:cNvSpPr>
            <a:spLocks noChangeArrowheads="1"/>
          </p:cNvSpPr>
          <p:nvPr/>
        </p:nvSpPr>
        <p:spPr bwMode="auto">
          <a:xfrm>
            <a:off x="1879998" y="2133600"/>
            <a:ext cx="1524000" cy="3048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3" name="Left-Right Arrow 22"/>
          <p:cNvSpPr>
            <a:spLocks noChangeArrowheads="1"/>
          </p:cNvSpPr>
          <p:nvPr/>
        </p:nvSpPr>
        <p:spPr bwMode="auto">
          <a:xfrm rot="-5400000">
            <a:off x="5791200" y="1309370"/>
            <a:ext cx="457200" cy="3048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7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9952" grpId="0" animBg="1"/>
      <p:bldP spid="3995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347527" y="1023042"/>
            <a:ext cx="10779182" cy="5606358"/>
          </a:xfrm>
        </p:spPr>
        <p:txBody>
          <a:bodyPr/>
          <a:lstStyle/>
          <a:p>
            <a:pPr marL="463550" indent="-463550">
              <a:lnSpc>
                <a:spcPct val="150000"/>
              </a:lnSpc>
              <a:defRPr/>
            </a:pPr>
            <a:r>
              <a:rPr lang="en-US" dirty="0"/>
              <a:t>XML and Web Data Representations</a:t>
            </a:r>
          </a:p>
          <a:p>
            <a:pPr marL="463550" indent="-463550">
              <a:lnSpc>
                <a:spcPct val="150000"/>
              </a:lnSpc>
              <a:defRPr/>
            </a:pPr>
            <a:r>
              <a:rPr lang="en-US" dirty="0"/>
              <a:t>Feed: RSS </a:t>
            </a:r>
          </a:p>
          <a:p>
            <a:pPr marL="463550" indent="-463550">
              <a:lnSpc>
                <a:spcPct val="150000"/>
              </a:lnSpc>
              <a:defRPr/>
            </a:pPr>
            <a:r>
              <a:rPr lang="en-US" dirty="0"/>
              <a:t>Atom</a:t>
            </a:r>
          </a:p>
          <a:p>
            <a:pPr marL="463550" indent="-463550">
              <a:lnSpc>
                <a:spcPct val="150000"/>
              </a:lnSpc>
              <a:defRPr/>
            </a:pPr>
            <a:r>
              <a:rPr lang="en-US" dirty="0"/>
              <a:t>JSON</a:t>
            </a:r>
          </a:p>
          <a:p>
            <a:pPr marL="463550" indent="-463550">
              <a:lnSpc>
                <a:spcPct val="150000"/>
              </a:lnSpc>
              <a:defRPr/>
            </a:pPr>
            <a:r>
              <a:rPr lang="en-US" dirty="0"/>
              <a:t>HTTP Methods and Services Using the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C1F0D7B-3136-4201-9DF9-685B8AECE14B}" type="slidenum">
              <a:rPr lang="en-US" b="0" smtClean="0">
                <a:solidFill>
                  <a:schemeClr val="tx2"/>
                </a:solidFill>
              </a:rPr>
              <a:pPr/>
              <a:t>52</a:t>
            </a:fld>
            <a:endParaRPr lang="en-US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23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5925" y="152400"/>
            <a:ext cx="10265875" cy="623888"/>
          </a:xfrm>
        </p:spPr>
        <p:txBody>
          <a:bodyPr>
            <a:normAutofit fontScale="90000"/>
          </a:bodyPr>
          <a:lstStyle/>
          <a:p>
            <a:r>
              <a:rPr lang="en-US" dirty="0"/>
              <a:t>XML and Development</a:t>
            </a:r>
          </a:p>
        </p:txBody>
      </p:sp>
      <p:cxnSp>
        <p:nvCxnSpPr>
          <p:cNvPr id="7171" name="AutoShape 3"/>
          <p:cNvCxnSpPr>
            <a:cxnSpLocks noChangeShapeType="1"/>
          </p:cNvCxnSpPr>
          <p:nvPr/>
        </p:nvCxnSpPr>
        <p:spPr bwMode="auto">
          <a:xfrm>
            <a:off x="5943600" y="2658201"/>
            <a:ext cx="0" cy="16002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2" name="AutoShape 5"/>
          <p:cNvCxnSpPr>
            <a:cxnSpLocks noChangeShapeType="1"/>
          </p:cNvCxnSpPr>
          <p:nvPr/>
        </p:nvCxnSpPr>
        <p:spPr bwMode="auto">
          <a:xfrm>
            <a:off x="4419600" y="3725001"/>
            <a:ext cx="914400" cy="5334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3" name="AutoShape 6"/>
          <p:cNvCxnSpPr>
            <a:cxnSpLocks noChangeShapeType="1"/>
          </p:cNvCxnSpPr>
          <p:nvPr/>
        </p:nvCxnSpPr>
        <p:spPr bwMode="auto">
          <a:xfrm flipH="1">
            <a:off x="4419600" y="2658201"/>
            <a:ext cx="914400" cy="4572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4" name="Text Box 7"/>
          <p:cNvSpPr txBox="1">
            <a:spLocks noChangeArrowheads="1"/>
          </p:cNvSpPr>
          <p:nvPr/>
        </p:nvSpPr>
        <p:spPr bwMode="auto">
          <a:xfrm>
            <a:off x="4876800" y="1845401"/>
            <a:ext cx="238238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latin typeface="Candara" panose="020E0502030303020204" pitchFamily="34" charset="0"/>
              </a:rPr>
              <a:t>SGML </a:t>
            </a:r>
            <a:r>
              <a:rPr lang="en-US" sz="3200" b="0" dirty="0">
                <a:latin typeface="Candara" panose="020E0502030303020204" pitchFamily="34" charset="0"/>
              </a:rPr>
              <a:t>(1985)</a:t>
            </a:r>
            <a:endParaRPr lang="en-US" sz="1400" dirty="0">
              <a:latin typeface="Candara" panose="020E0502030303020204" pitchFamily="34" charset="0"/>
            </a:endParaRPr>
          </a:p>
        </p:txBody>
      </p:sp>
      <p:sp>
        <p:nvSpPr>
          <p:cNvPr id="7175" name="Text Box 8"/>
          <p:cNvSpPr txBox="1">
            <a:spLocks noChangeArrowheads="1"/>
          </p:cNvSpPr>
          <p:nvPr/>
        </p:nvSpPr>
        <p:spPr bwMode="auto">
          <a:xfrm>
            <a:off x="3124200" y="3064602"/>
            <a:ext cx="23374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latin typeface="Candara" panose="020E0502030303020204" pitchFamily="34" charset="0"/>
              </a:rPr>
              <a:t>HTML </a:t>
            </a:r>
            <a:r>
              <a:rPr lang="en-US" sz="3200" b="0" dirty="0">
                <a:latin typeface="Candara" panose="020E0502030303020204" pitchFamily="34" charset="0"/>
              </a:rPr>
              <a:t>(1991)</a:t>
            </a:r>
            <a:endParaRPr lang="en-US" sz="1400" dirty="0">
              <a:latin typeface="Candara" panose="020E0502030303020204" pitchFamily="34" charset="0"/>
            </a:endParaRPr>
          </a:p>
        </p:txBody>
      </p:sp>
      <p:sp>
        <p:nvSpPr>
          <p:cNvPr id="7176" name="Text Box 9"/>
          <p:cNvSpPr txBox="1">
            <a:spLocks noChangeArrowheads="1"/>
          </p:cNvSpPr>
          <p:nvPr/>
        </p:nvSpPr>
        <p:spPr bwMode="auto">
          <a:xfrm>
            <a:off x="5029200" y="4360001"/>
            <a:ext cx="21755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>
                <a:solidFill>
                  <a:srgbClr val="0000FF"/>
                </a:solidFill>
                <a:latin typeface="Candara" panose="020E0502030303020204" pitchFamily="34" charset="0"/>
              </a:rPr>
              <a:t>XML</a:t>
            </a:r>
            <a:r>
              <a:rPr lang="en-US" sz="3200">
                <a:latin typeface="Candara" panose="020E0502030303020204" pitchFamily="34" charset="0"/>
              </a:rPr>
              <a:t> </a:t>
            </a:r>
            <a:r>
              <a:rPr lang="en-US" sz="3200" b="0">
                <a:latin typeface="Candara" panose="020E0502030303020204" pitchFamily="34" charset="0"/>
              </a:rPr>
              <a:t>(1998)</a:t>
            </a:r>
            <a:endParaRPr lang="en-US" sz="1400">
              <a:latin typeface="Candara" panose="020E0502030303020204" pitchFamily="34" charset="0"/>
            </a:endParaRPr>
          </a:p>
        </p:txBody>
      </p:sp>
      <p:sp>
        <p:nvSpPr>
          <p:cNvPr id="7177" name="Text Box 10"/>
          <p:cNvSpPr txBox="1">
            <a:spLocks noChangeArrowheads="1"/>
          </p:cNvSpPr>
          <p:nvPr/>
        </p:nvSpPr>
        <p:spPr bwMode="auto">
          <a:xfrm>
            <a:off x="5105400" y="702401"/>
            <a:ext cx="219002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latin typeface="Candara" panose="020E0502030303020204" pitchFamily="34" charset="0"/>
              </a:rPr>
              <a:t>GML </a:t>
            </a:r>
            <a:r>
              <a:rPr lang="en-US" sz="3200" b="0" dirty="0">
                <a:latin typeface="Candara" panose="020E0502030303020204" pitchFamily="34" charset="0"/>
              </a:rPr>
              <a:t>(1969)</a:t>
            </a:r>
            <a:endParaRPr lang="en-US" sz="1400" dirty="0">
              <a:latin typeface="Candara" panose="020E0502030303020204" pitchFamily="34" charset="0"/>
            </a:endParaRPr>
          </a:p>
        </p:txBody>
      </p:sp>
      <p:cxnSp>
        <p:nvCxnSpPr>
          <p:cNvPr id="7178" name="AutoShape 11"/>
          <p:cNvCxnSpPr>
            <a:cxnSpLocks noChangeShapeType="1"/>
          </p:cNvCxnSpPr>
          <p:nvPr/>
        </p:nvCxnSpPr>
        <p:spPr bwMode="auto">
          <a:xfrm>
            <a:off x="5943600" y="1388201"/>
            <a:ext cx="1588" cy="5334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9" name="AutoShape 6"/>
          <p:cNvCxnSpPr>
            <a:cxnSpLocks noChangeShapeType="1"/>
          </p:cNvCxnSpPr>
          <p:nvPr/>
        </p:nvCxnSpPr>
        <p:spPr bwMode="auto">
          <a:xfrm flipH="1">
            <a:off x="4114800" y="4893401"/>
            <a:ext cx="914400" cy="4572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0" name="Text Box 8"/>
          <p:cNvSpPr txBox="1">
            <a:spLocks noChangeArrowheads="1"/>
          </p:cNvSpPr>
          <p:nvPr/>
        </p:nvSpPr>
        <p:spPr bwMode="auto">
          <a:xfrm>
            <a:off x="2913064" y="5198201"/>
            <a:ext cx="15520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latin typeface="Candara" panose="020E0502030303020204" pitchFamily="34" charset="0"/>
              </a:rPr>
              <a:t>XHTML </a:t>
            </a:r>
            <a:endParaRPr lang="en-US" sz="1400" dirty="0">
              <a:latin typeface="Candara" panose="020E0502030303020204" pitchFamily="34" charset="0"/>
            </a:endParaRPr>
          </a:p>
        </p:txBody>
      </p:sp>
      <p:sp>
        <p:nvSpPr>
          <p:cNvPr id="7181" name="Text Box 8"/>
          <p:cNvSpPr txBox="1">
            <a:spLocks noChangeArrowheads="1"/>
          </p:cNvSpPr>
          <p:nvPr/>
        </p:nvSpPr>
        <p:spPr bwMode="auto">
          <a:xfrm>
            <a:off x="5334000" y="6061801"/>
            <a:ext cx="13260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latin typeface="Candara" panose="020E0502030303020204" pitchFamily="34" charset="0"/>
              </a:rPr>
              <a:t>XAML </a:t>
            </a:r>
            <a:endParaRPr lang="en-US" sz="1400" dirty="0">
              <a:latin typeface="Candara" panose="020E0502030303020204" pitchFamily="34" charset="0"/>
            </a:endParaRPr>
          </a:p>
        </p:txBody>
      </p:sp>
      <p:cxnSp>
        <p:nvCxnSpPr>
          <p:cNvPr id="7182" name="AutoShape 11"/>
          <p:cNvCxnSpPr>
            <a:cxnSpLocks noChangeShapeType="1"/>
          </p:cNvCxnSpPr>
          <p:nvPr/>
        </p:nvCxnSpPr>
        <p:spPr bwMode="auto">
          <a:xfrm rot="16200000" flipH="1">
            <a:off x="5447507" y="5464108"/>
            <a:ext cx="990600" cy="158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1" name="Text Box 8"/>
          <p:cNvSpPr txBox="1">
            <a:spLocks noChangeArrowheads="1"/>
          </p:cNvSpPr>
          <p:nvPr/>
        </p:nvSpPr>
        <p:spPr bwMode="auto">
          <a:xfrm>
            <a:off x="8382000" y="2607401"/>
            <a:ext cx="1241045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b="0" dirty="0">
                <a:latin typeface="Candara" panose="020E0502030303020204" pitchFamily="34" charset="0"/>
              </a:rPr>
              <a:t>SOAP</a:t>
            </a:r>
          </a:p>
          <a:p>
            <a:r>
              <a:rPr lang="en-US" sz="3200" b="0" dirty="0">
                <a:latin typeface="Candara" panose="020E0502030303020204" pitchFamily="34" charset="0"/>
              </a:rPr>
              <a:t>WSDL</a:t>
            </a:r>
          </a:p>
          <a:p>
            <a:r>
              <a:rPr lang="en-US" sz="3200" b="0" dirty="0">
                <a:latin typeface="Candara" panose="020E0502030303020204" pitchFamily="34" charset="0"/>
              </a:rPr>
              <a:t>RDF</a:t>
            </a:r>
          </a:p>
          <a:p>
            <a:r>
              <a:rPr lang="en-US" sz="3200" b="0" dirty="0">
                <a:latin typeface="Candara" panose="020E0502030303020204" pitchFamily="34" charset="0"/>
              </a:rPr>
              <a:t>RDFS</a:t>
            </a:r>
          </a:p>
          <a:p>
            <a:r>
              <a:rPr lang="en-US" sz="3200" b="0" dirty="0">
                <a:latin typeface="Candara" panose="020E0502030303020204" pitchFamily="34" charset="0"/>
              </a:rPr>
              <a:t>OWL</a:t>
            </a:r>
          </a:p>
          <a:p>
            <a:r>
              <a:rPr lang="en-US" sz="3200" b="0" dirty="0">
                <a:solidFill>
                  <a:srgbClr val="0000FF"/>
                </a:solidFill>
                <a:latin typeface="Candara" panose="020E0502030303020204" pitchFamily="34" charset="0"/>
              </a:rPr>
              <a:t>Atom </a:t>
            </a:r>
          </a:p>
          <a:p>
            <a:r>
              <a:rPr lang="en-US" sz="3200" b="0" dirty="0">
                <a:solidFill>
                  <a:srgbClr val="0000FF"/>
                </a:solidFill>
                <a:latin typeface="Candara" panose="020E0502030303020204" pitchFamily="34" charset="0"/>
              </a:rPr>
              <a:t>RSS</a:t>
            </a:r>
          </a:p>
          <a:p>
            <a:r>
              <a:rPr lang="en-US" sz="3200" b="0" dirty="0">
                <a:latin typeface="Candara" panose="020E0502030303020204" pitchFamily="34" charset="0"/>
              </a:rPr>
              <a:t>…</a:t>
            </a:r>
          </a:p>
        </p:txBody>
      </p:sp>
      <p:cxnSp>
        <p:nvCxnSpPr>
          <p:cNvPr id="9232" name="AutoShape 5"/>
          <p:cNvCxnSpPr>
            <a:cxnSpLocks noChangeShapeType="1"/>
          </p:cNvCxnSpPr>
          <p:nvPr/>
        </p:nvCxnSpPr>
        <p:spPr bwMode="auto">
          <a:xfrm>
            <a:off x="7162800" y="4664801"/>
            <a:ext cx="914400" cy="1588"/>
          </a:xfrm>
          <a:prstGeom prst="straightConnector1">
            <a:avLst/>
          </a:prstGeom>
          <a:noFill/>
          <a:ln w="38100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5" name="AutoShape 5"/>
          <p:cNvCxnSpPr>
            <a:cxnSpLocks noChangeShapeType="1"/>
          </p:cNvCxnSpPr>
          <p:nvPr/>
        </p:nvCxnSpPr>
        <p:spPr bwMode="auto">
          <a:xfrm>
            <a:off x="4267200" y="5731601"/>
            <a:ext cx="914400" cy="5334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ounded Rectangular Callout 1"/>
          <p:cNvSpPr/>
          <p:nvPr/>
        </p:nvSpPr>
        <p:spPr bwMode="auto">
          <a:xfrm>
            <a:off x="7315200" y="1235801"/>
            <a:ext cx="2241550" cy="685800"/>
          </a:xfrm>
          <a:prstGeom prst="wedgeRoundRectCallout">
            <a:avLst>
              <a:gd name="adj1" fmla="val -65293"/>
              <a:gd name="adj2" fmla="val 61002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>
                <a:latin typeface="Candara" panose="020E0502030303020204" pitchFamily="34" charset="0"/>
              </a:rPr>
              <a:t>SGML is too complex to process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34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/>
      <p:bldP spid="7175" grpId="0"/>
      <p:bldP spid="7176" grpId="0"/>
      <p:bldP spid="7180" grpId="0"/>
      <p:bldP spid="7181" grpId="0"/>
      <p:bldP spid="9231" grpId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98764" y="76200"/>
            <a:ext cx="10293036" cy="623888"/>
          </a:xfrm>
        </p:spPr>
        <p:txBody>
          <a:bodyPr>
            <a:normAutofit fontScale="90000"/>
          </a:bodyPr>
          <a:lstStyle/>
          <a:p>
            <a:r>
              <a:rPr lang="en-US" dirty="0"/>
              <a:t>Other Web Data Representations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2638EFC-C447-44E4-8E21-5A495EF07AC7}" type="slidenum">
              <a:rPr lang="en-US" b="0" smtClean="0">
                <a:solidFill>
                  <a:schemeClr val="tx2"/>
                </a:solidFill>
                <a:latin typeface="Candara" panose="020E0502030303020204" pitchFamily="34" charset="0"/>
              </a:rPr>
              <a:pPr/>
              <a:t>7</a:t>
            </a:fld>
            <a:endParaRPr lang="en-US" b="0">
              <a:solidFill>
                <a:schemeClr val="tx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864342"/>
              </p:ext>
            </p:extLst>
          </p:nvPr>
        </p:nvGraphicFramePr>
        <p:xfrm>
          <a:off x="959667" y="1143000"/>
          <a:ext cx="10031240" cy="5056187"/>
        </p:xfrm>
        <a:graphic>
          <a:graphicData uri="http://schemas.openxmlformats.org/drawingml/2006/table">
            <a:tbl>
              <a:tblPr/>
              <a:tblGrid>
                <a:gridCol w="1621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9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ndara" panose="020E0502030303020204" pitchFamily="34" charset="0"/>
                          <a:ea typeface="SimSun"/>
                          <a:cs typeface="Times New Roman"/>
                        </a:rPr>
                        <a:t>Web formats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ndara" panose="020E0502030303020204" pitchFamily="34" charset="0"/>
                          <a:ea typeface="SimSun"/>
                          <a:cs typeface="Times New Roman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0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latin typeface="Candara" panose="020E0502030303020204" pitchFamily="34" charset="0"/>
                          <a:ea typeface="SimSun"/>
                          <a:cs typeface="Times New Roman"/>
                        </a:rPr>
                        <a:t>XML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latin typeface="Candara" panose="020E0502030303020204" pitchFamily="34" charset="0"/>
                          <a:ea typeface="SimSun"/>
                          <a:cs typeface="Times New Roman"/>
                        </a:rPr>
                        <a:t>The premier format for defining data, protocol, and languages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0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ndara" panose="020E0502030303020204" pitchFamily="34" charset="0"/>
                          <a:ea typeface="SimSun"/>
                          <a:cs typeface="Times New Roman"/>
                        </a:rPr>
                        <a:t>HTML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ndara" panose="020E0502030303020204" pitchFamily="34" charset="0"/>
                          <a:ea typeface="SimSun"/>
                          <a:cs typeface="Times New Roman"/>
                        </a:rPr>
                        <a:t>The traditional format for representing Web data and format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10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ndara" panose="020E0502030303020204" pitchFamily="34" charset="0"/>
                          <a:ea typeface="SimSun"/>
                          <a:cs typeface="Times New Roman"/>
                        </a:rPr>
                        <a:t>XHTML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ndara" panose="020E0502030303020204" pitchFamily="34" charset="0"/>
                          <a:ea typeface="SimSun"/>
                          <a:cs typeface="Times New Roman"/>
                        </a:rPr>
                        <a:t>Extended HTML 4.01 to conform with the XML format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10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latin typeface="Candara" panose="020E0502030303020204" pitchFamily="34" charset="0"/>
                          <a:ea typeface="SimSun"/>
                          <a:cs typeface="Times New Roman"/>
                        </a:rPr>
                        <a:t>RSS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latin typeface="Candara" panose="020E0502030303020204" pitchFamily="34" charset="0"/>
                          <a:ea typeface="SimSun"/>
                          <a:cs typeface="Times New Roman"/>
                        </a:rPr>
                        <a:t>RSS (Really Simple Syndication) for feed readers and Web blogs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39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latin typeface="Candara" panose="020E0502030303020204" pitchFamily="34" charset="0"/>
                          <a:ea typeface="SimSun"/>
                          <a:cs typeface="Times New Roman"/>
                        </a:rPr>
                        <a:t>Atom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latin typeface="Candara" panose="020E0502030303020204" pitchFamily="34" charset="0"/>
                          <a:ea typeface="SimSun"/>
                          <a:cs typeface="Times New Roman"/>
                        </a:rPr>
                        <a:t>Atom extends RSS, and it is also used for representing feeds for feed readers and blog publishing. It has been used in wider context, including the REST architecture.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221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94995" algn="l"/>
                        </a:tabLst>
                      </a:pPr>
                      <a:r>
                        <a:rPr lang="en-US" sz="2000" dirty="0">
                          <a:latin typeface="Candara" panose="020E0502030303020204" pitchFamily="34" charset="0"/>
                          <a:ea typeface="SimSun"/>
                          <a:cs typeface="Times New Roman"/>
                        </a:rPr>
                        <a:t>POX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ndara" panose="020E0502030303020204" pitchFamily="34" charset="0"/>
                          <a:ea typeface="SimSun"/>
                          <a:cs typeface="Times New Roman"/>
                        </a:rPr>
                        <a:t>Plain-Old-XML is used for representing SOAP data, which does not need the header information for complex processing.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221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94995" algn="l"/>
                        </a:tabLst>
                      </a:pPr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Candara" panose="020E0502030303020204" pitchFamily="34" charset="0"/>
                          <a:ea typeface="SimSun"/>
                          <a:cs typeface="Times New Roman"/>
                        </a:rPr>
                        <a:t>JSON	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Candara" panose="020E0502030303020204" pitchFamily="34" charset="0"/>
                          <a:ea typeface="SimSun"/>
                          <a:cs typeface="Times New Roman"/>
                        </a:rPr>
                        <a:t>JavaScript Object Notation is efficient for representing data processed or to be processed by a program, such as JavaScript.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221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ndara" panose="020E0502030303020204" pitchFamily="34" charset="0"/>
                          <a:ea typeface="SimSun"/>
                          <a:cs typeface="Times New Roman"/>
                        </a:rPr>
                        <a:t>Protocol buffers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ndara" panose="020E0502030303020204" pitchFamily="34" charset="0"/>
                          <a:ea typeface="SimSun"/>
                          <a:cs typeface="Times New Roman"/>
                        </a:rPr>
                        <a:t>Google’s Web data structure for search engine.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110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ndara" panose="020E0502030303020204" pitchFamily="34" charset="0"/>
                          <a:ea typeface="SimSun"/>
                          <a:cs typeface="Times New Roman"/>
                        </a:rPr>
                        <a:t>BigTable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ndara" panose="020E0502030303020204" pitchFamily="34" charset="0"/>
                          <a:ea typeface="SimSun"/>
                          <a:cs typeface="Times New Roman"/>
                        </a:rPr>
                        <a:t>Google’s data structure for large database management.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0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911F106-2B0A-4F5B-9C7E-A9B7CFDA695D}" type="slidenum">
              <a:rPr lang="en-US" b="0" smtClean="0">
                <a:solidFill>
                  <a:schemeClr val="tx2"/>
                </a:solidFill>
              </a:rPr>
              <a:pPr/>
              <a:t>8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XML Related Technologies (Review)</a:t>
            </a:r>
            <a:endParaRPr lang="en-GB"/>
          </a:p>
        </p:txBody>
      </p:sp>
      <p:sp>
        <p:nvSpPr>
          <p:cNvPr id="38" name="Oval 27"/>
          <p:cNvSpPr>
            <a:spLocks noChangeArrowheads="1"/>
          </p:cNvSpPr>
          <p:nvPr/>
        </p:nvSpPr>
        <p:spPr bwMode="gray">
          <a:xfrm>
            <a:off x="6615114" y="5040349"/>
            <a:ext cx="1127125" cy="1116012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chemeClr val="accent2">
                <a:lumMod val="40000"/>
                <a:lumOff val="60000"/>
              </a:schemeClr>
            </a:solidFill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Candara" panose="020E0502030303020204" pitchFamily="34" charset="0"/>
              <a:cs typeface="Andalus" pitchFamily="2" charset="-78"/>
            </a:endParaRP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gray">
          <a:xfrm rot="18780000">
            <a:off x="6473826" y="3209962"/>
            <a:ext cx="573087" cy="169862"/>
          </a:xfrm>
          <a:prstGeom prst="rect">
            <a:avLst/>
          </a:prstGeom>
          <a:gradFill rotWithShape="1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Candara" panose="020E0502030303020204" pitchFamily="34" charset="0"/>
              <a:cs typeface="Andalus" pitchFamily="2" charset="-78"/>
            </a:endParaRPr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gray">
          <a:xfrm rot="14280000">
            <a:off x="6181725" y="4683161"/>
            <a:ext cx="920750" cy="184150"/>
          </a:xfrm>
          <a:prstGeom prst="rect">
            <a:avLst/>
          </a:prstGeom>
          <a:gradFill rotWithShape="1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Candara" panose="020E0502030303020204" pitchFamily="34" charset="0"/>
              <a:cs typeface="Andalus" pitchFamily="2" charset="-78"/>
            </a:endParaRPr>
          </a:p>
        </p:txBody>
      </p:sp>
      <p:sp>
        <p:nvSpPr>
          <p:cNvPr id="41" name="Oval 10"/>
          <p:cNvSpPr>
            <a:spLocks noChangeArrowheads="1"/>
          </p:cNvSpPr>
          <p:nvPr/>
        </p:nvSpPr>
        <p:spPr bwMode="gray">
          <a:xfrm>
            <a:off x="5307014" y="3151225"/>
            <a:ext cx="1544637" cy="15271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Candara" panose="020E0502030303020204" pitchFamily="34" charset="0"/>
              <a:cs typeface="Andalus" pitchFamily="2" charset="-78"/>
            </a:endParaRP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gray">
          <a:xfrm>
            <a:off x="5657850" y="3697325"/>
            <a:ext cx="8763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GB" dirty="0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  <a:cs typeface="Andalus" pitchFamily="2" charset="-78"/>
              </a:rPr>
              <a:t>XML</a:t>
            </a:r>
          </a:p>
        </p:txBody>
      </p:sp>
      <p:sp>
        <p:nvSpPr>
          <p:cNvPr id="43" name="Oval 15"/>
          <p:cNvSpPr>
            <a:spLocks noChangeArrowheads="1"/>
          </p:cNvSpPr>
          <p:nvPr/>
        </p:nvSpPr>
        <p:spPr bwMode="gray">
          <a:xfrm>
            <a:off x="6761163" y="2138399"/>
            <a:ext cx="1058862" cy="104775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Candara" panose="020E0502030303020204" pitchFamily="34" charset="0"/>
              <a:cs typeface="Andalus" pitchFamily="2" charset="-78"/>
            </a:endParaRPr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gray">
          <a:xfrm>
            <a:off x="6826251" y="2316199"/>
            <a:ext cx="950913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GB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</a:rPr>
              <a:t>XPath</a:t>
            </a:r>
            <a:endParaRPr lang="en-GB" dirty="0">
              <a:effectLst>
                <a:outerShdw blurRad="38100" dist="38100" dir="2700000" algn="tl">
                  <a:srgbClr val="C0C0C0"/>
                </a:outerShdw>
              </a:effectLst>
              <a:latin typeface="Candara" panose="020E0502030303020204" pitchFamily="34" charset="0"/>
            </a:endParaRPr>
          </a:p>
          <a:p>
            <a:pPr algn="ctr">
              <a:defRPr/>
            </a:pPr>
            <a:r>
              <a:rPr lang="en-GB" dirty="0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</a:rPr>
              <a:t>XQL</a:t>
            </a:r>
          </a:p>
        </p:txBody>
      </p:sp>
      <p:sp>
        <p:nvSpPr>
          <p:cNvPr id="45" name="Rectangle 30"/>
          <p:cNvSpPr>
            <a:spLocks noChangeArrowheads="1"/>
          </p:cNvSpPr>
          <p:nvPr/>
        </p:nvSpPr>
        <p:spPr bwMode="gray">
          <a:xfrm rot="14160000">
            <a:off x="5049045" y="2926594"/>
            <a:ext cx="790575" cy="185737"/>
          </a:xfrm>
          <a:prstGeom prst="rect">
            <a:avLst/>
          </a:prstGeom>
          <a:gradFill rotWithShape="1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Candara" panose="020E0502030303020204" pitchFamily="34" charset="0"/>
              <a:cs typeface="Andalus" pitchFamily="2" charset="-78"/>
            </a:endParaRPr>
          </a:p>
        </p:txBody>
      </p:sp>
      <p:sp>
        <p:nvSpPr>
          <p:cNvPr id="46" name="Oval 32"/>
          <p:cNvSpPr>
            <a:spLocks noChangeArrowheads="1"/>
          </p:cNvSpPr>
          <p:nvPr/>
        </p:nvSpPr>
        <p:spPr bwMode="gray">
          <a:xfrm>
            <a:off x="4581525" y="1968537"/>
            <a:ext cx="1112838" cy="11017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Candara" panose="020E0502030303020204" pitchFamily="34" charset="0"/>
              <a:cs typeface="Andalus" pitchFamily="2" charset="-78"/>
            </a:endParaRPr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gray">
          <a:xfrm rot="7140000" flipH="1">
            <a:off x="4916489" y="4940337"/>
            <a:ext cx="1044575" cy="174625"/>
          </a:xfrm>
          <a:prstGeom prst="rect">
            <a:avLst/>
          </a:prstGeom>
          <a:gradFill rotWithShape="1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Candara" panose="020E0502030303020204" pitchFamily="34" charset="0"/>
              <a:cs typeface="Andalus" pitchFamily="2" charset="-78"/>
            </a:endParaRPr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gray">
          <a:xfrm>
            <a:off x="4575175" y="2138399"/>
            <a:ext cx="1143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GB" dirty="0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</a:rPr>
              <a:t>DTD</a:t>
            </a:r>
          </a:p>
          <a:p>
            <a:pPr algn="ctr">
              <a:defRPr/>
            </a:pPr>
            <a:r>
              <a:rPr lang="en-GB" dirty="0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</a:rPr>
              <a:t>Schema</a:t>
            </a:r>
          </a:p>
        </p:txBody>
      </p:sp>
      <p:sp>
        <p:nvSpPr>
          <p:cNvPr id="52" name="Text Box 29"/>
          <p:cNvSpPr txBox="1">
            <a:spLocks noChangeArrowheads="1"/>
          </p:cNvSpPr>
          <p:nvPr/>
        </p:nvSpPr>
        <p:spPr bwMode="gray">
          <a:xfrm>
            <a:off x="6562726" y="5280062"/>
            <a:ext cx="12541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</a:rPr>
              <a:t>DOM</a:t>
            </a:r>
          </a:p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</a:rPr>
              <a:t>SAX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6811964" y="3554449"/>
            <a:ext cx="3744377" cy="1301750"/>
            <a:chOff x="5287963" y="3070225"/>
            <a:chExt cx="3475037" cy="1301750"/>
          </a:xfrm>
        </p:grpSpPr>
        <p:sp>
          <p:nvSpPr>
            <p:cNvPr id="48" name="Rectangle 7"/>
            <p:cNvSpPr>
              <a:spLocks noChangeArrowheads="1"/>
            </p:cNvSpPr>
            <p:nvPr/>
          </p:nvSpPr>
          <p:spPr bwMode="gray">
            <a:xfrm rot="540000" flipV="1">
              <a:off x="5287963" y="3513137"/>
              <a:ext cx="703262" cy="157163"/>
            </a:xfrm>
            <a:prstGeom prst="rect">
              <a:avLst/>
            </a:prstGeom>
            <a:gradFill rotWithShape="1">
              <a:gsLst>
                <a:gs pos="0">
                  <a:srgbClr val="454545"/>
                </a:gs>
                <a:gs pos="50000">
                  <a:srgbClr val="969696"/>
                </a:gs>
                <a:gs pos="100000">
                  <a:srgbClr val="454545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ndara" panose="020E0502030303020204" pitchFamily="34" charset="0"/>
                <a:cs typeface="Andalus" pitchFamily="2" charset="-78"/>
              </a:endParaRPr>
            </a:p>
          </p:txBody>
        </p:sp>
        <p:sp>
          <p:nvSpPr>
            <p:cNvPr id="49" name="Oval 27"/>
            <p:cNvSpPr>
              <a:spLocks noChangeArrowheads="1"/>
            </p:cNvSpPr>
            <p:nvPr/>
          </p:nvSpPr>
          <p:spPr bwMode="gray">
            <a:xfrm>
              <a:off x="5838825" y="3070225"/>
              <a:ext cx="1316038" cy="130175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ndara" panose="020E0502030303020204" pitchFamily="34" charset="0"/>
                <a:cs typeface="Andalus" pitchFamily="2" charset="-78"/>
              </a:endParaRPr>
            </a:p>
          </p:txBody>
        </p:sp>
        <p:sp>
          <p:nvSpPr>
            <p:cNvPr id="50" name="Text Box 29"/>
            <p:cNvSpPr txBox="1">
              <a:spLocks noChangeArrowheads="1"/>
            </p:cNvSpPr>
            <p:nvPr/>
          </p:nvSpPr>
          <p:spPr bwMode="gray">
            <a:xfrm>
              <a:off x="7154863" y="3421062"/>
              <a:ext cx="1608137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latin typeface="Candara" panose="020E0502030303020204" pitchFamily="34" charset="0"/>
                </a:rPr>
                <a:t>XML Style and </a:t>
              </a:r>
            </a:p>
            <a:p>
              <a:pPr>
                <a:defRPr/>
              </a:pPr>
              <a:r>
                <a:rPr lang="en-US" dirty="0">
                  <a:latin typeface="Candara" panose="020E0502030303020204" pitchFamily="34" charset="0"/>
                </a:rPr>
                <a:t>Transformation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  <a:cs typeface="Andalus" pitchFamily="2" charset="-78"/>
              </a:endParaRP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5895975" y="3349625"/>
              <a:ext cx="1212850" cy="646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ndara" panose="020E0502030303020204" pitchFamily="34" charset="0"/>
                </a:rPr>
                <a:t>XSL</a:t>
              </a:r>
            </a:p>
            <a:p>
              <a:pPr algn="ctr">
                <a:defRPr/>
              </a:pPr>
              <a:r>
                <a:rPr 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ndara" panose="020E0502030303020204" pitchFamily="34" charset="0"/>
                </a:rPr>
                <a:t>XSLT</a:t>
              </a:r>
            </a:p>
          </p:txBody>
        </p:sp>
      </p:grpSp>
      <p:sp>
        <p:nvSpPr>
          <p:cNvPr id="57" name="Rectangle 56"/>
          <p:cNvSpPr/>
          <p:nvPr/>
        </p:nvSpPr>
        <p:spPr>
          <a:xfrm>
            <a:off x="3505200" y="1922500"/>
            <a:ext cx="1265238" cy="923925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Candara" panose="020E0502030303020204" pitchFamily="34" charset="0"/>
              </a:rPr>
              <a:t>Document</a:t>
            </a:r>
          </a:p>
          <a:p>
            <a:pPr>
              <a:defRPr/>
            </a:pPr>
            <a:r>
              <a:rPr lang="en-US" dirty="0">
                <a:latin typeface="Candara" panose="020E0502030303020204" pitchFamily="34" charset="0"/>
              </a:rPr>
              <a:t>Type Definition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777163" y="2200312"/>
            <a:ext cx="1555750" cy="923925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Candara" panose="020E0502030303020204" pitchFamily="34" charset="0"/>
              </a:rPr>
              <a:t>XML Parser</a:t>
            </a:r>
          </a:p>
          <a:p>
            <a:pPr>
              <a:defRPr/>
            </a:pPr>
            <a:r>
              <a:rPr lang="en-US" dirty="0">
                <a:latin typeface="Candara" panose="020E0502030303020204" pitchFamily="34" charset="0"/>
              </a:rPr>
              <a:t>XML Query</a:t>
            </a:r>
          </a:p>
          <a:p>
            <a:pPr>
              <a:defRPr/>
            </a:pPr>
            <a:r>
              <a:rPr lang="en-US" dirty="0">
                <a:latin typeface="Candara" panose="020E0502030303020204" pitchFamily="34" charset="0"/>
              </a:rPr>
              <a:t>Language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583488" y="5448336"/>
            <a:ext cx="1782762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Candara" panose="020E0502030303020204" pitchFamily="34" charset="0"/>
              </a:rPr>
              <a:t>XML Parsers </a:t>
            </a: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1520982" y="3182974"/>
            <a:ext cx="3813019" cy="1644650"/>
            <a:chOff x="312738" y="2651125"/>
            <a:chExt cx="3538537" cy="1644650"/>
          </a:xfrm>
        </p:grpSpPr>
        <p:sp>
          <p:nvSpPr>
            <p:cNvPr id="54" name="Rectangle 7"/>
            <p:cNvSpPr>
              <a:spLocks noChangeArrowheads="1"/>
            </p:cNvSpPr>
            <p:nvPr/>
          </p:nvSpPr>
          <p:spPr bwMode="gray">
            <a:xfrm rot="21120000">
              <a:off x="2881313" y="3487737"/>
              <a:ext cx="969962" cy="165100"/>
            </a:xfrm>
            <a:prstGeom prst="rect">
              <a:avLst/>
            </a:prstGeom>
            <a:gradFill rotWithShape="1">
              <a:gsLst>
                <a:gs pos="0">
                  <a:srgbClr val="454545"/>
                </a:gs>
                <a:gs pos="50000">
                  <a:srgbClr val="969696"/>
                </a:gs>
                <a:gs pos="100000">
                  <a:srgbClr val="454545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ndara" panose="020E0502030303020204" pitchFamily="34" charset="0"/>
                <a:cs typeface="Andalus" pitchFamily="2" charset="-78"/>
              </a:endParaRPr>
            </a:p>
          </p:txBody>
        </p:sp>
        <p:sp>
          <p:nvSpPr>
            <p:cNvPr id="55" name="Oval 21"/>
            <p:cNvSpPr>
              <a:spLocks noChangeArrowheads="1"/>
            </p:cNvSpPr>
            <p:nvPr/>
          </p:nvSpPr>
          <p:spPr bwMode="gray">
            <a:xfrm>
              <a:off x="1836738" y="2651125"/>
              <a:ext cx="1603375" cy="164465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ndara" panose="020E0502030303020204" pitchFamily="34" charset="0"/>
                <a:cs typeface="Andalus" pitchFamily="2" charset="-78"/>
              </a:endParaRPr>
            </a:p>
          </p:txBody>
        </p:sp>
        <p:sp>
          <p:nvSpPr>
            <p:cNvPr id="56" name="Text Box 34"/>
            <p:cNvSpPr txBox="1">
              <a:spLocks noChangeArrowheads="1"/>
            </p:cNvSpPr>
            <p:nvPr/>
          </p:nvSpPr>
          <p:spPr bwMode="gray">
            <a:xfrm>
              <a:off x="1836738" y="2743200"/>
              <a:ext cx="1603375" cy="14779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ndara" panose="020E0502030303020204" pitchFamily="34" charset="0"/>
                  <a:cs typeface="Andalus" pitchFamily="2" charset="-78"/>
                </a:rPr>
                <a:t>SOAP</a:t>
              </a:r>
            </a:p>
            <a:p>
              <a:pPr algn="ctr">
                <a:defRPr/>
              </a:pPr>
              <a:r>
                <a:rPr 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ndara" panose="020E0502030303020204" pitchFamily="34" charset="0"/>
                  <a:cs typeface="Andalus" pitchFamily="2" charset="-78"/>
                </a:rPr>
                <a:t>WSDL</a:t>
              </a:r>
            </a:p>
            <a:p>
              <a:pPr algn="ctr">
                <a:defRPr/>
              </a:pPr>
              <a:r>
                <a:rPr 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ndara" panose="020E0502030303020204" pitchFamily="34" charset="0"/>
                  <a:cs typeface="Andalus" pitchFamily="2" charset="-78"/>
                </a:rPr>
                <a:t>UDDI/ebXML</a:t>
              </a:r>
            </a:p>
            <a:p>
              <a:pPr algn="ctr">
                <a:defRPr/>
              </a:pPr>
              <a:r>
                <a:rPr 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ndara" panose="020E0502030303020204" pitchFamily="34" charset="0"/>
                  <a:cs typeface="Andalus" pitchFamily="2" charset="-78"/>
                </a:rPr>
                <a:t>RDF, OWL</a:t>
              </a:r>
            </a:p>
            <a:p>
              <a:pPr algn="ctr">
                <a:defRPr/>
              </a:pPr>
              <a:r>
                <a:rPr lang="en-GB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ndara" panose="020E0502030303020204" pitchFamily="34" charset="0"/>
                  <a:cs typeface="Andalus" pitchFamily="2" charset="-78"/>
                </a:rPr>
                <a:t>BPEL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12738" y="3163887"/>
              <a:ext cx="1782762" cy="92392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Candara" panose="020E0502030303020204" pitchFamily="34" charset="0"/>
                </a:rPr>
                <a:t>XML-based</a:t>
              </a:r>
            </a:p>
            <a:p>
              <a:pPr algn="ctr">
                <a:defRPr/>
              </a:pPr>
              <a:r>
                <a:rPr lang="en-US" dirty="0">
                  <a:latin typeface="Candara" panose="020E0502030303020204" pitchFamily="34" charset="0"/>
                </a:rPr>
                <a:t>Protocols and Languages</a:t>
              </a:r>
            </a:p>
          </p:txBody>
        </p:sp>
      </p:grpSp>
      <p:sp>
        <p:nvSpPr>
          <p:cNvPr id="61" name="Oval 27"/>
          <p:cNvSpPr>
            <a:spLocks noChangeArrowheads="1"/>
          </p:cNvSpPr>
          <p:nvPr/>
        </p:nvSpPr>
        <p:spPr bwMode="gray">
          <a:xfrm>
            <a:off x="4572001" y="5002249"/>
            <a:ext cx="1293813" cy="12827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andara" panose="020E0502030303020204" pitchFamily="34" charset="0"/>
              <a:cs typeface="Andalus" pitchFamily="2" charset="-78"/>
            </a:endParaRPr>
          </a:p>
        </p:txBody>
      </p:sp>
      <p:sp>
        <p:nvSpPr>
          <p:cNvPr id="62" name="Text Box 29"/>
          <p:cNvSpPr txBox="1">
            <a:spLocks noChangeArrowheads="1"/>
          </p:cNvSpPr>
          <p:nvPr/>
        </p:nvSpPr>
        <p:spPr bwMode="gray">
          <a:xfrm>
            <a:off x="4829176" y="5170525"/>
            <a:ext cx="77311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  <a:cs typeface="Andalus" pitchFamily="2" charset="-78"/>
              </a:rPr>
              <a:t>Atom</a:t>
            </a:r>
          </a:p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  <a:cs typeface="Andalus" pitchFamily="2" charset="-78"/>
              </a:rPr>
              <a:t>POX</a:t>
            </a:r>
          </a:p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  <a:cs typeface="Andalus" pitchFamily="2" charset="-78"/>
              </a:rPr>
              <a:t>RSS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124201" y="5403886"/>
            <a:ext cx="1782763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Candara" panose="020E0502030303020204" pitchFamily="34" charset="0"/>
              </a:rPr>
              <a:t>Data Feed</a:t>
            </a: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gray">
          <a:xfrm rot="5820000" flipH="1">
            <a:off x="5646739" y="2579725"/>
            <a:ext cx="1044575" cy="174625"/>
          </a:xfrm>
          <a:prstGeom prst="rect">
            <a:avLst/>
          </a:prstGeom>
          <a:gradFill rotWithShape="1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Candara" panose="020E0502030303020204" pitchFamily="34" charset="0"/>
              <a:cs typeface="Andalus" pitchFamily="2" charset="-78"/>
            </a:endParaRP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gray">
          <a:xfrm>
            <a:off x="5715000" y="1019211"/>
            <a:ext cx="1187450" cy="11747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Candara" panose="020E0502030303020204" pitchFamily="34" charset="0"/>
              <a:cs typeface="Andalus" pitchFamily="2" charset="-78"/>
            </a:endParaRPr>
          </a:p>
        </p:txBody>
      </p:sp>
      <p:sp>
        <p:nvSpPr>
          <p:cNvPr id="34" name="Text Box 23"/>
          <p:cNvSpPr txBox="1">
            <a:spLocks noChangeArrowheads="1"/>
          </p:cNvSpPr>
          <p:nvPr/>
        </p:nvSpPr>
        <p:spPr bwMode="gray">
          <a:xfrm>
            <a:off x="5718175" y="1127162"/>
            <a:ext cx="1143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GB" dirty="0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</a:rPr>
              <a:t>HTML</a:t>
            </a:r>
          </a:p>
          <a:p>
            <a:pPr algn="ctr">
              <a:defRPr/>
            </a:pPr>
            <a:r>
              <a:rPr lang="en-GB" dirty="0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</a:rPr>
              <a:t>XHTML</a:t>
            </a:r>
          </a:p>
          <a:p>
            <a:pPr algn="ctr">
              <a:defRPr/>
            </a:pPr>
            <a:r>
              <a:rPr lang="en-GB" dirty="0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</a:rPr>
              <a:t>XAML</a:t>
            </a:r>
          </a:p>
        </p:txBody>
      </p:sp>
    </p:spTree>
    <p:extLst>
      <p:ext uri="{BB962C8B-B14F-4D97-AF65-F5344CB8AC3E}">
        <p14:creationId xmlns:p14="http://schemas.microsoft.com/office/powerpoint/2010/main" val="48258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3" grpId="0" animBg="1"/>
      <p:bldP spid="44" grpId="0"/>
      <p:bldP spid="45" grpId="0" animBg="1"/>
      <p:bldP spid="46" grpId="0" animBg="1"/>
      <p:bldP spid="47" grpId="0" animBg="1"/>
      <p:bldP spid="51" grpId="0"/>
      <p:bldP spid="52" grpId="0"/>
      <p:bldP spid="57" grpId="0"/>
      <p:bldP spid="58" grpId="0"/>
      <p:bldP spid="59" grpId="0"/>
      <p:bldP spid="61" grpId="0" animBg="1"/>
      <p:bldP spid="62" grpId="0"/>
      <p:bldP spid="63" grpId="0"/>
      <p:bldP spid="32" grpId="0" animBg="1"/>
      <p:bldP spid="33" grpId="0" animBg="1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Roadmap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2514600" y="1449388"/>
            <a:ext cx="7964488" cy="4608513"/>
          </a:xfrm>
        </p:spPr>
        <p:txBody>
          <a:bodyPr/>
          <a:lstStyle/>
          <a:p>
            <a:pPr marL="463550" indent="-463550">
              <a:lnSpc>
                <a:spcPct val="150000"/>
              </a:lnSpc>
              <a:defRPr/>
            </a:pPr>
            <a:r>
              <a:rPr lang="en-US" dirty="0">
                <a:solidFill>
                  <a:srgbClr val="0000FF"/>
                </a:solidFill>
              </a:rPr>
              <a:t>Feed: RSS </a:t>
            </a:r>
          </a:p>
          <a:p>
            <a:pPr marL="463550" indent="-463550">
              <a:lnSpc>
                <a:spcPct val="150000"/>
              </a:lnSpc>
              <a:defRPr/>
            </a:pPr>
            <a:r>
              <a:rPr lang="en-US" dirty="0">
                <a:solidFill>
                  <a:srgbClr val="0000FF"/>
                </a:solidFill>
              </a:rPr>
              <a:t>Atom</a:t>
            </a:r>
          </a:p>
          <a:p>
            <a:pPr marL="463550" indent="-463550">
              <a:lnSpc>
                <a:spcPct val="150000"/>
              </a:lnSpc>
              <a:defRPr/>
            </a:pPr>
            <a:r>
              <a:rPr lang="en-US" dirty="0">
                <a:solidFill>
                  <a:srgbClr val="0000FF"/>
                </a:solidFill>
              </a:rPr>
              <a:t>JSON </a:t>
            </a:r>
          </a:p>
          <a:p>
            <a:pPr marL="463550" indent="-463550">
              <a:lnSpc>
                <a:spcPct val="150000"/>
              </a:lnSpc>
              <a:defRPr/>
            </a:pPr>
            <a:r>
              <a:rPr lang="en-US" dirty="0"/>
              <a:t>SOAP and HTTP</a:t>
            </a:r>
          </a:p>
          <a:p>
            <a:pPr marL="463550" indent="-463550">
              <a:lnSpc>
                <a:spcPct val="150000"/>
              </a:lnSpc>
              <a:defRPr/>
            </a:pPr>
            <a:r>
              <a:rPr lang="en-US" dirty="0"/>
              <a:t>Ontology languages: Complex XML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84FFF7A-7976-4E0E-BC33-B222DFA0EBE0}" type="slidenum">
              <a:rPr lang="en-US" b="0" smtClean="0">
                <a:solidFill>
                  <a:schemeClr val="tx2"/>
                </a:solidFill>
              </a:rPr>
              <a:pPr/>
              <a:t>9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5" name="Right Arrow 4"/>
          <p:cNvSpPr>
            <a:spLocks noChangeArrowheads="1"/>
          </p:cNvSpPr>
          <p:nvPr/>
        </p:nvSpPr>
        <p:spPr bwMode="auto">
          <a:xfrm>
            <a:off x="1882775" y="1600200"/>
            <a:ext cx="5334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9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4078</Words>
  <Application>Microsoft Office PowerPoint</Application>
  <PresentationFormat>Widescreen</PresentationFormat>
  <Paragraphs>759</Paragraphs>
  <Slides>52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5" baseType="lpstr">
      <vt:lpstr>ＭＳ Ｐゴシック</vt:lpstr>
      <vt:lpstr>宋体</vt:lpstr>
      <vt:lpstr>宋体</vt:lpstr>
      <vt:lpstr>Andalus</vt:lpstr>
      <vt:lpstr>Arial</vt:lpstr>
      <vt:lpstr>Calibri</vt:lpstr>
      <vt:lpstr>Calibri Light</vt:lpstr>
      <vt:lpstr>Candara</vt:lpstr>
      <vt:lpstr>Consolas</vt:lpstr>
      <vt:lpstr>Courier New</vt:lpstr>
      <vt:lpstr>Times New Roman</vt:lpstr>
      <vt:lpstr>Wingdings</vt:lpstr>
      <vt:lpstr>Office Theme</vt:lpstr>
      <vt:lpstr>Other Web Data and Standards</vt:lpstr>
      <vt:lpstr>Outline</vt:lpstr>
      <vt:lpstr>Google Protocol Buffers and Big Table</vt:lpstr>
      <vt:lpstr>Distributed Software Development through Data Standards</vt:lpstr>
      <vt:lpstr>How Do You Do Conversion?</vt:lpstr>
      <vt:lpstr>XML and Development</vt:lpstr>
      <vt:lpstr>Other Web Data Representations</vt:lpstr>
      <vt:lpstr>XML Related Technologies (Review)</vt:lpstr>
      <vt:lpstr>Lecture Roadmap</vt:lpstr>
      <vt:lpstr>Why Other Data Formats?</vt:lpstr>
      <vt:lpstr>RSS: An XML-based Feed Data Structure</vt:lpstr>
      <vt:lpstr>RSS Schema, with a four-layer structure</vt:lpstr>
      <vt:lpstr>An Example of RSS Document</vt:lpstr>
      <vt:lpstr>An Example of RSS Document (contd.)</vt:lpstr>
      <vt:lpstr>An Example of RSS Document (contd.)</vt:lpstr>
      <vt:lpstr>Atom</vt:lpstr>
      <vt:lpstr>Atom Schema, with a three-layer structure</vt:lpstr>
      <vt:lpstr>Feeds Applications: ASU Feed</vt:lpstr>
      <vt:lpstr>Feeds Applications: New York Times</vt:lpstr>
      <vt:lpstr>What is a Mashup? https://en.wikipedia.org/wiki/Mashup_(web_application_hybrid)</vt:lpstr>
      <vt:lpstr>Mashup Ideas</vt:lpstr>
      <vt:lpstr>Widgets: A simpler Version of Mashups</vt:lpstr>
      <vt:lpstr>Mashup Applications: HousingMaps</vt:lpstr>
      <vt:lpstr>JSON (JavaScript Object Notation) </vt:lpstr>
      <vt:lpstr>JSON (JavaScript Object Notation) </vt:lpstr>
      <vt:lpstr>JSON Number and Object Format</vt:lpstr>
      <vt:lpstr>JSON Array</vt:lpstr>
      <vt:lpstr>XML vs. JSON</vt:lpstr>
      <vt:lpstr>Processing RSS, Atom, and JSON Data Example</vt:lpstr>
      <vt:lpstr>JSON Object Defined for IoT Communication Discussed in more detail in Text Chapter 9</vt:lpstr>
      <vt:lpstr>Where are RSS, Atom, and JSON used?</vt:lpstr>
      <vt:lpstr>Multiple Choice Check</vt:lpstr>
      <vt:lpstr>Lecture Roadmap</vt:lpstr>
      <vt:lpstr>HTTP (Version 1.1)</vt:lpstr>
      <vt:lpstr>HTTP Methods</vt:lpstr>
      <vt:lpstr>HTTP Methods (contd.)</vt:lpstr>
      <vt:lpstr>HTTP Methods (contd.)</vt:lpstr>
      <vt:lpstr>HTTP Methods (contd.)</vt:lpstr>
      <vt:lpstr>HTTP Method Response Codes</vt:lpstr>
      <vt:lpstr>HTTP Methods vs. RESTful Services</vt:lpstr>
      <vt:lpstr>SOAP Over HTTP </vt:lpstr>
      <vt:lpstr>SOAP: Simple Object Access Protocol </vt:lpstr>
      <vt:lpstr>SOAP Example: Travel Itinerary</vt:lpstr>
      <vt:lpstr>SOAP Example: Travel Itinerary</vt:lpstr>
      <vt:lpstr>Example of SOAP Over HTTP with a return value</vt:lpstr>
      <vt:lpstr>Example of SOAP Over HTTP,  without a return value</vt:lpstr>
      <vt:lpstr>Lecture Roadmap</vt:lpstr>
      <vt:lpstr>XML Related Technologies (RDF and OWL)</vt:lpstr>
      <vt:lpstr>Semantic Web (Web 3.0) and Ontology Text Chapter 12</vt:lpstr>
      <vt:lpstr>Ontology Language for Knowledge Representation</vt:lpstr>
      <vt:lpstr>Semantic Web Language Stack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193</cp:revision>
  <cp:lastPrinted>2021-10-18T07:27:50Z</cp:lastPrinted>
  <dcterms:created xsi:type="dcterms:W3CDTF">2021-10-12T10:09:12Z</dcterms:created>
  <dcterms:modified xsi:type="dcterms:W3CDTF">2023-03-08T06:29:20Z</dcterms:modified>
</cp:coreProperties>
</file>