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53" r:id="rId3"/>
    <p:sldId id="354"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5" r:id="rId35"/>
    <p:sldId id="386" r:id="rId36"/>
    <p:sldId id="3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BD0A759-BB8A-47D0-A600-B59D1A03F484}"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D6390F-075D-4D01-B0B5-08A02CF5E4ED}"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9F69F-17C3-46F1-B2CE-F6DE75843F61}"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BB6FC7F8-06CE-42E4-9706-13828C82B91B}" type="datetime1">
              <a:rPr lang="en-US" smtClean="0"/>
              <a:t>3/8/2023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B68185E8-C19E-4B2F-A4A3-3EBDBD166B38}" type="datetime1">
              <a:rPr lang="en-US" smtClean="0"/>
              <a:t>3/8/2023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9AD224-1105-4A08-B2B4-C0F4488A8A02}" type="datetime1">
              <a:rPr lang="en-US" smtClean="0"/>
              <a:t>3/8/2023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7EF804-EBF1-4D2D-8DE2-084556CC17BF}"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0E70EA-64E8-4A1C-829D-284E88B2D42D}" type="datetime1">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13077F-9ED0-4235-B871-2E199905B004}" type="datetime1">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99F4FD4-00B8-4D1F-8EF0-D2C32F714B3D}" type="datetime1">
              <a:rPr lang="en-US" smtClean="0"/>
              <a:t>3/8/2023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3/8/2023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A915E-44F3-4064-A496-F77B0F83CA32}" type="datetime1">
              <a:rPr lang="en-US" smtClean="0"/>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DD4838-8EAC-41AB-9E64-D4CE999FB075}" type="datetime1">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94DCC0-9BD5-4615-899F-05FE6436C5DA}" type="datetime1">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2BD9-9DDE-4364-B9C4-3219C3A7F1D2}" type="datetime1">
              <a:rPr lang="en-US" smtClean="0"/>
              <a:t>3/8/2023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Services Integration</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Streaming Platforms</a:t>
            </a:r>
            <a:endParaRPr lang="en-US" dirty="0"/>
          </a:p>
        </p:txBody>
      </p:sp>
      <p:sp>
        <p:nvSpPr>
          <p:cNvPr id="3" name="Content Placeholder 2"/>
          <p:cNvSpPr>
            <a:spLocks noGrp="1"/>
          </p:cNvSpPr>
          <p:nvPr>
            <p:ph idx="1"/>
          </p:nvPr>
        </p:nvSpPr>
        <p:spPr>
          <a:xfrm>
            <a:off x="838200" y="3630105"/>
            <a:ext cx="1956758" cy="960707"/>
          </a:xfrm>
        </p:spPr>
        <p:txBody>
          <a:bodyPr/>
          <a:lstStyle/>
          <a:p>
            <a:pPr marL="0" indent="0">
              <a:buNone/>
            </a:pPr>
            <a:r>
              <a:rPr lang="en-US" dirty="0" smtClean="0"/>
              <a:t>Events</a:t>
            </a:r>
            <a:endParaRPr lang="en-US" dirty="0"/>
          </a:p>
        </p:txBody>
      </p:sp>
      <p:pic>
        <p:nvPicPr>
          <p:cNvPr id="4" name="Picture 3"/>
          <p:cNvPicPr>
            <a:picLocks noChangeAspect="1"/>
          </p:cNvPicPr>
          <p:nvPr/>
        </p:nvPicPr>
        <p:blipFill>
          <a:blip r:embed="rId2"/>
          <a:stretch>
            <a:fillRect/>
          </a:stretch>
        </p:blipFill>
        <p:spPr>
          <a:xfrm>
            <a:off x="2399784" y="1165256"/>
            <a:ext cx="7097115" cy="2152950"/>
          </a:xfrm>
          <a:prstGeom prst="rect">
            <a:avLst/>
          </a:prstGeom>
        </p:spPr>
      </p:pic>
      <p:pic>
        <p:nvPicPr>
          <p:cNvPr id="5" name="Picture 4"/>
          <p:cNvPicPr>
            <a:picLocks noChangeAspect="1"/>
          </p:cNvPicPr>
          <p:nvPr/>
        </p:nvPicPr>
        <p:blipFill>
          <a:blip r:embed="rId3"/>
          <a:stretch>
            <a:fillRect/>
          </a:stretch>
        </p:blipFill>
        <p:spPr>
          <a:xfrm>
            <a:off x="2695100" y="3652824"/>
            <a:ext cx="6801799" cy="2591162"/>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18112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9004" t="10614" r="8412" b="14386"/>
          <a:stretch/>
        </p:blipFill>
        <p:spPr>
          <a:xfrm>
            <a:off x="733245" y="491704"/>
            <a:ext cx="10739888" cy="5486401"/>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11</a:t>
            </a:fld>
            <a:endParaRPr lang="en-US"/>
          </a:p>
        </p:txBody>
      </p:sp>
    </p:spTree>
    <p:extLst>
      <p:ext uri="{BB962C8B-B14F-4D97-AF65-F5344CB8AC3E}">
        <p14:creationId xmlns:p14="http://schemas.microsoft.com/office/powerpoint/2010/main" val="4109178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a:t>
            </a:r>
            <a:endParaRPr lang="en-US" dirty="0"/>
          </a:p>
        </p:txBody>
      </p:sp>
      <p:sp>
        <p:nvSpPr>
          <p:cNvPr id="3" name="Content Placeholder 2"/>
          <p:cNvSpPr>
            <a:spLocks noGrp="1"/>
          </p:cNvSpPr>
          <p:nvPr>
            <p:ph idx="1"/>
          </p:nvPr>
        </p:nvSpPr>
        <p:spPr>
          <a:xfrm>
            <a:off x="838200" y="1825625"/>
            <a:ext cx="4794849" cy="4351338"/>
          </a:xfrm>
        </p:spPr>
        <p:txBody>
          <a:bodyPr/>
          <a:lstStyle/>
          <a:p>
            <a:r>
              <a:rPr lang="en-US" dirty="0" smtClean="0"/>
              <a:t>Global-scale</a:t>
            </a:r>
          </a:p>
          <a:p>
            <a:r>
              <a:rPr lang="en-US" dirty="0" smtClean="0"/>
              <a:t>Real-time</a:t>
            </a:r>
          </a:p>
          <a:p>
            <a:r>
              <a:rPr lang="en-US" dirty="0" smtClean="0"/>
              <a:t>Persistent Storage</a:t>
            </a:r>
          </a:p>
          <a:p>
            <a:r>
              <a:rPr lang="en-US" dirty="0" smtClean="0"/>
              <a:t>Stream Processing</a:t>
            </a:r>
          </a:p>
          <a:p>
            <a:endParaRPr lang="en-US" dirty="0" smtClean="0"/>
          </a:p>
          <a:p>
            <a:endParaRPr lang="en-US" dirty="0"/>
          </a:p>
        </p:txBody>
      </p:sp>
      <p:pic>
        <p:nvPicPr>
          <p:cNvPr id="4" name="Picture 3"/>
          <p:cNvPicPr>
            <a:picLocks noChangeAspect="1"/>
          </p:cNvPicPr>
          <p:nvPr/>
        </p:nvPicPr>
        <p:blipFill rotWithShape="1">
          <a:blip r:embed="rId2"/>
          <a:srcRect l="9752" t="20754" r="38698" b="17655"/>
          <a:stretch/>
        </p:blipFill>
        <p:spPr>
          <a:xfrm>
            <a:off x="5564037" y="1825625"/>
            <a:ext cx="5865963" cy="394227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4412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at Scale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0907" t="22568" r="12044" b="14212"/>
          <a:stretch/>
        </p:blipFill>
        <p:spPr>
          <a:xfrm>
            <a:off x="1164993" y="1504973"/>
            <a:ext cx="9644332" cy="445123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03567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concrete example architecture</a:t>
            </a:r>
            <a:endParaRPr lang="en-US" dirty="0"/>
          </a:p>
        </p:txBody>
      </p:sp>
      <p:sp>
        <p:nvSpPr>
          <p:cNvPr id="3" name="Content Placeholder 2"/>
          <p:cNvSpPr>
            <a:spLocks noGrp="1"/>
          </p:cNvSpPr>
          <p:nvPr>
            <p:ph idx="1"/>
          </p:nvPr>
        </p:nvSpPr>
        <p:spPr/>
        <p:txBody>
          <a:bodyPr/>
          <a:lstStyle/>
          <a:p>
            <a:endParaRPr lang="en-US"/>
          </a:p>
        </p:txBody>
      </p:sp>
      <p:pic>
        <p:nvPicPr>
          <p:cNvPr id="7170" name="Picture 2" descr="Apache Kafka Middle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581" y="1363899"/>
            <a:ext cx="8770488" cy="44965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527128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Apache Camel vs. Apache Kafka</a:t>
            </a:r>
            <a:endParaRPr lang="en-US" dirty="0"/>
          </a:p>
        </p:txBody>
      </p:sp>
      <p:sp>
        <p:nvSpPr>
          <p:cNvPr id="3" name="Content Placeholder 2"/>
          <p:cNvSpPr>
            <a:spLocks noGrp="1"/>
          </p:cNvSpPr>
          <p:nvPr>
            <p:ph idx="1"/>
          </p:nvPr>
        </p:nvSpPr>
        <p:spPr/>
        <p:txBody>
          <a:bodyPr/>
          <a:lstStyle/>
          <a:p>
            <a:r>
              <a:rPr lang="en-US" dirty="0" smtClean="0"/>
              <a:t>Should I use Apache Camel or Apache Kafka for my next integration project? </a:t>
            </a:r>
          </a:p>
          <a:p>
            <a:r>
              <a:rPr lang="en-US" dirty="0" smtClean="0"/>
              <a:t>The question is very valid and comes up regularly. </a:t>
            </a:r>
          </a:p>
          <a:p>
            <a:r>
              <a:rPr lang="en-US" dirty="0" smtClean="0"/>
              <a:t>We are going to explore both open-source frameworks and explains the difference between application integration and event streaming.</a:t>
            </a:r>
          </a:p>
          <a:p>
            <a:r>
              <a:rPr lang="en-US" dirty="0" smtClean="0"/>
              <a:t>The comparison discusses when to use Kafka or Camel, when to combine them, when not to use them at all. </a:t>
            </a:r>
          </a:p>
          <a:p>
            <a:r>
              <a:rPr lang="en-US" dirty="0" smtClean="0"/>
              <a:t>A decision tree shows how you can quickly qualify out one for the other.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143359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miro.medium.com/v2/resize:fit:700/0*iCV9RLp5W4vW0OIq.png"/>
          <p:cNvPicPr>
            <a:picLocks noChangeAspect="1" noChangeArrowheads="1"/>
          </p:cNvPicPr>
          <p:nvPr/>
        </p:nvPicPr>
        <p:blipFill rotWithShape="1">
          <a:blip r:embed="rId2">
            <a:extLst>
              <a:ext uri="{28A0092B-C50C-407E-A947-70E740481C1C}">
                <a14:useLocalDpi xmlns:a14="http://schemas.microsoft.com/office/drawing/2010/main" val="0"/>
              </a:ext>
            </a:extLst>
          </a:blip>
          <a:srcRect b="10436"/>
          <a:stretch/>
        </p:blipFill>
        <p:spPr bwMode="auto">
          <a:xfrm>
            <a:off x="2527839" y="1027906"/>
            <a:ext cx="6667500" cy="449583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653444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lstStyle/>
          <a:p>
            <a:r>
              <a:rPr lang="en-US" dirty="0" smtClean="0"/>
              <a:t>Application integration (= Camel) and event streaming (= Kafka) play a critical role in every modern enterprise architecture. </a:t>
            </a:r>
          </a:p>
          <a:p>
            <a:r>
              <a:rPr lang="en-US" dirty="0" smtClean="0"/>
              <a:t>Open-source is widely adopted and usually preferred compared to proprietary solutions for various reasons, including avoiding vendor lock-in. </a:t>
            </a:r>
          </a:p>
          <a:p>
            <a:r>
              <a:rPr lang="en-US" dirty="0" smtClean="0"/>
              <a:t>That’s true for self-managed and </a:t>
            </a:r>
            <a:r>
              <a:rPr lang="en-US" dirty="0" err="1" smtClean="0"/>
              <a:t>serverless</a:t>
            </a:r>
            <a:r>
              <a:rPr lang="en-US" dirty="0" smtClean="0"/>
              <a:t> cloud offerings.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38762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lstStyle/>
          <a:p>
            <a:r>
              <a:rPr lang="en-US" dirty="0" smtClean="0"/>
              <a:t>Hence, the question arises: Should I use Apache Camel for application integration or Apache Kafka for event streaming? Or both? Or does one solve the other, too? </a:t>
            </a:r>
          </a:p>
          <a:p>
            <a:r>
              <a:rPr lang="en-US" dirty="0" smtClean="0"/>
              <a:t>These questions will be answered in the following sections, concluding with a decision tree to help you make the right choice for your project.</a:t>
            </a:r>
          </a:p>
          <a:p>
            <a:r>
              <a:rPr lang="en-US" dirty="0" smtClean="0"/>
              <a:t>Let’s look at the similarities between Camel and Kafka, when to use which framework, when and how to combine them, and when not to use them at all.</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41109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Apache Camel AND Apache Kafka</a:t>
            </a:r>
            <a:endParaRPr lang="en-US" dirty="0"/>
          </a:p>
        </p:txBody>
      </p:sp>
      <p:sp>
        <p:nvSpPr>
          <p:cNvPr id="3" name="Content Placeholder 2"/>
          <p:cNvSpPr>
            <a:spLocks noGrp="1"/>
          </p:cNvSpPr>
          <p:nvPr>
            <p:ph idx="1"/>
          </p:nvPr>
        </p:nvSpPr>
        <p:spPr/>
        <p:txBody>
          <a:bodyPr numCol="2">
            <a:normAutofit fontScale="85000" lnSpcReduction="20000"/>
          </a:bodyPr>
          <a:lstStyle/>
          <a:p>
            <a:r>
              <a:rPr lang="en-US" dirty="0" smtClean="0"/>
              <a:t>Open source under Apache 2.0 license</a:t>
            </a:r>
          </a:p>
          <a:p>
            <a:r>
              <a:rPr lang="en-US" dirty="0" smtClean="0"/>
              <a:t>Vibrant community and adoption in the industry</a:t>
            </a:r>
          </a:p>
          <a:p>
            <a:r>
              <a:rPr lang="en-US" dirty="0" smtClean="0"/>
              <a:t>Mature framework with deployments in enterprises across the globe</a:t>
            </a:r>
          </a:p>
          <a:p>
            <a:r>
              <a:rPr lang="en-US" dirty="0" smtClean="0"/>
              <a:t>Fixing point-to-point spaghetti architectures with a central integration backbone</a:t>
            </a:r>
          </a:p>
          <a:p>
            <a:r>
              <a:rPr lang="en-US" dirty="0" smtClean="0"/>
              <a:t>Open architecture and extensibility with custom functions and connectors</a:t>
            </a:r>
          </a:p>
          <a:p>
            <a:r>
              <a:rPr lang="en-US" dirty="0" smtClean="0"/>
              <a:t>Small and big deployments possible, plus single-node deployments for non-mission-critical use cases</a:t>
            </a:r>
          </a:p>
          <a:p>
            <a:r>
              <a:rPr lang="en-US" dirty="0" smtClean="0"/>
              <a:t>Re-engineered and optimized for cloud-native deployments (container, Kubernetes, cloud)</a:t>
            </a:r>
          </a:p>
          <a:p>
            <a:endParaRPr lang="en-US" dirty="0" smtClean="0"/>
          </a:p>
          <a:p>
            <a:r>
              <a:rPr lang="en-US" dirty="0" smtClean="0"/>
              <a:t>Connectivity to any technology, API, communication paradigm, and SaaS</a:t>
            </a:r>
          </a:p>
          <a:p>
            <a:r>
              <a:rPr lang="en-US" dirty="0" smtClean="0"/>
              <a:t>Transformation of any data types and formats</a:t>
            </a:r>
          </a:p>
          <a:p>
            <a:r>
              <a:rPr lang="en-US" dirty="0" smtClean="0"/>
              <a:t>Processes transactional and analytical workloads</a:t>
            </a:r>
          </a:p>
          <a:p>
            <a:r>
              <a:rPr lang="en-US" dirty="0" smtClean="0"/>
              <a:t>Domain-specific language (DSL) for message at a time processing, with similar logic such as aggregation, filtering, conditional processing</a:t>
            </a:r>
          </a:p>
          <a:p>
            <a:r>
              <a:rPr lang="en-US" dirty="0" smtClean="0"/>
              <a:t>Relative complex frameworks because of their robust feature set, hence not suitable for solving a minor problem</a:t>
            </a:r>
          </a:p>
          <a:p>
            <a:r>
              <a:rPr lang="en-US" dirty="0" smtClean="0"/>
              <a:t>Not a replacement of a database, data warehouse, or data lake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13280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Introduction</a:t>
            </a:r>
          </a:p>
          <a:p>
            <a:pPr>
              <a:lnSpc>
                <a:spcPct val="100000"/>
              </a:lnSpc>
            </a:pPr>
            <a:r>
              <a:rPr lang="en-US" dirty="0"/>
              <a:t>Integration Types</a:t>
            </a:r>
          </a:p>
          <a:p>
            <a:pPr>
              <a:lnSpc>
                <a:spcPct val="100000"/>
              </a:lnSpc>
            </a:pPr>
            <a:r>
              <a:rPr lang="en-US" dirty="0"/>
              <a:t>Integration Models</a:t>
            </a:r>
          </a:p>
          <a:p>
            <a:pPr>
              <a:lnSpc>
                <a:spcPct val="100000"/>
              </a:lnSpc>
            </a:pPr>
            <a:r>
              <a:rPr lang="en-US" dirty="0"/>
              <a:t>Integrated system vs. Legacy System</a:t>
            </a:r>
          </a:p>
          <a:p>
            <a:pPr>
              <a:lnSpc>
                <a:spcPct val="100000"/>
              </a:lnSpc>
            </a:pPr>
            <a:r>
              <a:rPr lang="en-US" dirty="0"/>
              <a:t>Integration type</a:t>
            </a:r>
          </a:p>
          <a:p>
            <a:pPr>
              <a:lnSpc>
                <a:spcPct val="100000"/>
              </a:lnSpc>
            </a:pPr>
            <a:r>
              <a:rPr lang="en-US" dirty="0"/>
              <a:t>Integration Architecture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Apache Camel AND Apache Kafka</a:t>
            </a:r>
            <a:endParaRPr lang="en-US" dirty="0"/>
          </a:p>
        </p:txBody>
      </p:sp>
      <p:sp>
        <p:nvSpPr>
          <p:cNvPr id="3" name="Content Placeholder 2"/>
          <p:cNvSpPr>
            <a:spLocks noGrp="1"/>
          </p:cNvSpPr>
          <p:nvPr>
            <p:ph idx="1"/>
          </p:nvPr>
        </p:nvSpPr>
        <p:spPr/>
        <p:txBody>
          <a:bodyPr/>
          <a:lstStyle/>
          <a:p>
            <a:r>
              <a:rPr lang="en-US" dirty="0" smtClean="0"/>
              <a:t>Beyond the similarities, Kafka and Camel have very different sweet spots built to solve distinct problems. </a:t>
            </a:r>
          </a:p>
          <a:p>
            <a:r>
              <a:rPr lang="en-US" dirty="0" smtClean="0"/>
              <a:t>Hence, comparing these two tools is a bit comparison of apples and oranges. </a:t>
            </a:r>
          </a:p>
          <a:p>
            <a:r>
              <a:rPr lang="en-US" dirty="0" smtClean="0"/>
              <a:t>Some minor projects might use one or the other to solve the problem, but critical enterprise projects show the differences more quickly.</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33137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Apache Camel?</a:t>
            </a:r>
            <a:endParaRPr lang="en-US" dirty="0"/>
          </a:p>
        </p:txBody>
      </p:sp>
      <p:sp>
        <p:nvSpPr>
          <p:cNvPr id="3" name="Content Placeholder 2"/>
          <p:cNvSpPr>
            <a:spLocks noGrp="1"/>
          </p:cNvSpPr>
          <p:nvPr>
            <p:ph idx="1"/>
          </p:nvPr>
        </p:nvSpPr>
        <p:spPr/>
        <p:txBody>
          <a:bodyPr/>
          <a:lstStyle/>
          <a:p>
            <a:r>
              <a:rPr lang="en-US" dirty="0" smtClean="0"/>
              <a:t>The mission of Camel</a:t>
            </a:r>
          </a:p>
          <a:p>
            <a:pPr lvl="1"/>
            <a:r>
              <a:rPr lang="en-US" dirty="0" smtClean="0"/>
              <a:t>Apache Camel is an integration framework. </a:t>
            </a:r>
          </a:p>
          <a:p>
            <a:pPr lvl="1"/>
            <a:r>
              <a:rPr lang="en-US" dirty="0" smtClean="0"/>
              <a:t>It solves a particular problem: Data integration between different applications, APIs, protocols, and communication paradigms. </a:t>
            </a:r>
          </a:p>
          <a:p>
            <a:pPr lvl="1"/>
            <a:r>
              <a:rPr lang="en-US" dirty="0" smtClean="0"/>
              <a:t>This concept is often called application integration or enterprise integration. </a:t>
            </a:r>
          </a:p>
          <a:p>
            <a:pPr lvl="1"/>
            <a:r>
              <a:rPr lang="en-US" dirty="0" smtClean="0"/>
              <a:t>Camel implements the famous Enterprise Integration Patterns (EIP). </a:t>
            </a:r>
          </a:p>
          <a:p>
            <a:pPr lvl="1"/>
            <a:r>
              <a:rPr lang="en-US" dirty="0" smtClean="0"/>
              <a:t>EIPs are based on messaging principles.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387517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Camel’s strengths</a:t>
            </a:r>
            <a:endParaRPr lang="en-US" dirty="0"/>
          </a:p>
        </p:txBody>
      </p:sp>
      <p:sp>
        <p:nvSpPr>
          <p:cNvPr id="3" name="Content Placeholder 2"/>
          <p:cNvSpPr>
            <a:spLocks noGrp="1"/>
          </p:cNvSpPr>
          <p:nvPr>
            <p:ph idx="1"/>
          </p:nvPr>
        </p:nvSpPr>
        <p:spPr/>
        <p:txBody>
          <a:bodyPr>
            <a:normAutofit/>
          </a:bodyPr>
          <a:lstStyle/>
          <a:p>
            <a:r>
              <a:rPr lang="en-US" dirty="0" smtClean="0"/>
              <a:t>Event-based backbone based on well-known and adopted EIP concepts</a:t>
            </a:r>
          </a:p>
          <a:p>
            <a:r>
              <a:rPr lang="en-US" dirty="0" smtClean="0"/>
              <a:t>Connectivity to almost any API</a:t>
            </a:r>
          </a:p>
          <a:p>
            <a:r>
              <a:rPr lang="en-US" dirty="0" smtClean="0"/>
              <a:t>Integration, processing, and routing of information with an intuitive domain-specific language (DSL) with a focus on integration; providing the ability of composability in a programming context for finer grain control in code for doing conditional logic or transformations/reformatting</a:t>
            </a:r>
          </a:p>
          <a:p>
            <a:r>
              <a:rPr lang="en-US" dirty="0" smtClean="0"/>
              <a:t>Powerful routing capabilities with many built-in EIPs</a:t>
            </a:r>
          </a:p>
          <a:p>
            <a:r>
              <a:rPr lang="en-US" dirty="0" smtClean="0"/>
              <a:t>Many deployment options (standalone, web container, application server, Spring, </a:t>
            </a:r>
            <a:r>
              <a:rPr lang="en-US" dirty="0" err="1" smtClean="0"/>
              <a:t>OSGi</a:t>
            </a:r>
            <a:r>
              <a:rPr lang="en-US" dirty="0" smtClean="0"/>
              <a:t>, Kubernetes via the Camel K sub-project) — okay, I guess some options are not relevant in this decade anymore :-)</a:t>
            </a:r>
          </a:p>
          <a:p>
            <a:r>
              <a:rPr lang="en-US" dirty="0" smtClean="0"/>
              <a:t>Lightweight alternative to proprietary ETL and ESB tools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327350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Camel’s weaknesses</a:t>
            </a:r>
            <a:endParaRPr lang="en-US" dirty="0"/>
          </a:p>
        </p:txBody>
      </p:sp>
      <p:sp>
        <p:nvSpPr>
          <p:cNvPr id="3" name="Content Placeholder 2"/>
          <p:cNvSpPr>
            <a:spLocks noGrp="1"/>
          </p:cNvSpPr>
          <p:nvPr>
            <p:ph idx="1"/>
          </p:nvPr>
        </p:nvSpPr>
        <p:spPr/>
        <p:txBody>
          <a:bodyPr>
            <a:normAutofit lnSpcReduction="10000"/>
          </a:bodyPr>
          <a:lstStyle/>
          <a:p>
            <a:r>
              <a:rPr lang="en-US" dirty="0" smtClean="0"/>
              <a:t>Only a “routing machine”, i.e., not built for long-term storage (additional cache or storage needed), for that reason, Camel is not the right choice for a central nervous system like Kafka</a:t>
            </a:r>
          </a:p>
          <a:p>
            <a:r>
              <a:rPr lang="en-US" dirty="0" smtClean="0"/>
              <a:t>No stream processing (like you know it from Kafka Streams or Apache </a:t>
            </a:r>
            <a:r>
              <a:rPr lang="en-US" dirty="0" err="1" smtClean="0"/>
              <a:t>Flink</a:t>
            </a:r>
            <a:r>
              <a:rPr lang="en-US" dirty="0" smtClean="0"/>
              <a:t>)</a:t>
            </a:r>
          </a:p>
          <a:p>
            <a:r>
              <a:rPr lang="en-US" dirty="0" smtClean="0"/>
              <a:t>Limited scalability, not built for massive volumes of data</a:t>
            </a:r>
          </a:p>
          <a:p>
            <a:r>
              <a:rPr lang="en-US" dirty="0" smtClean="0"/>
              <a:t>No powerful visual coding like you know it from proprietary ETL/ESB/</a:t>
            </a:r>
            <a:r>
              <a:rPr lang="en-US" dirty="0" err="1" smtClean="0"/>
              <a:t>iPaaS</a:t>
            </a:r>
            <a:r>
              <a:rPr lang="en-US" dirty="0" smtClean="0"/>
              <a:t> tools</a:t>
            </a:r>
          </a:p>
          <a:p>
            <a:r>
              <a:rPr lang="en-US" dirty="0" smtClean="0"/>
              <a:t>No </a:t>
            </a:r>
            <a:r>
              <a:rPr lang="en-US" dirty="0" err="1" smtClean="0"/>
              <a:t>serverless</a:t>
            </a:r>
            <a:r>
              <a:rPr lang="en-US" dirty="0" smtClean="0"/>
              <a:t> cloud offering, with that also not competing with other </a:t>
            </a:r>
            <a:r>
              <a:rPr lang="en-US" dirty="0" err="1" smtClean="0"/>
              <a:t>iPaaS</a:t>
            </a:r>
            <a:r>
              <a:rPr lang="en-US" dirty="0" smtClean="0"/>
              <a:t> offerings</a:t>
            </a:r>
          </a:p>
          <a:p>
            <a:r>
              <a:rPr lang="en-US" dirty="0" smtClean="0"/>
              <a:t>Red Hat is the only vendor supporting it</a:t>
            </a:r>
          </a:p>
          <a:p>
            <a:r>
              <a:rPr lang="en-US" dirty="0" smtClean="0"/>
              <a:t>Built to be deployed in a single data center or cloud region, not across hybrid or multi-cloud scenarios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48761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evolution of Apache Camel</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https://miro.medium.com/v2/resize:fit:700/0*CWqTxy0o7on5LjyN.png"/>
          <p:cNvPicPr>
            <a:picLocks noChangeAspect="1" noChangeArrowheads="1"/>
          </p:cNvPicPr>
          <p:nvPr/>
        </p:nvPicPr>
        <p:blipFill rotWithShape="1">
          <a:blip r:embed="rId2">
            <a:extLst>
              <a:ext uri="{28A0092B-C50C-407E-A947-70E740481C1C}">
                <a14:useLocalDpi xmlns:a14="http://schemas.microsoft.com/office/drawing/2010/main" val="0"/>
              </a:ext>
            </a:extLst>
          </a:blip>
          <a:srcRect b="8818"/>
          <a:stretch/>
        </p:blipFill>
        <p:spPr bwMode="auto">
          <a:xfrm>
            <a:off x="2312178" y="2073110"/>
            <a:ext cx="6667500" cy="342191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370519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 TL;DR</a:t>
            </a:r>
            <a:endParaRPr lang="en-US" dirty="0"/>
          </a:p>
        </p:txBody>
      </p:sp>
      <p:sp>
        <p:nvSpPr>
          <p:cNvPr id="3" name="Content Placeholder 2"/>
          <p:cNvSpPr>
            <a:spLocks noGrp="1"/>
          </p:cNvSpPr>
          <p:nvPr>
            <p:ph idx="1"/>
          </p:nvPr>
        </p:nvSpPr>
        <p:spPr/>
        <p:txBody>
          <a:bodyPr/>
          <a:lstStyle/>
          <a:p>
            <a:r>
              <a:rPr lang="en-US" dirty="0" smtClean="0"/>
              <a:t>Camel is an application integration framework to connect different applications and interfaces. </a:t>
            </a:r>
            <a:endParaRPr lang="ar-SA" dirty="0" smtClean="0"/>
          </a:p>
          <a:p>
            <a:r>
              <a:rPr lang="en-US" dirty="0" smtClean="0"/>
              <a:t>Camel is NOT built for processing data in motion continuously, i.e., stream processing. </a:t>
            </a:r>
            <a:endParaRPr lang="ar-SA" dirty="0" smtClean="0"/>
          </a:p>
          <a:p>
            <a:r>
              <a:rPr lang="en-US" dirty="0" smtClean="0"/>
              <a:t>Hence, it should be compared to ETL and ESB tools, not data streaming technologies like Kafka, Kinesis, or </a:t>
            </a:r>
            <a:r>
              <a:rPr lang="en-US" dirty="0" err="1" smtClean="0"/>
              <a:t>Flink</a:t>
            </a:r>
            <a:r>
              <a:rPr lang="en-US" dirty="0" smtClean="0"/>
              <a:t>. </a:t>
            </a:r>
            <a:endParaRPr lang="ar-SA" dirty="0" smtClean="0"/>
          </a:p>
          <a:p>
            <a:r>
              <a:rPr lang="en-US" dirty="0" smtClean="0"/>
              <a:t>If you look for a </a:t>
            </a:r>
            <a:r>
              <a:rPr lang="en-US" dirty="0" err="1" smtClean="0"/>
              <a:t>serverless</a:t>
            </a:r>
            <a:r>
              <a:rPr lang="en-US" dirty="0" smtClean="0"/>
              <a:t> cloud offering, you are out of luck. </a:t>
            </a:r>
            <a:endParaRPr lang="ar-SA" dirty="0" smtClean="0"/>
          </a:p>
          <a:p>
            <a:r>
              <a:rPr lang="en-US" dirty="0" smtClean="0"/>
              <a:t>If you look for vendor support, Red Hat is the only option.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53337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Apache Kafka?</a:t>
            </a:r>
            <a:endParaRPr lang="en-US" dirty="0"/>
          </a:p>
        </p:txBody>
      </p:sp>
      <p:sp>
        <p:nvSpPr>
          <p:cNvPr id="3" name="Content Placeholder 2"/>
          <p:cNvSpPr>
            <a:spLocks noGrp="1"/>
          </p:cNvSpPr>
          <p:nvPr>
            <p:ph idx="1"/>
          </p:nvPr>
        </p:nvSpPr>
        <p:spPr/>
        <p:txBody>
          <a:bodyPr/>
          <a:lstStyle/>
          <a:p>
            <a:r>
              <a:rPr lang="en-US" dirty="0" smtClean="0"/>
              <a:t>The mission of Kafka</a:t>
            </a:r>
          </a:p>
          <a:p>
            <a:pPr lvl="1"/>
            <a:r>
              <a:rPr lang="en-US" dirty="0" smtClean="0"/>
              <a:t>Real-time data beats slow data at any scale. </a:t>
            </a:r>
          </a:p>
          <a:p>
            <a:pPr lvl="1"/>
            <a:r>
              <a:rPr lang="en-US" dirty="0" smtClean="0"/>
              <a:t>The event streaming platform enables processing data in motion. </a:t>
            </a:r>
          </a:p>
          <a:p>
            <a:pPr lvl="1"/>
            <a:r>
              <a:rPr lang="en-US" dirty="0" smtClean="0"/>
              <a:t>Kafka is the de facto standard for event streaming, including messaging, data integration, stream processing, and storage. </a:t>
            </a:r>
          </a:p>
          <a:p>
            <a:pPr lvl="1"/>
            <a:r>
              <a:rPr lang="en-US" dirty="0" smtClean="0"/>
              <a:t>Kafka provides all capabilities in one infrastructure at scale. </a:t>
            </a:r>
          </a:p>
          <a:p>
            <a:pPr lvl="1"/>
            <a:r>
              <a:rPr lang="en-US" dirty="0" smtClean="0"/>
              <a:t>It is reliable and allows to process analytics and transactional workloads.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1634031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Kafka’s strengths</a:t>
            </a:r>
            <a:endParaRPr lang="en-US" dirty="0"/>
          </a:p>
        </p:txBody>
      </p:sp>
      <p:sp>
        <p:nvSpPr>
          <p:cNvPr id="3" name="Content Placeholder 2"/>
          <p:cNvSpPr>
            <a:spLocks noGrp="1"/>
          </p:cNvSpPr>
          <p:nvPr>
            <p:ph idx="1"/>
          </p:nvPr>
        </p:nvSpPr>
        <p:spPr/>
        <p:txBody>
          <a:bodyPr numCol="2">
            <a:normAutofit fontScale="85000" lnSpcReduction="20000"/>
          </a:bodyPr>
          <a:lstStyle/>
          <a:p>
            <a:r>
              <a:rPr lang="en-US" dirty="0" smtClean="0"/>
              <a:t>Event-based streaming platform</a:t>
            </a:r>
          </a:p>
          <a:p>
            <a:r>
              <a:rPr lang="en-US" dirty="0" smtClean="0"/>
              <a:t>A unique combination of pub/sub messaging, data processing, data integration, and storage in a single framework</a:t>
            </a:r>
          </a:p>
          <a:p>
            <a:r>
              <a:rPr lang="en-US" dirty="0" smtClean="0"/>
              <a:t>Built for massive volumes of data and extreme scale from the beginning, with that a single framework can be used for transactional (low volume) and analytics (high volume) use cases</a:t>
            </a:r>
          </a:p>
          <a:p>
            <a:r>
              <a:rPr lang="en-US" dirty="0" smtClean="0"/>
              <a:t>True decoupling between producers and consumers because of its storage component makes it the de facto standard for </a:t>
            </a:r>
            <a:r>
              <a:rPr lang="en-US" dirty="0" err="1" smtClean="0"/>
              <a:t>microservice</a:t>
            </a:r>
            <a:r>
              <a:rPr lang="en-US" dirty="0" smtClean="0"/>
              <a:t> architectures</a:t>
            </a:r>
          </a:p>
          <a:p>
            <a:r>
              <a:rPr lang="en-US" dirty="0" smtClean="0"/>
              <a:t>Guaranteed ordering of events in the distributed commit log</a:t>
            </a:r>
          </a:p>
          <a:p>
            <a:endParaRPr lang="en-US" dirty="0"/>
          </a:p>
          <a:p>
            <a:endParaRPr lang="en-US" dirty="0" smtClean="0"/>
          </a:p>
          <a:p>
            <a:r>
              <a:rPr lang="en-US" dirty="0" smtClean="0"/>
              <a:t>Distributed data processing with fault-tolerance and recoverability built-in</a:t>
            </a:r>
          </a:p>
          <a:p>
            <a:r>
              <a:rPr lang="en-US" dirty="0" err="1" smtClean="0"/>
              <a:t>Replayability</a:t>
            </a:r>
            <a:r>
              <a:rPr lang="en-US" dirty="0" smtClean="0"/>
              <a:t> of events</a:t>
            </a:r>
          </a:p>
          <a:p>
            <a:r>
              <a:rPr lang="en-US" dirty="0" smtClean="0"/>
              <a:t>The de facto standard for event streaming</a:t>
            </a:r>
          </a:p>
          <a:p>
            <a:r>
              <a:rPr lang="en-US" dirty="0" smtClean="0"/>
              <a:t>Built with hybrid and multi-cloud data replication in mind (with included tools like </a:t>
            </a:r>
            <a:r>
              <a:rPr lang="en-US" dirty="0" err="1" smtClean="0"/>
              <a:t>MirrorMaker</a:t>
            </a:r>
            <a:r>
              <a:rPr lang="en-US" dirty="0" smtClean="0"/>
              <a:t> and separate, more advanced, and more straightforward tools like Confluent Cluster Linking)</a:t>
            </a:r>
          </a:p>
          <a:p>
            <a:r>
              <a:rPr lang="en-US" dirty="0" smtClean="0"/>
              <a:t>Support from many vendors, including Confluent, Cloudera, IBM, Red Hat, Amazon, Microsoft, and many more</a:t>
            </a:r>
          </a:p>
          <a:p>
            <a:r>
              <a:rPr lang="en-US" dirty="0" smtClean="0"/>
              <a:t>Paradigm shift: Built to process data in motion end-to-end from source to one or more sinks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075812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Kafka’s weaknesses</a:t>
            </a:r>
            <a:endParaRPr lang="en-US" dirty="0"/>
          </a:p>
        </p:txBody>
      </p:sp>
      <p:sp>
        <p:nvSpPr>
          <p:cNvPr id="3" name="Content Placeholder 2"/>
          <p:cNvSpPr>
            <a:spLocks noGrp="1"/>
          </p:cNvSpPr>
          <p:nvPr>
            <p:ph idx="1"/>
          </p:nvPr>
        </p:nvSpPr>
        <p:spPr/>
        <p:txBody>
          <a:bodyPr>
            <a:normAutofit/>
          </a:bodyPr>
          <a:lstStyle/>
          <a:p>
            <a:r>
              <a:rPr lang="en-US" dirty="0" smtClean="0"/>
              <a:t>Paradigm shift: Enterprises need to learn and understand the added value of event streaming, a new software category that enables new use cases but also requires different design patterns and operations approaches</a:t>
            </a:r>
          </a:p>
          <a:p>
            <a:r>
              <a:rPr lang="en-US" dirty="0" smtClean="0"/>
              <a:t>No powerful visual coding like you know it from proprietary ETL/ESB/</a:t>
            </a:r>
            <a:r>
              <a:rPr lang="en-US" dirty="0" err="1" smtClean="0"/>
              <a:t>iPaaS</a:t>
            </a:r>
            <a:r>
              <a:rPr lang="en-US" dirty="0" smtClean="0"/>
              <a:t> tools</a:t>
            </a:r>
          </a:p>
          <a:p>
            <a:r>
              <a:rPr lang="en-US" dirty="0" smtClean="0"/>
              <a:t>Limited out-of-the-box routing capabilities (Kafka Connect SMT or Kafka Streams / </a:t>
            </a:r>
            <a:r>
              <a:rPr lang="en-US" dirty="0" err="1" smtClean="0"/>
              <a:t>ksqlDB</a:t>
            </a:r>
            <a:r>
              <a:rPr lang="en-US" dirty="0" smtClean="0"/>
              <a:t> app do the job very well, but not as simple as Camel)</a:t>
            </a:r>
          </a:p>
          <a:p>
            <a:r>
              <a:rPr lang="en-US" dirty="0" smtClean="0"/>
              <a:t>Complex operations (if you run it by yourself instead of using 3rd party tools or even better a </a:t>
            </a:r>
            <a:r>
              <a:rPr lang="en-US" dirty="0" err="1" smtClean="0"/>
              <a:t>serverless</a:t>
            </a:r>
            <a:r>
              <a:rPr lang="en-US" dirty="0" smtClean="0"/>
              <a:t> cloud offering)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539699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evolution of Apache Kafka</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https://miro.medium.com/v2/resize:fit:700/0*9-lZFbzrzJDKBvfN.png"/>
          <p:cNvPicPr>
            <a:picLocks noChangeAspect="1" noChangeArrowheads="1"/>
          </p:cNvPicPr>
          <p:nvPr/>
        </p:nvPicPr>
        <p:blipFill rotWithShape="1">
          <a:blip r:embed="rId2">
            <a:extLst>
              <a:ext uri="{28A0092B-C50C-407E-A947-70E740481C1C}">
                <a14:useLocalDpi xmlns:a14="http://schemas.microsoft.com/office/drawing/2010/main" val="0"/>
              </a:ext>
            </a:extLst>
          </a:blip>
          <a:srcRect b="7970"/>
          <a:stretch/>
        </p:blipFill>
        <p:spPr bwMode="auto">
          <a:xfrm>
            <a:off x="1993002" y="1980901"/>
            <a:ext cx="6667500" cy="345374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95994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Integration/Composition</a:t>
            </a:r>
            <a:endParaRPr lang="en-US" dirty="0"/>
          </a:p>
        </p:txBody>
      </p:sp>
      <p:sp>
        <p:nvSpPr>
          <p:cNvPr id="3" name="Content Placeholder 2"/>
          <p:cNvSpPr>
            <a:spLocks noGrp="1"/>
          </p:cNvSpPr>
          <p:nvPr>
            <p:ph idx="1"/>
          </p:nvPr>
        </p:nvSpPr>
        <p:spPr/>
        <p:txBody>
          <a:bodyPr/>
          <a:lstStyle/>
          <a:p>
            <a:r>
              <a:rPr lang="en-US" dirty="0" smtClean="0"/>
              <a:t>How services can interact over the network?</a:t>
            </a:r>
          </a:p>
          <a:p>
            <a:pPr lvl="1"/>
            <a:r>
              <a:rPr lang="en-US" dirty="0" smtClean="0"/>
              <a:t>APIs:</a:t>
            </a:r>
          </a:p>
          <a:p>
            <a:pPr lvl="2"/>
            <a:r>
              <a:rPr lang="en-US" dirty="0" smtClean="0"/>
              <a:t>Commands- actions, synchronous</a:t>
            </a:r>
          </a:p>
          <a:p>
            <a:pPr lvl="2"/>
            <a:r>
              <a:rPr lang="en-US" dirty="0" smtClean="0"/>
              <a:t>Messages- request for information, no state change, </a:t>
            </a:r>
            <a:r>
              <a:rPr lang="en-US" dirty="0" smtClean="0"/>
              <a:t>synchronous</a:t>
            </a:r>
            <a:endParaRPr lang="en-US" dirty="0" smtClean="0"/>
          </a:p>
          <a:p>
            <a:pPr lvl="1"/>
            <a:r>
              <a:rPr lang="en-US" dirty="0" smtClean="0"/>
              <a:t>Events: facts and notifications, asynchronous</a:t>
            </a:r>
          </a:p>
          <a:p>
            <a:pPr lvl="1"/>
            <a:r>
              <a:rPr lang="en-US" dirty="0" smtClean="0"/>
              <a:t>Streams: a sequence of events/data elements made available over time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1221720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TL;DR</a:t>
            </a:r>
            <a:endParaRPr lang="en-US" dirty="0"/>
          </a:p>
        </p:txBody>
      </p:sp>
      <p:sp>
        <p:nvSpPr>
          <p:cNvPr id="3" name="Content Placeholder 2"/>
          <p:cNvSpPr>
            <a:spLocks noGrp="1"/>
          </p:cNvSpPr>
          <p:nvPr>
            <p:ph idx="1"/>
          </p:nvPr>
        </p:nvSpPr>
        <p:spPr/>
        <p:txBody>
          <a:bodyPr>
            <a:normAutofit/>
          </a:bodyPr>
          <a:lstStyle/>
          <a:p>
            <a:r>
              <a:rPr lang="en-US" dirty="0" smtClean="0"/>
              <a:t>Kafka is an event streaming platform to process data in motion continuously. </a:t>
            </a:r>
          </a:p>
          <a:p>
            <a:r>
              <a:rPr lang="en-US" dirty="0" smtClean="0"/>
              <a:t>If you “just” need an integration framework to route data from a source to one or more sinks (= ETL / ESB), then Camel can be used, too. </a:t>
            </a:r>
          </a:p>
          <a:p>
            <a:r>
              <a:rPr lang="en-US" dirty="0" smtClean="0"/>
              <a:t>However, Kafka kills two birds with one stone (= integrating data AND processing it in motion where needed).</a:t>
            </a:r>
          </a:p>
          <a:p>
            <a:r>
              <a:rPr lang="en-US" dirty="0" smtClean="0"/>
              <a:t>Plenty of Kafka offerings are available on the market. </a:t>
            </a:r>
          </a:p>
          <a:p>
            <a:r>
              <a:rPr lang="en-US" dirty="0" smtClean="0"/>
              <a:t>Check out the Apache Kafka landscape and comparison to understand the differences between offerings from Confluent, Cloudera, IBM, Red Hat, Amazon, Microsoft, and others.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249362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 Camel or Kafka?</a:t>
            </a:r>
            <a:endParaRPr lang="en-US" dirty="0"/>
          </a:p>
        </p:txBody>
      </p:sp>
      <p:sp>
        <p:nvSpPr>
          <p:cNvPr id="3" name="Content Placeholder 2"/>
          <p:cNvSpPr>
            <a:spLocks noGrp="1"/>
          </p:cNvSpPr>
          <p:nvPr>
            <p:ph idx="1"/>
          </p:nvPr>
        </p:nvSpPr>
        <p:spPr/>
        <p:txBody>
          <a:bodyPr/>
          <a:lstStyle/>
          <a:p>
            <a:r>
              <a:rPr lang="en-US" dirty="0" smtClean="0"/>
              <a:t>Both frameworks overlap with their capabilities</a:t>
            </a:r>
          </a:p>
          <a:p>
            <a:r>
              <a:rPr lang="en-US" dirty="0" smtClean="0"/>
              <a:t>Qualify out, Do you need:</a:t>
            </a:r>
          </a:p>
          <a:p>
            <a:pPr lvl="1"/>
            <a:r>
              <a:rPr lang="en-US" dirty="0" smtClean="0"/>
              <a:t>Big data processing?</a:t>
            </a:r>
          </a:p>
          <a:p>
            <a:pPr lvl="1"/>
            <a:r>
              <a:rPr lang="en-US" dirty="0" smtClean="0"/>
              <a:t>A storage component for true decoupling and </a:t>
            </a:r>
            <a:r>
              <a:rPr lang="en-US" dirty="0" err="1" smtClean="0"/>
              <a:t>replayability</a:t>
            </a:r>
            <a:r>
              <a:rPr lang="en-US" dirty="0" smtClean="0"/>
              <a:t> of events?</a:t>
            </a:r>
          </a:p>
          <a:p>
            <a:pPr lvl="1"/>
            <a:r>
              <a:rPr lang="en-US" dirty="0" smtClean="0"/>
              <a:t>Stateless or </a:t>
            </a:r>
            <a:r>
              <a:rPr lang="en-US" dirty="0" err="1" smtClean="0"/>
              <a:t>stateful</a:t>
            </a:r>
            <a:r>
              <a:rPr lang="en-US" dirty="0" smtClean="0"/>
              <a:t> stream processing?</a:t>
            </a:r>
          </a:p>
          <a:p>
            <a:pPr lvl="1"/>
            <a:r>
              <a:rPr lang="en-US" dirty="0" smtClean="0"/>
              <a:t>A </a:t>
            </a:r>
            <a:r>
              <a:rPr lang="en-US" dirty="0" err="1" smtClean="0"/>
              <a:t>serverless</a:t>
            </a:r>
            <a:r>
              <a:rPr lang="en-US" dirty="0" smtClean="0"/>
              <a:t> cloud offering?</a:t>
            </a:r>
          </a:p>
          <a:p>
            <a:r>
              <a:rPr lang="en-US" dirty="0" smtClean="0"/>
              <a:t>Qualifying out solutions because of their limitations makes the decision tree and evaluation process much easier from the beginning.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927005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 Camel or Kafka?</a:t>
            </a:r>
            <a:endParaRPr lang="en-US" dirty="0"/>
          </a:p>
        </p:txBody>
      </p:sp>
      <p:sp>
        <p:nvSpPr>
          <p:cNvPr id="3" name="Content Placeholder 2"/>
          <p:cNvSpPr>
            <a:spLocks noGrp="1"/>
          </p:cNvSpPr>
          <p:nvPr>
            <p:ph idx="1"/>
          </p:nvPr>
        </p:nvSpPr>
        <p:spPr/>
        <p:txBody>
          <a:bodyPr/>
          <a:lstStyle/>
          <a:p>
            <a:endParaRPr lang="en-US"/>
          </a:p>
        </p:txBody>
      </p:sp>
      <p:pic>
        <p:nvPicPr>
          <p:cNvPr id="5122" name="Picture 2" descr="https://miro.medium.com/v2/resize:fit:700/0*2aNGIh2IoQqN2Wx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805" y="1825625"/>
            <a:ext cx="6667500" cy="37528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20805" y="5201999"/>
            <a:ext cx="819210" cy="425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326041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Camel and Kafka together?</a:t>
            </a:r>
            <a:endParaRPr lang="en-US" dirty="0"/>
          </a:p>
        </p:txBody>
      </p:sp>
      <p:sp>
        <p:nvSpPr>
          <p:cNvPr id="3" name="Content Placeholder 2"/>
          <p:cNvSpPr>
            <a:spLocks noGrp="1"/>
          </p:cNvSpPr>
          <p:nvPr>
            <p:ph idx="1"/>
          </p:nvPr>
        </p:nvSpPr>
        <p:spPr/>
        <p:txBody>
          <a:bodyPr/>
          <a:lstStyle/>
          <a:p>
            <a:r>
              <a:rPr lang="en-US" dirty="0" smtClean="0"/>
              <a:t>It is possible to use Camel and Kafka together in a single integration architecture. </a:t>
            </a:r>
          </a:p>
          <a:p>
            <a:r>
              <a:rPr lang="en-US" dirty="0" smtClean="0"/>
              <a:t>Should you do that? Two options exist. One makes more sense than the other:</a:t>
            </a:r>
          </a:p>
          <a:p>
            <a:pPr lvl="1"/>
            <a:r>
              <a:rPr lang="en-US" dirty="0" smtClean="0"/>
              <a:t>Kafka for event streaming and Camel for ETL</a:t>
            </a:r>
          </a:p>
          <a:p>
            <a:pPr lvl="1"/>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785300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https://miro.medium.com/v2/resize:fit:700/0*hIz8qqwkI7zJIU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708" y="1825625"/>
            <a:ext cx="6667500" cy="37528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84708" y="5210625"/>
            <a:ext cx="2501360" cy="425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720971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Camel and Kafka together?</a:t>
            </a:r>
            <a:endParaRPr lang="en-US" dirty="0"/>
          </a:p>
        </p:txBody>
      </p:sp>
      <p:sp>
        <p:nvSpPr>
          <p:cNvPr id="3" name="Content Placeholder 2"/>
          <p:cNvSpPr>
            <a:spLocks noGrp="1"/>
          </p:cNvSpPr>
          <p:nvPr>
            <p:ph idx="1"/>
          </p:nvPr>
        </p:nvSpPr>
        <p:spPr/>
        <p:txBody>
          <a:bodyPr>
            <a:normAutofit/>
          </a:bodyPr>
          <a:lstStyle/>
          <a:p>
            <a:r>
              <a:rPr lang="en-US" dirty="0" smtClean="0"/>
              <a:t>Once again, the vast advantage of Kafka as central integration layer is its unique combination of characteristics within a single infrastructure, including:</a:t>
            </a:r>
          </a:p>
          <a:p>
            <a:pPr lvl="1"/>
            <a:r>
              <a:rPr lang="en-US" dirty="0" smtClean="0"/>
              <a:t>Real-time messaging at any scale</a:t>
            </a:r>
          </a:p>
          <a:p>
            <a:pPr lvl="1"/>
            <a:r>
              <a:rPr lang="en-US" dirty="0" smtClean="0"/>
              <a:t>Storage for true decoupling between different applications and communication paradigms</a:t>
            </a:r>
          </a:p>
          <a:p>
            <a:pPr lvl="1"/>
            <a:r>
              <a:rPr lang="en-US" dirty="0" smtClean="0"/>
              <a:t>Built-in backpressure handling and </a:t>
            </a:r>
            <a:r>
              <a:rPr lang="en-US" dirty="0" err="1" smtClean="0"/>
              <a:t>replayability</a:t>
            </a:r>
            <a:r>
              <a:rPr lang="en-US" dirty="0" smtClean="0"/>
              <a:t> of events</a:t>
            </a:r>
          </a:p>
          <a:p>
            <a:pPr lvl="1"/>
            <a:r>
              <a:rPr lang="en-US" dirty="0" smtClean="0"/>
              <a:t>Data integration</a:t>
            </a:r>
          </a:p>
          <a:p>
            <a:pPr lvl="1"/>
            <a:r>
              <a:rPr lang="en-US" dirty="0" smtClean="0"/>
              <a:t>Stream processing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3771245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NOT to use Camel or Kafka at all?</a:t>
            </a:r>
            <a:endParaRPr lang="en-US" dirty="0"/>
          </a:p>
        </p:txBody>
      </p:sp>
      <p:sp>
        <p:nvSpPr>
          <p:cNvPr id="3" name="Content Placeholder 2"/>
          <p:cNvSpPr>
            <a:spLocks noGrp="1"/>
          </p:cNvSpPr>
          <p:nvPr>
            <p:ph idx="1"/>
          </p:nvPr>
        </p:nvSpPr>
        <p:spPr/>
        <p:txBody>
          <a:bodyPr>
            <a:normAutofit/>
          </a:bodyPr>
          <a:lstStyle/>
          <a:p>
            <a:r>
              <a:rPr lang="en-US" dirty="0" smtClean="0"/>
              <a:t>Both Camel and Kafka are NOT built for the following scenarios:</a:t>
            </a:r>
          </a:p>
          <a:p>
            <a:pPr lvl="1"/>
            <a:r>
              <a:rPr lang="en-US" dirty="0" smtClean="0"/>
              <a:t>A proxy for millions of clients (like mobile apps) — but native proxies (like a REST or MQTT Proxy for Kafka) exist for some use cases.</a:t>
            </a:r>
          </a:p>
          <a:p>
            <a:pPr lvl="1"/>
            <a:r>
              <a:rPr lang="en-US" dirty="0" smtClean="0"/>
              <a:t>An API Management platform — but these tools are usually complementary and used to create life cycle management or monetize APIs deployed with Camel or Kafka.</a:t>
            </a:r>
          </a:p>
          <a:p>
            <a:pPr lvl="1"/>
            <a:r>
              <a:rPr lang="en-US" dirty="0" smtClean="0"/>
              <a:t>A database for complex queries and batch analytics workloads</a:t>
            </a:r>
          </a:p>
          <a:p>
            <a:pPr lvl="1"/>
            <a:r>
              <a:rPr lang="en-US" dirty="0" smtClean="0"/>
              <a:t>an </a:t>
            </a:r>
            <a:r>
              <a:rPr lang="en-US" dirty="0" err="1" smtClean="0"/>
              <a:t>IoT</a:t>
            </a:r>
            <a:r>
              <a:rPr lang="en-US" dirty="0" smtClean="0"/>
              <a:t> platform with features such as device management — but direct native integration with (some) </a:t>
            </a:r>
            <a:r>
              <a:rPr lang="en-US" dirty="0" err="1" smtClean="0"/>
              <a:t>IoT</a:t>
            </a:r>
            <a:r>
              <a:rPr lang="en-US" dirty="0" smtClean="0"/>
              <a:t> protocols such as MQTT or OPC-UA is possible and the approach for (some) use cases.</a:t>
            </a:r>
          </a:p>
          <a:p>
            <a:pPr lvl="1"/>
            <a:r>
              <a:rPr lang="en-US" dirty="0" smtClean="0"/>
              <a:t>A technology for hard real-time applications such as safety-critical or deterministic systems — but that’s true for any other IT framework, too. Embedded systems are a different software than Camel or Kafka!</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690085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Learn the differences between an event-driven streaming platform like Apache Kafka and middleware like Message Queues (MQ), Extract-Transform-Load (ETL) and Enterprise Service Bus (ESB). </a:t>
            </a:r>
          </a:p>
          <a:p>
            <a:r>
              <a:rPr lang="en-US" dirty="0" smtClean="0"/>
              <a:t>Including best practices and anti-patterns, but also how these concepts and tools complement each other in an enterprise architecture.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67095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of Legacy Middleware</a:t>
            </a:r>
            <a:endParaRPr lang="en-US" dirty="0"/>
          </a:p>
        </p:txBody>
      </p:sp>
      <p:sp>
        <p:nvSpPr>
          <p:cNvPr id="3" name="Content Placeholder 2"/>
          <p:cNvSpPr>
            <a:spLocks noGrp="1"/>
          </p:cNvSpPr>
          <p:nvPr>
            <p:ph idx="1"/>
          </p:nvPr>
        </p:nvSpPr>
        <p:spPr/>
        <p:txBody>
          <a:bodyPr>
            <a:normAutofit/>
          </a:bodyPr>
          <a:lstStyle/>
          <a:p>
            <a:r>
              <a:rPr lang="en-US" dirty="0" smtClean="0"/>
              <a:t>Extract-Transform-Load (ETL) is still a widely-used pattern to move data between different systems via batch processing. </a:t>
            </a:r>
          </a:p>
          <a:p>
            <a:r>
              <a:rPr lang="en-US" dirty="0" smtClean="0"/>
              <a:t>Due to its challenges in today’s world where real time is the new standard, an Enterprise Service Bus (ESB) is used in many enterprises as integration backbone between any kind of </a:t>
            </a:r>
            <a:r>
              <a:rPr lang="en-US" dirty="0" err="1" smtClean="0"/>
              <a:t>microservice</a:t>
            </a:r>
            <a:r>
              <a:rPr lang="en-US" dirty="0" smtClean="0"/>
              <a:t>, legacy application or cloud service to move data via SOAP / REST Web Services or other technologies. </a:t>
            </a:r>
          </a:p>
          <a:p>
            <a:r>
              <a:rPr lang="en-US" dirty="0" smtClean="0"/>
              <a:t>Stream Processing is often added as its own component in the enterprise architecture for correlation of different events to implement contextual rules and </a:t>
            </a:r>
            <a:r>
              <a:rPr lang="en-US" dirty="0" err="1" smtClean="0"/>
              <a:t>stateful</a:t>
            </a:r>
            <a:r>
              <a:rPr lang="en-US" dirty="0" smtClean="0"/>
              <a:t> analytics. </a:t>
            </a:r>
          </a:p>
          <a:p>
            <a:r>
              <a:rPr lang="en-US" dirty="0" smtClean="0"/>
              <a:t>Using all these components introduces challenges and complexities in development and operations.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723989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8269" t="9864" r="8265" b="14529"/>
          <a:stretch/>
        </p:blipFill>
        <p:spPr>
          <a:xfrm>
            <a:off x="1406105" y="1500995"/>
            <a:ext cx="9497683" cy="4839419"/>
          </a:xfrm>
          <a:prstGeom prst="rect">
            <a:avLst/>
          </a:prstGeom>
        </p:spPr>
      </p:pic>
      <p:sp>
        <p:nvSpPr>
          <p:cNvPr id="5" name="Title 1"/>
          <p:cNvSpPr>
            <a:spLocks noGrp="1"/>
          </p:cNvSpPr>
          <p:nvPr>
            <p:ph type="title"/>
          </p:nvPr>
        </p:nvSpPr>
        <p:spPr>
          <a:xfrm>
            <a:off x="388188" y="-217283"/>
            <a:ext cx="10515600" cy="1325563"/>
          </a:xfrm>
        </p:spPr>
        <p:txBody>
          <a:bodyPr/>
          <a:lstStyle/>
          <a:p>
            <a:r>
              <a:rPr lang="en-US" dirty="0" smtClean="0"/>
              <a:t>Traditional Middleware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95382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8255" t="10197" r="8432" b="13658"/>
          <a:stretch/>
        </p:blipFill>
        <p:spPr>
          <a:xfrm>
            <a:off x="1345720" y="1354343"/>
            <a:ext cx="9480431" cy="4873925"/>
          </a:xfrm>
          <a:prstGeom prst="rect">
            <a:avLst/>
          </a:prstGeom>
        </p:spPr>
      </p:pic>
      <p:sp>
        <p:nvSpPr>
          <p:cNvPr id="6" name="Title 1"/>
          <p:cNvSpPr>
            <a:spLocks noGrp="1"/>
          </p:cNvSpPr>
          <p:nvPr>
            <p:ph type="title"/>
          </p:nvPr>
        </p:nvSpPr>
        <p:spPr>
          <a:xfrm>
            <a:off x="388188" y="-217283"/>
            <a:ext cx="10515600" cy="1325563"/>
          </a:xfrm>
        </p:spPr>
        <p:txBody>
          <a:bodyPr/>
          <a:lstStyle/>
          <a:p>
            <a:r>
              <a:rPr lang="en-US" dirty="0" smtClean="0"/>
              <a:t>Traditional Middleware</a:t>
            </a:r>
            <a:endParaRPr lang="en-US" dirty="0"/>
          </a:p>
        </p:txBody>
      </p:sp>
      <p:sp>
        <p:nvSpPr>
          <p:cNvPr id="7" name="Slide Number Placeholder 6"/>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087733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(MQ, ETL, ESB)</a:t>
            </a:r>
            <a:endParaRPr lang="en-US" dirty="0"/>
          </a:p>
        </p:txBody>
      </p:sp>
      <p:sp>
        <p:nvSpPr>
          <p:cNvPr id="3" name="Content Placeholder 2"/>
          <p:cNvSpPr>
            <a:spLocks noGrp="1"/>
          </p:cNvSpPr>
          <p:nvPr>
            <p:ph idx="1"/>
          </p:nvPr>
        </p:nvSpPr>
        <p:spPr/>
        <p:txBody>
          <a:bodyPr/>
          <a:lstStyle/>
          <a:p>
            <a:r>
              <a:rPr lang="en-US" dirty="0" smtClean="0"/>
              <a:t>Zoo of technologies</a:t>
            </a:r>
          </a:p>
          <a:p>
            <a:pPr lvl="1"/>
            <a:r>
              <a:rPr lang="en-US" dirty="0" smtClean="0"/>
              <a:t>Integration platform (ETL/ESB) + additional optional components</a:t>
            </a:r>
          </a:p>
          <a:p>
            <a:pPr lvl="1"/>
            <a:r>
              <a:rPr lang="en-US" dirty="0" smtClean="0"/>
              <a:t>Database</a:t>
            </a:r>
          </a:p>
          <a:p>
            <a:pPr lvl="1"/>
            <a:r>
              <a:rPr lang="en-US" dirty="0" smtClean="0"/>
              <a:t>APIs</a:t>
            </a:r>
          </a:p>
          <a:p>
            <a:r>
              <a:rPr lang="en-US" dirty="0" smtClean="0"/>
              <a:t>Architecture with limited scalability and availability</a:t>
            </a:r>
          </a:p>
          <a:p>
            <a:pPr lvl="1"/>
            <a:r>
              <a:rPr lang="en-US" dirty="0" smtClean="0"/>
              <a:t>No end-to-end, no native built-in scalability</a:t>
            </a:r>
          </a:p>
          <a:p>
            <a:pPr lvl="1"/>
            <a:r>
              <a:rPr lang="en-US" dirty="0" smtClean="0"/>
              <a:t>Downtime for maintenance</a:t>
            </a:r>
          </a:p>
          <a:p>
            <a:r>
              <a:rPr lang="en-US" dirty="0" smtClean="0"/>
              <a:t>Tight Coupling</a:t>
            </a:r>
          </a:p>
          <a:p>
            <a:pPr lvl="1"/>
            <a:r>
              <a:rPr lang="en-US" dirty="0" smtClean="0"/>
              <a:t>No separation of concerns and vendor lock-in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250207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World Has Changed</a:t>
            </a:r>
            <a:endParaRPr lang="en-US" dirty="0"/>
          </a:p>
        </p:txBody>
      </p:sp>
      <p:sp>
        <p:nvSpPr>
          <p:cNvPr id="3" name="Content Placeholder 2"/>
          <p:cNvSpPr>
            <a:spLocks noGrp="1"/>
          </p:cNvSpPr>
          <p:nvPr>
            <p:ph idx="1"/>
          </p:nvPr>
        </p:nvSpPr>
        <p:spPr>
          <a:xfrm>
            <a:off x="838200" y="4462483"/>
            <a:ext cx="10515600" cy="1714479"/>
          </a:xfrm>
        </p:spPr>
        <p:txBody>
          <a:bodyPr/>
          <a:lstStyle/>
          <a:p>
            <a:pPr marL="0" indent="0" algn="ctr">
              <a:buNone/>
            </a:pPr>
            <a:r>
              <a:rPr lang="en-US" dirty="0" smtClean="0"/>
              <a:t>Business Digitalization Trends are driving the need to process events at a whole new scale, speed, and efficiency</a:t>
            </a:r>
          </a:p>
          <a:p>
            <a:pPr marL="0" indent="0" algn="ctr">
              <a:buNone/>
            </a:pPr>
            <a:endParaRPr lang="en-US" dirty="0"/>
          </a:p>
        </p:txBody>
      </p:sp>
      <p:pic>
        <p:nvPicPr>
          <p:cNvPr id="4" name="Picture 3"/>
          <p:cNvPicPr>
            <a:picLocks noChangeAspect="1"/>
          </p:cNvPicPr>
          <p:nvPr/>
        </p:nvPicPr>
        <p:blipFill rotWithShape="1">
          <a:blip r:embed="rId2"/>
          <a:srcRect l="9271" t="23751" r="8829" b="40557"/>
          <a:stretch/>
        </p:blipFill>
        <p:spPr>
          <a:xfrm>
            <a:off x="931653" y="1984075"/>
            <a:ext cx="10110157" cy="247840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862303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1334</TotalTime>
  <Words>1996</Words>
  <Application>Microsoft Office PowerPoint</Application>
  <PresentationFormat>Widescreen</PresentationFormat>
  <Paragraphs>205</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Candara</vt:lpstr>
      <vt:lpstr>Office Theme</vt:lpstr>
      <vt:lpstr>Services Integration</vt:lpstr>
      <vt:lpstr>Outline</vt:lpstr>
      <vt:lpstr>Integration/Composition</vt:lpstr>
      <vt:lpstr>Types</vt:lpstr>
      <vt:lpstr>Problems of Legacy Middleware</vt:lpstr>
      <vt:lpstr>Traditional Middleware</vt:lpstr>
      <vt:lpstr>Traditional Middleware</vt:lpstr>
      <vt:lpstr>Challenges (MQ, ETL, ESB)</vt:lpstr>
      <vt:lpstr>The World Has Changed</vt:lpstr>
      <vt:lpstr>Event Streaming Platforms</vt:lpstr>
      <vt:lpstr>PowerPoint Presentation</vt:lpstr>
      <vt:lpstr>Apache Kafka</vt:lpstr>
      <vt:lpstr>Kafka at Scale</vt:lpstr>
      <vt:lpstr>A concrete example architecture</vt:lpstr>
      <vt:lpstr>Comparison: Apache Camel vs. Apache Kafka</vt:lpstr>
      <vt:lpstr>PowerPoint Presentation</vt:lpstr>
      <vt:lpstr>Comparison</vt:lpstr>
      <vt:lpstr>Comparison</vt:lpstr>
      <vt:lpstr>Features in Apache Camel AND Apache Kafka</vt:lpstr>
      <vt:lpstr>Features in Apache Camel AND Apache Kafka</vt:lpstr>
      <vt:lpstr>When to use Apache Camel?</vt:lpstr>
      <vt:lpstr>Camel’s strengths</vt:lpstr>
      <vt:lpstr>Camel’s weaknesses</vt:lpstr>
      <vt:lpstr>The evolution of Apache Camel</vt:lpstr>
      <vt:lpstr>Camel TL;DR</vt:lpstr>
      <vt:lpstr>When to use Apache Kafka?</vt:lpstr>
      <vt:lpstr>Kafka’s strengths</vt:lpstr>
      <vt:lpstr>Kafka’s weaknesses</vt:lpstr>
      <vt:lpstr>The evolution of Apache Kafka</vt:lpstr>
      <vt:lpstr>Kafka TL;DR</vt:lpstr>
      <vt:lpstr>Decision tree — Camel or Kafka?</vt:lpstr>
      <vt:lpstr>Decision tree — Camel or Kafka?</vt:lpstr>
      <vt:lpstr>When to use Camel and Kafka together?</vt:lpstr>
      <vt:lpstr>PowerPoint Presentation</vt:lpstr>
      <vt:lpstr>When to use Camel and Kafka together?</vt:lpstr>
      <vt:lpstr>When NOT to use Camel or Kafka at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191</cp:revision>
  <cp:lastPrinted>2021-10-18T07:27:50Z</cp:lastPrinted>
  <dcterms:created xsi:type="dcterms:W3CDTF">2021-10-12T10:09:12Z</dcterms:created>
  <dcterms:modified xsi:type="dcterms:W3CDTF">2023-03-08T05:59:20Z</dcterms:modified>
</cp:coreProperties>
</file>