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55" r:id="rId10"/>
    <p:sldId id="754" r:id="rId11"/>
    <p:sldId id="757" r:id="rId12"/>
    <p:sldId id="756" r:id="rId13"/>
    <p:sldId id="758" r:id="rId14"/>
    <p:sldId id="759" r:id="rId15"/>
    <p:sldId id="760" r:id="rId16"/>
    <p:sldId id="761" r:id="rId17"/>
    <p:sldId id="762" r:id="rId18"/>
    <p:sldId id="763" r:id="rId19"/>
    <p:sldId id="765" r:id="rId20"/>
    <p:sldId id="764" r:id="rId21"/>
    <p:sldId id="766" r:id="rId22"/>
    <p:sldId id="767" r:id="rId23"/>
    <p:sldId id="768" r:id="rId24"/>
    <p:sldId id="769" r:id="rId25"/>
    <p:sldId id="770" r:id="rId26"/>
    <p:sldId id="771" r:id="rId27"/>
    <p:sldId id="773" r:id="rId28"/>
    <p:sldId id="772" r:id="rId29"/>
    <p:sldId id="774" r:id="rId30"/>
    <p:sldId id="775" r:id="rId31"/>
    <p:sldId id="776" r:id="rId32"/>
    <p:sldId id="777" r:id="rId33"/>
    <p:sldId id="778" r:id="rId34"/>
    <p:sldId id="779" r:id="rId35"/>
    <p:sldId id="786" r:id="rId36"/>
    <p:sldId id="785" r:id="rId37"/>
    <p:sldId id="787" r:id="rId38"/>
    <p:sldId id="788" r:id="rId39"/>
    <p:sldId id="789" r:id="rId40"/>
    <p:sldId id="791" r:id="rId41"/>
    <p:sldId id="792" r:id="rId42"/>
    <p:sldId id="790" r:id="rId43"/>
    <p:sldId id="793" r:id="rId44"/>
    <p:sldId id="794" r:id="rId45"/>
    <p:sldId id="781" r:id="rId46"/>
    <p:sldId id="780" r:id="rId47"/>
    <p:sldId id="782" r:id="rId48"/>
    <p:sldId id="783" r:id="rId49"/>
    <p:sldId id="7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User testing</a:t>
          </a:r>
          <a:endParaRPr lang="en-US" dirty="0">
            <a:latin typeface="Candara" panose="020E0502030303020204" pitchFamily="34" charset="0"/>
          </a:endParaRP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 smtClean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0" i="0" dirty="0" smtClean="0">
              <a:latin typeface="Candara" panose="020E0502030303020204" pitchFamily="34" charset="0"/>
            </a:rPr>
            <a:t>A/B testing</a:t>
          </a:r>
          <a:endParaRPr lang="en-US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 dirty="0" smtClean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Unit testing</a:t>
          </a:r>
          <a:endParaRPr lang="en-US" dirty="0">
            <a:latin typeface="Candara" panose="020E0502030303020204" pitchFamily="34" charset="0"/>
          </a:endParaRP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 smtClean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0" i="0" smtClean="0">
              <a:latin typeface="Candara" panose="020E0502030303020204" pitchFamily="34" charset="0"/>
            </a:rPr>
            <a:t>Iterative development</a:t>
          </a:r>
          <a:endParaRPr lang="en-US" dirty="0">
            <a:latin typeface="Candara" panose="020E0502030303020204" pitchFamily="34" charset="0"/>
          </a:endParaRP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 smtClean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0" i="0" smtClean="0">
              <a:latin typeface="Candara" panose="020E0502030303020204" pitchFamily="34" charset="0"/>
            </a:rPr>
            <a:t>Customer feedback</a:t>
          </a:r>
          <a:endParaRPr lang="en-US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 smtClean="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0" i="0" smtClean="0">
              <a:latin typeface="Candara" panose="020E0502030303020204" pitchFamily="34" charset="0"/>
            </a:rPr>
            <a:t>Minimizing waste</a:t>
          </a:r>
          <a:endParaRPr lang="en-US" dirty="0">
            <a:latin typeface="Candara" panose="020E0502030303020204" pitchFamily="34" charset="0"/>
          </a:endParaRP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 smtClean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User testing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3640" y="203738"/>
        <a:ext cx="3549811" cy="892800"/>
      </dsp:txXfrm>
    </dsp:sp>
    <dsp:sp modelId="{10EA4D31-1340-43E9-8D03-27D0C537FFC9}">
      <dsp:nvSpPr>
        <dsp:cNvPr id="0" name=""/>
        <dsp:cNvSpPr/>
      </dsp:nvSpPr>
      <dsp:spPr>
        <a:xfrm>
          <a:off x="364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i="0" kern="1200" dirty="0" smtClean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3640" y="1096538"/>
        <a:ext cx="3549811" cy="3446347"/>
      </dsp:txXfrm>
    </dsp:sp>
    <dsp:sp modelId="{B4BE7516-06A3-409A-9313-2F44E0970C58}">
      <dsp:nvSpPr>
        <dsp:cNvPr id="0" name=""/>
        <dsp:cNvSpPr/>
      </dsp:nvSpPr>
      <dsp:spPr>
        <a:xfrm>
          <a:off x="4050425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latin typeface="Candara" panose="020E0502030303020204" pitchFamily="34" charset="0"/>
            </a:rPr>
            <a:t>A/B testing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050425" y="203738"/>
        <a:ext cx="3549811" cy="892800"/>
      </dsp:txXfrm>
    </dsp:sp>
    <dsp:sp modelId="{B3190B89-B3BA-4AD0-BA09-E229B0FC4D2D}">
      <dsp:nvSpPr>
        <dsp:cNvPr id="0" name=""/>
        <dsp:cNvSpPr/>
      </dsp:nvSpPr>
      <dsp:spPr>
        <a:xfrm>
          <a:off x="4050425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i="0" kern="1200" dirty="0" smtClean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050425" y="1096538"/>
        <a:ext cx="3549811" cy="3446347"/>
      </dsp:txXfrm>
    </dsp:sp>
    <dsp:sp modelId="{1A801A5D-90C2-4AAD-A5A6-1A7088B2AAB8}">
      <dsp:nvSpPr>
        <dsp:cNvPr id="0" name=""/>
        <dsp:cNvSpPr/>
      </dsp:nvSpPr>
      <dsp:spPr>
        <a:xfrm>
          <a:off x="809721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Candara" panose="020E0502030303020204" pitchFamily="34" charset="0"/>
            </a:rPr>
            <a:t>Unit testing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097210" y="203738"/>
        <a:ext cx="3549811" cy="892800"/>
      </dsp:txXfrm>
    </dsp:sp>
    <dsp:sp modelId="{CE284E02-305E-4254-8B7C-69498E1E16FD}">
      <dsp:nvSpPr>
        <dsp:cNvPr id="0" name=""/>
        <dsp:cNvSpPr/>
      </dsp:nvSpPr>
      <dsp:spPr>
        <a:xfrm>
          <a:off x="809721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i="0" kern="1200" dirty="0" smtClean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097210" y="1096538"/>
        <a:ext cx="3549811" cy="344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>
              <a:latin typeface="Candara" panose="020E0502030303020204" pitchFamily="34" charset="0"/>
            </a:rPr>
            <a:t>Iterative development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3640" y="32575"/>
        <a:ext cx="3549811" cy="1054471"/>
      </dsp:txXfrm>
    </dsp:sp>
    <dsp:sp modelId="{10EA4D31-1340-43E9-8D03-27D0C537FFC9}">
      <dsp:nvSpPr>
        <dsp:cNvPr id="0" name=""/>
        <dsp:cNvSpPr/>
      </dsp:nvSpPr>
      <dsp:spPr>
        <a:xfrm>
          <a:off x="364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3640" y="1087046"/>
        <a:ext cx="3549811" cy="3627002"/>
      </dsp:txXfrm>
    </dsp:sp>
    <dsp:sp modelId="{B4BE7516-06A3-409A-9313-2F44E0970C58}">
      <dsp:nvSpPr>
        <dsp:cNvPr id="0" name=""/>
        <dsp:cNvSpPr/>
      </dsp:nvSpPr>
      <dsp:spPr>
        <a:xfrm>
          <a:off x="4050425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>
              <a:latin typeface="Candara" panose="020E0502030303020204" pitchFamily="34" charset="0"/>
            </a:rPr>
            <a:t>Customer feedback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4050425" y="32575"/>
        <a:ext cx="3549811" cy="1054471"/>
      </dsp:txXfrm>
    </dsp:sp>
    <dsp:sp modelId="{B3190B89-B3BA-4AD0-BA09-E229B0FC4D2D}">
      <dsp:nvSpPr>
        <dsp:cNvPr id="0" name=""/>
        <dsp:cNvSpPr/>
      </dsp:nvSpPr>
      <dsp:spPr>
        <a:xfrm>
          <a:off x="4050425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smtClean="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4050425" y="1087046"/>
        <a:ext cx="3549811" cy="3627002"/>
      </dsp:txXfrm>
    </dsp:sp>
    <dsp:sp modelId="{1A801A5D-90C2-4AAD-A5A6-1A7088B2AAB8}">
      <dsp:nvSpPr>
        <dsp:cNvPr id="0" name=""/>
        <dsp:cNvSpPr/>
      </dsp:nvSpPr>
      <dsp:spPr>
        <a:xfrm>
          <a:off x="809721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>
              <a:latin typeface="Candara" panose="020E0502030303020204" pitchFamily="34" charset="0"/>
            </a:rPr>
            <a:t>Minimizing waste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8097210" y="32575"/>
        <a:ext cx="3549811" cy="1054471"/>
      </dsp:txXfrm>
    </dsp:sp>
    <dsp:sp modelId="{CE284E02-305E-4254-8B7C-69498E1E16FD}">
      <dsp:nvSpPr>
        <dsp:cNvPr id="0" name=""/>
        <dsp:cNvSpPr/>
      </dsp:nvSpPr>
      <dsp:spPr>
        <a:xfrm>
          <a:off x="809721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8097210" y="1087046"/>
        <a:ext cx="3549811" cy="362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Development and Prototyping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and Lean are two methodologies that share similar principles and aim to improve software development processes.</a:t>
            </a:r>
          </a:p>
          <a:p>
            <a:r>
              <a:rPr lang="en-US" dirty="0"/>
              <a:t>Agile focuses on iterative development, customer satisfaction, and team collaboration.</a:t>
            </a:r>
          </a:p>
          <a:p>
            <a:r>
              <a:rPr lang="en-US" dirty="0"/>
              <a:t>Lean emphasizes eliminating waste, continuous improvement, and customer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Agile Development. Agile software development refer to a… | by Davin Iddo |  Moodah PO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r="12470"/>
          <a:stretch/>
        </p:blipFill>
        <p:spPr bwMode="auto">
          <a:xfrm>
            <a:off x="1149791" y="1673806"/>
            <a:ext cx="3313569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We Align Lean Principles in Our Software Development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8" b="2872"/>
          <a:stretch/>
        </p:blipFill>
        <p:spPr bwMode="auto">
          <a:xfrm>
            <a:off x="5297822" y="1774478"/>
            <a:ext cx="6126299" cy="338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2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the development process into smaller, manageable chunks, and continuously improving them.</a:t>
            </a:r>
          </a:p>
          <a:p>
            <a:r>
              <a:rPr lang="en-US" dirty="0"/>
              <a:t>Key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time-to-market, lower risk, and increased adaptability to changing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What is a Sprint in Scru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1" y="3181750"/>
            <a:ext cx="6334632" cy="33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analyzing and optimizing processes, tools, and techniques to increase efficiency and quality.</a:t>
            </a:r>
          </a:p>
          <a:p>
            <a:r>
              <a:rPr lang="en-US" dirty="0"/>
              <a:t>Key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productivity, reduced errors, and increased customer satisfaction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Scrum Fundamentals: What is a Sprint Retrospective? [Infographic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31" y="3185210"/>
            <a:ext cx="4688029" cy="33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insights and feedback from customers to validate assumptions and improve the product.</a:t>
            </a:r>
          </a:p>
          <a:p>
            <a:r>
              <a:rPr lang="en-US" dirty="0"/>
              <a:t>Key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alignment with customer needs, increased customer satisfaction, and improved product-market fit.</a:t>
            </a:r>
          </a:p>
          <a:p>
            <a:r>
              <a:rPr lang="en-US" dirty="0"/>
              <a:t>Example: User testing, customer interviews, and feedback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that does not add value to the product or service.</a:t>
            </a:r>
          </a:p>
          <a:p>
            <a:r>
              <a:rPr lang="en-US" dirty="0"/>
              <a:t>Types of </a:t>
            </a:r>
            <a:r>
              <a:rPr lang="en-US" dirty="0" smtClean="0"/>
              <a:t>waste</a:t>
            </a:r>
          </a:p>
          <a:p>
            <a:pPr lvl="1"/>
            <a:r>
              <a:rPr lang="en-US" dirty="0" smtClean="0"/>
              <a:t>Extra </a:t>
            </a:r>
            <a:r>
              <a:rPr lang="en-US" dirty="0"/>
              <a:t>processes, unnecessary features, excessive meetings, and unnecessary overhead.</a:t>
            </a:r>
          </a:p>
          <a:p>
            <a:r>
              <a:rPr lang="en-US" dirty="0"/>
              <a:t>Key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costs, increased efficiency, and faster time-to-market.</a:t>
            </a:r>
          </a:p>
          <a:p>
            <a:r>
              <a:rPr lang="en-US" dirty="0"/>
              <a:t>Example: Identifying and eliminating unnecessary steps in the development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Top 10 Most Popular Agile Methodologies and Frameworks | LITSLIN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8444" r="4608" b="6670"/>
          <a:stretch/>
        </p:blipFill>
        <p:spPr bwMode="auto">
          <a:xfrm>
            <a:off x="1765426" y="1403287"/>
            <a:ext cx="7877176" cy="48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4" name="Picture 4" descr="Define || Measure || Analyze || Improve ||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" y="813627"/>
            <a:ext cx="10796303" cy="60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2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Agile and Lean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small, train the team, set clear goals, and continuously improve.</a:t>
            </a:r>
          </a:p>
          <a:p>
            <a:r>
              <a:rPr lang="en-US" dirty="0"/>
              <a:t>Importance of leadership buy-in and involvement.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0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/>
              <a:t>Agile and Lean </a:t>
            </a:r>
            <a:r>
              <a:rPr lang="en-US" dirty="0" smtClean="0"/>
              <a:t>Principles</a:t>
            </a:r>
          </a:p>
          <a:p>
            <a:r>
              <a:rPr lang="en-US" dirty="0"/>
              <a:t>Prototyping and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/>
              <a:t>Cloud-based Development and Containerization</a:t>
            </a:r>
            <a:endParaRPr lang="en-US" dirty="0" smtClean="0"/>
          </a:p>
          <a:p>
            <a:r>
              <a:rPr lang="en-US" dirty="0"/>
              <a:t>MVP and Customer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Importance of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preliminary version of a product or service that is used to test and validate assumptions.</a:t>
            </a:r>
          </a:p>
          <a:p>
            <a:r>
              <a:rPr lang="en-US" dirty="0" smtClean="0"/>
              <a:t>Allows </a:t>
            </a:r>
            <a:r>
              <a:rPr lang="en-US" dirty="0"/>
              <a:t>for early detection of errors, gathers feedback from users, and reduces the risk of investing in a faulty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8" name="Picture 4" descr="Rapid Protoyping- The Complete Guide - Cuelogic An LTI Compan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1" t="12515" r="21211" b="14885"/>
          <a:stretch/>
        </p:blipFill>
        <p:spPr bwMode="auto">
          <a:xfrm>
            <a:off x="5975288" y="3331675"/>
            <a:ext cx="4659026" cy="31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70" name="Picture 2" descr="The 4 Different Types of Product Prototypes — Refo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93" y="1406880"/>
            <a:ext cx="9294415" cy="48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2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919574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</a:t>
            </a:r>
            <a:r>
              <a:rPr lang="en-US" dirty="0"/>
              <a:t>usability issues, validates assumptions, and provides valuable feedback.</a:t>
            </a:r>
          </a:p>
          <a:p>
            <a:r>
              <a:rPr lang="en-US" dirty="0" smtClean="0"/>
              <a:t>Recruiting </a:t>
            </a:r>
            <a:r>
              <a:rPr lang="en-US" dirty="0"/>
              <a:t>users, creating test scenarios, and setting up equipment.</a:t>
            </a:r>
          </a:p>
          <a:p>
            <a:r>
              <a:rPr lang="en-US" dirty="0" smtClean="0"/>
              <a:t>Observing </a:t>
            </a:r>
            <a:r>
              <a:rPr lang="en-US" dirty="0"/>
              <a:t>users, asking questions, and gathering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194" name="Picture 2" descr="User Testing: The Ultimat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06" y="4243588"/>
            <a:ext cx="4554239" cy="21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1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versions of a prototype to compare user behavior and preferences.</a:t>
            </a:r>
          </a:p>
          <a:p>
            <a:r>
              <a:rPr lang="en-US" dirty="0" smtClean="0"/>
              <a:t>Identifies </a:t>
            </a:r>
            <a:r>
              <a:rPr lang="en-US" dirty="0"/>
              <a:t>which version performs better, validates assumptions, and provides valuable feedback.</a:t>
            </a:r>
          </a:p>
          <a:p>
            <a:r>
              <a:rPr lang="en-US" dirty="0" smtClean="0"/>
              <a:t>Defining </a:t>
            </a:r>
            <a:r>
              <a:rPr lang="en-US" dirty="0"/>
              <a:t>the test scope, creating test variants, and setting up tracking and analysis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218" name="Picture 2" descr="How to conduct A/B Testing?. The idea of A/B testing is to present… | by  Isak Kabir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4647" b="12569"/>
          <a:stretch/>
        </p:blipFill>
        <p:spPr bwMode="auto">
          <a:xfrm>
            <a:off x="4046900" y="3779925"/>
            <a:ext cx="6590923" cy="27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components or units of the prototype to ensure they function correctly.</a:t>
            </a:r>
          </a:p>
          <a:p>
            <a:r>
              <a:rPr lang="en-US" dirty="0" smtClean="0"/>
              <a:t>Identifies </a:t>
            </a:r>
            <a:r>
              <a:rPr lang="en-US" dirty="0"/>
              <a:t>bugs and issues early on, reduces the risk of system failures, and improves overall quality.</a:t>
            </a:r>
          </a:p>
          <a:p>
            <a:r>
              <a:rPr lang="en-US" dirty="0" smtClean="0"/>
              <a:t>Defining </a:t>
            </a:r>
            <a:r>
              <a:rPr lang="en-US" dirty="0"/>
              <a:t>test cases, creating test data, and setting up testing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42" name="Picture 2" descr="Unit Testing vs Integration Testing: An in-depth compari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r="13741"/>
          <a:stretch/>
        </p:blipFill>
        <p:spPr bwMode="auto">
          <a:xfrm>
            <a:off x="7795034" y="3739081"/>
            <a:ext cx="3087257" cy="27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prototyping and testing into Agile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/>
              <a:t>development, continuous improvement, and customer feedback.</a:t>
            </a:r>
          </a:p>
          <a:p>
            <a:r>
              <a:rPr lang="en-US" dirty="0"/>
              <a:t>Benefits of combining prototyping and testing in Agile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time-to-market, higher quality,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71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80434" cy="4746091"/>
          </a:xfrm>
        </p:spPr>
        <p:txBody>
          <a:bodyPr/>
          <a:lstStyle/>
          <a:p>
            <a:r>
              <a:rPr lang="en-US" dirty="0"/>
              <a:t>A set of practices that emphasizes collaboration and communication between development and operations teams.</a:t>
            </a:r>
          </a:p>
          <a:p>
            <a:r>
              <a:rPr lang="en-US" dirty="0" smtClean="0"/>
              <a:t>Improving </a:t>
            </a:r>
            <a:r>
              <a:rPr lang="en-US" dirty="0"/>
              <a:t>efficiency, reducing errors, and increasing customer satisfaction.</a:t>
            </a:r>
          </a:p>
          <a:p>
            <a:r>
              <a:rPr lang="en-US" dirty="0" smtClean="0"/>
              <a:t>In </a:t>
            </a:r>
            <a:r>
              <a:rPr lang="en-US" dirty="0"/>
              <a:t>today's fast-paced digital landscape, DevOps is crucial for delivering high-quality software quickly and reliably.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266" name="Picture 2" descr="What Is DevOps? Complete Guide to Best Practices - Orange Ma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27" y="1904417"/>
            <a:ext cx="5846873" cy="35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2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integrating code changes into a central repository frequently, usually through automated processes.</a:t>
            </a:r>
          </a:p>
          <a:p>
            <a:r>
              <a:rPr lang="en-US" dirty="0" smtClean="0"/>
              <a:t>Early </a:t>
            </a:r>
            <a:r>
              <a:rPr lang="en-US" dirty="0"/>
              <a:t>detection of integration issues, improved build quality, and reduced risk of project delays.</a:t>
            </a:r>
          </a:p>
          <a:p>
            <a:r>
              <a:rPr lang="en-US" dirty="0"/>
              <a:t>Tools for continuous integration: Jenkins, Travis CI, </a:t>
            </a:r>
            <a:r>
              <a:rPr lang="en-US" dirty="0" err="1"/>
              <a:t>CircleCI</a:t>
            </a:r>
            <a:r>
              <a:rPr lang="en-US" dirty="0"/>
              <a:t>, and </a:t>
            </a:r>
            <a:r>
              <a:rPr lang="en-US" dirty="0" err="1"/>
              <a:t>GitLab</a:t>
            </a:r>
            <a:r>
              <a:rPr lang="en-US" dirty="0"/>
              <a:t> CI/CD.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2290" name="Picture 2" descr="What is Continuous Integration? | PagerDu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137" r="2976" b="6203"/>
          <a:stretch/>
        </p:blipFill>
        <p:spPr bwMode="auto">
          <a:xfrm>
            <a:off x="6971168" y="3623136"/>
            <a:ext cx="3440317" cy="28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automatically deploying software changes to production after they pass automated tests.</a:t>
            </a:r>
          </a:p>
          <a:p>
            <a:r>
              <a:rPr lang="en-US" dirty="0" smtClean="0"/>
              <a:t>Faster </a:t>
            </a:r>
            <a:r>
              <a:rPr lang="en-US" dirty="0"/>
              <a:t>time-to-market, reduced risk of human error, and improved collaboration between teams.</a:t>
            </a:r>
          </a:p>
          <a:p>
            <a:r>
              <a:rPr lang="en-US" dirty="0"/>
              <a:t>Tools for continuous deployment: Kubernetes, Docker, </a:t>
            </a:r>
            <a:r>
              <a:rPr lang="en-US" dirty="0" err="1"/>
              <a:t>Ansible</a:t>
            </a:r>
            <a:r>
              <a:rPr lang="en-US" dirty="0"/>
              <a:t>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314" name="Picture 2" descr="Continuous deployment |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85" y="3567065"/>
            <a:ext cx="4681296" cy="292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26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technology to perform repetitive tasks or processes without human intervention.</a:t>
            </a:r>
          </a:p>
          <a:p>
            <a:r>
              <a:rPr lang="en-US" dirty="0" smtClean="0"/>
              <a:t>Increased </a:t>
            </a:r>
            <a:r>
              <a:rPr lang="en-US" dirty="0"/>
              <a:t>efficiency, reduced errors, and improved scalability.</a:t>
            </a:r>
          </a:p>
          <a:p>
            <a:r>
              <a:rPr lang="en-US" dirty="0"/>
              <a:t>Automation tools: </a:t>
            </a:r>
            <a:r>
              <a:rPr lang="en-US" dirty="0" err="1"/>
              <a:t>Ansible</a:t>
            </a:r>
            <a:r>
              <a:rPr lang="en-US" dirty="0"/>
              <a:t>, </a:t>
            </a:r>
            <a:r>
              <a:rPr lang="en-US" dirty="0" err="1"/>
              <a:t>SaltStack</a:t>
            </a:r>
            <a:r>
              <a:rPr lang="en-US" dirty="0"/>
              <a:t>, Chef,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4338" name="Picture 2" descr="Making the Most of Automation in DevOps | JFr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94" y="4122134"/>
            <a:ext cx="5667452" cy="20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1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tracking system performance and health to identify issues and optimize processes.</a:t>
            </a:r>
          </a:p>
          <a:p>
            <a:r>
              <a:rPr lang="en-US" dirty="0" smtClean="0"/>
              <a:t>Improved </a:t>
            </a:r>
            <a:r>
              <a:rPr lang="en-US" dirty="0"/>
              <a:t>system reliability, faster issue detection, and better decision-making.</a:t>
            </a:r>
          </a:p>
          <a:p>
            <a:r>
              <a:rPr lang="en-US" dirty="0"/>
              <a:t>Monitoring tools: Nagios, Prometheus, </a:t>
            </a:r>
            <a:r>
              <a:rPr lang="en-US" dirty="0" err="1"/>
              <a:t>Grafana</a:t>
            </a:r>
            <a:r>
              <a:rPr lang="en-US" dirty="0"/>
              <a:t>, and New Relic.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5362" name="Picture 2" descr="DevOps Monitoring Tools: Sensu, Librato, Prometheus and M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9209" r="8280" b="10226"/>
          <a:stretch/>
        </p:blipFill>
        <p:spPr bwMode="auto">
          <a:xfrm>
            <a:off x="4671589" y="3697014"/>
            <a:ext cx="5631256" cy="27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08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visual representation of the DevOps process, highlighting each stage and its dependencies.</a:t>
            </a:r>
          </a:p>
          <a:p>
            <a:r>
              <a:rPr lang="en-US" dirty="0" smtClean="0"/>
              <a:t>Improved </a:t>
            </a:r>
            <a:r>
              <a:rPr lang="en-US" dirty="0"/>
              <a:t>collaboration, better communication, and increased transparency.</a:t>
            </a:r>
          </a:p>
          <a:p>
            <a:r>
              <a:rPr lang="en-US" dirty="0"/>
              <a:t>DevOps pipeline tools: Jenkins, </a:t>
            </a:r>
            <a:r>
              <a:rPr lang="en-US" dirty="0" err="1"/>
              <a:t>GitLab</a:t>
            </a:r>
            <a:r>
              <a:rPr lang="en-US" dirty="0"/>
              <a:t> CI/CD, and </a:t>
            </a:r>
            <a:r>
              <a:rPr lang="en-US" dirty="0" err="1"/>
              <a:t>CircleCI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6386" name="Picture 2" descr="DevOps release pipeline | Pega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31" y="3779925"/>
            <a:ext cx="7835886" cy="25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93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Quantifiable measures used to evaluate the success of DevOps practices and identify areas for improvement.</a:t>
            </a:r>
          </a:p>
          <a:p>
            <a:r>
              <a:rPr lang="en-US" dirty="0"/>
              <a:t>Key metrics: Lead time, cycle time, deployment frequency, mean time to recover (MTTR), and mean time to detect (MTTD).</a:t>
            </a:r>
          </a:p>
          <a:p>
            <a:r>
              <a:rPr lang="en-US" dirty="0" smtClean="0"/>
              <a:t>Improved </a:t>
            </a:r>
            <a:r>
              <a:rPr lang="en-US" dirty="0"/>
              <a:t>process efficiency, faster issue resolution, and better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7410" name="Picture 2" descr="Four key metrics for DevOps su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 b="35380"/>
          <a:stretch/>
        </p:blipFill>
        <p:spPr bwMode="auto">
          <a:xfrm>
            <a:off x="1894624" y="4432235"/>
            <a:ext cx="10103667" cy="18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12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developing, testing, and deploying software applications using </a:t>
            </a:r>
            <a:r>
              <a:rPr lang="en-US" dirty="0" smtClean="0"/>
              <a:t>cloud </a:t>
            </a:r>
            <a:r>
              <a:rPr lang="en-US" dirty="0"/>
              <a:t>computing infrastructure and services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Containerizationis</a:t>
            </a:r>
            <a:r>
              <a:rPr lang="en-US" dirty="0" smtClean="0"/>
              <a:t> </a:t>
            </a:r>
            <a:r>
              <a:rPr lang="en-US" dirty="0"/>
              <a:t>a technique used to package software applications and their dependencies into self-contained units called containers. </a:t>
            </a:r>
            <a:endParaRPr lang="en-US" dirty="0" smtClean="0"/>
          </a:p>
          <a:p>
            <a:r>
              <a:rPr lang="en-US" dirty="0"/>
              <a:t>Key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Flexibility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Cost-effectiveness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9460" name="Picture 4" descr="What is Cloud Native application development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2964" r="5247" b="2595"/>
          <a:stretch/>
        </p:blipFill>
        <p:spPr bwMode="auto">
          <a:xfrm>
            <a:off x="6835365" y="3232087"/>
            <a:ext cx="3965419" cy="32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4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9458" name="Picture 2" descr="Embracing Cloud Native Development (using Containers) with Microsoft Azure  | by Vikram Dadw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8" y="1207300"/>
            <a:ext cx="7962350" cy="50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25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1506" name="Picture 2" descr="What is a Container? |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9962" r="5185"/>
          <a:stretch/>
        </p:blipFill>
        <p:spPr bwMode="auto">
          <a:xfrm>
            <a:off x="2544024" y="787651"/>
            <a:ext cx="64855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33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1508" name="Picture 4" descr="Deploy a scalable web app to Kubernetes using Helm | by Vidyasagar  Machupalli | vmacwrite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1638677"/>
            <a:ext cx="11451031" cy="3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Development and Prototyping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and prototyping are critical steps in turning ideas into functional software products.</a:t>
            </a:r>
          </a:p>
          <a:p>
            <a:r>
              <a:rPr lang="en-US" dirty="0"/>
              <a:t>They allow entrepreneurs to test and validate their ideas, identify potential issues, and refine their products.</a:t>
            </a:r>
          </a:p>
          <a:p>
            <a:r>
              <a:rPr lang="en-US" dirty="0"/>
              <a:t>Development and prototyping also help entrepreneurs to communicate their ideas effectively to stakeholders, investors, and potential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40</a:t>
            </a:fld>
            <a:endParaRPr lang="en-US"/>
          </a:p>
        </p:txBody>
      </p:sp>
      <p:pic>
        <p:nvPicPr>
          <p:cNvPr id="24578" name="Picture 2" descr="Serverless Architecture- Why and How It's a Smart Choice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80" y="1435499"/>
            <a:ext cx="97536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20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computing, also known as function-as-a-service (</a:t>
            </a:r>
            <a:r>
              <a:rPr lang="en-US" dirty="0" err="1"/>
              <a:t>FaaS</a:t>
            </a:r>
            <a:r>
              <a:rPr lang="en-US" dirty="0"/>
              <a:t>), is a cloud computing model where the cloud provider manages the underlying infrastructure and automatically allocates resources to execute code in response to events or requests.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/>
              <a:t>serverless</a:t>
            </a:r>
            <a:r>
              <a:rPr lang="en-US" dirty="0"/>
              <a:t> computing, developers focus solely on writing and deploying individual functions or pieces of code, without the need to provision or manage servers.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1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Benefits: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42</a:t>
            </a:fld>
            <a:endParaRPr lang="en-US"/>
          </a:p>
        </p:txBody>
      </p:sp>
      <p:pic>
        <p:nvPicPr>
          <p:cNvPr id="22530" name="Picture 2" descr="What Is Serverless Computing? Advantages of Serverl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9479" r="2928" b="8937"/>
          <a:stretch/>
        </p:blipFill>
        <p:spPr bwMode="auto">
          <a:xfrm>
            <a:off x="2744630" y="1810694"/>
            <a:ext cx="8460857" cy="41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81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</a:t>
            </a:r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architecture: designing applications around events and triggers</a:t>
            </a:r>
          </a:p>
          <a:p>
            <a:r>
              <a:rPr lang="en-US" dirty="0"/>
              <a:t>Third-party services: using existing services instead of building everything from scratch</a:t>
            </a:r>
          </a:p>
          <a:p>
            <a:r>
              <a:rPr lang="en-US" dirty="0"/>
              <a:t>Reduced overhead: reduced infrastructure and maintenance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2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development time: using existing libraries and platforms to speed up development</a:t>
            </a:r>
          </a:p>
          <a:p>
            <a:r>
              <a:rPr lang="en-US" dirty="0"/>
              <a:t>Leveraging existing resources: using existing resources to reduce costs and improve efficiency</a:t>
            </a:r>
          </a:p>
          <a:p>
            <a:r>
              <a:rPr lang="en-US" dirty="0"/>
              <a:t>Minimizing waste: reducing unnecessary work and minimizing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2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and Customer Feedback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1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product </a:t>
            </a:r>
            <a:r>
              <a:rPr lang="en-US" dirty="0" smtClean="0"/>
              <a:t>or service with </a:t>
            </a:r>
            <a:r>
              <a:rPr lang="en-US" dirty="0"/>
              <a:t>just enough features to gather feedback from early customers and validate the product's value proposition.</a:t>
            </a:r>
          </a:p>
          <a:p>
            <a:r>
              <a:rPr lang="en-US" dirty="0" smtClean="0"/>
              <a:t>Reduces </a:t>
            </a:r>
            <a:r>
              <a:rPr lang="en-US" dirty="0"/>
              <a:t>risk, saves time and resources, and helps validate product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8434" name="Picture 2" descr="What Is A Minimum Viable Product + Methodologies For Marketers - CleverTa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4643" r="3113" b="5886"/>
          <a:stretch/>
        </p:blipFill>
        <p:spPr bwMode="auto">
          <a:xfrm>
            <a:off x="6614081" y="3250194"/>
            <a:ext cx="4983409" cy="32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48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807873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555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validate </a:t>
            </a:r>
            <a:r>
              <a:rPr lang="en-US" dirty="0"/>
              <a:t>product assumptions and ensures the product meets customer needs.</a:t>
            </a:r>
          </a:p>
          <a:p>
            <a:r>
              <a:rPr lang="en-US" dirty="0" smtClean="0"/>
              <a:t>Helps </a:t>
            </a:r>
            <a:r>
              <a:rPr lang="en-US" dirty="0"/>
              <a:t>identify usability issues and areas for improvement.</a:t>
            </a:r>
          </a:p>
          <a:p>
            <a:r>
              <a:rPr lang="en-US" dirty="0" smtClean="0"/>
              <a:t>Helps </a:t>
            </a:r>
            <a:r>
              <a:rPr lang="en-US" dirty="0"/>
              <a:t>build trust and rapport with early customers, which can lead to loyalty and positive word-of-mouth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Surveys</a:t>
            </a:r>
            <a:endParaRPr lang="en-US" dirty="0"/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User testing</a:t>
            </a:r>
          </a:p>
          <a:p>
            <a:pPr lvl="1"/>
            <a:r>
              <a:rPr lang="en-US" dirty="0" smtClean="0"/>
              <a:t>Focus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4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Gathering 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product development: Customer feedback helps identify areas for improvement and guides product refinement.</a:t>
            </a:r>
          </a:p>
          <a:p>
            <a:r>
              <a:rPr lang="en-US" dirty="0"/>
              <a:t>Increased customer satisfaction: Gathering feedback shows customers that their opinions matter, leading to higher satisfaction and loyalty.</a:t>
            </a:r>
          </a:p>
          <a:p>
            <a:r>
              <a:rPr lang="en-US" dirty="0"/>
              <a:t>Competitive advantage: Continuously gathering feedback and iteratively improving the product helps stay ahead of competitors.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designing, creating, testing, and maintaining software products.</a:t>
            </a:r>
          </a:p>
          <a:p>
            <a:r>
              <a:rPr lang="en-US" dirty="0"/>
              <a:t>Key stages of software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gathering, design, implementation, testing, deployment, and maintenance.</a:t>
            </a:r>
          </a:p>
          <a:p>
            <a:r>
              <a:rPr lang="en-US" dirty="0"/>
              <a:t>Importance of development in software </a:t>
            </a:r>
            <a:r>
              <a:rPr lang="en-US" dirty="0" smtClean="0"/>
              <a:t>entrepreneurship</a:t>
            </a:r>
          </a:p>
          <a:p>
            <a:pPr lvl="1"/>
            <a:r>
              <a:rPr lang="en-US" dirty="0" smtClean="0"/>
              <a:t>Turning </a:t>
            </a:r>
            <a:r>
              <a:rPr lang="en-US" dirty="0"/>
              <a:t>ideas into functional products that meet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2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Prototyping?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creating a preliminary or experimental model of a product, service, or system.</a:t>
            </a:r>
          </a:p>
          <a:p>
            <a:r>
              <a:rPr lang="en-US" dirty="0"/>
              <a:t>Key purposes of </a:t>
            </a:r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Testing</a:t>
            </a:r>
            <a:r>
              <a:rPr lang="en-US" dirty="0"/>
              <a:t>, validating, and refining ideas, identifying potential issues, and communicating concepts to stakeholders.</a:t>
            </a:r>
          </a:p>
          <a:p>
            <a:r>
              <a:rPr lang="en-US" dirty="0"/>
              <a:t>Importance of prototyping in software </a:t>
            </a:r>
            <a:r>
              <a:rPr lang="en-US" dirty="0" smtClean="0"/>
              <a:t>entrepreneurship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entrepreneurs to validate their ideas before investing time, money, and resources into a full-scale product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development:</a:t>
            </a:r>
          </a:p>
          <a:p>
            <a:pPr lvl="1"/>
            <a:r>
              <a:rPr lang="en-US" dirty="0"/>
              <a:t>Define clear requirements and goals.</a:t>
            </a:r>
          </a:p>
          <a:p>
            <a:pPr lvl="1"/>
            <a:r>
              <a:rPr lang="en-US" dirty="0"/>
              <a:t>Follow a structured development process.</a:t>
            </a:r>
          </a:p>
          <a:p>
            <a:pPr lvl="1"/>
            <a:r>
              <a:rPr lang="en-US" dirty="0"/>
              <a:t>Test and validate the product regularly.</a:t>
            </a:r>
          </a:p>
          <a:p>
            <a:pPr lvl="1"/>
            <a:r>
              <a:rPr lang="en-US" dirty="0"/>
              <a:t>Document the development process and product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</a:t>
            </a:r>
            <a:r>
              <a:rPr lang="en-US" dirty="0" smtClean="0"/>
              <a:t>prototyping:</a:t>
            </a:r>
            <a:endParaRPr lang="en-US" dirty="0"/>
          </a:p>
          <a:p>
            <a:pPr lvl="1"/>
            <a:r>
              <a:rPr lang="en-US" dirty="0"/>
              <a:t>Start with a simple, low-fidelity prototype.</a:t>
            </a:r>
          </a:p>
          <a:p>
            <a:pPr lvl="1"/>
            <a:r>
              <a:rPr lang="en-US" dirty="0"/>
              <a:t>Test the prototype with real users.</a:t>
            </a:r>
          </a:p>
          <a:p>
            <a:pPr lvl="1"/>
            <a:r>
              <a:rPr lang="en-US" dirty="0"/>
              <a:t>Refine the prototype based on user feedback.</a:t>
            </a:r>
          </a:p>
          <a:p>
            <a:pPr lvl="1"/>
            <a:r>
              <a:rPr lang="en-US" dirty="0"/>
              <a:t>Use prototyping as an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Lean Principles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1584</Words>
  <Application>Microsoft Office PowerPoint</Application>
  <PresentationFormat>Widescreen</PresentationFormat>
  <Paragraphs>223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Candara</vt:lpstr>
      <vt:lpstr>Office Theme</vt:lpstr>
      <vt:lpstr>Development and Prototyping</vt:lpstr>
      <vt:lpstr>Outline</vt:lpstr>
      <vt:lpstr>Overview</vt:lpstr>
      <vt:lpstr>Why Development and Prototyping Matter</vt:lpstr>
      <vt:lpstr>What is Development?</vt:lpstr>
      <vt:lpstr>What is Prototyping?</vt:lpstr>
      <vt:lpstr>Best Practices for Development and Prototyping</vt:lpstr>
      <vt:lpstr>Best Practices for Development and Prototyping</vt:lpstr>
      <vt:lpstr>Agile and Lean Principles</vt:lpstr>
      <vt:lpstr>Understanding the Core Concepts</vt:lpstr>
      <vt:lpstr>PowerPoint Presentation</vt:lpstr>
      <vt:lpstr>Iterative Development</vt:lpstr>
      <vt:lpstr>Continuous Improvement</vt:lpstr>
      <vt:lpstr>Customer Feedback</vt:lpstr>
      <vt:lpstr>Minimizing Waste</vt:lpstr>
      <vt:lpstr>Agile Methodologies</vt:lpstr>
      <vt:lpstr>Lean Principles</vt:lpstr>
      <vt:lpstr>Implementing Agile and Lean Principles</vt:lpstr>
      <vt:lpstr>Prototyping and Testing</vt:lpstr>
      <vt:lpstr>Understanding the Importance of Prototyping</vt:lpstr>
      <vt:lpstr>Types of Prototypes</vt:lpstr>
      <vt:lpstr>Testing Methods</vt:lpstr>
      <vt:lpstr>User Testing</vt:lpstr>
      <vt:lpstr>A/B Testing</vt:lpstr>
      <vt:lpstr>Unit Testing</vt:lpstr>
      <vt:lpstr>Prototyping and Testing in Agile Development</vt:lpstr>
      <vt:lpstr>DevOps</vt:lpstr>
      <vt:lpstr>DevOps</vt:lpstr>
      <vt:lpstr>Continuous Integration</vt:lpstr>
      <vt:lpstr>Continuous Deployment</vt:lpstr>
      <vt:lpstr>Automation</vt:lpstr>
      <vt:lpstr>Monitoring</vt:lpstr>
      <vt:lpstr>DevOps Pipelines</vt:lpstr>
      <vt:lpstr>DevOps Metrics</vt:lpstr>
      <vt:lpstr>Cloud-based Development and Containerization</vt:lpstr>
      <vt:lpstr>Cloud-based Development and Containerization</vt:lpstr>
      <vt:lpstr>Cloud-based Development and Containerization</vt:lpstr>
      <vt:lpstr>PowerPoint Presentation</vt:lpstr>
      <vt:lpstr>PowerPoint Presentation</vt:lpstr>
      <vt:lpstr>Serverless Computing</vt:lpstr>
      <vt:lpstr>Serverless Computing</vt:lpstr>
      <vt:lpstr>Serverless Computing</vt:lpstr>
      <vt:lpstr>Key Concepts in Serverless Computing</vt:lpstr>
      <vt:lpstr>Reusing Existing Libraries and Platforms</vt:lpstr>
      <vt:lpstr>MVP and Customer Feedback</vt:lpstr>
      <vt:lpstr>Minimum Viable Product (MVP)</vt:lpstr>
      <vt:lpstr>Key Concepts in MVP</vt:lpstr>
      <vt:lpstr>Customer Feedback</vt:lpstr>
      <vt:lpstr>Benefits of Gathering Customer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216</cp:revision>
  <cp:lastPrinted>2021-10-18T07:27:50Z</cp:lastPrinted>
  <dcterms:created xsi:type="dcterms:W3CDTF">2021-10-12T10:09:12Z</dcterms:created>
  <dcterms:modified xsi:type="dcterms:W3CDTF">2023-11-13T05:19:26Z</dcterms:modified>
</cp:coreProperties>
</file>