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53" r:id="rId3"/>
    <p:sldId id="686" r:id="rId4"/>
    <p:sldId id="779" r:id="rId5"/>
    <p:sldId id="780" r:id="rId6"/>
    <p:sldId id="793" r:id="rId7"/>
    <p:sldId id="806" r:id="rId8"/>
    <p:sldId id="715" r:id="rId9"/>
    <p:sldId id="797" r:id="rId10"/>
    <p:sldId id="794" r:id="rId11"/>
    <p:sldId id="798" r:id="rId12"/>
    <p:sldId id="795" r:id="rId13"/>
    <p:sldId id="796" r:id="rId14"/>
    <p:sldId id="807" r:id="rId15"/>
    <p:sldId id="716" r:id="rId16"/>
    <p:sldId id="781" r:id="rId17"/>
    <p:sldId id="800" r:id="rId18"/>
    <p:sldId id="801" r:id="rId19"/>
    <p:sldId id="802" r:id="rId20"/>
    <p:sldId id="782" r:id="rId21"/>
    <p:sldId id="783" r:id="rId22"/>
    <p:sldId id="784" r:id="rId23"/>
    <p:sldId id="785" r:id="rId24"/>
    <p:sldId id="717" r:id="rId25"/>
    <p:sldId id="776" r:id="rId26"/>
    <p:sldId id="777" r:id="rId27"/>
    <p:sldId id="257" r:id="rId28"/>
    <p:sldId id="258" r:id="rId29"/>
    <p:sldId id="259" r:id="rId30"/>
    <p:sldId id="260" r:id="rId31"/>
    <p:sldId id="261" r:id="rId32"/>
    <p:sldId id="262" r:id="rId33"/>
    <p:sldId id="264" r:id="rId34"/>
    <p:sldId id="263" r:id="rId35"/>
    <p:sldId id="265" r:id="rId36"/>
    <p:sldId id="266" r:id="rId37"/>
    <p:sldId id="774" r:id="rId38"/>
    <p:sldId id="808" r:id="rId39"/>
    <p:sldId id="787" r:id="rId40"/>
    <p:sldId id="788" r:id="rId41"/>
    <p:sldId id="789" r:id="rId42"/>
    <p:sldId id="799" r:id="rId43"/>
    <p:sldId id="790" r:id="rId44"/>
    <p:sldId id="791" r:id="rId45"/>
    <p:sldId id="792" r:id="rId46"/>
    <p:sldId id="809" r:id="rId47"/>
    <p:sldId id="803" r:id="rId48"/>
    <p:sldId id="805" r:id="rId49"/>
    <p:sldId id="810" r:id="rId50"/>
    <p:sldId id="811" r:id="rId51"/>
    <p:sldId id="81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91" d="100"/>
          <a:sy n="91" d="100"/>
        </p:scale>
        <p:origin x="76"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B7E2D-0637-49B8-A51A-9335B1DD5A74}"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F6176434-7F19-49E5-8C63-2579B50E6C9A}">
      <dgm:prSet phldrT="[Text]"/>
      <dgm:spPr/>
      <dgm:t>
        <a:bodyPr/>
        <a:lstStyle/>
        <a:p>
          <a:r>
            <a:rPr lang="en-US" dirty="0">
              <a:latin typeface="Candara" panose="020E0502030303020204" pitchFamily="34" charset="0"/>
            </a:rPr>
            <a:t>Planning and feasibility analysis</a:t>
          </a:r>
        </a:p>
      </dgm:t>
    </dgm:pt>
    <dgm:pt modelId="{B52D0712-2A5A-4433-9E20-1BE6676CEA85}" type="parTrans" cxnId="{7163D82A-CC64-4519-8F18-04635900EA0B}">
      <dgm:prSet/>
      <dgm:spPr/>
      <dgm:t>
        <a:bodyPr/>
        <a:lstStyle/>
        <a:p>
          <a:endParaRPr lang="en-US">
            <a:latin typeface="Candara" panose="020E0502030303020204" pitchFamily="34" charset="0"/>
          </a:endParaRPr>
        </a:p>
      </dgm:t>
    </dgm:pt>
    <dgm:pt modelId="{3B902A42-9C1E-4F12-9FB9-3C11430AFFE2}" type="sibTrans" cxnId="{7163D82A-CC64-4519-8F18-04635900EA0B}">
      <dgm:prSet/>
      <dgm:spPr/>
      <dgm:t>
        <a:bodyPr/>
        <a:lstStyle/>
        <a:p>
          <a:endParaRPr lang="en-US">
            <a:latin typeface="Candara" panose="020E0502030303020204" pitchFamily="34" charset="0"/>
          </a:endParaRPr>
        </a:p>
      </dgm:t>
    </dgm:pt>
    <dgm:pt modelId="{5E94C465-40E8-42D8-B0C4-71A9111CD532}">
      <dgm:prSet/>
      <dgm:spPr/>
      <dgm:t>
        <a:bodyPr/>
        <a:lstStyle/>
        <a:p>
          <a:r>
            <a:rPr lang="en-US">
              <a:latin typeface="Candara" panose="020E0502030303020204" pitchFamily="34" charset="0"/>
            </a:rPr>
            <a:t>Architecture modeling</a:t>
          </a:r>
          <a:endParaRPr lang="en-US" dirty="0">
            <a:latin typeface="Candara" panose="020E0502030303020204" pitchFamily="34" charset="0"/>
          </a:endParaRPr>
        </a:p>
      </dgm:t>
    </dgm:pt>
    <dgm:pt modelId="{54CC1DEA-3B53-4FB7-B019-A3275E73F072}" type="parTrans" cxnId="{18BE85EA-44FD-4B92-9E60-9230FDA546AB}">
      <dgm:prSet/>
      <dgm:spPr/>
      <dgm:t>
        <a:bodyPr/>
        <a:lstStyle/>
        <a:p>
          <a:endParaRPr lang="en-US">
            <a:latin typeface="Candara" panose="020E0502030303020204" pitchFamily="34" charset="0"/>
          </a:endParaRPr>
        </a:p>
      </dgm:t>
    </dgm:pt>
    <dgm:pt modelId="{83101379-0A09-4B72-A652-1ABB73333161}" type="sibTrans" cxnId="{18BE85EA-44FD-4B92-9E60-9230FDA546AB}">
      <dgm:prSet/>
      <dgm:spPr/>
      <dgm:t>
        <a:bodyPr/>
        <a:lstStyle/>
        <a:p>
          <a:endParaRPr lang="en-US">
            <a:latin typeface="Candara" panose="020E0502030303020204" pitchFamily="34" charset="0"/>
          </a:endParaRPr>
        </a:p>
      </dgm:t>
    </dgm:pt>
    <dgm:pt modelId="{43291466-EC55-4347-A291-EC638E64491D}">
      <dgm:prSet/>
      <dgm:spPr/>
      <dgm:t>
        <a:bodyPr/>
        <a:lstStyle/>
        <a:p>
          <a:r>
            <a:rPr lang="en-US">
              <a:latin typeface="Candara" panose="020E0502030303020204" pitchFamily="34" charset="0"/>
            </a:rPr>
            <a:t>Implementation</a:t>
          </a:r>
          <a:endParaRPr lang="en-US" dirty="0">
            <a:latin typeface="Candara" panose="020E0502030303020204" pitchFamily="34" charset="0"/>
          </a:endParaRPr>
        </a:p>
      </dgm:t>
    </dgm:pt>
    <dgm:pt modelId="{F6DF96A9-FCCC-400A-9184-A4D1AA5A49FC}" type="parTrans" cxnId="{F429AE43-8C7D-415D-88F4-5CCDD42854FA}">
      <dgm:prSet/>
      <dgm:spPr/>
      <dgm:t>
        <a:bodyPr/>
        <a:lstStyle/>
        <a:p>
          <a:endParaRPr lang="en-US">
            <a:latin typeface="Candara" panose="020E0502030303020204" pitchFamily="34" charset="0"/>
          </a:endParaRPr>
        </a:p>
      </dgm:t>
    </dgm:pt>
    <dgm:pt modelId="{3E3F3FFF-8176-43F3-BC11-EEAA3245287F}" type="sibTrans" cxnId="{F429AE43-8C7D-415D-88F4-5CCDD42854FA}">
      <dgm:prSet/>
      <dgm:spPr/>
      <dgm:t>
        <a:bodyPr/>
        <a:lstStyle/>
        <a:p>
          <a:endParaRPr lang="en-US">
            <a:latin typeface="Candara" panose="020E0502030303020204" pitchFamily="34" charset="0"/>
          </a:endParaRPr>
        </a:p>
      </dgm:t>
    </dgm:pt>
    <dgm:pt modelId="{D7C42D24-B06C-4F32-880A-82CE511F6763}">
      <dgm:prSet/>
      <dgm:spPr/>
      <dgm:t>
        <a:bodyPr/>
        <a:lstStyle/>
        <a:p>
          <a:r>
            <a:rPr lang="en-US">
              <a:latin typeface="Candara" panose="020E0502030303020204" pitchFamily="34" charset="0"/>
            </a:rPr>
            <a:t>Maintenance</a:t>
          </a:r>
          <a:endParaRPr lang="en-US" dirty="0">
            <a:latin typeface="Candara" panose="020E0502030303020204" pitchFamily="34" charset="0"/>
          </a:endParaRPr>
        </a:p>
      </dgm:t>
    </dgm:pt>
    <dgm:pt modelId="{A643244F-5D71-4A56-B425-5AB1ED325789}" type="parTrans" cxnId="{1136279C-AFD0-4D83-8C3C-1798DA8CF868}">
      <dgm:prSet/>
      <dgm:spPr/>
      <dgm:t>
        <a:bodyPr/>
        <a:lstStyle/>
        <a:p>
          <a:endParaRPr lang="en-US">
            <a:latin typeface="Candara" panose="020E0502030303020204" pitchFamily="34" charset="0"/>
          </a:endParaRPr>
        </a:p>
      </dgm:t>
    </dgm:pt>
    <dgm:pt modelId="{A4BFC670-6A94-406C-BAFD-595D9711C194}" type="sibTrans" cxnId="{1136279C-AFD0-4D83-8C3C-1798DA8CF868}">
      <dgm:prSet/>
      <dgm:spPr/>
      <dgm:t>
        <a:bodyPr/>
        <a:lstStyle/>
        <a:p>
          <a:endParaRPr lang="en-US">
            <a:latin typeface="Candara" panose="020E0502030303020204" pitchFamily="34" charset="0"/>
          </a:endParaRPr>
        </a:p>
      </dgm:t>
    </dgm:pt>
    <dgm:pt modelId="{65286339-C650-41AB-949A-B9CF18FAA8F2}" type="pres">
      <dgm:prSet presAssocID="{1DBB7E2D-0637-49B8-A51A-9335B1DD5A74}" presName="Name0" presStyleCnt="0">
        <dgm:presLayoutVars>
          <dgm:chMax val="7"/>
          <dgm:chPref val="7"/>
          <dgm:dir/>
        </dgm:presLayoutVars>
      </dgm:prSet>
      <dgm:spPr/>
    </dgm:pt>
    <dgm:pt modelId="{2726EC9B-28D1-4F9C-A850-C02C0118C607}" type="pres">
      <dgm:prSet presAssocID="{1DBB7E2D-0637-49B8-A51A-9335B1DD5A74}" presName="Name1" presStyleCnt="0"/>
      <dgm:spPr/>
    </dgm:pt>
    <dgm:pt modelId="{5A4736F1-1C69-4AF4-A3D1-8134E166DA02}" type="pres">
      <dgm:prSet presAssocID="{1DBB7E2D-0637-49B8-A51A-9335B1DD5A74}" presName="cycle" presStyleCnt="0"/>
      <dgm:spPr/>
    </dgm:pt>
    <dgm:pt modelId="{07131C9D-2E12-4F0B-A64B-FCCA74B55675}" type="pres">
      <dgm:prSet presAssocID="{1DBB7E2D-0637-49B8-A51A-9335B1DD5A74}" presName="srcNode" presStyleLbl="node1" presStyleIdx="0" presStyleCnt="4"/>
      <dgm:spPr/>
    </dgm:pt>
    <dgm:pt modelId="{2DF9C24D-8D3B-4523-B31B-661475C69A0C}" type="pres">
      <dgm:prSet presAssocID="{1DBB7E2D-0637-49B8-A51A-9335B1DD5A74}" presName="conn" presStyleLbl="parChTrans1D2" presStyleIdx="0" presStyleCnt="1"/>
      <dgm:spPr/>
    </dgm:pt>
    <dgm:pt modelId="{84B47BA3-C422-42BA-A74D-5ED99537CF08}" type="pres">
      <dgm:prSet presAssocID="{1DBB7E2D-0637-49B8-A51A-9335B1DD5A74}" presName="extraNode" presStyleLbl="node1" presStyleIdx="0" presStyleCnt="4"/>
      <dgm:spPr/>
    </dgm:pt>
    <dgm:pt modelId="{80E7F089-4168-426E-9710-1F69555D97B7}" type="pres">
      <dgm:prSet presAssocID="{1DBB7E2D-0637-49B8-A51A-9335B1DD5A74}" presName="dstNode" presStyleLbl="node1" presStyleIdx="0" presStyleCnt="4"/>
      <dgm:spPr/>
    </dgm:pt>
    <dgm:pt modelId="{CCBCAC11-F61D-4E1A-BBCB-509ABB6AADD0}" type="pres">
      <dgm:prSet presAssocID="{F6176434-7F19-49E5-8C63-2579B50E6C9A}" presName="text_1" presStyleLbl="node1" presStyleIdx="0" presStyleCnt="4">
        <dgm:presLayoutVars>
          <dgm:bulletEnabled val="1"/>
        </dgm:presLayoutVars>
      </dgm:prSet>
      <dgm:spPr/>
    </dgm:pt>
    <dgm:pt modelId="{D396485F-8859-44E5-BD2A-FF291F6A1395}" type="pres">
      <dgm:prSet presAssocID="{F6176434-7F19-49E5-8C63-2579B50E6C9A}" presName="accent_1" presStyleCnt="0"/>
      <dgm:spPr/>
    </dgm:pt>
    <dgm:pt modelId="{BA1FE18E-C817-4FB2-B5BA-DE3F064946BD}" type="pres">
      <dgm:prSet presAssocID="{F6176434-7F19-49E5-8C63-2579B50E6C9A}" presName="accentRepeatNode" presStyleLbl="solidFgAcc1" presStyleIdx="0" presStyleCnt="4"/>
      <dgm:spPr/>
    </dgm:pt>
    <dgm:pt modelId="{B313FACB-E0CB-42F0-8A87-FD8BB5070CF8}" type="pres">
      <dgm:prSet presAssocID="{5E94C465-40E8-42D8-B0C4-71A9111CD532}" presName="text_2" presStyleLbl="node1" presStyleIdx="1" presStyleCnt="4">
        <dgm:presLayoutVars>
          <dgm:bulletEnabled val="1"/>
        </dgm:presLayoutVars>
      </dgm:prSet>
      <dgm:spPr/>
    </dgm:pt>
    <dgm:pt modelId="{7C354A5B-D410-49F8-91F4-E06D5A0DE9B5}" type="pres">
      <dgm:prSet presAssocID="{5E94C465-40E8-42D8-B0C4-71A9111CD532}" presName="accent_2" presStyleCnt="0"/>
      <dgm:spPr/>
    </dgm:pt>
    <dgm:pt modelId="{CBE29214-0E13-412C-9FEB-E5B6AEF7E183}" type="pres">
      <dgm:prSet presAssocID="{5E94C465-40E8-42D8-B0C4-71A9111CD532}" presName="accentRepeatNode" presStyleLbl="solidFgAcc1" presStyleIdx="1" presStyleCnt="4"/>
      <dgm:spPr/>
    </dgm:pt>
    <dgm:pt modelId="{E8C2FBF4-B3B5-43E6-8809-17429E61E489}" type="pres">
      <dgm:prSet presAssocID="{43291466-EC55-4347-A291-EC638E64491D}" presName="text_3" presStyleLbl="node1" presStyleIdx="2" presStyleCnt="4">
        <dgm:presLayoutVars>
          <dgm:bulletEnabled val="1"/>
        </dgm:presLayoutVars>
      </dgm:prSet>
      <dgm:spPr/>
    </dgm:pt>
    <dgm:pt modelId="{8F77015A-95CA-4BF5-9F61-CA560C802988}" type="pres">
      <dgm:prSet presAssocID="{43291466-EC55-4347-A291-EC638E64491D}" presName="accent_3" presStyleCnt="0"/>
      <dgm:spPr/>
    </dgm:pt>
    <dgm:pt modelId="{B719CF71-FDC2-464B-8339-7A2FCEBF00AC}" type="pres">
      <dgm:prSet presAssocID="{43291466-EC55-4347-A291-EC638E64491D}" presName="accentRepeatNode" presStyleLbl="solidFgAcc1" presStyleIdx="2" presStyleCnt="4"/>
      <dgm:spPr/>
    </dgm:pt>
    <dgm:pt modelId="{FC6B387B-C6FC-48F8-883D-DD78BA0892B8}" type="pres">
      <dgm:prSet presAssocID="{D7C42D24-B06C-4F32-880A-82CE511F6763}" presName="text_4" presStyleLbl="node1" presStyleIdx="3" presStyleCnt="4">
        <dgm:presLayoutVars>
          <dgm:bulletEnabled val="1"/>
        </dgm:presLayoutVars>
      </dgm:prSet>
      <dgm:spPr/>
    </dgm:pt>
    <dgm:pt modelId="{BC5379B7-BA44-49FC-B5C5-59D054DD19A4}" type="pres">
      <dgm:prSet presAssocID="{D7C42D24-B06C-4F32-880A-82CE511F6763}" presName="accent_4" presStyleCnt="0"/>
      <dgm:spPr/>
    </dgm:pt>
    <dgm:pt modelId="{FFEA30F8-9B9D-4031-8CD2-CCEF19B2220B}" type="pres">
      <dgm:prSet presAssocID="{D7C42D24-B06C-4F32-880A-82CE511F6763}" presName="accentRepeatNode" presStyleLbl="solidFgAcc1" presStyleIdx="3" presStyleCnt="4"/>
      <dgm:spPr/>
    </dgm:pt>
  </dgm:ptLst>
  <dgm:cxnLst>
    <dgm:cxn modelId="{9D02CA19-C07C-4A72-AFB3-013502A33AAD}" type="presOf" srcId="{3B902A42-9C1E-4F12-9FB9-3C11430AFFE2}" destId="{2DF9C24D-8D3B-4523-B31B-661475C69A0C}" srcOrd="0" destOrd="0" presId="urn:microsoft.com/office/officeart/2008/layout/VerticalCurvedList"/>
    <dgm:cxn modelId="{7163D82A-CC64-4519-8F18-04635900EA0B}" srcId="{1DBB7E2D-0637-49B8-A51A-9335B1DD5A74}" destId="{F6176434-7F19-49E5-8C63-2579B50E6C9A}" srcOrd="0" destOrd="0" parTransId="{B52D0712-2A5A-4433-9E20-1BE6676CEA85}" sibTransId="{3B902A42-9C1E-4F12-9FB9-3C11430AFFE2}"/>
    <dgm:cxn modelId="{AD767A2D-99AB-41DB-A555-7AB37B37EB3F}" type="presOf" srcId="{F6176434-7F19-49E5-8C63-2579B50E6C9A}" destId="{CCBCAC11-F61D-4E1A-BBCB-509ABB6AADD0}" srcOrd="0" destOrd="0" presId="urn:microsoft.com/office/officeart/2008/layout/VerticalCurvedList"/>
    <dgm:cxn modelId="{F429AE43-8C7D-415D-88F4-5CCDD42854FA}" srcId="{1DBB7E2D-0637-49B8-A51A-9335B1DD5A74}" destId="{43291466-EC55-4347-A291-EC638E64491D}" srcOrd="2" destOrd="0" parTransId="{F6DF96A9-FCCC-400A-9184-A4D1AA5A49FC}" sibTransId="{3E3F3FFF-8176-43F3-BC11-EEAA3245287F}"/>
    <dgm:cxn modelId="{DCD0EC4C-BB45-4497-9747-E45A4730B8DB}" type="presOf" srcId="{1DBB7E2D-0637-49B8-A51A-9335B1DD5A74}" destId="{65286339-C650-41AB-949A-B9CF18FAA8F2}" srcOrd="0" destOrd="0" presId="urn:microsoft.com/office/officeart/2008/layout/VerticalCurvedList"/>
    <dgm:cxn modelId="{2AD4B84F-4EB4-4CE7-83F3-9B39D16C38C9}" type="presOf" srcId="{5E94C465-40E8-42D8-B0C4-71A9111CD532}" destId="{B313FACB-E0CB-42F0-8A87-FD8BB5070CF8}" srcOrd="0" destOrd="0" presId="urn:microsoft.com/office/officeart/2008/layout/VerticalCurvedList"/>
    <dgm:cxn modelId="{6AE9877F-6190-4DDB-812D-0AD4B02D0831}" type="presOf" srcId="{43291466-EC55-4347-A291-EC638E64491D}" destId="{E8C2FBF4-B3B5-43E6-8809-17429E61E489}" srcOrd="0" destOrd="0" presId="urn:microsoft.com/office/officeart/2008/layout/VerticalCurvedList"/>
    <dgm:cxn modelId="{1136279C-AFD0-4D83-8C3C-1798DA8CF868}" srcId="{1DBB7E2D-0637-49B8-A51A-9335B1DD5A74}" destId="{D7C42D24-B06C-4F32-880A-82CE511F6763}" srcOrd="3" destOrd="0" parTransId="{A643244F-5D71-4A56-B425-5AB1ED325789}" sibTransId="{A4BFC670-6A94-406C-BAFD-595D9711C194}"/>
    <dgm:cxn modelId="{162B60C7-6E71-449A-8436-B00BC338C271}" type="presOf" srcId="{D7C42D24-B06C-4F32-880A-82CE511F6763}" destId="{FC6B387B-C6FC-48F8-883D-DD78BA0892B8}" srcOrd="0" destOrd="0" presId="urn:microsoft.com/office/officeart/2008/layout/VerticalCurvedList"/>
    <dgm:cxn modelId="{18BE85EA-44FD-4B92-9E60-9230FDA546AB}" srcId="{1DBB7E2D-0637-49B8-A51A-9335B1DD5A74}" destId="{5E94C465-40E8-42D8-B0C4-71A9111CD532}" srcOrd="1" destOrd="0" parTransId="{54CC1DEA-3B53-4FB7-B019-A3275E73F072}" sibTransId="{83101379-0A09-4B72-A652-1ABB73333161}"/>
    <dgm:cxn modelId="{871F794F-C815-4405-9E9B-68A943737DB2}" type="presParOf" srcId="{65286339-C650-41AB-949A-B9CF18FAA8F2}" destId="{2726EC9B-28D1-4F9C-A850-C02C0118C607}" srcOrd="0" destOrd="0" presId="urn:microsoft.com/office/officeart/2008/layout/VerticalCurvedList"/>
    <dgm:cxn modelId="{545478CC-CE50-400E-B20E-9B2A4E47C53E}" type="presParOf" srcId="{2726EC9B-28D1-4F9C-A850-C02C0118C607}" destId="{5A4736F1-1C69-4AF4-A3D1-8134E166DA02}" srcOrd="0" destOrd="0" presId="urn:microsoft.com/office/officeart/2008/layout/VerticalCurvedList"/>
    <dgm:cxn modelId="{ED39B7B3-0A94-4313-A9A3-2A05768CE5FD}" type="presParOf" srcId="{5A4736F1-1C69-4AF4-A3D1-8134E166DA02}" destId="{07131C9D-2E12-4F0B-A64B-FCCA74B55675}" srcOrd="0" destOrd="0" presId="urn:microsoft.com/office/officeart/2008/layout/VerticalCurvedList"/>
    <dgm:cxn modelId="{A1915399-55D5-4263-99E0-928927A92F8B}" type="presParOf" srcId="{5A4736F1-1C69-4AF4-A3D1-8134E166DA02}" destId="{2DF9C24D-8D3B-4523-B31B-661475C69A0C}" srcOrd="1" destOrd="0" presId="urn:microsoft.com/office/officeart/2008/layout/VerticalCurvedList"/>
    <dgm:cxn modelId="{D6CB8576-7D73-4420-9CE1-40B17F803802}" type="presParOf" srcId="{5A4736F1-1C69-4AF4-A3D1-8134E166DA02}" destId="{84B47BA3-C422-42BA-A74D-5ED99537CF08}" srcOrd="2" destOrd="0" presId="urn:microsoft.com/office/officeart/2008/layout/VerticalCurvedList"/>
    <dgm:cxn modelId="{42421D66-BBFF-4D75-ABBE-478DADDC4E27}" type="presParOf" srcId="{5A4736F1-1C69-4AF4-A3D1-8134E166DA02}" destId="{80E7F089-4168-426E-9710-1F69555D97B7}" srcOrd="3" destOrd="0" presId="urn:microsoft.com/office/officeart/2008/layout/VerticalCurvedList"/>
    <dgm:cxn modelId="{6BC8A952-3268-4F4A-B6BA-2F36AD1897EA}" type="presParOf" srcId="{2726EC9B-28D1-4F9C-A850-C02C0118C607}" destId="{CCBCAC11-F61D-4E1A-BBCB-509ABB6AADD0}" srcOrd="1" destOrd="0" presId="urn:microsoft.com/office/officeart/2008/layout/VerticalCurvedList"/>
    <dgm:cxn modelId="{EFE95A6B-AB4F-47C3-9E63-1640BCB9633E}" type="presParOf" srcId="{2726EC9B-28D1-4F9C-A850-C02C0118C607}" destId="{D396485F-8859-44E5-BD2A-FF291F6A1395}" srcOrd="2" destOrd="0" presId="urn:microsoft.com/office/officeart/2008/layout/VerticalCurvedList"/>
    <dgm:cxn modelId="{59F277F1-B16F-43D5-9763-7B35CB46A5E5}" type="presParOf" srcId="{D396485F-8859-44E5-BD2A-FF291F6A1395}" destId="{BA1FE18E-C817-4FB2-B5BA-DE3F064946BD}" srcOrd="0" destOrd="0" presId="urn:microsoft.com/office/officeart/2008/layout/VerticalCurvedList"/>
    <dgm:cxn modelId="{C7E56805-07C9-404A-A148-BB42A03DC62E}" type="presParOf" srcId="{2726EC9B-28D1-4F9C-A850-C02C0118C607}" destId="{B313FACB-E0CB-42F0-8A87-FD8BB5070CF8}" srcOrd="3" destOrd="0" presId="urn:microsoft.com/office/officeart/2008/layout/VerticalCurvedList"/>
    <dgm:cxn modelId="{F2206476-BC7F-479D-93FF-B6C4242A7791}" type="presParOf" srcId="{2726EC9B-28D1-4F9C-A850-C02C0118C607}" destId="{7C354A5B-D410-49F8-91F4-E06D5A0DE9B5}" srcOrd="4" destOrd="0" presId="urn:microsoft.com/office/officeart/2008/layout/VerticalCurvedList"/>
    <dgm:cxn modelId="{AE80959A-688A-49FC-96CE-9653DF152343}" type="presParOf" srcId="{7C354A5B-D410-49F8-91F4-E06D5A0DE9B5}" destId="{CBE29214-0E13-412C-9FEB-E5B6AEF7E183}" srcOrd="0" destOrd="0" presId="urn:microsoft.com/office/officeart/2008/layout/VerticalCurvedList"/>
    <dgm:cxn modelId="{61468E38-F4D7-4B0F-A78A-6540C13C48C7}" type="presParOf" srcId="{2726EC9B-28D1-4F9C-A850-C02C0118C607}" destId="{E8C2FBF4-B3B5-43E6-8809-17429E61E489}" srcOrd="5" destOrd="0" presId="urn:microsoft.com/office/officeart/2008/layout/VerticalCurvedList"/>
    <dgm:cxn modelId="{A3025678-1F67-476E-9615-520E35642BDD}" type="presParOf" srcId="{2726EC9B-28D1-4F9C-A850-C02C0118C607}" destId="{8F77015A-95CA-4BF5-9F61-CA560C802988}" srcOrd="6" destOrd="0" presId="urn:microsoft.com/office/officeart/2008/layout/VerticalCurvedList"/>
    <dgm:cxn modelId="{45E89AC4-1767-4600-82D5-F1EE3BBECE59}" type="presParOf" srcId="{8F77015A-95CA-4BF5-9F61-CA560C802988}" destId="{B719CF71-FDC2-464B-8339-7A2FCEBF00AC}" srcOrd="0" destOrd="0" presId="urn:microsoft.com/office/officeart/2008/layout/VerticalCurvedList"/>
    <dgm:cxn modelId="{ACF6E1C6-73A1-4795-B03C-5EA749070318}" type="presParOf" srcId="{2726EC9B-28D1-4F9C-A850-C02C0118C607}" destId="{FC6B387B-C6FC-48F8-883D-DD78BA0892B8}" srcOrd="7" destOrd="0" presId="urn:microsoft.com/office/officeart/2008/layout/VerticalCurvedList"/>
    <dgm:cxn modelId="{CE575AED-8DD9-4714-9A11-DE5B2354480A}" type="presParOf" srcId="{2726EC9B-28D1-4F9C-A850-C02C0118C607}" destId="{BC5379B7-BA44-49FC-B5C5-59D054DD19A4}" srcOrd="8" destOrd="0" presId="urn:microsoft.com/office/officeart/2008/layout/VerticalCurvedList"/>
    <dgm:cxn modelId="{266CEE7A-323F-4047-80F6-B18FA8897E47}" type="presParOf" srcId="{BC5379B7-BA44-49FC-B5C5-59D054DD19A4}" destId="{FFEA30F8-9B9D-4031-8CD2-CCEF19B2220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9C24D-8D3B-4523-B31B-661475C69A0C}">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BCAC11-F61D-4E1A-BBCB-509ABB6AADD0}">
      <dsp:nvSpPr>
        <dsp:cNvPr id="0" name=""/>
        <dsp:cNvSpPr/>
      </dsp:nvSpPr>
      <dsp:spPr>
        <a:xfrm>
          <a:off x="610504" y="416587"/>
          <a:ext cx="9095686"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en-US" sz="4300" kern="1200" dirty="0">
              <a:latin typeface="Candara" panose="020E0502030303020204" pitchFamily="34" charset="0"/>
            </a:rPr>
            <a:t>Planning and feasibility analysis</a:t>
          </a:r>
        </a:p>
      </dsp:txBody>
      <dsp:txXfrm>
        <a:off x="610504" y="416587"/>
        <a:ext cx="9095686" cy="833607"/>
      </dsp:txXfrm>
    </dsp:sp>
    <dsp:sp modelId="{BA1FE18E-C817-4FB2-B5BA-DE3F064946BD}">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13FACB-E0CB-42F0-8A87-FD8BB5070CF8}">
      <dsp:nvSpPr>
        <dsp:cNvPr id="0" name=""/>
        <dsp:cNvSpPr/>
      </dsp:nvSpPr>
      <dsp:spPr>
        <a:xfrm>
          <a:off x="1088431" y="1667215"/>
          <a:ext cx="8617759"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en-US" sz="4300" kern="1200">
              <a:latin typeface="Candara" panose="020E0502030303020204" pitchFamily="34" charset="0"/>
            </a:rPr>
            <a:t>Architecture modeling</a:t>
          </a:r>
          <a:endParaRPr lang="en-US" sz="4300" kern="1200" dirty="0">
            <a:latin typeface="Candara" panose="020E0502030303020204" pitchFamily="34" charset="0"/>
          </a:endParaRPr>
        </a:p>
      </dsp:txBody>
      <dsp:txXfrm>
        <a:off x="1088431" y="1667215"/>
        <a:ext cx="8617759" cy="833607"/>
      </dsp:txXfrm>
    </dsp:sp>
    <dsp:sp modelId="{CBE29214-0E13-412C-9FEB-E5B6AEF7E183}">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C2FBF4-B3B5-43E6-8809-17429E61E489}">
      <dsp:nvSpPr>
        <dsp:cNvPr id="0" name=""/>
        <dsp:cNvSpPr/>
      </dsp:nvSpPr>
      <dsp:spPr>
        <a:xfrm>
          <a:off x="1088431" y="2917843"/>
          <a:ext cx="8617759"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en-US" sz="4300" kern="1200">
              <a:latin typeface="Candara" panose="020E0502030303020204" pitchFamily="34" charset="0"/>
            </a:rPr>
            <a:t>Implementation</a:t>
          </a:r>
          <a:endParaRPr lang="en-US" sz="4300" kern="1200" dirty="0">
            <a:latin typeface="Candara" panose="020E0502030303020204" pitchFamily="34" charset="0"/>
          </a:endParaRPr>
        </a:p>
      </dsp:txBody>
      <dsp:txXfrm>
        <a:off x="1088431" y="2917843"/>
        <a:ext cx="8617759" cy="833607"/>
      </dsp:txXfrm>
    </dsp:sp>
    <dsp:sp modelId="{B719CF71-FDC2-464B-8339-7A2FCEBF00AC}">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B387B-C6FC-48F8-883D-DD78BA0892B8}">
      <dsp:nvSpPr>
        <dsp:cNvPr id="0" name=""/>
        <dsp:cNvSpPr/>
      </dsp:nvSpPr>
      <dsp:spPr>
        <a:xfrm>
          <a:off x="610504" y="4168472"/>
          <a:ext cx="9095686"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en-US" sz="4300" kern="1200">
              <a:latin typeface="Candara" panose="020E0502030303020204" pitchFamily="34" charset="0"/>
            </a:rPr>
            <a:t>Maintenance</a:t>
          </a:r>
          <a:endParaRPr lang="en-US" sz="4300" kern="1200" dirty="0">
            <a:latin typeface="Candara" panose="020E0502030303020204" pitchFamily="34" charset="0"/>
          </a:endParaRPr>
        </a:p>
      </dsp:txBody>
      <dsp:txXfrm>
        <a:off x="610504" y="4168472"/>
        <a:ext cx="9095686" cy="833607"/>
      </dsp:txXfrm>
    </dsp:sp>
    <dsp:sp modelId="{FFEA30F8-9B9D-4031-8CD2-CCEF19B2220B}">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Legacy System Integration</a:t>
            </a:r>
          </a:p>
          <a:p>
            <a:pPr lvl="1"/>
            <a:r>
              <a:rPr lang="en-US" dirty="0"/>
              <a:t>Goal: integration of modern applications into existing outdated systems</a:t>
            </a:r>
          </a:p>
          <a:p>
            <a:pPr lvl="1"/>
            <a:r>
              <a:rPr lang="en-US" dirty="0"/>
              <a:t>Many organizations use outdated software to perform their core business functions. </a:t>
            </a:r>
          </a:p>
          <a:p>
            <a:pPr lvl="1"/>
            <a:r>
              <a:rPr lang="en-US" dirty="0"/>
              <a:t>It cannot be removed and replaced with more modern technology as it is critical to a company’s day-to-day workflow. </a:t>
            </a:r>
          </a:p>
          <a:p>
            <a:pPr lvl="1"/>
            <a:r>
              <a:rPr lang="en-US" dirty="0"/>
              <a:t>Instead, legacy systems can be modernized by establishing a communication channel with newer information systems and technology solutions.</a:t>
            </a:r>
          </a:p>
          <a:p>
            <a:pPr lvl="1"/>
            <a:r>
              <a:rPr lang="en-US" dirty="0"/>
              <a:t>Example: connecting a legacy CRM system to a data warehouse or a transportation management system (TMS).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79405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Electronic Data Interchange (EDI)</a:t>
            </a:r>
          </a:p>
          <a:p>
            <a:pPr lvl="1"/>
            <a:r>
              <a:rPr lang="en-US" dirty="0"/>
              <a:t>Electronic Data Interchange (EDI) is the automated, computer-to-computer exchange of standard electronic business documents between business partners over a secure, standardized connection.</a:t>
            </a:r>
          </a:p>
          <a:p>
            <a:pPr lvl="1"/>
            <a:r>
              <a:rPr lang="en-US" dirty="0"/>
              <a:t>EDI documents are processed by computers and use standard, computer-friendly formats.</a:t>
            </a:r>
          </a:p>
          <a:p>
            <a:pPr lvl="1"/>
            <a:r>
              <a:rPr lang="en-US" dirty="0"/>
              <a:t>Standards describe each piece of data and its format (e.g., type of document, parties involved, actions to take, mmddyy).</a:t>
            </a:r>
          </a:p>
          <a:p>
            <a:pPr lvl="1"/>
            <a:r>
              <a:rPr lang="en-US" dirty="0"/>
              <a:t>Standards eliminate company-to-company variations, allowing each business partner's computer system to speak a common language.</a:t>
            </a:r>
          </a:p>
          <a:p>
            <a:pPr lvl="1"/>
            <a:r>
              <a:rPr lang="en-US" dirty="0"/>
              <a:t>Popular standards include: ANSI X12 in the U.S., UN/EDIFACT globally and industry-specific standards, such as HIPAA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07144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Enterprise application integration (EAI)</a:t>
            </a:r>
          </a:p>
          <a:p>
            <a:pPr lvl="1"/>
            <a:r>
              <a:rPr lang="en-US" dirty="0"/>
              <a:t>Goal: unification of different subsystems inside one business environment</a:t>
            </a:r>
          </a:p>
          <a:p>
            <a:pPr lvl="1"/>
            <a:r>
              <a:rPr lang="en-US" dirty="0"/>
              <a:t>While growing, companies incorporate more and more enterprise applications to streamline their front- and back-office processes. </a:t>
            </a:r>
          </a:p>
          <a:p>
            <a:pPr lvl="1"/>
            <a:r>
              <a:rPr lang="en-US" dirty="0"/>
              <a:t>These applications often share no points of convergence and accumulate huge volumes of data separately. </a:t>
            </a:r>
          </a:p>
          <a:p>
            <a:pPr lvl="1"/>
            <a:r>
              <a:rPr lang="en-US" dirty="0"/>
              <a:t>Enterprise application integration (EAI) brings all functions into one business chain and automates real-time data exchange between different applications.</a:t>
            </a:r>
          </a:p>
          <a:p>
            <a:pPr lvl="1"/>
            <a:r>
              <a:rPr lang="en-US" dirty="0"/>
              <a:t>Example: creating one ecosystem for accounting, human resources information, inventory management, enterprise resource planning (ERP), and CRM systems of a company.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42916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Third-party system integration</a:t>
            </a:r>
          </a:p>
          <a:p>
            <a:pPr lvl="1"/>
            <a:r>
              <a:rPr lang="en-US" dirty="0"/>
              <a:t>Goal: expanding functionality of the existing system</a:t>
            </a:r>
          </a:p>
          <a:p>
            <a:pPr lvl="1"/>
            <a:r>
              <a:rPr lang="en-US" dirty="0"/>
              <a:t>Integration of third-party tools is a great option when your business needs new functionality but can’t afford custom software development or just has no time to wait for features to be built from scratch.</a:t>
            </a:r>
          </a:p>
          <a:p>
            <a:pPr lvl="1"/>
            <a:r>
              <a:rPr lang="en-US" dirty="0"/>
              <a:t>Example: integrating an existing application with online payment systems (PayPal, </a:t>
            </a:r>
            <a:r>
              <a:rPr lang="en-US" dirty="0" err="1"/>
              <a:t>WebMoney</a:t>
            </a:r>
            <a:r>
              <a:rPr lang="en-US" dirty="0"/>
              <a:t>), social media (Facebook, LinkedIn), online video streaming services (YouTube),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90337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448E3E-AB9C-0DF8-C2B6-5E10EBB14BD3}"/>
              </a:ext>
            </a:extLst>
          </p:cNvPr>
          <p:cNvSpPr>
            <a:spLocks noGrp="1"/>
          </p:cNvSpPr>
          <p:nvPr>
            <p:ph type="title"/>
          </p:nvPr>
        </p:nvSpPr>
        <p:spPr/>
        <p:txBody>
          <a:bodyPr/>
          <a:lstStyle/>
          <a:p>
            <a:r>
              <a:rPr lang="en-US" dirty="0"/>
              <a:t>Integration Models</a:t>
            </a:r>
          </a:p>
        </p:txBody>
      </p:sp>
      <p:sp>
        <p:nvSpPr>
          <p:cNvPr id="6" name="Text Placeholder 5">
            <a:extLst>
              <a:ext uri="{FF2B5EF4-FFF2-40B4-BE49-F238E27FC236}">
                <a16:creationId xmlns:a16="http://schemas.microsoft.com/office/drawing/2014/main" id="{F407F8AA-9080-4599-DAF2-51FFCFF3BE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7157A9-5A99-3C9C-980A-275EB53D156F}"/>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220197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Models</a:t>
            </a:r>
          </a:p>
        </p:txBody>
      </p:sp>
      <p:sp>
        <p:nvSpPr>
          <p:cNvPr id="3" name="Content Placeholder 2"/>
          <p:cNvSpPr>
            <a:spLocks noGrp="1"/>
          </p:cNvSpPr>
          <p:nvPr>
            <p:ph idx="1"/>
          </p:nvPr>
        </p:nvSpPr>
        <p:spPr/>
        <p:txBody>
          <a:bodyPr>
            <a:normAutofit/>
          </a:bodyPr>
          <a:lstStyle/>
          <a:p>
            <a:r>
              <a:rPr lang="en-US" dirty="0"/>
              <a:t>As for typical system integration models, they can be divided into the following different categories:</a:t>
            </a:r>
          </a:p>
          <a:p>
            <a:pPr lvl="1"/>
            <a:r>
              <a:rPr lang="en-US" dirty="0"/>
              <a:t>Point-to-Point Integration</a:t>
            </a:r>
          </a:p>
          <a:p>
            <a:pPr lvl="1"/>
            <a:r>
              <a:rPr lang="en-US" dirty="0"/>
              <a:t>Hub-and-spoke model</a:t>
            </a:r>
          </a:p>
          <a:p>
            <a:pPr lvl="1"/>
            <a:r>
              <a:rPr lang="en-US" dirty="0"/>
              <a:t>Enterprise Service Bus (ESB) model</a:t>
            </a:r>
          </a:p>
          <a:p>
            <a:pPr lvl="1"/>
            <a:r>
              <a:rPr lang="en-US" dirty="0"/>
              <a:t>Vertical Integration</a:t>
            </a:r>
          </a:p>
          <a:p>
            <a:pPr lvl="1"/>
            <a:r>
              <a:rPr lang="en-US" dirty="0"/>
              <a:t>Star Integration</a:t>
            </a:r>
          </a:p>
          <a:p>
            <a:pPr lvl="1"/>
            <a:r>
              <a:rPr lang="en-US" dirty="0"/>
              <a:t>Horizontal Integration </a:t>
            </a:r>
          </a:p>
          <a:p>
            <a:pPr lvl="1"/>
            <a:r>
              <a:rPr lang="en-US" dirty="0"/>
              <a:t>Common Data Format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5107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normAutofit/>
          </a:bodyPr>
          <a:lstStyle/>
          <a:p>
            <a:r>
              <a:rPr lang="en-US" dirty="0"/>
              <a:t>Point-to-point connects a system to another system for them to function together. </a:t>
            </a:r>
          </a:p>
          <a:p>
            <a:r>
              <a:rPr lang="en-US" dirty="0"/>
              <a:t>Typically, such point-to-point integration handles only one function and does not involve any complex business logic. </a:t>
            </a:r>
          </a:p>
          <a:p>
            <a:r>
              <a:rPr lang="en-US" dirty="0"/>
              <a:t>Many cloud-based applications offer these types of point-to-point integrations as productized, “out of the box” integration modules for the most common IT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902840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normAutofit/>
          </a:bodyPr>
          <a:lstStyle/>
          <a:p>
            <a:r>
              <a:rPr lang="en-US" dirty="0"/>
              <a:t>P2P is the architectural pattern in which every system is directly connected to all other systems and apps it needs to work in tandem and share information with. </a:t>
            </a:r>
          </a:p>
          <a:p>
            <a:r>
              <a:rPr lang="en-US" dirty="0"/>
              <a:t>This model can be realized via APIs, </a:t>
            </a:r>
            <a:r>
              <a:rPr lang="en-US" dirty="0" err="1"/>
              <a:t>webhooks</a:t>
            </a:r>
            <a:r>
              <a:rPr lang="en-US" dirty="0"/>
              <a:t>, or custom code.</a:t>
            </a:r>
          </a:p>
          <a:p>
            <a:r>
              <a:rPr lang="en-US" dirty="0"/>
              <a:t>With a point-to-point connection, data is extracted from one system, modified or formatted, and then sent to another system. </a:t>
            </a:r>
          </a:p>
          <a:p>
            <a:r>
              <a:rPr lang="en-US" dirty="0"/>
              <a:t>Each application implements all the logic for data translation, transformation, and routing, taking into account the protocols and supported data models of other integrated components.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2331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 model</a:t>
            </a:r>
          </a:p>
        </p:txBody>
      </p:sp>
      <p:sp>
        <p:nvSpPr>
          <p:cNvPr id="3" name="Content Placeholder 2"/>
          <p:cNvSpPr>
            <a:spLocks noGrp="1"/>
          </p:cNvSpPr>
          <p:nvPr>
            <p:ph idx="1"/>
          </p:nvPr>
        </p:nvSpPr>
        <p:spPr/>
        <p:txBody>
          <a:bodyPr>
            <a:normAutofit/>
          </a:bodyPr>
          <a:lstStyle/>
          <a:p>
            <a:r>
              <a:rPr lang="en-US" dirty="0"/>
              <a:t>The hub-and-spoke model is a more advanced type of integration architecture that addresses the issues of point-to-point and helps to avoid the star/spaghetti mess. </a:t>
            </a:r>
          </a:p>
          <a:p>
            <a:r>
              <a:rPr lang="en-US" dirty="0"/>
              <a:t>The connections between all subsystems are handled by a central hub (message broker), so they don’t communicate with each other directly.</a:t>
            </a:r>
          </a:p>
          <a:p>
            <a:r>
              <a:rPr lang="en-US" dirty="0"/>
              <a:t>The hub serves as a message-oriented middleware with a centralized integration engine to translate operations into a single canonical language and route messages to the right destinations. </a:t>
            </a:r>
          </a:p>
          <a:p>
            <a:r>
              <a:rPr lang="en-US" dirty="0"/>
              <a:t>The spokes (adapters) connecting the hub to the subsystems are managed individually.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660631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Service Bus (ESB)</a:t>
            </a:r>
          </a:p>
        </p:txBody>
      </p:sp>
      <p:sp>
        <p:nvSpPr>
          <p:cNvPr id="3" name="Content Placeholder 2"/>
          <p:cNvSpPr>
            <a:spLocks noGrp="1"/>
          </p:cNvSpPr>
          <p:nvPr>
            <p:ph idx="1"/>
          </p:nvPr>
        </p:nvSpPr>
        <p:spPr/>
        <p:txBody>
          <a:bodyPr>
            <a:normAutofit/>
          </a:bodyPr>
          <a:lstStyle/>
          <a:p>
            <a:r>
              <a:rPr lang="en-US" dirty="0"/>
              <a:t>The ESB architecture involves the creation of a separate specialized subsystem — an enterprise service bus — that serves as a common user interface layer connecting other subsystems.</a:t>
            </a:r>
          </a:p>
          <a:p>
            <a:r>
              <a:rPr lang="en-US" dirty="0"/>
              <a:t>The ESB can be described as a set of middleware services that glue multiple systems, serving as a messaging backbone. </a:t>
            </a:r>
          </a:p>
          <a:p>
            <a:r>
              <a:rPr lang="en-US" dirty="0"/>
              <a:t>In contrast to hub-and-spoke with a single centralized integration engine, in ESB, each system is supplied with a separate integration engine and an adapter that translates a message into the canonical format and back into the destination supported format. </a:t>
            </a:r>
          </a:p>
          <a:p>
            <a:r>
              <a:rPr lang="en-US" dirty="0"/>
              <a:t>Initially designed to bridge complex internal systems of large enterprises, ESBs can work with cloud services too.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5331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Introduction</a:t>
            </a:r>
          </a:p>
          <a:p>
            <a:pPr>
              <a:lnSpc>
                <a:spcPct val="100000"/>
              </a:lnSpc>
            </a:pPr>
            <a:r>
              <a:rPr lang="en-US" dirty="0"/>
              <a:t>Integration Types</a:t>
            </a:r>
          </a:p>
          <a:p>
            <a:pPr>
              <a:lnSpc>
                <a:spcPct val="100000"/>
              </a:lnSpc>
            </a:pPr>
            <a:r>
              <a:rPr lang="en-US" dirty="0"/>
              <a:t>Integration Models</a:t>
            </a:r>
          </a:p>
          <a:p>
            <a:pPr>
              <a:lnSpc>
                <a:spcPct val="100000"/>
              </a:lnSpc>
            </a:pPr>
            <a:r>
              <a:rPr lang="en-US" dirty="0"/>
              <a:t>Integrated system vs. Legacy System</a:t>
            </a:r>
          </a:p>
          <a:p>
            <a:pPr>
              <a:lnSpc>
                <a:spcPct val="100000"/>
              </a:lnSpc>
            </a:pPr>
            <a:r>
              <a:rPr lang="en-US" dirty="0"/>
              <a:t>Integration type</a:t>
            </a:r>
          </a:p>
          <a:p>
            <a:pPr>
              <a:lnSpc>
                <a:spcPct val="100000"/>
              </a:lnSpc>
            </a:pPr>
            <a:r>
              <a:rPr lang="en-US" dirty="0"/>
              <a:t>Integration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Integration</a:t>
            </a:r>
          </a:p>
        </p:txBody>
      </p:sp>
      <p:sp>
        <p:nvSpPr>
          <p:cNvPr id="3" name="Content Placeholder 2"/>
          <p:cNvSpPr>
            <a:spLocks noGrp="1"/>
          </p:cNvSpPr>
          <p:nvPr>
            <p:ph idx="1"/>
          </p:nvPr>
        </p:nvSpPr>
        <p:spPr/>
        <p:txBody>
          <a:bodyPr>
            <a:normAutofit/>
          </a:bodyPr>
          <a:lstStyle/>
          <a:p>
            <a:r>
              <a:rPr lang="en-US" dirty="0"/>
              <a:t>The system components (sub-systems) are integrated by creating functional "silos", beginning with the basic bottom function upward. </a:t>
            </a:r>
          </a:p>
          <a:p>
            <a:r>
              <a:rPr lang="en-US" dirty="0"/>
              <a:t>This is normally a relatively simple and easy method that only involves a limited number of systems (more than two), but on the other hand, this integration method is quite rigid and more difficult to manage in the long term as any new functionality will require its own functional ”silo”. </a:t>
            </a:r>
          </a:p>
          <a:p>
            <a:r>
              <a:rPr lang="en-US" dirty="0"/>
              <a:t>Still, this method can be used effectively to create simple integrations that only need to address a single function.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334092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Integration</a:t>
            </a:r>
          </a:p>
        </p:txBody>
      </p:sp>
      <p:sp>
        <p:nvSpPr>
          <p:cNvPr id="3" name="Content Placeholder 2"/>
          <p:cNvSpPr>
            <a:spLocks noGrp="1"/>
          </p:cNvSpPr>
          <p:nvPr>
            <p:ph idx="1"/>
          </p:nvPr>
        </p:nvSpPr>
        <p:spPr/>
        <p:txBody>
          <a:bodyPr>
            <a:normAutofit/>
          </a:bodyPr>
          <a:lstStyle/>
          <a:p>
            <a:r>
              <a:rPr lang="en-US" dirty="0"/>
              <a:t>Star integration means a system where each sub-system is connected with other sub-systems using point-to-point connections. </a:t>
            </a:r>
          </a:p>
          <a:p>
            <a:r>
              <a:rPr lang="en-US" dirty="0"/>
              <a:t>This allows for more functionality, but as the number of integrated systems increases, the number of integrations also increases significantly, and the management of the integrations becomes very demanding. </a:t>
            </a:r>
          </a:p>
          <a:p>
            <a:r>
              <a:rPr lang="en-US" dirty="0"/>
              <a:t>As an example, connecting ten systems to each other using this method will require 45 separate integrations, and every time there is a change in one system, nine connections may need to be re-done as well. </a:t>
            </a:r>
          </a:p>
          <a:p>
            <a:r>
              <a:rPr lang="en-US" dirty="0"/>
              <a:t>Sometimes Star Integration is there for also referred to as "Spaghetti Integration" as an analogy to “Spaghetti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385202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Integration</a:t>
            </a:r>
          </a:p>
        </p:txBody>
      </p:sp>
      <p:sp>
        <p:nvSpPr>
          <p:cNvPr id="3" name="Content Placeholder 2"/>
          <p:cNvSpPr>
            <a:spLocks noGrp="1"/>
          </p:cNvSpPr>
          <p:nvPr>
            <p:ph idx="1"/>
          </p:nvPr>
        </p:nvSpPr>
        <p:spPr/>
        <p:txBody>
          <a:bodyPr>
            <a:normAutofit/>
          </a:bodyPr>
          <a:lstStyle/>
          <a:p>
            <a:r>
              <a:rPr lang="en-US" dirty="0"/>
              <a:t>In horizontal integration, a separate sub-system is used as a common interface layer between all sub-systems.  </a:t>
            </a:r>
          </a:p>
          <a:p>
            <a:r>
              <a:rPr lang="en-US" dirty="0"/>
              <a:t>Very often, this layer is referred to as an Enterprise Service Bus (ESB).  </a:t>
            </a:r>
          </a:p>
          <a:p>
            <a:r>
              <a:rPr lang="en-US" dirty="0"/>
              <a:t>This method allows each sub-system to have just one single interface to communicate with all the other sub-systems connected to the common interface layer (i.e., with ten systems, there are only ten connections).  </a:t>
            </a:r>
          </a:p>
          <a:p>
            <a:r>
              <a:rPr lang="en-US" dirty="0"/>
              <a:t>The benefit of this method is also that each sub-system can be changed or even replaced without having to redo the interfaces of any other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88837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Format integration</a:t>
            </a:r>
          </a:p>
        </p:txBody>
      </p:sp>
      <p:sp>
        <p:nvSpPr>
          <p:cNvPr id="3" name="Content Placeholder 2"/>
          <p:cNvSpPr>
            <a:spLocks noGrp="1"/>
          </p:cNvSpPr>
          <p:nvPr>
            <p:ph idx="1"/>
          </p:nvPr>
        </p:nvSpPr>
        <p:spPr/>
        <p:txBody>
          <a:bodyPr>
            <a:normAutofit/>
          </a:bodyPr>
          <a:lstStyle/>
          <a:p>
            <a:r>
              <a:rPr lang="en-US" dirty="0"/>
              <a:t>Integrating different IT systems into each other usually requires that the data coming out from one system needs to be transformed into a different data format used by the receiving system.  </a:t>
            </a:r>
          </a:p>
          <a:p>
            <a:r>
              <a:rPr lang="en-US" dirty="0"/>
              <a:t>As with the Star Integration, if each transformation needs to be done system-by-system basis, the number of data transformations increases significantly and becomes a high-maintenance task.  </a:t>
            </a:r>
          </a:p>
          <a:p>
            <a:r>
              <a:rPr lang="en-US" dirty="0"/>
              <a:t>To overcome this problem, the common data format approach allows each system to do only one data conversion from its native format to the common (and vice versa).  </a:t>
            </a:r>
          </a:p>
          <a:p>
            <a:r>
              <a:rPr lang="en-US" dirty="0"/>
              <a:t>This way, the number of required data transformations is just as high as the number of the sub-system.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635272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Integrated system vs. Legacy System</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24</a:t>
            </a:fld>
            <a:endParaRPr lang="en-US"/>
          </a:p>
        </p:txBody>
      </p:sp>
    </p:spTree>
    <p:extLst>
      <p:ext uri="{BB962C8B-B14F-4D97-AF65-F5344CB8AC3E}">
        <p14:creationId xmlns:p14="http://schemas.microsoft.com/office/powerpoint/2010/main" val="4075390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a:t>
            </a:r>
          </a:p>
        </p:txBody>
      </p:sp>
      <p:sp>
        <p:nvSpPr>
          <p:cNvPr id="3" name="Content Placeholder 2"/>
          <p:cNvSpPr>
            <a:spLocks noGrp="1"/>
          </p:cNvSpPr>
          <p:nvPr>
            <p:ph idx="1"/>
          </p:nvPr>
        </p:nvSpPr>
        <p:spPr/>
        <p:txBody>
          <a:bodyPr>
            <a:normAutofit fontScale="92500"/>
          </a:bodyPr>
          <a:lstStyle/>
          <a:p>
            <a:r>
              <a:rPr lang="en-US" dirty="0"/>
              <a:t>A legacy system refers to outdated computer systems, programming languages or application software that are used instead of available upgraded versions.</a:t>
            </a:r>
          </a:p>
          <a:p>
            <a:r>
              <a:rPr lang="en-US" dirty="0"/>
              <a:t>A legacy system is not necessarily defined by age.</a:t>
            </a:r>
          </a:p>
          <a:p>
            <a:pPr lvl="1"/>
            <a:r>
              <a:rPr lang="en-US" dirty="0"/>
              <a:t>Legacy may refer to lack of vendor support or</a:t>
            </a:r>
          </a:p>
          <a:p>
            <a:pPr lvl="1"/>
            <a:r>
              <a:rPr lang="en-US" dirty="0"/>
              <a:t>A system's incapacity to meet organizational requirements. For example, a large mainframe may use a 64-bit Java, while a Linux platform might utilize code from the1960s.</a:t>
            </a:r>
          </a:p>
          <a:p>
            <a:pPr lvl="1"/>
            <a:r>
              <a:rPr lang="en-US" dirty="0"/>
              <a:t>Legacy conditions refer to a system's difficulty (or inability) to be maintained, supported or improved. A legacy system is usually incompatible with newly purchased systems.</a:t>
            </a:r>
          </a:p>
          <a:p>
            <a:r>
              <a:rPr lang="en-US" dirty="0"/>
              <a:t>An organization might continue to use legacy systems for a wide range of reasons, such as the following:</a:t>
            </a:r>
          </a:p>
          <a:p>
            <a:pPr lvl="1"/>
            <a:r>
              <a:rPr lang="en-US" dirty="0"/>
              <a:t>"If it is not broken." The system might work adequately.</a:t>
            </a:r>
          </a:p>
          <a:p>
            <a:pPr lvl="1"/>
            <a:r>
              <a:rPr lang="en-US" dirty="0"/>
              <a:t>The system is complex, and documentation is poor. Simply defining scope can be difficult.</a:t>
            </a:r>
          </a:p>
          <a:p>
            <a:pPr lvl="1"/>
            <a:r>
              <a:rPr lang="en-US" dirty="0"/>
              <a:t>A redesign is costly, due to complexity or monolithic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4168407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system vs. Legacy system</a:t>
            </a:r>
          </a:p>
        </p:txBody>
      </p:sp>
      <p:sp>
        <p:nvSpPr>
          <p:cNvPr id="3" name="Content Placeholder 2"/>
          <p:cNvSpPr>
            <a:spLocks noGrp="1"/>
          </p:cNvSpPr>
          <p:nvPr>
            <p:ph idx="1"/>
          </p:nvPr>
        </p:nvSpPr>
        <p:spPr/>
        <p:txBody>
          <a:bodyPr>
            <a:normAutofit/>
          </a:bodyPr>
          <a:lstStyle/>
          <a:p>
            <a:r>
              <a:rPr lang="en-US" dirty="0"/>
              <a:t>Integrated system</a:t>
            </a:r>
          </a:p>
          <a:p>
            <a:pPr lvl="1"/>
            <a:r>
              <a:rPr lang="en-US" dirty="0"/>
              <a:t>Technology dependency: independent of platforms, programming languages, database programming, database schema and </a:t>
            </a:r>
            <a:r>
              <a:rPr lang="en-US" dirty="0" err="1"/>
              <a:t>etc</a:t>
            </a:r>
            <a:endParaRPr lang="en-US" dirty="0"/>
          </a:p>
          <a:p>
            <a:pPr lvl="1"/>
            <a:r>
              <a:rPr lang="en-US" dirty="0"/>
              <a:t>Competitive advantage: integrated system let an organization be competitive in a time in which Technology is changed from time to time, growing needs for information availability and accessibility is happened, and </a:t>
            </a:r>
            <a:r>
              <a:rPr lang="en-US" dirty="0" err="1"/>
              <a:t>etc</a:t>
            </a:r>
            <a:endParaRPr lang="en-US" dirty="0"/>
          </a:p>
          <a:p>
            <a:pPr lvl="1"/>
            <a:r>
              <a:rPr lang="en-US" dirty="0"/>
              <a:t>Integrated system designed with consideration modification and evolution to meet new and constantly changing business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26965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D21-E51A-9E44-A22F-3E3E4B7087D6}"/>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CC02241E-31B2-A8D6-A9CA-EE0FC38461D5}"/>
              </a:ext>
            </a:extLst>
          </p:cNvPr>
          <p:cNvSpPr>
            <a:spLocks noGrp="1"/>
          </p:cNvSpPr>
          <p:nvPr>
            <p:ph idx="1"/>
          </p:nvPr>
        </p:nvSpPr>
        <p:spPr/>
        <p:txBody>
          <a:bodyPr/>
          <a:lstStyle/>
          <a:p>
            <a:r>
              <a:rPr lang="en-US" dirty="0"/>
              <a:t>Legacy systems and applications cannot be maintained at a functioning level forever. </a:t>
            </a:r>
          </a:p>
          <a:p>
            <a:r>
              <a:rPr lang="en-US" dirty="0"/>
              <a:t>At some point, most enterprises will update or replace outdated hardware, coding language, OSes and software.</a:t>
            </a:r>
          </a:p>
          <a:p>
            <a:r>
              <a:rPr lang="en-US" dirty="0"/>
              <a:t>Legacy system and software modernization and migration often involves refactoring, which is the restructuring of a system's code to make it compatible with a new platform. </a:t>
            </a:r>
          </a:p>
          <a:p>
            <a:r>
              <a:rPr lang="en-US" dirty="0"/>
              <a:t>An enterprise conducting a legacy system modernization or migration must first evaluate which components of its system need to be addressed</a:t>
            </a:r>
          </a:p>
        </p:txBody>
      </p:sp>
    </p:spTree>
    <p:extLst>
      <p:ext uri="{BB962C8B-B14F-4D97-AF65-F5344CB8AC3E}">
        <p14:creationId xmlns:p14="http://schemas.microsoft.com/office/powerpoint/2010/main" val="2159076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2664-4FCE-CD42-6C6F-283567B61E60}"/>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B58BEB0A-557D-CCAB-48D1-8F12BAF092E9}"/>
              </a:ext>
            </a:extLst>
          </p:cNvPr>
          <p:cNvSpPr>
            <a:spLocks noGrp="1"/>
          </p:cNvSpPr>
          <p:nvPr>
            <p:ph idx="1"/>
          </p:nvPr>
        </p:nvSpPr>
        <p:spPr/>
        <p:txBody>
          <a:bodyPr>
            <a:normAutofit/>
          </a:bodyPr>
          <a:lstStyle/>
          <a:p>
            <a:r>
              <a:rPr lang="en-US" dirty="0"/>
              <a:t>You should follow these steps:</a:t>
            </a:r>
          </a:p>
          <a:p>
            <a:pPr lvl="1"/>
            <a:r>
              <a:rPr lang="en-US" dirty="0"/>
              <a:t>Identify which components of the system or application are no longer meeting standards or requirements for business processes and must be modernized or upgraded. Organizations should consider functionality and cost.</a:t>
            </a:r>
          </a:p>
          <a:p>
            <a:pPr lvl="1"/>
            <a:r>
              <a:rPr lang="en-US" dirty="0"/>
              <a:t>Evaluate modernization or migration options. For example, a team considers moving to a software-as-a-service approach with application programming interfaces, or APIs, that free the application from ties to a specific OS and make future updates simpler. An enterprise can also redistribute the location of its application and data between on-site data centers and public cloud platforms using infrastructure as a service.</a:t>
            </a:r>
          </a:p>
          <a:p>
            <a:pPr lvl="1"/>
            <a:r>
              <a:rPr lang="en-US" dirty="0"/>
              <a:t>Choose the option that will most benefit the organization's architecture, scalability and functionality.</a:t>
            </a:r>
          </a:p>
          <a:p>
            <a:endParaRPr lang="en-US" dirty="0"/>
          </a:p>
        </p:txBody>
      </p:sp>
    </p:spTree>
    <p:extLst>
      <p:ext uri="{BB962C8B-B14F-4D97-AF65-F5344CB8AC3E}">
        <p14:creationId xmlns:p14="http://schemas.microsoft.com/office/powerpoint/2010/main" val="1544445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537-01D3-F17E-E028-76F033851B37}"/>
              </a:ext>
            </a:extLst>
          </p:cNvPr>
          <p:cNvSpPr>
            <a:spLocks noGrp="1"/>
          </p:cNvSpPr>
          <p:nvPr>
            <p:ph type="title"/>
          </p:nvPr>
        </p:nvSpPr>
        <p:spPr/>
        <p:txBody>
          <a:bodyPr/>
          <a:lstStyle/>
          <a:p>
            <a:r>
              <a:rPr lang="en-US" dirty="0"/>
              <a:t>Legacy systems modernization techniques</a:t>
            </a:r>
          </a:p>
        </p:txBody>
      </p:sp>
      <p:sp>
        <p:nvSpPr>
          <p:cNvPr id="3" name="Content Placeholder 2">
            <a:extLst>
              <a:ext uri="{FF2B5EF4-FFF2-40B4-BE49-F238E27FC236}">
                <a16:creationId xmlns:a16="http://schemas.microsoft.com/office/drawing/2014/main" id="{50B06449-A317-88FD-DF12-4D7F80D4A011}"/>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C945F79-E087-C0DA-0488-81CA59381A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09" t="37562" r="8982" b="20808"/>
          <a:stretch/>
        </p:blipFill>
        <p:spPr bwMode="auto">
          <a:xfrm>
            <a:off x="2182090" y="2750127"/>
            <a:ext cx="7820891" cy="227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17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3DCD-1617-D65B-3063-60944CCD98FF}"/>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C7765527-C918-5ACC-826C-91B5D13B3764}"/>
              </a:ext>
            </a:extLst>
          </p:cNvPr>
          <p:cNvSpPr>
            <a:spLocks noGrp="1"/>
          </p:cNvSpPr>
          <p:nvPr>
            <p:ph idx="1"/>
          </p:nvPr>
        </p:nvSpPr>
        <p:spPr/>
        <p:txBody>
          <a:bodyPr>
            <a:normAutofit/>
          </a:bodyPr>
          <a:lstStyle/>
          <a:p>
            <a:r>
              <a:rPr lang="en-US" dirty="0"/>
              <a:t>Once a method is chosen, data migration becomes important. It also often involves data conversion and the following steps:</a:t>
            </a:r>
          </a:p>
          <a:p>
            <a:pPr lvl="1"/>
            <a:r>
              <a:rPr lang="en-US" dirty="0"/>
              <a:t>Extraction. Data extraction can be difficult because a lot of data stored in legacy systems is siloed or stored in outdated formats. Before data migration begins, organizations must make sure the business-critical data can be extracted.</a:t>
            </a:r>
          </a:p>
          <a:p>
            <a:pPr lvl="1"/>
            <a:r>
              <a:rPr lang="en-US" dirty="0"/>
              <a:t>Data mapping. The data must be converted to the new system's formats and requirements using data mapping. Often, old data does not map exactly to the new information system.</a:t>
            </a:r>
          </a:p>
          <a:p>
            <a:pPr lvl="1"/>
            <a:r>
              <a:rPr lang="en-US" dirty="0"/>
              <a:t>Updating the data. All incomplete and nontransferable data should be deleted and all duplicate data deduplicated.</a:t>
            </a:r>
          </a:p>
          <a:p>
            <a:pPr lvl="1"/>
            <a:r>
              <a:rPr lang="en-US" dirty="0"/>
              <a:t>Test the migration. Organizations should run a test on a sample data set. This way, errors and bugs can be identified before the real data migration begins.</a:t>
            </a:r>
          </a:p>
          <a:p>
            <a:pPr lvl="1"/>
            <a:r>
              <a:rPr lang="en-US" dirty="0"/>
              <a:t>Migrate the data. Once organizations have extracted, mapped, updated and tested their data, they can safely migrate it to their new platform.</a:t>
            </a:r>
          </a:p>
        </p:txBody>
      </p:sp>
    </p:spTree>
    <p:extLst>
      <p:ext uri="{BB962C8B-B14F-4D97-AF65-F5344CB8AC3E}">
        <p14:creationId xmlns:p14="http://schemas.microsoft.com/office/powerpoint/2010/main" val="4131114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83F4-F842-3186-B88C-857D00A830F7}"/>
              </a:ext>
            </a:extLst>
          </p:cNvPr>
          <p:cNvSpPr>
            <a:spLocks noGrp="1"/>
          </p:cNvSpPr>
          <p:nvPr>
            <p:ph type="title"/>
          </p:nvPr>
        </p:nvSpPr>
        <p:spPr/>
        <p:txBody>
          <a:bodyPr/>
          <a:lstStyle/>
          <a:p>
            <a:r>
              <a:rPr lang="en-US" dirty="0"/>
              <a:t>Legacy systems modernization process</a:t>
            </a:r>
          </a:p>
        </p:txBody>
      </p:sp>
      <p:sp>
        <p:nvSpPr>
          <p:cNvPr id="3" name="Content Placeholder 2">
            <a:extLst>
              <a:ext uri="{FF2B5EF4-FFF2-40B4-BE49-F238E27FC236}">
                <a16:creationId xmlns:a16="http://schemas.microsoft.com/office/drawing/2014/main" id="{EDD37FBE-A5A1-4718-6115-2CAC4E5FA5D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50A65C90-18B7-B379-8BF7-8E8CB700E4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46" t="35785" r="8981" b="20808"/>
          <a:stretch/>
        </p:blipFill>
        <p:spPr bwMode="auto">
          <a:xfrm>
            <a:off x="2147454" y="2653145"/>
            <a:ext cx="7855527" cy="236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793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lstStyle/>
          <a:p>
            <a:r>
              <a:rPr lang="en-US" dirty="0"/>
              <a:t>Re-engineering </a:t>
            </a:r>
          </a:p>
          <a:p>
            <a:r>
              <a:rPr lang="en-US" dirty="0"/>
              <a:t>Wrap it up </a:t>
            </a:r>
          </a:p>
          <a:p>
            <a:r>
              <a:rPr lang="en-US" dirty="0"/>
              <a:t>Data migration </a:t>
            </a:r>
          </a:p>
          <a:p>
            <a:r>
              <a:rPr lang="en-US" dirty="0"/>
              <a:t>Decommission and replace </a:t>
            </a:r>
          </a:p>
        </p:txBody>
      </p:sp>
    </p:spTree>
    <p:extLst>
      <p:ext uri="{BB962C8B-B14F-4D97-AF65-F5344CB8AC3E}">
        <p14:creationId xmlns:p14="http://schemas.microsoft.com/office/powerpoint/2010/main" val="3821078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lnSpcReduction="10000"/>
          </a:bodyPr>
          <a:lstStyle/>
          <a:p>
            <a:r>
              <a:rPr lang="en-US" dirty="0"/>
              <a:t>Wrap it up </a:t>
            </a:r>
          </a:p>
          <a:p>
            <a:pPr lvl="1"/>
            <a:r>
              <a:rPr lang="en-US" dirty="0"/>
              <a:t>Sometimes legacy systems are too expensive to fully re-engineer but still contain core functions and data which is valuable to the business. </a:t>
            </a:r>
          </a:p>
          <a:p>
            <a:pPr lvl="1"/>
            <a:r>
              <a:rPr lang="en-US" dirty="0"/>
              <a:t>The difficulty is that the legacy system is placing a constraint on the agility of the organization. </a:t>
            </a:r>
          </a:p>
          <a:p>
            <a:pPr lvl="1"/>
            <a:r>
              <a:rPr lang="en-US" dirty="0"/>
              <a:t>One approach is to wrap the legacy system in a façade using modern technologies and use the inter-operability of the modern technology to gain access to the legacy functions and data. </a:t>
            </a:r>
          </a:p>
          <a:p>
            <a:pPr lvl="1"/>
            <a:r>
              <a:rPr lang="en-US" dirty="0"/>
              <a:t>For example, a legacy system may be wrapped using APIs which mediate and expose data from the legacy system to modern applications. Using this technique, the data from the legacy system may be used via APIs, while providing a modern application as front-end. </a:t>
            </a:r>
          </a:p>
          <a:p>
            <a:pPr lvl="1"/>
            <a:r>
              <a:rPr lang="en-US" dirty="0"/>
              <a:t>This strategy has limitations, especially if performance or capacity is an issue. Wrapping the legacy system is unlikely to improve performance and can even add extra overhead. Communication protocols with the legacy system may also be constrained limiting the ability to communicate in real-time. </a:t>
            </a:r>
          </a:p>
        </p:txBody>
      </p:sp>
    </p:spTree>
    <p:extLst>
      <p:ext uri="{BB962C8B-B14F-4D97-AF65-F5344CB8AC3E}">
        <p14:creationId xmlns:p14="http://schemas.microsoft.com/office/powerpoint/2010/main" val="202098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lnSpcReduction="10000"/>
          </a:bodyPr>
          <a:lstStyle/>
          <a:p>
            <a:r>
              <a:rPr lang="en-US" dirty="0"/>
              <a:t>Re-engineering </a:t>
            </a:r>
          </a:p>
          <a:p>
            <a:pPr lvl="1"/>
            <a:r>
              <a:rPr lang="en-US" dirty="0"/>
              <a:t>Re-engineering of legacy systems often involves major technical surgery where substantial parts of the system are either re-designed or modified. </a:t>
            </a:r>
          </a:p>
          <a:p>
            <a:pPr lvl="1"/>
            <a:r>
              <a:rPr lang="en-US" dirty="0"/>
              <a:t>This can be a useful strategy if the system function is still valuable to the organization but the cost of maintenance is large, or technologies lack support. </a:t>
            </a:r>
          </a:p>
          <a:p>
            <a:pPr lvl="1"/>
            <a:r>
              <a:rPr lang="en-US" dirty="0"/>
              <a:t>In practice this may result in: </a:t>
            </a:r>
          </a:p>
          <a:p>
            <a:pPr lvl="2"/>
            <a:r>
              <a:rPr lang="en-US" dirty="0"/>
              <a:t>Porting legacy programming language to modern programming language </a:t>
            </a:r>
          </a:p>
          <a:p>
            <a:pPr lvl="2"/>
            <a:r>
              <a:rPr lang="en-US" dirty="0"/>
              <a:t>Complete re-design of specific functions or modules </a:t>
            </a:r>
          </a:p>
          <a:p>
            <a:pPr lvl="2"/>
            <a:r>
              <a:rPr lang="en-US" dirty="0"/>
              <a:t>Modernization of platform or third-party components </a:t>
            </a:r>
          </a:p>
          <a:p>
            <a:pPr lvl="2"/>
            <a:r>
              <a:rPr lang="en-US" dirty="0"/>
              <a:t>Modernization of an architecture layer (for example, data management or presentation) </a:t>
            </a:r>
          </a:p>
          <a:p>
            <a:pPr lvl="1"/>
            <a:r>
              <a:rPr lang="en-US" dirty="0"/>
              <a:t>Re-engineering can be very expensive. </a:t>
            </a:r>
          </a:p>
          <a:p>
            <a:pPr lvl="1"/>
            <a:r>
              <a:rPr lang="en-US" dirty="0"/>
              <a:t>Automated tools can help to re-engineer a system, for example, converting from one programming language to another, or moving to a new platform. </a:t>
            </a:r>
          </a:p>
          <a:p>
            <a:pPr lvl="1"/>
            <a:r>
              <a:rPr lang="en-US" dirty="0"/>
              <a:t>The use of automated tools can speed up the re-engineering process but it is unlikely to improve the quality of the implementation. </a:t>
            </a:r>
          </a:p>
        </p:txBody>
      </p:sp>
    </p:spTree>
    <p:extLst>
      <p:ext uri="{BB962C8B-B14F-4D97-AF65-F5344CB8AC3E}">
        <p14:creationId xmlns:p14="http://schemas.microsoft.com/office/powerpoint/2010/main" val="259558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a:bodyPr>
          <a:lstStyle/>
          <a:p>
            <a:r>
              <a:rPr lang="en-US" dirty="0"/>
              <a:t>Data migration </a:t>
            </a:r>
          </a:p>
          <a:p>
            <a:pPr lvl="1"/>
            <a:r>
              <a:rPr lang="en-US" dirty="0"/>
              <a:t>A common modernization strategy is to migrate the legacy system to a modern system. This is done when the data contained in the legacy system is still very valuable to the organization. </a:t>
            </a:r>
          </a:p>
          <a:p>
            <a:pPr lvl="1"/>
            <a:r>
              <a:rPr lang="en-US" dirty="0"/>
              <a:t>A new system is purchased or developed and the data from the legacy system is migrated into the modern system.  </a:t>
            </a:r>
          </a:p>
          <a:p>
            <a:pPr lvl="1"/>
            <a:r>
              <a:rPr lang="en-US" dirty="0"/>
              <a:t>This strategy provides a new system with modern technologies while retaining valuable data from the legacy system. </a:t>
            </a:r>
          </a:p>
          <a:p>
            <a:pPr lvl="1"/>
            <a:r>
              <a:rPr lang="en-US" dirty="0"/>
              <a:t>Purchasing or developing a new system requires substantial investment and takes significant time. </a:t>
            </a:r>
          </a:p>
          <a:p>
            <a:pPr lvl="1"/>
            <a:r>
              <a:rPr lang="en-US" dirty="0"/>
              <a:t>Migration tools are required for transforming the data formats from the legacy system to the new system and the migration may only be successful for a certain percentage of the data, therefore manual migration may be required. </a:t>
            </a:r>
          </a:p>
          <a:p>
            <a:pPr lvl="1"/>
            <a:r>
              <a:rPr lang="en-US" dirty="0"/>
              <a:t>It may also be the case that the legacy system and new system will run in parallel for a certain period of time, and this can incur double maintenance costs. </a:t>
            </a:r>
          </a:p>
        </p:txBody>
      </p:sp>
    </p:spTree>
    <p:extLst>
      <p:ext uri="{BB962C8B-B14F-4D97-AF65-F5344CB8AC3E}">
        <p14:creationId xmlns:p14="http://schemas.microsoft.com/office/powerpoint/2010/main" val="632794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a:bodyPr>
          <a:lstStyle/>
          <a:p>
            <a:r>
              <a:rPr lang="en-US" dirty="0"/>
              <a:t>Decommission and replace</a:t>
            </a:r>
          </a:p>
          <a:p>
            <a:pPr lvl="1"/>
            <a:r>
              <a:rPr lang="en-US" dirty="0"/>
              <a:t>In some cases, a legacy system simply reaches its end of life. </a:t>
            </a:r>
          </a:p>
          <a:p>
            <a:pPr lvl="1"/>
            <a:r>
              <a:rPr lang="en-US" dirty="0"/>
              <a:t>The historical data is deemed to be of little value and the system can simply be replaced by a modern system providing the functions that the organization needs. The legacy system is decommissioned and archived. </a:t>
            </a:r>
          </a:p>
          <a:p>
            <a:pPr lvl="1"/>
            <a:r>
              <a:rPr lang="en-US" dirty="0"/>
              <a:t>If data is required from the legacy system it may be obtained from the archive. </a:t>
            </a:r>
          </a:p>
          <a:p>
            <a:pPr lvl="1"/>
            <a:r>
              <a:rPr lang="en-US" dirty="0"/>
              <a:t>This strategy provides a faster way to replace the legacy system, however, it may take some time for the organization to adjust to the new system. </a:t>
            </a:r>
          </a:p>
          <a:p>
            <a:pPr lvl="1"/>
            <a:r>
              <a:rPr lang="en-US" dirty="0"/>
              <a:t>The introduction of the new system is likely to require substantial training for personnel. </a:t>
            </a:r>
          </a:p>
          <a:p>
            <a:pPr lvl="1"/>
            <a:r>
              <a:rPr lang="en-US" dirty="0"/>
              <a:t>Under an initial period, the organization may have to obtain data from the archive as well as from the new system, this may involve using time-consuming manual processes. </a:t>
            </a:r>
          </a:p>
        </p:txBody>
      </p:sp>
    </p:spTree>
    <p:extLst>
      <p:ext uri="{BB962C8B-B14F-4D97-AF65-F5344CB8AC3E}">
        <p14:creationId xmlns:p14="http://schemas.microsoft.com/office/powerpoint/2010/main" val="1511721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integration Benefits</a:t>
            </a:r>
          </a:p>
        </p:txBody>
      </p:sp>
      <p:sp>
        <p:nvSpPr>
          <p:cNvPr id="3" name="Content Placeholder 2"/>
          <p:cNvSpPr>
            <a:spLocks noGrp="1"/>
          </p:cNvSpPr>
          <p:nvPr>
            <p:ph idx="1"/>
          </p:nvPr>
        </p:nvSpPr>
        <p:spPr/>
        <p:txBody>
          <a:bodyPr>
            <a:normAutofit fontScale="92500" lnSpcReduction="20000"/>
          </a:bodyPr>
          <a:lstStyle/>
          <a:p>
            <a:r>
              <a:rPr lang="en-US" dirty="0"/>
              <a:t>Less manual work. </a:t>
            </a:r>
          </a:p>
          <a:p>
            <a:pPr lvl="1"/>
            <a:r>
              <a:rPr lang="en-US" dirty="0"/>
              <a:t>Reentering the same data over and over again inevitably hinders your performance and comes with the risk of human error. </a:t>
            </a:r>
          </a:p>
          <a:p>
            <a:r>
              <a:rPr lang="en-US" dirty="0"/>
              <a:t>Better decision-making. </a:t>
            </a:r>
          </a:p>
          <a:p>
            <a:pPr lvl="1"/>
            <a:r>
              <a:rPr lang="en-US" dirty="0"/>
              <a:t>Integration of legacy systems with modern solutions allows you to unlock the invaluable data you’ve been collecting for decades, identify patterns in it, and use this knowledge to improve your strategic decisions. </a:t>
            </a:r>
          </a:p>
          <a:p>
            <a:r>
              <a:rPr lang="en-US" dirty="0"/>
              <a:t>Access to new technologies and functionalities. </a:t>
            </a:r>
          </a:p>
          <a:p>
            <a:pPr lvl="1"/>
            <a:r>
              <a:rPr lang="en-US" dirty="0"/>
              <a:t>Integration is a perfect way to enhance your legacy system with new features and modern technologies without building anything from scratch.</a:t>
            </a:r>
          </a:p>
          <a:p>
            <a:r>
              <a:rPr lang="en-US" dirty="0"/>
              <a:t>Minimal learning curve for old employees. </a:t>
            </a:r>
          </a:p>
          <a:p>
            <a:pPr lvl="1"/>
            <a:r>
              <a:rPr lang="en-US" dirty="0"/>
              <a:t>Replacing a legacy system with entirely new software always implies that you’ll need to train your staff to use it, which can be challenging, especially if you used the system for your core processes. </a:t>
            </a:r>
          </a:p>
          <a:p>
            <a:r>
              <a:rPr lang="en-US" dirty="0"/>
              <a:t>Minimal learning curve for new employees.</a:t>
            </a:r>
          </a:p>
          <a:p>
            <a:pPr lvl="1"/>
            <a:r>
              <a:rPr lang="en-US" dirty="0"/>
              <a:t>In terms of usability, many legacy systems are not as intuitive as their modern counterparts, and new employees might have a hard time getting a grasp of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750288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integration Challenges</a:t>
            </a:r>
          </a:p>
        </p:txBody>
      </p:sp>
      <p:sp>
        <p:nvSpPr>
          <p:cNvPr id="3" name="Content Placeholder 2"/>
          <p:cNvSpPr>
            <a:spLocks noGrp="1"/>
          </p:cNvSpPr>
          <p:nvPr>
            <p:ph idx="1"/>
          </p:nvPr>
        </p:nvSpPr>
        <p:spPr/>
        <p:txBody>
          <a:bodyPr>
            <a:normAutofit/>
          </a:bodyPr>
          <a:lstStyle/>
          <a:p>
            <a:r>
              <a:rPr lang="en-US" dirty="0"/>
              <a:t>The lack of expertise. </a:t>
            </a:r>
          </a:p>
          <a:p>
            <a:pPr lvl="1"/>
            <a:r>
              <a:rPr lang="en-US" dirty="0"/>
              <a:t>Legacy systems integration will require people that specialize in obsolete technologies. </a:t>
            </a:r>
          </a:p>
          <a:p>
            <a:r>
              <a:rPr lang="en-US" dirty="0"/>
              <a:t>Insufficient documentation. </a:t>
            </a:r>
          </a:p>
          <a:p>
            <a:pPr lvl="1"/>
            <a:r>
              <a:rPr lang="en-US" dirty="0"/>
              <a:t>More often than not, legacy applications are poorly documented. </a:t>
            </a:r>
          </a:p>
          <a:p>
            <a:r>
              <a:rPr lang="en-US" dirty="0"/>
              <a:t>Low quality of data. </a:t>
            </a:r>
          </a:p>
          <a:p>
            <a:pPr lvl="1"/>
            <a:r>
              <a:rPr lang="en-US" dirty="0"/>
              <a:t>The legacy data format and structure are too far from modern standards. </a:t>
            </a:r>
          </a:p>
          <a:p>
            <a:r>
              <a:rPr lang="en-US" dirty="0"/>
              <a:t>Resistance to change. </a:t>
            </a:r>
          </a:p>
          <a:p>
            <a:pPr lvl="1"/>
            <a:r>
              <a:rPr lang="en-US" dirty="0"/>
              <a:t>Despite the complexity of your legacy system, your employees might be unwilling to introduce “the unknown” into their working routine.</a:t>
            </a:r>
          </a:p>
          <a:p>
            <a:r>
              <a:rPr lang="en-US" dirty="0"/>
              <a:t>Security issues. </a:t>
            </a:r>
          </a:p>
          <a:p>
            <a:pPr lvl="1"/>
            <a:r>
              <a:rPr lang="en-US" dirty="0"/>
              <a:t>Legacy apps are vulnerable to cyber threats.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4194712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Main Types of Integration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39</a:t>
            </a:fld>
            <a:endParaRPr lang="en-US"/>
          </a:p>
        </p:txBody>
      </p:sp>
    </p:spTree>
    <p:extLst>
      <p:ext uri="{BB962C8B-B14F-4D97-AF65-F5344CB8AC3E}">
        <p14:creationId xmlns:p14="http://schemas.microsoft.com/office/powerpoint/2010/main" val="417856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Overview</a:t>
            </a:r>
          </a:p>
        </p:txBody>
      </p:sp>
      <p:sp>
        <p:nvSpPr>
          <p:cNvPr id="3" name="Content Placeholder 2"/>
          <p:cNvSpPr>
            <a:spLocks noGrp="1"/>
          </p:cNvSpPr>
          <p:nvPr>
            <p:ph idx="1"/>
          </p:nvPr>
        </p:nvSpPr>
        <p:spPr/>
        <p:txBody>
          <a:bodyPr/>
          <a:lstStyle/>
          <a:p>
            <a:r>
              <a:rPr lang="en-US" dirty="0"/>
              <a:t>What is Systems Integration?</a:t>
            </a:r>
          </a:p>
          <a:p>
            <a:pPr lvl="1"/>
            <a:r>
              <a:rPr lang="en-US" dirty="0"/>
              <a:t>What is system?</a:t>
            </a:r>
          </a:p>
          <a:p>
            <a:pPr lvl="2"/>
            <a:r>
              <a:rPr lang="en-US" dirty="0"/>
              <a:t>A system is an aggregation of subsystems cooperating so that the system is able to achieve one or more goals.</a:t>
            </a:r>
          </a:p>
          <a:p>
            <a:pPr lvl="1"/>
            <a:r>
              <a:rPr lang="en-US" dirty="0"/>
              <a:t>Systems integration is the process of linking together different computing systems and software applications physically or functionally, to act as a coordinated whole.</a:t>
            </a:r>
          </a:p>
          <a:p>
            <a:pPr lvl="1"/>
            <a:r>
              <a:rPr lang="en-US" dirty="0"/>
              <a:t>System integration is the process of connecting different sub-systems(components) into a single larger system that functions as one.</a:t>
            </a:r>
          </a:p>
          <a:p>
            <a:pPr lvl="2"/>
            <a:r>
              <a:rPr lang="en-US" dirty="0"/>
              <a:t>In software solutions, system integration is typically defined as the process of linking together various IT systems, services and/or software to enable all of them to work functionally together.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561281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Main Types of Integration</a:t>
            </a:r>
          </a:p>
        </p:txBody>
      </p:sp>
      <p:sp>
        <p:nvSpPr>
          <p:cNvPr id="3" name="Content Placeholder 2"/>
          <p:cNvSpPr>
            <a:spLocks noGrp="1"/>
          </p:cNvSpPr>
          <p:nvPr>
            <p:ph idx="1"/>
          </p:nvPr>
        </p:nvSpPr>
        <p:spPr/>
        <p:txBody>
          <a:bodyPr/>
          <a:lstStyle/>
          <a:p>
            <a:r>
              <a:rPr lang="en-US" dirty="0"/>
              <a:t>API Integration</a:t>
            </a:r>
          </a:p>
          <a:p>
            <a:r>
              <a:rPr lang="en-US" dirty="0" err="1"/>
              <a:t>Webhooks</a:t>
            </a:r>
            <a:endParaRPr lang="en-US" dirty="0"/>
          </a:p>
          <a:p>
            <a:r>
              <a:rPr lang="en-US" dirty="0"/>
              <a:t>Integration Services Component (ISC) </a:t>
            </a:r>
          </a:p>
          <a:p>
            <a:r>
              <a:rPr lang="en-US" dirty="0"/>
              <a:t>Orchestrations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pic>
        <p:nvPicPr>
          <p:cNvPr id="1026" name="Picture 2" descr="15 Webhook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120" t="2827" r="2353" b="8912"/>
          <a:stretch/>
        </p:blipFill>
        <p:spPr bwMode="auto">
          <a:xfrm>
            <a:off x="5395866" y="3385995"/>
            <a:ext cx="5323438" cy="235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0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Integration</a:t>
            </a:r>
          </a:p>
        </p:txBody>
      </p:sp>
      <p:sp>
        <p:nvSpPr>
          <p:cNvPr id="3" name="Content Placeholder 2"/>
          <p:cNvSpPr>
            <a:spLocks noGrp="1"/>
          </p:cNvSpPr>
          <p:nvPr>
            <p:ph idx="1"/>
          </p:nvPr>
        </p:nvSpPr>
        <p:spPr/>
        <p:txBody>
          <a:bodyPr>
            <a:normAutofit fontScale="85000" lnSpcReduction="20000"/>
          </a:bodyPr>
          <a:lstStyle/>
          <a:p>
            <a:r>
              <a:rPr lang="en-US" dirty="0"/>
              <a:t>Application Programming Interface (API) is the most common tool for connecting different applications for service management software. </a:t>
            </a:r>
          </a:p>
          <a:p>
            <a:r>
              <a:rPr lang="en-US" dirty="0"/>
              <a:t>There are many different types of API that are either public, partner, or private. What they all have in common is how they enable interaction between applications. </a:t>
            </a:r>
          </a:p>
          <a:p>
            <a:r>
              <a:rPr lang="en-US" dirty="0"/>
              <a:t>An API uses a common code language to specify functionality and set protocols. This gives your applications the ability to transfer data.</a:t>
            </a:r>
          </a:p>
          <a:p>
            <a:r>
              <a:rPr lang="en-US" dirty="0"/>
              <a:t>Pros:</a:t>
            </a:r>
          </a:p>
          <a:p>
            <a:pPr lvl="1"/>
            <a:r>
              <a:rPr lang="en-US" dirty="0"/>
              <a:t>Highly Flexible: Even though you are dependent on the developer resources, specific data becomes highly flexible because the integration uses product code.</a:t>
            </a:r>
          </a:p>
          <a:p>
            <a:pPr lvl="1"/>
            <a:r>
              <a:rPr lang="en-US" dirty="0"/>
              <a:t>App Changes Aren’t Disruptive: Service providers offer better functionality that goes uninterrupted since APIs are often limited in scope.</a:t>
            </a:r>
          </a:p>
          <a:p>
            <a:pPr lvl="1"/>
            <a:r>
              <a:rPr lang="en-US" dirty="0"/>
              <a:t>Widely Available: As stated earlier, API is the most common tool for third-party integration. So, it will be unlikely that you run into a service that won’t offer API integration options.</a:t>
            </a:r>
          </a:p>
          <a:p>
            <a:r>
              <a:rPr lang="en-US" dirty="0"/>
              <a:t>Cons:</a:t>
            </a:r>
          </a:p>
          <a:p>
            <a:pPr lvl="1"/>
            <a:r>
              <a:rPr lang="en-US" dirty="0"/>
              <a:t>Dependent on Vendor: Vendors are responsible for creating APIs. So, you are reliant on the vendor to create APIs for the specific type of information you are trying to pull.</a:t>
            </a:r>
          </a:p>
          <a:p>
            <a:pPr lvl="1"/>
            <a:r>
              <a:rPr lang="en-US" dirty="0"/>
              <a:t>Code-Intensive: Because they are code-based, APIs need an understanding of programming languages to install.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462994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Integration</a:t>
            </a:r>
          </a:p>
        </p:txBody>
      </p:sp>
      <p:sp>
        <p:nvSpPr>
          <p:cNvPr id="3" name="Content Placeholder 2"/>
          <p:cNvSpPr>
            <a:spLocks noGrp="1"/>
          </p:cNvSpPr>
          <p:nvPr>
            <p:ph idx="1"/>
          </p:nvPr>
        </p:nvSpPr>
        <p:spPr/>
        <p:txBody>
          <a:bodyPr>
            <a:normAutofit/>
          </a:bodyPr>
          <a:lstStyle/>
          <a:p>
            <a:r>
              <a:rPr lang="en-US" dirty="0"/>
              <a:t>Middleware is the hidden software layer that glues together distributed systems, applications, services, and devices. </a:t>
            </a:r>
          </a:p>
          <a:p>
            <a:r>
              <a:rPr lang="en-US" dirty="0"/>
              <a:t>It handles different tasks such as data management, messaging, API management, or authentication. Cloud middleware can be accessed via APIs. </a:t>
            </a:r>
          </a:p>
          <a:p>
            <a:r>
              <a:rPr lang="en-US" dirty="0"/>
              <a:t>In turn, an API gateway can be considered a type of middleware between a collection of services and systems using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730452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Webhooks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Webhooks</a:t>
            </a:r>
            <a:r>
              <a:rPr lang="en-US" dirty="0"/>
              <a:t> or HTTP callbacks are an alternative to API integration. </a:t>
            </a:r>
          </a:p>
          <a:p>
            <a:r>
              <a:rPr lang="en-US" dirty="0"/>
              <a:t>They are both tools that link to a web application but have two key differences. </a:t>
            </a:r>
          </a:p>
          <a:p>
            <a:r>
              <a:rPr lang="en-US" dirty="0"/>
              <a:t>For </a:t>
            </a:r>
            <a:r>
              <a:rPr lang="en-US" dirty="0" err="1"/>
              <a:t>webhooks</a:t>
            </a:r>
            <a:r>
              <a:rPr lang="en-US" dirty="0"/>
              <a:t>, implementation is often not code-based. They often have modules that are programmable within a web application. </a:t>
            </a:r>
          </a:p>
          <a:p>
            <a:r>
              <a:rPr lang="en-US" dirty="0"/>
              <a:t>Instead of being request-based, </a:t>
            </a:r>
            <a:r>
              <a:rPr lang="en-US" dirty="0" err="1"/>
              <a:t>webhooks</a:t>
            </a:r>
            <a:r>
              <a:rPr lang="en-US" dirty="0"/>
              <a:t> are event-based. </a:t>
            </a:r>
          </a:p>
          <a:p>
            <a:r>
              <a:rPr lang="en-US" dirty="0"/>
              <a:t>They only trigger when specific events occur within a third-party service.</a:t>
            </a:r>
          </a:p>
          <a:p>
            <a:r>
              <a:rPr lang="en-US" dirty="0"/>
              <a:t>Pros:</a:t>
            </a:r>
          </a:p>
          <a:p>
            <a:pPr lvl="1"/>
            <a:r>
              <a:rPr lang="en-US" dirty="0"/>
              <a:t>Real-Time Data: </a:t>
            </a:r>
            <a:r>
              <a:rPr lang="en-US" dirty="0" err="1"/>
              <a:t>Webhooks</a:t>
            </a:r>
            <a:r>
              <a:rPr lang="en-US" dirty="0"/>
              <a:t> don’t use a request-based system. They allow your team to view data on a real-time scale.</a:t>
            </a:r>
          </a:p>
          <a:p>
            <a:pPr lvl="1"/>
            <a:r>
              <a:rPr lang="en-US" dirty="0"/>
              <a:t>Supports Automation Efforts: Because data requests are event-based, you don’t have to set up poll timings to your data center. This can help streamline data flow and automation.</a:t>
            </a:r>
          </a:p>
          <a:p>
            <a:r>
              <a:rPr lang="en-US" dirty="0"/>
              <a:t>Cons:</a:t>
            </a:r>
          </a:p>
          <a:p>
            <a:pPr lvl="1"/>
            <a:r>
              <a:rPr lang="en-US" dirty="0"/>
              <a:t>Limits Data Manipulation: A </a:t>
            </a:r>
            <a:r>
              <a:rPr lang="en-US" dirty="0" err="1"/>
              <a:t>webhook</a:t>
            </a:r>
            <a:r>
              <a:rPr lang="en-US" dirty="0"/>
              <a:t> requires the service to trigger a data transfer based on an update. </a:t>
            </a:r>
          </a:p>
          <a:p>
            <a:pPr lvl="1"/>
            <a:r>
              <a:rPr lang="en-US" dirty="0"/>
              <a:t>In contrast to </a:t>
            </a:r>
            <a:r>
              <a:rPr lang="en-US" dirty="0" err="1"/>
              <a:t>webhooks</a:t>
            </a:r>
            <a:r>
              <a:rPr lang="en-US" dirty="0"/>
              <a:t>, APIs can list, create, edit, or delete an item without triggering a transfer.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4119524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Services Component (ISC)</a:t>
            </a:r>
          </a:p>
        </p:txBody>
      </p:sp>
      <p:sp>
        <p:nvSpPr>
          <p:cNvPr id="3" name="Content Placeholder 2"/>
          <p:cNvSpPr>
            <a:spLocks noGrp="1"/>
          </p:cNvSpPr>
          <p:nvPr>
            <p:ph idx="1"/>
          </p:nvPr>
        </p:nvSpPr>
        <p:spPr/>
        <p:txBody>
          <a:bodyPr>
            <a:normAutofit fontScale="92500" lnSpcReduction="10000"/>
          </a:bodyPr>
          <a:lstStyle/>
          <a:p>
            <a:r>
              <a:rPr lang="en-US" dirty="0"/>
              <a:t>Integration Services Component (ISC) lives on a local server unlike code-based integrations.  </a:t>
            </a:r>
          </a:p>
          <a:p>
            <a:r>
              <a:rPr lang="en-US" dirty="0"/>
              <a:t>The ISC creates a bridge with </a:t>
            </a:r>
            <a:r>
              <a:rPr lang="en-US" dirty="0" err="1"/>
              <a:t>on-premise</a:t>
            </a:r>
            <a:r>
              <a:rPr lang="en-US" dirty="0"/>
              <a:t> tools such as directories, asset management tools, and BI tools without the need for file imports.</a:t>
            </a:r>
          </a:p>
          <a:p>
            <a:r>
              <a:rPr lang="en-US" dirty="0"/>
              <a:t>Pros:</a:t>
            </a:r>
          </a:p>
          <a:p>
            <a:pPr lvl="1"/>
            <a:r>
              <a:rPr lang="en-US" dirty="0"/>
              <a:t>(Near) Out-of-the-Box Solution: The ISC immediately offers many data synchronization options you would likely use.</a:t>
            </a:r>
          </a:p>
          <a:p>
            <a:pPr lvl="1"/>
            <a:r>
              <a:rPr lang="en-US" dirty="0"/>
              <a:t>Wider Range of Functionality: With an ISC, you have complete data access that you can do anything with.  </a:t>
            </a:r>
          </a:p>
          <a:p>
            <a:pPr lvl="1"/>
            <a:r>
              <a:rPr lang="en-US" dirty="0"/>
              <a:t>Any data that you can access on the backend with your cloud service will be available.</a:t>
            </a:r>
          </a:p>
          <a:p>
            <a:r>
              <a:rPr lang="en-US" dirty="0"/>
              <a:t>Cons:</a:t>
            </a:r>
          </a:p>
          <a:p>
            <a:pPr lvl="1"/>
            <a:r>
              <a:rPr lang="en-US" dirty="0"/>
              <a:t>Knowledge of Database Architecture Necessary: If you are unfamiliar with how your local database is set up, implementing an ISC will be challenging.</a:t>
            </a:r>
          </a:p>
          <a:p>
            <a:pPr lvl="1"/>
            <a:r>
              <a:rPr lang="en-US" dirty="0"/>
              <a:t>Requires Access to the Backend of Your Applications: There will be many cases where backend access isn’t there for your team, so you won’t be able to use an ISC in those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896942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a:t>
            </a:r>
          </a:p>
        </p:txBody>
      </p:sp>
      <p:sp>
        <p:nvSpPr>
          <p:cNvPr id="3" name="Content Placeholder 2"/>
          <p:cNvSpPr>
            <a:spLocks noGrp="1"/>
          </p:cNvSpPr>
          <p:nvPr>
            <p:ph idx="1"/>
          </p:nvPr>
        </p:nvSpPr>
        <p:spPr/>
        <p:txBody>
          <a:bodyPr>
            <a:normAutofit fontScale="92500" lnSpcReduction="20000"/>
          </a:bodyPr>
          <a:lstStyle/>
          <a:p>
            <a:r>
              <a:rPr lang="en-US" dirty="0"/>
              <a:t>The most automated integration option is orchestrations. </a:t>
            </a:r>
          </a:p>
          <a:p>
            <a:r>
              <a:rPr lang="en-US" dirty="0"/>
              <a:t>It is the process of automating multiple systems and services together. </a:t>
            </a:r>
          </a:p>
          <a:p>
            <a:r>
              <a:rPr lang="en-US" dirty="0"/>
              <a:t>Teams will often use software configuration management tools such as PowerShell to build orchestrations. </a:t>
            </a:r>
          </a:p>
          <a:p>
            <a:r>
              <a:rPr lang="en-US" dirty="0"/>
              <a:t>Software configuration management tools offer various methods such as snap-ins or hosting APIs to connect with applications to manage the automation workflow.</a:t>
            </a:r>
          </a:p>
          <a:p>
            <a:r>
              <a:rPr lang="en-US" dirty="0"/>
              <a:t>Pros:</a:t>
            </a:r>
          </a:p>
          <a:p>
            <a:pPr lvl="1"/>
            <a:r>
              <a:rPr lang="en-US" dirty="0"/>
              <a:t>Full Automation: Automation across all processes.</a:t>
            </a:r>
          </a:p>
          <a:p>
            <a:pPr lvl="1"/>
            <a:r>
              <a:rPr lang="en-US" dirty="0"/>
              <a:t>Manages Multiple Systems: Ability to manage the integrations of multiple systems collectively.</a:t>
            </a:r>
          </a:p>
          <a:p>
            <a:r>
              <a:rPr lang="en-US" dirty="0"/>
              <a:t>Cons:</a:t>
            </a:r>
          </a:p>
          <a:p>
            <a:pPr lvl="1"/>
            <a:r>
              <a:rPr lang="en-US" dirty="0"/>
              <a:t>Code-Intensive: You need to have coding skills to manage your software configuration management tool.</a:t>
            </a:r>
          </a:p>
          <a:p>
            <a:pPr lvl="1"/>
            <a:r>
              <a:rPr lang="en-US" dirty="0"/>
              <a:t>Labor-Intensive: Because the workflows are quite complex, the setup can be a drawn-out process. Also, any asset or process changes force you to check how it will affect your orchestrations.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4075353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BAA9D7-1182-2D06-8207-5961CE3225EC}"/>
              </a:ext>
            </a:extLst>
          </p:cNvPr>
          <p:cNvSpPr>
            <a:spLocks noGrp="1"/>
          </p:cNvSpPr>
          <p:nvPr>
            <p:ph type="title"/>
          </p:nvPr>
        </p:nvSpPr>
        <p:spPr/>
        <p:txBody>
          <a:bodyPr/>
          <a:lstStyle/>
          <a:p>
            <a:r>
              <a:rPr lang="en-US" dirty="0"/>
              <a:t>Integration Steps</a:t>
            </a:r>
          </a:p>
        </p:txBody>
      </p:sp>
      <p:sp>
        <p:nvSpPr>
          <p:cNvPr id="6" name="Text Placeholder 5">
            <a:extLst>
              <a:ext uri="{FF2B5EF4-FFF2-40B4-BE49-F238E27FC236}">
                <a16:creationId xmlns:a16="http://schemas.microsoft.com/office/drawing/2014/main" id="{CFB533CF-05C8-E591-501F-31889B50638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B888A4-9912-177B-9050-0BEC567AA6B6}"/>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239433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steps of system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graphicFrame>
        <p:nvGraphicFramePr>
          <p:cNvPr id="7" name="Diagram 6"/>
          <p:cNvGraphicFramePr/>
          <p:nvPr>
            <p:extLst>
              <p:ext uri="{D42A27DB-BD31-4B8C-83A1-F6EECF244321}">
                <p14:modId xmlns:p14="http://schemas.microsoft.com/office/powerpoint/2010/main" val="2857962458"/>
              </p:ext>
            </p:extLst>
          </p:nvPr>
        </p:nvGraphicFramePr>
        <p:xfrm>
          <a:off x="972743" y="1207300"/>
          <a:ext cx="978277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412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steps of system integration</a:t>
            </a:r>
          </a:p>
        </p:txBody>
      </p:sp>
      <p:sp>
        <p:nvSpPr>
          <p:cNvPr id="3" name="Content Placeholder 2"/>
          <p:cNvSpPr>
            <a:spLocks noGrp="1"/>
          </p:cNvSpPr>
          <p:nvPr>
            <p:ph idx="1"/>
          </p:nvPr>
        </p:nvSpPr>
        <p:spPr/>
        <p:txBody>
          <a:bodyPr>
            <a:normAutofit/>
          </a:bodyPr>
          <a:lstStyle/>
          <a:p>
            <a:r>
              <a:rPr lang="en-US" dirty="0"/>
              <a:t>Planning and feasibility analysis</a:t>
            </a:r>
          </a:p>
          <a:p>
            <a:pPr lvl="1"/>
            <a:r>
              <a:rPr lang="en-US" dirty="0"/>
              <a:t>Every integration process starts with the assessment of systems to be integrated and mapping out a realistic strategy. </a:t>
            </a:r>
          </a:p>
          <a:p>
            <a:r>
              <a:rPr lang="en-US" dirty="0"/>
              <a:t>Architecture modeling</a:t>
            </a:r>
          </a:p>
          <a:p>
            <a:pPr lvl="1"/>
            <a:r>
              <a:rPr lang="en-US" dirty="0"/>
              <a:t>Choosing one of the common models we mentioned above or designing a custom architecture to meet your specific needs. </a:t>
            </a:r>
          </a:p>
          <a:p>
            <a:r>
              <a:rPr lang="en-US" dirty="0"/>
              <a:t>Implementation</a:t>
            </a:r>
          </a:p>
          <a:p>
            <a:pPr lvl="1"/>
            <a:r>
              <a:rPr lang="en-US" dirty="0"/>
              <a:t>The new integrated system is thoroughly tested to make sure that all modules seamlessly interact with one another without losing any data during transmission. </a:t>
            </a:r>
          </a:p>
          <a:p>
            <a:r>
              <a:rPr lang="en-US" dirty="0"/>
              <a:t>Maintenance</a:t>
            </a:r>
          </a:p>
          <a:p>
            <a:pPr lvl="1"/>
            <a:r>
              <a:rPr lang="en-US" dirty="0"/>
              <a:t>You shouldn’t neglect routine maintenance on the system.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389403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229B-E41B-EBCF-63DC-F3620B2B04DA}"/>
              </a:ext>
            </a:extLst>
          </p:cNvPr>
          <p:cNvSpPr>
            <a:spLocks noGrp="1"/>
          </p:cNvSpPr>
          <p:nvPr>
            <p:ph type="title"/>
          </p:nvPr>
        </p:nvSpPr>
        <p:spPr/>
        <p:txBody>
          <a:bodyPr>
            <a:normAutofit/>
          </a:bodyPr>
          <a:lstStyle/>
          <a:p>
            <a:r>
              <a:rPr lang="en-US" dirty="0"/>
              <a:t>12 Steps to Application Integration</a:t>
            </a:r>
          </a:p>
        </p:txBody>
      </p:sp>
      <p:sp>
        <p:nvSpPr>
          <p:cNvPr id="3" name="Content Placeholder 2">
            <a:extLst>
              <a:ext uri="{FF2B5EF4-FFF2-40B4-BE49-F238E27FC236}">
                <a16:creationId xmlns:a16="http://schemas.microsoft.com/office/drawing/2014/main" id="{67AC4D2D-C9A9-C049-A179-C5C20E9FBB97}"/>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Understand the enterprise and problem domain.</a:t>
            </a:r>
          </a:p>
          <a:p>
            <a:pPr marL="514350" indent="-514350">
              <a:buFont typeface="+mj-lt"/>
              <a:buAutoNum type="arabicPeriod"/>
            </a:pPr>
            <a:r>
              <a:rPr lang="en-US" dirty="0"/>
              <a:t>Make sense of the data.</a:t>
            </a:r>
          </a:p>
          <a:p>
            <a:pPr marL="514350" indent="-514350">
              <a:buFont typeface="+mj-lt"/>
              <a:buAutoNum type="arabicPeriod"/>
            </a:pPr>
            <a:r>
              <a:rPr lang="en-US" dirty="0"/>
              <a:t>Make sense of the processes.</a:t>
            </a:r>
          </a:p>
          <a:p>
            <a:pPr marL="514350" indent="-514350">
              <a:buFont typeface="+mj-lt"/>
              <a:buAutoNum type="arabicPeriod"/>
            </a:pPr>
            <a:r>
              <a:rPr lang="en-US" dirty="0"/>
              <a:t>Identify any application interfaces.</a:t>
            </a:r>
          </a:p>
          <a:p>
            <a:pPr marL="514350" indent="-514350">
              <a:buFont typeface="+mj-lt"/>
              <a:buAutoNum type="arabicPeriod"/>
            </a:pPr>
            <a:r>
              <a:rPr lang="en-US" dirty="0"/>
              <a:t>Identify the business events.</a:t>
            </a:r>
          </a:p>
          <a:p>
            <a:pPr marL="514350" indent="-514350">
              <a:buFont typeface="+mj-lt"/>
              <a:buAutoNum type="arabicPeriod"/>
            </a:pPr>
            <a:r>
              <a:rPr lang="en-US" dirty="0"/>
              <a:t>Identify the data transformation scenarios.</a:t>
            </a:r>
          </a:p>
          <a:p>
            <a:pPr marL="514350" indent="-514350">
              <a:buFont typeface="+mj-lt"/>
              <a:buAutoNum type="arabicPeriod"/>
            </a:pPr>
            <a:r>
              <a:rPr lang="en-US" dirty="0"/>
              <a:t>Map information movement.</a:t>
            </a:r>
          </a:p>
          <a:p>
            <a:pPr marL="514350" indent="-514350">
              <a:buFont typeface="+mj-lt"/>
              <a:buAutoNum type="arabicPeriod"/>
            </a:pPr>
            <a:r>
              <a:rPr lang="en-US" dirty="0"/>
              <a:t>Apply technology.</a:t>
            </a:r>
          </a:p>
          <a:p>
            <a:pPr marL="514350" indent="-514350">
              <a:buFont typeface="+mj-lt"/>
              <a:buAutoNum type="arabicPeriod"/>
            </a:pPr>
            <a:r>
              <a:rPr lang="en-US" dirty="0"/>
              <a:t>Test, test, test.</a:t>
            </a:r>
          </a:p>
          <a:p>
            <a:pPr marL="514350" indent="-514350">
              <a:buFont typeface="+mj-lt"/>
              <a:buAutoNum type="arabicPeriod"/>
            </a:pPr>
            <a:r>
              <a:rPr lang="en-US" dirty="0"/>
              <a:t>Consider performance.</a:t>
            </a:r>
          </a:p>
          <a:p>
            <a:pPr marL="514350" indent="-514350">
              <a:buFont typeface="+mj-lt"/>
              <a:buAutoNum type="arabicPeriod"/>
            </a:pPr>
            <a:r>
              <a:rPr lang="en-US" dirty="0"/>
              <a:t>Define the value.</a:t>
            </a:r>
          </a:p>
          <a:p>
            <a:pPr marL="514350" indent="-514350">
              <a:buFont typeface="+mj-lt"/>
              <a:buAutoNum type="arabicPeriod"/>
            </a:pPr>
            <a:r>
              <a:rPr lang="en-US" dirty="0"/>
              <a:t>Create maintenance procedures.</a:t>
            </a:r>
          </a:p>
        </p:txBody>
      </p:sp>
      <p:sp>
        <p:nvSpPr>
          <p:cNvPr id="4" name="Slide Number Placeholder 3">
            <a:extLst>
              <a:ext uri="{FF2B5EF4-FFF2-40B4-BE49-F238E27FC236}">
                <a16:creationId xmlns:a16="http://schemas.microsoft.com/office/drawing/2014/main" id="{CB0827A6-672A-79E4-ABAA-34B1489A3733}"/>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0634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Overview</a:t>
            </a:r>
          </a:p>
        </p:txBody>
      </p:sp>
      <p:sp>
        <p:nvSpPr>
          <p:cNvPr id="3" name="Content Placeholder 2"/>
          <p:cNvSpPr>
            <a:spLocks noGrp="1"/>
          </p:cNvSpPr>
          <p:nvPr>
            <p:ph idx="1"/>
          </p:nvPr>
        </p:nvSpPr>
        <p:spPr/>
        <p:txBody>
          <a:bodyPr/>
          <a:lstStyle/>
          <a:p>
            <a:r>
              <a:rPr lang="en-US" dirty="0"/>
              <a:t>The main reason for organizations to use system integration is:</a:t>
            </a:r>
          </a:p>
          <a:p>
            <a:pPr lvl="1"/>
            <a:r>
              <a:rPr lang="en-US" dirty="0"/>
              <a:t>Their need to improve productivity and quality of their operations.</a:t>
            </a:r>
          </a:p>
          <a:p>
            <a:pPr lvl="1"/>
            <a:r>
              <a:rPr lang="en-US" dirty="0"/>
              <a:t>Get the organizations various IT systems to “talk to each other” through the integration, to speed up information flows and reduce operational costs for the organization.</a:t>
            </a:r>
          </a:p>
          <a:p>
            <a:pPr lvl="1"/>
            <a:r>
              <a:rPr lang="en-US" dirty="0"/>
              <a:t>But system integration is not used only to connect an organization’s internal systems, but also third parties that the organization operates with.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581908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E53A-EDDE-8E8F-947E-005BE16E8518}"/>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0A4E50BF-B398-CBBF-763B-3376A3638AF0}"/>
              </a:ext>
            </a:extLst>
          </p:cNvPr>
          <p:cNvSpPr>
            <a:spLocks noGrp="1"/>
          </p:cNvSpPr>
          <p:nvPr>
            <p:ph idx="1"/>
          </p:nvPr>
        </p:nvSpPr>
        <p:spPr/>
        <p:txBody>
          <a:bodyPr>
            <a:normAutofit/>
          </a:bodyPr>
          <a:lstStyle/>
          <a:p>
            <a:r>
              <a:rPr lang="en-US" dirty="0"/>
              <a:t>System integration, enterprise application integration (EAI), and enterprise resource planning (ERP) are closely related concepts that are used in modern businesses to streamline operations and increase efficiency.</a:t>
            </a:r>
          </a:p>
          <a:p>
            <a:r>
              <a:rPr lang="en-US" dirty="0"/>
              <a:t>System integration refers to the process of connecting different systems and applications to work together seamlessly, facilitating the exchange of data and information between them.</a:t>
            </a:r>
          </a:p>
        </p:txBody>
      </p:sp>
      <p:sp>
        <p:nvSpPr>
          <p:cNvPr id="4" name="Slide Number Placeholder 3">
            <a:extLst>
              <a:ext uri="{FF2B5EF4-FFF2-40B4-BE49-F238E27FC236}">
                <a16:creationId xmlns:a16="http://schemas.microsoft.com/office/drawing/2014/main" id="{489B7A08-D832-33BC-0070-C72D243F1DE1}"/>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266982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E53A-EDDE-8E8F-947E-005BE16E8518}"/>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0A4E50BF-B398-CBBF-763B-3376A3638AF0}"/>
              </a:ext>
            </a:extLst>
          </p:cNvPr>
          <p:cNvSpPr>
            <a:spLocks noGrp="1"/>
          </p:cNvSpPr>
          <p:nvPr>
            <p:ph idx="1"/>
          </p:nvPr>
        </p:nvSpPr>
        <p:spPr/>
        <p:txBody>
          <a:bodyPr>
            <a:normAutofit/>
          </a:bodyPr>
          <a:lstStyle/>
          <a:p>
            <a:r>
              <a:rPr lang="en-US" dirty="0"/>
              <a:t>EAI is a more advanced form of system integration that focuses on integrating more complex enterprise-level applications, such as customer relationship management (CRM), supply chain management (SCM), and human resources management (HRM) systems.</a:t>
            </a:r>
          </a:p>
          <a:p>
            <a:r>
              <a:rPr lang="en-US" dirty="0"/>
              <a:t>ERP is a software solution that brings together all the different functions and processes of a business into a single, integrated system. It typically includes modules for finance, sales, procurement, inventory management, and more.</a:t>
            </a:r>
          </a:p>
          <a:p>
            <a:r>
              <a:rPr lang="en-US" dirty="0"/>
              <a:t>ERP can be seen as the ultimate goal of system integration and EAI, providing a unified view of the entire business that enables better decision-making and improved efficiency.</a:t>
            </a:r>
          </a:p>
        </p:txBody>
      </p:sp>
      <p:sp>
        <p:nvSpPr>
          <p:cNvPr id="4" name="Slide Number Placeholder 3">
            <a:extLst>
              <a:ext uri="{FF2B5EF4-FFF2-40B4-BE49-F238E27FC236}">
                <a16:creationId xmlns:a16="http://schemas.microsoft.com/office/drawing/2014/main" id="{489B7A08-D832-33BC-0070-C72D243F1DE1}"/>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18699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need it?</a:t>
            </a:r>
          </a:p>
        </p:txBody>
      </p:sp>
      <p:sp>
        <p:nvSpPr>
          <p:cNvPr id="3" name="Content Placeholder 2"/>
          <p:cNvSpPr>
            <a:spLocks noGrp="1"/>
          </p:cNvSpPr>
          <p:nvPr>
            <p:ph idx="1"/>
          </p:nvPr>
        </p:nvSpPr>
        <p:spPr/>
        <p:txBody>
          <a:bodyPr>
            <a:normAutofit/>
          </a:bodyPr>
          <a:lstStyle/>
          <a:p>
            <a:r>
              <a:rPr lang="en-US" dirty="0"/>
              <a:t>System integration is the process of joining software and hardware modules into one cohesive infrastructure, enabling all pieces to work as a whole. </a:t>
            </a:r>
          </a:p>
          <a:p>
            <a:r>
              <a:rPr lang="en-US" dirty="0"/>
              <a:t>Often referred to as IT integration or software integration, it results in the following advantages.</a:t>
            </a:r>
          </a:p>
          <a:p>
            <a:pPr lvl="1"/>
            <a:r>
              <a:rPr lang="en-US" dirty="0"/>
              <a:t>Increased productivity</a:t>
            </a:r>
          </a:p>
          <a:p>
            <a:pPr lvl="1"/>
            <a:r>
              <a:rPr lang="en-US" dirty="0"/>
              <a:t>More accurate and trustworthy data</a:t>
            </a:r>
          </a:p>
          <a:p>
            <a:pPr lvl="1"/>
            <a:r>
              <a:rPr lang="en-US" dirty="0"/>
              <a:t>Faster decision-making</a:t>
            </a:r>
          </a:p>
          <a:p>
            <a:pPr lvl="1"/>
            <a:r>
              <a:rPr lang="en-US" dirty="0"/>
              <a:t>Cost-effectiveness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14729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Integration Types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71572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fontScale="85000" lnSpcReduction="20000"/>
          </a:bodyPr>
          <a:lstStyle/>
          <a:p>
            <a:r>
              <a:rPr lang="en-US" dirty="0"/>
              <a:t>Data Integration</a:t>
            </a:r>
          </a:p>
          <a:p>
            <a:pPr lvl="1"/>
            <a:r>
              <a:rPr lang="en-US" dirty="0"/>
              <a:t>Data integration is the process of gathering data from disparate sources (e.g., services, platforms, and databases) together to provide businesses with a centralized access point making data more available and easy to process/consume by systems and their users.</a:t>
            </a:r>
          </a:p>
          <a:p>
            <a:r>
              <a:rPr lang="en-US" dirty="0"/>
              <a:t>Business-to-Business Integration</a:t>
            </a:r>
          </a:p>
          <a:p>
            <a:pPr lvl="1"/>
            <a:r>
              <a:rPr lang="en-US" dirty="0"/>
              <a:t>This type of integration enables companies to automate business communication and processes with all stakeholders to exchange vital for their business data more efficiently. So, with the B2B integration, organizations facilitate real-time data exchange with their business partners.  </a:t>
            </a:r>
          </a:p>
          <a:p>
            <a:r>
              <a:rPr lang="en-US" dirty="0"/>
              <a:t>Legacy System Integration</a:t>
            </a:r>
          </a:p>
          <a:p>
            <a:pPr lvl="1"/>
            <a:r>
              <a:rPr lang="en-US" dirty="0"/>
              <a:t>Legacy system integration implies connectivity between outdated legacy systems (still vital for core business) with more modern IT infrastructure to ensure seamless communication between the components and avoid disrupting a company's day-to-day workflow.  </a:t>
            </a:r>
          </a:p>
          <a:p>
            <a:r>
              <a:rPr lang="en-US" dirty="0"/>
              <a:t>Electronic Document Interchange (EDI)</a:t>
            </a:r>
          </a:p>
          <a:p>
            <a:pPr lvl="1"/>
            <a:r>
              <a:rPr lang="en-US" dirty="0"/>
              <a:t>EDI is the system-to-system exchange of business documents in a standard electronic format between business partners intended to replace paper-based documents (e.g., invoices or purchase orders). Hence, this type of integration is vital for companies looking to enable paper-based business transactions to save time and avoid costly errors resulting from manual processing.</a:t>
            </a:r>
          </a:p>
          <a:p>
            <a:r>
              <a:rPr lang="en-US" dirty="0"/>
              <a:t>Enterprise Application Integration (EAI)</a:t>
            </a:r>
          </a:p>
          <a:p>
            <a:pPr lvl="1"/>
            <a:r>
              <a:rPr lang="en-US" dirty="0"/>
              <a:t>EAI is all about bridging gaps between different software programs and applications (ERP, CRM, SCM, etc.) to streamline business processes through smooth data flow from one point to another.</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09976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Business-to-business integration</a:t>
            </a:r>
          </a:p>
          <a:p>
            <a:pPr lvl="1"/>
            <a:r>
              <a:rPr lang="en-US" dirty="0"/>
              <a:t>Goal: connecting systems of two or more organizations</a:t>
            </a:r>
          </a:p>
          <a:p>
            <a:pPr lvl="1"/>
            <a:r>
              <a:rPr lang="en-US" dirty="0"/>
              <a:t>Business-to-business or B2B integration automates transactions and document exchange across companies. </a:t>
            </a:r>
          </a:p>
          <a:p>
            <a:pPr lvl="1"/>
            <a:r>
              <a:rPr lang="en-US" dirty="0"/>
              <a:t>It leads to more efficient cooperation and trade with suppliers, customers, and partners.</a:t>
            </a:r>
          </a:p>
          <a:p>
            <a:pPr lvl="1"/>
            <a:r>
              <a:rPr lang="en-US" dirty="0"/>
              <a:t>Example: connecting a retailer’s purchasing system to a supplier’s ERP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830620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TotalTime>
  <Words>4541</Words>
  <Application>Microsoft Office PowerPoint</Application>
  <PresentationFormat>Widescreen</PresentationFormat>
  <Paragraphs>348</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Candara</vt:lpstr>
      <vt:lpstr>Office Theme</vt:lpstr>
      <vt:lpstr>Introduction</vt:lpstr>
      <vt:lpstr>Outline</vt:lpstr>
      <vt:lpstr>Introduction</vt:lpstr>
      <vt:lpstr>System integration Overview</vt:lpstr>
      <vt:lpstr>System integration Overview</vt:lpstr>
      <vt:lpstr>When do you need it?</vt:lpstr>
      <vt:lpstr>Integration Types</vt:lpstr>
      <vt:lpstr>Most Common Integration Types</vt:lpstr>
      <vt:lpstr>Most Common Integration Types</vt:lpstr>
      <vt:lpstr>Most Common Integration Types</vt:lpstr>
      <vt:lpstr>Most Common Integration Types</vt:lpstr>
      <vt:lpstr>Most Common Integration Types</vt:lpstr>
      <vt:lpstr>Most Common Integration Types</vt:lpstr>
      <vt:lpstr>Integration Models</vt:lpstr>
      <vt:lpstr>Integration Models</vt:lpstr>
      <vt:lpstr>Point-to-Point Integration</vt:lpstr>
      <vt:lpstr>Point-to-Point Integration</vt:lpstr>
      <vt:lpstr>Hub-and-spoke model</vt:lpstr>
      <vt:lpstr>Enterprise Service Bus (ESB)</vt:lpstr>
      <vt:lpstr>Vertical Integration</vt:lpstr>
      <vt:lpstr>Star Integration</vt:lpstr>
      <vt:lpstr>Horizontal Integration</vt:lpstr>
      <vt:lpstr>Common Data Format integration</vt:lpstr>
      <vt:lpstr>Integrated system vs. Legacy System</vt:lpstr>
      <vt:lpstr>Legacy System</vt:lpstr>
      <vt:lpstr>Integrated system vs. Legacy system</vt:lpstr>
      <vt:lpstr>Legacy systems modernization and migration</vt:lpstr>
      <vt:lpstr>Legacy systems modernization and migration</vt:lpstr>
      <vt:lpstr>Legacy systems modernization techniques</vt:lpstr>
      <vt:lpstr>Legacy systems modernization and migration</vt:lpstr>
      <vt:lpstr>Legacy systems modernization process</vt:lpstr>
      <vt:lpstr>Strategies for Legacy Modernization</vt:lpstr>
      <vt:lpstr>Strategies for Legacy Modernization</vt:lpstr>
      <vt:lpstr>Strategies for Legacy Modernization</vt:lpstr>
      <vt:lpstr>Strategies for Legacy Modernization</vt:lpstr>
      <vt:lpstr>Strategies for Legacy Modernization</vt:lpstr>
      <vt:lpstr>Legacy system integration Benefits</vt:lpstr>
      <vt:lpstr>Legacy system integration Challenges</vt:lpstr>
      <vt:lpstr>4 Main Types of Integration</vt:lpstr>
      <vt:lpstr>4 Main Types of Integration</vt:lpstr>
      <vt:lpstr>API Integration</vt:lpstr>
      <vt:lpstr>API Integration</vt:lpstr>
      <vt:lpstr>Webhooks</vt:lpstr>
      <vt:lpstr>Integration Services Component (ISC)</vt:lpstr>
      <vt:lpstr>Orchestrations</vt:lpstr>
      <vt:lpstr>Integration Steps</vt:lpstr>
      <vt:lpstr>Key steps of system integration</vt:lpstr>
      <vt:lpstr>Key steps of system integration</vt:lpstr>
      <vt:lpstr>12 Steps to Application Integration</vt:lpstr>
      <vt:lpstr>Final Notes</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Mamdouh Alenezi</cp:lastModifiedBy>
  <cp:revision>190</cp:revision>
  <cp:lastPrinted>2021-10-18T07:27:50Z</cp:lastPrinted>
  <dcterms:created xsi:type="dcterms:W3CDTF">2021-10-12T10:09:12Z</dcterms:created>
  <dcterms:modified xsi:type="dcterms:W3CDTF">2023-03-04T17:57:08Z</dcterms:modified>
</cp:coreProperties>
</file>