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353" r:id="rId3"/>
    <p:sldId id="545" r:id="rId4"/>
    <p:sldId id="296" r:id="rId5"/>
    <p:sldId id="463" r:id="rId6"/>
    <p:sldId id="465" r:id="rId7"/>
    <p:sldId id="694" r:id="rId8"/>
    <p:sldId id="709" r:id="rId9"/>
    <p:sldId id="693" r:id="rId10"/>
    <p:sldId id="471" r:id="rId11"/>
    <p:sldId id="649" r:id="rId12"/>
    <p:sldId id="650" r:id="rId13"/>
    <p:sldId id="651" r:id="rId14"/>
    <p:sldId id="652" r:id="rId15"/>
    <p:sldId id="653" r:id="rId16"/>
    <p:sldId id="654" r:id="rId17"/>
    <p:sldId id="655" r:id="rId18"/>
    <p:sldId id="656" r:id="rId19"/>
    <p:sldId id="657" r:id="rId20"/>
    <p:sldId id="658" r:id="rId21"/>
    <p:sldId id="670" r:id="rId22"/>
    <p:sldId id="703" r:id="rId23"/>
    <p:sldId id="704" r:id="rId24"/>
    <p:sldId id="705" r:id="rId25"/>
    <p:sldId id="669" r:id="rId26"/>
    <p:sldId id="702" r:id="rId27"/>
    <p:sldId id="696" r:id="rId28"/>
    <p:sldId id="697" r:id="rId29"/>
    <p:sldId id="698" r:id="rId30"/>
    <p:sldId id="699" r:id="rId31"/>
    <p:sldId id="700" r:id="rId32"/>
    <p:sldId id="706" r:id="rId33"/>
    <p:sldId id="701" r:id="rId34"/>
    <p:sldId id="708" r:id="rId35"/>
    <p:sldId id="721" r:id="rId36"/>
    <p:sldId id="710" r:id="rId37"/>
    <p:sldId id="711" r:id="rId38"/>
    <p:sldId id="712" r:id="rId39"/>
    <p:sldId id="713" r:id="rId40"/>
    <p:sldId id="714" r:id="rId41"/>
    <p:sldId id="715" r:id="rId42"/>
    <p:sldId id="720" r:id="rId43"/>
    <p:sldId id="716" r:id="rId44"/>
    <p:sldId id="717" r:id="rId45"/>
    <p:sldId id="999" r:id="rId46"/>
    <p:sldId id="707" r:id="rId47"/>
    <p:sldId id="738" r:id="rId48"/>
    <p:sldId id="731" r:id="rId49"/>
    <p:sldId id="736" r:id="rId50"/>
    <p:sldId id="724" r:id="rId51"/>
    <p:sldId id="730" r:id="rId52"/>
    <p:sldId id="739" r:id="rId53"/>
    <p:sldId id="732" r:id="rId54"/>
    <p:sldId id="725" r:id="rId55"/>
    <p:sldId id="722" r:id="rId56"/>
    <p:sldId id="723" r:id="rId57"/>
    <p:sldId id="734" r:id="rId58"/>
    <p:sldId id="733" r:id="rId59"/>
    <p:sldId id="735" r:id="rId60"/>
    <p:sldId id="726" r:id="rId61"/>
    <p:sldId id="727" r:id="rId62"/>
    <p:sldId id="728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884" autoAdjust="0"/>
  </p:normalViewPr>
  <p:slideViewPr>
    <p:cSldViewPr snapToGrid="0">
      <p:cViewPr varScale="1">
        <p:scale>
          <a:sx n="91" d="100"/>
          <a:sy n="91" d="100"/>
        </p:scale>
        <p:origin x="7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A6B2D0C-F11F-46E2-AD93-F25A8C239703}" type="slidenum">
              <a:rPr lang="en-US" smtClean="0">
                <a:latin typeface="Arial" charset="0"/>
              </a:rPr>
              <a:pPr/>
              <a:t>4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704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04F3239-FAB7-454B-9943-B371A3B31FB0}" type="slidenum">
              <a:rPr lang="en-US" smtClean="0">
                <a:latin typeface="Arial" charset="0"/>
              </a:rPr>
              <a:pPr/>
              <a:t>13</a:t>
            </a:fld>
            <a:endParaRPr lang="en-US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510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793B10A-F72E-46B5-8422-435558A1104D}" type="slidenum">
              <a:rPr lang="en-US" smtClean="0">
                <a:latin typeface="Arial" charset="0"/>
              </a:rPr>
              <a:pPr/>
              <a:t>14</a:t>
            </a:fld>
            <a:endParaRPr lang="en-US">
              <a:latin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295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1455C9C-AD7A-4713-9633-6169F6243A34}" type="slidenum">
              <a:rPr lang="en-US" smtClean="0">
                <a:latin typeface="Arial" charset="0"/>
              </a:rPr>
              <a:pPr/>
              <a:t>15</a:t>
            </a:fld>
            <a:endParaRPr lang="en-US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167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408269-0514-4CC6-9484-77E37C298823}" type="slidenum">
              <a:rPr lang="en-US" smtClean="0">
                <a:latin typeface="Arial" charset="0"/>
              </a:rPr>
              <a:pPr/>
              <a:t>16</a:t>
            </a:fld>
            <a:endParaRPr lang="en-US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678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59CA6D-0015-4EBE-BA69-B5FD38618E0E}" type="slidenum">
              <a:rPr lang="en-US" smtClean="0">
                <a:latin typeface="Arial" charset="0"/>
              </a:rPr>
              <a:pPr/>
              <a:t>17</a:t>
            </a:fld>
            <a:endParaRPr lang="en-US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707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BACABA9-FC52-438D-8D20-FDABD794D354}" type="slidenum">
              <a:rPr lang="en-US" smtClean="0">
                <a:latin typeface="Arial" charset="0"/>
              </a:rPr>
              <a:pPr/>
              <a:t>18</a:t>
            </a:fld>
            <a:endParaRPr lang="en-US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5625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9B1F03-45F4-437B-B8D0-D7A55C50CFF2}" type="slidenum">
              <a:rPr lang="en-US" smtClean="0">
                <a:latin typeface="Arial" charset="0"/>
              </a:rPr>
              <a:pPr/>
              <a:t>19</a:t>
            </a:fld>
            <a:endParaRPr lang="en-US">
              <a:latin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817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6F26396-4067-48A2-90D3-2885ADD3B4C9}" type="slidenum">
              <a:rPr lang="en-US" smtClean="0">
                <a:latin typeface="Arial" charset="0"/>
              </a:rPr>
              <a:pPr/>
              <a:t>20</a:t>
            </a:fld>
            <a:endParaRPr lang="en-US">
              <a:latin typeface="Arial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856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0B704B-67B5-4A1D-9D47-557FC20F7E5B}" type="slidenum">
              <a:rPr lang="en-US" smtClean="0">
                <a:latin typeface="Arial" charset="0"/>
              </a:rPr>
              <a:pPr/>
              <a:t>21</a:t>
            </a:fld>
            <a:endParaRPr lang="en-US">
              <a:latin typeface="Arial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326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1D26001-FAC3-45A6-8083-69F5203E62B1}" type="slidenum">
              <a:rPr lang="en-US" smtClean="0">
                <a:latin typeface="Arial" charset="0"/>
              </a:rPr>
              <a:pPr/>
              <a:t>25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002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DB861D-5F7F-40A1-A81F-163E3AFA7C3D}" type="slidenum">
              <a:rPr lang="en-US" smtClean="0">
                <a:latin typeface="Arial" charset="0"/>
              </a:rPr>
              <a:pPr/>
              <a:t>5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318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3AAD4F-E645-439F-8BD1-0808D887FC9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04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DCE58D1-44FE-41CC-97FF-6DE6C0109E3E}" type="slidenum">
              <a:rPr lang="en-US" b="0" smtClean="0">
                <a:latin typeface="Arial" pitchFamily="34" charset="0"/>
              </a:rPr>
              <a:pPr/>
              <a:t>32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388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3AAD4F-E645-439F-8BD1-0808D887FC9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34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3AAD4F-E645-439F-8BD1-0808D887FC9E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303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3AAD4F-E645-439F-8BD1-0808D887FC9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927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3AAD4F-E645-439F-8BD1-0808D887FC9E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694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3AAD4F-E645-439F-8BD1-0808D887FC9E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962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3AAD4F-E645-439F-8BD1-0808D887FC9E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20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3AAD4F-E645-439F-8BD1-0808D887FC9E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138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3AAD4F-E645-439F-8BD1-0808D887FC9E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74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BCF881A-0E41-4AF3-931F-A1754726E7B9}" type="slidenum">
              <a:rPr lang="en-US" smtClean="0">
                <a:latin typeface="Arial" charset="0"/>
              </a:rPr>
              <a:pPr/>
              <a:t>6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3820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3AAD4F-E645-439F-8BD1-0808D887FC9E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48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97BFC15-45DB-422F-8ABF-34B5BBA0A4B8}" type="slidenum">
              <a:rPr lang="en-US" smtClean="0">
                <a:latin typeface="Arial" charset="0"/>
              </a:rPr>
              <a:pPr/>
              <a:t>7</a:t>
            </a:fld>
            <a:endParaRPr lang="en-US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528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3AAD4F-E645-439F-8BD1-0808D887FC9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2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3AAD4F-E645-439F-8BD1-0808D887FC9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01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5E7386A-31E3-4986-A3BA-0A092AA9D0BD}" type="slidenum">
              <a:rPr lang="en-US" smtClean="0">
                <a:latin typeface="Arial" charset="0"/>
              </a:rPr>
              <a:pPr/>
              <a:t>10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791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A0C4A15-9B81-4BF3-A6E2-C394C3956D71}" type="slidenum">
              <a:rPr lang="en-US" smtClean="0">
                <a:latin typeface="Arial" charset="0"/>
              </a:rPr>
              <a:pPr/>
              <a:t>11</a:t>
            </a:fld>
            <a:endParaRPr lang="en-US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55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8B62939-1B50-438E-942A-B73060DDBEB5}" type="slidenum">
              <a:rPr lang="en-US" smtClean="0">
                <a:latin typeface="Arial" charset="0"/>
              </a:rPr>
              <a:pPr/>
              <a:t>12</a:t>
            </a:fld>
            <a:endParaRPr lang="en-US">
              <a:latin typeface="Arial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325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3E56-3C1A-435A-851B-5B1F221C2038}" type="datetime1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volution of Systems Integration - Java Code Geeks - 202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312" y="175390"/>
            <a:ext cx="1767229" cy="170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6837-4851-4AA6-8AED-554226C981D1}" type="datetime1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32E1-BB70-4827-BA33-FF5AFC435BE9}" type="datetime1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EAF6-54F2-4DF5-9C6B-3F6F95B86356}" type="datetime1">
              <a:rPr lang="en-US" smtClean="0"/>
              <a:t>3/4/2023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64A56-6FF4-479A-8655-719A18A98C4B}" type="datetime1">
              <a:rPr lang="en-US" smtClean="0"/>
              <a:t>3/4/2023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1"/>
            <a:ext cx="12192000" cy="83063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83063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995248"/>
            <a:ext cx="11650767" cy="547068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1044-FC46-4CBC-9061-59528F4899F3}" type="datetime1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08C-77F3-471E-A5C4-1D2068144BAC}" type="datetime1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7AD1-16F4-44C3-AE32-24C59A599E9D}" type="datetime1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DB4F-4316-4DF5-A229-BC1D787C82A0}" type="datetime1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4B7-7A9F-432D-B7B9-6824267AA574}" type="datetime1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83210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0"/>
            <a:ext cx="11650767" cy="83210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3A2-B712-486A-8AB5-D41B95D547BE}" type="datetime1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F318-F19F-4608-B7EF-F7FB8A482213}" type="datetime1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EF8C-69D6-4C3E-B892-F682F307A7B6}" type="datetime1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7C73-4A31-4C17-AFB7-7B8470027787}" type="datetime1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venus.eas.asu.edu/WSRepository/Services/WcfRestService4/Service1/PiValue" TargetMode="External"/><Relationship Id="rId2" Type="http://schemas.openxmlformats.org/officeDocument/2006/relationships/hyperlink" Target="http://neptune.fulton.ad.asu.edu/WSRepository/Services/WcfRestService4/Service1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://venus.eas.asu.edu/WSRepository/Services/WcfRestService4/Service1/add2?x=15&amp;y=17" TargetMode="External"/><Relationship Id="rId4" Type="http://schemas.openxmlformats.org/officeDocument/2006/relationships/hyperlink" Target="http://venus.sod.asu.edu/WSRepository/Services/WcfRestService4/Service1/AbsValue?x=-123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venus.eas.asu.edu/WSRepository/Services/RandomString/Service.svc/GetRandomString/8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venus.sod.asu.edu/WSRepository/Webapis/HelloWebApi/api/hello" TargetMode="External"/><Relationship Id="rId5" Type="http://schemas.openxmlformats.org/officeDocument/2006/relationships/hyperlink" Target="https://localhost:44379/" TargetMode="External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tutorials/grpc/grpc-start?view=aspnetcore-5.0&amp;tabs=visual-studio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Service-Oriented </a:t>
            </a:r>
            <a:br>
              <a:rPr lang="en-US" dirty="0"/>
            </a:br>
            <a:r>
              <a:rPr lang="en-US" dirty="0"/>
              <a:t>Software Development Essentials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SE495: Software and Systems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BB87BA-67C6-45C2-B34E-578054A92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411" y="1303940"/>
            <a:ext cx="5524364" cy="2757646"/>
          </a:xfrm>
          <a:prstGeom prst="rect">
            <a:avLst/>
          </a:prstGeom>
        </p:spPr>
      </p:pic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BE4EE8-DD38-4885-9759-AE6C176CA858}" type="slidenum">
              <a:rPr lang="en-US" smtClean="0">
                <a:solidFill>
                  <a:schemeClr val="tx2"/>
                </a:solidFill>
              </a:rPr>
              <a:pPr/>
              <a:t>10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2359103" y="161926"/>
            <a:ext cx="806291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000" b="1" dirty="0">
                <a:solidFill>
                  <a:schemeClr val="tx2"/>
                </a:solidFill>
                <a:cs typeface="Times New Roman" pitchFamily="18" charset="0"/>
              </a:rPr>
              <a:t>Viewing and Testing a .</a:t>
            </a:r>
            <a:r>
              <a:rPr lang="en-US" sz="3000" b="1">
                <a:solidFill>
                  <a:schemeClr val="tx2"/>
                </a:solidFill>
                <a:cs typeface="Times New Roman" pitchFamily="18" charset="0"/>
              </a:rPr>
              <a:t>svc service</a:t>
            </a:r>
            <a:endParaRPr lang="en-US" sz="3000" b="1" dirty="0">
              <a:solidFill>
                <a:schemeClr val="tx2"/>
              </a:solidFill>
              <a:cs typeface="Times New Roman" pitchFamily="18" charset="0"/>
            </a:endParaRP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1524001" y="328577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1524001" y="322862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1524001" y="322862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 bwMode="auto">
          <a:xfrm>
            <a:off x="6551370" y="1359230"/>
            <a:ext cx="431988" cy="30358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8196873" y="3046821"/>
            <a:ext cx="552722" cy="360025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795999" y="969708"/>
            <a:ext cx="8300221" cy="3298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cs typeface="Times New Roman" pitchFamily="18" charset="0"/>
              </a:rPr>
              <a:t>(1) In Visual Studio, right click service file “Service1.svc” and choose: View in Browser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D38C14-E996-4E8E-A7C0-94C4291BA188}"/>
              </a:ext>
            </a:extLst>
          </p:cNvPr>
          <p:cNvSpPr/>
          <p:nvPr/>
        </p:nvSpPr>
        <p:spPr>
          <a:xfrm>
            <a:off x="1694091" y="3733804"/>
            <a:ext cx="7149395" cy="3277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63538" indent="-363538" defTabSz="966788">
              <a:lnSpc>
                <a:spcPct val="85000"/>
              </a:lnSpc>
              <a:spcBef>
                <a:spcPct val="20000"/>
              </a:spcBef>
            </a:pPr>
            <a:r>
              <a:rPr lang="en-US" b="1" dirty="0">
                <a:solidFill>
                  <a:schemeClr val="tx2"/>
                </a:solidFill>
                <a:cs typeface="Times New Roman" pitchFamily="18" charset="0"/>
              </a:rPr>
              <a:t>(2) In Visual Studio, Menu: Debug </a:t>
            </a:r>
            <a:r>
              <a:rPr lang="en-US" b="1" dirty="0">
                <a:solidFill>
                  <a:schemeClr val="tx2"/>
                </a:solidFill>
                <a:cs typeface="Times New Roman" pitchFamily="18" charset="0"/>
                <a:sym typeface="Wingdings" panose="05000000000000000000" pitchFamily="2" charset="2"/>
              </a:rPr>
              <a:t> Start Without Debugging</a:t>
            </a:r>
            <a:endParaRPr lang="en-US" b="1" dirty="0">
              <a:solidFill>
                <a:schemeClr val="tx2"/>
              </a:solidFill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62848A-7F45-47E2-9D80-38D15C9F7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351" y="4116877"/>
            <a:ext cx="7485333" cy="2753533"/>
          </a:xfrm>
          <a:prstGeom prst="rect">
            <a:avLst/>
          </a:prstGeom>
        </p:spPr>
      </p:pic>
      <p:sp>
        <p:nvSpPr>
          <p:cNvPr id="18" name="AutoShape 7">
            <a:extLst>
              <a:ext uri="{FF2B5EF4-FFF2-40B4-BE49-F238E27FC236}">
                <a16:creationId xmlns:a16="http://schemas.microsoft.com/office/drawing/2014/main" id="{520C6A30-DF06-4B4B-83AD-A53482F2843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08411" y="5772961"/>
            <a:ext cx="393538" cy="360025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4B07E47B-23F7-4C54-ACF5-15BB196CA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2427" y="5349089"/>
            <a:ext cx="326962" cy="360025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id="{0B39745F-0C25-4E37-A4A9-FC55F9CB8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0056" y="5592948"/>
            <a:ext cx="326962" cy="360025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5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8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82C02C0-EE95-4490-BC61-43628A7738D8}" type="slidenum">
              <a:rPr lang="en-US" smtClean="0">
                <a:solidFill>
                  <a:schemeClr val="tx2"/>
                </a:solidFill>
              </a:rPr>
              <a:pPr/>
              <a:t>11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WSDL: </a:t>
            </a:r>
            <a:r>
              <a:rPr lang="en-US" altLang="zh-CN" sz="2800" dirty="0">
                <a:ea typeface="宋体" pitchFamily="2" charset="-122"/>
              </a:rPr>
              <a:t>Web Service Description Language</a:t>
            </a:r>
            <a:endParaRPr lang="en-US" sz="2800" dirty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152150"/>
            <a:ext cx="8269288" cy="5029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WSDL is an industry-wide standard backed by MS, IBM, Oracle, AWS, …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WSDL is used for describing Web services, including four critical aspects of Web services:</a:t>
            </a:r>
            <a:endParaRPr lang="en-GB" sz="2400" dirty="0"/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solidFill>
                  <a:srgbClr val="0000FF"/>
                </a:solidFill>
              </a:rPr>
              <a:t>Functionality description </a:t>
            </a:r>
            <a:r>
              <a:rPr lang="en-GB" dirty="0"/>
              <a:t>of services in standard taxonomy;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solidFill>
                  <a:srgbClr val="0000FF"/>
                </a:solidFill>
              </a:rPr>
              <a:t>Contract </a:t>
            </a:r>
            <a:r>
              <a:rPr lang="en-GB" dirty="0">
                <a:solidFill>
                  <a:schemeClr val="bg2"/>
                </a:solidFill>
              </a:rPr>
              <a:t>of parameter types</a:t>
            </a:r>
            <a:r>
              <a:rPr lang="en-GB" dirty="0">
                <a:solidFill>
                  <a:srgbClr val="0000FF"/>
                </a:solidFill>
              </a:rPr>
              <a:t> </a:t>
            </a:r>
            <a:r>
              <a:rPr lang="en-GB" dirty="0"/>
              <a:t>and return type of the function (service) calls;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solidFill>
                  <a:srgbClr val="0000FF"/>
                </a:solidFill>
              </a:rPr>
              <a:t>Binding</a:t>
            </a:r>
            <a:r>
              <a:rPr lang="en-GB" dirty="0"/>
              <a:t> information about the transport protocol to be used, usually, SOAP;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solidFill>
                  <a:srgbClr val="0000FF"/>
                </a:solidFill>
              </a:rPr>
              <a:t>Address</a:t>
            </a:r>
            <a:r>
              <a:rPr lang="en-GB" dirty="0"/>
              <a:t> information for locating the specified service.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last three aspects can be automatically generated.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Web services described in WSDL can be searched, matched with the requirement.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Web services described in WSDL provides the remote call detail.</a:t>
            </a:r>
          </a:p>
        </p:txBody>
      </p:sp>
      <p:sp>
        <p:nvSpPr>
          <p:cNvPr id="2" name="Left Brace 1"/>
          <p:cNvSpPr/>
          <p:nvPr/>
        </p:nvSpPr>
        <p:spPr bwMode="auto">
          <a:xfrm>
            <a:off x="2369368" y="3179543"/>
            <a:ext cx="319135" cy="1669690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7E08487-4419-4F29-A533-76A3654EFB8D}"/>
              </a:ext>
            </a:extLst>
          </p:cNvPr>
          <p:cNvSpPr/>
          <p:nvPr/>
        </p:nvSpPr>
        <p:spPr bwMode="auto">
          <a:xfrm>
            <a:off x="1741715" y="4005944"/>
            <a:ext cx="413657" cy="1110343"/>
          </a:xfrm>
          <a:custGeom>
            <a:avLst/>
            <a:gdLst>
              <a:gd name="connsiteX0" fmla="*/ 413657 w 413657"/>
              <a:gd name="connsiteY0" fmla="*/ 1110343 h 1110343"/>
              <a:gd name="connsiteX1" fmla="*/ 0 w 413657"/>
              <a:gd name="connsiteY1" fmla="*/ 1110343 h 1110343"/>
              <a:gd name="connsiteX2" fmla="*/ 0 w 413657"/>
              <a:gd name="connsiteY2" fmla="*/ 0 h 1110343"/>
              <a:gd name="connsiteX3" fmla="*/ 402772 w 413657"/>
              <a:gd name="connsiteY3" fmla="*/ 0 h 111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657" h="1110343">
                <a:moveTo>
                  <a:pt x="413657" y="1110343"/>
                </a:moveTo>
                <a:lnTo>
                  <a:pt x="0" y="1110343"/>
                </a:lnTo>
                <a:lnTo>
                  <a:pt x="0" y="0"/>
                </a:lnTo>
                <a:lnTo>
                  <a:pt x="402772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75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8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7BC2817-0E97-477B-AA28-BE26D269811C}" type="slidenum">
              <a:rPr lang="en-US" smtClean="0">
                <a:solidFill>
                  <a:schemeClr val="tx2"/>
                </a:solidFill>
              </a:rPr>
              <a:pPr/>
              <a:t>12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7924800" cy="609600"/>
          </a:xfrm>
        </p:spPr>
        <p:txBody>
          <a:bodyPr/>
          <a:lstStyle/>
          <a:p>
            <a:pPr eaLnBrk="1" hangingPunct="1"/>
            <a:r>
              <a:rPr lang="en-US" sz="2800" dirty="0"/>
              <a:t>Logical Structure of WSDL Document’s Elements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060700" y="1600200"/>
            <a:ext cx="5780088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service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430588" y="2362200"/>
            <a:ext cx="1371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</a:rPr>
              <a:t>port</a:t>
            </a:r>
          </a:p>
          <a:p>
            <a:pPr algn="ctr">
              <a:lnSpc>
                <a:spcPct val="90000"/>
              </a:lnSpc>
            </a:pPr>
            <a:r>
              <a:rPr lang="en-US"/>
              <a:t>(URL)</a:t>
            </a: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5322888" y="2681288"/>
            <a:ext cx="469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. . .</a:t>
            </a: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3430588" y="29718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</a:rPr>
              <a:t>binding</a:t>
            </a:r>
          </a:p>
          <a:p>
            <a:pPr algn="ctr">
              <a:lnSpc>
                <a:spcPct val="90000"/>
              </a:lnSpc>
            </a:pPr>
            <a:r>
              <a:rPr lang="en-US"/>
              <a:t>(soap)</a:t>
            </a:r>
          </a:p>
        </p:txBody>
      </p:sp>
      <p:sp>
        <p:nvSpPr>
          <p:cNvPr id="29704" name="Rectangle 10"/>
          <p:cNvSpPr>
            <a:spLocks noChangeArrowheads="1"/>
          </p:cNvSpPr>
          <p:nvPr/>
        </p:nvSpPr>
        <p:spPr bwMode="auto">
          <a:xfrm>
            <a:off x="3430588" y="3733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portType</a:t>
            </a:r>
          </a:p>
        </p:txBody>
      </p:sp>
      <p:sp>
        <p:nvSpPr>
          <p:cNvPr id="29705" name="Rectangle 11"/>
          <p:cNvSpPr>
            <a:spLocks noChangeArrowheads="1"/>
          </p:cNvSpPr>
          <p:nvPr/>
        </p:nvSpPr>
        <p:spPr bwMode="auto">
          <a:xfrm>
            <a:off x="3430588" y="43434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operation</a:t>
            </a:r>
          </a:p>
        </p:txBody>
      </p:sp>
      <p:sp>
        <p:nvSpPr>
          <p:cNvPr id="29706" name="Rectangle 12"/>
          <p:cNvSpPr>
            <a:spLocks noChangeArrowheads="1"/>
          </p:cNvSpPr>
          <p:nvPr/>
        </p:nvSpPr>
        <p:spPr bwMode="auto">
          <a:xfrm>
            <a:off x="4497388" y="4953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message</a:t>
            </a:r>
            <a:r>
              <a:rPr lang="en-US"/>
              <a:t>, in</a:t>
            </a:r>
          </a:p>
        </p:txBody>
      </p:sp>
      <p:sp>
        <p:nvSpPr>
          <p:cNvPr id="29707" name="Rectangle 13"/>
          <p:cNvSpPr>
            <a:spLocks noChangeArrowheads="1"/>
          </p:cNvSpPr>
          <p:nvPr/>
        </p:nvSpPr>
        <p:spPr bwMode="auto">
          <a:xfrm>
            <a:off x="4497388" y="62484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types</a:t>
            </a:r>
          </a:p>
        </p:txBody>
      </p:sp>
      <p:cxnSp>
        <p:nvCxnSpPr>
          <p:cNvPr id="29708" name="AutoShape 14"/>
          <p:cNvCxnSpPr>
            <a:cxnSpLocks noChangeShapeType="1"/>
            <a:stCxn id="29703" idx="2"/>
            <a:endCxn id="29704" idx="0"/>
          </p:cNvCxnSpPr>
          <p:nvPr/>
        </p:nvCxnSpPr>
        <p:spPr bwMode="auto">
          <a:xfrm>
            <a:off x="4116388" y="3505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9" name="AutoShape 15"/>
          <p:cNvCxnSpPr>
            <a:cxnSpLocks noChangeShapeType="1"/>
            <a:stCxn id="29705" idx="2"/>
            <a:endCxn id="29712" idx="1"/>
          </p:cNvCxnSpPr>
          <p:nvPr/>
        </p:nvCxnSpPr>
        <p:spPr bwMode="auto">
          <a:xfrm rot="16200000" flipH="1">
            <a:off x="3640138" y="5200650"/>
            <a:ext cx="13335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0" name="AutoShape 16"/>
          <p:cNvCxnSpPr>
            <a:cxnSpLocks noChangeShapeType="1"/>
            <a:stCxn id="29705" idx="2"/>
            <a:endCxn id="29706" idx="1"/>
          </p:cNvCxnSpPr>
          <p:nvPr/>
        </p:nvCxnSpPr>
        <p:spPr bwMode="auto">
          <a:xfrm rot="16200000" flipH="1">
            <a:off x="4097338" y="4743450"/>
            <a:ext cx="4191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1" name="Rectangle 19"/>
          <p:cNvSpPr>
            <a:spLocks noChangeArrowheads="1"/>
          </p:cNvSpPr>
          <p:nvPr/>
        </p:nvSpPr>
        <p:spPr bwMode="auto">
          <a:xfrm>
            <a:off x="4497388" y="5334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types</a:t>
            </a:r>
          </a:p>
        </p:txBody>
      </p:sp>
      <p:sp>
        <p:nvSpPr>
          <p:cNvPr id="29712" name="Rectangle 20"/>
          <p:cNvSpPr>
            <a:spLocks noChangeArrowheads="1"/>
          </p:cNvSpPr>
          <p:nvPr/>
        </p:nvSpPr>
        <p:spPr bwMode="auto">
          <a:xfrm>
            <a:off x="4497388" y="58674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message</a:t>
            </a:r>
            <a:r>
              <a:rPr lang="en-US"/>
              <a:t>, out</a:t>
            </a:r>
          </a:p>
        </p:txBody>
      </p:sp>
      <p:sp>
        <p:nvSpPr>
          <p:cNvPr id="29713" name="Line 21"/>
          <p:cNvSpPr>
            <a:spLocks noChangeShapeType="1"/>
          </p:cNvSpPr>
          <p:nvPr/>
        </p:nvSpPr>
        <p:spPr bwMode="auto">
          <a:xfrm>
            <a:off x="4116388" y="2057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4" name="Text Box 23"/>
          <p:cNvSpPr txBox="1">
            <a:spLocks noChangeArrowheads="1"/>
          </p:cNvSpPr>
          <p:nvPr/>
        </p:nvSpPr>
        <p:spPr bwMode="auto">
          <a:xfrm>
            <a:off x="4802189" y="2362200"/>
            <a:ext cx="1082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endpoints</a:t>
            </a:r>
          </a:p>
        </p:txBody>
      </p:sp>
      <p:sp>
        <p:nvSpPr>
          <p:cNvPr id="29715" name="Rectangle 24"/>
          <p:cNvSpPr>
            <a:spLocks noChangeArrowheads="1"/>
          </p:cNvSpPr>
          <p:nvPr/>
        </p:nvSpPr>
        <p:spPr bwMode="auto">
          <a:xfrm>
            <a:off x="6402388" y="2362200"/>
            <a:ext cx="1371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</a:rPr>
              <a:t>port</a:t>
            </a:r>
          </a:p>
          <a:p>
            <a:pPr algn="ctr">
              <a:lnSpc>
                <a:spcPct val="90000"/>
              </a:lnSpc>
            </a:pPr>
            <a:r>
              <a:rPr lang="en-US"/>
              <a:t>(URL)</a:t>
            </a:r>
          </a:p>
        </p:txBody>
      </p:sp>
      <p:sp>
        <p:nvSpPr>
          <p:cNvPr id="29716" name="Rectangle 25"/>
          <p:cNvSpPr>
            <a:spLocks noChangeArrowheads="1"/>
          </p:cNvSpPr>
          <p:nvPr/>
        </p:nvSpPr>
        <p:spPr bwMode="auto">
          <a:xfrm>
            <a:off x="6402388" y="29718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</a:rPr>
              <a:t>binding</a:t>
            </a:r>
          </a:p>
          <a:p>
            <a:pPr algn="ctr">
              <a:lnSpc>
                <a:spcPct val="90000"/>
              </a:lnSpc>
            </a:pPr>
            <a:r>
              <a:rPr lang="en-US"/>
              <a:t>(soap)</a:t>
            </a:r>
          </a:p>
        </p:txBody>
      </p:sp>
      <p:cxnSp>
        <p:nvCxnSpPr>
          <p:cNvPr id="29717" name="AutoShape 30"/>
          <p:cNvCxnSpPr>
            <a:cxnSpLocks noChangeShapeType="1"/>
            <a:stCxn id="29716" idx="2"/>
            <a:endCxn id="29722" idx="0"/>
          </p:cNvCxnSpPr>
          <p:nvPr/>
        </p:nvCxnSpPr>
        <p:spPr bwMode="auto">
          <a:xfrm>
            <a:off x="7088188" y="3505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8" name="Line 36"/>
          <p:cNvSpPr>
            <a:spLocks noChangeShapeType="1"/>
          </p:cNvSpPr>
          <p:nvPr/>
        </p:nvSpPr>
        <p:spPr bwMode="auto">
          <a:xfrm>
            <a:off x="7088188" y="2057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9" name="Text Box 38"/>
          <p:cNvSpPr txBox="1">
            <a:spLocks noChangeArrowheads="1"/>
          </p:cNvSpPr>
          <p:nvPr/>
        </p:nvSpPr>
        <p:spPr bwMode="auto">
          <a:xfrm>
            <a:off x="6167438" y="4953001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. . .</a:t>
            </a:r>
          </a:p>
        </p:txBody>
      </p:sp>
      <p:sp>
        <p:nvSpPr>
          <p:cNvPr id="29720" name="Rectangle 39"/>
          <p:cNvSpPr>
            <a:spLocks noChangeArrowheads="1"/>
          </p:cNvSpPr>
          <p:nvPr/>
        </p:nvSpPr>
        <p:spPr bwMode="auto">
          <a:xfrm>
            <a:off x="3060700" y="1143000"/>
            <a:ext cx="5780088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definitions</a:t>
            </a:r>
            <a:r>
              <a:rPr lang="en-US"/>
              <a:t>, with a name and namespaces used</a:t>
            </a:r>
            <a:r>
              <a:rPr lang="en-US" b="1">
                <a:solidFill>
                  <a:schemeClr val="folHlink"/>
                </a:solidFill>
              </a:rPr>
              <a:t> </a:t>
            </a:r>
          </a:p>
        </p:txBody>
      </p:sp>
      <p:cxnSp>
        <p:nvCxnSpPr>
          <p:cNvPr id="29721" name="AutoShape 40"/>
          <p:cNvCxnSpPr>
            <a:cxnSpLocks noChangeShapeType="1"/>
            <a:stCxn id="29704" idx="2"/>
            <a:endCxn id="29705" idx="0"/>
          </p:cNvCxnSpPr>
          <p:nvPr/>
        </p:nvCxnSpPr>
        <p:spPr bwMode="auto">
          <a:xfrm>
            <a:off x="4116388" y="41148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22" name="Rectangle 41"/>
          <p:cNvSpPr>
            <a:spLocks noChangeArrowheads="1"/>
          </p:cNvSpPr>
          <p:nvPr/>
        </p:nvSpPr>
        <p:spPr bwMode="auto">
          <a:xfrm>
            <a:off x="6402388" y="3733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portType</a:t>
            </a:r>
          </a:p>
        </p:txBody>
      </p:sp>
      <p:sp>
        <p:nvSpPr>
          <p:cNvPr id="29723" name="Rectangle 42"/>
          <p:cNvSpPr>
            <a:spLocks noChangeArrowheads="1"/>
          </p:cNvSpPr>
          <p:nvPr/>
        </p:nvSpPr>
        <p:spPr bwMode="auto">
          <a:xfrm>
            <a:off x="6402388" y="43434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operation</a:t>
            </a:r>
          </a:p>
        </p:txBody>
      </p:sp>
      <p:sp>
        <p:nvSpPr>
          <p:cNvPr id="29724" name="Rectangle 43"/>
          <p:cNvSpPr>
            <a:spLocks noChangeArrowheads="1"/>
          </p:cNvSpPr>
          <p:nvPr/>
        </p:nvSpPr>
        <p:spPr bwMode="auto">
          <a:xfrm>
            <a:off x="7469188" y="4953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message</a:t>
            </a:r>
            <a:r>
              <a:rPr lang="en-US"/>
              <a:t>, in</a:t>
            </a:r>
          </a:p>
        </p:txBody>
      </p:sp>
      <p:sp>
        <p:nvSpPr>
          <p:cNvPr id="29725" name="Rectangle 44"/>
          <p:cNvSpPr>
            <a:spLocks noChangeArrowheads="1"/>
          </p:cNvSpPr>
          <p:nvPr/>
        </p:nvSpPr>
        <p:spPr bwMode="auto">
          <a:xfrm>
            <a:off x="7469188" y="62484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types</a:t>
            </a:r>
          </a:p>
        </p:txBody>
      </p:sp>
      <p:cxnSp>
        <p:nvCxnSpPr>
          <p:cNvPr id="29726" name="AutoShape 45"/>
          <p:cNvCxnSpPr>
            <a:cxnSpLocks noChangeShapeType="1"/>
            <a:stCxn id="29723" idx="2"/>
            <a:endCxn id="29729" idx="1"/>
          </p:cNvCxnSpPr>
          <p:nvPr/>
        </p:nvCxnSpPr>
        <p:spPr bwMode="auto">
          <a:xfrm rot="16200000" flipH="1">
            <a:off x="6611938" y="5200650"/>
            <a:ext cx="13335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7" name="AutoShape 46"/>
          <p:cNvCxnSpPr>
            <a:cxnSpLocks noChangeShapeType="1"/>
            <a:stCxn id="29723" idx="2"/>
            <a:endCxn id="29724" idx="1"/>
          </p:cNvCxnSpPr>
          <p:nvPr/>
        </p:nvCxnSpPr>
        <p:spPr bwMode="auto">
          <a:xfrm rot="16200000" flipH="1">
            <a:off x="7069138" y="4743450"/>
            <a:ext cx="4191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28" name="Rectangle 47"/>
          <p:cNvSpPr>
            <a:spLocks noChangeArrowheads="1"/>
          </p:cNvSpPr>
          <p:nvPr/>
        </p:nvSpPr>
        <p:spPr bwMode="auto">
          <a:xfrm>
            <a:off x="7469188" y="5334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types</a:t>
            </a:r>
          </a:p>
        </p:txBody>
      </p:sp>
      <p:sp>
        <p:nvSpPr>
          <p:cNvPr id="29729" name="Rectangle 48"/>
          <p:cNvSpPr>
            <a:spLocks noChangeArrowheads="1"/>
          </p:cNvSpPr>
          <p:nvPr/>
        </p:nvSpPr>
        <p:spPr bwMode="auto">
          <a:xfrm>
            <a:off x="7469188" y="58674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message</a:t>
            </a:r>
            <a:r>
              <a:rPr lang="en-US"/>
              <a:t>, out</a:t>
            </a:r>
          </a:p>
        </p:txBody>
      </p:sp>
      <p:cxnSp>
        <p:nvCxnSpPr>
          <p:cNvPr id="29730" name="AutoShape 49"/>
          <p:cNvCxnSpPr>
            <a:cxnSpLocks noChangeShapeType="1"/>
            <a:stCxn id="29722" idx="2"/>
            <a:endCxn id="29723" idx="0"/>
          </p:cNvCxnSpPr>
          <p:nvPr/>
        </p:nvCxnSpPr>
        <p:spPr bwMode="auto">
          <a:xfrm>
            <a:off x="7088188" y="41148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Rounded Rectangular Callout 36"/>
          <p:cNvSpPr>
            <a:spLocks noChangeArrowheads="1"/>
          </p:cNvSpPr>
          <p:nvPr/>
        </p:nvSpPr>
        <p:spPr bwMode="auto">
          <a:xfrm>
            <a:off x="8688388" y="2624138"/>
            <a:ext cx="1219200" cy="762000"/>
          </a:xfrm>
          <a:prstGeom prst="wedgeRoundRectCallout">
            <a:avLst>
              <a:gd name="adj1" fmla="val -132264"/>
              <a:gd name="adj2" fmla="val -4668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Multiple  methods</a:t>
            </a:r>
          </a:p>
        </p:txBody>
      </p:sp>
      <p:sp>
        <p:nvSpPr>
          <p:cNvPr id="36" name="Rounded Rectangular Callout 35"/>
          <p:cNvSpPr>
            <a:spLocks noChangeArrowheads="1"/>
          </p:cNvSpPr>
          <p:nvPr/>
        </p:nvSpPr>
        <p:spPr bwMode="auto">
          <a:xfrm>
            <a:off x="1993900" y="3597089"/>
            <a:ext cx="1066800" cy="995363"/>
          </a:xfrm>
          <a:prstGeom prst="wedgeRoundRectCallout">
            <a:avLst>
              <a:gd name="adj1" fmla="val 94982"/>
              <a:gd name="adj2" fmla="val 4008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Method name of the class</a:t>
            </a:r>
          </a:p>
        </p:txBody>
      </p:sp>
      <p:sp>
        <p:nvSpPr>
          <p:cNvPr id="38" name="Rounded Rectangular Callout 37"/>
          <p:cNvSpPr>
            <a:spLocks noChangeArrowheads="1"/>
          </p:cNvSpPr>
          <p:nvPr/>
        </p:nvSpPr>
        <p:spPr bwMode="auto">
          <a:xfrm>
            <a:off x="1993900" y="4643438"/>
            <a:ext cx="1218090" cy="995362"/>
          </a:xfrm>
          <a:prstGeom prst="wedgeRoundRectCallout">
            <a:avLst>
              <a:gd name="adj1" fmla="val 140696"/>
              <a:gd name="adj2" fmla="val -8133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Method parameter types</a:t>
            </a:r>
          </a:p>
        </p:txBody>
      </p:sp>
      <p:sp>
        <p:nvSpPr>
          <p:cNvPr id="39" name="Rounded Rectangular Callout 38"/>
          <p:cNvSpPr>
            <a:spLocks noChangeArrowheads="1"/>
          </p:cNvSpPr>
          <p:nvPr/>
        </p:nvSpPr>
        <p:spPr bwMode="auto">
          <a:xfrm>
            <a:off x="1993900" y="5699126"/>
            <a:ext cx="1369880" cy="739775"/>
          </a:xfrm>
          <a:prstGeom prst="wedgeRoundRectCallout">
            <a:avLst>
              <a:gd name="adj1" fmla="val 127845"/>
              <a:gd name="adj2" fmla="val -1242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Method return type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773988" y="16002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service</a:t>
            </a:r>
          </a:p>
        </p:txBody>
      </p:sp>
      <p:sp>
        <p:nvSpPr>
          <p:cNvPr id="42" name="Rounded Rectangular Callout 41"/>
          <p:cNvSpPr>
            <a:spLocks noChangeArrowheads="1"/>
          </p:cNvSpPr>
          <p:nvPr/>
        </p:nvSpPr>
        <p:spPr bwMode="auto">
          <a:xfrm>
            <a:off x="1770063" y="1370013"/>
            <a:ext cx="982662" cy="381000"/>
          </a:xfrm>
          <a:prstGeom prst="wedgeRoundRectCallout">
            <a:avLst>
              <a:gd name="adj1" fmla="val 124903"/>
              <a:gd name="adj2" fmla="val 7476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A class</a:t>
            </a:r>
          </a:p>
        </p:txBody>
      </p:sp>
      <p:sp>
        <p:nvSpPr>
          <p:cNvPr id="43" name="Rounded Rectangular Callout 42"/>
          <p:cNvSpPr>
            <a:spLocks noChangeArrowheads="1"/>
          </p:cNvSpPr>
          <p:nvPr/>
        </p:nvSpPr>
        <p:spPr bwMode="auto">
          <a:xfrm>
            <a:off x="9056688" y="1243014"/>
            <a:ext cx="1535112" cy="668337"/>
          </a:xfrm>
          <a:prstGeom prst="wedgeRoundRectCallout">
            <a:avLst>
              <a:gd name="adj1" fmla="val -68431"/>
              <a:gd name="adj2" fmla="val 3744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A namespace of classes</a:t>
            </a:r>
          </a:p>
        </p:txBody>
      </p:sp>
      <p:sp>
        <p:nvSpPr>
          <p:cNvPr id="44" name="Rounded Rectangular Callout 43"/>
          <p:cNvSpPr>
            <a:spLocks noChangeArrowheads="1"/>
          </p:cNvSpPr>
          <p:nvPr/>
        </p:nvSpPr>
        <p:spPr bwMode="auto">
          <a:xfrm>
            <a:off x="1796210" y="2021677"/>
            <a:ext cx="1066800" cy="420688"/>
          </a:xfrm>
          <a:prstGeom prst="wedgeRoundRectCallout">
            <a:avLst>
              <a:gd name="adj1" fmla="val 130276"/>
              <a:gd name="adj2" fmla="val 98103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dirty="0"/>
              <a:t>ddress</a:t>
            </a:r>
          </a:p>
        </p:txBody>
      </p:sp>
      <p:sp>
        <p:nvSpPr>
          <p:cNvPr id="45" name="Rounded Rectangular Callout 44"/>
          <p:cNvSpPr>
            <a:spLocks noChangeArrowheads="1"/>
          </p:cNvSpPr>
          <p:nvPr/>
        </p:nvSpPr>
        <p:spPr bwMode="auto">
          <a:xfrm>
            <a:off x="1831042" y="2632992"/>
            <a:ext cx="1066800" cy="420688"/>
          </a:xfrm>
          <a:prstGeom prst="wedgeRoundRectCallout">
            <a:avLst>
              <a:gd name="adj1" fmla="val 130276"/>
              <a:gd name="adj2" fmla="val 98103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dirty="0"/>
              <a:t>inding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50597" y="3924300"/>
            <a:ext cx="400110" cy="2324100"/>
            <a:chOff x="26597" y="3924300"/>
            <a:chExt cx="400110" cy="2324100"/>
          </a:xfrm>
        </p:grpSpPr>
        <p:sp>
          <p:nvSpPr>
            <p:cNvPr id="4" name="Left Brace 3"/>
            <p:cNvSpPr/>
            <p:nvPr/>
          </p:nvSpPr>
          <p:spPr bwMode="auto">
            <a:xfrm>
              <a:off x="201765" y="3924300"/>
              <a:ext cx="196010" cy="232410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 rot="16200000">
              <a:off x="-313721" y="4960365"/>
              <a:ext cx="108074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C</a:t>
              </a:r>
              <a:r>
                <a:rPr lang="en-US" sz="2000" dirty="0"/>
                <a:t>ontract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6" grpId="0" animBg="1"/>
      <p:bldP spid="38" grpId="0" animBg="1"/>
      <p:bldP spid="39" grpId="0" animBg="1"/>
      <p:bldP spid="3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1A0FC27-A5B8-4D6D-BA39-78DFF1BBB760}" type="slidenum">
              <a:rPr lang="en-US" smtClean="0">
                <a:solidFill>
                  <a:schemeClr val="tx2"/>
                </a:solidFill>
              </a:rPr>
              <a:pPr/>
              <a:t>13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WSDL Example: Get Stock Quote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example shows the WSDL definition of a simple service providing stock quotes. </a:t>
            </a:r>
          </a:p>
          <a:p>
            <a:pPr eaLnBrk="1" hangingPunct="1"/>
            <a:r>
              <a:rPr lang="en-US"/>
              <a:t>The service supports a single </a:t>
            </a:r>
            <a:r>
              <a:rPr lang="en-US" b="1"/>
              <a:t>operation</a:t>
            </a:r>
            <a:r>
              <a:rPr lang="en-US"/>
              <a:t> called GetLastTradePrice, which is deployed using the SOAP protocol over HTTP. </a:t>
            </a:r>
          </a:p>
          <a:p>
            <a:pPr eaLnBrk="1" hangingPunct="1"/>
            <a:r>
              <a:rPr lang="en-US"/>
              <a:t>The request takes a string (</a:t>
            </a:r>
            <a:r>
              <a:rPr lang="en-US" b="1"/>
              <a:t>type</a:t>
            </a:r>
            <a:r>
              <a:rPr lang="en-US"/>
              <a:t>) as input, and returns the price as a float (</a:t>
            </a:r>
            <a:r>
              <a:rPr lang="en-US" b="1"/>
              <a:t>type</a:t>
            </a:r>
            <a:r>
              <a:rPr lang="en-US"/>
              <a:t>). 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7808191" y="5213639"/>
            <a:ext cx="31439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folHlink"/>
                </a:solidFill>
              </a:rPr>
              <a:t>http://www.w3.org/TR/wsdl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935D254-F475-436A-878F-2E4D37426C11}" type="slidenum">
              <a:rPr lang="en-US" smtClean="0">
                <a:solidFill>
                  <a:schemeClr val="tx2"/>
                </a:solidFill>
              </a:rPr>
              <a:pPr/>
              <a:t>14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76200"/>
            <a:ext cx="7620000" cy="623888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WSDL Example: Organization of the Code</a:t>
            </a:r>
            <a:endParaRPr lang="en-US" sz="280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295400"/>
            <a:ext cx="5029200" cy="5029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>
                <a:latin typeface="Arial" charset="0"/>
              </a:rPr>
              <a:t>&lt;?xml version="1.0"?&gt;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>
                <a:latin typeface="Arial" charset="0"/>
              </a:rPr>
              <a:t>&lt;</a:t>
            </a:r>
            <a:r>
              <a:rPr lang="en-US" sz="2000" b="1">
                <a:latin typeface="Arial" charset="0"/>
              </a:rPr>
              <a:t>definitions</a:t>
            </a:r>
            <a:r>
              <a:rPr lang="en-US" sz="2000">
                <a:latin typeface="Arial" charset="0"/>
              </a:rPr>
              <a:t> name="StockQuote" 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>
                <a:latin typeface="Arial" charset="0"/>
              </a:rPr>
              <a:t>	(namespaces used)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>
                <a:latin typeface="Arial" charset="0"/>
              </a:rPr>
              <a:t>	</a:t>
            </a:r>
            <a:r>
              <a:rPr lang="de-DE" sz="2000">
                <a:latin typeface="Arial" charset="0"/>
              </a:rPr>
              <a:t>&lt;types&gt; ... </a:t>
            </a:r>
            <a:r>
              <a:rPr lang="en-US" sz="2000">
                <a:latin typeface="Arial" charset="0"/>
              </a:rPr>
              <a:t>&lt;/types&gt;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>
                <a:latin typeface="Arial" charset="0"/>
              </a:rPr>
              <a:t>	&lt;messages&gt; … &lt;/messages&gt;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>
                <a:latin typeface="Arial" charset="0"/>
              </a:rPr>
              <a:t>	 &lt;portType&gt;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>
                <a:latin typeface="Arial" charset="0"/>
              </a:rPr>
              <a:t>		 &lt;operation&gt; … &lt;/operation&gt;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>
                <a:latin typeface="Arial" charset="0"/>
              </a:rPr>
              <a:t>	&lt;/portType&gt;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>
                <a:latin typeface="Arial" charset="0"/>
              </a:rPr>
              <a:t>	&lt;binding&gt; … &lt;/binding&gt; 	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>
                <a:latin typeface="Arial" charset="0"/>
              </a:rPr>
              <a:t>	&lt;service&gt; 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>
                <a:latin typeface="Arial" charset="0"/>
              </a:rPr>
              <a:t>		&lt;port&gt; … &lt;/port&gt;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>
                <a:latin typeface="Arial" charset="0"/>
              </a:rPr>
              <a:t>	&lt;/service&gt; 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>
                <a:latin typeface="Arial" charset="0"/>
              </a:rPr>
              <a:t>&lt;/definitions&gt;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7848600" y="2057400"/>
            <a:ext cx="1371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</a:rPr>
              <a:t>Port</a:t>
            </a:r>
          </a:p>
          <a:p>
            <a:pPr algn="ctr">
              <a:lnSpc>
                <a:spcPct val="90000"/>
              </a:lnSpc>
            </a:pPr>
            <a:r>
              <a:rPr lang="en-US"/>
              <a:t>(URL)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9740900" y="2376488"/>
            <a:ext cx="469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. . .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7848600" y="26670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</a:rPr>
              <a:t>Binding</a:t>
            </a:r>
          </a:p>
          <a:p>
            <a:pPr algn="ctr">
              <a:lnSpc>
                <a:spcPct val="90000"/>
              </a:lnSpc>
            </a:pPr>
            <a:r>
              <a:rPr lang="en-US"/>
              <a:t>(soap)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7848600" y="3429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PortType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7848600" y="4038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Operation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8915400" y="46482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Message</a:t>
            </a:r>
            <a:r>
              <a:rPr lang="en-US"/>
              <a:t>, in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8915400" y="5943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Types</a:t>
            </a:r>
          </a:p>
        </p:txBody>
      </p:sp>
      <p:cxnSp>
        <p:nvCxnSpPr>
          <p:cNvPr id="31756" name="AutoShape 12"/>
          <p:cNvCxnSpPr>
            <a:cxnSpLocks noChangeShapeType="1"/>
            <a:stCxn id="31751" idx="2"/>
            <a:endCxn id="31752" idx="0"/>
          </p:cNvCxnSpPr>
          <p:nvPr/>
        </p:nvCxnSpPr>
        <p:spPr bwMode="auto">
          <a:xfrm>
            <a:off x="8534400" y="32004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7" name="AutoShape 13"/>
          <p:cNvCxnSpPr>
            <a:cxnSpLocks noChangeShapeType="1"/>
            <a:stCxn id="31753" idx="2"/>
            <a:endCxn id="31760" idx="1"/>
          </p:cNvCxnSpPr>
          <p:nvPr/>
        </p:nvCxnSpPr>
        <p:spPr bwMode="auto">
          <a:xfrm rot="16200000" flipH="1">
            <a:off x="8058150" y="4895850"/>
            <a:ext cx="13335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AutoShape 14"/>
          <p:cNvCxnSpPr>
            <a:cxnSpLocks noChangeShapeType="1"/>
            <a:stCxn id="31753" idx="2"/>
            <a:endCxn id="31754" idx="1"/>
          </p:cNvCxnSpPr>
          <p:nvPr/>
        </p:nvCxnSpPr>
        <p:spPr bwMode="auto">
          <a:xfrm rot="16200000" flipH="1">
            <a:off x="8515350" y="4438650"/>
            <a:ext cx="4191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8915400" y="50292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Types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8915400" y="5562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Message</a:t>
            </a:r>
            <a:r>
              <a:rPr lang="en-US"/>
              <a:t>, out</a:t>
            </a:r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8534400" y="175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1762" name="AutoShape 18"/>
          <p:cNvCxnSpPr>
            <a:cxnSpLocks noChangeShapeType="1"/>
            <a:stCxn id="31752" idx="2"/>
            <a:endCxn id="31753" idx="0"/>
          </p:cNvCxnSpPr>
          <p:nvPr/>
        </p:nvCxnSpPr>
        <p:spPr bwMode="auto">
          <a:xfrm>
            <a:off x="8534400" y="3810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7848600" y="1371600"/>
            <a:ext cx="2667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service</a:t>
            </a:r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7848600" y="990600"/>
            <a:ext cx="2667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definitions</a:t>
            </a:r>
          </a:p>
        </p:txBody>
      </p:sp>
      <p:sp>
        <p:nvSpPr>
          <p:cNvPr id="501782" name="Freeform 22"/>
          <p:cNvSpPr>
            <a:spLocks/>
          </p:cNvSpPr>
          <p:nvPr/>
        </p:nvSpPr>
        <p:spPr bwMode="auto">
          <a:xfrm>
            <a:off x="3962400" y="1600200"/>
            <a:ext cx="3886200" cy="3505200"/>
          </a:xfrm>
          <a:custGeom>
            <a:avLst/>
            <a:gdLst>
              <a:gd name="T0" fmla="*/ 2147483647 w 2448"/>
              <a:gd name="T1" fmla="*/ 0 h 2208"/>
              <a:gd name="T2" fmla="*/ 2147483647 w 2448"/>
              <a:gd name="T3" fmla="*/ 0 h 2208"/>
              <a:gd name="T4" fmla="*/ 2147483647 w 2448"/>
              <a:gd name="T5" fmla="*/ 2147483647 h 2208"/>
              <a:gd name="T6" fmla="*/ 0 w 2448"/>
              <a:gd name="T7" fmla="*/ 2147483647 h 2208"/>
              <a:gd name="T8" fmla="*/ 0 60000 65536"/>
              <a:gd name="T9" fmla="*/ 0 60000 65536"/>
              <a:gd name="T10" fmla="*/ 0 60000 65536"/>
              <a:gd name="T11" fmla="*/ 0 60000 65536"/>
              <a:gd name="T12" fmla="*/ 0 w 2448"/>
              <a:gd name="T13" fmla="*/ 0 h 2208"/>
              <a:gd name="T14" fmla="*/ 2448 w 2448"/>
              <a:gd name="T15" fmla="*/ 2208 h 22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48" h="2208">
                <a:moveTo>
                  <a:pt x="2448" y="0"/>
                </a:moveTo>
                <a:lnTo>
                  <a:pt x="1536" y="0"/>
                </a:lnTo>
                <a:lnTo>
                  <a:pt x="1536" y="2208"/>
                </a:lnTo>
                <a:lnTo>
                  <a:pt x="0" y="2208"/>
                </a:lnTo>
              </a:path>
            </a:pathLst>
          </a:custGeom>
          <a:noFill/>
          <a:ln w="19050">
            <a:solidFill>
              <a:schemeClr val="fol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783" name="Freeform 23"/>
          <p:cNvSpPr>
            <a:spLocks/>
          </p:cNvSpPr>
          <p:nvPr/>
        </p:nvSpPr>
        <p:spPr bwMode="auto">
          <a:xfrm>
            <a:off x="5105400" y="2362200"/>
            <a:ext cx="2743200" cy="3124200"/>
          </a:xfrm>
          <a:custGeom>
            <a:avLst/>
            <a:gdLst>
              <a:gd name="T0" fmla="*/ 2147483647 w 1728"/>
              <a:gd name="T1" fmla="*/ 0 h 1920"/>
              <a:gd name="T2" fmla="*/ 2147483647 w 1728"/>
              <a:gd name="T3" fmla="*/ 0 h 1920"/>
              <a:gd name="T4" fmla="*/ 2147483647 w 1728"/>
              <a:gd name="T5" fmla="*/ 2147483647 h 1920"/>
              <a:gd name="T6" fmla="*/ 0 w 1728"/>
              <a:gd name="T7" fmla="*/ 2147483647 h 1920"/>
              <a:gd name="T8" fmla="*/ 0 60000 65536"/>
              <a:gd name="T9" fmla="*/ 0 60000 65536"/>
              <a:gd name="T10" fmla="*/ 0 60000 65536"/>
              <a:gd name="T11" fmla="*/ 0 60000 65536"/>
              <a:gd name="T12" fmla="*/ 0 w 1728"/>
              <a:gd name="T13" fmla="*/ 0 h 1920"/>
              <a:gd name="T14" fmla="*/ 1728 w 1728"/>
              <a:gd name="T15" fmla="*/ 1920 h 19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28" h="1920">
                <a:moveTo>
                  <a:pt x="1728" y="0"/>
                </a:moveTo>
                <a:lnTo>
                  <a:pt x="864" y="0"/>
                </a:lnTo>
                <a:lnTo>
                  <a:pt x="864" y="1920"/>
                </a:lnTo>
                <a:lnTo>
                  <a:pt x="0" y="1920"/>
                </a:lnTo>
              </a:path>
            </a:pathLst>
          </a:custGeom>
          <a:noFill/>
          <a:ln w="19050">
            <a:solidFill>
              <a:srgbClr val="008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784" name="Freeform 24"/>
          <p:cNvSpPr>
            <a:spLocks/>
          </p:cNvSpPr>
          <p:nvPr/>
        </p:nvSpPr>
        <p:spPr bwMode="auto">
          <a:xfrm>
            <a:off x="5486400" y="2971800"/>
            <a:ext cx="2362200" cy="1752600"/>
          </a:xfrm>
          <a:custGeom>
            <a:avLst/>
            <a:gdLst>
              <a:gd name="T0" fmla="*/ 2147483647 w 1488"/>
              <a:gd name="T1" fmla="*/ 0 h 1152"/>
              <a:gd name="T2" fmla="*/ 2147483647 w 1488"/>
              <a:gd name="T3" fmla="*/ 0 h 1152"/>
              <a:gd name="T4" fmla="*/ 2147483647 w 1488"/>
              <a:gd name="T5" fmla="*/ 2147483647 h 1152"/>
              <a:gd name="T6" fmla="*/ 0 w 1488"/>
              <a:gd name="T7" fmla="*/ 2147483647 h 1152"/>
              <a:gd name="T8" fmla="*/ 0 60000 65536"/>
              <a:gd name="T9" fmla="*/ 0 60000 65536"/>
              <a:gd name="T10" fmla="*/ 0 60000 65536"/>
              <a:gd name="T11" fmla="*/ 0 60000 65536"/>
              <a:gd name="T12" fmla="*/ 0 w 1488"/>
              <a:gd name="T13" fmla="*/ 0 h 1152"/>
              <a:gd name="T14" fmla="*/ 1488 w 1488"/>
              <a:gd name="T15" fmla="*/ 1152 h 1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8" h="1152">
                <a:moveTo>
                  <a:pt x="1488" y="0"/>
                </a:moveTo>
                <a:lnTo>
                  <a:pt x="672" y="0"/>
                </a:lnTo>
                <a:lnTo>
                  <a:pt x="672" y="1152"/>
                </a:lnTo>
                <a:lnTo>
                  <a:pt x="0" y="1152"/>
                </a:lnTo>
              </a:path>
            </a:pathLst>
          </a:custGeom>
          <a:noFill/>
          <a:ln w="19050">
            <a:solidFill>
              <a:schemeClr val="fol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785" name="Freeform 25"/>
          <p:cNvSpPr>
            <a:spLocks/>
          </p:cNvSpPr>
          <p:nvPr/>
        </p:nvSpPr>
        <p:spPr bwMode="auto">
          <a:xfrm>
            <a:off x="4191000" y="3505200"/>
            <a:ext cx="3657600" cy="152400"/>
          </a:xfrm>
          <a:custGeom>
            <a:avLst/>
            <a:gdLst>
              <a:gd name="T0" fmla="*/ 2147483647 w 2304"/>
              <a:gd name="T1" fmla="*/ 2147483647 h 96"/>
              <a:gd name="T2" fmla="*/ 2147483647 w 2304"/>
              <a:gd name="T3" fmla="*/ 2147483647 h 96"/>
              <a:gd name="T4" fmla="*/ 2147483647 w 2304"/>
              <a:gd name="T5" fmla="*/ 0 h 96"/>
              <a:gd name="T6" fmla="*/ 0 w 2304"/>
              <a:gd name="T7" fmla="*/ 0 h 96"/>
              <a:gd name="T8" fmla="*/ 0 60000 65536"/>
              <a:gd name="T9" fmla="*/ 0 60000 65536"/>
              <a:gd name="T10" fmla="*/ 0 60000 65536"/>
              <a:gd name="T11" fmla="*/ 0 60000 65536"/>
              <a:gd name="T12" fmla="*/ 0 w 2304"/>
              <a:gd name="T13" fmla="*/ 0 h 96"/>
              <a:gd name="T14" fmla="*/ 2304 w 2304"/>
              <a:gd name="T15" fmla="*/ 96 h 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04" h="96">
                <a:moveTo>
                  <a:pt x="2304" y="96"/>
                </a:moveTo>
                <a:lnTo>
                  <a:pt x="1536" y="96"/>
                </a:lnTo>
                <a:lnTo>
                  <a:pt x="1536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990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786" name="Freeform 26"/>
          <p:cNvSpPr>
            <a:spLocks/>
          </p:cNvSpPr>
          <p:nvPr/>
        </p:nvSpPr>
        <p:spPr bwMode="auto">
          <a:xfrm>
            <a:off x="5562600" y="4114800"/>
            <a:ext cx="2286000" cy="152400"/>
          </a:xfrm>
          <a:custGeom>
            <a:avLst/>
            <a:gdLst>
              <a:gd name="T0" fmla="*/ 2147483647 w 1440"/>
              <a:gd name="T1" fmla="*/ 2147483647 h 96"/>
              <a:gd name="T2" fmla="*/ 0 w 1440"/>
              <a:gd name="T3" fmla="*/ 2147483647 h 96"/>
              <a:gd name="T4" fmla="*/ 0 w 1440"/>
              <a:gd name="T5" fmla="*/ 0 h 96"/>
              <a:gd name="T6" fmla="*/ 0 60000 65536"/>
              <a:gd name="T7" fmla="*/ 0 60000 65536"/>
              <a:gd name="T8" fmla="*/ 0 60000 65536"/>
              <a:gd name="T9" fmla="*/ 0 w 1440"/>
              <a:gd name="T10" fmla="*/ 0 h 96"/>
              <a:gd name="T11" fmla="*/ 1440 w 1440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96">
                <a:moveTo>
                  <a:pt x="1440" y="96"/>
                </a:move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fol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787" name="Freeform 27"/>
          <p:cNvSpPr>
            <a:spLocks/>
          </p:cNvSpPr>
          <p:nvPr/>
        </p:nvSpPr>
        <p:spPr bwMode="auto">
          <a:xfrm>
            <a:off x="5029200" y="2743200"/>
            <a:ext cx="3886200" cy="2438400"/>
          </a:xfrm>
          <a:custGeom>
            <a:avLst/>
            <a:gdLst>
              <a:gd name="T0" fmla="*/ 2147483647 w 2688"/>
              <a:gd name="T1" fmla="*/ 2147483647 h 1296"/>
              <a:gd name="T2" fmla="*/ 2147483647 w 2688"/>
              <a:gd name="T3" fmla="*/ 2147483647 h 1296"/>
              <a:gd name="T4" fmla="*/ 2147483647 w 2688"/>
              <a:gd name="T5" fmla="*/ 0 h 1296"/>
              <a:gd name="T6" fmla="*/ 0 w 2688"/>
              <a:gd name="T7" fmla="*/ 0 h 1296"/>
              <a:gd name="T8" fmla="*/ 0 60000 65536"/>
              <a:gd name="T9" fmla="*/ 0 60000 65536"/>
              <a:gd name="T10" fmla="*/ 0 60000 65536"/>
              <a:gd name="T11" fmla="*/ 0 60000 65536"/>
              <a:gd name="T12" fmla="*/ 0 w 2688"/>
              <a:gd name="T13" fmla="*/ 0 h 1296"/>
              <a:gd name="T14" fmla="*/ 2688 w 2688"/>
              <a:gd name="T15" fmla="*/ 1296 h 12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8" h="1296">
                <a:moveTo>
                  <a:pt x="2688" y="1296"/>
                </a:moveTo>
                <a:lnTo>
                  <a:pt x="1248" y="1296"/>
                </a:lnTo>
                <a:lnTo>
                  <a:pt x="1248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fol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788" name="Freeform 28"/>
          <p:cNvSpPr>
            <a:spLocks/>
          </p:cNvSpPr>
          <p:nvPr/>
        </p:nvSpPr>
        <p:spPr bwMode="auto">
          <a:xfrm>
            <a:off x="6172200" y="3200400"/>
            <a:ext cx="2743200" cy="1752600"/>
          </a:xfrm>
          <a:custGeom>
            <a:avLst/>
            <a:gdLst>
              <a:gd name="T0" fmla="*/ 2147483647 w 1728"/>
              <a:gd name="T1" fmla="*/ 2147483647 h 1200"/>
              <a:gd name="T2" fmla="*/ 2147483647 w 1728"/>
              <a:gd name="T3" fmla="*/ 2147483647 h 1200"/>
              <a:gd name="T4" fmla="*/ 2147483647 w 1728"/>
              <a:gd name="T5" fmla="*/ 0 h 1200"/>
              <a:gd name="T6" fmla="*/ 0 w 1728"/>
              <a:gd name="T7" fmla="*/ 0 h 1200"/>
              <a:gd name="T8" fmla="*/ 0 60000 65536"/>
              <a:gd name="T9" fmla="*/ 0 60000 65536"/>
              <a:gd name="T10" fmla="*/ 0 60000 65536"/>
              <a:gd name="T11" fmla="*/ 0 60000 65536"/>
              <a:gd name="T12" fmla="*/ 0 w 1728"/>
              <a:gd name="T13" fmla="*/ 0 h 1200"/>
              <a:gd name="T14" fmla="*/ 1728 w 1728"/>
              <a:gd name="T15" fmla="*/ 1200 h 1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28" h="1200">
                <a:moveTo>
                  <a:pt x="1728" y="1200"/>
                </a:moveTo>
                <a:lnTo>
                  <a:pt x="720" y="1200"/>
                </a:lnTo>
                <a:lnTo>
                  <a:pt x="72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fol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29"/>
          <p:cNvSpPr/>
          <p:nvPr/>
        </p:nvSpPr>
        <p:spPr bwMode="auto">
          <a:xfrm>
            <a:off x="5194301" y="1198563"/>
            <a:ext cx="2644775" cy="431800"/>
          </a:xfrm>
          <a:custGeom>
            <a:avLst/>
            <a:gdLst>
              <a:gd name="connsiteX0" fmla="*/ 2644346 w 2644346"/>
              <a:gd name="connsiteY0" fmla="*/ 0 h 432487"/>
              <a:gd name="connsiteX1" fmla="*/ 1161535 w 2644346"/>
              <a:gd name="connsiteY1" fmla="*/ 0 h 432487"/>
              <a:gd name="connsiteX2" fmla="*/ 0 w 2644346"/>
              <a:gd name="connsiteY2" fmla="*/ 432487 h 43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4346" h="432487">
                <a:moveTo>
                  <a:pt x="2644346" y="0"/>
                </a:moveTo>
                <a:lnTo>
                  <a:pt x="1161535" y="0"/>
                </a:lnTo>
                <a:lnTo>
                  <a:pt x="0" y="432487"/>
                </a:lnTo>
              </a:path>
            </a:pathLst>
          </a:cu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0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0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0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0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0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0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0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2" grpId="0" animBg="1"/>
      <p:bldP spid="501783" grpId="0" animBg="1"/>
      <p:bldP spid="501784" grpId="0" animBg="1"/>
      <p:bldP spid="501785" grpId="0" animBg="1"/>
      <p:bldP spid="501786" grpId="0" animBg="1"/>
      <p:bldP spid="501787" grpId="0" animBg="1"/>
      <p:bldP spid="50178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61" name="AutoShape 9"/>
          <p:cNvSpPr>
            <a:spLocks noChangeArrowheads="1"/>
          </p:cNvSpPr>
          <p:nvPr/>
        </p:nvSpPr>
        <p:spPr bwMode="auto">
          <a:xfrm>
            <a:off x="5538789" y="1028700"/>
            <a:ext cx="1030287" cy="685800"/>
          </a:xfrm>
          <a:prstGeom prst="wedgeRoundRectCallout">
            <a:avLst>
              <a:gd name="adj1" fmla="val -231241"/>
              <a:gd name="adj2" fmla="val 90292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Root node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F6CBBDD-ACBF-4ED5-A948-69059CA16850}" type="slidenum">
              <a:rPr lang="en-US" smtClean="0">
                <a:solidFill>
                  <a:schemeClr val="tx2"/>
                </a:solidFill>
              </a:rPr>
              <a:pPr/>
              <a:t>15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WSDL Code Example (Namespaces)</a:t>
            </a:r>
            <a:endParaRPr lang="en-US">
              <a:ea typeface="宋体" pitchFamily="2" charset="-122"/>
            </a:endParaRP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574088" cy="3276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&lt;?xml version="1.0"?&gt;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&lt;</a:t>
            </a:r>
            <a:r>
              <a:rPr lang="en-US" sz="2400" b="1" dirty="0">
                <a:latin typeface="Arial" charset="0"/>
              </a:rPr>
              <a:t>definitions</a:t>
            </a:r>
            <a:r>
              <a:rPr lang="en-US" sz="2400" dirty="0">
                <a:latin typeface="Arial" charset="0"/>
              </a:rPr>
              <a:t> name="</a:t>
            </a:r>
            <a:r>
              <a:rPr lang="en-US" sz="2400" dirty="0" err="1">
                <a:latin typeface="Arial" charset="0"/>
              </a:rPr>
              <a:t>StockQuote</a:t>
            </a:r>
            <a:r>
              <a:rPr lang="en-US" sz="2400" dirty="0">
                <a:latin typeface="Arial" charset="0"/>
              </a:rPr>
              <a:t>" </a:t>
            </a:r>
            <a:r>
              <a:rPr lang="en-US" sz="2400" dirty="0" err="1">
                <a:latin typeface="Arial" charset="0"/>
              </a:rPr>
              <a:t>targetNamespace</a:t>
            </a:r>
            <a:r>
              <a:rPr lang="en-US" sz="2400" dirty="0">
                <a:latin typeface="Arial" charset="0"/>
              </a:rPr>
              <a:t>="http://example.com/</a:t>
            </a:r>
            <a:r>
              <a:rPr lang="en-US" sz="2400" dirty="0" err="1">
                <a:latin typeface="Arial" charset="0"/>
              </a:rPr>
              <a:t>stockquote.wsdl</a:t>
            </a:r>
            <a:r>
              <a:rPr lang="en-US" sz="2400" dirty="0">
                <a:latin typeface="Arial" charset="0"/>
              </a:rPr>
              <a:t>"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	</a:t>
            </a:r>
            <a:r>
              <a:rPr lang="en-US" sz="2400" dirty="0" err="1">
                <a:latin typeface="Arial" charset="0"/>
              </a:rPr>
              <a:t>xmlns:</a:t>
            </a:r>
            <a:r>
              <a:rPr lang="en-US" sz="2400" dirty="0" err="1">
                <a:solidFill>
                  <a:srgbClr val="FF0000"/>
                </a:solidFill>
                <a:latin typeface="Arial" charset="0"/>
              </a:rPr>
              <a:t>tns</a:t>
            </a:r>
            <a:r>
              <a:rPr lang="en-US" sz="2400" dirty="0">
                <a:latin typeface="Arial" charset="0"/>
              </a:rPr>
              <a:t>="http://example.com/</a:t>
            </a:r>
            <a:r>
              <a:rPr lang="en-US" sz="2400" dirty="0" err="1">
                <a:latin typeface="Arial" charset="0"/>
              </a:rPr>
              <a:t>stockquote.wsdl</a:t>
            </a:r>
            <a:r>
              <a:rPr lang="en-US" sz="2400" dirty="0">
                <a:latin typeface="Arial" charset="0"/>
              </a:rPr>
              <a:t>"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	</a:t>
            </a:r>
            <a:r>
              <a:rPr lang="en-US" sz="2400" b="1" dirty="0">
                <a:solidFill>
                  <a:schemeClr val="folHlink"/>
                </a:solidFill>
                <a:latin typeface="Arial" charset="0"/>
              </a:rPr>
              <a:t>xmlns: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</a:rPr>
              <a:t>xsd1</a:t>
            </a:r>
            <a:r>
              <a:rPr lang="en-US" sz="2400" b="1" dirty="0">
                <a:solidFill>
                  <a:schemeClr val="folHlink"/>
                </a:solidFill>
                <a:latin typeface="Arial" charset="0"/>
              </a:rPr>
              <a:t>="http://example.com/stockquote.xsd"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	</a:t>
            </a:r>
            <a:r>
              <a:rPr lang="en-US" sz="2400" dirty="0" err="1">
                <a:latin typeface="Arial" charset="0"/>
              </a:rPr>
              <a:t>xmlns:</a:t>
            </a:r>
            <a:r>
              <a:rPr lang="en-US" sz="2400" dirty="0" err="1">
                <a:solidFill>
                  <a:srgbClr val="FF0000"/>
                </a:solidFill>
                <a:latin typeface="Arial" charset="0"/>
              </a:rPr>
              <a:t>soap</a:t>
            </a:r>
            <a:r>
              <a:rPr lang="en-US" sz="2400" dirty="0">
                <a:latin typeface="Arial" charset="0"/>
              </a:rPr>
              <a:t>="http://schemas.xmlsoap.org/</a:t>
            </a:r>
            <a:r>
              <a:rPr lang="en-US" sz="2400" dirty="0" err="1">
                <a:latin typeface="Arial" charset="0"/>
              </a:rPr>
              <a:t>wsdl</a:t>
            </a:r>
            <a:r>
              <a:rPr lang="en-US" sz="2400" dirty="0">
                <a:latin typeface="Arial" charset="0"/>
              </a:rPr>
              <a:t>/soap/"</a:t>
            </a:r>
          </a:p>
          <a:p>
            <a:pPr>
              <a:lnSpc>
                <a:spcPct val="110000"/>
              </a:lnSpc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	</a:t>
            </a:r>
            <a:r>
              <a:rPr lang="en-US" sz="2400" dirty="0" err="1">
                <a:latin typeface="Arial" charset="0"/>
              </a:rPr>
              <a:t>xmlns</a:t>
            </a:r>
            <a:r>
              <a:rPr lang="en-US" sz="2400" dirty="0">
                <a:latin typeface="Arial" charset="0"/>
              </a:rPr>
              <a:t>="http://schemas.xmlsoap.org/</a:t>
            </a:r>
            <a:r>
              <a:rPr lang="en-US" sz="2400" dirty="0" err="1">
                <a:latin typeface="Arial" charset="0"/>
              </a:rPr>
              <a:t>wsdl</a:t>
            </a:r>
            <a:r>
              <a:rPr lang="en-US" sz="2400" dirty="0">
                <a:latin typeface="Arial" charset="0"/>
              </a:rPr>
              <a:t>/"&gt;</a:t>
            </a:r>
          </a:p>
        </p:txBody>
      </p:sp>
      <p:sp>
        <p:nvSpPr>
          <p:cNvPr id="484357" name="AutoShape 5"/>
          <p:cNvSpPr>
            <a:spLocks noChangeArrowheads="1"/>
          </p:cNvSpPr>
          <p:nvPr/>
        </p:nvSpPr>
        <p:spPr bwMode="auto">
          <a:xfrm>
            <a:off x="5181600" y="5181600"/>
            <a:ext cx="1600200" cy="990600"/>
          </a:xfrm>
          <a:prstGeom prst="wedgeRoundRectCallout">
            <a:avLst>
              <a:gd name="adj1" fmla="val -87995"/>
              <a:gd name="adj2" fmla="val -6554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Or, the types could be defined here</a:t>
            </a:r>
          </a:p>
        </p:txBody>
      </p:sp>
      <p:sp>
        <p:nvSpPr>
          <p:cNvPr id="484358" name="AutoShape 6"/>
          <p:cNvSpPr>
            <a:spLocks noChangeArrowheads="1"/>
          </p:cNvSpPr>
          <p:nvPr/>
        </p:nvSpPr>
        <p:spPr bwMode="auto">
          <a:xfrm>
            <a:off x="9372600" y="4876800"/>
            <a:ext cx="1219200" cy="1600200"/>
          </a:xfrm>
          <a:prstGeom prst="wedgeRoundRectCallout">
            <a:avLst>
              <a:gd name="adj1" fmla="val -27009"/>
              <a:gd name="adj2" fmla="val -141259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Put types definition in a separate page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133601" y="4648200"/>
            <a:ext cx="2455863" cy="1524000"/>
            <a:chOff x="336" y="2928"/>
            <a:chExt cx="1824" cy="960"/>
          </a:xfrm>
        </p:grpSpPr>
        <p:sp>
          <p:nvSpPr>
            <p:cNvPr id="32783" name="Rectangle 4"/>
            <p:cNvSpPr>
              <a:spLocks noChangeArrowheads="1"/>
            </p:cNvSpPr>
            <p:nvPr/>
          </p:nvSpPr>
          <p:spPr bwMode="auto">
            <a:xfrm>
              <a:off x="336" y="2928"/>
              <a:ext cx="1824" cy="960"/>
            </a:xfrm>
            <a:prstGeom prst="rect">
              <a:avLst/>
            </a:prstGeom>
            <a:noFill/>
            <a:ln w="12700">
              <a:solidFill>
                <a:schemeClr val="folHlink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Rectangle 7"/>
            <p:cNvSpPr>
              <a:spLocks noChangeArrowheads="1"/>
            </p:cNvSpPr>
            <p:nvPr/>
          </p:nvSpPr>
          <p:spPr bwMode="auto">
            <a:xfrm>
              <a:off x="432" y="2975"/>
              <a:ext cx="1587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de-DE" sz="24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&lt;types&gt;</a:t>
              </a:r>
            </a:p>
            <a:p>
              <a:pPr>
                <a:defRPr/>
              </a:pPr>
              <a:r>
                <a:rPr lang="de-DE" sz="24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	...</a:t>
              </a:r>
            </a:p>
            <a:p>
              <a:pPr>
                <a:defRPr/>
              </a:pPr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&lt;/types&gt;</a:t>
              </a:r>
            </a:p>
          </p:txBody>
        </p:sp>
      </p:grpSp>
      <p:sp>
        <p:nvSpPr>
          <p:cNvPr id="484362" name="AutoShape 10"/>
          <p:cNvSpPr>
            <a:spLocks noChangeArrowheads="1"/>
          </p:cNvSpPr>
          <p:nvPr/>
        </p:nvSpPr>
        <p:spPr bwMode="auto">
          <a:xfrm>
            <a:off x="7082635" y="1028700"/>
            <a:ext cx="1587008" cy="952500"/>
          </a:xfrm>
          <a:prstGeom prst="wedgeRoundRectCallout">
            <a:avLst>
              <a:gd name="adj1" fmla="val -60229"/>
              <a:gd name="adj2" fmla="val 86667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Declare Namespaces and </a:t>
            </a:r>
            <a:r>
              <a:rPr lang="en-US" dirty="0">
                <a:solidFill>
                  <a:srgbClr val="FF0000"/>
                </a:solidFill>
              </a:rPr>
              <a:t>qualifiers</a:t>
            </a:r>
          </a:p>
        </p:txBody>
      </p:sp>
      <p:sp>
        <p:nvSpPr>
          <p:cNvPr id="484365" name="Rectangle 13"/>
          <p:cNvSpPr>
            <a:spLocks noChangeArrowheads="1"/>
          </p:cNvSpPr>
          <p:nvPr/>
        </p:nvSpPr>
        <p:spPr bwMode="auto">
          <a:xfrm>
            <a:off x="3124200" y="2819400"/>
            <a:ext cx="533400" cy="3048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366" name="Rectangle 14"/>
          <p:cNvSpPr>
            <a:spLocks noChangeArrowheads="1"/>
          </p:cNvSpPr>
          <p:nvPr/>
        </p:nvSpPr>
        <p:spPr bwMode="auto">
          <a:xfrm>
            <a:off x="3314700" y="3276600"/>
            <a:ext cx="685800" cy="3048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367" name="Rectangle 15"/>
          <p:cNvSpPr>
            <a:spLocks noChangeArrowheads="1"/>
          </p:cNvSpPr>
          <p:nvPr/>
        </p:nvSpPr>
        <p:spPr bwMode="auto">
          <a:xfrm>
            <a:off x="3124200" y="3810000"/>
            <a:ext cx="876300" cy="3048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368" name="Rectangle 16"/>
          <p:cNvSpPr>
            <a:spLocks noChangeArrowheads="1"/>
          </p:cNvSpPr>
          <p:nvPr/>
        </p:nvSpPr>
        <p:spPr bwMode="auto">
          <a:xfrm>
            <a:off x="5105400" y="6477000"/>
            <a:ext cx="685800" cy="3048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369" name="Text Box 17"/>
          <p:cNvSpPr txBox="1">
            <a:spLocks noChangeArrowheads="1"/>
          </p:cNvSpPr>
          <p:nvPr/>
        </p:nvSpPr>
        <p:spPr bwMode="auto">
          <a:xfrm>
            <a:off x="5791200" y="6477001"/>
            <a:ext cx="287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Qualifiers to define the scope</a:t>
            </a:r>
          </a:p>
        </p:txBody>
      </p:sp>
      <p:sp>
        <p:nvSpPr>
          <p:cNvPr id="17" name="AutoShape 10"/>
          <p:cNvSpPr>
            <a:spLocks noChangeArrowheads="1"/>
          </p:cNvSpPr>
          <p:nvPr/>
        </p:nvSpPr>
        <p:spPr bwMode="auto">
          <a:xfrm>
            <a:off x="8904420" y="790575"/>
            <a:ext cx="1763580" cy="952500"/>
          </a:xfrm>
          <a:prstGeom prst="wedgeRoundRectCallout">
            <a:avLst>
              <a:gd name="adj1" fmla="val -73912"/>
              <a:gd name="adj2" fmla="val 26667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Namespaces link to external definitions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84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84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4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4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84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84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4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4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8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8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61" grpId="0" animBg="1"/>
      <p:bldP spid="484357" grpId="0" animBg="1"/>
      <p:bldP spid="484358" grpId="0" animBg="1"/>
      <p:bldP spid="484362" grpId="0" animBg="1"/>
      <p:bldP spid="484365" grpId="0" animBg="1"/>
      <p:bldP spid="484366" grpId="0" animBg="1"/>
      <p:bldP spid="484367" grpId="0" animBg="1"/>
      <p:bldP spid="484368" grpId="0" animBg="1"/>
      <p:bldP spid="484369" grpId="0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CC393F-815D-4D69-8907-68BF12360101}" type="slidenum">
              <a:rPr lang="en-US" smtClean="0">
                <a:solidFill>
                  <a:schemeClr val="tx2"/>
                </a:solidFill>
              </a:rPr>
              <a:pPr/>
              <a:t>16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WSDL Code Example (</a:t>
            </a:r>
            <a:r>
              <a:rPr lang="en-US" altLang="zh-CN" dirty="0" err="1">
                <a:ea typeface="宋体" pitchFamily="2" charset="-122"/>
              </a:rPr>
              <a:t>TypeDef</a:t>
            </a:r>
            <a:r>
              <a:rPr lang="en-US" altLang="zh-CN" dirty="0">
                <a:ea typeface="宋体" pitchFamily="2" charset="-122"/>
              </a:rPr>
              <a:t>)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447800"/>
            <a:ext cx="8726488" cy="5334000"/>
          </a:xfrm>
        </p:spPr>
        <p:txBody>
          <a:bodyPr>
            <a:normAutofit fontScale="92500" lnSpcReduction="20000"/>
          </a:bodyPr>
          <a:lstStyle/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</a:t>
            </a:r>
            <a:r>
              <a:rPr lang="de-DE" sz="2000" dirty="0">
                <a:latin typeface="Arial" charset="0"/>
              </a:rPr>
              <a:t>&lt;</a:t>
            </a:r>
            <a:r>
              <a:rPr lang="de-DE" sz="2000" b="1" dirty="0">
                <a:latin typeface="Arial" charset="0"/>
              </a:rPr>
              <a:t>types</a:t>
            </a:r>
            <a:r>
              <a:rPr lang="de-DE" sz="2000" dirty="0">
                <a:latin typeface="Arial" charset="0"/>
              </a:rPr>
              <a:t>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de-DE" sz="2000" dirty="0">
                <a:latin typeface="Arial" charset="0"/>
              </a:rPr>
              <a:t>		&lt;schema targetNamespace="http://example.com/stockquote.xsd"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de-DE" sz="2000" dirty="0">
                <a:latin typeface="Arial" charset="0"/>
              </a:rPr>
              <a:t>			xmlns="http://www.w3.org/2000/10/XMLSchema"&gt;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de-DE" sz="2000" dirty="0">
                <a:latin typeface="Arial" charset="0"/>
              </a:rPr>
              <a:t>			</a:t>
            </a:r>
            <a:r>
              <a:rPr lang="en-US" sz="2000" dirty="0">
                <a:latin typeface="Arial" charset="0"/>
              </a:rPr>
              <a:t>&lt;element name="</a:t>
            </a:r>
            <a:r>
              <a:rPr lang="en-US" sz="2000" b="1" dirty="0" err="1">
                <a:solidFill>
                  <a:schemeClr val="folHlink"/>
                </a:solidFill>
                <a:latin typeface="Arial" charset="0"/>
              </a:rPr>
              <a:t>TradePriceRequest</a:t>
            </a:r>
            <a:r>
              <a:rPr lang="en-US" sz="2000" dirty="0">
                <a:latin typeface="Arial" charset="0"/>
              </a:rPr>
              <a:t>"&gt;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		&lt;</a:t>
            </a:r>
            <a:r>
              <a:rPr lang="en-US" sz="2000" dirty="0" err="1">
                <a:latin typeface="Arial" charset="0"/>
              </a:rPr>
              <a:t>complexType</a:t>
            </a:r>
            <a:r>
              <a:rPr lang="en-US" sz="2000" dirty="0">
                <a:latin typeface="Arial" charset="0"/>
              </a:rPr>
              <a:t>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			&lt;all&gt; &lt;element name="</a:t>
            </a:r>
            <a:r>
              <a:rPr lang="en-US" sz="2000" dirty="0" err="1">
                <a:latin typeface="Arial" charset="0"/>
              </a:rPr>
              <a:t>tickerSymbol</a:t>
            </a:r>
            <a:r>
              <a:rPr lang="en-US" sz="2000" dirty="0">
                <a:latin typeface="Arial" charset="0"/>
              </a:rPr>
              <a:t>" type="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string</a:t>
            </a:r>
            <a:r>
              <a:rPr lang="en-US" sz="2000" dirty="0">
                <a:latin typeface="Arial" charset="0"/>
              </a:rPr>
              <a:t>"/&gt; &lt;/all&gt;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		&lt;/</a:t>
            </a:r>
            <a:r>
              <a:rPr lang="en-US" sz="2000" dirty="0" err="1">
                <a:latin typeface="Arial" charset="0"/>
              </a:rPr>
              <a:t>complexType</a:t>
            </a:r>
            <a:r>
              <a:rPr lang="en-US" sz="2000" dirty="0">
                <a:latin typeface="Arial" charset="0"/>
              </a:rPr>
              <a:t>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	&lt;/element&gt;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	&lt;element name="</a:t>
            </a:r>
            <a:r>
              <a:rPr lang="en-US" sz="2000" b="1" dirty="0" err="1">
                <a:solidFill>
                  <a:schemeClr val="folHlink"/>
                </a:solidFill>
                <a:latin typeface="Arial" charset="0"/>
              </a:rPr>
              <a:t>TradePrice</a:t>
            </a:r>
            <a:r>
              <a:rPr lang="en-US" sz="2000" dirty="0">
                <a:latin typeface="Arial" charset="0"/>
              </a:rPr>
              <a:t>"&gt;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		&lt;</a:t>
            </a:r>
            <a:r>
              <a:rPr lang="en-US" sz="2000" dirty="0" err="1">
                <a:latin typeface="Arial" charset="0"/>
              </a:rPr>
              <a:t>complexType</a:t>
            </a:r>
            <a:r>
              <a:rPr lang="en-US" sz="2000" dirty="0">
                <a:latin typeface="Arial" charset="0"/>
              </a:rPr>
              <a:t>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			&lt;all&gt; &lt;element name="price" type="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float</a:t>
            </a:r>
            <a:r>
              <a:rPr lang="en-US" sz="2000" dirty="0">
                <a:latin typeface="Arial" charset="0"/>
              </a:rPr>
              <a:t>"/&gt;&lt;/all&gt;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		&lt;/</a:t>
            </a:r>
            <a:r>
              <a:rPr lang="en-US" sz="2000" dirty="0" err="1">
                <a:latin typeface="Arial" charset="0"/>
              </a:rPr>
              <a:t>complexType</a:t>
            </a:r>
            <a:r>
              <a:rPr lang="en-US" sz="2000" dirty="0">
                <a:latin typeface="Arial" charset="0"/>
              </a:rPr>
              <a:t>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	&lt;/element&gt;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	&lt;/schema&gt;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>
                <a:latin typeface="Arial" charset="0"/>
              </a:rPr>
              <a:t>	&lt;/</a:t>
            </a:r>
            <a:r>
              <a:rPr lang="en-US" sz="2000" b="1" dirty="0">
                <a:latin typeface="Arial" charset="0"/>
              </a:rPr>
              <a:t>types</a:t>
            </a:r>
            <a:r>
              <a:rPr lang="en-US" sz="2000" dirty="0">
                <a:latin typeface="Arial" charset="0"/>
              </a:rPr>
              <a:t>&gt;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1981201" y="914400"/>
            <a:ext cx="8253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folHlink"/>
                </a:solidFill>
              </a:rPr>
              <a:t>The types are defined in "http://example.com/stockquote.xsd"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81200" y="2286001"/>
            <a:ext cx="596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600">
                <a:sym typeface="Wingdings" pitchFamily="2" charset="2"/>
              </a:rPr>
              <a:t></a:t>
            </a:r>
            <a:endParaRPr lang="en-US" sz="360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981200" y="4002088"/>
            <a:ext cx="596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600">
                <a:sym typeface="Wingdings" pitchFamily="2" charset="2"/>
              </a:rPr>
              <a:t></a:t>
            </a:r>
            <a:endParaRPr lang="en-US" sz="360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107907" y="5621111"/>
            <a:ext cx="3753883" cy="1151845"/>
          </a:xfrm>
          <a:prstGeom prst="wedgeRoundRectCallout">
            <a:avLst>
              <a:gd name="adj1" fmla="val -47469"/>
              <a:gd name="adj2" fmla="val -81862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Typedef in C/C++</a:t>
            </a:r>
          </a:p>
          <a:p>
            <a:r>
              <a:rPr lang="en-US" sz="2000" dirty="0">
                <a:solidFill>
                  <a:srgbClr val="0000FF"/>
                </a:solidFill>
              </a:rPr>
              <a:t>typedef </a:t>
            </a:r>
            <a:r>
              <a:rPr lang="en-US" sz="2000" dirty="0" err="1">
                <a:solidFill>
                  <a:srgbClr val="0000FF"/>
                </a:solidFill>
              </a:rPr>
              <a:t>TradePriceRequest</a:t>
            </a:r>
            <a:r>
              <a:rPr lang="en-US" sz="2000" dirty="0">
                <a:solidFill>
                  <a:srgbClr val="0000FF"/>
                </a:solidFill>
              </a:rPr>
              <a:t> string;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typedef </a:t>
            </a:r>
            <a:r>
              <a:rPr lang="en-US" sz="2000" dirty="0" err="1">
                <a:solidFill>
                  <a:srgbClr val="0000FF"/>
                </a:solidFill>
              </a:rPr>
              <a:t>TradePrice</a:t>
            </a:r>
            <a:r>
              <a:rPr lang="en-US" sz="2000" dirty="0">
                <a:solidFill>
                  <a:srgbClr val="0000FF"/>
                </a:solidFill>
              </a:rPr>
              <a:t> float;</a:t>
            </a:r>
          </a:p>
          <a:p>
            <a:endParaRPr lang="en-US" sz="2000" dirty="0">
              <a:solidFill>
                <a:srgbClr val="0000FF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6551370" y="2821840"/>
            <a:ext cx="1821480" cy="3035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5793030" y="4496410"/>
            <a:ext cx="1821480" cy="3035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00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00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00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00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00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00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00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00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00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007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build="p"/>
      <p:bldP spid="6" grpId="0"/>
      <p:bldP spid="7" grpId="0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865AEF5-F196-4E97-A6DC-C577E85BDB1D}" type="slidenum">
              <a:rPr lang="en-US" smtClean="0">
                <a:solidFill>
                  <a:schemeClr val="tx2"/>
                </a:solidFill>
              </a:rPr>
              <a:pPr/>
              <a:t>17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WSDL Code Example (message &amp; portType)</a:t>
            </a:r>
            <a:endParaRPr lang="en-US" sz="2800">
              <a:ea typeface="宋体" pitchFamily="2" charset="-122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990600"/>
            <a:ext cx="8650288" cy="5867400"/>
          </a:xfrm>
        </p:spPr>
        <p:txBody>
          <a:bodyPr>
            <a:normAutofit lnSpcReduction="10000"/>
          </a:bodyPr>
          <a:lstStyle/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	&lt;</a:t>
            </a:r>
            <a:r>
              <a:rPr lang="en-US" sz="2400" b="1" dirty="0">
                <a:latin typeface="Arial" charset="0"/>
              </a:rPr>
              <a:t>message</a:t>
            </a:r>
            <a:r>
              <a:rPr lang="en-US" sz="2400" dirty="0">
                <a:latin typeface="Arial" charset="0"/>
              </a:rPr>
              <a:t> name=</a:t>
            </a:r>
            <a:r>
              <a:rPr lang="de-DE" sz="2400" dirty="0">
                <a:latin typeface="Arial" charset="0"/>
              </a:rPr>
              <a:t>"</a:t>
            </a:r>
            <a:r>
              <a:rPr lang="en-US" sz="2400" b="1" dirty="0" err="1">
                <a:solidFill>
                  <a:srgbClr val="990000"/>
                </a:solidFill>
                <a:latin typeface="Arial" charset="0"/>
              </a:rPr>
              <a:t>GetLastTradePriceInput</a:t>
            </a:r>
            <a:r>
              <a:rPr lang="de-DE" sz="2400" dirty="0">
                <a:latin typeface="Arial" charset="0"/>
              </a:rPr>
              <a:t>"</a:t>
            </a:r>
            <a:r>
              <a:rPr lang="en-US" sz="2400" dirty="0">
                <a:latin typeface="Arial" charset="0"/>
              </a:rPr>
              <a:t>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		&lt;part name=“body” 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								element="</a:t>
            </a:r>
            <a:r>
              <a:rPr lang="en-US" sz="2400" b="1" dirty="0">
                <a:solidFill>
                  <a:schemeClr val="folHlink"/>
                </a:solidFill>
                <a:latin typeface="Arial" charset="0"/>
              </a:rPr>
              <a:t>xsd1:TradePriceRequest</a:t>
            </a:r>
            <a:r>
              <a:rPr lang="en-US" sz="2400" dirty="0">
                <a:latin typeface="Arial" charset="0"/>
              </a:rPr>
              <a:t>"/&gt;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	&lt;/message&gt;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	&lt;</a:t>
            </a:r>
            <a:r>
              <a:rPr lang="en-US" sz="2400" b="1" dirty="0">
                <a:latin typeface="Arial" charset="0"/>
              </a:rPr>
              <a:t>message</a:t>
            </a:r>
            <a:r>
              <a:rPr lang="en-US" sz="2400" dirty="0">
                <a:latin typeface="Arial" charset="0"/>
              </a:rPr>
              <a:t> name="</a:t>
            </a:r>
            <a:r>
              <a:rPr lang="en-US" sz="2400" b="1" dirty="0" err="1">
                <a:solidFill>
                  <a:srgbClr val="008000"/>
                </a:solidFill>
                <a:latin typeface="Arial" charset="0"/>
              </a:rPr>
              <a:t>GetLastTradePriceOutput</a:t>
            </a:r>
            <a:r>
              <a:rPr lang="en-US" sz="2400" dirty="0">
                <a:latin typeface="Arial" charset="0"/>
              </a:rPr>
              <a:t>"&gt;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		&lt;part name=“body” element="</a:t>
            </a:r>
            <a:r>
              <a:rPr lang="en-US" sz="2400" b="1" dirty="0">
                <a:solidFill>
                  <a:schemeClr val="folHlink"/>
                </a:solidFill>
                <a:latin typeface="Arial" charset="0"/>
              </a:rPr>
              <a:t>xsd1:TradePrice</a:t>
            </a:r>
            <a:r>
              <a:rPr lang="en-US" sz="2400" dirty="0">
                <a:latin typeface="Arial" charset="0"/>
              </a:rPr>
              <a:t>"/&gt;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	&lt;/message&gt;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	&lt;</a:t>
            </a:r>
            <a:r>
              <a:rPr lang="en-US" sz="2400" b="1" dirty="0" err="1">
                <a:latin typeface="Arial" charset="0"/>
              </a:rPr>
              <a:t>portType</a:t>
            </a:r>
            <a:r>
              <a:rPr lang="en-US" sz="2400" dirty="0">
                <a:latin typeface="Arial" charset="0"/>
              </a:rPr>
              <a:t> name=</a:t>
            </a:r>
            <a:r>
              <a:rPr lang="de-DE" sz="2400" dirty="0">
                <a:latin typeface="Arial" charset="0"/>
              </a:rPr>
              <a:t>"</a:t>
            </a:r>
            <a:r>
              <a:rPr lang="en-US" sz="2400" dirty="0" err="1">
                <a:latin typeface="Arial" charset="0"/>
              </a:rPr>
              <a:t>StockQuotePortType</a:t>
            </a:r>
            <a:r>
              <a:rPr lang="de-DE" sz="2400" dirty="0">
                <a:latin typeface="Arial" charset="0"/>
              </a:rPr>
              <a:t>"</a:t>
            </a:r>
            <a:r>
              <a:rPr lang="en-US" sz="2400" dirty="0">
                <a:latin typeface="Arial" charset="0"/>
              </a:rPr>
              <a:t>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		&lt;operation name=</a:t>
            </a:r>
            <a:r>
              <a:rPr lang="de-DE" sz="2400" dirty="0">
                <a:latin typeface="Arial" charset="0"/>
              </a:rPr>
              <a:t>"</a:t>
            </a:r>
            <a:r>
              <a:rPr lang="en-US" sz="2400" dirty="0" err="1">
                <a:latin typeface="Arial" charset="0"/>
              </a:rPr>
              <a:t>GetLastTradePrice</a:t>
            </a:r>
            <a:r>
              <a:rPr lang="de-DE" sz="2400" dirty="0">
                <a:latin typeface="Arial" charset="0"/>
              </a:rPr>
              <a:t>"</a:t>
            </a:r>
            <a:r>
              <a:rPr lang="en-US" sz="2400" dirty="0">
                <a:latin typeface="Arial" charset="0"/>
              </a:rPr>
              <a:t>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			&lt;input message=</a:t>
            </a:r>
            <a:r>
              <a:rPr lang="de-DE" sz="2400" dirty="0">
                <a:latin typeface="Arial" charset="0"/>
              </a:rPr>
              <a:t>"</a:t>
            </a:r>
            <a:r>
              <a:rPr lang="en-US" sz="2400" dirty="0" err="1">
                <a:latin typeface="Arial" charset="0"/>
              </a:rPr>
              <a:t>tns:</a:t>
            </a:r>
            <a:r>
              <a:rPr lang="en-US" sz="2400" b="1" dirty="0" err="1">
                <a:solidFill>
                  <a:srgbClr val="990000"/>
                </a:solidFill>
                <a:latin typeface="Arial" charset="0"/>
              </a:rPr>
              <a:t>GetLastTradePriceInput</a:t>
            </a:r>
            <a:r>
              <a:rPr lang="de-DE" sz="2400" dirty="0">
                <a:latin typeface="Arial" charset="0"/>
              </a:rPr>
              <a:t>"</a:t>
            </a:r>
            <a:r>
              <a:rPr lang="en-US" sz="2400" dirty="0">
                <a:latin typeface="Arial" charset="0"/>
              </a:rPr>
              <a:t>/&gt;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			&lt;output message=</a:t>
            </a:r>
            <a:r>
              <a:rPr lang="de-DE" sz="2400" dirty="0">
                <a:latin typeface="Arial" charset="0"/>
              </a:rPr>
              <a:t>"</a:t>
            </a:r>
            <a:r>
              <a:rPr lang="en-US" sz="2400" dirty="0" err="1">
                <a:latin typeface="Arial" charset="0"/>
              </a:rPr>
              <a:t>tns:</a:t>
            </a:r>
            <a:r>
              <a:rPr lang="en-US" sz="2400" b="1" dirty="0" err="1">
                <a:solidFill>
                  <a:srgbClr val="008000"/>
                </a:solidFill>
                <a:latin typeface="Arial" charset="0"/>
              </a:rPr>
              <a:t>GetLastTradePriceOutput</a:t>
            </a:r>
            <a:r>
              <a:rPr lang="de-DE" sz="2400" dirty="0">
                <a:latin typeface="Arial" charset="0"/>
              </a:rPr>
              <a:t>"</a:t>
            </a:r>
            <a:r>
              <a:rPr lang="en-US" sz="2400" dirty="0">
                <a:latin typeface="Arial" charset="0"/>
              </a:rPr>
              <a:t>/&gt;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		&lt;/operation&gt;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>
                <a:latin typeface="Arial" charset="0"/>
              </a:rPr>
              <a:t>	&lt;/</a:t>
            </a:r>
            <a:r>
              <a:rPr lang="en-US" sz="2400" dirty="0" err="1">
                <a:latin typeface="Arial" charset="0"/>
              </a:rPr>
              <a:t>portType</a:t>
            </a:r>
            <a:r>
              <a:rPr lang="en-US" sz="2400" dirty="0">
                <a:latin typeface="Arial" charset="0"/>
              </a:rPr>
              <a:t>&gt;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794500" y="2097088"/>
            <a:ext cx="596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600">
                <a:sym typeface="Wingdings" pitchFamily="2" charset="2"/>
              </a:rPr>
              <a:t></a:t>
            </a:r>
            <a:endParaRPr lang="en-US" sz="36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391400" y="3429001"/>
            <a:ext cx="596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600">
                <a:sym typeface="Wingdings" pitchFamily="2" charset="2"/>
              </a:rPr>
              <a:t></a:t>
            </a:r>
            <a:endParaRPr lang="en-US" sz="360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8288396" y="3823027"/>
            <a:ext cx="2295150" cy="842047"/>
          </a:xfrm>
          <a:prstGeom prst="wedgeRoundRectCallout">
            <a:avLst>
              <a:gd name="adj1" fmla="val -42818"/>
              <a:gd name="adj2" fmla="val -78208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Use type to define variables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4825890" y="5853980"/>
            <a:ext cx="4457700" cy="914401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4940190" y="6006424"/>
            <a:ext cx="1371600" cy="609556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(where)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387990" y="6006424"/>
            <a:ext cx="1371600" cy="609556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Binding</a:t>
            </a:r>
          </a:p>
          <a:p>
            <a:pPr algn="ctr"/>
            <a:r>
              <a:rPr lang="en-US" dirty="0"/>
              <a:t>(how)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7835790" y="6006424"/>
            <a:ext cx="1371600" cy="609556"/>
          </a:xfrm>
          <a:prstGeom prst="flowChartAlternate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Contract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(what)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64DE4C0-C2F5-481A-BC04-959E240C9D6E}" type="slidenum">
              <a:rPr lang="en-US" smtClean="0">
                <a:solidFill>
                  <a:schemeClr val="tx2"/>
                </a:solidFill>
              </a:rPr>
              <a:pPr/>
              <a:t>18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WSDL Code Example (binding via soap)</a:t>
            </a:r>
            <a:endParaRPr lang="en-US">
              <a:ea typeface="宋体" pitchFamily="2" charset="-122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90600"/>
            <a:ext cx="9067800" cy="5867400"/>
          </a:xfrm>
        </p:spPr>
        <p:txBody>
          <a:bodyPr/>
          <a:lstStyle/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&lt;</a:t>
            </a:r>
            <a:r>
              <a:rPr lang="en-US" b="1" dirty="0">
                <a:latin typeface="Arial" charset="0"/>
              </a:rPr>
              <a:t>binding</a:t>
            </a:r>
            <a:r>
              <a:rPr lang="en-US" dirty="0">
                <a:latin typeface="Arial" charset="0"/>
              </a:rPr>
              <a:t> name=“</a:t>
            </a:r>
            <a:r>
              <a:rPr lang="en-US" dirty="0" err="1">
                <a:latin typeface="Arial" charset="0"/>
              </a:rPr>
              <a:t>StockQuoteSoapBinding</a:t>
            </a:r>
            <a:r>
              <a:rPr lang="en-US" dirty="0">
                <a:latin typeface="Arial" charset="0"/>
              </a:rPr>
              <a:t>” 		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	type="</a:t>
            </a:r>
            <a:r>
              <a:rPr lang="en-US" dirty="0" err="1">
                <a:latin typeface="Arial" charset="0"/>
              </a:rPr>
              <a:t>tns:StockQuotePortType</a:t>
            </a:r>
            <a:r>
              <a:rPr lang="en-US" dirty="0">
                <a:latin typeface="Arial" charset="0"/>
              </a:rPr>
              <a:t>"&gt;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		&lt;</a:t>
            </a:r>
            <a:r>
              <a:rPr lang="en-US" b="1" dirty="0" err="1">
                <a:solidFill>
                  <a:schemeClr val="folHlink"/>
                </a:solidFill>
                <a:latin typeface="Arial" charset="0"/>
              </a:rPr>
              <a:t>soap</a:t>
            </a:r>
            <a:r>
              <a:rPr lang="en-US" dirty="0" err="1">
                <a:latin typeface="Arial" charset="0"/>
              </a:rPr>
              <a:t>:binding</a:t>
            </a:r>
            <a:r>
              <a:rPr lang="en-US" dirty="0">
                <a:latin typeface="Arial" charset="0"/>
              </a:rPr>
              <a:t> style="document" 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		transport=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			"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http</a:t>
            </a:r>
            <a:r>
              <a:rPr lang="en-US" dirty="0">
                <a:latin typeface="Arial" charset="0"/>
              </a:rPr>
              <a:t>://schemas.xmlsoap.org/soap/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http</a:t>
            </a:r>
            <a:r>
              <a:rPr lang="en-US" dirty="0">
                <a:latin typeface="Arial" charset="0"/>
              </a:rPr>
              <a:t>"/&gt;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	&lt;operation name="</a:t>
            </a:r>
            <a:r>
              <a:rPr lang="en-US" dirty="0" err="1">
                <a:latin typeface="Arial" charset="0"/>
              </a:rPr>
              <a:t>GetLastTradePrice</a:t>
            </a:r>
            <a:r>
              <a:rPr lang="en-US" dirty="0">
                <a:latin typeface="Arial" charset="0"/>
              </a:rPr>
              <a:t>"&gt;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		&lt;</a:t>
            </a:r>
            <a:r>
              <a:rPr lang="en-US" b="1" dirty="0" err="1">
                <a:solidFill>
                  <a:schemeClr val="folHlink"/>
                </a:solidFill>
                <a:latin typeface="Arial" charset="0"/>
              </a:rPr>
              <a:t>soap</a:t>
            </a:r>
            <a:r>
              <a:rPr lang="en-US" dirty="0" err="1">
                <a:latin typeface="Arial" charset="0"/>
              </a:rPr>
              <a:t>:operation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soapAction</a:t>
            </a:r>
            <a:r>
              <a:rPr lang="en-US" dirty="0">
                <a:latin typeface="Arial" charset="0"/>
              </a:rPr>
              <a:t>= 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					"http://example.com/</a:t>
            </a:r>
            <a:r>
              <a:rPr lang="en-US" dirty="0" err="1">
                <a:latin typeface="Arial" charset="0"/>
              </a:rPr>
              <a:t>GetLastTradePrice</a:t>
            </a:r>
            <a:r>
              <a:rPr lang="en-US" dirty="0">
                <a:latin typeface="Arial" charset="0"/>
              </a:rPr>
              <a:t>"/&gt;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		&lt;input&gt; &lt;</a:t>
            </a:r>
            <a:r>
              <a:rPr lang="en-US" b="1" dirty="0" err="1">
                <a:solidFill>
                  <a:schemeClr val="folHlink"/>
                </a:solidFill>
                <a:latin typeface="Arial" charset="0"/>
              </a:rPr>
              <a:t>soap</a:t>
            </a:r>
            <a:r>
              <a:rPr lang="en-US" dirty="0" err="1">
                <a:latin typeface="Arial" charset="0"/>
              </a:rPr>
              <a:t>:body</a:t>
            </a:r>
            <a:r>
              <a:rPr lang="en-US" dirty="0">
                <a:latin typeface="Arial" charset="0"/>
              </a:rPr>
              <a:t> use="literal"/&gt;&lt;/input&gt;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		&lt;output&gt; &lt;</a:t>
            </a:r>
            <a:r>
              <a:rPr lang="en-US" b="1" dirty="0" err="1">
                <a:solidFill>
                  <a:schemeClr val="folHlink"/>
                </a:solidFill>
                <a:latin typeface="Arial" charset="0"/>
              </a:rPr>
              <a:t>soap</a:t>
            </a:r>
            <a:r>
              <a:rPr lang="en-US" dirty="0" err="1">
                <a:latin typeface="Arial" charset="0"/>
              </a:rPr>
              <a:t>:body</a:t>
            </a:r>
            <a:r>
              <a:rPr lang="en-US" dirty="0">
                <a:latin typeface="Arial" charset="0"/>
              </a:rPr>
              <a:t> use="literal"/&gt;&lt;/output&gt;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	&lt;/operation&gt;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&lt;/binding&gt;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4570760" y="5853980"/>
            <a:ext cx="4457700" cy="914401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4685060" y="6006424"/>
            <a:ext cx="1371600" cy="609556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(where)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6132860" y="6006424"/>
            <a:ext cx="1371600" cy="609556"/>
          </a:xfrm>
          <a:prstGeom prst="flowChartAlternate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Binding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(how)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7580660" y="6006424"/>
            <a:ext cx="1371600" cy="609556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Contract</a:t>
            </a:r>
          </a:p>
          <a:p>
            <a:pPr algn="ctr"/>
            <a:r>
              <a:rPr lang="en-US" dirty="0"/>
              <a:t>(what)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9F1804-AA5B-4774-BD94-E374D7633101}" type="slidenum">
              <a:rPr lang="en-US" smtClean="0">
                <a:solidFill>
                  <a:schemeClr val="tx2"/>
                </a:solidFill>
              </a:rPr>
              <a:pPr/>
              <a:t>19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WSDL Code Example (service &amp; port)</a:t>
            </a:r>
            <a:endParaRPr lang="en-US">
              <a:ea typeface="宋体" pitchFamily="2" charset="-122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219200"/>
            <a:ext cx="9067800" cy="5181600"/>
          </a:xfrm>
        </p:spPr>
        <p:txBody>
          <a:bodyPr>
            <a:normAutofit lnSpcReduction="10000"/>
          </a:bodyPr>
          <a:lstStyle/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&lt;</a:t>
            </a:r>
            <a:r>
              <a:rPr lang="en-US" b="1" dirty="0">
                <a:latin typeface="Arial" charset="0"/>
              </a:rPr>
              <a:t>service</a:t>
            </a:r>
            <a:r>
              <a:rPr lang="en-US" dirty="0">
                <a:latin typeface="Arial" charset="0"/>
              </a:rPr>
              <a:t> name="</a:t>
            </a:r>
            <a:r>
              <a:rPr lang="en-US" dirty="0" err="1">
                <a:latin typeface="Arial" charset="0"/>
              </a:rPr>
              <a:t>StockQuoteService</a:t>
            </a:r>
            <a:r>
              <a:rPr lang="en-US" dirty="0">
                <a:latin typeface="Arial" charset="0"/>
              </a:rPr>
              <a:t>"&gt;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	&lt;documentation&gt;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			This service offers latest stock quotes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	&lt;/documentation&gt;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	&lt;</a:t>
            </a:r>
            <a:r>
              <a:rPr lang="en-US" b="1" dirty="0">
                <a:latin typeface="Arial" charset="0"/>
              </a:rPr>
              <a:t>port</a:t>
            </a:r>
            <a:r>
              <a:rPr lang="en-US" dirty="0">
                <a:latin typeface="Arial" charset="0"/>
              </a:rPr>
              <a:t> name="</a:t>
            </a:r>
            <a:r>
              <a:rPr lang="en-US" dirty="0" err="1">
                <a:latin typeface="Arial" charset="0"/>
              </a:rPr>
              <a:t>StockQuotePort</a:t>
            </a:r>
            <a:r>
              <a:rPr lang="en-US" dirty="0">
                <a:latin typeface="Arial" charset="0"/>
              </a:rPr>
              <a:t>"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		   binding= "</a:t>
            </a:r>
            <a:r>
              <a:rPr lang="en-US" dirty="0" err="1">
                <a:latin typeface="Arial" charset="0"/>
              </a:rPr>
              <a:t>tns:StockQuoteBinding</a:t>
            </a:r>
            <a:r>
              <a:rPr lang="en-US" dirty="0">
                <a:latin typeface="Arial" charset="0"/>
              </a:rPr>
              <a:t>"&gt;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			&lt;</a:t>
            </a:r>
            <a:r>
              <a:rPr lang="en-US" b="1" dirty="0" err="1">
                <a:solidFill>
                  <a:schemeClr val="folHlink"/>
                </a:solidFill>
                <a:latin typeface="Arial" charset="0"/>
              </a:rPr>
              <a:t>soap</a:t>
            </a:r>
            <a:r>
              <a:rPr lang="en-US" dirty="0" err="1">
                <a:latin typeface="Arial" charset="0"/>
              </a:rPr>
              <a:t>:address</a:t>
            </a:r>
            <a:r>
              <a:rPr lang="en-US" dirty="0">
                <a:latin typeface="Arial" charset="0"/>
              </a:rPr>
              <a:t> location=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							"http://example.com/</a:t>
            </a:r>
            <a:r>
              <a:rPr lang="en-US" dirty="0" err="1">
                <a:latin typeface="Arial" charset="0"/>
              </a:rPr>
              <a:t>stockquote</a:t>
            </a:r>
            <a:r>
              <a:rPr lang="en-US" dirty="0">
                <a:latin typeface="Arial" charset="0"/>
              </a:rPr>
              <a:t>"/&gt;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	&lt;/</a:t>
            </a:r>
            <a:r>
              <a:rPr lang="en-US" b="1" dirty="0">
                <a:latin typeface="Arial" charset="0"/>
              </a:rPr>
              <a:t>port</a:t>
            </a:r>
            <a:r>
              <a:rPr lang="en-US" dirty="0">
                <a:latin typeface="Arial" charset="0"/>
              </a:rPr>
              <a:t>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	&lt;/service&gt;</a:t>
            </a:r>
          </a:p>
          <a:p>
            <a:pPr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>
                <a:latin typeface="Arial" charset="0"/>
              </a:rPr>
              <a:t>&lt;/definitions&gt;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4706680" y="5701580"/>
            <a:ext cx="4457700" cy="914401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4820980" y="5854024"/>
            <a:ext cx="1371600" cy="609556"/>
          </a:xfrm>
          <a:prstGeom prst="flowChartAlternate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Address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(where)</a:t>
            </a: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6268780" y="5854024"/>
            <a:ext cx="1371600" cy="609556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Binding</a:t>
            </a:r>
          </a:p>
          <a:p>
            <a:pPr algn="ctr"/>
            <a:r>
              <a:rPr lang="en-US" dirty="0"/>
              <a:t>(how)</a:t>
            </a: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7716580" y="5854024"/>
            <a:ext cx="1371600" cy="609556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Contract</a:t>
            </a:r>
          </a:p>
          <a:p>
            <a:pPr algn="ctr"/>
            <a:r>
              <a:rPr lang="en-US" dirty="0"/>
              <a:t>(what)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Introduction</a:t>
            </a:r>
          </a:p>
          <a:p>
            <a:pPr>
              <a:lnSpc>
                <a:spcPct val="100000"/>
              </a:lnSpc>
            </a:pPr>
            <a:r>
              <a:rPr lang="en-US" dirty="0"/>
              <a:t>Integration Types</a:t>
            </a:r>
          </a:p>
          <a:p>
            <a:pPr>
              <a:lnSpc>
                <a:spcPct val="100000"/>
              </a:lnSpc>
            </a:pPr>
            <a:r>
              <a:rPr lang="en-US" dirty="0"/>
              <a:t>Integration Models</a:t>
            </a:r>
          </a:p>
          <a:p>
            <a:pPr>
              <a:lnSpc>
                <a:spcPct val="100000"/>
              </a:lnSpc>
            </a:pPr>
            <a:r>
              <a:rPr lang="en-US" dirty="0"/>
              <a:t>Integrated system vs. Legacy System</a:t>
            </a:r>
          </a:p>
          <a:p>
            <a:pPr>
              <a:lnSpc>
                <a:spcPct val="100000"/>
              </a:lnSpc>
            </a:pPr>
            <a:r>
              <a:rPr lang="en-US" dirty="0"/>
              <a:t>Integration type</a:t>
            </a:r>
          </a:p>
          <a:p>
            <a:pPr>
              <a:lnSpc>
                <a:spcPct val="100000"/>
              </a:lnSpc>
            </a:pPr>
            <a:r>
              <a:rPr lang="en-US" dirty="0"/>
              <a:t>Integration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89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20401C-1491-42BC-875C-088A52ED0A87}" type="slidenum">
              <a:rPr lang="en-US" smtClean="0">
                <a:solidFill>
                  <a:schemeClr val="tx2"/>
                </a:solidFill>
              </a:rPr>
              <a:pPr/>
              <a:t>20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Names of Elements</a:t>
            </a: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2209800" y="2057400"/>
            <a:ext cx="1371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</a:rPr>
              <a:t>port</a:t>
            </a:r>
          </a:p>
          <a:p>
            <a:r>
              <a:rPr lang="en-US"/>
              <a:t>name="StockQuotePort"</a:t>
            </a:r>
          </a:p>
        </p:txBody>
      </p:sp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2209800" y="26670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</a:rPr>
              <a:t>binding</a:t>
            </a:r>
          </a:p>
          <a:p>
            <a:pPr>
              <a:lnSpc>
                <a:spcPct val="90000"/>
              </a:lnSpc>
            </a:pPr>
            <a:r>
              <a:rPr lang="en-US"/>
              <a:t>name=“StockQuoteSoapBinding” &lt;binding style="document"/&gt; …</a:t>
            </a:r>
          </a:p>
        </p:txBody>
      </p:sp>
      <p:sp>
        <p:nvSpPr>
          <p:cNvPr id="37894" name="Rectangle 8"/>
          <p:cNvSpPr>
            <a:spLocks noChangeArrowheads="1"/>
          </p:cNvSpPr>
          <p:nvPr/>
        </p:nvSpPr>
        <p:spPr bwMode="auto">
          <a:xfrm>
            <a:off x="2209800" y="3429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folHlink"/>
                </a:solidFill>
              </a:rPr>
              <a:t>portType: </a:t>
            </a:r>
            <a:r>
              <a:rPr lang="en-US"/>
              <a:t>name=“StockQuotePortType”</a:t>
            </a:r>
          </a:p>
        </p:txBody>
      </p:sp>
      <p:sp>
        <p:nvSpPr>
          <p:cNvPr id="37895" name="Rectangle 9"/>
          <p:cNvSpPr>
            <a:spLocks noChangeArrowheads="1"/>
          </p:cNvSpPr>
          <p:nvPr/>
        </p:nvSpPr>
        <p:spPr bwMode="auto">
          <a:xfrm>
            <a:off x="2209800" y="4038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folHlink"/>
                </a:solidFill>
              </a:rPr>
              <a:t>operation: </a:t>
            </a:r>
            <a:r>
              <a:rPr lang="en-US"/>
              <a:t>name=“GetLastTradePrice”</a:t>
            </a:r>
          </a:p>
        </p:txBody>
      </p:sp>
      <p:sp>
        <p:nvSpPr>
          <p:cNvPr id="37896" name="Rectangle 10"/>
          <p:cNvSpPr>
            <a:spLocks noChangeArrowheads="1"/>
          </p:cNvSpPr>
          <p:nvPr/>
        </p:nvSpPr>
        <p:spPr bwMode="auto">
          <a:xfrm>
            <a:off x="3276600" y="4572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folHlink"/>
                </a:solidFill>
              </a:rPr>
              <a:t>message</a:t>
            </a:r>
            <a:r>
              <a:rPr lang="en-US"/>
              <a:t>: name=“</a:t>
            </a:r>
            <a:r>
              <a:rPr lang="en-US" b="1">
                <a:solidFill>
                  <a:srgbClr val="990000"/>
                </a:solidFill>
              </a:rPr>
              <a:t>GetLastTradePriceInput</a:t>
            </a:r>
            <a:r>
              <a:rPr lang="en-US"/>
              <a:t>”&gt;</a:t>
            </a:r>
          </a:p>
        </p:txBody>
      </p:sp>
      <p:sp>
        <p:nvSpPr>
          <p:cNvPr id="37897" name="Rectangle 11"/>
          <p:cNvSpPr>
            <a:spLocks noChangeArrowheads="1"/>
          </p:cNvSpPr>
          <p:nvPr/>
        </p:nvSpPr>
        <p:spPr bwMode="auto">
          <a:xfrm>
            <a:off x="3276600" y="5943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folHlink"/>
                </a:solidFill>
              </a:rPr>
              <a:t>types: TradePrice</a:t>
            </a:r>
          </a:p>
        </p:txBody>
      </p:sp>
      <p:cxnSp>
        <p:nvCxnSpPr>
          <p:cNvPr id="37898" name="AutoShape 12"/>
          <p:cNvCxnSpPr>
            <a:cxnSpLocks noChangeShapeType="1"/>
            <a:stCxn id="37893" idx="2"/>
            <a:endCxn id="37894" idx="0"/>
          </p:cNvCxnSpPr>
          <p:nvPr/>
        </p:nvCxnSpPr>
        <p:spPr bwMode="auto">
          <a:xfrm>
            <a:off x="2895600" y="32004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9" name="AutoShape 13"/>
          <p:cNvCxnSpPr>
            <a:cxnSpLocks noChangeShapeType="1"/>
            <a:stCxn id="37895" idx="2"/>
            <a:endCxn id="37902" idx="1"/>
          </p:cNvCxnSpPr>
          <p:nvPr/>
        </p:nvCxnSpPr>
        <p:spPr bwMode="auto">
          <a:xfrm rot="16200000" flipH="1">
            <a:off x="2419350" y="4895850"/>
            <a:ext cx="13335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0" name="AutoShape 14"/>
          <p:cNvCxnSpPr>
            <a:cxnSpLocks noChangeShapeType="1"/>
            <a:stCxn id="37895" idx="2"/>
            <a:endCxn id="37896" idx="1"/>
          </p:cNvCxnSpPr>
          <p:nvPr/>
        </p:nvCxnSpPr>
        <p:spPr bwMode="auto">
          <a:xfrm rot="16200000" flipH="1">
            <a:off x="2914650" y="4400550"/>
            <a:ext cx="3429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1" name="Rectangle 15"/>
          <p:cNvSpPr>
            <a:spLocks noChangeArrowheads="1"/>
          </p:cNvSpPr>
          <p:nvPr/>
        </p:nvSpPr>
        <p:spPr bwMode="auto">
          <a:xfrm>
            <a:off x="3276600" y="4953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folHlink"/>
                </a:solidFill>
              </a:rPr>
              <a:t>types: TradePriceRequest</a:t>
            </a:r>
          </a:p>
        </p:txBody>
      </p:sp>
      <p:sp>
        <p:nvSpPr>
          <p:cNvPr id="37902" name="Rectangle 16"/>
          <p:cNvSpPr>
            <a:spLocks noChangeArrowheads="1"/>
          </p:cNvSpPr>
          <p:nvPr/>
        </p:nvSpPr>
        <p:spPr bwMode="auto">
          <a:xfrm>
            <a:off x="3276600" y="5562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folHlink"/>
                </a:solidFill>
              </a:rPr>
              <a:t>message</a:t>
            </a:r>
            <a:r>
              <a:rPr lang="en-US"/>
              <a:t>, name="</a:t>
            </a:r>
            <a:r>
              <a:rPr lang="en-US" b="1">
                <a:solidFill>
                  <a:srgbClr val="008000"/>
                </a:solidFill>
              </a:rPr>
              <a:t>GetLastTradePriceOutput</a:t>
            </a:r>
            <a:r>
              <a:rPr lang="en-US"/>
              <a:t>"&gt;</a:t>
            </a:r>
          </a:p>
        </p:txBody>
      </p:sp>
      <p:sp>
        <p:nvSpPr>
          <p:cNvPr id="37903" name="Line 17"/>
          <p:cNvSpPr>
            <a:spLocks noChangeShapeType="1"/>
          </p:cNvSpPr>
          <p:nvPr/>
        </p:nvSpPr>
        <p:spPr bwMode="auto">
          <a:xfrm>
            <a:off x="2895600" y="175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7904" name="AutoShape 18"/>
          <p:cNvCxnSpPr>
            <a:cxnSpLocks noChangeShapeType="1"/>
            <a:stCxn id="37894" idx="2"/>
            <a:endCxn id="37895" idx="0"/>
          </p:cNvCxnSpPr>
          <p:nvPr/>
        </p:nvCxnSpPr>
        <p:spPr bwMode="auto">
          <a:xfrm>
            <a:off x="2895600" y="3810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5" name="Rectangle 19"/>
          <p:cNvSpPr>
            <a:spLocks noChangeArrowheads="1"/>
          </p:cNvSpPr>
          <p:nvPr/>
        </p:nvSpPr>
        <p:spPr bwMode="auto">
          <a:xfrm>
            <a:off x="2209800" y="1371600"/>
            <a:ext cx="4572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folHlink"/>
                </a:solidFill>
              </a:rPr>
              <a:t>service: </a:t>
            </a:r>
            <a:r>
              <a:rPr lang="en-US"/>
              <a:t>name="StockQuoteService"&gt;</a:t>
            </a:r>
          </a:p>
        </p:txBody>
      </p:sp>
      <p:sp>
        <p:nvSpPr>
          <p:cNvPr id="37906" name="Rectangle 20"/>
          <p:cNvSpPr>
            <a:spLocks noChangeArrowheads="1"/>
          </p:cNvSpPr>
          <p:nvPr/>
        </p:nvSpPr>
        <p:spPr bwMode="auto">
          <a:xfrm>
            <a:off x="2209800" y="990600"/>
            <a:ext cx="4572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folHlink"/>
                </a:solidFill>
              </a:rPr>
              <a:t>definitions: </a:t>
            </a:r>
            <a:r>
              <a:rPr lang="en-US"/>
              <a:t>name="StockQuote“, namespaces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23B5F5-2441-4343-B63B-4736B7FBA254}" type="slidenum">
              <a:rPr lang="en-US" smtClean="0">
                <a:solidFill>
                  <a:schemeClr val="tx2"/>
                </a:solidFill>
              </a:rPr>
              <a:pPr/>
              <a:t>21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Abstraction and Flexibility of Elements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6200" y="1066800"/>
            <a:ext cx="6705600" cy="5562600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ea typeface="宋体" pitchFamily="2" charset="-122"/>
              </a:rPr>
              <a:t>port</a:t>
            </a:r>
            <a:r>
              <a:rPr lang="en-US" altLang="zh-CN" sz="2400" dirty="0">
                <a:ea typeface="宋体" pitchFamily="2" charset="-122"/>
              </a:rPr>
              <a:t> and </a:t>
            </a:r>
            <a:r>
              <a:rPr lang="en-US" altLang="zh-CN" sz="2400" b="1" dirty="0" err="1">
                <a:ea typeface="宋体" pitchFamily="2" charset="-122"/>
              </a:rPr>
              <a:t>portType</a:t>
            </a:r>
            <a:r>
              <a:rPr lang="en-US" altLang="zh-CN" sz="2400" dirty="0">
                <a:ea typeface="宋体" pitchFamily="2" charset="-122"/>
              </a:rPr>
              <a:t> definitions are abstract; </a:t>
            </a:r>
            <a:r>
              <a:rPr lang="en-US" altLang="zh-CN" sz="2400" b="1" dirty="0">
                <a:ea typeface="宋体" pitchFamily="2" charset="-122"/>
              </a:rPr>
              <a:t>binding/operation</a:t>
            </a:r>
            <a:r>
              <a:rPr lang="en-US" altLang="zh-CN" sz="2400" dirty="0">
                <a:ea typeface="宋体" pitchFamily="2" charset="-122"/>
              </a:rPr>
              <a:t> will be used to specify a concrete protocol/operation. This allows </a:t>
            </a:r>
          </a:p>
          <a:p>
            <a:pPr lvl="1" eaLnBrk="1" hangingPunct="1"/>
            <a:r>
              <a:rPr lang="en-US" altLang="zh-CN" sz="2000" dirty="0">
                <a:ea typeface="宋体" pitchFamily="2" charset="-122"/>
              </a:rPr>
              <a:t>separating definitions from their implementation details regarding network deployment or bindings;</a:t>
            </a:r>
          </a:p>
          <a:p>
            <a:pPr lvl="1" eaLnBrk="1" hangingPunct="1"/>
            <a:r>
              <a:rPr lang="en-US" altLang="zh-CN" sz="2000" dirty="0">
                <a:ea typeface="宋体" pitchFamily="2" charset="-122"/>
              </a:rPr>
              <a:t>the reuse of the definitions in different apps.</a:t>
            </a:r>
          </a:p>
          <a:p>
            <a:pPr eaLnBrk="1" hangingPunct="1"/>
            <a:r>
              <a:rPr lang="en-US" altLang="zh-CN" sz="2400" b="1" dirty="0">
                <a:ea typeface="宋体" pitchFamily="2" charset="-122"/>
              </a:rPr>
              <a:t>message</a:t>
            </a:r>
            <a:r>
              <a:rPr lang="en-US" altLang="zh-CN" sz="2400" dirty="0">
                <a:ea typeface="宋体" pitchFamily="2" charset="-122"/>
              </a:rPr>
              <a:t> definition is abstract: abstract descriptions of the data being exchanged; </a:t>
            </a:r>
            <a:br>
              <a:rPr lang="en-US" altLang="zh-CN" sz="2400" dirty="0">
                <a:ea typeface="宋体" pitchFamily="2" charset="-122"/>
              </a:rPr>
            </a:br>
            <a:r>
              <a:rPr lang="en-US" altLang="zh-CN" sz="2400" b="1" dirty="0">
                <a:ea typeface="宋体" pitchFamily="2" charset="-122"/>
              </a:rPr>
              <a:t>types</a:t>
            </a:r>
            <a:r>
              <a:rPr lang="en-US" altLang="zh-CN" sz="2400" dirty="0">
                <a:ea typeface="宋体" pitchFamily="2" charset="-122"/>
              </a:rPr>
              <a:t> are used to associate specific data types to the messages. This allows </a:t>
            </a:r>
          </a:p>
          <a:p>
            <a:pPr lvl="1" eaLnBrk="1" hangingPunct="1"/>
            <a:r>
              <a:rPr lang="en-US" altLang="zh-CN" sz="2000" dirty="0">
                <a:ea typeface="宋体" pitchFamily="2" charset="-122"/>
              </a:rPr>
              <a:t>messages are separated from their implementation detail of data format;</a:t>
            </a:r>
          </a:p>
          <a:p>
            <a:pPr lvl="1" eaLnBrk="1" hangingPunct="1"/>
            <a:r>
              <a:rPr lang="en-US" altLang="zh-CN" sz="2000" dirty="0">
                <a:ea typeface="宋体" pitchFamily="2" charset="-122"/>
              </a:rPr>
              <a:t>the reuse of message definition;</a:t>
            </a:r>
          </a:p>
          <a:p>
            <a:pPr lvl="1" eaLnBrk="1" hangingPunct="1"/>
            <a:r>
              <a:rPr lang="en-US" sz="2000" dirty="0">
                <a:ea typeface="宋体" pitchFamily="2" charset="-122"/>
              </a:rPr>
              <a:t>wrap multiple parameters in the message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600200" y="2057400"/>
            <a:ext cx="1371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</a:rPr>
              <a:t>port</a:t>
            </a:r>
          </a:p>
          <a:p>
            <a:pPr algn="ctr">
              <a:lnSpc>
                <a:spcPct val="90000"/>
              </a:lnSpc>
            </a:pPr>
            <a:r>
              <a:rPr lang="en-US"/>
              <a:t>(URL)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3492500" y="2376488"/>
            <a:ext cx="469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. . .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1600200" y="26670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</a:rPr>
              <a:t>binding</a:t>
            </a:r>
          </a:p>
          <a:p>
            <a:pPr algn="ctr">
              <a:lnSpc>
                <a:spcPct val="90000"/>
              </a:lnSpc>
            </a:pPr>
            <a:r>
              <a:rPr lang="en-US"/>
              <a:t>(soap)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1600200" y="3429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portType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1600200" y="4038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operation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2667000" y="46482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message</a:t>
            </a:r>
            <a:r>
              <a:rPr lang="en-US"/>
              <a:t>, in</a:t>
            </a: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2667000" y="5943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types</a:t>
            </a:r>
          </a:p>
        </p:txBody>
      </p:sp>
      <p:cxnSp>
        <p:nvCxnSpPr>
          <p:cNvPr id="38924" name="AutoShape 12"/>
          <p:cNvCxnSpPr>
            <a:cxnSpLocks noChangeShapeType="1"/>
            <a:stCxn id="38919" idx="2"/>
            <a:endCxn id="38920" idx="0"/>
          </p:cNvCxnSpPr>
          <p:nvPr/>
        </p:nvCxnSpPr>
        <p:spPr bwMode="auto">
          <a:xfrm>
            <a:off x="2286000" y="32004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5" name="AutoShape 13"/>
          <p:cNvCxnSpPr>
            <a:cxnSpLocks noChangeShapeType="1"/>
            <a:stCxn id="38921" idx="2"/>
            <a:endCxn id="38928" idx="1"/>
          </p:cNvCxnSpPr>
          <p:nvPr/>
        </p:nvCxnSpPr>
        <p:spPr bwMode="auto">
          <a:xfrm rot="16200000" flipH="1">
            <a:off x="1809750" y="4895850"/>
            <a:ext cx="13335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6" name="AutoShape 14"/>
          <p:cNvCxnSpPr>
            <a:cxnSpLocks noChangeShapeType="1"/>
            <a:stCxn id="38921" idx="2"/>
            <a:endCxn id="38922" idx="1"/>
          </p:cNvCxnSpPr>
          <p:nvPr/>
        </p:nvCxnSpPr>
        <p:spPr bwMode="auto">
          <a:xfrm rot="16200000" flipH="1">
            <a:off x="2266950" y="4438650"/>
            <a:ext cx="4191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2667000" y="50292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types</a:t>
            </a:r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2667000" y="5562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message</a:t>
            </a:r>
            <a:r>
              <a:rPr lang="en-US"/>
              <a:t>, out</a:t>
            </a:r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>
            <a:off x="2286000" y="175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8930" name="AutoShape 18"/>
          <p:cNvCxnSpPr>
            <a:cxnSpLocks noChangeShapeType="1"/>
            <a:stCxn id="38920" idx="2"/>
            <a:endCxn id="38921" idx="0"/>
          </p:cNvCxnSpPr>
          <p:nvPr/>
        </p:nvCxnSpPr>
        <p:spPr bwMode="auto">
          <a:xfrm>
            <a:off x="2286000" y="3810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31" name="Rectangle 19"/>
          <p:cNvSpPr>
            <a:spLocks noChangeArrowheads="1"/>
          </p:cNvSpPr>
          <p:nvPr/>
        </p:nvSpPr>
        <p:spPr bwMode="auto">
          <a:xfrm>
            <a:off x="1600200" y="1371600"/>
            <a:ext cx="18923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service</a:t>
            </a:r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1600200" y="990600"/>
            <a:ext cx="18923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definitions</a:t>
            </a:r>
          </a:p>
        </p:txBody>
      </p:sp>
      <p:cxnSp>
        <p:nvCxnSpPr>
          <p:cNvPr id="3" name="Straight Arrow Connector 2"/>
          <p:cNvCxnSpPr>
            <a:stCxn id="38917" idx="3"/>
          </p:cNvCxnSpPr>
          <p:nvPr/>
        </p:nvCxnSpPr>
        <p:spPr bwMode="auto">
          <a:xfrm flipV="1">
            <a:off x="2971800" y="1371600"/>
            <a:ext cx="130272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38922" idx="0"/>
          </p:cNvCxnSpPr>
          <p:nvPr/>
        </p:nvCxnSpPr>
        <p:spPr bwMode="auto">
          <a:xfrm flipV="1">
            <a:off x="3352801" y="3732580"/>
            <a:ext cx="914399" cy="9156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38920" idx="3"/>
          </p:cNvCxnSpPr>
          <p:nvPr/>
        </p:nvCxnSpPr>
        <p:spPr bwMode="auto">
          <a:xfrm flipV="1">
            <a:off x="2971801" y="1714502"/>
            <a:ext cx="1295399" cy="19049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4831" y="152400"/>
            <a:ext cx="7986971" cy="6238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U.S. National Weather Forecast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52150"/>
            <a:ext cx="9021148" cy="5616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56620" y="828984"/>
            <a:ext cx="7134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http://graphical.weather.gov/xml/SOAP_server/ndfdXMLserver.</a:t>
            </a:r>
            <a:r>
              <a:rPr lang="en-US" dirty="0">
                <a:solidFill>
                  <a:srgbClr val="FF0000"/>
                </a:solidFill>
              </a:rPr>
              <a:t>php</a:t>
            </a:r>
            <a:r>
              <a:rPr lang="en-US" dirty="0">
                <a:solidFill>
                  <a:srgbClr val="0000FF"/>
                </a:solidFill>
              </a:rPr>
              <a:t>?wsdl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1713431" y="1641617"/>
            <a:ext cx="397775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2209801" y="1986995"/>
            <a:ext cx="532820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4122731" y="1541768"/>
            <a:ext cx="5283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zipcode1, …, </a:t>
            </a:r>
            <a:r>
              <a:rPr lang="en-US" dirty="0" err="1">
                <a:solidFill>
                  <a:srgbClr val="0000FF"/>
                </a:solidFill>
              </a:rPr>
              <a:t>zipcoden</a:t>
            </a:r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  (lat1, lon1), …, (</a:t>
            </a:r>
            <a:r>
              <a:rPr lang="en-US" dirty="0" err="1">
                <a:solidFill>
                  <a:srgbClr val="0000FF"/>
                </a:solidFill>
                <a:sym typeface="Wingdings" panose="05000000000000000000" pitchFamily="2" charset="2"/>
              </a:rPr>
              <a:t>latn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rgbClr val="0000FF"/>
                </a:solidFill>
                <a:sym typeface="Wingdings" panose="05000000000000000000" pitchFamily="2" charset="2"/>
              </a:rPr>
              <a:t>lonn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13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2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52401"/>
            <a:ext cx="7620000" cy="468485"/>
          </a:xfrm>
        </p:spPr>
        <p:txBody>
          <a:bodyPr/>
          <a:lstStyle/>
          <a:p>
            <a:r>
              <a:rPr lang="en-US" sz="1800" dirty="0"/>
              <a:t>http://graphical.weather.gov/xml/SOAP_server/ndfdXMLserver.php?wsdl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477" y="1000359"/>
            <a:ext cx="9039523" cy="5506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 bwMode="auto">
          <a:xfrm>
            <a:off x="1844539" y="2161936"/>
            <a:ext cx="397775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845880" y="924466"/>
            <a:ext cx="8822120" cy="1768735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1845881" y="5986281"/>
            <a:ext cx="397775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45881" y="4829836"/>
            <a:ext cx="8822119" cy="1747754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11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Definition of the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547" y="976414"/>
            <a:ext cx="7604679" cy="1593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993" y="3025579"/>
            <a:ext cx="7459158" cy="2575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 bwMode="auto">
          <a:xfrm>
            <a:off x="2048929" y="1507678"/>
            <a:ext cx="397775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640334" y="924465"/>
            <a:ext cx="7629891" cy="1721638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1978139" y="4047455"/>
            <a:ext cx="397775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640333" y="2949684"/>
            <a:ext cx="7629892" cy="2808115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11990" y="5857641"/>
            <a:ext cx="66787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More detail of the service and its operations are at: </a:t>
            </a:r>
          </a:p>
          <a:p>
            <a:r>
              <a:rPr lang="en-US" dirty="0"/>
              <a:t>http://graphical.weather.gov/xml/</a:t>
            </a:r>
          </a:p>
          <a:p>
            <a:r>
              <a:rPr lang="en-US" dirty="0"/>
              <a:t>http://graphical.weather.gov/xml/SOAP_server/ndfdXMLserver.php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5792420" y="1607520"/>
            <a:ext cx="7589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5792420" y="2518260"/>
            <a:ext cx="7589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3205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WSDL/SOAP to </a:t>
            </a:r>
            <a:r>
              <a:rPr lang="en-US" dirty="0">
                <a:solidFill>
                  <a:srgbClr val="990000"/>
                </a:solidFill>
              </a:rPr>
              <a:t>RESTful</a:t>
            </a:r>
            <a:r>
              <a:rPr lang="en-US" dirty="0"/>
              <a:t> Services</a:t>
            </a:r>
          </a:p>
        </p:txBody>
      </p:sp>
      <p:sp>
        <p:nvSpPr>
          <p:cNvPr id="4403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315B834-B29B-427B-B03D-2B75A04F260F}" type="slidenum">
              <a:rPr lang="en-US" smtClean="0">
                <a:solidFill>
                  <a:schemeClr val="tx2"/>
                </a:solidFill>
              </a:rPr>
              <a:pPr/>
              <a:t>25</a:t>
            </a:fld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18195" y="2290576"/>
            <a:ext cx="8867156" cy="1200329"/>
            <a:chOff x="94195" y="4415635"/>
            <a:chExt cx="8867156" cy="1200329"/>
          </a:xfrm>
        </p:grpSpPr>
        <p:sp>
          <p:nvSpPr>
            <p:cNvPr id="2" name="TextBox 1"/>
            <p:cNvSpPr txBox="1"/>
            <p:nvPr/>
          </p:nvSpPr>
          <p:spPr>
            <a:xfrm>
              <a:off x="94195" y="4659649"/>
              <a:ext cx="19784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.</a:t>
              </a:r>
              <a:r>
                <a:rPr lang="en-US" sz="2400" dirty="0" err="1"/>
                <a:t>asmx</a:t>
              </a:r>
              <a:r>
                <a:rPr lang="en-US" sz="2400" dirty="0"/>
                <a:t> services</a:t>
              </a:r>
            </a:p>
            <a:p>
              <a:r>
                <a:rPr lang="en-US" sz="2400" dirty="0"/>
                <a:t>.svc services</a:t>
              </a:r>
            </a:p>
          </p:txBody>
        </p:sp>
        <p:sp>
          <p:nvSpPr>
            <p:cNvPr id="3" name="Right Arrow 2"/>
            <p:cNvSpPr/>
            <p:nvPr/>
          </p:nvSpPr>
          <p:spPr bwMode="auto">
            <a:xfrm>
              <a:off x="2295150" y="4809514"/>
              <a:ext cx="531265" cy="531265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68574" y="4415635"/>
              <a:ext cx="23382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Use </a:t>
              </a:r>
            </a:p>
            <a:p>
              <a:r>
                <a:rPr lang="en-US" sz="2400" dirty="0"/>
                <a:t>WSDL / SOAP / HTTP</a:t>
              </a: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5406845" y="4809514"/>
              <a:ext cx="531265" cy="531265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0269" y="4415635"/>
              <a:ext cx="278108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WSDL services</a:t>
              </a:r>
            </a:p>
            <a:p>
              <a:r>
                <a:rPr lang="en-US" sz="2400" dirty="0"/>
                <a:t>SOAP Services</a:t>
              </a:r>
            </a:p>
            <a:p>
              <a:r>
                <a:rPr lang="en-US" sz="2400" dirty="0"/>
                <a:t>WSDL/SOAP services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85372" y="4113978"/>
            <a:ext cx="8360748" cy="830997"/>
            <a:chOff x="461372" y="5719788"/>
            <a:chExt cx="8360748" cy="830997"/>
          </a:xfrm>
        </p:grpSpPr>
        <p:sp>
          <p:nvSpPr>
            <p:cNvPr id="15" name="TextBox 14"/>
            <p:cNvSpPr txBox="1"/>
            <p:nvPr/>
          </p:nvSpPr>
          <p:spPr>
            <a:xfrm>
              <a:off x="461372" y="5904455"/>
              <a:ext cx="12266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Services</a:t>
              </a:r>
            </a:p>
          </p:txBody>
        </p:sp>
        <p:sp>
          <p:nvSpPr>
            <p:cNvPr id="20" name="Right Arrow 19"/>
            <p:cNvSpPr/>
            <p:nvPr/>
          </p:nvSpPr>
          <p:spPr bwMode="auto">
            <a:xfrm>
              <a:off x="2295151" y="5869656"/>
              <a:ext cx="531265" cy="531265"/>
            </a:xfrm>
            <a:prstGeom prst="rightArrow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54100" y="5904455"/>
              <a:ext cx="23382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Use HTTP Only</a:t>
              </a:r>
            </a:p>
          </p:txBody>
        </p:sp>
        <p:sp>
          <p:nvSpPr>
            <p:cNvPr id="22" name="Right Arrow 21"/>
            <p:cNvSpPr/>
            <p:nvPr/>
          </p:nvSpPr>
          <p:spPr bwMode="auto">
            <a:xfrm>
              <a:off x="5392335" y="5857640"/>
              <a:ext cx="531265" cy="531265"/>
            </a:xfrm>
            <a:prstGeom prst="rightArrow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56165" y="5719788"/>
              <a:ext cx="25659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RESTful Services</a:t>
              </a:r>
            </a:p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Web APIs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RESTful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47526" y="1700242"/>
            <a:ext cx="11650767" cy="4093283"/>
          </a:xfrm>
        </p:spPr>
        <p:txBody>
          <a:bodyPr/>
          <a:lstStyle/>
          <a:p>
            <a:r>
              <a:rPr lang="en-US" dirty="0"/>
              <a:t>There are different ways of developing RESTful services. We show two ways here: </a:t>
            </a:r>
          </a:p>
          <a:p>
            <a:r>
              <a:rPr lang="en-US" dirty="0"/>
              <a:t>(1) Convert a WSDL/SOAP service into a RESTful service using WCF.</a:t>
            </a:r>
          </a:p>
          <a:p>
            <a:r>
              <a:rPr lang="en-US" dirty="0"/>
              <a:t>(2) Develop RESTful service without first developing WSDL service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49460" y="947176"/>
            <a:ext cx="8057168" cy="543281"/>
            <a:chOff x="764952" y="5857640"/>
            <a:chExt cx="8057168" cy="543281"/>
          </a:xfrm>
        </p:grpSpPr>
        <p:sp>
          <p:nvSpPr>
            <p:cNvPr id="5" name="TextBox 4"/>
            <p:cNvSpPr txBox="1"/>
            <p:nvPr/>
          </p:nvSpPr>
          <p:spPr>
            <a:xfrm>
              <a:off x="764952" y="5904455"/>
              <a:ext cx="12506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ndara" panose="020E0502030303020204" pitchFamily="34" charset="0"/>
                </a:rPr>
                <a:t>Services</a:t>
              </a:r>
            </a:p>
          </p:txBody>
        </p:sp>
        <p:sp>
          <p:nvSpPr>
            <p:cNvPr id="6" name="Right Arrow 5"/>
            <p:cNvSpPr/>
            <p:nvPr/>
          </p:nvSpPr>
          <p:spPr bwMode="auto">
            <a:xfrm>
              <a:off x="2295151" y="5869656"/>
              <a:ext cx="531265" cy="531265"/>
            </a:xfrm>
            <a:prstGeom prst="rightArrow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54100" y="5904455"/>
              <a:ext cx="23382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ndara" panose="020E0502030303020204" pitchFamily="34" charset="0"/>
                </a:rPr>
                <a:t>Use HTTP Only</a:t>
              </a:r>
            </a:p>
          </p:txBody>
        </p:sp>
        <p:sp>
          <p:nvSpPr>
            <p:cNvPr id="8" name="Right Arrow 7"/>
            <p:cNvSpPr/>
            <p:nvPr/>
          </p:nvSpPr>
          <p:spPr bwMode="auto">
            <a:xfrm>
              <a:off x="5392335" y="5857640"/>
              <a:ext cx="531265" cy="531265"/>
            </a:xfrm>
            <a:prstGeom prst="rightArrow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56165" y="5892439"/>
              <a:ext cx="25659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ndara" panose="020E0502030303020204" pitchFamily="34" charset="0"/>
                </a:rPr>
                <a:t>RESTful Services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222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381" y="2442366"/>
            <a:ext cx="761047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RESTful Service Using WCF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438401" y="1066800"/>
            <a:ext cx="8031163" cy="2667000"/>
          </a:xfrm>
        </p:spPr>
        <p:txBody>
          <a:bodyPr/>
          <a:lstStyle/>
          <a:p>
            <a:r>
              <a:rPr lang="en-US" sz="2400" dirty="0"/>
              <a:t>In Visual Studio menu, choose </a:t>
            </a:r>
            <a:r>
              <a:rPr lang="en-US" sz="2400" dirty="0">
                <a:solidFill>
                  <a:srgbClr val="0000FF"/>
                </a:solidFill>
              </a:rPr>
              <a:t>New Web Site </a:t>
            </a:r>
          </a:p>
          <a:p>
            <a:r>
              <a:rPr lang="en-US" sz="2400" dirty="0"/>
              <a:t>Choose C# template, and choose “WCF Service”. </a:t>
            </a:r>
          </a:p>
          <a:p>
            <a:r>
              <a:rPr lang="en-US" sz="2400" dirty="0"/>
              <a:t>Name the project WcfRestService3. 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975A1F-A932-4591-8832-5D3DF054C973}" type="slidenum">
              <a:rPr lang="en-US" b="0" smtClean="0">
                <a:solidFill>
                  <a:schemeClr val="tx2"/>
                </a:solidFill>
              </a:rPr>
              <a:pPr/>
              <a:t>27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3318" name="Left Arrow 4"/>
          <p:cNvSpPr>
            <a:spLocks noChangeArrowheads="1"/>
          </p:cNvSpPr>
          <p:nvPr/>
        </p:nvSpPr>
        <p:spPr bwMode="auto">
          <a:xfrm>
            <a:off x="3287885" y="3614205"/>
            <a:ext cx="38100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Left Arrow 8"/>
          <p:cNvSpPr>
            <a:spLocks noChangeArrowheads="1"/>
          </p:cNvSpPr>
          <p:nvPr/>
        </p:nvSpPr>
        <p:spPr bwMode="auto">
          <a:xfrm>
            <a:off x="7158530" y="4946900"/>
            <a:ext cx="533400" cy="304800"/>
          </a:xfrm>
          <a:prstGeom prst="lef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Oval 1"/>
          <p:cNvSpPr>
            <a:spLocks noChangeArrowheads="1"/>
          </p:cNvSpPr>
          <p:nvPr/>
        </p:nvSpPr>
        <p:spPr bwMode="auto">
          <a:xfrm>
            <a:off x="4046835" y="2594155"/>
            <a:ext cx="1752600" cy="457200"/>
          </a:xfrm>
          <a:prstGeom prst="ellips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9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324" y="1119299"/>
            <a:ext cx="4738377" cy="4377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WCF Service First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734546" y="1911100"/>
            <a:ext cx="4071823" cy="4343400"/>
          </a:xfrm>
        </p:spPr>
        <p:txBody>
          <a:bodyPr/>
          <a:lstStyle/>
          <a:p>
            <a:r>
              <a:rPr lang="en-US" sz="2400" dirty="0"/>
              <a:t>The template creates standard WCF service files, including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IService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.cs </a:t>
            </a:r>
            <a:r>
              <a:rPr lang="en-US" dirty="0"/>
              <a:t>interface</a:t>
            </a:r>
          </a:p>
          <a:p>
            <a:pPr lvl="1"/>
            <a:r>
              <a:rPr lang="en-US" dirty="0"/>
              <a:t>Service</a:t>
            </a:r>
            <a:r>
              <a:rPr lang="en-US" altLang="zh-CN" dirty="0"/>
              <a:t>1</a:t>
            </a:r>
            <a:r>
              <a:rPr lang="en-US" dirty="0"/>
              <a:t>.svc.cs file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Service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.svc </a:t>
            </a:r>
            <a:r>
              <a:rPr lang="en-US" dirty="0"/>
              <a:t>file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</a:rPr>
              <a:t>Web.config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file</a:t>
            </a:r>
            <a:endParaRPr lang="en-US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18C94A3-59D6-4BE9-B970-F9E30AE92F68}" type="slidenum">
              <a:rPr lang="en-US" b="0" smtClean="0">
                <a:solidFill>
                  <a:schemeClr val="tx2"/>
                </a:solidFill>
              </a:rPr>
              <a:pPr/>
              <a:t>28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277433" y="3125420"/>
            <a:ext cx="1821480" cy="461016"/>
          </a:xfrm>
          <a:prstGeom prst="ellips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7205367" y="4286206"/>
            <a:ext cx="1985884" cy="433009"/>
          </a:xfrm>
          <a:prstGeom prst="ellips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56908" y="4685242"/>
            <a:ext cx="1985884" cy="433009"/>
          </a:xfrm>
          <a:prstGeom prst="ellips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208102" y="5063447"/>
            <a:ext cx="1985884" cy="433009"/>
          </a:xfrm>
          <a:prstGeom prst="ellips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ular Callout 10"/>
          <p:cNvSpPr/>
          <p:nvPr/>
        </p:nvSpPr>
        <p:spPr bwMode="auto">
          <a:xfrm>
            <a:off x="9729975" y="3122588"/>
            <a:ext cx="381000" cy="304800"/>
          </a:xfrm>
          <a:prstGeom prst="wedgeRectCallout">
            <a:avLst>
              <a:gd name="adj1" fmla="val -213271"/>
              <a:gd name="adj2" fmla="val 294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1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9730921" y="4350309"/>
            <a:ext cx="381000" cy="304800"/>
          </a:xfrm>
          <a:prstGeom prst="wedgeRectCallout">
            <a:avLst>
              <a:gd name="adj1" fmla="val -177271"/>
              <a:gd name="adj2" fmla="val 1071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itchFamily="18" charset="0"/>
              </a:rPr>
              <a:t>2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9729975" y="5278277"/>
            <a:ext cx="381000" cy="304800"/>
          </a:xfrm>
          <a:prstGeom prst="wedgeRectCallout">
            <a:avLst>
              <a:gd name="adj1" fmla="val -189271"/>
              <a:gd name="adj2" fmla="val -380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itchFamily="18" charset="0"/>
              </a:rPr>
              <a:t>3</a:t>
            </a:r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1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001" y="696780"/>
            <a:ext cx="2967805" cy="274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itle 1"/>
          <p:cNvSpPr>
            <a:spLocks noGrp="1"/>
          </p:cNvSpPr>
          <p:nvPr>
            <p:ph type="title"/>
          </p:nvPr>
        </p:nvSpPr>
        <p:spPr>
          <a:xfrm>
            <a:off x="2194261" y="153011"/>
            <a:ext cx="6421235" cy="10750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Add HTTP method: [</a:t>
            </a:r>
            <a:r>
              <a:rPr lang="en-US" dirty="0" err="1">
                <a:solidFill>
                  <a:srgbClr val="FF0000"/>
                </a:solidFill>
              </a:rPr>
              <a:t>WebGet</a:t>
            </a:r>
            <a:r>
              <a:rPr lang="en-US" dirty="0">
                <a:solidFill>
                  <a:srgbClr val="FF0000"/>
                </a:solidFill>
              </a:rPr>
              <a:t>]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IService.cs</a:t>
            </a:r>
            <a:r>
              <a:rPr lang="en-US" dirty="0"/>
              <a:t>: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>
          <a:xfrm>
            <a:off x="2149460" y="1434685"/>
            <a:ext cx="8269288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using System;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using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System.ServiceModel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using 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System.ServiceModel.Web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[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ServiceContract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public interface </a:t>
            </a:r>
            <a:r>
              <a:rPr lang="en-US" sz="1800" dirty="0" err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Iservice</a:t>
            </a:r>
            <a:r>
              <a:rPr lang="en-US" sz="18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[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OperationContract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WebGet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]    // Add this HTTP GET attribute/directive, use default format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double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PiValue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[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OperationContract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WebGet</a:t>
            </a:r>
            <a:r>
              <a:rPr lang="en-GB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GB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UriTemplate</a:t>
            </a:r>
            <a:r>
              <a:rPr lang="en-GB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= “</a:t>
            </a:r>
            <a:r>
              <a:rPr lang="en-GB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AbsValue?x</a:t>
            </a:r>
            <a:r>
              <a:rPr lang="en-GB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={x}”)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]             // define input format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AbsValue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x);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[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OperationContract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WebGet</a:t>
            </a:r>
            <a:r>
              <a:rPr lang="en-GB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GB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UriTemplate</a:t>
            </a:r>
            <a:r>
              <a:rPr lang="en-GB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= “add2?x={x}&amp;y={y}”)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]        	// define input format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addition(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y);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6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F30A926-A88E-468C-BF34-93626A86D002}" type="slidenum">
              <a:rPr lang="en-US" b="0" smtClean="0">
                <a:solidFill>
                  <a:schemeClr val="tx2"/>
                </a:solidFill>
              </a:rPr>
              <a:pPr/>
              <a:t>29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5366" name="Left Arrow 5"/>
          <p:cNvSpPr>
            <a:spLocks noChangeArrowheads="1"/>
          </p:cNvSpPr>
          <p:nvPr/>
        </p:nvSpPr>
        <p:spPr bwMode="auto">
          <a:xfrm>
            <a:off x="9448072" y="1922100"/>
            <a:ext cx="4572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ular Callout 6"/>
          <p:cNvSpPr/>
          <p:nvPr/>
        </p:nvSpPr>
        <p:spPr bwMode="auto">
          <a:xfrm>
            <a:off x="5792420" y="1792239"/>
            <a:ext cx="381000" cy="304800"/>
          </a:xfrm>
          <a:prstGeom prst="wedgeRectCallout">
            <a:avLst>
              <a:gd name="adj1" fmla="val -72069"/>
              <a:gd name="adj2" fmla="val 1164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1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1828800" y="3187285"/>
            <a:ext cx="381000" cy="304800"/>
          </a:xfrm>
          <a:prstGeom prst="wedgeRectCallout">
            <a:avLst>
              <a:gd name="adj1" fmla="val 89729"/>
              <a:gd name="adj2" fmla="val 894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1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488841" y="4895691"/>
            <a:ext cx="4965983" cy="430685"/>
          </a:xfrm>
          <a:prstGeom prst="wedgeRoundRectCallout">
            <a:avLst>
              <a:gd name="adj1" fmla="val -37039"/>
              <a:gd name="adj2" fmla="val -79042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Times New Roman" pitchFamily="18" charset="0"/>
              </a:rPr>
              <a:t>One argument method: this </a:t>
            </a:r>
            <a:r>
              <a:rPr lang="en-GB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UriTemplate</a:t>
            </a:r>
            <a:r>
              <a:rPr lang="en-GB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Times New Roman" pitchFamily="18" charset="0"/>
              </a:rPr>
              <a:t>is implied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488840" y="6185906"/>
            <a:ext cx="5009298" cy="430685"/>
          </a:xfrm>
          <a:prstGeom prst="wedgeRoundRectCallout">
            <a:avLst>
              <a:gd name="adj1" fmla="val -39137"/>
              <a:gd name="adj2" fmla="val -146275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Times New Roman" pitchFamily="18" charset="0"/>
              </a:rPr>
              <a:t>Two-argument method: a </a:t>
            </a:r>
            <a:r>
              <a:rPr lang="en-GB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UriTemplate</a:t>
            </a:r>
            <a:r>
              <a:rPr lang="en-GB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Times New Roman" pitchFamily="18" charset="0"/>
              </a:rPr>
              <a:t>is required</a:t>
            </a:r>
          </a:p>
        </p:txBody>
      </p:sp>
    </p:spTree>
    <p:extLst>
      <p:ext uri="{BB962C8B-B14F-4D97-AF65-F5344CB8AC3E}">
        <p14:creationId xmlns:p14="http://schemas.microsoft.com/office/powerpoint/2010/main" val="291363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680"/>
                            </p:stCondLst>
                            <p:childTnLst>
                              <p:par>
                                <p:cTn id="10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 override="childStyle">
                                        <p:cTn id="11" dur="500" fill="hold"/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420"/>
                            </p:stCondLst>
                            <p:childTnLst>
                              <p:par>
                                <p:cTn id="15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01CF54-7BAC-DD96-0CD4-FA4767FD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Service-Oriented </a:t>
            </a:r>
            <a:br>
              <a:rPr lang="en-US" dirty="0"/>
            </a:br>
            <a:r>
              <a:rPr lang="en-US" dirty="0"/>
              <a:t>Software Development Essentials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97A35F-39A9-1C00-FAF0-8970FAD748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2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741" y="2214680"/>
            <a:ext cx="2967805" cy="274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Service.cs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(No change to implementation)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819400" y="1371600"/>
            <a:ext cx="7467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using System;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public class </a:t>
            </a:r>
            <a:r>
              <a:rPr lang="en-US" sz="1800" dirty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Service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: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IService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public double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PiValue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double pi 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System.Math.PI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return (pi);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public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AbsValue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x) {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if (x &gt;= 0) return (x);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else return (-x);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public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addition(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y) {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return (x + y);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A48F9CA-EC00-4730-BC16-3BDD2DEC7CD7}" type="slidenum">
              <a:rPr lang="en-US" b="0" smtClean="0">
                <a:solidFill>
                  <a:schemeClr val="tx2"/>
                </a:solidFill>
              </a:rPr>
              <a:pPr/>
              <a:t>30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6390" name="Left Arrow 5"/>
          <p:cNvSpPr>
            <a:spLocks noChangeArrowheads="1"/>
          </p:cNvSpPr>
          <p:nvPr/>
        </p:nvSpPr>
        <p:spPr bwMode="auto">
          <a:xfrm>
            <a:off x="9359485" y="4404205"/>
            <a:ext cx="4572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953000" y="1647825"/>
            <a:ext cx="1295400" cy="457200"/>
          </a:xfrm>
          <a:prstGeom prst="ellips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2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542300" y="4563194"/>
          <a:ext cx="9060026" cy="1965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9925200" imgH="2152800" progId="Paint.Picture">
                  <p:embed/>
                </p:oleObj>
              </mc:Choice>
              <mc:Fallback>
                <p:oleObj name="Bitmap Image" r:id="rId3" imgW="9925200" imgH="2152800" progId="Paint.Picture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2300" y="4563194"/>
                        <a:ext cx="9060026" cy="19653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727201" y="44376"/>
            <a:ext cx="8876995" cy="5807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Modify Service1.svc </a:t>
            </a:r>
            <a:r>
              <a:rPr lang="en-US" dirty="0">
                <a:solidFill>
                  <a:srgbClr val="990000"/>
                </a:solidFill>
              </a:rPr>
              <a:t>Markup </a:t>
            </a:r>
            <a:r>
              <a:rPr lang="en-US" dirty="0"/>
              <a:t>File</a:t>
            </a:r>
            <a:r>
              <a:rPr lang="en-US" dirty="0">
                <a:solidFill>
                  <a:srgbClr val="990000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1" y="990600"/>
            <a:ext cx="8716963" cy="16002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Right-click </a:t>
            </a:r>
            <a:r>
              <a:rPr lang="en-US" sz="2400" dirty="0" err="1"/>
              <a:t>Service.svc</a:t>
            </a:r>
            <a:r>
              <a:rPr lang="en-US" sz="2400" dirty="0"/>
              <a:t> and choose </a:t>
            </a:r>
            <a:r>
              <a:rPr lang="en-US" sz="2400" dirty="0">
                <a:solidFill>
                  <a:srgbClr val="990000"/>
                </a:solidFill>
              </a:rPr>
              <a:t>“View Markup” </a:t>
            </a:r>
            <a:br>
              <a:rPr lang="en-US" sz="2400" dirty="0"/>
            </a:br>
            <a:r>
              <a:rPr lang="en-US" sz="2400" dirty="0">
                <a:solidFill>
                  <a:srgbClr val="0000FF"/>
                </a:solidFill>
              </a:rPr>
              <a:t>add one line of code</a:t>
            </a:r>
            <a:r>
              <a:rPr lang="en-US" sz="2400" dirty="0"/>
              <a:t>, which adds RESTful service hosting model:</a:t>
            </a:r>
          </a:p>
          <a:p>
            <a:pPr marL="0" indent="0">
              <a:buNone/>
              <a:defRPr/>
            </a:pPr>
            <a:r>
              <a:rPr lang="en-US" sz="2000" dirty="0"/>
              <a:t>&lt;%@ </a:t>
            </a:r>
            <a:r>
              <a:rPr lang="en-US" sz="2000" dirty="0" err="1"/>
              <a:t>ServiceHost</a:t>
            </a:r>
            <a:r>
              <a:rPr lang="en-US" sz="2000" dirty="0"/>
              <a:t> Language="C#" Debug="true" Service="Service" </a:t>
            </a:r>
            <a:r>
              <a:rPr lang="en-US" sz="2000" dirty="0" err="1"/>
              <a:t>CodeBehind</a:t>
            </a:r>
            <a:r>
              <a:rPr lang="en-US" sz="2000" dirty="0"/>
              <a:t>="~/</a:t>
            </a:r>
            <a:r>
              <a:rPr lang="en-US" sz="2000" dirty="0" err="1"/>
              <a:t>App_Code</a:t>
            </a:r>
            <a:r>
              <a:rPr lang="en-US" sz="2000" dirty="0"/>
              <a:t>/</a:t>
            </a:r>
            <a:r>
              <a:rPr lang="en-US" sz="2000" dirty="0" err="1"/>
              <a:t>Service.cs</a:t>
            </a:r>
            <a:r>
              <a:rPr lang="en-US" sz="2000" dirty="0"/>
              <a:t>" %&gt;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11CDD7-8C63-493F-9081-E390B7A8F4C4}" type="slidenum">
              <a:rPr lang="en-US" b="0" smtClean="0">
                <a:solidFill>
                  <a:schemeClr val="tx2"/>
                </a:solidFill>
              </a:rPr>
              <a:pPr/>
              <a:t>31</a:t>
            </a:fld>
            <a:endParaRPr lang="en-US" b="0" dirty="0">
              <a:solidFill>
                <a:schemeClr val="tx2"/>
              </a:solidFill>
            </a:endParaRPr>
          </a:p>
        </p:txBody>
      </p:sp>
      <p:sp>
        <p:nvSpPr>
          <p:cNvPr id="17414" name="Left Arrow 4"/>
          <p:cNvSpPr>
            <a:spLocks noChangeArrowheads="1"/>
          </p:cNvSpPr>
          <p:nvPr/>
        </p:nvSpPr>
        <p:spPr bwMode="auto">
          <a:xfrm>
            <a:off x="9944100" y="6239594"/>
            <a:ext cx="381000" cy="313606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Down Arrow 5"/>
          <p:cNvSpPr>
            <a:spLocks noChangeArrowheads="1"/>
          </p:cNvSpPr>
          <p:nvPr/>
        </p:nvSpPr>
        <p:spPr bwMode="auto">
          <a:xfrm>
            <a:off x="5257800" y="2590800"/>
            <a:ext cx="7620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727200" y="3027364"/>
            <a:ext cx="8864600" cy="16970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sz="2000" dirty="0"/>
              <a:t>&lt;%@ </a:t>
            </a:r>
            <a:r>
              <a:rPr lang="en-US" sz="2000" dirty="0" err="1"/>
              <a:t>ServiceHost</a:t>
            </a:r>
            <a:r>
              <a:rPr lang="en-US" sz="2000" dirty="0"/>
              <a:t> Language="C#" Debug="true" Service="WcfService1.Service1" </a:t>
            </a:r>
            <a:r>
              <a:rPr lang="en-US" sz="2000" dirty="0" err="1"/>
              <a:t>CodeBehind</a:t>
            </a:r>
            <a:r>
              <a:rPr lang="en-US" sz="2000" dirty="0"/>
              <a:t>="Service1.svc.cs" </a:t>
            </a:r>
          </a:p>
          <a:p>
            <a:pPr marL="0" indent="0">
              <a:buNone/>
              <a:defRPr/>
            </a:pPr>
            <a:r>
              <a:rPr lang="en-US" sz="2400" dirty="0">
                <a:solidFill>
                  <a:srgbClr val="0000FF"/>
                </a:solidFill>
              </a:rPr>
              <a:t>Factory="</a:t>
            </a:r>
            <a:r>
              <a:rPr lang="en-US" sz="2400" dirty="0" err="1">
                <a:solidFill>
                  <a:srgbClr val="0000FF"/>
                </a:solidFill>
              </a:rPr>
              <a:t>System.ServiceModel.Activation.WebServiceHostFactory</a:t>
            </a:r>
            <a:r>
              <a:rPr lang="en-US" sz="2400" dirty="0">
                <a:solidFill>
                  <a:srgbClr val="0000FF"/>
                </a:solidFill>
              </a:rPr>
              <a:t>" </a:t>
            </a:r>
            <a:r>
              <a:rPr lang="en-US" sz="2400" dirty="0"/>
              <a:t>%&gt;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8274410" y="2422643"/>
            <a:ext cx="1669690" cy="475092"/>
          </a:xfrm>
          <a:prstGeom prst="wedgeRoundRectCallout">
            <a:avLst>
              <a:gd name="adj1" fmla="val -59002"/>
              <a:gd name="adj2" fmla="val -9329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Existing code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073566" y="4916725"/>
            <a:ext cx="6451074" cy="300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208275" y="4945681"/>
            <a:ext cx="4267200" cy="22768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63" y="4973797"/>
            <a:ext cx="416242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ular Callout 11"/>
          <p:cNvSpPr/>
          <p:nvPr/>
        </p:nvSpPr>
        <p:spPr bwMode="auto">
          <a:xfrm>
            <a:off x="2907190" y="5628735"/>
            <a:ext cx="381000" cy="304800"/>
          </a:xfrm>
          <a:prstGeom prst="wedgeRectCallout">
            <a:avLst>
              <a:gd name="adj1" fmla="val 100515"/>
              <a:gd name="adj2" fmla="val -21727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2</a:t>
            </a:r>
            <a:endParaRPr lang="en-US" dirty="0">
              <a:latin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5815" y="4965340"/>
            <a:ext cx="171450" cy="13335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 bwMode="auto">
          <a:xfrm>
            <a:off x="2182875" y="4919588"/>
            <a:ext cx="4292600" cy="227685"/>
          </a:xfrm>
          <a:prstGeom prst="ellipse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9944100" y="5707484"/>
            <a:ext cx="647700" cy="452102"/>
          </a:xfrm>
          <a:prstGeom prst="wedgeRoundRectCallout">
            <a:avLst>
              <a:gd name="adj1" fmla="val -36715"/>
              <a:gd name="adj2" fmla="val 105479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Times New Roman" pitchFamily="18" charset="0"/>
              </a:rPr>
              <a:t>Right-click</a:t>
            </a:r>
          </a:p>
        </p:txBody>
      </p:sp>
    </p:spTree>
    <p:extLst>
      <p:ext uri="{BB962C8B-B14F-4D97-AF65-F5344CB8AC3E}">
        <p14:creationId xmlns:p14="http://schemas.microsoft.com/office/powerpoint/2010/main" val="62907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nimBg="1"/>
      <p:bldP spid="6" grpId="0" animBg="1"/>
      <p:bldP spid="9" grpId="0" build="allAtOnce"/>
      <p:bldP spid="5" grpId="0" animBg="1"/>
      <p:bldP spid="12" grpId="0" animBg="1"/>
      <p:bldP spid="2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092" y="1906364"/>
            <a:ext cx="3353909" cy="3098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SOAP Endpoint in </a:t>
            </a:r>
            <a:r>
              <a:rPr lang="en-US" dirty="0" err="1"/>
              <a:t>Web.config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618195" y="1455731"/>
            <a:ext cx="5768020" cy="4913313"/>
          </a:xfrm>
        </p:spPr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Web.config</a:t>
            </a:r>
            <a:r>
              <a:rPr lang="en-US" dirty="0"/>
              <a:t> file, </a:t>
            </a:r>
            <a:r>
              <a:rPr lang="en-US" dirty="0">
                <a:solidFill>
                  <a:srgbClr val="C00000"/>
                </a:solidFill>
              </a:rPr>
              <a:t>remove</a:t>
            </a:r>
            <a:r>
              <a:rPr lang="en-US" dirty="0"/>
              <a:t> the entire </a:t>
            </a:r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 err="1">
                <a:solidFill>
                  <a:srgbClr val="0000FF"/>
                </a:solidFill>
              </a:rPr>
              <a:t>system.serviceModel</a:t>
            </a:r>
            <a:r>
              <a:rPr lang="en-US" dirty="0">
                <a:solidFill>
                  <a:srgbClr val="0000FF"/>
                </a:solidFill>
              </a:rPr>
              <a:t>&gt; </a:t>
            </a:r>
            <a:r>
              <a:rPr lang="en-US" dirty="0"/>
              <a:t>element, which will remove the SOAP endpoints. </a:t>
            </a:r>
          </a:p>
          <a:p>
            <a:r>
              <a:rPr lang="en-US" dirty="0"/>
              <a:t>RESTful services do not support the SOAP-endpoint-based access. </a:t>
            </a:r>
          </a:p>
          <a:p>
            <a:r>
              <a:rPr lang="en-US" dirty="0"/>
              <a:t>Removing this element will immediately disable the accesses from service proxies of all kinds of SOAP clients.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81070D9-B034-43F0-A147-AC1FC6102390}" type="slidenum">
              <a:rPr lang="en-US" b="0" smtClean="0">
                <a:solidFill>
                  <a:schemeClr val="tx2"/>
                </a:solidFill>
              </a:rPr>
              <a:pPr/>
              <a:t>32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5337050" y="990600"/>
            <a:ext cx="381000" cy="304800"/>
          </a:xfrm>
          <a:prstGeom prst="wedgeRectCallout">
            <a:avLst>
              <a:gd name="adj1" fmla="val -85967"/>
              <a:gd name="adj2" fmla="val 27239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3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8990076" y="5662612"/>
            <a:ext cx="15078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/>
              <a:t>Open this file</a:t>
            </a:r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9433550" y="4882732"/>
            <a:ext cx="457200" cy="779881"/>
          </a:xfrm>
          <a:custGeom>
            <a:avLst/>
            <a:gdLst>
              <a:gd name="T0" fmla="*/ 18401399 w 287079"/>
              <a:gd name="T1" fmla="*/ 2070148637 h 935665"/>
              <a:gd name="T2" fmla="*/ 18401399 w 287079"/>
              <a:gd name="T3" fmla="*/ 0 h 935665"/>
              <a:gd name="T4" fmla="*/ 0 w 287079"/>
              <a:gd name="T5" fmla="*/ 0 h 935665"/>
              <a:gd name="T6" fmla="*/ 0 60000 65536"/>
              <a:gd name="T7" fmla="*/ 0 60000 65536"/>
              <a:gd name="T8" fmla="*/ 0 60000 65536"/>
              <a:gd name="T9" fmla="*/ 0 w 287079"/>
              <a:gd name="T10" fmla="*/ 0 h 935665"/>
              <a:gd name="T11" fmla="*/ 287079 w 287079"/>
              <a:gd name="T12" fmla="*/ 935665 h 9356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079" h="935665">
                <a:moveTo>
                  <a:pt x="287079" y="935665"/>
                </a:moveTo>
                <a:lnTo>
                  <a:pt x="287079" y="0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Oval 1"/>
          <p:cNvSpPr/>
          <p:nvPr/>
        </p:nvSpPr>
        <p:spPr bwMode="auto">
          <a:xfrm>
            <a:off x="8296955" y="4666772"/>
            <a:ext cx="1175328" cy="43191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501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680726" y="89620"/>
            <a:ext cx="7911075" cy="623888"/>
          </a:xfrm>
        </p:spPr>
        <p:txBody>
          <a:bodyPr/>
          <a:lstStyle/>
          <a:p>
            <a:pPr algn="ctr"/>
            <a:r>
              <a:rPr lang="en-US" sz="2800" dirty="0"/>
              <a:t>Accessing the Service over HTTP in a Browser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286000" y="2745946"/>
            <a:ext cx="8382000" cy="25804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http://localhost:1722/Service1.svc/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PiValue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latin typeface="Arial" pitchFamily="34" charset="0"/>
                <a:cs typeface="Arial" pitchFamily="34" charset="0"/>
              </a:rPr>
              <a:t>it returns: &lt;double&gt;3.1415926535897931&lt;/double&gt;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http://localhost:1722/Service1.svc/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AbsValue?x=-27,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it returns: 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&gt;27&lt;/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http://localhost:1722/Service1.svc/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add2?x=15&amp;y=17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it returns: 32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D93278-44F3-4717-A3E6-FC6CBD74FA5B}" type="slidenum">
              <a:rPr lang="en-US" b="0" smtClean="0">
                <a:solidFill>
                  <a:schemeClr val="tx2"/>
                </a:solidFill>
              </a:rPr>
              <a:pPr/>
              <a:t>33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8438" name="Content Placeholder 2"/>
          <p:cNvSpPr txBox="1">
            <a:spLocks/>
          </p:cNvSpPr>
          <p:nvPr/>
        </p:nvSpPr>
        <p:spPr bwMode="auto">
          <a:xfrm>
            <a:off x="2680726" y="924465"/>
            <a:ext cx="7492647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0"/>
              <a:t>View the Service in Browser</a:t>
            </a:r>
          </a:p>
        </p:txBody>
      </p:sp>
      <p:sp>
        <p:nvSpPr>
          <p:cNvPr id="18439" name="Oval 1"/>
          <p:cNvSpPr>
            <a:spLocks noChangeArrowheads="1"/>
          </p:cNvSpPr>
          <p:nvPr/>
        </p:nvSpPr>
        <p:spPr bwMode="auto">
          <a:xfrm>
            <a:off x="10044205" y="4660144"/>
            <a:ext cx="381000" cy="646112"/>
          </a:xfrm>
          <a:prstGeom prst="ellips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21776" y="5325329"/>
            <a:ext cx="8576135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Test the Deployed RESTful services in ASU Repository: </a:t>
            </a:r>
            <a:r>
              <a:rPr lang="en-GB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PiValue</a:t>
            </a:r>
            <a:r>
              <a:rPr lang="en-GB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AbsValue</a:t>
            </a:r>
            <a:r>
              <a:rPr lang="en-GB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and add2 operations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http://venus.sod.asu.edu/WSRepository/Services/WcfRestService4/Service1/</a:t>
            </a:r>
            <a:r>
              <a:rPr lang="en-GB" sz="1600" dirty="0">
                <a:solidFill>
                  <a:srgbClr val="000000"/>
                </a:solidFill>
                <a:cs typeface="Times New Roman" pitchFamily="18" charset="0"/>
              </a:rPr>
              <a:t> </a:t>
            </a:r>
            <a:br>
              <a:rPr lang="en-GB" sz="1600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GB" sz="1600" dirty="0">
                <a:solidFill>
                  <a:srgbClr val="000000"/>
                </a:solidFill>
                <a:cs typeface="Times New Roman" pitchFamily="18" charset="0"/>
                <a:hlinkClick r:id="rId3"/>
              </a:rPr>
              <a:t>http://venus.sod.asu.edu/WSRepository/Services/WcfRestService4/Service1/PiValue</a:t>
            </a:r>
            <a:br>
              <a:rPr lang="en-GB" sz="1600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GB" sz="1600" dirty="0">
                <a:solidFill>
                  <a:srgbClr val="000000"/>
                </a:solidFill>
                <a:cs typeface="Times New Roman" pitchFamily="18" charset="0"/>
                <a:hlinkClick r:id="rId4"/>
              </a:rPr>
              <a:t>http://venus.sod.asu.edu/WSRepository/Services/WcfRestService4/Service1/AbsValue?x=-123</a:t>
            </a:r>
            <a:br>
              <a:rPr lang="en-GB" sz="1600" dirty="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GB" sz="1600" dirty="0">
                <a:solidFill>
                  <a:srgbClr val="000000"/>
                </a:solidFill>
                <a:cs typeface="Times New Roman" pitchFamily="18" charset="0"/>
                <a:hlinkClick r:id="rId5"/>
              </a:rPr>
              <a:t>http://venus.sod.asu.edu/WSRepository/Services/WcfRestService4/Service1/add2?x=15&amp;y=17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 </a:t>
            </a:r>
            <a:endParaRPr lang="en-GB" sz="4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6113" y="1416687"/>
            <a:ext cx="58197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RESTful Service in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5880" y="1228046"/>
            <a:ext cx="8784998" cy="46085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Knowing the format of accessing the service</a:t>
            </a:r>
          </a:p>
          <a:p>
            <a:pPr marL="0" indent="0">
              <a:buNone/>
            </a:pPr>
            <a:r>
              <a:rPr lang="en-GB" sz="2000" dirty="0">
                <a:hlinkClick r:id="rId2"/>
              </a:rPr>
              <a:t>http://venus.sod.asu.edu/WSRepository/Services/RandomString/Service.svc/</a:t>
            </a:r>
            <a:br>
              <a:rPr lang="en-GB" sz="2000" dirty="0">
                <a:hlinkClick r:id="rId2"/>
              </a:rPr>
            </a:br>
            <a:r>
              <a:rPr lang="en-GB" sz="2000" dirty="0" err="1">
                <a:hlinkClick r:id="rId2"/>
              </a:rPr>
              <a:t>GetRandomString</a:t>
            </a:r>
            <a:r>
              <a:rPr lang="en-GB" sz="2000" dirty="0">
                <a:hlinkClick r:id="rId2"/>
              </a:rPr>
              <a:t>/8</a:t>
            </a:r>
            <a:r>
              <a:rPr lang="en-GB" dirty="0"/>
              <a:t>  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Construct the URL in the program</a:t>
            </a:r>
          </a:p>
          <a:p>
            <a:pPr lvl="1"/>
            <a:r>
              <a:rPr lang="en-US" dirty="0"/>
              <a:t>Base URL</a:t>
            </a:r>
          </a:p>
          <a:p>
            <a:pPr lvl="1"/>
            <a:r>
              <a:rPr lang="en-US" dirty="0"/>
              <a:t>Operation name</a:t>
            </a:r>
          </a:p>
          <a:p>
            <a:pPr lvl="1"/>
            <a:r>
              <a:rPr lang="en-US" dirty="0"/>
              <a:t>Parameters</a:t>
            </a:r>
          </a:p>
          <a:p>
            <a:r>
              <a:rPr lang="en-US" dirty="0"/>
              <a:t>Convert the return data to the required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7917481" y="2646089"/>
            <a:ext cx="1290215" cy="607160"/>
          </a:xfrm>
          <a:prstGeom prst="wedgeRoundRectCallout">
            <a:avLst>
              <a:gd name="adj1" fmla="val -59490"/>
              <a:gd name="adj2" fmla="val -12689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atin typeface="Times New Roman" pitchFamily="18" charset="0"/>
              </a:rPr>
              <a:t>baseURL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2528936" y="2932940"/>
            <a:ext cx="1290215" cy="714641"/>
          </a:xfrm>
          <a:prstGeom prst="wedgeRoundRectCallout">
            <a:avLst>
              <a:gd name="adj1" fmla="val -48752"/>
              <a:gd name="adj2" fmla="val -9975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Operation name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198627" y="2949670"/>
            <a:ext cx="1290215" cy="714641"/>
          </a:xfrm>
          <a:prstGeom prst="wedgeRoundRectCallout">
            <a:avLst>
              <a:gd name="adj1" fmla="val -65933"/>
              <a:gd name="adj2" fmla="val -12883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Parameter vale</a:t>
            </a:r>
          </a:p>
        </p:txBody>
      </p:sp>
    </p:spTree>
    <p:extLst>
      <p:ext uri="{BB962C8B-B14F-4D97-AF65-F5344CB8AC3E}">
        <p14:creationId xmlns:p14="http://schemas.microsoft.com/office/powerpoint/2010/main" val="426006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7C6F-2EDB-4EA0-8095-252DDCB9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250" y="2772020"/>
            <a:ext cx="7772400" cy="1871300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Creating RESTful Web APIs without First Creating WSDL services and without using WCF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D5288-B6AD-47A9-B075-81EF56360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402" y="1911100"/>
            <a:ext cx="6400800" cy="1752600"/>
          </a:xfrm>
        </p:spPr>
        <p:txBody>
          <a:bodyPr/>
          <a:lstStyle/>
          <a:p>
            <a:r>
              <a:rPr lang="en-US" sz="3200" b="1" dirty="0"/>
              <a:t>A Case Study</a:t>
            </a:r>
          </a:p>
        </p:txBody>
      </p:sp>
    </p:spTree>
    <p:extLst>
      <p:ext uri="{BB962C8B-B14F-4D97-AF65-F5344CB8AC3E}">
        <p14:creationId xmlns:p14="http://schemas.microsoft.com/office/powerpoint/2010/main" val="885992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5F61B51-13CF-42A6-AD74-187BE7CF8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643" y="4643320"/>
            <a:ext cx="6724650" cy="1676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F6870A-3743-4AA3-892A-C305985EC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171422"/>
            <a:ext cx="5867400" cy="3781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F3CEB8-E12B-4085-8C19-3F65354D9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726" y="125369"/>
            <a:ext cx="7987275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RESTful Web APIs without WCF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69540-3CCE-4074-970E-1403742A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77898-2FB3-48D4-AA36-4640E72C3C78}"/>
              </a:ext>
            </a:extLst>
          </p:cNvPr>
          <p:cNvSpPr txBox="1"/>
          <p:nvPr/>
        </p:nvSpPr>
        <p:spPr>
          <a:xfrm>
            <a:off x="3028874" y="799031"/>
            <a:ext cx="7450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https://www.tutorialsteacher.com/webapi/create-web-api-project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B1ACCC-5589-4F82-9A7A-2192AD1C15AE}"/>
              </a:ext>
            </a:extLst>
          </p:cNvPr>
          <p:cNvSpPr txBox="1"/>
          <p:nvPr/>
        </p:nvSpPr>
        <p:spPr>
          <a:xfrm>
            <a:off x="1600201" y="1385062"/>
            <a:ext cx="15860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</a:t>
            </a:r>
          </a:p>
          <a:p>
            <a:r>
              <a:rPr lang="en-US" dirty="0"/>
              <a:t>Choose </a:t>
            </a:r>
          </a:p>
          <a:p>
            <a:r>
              <a:rPr lang="en-US" dirty="0"/>
              <a:t>right template: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BCCEC9B-3CE8-4EBE-92ED-E6E34A03868F}"/>
              </a:ext>
            </a:extLst>
          </p:cNvPr>
          <p:cNvSpPr/>
          <p:nvPr/>
        </p:nvSpPr>
        <p:spPr bwMode="auto">
          <a:xfrm>
            <a:off x="4198625" y="3667683"/>
            <a:ext cx="607160" cy="7589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8E6D00-2FD0-4D7A-8C90-B22279D55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309" y="5950769"/>
            <a:ext cx="7515225" cy="9334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3F8521-0AEB-454C-97A1-0D08DA20D40F}"/>
              </a:ext>
            </a:extLst>
          </p:cNvPr>
          <p:cNvSpPr txBox="1"/>
          <p:nvPr/>
        </p:nvSpPr>
        <p:spPr>
          <a:xfrm>
            <a:off x="2369001" y="4571240"/>
            <a:ext cx="1222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 2: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CDED7E-0775-49F4-B035-7320614EE079}"/>
              </a:ext>
            </a:extLst>
          </p:cNvPr>
          <p:cNvSpPr txBox="1"/>
          <p:nvPr/>
        </p:nvSpPr>
        <p:spPr>
          <a:xfrm>
            <a:off x="1602404" y="5674680"/>
            <a:ext cx="1222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 3:</a:t>
            </a:r>
          </a:p>
        </p:txBody>
      </p:sp>
    </p:spTree>
    <p:extLst>
      <p:ext uri="{BB962C8B-B14F-4D97-AF65-F5344CB8AC3E}">
        <p14:creationId xmlns:p14="http://schemas.microsoft.com/office/powerpoint/2010/main" val="402609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DFF9-6050-44C6-BDFB-C2415DB0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</a:t>
            </a:r>
            <a:r>
              <a:rPr lang="en-US" dirty="0">
                <a:sym typeface="Wingdings" panose="05000000000000000000" pitchFamily="2" charset="2"/>
              </a:rPr>
              <a:t> NuGet Package Manager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A393B-9862-47EA-8AF2-B713D516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1DCCCB-E23A-4ADA-8802-70FC0CB22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146" y="890698"/>
            <a:ext cx="8120765" cy="596730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10787E5-0C94-48BB-A3DC-8E6ACC304605}"/>
              </a:ext>
            </a:extLst>
          </p:cNvPr>
          <p:cNvSpPr/>
          <p:nvPr/>
        </p:nvSpPr>
        <p:spPr bwMode="auto">
          <a:xfrm>
            <a:off x="2280335" y="762001"/>
            <a:ext cx="227685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2364072-10E3-4631-AADA-F58E2E0D0AAE}"/>
              </a:ext>
            </a:extLst>
          </p:cNvPr>
          <p:cNvSpPr/>
          <p:nvPr/>
        </p:nvSpPr>
        <p:spPr bwMode="auto">
          <a:xfrm>
            <a:off x="6554116" y="3755717"/>
            <a:ext cx="227685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B007433-8B3B-40E1-936A-6F3DED8113EE}"/>
              </a:ext>
            </a:extLst>
          </p:cNvPr>
          <p:cNvSpPr/>
          <p:nvPr/>
        </p:nvSpPr>
        <p:spPr bwMode="auto">
          <a:xfrm>
            <a:off x="2377146" y="3422725"/>
            <a:ext cx="227685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89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D1D9-2587-44CA-A355-57BC1A8FE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936" y="152400"/>
            <a:ext cx="8148215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Browse to Install </a:t>
            </a:r>
            <a:r>
              <a:rPr lang="en-US" dirty="0" err="1"/>
              <a:t>Microsoft.AspNet.WebApi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73EC3-B3E2-4599-9399-C851D328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B662D-8A35-4FD0-B415-440775672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150" y="1683415"/>
            <a:ext cx="9144000" cy="4530310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2805087C-852A-4DF0-A94F-028AF6E5D497}"/>
              </a:ext>
            </a:extLst>
          </p:cNvPr>
          <p:cNvSpPr/>
          <p:nvPr/>
        </p:nvSpPr>
        <p:spPr bwMode="auto">
          <a:xfrm>
            <a:off x="1600200" y="1228046"/>
            <a:ext cx="609600" cy="53126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A3ED00-1BAF-4429-942F-9CE22E9C66D0}"/>
              </a:ext>
            </a:extLst>
          </p:cNvPr>
          <p:cNvSpPr/>
          <p:nvPr/>
        </p:nvSpPr>
        <p:spPr bwMode="auto">
          <a:xfrm>
            <a:off x="1600200" y="3580790"/>
            <a:ext cx="5254750" cy="106253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B25E4D-D176-4288-9B9A-FE0D52392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726" y="6212396"/>
            <a:ext cx="3391275" cy="371647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D9A3936E-7DA3-4562-9CD8-4129B5C894F3}"/>
              </a:ext>
            </a:extLst>
          </p:cNvPr>
          <p:cNvSpPr/>
          <p:nvPr/>
        </p:nvSpPr>
        <p:spPr bwMode="auto">
          <a:xfrm>
            <a:off x="9738960" y="5781746"/>
            <a:ext cx="609600" cy="53126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086A2A54-908F-4806-A225-B5FC9376351F}"/>
              </a:ext>
            </a:extLst>
          </p:cNvPr>
          <p:cNvSpPr/>
          <p:nvPr/>
        </p:nvSpPr>
        <p:spPr bwMode="auto">
          <a:xfrm>
            <a:off x="7276229" y="4112056"/>
            <a:ext cx="607160" cy="531265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52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8" grpId="1" animBg="1"/>
      <p:bldP spid="10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9F39-F372-4C9D-88CB-BB15FC433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830" y="152400"/>
            <a:ext cx="7986970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Add Controllers and Configuration folders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3088C-2392-4E31-B465-E8D04B73D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565" y="1124744"/>
            <a:ext cx="8269288" cy="4608513"/>
          </a:xfrm>
        </p:spPr>
        <p:txBody>
          <a:bodyPr/>
          <a:lstStyle/>
          <a:p>
            <a:r>
              <a:rPr lang="en-US" dirty="0"/>
              <a:t>Right click project name and add two New Folders into the project</a:t>
            </a:r>
          </a:p>
          <a:p>
            <a:r>
              <a:rPr lang="en-US" dirty="0"/>
              <a:t>Right click Configuration</a:t>
            </a:r>
            <a:br>
              <a:rPr lang="en-US" dirty="0"/>
            </a:br>
            <a:r>
              <a:rPr lang="en-US" dirty="0"/>
              <a:t>folder and add a class </a:t>
            </a:r>
            <a:br>
              <a:rPr lang="en-US" dirty="0"/>
            </a:br>
            <a:r>
              <a:rPr lang="en-US" sz="2400" dirty="0" err="1">
                <a:solidFill>
                  <a:srgbClr val="181717"/>
                </a:solidFill>
                <a:latin typeface="Verdana" panose="020B0604030504040204" pitchFamily="34" charset="0"/>
              </a:rPr>
              <a:t>HelloWebAPIConfig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1A94C-58F7-4729-A098-BAC23D74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52731-C037-4336-AAD9-6697AA41C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160" y="1835205"/>
            <a:ext cx="3305804" cy="258043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1B13977-2368-47F9-93C5-E6FA329CCA05}"/>
              </a:ext>
            </a:extLst>
          </p:cNvPr>
          <p:cNvSpPr/>
          <p:nvPr/>
        </p:nvSpPr>
        <p:spPr bwMode="auto">
          <a:xfrm>
            <a:off x="6829749" y="3277211"/>
            <a:ext cx="455370" cy="22768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CBFA4CB-BABE-4DD3-ACD1-4B7A38A31905}"/>
              </a:ext>
            </a:extLst>
          </p:cNvPr>
          <p:cNvSpPr/>
          <p:nvPr/>
        </p:nvSpPr>
        <p:spPr bwMode="auto">
          <a:xfrm>
            <a:off x="6829749" y="3543453"/>
            <a:ext cx="455370" cy="22768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52F72E-8BF6-4081-BB9A-32F987789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278" y="3656686"/>
            <a:ext cx="3310288" cy="28000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85C7B3D-3DE6-49DB-927E-0B7DACEE946D}"/>
              </a:ext>
            </a:extLst>
          </p:cNvPr>
          <p:cNvSpPr/>
          <p:nvPr/>
        </p:nvSpPr>
        <p:spPr bwMode="auto">
          <a:xfrm>
            <a:off x="2301250" y="5324242"/>
            <a:ext cx="455370" cy="22768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3FD726-95D9-4723-9A86-96FD08DF3D05}"/>
              </a:ext>
            </a:extLst>
          </p:cNvPr>
          <p:cNvSpPr txBox="1">
            <a:spLocks/>
          </p:cNvSpPr>
          <p:nvPr/>
        </p:nvSpPr>
        <p:spPr bwMode="auto">
          <a:xfrm>
            <a:off x="6284410" y="4605579"/>
            <a:ext cx="4383591" cy="2064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/>
              <a:t>Configuration folder holds a class for registering and configuring the service</a:t>
            </a:r>
          </a:p>
          <a:p>
            <a:r>
              <a:rPr lang="en-US" sz="2400" kern="0" dirty="0"/>
              <a:t>Controller folder holds a class that implement the service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432CD6C0-8DE3-5ACC-9095-5CA6C1CC6DA2}"/>
              </a:ext>
            </a:extLst>
          </p:cNvPr>
          <p:cNvSpPr/>
          <p:nvPr/>
        </p:nvSpPr>
        <p:spPr bwMode="auto">
          <a:xfrm>
            <a:off x="9243425" y="2708607"/>
            <a:ext cx="1384105" cy="1062530"/>
          </a:xfrm>
          <a:prstGeom prst="wedgeRoundRectCallout">
            <a:avLst>
              <a:gd name="adj1" fmla="val -97361"/>
              <a:gd name="adj2" fmla="val 3727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Times New Roman" pitchFamily="18" charset="0"/>
              </a:rPr>
              <a:t>MVC Architecture Pattern, more in CSE446/598</a:t>
            </a:r>
          </a:p>
        </p:txBody>
      </p:sp>
    </p:spTree>
    <p:extLst>
      <p:ext uri="{BB962C8B-B14F-4D97-AF65-F5344CB8AC3E}">
        <p14:creationId xmlns:p14="http://schemas.microsoft.com/office/powerpoint/2010/main" val="25226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Overview of </a:t>
            </a:r>
            <a:r>
              <a:rPr lang="en-US"/>
              <a:t>SOD Environments</a:t>
            </a:r>
            <a:endParaRPr lang="en-US" dirty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000" dirty="0">
                <a:solidFill>
                  <a:srgbClr val="008000"/>
                </a:solidFill>
              </a:rPr>
              <a:t>ASP.NET Web Services (a.k.a. ASMX)</a:t>
            </a:r>
            <a:r>
              <a:rPr lang="en-US" sz="3200" dirty="0">
                <a:solidFill>
                  <a:srgbClr val="008000"/>
                </a:solidFill>
              </a:rPr>
              <a:t>;</a:t>
            </a:r>
            <a:endParaRPr lang="en-US" sz="3000" dirty="0">
              <a:solidFill>
                <a:srgbClr val="008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.NET Remoting;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Enterprise Services (the successor to COM+);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Web Services Enhancements (WSE);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Microsoft Message Queuing (MSMQ);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Windows Communication Foundation (WCF);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chemeClr val="folHlink"/>
                </a:solidFill>
              </a:rPr>
              <a:t>Java-based SOA Development: </a:t>
            </a:r>
            <a:br>
              <a:rPr lang="en-US" dirty="0">
                <a:solidFill>
                  <a:schemeClr val="folHlink"/>
                </a:solidFill>
              </a:rPr>
            </a:br>
            <a:r>
              <a:rPr lang="en-US" dirty="0">
                <a:solidFill>
                  <a:schemeClr val="folHlink"/>
                </a:solidFill>
              </a:rPr>
              <a:t>NetBeans, Eclipse/Axis/Tomcat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chemeClr val="folHlink"/>
                </a:solidFill>
              </a:rPr>
              <a:t>Google </a:t>
            </a:r>
            <a:r>
              <a:rPr lang="en-US" dirty="0" err="1">
                <a:solidFill>
                  <a:schemeClr val="folHlink"/>
                </a:solidFill>
              </a:rPr>
              <a:t>gRPC</a:t>
            </a:r>
            <a:r>
              <a:rPr lang="en-US" dirty="0">
                <a:solidFill>
                  <a:schemeClr val="folHlink"/>
                </a:solidFill>
              </a:rPr>
              <a:t> Service and Client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chemeClr val="folHlink"/>
                </a:solidFill>
              </a:rPr>
              <a:t>Oracle/JDeveloper (text chapter 8)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>
                <a:solidFill>
                  <a:srgbClr val="990000"/>
                </a:solidFill>
              </a:rPr>
              <a:t>Websphere</a:t>
            </a:r>
            <a:r>
              <a:rPr lang="en-US" dirty="0">
                <a:solidFill>
                  <a:srgbClr val="990000"/>
                </a:solidFill>
              </a:rPr>
              <a:t> (IBM)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990000"/>
                </a:solidFill>
              </a:rPr>
              <a:t>SCA/SDO (IBM and others)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7B5D6F6-F0DA-4D02-A7D3-279740F04EA9}" type="slidenum">
              <a:rPr lang="en-US" smtClean="0">
                <a:solidFill>
                  <a:schemeClr val="tx2"/>
                </a:solidFill>
              </a:rPr>
              <a:pPr/>
              <a:t>4</a:t>
            </a:fld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D2B0-C34A-4C6D-BBCC-15DA6017C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830" y="152400"/>
            <a:ext cx="7986970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Copy the code into </a:t>
            </a:r>
            <a:r>
              <a:rPr lang="en-US" sz="2800" dirty="0" err="1">
                <a:solidFill>
                  <a:srgbClr val="181717"/>
                </a:solidFill>
                <a:latin typeface="Verdana" panose="020B0604030504040204" pitchFamily="34" charset="0"/>
              </a:rPr>
              <a:t>HelloWebAPIConfig</a:t>
            </a:r>
            <a:r>
              <a:rPr lang="en-US" sz="2800" dirty="0">
                <a:solidFill>
                  <a:srgbClr val="181717"/>
                </a:solidFill>
                <a:latin typeface="Verdana" panose="020B0604030504040204" pitchFamily="34" charset="0"/>
              </a:rPr>
              <a:t> </a:t>
            </a:r>
            <a:r>
              <a:rPr lang="en-US" dirty="0"/>
              <a:t>class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3A153-AE37-42B0-9F0E-5F98AE474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6475" y="1135728"/>
            <a:ext cx="8139065" cy="55534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System.Web.Http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HelloWebAPI.Configuration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HelloWebAPIConfig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Register(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HttpConfiguration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config)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config.MapHttpAttributeRoutes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Web API routes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config.Routes.MapHttpRoute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name: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DefaultApi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/{controller}/{id}"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defaults: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id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RouteParameter.Optional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A63DA-1848-49F8-86A3-1C066154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351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D606-A934-4A63-90A6-0456B2C5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Global.asax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AFA4-438D-4033-A1C6-A0A047C8C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848" y="1076255"/>
            <a:ext cx="8269288" cy="1772992"/>
          </a:xfrm>
        </p:spPr>
        <p:txBody>
          <a:bodyPr/>
          <a:lstStyle/>
          <a:p>
            <a:r>
              <a:rPr lang="en-US" dirty="0">
                <a:solidFill>
                  <a:srgbClr val="181717"/>
                </a:solidFill>
                <a:latin typeface="+mj-lt"/>
              </a:rPr>
              <a:t>R</a:t>
            </a:r>
            <a:r>
              <a:rPr lang="en-US" b="0" i="0" dirty="0">
                <a:solidFill>
                  <a:srgbClr val="181717"/>
                </a:solidFill>
                <a:effectLst/>
                <a:latin typeface="+mj-lt"/>
              </a:rPr>
              <a:t>ight clicking project name -&gt; </a:t>
            </a:r>
            <a:br>
              <a:rPr lang="en-US" b="0" i="0" dirty="0">
                <a:solidFill>
                  <a:srgbClr val="181717"/>
                </a:solidFill>
                <a:effectLst/>
                <a:latin typeface="+mj-lt"/>
              </a:rPr>
            </a:br>
            <a:r>
              <a:rPr lang="en-US" b="0" i="0" dirty="0">
                <a:solidFill>
                  <a:srgbClr val="181717"/>
                </a:solidFill>
                <a:effectLst/>
                <a:latin typeface="+mj-lt"/>
              </a:rPr>
              <a:t>Add </a:t>
            </a:r>
            <a:r>
              <a:rPr lang="en-US" b="0" i="0" dirty="0">
                <a:solidFill>
                  <a:srgbClr val="181717"/>
                </a:solidFill>
                <a:effectLst/>
                <a:latin typeface="+mj-lt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181717"/>
                </a:solidFill>
                <a:effectLst/>
                <a:latin typeface="+mj-lt"/>
              </a:rPr>
              <a:t>New Item </a:t>
            </a:r>
            <a:r>
              <a:rPr lang="en-US" b="0" i="0" dirty="0">
                <a:solidFill>
                  <a:srgbClr val="181717"/>
                </a:solidFill>
                <a:effectLst/>
                <a:latin typeface="+mj-lt"/>
                <a:sym typeface="Wingdings" panose="05000000000000000000" pitchFamily="2" charset="2"/>
              </a:rPr>
              <a:t></a:t>
            </a:r>
            <a:r>
              <a:rPr lang="en-US" b="0" i="0" dirty="0">
                <a:solidFill>
                  <a:srgbClr val="181717"/>
                </a:solidFill>
                <a:effectLst/>
                <a:latin typeface="+mj-lt"/>
              </a:rPr>
              <a:t> </a:t>
            </a:r>
            <a:br>
              <a:rPr lang="en-US" b="0" i="0" dirty="0">
                <a:solidFill>
                  <a:srgbClr val="181717"/>
                </a:solidFill>
                <a:effectLst/>
                <a:latin typeface="+mj-lt"/>
              </a:rPr>
            </a:br>
            <a:r>
              <a:rPr lang="en-US" b="0" i="0" dirty="0">
                <a:solidFill>
                  <a:srgbClr val="181717"/>
                </a:solidFill>
                <a:effectLst/>
                <a:latin typeface="+mj-lt"/>
              </a:rPr>
              <a:t>Global Application Class</a:t>
            </a:r>
          </a:p>
          <a:p>
            <a:pPr marL="0" indent="0">
              <a:buNone/>
            </a:pPr>
            <a:r>
              <a:rPr lang="en-US" dirty="0">
                <a:solidFill>
                  <a:srgbClr val="181717"/>
                </a:solidFill>
                <a:latin typeface="+mj-lt"/>
              </a:rPr>
              <a:t>   Name it: </a:t>
            </a:r>
            <a:r>
              <a:rPr lang="en-US" b="0" i="0" dirty="0" err="1">
                <a:solidFill>
                  <a:srgbClr val="181717"/>
                </a:solidFill>
                <a:effectLst/>
                <a:latin typeface="+mj-lt"/>
              </a:rPr>
              <a:t>Global.asax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7E5AB-2CE5-4AB5-8881-2BDF1A3B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DE81E3-3121-407C-B69A-D6E597BB4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804" y="2530940"/>
            <a:ext cx="8832996" cy="418734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49CF366-0ED2-4F05-AC0E-C0B863C85AC1}"/>
              </a:ext>
            </a:extLst>
          </p:cNvPr>
          <p:cNvSpPr/>
          <p:nvPr/>
        </p:nvSpPr>
        <p:spPr bwMode="auto">
          <a:xfrm>
            <a:off x="4426310" y="4303933"/>
            <a:ext cx="569212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5FADAD-41A1-4127-981B-126FCF23F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630" y="125913"/>
            <a:ext cx="2564523" cy="262003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DCFA4BB-BBEA-44CB-908E-4917518CEAE1}"/>
              </a:ext>
            </a:extLst>
          </p:cNvPr>
          <p:cNvSpPr/>
          <p:nvPr/>
        </p:nvSpPr>
        <p:spPr bwMode="auto">
          <a:xfrm flipH="1">
            <a:off x="9588202" y="1911100"/>
            <a:ext cx="417423" cy="28568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5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D2B0-C34A-4C6D-BBCC-15DA6017C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830" y="152400"/>
            <a:ext cx="7986970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Copy this code into </a:t>
            </a:r>
            <a:r>
              <a:rPr lang="en-US" sz="2800" dirty="0" err="1"/>
              <a:t>Global.asax</a:t>
            </a:r>
            <a:r>
              <a:rPr lang="en-US" sz="2800" dirty="0">
                <a:solidFill>
                  <a:srgbClr val="181717"/>
                </a:solidFill>
                <a:latin typeface="Verdana" panose="020B0604030504040204" pitchFamily="34" charset="0"/>
              </a:rPr>
              <a:t> </a:t>
            </a:r>
            <a:r>
              <a:rPr lang="en-US" dirty="0"/>
              <a:t>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3A153-AE37-42B0-9F0E-5F98AE474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287985"/>
            <a:ext cx="8991600" cy="555345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System.Web.Http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HelloWebAPI.Configuration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MyWebApi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Global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System.Web.HttpApplication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Application_Start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GlobalConfiguration.Configure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HelloWebAPIConfig.Register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A63DA-1848-49F8-86A3-1C066154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2F12044-8FE7-7BF6-0C9F-8C8015B40270}"/>
              </a:ext>
            </a:extLst>
          </p:cNvPr>
          <p:cNvSpPr/>
          <p:nvPr/>
        </p:nvSpPr>
        <p:spPr bwMode="auto">
          <a:xfrm>
            <a:off x="5488840" y="5687794"/>
            <a:ext cx="4021364" cy="999750"/>
          </a:xfrm>
          <a:prstGeom prst="wedgeRoundRectCallout">
            <a:avLst>
              <a:gd name="adj1" fmla="val -47760"/>
              <a:gd name="adj2" fmla="val -115674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latin typeface="Times New Roman" pitchFamily="18" charset="0"/>
              </a:rPr>
              <a:t>Application_Start</a:t>
            </a:r>
            <a:r>
              <a:rPr lang="en-US" sz="2000" dirty="0">
                <a:latin typeface="Times New Roman" pitchFamily="18" charset="0"/>
              </a:rPr>
              <a:t> event handler: </a:t>
            </a:r>
            <a:br>
              <a:rPr lang="en-US" sz="2000" dirty="0">
                <a:latin typeface="Times New Roman" pitchFamily="18" charset="0"/>
              </a:rPr>
            </a:br>
            <a:r>
              <a:rPr lang="en-US" sz="2000" dirty="0">
                <a:latin typeface="Times New Roman" pitchFamily="18" charset="0"/>
              </a:rPr>
              <a:t>When the application starts, it runs the code to register the </a:t>
            </a:r>
            <a:r>
              <a:rPr lang="en-US" sz="2000" dirty="0" err="1">
                <a:latin typeface="Times New Roman" pitchFamily="18" charset="0"/>
              </a:rPr>
              <a:t>api</a:t>
            </a:r>
            <a:r>
              <a:rPr lang="en-US" sz="2000" dirty="0"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763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2A19-DC59-48E2-AF31-43692261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BFFFC-4AD0-4CEA-8506-3BEC46AFE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6925" y="1032796"/>
            <a:ext cx="8269288" cy="1014042"/>
          </a:xfrm>
        </p:spPr>
        <p:txBody>
          <a:bodyPr/>
          <a:lstStyle/>
          <a:p>
            <a:r>
              <a:rPr lang="en-US" dirty="0"/>
              <a:t>Right click Add and choose Controller …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5944F-CB88-428F-95E8-BDE820EB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EBB10E-7AC3-4170-AD75-7194516EE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956" y="1580113"/>
            <a:ext cx="8753873" cy="10140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53F311-DD0E-4E41-9E0D-8BD9339A4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754" y="2655934"/>
            <a:ext cx="7534275" cy="296227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6345DED-0818-46A7-90B3-9891A46EC1B5}"/>
              </a:ext>
            </a:extLst>
          </p:cNvPr>
          <p:cNvSpPr/>
          <p:nvPr/>
        </p:nvSpPr>
        <p:spPr bwMode="auto">
          <a:xfrm flipH="1">
            <a:off x="3363780" y="1539818"/>
            <a:ext cx="607160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3D0BB6-9BCB-4940-92BA-3B8EBE90D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015" y="5387022"/>
            <a:ext cx="7143750" cy="150495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0353D2D-1A67-4737-938B-C356AE6DA4F8}"/>
              </a:ext>
            </a:extLst>
          </p:cNvPr>
          <p:cNvSpPr/>
          <p:nvPr/>
        </p:nvSpPr>
        <p:spPr bwMode="auto">
          <a:xfrm>
            <a:off x="7006740" y="6326736"/>
            <a:ext cx="569212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781469-FBFA-4A43-B26C-D683A3E4A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1" y="3561451"/>
            <a:ext cx="2874439" cy="170071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A7DA862-78B8-4DAA-A63C-AC0B2D72F346}"/>
              </a:ext>
            </a:extLst>
          </p:cNvPr>
          <p:cNvSpPr/>
          <p:nvPr/>
        </p:nvSpPr>
        <p:spPr bwMode="auto">
          <a:xfrm flipH="1">
            <a:off x="8145165" y="4147231"/>
            <a:ext cx="607160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F761E1A-81C4-449B-9556-F7E6D5731639}"/>
              </a:ext>
            </a:extLst>
          </p:cNvPr>
          <p:cNvSpPr/>
          <p:nvPr/>
        </p:nvSpPr>
        <p:spPr bwMode="auto">
          <a:xfrm flipH="1">
            <a:off x="4053489" y="4374178"/>
            <a:ext cx="607160" cy="38163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20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F78E-BC16-4960-8D28-3B5CC9D7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the code into </a:t>
            </a:r>
            <a:r>
              <a:rPr lang="en-US" sz="2800" dirty="0" err="1">
                <a:solidFill>
                  <a:srgbClr val="181717"/>
                </a:solidFill>
                <a:latin typeface="Verdana" panose="020B0604030504040204" pitchFamily="34" charset="0"/>
              </a:rPr>
              <a:t>HelloController.cs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CA719-4B6C-4A07-9AD6-F4AA5F7DC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System.Web.Http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MyWebApi.Controllers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HelloController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ApiController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Get()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A41D5-AFE8-43A6-BAE0-5E371966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C8990F-B627-D570-F2FC-97CC8AAB127A}"/>
              </a:ext>
            </a:extLst>
          </p:cNvPr>
          <p:cNvSpPr/>
          <p:nvPr/>
        </p:nvSpPr>
        <p:spPr bwMode="auto">
          <a:xfrm>
            <a:off x="7386215" y="5705851"/>
            <a:ext cx="2123989" cy="834845"/>
          </a:xfrm>
          <a:prstGeom prst="wedgeRoundRectCallout">
            <a:avLst>
              <a:gd name="adj1" fmla="val -90137"/>
              <a:gd name="adj2" fmla="val -167578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itchFamily="18" charset="0"/>
              </a:rPr>
              <a:t>You can add any service code here</a:t>
            </a:r>
          </a:p>
        </p:txBody>
      </p:sp>
    </p:spTree>
    <p:extLst>
      <p:ext uri="{BB962C8B-B14F-4D97-AF65-F5344CB8AC3E}">
        <p14:creationId xmlns:p14="http://schemas.microsoft.com/office/powerpoint/2010/main" val="6669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D45DC3C-5F4A-4580-AC2F-F5FF3A4BB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116162"/>
            <a:ext cx="8991600" cy="1733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2292A5-3EC7-41D1-B8CF-96972A54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 then Start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A650C-D7B1-41B1-88DF-1646988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67DF2B-8829-42E4-A554-03BE8F96A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4354" y="1069912"/>
            <a:ext cx="8823292" cy="1956730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604BB4C4-BF9C-4E9E-B69A-346D86DABD7B}"/>
              </a:ext>
            </a:extLst>
          </p:cNvPr>
          <p:cNvSpPr/>
          <p:nvPr/>
        </p:nvSpPr>
        <p:spPr bwMode="auto">
          <a:xfrm>
            <a:off x="4957575" y="848570"/>
            <a:ext cx="609600" cy="36350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B2CDEC4-87D6-4C26-9AC5-02E7091E12EE}"/>
              </a:ext>
            </a:extLst>
          </p:cNvPr>
          <p:cNvSpPr/>
          <p:nvPr/>
        </p:nvSpPr>
        <p:spPr bwMode="auto">
          <a:xfrm flipH="1">
            <a:off x="8296955" y="2502288"/>
            <a:ext cx="607160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2DEA7-CF06-428A-A547-909297FF9D1C}"/>
              </a:ext>
            </a:extLst>
          </p:cNvPr>
          <p:cNvSpPr txBox="1"/>
          <p:nvPr/>
        </p:nvSpPr>
        <p:spPr>
          <a:xfrm>
            <a:off x="1756577" y="3130618"/>
            <a:ext cx="86788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browser will start at the address: </a:t>
            </a:r>
            <a:r>
              <a:rPr lang="en-US" dirty="0">
                <a:hlinkClick r:id="rId5"/>
              </a:rPr>
              <a:t>https://localhost:44379/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HTTP Error 403.14 - Forbidden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type the full address into your web browser: https://localhost:44379/</a:t>
            </a:r>
            <a:r>
              <a:rPr lang="en-US" dirty="0">
                <a:solidFill>
                  <a:srgbClr val="FF0000"/>
                </a:solidFill>
              </a:rPr>
              <a:t>api/hello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B0B85A0-545A-4677-94D3-3BFC9C0234D7}"/>
              </a:ext>
            </a:extLst>
          </p:cNvPr>
          <p:cNvSpPr/>
          <p:nvPr/>
        </p:nvSpPr>
        <p:spPr bwMode="auto">
          <a:xfrm flipV="1">
            <a:off x="7620000" y="5781090"/>
            <a:ext cx="609600" cy="39111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D54C09-DD32-468D-9CE6-D21AF49595C9}"/>
              </a:ext>
            </a:extLst>
          </p:cNvPr>
          <p:cNvSpPr txBox="1"/>
          <p:nvPr/>
        </p:nvSpPr>
        <p:spPr>
          <a:xfrm>
            <a:off x="3136095" y="6318726"/>
            <a:ext cx="65269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http://venus.sod.asu.edu/WSRepository/Webapis/HelloWebApi/api/hello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C97F5B-093D-47C2-8BDD-996FACE3753F}"/>
              </a:ext>
            </a:extLst>
          </p:cNvPr>
          <p:cNvSpPr txBox="1"/>
          <p:nvPr/>
        </p:nvSpPr>
        <p:spPr>
          <a:xfrm>
            <a:off x="3136096" y="5957920"/>
            <a:ext cx="263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Deployed to </a:t>
            </a:r>
            <a:r>
              <a:rPr lang="en-US" dirty="0" err="1"/>
              <a:t>venus</a:t>
            </a:r>
            <a:r>
              <a:rPr lang="en-US" dirty="0"/>
              <a:t> server:</a:t>
            </a:r>
          </a:p>
        </p:txBody>
      </p:sp>
    </p:spTree>
    <p:extLst>
      <p:ext uri="{BB962C8B-B14F-4D97-AF65-F5344CB8AC3E}">
        <p14:creationId xmlns:p14="http://schemas.microsoft.com/office/powerpoint/2010/main" val="61726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 animBg="1"/>
      <p:bldP spid="12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2832515" y="72282"/>
            <a:ext cx="7620000" cy="776288"/>
          </a:xfrm>
        </p:spPr>
        <p:txBody>
          <a:bodyPr>
            <a:normAutofit fontScale="90000"/>
          </a:bodyPr>
          <a:lstStyle/>
          <a:p>
            <a:r>
              <a:rPr lang="en-US" dirty="0"/>
              <a:t>Accessing REST service URL in program </a:t>
            </a:r>
            <a:br>
              <a:rPr lang="en-US" dirty="0"/>
            </a:br>
            <a:r>
              <a:rPr lang="en-US" sz="2000" dirty="0"/>
              <a:t>For more detail read: Text chapter 7.3 on RESTful Services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752600" y="1303940"/>
            <a:ext cx="8839200" cy="5401660"/>
          </a:xfrm>
        </p:spPr>
        <p:txBody>
          <a:bodyPr>
            <a:normAutofit lnSpcReduction="10000"/>
          </a:bodyPr>
          <a:lstStyle/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	public string </a:t>
            </a:r>
            <a:r>
              <a:rPr lang="en-GB" sz="2000" b="1" dirty="0" err="1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GetRandomString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(string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myLength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		// Create the base address to the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RandomString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service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ZDingbats"/>
                <a:cs typeface="Arial" pitchFamily="34" charset="0"/>
              </a:rPr>
              <a:t>	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	Uri </a:t>
            </a:r>
            <a:r>
              <a:rPr lang="en-GB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baseUri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= new Uri("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http://venus.sod.asu.edu/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WSRepository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/Services/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RandomString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/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Service.svc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		// Define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UriTemplate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for passing parameter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n-GB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UriTemplate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myTemplate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= new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UriTemplate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("</a:t>
            </a:r>
            <a:r>
              <a:rPr lang="en-GB" sz="1600" dirty="0" err="1">
                <a:latin typeface="Arial" pitchFamily="34" charset="0"/>
                <a:cs typeface="Arial" pitchFamily="34" charset="0"/>
              </a:rPr>
              <a:t>GetRandomString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/{Length}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		// Assign values to variable to obtain the complete URI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		Uri </a:t>
            </a:r>
            <a:r>
              <a:rPr lang="en-GB" sz="20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completeUri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myTemplate.</a:t>
            </a:r>
            <a:r>
              <a:rPr lang="en-GB" sz="20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BindByPosition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baseUri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myLength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); 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WebClient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channel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= new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WebClient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(); // create a channel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		byte[]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abc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channel.DownloadData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GB" sz="20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completeUri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); // return byte array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		Stream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strm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= new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MemoryStream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abc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); // convert to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mem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stream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DataContractSerializer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obj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= new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DataContractSerializer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GB" sz="1800" dirty="0" err="1">
                <a:latin typeface="Arial" pitchFamily="34" charset="0"/>
                <a:cs typeface="Arial" pitchFamily="34" charset="0"/>
              </a:rPr>
              <a:t>typeof</a:t>
            </a:r>
            <a:r>
              <a:rPr lang="en-GB" sz="1800" dirty="0">
                <a:latin typeface="Arial" pitchFamily="34" charset="0"/>
                <a:cs typeface="Arial" pitchFamily="34" charset="0"/>
              </a:rPr>
              <a:t>(string)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		string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randString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obj.ReadObject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strm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).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ToString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(); // convent to string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		return </a:t>
            </a:r>
            <a:r>
              <a:rPr lang="en-GB" sz="2000" dirty="0" err="1">
                <a:latin typeface="Arial" pitchFamily="34" charset="0"/>
                <a:cs typeface="Arial" pitchFamily="34" charset="0"/>
              </a:rPr>
              <a:t>randString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>
                <a:latin typeface="Arial" pitchFamily="34" charset="0"/>
                <a:cs typeface="Arial" pitchFamily="34" charset="0"/>
              </a:rPr>
              <a:t>	}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B283873-EBE1-40F3-92BF-2963B5C4C785}" type="slidenum">
              <a:rPr lang="en-US" b="0" smtClean="0">
                <a:solidFill>
                  <a:schemeClr val="tx2"/>
                </a:solidFill>
              </a:rPr>
              <a:pPr/>
              <a:t>46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9701" name="Rounded Rectangular Callout 4"/>
          <p:cNvSpPr>
            <a:spLocks noChangeArrowheads="1"/>
          </p:cNvSpPr>
          <p:nvPr/>
        </p:nvSpPr>
        <p:spPr bwMode="auto">
          <a:xfrm>
            <a:off x="9144000" y="762000"/>
            <a:ext cx="1447800" cy="1219200"/>
          </a:xfrm>
          <a:prstGeom prst="wedgeRoundRectCallout">
            <a:avLst>
              <a:gd name="adj1" fmla="val -55809"/>
              <a:gd name="adj2" fmla="val 87342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Notice how a RESTful service is access here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1879030" y="4187950"/>
            <a:ext cx="473365" cy="4553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9511276" y="3407229"/>
            <a:ext cx="227685" cy="531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9830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EF6E-F803-434E-BDBB-EF014D1B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Additional Method not Required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873D5-1C4D-45B4-A886-2382F53B64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reference to new method of service development</a:t>
            </a:r>
          </a:p>
        </p:txBody>
      </p:sp>
    </p:spTree>
    <p:extLst>
      <p:ext uri="{BB962C8B-B14F-4D97-AF65-F5344CB8AC3E}">
        <p14:creationId xmlns:p14="http://schemas.microsoft.com/office/powerpoint/2010/main" val="27828232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6B12E-04AA-4DA5-991F-EAA24343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Google </a:t>
            </a:r>
            <a:r>
              <a:rPr lang="en-US" dirty="0" err="1"/>
              <a:t>gRPC</a:t>
            </a:r>
            <a:r>
              <a:rPr lang="en-US" dirty="0"/>
              <a:t> Service and Client</a:t>
            </a:r>
            <a:br>
              <a:rPr lang="en-US" dirty="0"/>
            </a:br>
            <a:r>
              <a:rPr lang="en-US" dirty="0"/>
              <a:t>in Visual Studio 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7825B-8D3B-4420-9810-877E6433F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Create a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+mj-lt"/>
              </a:rPr>
              <a:t>gRPC</a:t>
            </a: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 Server.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Create a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+mj-lt"/>
              </a:rPr>
              <a:t>gRPC</a:t>
            </a: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 client.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Test the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+mj-lt"/>
              </a:rPr>
              <a:t>gRPC</a:t>
            </a: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 client service with the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+mj-lt"/>
              </a:rPr>
              <a:t>gRPC</a:t>
            </a: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 Greeter service.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3D33D-B56E-46F6-ABFD-9E6DDD4EF2D0}"/>
              </a:ext>
            </a:extLst>
          </p:cNvPr>
          <p:cNvSpPr txBox="1"/>
          <p:nvPr/>
        </p:nvSpPr>
        <p:spPr>
          <a:xfrm>
            <a:off x="2145131" y="3730588"/>
            <a:ext cx="72100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Please read the following slides together with this tutorial:</a:t>
            </a:r>
          </a:p>
          <a:p>
            <a:r>
              <a:rPr lang="en-US" dirty="0">
                <a:hlinkClick r:id="rId3"/>
              </a:rPr>
              <a:t>https://docs.microsoft.com/en-us/aspnet/core/tutorials/grpc/grpc-start?view=aspnetcore-5.0&amp;tabs=visual-studio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77371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E2A7-BD47-432F-9C4C-79F5CD22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Cloud Endpoints for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Google Sans"/>
              </a:rPr>
              <a:t>gRPC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A4A95-7CAB-4670-AB93-3AD497360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202124"/>
                </a:solidFill>
                <a:latin typeface="+mj-lt"/>
              </a:rPr>
              <a:t>gRPC</a:t>
            </a:r>
            <a:r>
              <a:rPr lang="en-US" sz="2400" dirty="0">
                <a:solidFill>
                  <a:srgbClr val="202124"/>
                </a:solidFill>
                <a:latin typeface="+mj-lt"/>
              </a:rPr>
              <a:t> is a high performance, open-source universal RPC framework, developed by Google.</a:t>
            </a:r>
          </a:p>
          <a:p>
            <a:r>
              <a:rPr lang="en-US" sz="2400" dirty="0">
                <a:latin typeface="+mj-lt"/>
              </a:rPr>
              <a:t>In </a:t>
            </a:r>
            <a:r>
              <a:rPr lang="en-US" sz="2400" dirty="0" err="1">
                <a:latin typeface="+mj-lt"/>
              </a:rPr>
              <a:t>gRPC</a:t>
            </a:r>
            <a:r>
              <a:rPr lang="en-US" sz="2400" dirty="0">
                <a:latin typeface="+mj-lt"/>
              </a:rPr>
              <a:t>, a client application can directly call methods on a server application on a different machine as if it was a local object, making it easier to create distributed applications and services.</a:t>
            </a:r>
          </a:p>
          <a:p>
            <a:r>
              <a:rPr lang="en-US" sz="2400" dirty="0" err="1">
                <a:latin typeface="+mj-lt"/>
              </a:rPr>
              <a:t>gRPC</a:t>
            </a:r>
            <a:r>
              <a:rPr lang="en-US" sz="2400" dirty="0">
                <a:latin typeface="+mj-lt"/>
              </a:rPr>
              <a:t> exposes endpoints to the outside to enable different types of clients.</a:t>
            </a:r>
          </a:p>
          <a:p>
            <a:pPr lvl="1"/>
            <a:r>
              <a:rPr lang="en-US" dirty="0" err="1">
                <a:latin typeface="+mj-lt"/>
              </a:rPr>
              <a:t>gRPC</a:t>
            </a:r>
            <a:r>
              <a:rPr lang="en-US" dirty="0">
                <a:latin typeface="+mj-lt"/>
              </a:rPr>
              <a:t> client</a:t>
            </a:r>
          </a:p>
          <a:p>
            <a:pPr lvl="1"/>
            <a:r>
              <a:rPr lang="en-US" dirty="0">
                <a:latin typeface="+mj-lt"/>
              </a:rPr>
              <a:t>HTTP / JSON clients</a:t>
            </a:r>
          </a:p>
          <a:p>
            <a:r>
              <a:rPr lang="en-US" sz="2400" dirty="0">
                <a:latin typeface="+mj-lt"/>
              </a:rPr>
              <a:t>We show an example of using Visual Studio to develop a </a:t>
            </a:r>
            <a:r>
              <a:rPr lang="en-US" sz="2400" dirty="0" err="1">
                <a:latin typeface="+mj-lt"/>
              </a:rPr>
              <a:t>gRPC</a:t>
            </a:r>
            <a:r>
              <a:rPr lang="en-US" sz="2400" dirty="0">
                <a:latin typeface="+mj-lt"/>
              </a:rPr>
              <a:t> service and client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5F654-D576-4449-B42E-55467607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57940-D82B-4B62-A412-CEC25FB04521}"/>
              </a:ext>
            </a:extLst>
          </p:cNvPr>
          <p:cNvSpPr txBox="1"/>
          <p:nvPr/>
        </p:nvSpPr>
        <p:spPr>
          <a:xfrm>
            <a:off x="6486953" y="176252"/>
            <a:ext cx="5705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https://cloud.google.com/endpoints/docs/grpc/about-grpc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78C618-D449-4A93-813F-30C4E7EC0F80}"/>
              </a:ext>
            </a:extLst>
          </p:cNvPr>
          <p:cNvSpPr txBox="1"/>
          <p:nvPr/>
        </p:nvSpPr>
        <p:spPr>
          <a:xfrm>
            <a:off x="7214314" y="109537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https://www.grpc.io/docs/</a:t>
            </a:r>
          </a:p>
        </p:txBody>
      </p:sp>
    </p:spTree>
    <p:extLst>
      <p:ext uri="{BB962C8B-B14F-4D97-AF65-F5344CB8AC3E}">
        <p14:creationId xmlns:p14="http://schemas.microsoft.com/office/powerpoint/2010/main" val="16940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51AB621-DC29-46EA-9D65-0C35DA7C3EE9}" type="slidenum">
              <a:rPr lang="en-US" smtClean="0">
                <a:solidFill>
                  <a:schemeClr val="tx2"/>
                </a:solidFill>
              </a:rPr>
              <a:pPr/>
              <a:t>5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605089" y="152400"/>
            <a:ext cx="7361557" cy="623888"/>
          </a:xfrm>
        </p:spPr>
        <p:txBody>
          <a:bodyPr/>
          <a:lstStyle/>
          <a:p>
            <a:pPr algn="ctr" eaLnBrk="1" hangingPunct="1"/>
            <a:r>
              <a:rPr lang="en-US" altLang="zh-CN" sz="2800" dirty="0">
                <a:ea typeface="宋体" pitchFamily="2" charset="-122"/>
              </a:rPr>
              <a:t>SOD Frameworks for </a:t>
            </a:r>
            <a:r>
              <a:rPr lang="en-US" altLang="zh-CN" sz="2800" dirty="0">
                <a:solidFill>
                  <a:srgbClr val="990000"/>
                </a:solidFill>
                <a:ea typeface="宋体" pitchFamily="2" charset="-122"/>
              </a:rPr>
              <a:t>Service</a:t>
            </a:r>
            <a:r>
              <a:rPr lang="en-US" altLang="zh-CN" sz="2800" dirty="0">
                <a:ea typeface="宋体" pitchFamily="2" charset="-122"/>
              </a:rPr>
              <a:t> Development</a:t>
            </a:r>
            <a:endParaRPr lang="en-US" sz="2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922464" y="1152525"/>
          <a:ext cx="8516937" cy="5087196"/>
        </p:xfrm>
        <a:graphic>
          <a:graphicData uri="http://schemas.openxmlformats.org/drawingml/2006/table">
            <a:tbl>
              <a:tblPr/>
              <a:tblGrid>
                <a:gridCol w="2116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66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27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621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Service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Development Environment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Platform-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independent Web service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Platform-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dependent service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Distributed transactions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WS-* specification (e.g., reliability and security)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Primary language supported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ASMX / ASP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.Net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 (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obsolete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C# / VB 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.Net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Remoting and 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Java Remoting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C#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Java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9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Services: BizTalk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XLang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/ BPEL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5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WCF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C# / VB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6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AJAX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Java Script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205288"/>
                  </a:ext>
                </a:extLst>
              </a:tr>
              <a:tr h="3135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Eclipse / Axis / Tomcat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Java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457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JEE: Java Enterprise Edition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Java / 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Java Script /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JavaBeans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4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NetBeans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Java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55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/>
                        <a:t>VS </a:t>
                      </a:r>
                      <a:r>
                        <a:rPr lang="en-US" sz="1600" dirty="0" err="1"/>
                        <a:t>AspNet.WebApi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C#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9517584"/>
                  </a:ext>
                </a:extLst>
              </a:tr>
              <a:tr h="277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/>
                        <a:t>VS Google </a:t>
                      </a:r>
                      <a:r>
                        <a:rPr lang="en-US" sz="1600" dirty="0" err="1"/>
                        <a:t>gRPC</a:t>
                      </a:r>
                      <a:r>
                        <a:rPr lang="en-US" sz="1600" dirty="0"/>
                        <a:t> 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C#</a:t>
                      </a:r>
                    </a:p>
                  </a:txBody>
                  <a:tcPr marL="65077" marR="6507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8730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8D60-EC37-4BFC-A244-7F17B88D9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6620" y="152400"/>
            <a:ext cx="7835180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</a:t>
            </a:r>
            <a:r>
              <a:rPr lang="en-US" dirty="0" err="1"/>
              <a:t>gRPC</a:t>
            </a:r>
            <a:r>
              <a:rPr lang="en-US" dirty="0"/>
              <a:t>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411EF-0FF4-434F-9417-87CEAAD01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850150"/>
            <a:ext cx="8269288" cy="1882431"/>
          </a:xfrm>
        </p:spPr>
        <p:txBody>
          <a:bodyPr/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Start Visual Studio and select </a:t>
            </a:r>
            <a:r>
              <a:rPr lang="en-US" b="1" i="0" dirty="0">
                <a:solidFill>
                  <a:srgbClr val="171717"/>
                </a:solidFill>
                <a:effectLst/>
                <a:latin typeface="+mj-lt"/>
              </a:rPr>
              <a:t>Create a new project</a:t>
            </a: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.</a:t>
            </a: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In the </a:t>
            </a:r>
            <a:r>
              <a:rPr lang="en-US" b="1" i="0" dirty="0">
                <a:solidFill>
                  <a:srgbClr val="171717"/>
                </a:solidFill>
                <a:effectLst/>
                <a:latin typeface="+mj-lt"/>
              </a:rPr>
              <a:t>Create a new project</a:t>
            </a: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 dialog, select </a:t>
            </a:r>
            <a:r>
              <a:rPr lang="en-US" b="1" i="0" dirty="0" err="1">
                <a:solidFill>
                  <a:srgbClr val="171717"/>
                </a:solidFill>
                <a:effectLst/>
                <a:latin typeface="+mj-lt"/>
              </a:rPr>
              <a:t>gRPC</a:t>
            </a:r>
            <a:r>
              <a:rPr lang="en-US" b="1" i="0" dirty="0">
                <a:solidFill>
                  <a:srgbClr val="171717"/>
                </a:solidFill>
                <a:effectLst/>
                <a:latin typeface="+mj-lt"/>
              </a:rPr>
              <a:t> Service</a:t>
            </a: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 and select </a:t>
            </a:r>
            <a:r>
              <a:rPr lang="en-US" b="1" i="0" dirty="0">
                <a:solidFill>
                  <a:srgbClr val="171717"/>
                </a:solidFill>
                <a:effectLst/>
                <a:latin typeface="+mj-lt"/>
              </a:rPr>
              <a:t>Next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F7A29-786D-43F6-8EB5-8ED4AA07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43100-9421-414C-94CC-3BDFF42558B8}"/>
              </a:ext>
            </a:extLst>
          </p:cNvPr>
          <p:cNvSpPr txBox="1"/>
          <p:nvPr/>
        </p:nvSpPr>
        <p:spPr>
          <a:xfrm>
            <a:off x="2756620" y="990054"/>
            <a:ext cx="7835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https://docs.microsoft.com/en-us/aspnet/core/tutorials/grpc/grpc-start?view=aspnetcore-5.0&amp;tabs=visual-studio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3D474A-502C-4720-B34A-80B0F2E80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1" y="3320782"/>
            <a:ext cx="7453265" cy="29713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E935F1-2E2B-4429-AC99-56E400E6B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668" y="3328552"/>
            <a:ext cx="2771775" cy="1733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F8514F-D6C8-4001-AA86-417D7C4CE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668" y="5062103"/>
            <a:ext cx="2733675" cy="168592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911AFF2-CD91-4C4F-8946-2387FD6A1F2D}"/>
              </a:ext>
            </a:extLst>
          </p:cNvPr>
          <p:cNvSpPr/>
          <p:nvPr/>
        </p:nvSpPr>
        <p:spPr bwMode="auto">
          <a:xfrm>
            <a:off x="2453041" y="5062103"/>
            <a:ext cx="1214320" cy="41606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78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6A65-468C-461D-A657-339F83FD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r>
              <a:rPr lang="en-US" dirty="0"/>
              <a:t> Service Project is Created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47DED-38EA-488B-A962-F575BEA5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91A6FF-F16E-4559-9BE0-9534B53D3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760" y="1303941"/>
            <a:ext cx="2886075" cy="4029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089478-84EC-451C-AAE9-FE22DD0DD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157" y="1303941"/>
            <a:ext cx="5324475" cy="454342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525245-85FC-4925-97F9-AFCFA97B360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012631" y="3272759"/>
            <a:ext cx="1284324" cy="3382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806645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9BF922-12A5-4EE6-8585-983DAEB03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1" y="1306381"/>
            <a:ext cx="6595717" cy="46323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E66A65-468C-461D-A657-339F83FD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r>
              <a:rPr lang="en-US" dirty="0"/>
              <a:t> Service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47DED-38EA-488B-A962-F575BEA5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91A6FF-F16E-4559-9BE0-9534B53D3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726" y="1076256"/>
            <a:ext cx="2886075" cy="402907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525245-85FC-4925-97F9-AFCFA97B360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911593" y="3453447"/>
            <a:ext cx="1284324" cy="3382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913611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B2C2-0583-4F0C-861A-8E284B030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0197" y="152400"/>
            <a:ext cx="8023608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Start the </a:t>
            </a:r>
            <a:r>
              <a:rPr lang="en-US" dirty="0" err="1"/>
              <a:t>gRPC</a:t>
            </a:r>
            <a:r>
              <a:rPr lang="en-US" dirty="0"/>
              <a:t> service at </a:t>
            </a:r>
            <a:r>
              <a:rPr lang="en-US" sz="2800" dirty="0">
                <a:solidFill>
                  <a:srgbClr val="171717"/>
                </a:solidFill>
                <a:latin typeface="SFMono-Regular"/>
              </a:rPr>
              <a:t>https://localhost:5001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DEB16-0AF3-48E7-99D0-4B5E86134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228046"/>
            <a:ext cx="8269288" cy="5477555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Press Ctrl+F5 to run without the debugger.</a:t>
            </a: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Visual Studio displays a dialog for configuring to use SSL.</a:t>
            </a:r>
          </a:p>
          <a:p>
            <a:pPr lvl="1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Click Yes.</a:t>
            </a: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Security Waring dialog for installing security certificate</a:t>
            </a:r>
          </a:p>
          <a:p>
            <a:pPr lvl="1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Click Yes.</a:t>
            </a: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Then, Visual Studio will run the service in IIS Express. The information will be displayed in Console window, showing</a:t>
            </a:r>
          </a:p>
          <a:p>
            <a:pPr lvl="1"/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Now listening on: https://localhost:5001</a:t>
            </a: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619E4-4D33-4103-A20D-1148EC94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002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685D-94CC-4785-950B-F5E409E5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Client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01A4-943E-4323-A7D2-9F626DB0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5320E9-A246-4C27-B181-5B41DF17C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560820"/>
            <a:ext cx="7917562" cy="16696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293953-E97D-4B37-AB67-DD29932B8534}"/>
              </a:ext>
            </a:extLst>
          </p:cNvPr>
          <p:cNvSpPr txBox="1"/>
          <p:nvPr/>
        </p:nvSpPr>
        <p:spPr>
          <a:xfrm>
            <a:off x="1781294" y="1044760"/>
            <a:ext cx="8326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Right click Solution and choose to add a New Project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9D21220-7B10-47D8-A4C6-547F1EA2F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566" y="4008180"/>
            <a:ext cx="4190999" cy="15725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EF81625-AFB5-4848-8A76-6A67FE7988DD}"/>
              </a:ext>
            </a:extLst>
          </p:cNvPr>
          <p:cNvSpPr txBox="1"/>
          <p:nvPr/>
        </p:nvSpPr>
        <p:spPr>
          <a:xfrm>
            <a:off x="1783584" y="3484960"/>
            <a:ext cx="5878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Name the Project: </a:t>
            </a:r>
            <a:r>
              <a:rPr lang="en-US" sz="2800" dirty="0" err="1"/>
              <a:t>GrpcGreeterClient</a:t>
            </a:r>
            <a:endParaRPr lang="en-US" sz="28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759828C-76F3-40A0-8BB7-7542131DF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117" y="2461341"/>
            <a:ext cx="2943225" cy="4276725"/>
          </a:xfrm>
          <a:prstGeom prst="rect">
            <a:avLst/>
          </a:prstGeom>
        </p:spPr>
      </p:pic>
      <p:sp>
        <p:nvSpPr>
          <p:cNvPr id="23" name="Arrow: Bent 22">
            <a:extLst>
              <a:ext uri="{FF2B5EF4-FFF2-40B4-BE49-F238E27FC236}">
                <a16:creationId xmlns:a16="http://schemas.microsoft.com/office/drawing/2014/main" id="{2F0E2AFE-4C5A-4CB9-BF14-90C977A213ED}"/>
              </a:ext>
            </a:extLst>
          </p:cNvPr>
          <p:cNvSpPr/>
          <p:nvPr/>
        </p:nvSpPr>
        <p:spPr bwMode="auto">
          <a:xfrm flipV="1">
            <a:off x="3056549" y="5742902"/>
            <a:ext cx="594655" cy="516060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F9D0172-5F3A-4D88-A01E-34BAA741B351}"/>
              </a:ext>
            </a:extLst>
          </p:cNvPr>
          <p:cNvSpPr/>
          <p:nvPr/>
        </p:nvSpPr>
        <p:spPr bwMode="auto">
          <a:xfrm>
            <a:off x="6689329" y="5961437"/>
            <a:ext cx="644307" cy="28497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C17677B-AC2A-4C0D-A488-C57281A9F48A}"/>
              </a:ext>
            </a:extLst>
          </p:cNvPr>
          <p:cNvGrpSpPr/>
          <p:nvPr/>
        </p:nvGrpSpPr>
        <p:grpSpPr>
          <a:xfrm>
            <a:off x="3920510" y="5659924"/>
            <a:ext cx="2352745" cy="1198076"/>
            <a:chOff x="2396509" y="5659924"/>
            <a:chExt cx="2352745" cy="119807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B5D9BCF-00C1-41DB-BC22-256148676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96509" y="5659924"/>
              <a:ext cx="2352745" cy="119807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EB676DE-77D6-4016-B4E0-6C3AB6543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20368" y="6486504"/>
              <a:ext cx="2105025" cy="285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11116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B4114-5833-41B2-9958-0D53D0AD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Required Packages to Client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D98E3-173A-48E4-8983-AA70B7E8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F040FE-EE59-40CA-A1BD-73B2B6DCB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708" y="2489178"/>
            <a:ext cx="7843752" cy="3830419"/>
          </a:xfrm>
          <a:prstGeom prst="rect">
            <a:avLst/>
          </a:prstGeom>
        </p:spPr>
      </p:pic>
      <p:sp>
        <p:nvSpPr>
          <p:cNvPr id="11" name="Arrow: Left 10">
            <a:extLst>
              <a:ext uri="{FF2B5EF4-FFF2-40B4-BE49-F238E27FC236}">
                <a16:creationId xmlns:a16="http://schemas.microsoft.com/office/drawing/2014/main" id="{FC1116EE-F193-4891-AB12-E49A91DB6CDD}"/>
              </a:ext>
            </a:extLst>
          </p:cNvPr>
          <p:cNvSpPr/>
          <p:nvPr/>
        </p:nvSpPr>
        <p:spPr bwMode="auto">
          <a:xfrm>
            <a:off x="9359485" y="5231819"/>
            <a:ext cx="455370" cy="45537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3F6CB0-99DC-4F66-9833-E078C06D2DAE}"/>
              </a:ext>
            </a:extLst>
          </p:cNvPr>
          <p:cNvSpPr txBox="1"/>
          <p:nvPr/>
        </p:nvSpPr>
        <p:spPr>
          <a:xfrm>
            <a:off x="2236320" y="996200"/>
            <a:ext cx="65915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In Visual Studio Menu, Select: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Tools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 NuGet Package Manager </a:t>
            </a:r>
            <a:br>
              <a:rPr lang="en-US" sz="2800" dirty="0"/>
            </a:b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 Package Manager Console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E4482C-BCD5-490E-A43E-5E295C19879C}"/>
              </a:ext>
            </a:extLst>
          </p:cNvPr>
          <p:cNvSpPr/>
          <p:nvPr/>
        </p:nvSpPr>
        <p:spPr bwMode="auto">
          <a:xfrm>
            <a:off x="2209800" y="2453615"/>
            <a:ext cx="762000" cy="29233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65ECA981-51EA-418B-9CAE-DD3C58720C87}"/>
              </a:ext>
            </a:extLst>
          </p:cNvPr>
          <p:cNvSpPr/>
          <p:nvPr/>
        </p:nvSpPr>
        <p:spPr bwMode="auto">
          <a:xfrm>
            <a:off x="4729890" y="5208733"/>
            <a:ext cx="455370" cy="45537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6986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496B559F-5001-471D-A447-144917837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485" y="859435"/>
            <a:ext cx="5829300" cy="21240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DA36FEB-DAB2-464B-B9DB-41A08A4A2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411" y="3072386"/>
            <a:ext cx="5823374" cy="199349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A502A00-9E08-4B2A-8326-A8769D442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7412" y="5121839"/>
            <a:ext cx="5823375" cy="1650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F34769-167B-49A1-96E0-3785A434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Three Packages by Commands: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D3195-6A1E-4C41-ADDC-6CB73DE3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28946577-4C2C-4DE0-80ED-5550829944D8}"/>
              </a:ext>
            </a:extLst>
          </p:cNvPr>
          <p:cNvSpPr/>
          <p:nvPr/>
        </p:nvSpPr>
        <p:spPr bwMode="auto">
          <a:xfrm>
            <a:off x="7112665" y="2579801"/>
            <a:ext cx="455370" cy="45537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7AADF0-FF6D-4036-BAF2-57BA7C1E0148}"/>
              </a:ext>
            </a:extLst>
          </p:cNvPr>
          <p:cNvSpPr txBox="1"/>
          <p:nvPr/>
        </p:nvSpPr>
        <p:spPr>
          <a:xfrm>
            <a:off x="1759676" y="1303940"/>
            <a:ext cx="18001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At the lower window in Visual Studio: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05D287-CDAE-4ECA-92E7-D25FE1E49852}"/>
              </a:ext>
            </a:extLst>
          </p:cNvPr>
          <p:cNvCxnSpPr>
            <a:cxnSpLocks/>
          </p:cNvCxnSpPr>
          <p:nvPr/>
        </p:nvCxnSpPr>
        <p:spPr bwMode="auto">
          <a:xfrm flipV="1">
            <a:off x="3439676" y="1000360"/>
            <a:ext cx="697975" cy="607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Arrow: Left 13">
            <a:extLst>
              <a:ext uri="{FF2B5EF4-FFF2-40B4-BE49-F238E27FC236}">
                <a16:creationId xmlns:a16="http://schemas.microsoft.com/office/drawing/2014/main" id="{7EFB9871-10FC-4054-87EA-3DDDC5E7D3E1}"/>
              </a:ext>
            </a:extLst>
          </p:cNvPr>
          <p:cNvSpPr/>
          <p:nvPr/>
        </p:nvSpPr>
        <p:spPr bwMode="auto">
          <a:xfrm>
            <a:off x="7112665" y="4699302"/>
            <a:ext cx="455370" cy="45537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9CE8EBF1-5BB2-481C-9D48-E5D610C72F48}"/>
              </a:ext>
            </a:extLst>
          </p:cNvPr>
          <p:cNvSpPr/>
          <p:nvPr/>
        </p:nvSpPr>
        <p:spPr bwMode="auto">
          <a:xfrm>
            <a:off x="6680765" y="6417139"/>
            <a:ext cx="455370" cy="45537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4A253F-21AA-4C0F-A37C-B1520748894C}"/>
              </a:ext>
            </a:extLst>
          </p:cNvPr>
          <p:cNvSpPr txBox="1"/>
          <p:nvPr/>
        </p:nvSpPr>
        <p:spPr>
          <a:xfrm>
            <a:off x="1600200" y="3205888"/>
            <a:ext cx="283294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101FD"/>
                </a:solidFill>
                <a:latin typeface="SFMono-Regular"/>
              </a:rPr>
              <a:t>Install-Package</a:t>
            </a:r>
            <a:r>
              <a:rPr lang="en-US" sz="1400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1400" dirty="0" err="1">
                <a:solidFill>
                  <a:srgbClr val="171717"/>
                </a:solidFill>
                <a:latin typeface="SFMono-Regular"/>
              </a:rPr>
              <a:t>Grpc.Net.Client</a:t>
            </a:r>
            <a:r>
              <a:rPr lang="en-US" sz="1400" dirty="0">
                <a:solidFill>
                  <a:srgbClr val="171717"/>
                </a:solidFill>
                <a:latin typeface="SFMono-Regular"/>
              </a:rPr>
              <a:t> </a:t>
            </a:r>
          </a:p>
          <a:p>
            <a:r>
              <a:rPr lang="en-US" sz="1400" dirty="0">
                <a:solidFill>
                  <a:srgbClr val="0101FD"/>
                </a:solidFill>
                <a:latin typeface="SFMono-Regular"/>
              </a:rPr>
              <a:t>Install-Package</a:t>
            </a:r>
            <a:r>
              <a:rPr lang="en-US" sz="1400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1400" dirty="0" err="1">
                <a:solidFill>
                  <a:srgbClr val="171717"/>
                </a:solidFill>
                <a:latin typeface="SFMono-Regular"/>
              </a:rPr>
              <a:t>Google.Protobuf</a:t>
            </a:r>
            <a:r>
              <a:rPr lang="en-US" sz="1400" dirty="0">
                <a:solidFill>
                  <a:srgbClr val="171717"/>
                </a:solidFill>
                <a:latin typeface="SFMono-Regular"/>
              </a:rPr>
              <a:t> </a:t>
            </a:r>
          </a:p>
          <a:p>
            <a:r>
              <a:rPr lang="en-US" sz="1400" dirty="0">
                <a:solidFill>
                  <a:srgbClr val="0101FD"/>
                </a:solidFill>
                <a:latin typeface="SFMono-Regular"/>
              </a:rPr>
              <a:t>Install-Package</a:t>
            </a:r>
            <a:r>
              <a:rPr lang="en-US" sz="1400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1400" dirty="0" err="1">
                <a:solidFill>
                  <a:srgbClr val="171717"/>
                </a:solidFill>
                <a:latin typeface="SFMono-Regular"/>
              </a:rPr>
              <a:t>Grpc.Tools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919999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77CC-3F11-4E30-BC60-D885515F9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830" y="95178"/>
            <a:ext cx="8063170" cy="623888"/>
          </a:xfrm>
        </p:spPr>
        <p:txBody>
          <a:bodyPr/>
          <a:lstStyle/>
          <a:p>
            <a:r>
              <a:rPr lang="en-US" sz="2800" dirty="0"/>
              <a:t>Another Way of Installing NuGet Packages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83170-1740-47E2-85F2-D6922EBF6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528576"/>
            <a:ext cx="8269288" cy="2204005"/>
          </a:xfrm>
        </p:spPr>
        <p:txBody>
          <a:bodyPr/>
          <a:lstStyle/>
          <a:p>
            <a:r>
              <a:rPr lang="en-US" sz="2400" dirty="0">
                <a:solidFill>
                  <a:srgbClr val="171717"/>
                </a:solidFill>
              </a:rPr>
              <a:t>Right-click the project in </a:t>
            </a:r>
            <a:r>
              <a:rPr lang="en-US" sz="2400" b="1" dirty="0">
                <a:solidFill>
                  <a:srgbClr val="171717"/>
                </a:solidFill>
              </a:rPr>
              <a:t>Solution Explorer</a:t>
            </a:r>
            <a:r>
              <a:rPr lang="en-US" sz="2400" dirty="0">
                <a:solidFill>
                  <a:srgbClr val="171717"/>
                </a:solidFill>
              </a:rPr>
              <a:t> &gt; </a:t>
            </a:r>
            <a:r>
              <a:rPr lang="en-US" sz="2400" b="1" dirty="0">
                <a:solidFill>
                  <a:srgbClr val="171717"/>
                </a:solidFill>
              </a:rPr>
              <a:t>Manage NuGet Packages</a:t>
            </a:r>
          </a:p>
          <a:p>
            <a:r>
              <a:rPr lang="en-US" sz="2400" dirty="0"/>
              <a:t>Select Browse tab and enter </a:t>
            </a:r>
            <a:r>
              <a:rPr lang="en-US" sz="2400" dirty="0" err="1"/>
              <a:t>Grpc.Net.Client</a:t>
            </a:r>
            <a:r>
              <a:rPr lang="en-US" sz="2400" dirty="0"/>
              <a:t> in the search box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603A9-F4B0-4D84-8C72-B690DE62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49EA08-C3B5-4C05-9CBA-39931B075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725" y="2873511"/>
            <a:ext cx="5581650" cy="1362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4F361E-53F4-46EE-95F2-1C29856AB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570" y="4235585"/>
            <a:ext cx="2902310" cy="141556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4F90564-E324-4B1D-BD1A-58F63AD3BB27}"/>
              </a:ext>
            </a:extLst>
          </p:cNvPr>
          <p:cNvSpPr txBox="1">
            <a:spLocks/>
          </p:cNvSpPr>
          <p:nvPr/>
        </p:nvSpPr>
        <p:spPr bwMode="auto">
          <a:xfrm>
            <a:off x="2209800" y="4425424"/>
            <a:ext cx="5581650" cy="193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>
                <a:solidFill>
                  <a:srgbClr val="171717"/>
                </a:solidFill>
                <a:latin typeface="+mj-lt"/>
              </a:rPr>
              <a:t>Select the </a:t>
            </a:r>
            <a:r>
              <a:rPr lang="en-US" sz="2400" b="1" dirty="0" err="1">
                <a:solidFill>
                  <a:srgbClr val="171717"/>
                </a:solidFill>
                <a:latin typeface="+mj-lt"/>
              </a:rPr>
              <a:t>Grpc.Net.Client</a:t>
            </a:r>
            <a:r>
              <a:rPr lang="en-US" sz="2400" dirty="0">
                <a:solidFill>
                  <a:srgbClr val="171717"/>
                </a:solidFill>
                <a:latin typeface="+mj-lt"/>
              </a:rPr>
              <a:t> package and select </a:t>
            </a:r>
            <a:r>
              <a:rPr lang="en-US" sz="2400" b="1" dirty="0">
                <a:solidFill>
                  <a:srgbClr val="171717"/>
                </a:solidFill>
                <a:latin typeface="+mj-lt"/>
              </a:rPr>
              <a:t>Install.</a:t>
            </a:r>
          </a:p>
          <a:p>
            <a:r>
              <a:rPr lang="en-US" altLang="en-US" sz="2400" dirty="0">
                <a:solidFill>
                  <a:srgbClr val="171717"/>
                </a:solidFill>
                <a:latin typeface="+mj-lt"/>
                <a:cs typeface="Segoe UI" panose="020B0502040204020203" pitchFamily="34" charset="0"/>
              </a:rPr>
              <a:t>Repeat for </a:t>
            </a:r>
            <a:br>
              <a:rPr lang="en-US" altLang="en-US" sz="2400" dirty="0">
                <a:solidFill>
                  <a:srgbClr val="171717"/>
                </a:solidFill>
                <a:latin typeface="+mj-lt"/>
                <a:cs typeface="Segoe UI" panose="020B0502040204020203" pitchFamily="34" charset="0"/>
              </a:rPr>
            </a:br>
            <a:r>
              <a:rPr lang="en-US" altLang="en-US" sz="2400" b="1" dirty="0" err="1">
                <a:solidFill>
                  <a:srgbClr val="171717"/>
                </a:solidFill>
                <a:latin typeface="+mj-lt"/>
                <a:ea typeface="SFMono-Regular"/>
                <a:cs typeface="Segoe UI" panose="020B0502040204020203" pitchFamily="34" charset="0"/>
              </a:rPr>
              <a:t>Google.Protobuf</a:t>
            </a:r>
            <a:r>
              <a:rPr lang="en-US" altLang="en-US" sz="2400" b="1" dirty="0">
                <a:solidFill>
                  <a:srgbClr val="171717"/>
                </a:solidFill>
                <a:latin typeface="+mj-lt"/>
                <a:ea typeface="SFMono-Regular"/>
                <a:cs typeface="Segoe UI" panose="020B0502040204020203" pitchFamily="34" charset="0"/>
              </a:rPr>
              <a:t> </a:t>
            </a:r>
            <a:r>
              <a:rPr lang="en-US" altLang="en-US" sz="2400" dirty="0">
                <a:solidFill>
                  <a:srgbClr val="171717"/>
                </a:solidFill>
                <a:latin typeface="+mj-lt"/>
                <a:cs typeface="Segoe UI" panose="020B0502040204020203" pitchFamily="34" charset="0"/>
              </a:rPr>
              <a:t>and </a:t>
            </a:r>
            <a:r>
              <a:rPr lang="en-US" altLang="en-US" sz="2400" b="1" dirty="0" err="1">
                <a:solidFill>
                  <a:srgbClr val="171717"/>
                </a:solidFill>
                <a:latin typeface="+mj-lt"/>
                <a:ea typeface="SFMono-Regular"/>
                <a:cs typeface="Segoe UI" panose="020B0502040204020203" pitchFamily="34" charset="0"/>
              </a:rPr>
              <a:t>Grpc.Tools</a:t>
            </a:r>
            <a:r>
              <a:rPr lang="en-US" altLang="en-US" sz="2400" dirty="0">
                <a:solidFill>
                  <a:srgbClr val="171717"/>
                </a:solidFill>
                <a:latin typeface="+mj-lt"/>
                <a:cs typeface="Segoe UI" panose="020B0502040204020203" pitchFamily="34" charset="0"/>
              </a:rPr>
              <a:t>.</a:t>
            </a:r>
          </a:p>
          <a:p>
            <a:endParaRPr lang="en-US" sz="2400" b="1" kern="0" dirty="0">
              <a:solidFill>
                <a:srgbClr val="171717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68E88F-A122-455A-B385-F8B8EF6205B6}"/>
              </a:ext>
            </a:extLst>
          </p:cNvPr>
          <p:cNvSpPr txBox="1"/>
          <p:nvPr/>
        </p:nvSpPr>
        <p:spPr>
          <a:xfrm>
            <a:off x="2604830" y="888570"/>
            <a:ext cx="7874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Manage NuGet Packages option to install packages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866DE75-D18F-4707-9A7B-37E5D485AD1A}"/>
              </a:ext>
            </a:extLst>
          </p:cNvPr>
          <p:cNvSpPr/>
          <p:nvPr/>
        </p:nvSpPr>
        <p:spPr bwMode="auto">
          <a:xfrm>
            <a:off x="2377146" y="3303045"/>
            <a:ext cx="531265" cy="2018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EC1C6A2-53FA-46A1-B300-340CB899EA28}"/>
              </a:ext>
            </a:extLst>
          </p:cNvPr>
          <p:cNvSpPr/>
          <p:nvPr/>
        </p:nvSpPr>
        <p:spPr bwMode="auto">
          <a:xfrm flipH="1">
            <a:off x="4183071" y="3732580"/>
            <a:ext cx="470925" cy="2018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A16A827-0B08-468A-B026-098FB121C8CB}"/>
              </a:ext>
            </a:extLst>
          </p:cNvPr>
          <p:cNvSpPr/>
          <p:nvPr/>
        </p:nvSpPr>
        <p:spPr bwMode="auto">
          <a:xfrm>
            <a:off x="7199373" y="5048630"/>
            <a:ext cx="531265" cy="2018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6076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67EDE7-CF87-4265-BC2C-B351EC610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930" y="1204913"/>
            <a:ext cx="2962275" cy="4676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ED685D-94CC-4785-950B-F5E409E5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Client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01A4-943E-4323-A7D2-9F626DB0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93674C-5B90-4FC8-9AD6-74D179B28D6F}"/>
              </a:ext>
            </a:extLst>
          </p:cNvPr>
          <p:cNvSpPr/>
          <p:nvPr/>
        </p:nvSpPr>
        <p:spPr bwMode="auto">
          <a:xfrm flipV="1">
            <a:off x="9131800" y="3513573"/>
            <a:ext cx="811530" cy="1736907"/>
          </a:xfrm>
          <a:custGeom>
            <a:avLst/>
            <a:gdLst>
              <a:gd name="connsiteX0" fmla="*/ 0 w 811530"/>
              <a:gd name="connsiteY0" fmla="*/ 1543050 h 1543050"/>
              <a:gd name="connsiteX1" fmla="*/ 811530 w 811530"/>
              <a:gd name="connsiteY1" fmla="*/ 1543050 h 1543050"/>
              <a:gd name="connsiteX2" fmla="*/ 811530 w 811530"/>
              <a:gd name="connsiteY2" fmla="*/ 0 h 1543050"/>
              <a:gd name="connsiteX3" fmla="*/ 11430 w 811530"/>
              <a:gd name="connsiteY3" fmla="*/ 0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1530" h="1543050">
                <a:moveTo>
                  <a:pt x="0" y="1543050"/>
                </a:moveTo>
                <a:lnTo>
                  <a:pt x="811530" y="1543050"/>
                </a:lnTo>
                <a:lnTo>
                  <a:pt x="811530" y="0"/>
                </a:lnTo>
                <a:lnTo>
                  <a:pt x="11430" y="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BC0FAA-2CEE-4F2B-80CE-E22561D1D119}"/>
              </a:ext>
            </a:extLst>
          </p:cNvPr>
          <p:cNvSpPr txBox="1"/>
          <p:nvPr/>
        </p:nvSpPr>
        <p:spPr>
          <a:xfrm>
            <a:off x="1922380" y="1277243"/>
            <a:ext cx="54071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Create a </a:t>
            </a:r>
            <a:r>
              <a:rPr lang="en-US" sz="2400" i="1" dirty="0">
                <a:latin typeface="+mj-lt"/>
              </a:rPr>
              <a:t>Protos</a:t>
            </a:r>
            <a:r>
              <a:rPr lang="en-US" sz="2400" dirty="0">
                <a:latin typeface="+mj-lt"/>
              </a:rPr>
              <a:t> folder in the </a:t>
            </a:r>
            <a:r>
              <a:rPr lang="en-US" sz="2400" dirty="0" err="1">
                <a:latin typeface="+mj-lt"/>
              </a:rPr>
              <a:t>gRPC</a:t>
            </a:r>
            <a:r>
              <a:rPr lang="en-US" sz="2400" dirty="0">
                <a:latin typeface="+mj-lt"/>
              </a:rPr>
              <a:t> client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Copy the </a:t>
            </a:r>
            <a:r>
              <a:rPr lang="en-US" sz="2400" i="1" dirty="0">
                <a:latin typeface="+mj-lt"/>
              </a:rPr>
              <a:t>Protos\</a:t>
            </a:r>
            <a:r>
              <a:rPr lang="en-US" sz="2400" i="1" dirty="0" err="1">
                <a:latin typeface="+mj-lt"/>
              </a:rPr>
              <a:t>greet.proto</a:t>
            </a:r>
            <a:r>
              <a:rPr lang="en-US" sz="2400" i="1" dirty="0">
                <a:latin typeface="+mj-lt"/>
              </a:rPr>
              <a:t> </a:t>
            </a:r>
            <a:r>
              <a:rPr lang="en-US" sz="2400" dirty="0">
                <a:latin typeface="+mj-lt"/>
              </a:rPr>
              <a:t>file from the </a:t>
            </a:r>
            <a:r>
              <a:rPr lang="en-US" sz="2400" dirty="0" err="1">
                <a:latin typeface="+mj-lt"/>
              </a:rPr>
              <a:t>gRPC</a:t>
            </a:r>
            <a:r>
              <a:rPr lang="en-US" sz="2400" dirty="0">
                <a:latin typeface="+mj-lt"/>
              </a:rPr>
              <a:t> Greeter service to the </a:t>
            </a:r>
            <a:r>
              <a:rPr lang="en-US" sz="2400" dirty="0" err="1">
                <a:latin typeface="+mj-lt"/>
              </a:rPr>
              <a:t>gRPC</a:t>
            </a:r>
            <a:r>
              <a:rPr lang="en-US" sz="2400" dirty="0">
                <a:latin typeface="+mj-lt"/>
              </a:rPr>
              <a:t> client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171717"/>
                </a:solidFill>
                <a:latin typeface="+mj-lt"/>
                <a:cs typeface="Segoe UI" panose="020B0502040204020203" pitchFamily="34" charset="0"/>
              </a:rPr>
              <a:t>In the Client project, update the namespace inside the </a:t>
            </a:r>
            <a:r>
              <a:rPr lang="en-US" altLang="en-US" sz="2400" i="1" dirty="0" err="1">
                <a:latin typeface="+mj-lt"/>
              </a:rPr>
              <a:t>greet.proto</a:t>
            </a:r>
            <a:r>
              <a:rPr lang="en-US" altLang="en-US" sz="2400" i="1" dirty="0">
                <a:latin typeface="+mj-lt"/>
              </a:rPr>
              <a:t> </a:t>
            </a:r>
            <a:r>
              <a:rPr lang="en-US" altLang="en-US" sz="2400" dirty="0">
                <a:solidFill>
                  <a:srgbClr val="171717"/>
                </a:solidFill>
                <a:latin typeface="+mj-lt"/>
                <a:cs typeface="Segoe UI" panose="020B0502040204020203" pitchFamily="34" charset="0"/>
              </a:rPr>
              <a:t>file to the project's namespace:</a:t>
            </a:r>
            <a:r>
              <a:rPr lang="en-US" altLang="en-US" sz="2400" dirty="0">
                <a:latin typeface="+mj-lt"/>
              </a:rPr>
              <a:t> </a:t>
            </a:r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F4831-B0F9-4A16-B96C-BDD66876A752}"/>
              </a:ext>
            </a:extLst>
          </p:cNvPr>
          <p:cNvSpPr txBox="1"/>
          <p:nvPr/>
        </p:nvSpPr>
        <p:spPr>
          <a:xfrm>
            <a:off x="2278851" y="4362260"/>
            <a:ext cx="4872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71717"/>
                </a:solidFill>
                <a:latin typeface="SFMono-Regular"/>
              </a:rPr>
              <a:t>option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csharp_namespace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= "</a:t>
            </a:r>
            <a:r>
              <a:rPr lang="en-US" dirty="0" err="1">
                <a:solidFill>
                  <a:srgbClr val="FF0000"/>
                </a:solidFill>
                <a:latin typeface="SFMono-Regular"/>
              </a:rPr>
              <a:t>GrpcGreeterClient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";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AF47F-1BE4-40E6-A13D-3D8F6DFEF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561" y="4781550"/>
            <a:ext cx="5191125" cy="192405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EB178D4-166E-4031-AA55-C611E34FF739}"/>
              </a:ext>
            </a:extLst>
          </p:cNvPr>
          <p:cNvSpPr/>
          <p:nvPr/>
        </p:nvSpPr>
        <p:spPr bwMode="auto">
          <a:xfrm>
            <a:off x="5019122" y="5250479"/>
            <a:ext cx="1835829" cy="631208"/>
          </a:xfrm>
          <a:prstGeom prst="ellipse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8016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67EDE7-CF87-4265-BC2C-B351EC610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726" y="123795"/>
            <a:ext cx="2962275" cy="4676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ED685D-94CC-4785-950B-F5E409E5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altLang="en-US" sz="3200" i="1" dirty="0" err="1"/>
              <a:t>greet.proto</a:t>
            </a:r>
            <a:r>
              <a:rPr lang="en-US" altLang="en-US" sz="3200" i="1" dirty="0"/>
              <a:t> </a:t>
            </a:r>
            <a:r>
              <a:rPr lang="en-US" altLang="en-US" dirty="0"/>
              <a:t>file</a:t>
            </a:r>
            <a:r>
              <a:rPr lang="en-US" altLang="en-US" sz="3200" dirty="0">
                <a:solidFill>
                  <a:srgbClr val="171717"/>
                </a:solidFill>
                <a:cs typeface="Segoe UI" panose="020B0502040204020203" pitchFamily="34" charset="0"/>
              </a:rPr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01A4-943E-4323-A7D2-9F626DB0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BC0FAA-2CEE-4F2B-80CE-E22561D1D119}"/>
              </a:ext>
            </a:extLst>
          </p:cNvPr>
          <p:cNvSpPr txBox="1"/>
          <p:nvPr/>
        </p:nvSpPr>
        <p:spPr>
          <a:xfrm>
            <a:off x="1834798" y="1145389"/>
            <a:ext cx="540717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Even though </a:t>
            </a:r>
            <a:r>
              <a:rPr lang="en-US" altLang="en-US" sz="2400" i="1" dirty="0" err="1">
                <a:latin typeface="+mj-lt"/>
              </a:rPr>
              <a:t>greet.proto</a:t>
            </a:r>
            <a:r>
              <a:rPr lang="en-US" altLang="en-US" sz="2400" i="1" dirty="0">
                <a:latin typeface="+mj-lt"/>
              </a:rPr>
              <a:t> </a:t>
            </a:r>
            <a:r>
              <a:rPr lang="en-US" altLang="en-US" sz="2400" dirty="0">
                <a:solidFill>
                  <a:srgbClr val="171717"/>
                </a:solidFill>
                <a:latin typeface="+mj-lt"/>
                <a:cs typeface="Segoe UI" panose="020B0502040204020203" pitchFamily="34" charset="0"/>
              </a:rPr>
              <a:t>file is added into the client folder Protos, the file is not linked to the project.</a:t>
            </a:r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Right click the folder choose “Add” </a:t>
            </a:r>
            <a:r>
              <a:rPr lang="en-US" sz="2400" dirty="0">
                <a:latin typeface="+mj-lt"/>
                <a:sym typeface="Wingdings" panose="05000000000000000000" pitchFamily="2" charset="2"/>
              </a:rPr>
              <a:t> Existing Item …</a:t>
            </a:r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C39C00-4D29-46E7-B387-703512955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111" y="3267686"/>
            <a:ext cx="7305675" cy="3609975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273807B8-FCD4-46F1-8F77-9C8E75DE2C86}"/>
              </a:ext>
            </a:extLst>
          </p:cNvPr>
          <p:cNvSpPr/>
          <p:nvPr/>
        </p:nvSpPr>
        <p:spPr bwMode="auto">
          <a:xfrm>
            <a:off x="9663066" y="3884370"/>
            <a:ext cx="531265" cy="623888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B178D4-166E-4031-AA55-C611E34FF739}"/>
              </a:ext>
            </a:extLst>
          </p:cNvPr>
          <p:cNvSpPr/>
          <p:nvPr/>
        </p:nvSpPr>
        <p:spPr bwMode="auto">
          <a:xfrm>
            <a:off x="1539081" y="3151587"/>
            <a:ext cx="2962275" cy="631208"/>
          </a:xfrm>
          <a:prstGeom prst="ellipse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209D1B-952F-4D79-BC52-4FEFDB58AAB5}"/>
              </a:ext>
            </a:extLst>
          </p:cNvPr>
          <p:cNvSpPr/>
          <p:nvPr/>
        </p:nvSpPr>
        <p:spPr bwMode="auto">
          <a:xfrm>
            <a:off x="3077368" y="3568766"/>
            <a:ext cx="2031998" cy="631208"/>
          </a:xfrm>
          <a:prstGeom prst="ellipse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8765B8F-EED4-4608-B74C-B07F2E00CD45}"/>
              </a:ext>
            </a:extLst>
          </p:cNvPr>
          <p:cNvSpPr/>
          <p:nvPr/>
        </p:nvSpPr>
        <p:spPr bwMode="auto">
          <a:xfrm>
            <a:off x="6247791" y="5850556"/>
            <a:ext cx="2504535" cy="631208"/>
          </a:xfrm>
          <a:prstGeom prst="ellipse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12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B988168-539F-4B63-987C-760B50F6BF4E}" type="slidenum">
              <a:rPr lang="en-US" smtClean="0">
                <a:solidFill>
                  <a:schemeClr val="tx2"/>
                </a:solidFill>
              </a:rPr>
              <a:pPr/>
              <a:t>6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260725" y="152400"/>
            <a:ext cx="7227888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As a Service Provider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73631" y="856938"/>
            <a:ext cx="4006450" cy="2231422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solidFill>
                  <a:schemeClr val="tx2"/>
                </a:solidFill>
              </a:rPr>
              <a:t>Develop Web Services Using </a:t>
            </a:r>
          </a:p>
          <a:p>
            <a:pPr eaLnBrk="1" hangingPunct="1"/>
            <a:r>
              <a:rPr lang="en-US" sz="2400" b="1" dirty="0">
                <a:solidFill>
                  <a:schemeClr val="tx2"/>
                </a:solidFill>
              </a:rPr>
              <a:t>Visual Studio WCF</a:t>
            </a:r>
          </a:p>
          <a:p>
            <a:pPr eaLnBrk="1" hangingPunct="1"/>
            <a:r>
              <a:rPr lang="en-US" sz="2400" b="1" dirty="0">
                <a:solidFill>
                  <a:schemeClr val="tx2"/>
                </a:solidFill>
              </a:rPr>
              <a:t>Java Platforms</a:t>
            </a:r>
          </a:p>
          <a:p>
            <a:pPr eaLnBrk="1" hangingPunct="1"/>
            <a:r>
              <a:rPr lang="en-US" sz="2400" b="1" dirty="0">
                <a:solidFill>
                  <a:schemeClr val="tx2"/>
                </a:solidFill>
              </a:rPr>
              <a:t>Python Platforms</a:t>
            </a:r>
          </a:p>
          <a:p>
            <a:pPr eaLnBrk="1" hangingPunct="1"/>
            <a:r>
              <a:rPr lang="en-US" sz="2400" b="1" dirty="0">
                <a:solidFill>
                  <a:schemeClr val="tx2"/>
                </a:solidFill>
              </a:rPr>
              <a:t>Google Platforms</a:t>
            </a:r>
          </a:p>
        </p:txBody>
      </p:sp>
      <p:sp>
        <p:nvSpPr>
          <p:cNvPr id="15365" name="Line 4"/>
          <p:cNvSpPr>
            <a:spLocks noChangeShapeType="1"/>
          </p:cNvSpPr>
          <p:nvPr/>
        </p:nvSpPr>
        <p:spPr bwMode="auto">
          <a:xfrm flipH="1">
            <a:off x="2370366" y="3604666"/>
            <a:ext cx="1319213" cy="998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Freeform 5"/>
          <p:cNvSpPr>
            <a:spLocks/>
          </p:cNvSpPr>
          <p:nvPr/>
        </p:nvSpPr>
        <p:spPr bwMode="auto">
          <a:xfrm>
            <a:off x="3567341" y="3244303"/>
            <a:ext cx="1858963" cy="663575"/>
          </a:xfrm>
          <a:custGeom>
            <a:avLst/>
            <a:gdLst>
              <a:gd name="T0" fmla="*/ 2147483647 w 8400"/>
              <a:gd name="T1" fmla="*/ 0 h 3200"/>
              <a:gd name="T2" fmla="*/ 0 w 8400"/>
              <a:gd name="T3" fmla="*/ 2147483647 h 3200"/>
              <a:gd name="T4" fmla="*/ 0 w 8400"/>
              <a:gd name="T5" fmla="*/ 2147483647 h 3200"/>
              <a:gd name="T6" fmla="*/ 2147483647 w 8400"/>
              <a:gd name="T7" fmla="*/ 2147483647 h 3200"/>
              <a:gd name="T8" fmla="*/ 2147483647 w 8400"/>
              <a:gd name="T9" fmla="*/ 2147483647 h 3200"/>
              <a:gd name="T10" fmla="*/ 2147483647 w 8400"/>
              <a:gd name="T11" fmla="*/ 2147483647 h 3200"/>
              <a:gd name="T12" fmla="*/ 2147483647 w 8400"/>
              <a:gd name="T13" fmla="*/ 2147483647 h 3200"/>
              <a:gd name="T14" fmla="*/ 2147483647 w 8400"/>
              <a:gd name="T15" fmla="*/ 0 h 3200"/>
              <a:gd name="T16" fmla="*/ 2147483647 w 8400"/>
              <a:gd name="T17" fmla="*/ 0 h 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00"/>
              <a:gd name="T28" fmla="*/ 0 h 3200"/>
              <a:gd name="T29" fmla="*/ 8400 w 8400"/>
              <a:gd name="T30" fmla="*/ 3200 h 3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00" h="3200">
                <a:moveTo>
                  <a:pt x="400" y="0"/>
                </a:moveTo>
                <a:cubicBezTo>
                  <a:pt x="180" y="0"/>
                  <a:pt x="0" y="180"/>
                  <a:pt x="0" y="400"/>
                </a:cubicBezTo>
                <a:lnTo>
                  <a:pt x="0" y="2800"/>
                </a:lnTo>
                <a:cubicBezTo>
                  <a:pt x="0" y="3021"/>
                  <a:pt x="180" y="3200"/>
                  <a:pt x="400" y="3200"/>
                </a:cubicBezTo>
                <a:lnTo>
                  <a:pt x="8000" y="3200"/>
                </a:lnTo>
                <a:cubicBezTo>
                  <a:pt x="8221" y="3200"/>
                  <a:pt x="8400" y="3021"/>
                  <a:pt x="8400" y="2800"/>
                </a:cubicBezTo>
                <a:lnTo>
                  <a:pt x="8400" y="400"/>
                </a:lnTo>
                <a:cubicBezTo>
                  <a:pt x="8400" y="180"/>
                  <a:pt x="8221" y="0"/>
                  <a:pt x="8000" y="0"/>
                </a:cubicBezTo>
                <a:lnTo>
                  <a:pt x="400" y="0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Freeform 6"/>
          <p:cNvSpPr>
            <a:spLocks/>
          </p:cNvSpPr>
          <p:nvPr/>
        </p:nvSpPr>
        <p:spPr bwMode="auto">
          <a:xfrm>
            <a:off x="3567341" y="3244303"/>
            <a:ext cx="1858963" cy="663575"/>
          </a:xfrm>
          <a:custGeom>
            <a:avLst/>
            <a:gdLst>
              <a:gd name="T0" fmla="*/ 2147483647 w 8400"/>
              <a:gd name="T1" fmla="*/ 0 h 3200"/>
              <a:gd name="T2" fmla="*/ 0 w 8400"/>
              <a:gd name="T3" fmla="*/ 2147483647 h 3200"/>
              <a:gd name="T4" fmla="*/ 0 w 8400"/>
              <a:gd name="T5" fmla="*/ 2147483647 h 3200"/>
              <a:gd name="T6" fmla="*/ 2147483647 w 8400"/>
              <a:gd name="T7" fmla="*/ 2147483647 h 3200"/>
              <a:gd name="T8" fmla="*/ 2147483647 w 8400"/>
              <a:gd name="T9" fmla="*/ 2147483647 h 3200"/>
              <a:gd name="T10" fmla="*/ 2147483647 w 8400"/>
              <a:gd name="T11" fmla="*/ 2147483647 h 3200"/>
              <a:gd name="T12" fmla="*/ 2147483647 w 8400"/>
              <a:gd name="T13" fmla="*/ 2147483647 h 3200"/>
              <a:gd name="T14" fmla="*/ 2147483647 w 8400"/>
              <a:gd name="T15" fmla="*/ 0 h 3200"/>
              <a:gd name="T16" fmla="*/ 2147483647 w 8400"/>
              <a:gd name="T17" fmla="*/ 0 h 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00"/>
              <a:gd name="T28" fmla="*/ 0 h 3200"/>
              <a:gd name="T29" fmla="*/ 8400 w 8400"/>
              <a:gd name="T30" fmla="*/ 3200 h 3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00" h="3200">
                <a:moveTo>
                  <a:pt x="400" y="0"/>
                </a:moveTo>
                <a:cubicBezTo>
                  <a:pt x="180" y="0"/>
                  <a:pt x="0" y="180"/>
                  <a:pt x="0" y="400"/>
                </a:cubicBezTo>
                <a:lnTo>
                  <a:pt x="0" y="2800"/>
                </a:lnTo>
                <a:cubicBezTo>
                  <a:pt x="0" y="3021"/>
                  <a:pt x="180" y="3200"/>
                  <a:pt x="400" y="3200"/>
                </a:cubicBezTo>
                <a:lnTo>
                  <a:pt x="8000" y="3200"/>
                </a:lnTo>
                <a:cubicBezTo>
                  <a:pt x="8221" y="3200"/>
                  <a:pt x="8400" y="3021"/>
                  <a:pt x="8400" y="2800"/>
                </a:cubicBezTo>
                <a:lnTo>
                  <a:pt x="8400" y="400"/>
                </a:lnTo>
                <a:cubicBezTo>
                  <a:pt x="8400" y="180"/>
                  <a:pt x="8221" y="0"/>
                  <a:pt x="8000" y="0"/>
                </a:cubicBezTo>
                <a:lnTo>
                  <a:pt x="400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Freeform 7"/>
          <p:cNvSpPr>
            <a:spLocks/>
          </p:cNvSpPr>
          <p:nvPr/>
        </p:nvSpPr>
        <p:spPr bwMode="auto">
          <a:xfrm>
            <a:off x="3980091" y="3495127"/>
            <a:ext cx="974725" cy="330200"/>
          </a:xfrm>
          <a:custGeom>
            <a:avLst/>
            <a:gdLst>
              <a:gd name="T0" fmla="*/ 2147483647 w 4400"/>
              <a:gd name="T1" fmla="*/ 0 h 1600"/>
              <a:gd name="T2" fmla="*/ 0 w 4400"/>
              <a:gd name="T3" fmla="*/ 2147483647 h 1600"/>
              <a:gd name="T4" fmla="*/ 0 w 4400"/>
              <a:gd name="T5" fmla="*/ 2147483647 h 1600"/>
              <a:gd name="T6" fmla="*/ 2147483647 w 4400"/>
              <a:gd name="T7" fmla="*/ 2147483647 h 1600"/>
              <a:gd name="T8" fmla="*/ 2147483647 w 4400"/>
              <a:gd name="T9" fmla="*/ 2147483647 h 1600"/>
              <a:gd name="T10" fmla="*/ 2147483647 w 4400"/>
              <a:gd name="T11" fmla="*/ 2147483647 h 1600"/>
              <a:gd name="T12" fmla="*/ 2147483647 w 4400"/>
              <a:gd name="T13" fmla="*/ 0 h 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00"/>
              <a:gd name="T22" fmla="*/ 0 h 1600"/>
              <a:gd name="T23" fmla="*/ 4400 w 4400"/>
              <a:gd name="T24" fmla="*/ 1600 h 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00" h="1600">
                <a:moveTo>
                  <a:pt x="2200" y="0"/>
                </a:moveTo>
                <a:cubicBezTo>
                  <a:pt x="985" y="0"/>
                  <a:pt x="0" y="113"/>
                  <a:pt x="0" y="252"/>
                </a:cubicBezTo>
                <a:lnTo>
                  <a:pt x="0" y="1349"/>
                </a:lnTo>
                <a:cubicBezTo>
                  <a:pt x="0" y="1488"/>
                  <a:pt x="985" y="1600"/>
                  <a:pt x="2200" y="1600"/>
                </a:cubicBezTo>
                <a:cubicBezTo>
                  <a:pt x="3416" y="1600"/>
                  <a:pt x="4400" y="1488"/>
                  <a:pt x="4400" y="1349"/>
                </a:cubicBezTo>
                <a:lnTo>
                  <a:pt x="4400" y="252"/>
                </a:lnTo>
                <a:cubicBezTo>
                  <a:pt x="4400" y="113"/>
                  <a:pt x="3416" y="0"/>
                  <a:pt x="2200" y="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Freeform 8"/>
          <p:cNvSpPr>
            <a:spLocks/>
          </p:cNvSpPr>
          <p:nvPr/>
        </p:nvSpPr>
        <p:spPr bwMode="auto">
          <a:xfrm>
            <a:off x="3980091" y="3495127"/>
            <a:ext cx="974725" cy="330200"/>
          </a:xfrm>
          <a:custGeom>
            <a:avLst/>
            <a:gdLst>
              <a:gd name="T0" fmla="*/ 2147483647 w 4400"/>
              <a:gd name="T1" fmla="*/ 0 h 1600"/>
              <a:gd name="T2" fmla="*/ 0 w 4400"/>
              <a:gd name="T3" fmla="*/ 2147483647 h 1600"/>
              <a:gd name="T4" fmla="*/ 0 w 4400"/>
              <a:gd name="T5" fmla="*/ 2147483647 h 1600"/>
              <a:gd name="T6" fmla="*/ 2147483647 w 4400"/>
              <a:gd name="T7" fmla="*/ 2147483647 h 1600"/>
              <a:gd name="T8" fmla="*/ 2147483647 w 4400"/>
              <a:gd name="T9" fmla="*/ 2147483647 h 1600"/>
              <a:gd name="T10" fmla="*/ 2147483647 w 4400"/>
              <a:gd name="T11" fmla="*/ 2147483647 h 1600"/>
              <a:gd name="T12" fmla="*/ 2147483647 w 4400"/>
              <a:gd name="T13" fmla="*/ 0 h 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00"/>
              <a:gd name="T22" fmla="*/ 0 h 1600"/>
              <a:gd name="T23" fmla="*/ 4400 w 4400"/>
              <a:gd name="T24" fmla="*/ 1600 h 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00" h="1600">
                <a:moveTo>
                  <a:pt x="2200" y="0"/>
                </a:moveTo>
                <a:cubicBezTo>
                  <a:pt x="985" y="0"/>
                  <a:pt x="0" y="113"/>
                  <a:pt x="0" y="252"/>
                </a:cubicBezTo>
                <a:lnTo>
                  <a:pt x="0" y="1349"/>
                </a:lnTo>
                <a:cubicBezTo>
                  <a:pt x="0" y="1488"/>
                  <a:pt x="985" y="1600"/>
                  <a:pt x="2200" y="1600"/>
                </a:cubicBezTo>
                <a:cubicBezTo>
                  <a:pt x="3416" y="1600"/>
                  <a:pt x="4400" y="1488"/>
                  <a:pt x="4400" y="1349"/>
                </a:cubicBezTo>
                <a:lnTo>
                  <a:pt x="4400" y="252"/>
                </a:lnTo>
                <a:cubicBezTo>
                  <a:pt x="4400" y="113"/>
                  <a:pt x="3416" y="0"/>
                  <a:pt x="2200" y="0"/>
                </a:cubicBez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Freeform 9"/>
          <p:cNvSpPr>
            <a:spLocks/>
          </p:cNvSpPr>
          <p:nvPr/>
        </p:nvSpPr>
        <p:spPr bwMode="auto">
          <a:xfrm>
            <a:off x="3980091" y="3545927"/>
            <a:ext cx="974725" cy="52388"/>
          </a:xfrm>
          <a:custGeom>
            <a:avLst/>
            <a:gdLst>
              <a:gd name="T0" fmla="*/ 0 w 482"/>
              <a:gd name="T1" fmla="*/ 0 h 28"/>
              <a:gd name="T2" fmla="*/ 2147483647 w 482"/>
              <a:gd name="T3" fmla="*/ 2147483647 h 28"/>
              <a:gd name="T4" fmla="*/ 2147483647 w 482"/>
              <a:gd name="T5" fmla="*/ 0 h 28"/>
              <a:gd name="T6" fmla="*/ 0 60000 65536"/>
              <a:gd name="T7" fmla="*/ 0 60000 65536"/>
              <a:gd name="T8" fmla="*/ 0 60000 65536"/>
              <a:gd name="T9" fmla="*/ 0 w 482"/>
              <a:gd name="T10" fmla="*/ 0 h 28"/>
              <a:gd name="T11" fmla="*/ 482 w 482"/>
              <a:gd name="T12" fmla="*/ 28 h 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2" h="28">
                <a:moveTo>
                  <a:pt x="0" y="0"/>
                </a:moveTo>
                <a:cubicBezTo>
                  <a:pt x="0" y="15"/>
                  <a:pt x="108" y="28"/>
                  <a:pt x="241" y="28"/>
                </a:cubicBezTo>
                <a:cubicBezTo>
                  <a:pt x="374" y="28"/>
                  <a:pt x="482" y="15"/>
                  <a:pt x="482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4195991" y="3588790"/>
            <a:ext cx="58567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>
                <a:solidFill>
                  <a:srgbClr val="000000"/>
                </a:solidFill>
              </a:rPr>
              <a:t>Registry</a:t>
            </a:r>
            <a:endParaRPr lang="en-US" sz="1400"/>
          </a:p>
        </p:txBody>
      </p:sp>
      <p:sp>
        <p:nvSpPr>
          <p:cNvPr id="15372" name="Rectangle 11"/>
          <p:cNvSpPr>
            <a:spLocks noChangeArrowheads="1"/>
          </p:cNvSpPr>
          <p:nvPr/>
        </p:nvSpPr>
        <p:spPr bwMode="auto">
          <a:xfrm>
            <a:off x="3980090" y="3241127"/>
            <a:ext cx="110883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>
                <a:solidFill>
                  <a:srgbClr val="000000"/>
                </a:solidFill>
              </a:rPr>
              <a:t>Service brokers</a:t>
            </a:r>
            <a:endParaRPr lang="en-US" sz="1400"/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4195990" y="3588790"/>
            <a:ext cx="61753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1400">
                <a:solidFill>
                  <a:srgbClr val="000000"/>
                </a:solidFill>
              </a:rPr>
              <a:t>Registry</a:t>
            </a:r>
            <a:endParaRPr lang="en-US" sz="1400"/>
          </a:p>
        </p:txBody>
      </p:sp>
      <p:sp>
        <p:nvSpPr>
          <p:cNvPr id="15374" name="Line 13"/>
          <p:cNvSpPr>
            <a:spLocks noChangeShapeType="1"/>
          </p:cNvSpPr>
          <p:nvPr/>
        </p:nvSpPr>
        <p:spPr bwMode="auto">
          <a:xfrm flipV="1">
            <a:off x="2551340" y="3695153"/>
            <a:ext cx="1428750" cy="1089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Line 14"/>
          <p:cNvSpPr>
            <a:spLocks noChangeShapeType="1"/>
          </p:cNvSpPr>
          <p:nvPr/>
        </p:nvSpPr>
        <p:spPr bwMode="auto">
          <a:xfrm flipH="1" flipV="1">
            <a:off x="5004028" y="3695152"/>
            <a:ext cx="1636712" cy="908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659665" y="4573041"/>
            <a:ext cx="1506538" cy="827087"/>
            <a:chOff x="3358" y="2181"/>
            <a:chExt cx="949" cy="521"/>
          </a:xfrm>
        </p:grpSpPr>
        <p:sp>
          <p:nvSpPr>
            <p:cNvPr id="15387" name="Freeform 16"/>
            <p:cNvSpPr>
              <a:spLocks/>
            </p:cNvSpPr>
            <p:nvPr/>
          </p:nvSpPr>
          <p:spPr bwMode="auto">
            <a:xfrm>
              <a:off x="3358" y="2181"/>
              <a:ext cx="949" cy="521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99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8" name="Freeform 17"/>
            <p:cNvSpPr>
              <a:spLocks/>
            </p:cNvSpPr>
            <p:nvPr/>
          </p:nvSpPr>
          <p:spPr bwMode="auto">
            <a:xfrm>
              <a:off x="3358" y="2181"/>
              <a:ext cx="949" cy="521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990000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9" name="Rectangle 18"/>
            <p:cNvSpPr>
              <a:spLocks noChangeArrowheads="1"/>
            </p:cNvSpPr>
            <p:nvPr/>
          </p:nvSpPr>
          <p:spPr bwMode="auto">
            <a:xfrm>
              <a:off x="3440" y="2197"/>
              <a:ext cx="787" cy="13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>
                  <a:solidFill>
                    <a:schemeClr val="bg1"/>
                  </a:solidFill>
                </a:rPr>
                <a:t>Service providers</a:t>
              </a:r>
            </a:p>
          </p:txBody>
        </p:sp>
        <p:sp>
          <p:nvSpPr>
            <p:cNvPr id="15390" name="Freeform 19"/>
            <p:cNvSpPr>
              <a:spLocks/>
            </p:cNvSpPr>
            <p:nvPr/>
          </p:nvSpPr>
          <p:spPr bwMode="auto">
            <a:xfrm>
              <a:off x="3525" y="2389"/>
              <a:ext cx="726" cy="261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solidFill>
              <a:srgbClr val="99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1" name="Freeform 20"/>
            <p:cNvSpPr>
              <a:spLocks/>
            </p:cNvSpPr>
            <p:nvPr/>
          </p:nvSpPr>
          <p:spPr bwMode="auto">
            <a:xfrm>
              <a:off x="3489" y="2389"/>
              <a:ext cx="726" cy="261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solidFill>
              <a:srgbClr val="990000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2" name="Freeform 21"/>
            <p:cNvSpPr>
              <a:spLocks/>
            </p:cNvSpPr>
            <p:nvPr/>
          </p:nvSpPr>
          <p:spPr bwMode="auto">
            <a:xfrm>
              <a:off x="3525" y="2430"/>
              <a:ext cx="726" cy="41"/>
            </a:xfrm>
            <a:custGeom>
              <a:avLst/>
              <a:gdLst>
                <a:gd name="T0" fmla="*/ 0 w 570"/>
                <a:gd name="T1" fmla="*/ 0 h 35"/>
                <a:gd name="T2" fmla="*/ 2147483647 w 570"/>
                <a:gd name="T3" fmla="*/ 10944196 h 35"/>
                <a:gd name="T4" fmla="*/ 2147483647 w 570"/>
                <a:gd name="T5" fmla="*/ 0 h 35"/>
                <a:gd name="T6" fmla="*/ 0 60000 65536"/>
                <a:gd name="T7" fmla="*/ 0 60000 65536"/>
                <a:gd name="T8" fmla="*/ 0 60000 65536"/>
                <a:gd name="T9" fmla="*/ 0 w 570"/>
                <a:gd name="T10" fmla="*/ 0 h 35"/>
                <a:gd name="T11" fmla="*/ 570 w 570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0" h="35">
                  <a:moveTo>
                    <a:pt x="0" y="0"/>
                  </a:moveTo>
                  <a:cubicBezTo>
                    <a:pt x="0" y="19"/>
                    <a:pt x="128" y="35"/>
                    <a:pt x="285" y="35"/>
                  </a:cubicBezTo>
                  <a:cubicBezTo>
                    <a:pt x="442" y="35"/>
                    <a:pt x="570" y="19"/>
                    <a:pt x="570" y="0"/>
                  </a:cubicBezTo>
                </a:path>
              </a:pathLst>
            </a:custGeom>
            <a:solidFill>
              <a:srgbClr val="990000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3" name="Rectangle 22"/>
            <p:cNvSpPr>
              <a:spLocks noChangeArrowheads="1"/>
            </p:cNvSpPr>
            <p:nvPr/>
          </p:nvSpPr>
          <p:spPr bwMode="auto">
            <a:xfrm>
              <a:off x="3527" y="2480"/>
              <a:ext cx="636" cy="13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 dirty="0">
                  <a:solidFill>
                    <a:schemeClr val="bg1"/>
                  </a:solidFill>
                </a:rPr>
                <a:t>Class / Object</a:t>
              </a:r>
            </a:p>
          </p:txBody>
        </p:sp>
      </p:grpSp>
      <p:grpSp>
        <p:nvGrpSpPr>
          <p:cNvPr id="15377" name="Group 23"/>
          <p:cNvGrpSpPr>
            <a:grpSpLocks/>
          </p:cNvGrpSpPr>
          <p:nvPr/>
        </p:nvGrpSpPr>
        <p:grpSpPr bwMode="auto">
          <a:xfrm>
            <a:off x="1694090" y="4625427"/>
            <a:ext cx="1593850" cy="774700"/>
            <a:chOff x="860" y="2214"/>
            <a:chExt cx="1004" cy="488"/>
          </a:xfrm>
        </p:grpSpPr>
        <p:sp>
          <p:nvSpPr>
            <p:cNvPr id="15380" name="Freeform 24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1" name="Freeform 25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Rectangle 26"/>
            <p:cNvSpPr>
              <a:spLocks noChangeArrowheads="1"/>
            </p:cNvSpPr>
            <p:nvPr/>
          </p:nvSpPr>
          <p:spPr bwMode="auto">
            <a:xfrm>
              <a:off x="926" y="2215"/>
              <a:ext cx="87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00"/>
                  </a:solidFill>
                </a:rPr>
                <a:t>Application builder</a:t>
              </a:r>
              <a:endParaRPr lang="en-US" sz="1400"/>
            </a:p>
          </p:txBody>
        </p:sp>
        <p:sp>
          <p:nvSpPr>
            <p:cNvPr id="15383" name="Freeform 27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4" name="Freeform 28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5" name="Freeform 29"/>
            <p:cNvSpPr>
              <a:spLocks/>
            </p:cNvSpPr>
            <p:nvPr/>
          </p:nvSpPr>
          <p:spPr bwMode="auto">
            <a:xfrm>
              <a:off x="1513" y="2389"/>
              <a:ext cx="147" cy="261"/>
            </a:xfrm>
            <a:custGeom>
              <a:avLst/>
              <a:gdLst>
                <a:gd name="T0" fmla="*/ 2147483647 w 116"/>
                <a:gd name="T1" fmla="*/ 273068048 h 219"/>
                <a:gd name="T2" fmla="*/ 0 w 116"/>
                <a:gd name="T3" fmla="*/ 137608273 h 219"/>
                <a:gd name="T4" fmla="*/ 2147483647 w 116"/>
                <a:gd name="T5" fmla="*/ 0 h 219"/>
                <a:gd name="T6" fmla="*/ 0 60000 65536"/>
                <a:gd name="T7" fmla="*/ 0 60000 65536"/>
                <a:gd name="T8" fmla="*/ 0 60000 65536"/>
                <a:gd name="T9" fmla="*/ 0 w 116"/>
                <a:gd name="T10" fmla="*/ 0 h 219"/>
                <a:gd name="T11" fmla="*/ 116 w 116"/>
                <a:gd name="T12" fmla="*/ 219 h 2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6" h="219">
                  <a:moveTo>
                    <a:pt x="116" y="219"/>
                  </a:moveTo>
                  <a:cubicBezTo>
                    <a:pt x="52" y="219"/>
                    <a:pt x="0" y="170"/>
                    <a:pt x="0" y="110"/>
                  </a:cubicBezTo>
                  <a:cubicBezTo>
                    <a:pt x="0" y="49"/>
                    <a:pt x="52" y="0"/>
                    <a:pt x="116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6" name="Rectangle 30"/>
            <p:cNvSpPr>
              <a:spLocks noChangeArrowheads="1"/>
            </p:cNvSpPr>
            <p:nvPr/>
          </p:nvSpPr>
          <p:spPr bwMode="auto">
            <a:xfrm>
              <a:off x="961" y="2463"/>
              <a:ext cx="56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00"/>
                  </a:solidFill>
                </a:rPr>
                <a:t>Applications</a:t>
              </a:r>
              <a:endParaRPr lang="en-US" sz="1400"/>
            </a:p>
          </p:txBody>
        </p:sp>
      </p:grpSp>
      <p:sp>
        <p:nvSpPr>
          <p:cNvPr id="15378" name="Line 31"/>
          <p:cNvSpPr>
            <a:spLocks noChangeShapeType="1"/>
          </p:cNvSpPr>
          <p:nvPr/>
        </p:nvSpPr>
        <p:spPr bwMode="auto">
          <a:xfrm flipV="1">
            <a:off x="3300640" y="5019127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9" name="Line 32"/>
          <p:cNvSpPr>
            <a:spLocks noChangeShapeType="1"/>
          </p:cNvSpPr>
          <p:nvPr/>
        </p:nvSpPr>
        <p:spPr bwMode="auto">
          <a:xfrm flipH="1">
            <a:off x="3300640" y="5171527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7166203" y="3656685"/>
            <a:ext cx="2420967" cy="3005998"/>
            <a:chOff x="6837362" y="4800732"/>
            <a:chExt cx="2041492" cy="3005998"/>
          </a:xfrm>
        </p:grpSpPr>
        <p:sp>
          <p:nvSpPr>
            <p:cNvPr id="35" name="Rounded Rectangle 34"/>
            <p:cNvSpPr/>
            <p:nvPr/>
          </p:nvSpPr>
          <p:spPr bwMode="auto">
            <a:xfrm>
              <a:off x="7152429" y="4800732"/>
              <a:ext cx="1726425" cy="719138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Times New Roman" pitchFamily="18" charset="0"/>
                </a:rPr>
                <a:t>WCF services: </a:t>
              </a:r>
              <a:br>
                <a:rPr lang="en-US" dirty="0">
                  <a:latin typeface="Times New Roman" pitchFamily="18" charset="0"/>
                </a:rPr>
              </a:b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</a:rPr>
                <a:t>.svc WSDL/SOAP</a:t>
              </a: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7152429" y="6327422"/>
              <a:ext cx="1726425" cy="719138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Times New Roman" pitchFamily="18" charset="0"/>
                </a:rPr>
                <a:t>Java-based services</a:t>
              </a:r>
              <a:endParaRPr lang="en-US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cxnSp>
          <p:nvCxnSpPr>
            <p:cNvPr id="39" name="Straight Arrow Connector 38"/>
            <p:cNvCxnSpPr>
              <a:cxnSpLocks/>
            </p:cNvCxnSpPr>
            <p:nvPr/>
          </p:nvCxnSpPr>
          <p:spPr bwMode="auto">
            <a:xfrm flipV="1">
              <a:off x="6837363" y="5207244"/>
              <a:ext cx="315067" cy="6873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0" name="Straight Arrow Connector 39"/>
            <p:cNvCxnSpPr>
              <a:cxnSpLocks/>
              <a:endCxn id="36" idx="1"/>
            </p:cNvCxnSpPr>
            <p:nvPr/>
          </p:nvCxnSpPr>
          <p:spPr bwMode="auto">
            <a:xfrm>
              <a:off x="6837362" y="6191749"/>
              <a:ext cx="315067" cy="49524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2" name="Rounded Rectangle 41"/>
            <p:cNvSpPr/>
            <p:nvPr/>
          </p:nvSpPr>
          <p:spPr bwMode="auto">
            <a:xfrm>
              <a:off x="7133270" y="5568472"/>
              <a:ext cx="1726425" cy="719138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Times New Roman" pitchFamily="18" charset="0"/>
                </a:rPr>
                <a:t>WCF / Web API: </a:t>
              </a:r>
              <a:br>
                <a:rPr lang="en-US" dirty="0">
                  <a:latin typeface="Times New Roman" pitchFamily="18" charset="0"/>
                </a:rPr>
              </a:b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</a:rPr>
                <a:t>RESTful</a:t>
              </a:r>
            </a:p>
          </p:txBody>
        </p:sp>
        <p:cxnSp>
          <p:nvCxnSpPr>
            <p:cNvPr id="46" name="Straight Arrow Connector 45"/>
            <p:cNvCxnSpPr>
              <a:cxnSpLocks/>
              <a:endCxn id="42" idx="1"/>
            </p:cNvCxnSpPr>
            <p:nvPr/>
          </p:nvCxnSpPr>
          <p:spPr bwMode="auto">
            <a:xfrm flipV="1">
              <a:off x="6837362" y="5928041"/>
              <a:ext cx="295908" cy="3166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4" name="Rounded Rectangle 2">
              <a:extLst>
                <a:ext uri="{FF2B5EF4-FFF2-40B4-BE49-F238E27FC236}">
                  <a16:creationId xmlns:a16="http://schemas.microsoft.com/office/drawing/2014/main" id="{DF918141-D0D5-4949-9F59-AF99F9C9293E}"/>
                </a:ext>
              </a:extLst>
            </p:cNvPr>
            <p:cNvSpPr/>
            <p:nvPr/>
          </p:nvSpPr>
          <p:spPr bwMode="auto">
            <a:xfrm>
              <a:off x="7152429" y="7087592"/>
              <a:ext cx="1726424" cy="7191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/>
                <a:t>Google </a:t>
              </a:r>
              <a:r>
                <a:rPr lang="en-US" dirty="0" err="1"/>
                <a:t>gRPC</a:t>
              </a:r>
              <a:r>
                <a:rPr lang="en-US" dirty="0"/>
                <a:t> Service (optional)</a:t>
              </a:r>
              <a:endParaRPr lang="en-US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A2ED8B6-5747-4C7C-8411-9CC5558E6D67}"/>
                </a:ext>
              </a:extLst>
            </p:cNvPr>
            <p:cNvCxnSpPr>
              <a:cxnSpLocks/>
              <a:endCxn id="54" idx="1"/>
            </p:cNvCxnSpPr>
            <p:nvPr/>
          </p:nvCxnSpPr>
          <p:spPr bwMode="auto">
            <a:xfrm>
              <a:off x="6837363" y="6327422"/>
              <a:ext cx="315066" cy="111973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" name="TextBox 3"/>
          <p:cNvSpPr txBox="1"/>
          <p:nvPr/>
        </p:nvSpPr>
        <p:spPr>
          <a:xfrm rot="16200000">
            <a:off x="8792366" y="4526976"/>
            <a:ext cx="258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programming interfaces, with interface WSDL or Web API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BBECD8-F034-42F9-9BE7-5ED01FEDA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740" y="3125421"/>
            <a:ext cx="5848350" cy="3267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5CD274-6629-4406-BB6E-FAC1E47C8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830" y="152400"/>
            <a:ext cx="7986970" cy="623888"/>
          </a:xfrm>
        </p:spPr>
        <p:txBody>
          <a:bodyPr>
            <a:normAutofit fontScale="90000"/>
          </a:bodyPr>
          <a:lstStyle/>
          <a:p>
            <a:r>
              <a:rPr lang="en-US" b="0" i="0">
                <a:solidFill>
                  <a:srgbClr val="171717"/>
                </a:solidFill>
                <a:effectLst/>
              </a:rPr>
              <a:t>Edit the </a:t>
            </a:r>
            <a:r>
              <a:rPr lang="en-US" b="0" i="1">
                <a:solidFill>
                  <a:srgbClr val="171717"/>
                </a:solidFill>
                <a:effectLst/>
              </a:rPr>
              <a:t>GrpcGreeterClient.csproj</a:t>
            </a:r>
            <a:r>
              <a:rPr lang="en-US" b="0" i="0">
                <a:solidFill>
                  <a:srgbClr val="171717"/>
                </a:solidFill>
                <a:effectLst/>
              </a:rPr>
              <a:t> project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A8CD0-9A56-4C8C-8AC5-8EC388BEF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140964"/>
            <a:ext cx="8587948" cy="1073716"/>
          </a:xfrm>
        </p:spPr>
        <p:txBody>
          <a:bodyPr/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Right-click Client project and select </a:t>
            </a:r>
            <a:r>
              <a:rPr lang="en-US" b="1" i="0" dirty="0">
                <a:solidFill>
                  <a:srgbClr val="171717"/>
                </a:solidFill>
                <a:effectLst/>
                <a:latin typeface="+mj-lt"/>
              </a:rPr>
              <a:t>Edit Project File</a:t>
            </a: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.</a:t>
            </a:r>
          </a:p>
          <a:p>
            <a:r>
              <a:rPr lang="en-US" dirty="0">
                <a:solidFill>
                  <a:srgbClr val="171717"/>
                </a:solidFill>
                <a:latin typeface="+mj-lt"/>
              </a:rPr>
              <a:t>Add / or change the new </a:t>
            </a:r>
            <a:r>
              <a:rPr lang="en-US" sz="2400" dirty="0">
                <a:solidFill>
                  <a:srgbClr val="0101FD"/>
                </a:solidFill>
                <a:latin typeface="SFMono-Regular"/>
              </a:rPr>
              <a:t>&lt;</a:t>
            </a:r>
            <a:r>
              <a:rPr lang="en-US" sz="2400" dirty="0" err="1">
                <a:solidFill>
                  <a:srgbClr val="0101FD"/>
                </a:solidFill>
                <a:latin typeface="SFMono-Regular"/>
              </a:rPr>
              <a:t>ItemGroup</a:t>
            </a:r>
            <a:r>
              <a:rPr lang="en-US" sz="2400" dirty="0">
                <a:solidFill>
                  <a:srgbClr val="0101FD"/>
                </a:solidFill>
                <a:latin typeface="SFMono-Regular"/>
              </a:rPr>
              <a:t>&gt; </a:t>
            </a:r>
            <a:r>
              <a:rPr lang="en-US" dirty="0">
                <a:solidFill>
                  <a:srgbClr val="171717"/>
                </a:solidFill>
                <a:latin typeface="+mj-lt"/>
              </a:rPr>
              <a:t>element: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7486D-727B-4022-B5FA-BA33517E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7A2CB4F2-851B-4037-BE5C-4C12D8884DDE}"/>
              </a:ext>
            </a:extLst>
          </p:cNvPr>
          <p:cNvSpPr/>
          <p:nvPr/>
        </p:nvSpPr>
        <p:spPr bwMode="auto">
          <a:xfrm flipH="1">
            <a:off x="2576950" y="5938979"/>
            <a:ext cx="354200" cy="30358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E2375F-030D-40A6-A82C-0426AF3AA4AE}"/>
              </a:ext>
            </a:extLst>
          </p:cNvPr>
          <p:cNvSpPr/>
          <p:nvPr/>
        </p:nvSpPr>
        <p:spPr bwMode="auto">
          <a:xfrm>
            <a:off x="3002740" y="5789046"/>
            <a:ext cx="5848350" cy="603449"/>
          </a:xfrm>
          <a:prstGeom prst="rect">
            <a:avLst/>
          </a:prstGeom>
          <a:noFill/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9259FF-9446-42D7-83EC-DB28E9482383}"/>
              </a:ext>
            </a:extLst>
          </p:cNvPr>
          <p:cNvSpPr txBox="1"/>
          <p:nvPr/>
        </p:nvSpPr>
        <p:spPr>
          <a:xfrm>
            <a:off x="2301250" y="2093948"/>
            <a:ext cx="692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101FD"/>
                </a:solidFill>
                <a:latin typeface="SFMono-Regular"/>
              </a:rPr>
              <a:t>&lt;</a:t>
            </a:r>
            <a:r>
              <a:rPr lang="en-US" dirty="0" err="1">
                <a:solidFill>
                  <a:srgbClr val="0101FD"/>
                </a:solidFill>
                <a:latin typeface="SFMono-Regular"/>
              </a:rPr>
              <a:t>ItemGroup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&gt;</a:t>
            </a:r>
          </a:p>
          <a:p>
            <a:r>
              <a:rPr lang="en-US" dirty="0">
                <a:solidFill>
                  <a:srgbClr val="0101FD"/>
                </a:solidFill>
                <a:latin typeface="SFMono-Regular"/>
              </a:rPr>
              <a:t>  &lt;</a:t>
            </a:r>
            <a:r>
              <a:rPr lang="en-US" dirty="0" err="1">
                <a:solidFill>
                  <a:srgbClr val="0101FD"/>
                </a:solidFill>
                <a:latin typeface="SFMono-Regular"/>
              </a:rPr>
              <a:t>Protobuf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 Include="Protos\</a:t>
            </a:r>
            <a:r>
              <a:rPr lang="en-US" dirty="0" err="1">
                <a:solidFill>
                  <a:srgbClr val="0101FD"/>
                </a:solidFill>
                <a:latin typeface="SFMono-Regular"/>
              </a:rPr>
              <a:t>greet.proto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" </a:t>
            </a:r>
            <a:r>
              <a:rPr lang="en-US" dirty="0" err="1">
                <a:solidFill>
                  <a:srgbClr val="0101FD"/>
                </a:solidFill>
                <a:latin typeface="SFMono-Regular"/>
              </a:rPr>
              <a:t>GrpcServices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="Client" /&gt;</a:t>
            </a:r>
          </a:p>
          <a:p>
            <a:r>
              <a:rPr lang="en-US" dirty="0">
                <a:solidFill>
                  <a:srgbClr val="0101FD"/>
                </a:solidFill>
                <a:latin typeface="SFMono-Regular"/>
              </a:rPr>
              <a:t>&lt;/</a:t>
            </a:r>
            <a:r>
              <a:rPr lang="en-US" dirty="0" err="1">
                <a:solidFill>
                  <a:srgbClr val="0101FD"/>
                </a:solidFill>
                <a:latin typeface="SFMono-Regular"/>
              </a:rPr>
              <a:t>ItemGroup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&gt;</a:t>
            </a:r>
            <a:endParaRPr lang="en-US" dirty="0">
              <a:latin typeface="+mj-lt"/>
            </a:endParaRP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414CFBF6-9E49-470E-A91D-FF67D7D84524}"/>
              </a:ext>
            </a:extLst>
          </p:cNvPr>
          <p:cNvSpPr/>
          <p:nvPr/>
        </p:nvSpPr>
        <p:spPr bwMode="auto">
          <a:xfrm>
            <a:off x="7841585" y="6161220"/>
            <a:ext cx="455370" cy="54438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AC5B-6E86-4412-A501-FC3965C0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71717"/>
                </a:solidFill>
                <a:effectLst/>
              </a:rPr>
              <a:t>Write the Greeter client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3C103-9A76-423A-997A-8BE98ECF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089" y="988377"/>
            <a:ext cx="6652187" cy="57332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using System;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System.Net.Http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System.Threading.Tasks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Grpc.Net.Client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namespace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GrpcGreeterClient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class Program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static async Task Main(string[]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{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// The port number(5001) must match the port of the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gRPC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server.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using var channel =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GrpcChannel.ForAddress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("https://localhost:5001");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var client =  new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Greeter.GreeterClient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(channel);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var reply = await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client.SayHelloAsync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new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HelloRequest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{ Name = "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GreeterClient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" });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Console.WriteLine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("Greeting: " +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reply.Message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Console.WriteLine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("Press any key to exit...");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Console.ReadKey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81272-BB22-4F0A-8E55-B353ECF56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05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E905-3BB5-4FF8-8329-C39CEFA9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Service and Client on Localhost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9BBFF-6D57-4EF3-95DF-AEC54DC25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320" y="1142752"/>
            <a:ext cx="8269288" cy="1070155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Right click service project and choose “Set as Startup Project”</a:t>
            </a:r>
          </a:p>
          <a:p>
            <a:r>
              <a:rPr lang="en-US" sz="2400" dirty="0"/>
              <a:t>Start Without Debugging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437CA-8BDB-4142-B6A7-D819D154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D371F2-4978-4770-844A-23F1CFF6E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390" y="5202735"/>
            <a:ext cx="3563400" cy="12133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3D1F7A-3E79-429B-BB76-42A687DBE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725" y="2075989"/>
            <a:ext cx="6520669" cy="218785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B3470D-2384-4F5B-BDF5-6672A6AE3C5F}"/>
              </a:ext>
            </a:extLst>
          </p:cNvPr>
          <p:cNvSpPr txBox="1">
            <a:spLocks/>
          </p:cNvSpPr>
          <p:nvPr/>
        </p:nvSpPr>
        <p:spPr bwMode="auto">
          <a:xfrm>
            <a:off x="2220320" y="4263846"/>
            <a:ext cx="8269288" cy="1070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/>
              <a:t>Right click client project and choose “Set as Startup Project”</a:t>
            </a:r>
          </a:p>
          <a:p>
            <a:r>
              <a:rPr lang="en-US" sz="2400" kern="0" dirty="0"/>
              <a:t>Start Without Debugging</a:t>
            </a:r>
          </a:p>
        </p:txBody>
      </p:sp>
    </p:spTree>
    <p:extLst>
      <p:ext uri="{BB962C8B-B14F-4D97-AF65-F5344CB8AC3E}">
        <p14:creationId xmlns:p14="http://schemas.microsoft.com/office/powerpoint/2010/main" val="2546222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35"/>
          <p:cNvGrpSpPr>
            <a:grpSpLocks/>
          </p:cNvGrpSpPr>
          <p:nvPr/>
        </p:nvGrpSpPr>
        <p:grpSpPr bwMode="auto">
          <a:xfrm>
            <a:off x="4060840" y="2631965"/>
            <a:ext cx="5981700" cy="2019300"/>
            <a:chOff x="1219200" y="2171700"/>
            <a:chExt cx="5981700" cy="2019300"/>
          </a:xfrm>
        </p:grpSpPr>
        <p:sp>
          <p:nvSpPr>
            <p:cNvPr id="23567" name="Rounded Rectangle 10"/>
            <p:cNvSpPr>
              <a:spLocks noChangeArrowheads="1"/>
            </p:cNvSpPr>
            <p:nvPr/>
          </p:nvSpPr>
          <p:spPr bwMode="auto">
            <a:xfrm>
              <a:off x="1219200" y="2476500"/>
              <a:ext cx="1676400" cy="14859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/>
                <a:t>WCF Client</a:t>
              </a:r>
            </a:p>
          </p:txBody>
        </p:sp>
        <p:sp>
          <p:nvSpPr>
            <p:cNvPr id="23568" name="Rounded Rectangle 12"/>
            <p:cNvSpPr>
              <a:spLocks noChangeArrowheads="1"/>
            </p:cNvSpPr>
            <p:nvPr/>
          </p:nvSpPr>
          <p:spPr bwMode="auto">
            <a:xfrm>
              <a:off x="5143500" y="2171700"/>
              <a:ext cx="2057400" cy="20193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/>
            </a:p>
          </p:txBody>
        </p:sp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1943100" y="3048000"/>
              <a:ext cx="876300" cy="419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sz="1200" dirty="0"/>
                <a:t>Proxy</a:t>
              </a:r>
            </a:p>
          </p:txBody>
        </p:sp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2057400" y="3314700"/>
              <a:ext cx="800100" cy="228600"/>
              <a:chOff x="1866900" y="5448300"/>
              <a:chExt cx="800100" cy="22860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63" name="Rectangle 16"/>
              <p:cNvSpPr>
                <a:spLocks noChangeArrowheads="1"/>
              </p:cNvSpPr>
              <p:nvPr/>
            </p:nvSpPr>
            <p:spPr bwMode="auto">
              <a:xfrm>
                <a:off x="2400300" y="54483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 dirty="0"/>
                  <a:t>C</a:t>
                </a:r>
              </a:p>
            </p:txBody>
          </p:sp>
          <p:sp>
            <p:nvSpPr>
              <p:cNvPr id="64" name="Rectangle 17"/>
              <p:cNvSpPr>
                <a:spLocks noChangeArrowheads="1"/>
              </p:cNvSpPr>
              <p:nvPr/>
            </p:nvSpPr>
            <p:spPr bwMode="auto">
              <a:xfrm>
                <a:off x="2133600" y="54483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 dirty="0"/>
                  <a:t>B</a:t>
                </a:r>
              </a:p>
            </p:txBody>
          </p:sp>
          <p:sp>
            <p:nvSpPr>
              <p:cNvPr id="65" name="Rectangle 18"/>
              <p:cNvSpPr>
                <a:spLocks noChangeArrowheads="1"/>
              </p:cNvSpPr>
              <p:nvPr/>
            </p:nvSpPr>
            <p:spPr bwMode="auto">
              <a:xfrm>
                <a:off x="1866900" y="54483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 dirty="0"/>
                  <a:t>A</a:t>
                </a:r>
              </a:p>
            </p:txBody>
          </p:sp>
        </p:grpSp>
        <p:sp>
          <p:nvSpPr>
            <p:cNvPr id="36" name="Rectangle 22"/>
            <p:cNvSpPr>
              <a:spLocks noChangeArrowheads="1"/>
            </p:cNvSpPr>
            <p:nvPr/>
          </p:nvSpPr>
          <p:spPr bwMode="auto">
            <a:xfrm>
              <a:off x="5448300" y="2552700"/>
              <a:ext cx="876300" cy="419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sz="1200"/>
                <a:t>Endpoint</a:t>
              </a:r>
            </a:p>
          </p:txBody>
        </p:sp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5372100" y="2781300"/>
              <a:ext cx="800100" cy="228600"/>
              <a:chOff x="3771900" y="5562600"/>
              <a:chExt cx="800100" cy="22860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60" name="Rectangle 13"/>
              <p:cNvSpPr>
                <a:spLocks noChangeArrowheads="1"/>
              </p:cNvSpPr>
              <p:nvPr/>
            </p:nvSpPr>
            <p:spPr bwMode="auto">
              <a:xfrm>
                <a:off x="37719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A</a:t>
                </a:r>
              </a:p>
            </p:txBody>
          </p:sp>
          <p:sp>
            <p:nvSpPr>
              <p:cNvPr id="61" name="Rectangle 14"/>
              <p:cNvSpPr>
                <a:spLocks noChangeArrowheads="1"/>
              </p:cNvSpPr>
              <p:nvPr/>
            </p:nvSpPr>
            <p:spPr bwMode="auto">
              <a:xfrm>
                <a:off x="40386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B</a:t>
                </a:r>
              </a:p>
            </p:txBody>
          </p:sp>
          <p:sp>
            <p:nvSpPr>
              <p:cNvPr id="62" name="Rectangle 15"/>
              <p:cNvSpPr>
                <a:spLocks noChangeArrowheads="1"/>
              </p:cNvSpPr>
              <p:nvPr/>
            </p:nvSpPr>
            <p:spPr bwMode="auto">
              <a:xfrm>
                <a:off x="43053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C</a:t>
                </a:r>
              </a:p>
            </p:txBody>
          </p:sp>
        </p:grpSp>
        <p:sp>
          <p:nvSpPr>
            <p:cNvPr id="38" name="Rectangle 23"/>
            <p:cNvSpPr>
              <a:spLocks noChangeArrowheads="1"/>
            </p:cNvSpPr>
            <p:nvPr/>
          </p:nvSpPr>
          <p:spPr bwMode="auto">
            <a:xfrm>
              <a:off x="5486400" y="3086100"/>
              <a:ext cx="876300" cy="419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sz="1200"/>
                <a:t>Endpoint</a:t>
              </a:r>
            </a:p>
          </p:txBody>
        </p: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5410200" y="3314700"/>
              <a:ext cx="800100" cy="228600"/>
              <a:chOff x="3771900" y="5562600"/>
              <a:chExt cx="800100" cy="22860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57" name="Rectangle 25"/>
              <p:cNvSpPr>
                <a:spLocks noChangeArrowheads="1"/>
              </p:cNvSpPr>
              <p:nvPr/>
            </p:nvSpPr>
            <p:spPr bwMode="auto">
              <a:xfrm>
                <a:off x="37719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A</a:t>
                </a:r>
              </a:p>
            </p:txBody>
          </p:sp>
          <p:sp>
            <p:nvSpPr>
              <p:cNvPr id="58" name="Rectangle 26"/>
              <p:cNvSpPr>
                <a:spLocks noChangeArrowheads="1"/>
              </p:cNvSpPr>
              <p:nvPr/>
            </p:nvSpPr>
            <p:spPr bwMode="auto">
              <a:xfrm>
                <a:off x="40386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B</a:t>
                </a:r>
              </a:p>
            </p:txBody>
          </p:sp>
          <p:sp>
            <p:nvSpPr>
              <p:cNvPr id="59" name="Rectangle 27"/>
              <p:cNvSpPr>
                <a:spLocks noChangeArrowheads="1"/>
              </p:cNvSpPr>
              <p:nvPr/>
            </p:nvSpPr>
            <p:spPr bwMode="auto">
              <a:xfrm>
                <a:off x="43053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C</a:t>
                </a:r>
              </a:p>
            </p:txBody>
          </p:sp>
        </p:grpSp>
        <p:sp>
          <p:nvSpPr>
            <p:cNvPr id="40" name="Rectangle 28"/>
            <p:cNvSpPr>
              <a:spLocks noChangeArrowheads="1"/>
            </p:cNvSpPr>
            <p:nvPr/>
          </p:nvSpPr>
          <p:spPr bwMode="auto">
            <a:xfrm>
              <a:off x="5524500" y="3619500"/>
              <a:ext cx="876300" cy="419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sz="1200"/>
                <a:t>Endpoint</a:t>
              </a:r>
            </a:p>
          </p:txBody>
        </p: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5448300" y="3848100"/>
              <a:ext cx="800100" cy="228600"/>
              <a:chOff x="3771900" y="5562600"/>
              <a:chExt cx="800100" cy="22860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54" name="Rectangle 30"/>
              <p:cNvSpPr>
                <a:spLocks noChangeArrowheads="1"/>
              </p:cNvSpPr>
              <p:nvPr/>
            </p:nvSpPr>
            <p:spPr bwMode="auto">
              <a:xfrm>
                <a:off x="37719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A</a:t>
                </a:r>
              </a:p>
            </p:txBody>
          </p:sp>
          <p:sp>
            <p:nvSpPr>
              <p:cNvPr id="55" name="Rectangle 31"/>
              <p:cNvSpPr>
                <a:spLocks noChangeArrowheads="1"/>
              </p:cNvSpPr>
              <p:nvPr/>
            </p:nvSpPr>
            <p:spPr bwMode="auto">
              <a:xfrm>
                <a:off x="40386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B</a:t>
                </a:r>
              </a:p>
            </p:txBody>
          </p:sp>
          <p:sp>
            <p:nvSpPr>
              <p:cNvPr id="56" name="Rectangle 32"/>
              <p:cNvSpPr>
                <a:spLocks noChangeArrowheads="1"/>
              </p:cNvSpPr>
              <p:nvPr/>
            </p:nvSpPr>
            <p:spPr bwMode="auto">
              <a:xfrm>
                <a:off x="43053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C</a:t>
                </a:r>
              </a:p>
            </p:txBody>
          </p:sp>
        </p:grpSp>
        <p:cxnSp>
          <p:nvCxnSpPr>
            <p:cNvPr id="23577" name="Straight Arrow Connector 34"/>
            <p:cNvCxnSpPr>
              <a:cxnSpLocks noChangeShapeType="1"/>
            </p:cNvCxnSpPr>
            <p:nvPr/>
          </p:nvCxnSpPr>
          <p:spPr bwMode="auto">
            <a:xfrm flipV="1">
              <a:off x="2857500" y="2895600"/>
              <a:ext cx="2514600" cy="533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8" name="Straight Arrow Connector 35"/>
            <p:cNvCxnSpPr>
              <a:cxnSpLocks noChangeShapeType="1"/>
            </p:cNvCxnSpPr>
            <p:nvPr/>
          </p:nvCxnSpPr>
          <p:spPr bwMode="auto">
            <a:xfrm>
              <a:off x="2857500" y="3429000"/>
              <a:ext cx="25527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Straight Arrow Connector 36"/>
            <p:cNvCxnSpPr>
              <a:cxnSpLocks noChangeShapeType="1"/>
            </p:cNvCxnSpPr>
            <p:nvPr/>
          </p:nvCxnSpPr>
          <p:spPr bwMode="auto">
            <a:xfrm>
              <a:off x="2857500" y="3429000"/>
              <a:ext cx="2590800" cy="533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358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0" y="3124200"/>
              <a:ext cx="30480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1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3009900"/>
              <a:ext cx="30480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200" y="3314700"/>
              <a:ext cx="30480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200" y="3581400"/>
              <a:ext cx="30480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200" y="3619500"/>
              <a:ext cx="30480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933700"/>
              <a:ext cx="30480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86" name="Rectangle 50"/>
            <p:cNvSpPr>
              <a:spLocks noChangeArrowheads="1"/>
            </p:cNvSpPr>
            <p:nvPr/>
          </p:nvSpPr>
          <p:spPr bwMode="auto">
            <a:xfrm>
              <a:off x="5500496" y="2171700"/>
              <a:ext cx="135293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WCF Service.svc</a:t>
              </a:r>
            </a:p>
          </p:txBody>
        </p:sp>
        <p:pic>
          <p:nvPicPr>
            <p:cNvPr id="23587" name="Picture 37" descr="C:\Users\yinong\Pictures\Figure 5.22 server 20935339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8900" y="2933700"/>
              <a:ext cx="685800" cy="50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8" name="Picture 38" descr="C:\Users\yinong\Pictures\Figure 5.23 monitor 21593067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3048000"/>
              <a:ext cx="485775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39AD5F-5BF9-42D9-8062-0585B290E6B0}" type="slidenum">
              <a:rPr lang="en-US" smtClean="0">
                <a:solidFill>
                  <a:schemeClr val="tx2"/>
                </a:solidFill>
              </a:rPr>
              <a:pPr/>
              <a:t>7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304495"/>
            <a:ext cx="8077200" cy="1975684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/>
              <a:t>Developing New Web Services (</a:t>
            </a:r>
            <a:r>
              <a:rPr lang="en-US" dirty="0">
                <a:solidFill>
                  <a:srgbClr val="FF0000"/>
                </a:solidFill>
              </a:rPr>
              <a:t>.svc</a:t>
            </a:r>
            <a:r>
              <a:rPr lang="en-US" dirty="0"/>
              <a:t>) in</a:t>
            </a:r>
            <a:br>
              <a:rPr lang="en-US" dirty="0"/>
            </a:br>
            <a:r>
              <a:rPr lang="en-US" dirty="0"/>
              <a:t>Windows Communication Foundation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New Standard Recommended in </a:t>
            </a:r>
            <a:r>
              <a:rPr lang="en-US" dirty="0" err="1">
                <a:solidFill>
                  <a:srgbClr val="0000FF"/>
                </a:solidFill>
              </a:rPr>
              <a:t>.Net</a:t>
            </a:r>
            <a:r>
              <a:rPr lang="en-US" dirty="0">
                <a:solidFill>
                  <a:srgbClr val="0000FF"/>
                </a:solidFill>
              </a:rPr>
              <a:t> 4.x, </a:t>
            </a:r>
            <a:r>
              <a:rPr lang="en-US" dirty="0">
                <a:solidFill>
                  <a:srgbClr val="FF0000"/>
                </a:solidFill>
              </a:rPr>
              <a:t>replaces the first-generation .asmx services</a:t>
            </a:r>
          </a:p>
        </p:txBody>
      </p: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2994040" y="4038490"/>
            <a:ext cx="4457700" cy="2578100"/>
            <a:chOff x="342900" y="2542386"/>
            <a:chExt cx="4457700" cy="2578284"/>
          </a:xfrm>
        </p:grpSpPr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>
              <a:off x="1899241" y="4751314"/>
              <a:ext cx="1646605" cy="369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Endpoint/Proxy</a:t>
              </a:r>
            </a:p>
          </p:txBody>
        </p:sp>
        <p:sp>
          <p:nvSpPr>
            <p:cNvPr id="23560" name="Rectangle 12"/>
            <p:cNvSpPr>
              <a:spLocks noChangeArrowheads="1"/>
            </p:cNvSpPr>
            <p:nvPr/>
          </p:nvSpPr>
          <p:spPr bwMode="auto">
            <a:xfrm>
              <a:off x="342900" y="3825176"/>
              <a:ext cx="4457700" cy="91446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1" name="AutoShape 9"/>
            <p:cNvSpPr>
              <a:spLocks noChangeArrowheads="1"/>
            </p:cNvSpPr>
            <p:nvPr/>
          </p:nvSpPr>
          <p:spPr bwMode="auto">
            <a:xfrm>
              <a:off x="457200" y="3977631"/>
              <a:ext cx="1371600" cy="609600"/>
            </a:xfrm>
            <a:prstGeom prst="flowChartAlternate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A</a:t>
              </a:r>
              <a:r>
                <a:rPr lang="en-US" dirty="0"/>
                <a:t>ddress</a:t>
              </a:r>
            </a:p>
            <a:p>
              <a:pPr algn="ctr"/>
              <a:r>
                <a:rPr lang="en-US" dirty="0"/>
                <a:t>(where)</a:t>
              </a:r>
            </a:p>
          </p:txBody>
        </p: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1905000" y="3977631"/>
              <a:ext cx="1371600" cy="609600"/>
            </a:xfrm>
            <a:prstGeom prst="flowChartAlternate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/>
                <a:t>inding</a:t>
              </a:r>
            </a:p>
            <a:p>
              <a:pPr algn="ctr"/>
              <a:r>
                <a:rPr lang="en-US" dirty="0"/>
                <a:t>(how)</a:t>
              </a:r>
            </a:p>
          </p:txBody>
        </p:sp>
        <p:sp>
          <p:nvSpPr>
            <p:cNvPr id="23563" name="AutoShape 11"/>
            <p:cNvSpPr>
              <a:spLocks noChangeArrowheads="1"/>
            </p:cNvSpPr>
            <p:nvPr/>
          </p:nvSpPr>
          <p:spPr bwMode="auto">
            <a:xfrm>
              <a:off x="3352800" y="3977631"/>
              <a:ext cx="1371600" cy="609600"/>
            </a:xfrm>
            <a:prstGeom prst="flowChartAlternate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C</a:t>
              </a:r>
              <a:r>
                <a:rPr lang="en-US" dirty="0"/>
                <a:t>ontract</a:t>
              </a:r>
            </a:p>
            <a:p>
              <a:pPr algn="ctr"/>
              <a:r>
                <a:rPr lang="en-US" dirty="0"/>
                <a:t>(what)</a:t>
              </a:r>
            </a:p>
          </p:txBody>
        </p:sp>
        <p:cxnSp>
          <p:nvCxnSpPr>
            <p:cNvPr id="23564" name="Straight Arrow Connector 25"/>
            <p:cNvCxnSpPr>
              <a:cxnSpLocks noChangeShapeType="1"/>
              <a:stCxn id="23560" idx="0"/>
            </p:cNvCxnSpPr>
            <p:nvPr/>
          </p:nvCxnSpPr>
          <p:spPr bwMode="auto">
            <a:xfrm flipV="1">
              <a:off x="2571750" y="2542386"/>
              <a:ext cx="57946" cy="128279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5" name="Straight Arrow Connector 26"/>
            <p:cNvCxnSpPr>
              <a:cxnSpLocks noChangeShapeType="1"/>
              <a:stCxn id="23560" idx="0"/>
            </p:cNvCxnSpPr>
            <p:nvPr/>
          </p:nvCxnSpPr>
          <p:spPr bwMode="auto">
            <a:xfrm flipV="1">
              <a:off x="2571750" y="2542386"/>
              <a:ext cx="361952" cy="128279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6" name="Straight Arrow Connector 27"/>
            <p:cNvCxnSpPr>
              <a:cxnSpLocks noChangeShapeType="1"/>
              <a:stCxn id="23560" idx="0"/>
            </p:cNvCxnSpPr>
            <p:nvPr/>
          </p:nvCxnSpPr>
          <p:spPr bwMode="auto">
            <a:xfrm flipH="1" flipV="1">
              <a:off x="2400302" y="2542386"/>
              <a:ext cx="171448" cy="128279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558" name="TextBox 49"/>
          <p:cNvSpPr txBox="1">
            <a:spLocks noChangeArrowheads="1"/>
          </p:cNvSpPr>
          <p:nvPr/>
        </p:nvSpPr>
        <p:spPr bwMode="auto">
          <a:xfrm rot="667058">
            <a:off x="5972045" y="4254668"/>
            <a:ext cx="19672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</a:rPr>
              <a:t>HTTP/S and others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AD8701B-A0A3-44CF-BFDF-ACC3895F9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091" y="3247180"/>
            <a:ext cx="5000625" cy="3219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365" y="119833"/>
            <a:ext cx="10245595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 Web Services Using WCF (VS 2022)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300" y="996070"/>
            <a:ext cx="6830550" cy="16286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3776" y="3026886"/>
            <a:ext cx="3248025" cy="3286125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 bwMode="auto">
          <a:xfrm>
            <a:off x="8335422" y="1607521"/>
            <a:ext cx="607160" cy="683055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9" name="Left Arrow 8"/>
          <p:cNvSpPr/>
          <p:nvPr/>
        </p:nvSpPr>
        <p:spPr bwMode="auto">
          <a:xfrm>
            <a:off x="4350415" y="5589557"/>
            <a:ext cx="607160" cy="683055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0" name="Left Arrow 9"/>
          <p:cNvSpPr/>
          <p:nvPr/>
        </p:nvSpPr>
        <p:spPr bwMode="auto">
          <a:xfrm>
            <a:off x="9131800" y="4468891"/>
            <a:ext cx="607160" cy="683055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1" name="Left Arrow 10"/>
          <p:cNvSpPr/>
          <p:nvPr/>
        </p:nvSpPr>
        <p:spPr bwMode="auto">
          <a:xfrm>
            <a:off x="9587170" y="5531421"/>
            <a:ext cx="607160" cy="683055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77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105" y="1338728"/>
            <a:ext cx="3305384" cy="463874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441" y="1340032"/>
            <a:ext cx="3273922" cy="3815473"/>
          </a:xfrm>
          <a:prstGeom prst="rect">
            <a:avLst/>
          </a:prstGeom>
        </p:spPr>
      </p:pic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IService.cs</a:t>
            </a:r>
            <a:r>
              <a:rPr lang="en-US" dirty="0"/>
              <a:t> and </a:t>
            </a:r>
            <a:r>
              <a:rPr lang="en-US" dirty="0" err="1"/>
              <a:t>Service.cs</a:t>
            </a:r>
            <a:r>
              <a:rPr lang="en-US" dirty="0"/>
              <a:t> Files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78E6F7A-B657-41CB-B2F7-10320CB21582}" type="slidenum">
              <a:rPr lang="en-US" smtClean="0">
                <a:solidFill>
                  <a:schemeClr val="tx2"/>
                </a:solidFill>
              </a:rPr>
              <a:pPr/>
              <a:t>9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342023" y="5867785"/>
            <a:ext cx="1646605" cy="369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Endpoint/Proxy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85681" y="3247768"/>
            <a:ext cx="4457700" cy="2608347"/>
            <a:chOff x="261681" y="2714172"/>
            <a:chExt cx="4457700" cy="2608347"/>
          </a:xfrm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261681" y="4408118"/>
              <a:ext cx="4457700" cy="914401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375981" y="4560563"/>
              <a:ext cx="1371600" cy="609556"/>
            </a:xfrm>
            <a:prstGeom prst="flowChartAlternate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A</a:t>
              </a:r>
              <a:r>
                <a:rPr lang="en-US" dirty="0"/>
                <a:t>ddress</a:t>
              </a:r>
            </a:p>
            <a:p>
              <a:pPr algn="ctr"/>
              <a:r>
                <a:rPr lang="en-US" dirty="0"/>
                <a:t>(where)</a:t>
              </a: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1823781" y="4560563"/>
              <a:ext cx="1371600" cy="609556"/>
            </a:xfrm>
            <a:prstGeom prst="flowChartAlternate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/>
                <a:t>inding</a:t>
              </a:r>
            </a:p>
            <a:p>
              <a:pPr algn="ctr"/>
              <a:r>
                <a:rPr lang="en-US" dirty="0"/>
                <a:t>(how)</a:t>
              </a:r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>
              <a:off x="3271581" y="4560563"/>
              <a:ext cx="1371600" cy="609556"/>
            </a:xfrm>
            <a:prstGeom prst="flowChartAlternate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C</a:t>
              </a:r>
              <a:r>
                <a:rPr lang="en-US" dirty="0"/>
                <a:t>ontract</a:t>
              </a:r>
            </a:p>
            <a:p>
              <a:pPr algn="ctr"/>
              <a:r>
                <a:rPr lang="en-US" dirty="0"/>
                <a:t>(what)</a:t>
              </a:r>
            </a:p>
          </p:txBody>
        </p:sp>
        <p:cxnSp>
          <p:nvCxnSpPr>
            <p:cNvPr id="13" name="Straight Arrow Connector 25"/>
            <p:cNvCxnSpPr>
              <a:cxnSpLocks noChangeShapeType="1"/>
            </p:cNvCxnSpPr>
            <p:nvPr/>
          </p:nvCxnSpPr>
          <p:spPr bwMode="auto">
            <a:xfrm flipH="1" flipV="1">
              <a:off x="3294130" y="3278736"/>
              <a:ext cx="688233" cy="128868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Arrow Connector 26"/>
            <p:cNvCxnSpPr>
              <a:cxnSpLocks noChangeShapeType="1"/>
            </p:cNvCxnSpPr>
            <p:nvPr/>
          </p:nvCxnSpPr>
          <p:spPr bwMode="auto">
            <a:xfrm flipH="1" flipV="1">
              <a:off x="3294130" y="2714172"/>
              <a:ext cx="688233" cy="185325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Arrow Connector 27"/>
            <p:cNvCxnSpPr>
              <a:cxnSpLocks noChangeShapeType="1"/>
            </p:cNvCxnSpPr>
            <p:nvPr/>
          </p:nvCxnSpPr>
          <p:spPr bwMode="auto">
            <a:xfrm flipH="1" flipV="1">
              <a:off x="3294130" y="3923080"/>
              <a:ext cx="688233" cy="64434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" name="Rounded Rectangular Callout 5"/>
          <p:cNvSpPr/>
          <p:nvPr/>
        </p:nvSpPr>
        <p:spPr bwMode="auto">
          <a:xfrm>
            <a:off x="9424239" y="2408885"/>
            <a:ext cx="1138425" cy="1062530"/>
          </a:xfrm>
          <a:prstGeom prst="wedgeRoundRectCallout">
            <a:avLst>
              <a:gd name="adj1" fmla="val -184003"/>
              <a:gd name="adj2" fmla="val -6482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Ordinary class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997670" y="1230376"/>
            <a:ext cx="1669690" cy="37947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7158530" y="1290172"/>
            <a:ext cx="1669690" cy="37947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/>
      <p:bldP spid="7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4148</Words>
  <Application>Microsoft Office PowerPoint</Application>
  <PresentationFormat>Widescreen</PresentationFormat>
  <Paragraphs>719</Paragraphs>
  <Slides>62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6" baseType="lpstr">
      <vt:lpstr>Arial</vt:lpstr>
      <vt:lpstr>Calibri</vt:lpstr>
      <vt:lpstr>Calibri Light</vt:lpstr>
      <vt:lpstr>Candara</vt:lpstr>
      <vt:lpstr>Consolas</vt:lpstr>
      <vt:lpstr>Google Sans</vt:lpstr>
      <vt:lpstr>Segoe UI</vt:lpstr>
      <vt:lpstr>SFMono-Regular</vt:lpstr>
      <vt:lpstr>Times New Roman</vt:lpstr>
      <vt:lpstr>Verdana</vt:lpstr>
      <vt:lpstr>Wingdings</vt:lpstr>
      <vt:lpstr>ZDingbats</vt:lpstr>
      <vt:lpstr>Office Theme</vt:lpstr>
      <vt:lpstr>Bitmap Image</vt:lpstr>
      <vt:lpstr>Service-Oriented  Software Development Essentials</vt:lpstr>
      <vt:lpstr>Outline</vt:lpstr>
      <vt:lpstr>Service-Oriented  Software Development Essentials</vt:lpstr>
      <vt:lpstr>Overview of SOD Environments</vt:lpstr>
      <vt:lpstr>SOD Frameworks for Service Development</vt:lpstr>
      <vt:lpstr>As a Service Provider</vt:lpstr>
      <vt:lpstr>Developing New Web Services (.svc) in Windows Communication Foundation New Standard Recommended in .Net 4.x, replaces the first-generation .asmx services</vt:lpstr>
      <vt:lpstr>Develop Web Services Using WCF (VS 2022)</vt:lpstr>
      <vt:lpstr>IService.cs and Service.cs Files</vt:lpstr>
      <vt:lpstr>PowerPoint Presentation</vt:lpstr>
      <vt:lpstr>WSDL: Web Service Description Language</vt:lpstr>
      <vt:lpstr>Logical Structure of WSDL Document’s Elements</vt:lpstr>
      <vt:lpstr>WSDL Example: Get Stock Quote</vt:lpstr>
      <vt:lpstr>WSDL Example: Organization of the Code</vt:lpstr>
      <vt:lpstr>WSDL Code Example (Namespaces)</vt:lpstr>
      <vt:lpstr>WSDL Code Example (TypeDef)</vt:lpstr>
      <vt:lpstr>WSDL Code Example (message &amp; portType)</vt:lpstr>
      <vt:lpstr>WSDL Code Example (binding via soap)</vt:lpstr>
      <vt:lpstr>WSDL Code Example (service &amp; port)</vt:lpstr>
      <vt:lpstr>Names of Elements</vt:lpstr>
      <vt:lpstr>Abstraction and Flexibility of Elements</vt:lpstr>
      <vt:lpstr>U.S. National Weather Forecast Service</vt:lpstr>
      <vt:lpstr>http://graphical.weather.gov/xml/SOAP_server/ndfdXMLserver.php?wsdl</vt:lpstr>
      <vt:lpstr>Type Definition of the Operations</vt:lpstr>
      <vt:lpstr>From WSDL/SOAP to RESTful Services</vt:lpstr>
      <vt:lpstr>Developing RESTful Services</vt:lpstr>
      <vt:lpstr>Developing a RESTful Service Using WCF</vt:lpstr>
      <vt:lpstr>Developing WCF Service First</vt:lpstr>
      <vt:lpstr>Add HTTP method: [WebGet] in IService.cs: </vt:lpstr>
      <vt:lpstr>Service.cs (No change to implementation)</vt:lpstr>
      <vt:lpstr>Modify Service1.svc Markup File </vt:lpstr>
      <vt:lpstr>Remove SOAP Endpoint in Web.config</vt:lpstr>
      <vt:lpstr>Accessing the Service over HTTP in a Browser</vt:lpstr>
      <vt:lpstr>Accessing RESTful Service in a Program</vt:lpstr>
      <vt:lpstr>Creating RESTful Web APIs without First Creating WSDL services and without using WCF</vt:lpstr>
      <vt:lpstr>Creating RESTful Web APIs without WCF</vt:lpstr>
      <vt:lpstr>Tools  NuGet Package Manager</vt:lpstr>
      <vt:lpstr>Browse to Install Microsoft.AspNet.WebApi</vt:lpstr>
      <vt:lpstr>Add Controllers and Configuration folders</vt:lpstr>
      <vt:lpstr>Copy the code into HelloWebAPIConfig class </vt:lpstr>
      <vt:lpstr>Add Global.asax</vt:lpstr>
      <vt:lpstr>Copy this code into Global.asax file </vt:lpstr>
      <vt:lpstr>Add Controller</vt:lpstr>
      <vt:lpstr>Copy the code into HelloController.cs</vt:lpstr>
      <vt:lpstr>Build and then Start</vt:lpstr>
      <vt:lpstr>Accessing REST service URL in program  For more detail read: Text chapter 7.3 on RESTful Services</vt:lpstr>
      <vt:lpstr>Additional Method not Required</vt:lpstr>
      <vt:lpstr>Creating Google gRPC Service and Client in Visual Studio Core</vt:lpstr>
      <vt:lpstr>Cloud Endpoints for gRPC</vt:lpstr>
      <vt:lpstr>Creating gRPC Service</vt:lpstr>
      <vt:lpstr>gRPC Service Project is Created</vt:lpstr>
      <vt:lpstr>gRPC Service Code</vt:lpstr>
      <vt:lpstr>Start the gRPC service at https://localhost:5001</vt:lpstr>
      <vt:lpstr>Create Client</vt:lpstr>
      <vt:lpstr>Add Required Packages to Client Project</vt:lpstr>
      <vt:lpstr>Install Three Packages by Commands:</vt:lpstr>
      <vt:lpstr>Another Way of Installing NuGet Packages </vt:lpstr>
      <vt:lpstr>Create Client</vt:lpstr>
      <vt:lpstr>Add greet.proto file </vt:lpstr>
      <vt:lpstr>Edit the GrpcGreeterClient.csproj project file</vt:lpstr>
      <vt:lpstr>Write the Greeter client code</vt:lpstr>
      <vt:lpstr>Test Service and Client on Localhost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Mamdouh Alenezi</cp:lastModifiedBy>
  <cp:revision>190</cp:revision>
  <cp:lastPrinted>2021-10-18T07:27:50Z</cp:lastPrinted>
  <dcterms:created xsi:type="dcterms:W3CDTF">2021-10-12T10:09:12Z</dcterms:created>
  <dcterms:modified xsi:type="dcterms:W3CDTF">2023-03-04T13:51:28Z</dcterms:modified>
</cp:coreProperties>
</file>