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6" r:id="rId2"/>
    <p:sldId id="353" r:id="rId3"/>
    <p:sldId id="1000" r:id="rId4"/>
    <p:sldId id="548" r:id="rId5"/>
    <p:sldId id="549" r:id="rId6"/>
    <p:sldId id="467" r:id="rId7"/>
    <p:sldId id="1002" r:id="rId8"/>
    <p:sldId id="1003" r:id="rId9"/>
    <p:sldId id="464" r:id="rId10"/>
    <p:sldId id="397" r:id="rId11"/>
    <p:sldId id="1004" r:id="rId12"/>
    <p:sldId id="534" r:id="rId13"/>
    <p:sldId id="398" r:id="rId14"/>
    <p:sldId id="466" r:id="rId15"/>
    <p:sldId id="399" r:id="rId16"/>
    <p:sldId id="1005" r:id="rId17"/>
    <p:sldId id="1006" r:id="rId18"/>
    <p:sldId id="1007" r:id="rId19"/>
    <p:sldId id="546" r:id="rId20"/>
    <p:sldId id="547" r:id="rId21"/>
    <p:sldId id="288" r:id="rId22"/>
    <p:sldId id="468" r:id="rId23"/>
    <p:sldId id="1008" r:id="rId24"/>
    <p:sldId id="1009" r:id="rId25"/>
    <p:sldId id="469" r:id="rId26"/>
    <p:sldId id="470" r:id="rId27"/>
    <p:sldId id="473" r:id="rId28"/>
    <p:sldId id="556" r:id="rId29"/>
    <p:sldId id="1010" r:id="rId30"/>
    <p:sldId id="474" r:id="rId31"/>
    <p:sldId id="417" r:id="rId32"/>
    <p:sldId id="592" r:id="rId33"/>
    <p:sldId id="1011" r:id="rId34"/>
    <p:sldId id="550" r:id="rId35"/>
    <p:sldId id="551" r:id="rId36"/>
    <p:sldId id="552" r:id="rId37"/>
    <p:sldId id="553" r:id="rId38"/>
    <p:sldId id="554" r:id="rId39"/>
    <p:sldId id="555" r:id="rId40"/>
    <p:sldId id="1012" r:id="rId41"/>
    <p:sldId id="584" r:id="rId42"/>
    <p:sldId id="579" r:id="rId43"/>
    <p:sldId id="580" r:id="rId44"/>
    <p:sldId id="581" r:id="rId45"/>
    <p:sldId id="477" r:id="rId46"/>
    <p:sldId id="1013" r:id="rId47"/>
    <p:sldId id="1014" r:id="rId48"/>
    <p:sldId id="479" r:id="rId49"/>
    <p:sldId id="480" r:id="rId50"/>
    <p:sldId id="559" r:id="rId51"/>
    <p:sldId id="585" r:id="rId52"/>
    <p:sldId id="586" r:id="rId53"/>
    <p:sldId id="587" r:id="rId54"/>
    <p:sldId id="588" r:id="rId55"/>
    <p:sldId id="589" r:id="rId56"/>
    <p:sldId id="572" r:id="rId57"/>
    <p:sldId id="569" r:id="rId58"/>
    <p:sldId id="573" r:id="rId59"/>
    <p:sldId id="574" r:id="rId60"/>
    <p:sldId id="575" r:id="rId61"/>
    <p:sldId id="571" r:id="rId62"/>
    <p:sldId id="578" r:id="rId63"/>
    <p:sldId id="1015" r:id="rId64"/>
    <p:sldId id="517" r:id="rId65"/>
    <p:sldId id="576" r:id="rId66"/>
    <p:sldId id="1016" r:id="rId67"/>
    <p:sldId id="577" r:id="rId68"/>
    <p:sldId id="1017" r:id="rId69"/>
    <p:sldId id="520" r:id="rId70"/>
    <p:sldId id="521" r:id="rId71"/>
    <p:sldId id="523" r:id="rId72"/>
    <p:sldId id="524" r:id="rId73"/>
    <p:sldId id="1018" r:id="rId74"/>
    <p:sldId id="1019" r:id="rId75"/>
    <p:sldId id="1020" r:id="rId76"/>
    <p:sldId id="583" r:id="rId77"/>
    <p:sldId id="1021" r:id="rId78"/>
    <p:sldId id="1022" r:id="rId79"/>
    <p:sldId id="482" r:id="rId80"/>
    <p:sldId id="1023" r:id="rId81"/>
    <p:sldId id="1024" r:id="rId82"/>
    <p:sldId id="1025" r:id="rId83"/>
    <p:sldId id="516" r:id="rId84"/>
    <p:sldId id="605" r:id="rId85"/>
    <p:sldId id="606" r:id="rId86"/>
    <p:sldId id="608" r:id="rId87"/>
    <p:sldId id="1026" r:id="rId88"/>
    <p:sldId id="484" r:id="rId89"/>
    <p:sldId id="485" r:id="rId90"/>
    <p:sldId id="1027" r:id="rId91"/>
    <p:sldId id="486" r:id="rId92"/>
    <p:sldId id="1028" r:id="rId93"/>
    <p:sldId id="1029" r:id="rId94"/>
    <p:sldId id="1030" r:id="rId95"/>
    <p:sldId id="1031" r:id="rId96"/>
    <p:sldId id="1032" r:id="rId97"/>
    <p:sldId id="1033" r:id="rId98"/>
    <p:sldId id="1034" r:id="rId99"/>
    <p:sldId id="566" r:id="rId100"/>
    <p:sldId id="597" r:id="rId101"/>
    <p:sldId id="1035" r:id="rId102"/>
    <p:sldId id="1036" r:id="rId103"/>
    <p:sldId id="582" r:id="rId104"/>
    <p:sldId id="590" r:id="rId105"/>
    <p:sldId id="591" r:id="rId106"/>
    <p:sldId id="598" r:id="rId107"/>
    <p:sldId id="600" r:id="rId108"/>
    <p:sldId id="599" r:id="rId109"/>
    <p:sldId id="601" r:id="rId110"/>
    <p:sldId id="604" r:id="rId111"/>
    <p:sldId id="602"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91" d="100"/>
          <a:sy n="91" d="100"/>
        </p:scale>
        <p:origin x="76"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065216D-E4F6-4BF7-8DCB-A765EB042461}" type="slidenum">
              <a:rPr lang="en-US" smtClean="0">
                <a:latin typeface="Arial" charset="0"/>
              </a:rPr>
              <a:pPr/>
              <a:t>4</a:t>
            </a:fld>
            <a:endParaRPr lang="en-US">
              <a:latin typeface="Arial" charset="0"/>
            </a:endParaRPr>
          </a:p>
        </p:txBody>
      </p:sp>
    </p:spTree>
    <p:extLst>
      <p:ext uri="{BB962C8B-B14F-4D97-AF65-F5344CB8AC3E}">
        <p14:creationId xmlns:p14="http://schemas.microsoft.com/office/powerpoint/2010/main" val="714355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E47E3DE-20F6-40C7-B646-4CF4B48D639C}" type="slidenum">
              <a:rPr lang="en-US" smtClean="0">
                <a:latin typeface="Arial" charset="0"/>
              </a:rPr>
              <a:pPr/>
              <a:t>13</a:t>
            </a:fld>
            <a:endParaRPr lang="en-US">
              <a:latin typeface="Arial" charset="0"/>
            </a:endParaRPr>
          </a:p>
        </p:txBody>
      </p:sp>
    </p:spTree>
    <p:extLst>
      <p:ext uri="{BB962C8B-B14F-4D97-AF65-F5344CB8AC3E}">
        <p14:creationId xmlns:p14="http://schemas.microsoft.com/office/powerpoint/2010/main" val="1841936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B2381E1-F331-41CC-8DB7-2E31C053D963}" type="slidenum">
              <a:rPr lang="en-US" smtClean="0">
                <a:latin typeface="Arial" charset="0"/>
              </a:rPr>
              <a:pPr/>
              <a:t>14</a:t>
            </a:fld>
            <a:endParaRPr lang="en-US">
              <a:latin typeface="Arial" charset="0"/>
            </a:endParaRPr>
          </a:p>
        </p:txBody>
      </p:sp>
    </p:spTree>
    <p:extLst>
      <p:ext uri="{BB962C8B-B14F-4D97-AF65-F5344CB8AC3E}">
        <p14:creationId xmlns:p14="http://schemas.microsoft.com/office/powerpoint/2010/main" val="1209717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BF4CAB1-0AD4-47E1-95C6-987181435755}" type="slidenum">
              <a:rPr lang="en-US" smtClean="0">
                <a:latin typeface="Arial" charset="0"/>
              </a:rPr>
              <a:pPr/>
              <a:t>15</a:t>
            </a:fld>
            <a:endParaRPr lang="en-US">
              <a:latin typeface="Arial" charset="0"/>
            </a:endParaRPr>
          </a:p>
        </p:txBody>
      </p:sp>
    </p:spTree>
    <p:extLst>
      <p:ext uri="{BB962C8B-B14F-4D97-AF65-F5344CB8AC3E}">
        <p14:creationId xmlns:p14="http://schemas.microsoft.com/office/powerpoint/2010/main" val="697744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35684CE1-7321-4AD0-9837-01435FD2B70D}" type="slidenum">
              <a:rPr lang="en-US" smtClean="0">
                <a:latin typeface="Arial" charset="0"/>
              </a:rPr>
              <a:pPr/>
              <a:t>16</a:t>
            </a:fld>
            <a:endParaRPr lang="en-US">
              <a:latin typeface="Arial" charset="0"/>
            </a:endParaRPr>
          </a:p>
        </p:txBody>
      </p:sp>
    </p:spTree>
    <p:extLst>
      <p:ext uri="{BB962C8B-B14F-4D97-AF65-F5344CB8AC3E}">
        <p14:creationId xmlns:p14="http://schemas.microsoft.com/office/powerpoint/2010/main" val="390264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8563535-1668-487E-A54A-18691C175EC8}" type="slidenum">
              <a:rPr lang="en-US" smtClean="0">
                <a:latin typeface="Arial" charset="0"/>
              </a:rPr>
              <a:pPr/>
              <a:t>17</a:t>
            </a:fld>
            <a:endParaRPr lang="en-US">
              <a:latin typeface="Arial" charset="0"/>
            </a:endParaRPr>
          </a:p>
        </p:txBody>
      </p:sp>
    </p:spTree>
    <p:extLst>
      <p:ext uri="{BB962C8B-B14F-4D97-AF65-F5344CB8AC3E}">
        <p14:creationId xmlns:p14="http://schemas.microsoft.com/office/powerpoint/2010/main" val="2941575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A75F39B-88A1-4747-AE68-79BD9E4CFCCE}" type="slidenum">
              <a:rPr lang="en-US" smtClean="0">
                <a:latin typeface="Arial" charset="0"/>
              </a:rPr>
              <a:pPr/>
              <a:t>18</a:t>
            </a:fld>
            <a:endParaRPr lang="en-US">
              <a:latin typeface="Arial" charset="0"/>
            </a:endParaRPr>
          </a:p>
        </p:txBody>
      </p:sp>
    </p:spTree>
    <p:extLst>
      <p:ext uri="{BB962C8B-B14F-4D97-AF65-F5344CB8AC3E}">
        <p14:creationId xmlns:p14="http://schemas.microsoft.com/office/powerpoint/2010/main" val="1103789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D093AC1C-0E57-4032-ABC5-B3F4B08E5DD8}" type="slidenum">
              <a:rPr lang="en-US" smtClean="0">
                <a:latin typeface="Arial" charset="0"/>
              </a:rPr>
              <a:pPr/>
              <a:t>19</a:t>
            </a:fld>
            <a:endParaRPr lang="en-US">
              <a:latin typeface="Arial" charset="0"/>
            </a:endParaRPr>
          </a:p>
        </p:txBody>
      </p:sp>
    </p:spTree>
    <p:extLst>
      <p:ext uri="{BB962C8B-B14F-4D97-AF65-F5344CB8AC3E}">
        <p14:creationId xmlns:p14="http://schemas.microsoft.com/office/powerpoint/2010/main" val="2785314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655ABC6-A03D-412F-9E39-F192F0DE8CDE}" type="slidenum">
              <a:rPr lang="en-US" smtClean="0">
                <a:latin typeface="Arial" charset="0"/>
              </a:rPr>
              <a:pPr/>
              <a:t>20</a:t>
            </a:fld>
            <a:endParaRPr lang="en-US">
              <a:latin typeface="Arial" charset="0"/>
            </a:endParaRPr>
          </a:p>
        </p:txBody>
      </p:sp>
    </p:spTree>
    <p:extLst>
      <p:ext uri="{BB962C8B-B14F-4D97-AF65-F5344CB8AC3E}">
        <p14:creationId xmlns:p14="http://schemas.microsoft.com/office/powerpoint/2010/main" val="3756082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DA4B1407-BC9E-4919-973B-F4A6AB31B2DE}" type="slidenum">
              <a:rPr lang="en-US" smtClean="0">
                <a:latin typeface="Arial" charset="0"/>
              </a:rPr>
              <a:pPr/>
              <a:t>21</a:t>
            </a:fld>
            <a:endParaRPr lang="en-US">
              <a:latin typeface="Arial" charset="0"/>
            </a:endParaRPr>
          </a:p>
        </p:txBody>
      </p:sp>
    </p:spTree>
    <p:extLst>
      <p:ext uri="{BB962C8B-B14F-4D97-AF65-F5344CB8AC3E}">
        <p14:creationId xmlns:p14="http://schemas.microsoft.com/office/powerpoint/2010/main" val="2888758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4E11360-E692-46E6-99B8-FE9E3B9EB69B}" type="slidenum">
              <a:rPr lang="en-US" smtClean="0">
                <a:latin typeface="Arial" charset="0"/>
              </a:rPr>
              <a:pPr/>
              <a:t>22</a:t>
            </a:fld>
            <a:endParaRPr lang="en-US">
              <a:latin typeface="Arial" charset="0"/>
            </a:endParaRPr>
          </a:p>
        </p:txBody>
      </p:sp>
    </p:spTree>
    <p:extLst>
      <p:ext uri="{BB962C8B-B14F-4D97-AF65-F5344CB8AC3E}">
        <p14:creationId xmlns:p14="http://schemas.microsoft.com/office/powerpoint/2010/main" val="399134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B37708FA-E411-4301-B88F-1D4E4BD1014E}" type="slidenum">
              <a:rPr lang="en-US" smtClean="0">
                <a:latin typeface="Arial" charset="0"/>
              </a:rPr>
              <a:pPr/>
              <a:t>5</a:t>
            </a:fld>
            <a:endParaRPr lang="en-US">
              <a:latin typeface="Arial" charset="0"/>
            </a:endParaRPr>
          </a:p>
        </p:txBody>
      </p:sp>
    </p:spTree>
    <p:extLst>
      <p:ext uri="{BB962C8B-B14F-4D97-AF65-F5344CB8AC3E}">
        <p14:creationId xmlns:p14="http://schemas.microsoft.com/office/powerpoint/2010/main" val="3744769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10E57B1E-A83C-4005-940C-BA796CACF69B}" type="slidenum">
              <a:rPr lang="en-US" smtClean="0">
                <a:latin typeface="Arial" charset="0"/>
              </a:rPr>
              <a:pPr/>
              <a:t>23</a:t>
            </a:fld>
            <a:endParaRPr lang="en-US">
              <a:latin typeface="Arial" charset="0"/>
            </a:endParaRPr>
          </a:p>
        </p:txBody>
      </p:sp>
    </p:spTree>
    <p:extLst>
      <p:ext uri="{BB962C8B-B14F-4D97-AF65-F5344CB8AC3E}">
        <p14:creationId xmlns:p14="http://schemas.microsoft.com/office/powerpoint/2010/main" val="1107475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2F58440B-7751-4995-A858-6F62832FFF80}" type="slidenum">
              <a:rPr lang="en-US" smtClean="0">
                <a:latin typeface="Arial" charset="0"/>
              </a:rPr>
              <a:pPr/>
              <a:t>24</a:t>
            </a:fld>
            <a:endParaRPr lang="en-US">
              <a:latin typeface="Arial" charset="0"/>
            </a:endParaRPr>
          </a:p>
        </p:txBody>
      </p:sp>
    </p:spTree>
    <p:extLst>
      <p:ext uri="{BB962C8B-B14F-4D97-AF65-F5344CB8AC3E}">
        <p14:creationId xmlns:p14="http://schemas.microsoft.com/office/powerpoint/2010/main" val="669133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0D2BBFF7-EF7A-477C-8102-69BE6748641E}" type="slidenum">
              <a:rPr lang="en-US" smtClean="0">
                <a:latin typeface="Arial" charset="0"/>
              </a:rPr>
              <a:pPr/>
              <a:t>25</a:t>
            </a:fld>
            <a:endParaRPr lang="en-US">
              <a:latin typeface="Arial" charset="0"/>
            </a:endParaRPr>
          </a:p>
        </p:txBody>
      </p:sp>
    </p:spTree>
    <p:extLst>
      <p:ext uri="{BB962C8B-B14F-4D97-AF65-F5344CB8AC3E}">
        <p14:creationId xmlns:p14="http://schemas.microsoft.com/office/powerpoint/2010/main" val="3299304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C05D594-54A0-43C8-BBB6-D8261A7F394C}" type="slidenum">
              <a:rPr lang="en-US" smtClean="0">
                <a:latin typeface="Arial" charset="0"/>
              </a:rPr>
              <a:pPr/>
              <a:t>26</a:t>
            </a:fld>
            <a:endParaRPr lang="en-US">
              <a:latin typeface="Arial" charset="0"/>
            </a:endParaRPr>
          </a:p>
        </p:txBody>
      </p:sp>
    </p:spTree>
    <p:extLst>
      <p:ext uri="{BB962C8B-B14F-4D97-AF65-F5344CB8AC3E}">
        <p14:creationId xmlns:p14="http://schemas.microsoft.com/office/powerpoint/2010/main" val="3988385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A4459241-17FD-4F06-8F55-52FECAE31685}" type="slidenum">
              <a:rPr lang="en-US" smtClean="0">
                <a:latin typeface="Arial" charset="0"/>
              </a:rPr>
              <a:pPr/>
              <a:t>27</a:t>
            </a:fld>
            <a:endParaRPr lang="en-US">
              <a:latin typeface="Arial" charset="0"/>
            </a:endParaRPr>
          </a:p>
        </p:txBody>
      </p:sp>
    </p:spTree>
    <p:extLst>
      <p:ext uri="{BB962C8B-B14F-4D97-AF65-F5344CB8AC3E}">
        <p14:creationId xmlns:p14="http://schemas.microsoft.com/office/powerpoint/2010/main" val="4216766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C589114C-9F83-4089-A221-C89224A9A675}" type="slidenum">
              <a:rPr lang="en-US" smtClean="0">
                <a:latin typeface="Arial" charset="0"/>
              </a:rPr>
              <a:pPr/>
              <a:t>29</a:t>
            </a:fld>
            <a:endParaRPr lang="en-US">
              <a:latin typeface="Arial" charset="0"/>
            </a:endParaRPr>
          </a:p>
        </p:txBody>
      </p:sp>
    </p:spTree>
    <p:extLst>
      <p:ext uri="{BB962C8B-B14F-4D97-AF65-F5344CB8AC3E}">
        <p14:creationId xmlns:p14="http://schemas.microsoft.com/office/powerpoint/2010/main" val="2441480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47EFE60-993E-43BA-B6B1-6794BBE47625}" type="slidenum">
              <a:rPr lang="en-US" smtClean="0">
                <a:latin typeface="Arial" charset="0"/>
              </a:rPr>
              <a:pPr/>
              <a:t>30</a:t>
            </a:fld>
            <a:endParaRPr lang="en-US">
              <a:latin typeface="Arial" charset="0"/>
            </a:endParaRPr>
          </a:p>
        </p:txBody>
      </p:sp>
    </p:spTree>
    <p:extLst>
      <p:ext uri="{BB962C8B-B14F-4D97-AF65-F5344CB8AC3E}">
        <p14:creationId xmlns:p14="http://schemas.microsoft.com/office/powerpoint/2010/main" val="1219372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8483D0D-BFEE-4D64-B894-39D2C8F2C974}" type="slidenum">
              <a:rPr lang="en-US" smtClean="0">
                <a:latin typeface="Arial" charset="0"/>
              </a:rPr>
              <a:pPr/>
              <a:t>31</a:t>
            </a:fld>
            <a:endParaRPr lang="en-US">
              <a:latin typeface="Arial" charset="0"/>
            </a:endParaRPr>
          </a:p>
        </p:txBody>
      </p:sp>
    </p:spTree>
    <p:extLst>
      <p:ext uri="{BB962C8B-B14F-4D97-AF65-F5344CB8AC3E}">
        <p14:creationId xmlns:p14="http://schemas.microsoft.com/office/powerpoint/2010/main" val="2037395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8483D0D-BFEE-4D64-B894-39D2C8F2C974}" type="slidenum">
              <a:rPr lang="en-US" smtClean="0">
                <a:latin typeface="Arial" charset="0"/>
              </a:rPr>
              <a:pPr/>
              <a:t>32</a:t>
            </a:fld>
            <a:endParaRPr lang="en-US">
              <a:latin typeface="Arial" charset="0"/>
            </a:endParaRPr>
          </a:p>
        </p:txBody>
      </p:sp>
    </p:spTree>
    <p:extLst>
      <p:ext uri="{BB962C8B-B14F-4D97-AF65-F5344CB8AC3E}">
        <p14:creationId xmlns:p14="http://schemas.microsoft.com/office/powerpoint/2010/main" val="2011658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292BAF36-BB7C-4822-AA90-2D1B51721BE4}" type="slidenum">
              <a:rPr lang="en-US" smtClean="0">
                <a:latin typeface="Arial" charset="0"/>
              </a:rPr>
              <a:pPr/>
              <a:t>33</a:t>
            </a:fld>
            <a:endParaRPr lang="en-US">
              <a:latin typeface="Arial" charset="0"/>
            </a:endParaRPr>
          </a:p>
        </p:txBody>
      </p:sp>
    </p:spTree>
    <p:extLst>
      <p:ext uri="{BB962C8B-B14F-4D97-AF65-F5344CB8AC3E}">
        <p14:creationId xmlns:p14="http://schemas.microsoft.com/office/powerpoint/2010/main" val="3693533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1B53DBE0-B800-489A-8207-018E90B788E5}" type="slidenum">
              <a:rPr lang="en-US" smtClean="0">
                <a:latin typeface="Arial" charset="0"/>
              </a:rPr>
              <a:pPr/>
              <a:t>6</a:t>
            </a:fld>
            <a:endParaRPr lang="en-US">
              <a:latin typeface="Arial" charset="0"/>
            </a:endParaRPr>
          </a:p>
        </p:txBody>
      </p:sp>
    </p:spTree>
    <p:extLst>
      <p:ext uri="{BB962C8B-B14F-4D97-AF65-F5344CB8AC3E}">
        <p14:creationId xmlns:p14="http://schemas.microsoft.com/office/powerpoint/2010/main" val="2296291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EFCC982-E9E6-403A-BE02-10F2B145C375}" type="slidenum">
              <a:rPr lang="en-US" smtClean="0">
                <a:latin typeface="Arial" charset="0"/>
              </a:rPr>
              <a:pPr/>
              <a:t>34</a:t>
            </a:fld>
            <a:endParaRPr lang="en-US">
              <a:latin typeface="Arial" charset="0"/>
            </a:endParaRPr>
          </a:p>
        </p:txBody>
      </p:sp>
    </p:spTree>
    <p:extLst>
      <p:ext uri="{BB962C8B-B14F-4D97-AF65-F5344CB8AC3E}">
        <p14:creationId xmlns:p14="http://schemas.microsoft.com/office/powerpoint/2010/main" val="2911192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DB11479-8B42-47DC-9D7E-4C581DEDE784}" type="slidenum">
              <a:rPr lang="en-US" smtClean="0">
                <a:latin typeface="Arial" charset="0"/>
              </a:rPr>
              <a:pPr/>
              <a:t>35</a:t>
            </a:fld>
            <a:endParaRPr lang="en-US">
              <a:latin typeface="Arial" charset="0"/>
            </a:endParaRPr>
          </a:p>
        </p:txBody>
      </p:sp>
    </p:spTree>
    <p:extLst>
      <p:ext uri="{BB962C8B-B14F-4D97-AF65-F5344CB8AC3E}">
        <p14:creationId xmlns:p14="http://schemas.microsoft.com/office/powerpoint/2010/main" val="35771204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851D2E3-C66F-4CAE-808B-199E909E5430}" type="slidenum">
              <a:rPr lang="en-US" smtClean="0">
                <a:latin typeface="Arial" charset="0"/>
              </a:rPr>
              <a:pPr/>
              <a:t>36</a:t>
            </a:fld>
            <a:endParaRPr lang="en-US">
              <a:latin typeface="Arial" charset="0"/>
            </a:endParaRPr>
          </a:p>
        </p:txBody>
      </p:sp>
    </p:spTree>
    <p:extLst>
      <p:ext uri="{BB962C8B-B14F-4D97-AF65-F5344CB8AC3E}">
        <p14:creationId xmlns:p14="http://schemas.microsoft.com/office/powerpoint/2010/main" val="4133183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4FAB732-0051-4D76-B54C-37308561BD3B}" type="slidenum">
              <a:rPr lang="en-US" smtClean="0">
                <a:latin typeface="Arial" charset="0"/>
              </a:rPr>
              <a:pPr/>
              <a:t>37</a:t>
            </a:fld>
            <a:endParaRPr lang="en-US">
              <a:latin typeface="Arial" charset="0"/>
            </a:endParaRPr>
          </a:p>
        </p:txBody>
      </p:sp>
    </p:spTree>
    <p:extLst>
      <p:ext uri="{BB962C8B-B14F-4D97-AF65-F5344CB8AC3E}">
        <p14:creationId xmlns:p14="http://schemas.microsoft.com/office/powerpoint/2010/main" val="2600674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4A27409A-63BB-4941-802D-CC7D128D6CF4}" type="slidenum">
              <a:rPr lang="en-US" smtClean="0">
                <a:latin typeface="Arial" charset="0"/>
              </a:rPr>
              <a:pPr/>
              <a:t>38</a:t>
            </a:fld>
            <a:endParaRPr lang="en-US">
              <a:latin typeface="Arial" charset="0"/>
            </a:endParaRPr>
          </a:p>
        </p:txBody>
      </p:sp>
    </p:spTree>
    <p:extLst>
      <p:ext uri="{BB962C8B-B14F-4D97-AF65-F5344CB8AC3E}">
        <p14:creationId xmlns:p14="http://schemas.microsoft.com/office/powerpoint/2010/main" val="1253201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CDFE981-65F2-4681-9B8B-AA626853A96D}" type="slidenum">
              <a:rPr lang="en-US" smtClean="0">
                <a:latin typeface="Arial" charset="0"/>
              </a:rPr>
              <a:pPr/>
              <a:t>39</a:t>
            </a:fld>
            <a:endParaRPr lang="en-US">
              <a:latin typeface="Arial" charset="0"/>
            </a:endParaRPr>
          </a:p>
        </p:txBody>
      </p:sp>
    </p:spTree>
    <p:extLst>
      <p:ext uri="{BB962C8B-B14F-4D97-AF65-F5344CB8AC3E}">
        <p14:creationId xmlns:p14="http://schemas.microsoft.com/office/powerpoint/2010/main" val="31862701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C6C98F9-7981-4B50-9CEB-887736ACBD23}" type="slidenum">
              <a:rPr lang="en-US" smtClean="0">
                <a:latin typeface="Arial" charset="0"/>
              </a:rPr>
              <a:pPr/>
              <a:t>41</a:t>
            </a:fld>
            <a:endParaRPr lang="en-US">
              <a:latin typeface="Arial" charset="0"/>
            </a:endParaRPr>
          </a:p>
        </p:txBody>
      </p:sp>
    </p:spTree>
    <p:extLst>
      <p:ext uri="{BB962C8B-B14F-4D97-AF65-F5344CB8AC3E}">
        <p14:creationId xmlns:p14="http://schemas.microsoft.com/office/powerpoint/2010/main" val="28342980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42A30F97-2C26-4FAD-B875-82B33B691B0D}" type="slidenum">
              <a:rPr lang="en-US" smtClean="0">
                <a:latin typeface="Arial" charset="0"/>
              </a:rPr>
              <a:pPr/>
              <a:t>42</a:t>
            </a:fld>
            <a:endParaRPr lang="en-US">
              <a:latin typeface="Arial" charset="0"/>
            </a:endParaRPr>
          </a:p>
        </p:txBody>
      </p:sp>
    </p:spTree>
    <p:extLst>
      <p:ext uri="{BB962C8B-B14F-4D97-AF65-F5344CB8AC3E}">
        <p14:creationId xmlns:p14="http://schemas.microsoft.com/office/powerpoint/2010/main" val="16759650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6BB70752-4ACF-4E92-93F2-B6D4CFAE3974}" type="slidenum">
              <a:rPr lang="en-US" smtClean="0">
                <a:latin typeface="Arial" charset="0"/>
              </a:rPr>
              <a:pPr/>
              <a:t>43</a:t>
            </a:fld>
            <a:endParaRPr lang="en-US">
              <a:latin typeface="Arial" charset="0"/>
            </a:endParaRPr>
          </a:p>
        </p:txBody>
      </p:sp>
    </p:spTree>
    <p:extLst>
      <p:ext uri="{BB962C8B-B14F-4D97-AF65-F5344CB8AC3E}">
        <p14:creationId xmlns:p14="http://schemas.microsoft.com/office/powerpoint/2010/main" val="4265004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80C5576-9B7D-4030-AC14-524DAFF6CC9A}" type="slidenum">
              <a:rPr lang="en-US" smtClean="0">
                <a:latin typeface="Arial" charset="0"/>
              </a:rPr>
              <a:pPr/>
              <a:t>44</a:t>
            </a:fld>
            <a:endParaRPr lang="en-US">
              <a:latin typeface="Arial" charset="0"/>
            </a:endParaRPr>
          </a:p>
        </p:txBody>
      </p:sp>
    </p:spTree>
    <p:extLst>
      <p:ext uri="{BB962C8B-B14F-4D97-AF65-F5344CB8AC3E}">
        <p14:creationId xmlns:p14="http://schemas.microsoft.com/office/powerpoint/2010/main" val="102638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3B4BED10-4CAE-4EC6-887B-537570151386}" type="slidenum">
              <a:rPr lang="en-US" smtClean="0">
                <a:latin typeface="Arial" charset="0"/>
              </a:rPr>
              <a:pPr/>
              <a:t>7</a:t>
            </a:fld>
            <a:endParaRPr lang="en-US">
              <a:latin typeface="Arial" charset="0"/>
            </a:endParaRPr>
          </a:p>
        </p:txBody>
      </p:sp>
    </p:spTree>
    <p:extLst>
      <p:ext uri="{BB962C8B-B14F-4D97-AF65-F5344CB8AC3E}">
        <p14:creationId xmlns:p14="http://schemas.microsoft.com/office/powerpoint/2010/main" val="14500534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D4BED73D-C9BF-4923-966D-8D74843D8875}" type="slidenum">
              <a:rPr lang="en-US" smtClean="0">
                <a:latin typeface="Arial" charset="0"/>
              </a:rPr>
              <a:pPr/>
              <a:t>45</a:t>
            </a:fld>
            <a:endParaRPr lang="en-US">
              <a:latin typeface="Arial" charset="0"/>
            </a:endParaRPr>
          </a:p>
        </p:txBody>
      </p:sp>
    </p:spTree>
    <p:extLst>
      <p:ext uri="{BB962C8B-B14F-4D97-AF65-F5344CB8AC3E}">
        <p14:creationId xmlns:p14="http://schemas.microsoft.com/office/powerpoint/2010/main" val="27840602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9B7B970-276C-4672-B7F4-8E2D38836A2E}" type="slidenum">
              <a:rPr lang="en-US" smtClean="0">
                <a:latin typeface="Arial" charset="0"/>
              </a:rPr>
              <a:pPr/>
              <a:t>46</a:t>
            </a:fld>
            <a:endParaRPr lang="en-US">
              <a:latin typeface="Arial" charset="0"/>
            </a:endParaRPr>
          </a:p>
        </p:txBody>
      </p:sp>
    </p:spTree>
    <p:extLst>
      <p:ext uri="{BB962C8B-B14F-4D97-AF65-F5344CB8AC3E}">
        <p14:creationId xmlns:p14="http://schemas.microsoft.com/office/powerpoint/2010/main" val="21532893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8F818F4-1744-4848-9A34-E268FA5769DB}" type="slidenum">
              <a:rPr lang="en-US" smtClean="0">
                <a:latin typeface="Arial" charset="0"/>
              </a:rPr>
              <a:pPr/>
              <a:t>47</a:t>
            </a:fld>
            <a:endParaRPr lang="en-US">
              <a:latin typeface="Arial" charset="0"/>
            </a:endParaRPr>
          </a:p>
        </p:txBody>
      </p:sp>
    </p:spTree>
    <p:extLst>
      <p:ext uri="{BB962C8B-B14F-4D97-AF65-F5344CB8AC3E}">
        <p14:creationId xmlns:p14="http://schemas.microsoft.com/office/powerpoint/2010/main" val="31634913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4E176D0-8C32-46B0-B71D-799D2900628F}" type="slidenum">
              <a:rPr lang="en-US" smtClean="0">
                <a:latin typeface="Arial" charset="0"/>
              </a:rPr>
              <a:pPr/>
              <a:t>48</a:t>
            </a:fld>
            <a:endParaRPr lang="en-US">
              <a:latin typeface="Arial" charset="0"/>
            </a:endParaRPr>
          </a:p>
        </p:txBody>
      </p:sp>
    </p:spTree>
    <p:extLst>
      <p:ext uri="{BB962C8B-B14F-4D97-AF65-F5344CB8AC3E}">
        <p14:creationId xmlns:p14="http://schemas.microsoft.com/office/powerpoint/2010/main" val="31878447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0881CD9-7A30-4CA0-A943-CF1BD5650A3D}" type="slidenum">
              <a:rPr lang="en-US" smtClean="0">
                <a:latin typeface="Arial" charset="0"/>
              </a:rPr>
              <a:pPr/>
              <a:t>49</a:t>
            </a:fld>
            <a:endParaRPr lang="en-US">
              <a:latin typeface="Arial" charset="0"/>
            </a:endParaRPr>
          </a:p>
        </p:txBody>
      </p:sp>
    </p:spTree>
    <p:extLst>
      <p:ext uri="{BB962C8B-B14F-4D97-AF65-F5344CB8AC3E}">
        <p14:creationId xmlns:p14="http://schemas.microsoft.com/office/powerpoint/2010/main" val="487474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0732D886-CB04-4C8A-AF3C-EE7D96F464A8}" type="slidenum">
              <a:rPr lang="en-US" smtClean="0">
                <a:latin typeface="Arial" charset="0"/>
              </a:rPr>
              <a:pPr/>
              <a:t>50</a:t>
            </a:fld>
            <a:endParaRPr lang="en-US">
              <a:latin typeface="Arial" charset="0"/>
            </a:endParaRPr>
          </a:p>
        </p:txBody>
      </p:sp>
    </p:spTree>
    <p:extLst>
      <p:ext uri="{BB962C8B-B14F-4D97-AF65-F5344CB8AC3E}">
        <p14:creationId xmlns:p14="http://schemas.microsoft.com/office/powerpoint/2010/main" val="41051533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latin typeface="Arial" charset="0"/>
            </a:endParaRPr>
          </a:p>
        </p:txBody>
      </p:sp>
      <p:sp>
        <p:nvSpPr>
          <p:cNvPr id="35844" name="Slide Number Placeholder 3"/>
          <p:cNvSpPr>
            <a:spLocks noGrp="1"/>
          </p:cNvSpPr>
          <p:nvPr>
            <p:ph type="sldNum" sz="quarter" idx="5"/>
          </p:nvPr>
        </p:nvSpPr>
        <p:spPr>
          <a:noFill/>
        </p:spPr>
        <p:txBody>
          <a:bodyPr/>
          <a:lstStyle/>
          <a:p>
            <a:fld id="{6C70EB71-3C26-421E-A765-27FCA2F661A8}" type="slidenum">
              <a:rPr lang="en-US" smtClean="0">
                <a:latin typeface="Arial" charset="0"/>
              </a:rPr>
              <a:pPr/>
              <a:t>51</a:t>
            </a:fld>
            <a:endParaRPr lang="en-US">
              <a:latin typeface="Arial" charset="0"/>
            </a:endParaRPr>
          </a:p>
        </p:txBody>
      </p:sp>
    </p:spTree>
    <p:extLst>
      <p:ext uri="{BB962C8B-B14F-4D97-AF65-F5344CB8AC3E}">
        <p14:creationId xmlns:p14="http://schemas.microsoft.com/office/powerpoint/2010/main" val="13108480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latin typeface="Arial" charset="0"/>
            </a:endParaRPr>
          </a:p>
        </p:txBody>
      </p:sp>
      <p:sp>
        <p:nvSpPr>
          <p:cNvPr id="36868" name="Slide Number Placeholder 3"/>
          <p:cNvSpPr>
            <a:spLocks noGrp="1"/>
          </p:cNvSpPr>
          <p:nvPr>
            <p:ph type="sldNum" sz="quarter" idx="5"/>
          </p:nvPr>
        </p:nvSpPr>
        <p:spPr>
          <a:noFill/>
        </p:spPr>
        <p:txBody>
          <a:bodyPr/>
          <a:lstStyle/>
          <a:p>
            <a:fld id="{4B48678F-E1DC-49FD-B7C5-23E1D6898388}" type="slidenum">
              <a:rPr lang="en-US" smtClean="0">
                <a:latin typeface="Arial" charset="0"/>
              </a:rPr>
              <a:pPr/>
              <a:t>52</a:t>
            </a:fld>
            <a:endParaRPr lang="en-US">
              <a:latin typeface="Arial" charset="0"/>
            </a:endParaRPr>
          </a:p>
        </p:txBody>
      </p:sp>
    </p:spTree>
    <p:extLst>
      <p:ext uri="{BB962C8B-B14F-4D97-AF65-F5344CB8AC3E}">
        <p14:creationId xmlns:p14="http://schemas.microsoft.com/office/powerpoint/2010/main" val="8070908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latin typeface="Arial" charset="0"/>
            </a:endParaRPr>
          </a:p>
        </p:txBody>
      </p:sp>
      <p:sp>
        <p:nvSpPr>
          <p:cNvPr id="37892" name="Slide Number Placeholder 3"/>
          <p:cNvSpPr>
            <a:spLocks noGrp="1"/>
          </p:cNvSpPr>
          <p:nvPr>
            <p:ph type="sldNum" sz="quarter" idx="5"/>
          </p:nvPr>
        </p:nvSpPr>
        <p:spPr>
          <a:noFill/>
        </p:spPr>
        <p:txBody>
          <a:bodyPr/>
          <a:lstStyle/>
          <a:p>
            <a:fld id="{5D20D0D6-BAFE-4260-B557-435636F963EA}" type="slidenum">
              <a:rPr lang="en-US" smtClean="0">
                <a:latin typeface="Arial" charset="0"/>
              </a:rPr>
              <a:pPr/>
              <a:t>53</a:t>
            </a:fld>
            <a:endParaRPr lang="en-US">
              <a:latin typeface="Arial" charset="0"/>
            </a:endParaRPr>
          </a:p>
        </p:txBody>
      </p:sp>
    </p:spTree>
    <p:extLst>
      <p:ext uri="{BB962C8B-B14F-4D97-AF65-F5344CB8AC3E}">
        <p14:creationId xmlns:p14="http://schemas.microsoft.com/office/powerpoint/2010/main" val="35236241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latin typeface="Arial" charset="0"/>
            </a:endParaRPr>
          </a:p>
        </p:txBody>
      </p:sp>
      <p:sp>
        <p:nvSpPr>
          <p:cNvPr id="38916" name="Slide Number Placeholder 3"/>
          <p:cNvSpPr>
            <a:spLocks noGrp="1"/>
          </p:cNvSpPr>
          <p:nvPr>
            <p:ph type="sldNum" sz="quarter" idx="5"/>
          </p:nvPr>
        </p:nvSpPr>
        <p:spPr>
          <a:noFill/>
        </p:spPr>
        <p:txBody>
          <a:bodyPr/>
          <a:lstStyle/>
          <a:p>
            <a:fld id="{1BCDDB40-046B-4E2B-9B28-903B89C6D03F}" type="slidenum">
              <a:rPr lang="en-US" smtClean="0">
                <a:latin typeface="Arial" charset="0"/>
              </a:rPr>
              <a:pPr/>
              <a:t>54</a:t>
            </a:fld>
            <a:endParaRPr lang="en-US">
              <a:latin typeface="Arial" charset="0"/>
            </a:endParaRPr>
          </a:p>
        </p:txBody>
      </p:sp>
    </p:spTree>
    <p:extLst>
      <p:ext uri="{BB962C8B-B14F-4D97-AF65-F5344CB8AC3E}">
        <p14:creationId xmlns:p14="http://schemas.microsoft.com/office/powerpoint/2010/main" val="40838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BB87E74-EC4A-424D-B67F-430E242FA1EB}" type="slidenum">
              <a:rPr lang="en-US" smtClean="0">
                <a:latin typeface="Arial" charset="0"/>
              </a:rPr>
              <a:pPr/>
              <a:t>8</a:t>
            </a:fld>
            <a:endParaRPr lang="en-US">
              <a:latin typeface="Arial" charset="0"/>
            </a:endParaRPr>
          </a:p>
        </p:txBody>
      </p:sp>
    </p:spTree>
    <p:extLst>
      <p:ext uri="{BB962C8B-B14F-4D97-AF65-F5344CB8AC3E}">
        <p14:creationId xmlns:p14="http://schemas.microsoft.com/office/powerpoint/2010/main" val="11233420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CE6C6551-7E77-4740-869E-2101D53BC773}" type="slidenum">
              <a:rPr lang="en-US" smtClean="0">
                <a:latin typeface="Arial" charset="0"/>
              </a:rPr>
              <a:pPr/>
              <a:t>56</a:t>
            </a:fld>
            <a:endParaRPr lang="en-US">
              <a:latin typeface="Arial" charset="0"/>
            </a:endParaRPr>
          </a:p>
        </p:txBody>
      </p:sp>
    </p:spTree>
    <p:extLst>
      <p:ext uri="{BB962C8B-B14F-4D97-AF65-F5344CB8AC3E}">
        <p14:creationId xmlns:p14="http://schemas.microsoft.com/office/powerpoint/2010/main" val="1083567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326F2E59-4414-47A4-9943-132F0D447657}" type="slidenum">
              <a:rPr lang="en-US" smtClean="0">
                <a:latin typeface="Arial" charset="0"/>
              </a:rPr>
              <a:pPr/>
              <a:t>57</a:t>
            </a:fld>
            <a:endParaRPr lang="en-US">
              <a:latin typeface="Arial" charset="0"/>
            </a:endParaRPr>
          </a:p>
        </p:txBody>
      </p:sp>
    </p:spTree>
    <p:extLst>
      <p:ext uri="{BB962C8B-B14F-4D97-AF65-F5344CB8AC3E}">
        <p14:creationId xmlns:p14="http://schemas.microsoft.com/office/powerpoint/2010/main" val="21664417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00D100B0-7A75-4CFE-A720-CC9745D7ACE6}" type="slidenum">
              <a:rPr lang="en-US" smtClean="0">
                <a:latin typeface="Arial" charset="0"/>
              </a:rPr>
              <a:pPr/>
              <a:t>58</a:t>
            </a:fld>
            <a:endParaRPr lang="en-US">
              <a:latin typeface="Arial" charset="0"/>
            </a:endParaRPr>
          </a:p>
        </p:txBody>
      </p:sp>
    </p:spTree>
    <p:extLst>
      <p:ext uri="{BB962C8B-B14F-4D97-AF65-F5344CB8AC3E}">
        <p14:creationId xmlns:p14="http://schemas.microsoft.com/office/powerpoint/2010/main" val="16383826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EEC9E7E-3AE7-4909-91C1-30C08D423CD2}" type="slidenum">
              <a:rPr lang="en-US" smtClean="0">
                <a:latin typeface="Arial" charset="0"/>
              </a:rPr>
              <a:pPr/>
              <a:t>59</a:t>
            </a:fld>
            <a:endParaRPr lang="en-US">
              <a:latin typeface="Arial" charset="0"/>
            </a:endParaRPr>
          </a:p>
        </p:txBody>
      </p:sp>
    </p:spTree>
    <p:extLst>
      <p:ext uri="{BB962C8B-B14F-4D97-AF65-F5344CB8AC3E}">
        <p14:creationId xmlns:p14="http://schemas.microsoft.com/office/powerpoint/2010/main" val="28331216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1087AB48-72FB-425D-B698-B30F5DD29575}" type="slidenum">
              <a:rPr lang="en-US" smtClean="0">
                <a:latin typeface="Arial" charset="0"/>
              </a:rPr>
              <a:pPr/>
              <a:t>60</a:t>
            </a:fld>
            <a:endParaRPr lang="en-US">
              <a:latin typeface="Arial" charset="0"/>
            </a:endParaRPr>
          </a:p>
        </p:txBody>
      </p:sp>
    </p:spTree>
    <p:extLst>
      <p:ext uri="{BB962C8B-B14F-4D97-AF65-F5344CB8AC3E}">
        <p14:creationId xmlns:p14="http://schemas.microsoft.com/office/powerpoint/2010/main" val="24834499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B865491-437A-4A86-82CA-612E4D109394}" type="slidenum">
              <a:rPr lang="en-US" smtClean="0">
                <a:latin typeface="Arial" charset="0"/>
              </a:rPr>
              <a:pPr/>
              <a:t>61</a:t>
            </a:fld>
            <a:endParaRPr lang="en-US">
              <a:latin typeface="Arial" charset="0"/>
            </a:endParaRPr>
          </a:p>
        </p:txBody>
      </p:sp>
    </p:spTree>
    <p:extLst>
      <p:ext uri="{BB962C8B-B14F-4D97-AF65-F5344CB8AC3E}">
        <p14:creationId xmlns:p14="http://schemas.microsoft.com/office/powerpoint/2010/main" val="2508047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4E16EE93-0E54-431D-A5BF-E4D5308CEDE0}" type="slidenum">
              <a:rPr lang="en-US" smtClean="0">
                <a:latin typeface="Arial" charset="0"/>
              </a:rPr>
              <a:pPr/>
              <a:t>62</a:t>
            </a:fld>
            <a:endParaRPr lang="en-US">
              <a:latin typeface="Arial" charset="0"/>
            </a:endParaRPr>
          </a:p>
        </p:txBody>
      </p:sp>
    </p:spTree>
    <p:extLst>
      <p:ext uri="{BB962C8B-B14F-4D97-AF65-F5344CB8AC3E}">
        <p14:creationId xmlns:p14="http://schemas.microsoft.com/office/powerpoint/2010/main" val="24647586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1F777A26-EFCE-41DE-B428-63EFF70F55ED}" type="slidenum">
              <a:rPr lang="en-US" smtClean="0">
                <a:latin typeface="Arial" charset="0"/>
              </a:rPr>
              <a:pPr/>
              <a:t>64</a:t>
            </a:fld>
            <a:endParaRPr lang="en-US">
              <a:latin typeface="Arial" charset="0"/>
            </a:endParaRPr>
          </a:p>
        </p:txBody>
      </p:sp>
    </p:spTree>
    <p:extLst>
      <p:ext uri="{BB962C8B-B14F-4D97-AF65-F5344CB8AC3E}">
        <p14:creationId xmlns:p14="http://schemas.microsoft.com/office/powerpoint/2010/main" val="2496693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65EFA93-97E9-446A-A039-F7C83B9974F0}" type="slidenum">
              <a:rPr lang="en-US" smtClean="0">
                <a:latin typeface="Arial" charset="0"/>
              </a:rPr>
              <a:pPr/>
              <a:t>65</a:t>
            </a:fld>
            <a:endParaRPr lang="en-US">
              <a:latin typeface="Arial" charset="0"/>
            </a:endParaRPr>
          </a:p>
        </p:txBody>
      </p:sp>
    </p:spTree>
    <p:extLst>
      <p:ext uri="{BB962C8B-B14F-4D97-AF65-F5344CB8AC3E}">
        <p14:creationId xmlns:p14="http://schemas.microsoft.com/office/powerpoint/2010/main" val="13728991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C53C9D2C-CF66-445F-A8D9-7555162D79A4}" type="slidenum">
              <a:rPr lang="en-US" smtClean="0">
                <a:latin typeface="Arial" charset="0"/>
              </a:rPr>
              <a:pPr/>
              <a:t>66</a:t>
            </a:fld>
            <a:endParaRPr lang="en-US">
              <a:latin typeface="Arial" charset="0"/>
            </a:endParaRPr>
          </a:p>
        </p:txBody>
      </p:sp>
    </p:spTree>
    <p:extLst>
      <p:ext uri="{BB962C8B-B14F-4D97-AF65-F5344CB8AC3E}">
        <p14:creationId xmlns:p14="http://schemas.microsoft.com/office/powerpoint/2010/main" val="2321734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012E1AD-6030-4D76-A14F-C1DB43F2C011}" type="slidenum">
              <a:rPr lang="en-US" smtClean="0">
                <a:latin typeface="Arial" charset="0"/>
              </a:rPr>
              <a:pPr/>
              <a:t>9</a:t>
            </a:fld>
            <a:endParaRPr lang="en-US">
              <a:latin typeface="Arial" charset="0"/>
            </a:endParaRPr>
          </a:p>
        </p:txBody>
      </p:sp>
    </p:spTree>
    <p:extLst>
      <p:ext uri="{BB962C8B-B14F-4D97-AF65-F5344CB8AC3E}">
        <p14:creationId xmlns:p14="http://schemas.microsoft.com/office/powerpoint/2010/main" val="35867331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BF52C2DD-60C0-45B8-87EF-A1BFAF674613}" type="slidenum">
              <a:rPr lang="en-US" smtClean="0">
                <a:latin typeface="Arial" charset="0"/>
              </a:rPr>
              <a:pPr/>
              <a:t>67</a:t>
            </a:fld>
            <a:endParaRPr lang="en-US">
              <a:latin typeface="Arial" charset="0"/>
            </a:endParaRPr>
          </a:p>
        </p:txBody>
      </p:sp>
    </p:spTree>
    <p:extLst>
      <p:ext uri="{BB962C8B-B14F-4D97-AF65-F5344CB8AC3E}">
        <p14:creationId xmlns:p14="http://schemas.microsoft.com/office/powerpoint/2010/main" val="600552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6F475EB8-C744-421B-9F0A-A962CD200187}" type="slidenum">
              <a:rPr lang="en-US" smtClean="0">
                <a:latin typeface="Arial" charset="0"/>
              </a:rPr>
              <a:pPr/>
              <a:t>68</a:t>
            </a:fld>
            <a:endParaRPr lang="en-US">
              <a:latin typeface="Arial" charset="0"/>
            </a:endParaRPr>
          </a:p>
        </p:txBody>
      </p:sp>
    </p:spTree>
    <p:extLst>
      <p:ext uri="{BB962C8B-B14F-4D97-AF65-F5344CB8AC3E}">
        <p14:creationId xmlns:p14="http://schemas.microsoft.com/office/powerpoint/2010/main" val="19451308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AA4D7807-C33D-40A8-98F1-6632DC61A677}" type="slidenum">
              <a:rPr lang="en-US" smtClean="0">
                <a:latin typeface="Arial" charset="0"/>
              </a:rPr>
              <a:pPr/>
              <a:t>69</a:t>
            </a:fld>
            <a:endParaRPr lang="en-US">
              <a:latin typeface="Arial" charset="0"/>
            </a:endParaRPr>
          </a:p>
        </p:txBody>
      </p:sp>
    </p:spTree>
    <p:extLst>
      <p:ext uri="{BB962C8B-B14F-4D97-AF65-F5344CB8AC3E}">
        <p14:creationId xmlns:p14="http://schemas.microsoft.com/office/powerpoint/2010/main" val="12421147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E4BB8D7-85DD-4B7D-A83B-37A8D6ED177A}" type="slidenum">
              <a:rPr lang="en-US" smtClean="0">
                <a:latin typeface="Arial" charset="0"/>
              </a:rPr>
              <a:pPr/>
              <a:t>70</a:t>
            </a:fld>
            <a:endParaRPr lang="en-US">
              <a:latin typeface="Arial" charset="0"/>
            </a:endParaRPr>
          </a:p>
        </p:txBody>
      </p:sp>
    </p:spTree>
    <p:extLst>
      <p:ext uri="{BB962C8B-B14F-4D97-AF65-F5344CB8AC3E}">
        <p14:creationId xmlns:p14="http://schemas.microsoft.com/office/powerpoint/2010/main" val="38571598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D58E6C44-1ECA-471F-B443-7A8C6FEB0066}" type="slidenum">
              <a:rPr lang="en-US" smtClean="0">
                <a:latin typeface="Arial" charset="0"/>
              </a:rPr>
              <a:pPr/>
              <a:t>71</a:t>
            </a:fld>
            <a:endParaRPr lang="en-US">
              <a:latin typeface="Arial" charset="0"/>
            </a:endParaRPr>
          </a:p>
        </p:txBody>
      </p:sp>
    </p:spTree>
    <p:extLst>
      <p:ext uri="{BB962C8B-B14F-4D97-AF65-F5344CB8AC3E}">
        <p14:creationId xmlns:p14="http://schemas.microsoft.com/office/powerpoint/2010/main" val="40644246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B81601E-E800-4660-BCC5-B45CE2045AFE}" type="slidenum">
              <a:rPr lang="en-US" smtClean="0">
                <a:latin typeface="Arial" charset="0"/>
              </a:rPr>
              <a:pPr/>
              <a:t>72</a:t>
            </a:fld>
            <a:endParaRPr lang="en-US">
              <a:latin typeface="Arial" charset="0"/>
            </a:endParaRPr>
          </a:p>
        </p:txBody>
      </p:sp>
    </p:spTree>
    <p:extLst>
      <p:ext uri="{BB962C8B-B14F-4D97-AF65-F5344CB8AC3E}">
        <p14:creationId xmlns:p14="http://schemas.microsoft.com/office/powerpoint/2010/main" val="13153033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latin typeface="Arial" charset="0"/>
            </a:endParaRPr>
          </a:p>
        </p:txBody>
      </p:sp>
      <p:sp>
        <p:nvSpPr>
          <p:cNvPr id="43012" name="Slide Number Placeholder 3"/>
          <p:cNvSpPr>
            <a:spLocks noGrp="1"/>
          </p:cNvSpPr>
          <p:nvPr>
            <p:ph type="sldNum" sz="quarter" idx="5"/>
          </p:nvPr>
        </p:nvSpPr>
        <p:spPr>
          <a:noFill/>
        </p:spPr>
        <p:txBody>
          <a:bodyPr/>
          <a:lstStyle/>
          <a:p>
            <a:fld id="{EF37FE89-6941-42E4-9781-611D40B1C3C8}" type="slidenum">
              <a:rPr lang="en-US" smtClean="0"/>
              <a:pPr/>
              <a:t>74</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a:latin typeface="Arial" charset="0"/>
            </a:endParaRPr>
          </a:p>
        </p:txBody>
      </p:sp>
      <p:sp>
        <p:nvSpPr>
          <p:cNvPr id="44036" name="Slide Number Placeholder 3"/>
          <p:cNvSpPr>
            <a:spLocks noGrp="1"/>
          </p:cNvSpPr>
          <p:nvPr>
            <p:ph type="sldNum" sz="quarter" idx="5"/>
          </p:nvPr>
        </p:nvSpPr>
        <p:spPr>
          <a:noFill/>
        </p:spPr>
        <p:txBody>
          <a:bodyPr/>
          <a:lstStyle/>
          <a:p>
            <a:fld id="{20D5B108-708F-453A-866E-3A4CF98E22B2}" type="slidenum">
              <a:rPr lang="en-US" smtClean="0"/>
              <a:pPr/>
              <a:t>75</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latin typeface="Arial" charset="0"/>
            </a:endParaRPr>
          </a:p>
        </p:txBody>
      </p:sp>
      <p:sp>
        <p:nvSpPr>
          <p:cNvPr id="45060" name="Slide Number Placeholder 3"/>
          <p:cNvSpPr>
            <a:spLocks noGrp="1"/>
          </p:cNvSpPr>
          <p:nvPr>
            <p:ph type="sldNum" sz="quarter" idx="5"/>
          </p:nvPr>
        </p:nvSpPr>
        <p:spPr>
          <a:noFill/>
        </p:spPr>
        <p:txBody>
          <a:bodyPr/>
          <a:lstStyle/>
          <a:p>
            <a:fld id="{6F4A4BFD-A690-4BA6-8A67-A10EE91F8212}" type="slidenum">
              <a:rPr lang="en-US" smtClean="0"/>
              <a:pPr/>
              <a:t>76</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latin typeface="Arial" charset="0"/>
            </a:endParaRPr>
          </a:p>
        </p:txBody>
      </p:sp>
      <p:sp>
        <p:nvSpPr>
          <p:cNvPr id="46084" name="Slide Number Placeholder 3"/>
          <p:cNvSpPr>
            <a:spLocks noGrp="1"/>
          </p:cNvSpPr>
          <p:nvPr>
            <p:ph type="sldNum" sz="quarter" idx="5"/>
          </p:nvPr>
        </p:nvSpPr>
        <p:spPr>
          <a:noFill/>
        </p:spPr>
        <p:txBody>
          <a:bodyPr/>
          <a:lstStyle/>
          <a:p>
            <a:fld id="{535B4EE6-9E04-4B20-8D13-E535F6371652}" type="slidenum">
              <a:rPr lang="en-US" smtClean="0"/>
              <a:pPr/>
              <a:t>77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551D0ED-C574-416B-8383-0E2222A20BD3}" type="slidenum">
              <a:rPr lang="en-US" smtClean="0">
                <a:latin typeface="Arial" charset="0"/>
              </a:rPr>
              <a:pPr/>
              <a:t>10</a:t>
            </a:fld>
            <a:endParaRPr lang="en-US">
              <a:latin typeface="Arial" charset="0"/>
            </a:endParaRPr>
          </a:p>
        </p:txBody>
      </p:sp>
    </p:spTree>
    <p:extLst>
      <p:ext uri="{BB962C8B-B14F-4D97-AF65-F5344CB8AC3E}">
        <p14:creationId xmlns:p14="http://schemas.microsoft.com/office/powerpoint/2010/main" val="36042366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latin typeface="Arial" charset="0"/>
            </a:endParaRPr>
          </a:p>
        </p:txBody>
      </p:sp>
      <p:sp>
        <p:nvSpPr>
          <p:cNvPr id="47108" name="Slide Number Placeholder 3"/>
          <p:cNvSpPr>
            <a:spLocks noGrp="1"/>
          </p:cNvSpPr>
          <p:nvPr>
            <p:ph type="sldNum" sz="quarter" idx="5"/>
          </p:nvPr>
        </p:nvSpPr>
        <p:spPr>
          <a:noFill/>
        </p:spPr>
        <p:txBody>
          <a:bodyPr/>
          <a:lstStyle/>
          <a:p>
            <a:fld id="{72F9BB7C-274B-49A4-AF7F-D97E2EA3EEDF}" type="slidenum">
              <a:rPr lang="en-US" smtClean="0"/>
              <a:pPr/>
              <a:t>78</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latin typeface="Arial" charset="0"/>
            </a:endParaRPr>
          </a:p>
        </p:txBody>
      </p:sp>
      <p:sp>
        <p:nvSpPr>
          <p:cNvPr id="48132" name="Slide Number Placeholder 3"/>
          <p:cNvSpPr>
            <a:spLocks noGrp="1"/>
          </p:cNvSpPr>
          <p:nvPr>
            <p:ph type="sldNum" sz="quarter" idx="5"/>
          </p:nvPr>
        </p:nvSpPr>
        <p:spPr>
          <a:noFill/>
        </p:spPr>
        <p:txBody>
          <a:bodyPr/>
          <a:lstStyle/>
          <a:p>
            <a:fld id="{837ECC76-FB49-4F59-806F-3485D9E0A189}" type="slidenum">
              <a:rPr lang="en-US" smtClean="0"/>
              <a:pPr/>
              <a:t>79</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latin typeface="Arial" charset="0"/>
            </a:endParaRPr>
          </a:p>
        </p:txBody>
      </p:sp>
      <p:sp>
        <p:nvSpPr>
          <p:cNvPr id="49156" name="Slide Number Placeholder 3"/>
          <p:cNvSpPr>
            <a:spLocks noGrp="1"/>
          </p:cNvSpPr>
          <p:nvPr>
            <p:ph type="sldNum" sz="quarter" idx="5"/>
          </p:nvPr>
        </p:nvSpPr>
        <p:spPr>
          <a:noFill/>
        </p:spPr>
        <p:txBody>
          <a:bodyPr/>
          <a:lstStyle/>
          <a:p>
            <a:fld id="{2C95CF9D-A081-4DFF-A189-AEE90A52F822}" type="slidenum">
              <a:rPr lang="en-US" smtClean="0"/>
              <a:pPr/>
              <a:t>80</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latin typeface="Arial" charset="0"/>
            </a:endParaRPr>
          </a:p>
        </p:txBody>
      </p:sp>
      <p:sp>
        <p:nvSpPr>
          <p:cNvPr id="50180" name="Slide Number Placeholder 3"/>
          <p:cNvSpPr>
            <a:spLocks noGrp="1"/>
          </p:cNvSpPr>
          <p:nvPr>
            <p:ph type="sldNum" sz="quarter" idx="5"/>
          </p:nvPr>
        </p:nvSpPr>
        <p:spPr>
          <a:noFill/>
        </p:spPr>
        <p:txBody>
          <a:bodyPr/>
          <a:lstStyle/>
          <a:p>
            <a:fld id="{3CB6F457-6EE3-4288-8203-0BDB404CD701}" type="slidenum">
              <a:rPr lang="en-US" smtClean="0"/>
              <a:pPr/>
              <a:t>81</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latin typeface="Arial" charset="0"/>
            </a:endParaRPr>
          </a:p>
        </p:txBody>
      </p:sp>
      <p:sp>
        <p:nvSpPr>
          <p:cNvPr id="51204" name="Slide Number Placeholder 3"/>
          <p:cNvSpPr>
            <a:spLocks noGrp="1"/>
          </p:cNvSpPr>
          <p:nvPr>
            <p:ph type="sldNum" sz="quarter" idx="5"/>
          </p:nvPr>
        </p:nvSpPr>
        <p:spPr>
          <a:noFill/>
        </p:spPr>
        <p:txBody>
          <a:bodyPr/>
          <a:lstStyle/>
          <a:p>
            <a:fld id="{B3C4920F-5E46-43E8-8430-285F939DDAA9}" type="slidenum">
              <a:rPr lang="en-US" smtClean="0"/>
              <a:pPr/>
              <a:t>82</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latin typeface="Arial" charset="0"/>
            </a:endParaRPr>
          </a:p>
        </p:txBody>
      </p:sp>
      <p:sp>
        <p:nvSpPr>
          <p:cNvPr id="52228" name="Slide Number Placeholder 3"/>
          <p:cNvSpPr>
            <a:spLocks noGrp="1"/>
          </p:cNvSpPr>
          <p:nvPr>
            <p:ph type="sldNum" sz="quarter" idx="5"/>
          </p:nvPr>
        </p:nvSpPr>
        <p:spPr>
          <a:noFill/>
        </p:spPr>
        <p:txBody>
          <a:bodyPr/>
          <a:lstStyle/>
          <a:p>
            <a:fld id="{2E9C8B6C-D444-4BB7-96B3-8CF85199F829}" type="slidenum">
              <a:rPr lang="en-US" smtClean="0"/>
              <a:pPr/>
              <a:t>83</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latin typeface="Arial" charset="0"/>
            </a:endParaRPr>
          </a:p>
        </p:txBody>
      </p:sp>
      <p:sp>
        <p:nvSpPr>
          <p:cNvPr id="53252" name="Slide Number Placeholder 3"/>
          <p:cNvSpPr>
            <a:spLocks noGrp="1"/>
          </p:cNvSpPr>
          <p:nvPr>
            <p:ph type="sldNum" sz="quarter" idx="5"/>
          </p:nvPr>
        </p:nvSpPr>
        <p:spPr>
          <a:noFill/>
        </p:spPr>
        <p:txBody>
          <a:bodyPr/>
          <a:lstStyle/>
          <a:p>
            <a:fld id="{8B72F74A-1A8F-4864-AF3C-371C558F1C3F}" type="slidenum">
              <a:rPr lang="en-US" smtClean="0"/>
              <a:pPr/>
              <a:t>87</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latin typeface="Arial" charset="0"/>
            </a:endParaRPr>
          </a:p>
        </p:txBody>
      </p:sp>
      <p:sp>
        <p:nvSpPr>
          <p:cNvPr id="54276" name="Slide Number Placeholder 3"/>
          <p:cNvSpPr>
            <a:spLocks noGrp="1"/>
          </p:cNvSpPr>
          <p:nvPr>
            <p:ph type="sldNum" sz="quarter" idx="5"/>
          </p:nvPr>
        </p:nvSpPr>
        <p:spPr>
          <a:noFill/>
        </p:spPr>
        <p:txBody>
          <a:bodyPr/>
          <a:lstStyle/>
          <a:p>
            <a:fld id="{288C77D4-43F8-4E58-9697-246225ED48F1}" type="slidenum">
              <a:rPr lang="en-US" smtClean="0"/>
              <a:pPr/>
              <a:t>88</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latin typeface="Arial" charset="0"/>
            </a:endParaRPr>
          </a:p>
        </p:txBody>
      </p:sp>
      <p:sp>
        <p:nvSpPr>
          <p:cNvPr id="55300" name="Slide Number Placeholder 3"/>
          <p:cNvSpPr>
            <a:spLocks noGrp="1"/>
          </p:cNvSpPr>
          <p:nvPr>
            <p:ph type="sldNum" sz="quarter" idx="5"/>
          </p:nvPr>
        </p:nvSpPr>
        <p:spPr>
          <a:noFill/>
        </p:spPr>
        <p:txBody>
          <a:bodyPr/>
          <a:lstStyle/>
          <a:p>
            <a:fld id="{4FB2C42C-DD36-4E5A-973D-DAD943366202}" type="slidenum">
              <a:rPr lang="en-US" smtClean="0"/>
              <a:pPr/>
              <a:t>89</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latin typeface="Arial" charset="0"/>
            </a:endParaRPr>
          </a:p>
        </p:txBody>
      </p:sp>
      <p:sp>
        <p:nvSpPr>
          <p:cNvPr id="56324" name="Slide Number Placeholder 3"/>
          <p:cNvSpPr>
            <a:spLocks noGrp="1"/>
          </p:cNvSpPr>
          <p:nvPr>
            <p:ph type="sldNum" sz="quarter" idx="5"/>
          </p:nvPr>
        </p:nvSpPr>
        <p:spPr>
          <a:noFill/>
        </p:spPr>
        <p:txBody>
          <a:bodyPr/>
          <a:lstStyle/>
          <a:p>
            <a:fld id="{51EC7182-159E-4D9B-8EFD-781F7BE31DD1}" type="slidenum">
              <a:rPr lang="en-US" smtClean="0"/>
              <a:pPr/>
              <a:t>90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7850EEC-0EB0-406D-93BF-B1122D2259BD}" type="slidenum">
              <a:rPr lang="en-US" smtClean="0">
                <a:latin typeface="Arial" charset="0"/>
              </a:rPr>
              <a:pPr/>
              <a:t>11</a:t>
            </a:fld>
            <a:endParaRPr lang="en-US">
              <a:latin typeface="Arial" charset="0"/>
            </a:endParaRPr>
          </a:p>
        </p:txBody>
      </p:sp>
    </p:spTree>
    <p:extLst>
      <p:ext uri="{BB962C8B-B14F-4D97-AF65-F5344CB8AC3E}">
        <p14:creationId xmlns:p14="http://schemas.microsoft.com/office/powerpoint/2010/main" val="33511750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latin typeface="Arial" charset="0"/>
            </a:endParaRPr>
          </a:p>
        </p:txBody>
      </p:sp>
      <p:sp>
        <p:nvSpPr>
          <p:cNvPr id="57348" name="Slide Number Placeholder 3"/>
          <p:cNvSpPr>
            <a:spLocks noGrp="1"/>
          </p:cNvSpPr>
          <p:nvPr>
            <p:ph type="sldNum" sz="quarter" idx="5"/>
          </p:nvPr>
        </p:nvSpPr>
        <p:spPr>
          <a:noFill/>
        </p:spPr>
        <p:txBody>
          <a:bodyPr/>
          <a:lstStyle/>
          <a:p>
            <a:fld id="{9B2AFB23-A2FA-4CCE-8B46-4B20C0464A3D}" type="slidenum">
              <a:rPr lang="en-US" smtClean="0"/>
              <a:pPr/>
              <a:t>91</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latin typeface="Arial" charset="0"/>
            </a:endParaRPr>
          </a:p>
        </p:txBody>
      </p:sp>
      <p:sp>
        <p:nvSpPr>
          <p:cNvPr id="58372" name="Slide Number Placeholder 3"/>
          <p:cNvSpPr>
            <a:spLocks noGrp="1"/>
          </p:cNvSpPr>
          <p:nvPr>
            <p:ph type="sldNum" sz="quarter" idx="5"/>
          </p:nvPr>
        </p:nvSpPr>
        <p:spPr>
          <a:noFill/>
        </p:spPr>
        <p:txBody>
          <a:bodyPr/>
          <a:lstStyle/>
          <a:p>
            <a:fld id="{AAAEEC6F-439E-4FA3-B150-9A3345BE774D}" type="slidenum">
              <a:rPr lang="en-US" smtClean="0"/>
              <a:pPr/>
              <a:t>92</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latin typeface="Arial" charset="0"/>
            </a:endParaRPr>
          </a:p>
        </p:txBody>
      </p:sp>
      <p:sp>
        <p:nvSpPr>
          <p:cNvPr id="59396" name="Slide Number Placeholder 3"/>
          <p:cNvSpPr>
            <a:spLocks noGrp="1"/>
          </p:cNvSpPr>
          <p:nvPr>
            <p:ph type="sldNum" sz="quarter" idx="5"/>
          </p:nvPr>
        </p:nvSpPr>
        <p:spPr>
          <a:noFill/>
        </p:spPr>
        <p:txBody>
          <a:bodyPr/>
          <a:lstStyle/>
          <a:p>
            <a:fld id="{E08E67F0-0A7A-432F-A1E8-4E370A87354D}" type="slidenum">
              <a:rPr lang="en-US" smtClean="0"/>
              <a:pPr/>
              <a:t>93</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latin typeface="Arial" charset="0"/>
            </a:endParaRPr>
          </a:p>
        </p:txBody>
      </p:sp>
      <p:sp>
        <p:nvSpPr>
          <p:cNvPr id="60420" name="Slide Number Placeholder 3"/>
          <p:cNvSpPr>
            <a:spLocks noGrp="1"/>
          </p:cNvSpPr>
          <p:nvPr>
            <p:ph type="sldNum" sz="quarter" idx="5"/>
          </p:nvPr>
        </p:nvSpPr>
        <p:spPr>
          <a:noFill/>
        </p:spPr>
        <p:txBody>
          <a:bodyPr/>
          <a:lstStyle/>
          <a:p>
            <a:fld id="{0B5A8CC0-71F3-4030-93BF-B2A40BB997C1}" type="slidenum">
              <a:rPr lang="en-US" smtClean="0"/>
              <a:pPr/>
              <a:t>94</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latin typeface="Arial" charset="0"/>
            </a:endParaRPr>
          </a:p>
        </p:txBody>
      </p:sp>
      <p:sp>
        <p:nvSpPr>
          <p:cNvPr id="61444" name="Slide Number Placeholder 3"/>
          <p:cNvSpPr>
            <a:spLocks noGrp="1"/>
          </p:cNvSpPr>
          <p:nvPr>
            <p:ph type="sldNum" sz="quarter" idx="5"/>
          </p:nvPr>
        </p:nvSpPr>
        <p:spPr>
          <a:noFill/>
        </p:spPr>
        <p:txBody>
          <a:bodyPr/>
          <a:lstStyle/>
          <a:p>
            <a:fld id="{05AECD0C-20BE-48E2-9352-613EC774B991}" type="slidenum">
              <a:rPr lang="en-US" smtClean="0"/>
              <a:pPr/>
              <a:t>95</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latin typeface="Arial" charset="0"/>
            </a:endParaRPr>
          </a:p>
        </p:txBody>
      </p:sp>
      <p:sp>
        <p:nvSpPr>
          <p:cNvPr id="62468" name="Slide Number Placeholder 3"/>
          <p:cNvSpPr>
            <a:spLocks noGrp="1"/>
          </p:cNvSpPr>
          <p:nvPr>
            <p:ph type="sldNum" sz="quarter" idx="5"/>
          </p:nvPr>
        </p:nvSpPr>
        <p:spPr>
          <a:noFill/>
        </p:spPr>
        <p:txBody>
          <a:bodyPr/>
          <a:lstStyle/>
          <a:p>
            <a:fld id="{F40346B7-BBD7-42C0-8C72-1F3EF3E7C1CC}" type="slidenum">
              <a:rPr lang="en-US" smtClean="0"/>
              <a:pPr/>
              <a:t>96</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latin typeface="Arial" charset="0"/>
            </a:endParaRPr>
          </a:p>
        </p:txBody>
      </p:sp>
      <p:sp>
        <p:nvSpPr>
          <p:cNvPr id="63492" name="Slide Number Placeholder 3"/>
          <p:cNvSpPr>
            <a:spLocks noGrp="1"/>
          </p:cNvSpPr>
          <p:nvPr>
            <p:ph type="sldNum" sz="quarter" idx="5"/>
          </p:nvPr>
        </p:nvSpPr>
        <p:spPr>
          <a:noFill/>
        </p:spPr>
        <p:txBody>
          <a:bodyPr/>
          <a:lstStyle/>
          <a:p>
            <a:fld id="{140F762F-1485-48C5-B0F3-A9B176B4EBDC}" type="slidenum">
              <a:rPr lang="en-US" smtClean="0"/>
              <a:pPr/>
              <a:t>97</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latin typeface="Arial" charset="0"/>
            </a:endParaRPr>
          </a:p>
        </p:txBody>
      </p:sp>
      <p:sp>
        <p:nvSpPr>
          <p:cNvPr id="64516" name="Slide Number Placeholder 3"/>
          <p:cNvSpPr>
            <a:spLocks noGrp="1"/>
          </p:cNvSpPr>
          <p:nvPr>
            <p:ph type="sldNum" sz="quarter" idx="5"/>
          </p:nvPr>
        </p:nvSpPr>
        <p:spPr>
          <a:noFill/>
        </p:spPr>
        <p:txBody>
          <a:bodyPr/>
          <a:lstStyle/>
          <a:p>
            <a:fld id="{A99D198D-9B66-421E-90A8-5F354CC4480C}" type="slidenum">
              <a:rPr lang="en-US" smtClean="0"/>
              <a:pPr/>
              <a:t>98</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latin typeface="Arial" charset="0"/>
            </a:endParaRPr>
          </a:p>
        </p:txBody>
      </p:sp>
      <p:sp>
        <p:nvSpPr>
          <p:cNvPr id="65540" name="Slide Number Placeholder 3"/>
          <p:cNvSpPr>
            <a:spLocks noGrp="1"/>
          </p:cNvSpPr>
          <p:nvPr>
            <p:ph type="sldNum" sz="quarter" idx="5"/>
          </p:nvPr>
        </p:nvSpPr>
        <p:spPr>
          <a:noFill/>
        </p:spPr>
        <p:txBody>
          <a:bodyPr/>
          <a:lstStyle/>
          <a:p>
            <a:fld id="{3320B87F-EA2F-4F61-8A72-4F2CACA5D5A8}" type="slidenum">
              <a:rPr lang="en-US" smtClean="0"/>
              <a:pPr/>
              <a:t>99</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latin typeface="Arial" charset="0"/>
            </a:endParaRPr>
          </a:p>
        </p:txBody>
      </p:sp>
      <p:sp>
        <p:nvSpPr>
          <p:cNvPr id="66564" name="Slide Number Placeholder 3"/>
          <p:cNvSpPr>
            <a:spLocks noGrp="1"/>
          </p:cNvSpPr>
          <p:nvPr>
            <p:ph type="sldNum" sz="quarter" idx="5"/>
          </p:nvPr>
        </p:nvSpPr>
        <p:spPr>
          <a:noFill/>
        </p:spPr>
        <p:txBody>
          <a:bodyPr/>
          <a:lstStyle/>
          <a:p>
            <a:fld id="{44CC4D0B-670D-481E-9543-0D0E7826D6C0}" type="slidenum">
              <a:rPr lang="en-US" smtClean="0"/>
              <a:pPr/>
              <a:t>100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68A44B9E-F289-4280-8A53-FF7947F8001B}" type="slidenum">
              <a:rPr lang="en-US" smtClean="0">
                <a:latin typeface="Arial" charset="0"/>
              </a:rPr>
              <a:pPr/>
              <a:t>12</a:t>
            </a:fld>
            <a:endParaRPr lang="en-US">
              <a:latin typeface="Arial" charset="0"/>
            </a:endParaRPr>
          </a:p>
        </p:txBody>
      </p:sp>
    </p:spTree>
    <p:extLst>
      <p:ext uri="{BB962C8B-B14F-4D97-AF65-F5344CB8AC3E}">
        <p14:creationId xmlns:p14="http://schemas.microsoft.com/office/powerpoint/2010/main" val="305650005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latin typeface="Arial" charset="0"/>
            </a:endParaRPr>
          </a:p>
        </p:txBody>
      </p:sp>
      <p:sp>
        <p:nvSpPr>
          <p:cNvPr id="67588" name="Slide Number Placeholder 3"/>
          <p:cNvSpPr>
            <a:spLocks noGrp="1"/>
          </p:cNvSpPr>
          <p:nvPr>
            <p:ph type="sldNum" sz="quarter" idx="5"/>
          </p:nvPr>
        </p:nvSpPr>
        <p:spPr>
          <a:noFill/>
        </p:spPr>
        <p:txBody>
          <a:bodyPr/>
          <a:lstStyle/>
          <a:p>
            <a:fld id="{D71B9C3D-9B5F-4D13-809B-9762422B0CD9}" type="slidenum">
              <a:rPr lang="en-US" smtClean="0"/>
              <a:pPr/>
              <a:t>101</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latin typeface="Arial" charset="0"/>
            </a:endParaRPr>
          </a:p>
        </p:txBody>
      </p:sp>
      <p:sp>
        <p:nvSpPr>
          <p:cNvPr id="68612" name="Slide Number Placeholder 3"/>
          <p:cNvSpPr>
            <a:spLocks noGrp="1"/>
          </p:cNvSpPr>
          <p:nvPr>
            <p:ph type="sldNum" sz="quarter" idx="5"/>
          </p:nvPr>
        </p:nvSpPr>
        <p:spPr>
          <a:noFill/>
        </p:spPr>
        <p:txBody>
          <a:bodyPr/>
          <a:lstStyle/>
          <a:p>
            <a:fld id="{3548967A-5158-46BC-B5FB-4D8547E9302D}" type="slidenum">
              <a:rPr lang="en-US" smtClean="0"/>
              <a:pPr/>
              <a:t>102</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latin typeface="Arial" charset="0"/>
            </a:endParaRPr>
          </a:p>
        </p:txBody>
      </p:sp>
      <p:sp>
        <p:nvSpPr>
          <p:cNvPr id="69636" name="Slide Number Placeholder 3"/>
          <p:cNvSpPr>
            <a:spLocks noGrp="1"/>
          </p:cNvSpPr>
          <p:nvPr>
            <p:ph type="sldNum" sz="quarter" idx="5"/>
          </p:nvPr>
        </p:nvSpPr>
        <p:spPr>
          <a:noFill/>
        </p:spPr>
        <p:txBody>
          <a:bodyPr/>
          <a:lstStyle/>
          <a:p>
            <a:fld id="{EA72FD4C-18A9-4707-A378-ED2ADBBD7AFF}" type="slidenum">
              <a:rPr lang="en-US" smtClean="0"/>
              <a:pPr/>
              <a:t>103</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a:latin typeface="Arial" charset="0"/>
            </a:endParaRPr>
          </a:p>
        </p:txBody>
      </p:sp>
      <p:sp>
        <p:nvSpPr>
          <p:cNvPr id="70660" name="Slide Number Placeholder 3"/>
          <p:cNvSpPr>
            <a:spLocks noGrp="1"/>
          </p:cNvSpPr>
          <p:nvPr>
            <p:ph type="sldNum" sz="quarter" idx="5"/>
          </p:nvPr>
        </p:nvSpPr>
        <p:spPr>
          <a:noFill/>
        </p:spPr>
        <p:txBody>
          <a:bodyPr/>
          <a:lstStyle/>
          <a:p>
            <a:fld id="{7140F9D1-B523-4AD1-96E3-C29C72F83721}" type="slidenum">
              <a:rPr lang="en-US" smtClean="0"/>
              <a:pPr/>
              <a:t>104</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latin typeface="Arial" charset="0"/>
            </a:endParaRPr>
          </a:p>
        </p:txBody>
      </p:sp>
      <p:sp>
        <p:nvSpPr>
          <p:cNvPr id="71684" name="Slide Number Placeholder 3"/>
          <p:cNvSpPr>
            <a:spLocks noGrp="1"/>
          </p:cNvSpPr>
          <p:nvPr>
            <p:ph type="sldNum" sz="quarter" idx="5"/>
          </p:nvPr>
        </p:nvSpPr>
        <p:spPr>
          <a:noFill/>
        </p:spPr>
        <p:txBody>
          <a:bodyPr/>
          <a:lstStyle/>
          <a:p>
            <a:fld id="{5A1A31F9-0ABD-4E56-B655-0217640B690A}" type="slidenum">
              <a:rPr lang="en-US" smtClean="0"/>
              <a:pPr/>
              <a:t>105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3/4/2023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3/4/2023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3/4/2023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3/4/2023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3/4/2023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forecast.weather.gov/MapClick.php?lat=33.43417&amp;lon=-112.05111&amp;FcstType=dwml"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codebeautify.org/xmlviewer" TargetMode="Externa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venus.sod.asu.edu/VIPLE/Web2DSimulator/"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www.w3.org/2001/XMLSchema"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The Extensible Markup Language (XML)</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t>XML Syntax: Well-Formed XML Doc</a:t>
            </a:r>
          </a:p>
        </p:txBody>
      </p:sp>
      <p:sp>
        <p:nvSpPr>
          <p:cNvPr id="9220" name="Rectangle 4"/>
          <p:cNvSpPr>
            <a:spLocks noGrp="1" noChangeArrowheads="1"/>
          </p:cNvSpPr>
          <p:nvPr>
            <p:ph idx="1"/>
          </p:nvPr>
        </p:nvSpPr>
        <p:spPr/>
        <p:txBody>
          <a:bodyPr>
            <a:normAutofit/>
          </a:bodyPr>
          <a:lstStyle/>
          <a:p>
            <a:pPr eaLnBrk="1" hangingPunct="1">
              <a:buFont typeface="Wingdings" pitchFamily="2" charset="2"/>
              <a:buNone/>
            </a:pPr>
            <a:r>
              <a:rPr lang="en-US" sz="2400" dirty="0"/>
              <a:t>An XML document must be written following certain syntax rules.</a:t>
            </a:r>
          </a:p>
          <a:p>
            <a:pPr eaLnBrk="1" hangingPunct="1"/>
            <a:r>
              <a:rPr lang="en-GB" sz="2400" dirty="0"/>
              <a:t>Must conform to XML specification at: </a:t>
            </a:r>
            <a:r>
              <a:rPr lang="en-GB" sz="2000" dirty="0">
                <a:latin typeface="Arial" charset="0"/>
                <a:ea typeface="Arial Unicode MS" pitchFamily="34" charset="-128"/>
                <a:cs typeface="Arial Unicode MS" pitchFamily="34" charset="-128"/>
              </a:rPr>
              <a:t>www.w3.org/TR/REC-xml</a:t>
            </a:r>
          </a:p>
          <a:p>
            <a:pPr eaLnBrk="1" hangingPunct="1"/>
            <a:r>
              <a:rPr lang="en-GB" sz="2400" dirty="0"/>
              <a:t>There is a </a:t>
            </a:r>
            <a:r>
              <a:rPr lang="en-GB" sz="2400" dirty="0">
                <a:solidFill>
                  <a:srgbClr val="0000FF"/>
                </a:solidFill>
              </a:rPr>
              <a:t>unique root </a:t>
            </a:r>
            <a:r>
              <a:rPr lang="en-GB" sz="2400" dirty="0"/>
              <a:t>element. All other elements are children or descendants of the root element.</a:t>
            </a:r>
          </a:p>
          <a:p>
            <a:pPr eaLnBrk="1" hangingPunct="1"/>
            <a:r>
              <a:rPr lang="en-GB" sz="2400" dirty="0"/>
              <a:t>Each element is quoted between an opening and a closing tag.</a:t>
            </a:r>
          </a:p>
          <a:p>
            <a:pPr eaLnBrk="1" hangingPunct="1"/>
            <a:r>
              <a:rPr lang="en-GB" sz="2400" dirty="0"/>
              <a:t>Nested tags are allowed but tags may </a:t>
            </a:r>
            <a:r>
              <a:rPr lang="en-GB" sz="2400" dirty="0">
                <a:solidFill>
                  <a:srgbClr val="0000FF"/>
                </a:solidFill>
              </a:rPr>
              <a:t>not overlap</a:t>
            </a:r>
            <a:r>
              <a:rPr lang="en-GB" sz="2400" dirty="0"/>
              <a:t>. For example, the following is not allowed: </a:t>
            </a:r>
            <a:r>
              <a:rPr lang="en-US" sz="2400" dirty="0"/>
              <a:t>&lt;</a:t>
            </a:r>
            <a:r>
              <a:rPr lang="en-US" sz="2400" b="1" dirty="0"/>
              <a:t>title</a:t>
            </a:r>
            <a:r>
              <a:rPr lang="en-US" sz="2400" dirty="0"/>
              <a:t>&gt;Professor&lt;</a:t>
            </a:r>
            <a:r>
              <a:rPr lang="en-US" sz="2400" dirty="0">
                <a:solidFill>
                  <a:schemeClr val="folHlink"/>
                </a:solidFill>
              </a:rPr>
              <a:t>name</a:t>
            </a:r>
            <a:r>
              <a:rPr lang="en-US" sz="2400" dirty="0"/>
              <a:t>&gt;Doe&lt;/</a:t>
            </a:r>
            <a:r>
              <a:rPr lang="en-US" sz="2400" b="1" dirty="0"/>
              <a:t>title</a:t>
            </a:r>
            <a:r>
              <a:rPr lang="en-US" sz="2400" dirty="0"/>
              <a:t>&gt;&lt;/</a:t>
            </a:r>
            <a:r>
              <a:rPr lang="en-US" sz="2400" dirty="0">
                <a:solidFill>
                  <a:schemeClr val="folHlink"/>
                </a:solidFill>
              </a:rPr>
              <a:t>name</a:t>
            </a:r>
            <a:r>
              <a:rPr lang="en-US" sz="2400" dirty="0"/>
              <a:t>&gt;</a:t>
            </a:r>
            <a:r>
              <a:rPr lang="en-GB" sz="2400" dirty="0"/>
              <a:t> </a:t>
            </a:r>
          </a:p>
          <a:p>
            <a:pPr eaLnBrk="1" hangingPunct="1"/>
            <a:r>
              <a:rPr lang="en-GB" sz="2400" dirty="0"/>
              <a:t>Element tag name and content must meet certain restrictions.</a:t>
            </a:r>
          </a:p>
          <a:p>
            <a:pPr eaLnBrk="1" hangingPunct="1"/>
            <a:r>
              <a:rPr lang="en-GB" sz="2400" dirty="0"/>
              <a:t>Although not required, tag names should be self-describing and depict the true meaning of the content embedded in them.</a:t>
            </a:r>
          </a:p>
          <a:p>
            <a:pPr eaLnBrk="1" hangingPunct="1"/>
            <a:r>
              <a:rPr lang="en-GB" sz="2400" dirty="0"/>
              <a:t>Tag names need to be “declared” or “defined” in a definition language, e.g., in </a:t>
            </a:r>
            <a:r>
              <a:rPr lang="en-GB" sz="2400" dirty="0">
                <a:solidFill>
                  <a:srgbClr val="0000FF"/>
                </a:solidFill>
              </a:rPr>
              <a:t>XML Schema </a:t>
            </a:r>
            <a:r>
              <a:rPr lang="en-GB" sz="2400" dirty="0"/>
              <a:t>(next lecture).</a:t>
            </a:r>
          </a:p>
          <a:p>
            <a:pPr eaLnBrk="1" hangingPunct="1"/>
            <a:endParaRPr lang="en-US" sz="2400" dirty="0"/>
          </a:p>
        </p:txBody>
      </p:sp>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C89EC70-E5D2-44C6-B3CB-500931C8F530}" type="slidenum">
              <a:rPr lang="en-US" smtClean="0">
                <a:solidFill>
                  <a:schemeClr val="tx2"/>
                </a:solidFill>
              </a:rPr>
              <a:pPr/>
              <a:t>10</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220">
                                            <p:txEl>
                                              <p:pRg st="4" end="4"/>
                                            </p:txEl>
                                          </p:spTgt>
                                        </p:tgtEl>
                                        <p:attrNameLst>
                                          <p:attrName>style.visibility</p:attrName>
                                        </p:attrNameLst>
                                      </p:cBhvr>
                                      <p:to>
                                        <p:strVal val="visible"/>
                                      </p:to>
                                    </p:set>
                                    <p:animEffect transition="in" filter="wipe(up)">
                                      <p:cBhvr>
                                        <p:cTn id="7" dur="500"/>
                                        <p:tgtEl>
                                          <p:spTgt spid="9220">
                                            <p:txEl>
                                              <p:pRg st="4" end="4"/>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220">
                                            <p:txEl>
                                              <p:pRg st="5" end="5"/>
                                            </p:txEl>
                                          </p:spTgt>
                                        </p:tgtEl>
                                        <p:attrNameLst>
                                          <p:attrName>style.visibility</p:attrName>
                                        </p:attrNameLst>
                                      </p:cBhvr>
                                      <p:to>
                                        <p:strVal val="visible"/>
                                      </p:to>
                                    </p:set>
                                    <p:animEffect transition="in" filter="wipe(up)">
                                      <p:cBhvr>
                                        <p:cTn id="11" dur="500"/>
                                        <p:tgtEl>
                                          <p:spTgt spid="9220">
                                            <p:txEl>
                                              <p:pRg st="5" end="5"/>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9220">
                                            <p:txEl>
                                              <p:pRg st="6" end="6"/>
                                            </p:txEl>
                                          </p:spTgt>
                                        </p:tgtEl>
                                        <p:attrNameLst>
                                          <p:attrName>style.visibility</p:attrName>
                                        </p:attrNameLst>
                                      </p:cBhvr>
                                      <p:to>
                                        <p:strVal val="visible"/>
                                      </p:to>
                                    </p:set>
                                    <p:animEffect transition="in" filter="wipe(up)">
                                      <p:cBhvr>
                                        <p:cTn id="15" dur="500"/>
                                        <p:tgtEl>
                                          <p:spTgt spid="9220">
                                            <p:txEl>
                                              <p:pRg st="6" end="6"/>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9220">
                                            <p:txEl>
                                              <p:pRg st="7" end="7"/>
                                            </p:txEl>
                                          </p:spTgt>
                                        </p:tgtEl>
                                        <p:attrNameLst>
                                          <p:attrName>style.visibility</p:attrName>
                                        </p:attrNameLst>
                                      </p:cBhvr>
                                      <p:to>
                                        <p:strVal val="visible"/>
                                      </p:to>
                                    </p:set>
                                    <p:animEffect transition="in" filter="wipe(up)">
                                      <p:cBhvr>
                                        <p:cTn id="19" dur="500"/>
                                        <p:tgtEl>
                                          <p:spTgt spid="922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3"/>
          <p:cNvSpPr>
            <a:spLocks noChangeArrowheads="1"/>
          </p:cNvSpPr>
          <p:nvPr/>
        </p:nvSpPr>
        <p:spPr bwMode="auto">
          <a:xfrm>
            <a:off x="2317750" y="1371600"/>
            <a:ext cx="8121650" cy="457200"/>
          </a:xfrm>
          <a:prstGeom prst="rect">
            <a:avLst/>
          </a:prstGeom>
          <a:solidFill>
            <a:schemeClr val="bg1"/>
          </a:solidFill>
          <a:ln w="9525" algn="ctr">
            <a:solidFill>
              <a:schemeClr val="bg1"/>
            </a:solidFill>
            <a:round/>
            <a:headEnd/>
            <a:tailEnd/>
          </a:ln>
        </p:spPr>
        <p:txBody>
          <a:bodyPr/>
          <a:lstStyle/>
          <a:p>
            <a:endParaRPr lang="en-US"/>
          </a:p>
        </p:txBody>
      </p:sp>
      <p:sp>
        <p:nvSpPr>
          <p:cNvPr id="29699" name="Slide Number Placeholder 5"/>
          <p:cNvSpPr>
            <a:spLocks noGrp="1"/>
          </p:cNvSpPr>
          <p:nvPr>
            <p:ph type="sldNum" sz="quarter" idx="12"/>
          </p:nvPr>
        </p:nvSpPr>
        <p:spPr>
          <a:noFill/>
        </p:spPr>
        <p:txBody>
          <a:bodyPr/>
          <a:lstStyle/>
          <a:p>
            <a:fld id="{711070FB-0C3D-42B5-8258-90463CA8AA08}" type="slidenum">
              <a:rPr lang="en-US" smtClean="0"/>
              <a:pPr/>
              <a:t>100</a:t>
            </a:fld>
            <a:endParaRPr lang="en-US"/>
          </a:p>
        </p:txBody>
      </p:sp>
      <p:sp>
        <p:nvSpPr>
          <p:cNvPr id="29700" name="Rectangle 3"/>
          <p:cNvSpPr>
            <a:spLocks noGrp="1" noChangeArrowheads="1"/>
          </p:cNvSpPr>
          <p:nvPr>
            <p:ph type="body" idx="1"/>
          </p:nvPr>
        </p:nvSpPr>
        <p:spPr>
          <a:xfrm>
            <a:off x="2438400" y="838200"/>
            <a:ext cx="8229600" cy="5943600"/>
          </a:xfrm>
        </p:spPr>
        <p:txBody>
          <a:bodyPr>
            <a:normAutofit fontScale="77500" lnSpcReduction="20000"/>
          </a:bodyPr>
          <a:lstStyle/>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&lt;?xml version="1.0" encoding="UTF-8"?&gt;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a:t>
            </a:r>
            <a:r>
              <a:rPr lang="en-US" sz="1400" dirty="0" err="1">
                <a:latin typeface="Arial" charset="0"/>
                <a:ea typeface="Arial Unicode MS" pitchFamily="34" charset="-128"/>
                <a:cs typeface="Arial Unicode MS" pitchFamily="34" charset="-128"/>
              </a:rPr>
              <a:t>xsd:</a:t>
            </a:r>
            <a:r>
              <a:rPr lang="en-US" sz="1400" b="1" dirty="0" err="1">
                <a:latin typeface="Arial" charset="0"/>
                <a:ea typeface="Arial Unicode MS" pitchFamily="34" charset="-128"/>
                <a:cs typeface="Arial Unicode MS" pitchFamily="34" charset="-128"/>
              </a:rPr>
              <a:t>schema</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xmlns</a:t>
            </a:r>
            <a:r>
              <a:rPr lang="en-US" sz="1400" dirty="0" err="1">
                <a:solidFill>
                  <a:srgbClr val="FF0000"/>
                </a:solidFill>
                <a:latin typeface="Arial" charset="0"/>
                <a:ea typeface="Arial Unicode MS" pitchFamily="34" charset="-128"/>
                <a:cs typeface="Arial Unicode MS" pitchFamily="34" charset="-128"/>
              </a:rPr>
              <a:t>:xsd</a:t>
            </a:r>
            <a:r>
              <a:rPr lang="en-US" sz="1400" dirty="0">
                <a:latin typeface="Arial" charset="0"/>
                <a:ea typeface="Arial Unicode MS" pitchFamily="34" charset="-128"/>
                <a:cs typeface="Arial Unicode MS" pitchFamily="34" charset="-128"/>
              </a:rPr>
              <a:t>="http://www.w3.org/2001/XMLSchema"</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targetNamespace</a:t>
            </a:r>
            <a:r>
              <a:rPr lang="en-US" sz="1400" dirty="0">
                <a:latin typeface="Arial" charset="0"/>
                <a:ea typeface="Arial Unicode MS" pitchFamily="34" charset="-128"/>
                <a:cs typeface="Arial Unicode MS" pitchFamily="34" charset="-128"/>
              </a:rPr>
              <a:t>= "http://venus.sod.asu.edu/WSRepository/xml"</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elementFormDefault</a:t>
            </a:r>
            <a:r>
              <a:rPr lang="en-US" sz="1400" dirty="0">
                <a:latin typeface="Arial" charset="0"/>
                <a:ea typeface="Arial Unicode MS" pitchFamily="34" charset="-128"/>
                <a:cs typeface="Arial Unicode MS" pitchFamily="34" charset="-128"/>
              </a:rPr>
              <a:t>="qualified" </a:t>
            </a:r>
            <a:r>
              <a:rPr lang="en-US" sz="1400" dirty="0" err="1">
                <a:latin typeface="Arial" charset="0"/>
                <a:ea typeface="Arial Unicode MS" pitchFamily="34" charset="-128"/>
                <a:cs typeface="Arial Unicode MS" pitchFamily="34" charset="-128"/>
              </a:rPr>
              <a:t>attributeFormDefault</a:t>
            </a:r>
            <a:r>
              <a:rPr lang="en-US" sz="1400" dirty="0">
                <a:latin typeface="Arial" charset="0"/>
                <a:ea typeface="Arial Unicode MS" pitchFamily="34" charset="-128"/>
                <a:cs typeface="Arial Unicode MS" pitchFamily="34" charset="-128"/>
              </a:rPr>
              <a:t>="unqualified"&gt;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name="Bookstore"&gt;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name="Book"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="unbounded"/&gt;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name="Book"&gt;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name="Title"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name="Author"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="unbounded"/&gt;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name="Year"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="0"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name="ISBN"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="0"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name="Publisher"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="0"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name=“First"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:element</a:t>
            </a:r>
            <a:r>
              <a:rPr lang="en-US" sz="1400" dirty="0">
                <a:latin typeface="Arial" charset="0"/>
                <a:ea typeface="Arial Unicode MS" pitchFamily="34" charset="-128"/>
                <a:cs typeface="Arial Unicode MS" pitchFamily="34" charset="-128"/>
              </a:rPr>
              <a:t> name=“Last"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a:t>
            </a:r>
            <a:r>
              <a:rPr lang="en-US" sz="1400" dirty="0" err="1">
                <a:solidFill>
                  <a:srgbClr val="FF0000"/>
                </a:solidFill>
                <a:latin typeface="Arial" charset="0"/>
                <a:ea typeface="Arial Unicode MS" pitchFamily="34" charset="-128"/>
                <a:cs typeface="Arial Unicode MS" pitchFamily="34" charset="-128"/>
              </a:rPr>
              <a:t>xsd</a:t>
            </a:r>
            <a:r>
              <a:rPr lang="en-US" sz="1400" dirty="0" err="1">
                <a:latin typeface="Arial" charset="0"/>
                <a:ea typeface="Arial Unicode MS" pitchFamily="34" charset="-128"/>
                <a:cs typeface="Arial Unicode MS" pitchFamily="34" charset="-128"/>
              </a:rPr>
              <a:t>:schema</a:t>
            </a:r>
            <a:r>
              <a:rPr lang="en-US" sz="1400" dirty="0">
                <a:latin typeface="Arial" charset="0"/>
                <a:ea typeface="Arial Unicode MS" pitchFamily="34" charset="-128"/>
                <a:cs typeface="Arial Unicode MS" pitchFamily="34" charset="-128"/>
              </a:rPr>
              <a:t>&gt;</a:t>
            </a:r>
          </a:p>
        </p:txBody>
      </p:sp>
      <p:sp>
        <p:nvSpPr>
          <p:cNvPr id="29701" name="Rectangle 4"/>
          <p:cNvSpPr>
            <a:spLocks noGrp="1" noChangeArrowheads="1"/>
          </p:cNvSpPr>
          <p:nvPr>
            <p:ph type="title"/>
          </p:nvPr>
        </p:nvSpPr>
        <p:spPr>
          <a:xfrm>
            <a:off x="3292475" y="76200"/>
            <a:ext cx="6172200" cy="623888"/>
          </a:xfrm>
          <a:noFill/>
        </p:spPr>
        <p:txBody>
          <a:bodyPr/>
          <a:lstStyle/>
          <a:p>
            <a:pPr algn="ctr" eaLnBrk="1" hangingPunct="1"/>
            <a:r>
              <a:rPr lang="en-US" altLang="zh-CN" sz="2400">
                <a:ea typeface="SimSun" pitchFamily="2" charset="-122"/>
              </a:rPr>
              <a:t>Example: XML Schema of A Bookstore</a:t>
            </a:r>
            <a:endParaRPr lang="en-US" sz="2400"/>
          </a:p>
        </p:txBody>
      </p:sp>
      <p:sp>
        <p:nvSpPr>
          <p:cNvPr id="20" name="Oval Callout 19"/>
          <p:cNvSpPr>
            <a:spLocks noChangeArrowheads="1"/>
          </p:cNvSpPr>
          <p:nvPr/>
        </p:nvSpPr>
        <p:spPr bwMode="auto">
          <a:xfrm>
            <a:off x="8839200" y="553278"/>
            <a:ext cx="1655762" cy="852488"/>
          </a:xfrm>
          <a:prstGeom prst="wedgeEllipseCallout">
            <a:avLst>
              <a:gd name="adj1" fmla="val -120685"/>
              <a:gd name="adj2" fmla="val 28500"/>
            </a:avLst>
          </a:prstGeom>
          <a:solidFill>
            <a:srgbClr val="FFFFCC"/>
          </a:solidFill>
          <a:ln w="9525" algn="ctr">
            <a:solidFill>
              <a:schemeClr val="tx1"/>
            </a:solidFill>
            <a:round/>
            <a:headEnd/>
            <a:tailEnd/>
          </a:ln>
        </p:spPr>
        <p:txBody>
          <a:bodyPr/>
          <a:lstStyle/>
          <a:p>
            <a:r>
              <a:rPr lang="en-US" sz="1600"/>
              <a:t>No default namespaces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2743200" y="533400"/>
            <a:ext cx="7848600" cy="6248400"/>
          </a:xfrm>
          <a:solidFill>
            <a:schemeClr val="bg1"/>
          </a:solidFill>
        </p:spPr>
        <p:txBody>
          <a:bodyPr>
            <a:normAutofit fontScale="70000" lnSpcReduction="20000"/>
          </a:bodyPr>
          <a:lstStyle/>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&lt;?xml version="1.0" encoding="UTF-8"?&gt; </a:t>
            </a:r>
          </a:p>
          <a:p>
            <a:pPr marL="0" indent="0">
              <a:buNone/>
              <a:tabLst>
                <a:tab pos="463550" algn="l"/>
                <a:tab pos="914400" algn="l"/>
                <a:tab pos="1377950" algn="l"/>
                <a:tab pos="1828800" algn="l"/>
              </a:tabLst>
            </a:pPr>
            <a:r>
              <a:rPr lang="en-US" sz="1400" dirty="0">
                <a:latin typeface="Arial" charset="0"/>
              </a:rPr>
              <a:t>&lt;</a:t>
            </a:r>
            <a:r>
              <a:rPr lang="en-US" sz="1400" b="1" dirty="0">
                <a:latin typeface="Arial" charset="0"/>
              </a:rPr>
              <a:t>schema</a:t>
            </a:r>
            <a:r>
              <a:rPr lang="en-US" sz="1400" dirty="0">
                <a:latin typeface="Arial" charset="0"/>
              </a:rPr>
              <a:t> </a:t>
            </a:r>
            <a:r>
              <a:rPr lang="en-US" sz="1400" dirty="0" err="1">
                <a:solidFill>
                  <a:srgbClr val="FF0000"/>
                </a:solidFill>
                <a:latin typeface="Arial" charset="0"/>
              </a:rPr>
              <a:t>xmlns</a:t>
            </a:r>
            <a:r>
              <a:rPr lang="en-US" sz="1400" dirty="0">
                <a:solidFill>
                  <a:srgbClr val="FF0000"/>
                </a:solidFill>
                <a:latin typeface="Arial" charset="0"/>
              </a:rPr>
              <a:t>="http://www.w3.org/2001/XMLSchema"</a:t>
            </a:r>
          </a:p>
          <a:p>
            <a:pPr marL="0" indent="0">
              <a:buNone/>
              <a:tabLst>
                <a:tab pos="463550" algn="l"/>
                <a:tab pos="914400" algn="l"/>
                <a:tab pos="1377950" algn="l"/>
                <a:tab pos="1828800" algn="l"/>
              </a:tabLst>
            </a:pPr>
            <a:r>
              <a:rPr lang="en-US" sz="1400" dirty="0">
                <a:latin typeface="Arial" charset="0"/>
              </a:rPr>
              <a:t>                </a:t>
            </a:r>
            <a:r>
              <a:rPr lang="en-US" sz="1400" dirty="0" err="1">
                <a:latin typeface="Arial" charset="0"/>
              </a:rPr>
              <a:t>targetNamespace</a:t>
            </a:r>
            <a:r>
              <a:rPr lang="en-US" sz="1400" dirty="0">
                <a:latin typeface="Arial" charset="0"/>
              </a:rPr>
              <a:t>= "</a:t>
            </a:r>
            <a:r>
              <a:rPr lang="en-US" sz="1200" dirty="0">
                <a:latin typeface="Arial" charset="0"/>
              </a:rPr>
              <a:t>http://venus.sod.asu.edu/WSRepository/xml/</a:t>
            </a:r>
            <a:r>
              <a:rPr lang="en-US" sz="1400" dirty="0">
                <a:latin typeface="Arial" charset="0"/>
              </a:rPr>
              <a:t>"</a:t>
            </a:r>
          </a:p>
          <a:p>
            <a:pPr marL="0" indent="0">
              <a:buNone/>
              <a:tabLst>
                <a:tab pos="463550" algn="l"/>
                <a:tab pos="914400" algn="l"/>
                <a:tab pos="1377950" algn="l"/>
                <a:tab pos="1828800" algn="l"/>
              </a:tabLst>
            </a:pPr>
            <a:r>
              <a:rPr lang="en-US" sz="1400" dirty="0">
                <a:latin typeface="Arial" charset="0"/>
              </a:rPr>
              <a:t>               </a:t>
            </a:r>
            <a:r>
              <a:rPr lang="en-US" sz="1400" dirty="0" err="1">
                <a:solidFill>
                  <a:srgbClr val="FF0000"/>
                </a:solidFill>
                <a:latin typeface="Arial" charset="0"/>
              </a:rPr>
              <a:t>xmlns:bs</a:t>
            </a:r>
            <a:r>
              <a:rPr lang="en-US" sz="1400" dirty="0">
                <a:solidFill>
                  <a:srgbClr val="FF0000"/>
                </a:solidFill>
                <a:latin typeface="Arial" charset="0"/>
              </a:rPr>
              <a:t> </a:t>
            </a:r>
            <a:r>
              <a:rPr lang="en-US" sz="1400" dirty="0">
                <a:latin typeface="Arial" charset="0"/>
              </a:rPr>
              <a:t>="http://venus.sod.asu.edu/WSRepository/xml/bookstore.xsd"</a:t>
            </a:r>
          </a:p>
          <a:p>
            <a:pPr marL="0" indent="0">
              <a:buNone/>
              <a:tabLst>
                <a:tab pos="463550" algn="l"/>
                <a:tab pos="914400" algn="l"/>
                <a:tab pos="1377950" algn="l"/>
                <a:tab pos="1828800" algn="l"/>
              </a:tabLst>
            </a:pPr>
            <a:r>
              <a:rPr lang="en-US" sz="1400" dirty="0">
                <a:latin typeface="Arial" charset="0"/>
              </a:rPr>
              <a:t>                      </a:t>
            </a:r>
            <a:r>
              <a:rPr lang="en-US" sz="1400" dirty="0" err="1">
                <a:latin typeface="Arial" charset="0"/>
              </a:rPr>
              <a:t>elementFormDefault</a:t>
            </a:r>
            <a:r>
              <a:rPr lang="en-US" sz="1400" dirty="0">
                <a:latin typeface="Arial" charset="0"/>
              </a:rPr>
              <a:t>="qualified" </a:t>
            </a:r>
            <a:r>
              <a:rPr lang="en-US" sz="1400" dirty="0" err="1">
                <a:latin typeface="Arial" charset="0"/>
              </a:rPr>
              <a:t>attributeFormDefault</a:t>
            </a:r>
            <a:r>
              <a:rPr lang="en-US" sz="1400" dirty="0">
                <a:latin typeface="Arial" charset="0"/>
              </a:rPr>
              <a:t>="unqualified"&gt;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 name="</a:t>
            </a:r>
            <a:r>
              <a:rPr lang="en-US" sz="1400" b="1" dirty="0">
                <a:latin typeface="Arial" charset="0"/>
              </a:rPr>
              <a:t>Bookstore</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dirty="0" err="1">
                <a:solidFill>
                  <a:schemeClr val="folHlink"/>
                </a:solidFill>
                <a:latin typeface="Arial" charset="0"/>
              </a:rPr>
              <a:t>complexType</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&lt;sequence&gt;</a:t>
            </a:r>
          </a:p>
          <a:p>
            <a:pPr marL="0" indent="0">
              <a:buNone/>
              <a:tabLst>
                <a:tab pos="463550" algn="l"/>
                <a:tab pos="914400" algn="l"/>
                <a:tab pos="1377950" algn="l"/>
                <a:tab pos="1828800" algn="l"/>
              </a:tabLst>
            </a:pPr>
            <a:r>
              <a:rPr lang="en-US" sz="1400" dirty="0">
                <a:latin typeface="Arial" charset="0"/>
              </a:rPr>
              <a:t>                &lt;element name="Book" </a:t>
            </a:r>
            <a:r>
              <a:rPr lang="en-US" sz="1400" dirty="0" err="1">
                <a:latin typeface="Arial" charset="0"/>
              </a:rPr>
              <a:t>minOccurs</a:t>
            </a:r>
            <a:r>
              <a:rPr lang="en-US" sz="1400" dirty="0">
                <a:latin typeface="Arial" charset="0"/>
              </a:rPr>
              <a:t>="1" </a:t>
            </a:r>
            <a:r>
              <a:rPr lang="en-US" sz="1400" dirty="0" err="1">
                <a:latin typeface="Arial" charset="0"/>
              </a:rPr>
              <a:t>maxOccurs</a:t>
            </a:r>
            <a:r>
              <a:rPr lang="en-US" sz="1400" dirty="0">
                <a:latin typeface="Arial" charset="0"/>
              </a:rPr>
              <a:t>="unbounded"/&gt;</a:t>
            </a:r>
          </a:p>
          <a:p>
            <a:pPr marL="0" indent="0">
              <a:buNone/>
              <a:tabLst>
                <a:tab pos="463550" algn="l"/>
                <a:tab pos="914400" algn="l"/>
                <a:tab pos="1377950" algn="l"/>
                <a:tab pos="1828800" algn="l"/>
              </a:tabLst>
            </a:pPr>
            <a:r>
              <a:rPr lang="en-US" sz="1400" dirty="0">
                <a:latin typeface="Arial" charset="0"/>
              </a:rPr>
              <a:t>            &lt;/sequence&gt;</a:t>
            </a:r>
          </a:p>
          <a:p>
            <a:pPr marL="0" indent="0">
              <a:buNone/>
              <a:tabLst>
                <a:tab pos="463550" algn="l"/>
                <a:tab pos="914400" algn="l"/>
                <a:tab pos="1377950" algn="l"/>
                <a:tab pos="1828800" algn="l"/>
              </a:tabLst>
            </a:pPr>
            <a:r>
              <a:rPr lang="en-US" sz="1400" dirty="0">
                <a:latin typeface="Arial" charset="0"/>
              </a:rPr>
              <a:t>        &lt;/</a:t>
            </a:r>
            <a:r>
              <a:rPr lang="en-US" sz="1400" dirty="0" err="1">
                <a:latin typeface="Arial" charset="0"/>
              </a:rPr>
              <a:t>complexType</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 name="</a:t>
            </a:r>
            <a:r>
              <a:rPr lang="en-US" sz="1400" b="1" dirty="0">
                <a:latin typeface="Arial" charset="0"/>
              </a:rPr>
              <a:t>Book</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dirty="0" err="1">
                <a:solidFill>
                  <a:schemeClr val="folHlink"/>
                </a:solidFill>
                <a:latin typeface="Arial" charset="0"/>
              </a:rPr>
              <a:t>complexType</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&lt;sequence&gt;</a:t>
            </a:r>
          </a:p>
          <a:p>
            <a:pPr marL="0" indent="0">
              <a:buNone/>
              <a:tabLst>
                <a:tab pos="463550" algn="l"/>
                <a:tab pos="914400" algn="l"/>
                <a:tab pos="1377950" algn="l"/>
                <a:tab pos="1828800" algn="l"/>
              </a:tabLst>
            </a:pPr>
            <a:r>
              <a:rPr lang="en-US" sz="1400" dirty="0">
                <a:latin typeface="Arial" charset="0"/>
              </a:rPr>
              <a:t>                &lt;element name="Title" </a:t>
            </a:r>
            <a:r>
              <a:rPr lang="en-US" sz="1400" dirty="0">
                <a:latin typeface="Arial" charset="0"/>
                <a:ea typeface="Arial Unicode MS" pitchFamily="34" charset="-128"/>
                <a:cs typeface="Arial Unicode MS" pitchFamily="34" charset="-128"/>
              </a:rPr>
              <a:t>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rPr>
              <a:t>minOccurs</a:t>
            </a:r>
            <a:r>
              <a:rPr lang="en-US" sz="1400" dirty="0">
                <a:latin typeface="Arial" charset="0"/>
              </a:rPr>
              <a:t>="1" </a:t>
            </a:r>
            <a:r>
              <a:rPr lang="en-US" sz="1400" dirty="0" err="1">
                <a:latin typeface="Arial" charset="0"/>
              </a:rPr>
              <a:t>maxOccurs</a:t>
            </a:r>
            <a:r>
              <a:rPr lang="en-US" sz="1400" dirty="0">
                <a:latin typeface="Arial" charset="0"/>
              </a:rPr>
              <a:t>="1"/&gt;</a:t>
            </a:r>
          </a:p>
          <a:p>
            <a:pPr marL="0" indent="0">
              <a:buNone/>
              <a:tabLst>
                <a:tab pos="463550" algn="l"/>
                <a:tab pos="914400" algn="l"/>
                <a:tab pos="1377950" algn="l"/>
                <a:tab pos="1828800" algn="l"/>
              </a:tabLst>
            </a:pPr>
            <a:r>
              <a:rPr lang="en-US" sz="1400" dirty="0">
                <a:latin typeface="Arial" charset="0"/>
              </a:rPr>
              <a:t>                &lt;element name="Author" </a:t>
            </a:r>
            <a:r>
              <a:rPr lang="en-US" sz="1400" dirty="0">
                <a:latin typeface="Arial" charset="0"/>
                <a:ea typeface="Arial Unicode MS" pitchFamily="34" charset="-128"/>
                <a:cs typeface="Arial Unicode MS" pitchFamily="34" charset="-128"/>
              </a:rPr>
              <a:t>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rPr>
              <a:t>minOccurs</a:t>
            </a:r>
            <a:r>
              <a:rPr lang="en-US" sz="1400" dirty="0">
                <a:latin typeface="Arial" charset="0"/>
              </a:rPr>
              <a:t>="1" </a:t>
            </a:r>
            <a:r>
              <a:rPr lang="en-US" sz="1400" dirty="0" err="1">
                <a:latin typeface="Arial" charset="0"/>
              </a:rPr>
              <a:t>maxOccurs</a:t>
            </a:r>
            <a:r>
              <a:rPr lang="en-US" sz="1400" dirty="0">
                <a:latin typeface="Arial" charset="0"/>
              </a:rPr>
              <a:t>="unbounded"/&gt;</a:t>
            </a:r>
          </a:p>
          <a:p>
            <a:pPr marL="0" indent="0">
              <a:buNone/>
              <a:tabLst>
                <a:tab pos="463550" algn="l"/>
                <a:tab pos="914400" algn="l"/>
                <a:tab pos="1377950" algn="l"/>
                <a:tab pos="1828800" algn="l"/>
              </a:tabLst>
            </a:pPr>
            <a:r>
              <a:rPr lang="en-US" sz="1400" dirty="0">
                <a:latin typeface="Arial" charset="0"/>
              </a:rPr>
              <a:t>                &lt;element name="Year" </a:t>
            </a:r>
            <a:r>
              <a:rPr lang="en-US" sz="1400" dirty="0">
                <a:latin typeface="Arial" charset="0"/>
                <a:ea typeface="Arial Unicode MS" pitchFamily="34" charset="-128"/>
                <a:cs typeface="Arial Unicode MS" pitchFamily="34" charset="-128"/>
              </a:rPr>
              <a:t>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rPr>
              <a:t>minOccurs</a:t>
            </a:r>
            <a:r>
              <a:rPr lang="en-US" sz="1400" dirty="0">
                <a:latin typeface="Arial" charset="0"/>
              </a:rPr>
              <a:t>="0" </a:t>
            </a:r>
            <a:r>
              <a:rPr lang="en-US" sz="1400" dirty="0" err="1">
                <a:latin typeface="Arial" charset="0"/>
              </a:rPr>
              <a:t>maxOccurs</a:t>
            </a:r>
            <a:r>
              <a:rPr lang="en-US" sz="1400" dirty="0">
                <a:latin typeface="Arial" charset="0"/>
              </a:rPr>
              <a:t>="1"/&gt;</a:t>
            </a:r>
          </a:p>
          <a:p>
            <a:pPr marL="0" indent="0">
              <a:buNone/>
              <a:tabLst>
                <a:tab pos="463550" algn="l"/>
                <a:tab pos="914400" algn="l"/>
                <a:tab pos="1377950" algn="l"/>
                <a:tab pos="1828800" algn="l"/>
              </a:tabLst>
            </a:pPr>
            <a:r>
              <a:rPr lang="en-US" sz="1400" dirty="0">
                <a:latin typeface="Arial" charset="0"/>
              </a:rPr>
              <a:t>                &lt;element name="ISBN" </a:t>
            </a:r>
            <a:r>
              <a:rPr lang="en-US" sz="1400" dirty="0">
                <a:latin typeface="Arial" charset="0"/>
                <a:ea typeface="Arial Unicode MS" pitchFamily="34" charset="-128"/>
                <a:cs typeface="Arial Unicode MS" pitchFamily="34" charset="-128"/>
              </a:rPr>
              <a:t>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r>
              <a:rPr lang="en-US" sz="1400" dirty="0" err="1">
                <a:latin typeface="Arial" charset="0"/>
              </a:rPr>
              <a:t>minOccurs</a:t>
            </a:r>
            <a:r>
              <a:rPr lang="en-US" sz="1400" dirty="0">
                <a:latin typeface="Arial" charset="0"/>
              </a:rPr>
              <a:t>="0" </a:t>
            </a:r>
            <a:r>
              <a:rPr lang="en-US" sz="1400" dirty="0" err="1">
                <a:latin typeface="Arial" charset="0"/>
              </a:rPr>
              <a:t>maxOccurs</a:t>
            </a:r>
            <a:r>
              <a:rPr lang="en-US" sz="1400" dirty="0">
                <a:latin typeface="Arial" charset="0"/>
              </a:rPr>
              <a:t>="1"/&gt;</a:t>
            </a:r>
          </a:p>
          <a:p>
            <a:pPr marL="0" indent="0">
              <a:buNone/>
              <a:tabLst>
                <a:tab pos="463550" algn="l"/>
                <a:tab pos="914400" algn="l"/>
                <a:tab pos="1377950" algn="l"/>
                <a:tab pos="1828800" algn="l"/>
              </a:tabLst>
            </a:pPr>
            <a:r>
              <a:rPr lang="en-US" sz="1400" dirty="0">
                <a:latin typeface="Arial" charset="0"/>
              </a:rPr>
              <a:t>	   &lt;/sequence&gt;</a:t>
            </a:r>
          </a:p>
          <a:p>
            <a:pPr marL="0" indent="0">
              <a:buNone/>
              <a:tabLst>
                <a:tab pos="463550" algn="l"/>
                <a:tab pos="914400" algn="l"/>
                <a:tab pos="1377950" algn="l"/>
                <a:tab pos="1828800" algn="l"/>
              </a:tabLst>
            </a:pPr>
            <a:r>
              <a:rPr lang="en-US" sz="1400" dirty="0">
                <a:latin typeface="Arial" charset="0"/>
              </a:rPr>
              <a:t>        &lt;/</a:t>
            </a:r>
            <a:r>
              <a:rPr lang="en-US" sz="1400" dirty="0" err="1">
                <a:latin typeface="Arial" charset="0"/>
              </a:rPr>
              <a:t>complexType</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 name=“First" type="string"/&gt;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 name=“Last" type="string"/&gt;</a:t>
            </a:r>
          </a:p>
          <a:p>
            <a:pPr marL="0" indent="0">
              <a:buNone/>
              <a:tabLst>
                <a:tab pos="463550" algn="l"/>
                <a:tab pos="914400" algn="l"/>
                <a:tab pos="1377950" algn="l"/>
                <a:tab pos="1828800" algn="l"/>
              </a:tabLst>
            </a:pPr>
            <a:r>
              <a:rPr lang="en-US" sz="1400" dirty="0">
                <a:latin typeface="Arial" charset="0"/>
              </a:rPr>
              <a:t>    &lt;</a:t>
            </a:r>
            <a:r>
              <a:rPr lang="en-US" sz="1400" b="1" dirty="0">
                <a:latin typeface="Arial" charset="0"/>
              </a:rPr>
              <a:t>element</a:t>
            </a:r>
            <a:r>
              <a:rPr lang="en-US" sz="1400" dirty="0">
                <a:latin typeface="Arial" charset="0"/>
              </a:rPr>
              <a:t> name=“Size" type=“</a:t>
            </a:r>
            <a:r>
              <a:rPr lang="en-US" sz="1400" dirty="0" err="1">
                <a:solidFill>
                  <a:srgbClr val="FF0000"/>
                </a:solidFill>
                <a:latin typeface="Arial" charset="0"/>
              </a:rPr>
              <a:t>bs</a:t>
            </a:r>
            <a:r>
              <a:rPr lang="en-US" sz="1400" dirty="0" err="1">
                <a:latin typeface="Arial" charset="0"/>
              </a:rPr>
              <a:t>:DIN</a:t>
            </a:r>
            <a:r>
              <a:rPr lang="en-US" sz="1400" dirty="0">
                <a:latin typeface="Arial" charset="0"/>
              </a:rPr>
              <a:t>"/&gt;</a:t>
            </a:r>
          </a:p>
          <a:p>
            <a:pPr marL="0" indent="0">
              <a:buNone/>
              <a:tabLst>
                <a:tab pos="463550" algn="l"/>
                <a:tab pos="914400" algn="l"/>
                <a:tab pos="1377950" algn="l"/>
                <a:tab pos="1828800" algn="l"/>
              </a:tabLst>
            </a:pPr>
            <a:r>
              <a:rPr lang="en-US" sz="1400" dirty="0">
                <a:latin typeface="Arial" charset="0"/>
              </a:rPr>
              <a:t>&lt;/schema&gt;</a:t>
            </a:r>
          </a:p>
        </p:txBody>
      </p:sp>
      <p:sp>
        <p:nvSpPr>
          <p:cNvPr id="30723" name="Slide Number Placeholder 5"/>
          <p:cNvSpPr>
            <a:spLocks noGrp="1"/>
          </p:cNvSpPr>
          <p:nvPr>
            <p:ph type="sldNum" sz="quarter" idx="12"/>
          </p:nvPr>
        </p:nvSpPr>
        <p:spPr>
          <a:xfrm>
            <a:off x="1600200" y="685800"/>
            <a:ext cx="762000" cy="457200"/>
          </a:xfrm>
          <a:noFill/>
        </p:spPr>
        <p:txBody>
          <a:bodyPr/>
          <a:lstStyle/>
          <a:p>
            <a:fld id="{A89E1914-A3A4-49D4-96CF-8D771B68C2DF}" type="slidenum">
              <a:rPr lang="en-US" smtClean="0"/>
              <a:pPr/>
              <a:t>101</a:t>
            </a:fld>
            <a:endParaRPr lang="en-US"/>
          </a:p>
        </p:txBody>
      </p:sp>
      <p:sp>
        <p:nvSpPr>
          <p:cNvPr id="30724" name="Rectangle 4"/>
          <p:cNvSpPr>
            <a:spLocks noGrp="1" noChangeArrowheads="1"/>
          </p:cNvSpPr>
          <p:nvPr>
            <p:ph type="title"/>
          </p:nvPr>
        </p:nvSpPr>
        <p:spPr>
          <a:xfrm>
            <a:off x="3429000" y="0"/>
            <a:ext cx="6172200" cy="471488"/>
          </a:xfrm>
          <a:noFill/>
        </p:spPr>
        <p:txBody>
          <a:bodyPr/>
          <a:lstStyle/>
          <a:p>
            <a:pPr algn="ctr" eaLnBrk="1" hangingPunct="1"/>
            <a:r>
              <a:rPr lang="en-US" altLang="zh-CN" sz="2400">
                <a:ea typeface="SimSun" pitchFamily="2" charset="-122"/>
              </a:rPr>
              <a:t>Better Choice of Default Namespace</a:t>
            </a:r>
            <a:endParaRPr lang="en-US" sz="2400"/>
          </a:p>
        </p:txBody>
      </p:sp>
      <p:grpSp>
        <p:nvGrpSpPr>
          <p:cNvPr id="30725" name="Group 8"/>
          <p:cNvGrpSpPr>
            <a:grpSpLocks/>
          </p:cNvGrpSpPr>
          <p:nvPr/>
        </p:nvGrpSpPr>
        <p:grpSpPr bwMode="auto">
          <a:xfrm>
            <a:off x="2590800" y="2057400"/>
            <a:ext cx="228600" cy="1066800"/>
            <a:chOff x="1584" y="816"/>
            <a:chExt cx="144" cy="864"/>
          </a:xfrm>
        </p:grpSpPr>
        <p:sp>
          <p:nvSpPr>
            <p:cNvPr id="30736" name="Freeform 6"/>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30737" name="Freeform 7"/>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30726" name="Group 9"/>
          <p:cNvGrpSpPr>
            <a:grpSpLocks/>
          </p:cNvGrpSpPr>
          <p:nvPr/>
        </p:nvGrpSpPr>
        <p:grpSpPr bwMode="auto">
          <a:xfrm>
            <a:off x="2590800" y="3657600"/>
            <a:ext cx="228600" cy="1676400"/>
            <a:chOff x="1584" y="816"/>
            <a:chExt cx="144" cy="864"/>
          </a:xfrm>
        </p:grpSpPr>
        <p:sp>
          <p:nvSpPr>
            <p:cNvPr id="30734" name="Freeform 10"/>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30735" name="Freeform 11"/>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30727" name="Group 12"/>
          <p:cNvGrpSpPr>
            <a:grpSpLocks/>
          </p:cNvGrpSpPr>
          <p:nvPr/>
        </p:nvGrpSpPr>
        <p:grpSpPr bwMode="auto">
          <a:xfrm>
            <a:off x="2590800" y="5791200"/>
            <a:ext cx="304800" cy="609600"/>
            <a:chOff x="1584" y="816"/>
            <a:chExt cx="144" cy="864"/>
          </a:xfrm>
        </p:grpSpPr>
        <p:sp>
          <p:nvSpPr>
            <p:cNvPr id="30732" name="Freeform 13"/>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30733" name="Freeform 14"/>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sp>
        <p:nvSpPr>
          <p:cNvPr id="30728" name="Rectangle 17"/>
          <p:cNvSpPr>
            <a:spLocks noChangeArrowheads="1"/>
          </p:cNvSpPr>
          <p:nvPr/>
        </p:nvSpPr>
        <p:spPr bwMode="auto">
          <a:xfrm>
            <a:off x="1600200" y="2438401"/>
            <a:ext cx="1030288" cy="646113"/>
          </a:xfrm>
          <a:prstGeom prst="rect">
            <a:avLst/>
          </a:prstGeom>
          <a:noFill/>
          <a:ln w="9525">
            <a:noFill/>
            <a:miter lim="800000"/>
            <a:headEnd/>
            <a:tailEnd/>
          </a:ln>
        </p:spPr>
        <p:txBody>
          <a:bodyPr wrap="none">
            <a:spAutoFit/>
          </a:bodyPr>
          <a:lstStyle/>
          <a:p>
            <a:r>
              <a:rPr lang="en-US">
                <a:solidFill>
                  <a:schemeClr val="folHlink"/>
                </a:solidFill>
              </a:rPr>
              <a:t>Complex</a:t>
            </a:r>
          </a:p>
          <a:p>
            <a:r>
              <a:rPr lang="en-US">
                <a:solidFill>
                  <a:schemeClr val="folHlink"/>
                </a:solidFill>
              </a:rPr>
              <a:t>Type</a:t>
            </a:r>
          </a:p>
        </p:txBody>
      </p:sp>
      <p:sp>
        <p:nvSpPr>
          <p:cNvPr id="30729" name="Rectangle 18"/>
          <p:cNvSpPr>
            <a:spLocks noChangeArrowheads="1"/>
          </p:cNvSpPr>
          <p:nvPr/>
        </p:nvSpPr>
        <p:spPr bwMode="auto">
          <a:xfrm>
            <a:off x="1600200" y="4281488"/>
            <a:ext cx="1030288" cy="646112"/>
          </a:xfrm>
          <a:prstGeom prst="rect">
            <a:avLst/>
          </a:prstGeom>
          <a:noFill/>
          <a:ln w="9525">
            <a:noFill/>
            <a:miter lim="800000"/>
            <a:headEnd/>
            <a:tailEnd/>
          </a:ln>
        </p:spPr>
        <p:txBody>
          <a:bodyPr wrap="none">
            <a:spAutoFit/>
          </a:bodyPr>
          <a:lstStyle/>
          <a:p>
            <a:r>
              <a:rPr lang="en-US">
                <a:solidFill>
                  <a:schemeClr val="folHlink"/>
                </a:solidFill>
              </a:rPr>
              <a:t>Complex</a:t>
            </a:r>
          </a:p>
          <a:p>
            <a:r>
              <a:rPr lang="en-US">
                <a:solidFill>
                  <a:schemeClr val="folHlink"/>
                </a:solidFill>
              </a:rPr>
              <a:t>Type</a:t>
            </a:r>
          </a:p>
        </p:txBody>
      </p:sp>
      <p:sp>
        <p:nvSpPr>
          <p:cNvPr id="30730" name="Rectangle 19"/>
          <p:cNvSpPr>
            <a:spLocks noChangeArrowheads="1"/>
          </p:cNvSpPr>
          <p:nvPr/>
        </p:nvSpPr>
        <p:spPr bwMode="auto">
          <a:xfrm>
            <a:off x="1701800" y="5867401"/>
            <a:ext cx="838200" cy="646113"/>
          </a:xfrm>
          <a:prstGeom prst="rect">
            <a:avLst/>
          </a:prstGeom>
          <a:noFill/>
          <a:ln w="9525">
            <a:noFill/>
            <a:miter lim="800000"/>
            <a:headEnd/>
            <a:tailEnd/>
          </a:ln>
        </p:spPr>
        <p:txBody>
          <a:bodyPr wrap="none">
            <a:spAutoFit/>
          </a:bodyPr>
          <a:lstStyle/>
          <a:p>
            <a:r>
              <a:rPr lang="en-US">
                <a:solidFill>
                  <a:schemeClr val="folHlink"/>
                </a:solidFill>
              </a:rPr>
              <a:t>Simple</a:t>
            </a:r>
          </a:p>
          <a:p>
            <a:r>
              <a:rPr lang="en-US">
                <a:solidFill>
                  <a:schemeClr val="folHlink"/>
                </a:solidFill>
              </a:rPr>
              <a:t>Type</a:t>
            </a:r>
          </a:p>
        </p:txBody>
      </p:sp>
      <p:sp>
        <p:nvSpPr>
          <p:cNvPr id="21" name="Oval Callout 20"/>
          <p:cNvSpPr>
            <a:spLocks noChangeArrowheads="1"/>
          </p:cNvSpPr>
          <p:nvPr/>
        </p:nvSpPr>
        <p:spPr bwMode="auto">
          <a:xfrm>
            <a:off x="8686800" y="297656"/>
            <a:ext cx="1655762" cy="776288"/>
          </a:xfrm>
          <a:prstGeom prst="wedgeEllipseCallout">
            <a:avLst>
              <a:gd name="adj1" fmla="val -130683"/>
              <a:gd name="adj2" fmla="val 27893"/>
            </a:avLst>
          </a:prstGeom>
          <a:solidFill>
            <a:srgbClr val="FFFFCC"/>
          </a:solidFill>
          <a:ln w="9525" algn="ctr">
            <a:solidFill>
              <a:schemeClr val="tx1"/>
            </a:solidFill>
            <a:round/>
            <a:headEnd/>
            <a:tailEnd/>
          </a:ln>
        </p:spPr>
        <p:txBody>
          <a:bodyPr/>
          <a:lstStyle/>
          <a:p>
            <a:r>
              <a:rPr lang="en-US" sz="1600"/>
              <a:t>Default</a:t>
            </a:r>
          </a:p>
          <a:p>
            <a:r>
              <a:rPr lang="en-US" sz="1600"/>
              <a:t>namespace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70" name="AutoShape 6"/>
          <p:cNvSpPr>
            <a:spLocks noChangeArrowheads="1"/>
          </p:cNvSpPr>
          <p:nvPr/>
        </p:nvSpPr>
        <p:spPr bwMode="auto">
          <a:xfrm>
            <a:off x="9372600" y="898526"/>
            <a:ext cx="1219200" cy="1281113"/>
          </a:xfrm>
          <a:prstGeom prst="wedgeRoundRectCallout">
            <a:avLst>
              <a:gd name="adj1" fmla="val -110542"/>
              <a:gd name="adj2" fmla="val 119366"/>
              <a:gd name="adj3" fmla="val 16667"/>
            </a:avLst>
          </a:prstGeom>
          <a:solidFill>
            <a:schemeClr val="bg1"/>
          </a:solidFill>
          <a:ln w="9525">
            <a:solidFill>
              <a:schemeClr val="tx1"/>
            </a:solidFill>
            <a:miter lim="800000"/>
            <a:headEnd/>
            <a:tailEnd/>
          </a:ln>
        </p:spPr>
        <p:txBody>
          <a:bodyPr/>
          <a:lstStyle/>
          <a:p>
            <a:pPr algn="ctr"/>
            <a:r>
              <a:rPr lang="en-US" b="1"/>
              <a:t>xsi</a:t>
            </a:r>
            <a:r>
              <a:rPr lang="en-US"/>
              <a:t>: </a:t>
            </a:r>
          </a:p>
          <a:p>
            <a:pPr algn="ctr"/>
            <a:r>
              <a:rPr lang="en-US"/>
              <a:t>XML Schema Instance</a:t>
            </a:r>
          </a:p>
        </p:txBody>
      </p:sp>
      <p:sp>
        <p:nvSpPr>
          <p:cNvPr id="31747" name="Slide Number Placeholder 5"/>
          <p:cNvSpPr>
            <a:spLocks noGrp="1"/>
          </p:cNvSpPr>
          <p:nvPr>
            <p:ph type="sldNum" sz="quarter" idx="12"/>
          </p:nvPr>
        </p:nvSpPr>
        <p:spPr>
          <a:noFill/>
        </p:spPr>
        <p:txBody>
          <a:bodyPr/>
          <a:lstStyle/>
          <a:p>
            <a:fld id="{80AC6955-894F-4F3F-8168-4A1D13F5515A}" type="slidenum">
              <a:rPr lang="en-US" smtClean="0"/>
              <a:pPr/>
              <a:t>102</a:t>
            </a:fld>
            <a:endParaRPr lang="en-US"/>
          </a:p>
        </p:txBody>
      </p:sp>
      <p:sp>
        <p:nvSpPr>
          <p:cNvPr id="31748" name="Rectangle 2"/>
          <p:cNvSpPr>
            <a:spLocks noGrp="1" noChangeArrowheads="1"/>
          </p:cNvSpPr>
          <p:nvPr>
            <p:ph type="title"/>
          </p:nvPr>
        </p:nvSpPr>
        <p:spPr/>
        <p:txBody>
          <a:bodyPr/>
          <a:lstStyle/>
          <a:p>
            <a:pPr eaLnBrk="1" hangingPunct="1"/>
            <a:r>
              <a:rPr lang="en-US"/>
              <a:t>Using a Schema in an Instance</a:t>
            </a:r>
          </a:p>
        </p:txBody>
      </p:sp>
      <p:sp>
        <p:nvSpPr>
          <p:cNvPr id="28676" name="Rectangle 3"/>
          <p:cNvSpPr>
            <a:spLocks noGrp="1" noChangeArrowheads="1"/>
          </p:cNvSpPr>
          <p:nvPr>
            <p:ph type="body" idx="1"/>
          </p:nvPr>
        </p:nvSpPr>
        <p:spPr>
          <a:xfrm>
            <a:off x="1676400" y="1944688"/>
            <a:ext cx="8915400" cy="4608512"/>
          </a:xfrm>
        </p:spPr>
        <p:txBody>
          <a:bodyPr>
            <a:normAutofit fontScale="92500" lnSpcReduction="10000"/>
          </a:bodyPr>
          <a:lstStyle/>
          <a:p>
            <a:pPr eaLnBrk="1" hangingPunct="1">
              <a:lnSpc>
                <a:spcPct val="80000"/>
              </a:lnSpc>
              <a:buFont typeface="Wingdings" pitchFamily="2" charset="2"/>
              <a:buNone/>
              <a:defRPr/>
            </a:pPr>
            <a:r>
              <a:rPr lang="en-US" sz="2000" dirty="0"/>
              <a:t>&lt;?xml version="1.0"?&gt; </a:t>
            </a:r>
          </a:p>
          <a:p>
            <a:pPr eaLnBrk="1" hangingPunct="1">
              <a:lnSpc>
                <a:spcPct val="80000"/>
              </a:lnSpc>
              <a:buNone/>
              <a:defRPr/>
            </a:pPr>
            <a:r>
              <a:rPr lang="en-US" sz="2000" dirty="0"/>
              <a:t>&lt;Bookstore </a:t>
            </a:r>
            <a:r>
              <a:rPr lang="en-US" sz="2000" dirty="0" err="1">
                <a:solidFill>
                  <a:srgbClr val="FF0000"/>
                </a:solidFill>
              </a:rPr>
              <a:t>xmlns</a:t>
            </a:r>
            <a:r>
              <a:rPr lang="en-US" sz="2000" dirty="0">
                <a:solidFill>
                  <a:srgbClr val="FF0000"/>
                </a:solidFill>
              </a:rPr>
              <a:t> ="http://venus.sod.asu.edu/WSRepository/xml/" </a:t>
            </a:r>
          </a:p>
          <a:p>
            <a:pPr eaLnBrk="1" hangingPunct="1">
              <a:lnSpc>
                <a:spcPct val="80000"/>
              </a:lnSpc>
              <a:buNone/>
              <a:defRPr/>
            </a:pPr>
            <a:r>
              <a:rPr lang="en-US" sz="2000" dirty="0">
                <a:latin typeface="Arial" charset="0"/>
              </a:rPr>
              <a:t>         </a:t>
            </a:r>
            <a:r>
              <a:rPr lang="en-US" sz="2000" dirty="0" err="1">
                <a:latin typeface="+mj-lt"/>
              </a:rPr>
              <a:t>xmlns:</a:t>
            </a:r>
            <a:r>
              <a:rPr lang="en-US" sz="2000" dirty="0" err="1">
                <a:solidFill>
                  <a:srgbClr val="0000FF"/>
                </a:solidFill>
                <a:latin typeface="+mj-lt"/>
              </a:rPr>
              <a:t>bs</a:t>
            </a:r>
            <a:r>
              <a:rPr lang="en-US" sz="2000" dirty="0">
                <a:latin typeface="+mj-lt"/>
              </a:rPr>
              <a:t> ="http://venus.sod.asu.edu/WSRepository/xml/bookstore.xsd"</a:t>
            </a:r>
          </a:p>
          <a:p>
            <a:pPr eaLnBrk="1" hangingPunct="1">
              <a:lnSpc>
                <a:spcPct val="80000"/>
              </a:lnSpc>
              <a:buFont typeface="Wingdings" pitchFamily="2" charset="2"/>
              <a:buNone/>
              <a:defRPr/>
            </a:pPr>
            <a:r>
              <a:rPr lang="en-US" sz="2000" dirty="0"/>
              <a:t>          </a:t>
            </a:r>
            <a:r>
              <a:rPr lang="en-US" sz="2000" dirty="0" err="1"/>
              <a:t>xmlns:</a:t>
            </a:r>
            <a:r>
              <a:rPr lang="en-US" sz="2000" dirty="0" err="1">
                <a:solidFill>
                  <a:srgbClr val="0000FF"/>
                </a:solidFill>
              </a:rPr>
              <a:t>xsi</a:t>
            </a:r>
            <a:r>
              <a:rPr lang="en-US" sz="2000" dirty="0"/>
              <a:t>="http://www.w3.org/2001/XMLSchema-instance" </a:t>
            </a:r>
          </a:p>
          <a:p>
            <a:pPr eaLnBrk="1" hangingPunct="1">
              <a:lnSpc>
                <a:spcPct val="80000"/>
              </a:lnSpc>
              <a:buNone/>
              <a:defRPr/>
            </a:pPr>
            <a:r>
              <a:rPr lang="en-US" sz="2000" dirty="0"/>
              <a:t>          </a:t>
            </a:r>
            <a:r>
              <a:rPr lang="en-US" sz="2000" dirty="0" err="1">
                <a:solidFill>
                  <a:srgbClr val="0000FF"/>
                </a:solidFill>
              </a:rPr>
              <a:t>xsi</a:t>
            </a:r>
            <a:r>
              <a:rPr lang="en-US" sz="2000" dirty="0" err="1"/>
              <a:t>:schemaLocation</a:t>
            </a:r>
            <a:r>
              <a:rPr lang="en-US" sz="2000" dirty="0"/>
              <a:t>="</a:t>
            </a:r>
            <a:r>
              <a:rPr lang="en-US" sz="1600" dirty="0"/>
              <a:t>http://venus.sod.asu.edu/WSRepository/xml/</a:t>
            </a:r>
            <a:r>
              <a:rPr lang="en-US" sz="1800" dirty="0"/>
              <a:t>bookstore.xsd</a:t>
            </a:r>
            <a:r>
              <a:rPr lang="en-US" sz="2000" dirty="0"/>
              <a:t>"&gt; </a:t>
            </a:r>
          </a:p>
          <a:p>
            <a:pPr eaLnBrk="1" hangingPunct="1">
              <a:lnSpc>
                <a:spcPct val="80000"/>
              </a:lnSpc>
              <a:buFont typeface="Wingdings" pitchFamily="2" charset="2"/>
              <a:buNone/>
              <a:defRPr/>
            </a:pPr>
            <a:r>
              <a:rPr lang="en-US" sz="2000" dirty="0"/>
              <a:t>	&lt;Book&gt; </a:t>
            </a:r>
          </a:p>
          <a:p>
            <a:pPr eaLnBrk="1" hangingPunct="1">
              <a:lnSpc>
                <a:spcPct val="80000"/>
              </a:lnSpc>
              <a:buFont typeface="Wingdings" pitchFamily="2" charset="2"/>
              <a:buNone/>
              <a:defRPr/>
            </a:pPr>
            <a:r>
              <a:rPr lang="en-US" sz="2000" dirty="0"/>
              <a:t>           	&lt;Title&gt;Introduction to Programming Languages&lt;/Title&gt; </a:t>
            </a:r>
          </a:p>
          <a:p>
            <a:pPr eaLnBrk="1" hangingPunct="1">
              <a:lnSpc>
                <a:spcPct val="80000"/>
              </a:lnSpc>
              <a:buFont typeface="Wingdings" pitchFamily="2" charset="2"/>
              <a:buNone/>
              <a:defRPr/>
            </a:pPr>
            <a:r>
              <a:rPr lang="en-US" sz="2000" dirty="0"/>
              <a:t>		&lt;Author&gt;Yinong Chen&lt;/Author&gt; </a:t>
            </a:r>
          </a:p>
          <a:p>
            <a:pPr eaLnBrk="1" hangingPunct="1">
              <a:lnSpc>
                <a:spcPct val="80000"/>
              </a:lnSpc>
              <a:buFont typeface="Wingdings" pitchFamily="2" charset="2"/>
              <a:buNone/>
              <a:defRPr/>
            </a:pPr>
            <a:r>
              <a:rPr lang="en-US" sz="2000" dirty="0"/>
              <a:t>		&lt;Author&gt;W.T. Tsai&lt;/Author&gt; </a:t>
            </a:r>
          </a:p>
          <a:p>
            <a:pPr eaLnBrk="1" hangingPunct="1">
              <a:lnSpc>
                <a:spcPct val="80000"/>
              </a:lnSpc>
              <a:buFont typeface="Wingdings" pitchFamily="2" charset="2"/>
              <a:buNone/>
              <a:defRPr/>
            </a:pPr>
            <a:r>
              <a:rPr lang="en-US" sz="2000" dirty="0"/>
              <a:t>            	&lt;Year&gt;2014&lt;/Year&gt; </a:t>
            </a:r>
          </a:p>
          <a:p>
            <a:pPr eaLnBrk="1" hangingPunct="1">
              <a:lnSpc>
                <a:spcPct val="80000"/>
              </a:lnSpc>
              <a:buNone/>
              <a:defRPr/>
            </a:pPr>
            <a:r>
              <a:rPr lang="en-US" sz="2000" dirty="0"/>
              <a:t>            	&lt;ISBN&gt;978-1-4652-4700-1&lt;/ISBN&gt; </a:t>
            </a:r>
          </a:p>
          <a:p>
            <a:pPr eaLnBrk="1" hangingPunct="1">
              <a:lnSpc>
                <a:spcPct val="80000"/>
              </a:lnSpc>
              <a:buFont typeface="Wingdings" pitchFamily="2" charset="2"/>
              <a:buNone/>
              <a:defRPr/>
            </a:pPr>
            <a:r>
              <a:rPr lang="en-US" sz="2000" dirty="0"/>
              <a:t>		&lt;Size&gt;10x8&lt;/Size&gt;</a:t>
            </a:r>
          </a:p>
          <a:p>
            <a:pPr eaLnBrk="1" hangingPunct="1">
              <a:lnSpc>
                <a:spcPct val="80000"/>
              </a:lnSpc>
              <a:buFont typeface="Wingdings" pitchFamily="2" charset="2"/>
              <a:buNone/>
              <a:defRPr/>
            </a:pPr>
            <a:r>
              <a:rPr lang="en-US" sz="2000" dirty="0"/>
              <a:t>	&lt;/Book&gt;         ... </a:t>
            </a:r>
          </a:p>
          <a:p>
            <a:pPr eaLnBrk="1" hangingPunct="1">
              <a:lnSpc>
                <a:spcPct val="80000"/>
              </a:lnSpc>
              <a:buFont typeface="Wingdings" pitchFamily="2" charset="2"/>
              <a:buNone/>
              <a:defRPr/>
            </a:pPr>
            <a:r>
              <a:rPr lang="en-US" sz="2000" dirty="0"/>
              <a:t>&lt;/Bookstore&gt;</a:t>
            </a:r>
          </a:p>
        </p:txBody>
      </p:sp>
      <p:sp>
        <p:nvSpPr>
          <p:cNvPr id="497669" name="AutoShape 5"/>
          <p:cNvSpPr>
            <a:spLocks noChangeArrowheads="1"/>
          </p:cNvSpPr>
          <p:nvPr/>
        </p:nvSpPr>
        <p:spPr bwMode="auto">
          <a:xfrm>
            <a:off x="5334000" y="898526"/>
            <a:ext cx="1752600" cy="1082675"/>
          </a:xfrm>
          <a:prstGeom prst="wedgeRoundRectCallout">
            <a:avLst>
              <a:gd name="adj1" fmla="val -51264"/>
              <a:gd name="adj2" fmla="val 73574"/>
              <a:gd name="adj3" fmla="val 16667"/>
            </a:avLst>
          </a:prstGeom>
          <a:solidFill>
            <a:schemeClr val="bg1"/>
          </a:solidFill>
          <a:ln w="9525">
            <a:solidFill>
              <a:schemeClr val="tx1"/>
            </a:solidFill>
            <a:miter lim="800000"/>
            <a:headEnd/>
            <a:tailEnd/>
          </a:ln>
        </p:spPr>
        <p:txBody>
          <a:bodyPr/>
          <a:lstStyle/>
          <a:p>
            <a:pPr algn="ctr"/>
            <a:r>
              <a:rPr lang="en-US" b="1" dirty="0" err="1"/>
              <a:t>xmlns</a:t>
            </a:r>
            <a:r>
              <a:rPr lang="en-US" dirty="0"/>
              <a:t>:</a:t>
            </a:r>
          </a:p>
          <a:p>
            <a:pPr algn="ctr"/>
            <a:r>
              <a:rPr lang="en-US" dirty="0">
                <a:solidFill>
                  <a:srgbClr val="FF0000"/>
                </a:solidFill>
              </a:rPr>
              <a:t>Default</a:t>
            </a:r>
            <a:r>
              <a:rPr lang="en-US" dirty="0"/>
              <a:t> XML  namespace</a:t>
            </a:r>
          </a:p>
        </p:txBody>
      </p:sp>
      <p:sp>
        <p:nvSpPr>
          <p:cNvPr id="497671" name="AutoShape 7"/>
          <p:cNvSpPr>
            <a:spLocks noChangeArrowheads="1"/>
          </p:cNvSpPr>
          <p:nvPr/>
        </p:nvSpPr>
        <p:spPr bwMode="auto">
          <a:xfrm>
            <a:off x="8686800" y="4038600"/>
            <a:ext cx="1371600" cy="1371600"/>
          </a:xfrm>
          <a:prstGeom prst="wedgeRoundRectCallout">
            <a:avLst>
              <a:gd name="adj1" fmla="val -986"/>
              <a:gd name="adj2" fmla="val -91222"/>
              <a:gd name="adj3" fmla="val 16667"/>
            </a:avLst>
          </a:prstGeom>
          <a:solidFill>
            <a:schemeClr val="bg1"/>
          </a:solidFill>
          <a:ln w="9525">
            <a:solidFill>
              <a:schemeClr val="tx1"/>
            </a:solidFill>
            <a:miter lim="800000"/>
            <a:headEnd/>
            <a:tailEnd/>
          </a:ln>
        </p:spPr>
        <p:txBody>
          <a:bodyPr/>
          <a:lstStyle/>
          <a:p>
            <a:pPr algn="ctr"/>
            <a:r>
              <a:rPr lang="en-US" b="1" dirty="0" err="1">
                <a:solidFill>
                  <a:srgbClr val="0000FF"/>
                </a:solidFill>
              </a:rPr>
              <a:t>xsi</a:t>
            </a:r>
            <a:endParaRPr lang="en-US" dirty="0">
              <a:solidFill>
                <a:srgbClr val="0000FF"/>
              </a:solidFill>
            </a:endParaRPr>
          </a:p>
          <a:p>
            <a:pPr algn="ctr"/>
            <a:r>
              <a:rPr lang="en-US" dirty="0"/>
              <a:t>is used to define the location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97669"/>
                                        </p:tgtEl>
                                        <p:attrNameLst>
                                          <p:attrName>style.visibility</p:attrName>
                                        </p:attrNameLst>
                                      </p:cBhvr>
                                      <p:to>
                                        <p:strVal val="visible"/>
                                      </p:to>
                                    </p:set>
                                    <p:animEffect transition="in" filter="wipe(down)">
                                      <p:cBhvr>
                                        <p:cTn id="7" dur="500"/>
                                        <p:tgtEl>
                                          <p:spTgt spid="497669"/>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97670"/>
                                        </p:tgtEl>
                                        <p:attrNameLst>
                                          <p:attrName>style.visibility</p:attrName>
                                        </p:attrNameLst>
                                      </p:cBhvr>
                                      <p:to>
                                        <p:strVal val="visible"/>
                                      </p:to>
                                    </p:set>
                                    <p:animEffect transition="in" filter="wipe(down)">
                                      <p:cBhvr>
                                        <p:cTn id="11" dur="500"/>
                                        <p:tgtEl>
                                          <p:spTgt spid="497670"/>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97671"/>
                                        </p:tgtEl>
                                        <p:attrNameLst>
                                          <p:attrName>style.visibility</p:attrName>
                                        </p:attrNameLst>
                                      </p:cBhvr>
                                      <p:to>
                                        <p:strVal val="visible"/>
                                      </p:to>
                                    </p:set>
                                    <p:animEffect transition="in" filter="wipe(up)">
                                      <p:cBhvr>
                                        <p:cTn id="15" dur="500"/>
                                        <p:tgtEl>
                                          <p:spTgt spid="497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70" grpId="0" animBg="1"/>
      <p:bldP spid="497669" grpId="0" animBg="1"/>
      <p:bldP spid="49767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Default Namespace and Attributes</a:t>
            </a:r>
          </a:p>
        </p:txBody>
      </p:sp>
      <p:sp>
        <p:nvSpPr>
          <p:cNvPr id="83971" name="Content Placeholder 2"/>
          <p:cNvSpPr>
            <a:spLocks noGrp="1"/>
          </p:cNvSpPr>
          <p:nvPr>
            <p:ph idx="1"/>
          </p:nvPr>
        </p:nvSpPr>
        <p:spPr>
          <a:xfrm>
            <a:off x="2057400" y="1143000"/>
            <a:ext cx="8534400" cy="3352800"/>
          </a:xfrm>
        </p:spPr>
        <p:txBody>
          <a:bodyPr/>
          <a:lstStyle/>
          <a:p>
            <a:r>
              <a:rPr lang="en-US" dirty="0"/>
              <a:t>Prefixed namespace and the default namespace </a:t>
            </a:r>
            <a:r>
              <a:rPr lang="en-US" b="1" dirty="0"/>
              <a:t>do not </a:t>
            </a:r>
            <a:r>
              <a:rPr lang="en-US" dirty="0"/>
              <a:t>apply to attributes within the element; </a:t>
            </a:r>
          </a:p>
          <a:p>
            <a:r>
              <a:rPr lang="en-US" dirty="0"/>
              <a:t>To apply a namespace to an attribute, the attribute must be explicitly qualified. </a:t>
            </a:r>
          </a:p>
          <a:p>
            <a:r>
              <a:rPr lang="en-US" dirty="0"/>
              <a:t>In the example below, the attribute </a:t>
            </a:r>
            <a:r>
              <a:rPr lang="en-US" dirty="0">
                <a:solidFill>
                  <a:schemeClr val="folHlink"/>
                </a:solidFill>
              </a:rPr>
              <a:t>"</a:t>
            </a:r>
            <a:r>
              <a:rPr lang="en-US" dirty="0">
                <a:solidFill>
                  <a:srgbClr val="0000FF"/>
                </a:solidFill>
              </a:rPr>
              <a:t>edition</a:t>
            </a:r>
            <a:r>
              <a:rPr lang="en-US" dirty="0">
                <a:solidFill>
                  <a:schemeClr val="folHlink"/>
                </a:solidFill>
              </a:rPr>
              <a:t>"</a:t>
            </a:r>
            <a:r>
              <a:rPr lang="en-US" dirty="0"/>
              <a:t> has no namespace, whereas the attribute </a:t>
            </a:r>
            <a:r>
              <a:rPr lang="en-US" dirty="0">
                <a:solidFill>
                  <a:schemeClr val="folHlink"/>
                </a:solidFill>
              </a:rPr>
              <a:t>"</a:t>
            </a:r>
            <a:r>
              <a:rPr lang="en-US" dirty="0">
                <a:solidFill>
                  <a:srgbClr val="0000FF"/>
                </a:solidFill>
              </a:rPr>
              <a:t>cover</a:t>
            </a:r>
            <a:r>
              <a:rPr lang="en-US" dirty="0">
                <a:solidFill>
                  <a:schemeClr val="folHlink"/>
                </a:solidFill>
              </a:rPr>
              <a:t>"</a:t>
            </a:r>
            <a:r>
              <a:rPr lang="en-US" dirty="0"/>
              <a:t> is associated with the namespace </a:t>
            </a:r>
            <a:r>
              <a:rPr lang="en-US" dirty="0" err="1">
                <a:solidFill>
                  <a:srgbClr val="FF0000"/>
                </a:solidFill>
              </a:rPr>
              <a:t>bs</a:t>
            </a:r>
            <a:r>
              <a:rPr lang="en-US" dirty="0"/>
              <a:t>.</a:t>
            </a:r>
          </a:p>
        </p:txBody>
      </p:sp>
      <p:sp>
        <p:nvSpPr>
          <p:cNvPr id="32772" name="Slide Number Placeholder 3"/>
          <p:cNvSpPr>
            <a:spLocks noGrp="1"/>
          </p:cNvSpPr>
          <p:nvPr>
            <p:ph type="sldNum" sz="quarter" idx="12"/>
          </p:nvPr>
        </p:nvSpPr>
        <p:spPr>
          <a:noFill/>
        </p:spPr>
        <p:txBody>
          <a:bodyPr/>
          <a:lstStyle/>
          <a:p>
            <a:fld id="{CA4539FE-9B84-4F9E-8F2D-6C46D7B45C2C}" type="slidenum">
              <a:rPr lang="en-US" smtClean="0"/>
              <a:pPr/>
              <a:t>103</a:t>
            </a:fld>
            <a:endParaRPr lang="en-US"/>
          </a:p>
        </p:txBody>
      </p:sp>
      <p:sp>
        <p:nvSpPr>
          <p:cNvPr id="83973" name="Rectangle 4"/>
          <p:cNvSpPr>
            <a:spLocks noChangeArrowheads="1"/>
          </p:cNvSpPr>
          <p:nvPr/>
        </p:nvSpPr>
        <p:spPr bwMode="auto">
          <a:xfrm>
            <a:off x="2438400" y="4719639"/>
            <a:ext cx="7239000" cy="2092881"/>
          </a:xfrm>
          <a:prstGeom prst="rect">
            <a:avLst/>
          </a:prstGeom>
          <a:solidFill>
            <a:schemeClr val="bg1"/>
          </a:solidFill>
          <a:ln w="9525">
            <a:solidFill>
              <a:schemeClr val="tx1"/>
            </a:solidFill>
            <a:miter lim="800000"/>
            <a:headEnd/>
            <a:tailEnd/>
          </a:ln>
        </p:spPr>
        <p:txBody>
          <a:bodyPr>
            <a:spAutoFit/>
          </a:bodyPr>
          <a:lstStyle/>
          <a:p>
            <a:pPr>
              <a:tabLst>
                <a:tab pos="457200" algn="l"/>
                <a:tab pos="914400" algn="l"/>
                <a:tab pos="1371600" algn="l"/>
              </a:tabLst>
            </a:pPr>
            <a:r>
              <a:rPr lang="en-US" dirty="0"/>
              <a:t>&lt;Book  </a:t>
            </a:r>
            <a:r>
              <a:rPr lang="en-US" sz="2000" b="1" dirty="0" err="1">
                <a:solidFill>
                  <a:schemeClr val="folHlink"/>
                </a:solidFill>
              </a:rPr>
              <a:t>xmlns</a:t>
            </a:r>
            <a:r>
              <a:rPr lang="en-US" sz="2000" b="1" dirty="0">
                <a:solidFill>
                  <a:schemeClr val="folHlink"/>
                </a:solidFill>
              </a:rPr>
              <a:t> </a:t>
            </a:r>
            <a:r>
              <a:rPr lang="en-US" sz="2000" dirty="0">
                <a:solidFill>
                  <a:schemeClr val="folHlink"/>
                </a:solidFill>
              </a:rPr>
              <a:t>= "</a:t>
            </a:r>
            <a:r>
              <a:rPr lang="en-US" dirty="0">
                <a:solidFill>
                  <a:schemeClr val="folHlink"/>
                </a:solidFill>
              </a:rPr>
              <a:t>http://venus.sod.asu.edu/WSRepository/xml/"</a:t>
            </a:r>
            <a:r>
              <a:rPr lang="en-US" dirty="0"/>
              <a:t>&gt; </a:t>
            </a:r>
          </a:p>
          <a:p>
            <a:pPr>
              <a:tabLst>
                <a:tab pos="457200" algn="l"/>
                <a:tab pos="914400" algn="l"/>
                <a:tab pos="1371600" algn="l"/>
              </a:tabLst>
            </a:pPr>
            <a:r>
              <a:rPr lang="en-US" dirty="0"/>
              <a:t>	&lt;Title  </a:t>
            </a:r>
            <a:r>
              <a:rPr lang="en-US" b="1" dirty="0" err="1">
                <a:solidFill>
                  <a:srgbClr val="FF0000"/>
                </a:solidFill>
              </a:rPr>
              <a:t>bs</a:t>
            </a:r>
            <a:r>
              <a:rPr lang="en-US" b="1" dirty="0">
                <a:solidFill>
                  <a:srgbClr val="FF0000"/>
                </a:solidFill>
              </a:rPr>
              <a:t>: </a:t>
            </a:r>
            <a:r>
              <a:rPr lang="en-US" dirty="0">
                <a:solidFill>
                  <a:srgbClr val="0000FF"/>
                </a:solidFill>
              </a:rPr>
              <a:t>cover = </a:t>
            </a:r>
            <a:r>
              <a:rPr lang="en-US" dirty="0">
                <a:solidFill>
                  <a:schemeClr val="folHlink"/>
                </a:solidFill>
              </a:rPr>
              <a:t>"</a:t>
            </a:r>
            <a:r>
              <a:rPr lang="en-US" dirty="0">
                <a:solidFill>
                  <a:srgbClr val="0000FF"/>
                </a:solidFill>
              </a:rPr>
              <a:t>paperback</a:t>
            </a:r>
            <a:r>
              <a:rPr lang="en-US" dirty="0">
                <a:solidFill>
                  <a:schemeClr val="folHlink"/>
                </a:solidFill>
              </a:rPr>
              <a:t>"</a:t>
            </a:r>
            <a:r>
              <a:rPr lang="en-US" dirty="0">
                <a:solidFill>
                  <a:srgbClr val="0000FF"/>
                </a:solidFill>
              </a:rPr>
              <a:t> </a:t>
            </a:r>
            <a:r>
              <a:rPr lang="en-US" dirty="0"/>
              <a:t>&gt; Programming Languages &lt;/Title&gt; </a:t>
            </a:r>
          </a:p>
          <a:p>
            <a:pPr>
              <a:tabLst>
                <a:tab pos="457200" algn="l"/>
                <a:tab pos="914400" algn="l"/>
                <a:tab pos="1371600" algn="l"/>
              </a:tabLst>
            </a:pPr>
            <a:r>
              <a:rPr lang="en-US" dirty="0"/>
              <a:t>	&lt;Author&gt;Yinong Chen&lt;/Author&gt; </a:t>
            </a:r>
          </a:p>
          <a:p>
            <a:pPr>
              <a:tabLst>
                <a:tab pos="457200" algn="l"/>
                <a:tab pos="914400" algn="l"/>
                <a:tab pos="1371600" algn="l"/>
              </a:tabLst>
            </a:pPr>
            <a:r>
              <a:rPr lang="en-US" dirty="0"/>
              <a:t>	&lt;Author&gt;W.T. Tsai&lt;/Author&gt; </a:t>
            </a:r>
          </a:p>
          <a:p>
            <a:pPr>
              <a:tabLst>
                <a:tab pos="457200" algn="l"/>
                <a:tab pos="914400" algn="l"/>
                <a:tab pos="1371600" algn="l"/>
              </a:tabLst>
            </a:pPr>
            <a:r>
              <a:rPr lang="en-US" dirty="0"/>
              <a:t>	&lt;Year </a:t>
            </a:r>
            <a:r>
              <a:rPr lang="en-US" dirty="0">
                <a:solidFill>
                  <a:srgbClr val="0000FF"/>
                </a:solidFill>
              </a:rPr>
              <a:t>edition = </a:t>
            </a:r>
            <a:r>
              <a:rPr lang="en-US" dirty="0">
                <a:solidFill>
                  <a:schemeClr val="folHlink"/>
                </a:solidFill>
              </a:rPr>
              <a:t>"</a:t>
            </a:r>
            <a:r>
              <a:rPr lang="en-US" dirty="0">
                <a:solidFill>
                  <a:srgbClr val="0000FF"/>
                </a:solidFill>
              </a:rPr>
              <a:t>2</a:t>
            </a:r>
            <a:r>
              <a:rPr lang="en-US" dirty="0">
                <a:solidFill>
                  <a:schemeClr val="folHlink"/>
                </a:solidFill>
              </a:rPr>
              <a:t>"</a:t>
            </a:r>
            <a:r>
              <a:rPr lang="en-US" dirty="0">
                <a:solidFill>
                  <a:srgbClr val="0000FF"/>
                </a:solidFill>
              </a:rPr>
              <a:t> </a:t>
            </a:r>
            <a:r>
              <a:rPr lang="en-US" dirty="0"/>
              <a:t>&gt;2006&lt;/Year&gt; </a:t>
            </a:r>
          </a:p>
          <a:p>
            <a:pPr>
              <a:tabLst>
                <a:tab pos="457200" algn="l"/>
                <a:tab pos="914400" algn="l"/>
                <a:tab pos="1371600" algn="l"/>
              </a:tabLst>
            </a:pPr>
            <a:r>
              <a:rPr lang="en-US" dirty="0"/>
              <a:t>	&lt;ISBN&gt;0-7575-2974-7&lt;/ISBN&gt; </a:t>
            </a:r>
          </a:p>
          <a:p>
            <a:pPr>
              <a:tabLst>
                <a:tab pos="457200" algn="l"/>
                <a:tab pos="914400" algn="l"/>
                <a:tab pos="1371600" algn="l"/>
              </a:tabLst>
            </a:pPr>
            <a:r>
              <a:rPr lang="en-US" dirty="0"/>
              <a:t>&lt;/Book&gt; </a:t>
            </a:r>
          </a:p>
        </p:txBody>
      </p:sp>
      <p:sp>
        <p:nvSpPr>
          <p:cNvPr id="6" name="Rounded Rectangular Callout 5"/>
          <p:cNvSpPr>
            <a:spLocks noChangeArrowheads="1"/>
          </p:cNvSpPr>
          <p:nvPr/>
        </p:nvSpPr>
        <p:spPr bwMode="auto">
          <a:xfrm>
            <a:off x="7010400" y="3967164"/>
            <a:ext cx="2133600" cy="528637"/>
          </a:xfrm>
          <a:prstGeom prst="wedgeRoundRectCallout">
            <a:avLst>
              <a:gd name="adj1" fmla="val -89037"/>
              <a:gd name="adj2" fmla="val 109000"/>
              <a:gd name="adj3" fmla="val 16667"/>
            </a:avLst>
          </a:prstGeom>
          <a:solidFill>
            <a:srgbClr val="FFFFCC"/>
          </a:solidFill>
          <a:ln w="9525" algn="ctr">
            <a:solidFill>
              <a:schemeClr val="tx1"/>
            </a:solidFill>
            <a:round/>
            <a:headEnd/>
            <a:tailEnd/>
          </a:ln>
        </p:spPr>
        <p:txBody>
          <a:bodyPr/>
          <a:lstStyle/>
          <a:p>
            <a:r>
              <a:rPr lang="en-US"/>
              <a:t>Default namespace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wipe(left)">
                                      <p:cBhvr>
                                        <p:cTn id="7" dur="500"/>
                                        <p:tgtEl>
                                          <p:spTgt spid="83971">
                                            <p:txEl>
                                              <p:pRg st="2" end="2"/>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3973"/>
                                        </p:tgtEl>
                                        <p:attrNameLst>
                                          <p:attrName>style.visibility</p:attrName>
                                        </p:attrNameLst>
                                      </p:cBhvr>
                                      <p:to>
                                        <p:strVal val="visible"/>
                                      </p:to>
                                    </p:set>
                                    <p:animEffect transition="in" filter="wipe(left)">
                                      <p:cBhvr>
                                        <p:cTn id="11" dur="500"/>
                                        <p:tgtEl>
                                          <p:spTgt spid="83973"/>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animBg="1"/>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5"/>
          <p:cNvSpPr>
            <a:spLocks noChangeArrowheads="1"/>
          </p:cNvSpPr>
          <p:nvPr/>
        </p:nvSpPr>
        <p:spPr bwMode="auto">
          <a:xfrm>
            <a:off x="5638800" y="1066800"/>
            <a:ext cx="3962400" cy="1371600"/>
          </a:xfrm>
          <a:prstGeom prst="rect">
            <a:avLst/>
          </a:prstGeom>
          <a:noFill/>
          <a:ln w="9525">
            <a:solidFill>
              <a:schemeClr val="tx1"/>
            </a:solidFill>
            <a:miter lim="800000"/>
            <a:headEnd/>
            <a:tailEnd/>
          </a:ln>
        </p:spPr>
        <p:txBody>
          <a:bodyPr/>
          <a:lstStyle/>
          <a:p>
            <a:pPr marL="742950" lvl="1" indent="-285750">
              <a:spcBef>
                <a:spcPct val="20000"/>
              </a:spcBef>
              <a:buClr>
                <a:schemeClr val="hlink"/>
              </a:buClr>
              <a:buSzPct val="55000"/>
              <a:tabLst>
                <a:tab pos="2403475" algn="l"/>
              </a:tabLst>
            </a:pPr>
            <a:r>
              <a:rPr lang="en-US">
                <a:solidFill>
                  <a:srgbClr val="0000FF"/>
                </a:solidFill>
              </a:rPr>
              <a:t>schema   	element   </a:t>
            </a:r>
          </a:p>
          <a:p>
            <a:pPr marL="742950" lvl="1" indent="-285750">
              <a:spcBef>
                <a:spcPct val="20000"/>
              </a:spcBef>
              <a:buClr>
                <a:schemeClr val="hlink"/>
              </a:buClr>
              <a:buSzPct val="55000"/>
              <a:tabLst>
                <a:tab pos="2403475" algn="l"/>
              </a:tabLst>
            </a:pPr>
            <a:r>
              <a:rPr lang="en-US">
                <a:solidFill>
                  <a:srgbClr val="0000FF"/>
                </a:solidFill>
              </a:rPr>
              <a:t>complexType	sequence</a:t>
            </a:r>
          </a:p>
          <a:p>
            <a:pPr marL="742950" lvl="1" indent="-285750">
              <a:spcBef>
                <a:spcPct val="20000"/>
              </a:spcBef>
              <a:buClr>
                <a:schemeClr val="hlink"/>
              </a:buClr>
              <a:buSzPct val="55000"/>
              <a:tabLst>
                <a:tab pos="2403475" algn="l"/>
              </a:tabLst>
            </a:pPr>
            <a:r>
              <a:rPr lang="en-US">
                <a:solidFill>
                  <a:srgbClr val="0000FF"/>
                </a:solidFill>
              </a:rPr>
              <a:t>choice        all   	boolean   	</a:t>
            </a:r>
          </a:p>
          <a:p>
            <a:pPr marL="742950" lvl="1" indent="-285750">
              <a:spcBef>
                <a:spcPct val="20000"/>
              </a:spcBef>
              <a:buClr>
                <a:schemeClr val="hlink"/>
              </a:buClr>
              <a:buSzPct val="55000"/>
              <a:tabLst>
                <a:tab pos="2403475" algn="l"/>
              </a:tabLst>
            </a:pPr>
            <a:r>
              <a:rPr lang="en-US">
                <a:solidFill>
                  <a:srgbClr val="0000FF"/>
                </a:solidFill>
              </a:rPr>
              <a:t>integer    string      </a:t>
            </a:r>
            <a:r>
              <a:rPr lang="en-US"/>
              <a:t>	…</a:t>
            </a:r>
          </a:p>
        </p:txBody>
      </p:sp>
      <p:sp>
        <p:nvSpPr>
          <p:cNvPr id="26" name="Oval 25"/>
          <p:cNvSpPr>
            <a:spLocks noChangeArrowheads="1"/>
          </p:cNvSpPr>
          <p:nvPr/>
        </p:nvSpPr>
        <p:spPr bwMode="auto">
          <a:xfrm>
            <a:off x="2514600" y="3200400"/>
            <a:ext cx="1905000" cy="457200"/>
          </a:xfrm>
          <a:prstGeom prst="ellipse">
            <a:avLst/>
          </a:prstGeom>
          <a:solidFill>
            <a:srgbClr val="FFFF00"/>
          </a:solidFill>
          <a:ln w="9525" algn="ctr">
            <a:solidFill>
              <a:srgbClr val="FFFF00"/>
            </a:solidFill>
            <a:round/>
            <a:headEnd/>
            <a:tailEnd/>
          </a:ln>
        </p:spPr>
        <p:txBody>
          <a:bodyPr/>
          <a:lstStyle/>
          <a:p>
            <a:endParaRPr lang="en-US"/>
          </a:p>
        </p:txBody>
      </p:sp>
      <p:sp>
        <p:nvSpPr>
          <p:cNvPr id="33796" name="Title 1"/>
          <p:cNvSpPr>
            <a:spLocks noGrp="1"/>
          </p:cNvSpPr>
          <p:nvPr>
            <p:ph type="title"/>
          </p:nvPr>
        </p:nvSpPr>
        <p:spPr/>
        <p:txBody>
          <a:bodyPr/>
          <a:lstStyle/>
          <a:p>
            <a:r>
              <a:rPr lang="en-US" dirty="0"/>
              <a:t>Summary of XML Schema Example</a:t>
            </a:r>
          </a:p>
        </p:txBody>
      </p:sp>
      <p:sp>
        <p:nvSpPr>
          <p:cNvPr id="33797" name="Slide Number Placeholder 2"/>
          <p:cNvSpPr>
            <a:spLocks noGrp="1"/>
          </p:cNvSpPr>
          <p:nvPr>
            <p:ph type="sldNum" sz="quarter" idx="12"/>
          </p:nvPr>
        </p:nvSpPr>
        <p:spPr>
          <a:noFill/>
        </p:spPr>
        <p:txBody>
          <a:bodyPr/>
          <a:lstStyle/>
          <a:p>
            <a:fld id="{992E9AA0-6269-4762-AADF-6CE59632EF6C}" type="slidenum">
              <a:rPr lang="en-US" smtClean="0"/>
              <a:pPr/>
              <a:t>104</a:t>
            </a:fld>
            <a:endParaRPr lang="en-US"/>
          </a:p>
        </p:txBody>
      </p:sp>
      <p:sp>
        <p:nvSpPr>
          <p:cNvPr id="33798" name="Rectangle 3"/>
          <p:cNvSpPr>
            <a:spLocks noChangeArrowheads="1"/>
          </p:cNvSpPr>
          <p:nvPr/>
        </p:nvSpPr>
        <p:spPr bwMode="auto">
          <a:xfrm>
            <a:off x="2274889" y="1143000"/>
            <a:ext cx="2536825" cy="923330"/>
          </a:xfrm>
          <a:prstGeom prst="rect">
            <a:avLst/>
          </a:prstGeom>
          <a:noFill/>
          <a:ln w="9525">
            <a:solidFill>
              <a:schemeClr val="tx1"/>
            </a:solidFill>
            <a:miter lim="800000"/>
            <a:headEnd/>
            <a:tailEnd/>
          </a:ln>
        </p:spPr>
        <p:txBody>
          <a:bodyPr>
            <a:spAutoFit/>
          </a:bodyPr>
          <a:lstStyle/>
          <a:p>
            <a:r>
              <a:rPr lang="en-US" dirty="0"/>
              <a:t>XML Schema Namespace</a:t>
            </a:r>
          </a:p>
          <a:p>
            <a:r>
              <a:rPr lang="en-US" dirty="0"/>
              <a:t>http://www.w3.org/2001/XMLSchema</a:t>
            </a:r>
          </a:p>
        </p:txBody>
      </p:sp>
      <p:grpSp>
        <p:nvGrpSpPr>
          <p:cNvPr id="2" name="Group 22"/>
          <p:cNvGrpSpPr>
            <a:grpSpLocks/>
          </p:cNvGrpSpPr>
          <p:nvPr/>
        </p:nvGrpSpPr>
        <p:grpSpPr bwMode="auto">
          <a:xfrm>
            <a:off x="2019300" y="2439989"/>
            <a:ext cx="7581900" cy="2687637"/>
            <a:chOff x="495300" y="2439194"/>
            <a:chExt cx="7581900" cy="2689297"/>
          </a:xfrm>
        </p:grpSpPr>
        <p:sp>
          <p:nvSpPr>
            <p:cNvPr id="33812" name="Rectangle 7"/>
            <p:cNvSpPr>
              <a:spLocks noChangeArrowheads="1"/>
            </p:cNvSpPr>
            <p:nvPr/>
          </p:nvSpPr>
          <p:spPr bwMode="auto">
            <a:xfrm>
              <a:off x="495300" y="2819400"/>
              <a:ext cx="7581900" cy="2309091"/>
            </a:xfrm>
            <a:prstGeom prst="rect">
              <a:avLst/>
            </a:prstGeom>
            <a:noFill/>
            <a:ln w="9525">
              <a:solidFill>
                <a:schemeClr val="tx1"/>
              </a:solidFill>
              <a:miter lim="800000"/>
              <a:headEnd/>
              <a:tailEnd/>
            </a:ln>
          </p:spPr>
          <p:txBody>
            <a:bodyPr>
              <a:spAutoFit/>
            </a:bodyPr>
            <a:lstStyle/>
            <a:p>
              <a:pPr>
                <a:lnSpc>
                  <a:spcPct val="90000"/>
                </a:lnSpc>
                <a:tabLst>
                  <a:tab pos="463550" algn="l"/>
                  <a:tab pos="914400" algn="l"/>
                  <a:tab pos="1377950" algn="l"/>
                  <a:tab pos="1828800" algn="l"/>
                </a:tabLst>
              </a:pPr>
              <a:r>
                <a:rPr lang="en-US" sz="1600" dirty="0">
                  <a:latin typeface="Arial" charset="0"/>
                  <a:ea typeface="Arial Unicode MS" pitchFamily="34" charset="-128"/>
                  <a:cs typeface="Arial Unicode MS" pitchFamily="34" charset="-128"/>
                </a:rPr>
                <a:t>&lt;?xml version="1.0" encoding="UTF-8"?&gt; </a:t>
              </a:r>
            </a:p>
            <a:p>
              <a:pPr>
                <a:lnSpc>
                  <a:spcPct val="90000"/>
                </a:lnSpc>
                <a:tabLst>
                  <a:tab pos="463550" algn="l"/>
                  <a:tab pos="914400" algn="l"/>
                  <a:tab pos="1377950" algn="l"/>
                  <a:tab pos="1828800" algn="l"/>
                </a:tabLst>
              </a:pPr>
              <a:r>
                <a:rPr lang="en-US" sz="1600" dirty="0">
                  <a:latin typeface="Arial" charset="0"/>
                </a:rPr>
                <a:t>&lt;schema </a:t>
              </a:r>
              <a:r>
                <a:rPr lang="en-US" sz="1600" dirty="0" err="1">
                  <a:solidFill>
                    <a:srgbClr val="FF0000"/>
                  </a:solidFill>
                  <a:latin typeface="Arial" charset="0"/>
                </a:rPr>
                <a:t>xmlns</a:t>
              </a:r>
              <a:r>
                <a:rPr lang="en-US" sz="1600" dirty="0">
                  <a:solidFill>
                    <a:srgbClr val="FF0000"/>
                  </a:solidFill>
                  <a:latin typeface="Arial" charset="0"/>
                </a:rPr>
                <a:t>="http://www.w3.org/2001/XMLSchema"</a:t>
              </a:r>
            </a:p>
            <a:p>
              <a:pPr>
                <a:lnSpc>
                  <a:spcPct val="90000"/>
                </a:lnSpc>
                <a:tabLst>
                  <a:tab pos="463550" algn="l"/>
                  <a:tab pos="914400" algn="l"/>
                  <a:tab pos="1377950" algn="l"/>
                  <a:tab pos="1828800" algn="l"/>
                </a:tabLst>
              </a:pPr>
              <a:r>
                <a:rPr lang="en-US" sz="1600" dirty="0">
                  <a:latin typeface="Arial" charset="0"/>
                </a:rPr>
                <a:t>           </a:t>
              </a:r>
              <a:r>
                <a:rPr lang="en-US" sz="1600" dirty="0" err="1">
                  <a:latin typeface="Arial" charset="0"/>
                </a:rPr>
                <a:t>targetNamespace</a:t>
              </a:r>
              <a:r>
                <a:rPr lang="en-US" sz="1600" dirty="0">
                  <a:latin typeface="Arial" charset="0"/>
                </a:rPr>
                <a:t>= "http://venus.sod.asu.edu/WSRepository/xml/"</a:t>
              </a:r>
            </a:p>
            <a:p>
              <a:pPr>
                <a:lnSpc>
                  <a:spcPct val="90000"/>
                </a:lnSpc>
                <a:tabLst>
                  <a:tab pos="463550" algn="l"/>
                  <a:tab pos="914400" algn="l"/>
                  <a:tab pos="1377950" algn="l"/>
                  <a:tab pos="1828800" algn="l"/>
                </a:tabLst>
              </a:pPr>
              <a:r>
                <a:rPr lang="en-US" sz="1600" dirty="0">
                  <a:latin typeface="Arial" charset="0"/>
                </a:rPr>
                <a:t>	…</a:t>
              </a:r>
            </a:p>
            <a:p>
              <a:pPr>
                <a:lnSpc>
                  <a:spcPct val="90000"/>
                </a:lnSpc>
                <a:tabLst>
                  <a:tab pos="463550" algn="l"/>
                  <a:tab pos="914400" algn="l"/>
                  <a:tab pos="1377950" algn="l"/>
                  <a:tab pos="1828800" algn="l"/>
                </a:tabLst>
              </a:pPr>
              <a:r>
                <a:rPr lang="en-US" sz="1600" dirty="0">
                  <a:latin typeface="Arial" charset="0"/>
                </a:rPr>
                <a:t>	&lt;element name="bookstore"&gt;</a:t>
              </a:r>
            </a:p>
            <a:p>
              <a:pPr>
                <a:lnSpc>
                  <a:spcPct val="90000"/>
                </a:lnSpc>
                <a:tabLst>
                  <a:tab pos="463550" algn="l"/>
                  <a:tab pos="914400" algn="l"/>
                  <a:tab pos="1377950" algn="l"/>
                  <a:tab pos="1828800" algn="l"/>
                </a:tabLst>
              </a:pPr>
              <a:r>
                <a:rPr lang="en-US" sz="1600" dirty="0">
                  <a:latin typeface="Arial" charset="0"/>
                </a:rPr>
                <a:t>		…</a:t>
              </a:r>
            </a:p>
            <a:p>
              <a:pPr>
                <a:lnSpc>
                  <a:spcPct val="90000"/>
                </a:lnSpc>
                <a:tabLst>
                  <a:tab pos="463550" algn="l"/>
                  <a:tab pos="914400" algn="l"/>
                  <a:tab pos="1377950" algn="l"/>
                  <a:tab pos="1828800" algn="l"/>
                </a:tabLst>
              </a:pPr>
              <a:r>
                <a:rPr lang="en-US" sz="1600" dirty="0">
                  <a:latin typeface="Arial" charset="0"/>
                </a:rPr>
                <a:t>	&lt;/element&gt;</a:t>
              </a:r>
            </a:p>
            <a:p>
              <a:pPr>
                <a:lnSpc>
                  <a:spcPct val="90000"/>
                </a:lnSpc>
                <a:tabLst>
                  <a:tab pos="463550" algn="l"/>
                  <a:tab pos="914400" algn="l"/>
                  <a:tab pos="1377950" algn="l"/>
                  <a:tab pos="1828800" algn="l"/>
                </a:tabLst>
              </a:pPr>
              <a:r>
                <a:rPr lang="en-US" sz="1600" dirty="0">
                  <a:latin typeface="Arial" charset="0"/>
                </a:rPr>
                <a:t>	&lt;element name="Book"&gt;</a:t>
              </a:r>
            </a:p>
            <a:p>
              <a:pPr>
                <a:lnSpc>
                  <a:spcPct val="90000"/>
                </a:lnSpc>
                <a:tabLst>
                  <a:tab pos="463550" algn="l"/>
                  <a:tab pos="914400" algn="l"/>
                  <a:tab pos="1377950" algn="l"/>
                  <a:tab pos="1828800" algn="l"/>
                </a:tabLst>
              </a:pPr>
              <a:r>
                <a:rPr lang="en-US" sz="1600" dirty="0">
                  <a:latin typeface="Arial" charset="0"/>
                </a:rPr>
                <a:t>		…</a:t>
              </a:r>
            </a:p>
            <a:p>
              <a:pPr>
                <a:lnSpc>
                  <a:spcPct val="90000"/>
                </a:lnSpc>
                <a:tabLst>
                  <a:tab pos="463550" algn="l"/>
                  <a:tab pos="914400" algn="l"/>
                  <a:tab pos="1377950" algn="l"/>
                  <a:tab pos="1828800" algn="l"/>
                </a:tabLst>
              </a:pPr>
              <a:r>
                <a:rPr lang="en-US" sz="1600" dirty="0">
                  <a:latin typeface="Arial" charset="0"/>
                </a:rPr>
                <a:t>	&lt;/element&gt;</a:t>
              </a:r>
            </a:p>
          </p:txBody>
        </p:sp>
        <p:cxnSp>
          <p:nvCxnSpPr>
            <p:cNvPr id="33813" name="Straight Arrow Connector 9"/>
            <p:cNvCxnSpPr>
              <a:cxnSpLocks noChangeShapeType="1"/>
              <a:stCxn id="4114" idx="2"/>
            </p:cNvCxnSpPr>
            <p:nvPr/>
          </p:nvCxnSpPr>
          <p:spPr bwMode="auto">
            <a:xfrm rot="5400000">
              <a:off x="5905500" y="2628900"/>
              <a:ext cx="381000" cy="1588"/>
            </a:xfrm>
            <a:prstGeom prst="straightConnector1">
              <a:avLst/>
            </a:prstGeom>
            <a:noFill/>
            <a:ln w="9525" algn="ctr">
              <a:solidFill>
                <a:schemeClr val="tx1"/>
              </a:solidFill>
              <a:round/>
              <a:headEnd/>
              <a:tailEnd type="arrow" w="med" len="med"/>
            </a:ln>
          </p:spPr>
        </p:cxnSp>
      </p:grpSp>
      <p:sp>
        <p:nvSpPr>
          <p:cNvPr id="4114" name="Rectangle 5"/>
          <p:cNvSpPr>
            <a:spLocks noChangeArrowheads="1"/>
          </p:cNvSpPr>
          <p:nvPr/>
        </p:nvSpPr>
        <p:spPr bwMode="auto">
          <a:xfrm>
            <a:off x="5638800" y="1066800"/>
            <a:ext cx="3962400" cy="1371600"/>
          </a:xfrm>
          <a:prstGeom prst="rect">
            <a:avLst/>
          </a:prstGeom>
          <a:noFill/>
          <a:ln w="9525">
            <a:solidFill>
              <a:schemeClr val="tx1"/>
            </a:solidFill>
            <a:miter lim="800000"/>
            <a:headEnd/>
            <a:tailEnd/>
          </a:ln>
        </p:spPr>
        <p:txBody>
          <a:bodyPr/>
          <a:lstStyle/>
          <a:p>
            <a:pPr marL="742950" lvl="1" indent="-285750">
              <a:spcBef>
                <a:spcPct val="20000"/>
              </a:spcBef>
              <a:buClr>
                <a:schemeClr val="hlink"/>
              </a:buClr>
              <a:buSzPct val="55000"/>
              <a:tabLst>
                <a:tab pos="2403475" algn="l"/>
              </a:tabLst>
            </a:pPr>
            <a:r>
              <a:rPr lang="en-US">
                <a:solidFill>
                  <a:srgbClr val="0000FF"/>
                </a:solidFill>
              </a:rPr>
              <a:t>schema   	element   </a:t>
            </a:r>
          </a:p>
          <a:p>
            <a:pPr marL="742950" lvl="1" indent="-285750">
              <a:spcBef>
                <a:spcPct val="20000"/>
              </a:spcBef>
              <a:buClr>
                <a:schemeClr val="hlink"/>
              </a:buClr>
              <a:buSzPct val="55000"/>
              <a:tabLst>
                <a:tab pos="2403475" algn="l"/>
              </a:tabLst>
            </a:pPr>
            <a:r>
              <a:rPr lang="en-US">
                <a:solidFill>
                  <a:srgbClr val="0000FF"/>
                </a:solidFill>
              </a:rPr>
              <a:t>complexType	sequence</a:t>
            </a:r>
          </a:p>
          <a:p>
            <a:pPr marL="742950" lvl="1" indent="-285750">
              <a:spcBef>
                <a:spcPct val="20000"/>
              </a:spcBef>
              <a:buClr>
                <a:schemeClr val="hlink"/>
              </a:buClr>
              <a:buSzPct val="55000"/>
              <a:tabLst>
                <a:tab pos="2403475" algn="l"/>
              </a:tabLst>
            </a:pPr>
            <a:r>
              <a:rPr lang="en-US">
                <a:solidFill>
                  <a:srgbClr val="0000FF"/>
                </a:solidFill>
              </a:rPr>
              <a:t>choice        all   	boolean   	</a:t>
            </a:r>
          </a:p>
          <a:p>
            <a:pPr marL="742950" lvl="1" indent="-285750">
              <a:spcBef>
                <a:spcPct val="20000"/>
              </a:spcBef>
              <a:buClr>
                <a:schemeClr val="hlink"/>
              </a:buClr>
              <a:buSzPct val="55000"/>
              <a:tabLst>
                <a:tab pos="2403475" algn="l"/>
              </a:tabLst>
            </a:pPr>
            <a:r>
              <a:rPr lang="en-US">
                <a:solidFill>
                  <a:srgbClr val="0000FF"/>
                </a:solidFill>
              </a:rPr>
              <a:t>integer    string      </a:t>
            </a:r>
            <a:r>
              <a:rPr lang="en-US"/>
              <a:t>	…</a:t>
            </a:r>
          </a:p>
        </p:txBody>
      </p:sp>
      <p:cxnSp>
        <p:nvCxnSpPr>
          <p:cNvPr id="4115" name="Straight Arrow Connector 11"/>
          <p:cNvCxnSpPr>
            <a:cxnSpLocks noChangeShapeType="1"/>
            <a:stCxn id="33798" idx="3"/>
            <a:endCxn id="4114" idx="1"/>
          </p:cNvCxnSpPr>
          <p:nvPr/>
        </p:nvCxnSpPr>
        <p:spPr bwMode="auto">
          <a:xfrm>
            <a:off x="4811714" y="1604666"/>
            <a:ext cx="827087" cy="147935"/>
          </a:xfrm>
          <a:prstGeom prst="straightConnector1">
            <a:avLst/>
          </a:prstGeom>
          <a:noFill/>
          <a:ln w="9525" algn="ctr">
            <a:solidFill>
              <a:schemeClr val="tx1"/>
            </a:solidFill>
            <a:round/>
            <a:headEnd/>
            <a:tailEnd type="arrow" w="med" len="med"/>
          </a:ln>
        </p:spPr>
      </p:cxnSp>
      <p:grpSp>
        <p:nvGrpSpPr>
          <p:cNvPr id="3" name="Group 23"/>
          <p:cNvGrpSpPr>
            <a:grpSpLocks/>
          </p:cNvGrpSpPr>
          <p:nvPr/>
        </p:nvGrpSpPr>
        <p:grpSpPr bwMode="auto">
          <a:xfrm>
            <a:off x="6553200" y="5127626"/>
            <a:ext cx="3049588" cy="1654175"/>
            <a:chOff x="5029200" y="5127722"/>
            <a:chExt cx="3048794" cy="1654067"/>
          </a:xfrm>
        </p:grpSpPr>
        <p:sp>
          <p:nvSpPr>
            <p:cNvPr id="33810" name="Rectangle 5"/>
            <p:cNvSpPr>
              <a:spLocks noChangeArrowheads="1"/>
            </p:cNvSpPr>
            <p:nvPr/>
          </p:nvSpPr>
          <p:spPr bwMode="auto">
            <a:xfrm>
              <a:off x="5029200" y="5359484"/>
              <a:ext cx="3048794" cy="1422305"/>
            </a:xfrm>
            <a:prstGeom prst="rect">
              <a:avLst/>
            </a:prstGeom>
            <a:noFill/>
            <a:ln w="9525">
              <a:solidFill>
                <a:schemeClr val="tx1"/>
              </a:solidFill>
              <a:miter lim="800000"/>
              <a:headEnd/>
              <a:tailEnd/>
            </a:ln>
          </p:spPr>
          <p:txBody>
            <a:bodyPr/>
            <a:lstStyle/>
            <a:p>
              <a:pPr marL="0" lvl="1">
                <a:spcBef>
                  <a:spcPct val="20000"/>
                </a:spcBef>
                <a:buClr>
                  <a:schemeClr val="hlink"/>
                </a:buClr>
                <a:buSzPct val="55000"/>
                <a:tabLst>
                  <a:tab pos="1254125" algn="l"/>
                  <a:tab pos="2109788" algn="l"/>
                </a:tabLst>
              </a:pPr>
              <a:r>
                <a:rPr lang="en-US">
                  <a:solidFill>
                    <a:srgbClr val="0000FF"/>
                  </a:solidFill>
                </a:rPr>
                <a:t>element	boolean	integer</a:t>
              </a:r>
              <a:r>
                <a:rPr lang="en-US"/>
                <a:t>, </a:t>
              </a:r>
            </a:p>
            <a:p>
              <a:pPr marL="0" lvl="1">
                <a:spcBef>
                  <a:spcPct val="20000"/>
                </a:spcBef>
                <a:buClr>
                  <a:schemeClr val="hlink"/>
                </a:buClr>
                <a:buSzPct val="55000"/>
                <a:tabLst>
                  <a:tab pos="1254125" algn="l"/>
                  <a:tab pos="2109788" algn="l"/>
                </a:tabLst>
              </a:pPr>
              <a:r>
                <a:rPr lang="en-US"/>
                <a:t>bookstore	Book	Title	</a:t>
              </a:r>
            </a:p>
            <a:p>
              <a:pPr marL="0" lvl="1">
                <a:spcBef>
                  <a:spcPct val="20000"/>
                </a:spcBef>
                <a:buClr>
                  <a:schemeClr val="hlink"/>
                </a:buClr>
                <a:buSzPct val="55000"/>
                <a:tabLst>
                  <a:tab pos="1254125" algn="l"/>
                  <a:tab pos="2109788" algn="l"/>
                </a:tabLst>
              </a:pPr>
              <a:r>
                <a:rPr lang="en-US"/>
                <a:t>Author	Year	ISBN</a:t>
              </a:r>
            </a:p>
            <a:p>
              <a:pPr marL="0" lvl="1">
                <a:spcBef>
                  <a:spcPct val="20000"/>
                </a:spcBef>
                <a:buClr>
                  <a:schemeClr val="hlink"/>
                </a:buClr>
                <a:buSzPct val="55000"/>
                <a:tabLst>
                  <a:tab pos="1254125" algn="l"/>
                  <a:tab pos="2109788" algn="l"/>
                </a:tabLst>
              </a:pPr>
              <a:r>
                <a:rPr lang="en-US"/>
                <a:t>Publisher</a:t>
              </a:r>
            </a:p>
          </p:txBody>
        </p:sp>
        <p:cxnSp>
          <p:nvCxnSpPr>
            <p:cNvPr id="33811" name="Straight Arrow Connector 14"/>
            <p:cNvCxnSpPr>
              <a:cxnSpLocks noChangeShapeType="1"/>
            </p:cNvCxnSpPr>
            <p:nvPr/>
          </p:nvCxnSpPr>
          <p:spPr bwMode="auto">
            <a:xfrm rot="16200000" flipH="1">
              <a:off x="6437519" y="5243405"/>
              <a:ext cx="231761" cy="395"/>
            </a:xfrm>
            <a:prstGeom prst="straightConnector1">
              <a:avLst/>
            </a:prstGeom>
            <a:noFill/>
            <a:ln w="9525" algn="ctr">
              <a:solidFill>
                <a:schemeClr val="tx1"/>
              </a:solidFill>
              <a:round/>
              <a:headEnd/>
              <a:tailEnd type="arrow" w="med" len="med"/>
            </a:ln>
          </p:spPr>
        </p:cxnSp>
      </p:grpSp>
      <p:grpSp>
        <p:nvGrpSpPr>
          <p:cNvPr id="4" name="Group 24"/>
          <p:cNvGrpSpPr>
            <a:grpSpLocks/>
          </p:cNvGrpSpPr>
          <p:nvPr/>
        </p:nvGrpSpPr>
        <p:grpSpPr bwMode="auto">
          <a:xfrm>
            <a:off x="2514600" y="5359400"/>
            <a:ext cx="4038600" cy="1422400"/>
            <a:chOff x="990600" y="5359872"/>
            <a:chExt cx="4038600" cy="1421928"/>
          </a:xfrm>
        </p:grpSpPr>
        <p:sp>
          <p:nvSpPr>
            <p:cNvPr id="33808" name="Rectangle 16"/>
            <p:cNvSpPr>
              <a:spLocks noChangeArrowheads="1"/>
            </p:cNvSpPr>
            <p:nvPr/>
          </p:nvSpPr>
          <p:spPr bwMode="auto">
            <a:xfrm>
              <a:off x="990600" y="5359872"/>
              <a:ext cx="3695700" cy="1421928"/>
            </a:xfrm>
            <a:prstGeom prst="rect">
              <a:avLst/>
            </a:prstGeom>
            <a:solidFill>
              <a:schemeClr val="bg1"/>
            </a:solidFill>
            <a:ln w="9525">
              <a:solidFill>
                <a:schemeClr val="tx1"/>
              </a:solidFill>
              <a:miter lim="800000"/>
              <a:headEnd/>
              <a:tailEnd/>
            </a:ln>
          </p:spPr>
          <p:txBody>
            <a:bodyPr>
              <a:spAutoFit/>
            </a:bodyPr>
            <a:lstStyle/>
            <a:p>
              <a:pPr>
                <a:lnSpc>
                  <a:spcPct val="80000"/>
                </a:lnSpc>
                <a:tabLst>
                  <a:tab pos="457200" algn="l"/>
                  <a:tab pos="914400" algn="l"/>
                  <a:tab pos="1371600" algn="l"/>
                </a:tabLst>
              </a:pPr>
              <a:r>
                <a:rPr lang="en-US"/>
                <a:t>&lt;bookstore …&gt; </a:t>
              </a:r>
            </a:p>
            <a:p>
              <a:pPr>
                <a:lnSpc>
                  <a:spcPct val="80000"/>
                </a:lnSpc>
                <a:tabLst>
                  <a:tab pos="457200" algn="l"/>
                  <a:tab pos="914400" algn="l"/>
                  <a:tab pos="1371600" algn="l"/>
                </a:tabLst>
              </a:pPr>
              <a:r>
                <a:rPr lang="en-US"/>
                <a:t>        &lt;Book&gt; </a:t>
              </a:r>
            </a:p>
            <a:p>
              <a:pPr>
                <a:lnSpc>
                  <a:spcPct val="80000"/>
                </a:lnSpc>
                <a:tabLst>
                  <a:tab pos="457200" algn="l"/>
                  <a:tab pos="914400" algn="l"/>
                  <a:tab pos="1371600" algn="l"/>
                </a:tabLst>
              </a:pPr>
              <a:r>
                <a:rPr lang="en-US"/>
                <a:t>           	&lt;Title&gt;SOC&lt;/Title&gt; </a:t>
              </a:r>
            </a:p>
            <a:p>
              <a:pPr>
                <a:lnSpc>
                  <a:spcPct val="80000"/>
                </a:lnSpc>
                <a:tabLst>
                  <a:tab pos="457200" algn="l"/>
                  <a:tab pos="914400" algn="l"/>
                  <a:tab pos="1371600" algn="l"/>
                </a:tabLst>
              </a:pPr>
              <a:r>
                <a:rPr lang="en-US"/>
                <a:t>			…</a:t>
              </a:r>
            </a:p>
            <a:p>
              <a:pPr>
                <a:lnSpc>
                  <a:spcPct val="80000"/>
                </a:lnSpc>
                <a:tabLst>
                  <a:tab pos="457200" algn="l"/>
                  <a:tab pos="914400" algn="l"/>
                  <a:tab pos="1371600" algn="l"/>
                </a:tabLst>
              </a:pPr>
              <a:r>
                <a:rPr lang="en-US"/>
                <a:t>	&lt;/Book&gt; </a:t>
              </a:r>
            </a:p>
            <a:p>
              <a:pPr>
                <a:lnSpc>
                  <a:spcPct val="80000"/>
                </a:lnSpc>
                <a:tabLst>
                  <a:tab pos="457200" algn="l"/>
                  <a:tab pos="914400" algn="l"/>
                  <a:tab pos="1371600" algn="l"/>
                </a:tabLst>
              </a:pPr>
              <a:r>
                <a:rPr lang="en-US"/>
                <a:t>&lt;/bookstore&gt;</a:t>
              </a:r>
            </a:p>
          </p:txBody>
        </p:sp>
        <p:cxnSp>
          <p:nvCxnSpPr>
            <p:cNvPr id="33809" name="Straight Arrow Connector 18"/>
            <p:cNvCxnSpPr>
              <a:cxnSpLocks noChangeShapeType="1"/>
              <a:endCxn id="33808" idx="3"/>
            </p:cNvCxnSpPr>
            <p:nvPr/>
          </p:nvCxnSpPr>
          <p:spPr bwMode="auto">
            <a:xfrm rot="10800000">
              <a:off x="4686300" y="6070836"/>
              <a:ext cx="342900" cy="1587"/>
            </a:xfrm>
            <a:prstGeom prst="straightConnector1">
              <a:avLst/>
            </a:prstGeom>
            <a:noFill/>
            <a:ln w="9525" algn="ctr">
              <a:solidFill>
                <a:schemeClr val="tx1"/>
              </a:solidFill>
              <a:round/>
              <a:headEnd/>
              <a:tailEnd type="arrow" w="med" len="med"/>
            </a:ln>
          </p:spPr>
        </p:cxnSp>
      </p:grpSp>
      <p:sp>
        <p:nvSpPr>
          <p:cNvPr id="27" name="Rectangle 26"/>
          <p:cNvSpPr>
            <a:spLocks noChangeArrowheads="1"/>
          </p:cNvSpPr>
          <p:nvPr/>
        </p:nvSpPr>
        <p:spPr bwMode="auto">
          <a:xfrm rot="-5400000">
            <a:off x="9420226" y="1571626"/>
            <a:ext cx="1211262" cy="369887"/>
          </a:xfrm>
          <a:prstGeom prst="rect">
            <a:avLst/>
          </a:prstGeom>
          <a:noFill/>
          <a:ln w="9525">
            <a:noFill/>
            <a:miter lim="800000"/>
            <a:headEnd/>
            <a:tailEnd/>
          </a:ln>
        </p:spPr>
        <p:txBody>
          <a:bodyPr wrap="none">
            <a:spAutoFit/>
          </a:bodyPr>
          <a:lstStyle/>
          <a:p>
            <a:r>
              <a:rPr lang="en-US"/>
              <a:t>vocabulary</a:t>
            </a:r>
          </a:p>
        </p:txBody>
      </p:sp>
      <p:sp>
        <p:nvSpPr>
          <p:cNvPr id="28" name="Rectangle 27"/>
          <p:cNvSpPr>
            <a:spLocks noChangeArrowheads="1"/>
          </p:cNvSpPr>
          <p:nvPr/>
        </p:nvSpPr>
        <p:spPr bwMode="auto">
          <a:xfrm rot="-5400000">
            <a:off x="9497220" y="5885658"/>
            <a:ext cx="1209675" cy="369887"/>
          </a:xfrm>
          <a:prstGeom prst="rect">
            <a:avLst/>
          </a:prstGeom>
          <a:solidFill>
            <a:schemeClr val="bg1"/>
          </a:solidFill>
          <a:ln w="9525">
            <a:noFill/>
            <a:miter lim="800000"/>
            <a:headEnd/>
            <a:tailEnd/>
          </a:ln>
        </p:spPr>
        <p:txBody>
          <a:bodyPr wrap="none">
            <a:spAutoFit/>
          </a:bodyPr>
          <a:lstStyle/>
          <a:p>
            <a:r>
              <a:rPr lang="en-US"/>
              <a:t>vocabulary</a:t>
            </a:r>
          </a:p>
        </p:txBody>
      </p:sp>
      <p:sp>
        <p:nvSpPr>
          <p:cNvPr id="29" name="Rectangle 28"/>
          <p:cNvSpPr>
            <a:spLocks noChangeArrowheads="1"/>
          </p:cNvSpPr>
          <p:nvPr/>
        </p:nvSpPr>
        <p:spPr bwMode="auto">
          <a:xfrm rot="-5400000">
            <a:off x="8990013" y="3702051"/>
            <a:ext cx="2224088" cy="369887"/>
          </a:xfrm>
          <a:prstGeom prst="rect">
            <a:avLst/>
          </a:prstGeom>
          <a:noFill/>
          <a:ln w="9525">
            <a:noFill/>
            <a:miter lim="800000"/>
            <a:headEnd/>
            <a:tailEnd/>
          </a:ln>
        </p:spPr>
        <p:txBody>
          <a:bodyPr wrap="none">
            <a:spAutoFit/>
          </a:bodyPr>
          <a:lstStyle/>
          <a:p>
            <a:r>
              <a:rPr lang="en-US"/>
              <a:t>User-Defined Schema</a:t>
            </a:r>
          </a:p>
        </p:txBody>
      </p:sp>
      <p:sp>
        <p:nvSpPr>
          <p:cNvPr id="30" name="Rectangle 29"/>
          <p:cNvSpPr>
            <a:spLocks noChangeArrowheads="1"/>
          </p:cNvSpPr>
          <p:nvPr/>
        </p:nvSpPr>
        <p:spPr bwMode="auto">
          <a:xfrm rot="-5400000">
            <a:off x="1604364" y="5886728"/>
            <a:ext cx="971163" cy="369332"/>
          </a:xfrm>
          <a:prstGeom prst="rect">
            <a:avLst/>
          </a:prstGeom>
          <a:noFill/>
          <a:ln w="9525">
            <a:noFill/>
            <a:miter lim="800000"/>
            <a:headEnd/>
            <a:tailEnd/>
          </a:ln>
        </p:spPr>
        <p:txBody>
          <a:bodyPr wrap="none">
            <a:spAutoFit/>
          </a:bodyPr>
          <a:lstStyle/>
          <a:p>
            <a:r>
              <a:rPr lang="en-US"/>
              <a:t>Instance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115"/>
                                        </p:tgtEl>
                                        <p:attrNameLst>
                                          <p:attrName>style.visibility</p:attrName>
                                        </p:attrNameLst>
                                      </p:cBhvr>
                                      <p:to>
                                        <p:strVal val="visible"/>
                                      </p:to>
                                    </p:set>
                                    <p:animEffect transition="in" filter="wipe(left)">
                                      <p:cBhvr>
                                        <p:cTn id="7" dur="500"/>
                                        <p:tgtEl>
                                          <p:spTgt spid="411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114"/>
                                        </p:tgtEl>
                                        <p:attrNameLst>
                                          <p:attrName>style.visibility</p:attrName>
                                        </p:attrNameLst>
                                      </p:cBhvr>
                                      <p:to>
                                        <p:strVal val="visible"/>
                                      </p:to>
                                    </p:set>
                                    <p:animEffect transition="in" filter="wipe(left)">
                                      <p:cBhvr>
                                        <p:cTn id="14" dur="500"/>
                                        <p:tgtEl>
                                          <p:spTgt spid="4114"/>
                                        </p:tgtEl>
                                      </p:cBhvr>
                                    </p:animEffect>
                                  </p:childTnLst>
                                </p:cTn>
                              </p:par>
                            </p:childTnLst>
                          </p:cTn>
                        </p:par>
                        <p:par>
                          <p:cTn id="15" fill="hold" nodeType="afterGroup">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0-#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500"/>
                                        <p:tgtEl>
                                          <p:spTgt spid="2"/>
                                        </p:tgtEl>
                                      </p:cBhvr>
                                    </p:animEffect>
                                  </p:childTnLst>
                                </p:cTn>
                              </p:par>
                            </p:childTnLst>
                          </p:cTn>
                        </p:par>
                        <p:par>
                          <p:cTn id="25" fill="hold" nodeType="after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0-#ppt_w/2"/>
                                          </p:val>
                                        </p:tav>
                                        <p:tav tm="100000">
                                          <p:val>
                                            <p:strVal val="#ppt_x"/>
                                          </p:val>
                                        </p:tav>
                                      </p:tavLst>
                                    </p:anim>
                                    <p:anim calcmode="lin" valueType="num">
                                      <p:cBhvr additive="base">
                                        <p:cTn id="2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2000"/>
                                        <p:tgtEl>
                                          <p:spTgt spid="26"/>
                                        </p:tgtEl>
                                      </p:cBhvr>
                                    </p:animEffect>
                                  </p:childTnLst>
                                </p:cTn>
                              </p:par>
                              <p:par>
                                <p:cTn id="35" presetID="8" presetClass="emph" presetSubtype="0" fill="hold" grpId="1" nodeType="withEffect">
                                  <p:stCondLst>
                                    <p:cond delay="0"/>
                                  </p:stCondLst>
                                  <p:childTnLst>
                                    <p:animRot by="21600000">
                                      <p:cBhvr>
                                        <p:cTn id="36" dur="2000" fill="hold"/>
                                        <p:tgtEl>
                                          <p:spTgt spid="26"/>
                                        </p:tgtEl>
                                        <p:attrNameLst>
                                          <p:attrName>r</p:attrName>
                                        </p:attrNameLst>
                                      </p:cBhvr>
                                    </p:animRot>
                                  </p:childTnLst>
                                </p:cTn>
                              </p:par>
                            </p:childTnLst>
                          </p:cTn>
                        </p:par>
                        <p:par>
                          <p:cTn id="37" fill="hold" nodeType="afterGroup">
                            <p:stCondLst>
                              <p:cond delay="2000"/>
                            </p:stCondLst>
                            <p:childTnLst>
                              <p:par>
                                <p:cTn id="38" presetID="42" presetClass="path" presetSubtype="0" accel="50000" decel="50000" fill="hold" grpId="1" nodeType="afterEffect">
                                  <p:stCondLst>
                                    <p:cond delay="0"/>
                                  </p:stCondLst>
                                  <p:childTnLst>
                                    <p:animMotion origin="layout" path="M 3.33333E-6 4.44444E-6 L -0.01667 0.37777 " pathEditMode="relative" rAng="0" ptsTypes="AA">
                                      <p:cBhvr>
                                        <p:cTn id="39" dur="2000" fill="hold"/>
                                        <p:tgtEl>
                                          <p:spTgt spid="4114"/>
                                        </p:tgtEl>
                                        <p:attrNameLst>
                                          <p:attrName>ppt_x</p:attrName>
                                          <p:attrName>ppt_y</p:attrName>
                                        </p:attrNameLst>
                                      </p:cBhvr>
                                      <p:rCtr x="-800" y="18900"/>
                                    </p:animMotion>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up)">
                                      <p:cBhvr>
                                        <p:cTn id="44" dur="500"/>
                                        <p:tgtEl>
                                          <p:spTgt spid="3"/>
                                        </p:tgtEl>
                                      </p:cBhvr>
                                    </p:animEffect>
                                  </p:childTnLst>
                                </p:cTn>
                              </p:par>
                            </p:childTnLst>
                          </p:cTn>
                        </p:par>
                        <p:par>
                          <p:cTn id="45" fill="hold" nodeType="afterGroup">
                            <p:stCondLst>
                              <p:cond delay="500"/>
                            </p:stCondLst>
                            <p:childTnLst>
                              <p:par>
                                <p:cTn id="46" presetID="2" presetClass="entr" presetSubtype="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0-#ppt_w/2"/>
                                          </p:val>
                                        </p:tav>
                                        <p:tav tm="100000">
                                          <p:val>
                                            <p:strVal val="#ppt_x"/>
                                          </p:val>
                                        </p:tav>
                                      </p:tavLst>
                                    </p:anim>
                                    <p:anim calcmode="lin" valueType="num">
                                      <p:cBhvr additive="base">
                                        <p:cTn id="49"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2"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right)">
                                      <p:cBhvr>
                                        <p:cTn id="54" dur="500"/>
                                        <p:tgtEl>
                                          <p:spTgt spid="4"/>
                                        </p:tgtEl>
                                      </p:cBhvr>
                                    </p:animEffect>
                                  </p:childTnLst>
                                </p:cTn>
                              </p:par>
                            </p:childTnLst>
                          </p:cTn>
                        </p:par>
                        <p:par>
                          <p:cTn id="55" fill="hold" nodeType="afterGroup">
                            <p:stCondLst>
                              <p:cond delay="500"/>
                            </p:stCondLst>
                            <p:childTnLst>
                              <p:par>
                                <p:cTn id="56" presetID="2" presetClass="entr" presetSubtype="2"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1+#ppt_w/2"/>
                                          </p:val>
                                        </p:tav>
                                        <p:tav tm="100000">
                                          <p:val>
                                            <p:strVal val="#ppt_x"/>
                                          </p:val>
                                        </p:tav>
                                      </p:tavLst>
                                    </p:anim>
                                    <p:anim calcmode="lin" valueType="num">
                                      <p:cBhvr additive="base">
                                        <p:cTn id="59"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6" grpId="0" animBg="1"/>
      <p:bldP spid="26" grpId="1" animBg="1"/>
      <p:bldP spid="4114" grpId="0" animBg="1"/>
      <p:bldP spid="4114" grpId="1" animBg="1"/>
      <p:bldP spid="27" grpId="0"/>
      <p:bldP spid="28" grpId="0" animBg="1"/>
      <p:bldP spid="29" grpId="0"/>
      <p:bldP spid="3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E8E444F5-5FCB-4A24-8FB7-0DBA10642634}" type="slidenum">
              <a:rPr lang="en-US" smtClean="0"/>
              <a:pPr/>
              <a:t>105</a:t>
            </a:fld>
            <a:endParaRPr lang="en-US"/>
          </a:p>
        </p:txBody>
      </p:sp>
      <p:sp>
        <p:nvSpPr>
          <p:cNvPr id="34819" name="Rectangle 2"/>
          <p:cNvSpPr>
            <a:spLocks noGrp="1" noChangeArrowheads="1"/>
          </p:cNvSpPr>
          <p:nvPr>
            <p:ph type="title"/>
          </p:nvPr>
        </p:nvSpPr>
        <p:spPr/>
        <p:txBody>
          <a:bodyPr/>
          <a:lstStyle/>
          <a:p>
            <a:pPr eaLnBrk="1" hangingPunct="1"/>
            <a:r>
              <a:rPr lang="en-US"/>
              <a:t>Multiple Levels of Validation</a:t>
            </a:r>
          </a:p>
        </p:txBody>
      </p:sp>
      <p:sp>
        <p:nvSpPr>
          <p:cNvPr id="81924" name="AutoShape 36"/>
          <p:cNvSpPr>
            <a:spLocks noChangeArrowheads="1"/>
          </p:cNvSpPr>
          <p:nvPr/>
        </p:nvSpPr>
        <p:spPr bwMode="black">
          <a:xfrm>
            <a:off x="2971801" y="4189413"/>
            <a:ext cx="2576513" cy="1903412"/>
          </a:xfrm>
          <a:prstGeom prst="roundRect">
            <a:avLst>
              <a:gd name="adj" fmla="val 50000"/>
            </a:avLst>
          </a:prstGeom>
          <a:noFill/>
          <a:ln w="38100" algn="ctr">
            <a:solidFill>
              <a:schemeClr val="accent1"/>
            </a:solidFill>
            <a:round/>
            <a:headEnd/>
            <a:tailEnd/>
          </a:ln>
        </p:spPr>
        <p:txBody>
          <a:bodyPr wrap="none" anchor="ctr"/>
          <a:lstStyle/>
          <a:p>
            <a:pPr algn="ctr"/>
            <a:r>
              <a:rPr lang="en-US" dirty="0"/>
              <a:t>The xml </a:t>
            </a:r>
            <a:r>
              <a:rPr lang="en-US" dirty="0">
                <a:solidFill>
                  <a:srgbClr val="0000FF"/>
                </a:solidFill>
              </a:rPr>
              <a:t>instance</a:t>
            </a:r>
            <a:r>
              <a:rPr lang="en-US" dirty="0"/>
              <a:t> </a:t>
            </a:r>
            <a:br>
              <a:rPr lang="en-US" dirty="0"/>
            </a:br>
            <a:r>
              <a:rPr lang="en-US" dirty="0"/>
              <a:t>document</a:t>
            </a:r>
          </a:p>
          <a:p>
            <a:pPr algn="ctr"/>
            <a:r>
              <a:rPr lang="en-US" dirty="0"/>
              <a:t>conforms with the </a:t>
            </a:r>
          </a:p>
          <a:p>
            <a:pPr algn="ctr"/>
            <a:r>
              <a:rPr lang="en-US" dirty="0"/>
              <a:t>rules described</a:t>
            </a:r>
          </a:p>
          <a:p>
            <a:pPr algn="ctr"/>
            <a:r>
              <a:rPr lang="en-US" dirty="0"/>
              <a:t>in bookstore.xsd and </a:t>
            </a:r>
          </a:p>
          <a:p>
            <a:pPr algn="ctr"/>
            <a:r>
              <a:rPr lang="en-US" dirty="0"/>
              <a:t>in W3C standard</a:t>
            </a:r>
          </a:p>
        </p:txBody>
      </p:sp>
      <p:sp>
        <p:nvSpPr>
          <p:cNvPr id="498726" name="AutoShape 38"/>
          <p:cNvSpPr>
            <a:spLocks noChangeArrowheads="1"/>
          </p:cNvSpPr>
          <p:nvPr/>
        </p:nvSpPr>
        <p:spPr bwMode="black">
          <a:xfrm>
            <a:off x="6477000" y="4189413"/>
            <a:ext cx="2611438" cy="2133600"/>
          </a:xfrm>
          <a:prstGeom prst="roundRect">
            <a:avLst>
              <a:gd name="adj" fmla="val 50000"/>
            </a:avLst>
          </a:prstGeom>
          <a:noFill/>
          <a:ln w="38100" algn="ctr">
            <a:solidFill>
              <a:schemeClr val="hlink"/>
            </a:solidFill>
            <a:round/>
            <a:headEnd/>
            <a:tailEnd/>
          </a:ln>
        </p:spPr>
        <p:txBody>
          <a:bodyPr wrap="none" anchor="ctr"/>
          <a:lstStyle/>
          <a:p>
            <a:pPr algn="ctr"/>
            <a:r>
              <a:rPr lang="en-US"/>
              <a:t>bookstore.xsd </a:t>
            </a:r>
          </a:p>
          <a:p>
            <a:pPr algn="ctr"/>
            <a:r>
              <a:rPr lang="en-US"/>
              <a:t>is a valid schema </a:t>
            </a:r>
          </a:p>
          <a:p>
            <a:pPr algn="ctr"/>
            <a:r>
              <a:rPr lang="en-US"/>
              <a:t>document, i.e., it </a:t>
            </a:r>
          </a:p>
          <a:p>
            <a:pPr algn="ctr"/>
            <a:r>
              <a:rPr lang="en-US"/>
              <a:t>conforms with the rules </a:t>
            </a:r>
          </a:p>
          <a:p>
            <a:pPr algn="ctr"/>
            <a:r>
              <a:rPr lang="en-US"/>
              <a:t>described in the</a:t>
            </a:r>
          </a:p>
          <a:p>
            <a:pPr algn="ctr"/>
            <a:r>
              <a:rPr lang="en-US"/>
              <a:t>schema-for-</a:t>
            </a:r>
          </a:p>
          <a:p>
            <a:pPr algn="ctr"/>
            <a:r>
              <a:rPr lang="en-US"/>
              <a:t>schemas</a:t>
            </a:r>
          </a:p>
        </p:txBody>
      </p:sp>
      <p:sp>
        <p:nvSpPr>
          <p:cNvPr id="81926" name="AutoShape 4"/>
          <p:cNvSpPr>
            <a:spLocks noChangeArrowheads="1"/>
          </p:cNvSpPr>
          <p:nvPr/>
        </p:nvSpPr>
        <p:spPr bwMode="gray">
          <a:xfrm flipH="1">
            <a:off x="4205288" y="2427288"/>
            <a:ext cx="595312" cy="677862"/>
          </a:xfrm>
          <a:prstGeom prst="chevron">
            <a:avLst>
              <a:gd name="adj" fmla="val 52514"/>
            </a:avLst>
          </a:prstGeom>
          <a:solidFill>
            <a:schemeClr val="accent1"/>
          </a:solidFill>
          <a:ln w="0" algn="ctr">
            <a:noFill/>
            <a:miter lim="800000"/>
            <a:headEnd/>
            <a:tailEnd/>
          </a:ln>
        </p:spPr>
        <p:txBody>
          <a:bodyPr wrap="none" anchor="ctr"/>
          <a:lstStyle/>
          <a:p>
            <a:endParaRPr lang="en-US"/>
          </a:p>
        </p:txBody>
      </p:sp>
      <p:sp>
        <p:nvSpPr>
          <p:cNvPr id="498693" name="AutoShape 5"/>
          <p:cNvSpPr>
            <a:spLocks noChangeArrowheads="1"/>
          </p:cNvSpPr>
          <p:nvPr/>
        </p:nvSpPr>
        <p:spPr bwMode="gray">
          <a:xfrm flipH="1">
            <a:off x="7461251" y="2427288"/>
            <a:ext cx="595313" cy="677862"/>
          </a:xfrm>
          <a:prstGeom prst="chevron">
            <a:avLst>
              <a:gd name="adj" fmla="val 52514"/>
            </a:avLst>
          </a:prstGeom>
          <a:solidFill>
            <a:schemeClr val="hlink"/>
          </a:solidFill>
          <a:ln w="0" algn="ctr">
            <a:noFill/>
            <a:miter lim="800000"/>
            <a:headEnd/>
            <a:tailEnd/>
          </a:ln>
        </p:spPr>
        <p:txBody>
          <a:bodyPr wrap="none" anchor="ctr"/>
          <a:lstStyle/>
          <a:p>
            <a:endParaRPr lang="en-US"/>
          </a:p>
        </p:txBody>
      </p:sp>
      <p:sp>
        <p:nvSpPr>
          <p:cNvPr id="498694" name="Oval 6"/>
          <p:cNvSpPr>
            <a:spLocks noChangeArrowheads="1"/>
          </p:cNvSpPr>
          <p:nvPr/>
        </p:nvSpPr>
        <p:spPr bwMode="gray">
          <a:xfrm>
            <a:off x="8047038" y="2498607"/>
            <a:ext cx="259766" cy="51935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695" name="Oval 7"/>
          <p:cNvSpPr>
            <a:spLocks noChangeArrowheads="1"/>
          </p:cNvSpPr>
          <p:nvPr/>
        </p:nvSpPr>
        <p:spPr bwMode="gray">
          <a:xfrm>
            <a:off x="8047038" y="2498607"/>
            <a:ext cx="259766" cy="519351"/>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en-US"/>
          </a:p>
        </p:txBody>
      </p:sp>
      <p:sp>
        <p:nvSpPr>
          <p:cNvPr id="498696" name="Oval 8"/>
          <p:cNvSpPr>
            <a:spLocks noChangeArrowheads="1"/>
          </p:cNvSpPr>
          <p:nvPr/>
        </p:nvSpPr>
        <p:spPr bwMode="gray">
          <a:xfrm>
            <a:off x="8213725" y="2498607"/>
            <a:ext cx="2211388" cy="51935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98697" name="Oval 9"/>
          <p:cNvSpPr>
            <a:spLocks noChangeArrowheads="1"/>
          </p:cNvSpPr>
          <p:nvPr/>
        </p:nvSpPr>
        <p:spPr bwMode="gray">
          <a:xfrm>
            <a:off x="8250239" y="2511307"/>
            <a:ext cx="2212975" cy="519351"/>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en-US"/>
          </a:p>
        </p:txBody>
      </p:sp>
      <p:sp>
        <p:nvSpPr>
          <p:cNvPr id="34828" name="Oval 10"/>
          <p:cNvSpPr>
            <a:spLocks noChangeArrowheads="1"/>
          </p:cNvSpPr>
          <p:nvPr/>
        </p:nvSpPr>
        <p:spPr bwMode="gray">
          <a:xfrm>
            <a:off x="8332788" y="2498607"/>
            <a:ext cx="1992312" cy="519351"/>
          </a:xfrm>
          <a:prstGeom prst="ellipse">
            <a:avLst/>
          </a:prstGeom>
          <a:solidFill>
            <a:srgbClr val="333333"/>
          </a:solidFill>
          <a:ln w="38100" algn="ctr">
            <a:noFill/>
            <a:round/>
            <a:headEnd/>
            <a:tailEnd/>
          </a:ln>
        </p:spPr>
        <p:txBody>
          <a:bodyPr anchor="ctr">
            <a:spAutoFit/>
          </a:bodyPr>
          <a:lstStyle/>
          <a:p>
            <a:endParaRPr lang="en-US"/>
          </a:p>
        </p:txBody>
      </p:sp>
      <p:grpSp>
        <p:nvGrpSpPr>
          <p:cNvPr id="34829" name="Group 31"/>
          <p:cNvGrpSpPr>
            <a:grpSpLocks/>
          </p:cNvGrpSpPr>
          <p:nvPr/>
        </p:nvGrpSpPr>
        <p:grpSpPr bwMode="auto">
          <a:xfrm>
            <a:off x="8367713" y="1784351"/>
            <a:ext cx="1928812" cy="1928813"/>
            <a:chOff x="4166" y="1706"/>
            <a:chExt cx="1252" cy="1252"/>
          </a:xfrm>
        </p:grpSpPr>
        <p:sp>
          <p:nvSpPr>
            <p:cNvPr id="34858" name="Oval 32"/>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4859" name="Oval 33"/>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4860" name="Oval 34"/>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4861" name="Oval 35"/>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grpSp>
        <p:nvGrpSpPr>
          <p:cNvPr id="3" name="Group 45"/>
          <p:cNvGrpSpPr>
            <a:grpSpLocks/>
          </p:cNvGrpSpPr>
          <p:nvPr/>
        </p:nvGrpSpPr>
        <p:grpSpPr bwMode="auto">
          <a:xfrm>
            <a:off x="1600200" y="1792288"/>
            <a:ext cx="2381250" cy="1928812"/>
            <a:chOff x="644524" y="1296988"/>
            <a:chExt cx="2381250" cy="1928812"/>
          </a:xfrm>
        </p:grpSpPr>
        <p:sp>
          <p:nvSpPr>
            <p:cNvPr id="498699" name="Oval 11"/>
            <p:cNvSpPr>
              <a:spLocks noChangeArrowheads="1"/>
            </p:cNvSpPr>
            <p:nvPr/>
          </p:nvSpPr>
          <p:spPr bwMode="gray">
            <a:xfrm>
              <a:off x="644524" y="2003306"/>
              <a:ext cx="259766" cy="51935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00" name="Oval 12"/>
            <p:cNvSpPr>
              <a:spLocks noChangeArrowheads="1"/>
            </p:cNvSpPr>
            <p:nvPr/>
          </p:nvSpPr>
          <p:spPr bwMode="gray">
            <a:xfrm>
              <a:off x="644524" y="2003306"/>
              <a:ext cx="259766" cy="51935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en-US"/>
            </a:p>
          </p:txBody>
        </p:sp>
        <p:sp>
          <p:nvSpPr>
            <p:cNvPr id="498701" name="Oval 13"/>
            <p:cNvSpPr>
              <a:spLocks noChangeArrowheads="1"/>
            </p:cNvSpPr>
            <p:nvPr/>
          </p:nvSpPr>
          <p:spPr bwMode="gray">
            <a:xfrm>
              <a:off x="811212" y="2003306"/>
              <a:ext cx="2211387" cy="51935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98702" name="Oval 14"/>
            <p:cNvSpPr>
              <a:spLocks noChangeArrowheads="1"/>
            </p:cNvSpPr>
            <p:nvPr/>
          </p:nvSpPr>
          <p:spPr bwMode="gray">
            <a:xfrm>
              <a:off x="812799" y="2007275"/>
              <a:ext cx="2212975" cy="519351"/>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defRPr/>
              </a:pPr>
              <a:endParaRPr lang="en-US"/>
            </a:p>
          </p:txBody>
        </p:sp>
        <p:sp>
          <p:nvSpPr>
            <p:cNvPr id="34851" name="Oval 15"/>
            <p:cNvSpPr>
              <a:spLocks noChangeArrowheads="1"/>
            </p:cNvSpPr>
            <p:nvPr/>
          </p:nvSpPr>
          <p:spPr bwMode="gray">
            <a:xfrm>
              <a:off x="920749" y="2003306"/>
              <a:ext cx="1992313" cy="519351"/>
            </a:xfrm>
            <a:prstGeom prst="ellipse">
              <a:avLst/>
            </a:prstGeom>
            <a:solidFill>
              <a:srgbClr val="333333"/>
            </a:solidFill>
            <a:ln w="38100" algn="ctr">
              <a:noFill/>
              <a:round/>
              <a:headEnd/>
              <a:tailEnd/>
            </a:ln>
          </p:spPr>
          <p:txBody>
            <a:bodyPr anchor="ctr">
              <a:spAutoFit/>
            </a:bodyPr>
            <a:lstStyle/>
            <a:p>
              <a:endParaRPr lang="en-US"/>
            </a:p>
          </p:txBody>
        </p:sp>
        <p:grpSp>
          <p:nvGrpSpPr>
            <p:cNvPr id="34852" name="Group 16"/>
            <p:cNvGrpSpPr>
              <a:grpSpLocks/>
            </p:cNvGrpSpPr>
            <p:nvPr/>
          </p:nvGrpSpPr>
          <p:grpSpPr bwMode="auto">
            <a:xfrm>
              <a:off x="952499" y="1296988"/>
              <a:ext cx="1928813" cy="1928812"/>
              <a:chOff x="4166" y="1706"/>
              <a:chExt cx="1252" cy="1252"/>
            </a:xfrm>
          </p:grpSpPr>
          <p:sp>
            <p:nvSpPr>
              <p:cNvPr id="34854" name="Oval 1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4855" name="Oval 1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4856" name="Oval 1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4857" name="Oval 2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34853" name="Text Box 39"/>
            <p:cNvSpPr txBox="1">
              <a:spLocks noChangeArrowheads="1"/>
            </p:cNvSpPr>
            <p:nvPr/>
          </p:nvSpPr>
          <p:spPr bwMode="gray">
            <a:xfrm>
              <a:off x="1141494" y="1981200"/>
              <a:ext cx="1558760" cy="646331"/>
            </a:xfrm>
            <a:prstGeom prst="rect">
              <a:avLst/>
            </a:prstGeom>
            <a:noFill/>
            <a:ln w="9525" algn="ctr">
              <a:noFill/>
              <a:miter lim="800000"/>
              <a:headEnd/>
              <a:tailEnd/>
            </a:ln>
          </p:spPr>
          <p:txBody>
            <a:bodyPr wrap="none">
              <a:spAutoFit/>
            </a:bodyPr>
            <a:lstStyle/>
            <a:p>
              <a:pPr algn="ctr"/>
              <a:r>
                <a:rPr lang="en-US" b="1"/>
                <a:t>bookstore.xml</a:t>
              </a:r>
            </a:p>
            <a:p>
              <a:pPr algn="ctr"/>
              <a:r>
                <a:rPr lang="en-US"/>
                <a:t>User defined</a:t>
              </a:r>
            </a:p>
          </p:txBody>
        </p:sp>
      </p:grpSp>
      <p:grpSp>
        <p:nvGrpSpPr>
          <p:cNvPr id="5" name="Group 44"/>
          <p:cNvGrpSpPr>
            <a:grpSpLocks/>
          </p:cNvGrpSpPr>
          <p:nvPr/>
        </p:nvGrpSpPr>
        <p:grpSpPr bwMode="auto">
          <a:xfrm>
            <a:off x="4824413" y="1792288"/>
            <a:ext cx="2381250" cy="1928812"/>
            <a:chOff x="3868737" y="1296988"/>
            <a:chExt cx="2381250" cy="1928812"/>
          </a:xfrm>
        </p:grpSpPr>
        <p:sp>
          <p:nvSpPr>
            <p:cNvPr id="498709" name="Oval 21"/>
            <p:cNvSpPr>
              <a:spLocks noChangeArrowheads="1"/>
            </p:cNvSpPr>
            <p:nvPr/>
          </p:nvSpPr>
          <p:spPr bwMode="gray">
            <a:xfrm>
              <a:off x="3868737" y="2011243"/>
              <a:ext cx="259766" cy="519351"/>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10" name="Oval 22"/>
            <p:cNvSpPr>
              <a:spLocks noChangeArrowheads="1"/>
            </p:cNvSpPr>
            <p:nvPr/>
          </p:nvSpPr>
          <p:spPr bwMode="gray">
            <a:xfrm>
              <a:off x="3868737" y="2011243"/>
              <a:ext cx="259766" cy="519351"/>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11" name="Oval 23"/>
            <p:cNvSpPr>
              <a:spLocks noChangeArrowheads="1"/>
            </p:cNvSpPr>
            <p:nvPr/>
          </p:nvSpPr>
          <p:spPr bwMode="gray">
            <a:xfrm>
              <a:off x="4035424" y="2011243"/>
              <a:ext cx="2211388" cy="519351"/>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98712" name="Oval 24"/>
            <p:cNvSpPr>
              <a:spLocks noChangeArrowheads="1"/>
            </p:cNvSpPr>
            <p:nvPr/>
          </p:nvSpPr>
          <p:spPr bwMode="gray">
            <a:xfrm>
              <a:off x="4037012" y="2015212"/>
              <a:ext cx="2212975" cy="519351"/>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en-US"/>
            </a:p>
          </p:txBody>
        </p:sp>
        <p:sp>
          <p:nvSpPr>
            <p:cNvPr id="34840" name="Oval 25"/>
            <p:cNvSpPr>
              <a:spLocks noChangeArrowheads="1"/>
            </p:cNvSpPr>
            <p:nvPr/>
          </p:nvSpPr>
          <p:spPr bwMode="gray">
            <a:xfrm>
              <a:off x="4144962" y="2011243"/>
              <a:ext cx="1992312" cy="519351"/>
            </a:xfrm>
            <a:prstGeom prst="ellipse">
              <a:avLst/>
            </a:prstGeom>
            <a:solidFill>
              <a:srgbClr val="333333"/>
            </a:solidFill>
            <a:ln w="38100" algn="ctr">
              <a:noFill/>
              <a:round/>
              <a:headEnd/>
              <a:tailEnd/>
            </a:ln>
          </p:spPr>
          <p:txBody>
            <a:bodyPr anchor="ctr">
              <a:spAutoFit/>
            </a:bodyPr>
            <a:lstStyle/>
            <a:p>
              <a:endParaRPr lang="en-US"/>
            </a:p>
          </p:txBody>
        </p:sp>
        <p:grpSp>
          <p:nvGrpSpPr>
            <p:cNvPr id="34841" name="Group 26"/>
            <p:cNvGrpSpPr>
              <a:grpSpLocks/>
            </p:cNvGrpSpPr>
            <p:nvPr/>
          </p:nvGrpSpPr>
          <p:grpSpPr bwMode="auto">
            <a:xfrm>
              <a:off x="4176712" y="1296988"/>
              <a:ext cx="1928812" cy="1928812"/>
              <a:chOff x="4166" y="1706"/>
              <a:chExt cx="1252" cy="1252"/>
            </a:xfrm>
          </p:grpSpPr>
          <p:sp>
            <p:nvSpPr>
              <p:cNvPr id="34843" name="Oval 2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4844" name="Oval 2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4845" name="Oval 2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4846" name="Oval 3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34842" name="Text Box 40"/>
            <p:cNvSpPr txBox="1">
              <a:spLocks noChangeArrowheads="1"/>
            </p:cNvSpPr>
            <p:nvPr/>
          </p:nvSpPr>
          <p:spPr bwMode="gray">
            <a:xfrm>
              <a:off x="4388904" y="1828800"/>
              <a:ext cx="1528239" cy="923330"/>
            </a:xfrm>
            <a:prstGeom prst="rect">
              <a:avLst/>
            </a:prstGeom>
            <a:noFill/>
            <a:ln w="9525" algn="ctr">
              <a:noFill/>
              <a:miter lim="800000"/>
              <a:headEnd/>
              <a:tailEnd/>
            </a:ln>
          </p:spPr>
          <p:txBody>
            <a:bodyPr wrap="none">
              <a:spAutoFit/>
            </a:bodyPr>
            <a:lstStyle/>
            <a:p>
              <a:pPr algn="ctr"/>
              <a:r>
                <a:rPr lang="en-US" b="1"/>
                <a:t>bookstore.xsd</a:t>
              </a:r>
            </a:p>
            <a:p>
              <a:pPr algn="ctr"/>
              <a:r>
                <a:rPr lang="en-US" b="1"/>
                <a:t>Schema doc</a:t>
              </a:r>
            </a:p>
            <a:p>
              <a:pPr algn="ctr"/>
              <a:r>
                <a:rPr lang="en-US"/>
                <a:t>User defined</a:t>
              </a:r>
            </a:p>
          </p:txBody>
        </p:sp>
      </p:grpSp>
      <p:sp>
        <p:nvSpPr>
          <p:cNvPr id="34832" name="Text Box 41"/>
          <p:cNvSpPr txBox="1">
            <a:spLocks noChangeArrowheads="1"/>
          </p:cNvSpPr>
          <p:nvPr/>
        </p:nvSpPr>
        <p:spPr bwMode="gray">
          <a:xfrm>
            <a:off x="8279534" y="2316163"/>
            <a:ext cx="2122632" cy="923330"/>
          </a:xfrm>
          <a:prstGeom prst="rect">
            <a:avLst/>
          </a:prstGeom>
          <a:noFill/>
          <a:ln w="9525" algn="ctr">
            <a:noFill/>
            <a:miter lim="800000"/>
            <a:headEnd/>
            <a:tailEnd/>
          </a:ln>
        </p:spPr>
        <p:txBody>
          <a:bodyPr wrap="none">
            <a:spAutoFit/>
          </a:bodyPr>
          <a:lstStyle/>
          <a:p>
            <a:pPr algn="ctr"/>
            <a:r>
              <a:rPr lang="en-US" b="1"/>
              <a:t>XMLSchema.xsd</a:t>
            </a:r>
          </a:p>
          <a:p>
            <a:pPr algn="ctr"/>
            <a:r>
              <a:rPr lang="en-US"/>
              <a:t>schema-for-schemas</a:t>
            </a:r>
          </a:p>
          <a:p>
            <a:pPr algn="ctr"/>
            <a:r>
              <a:rPr lang="en-US"/>
              <a:t>W3C Standard</a:t>
            </a:r>
          </a:p>
        </p:txBody>
      </p:sp>
      <p:sp>
        <p:nvSpPr>
          <p:cNvPr id="498731" name="Text Box 43"/>
          <p:cNvSpPr txBox="1">
            <a:spLocks noChangeArrowheads="1"/>
          </p:cNvSpPr>
          <p:nvPr/>
        </p:nvSpPr>
        <p:spPr bwMode="auto">
          <a:xfrm>
            <a:off x="3981450" y="3395663"/>
            <a:ext cx="958850" cy="366712"/>
          </a:xfrm>
          <a:prstGeom prst="rect">
            <a:avLst/>
          </a:prstGeom>
          <a:noFill/>
          <a:ln w="9525">
            <a:noFill/>
            <a:miter lim="800000"/>
            <a:headEnd/>
            <a:tailEnd/>
          </a:ln>
        </p:spPr>
        <p:txBody>
          <a:bodyPr wrap="none">
            <a:spAutoFit/>
          </a:bodyPr>
          <a:lstStyle/>
          <a:p>
            <a:r>
              <a:rPr lang="en-US">
                <a:solidFill>
                  <a:schemeClr val="accent1"/>
                </a:solidFill>
              </a:rPr>
              <a:t>Validate</a:t>
            </a:r>
          </a:p>
        </p:txBody>
      </p:sp>
      <p:sp>
        <p:nvSpPr>
          <p:cNvPr id="498732" name="Text Box 44"/>
          <p:cNvSpPr txBox="1">
            <a:spLocks noChangeArrowheads="1"/>
          </p:cNvSpPr>
          <p:nvPr/>
        </p:nvSpPr>
        <p:spPr bwMode="auto">
          <a:xfrm>
            <a:off x="7291388" y="3232151"/>
            <a:ext cx="958850" cy="366713"/>
          </a:xfrm>
          <a:prstGeom prst="rect">
            <a:avLst/>
          </a:prstGeom>
          <a:noFill/>
          <a:ln w="9525">
            <a:noFill/>
            <a:miter lim="800000"/>
            <a:headEnd/>
            <a:tailEnd/>
          </a:ln>
        </p:spPr>
        <p:txBody>
          <a:bodyPr wrap="none">
            <a:spAutoFit/>
          </a:bodyPr>
          <a:lstStyle/>
          <a:p>
            <a:r>
              <a:rPr lang="en-US">
                <a:solidFill>
                  <a:schemeClr val="hlink"/>
                </a:solidFill>
              </a:rPr>
              <a:t>Validate</a:t>
            </a:r>
          </a:p>
        </p:txBody>
      </p:sp>
      <p:sp>
        <p:nvSpPr>
          <p:cNvPr id="34835" name="Rectangle 44"/>
          <p:cNvSpPr>
            <a:spLocks noChangeArrowheads="1"/>
          </p:cNvSpPr>
          <p:nvPr/>
        </p:nvSpPr>
        <p:spPr bwMode="auto">
          <a:xfrm>
            <a:off x="9380971" y="4129432"/>
            <a:ext cx="2415533" cy="369332"/>
          </a:xfrm>
          <a:prstGeom prst="rect">
            <a:avLst/>
          </a:prstGeom>
          <a:noFill/>
          <a:ln w="9525">
            <a:noFill/>
            <a:miter lim="800000"/>
            <a:headEnd/>
            <a:tailEnd/>
          </a:ln>
        </p:spPr>
        <p:txBody>
          <a:bodyPr wrap="none">
            <a:spAutoFit/>
          </a:bodyPr>
          <a:lstStyle/>
          <a:p>
            <a:r>
              <a:rPr lang="en-US" dirty="0"/>
              <a:t>http://validator.w3.org/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8693"/>
                                        </p:tgtEl>
                                        <p:attrNameLst>
                                          <p:attrName>style.visibility</p:attrName>
                                        </p:attrNameLst>
                                      </p:cBhvr>
                                      <p:to>
                                        <p:strVal val="visible"/>
                                      </p:to>
                                    </p:set>
                                    <p:anim calcmode="lin" valueType="num">
                                      <p:cBhvr additive="base">
                                        <p:cTn id="7" dur="500" fill="hold"/>
                                        <p:tgtEl>
                                          <p:spTgt spid="498693"/>
                                        </p:tgtEl>
                                        <p:attrNameLst>
                                          <p:attrName>ppt_x</p:attrName>
                                        </p:attrNameLst>
                                      </p:cBhvr>
                                      <p:tavLst>
                                        <p:tav tm="0">
                                          <p:val>
                                            <p:strVal val="1+#ppt_w/2"/>
                                          </p:val>
                                        </p:tav>
                                        <p:tav tm="100000">
                                          <p:val>
                                            <p:strVal val="#ppt_x"/>
                                          </p:val>
                                        </p:tav>
                                      </p:tavLst>
                                    </p:anim>
                                    <p:anim calcmode="lin" valueType="num">
                                      <p:cBhvr additive="base">
                                        <p:cTn id="8" dur="500" fill="hold"/>
                                        <p:tgtEl>
                                          <p:spTgt spid="49869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498726"/>
                                        </p:tgtEl>
                                        <p:attrNameLst>
                                          <p:attrName>style.visibility</p:attrName>
                                        </p:attrNameLst>
                                      </p:cBhvr>
                                      <p:to>
                                        <p:strVal val="visible"/>
                                      </p:to>
                                    </p:set>
                                    <p:anim calcmode="lin" valueType="num">
                                      <p:cBhvr additive="base">
                                        <p:cTn id="16" dur="500" fill="hold"/>
                                        <p:tgtEl>
                                          <p:spTgt spid="498726"/>
                                        </p:tgtEl>
                                        <p:attrNameLst>
                                          <p:attrName>ppt_x</p:attrName>
                                        </p:attrNameLst>
                                      </p:cBhvr>
                                      <p:tavLst>
                                        <p:tav tm="0">
                                          <p:val>
                                            <p:strVal val="#ppt_x"/>
                                          </p:val>
                                        </p:tav>
                                        <p:tav tm="100000">
                                          <p:val>
                                            <p:strVal val="#ppt_x"/>
                                          </p:val>
                                        </p:tav>
                                      </p:tavLst>
                                    </p:anim>
                                    <p:anim calcmode="lin" valueType="num">
                                      <p:cBhvr additive="base">
                                        <p:cTn id="17" dur="500" fill="hold"/>
                                        <p:tgtEl>
                                          <p:spTgt spid="49872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98732"/>
                                        </p:tgtEl>
                                        <p:attrNameLst>
                                          <p:attrName>style.visibility</p:attrName>
                                        </p:attrNameLst>
                                      </p:cBhvr>
                                      <p:to>
                                        <p:strVal val="visible"/>
                                      </p:to>
                                    </p:set>
                                    <p:anim calcmode="lin" valueType="num">
                                      <p:cBhvr additive="base">
                                        <p:cTn id="20" dur="500" fill="hold"/>
                                        <p:tgtEl>
                                          <p:spTgt spid="498732"/>
                                        </p:tgtEl>
                                        <p:attrNameLst>
                                          <p:attrName>ppt_x</p:attrName>
                                        </p:attrNameLst>
                                      </p:cBhvr>
                                      <p:tavLst>
                                        <p:tav tm="0">
                                          <p:val>
                                            <p:strVal val="#ppt_x"/>
                                          </p:val>
                                        </p:tav>
                                        <p:tav tm="100000">
                                          <p:val>
                                            <p:strVal val="#ppt_x"/>
                                          </p:val>
                                        </p:tav>
                                      </p:tavLst>
                                    </p:anim>
                                    <p:anim calcmode="lin" valueType="num">
                                      <p:cBhvr additive="base">
                                        <p:cTn id="21" dur="500" fill="hold"/>
                                        <p:tgtEl>
                                          <p:spTgt spid="498732"/>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000"/>
                            </p:stCondLst>
                            <p:childTnLst>
                              <p:par>
                                <p:cTn id="23" presetID="8" presetClass="emph" presetSubtype="0" fill="hold" grpId="1" nodeType="afterEffect">
                                  <p:stCondLst>
                                    <p:cond delay="0"/>
                                  </p:stCondLst>
                                  <p:childTnLst>
                                    <p:animRot by="21600000">
                                      <p:cBhvr>
                                        <p:cTn id="24" dur="2000" fill="hold"/>
                                        <p:tgtEl>
                                          <p:spTgt spid="498732"/>
                                        </p:tgtEl>
                                        <p:attrNameLst>
                                          <p:attrName>r</p:attrName>
                                        </p:attrNameLst>
                                      </p:cBhvr>
                                    </p:animRo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81926"/>
                                        </p:tgtEl>
                                        <p:attrNameLst>
                                          <p:attrName>style.visibility</p:attrName>
                                        </p:attrNameLst>
                                      </p:cBhvr>
                                      <p:to>
                                        <p:strVal val="visible"/>
                                      </p:to>
                                    </p:set>
                                    <p:anim calcmode="lin" valueType="num">
                                      <p:cBhvr additive="base">
                                        <p:cTn id="29" dur="500" fill="hold"/>
                                        <p:tgtEl>
                                          <p:spTgt spid="81926"/>
                                        </p:tgtEl>
                                        <p:attrNameLst>
                                          <p:attrName>ppt_x</p:attrName>
                                        </p:attrNameLst>
                                      </p:cBhvr>
                                      <p:tavLst>
                                        <p:tav tm="0">
                                          <p:val>
                                            <p:strVal val="1+#ppt_w/2"/>
                                          </p:val>
                                        </p:tav>
                                        <p:tav tm="100000">
                                          <p:val>
                                            <p:strVal val="#ppt_x"/>
                                          </p:val>
                                        </p:tav>
                                      </p:tavLst>
                                    </p:anim>
                                    <p:anim calcmode="lin" valueType="num">
                                      <p:cBhvr additive="base">
                                        <p:cTn id="30" dur="500" fill="hold"/>
                                        <p:tgtEl>
                                          <p:spTgt spid="81926"/>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1+#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498731"/>
                                        </p:tgtEl>
                                        <p:attrNameLst>
                                          <p:attrName>style.visibility</p:attrName>
                                        </p:attrNameLst>
                                      </p:cBhvr>
                                      <p:to>
                                        <p:strVal val="visible"/>
                                      </p:to>
                                    </p:set>
                                    <p:animEffect transition="in" filter="dissolve">
                                      <p:cBhvr>
                                        <p:cTn id="38" dur="500"/>
                                        <p:tgtEl>
                                          <p:spTgt spid="498731"/>
                                        </p:tgtEl>
                                      </p:cBhvr>
                                    </p:animEffect>
                                  </p:childTnLst>
                                </p:cTn>
                              </p:par>
                            </p:childTnLst>
                          </p:cTn>
                        </p:par>
                        <p:par>
                          <p:cTn id="39" fill="hold" nodeType="afterGroup">
                            <p:stCondLst>
                              <p:cond delay="1000"/>
                            </p:stCondLst>
                            <p:childTnLst>
                              <p:par>
                                <p:cTn id="40" presetID="8" presetClass="emph" presetSubtype="0" fill="hold" grpId="1" nodeType="afterEffect">
                                  <p:stCondLst>
                                    <p:cond delay="0"/>
                                  </p:stCondLst>
                                  <p:childTnLst>
                                    <p:animRot by="21600000">
                                      <p:cBhvr>
                                        <p:cTn id="41" dur="2000" fill="hold"/>
                                        <p:tgtEl>
                                          <p:spTgt spid="498731"/>
                                        </p:tgtEl>
                                        <p:attrNameLst>
                                          <p:attrName>r</p:attrName>
                                        </p:attrNameLst>
                                      </p:cBhvr>
                                    </p:animRot>
                                  </p:childTnLst>
                                </p:cTn>
                              </p:par>
                            </p:childTnLst>
                          </p:cTn>
                        </p:par>
                        <p:par>
                          <p:cTn id="42" fill="hold" nodeType="afterGroup">
                            <p:stCondLst>
                              <p:cond delay="3000"/>
                            </p:stCondLst>
                            <p:childTnLst>
                              <p:par>
                                <p:cTn id="43" presetID="8" presetClass="entr" presetSubtype="16" fill="hold" grpId="0" nodeType="afterEffect">
                                  <p:stCondLst>
                                    <p:cond delay="0"/>
                                  </p:stCondLst>
                                  <p:childTnLst>
                                    <p:set>
                                      <p:cBhvr>
                                        <p:cTn id="44" dur="1" fill="hold">
                                          <p:stCondLst>
                                            <p:cond delay="0"/>
                                          </p:stCondLst>
                                        </p:cTn>
                                        <p:tgtEl>
                                          <p:spTgt spid="81924"/>
                                        </p:tgtEl>
                                        <p:attrNameLst>
                                          <p:attrName>style.visibility</p:attrName>
                                        </p:attrNameLst>
                                      </p:cBhvr>
                                      <p:to>
                                        <p:strVal val="visible"/>
                                      </p:to>
                                    </p:set>
                                    <p:animEffect transition="in" filter="diamond(in)">
                                      <p:cBhvr>
                                        <p:cTn id="45" dur="20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P spid="498726" grpId="0" animBg="1"/>
      <p:bldP spid="81926" grpId="0" animBg="1"/>
      <p:bldP spid="498693" grpId="0" animBg="1"/>
      <p:bldP spid="498731" grpId="0"/>
      <p:bldP spid="498731" grpId="1"/>
      <p:bldP spid="498732" grpId="0"/>
      <p:bldP spid="498732"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br>
              <a:rPr lang="en-US" dirty="0"/>
            </a:br>
            <a:r>
              <a:rPr lang="en-US" sz="1800" dirty="0"/>
              <a:t>http://www.nws.noaa.gov/mdl/XML/Design/MDL_XML_Design.pdf</a:t>
            </a:r>
            <a:endParaRPr lang="en-US" sz="1400" dirty="0"/>
          </a:p>
        </p:txBody>
      </p:sp>
      <p:sp>
        <p:nvSpPr>
          <p:cNvPr id="3" name="Content Placeholder 2"/>
          <p:cNvSpPr>
            <a:spLocks noGrp="1"/>
          </p:cNvSpPr>
          <p:nvPr>
            <p:ph idx="1"/>
          </p:nvPr>
        </p:nvSpPr>
        <p:spPr>
          <a:xfrm>
            <a:off x="2057400" y="1219201"/>
            <a:ext cx="8421688" cy="4913313"/>
          </a:xfrm>
        </p:spPr>
        <p:txBody>
          <a:bodyPr/>
          <a:lstStyle/>
          <a:p>
            <a:r>
              <a:rPr lang="en-US" dirty="0"/>
              <a:t>Digital Weather Markup Language (</a:t>
            </a:r>
            <a:r>
              <a:rPr lang="en-US" dirty="0">
                <a:solidFill>
                  <a:srgbClr val="0000FF"/>
                </a:solidFill>
              </a:rPr>
              <a:t>DWML</a:t>
            </a:r>
            <a:r>
              <a:rPr lang="en-US" dirty="0"/>
              <a:t>)</a:t>
            </a:r>
          </a:p>
          <a:p>
            <a:r>
              <a:rPr lang="en-US" dirty="0"/>
              <a:t>DWML is an XML language for supporting the exchange of the National Weather Service’s (NWS) National Digital Forecast Database (NDFD) data;</a:t>
            </a:r>
          </a:p>
          <a:p>
            <a:r>
              <a:rPr lang="en-US" dirty="0"/>
              <a:t>Also used in other environmental science applications. DWML site provides a definition of DWML </a:t>
            </a:r>
            <a:r>
              <a:rPr lang="en-US" dirty="0">
                <a:solidFill>
                  <a:srgbClr val="0000FF"/>
                </a:solidFill>
              </a:rPr>
              <a:t>types</a:t>
            </a:r>
            <a:r>
              <a:rPr lang="en-US" dirty="0"/>
              <a:t> based on restrictions.</a:t>
            </a:r>
          </a:p>
          <a:p>
            <a:r>
              <a:rPr lang="en-US" dirty="0"/>
              <a:t>Weather forecast services:</a:t>
            </a:r>
            <a:br>
              <a:rPr lang="en-US" dirty="0"/>
            </a:br>
            <a:r>
              <a:rPr lang="en-US" dirty="0"/>
              <a:t>http://www.weather.gov/, Enter City, State names</a:t>
            </a:r>
          </a:p>
          <a:p>
            <a:r>
              <a:rPr lang="en-US" dirty="0"/>
              <a:t>7-day forecast data downloadable in the format of</a:t>
            </a:r>
            <a:br>
              <a:rPr lang="en-US" dirty="0"/>
            </a:br>
            <a:r>
              <a:rPr lang="en-US" sz="1600" dirty="0">
                <a:hlinkClick r:id="rId2"/>
              </a:rPr>
              <a:t>http://forecast.weather.gov/MapClick.php?lat=33.43417&amp;lon=-112.05111&amp;FcstType=dwml</a:t>
            </a:r>
            <a:r>
              <a:rPr lang="en-US" sz="1600" dirty="0"/>
              <a:t> </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106</a:t>
            </a:fld>
            <a:endParaRPr lang="en-US"/>
          </a:p>
        </p:txBody>
      </p:sp>
    </p:spTree>
    <p:extLst>
      <p:ext uri="{BB962C8B-B14F-4D97-AF65-F5344CB8AC3E}">
        <p14:creationId xmlns:p14="http://schemas.microsoft.com/office/powerpoint/2010/main" val="10683519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61912"/>
            <a:ext cx="7620000" cy="776288"/>
          </a:xfrm>
        </p:spPr>
        <p:txBody>
          <a:bodyPr>
            <a:normAutofit fontScale="90000"/>
          </a:bodyPr>
          <a:lstStyle/>
          <a:p>
            <a:r>
              <a:rPr lang="en-US" dirty="0"/>
              <a:t>DWML XML </a:t>
            </a:r>
            <a:r>
              <a:rPr lang="en-US" dirty="0">
                <a:solidFill>
                  <a:srgbClr val="0000FF"/>
                </a:solidFill>
              </a:rPr>
              <a:t>Schema</a:t>
            </a:r>
            <a:br>
              <a:rPr lang="en-US" dirty="0"/>
            </a:br>
            <a:r>
              <a:rPr lang="en-US" sz="2000" dirty="0"/>
              <a:t>http://graphical.weather.gov/xml/DWMLgen/schema/DWML.xsd</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107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12950"/>
            <a:ext cx="9067800" cy="5364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bwMode="auto">
          <a:xfrm>
            <a:off x="1600200" y="1025769"/>
            <a:ext cx="1066800" cy="304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5" name="Speech Bubble: Rectangle with Corners Rounded 4">
            <a:extLst>
              <a:ext uri="{FF2B5EF4-FFF2-40B4-BE49-F238E27FC236}">
                <a16:creationId xmlns:a16="http://schemas.microsoft.com/office/drawing/2014/main" id="{28F6D5FC-6F53-460C-9463-2EBA2A155A10}"/>
              </a:ext>
            </a:extLst>
          </p:cNvPr>
          <p:cNvSpPr/>
          <p:nvPr/>
        </p:nvSpPr>
        <p:spPr bwMode="auto">
          <a:xfrm>
            <a:off x="9144000" y="1743958"/>
            <a:ext cx="1219200" cy="304800"/>
          </a:xfrm>
          <a:prstGeom prst="wedgeRoundRectCallout">
            <a:avLst>
              <a:gd name="adj1" fmla="val -96362"/>
              <a:gd name="adj2" fmla="val -79768"/>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a:latin typeface="Calibri" panose="020F0502020204030204" pitchFamily="34" charset="0"/>
                <a:cs typeface="Calibri" panose="020F0502020204030204" pitchFamily="34" charset="0"/>
              </a:rPr>
              <a:t>Namespaces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847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8" presetClass="emph" presetSubtype="0" fill="hold" grpId="1" nodeType="afterEffect">
                                  <p:stCondLst>
                                    <p:cond delay="0"/>
                                  </p:stCondLst>
                                  <p:childTnLst>
                                    <p:animRot by="21600000">
                                      <p:cBhvr>
                                        <p:cTn id="12" dur="2000" fill="hold"/>
                                        <p:tgtEl>
                                          <p:spTgt spid="3"/>
                                        </p:tgtEl>
                                        <p:attrNameLst>
                                          <p:attrName>r</p:attrName>
                                        </p:attrNameLst>
                                      </p:cBhvr>
                                    </p:animRot>
                                  </p:childTnLst>
                                </p:cTn>
                              </p:par>
                            </p:childTnLst>
                          </p:cTn>
                        </p:par>
                        <p:par>
                          <p:cTn id="13" fill="hold">
                            <p:stCondLst>
                              <p:cond delay="3000"/>
                            </p:stCondLst>
                            <p:childTnLst>
                              <p:par>
                                <p:cTn id="14" presetID="22" presetClass="entr" presetSubtype="8" fill="hold" grpId="0" nodeType="afterEffect">
                                  <p:stCondLst>
                                    <p:cond delay="175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152400"/>
            <a:ext cx="7848600" cy="623888"/>
          </a:xfrm>
        </p:spPr>
        <p:txBody>
          <a:bodyPr/>
          <a:lstStyle/>
          <a:p>
            <a:r>
              <a:rPr lang="en-US" sz="2000" dirty="0">
                <a:solidFill>
                  <a:srgbClr val="990000"/>
                </a:solidFill>
              </a:rPr>
              <a:t>Instance of the Schema</a:t>
            </a:r>
            <a:r>
              <a:rPr lang="en-US" sz="2000" dirty="0"/>
              <a:t>: Phoenix Seven-Day Weather Data Download</a:t>
            </a:r>
            <a:br>
              <a:rPr lang="en-US" sz="1600" dirty="0"/>
            </a:br>
            <a:r>
              <a:rPr lang="en-US" sz="1600" dirty="0"/>
              <a:t>http://forecast.weather.gov/MapClick.php?lat=33.43417&amp;lon=-112.05111&amp;FcstType=dwml</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108</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028506"/>
            <a:ext cx="8991600" cy="5677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bwMode="auto">
          <a:xfrm>
            <a:off x="6477000" y="366712"/>
            <a:ext cx="838200" cy="4714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8" name="Oval 7"/>
          <p:cNvSpPr/>
          <p:nvPr/>
        </p:nvSpPr>
        <p:spPr bwMode="auto">
          <a:xfrm>
            <a:off x="7772400" y="381000"/>
            <a:ext cx="990600" cy="4714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7" name="Oval 6"/>
          <p:cNvSpPr/>
          <p:nvPr/>
        </p:nvSpPr>
        <p:spPr bwMode="auto">
          <a:xfrm>
            <a:off x="3200400" y="1981200"/>
            <a:ext cx="1219200" cy="4714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extLst>
      <p:ext uri="{BB962C8B-B14F-4D97-AF65-F5344CB8AC3E}">
        <p14:creationId xmlns:p14="http://schemas.microsoft.com/office/powerpoint/2010/main" val="351478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500" fill="hold"/>
                                        <p:tgtEl>
                                          <p:spTgt spid="8"/>
                                        </p:tgtEl>
                                        <p:attrNameLst>
                                          <p:attrName>ppt_x</p:attrName>
                                        </p:attrNameLst>
                                      </p:cBhvr>
                                      <p:tavLst>
                                        <p:tav tm="0">
                                          <p:val>
                                            <p:strVal val="#ppt_x"/>
                                          </p:val>
                                        </p:tav>
                                        <p:tav tm="100000">
                                          <p:val>
                                            <p:strVal val="#ppt_x"/>
                                          </p:val>
                                        </p:tav>
                                      </p:tavLst>
                                    </p:anim>
                                    <p:anim calcmode="lin" valueType="num">
                                      <p:cBhvr additive="base">
                                        <p:cTn id="13" dur="1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500" fill="hold"/>
                                        <p:tgtEl>
                                          <p:spTgt spid="7"/>
                                        </p:tgtEl>
                                        <p:attrNameLst>
                                          <p:attrName>ppt_x</p:attrName>
                                        </p:attrNameLst>
                                      </p:cBhvr>
                                      <p:tavLst>
                                        <p:tav tm="0">
                                          <p:val>
                                            <p:strVal val="#ppt_x"/>
                                          </p:val>
                                        </p:tav>
                                        <p:tav tm="100000">
                                          <p:val>
                                            <p:strVal val="#ppt_x"/>
                                          </p:val>
                                        </p:tav>
                                      </p:tavLst>
                                    </p:anim>
                                    <p:anim calcmode="lin" valueType="num">
                                      <p:cBhvr additive="base">
                                        <p:cTn id="18" dur="1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76200"/>
            <a:ext cx="7924800" cy="762000"/>
          </a:xfrm>
        </p:spPr>
        <p:txBody>
          <a:bodyPr>
            <a:normAutofit fontScale="90000"/>
          </a:bodyPr>
          <a:lstStyle/>
          <a:p>
            <a:r>
              <a:rPr lang="en-US" sz="3600" dirty="0"/>
              <a:t>To Get Forecast from the URL</a:t>
            </a:r>
            <a:br>
              <a:rPr lang="en-US" sz="3600" dirty="0"/>
            </a:br>
            <a:r>
              <a:rPr lang="en-US" sz="1600" dirty="0"/>
              <a:t>http://forecast.weather.gov/MapClick.php?lat=33.43417&amp;lon=-112.05111&amp;FcstType=dwml</a:t>
            </a:r>
          </a:p>
        </p:txBody>
      </p:sp>
      <p:sp>
        <p:nvSpPr>
          <p:cNvPr id="3" name="Content Placeholder 2"/>
          <p:cNvSpPr>
            <a:spLocks noGrp="1"/>
          </p:cNvSpPr>
          <p:nvPr>
            <p:ph idx="1"/>
          </p:nvPr>
        </p:nvSpPr>
        <p:spPr>
          <a:xfrm>
            <a:off x="1600200" y="1219200"/>
            <a:ext cx="8878888" cy="4953000"/>
          </a:xfrm>
        </p:spPr>
        <p:txBody>
          <a:bodyPr>
            <a:normAutofit fontScale="92500" lnSpcReduction="10000"/>
          </a:bodyPr>
          <a:lstStyle/>
          <a:p>
            <a:pPr marL="0" indent="0">
              <a:buNone/>
              <a:tabLst>
                <a:tab pos="346075" algn="l"/>
              </a:tabLst>
            </a:pPr>
            <a:r>
              <a:rPr lang="en-US" sz="1800" dirty="0">
                <a:latin typeface="Arial" pitchFamily="34" charset="0"/>
                <a:cs typeface="Arial" pitchFamily="34" charset="0"/>
              </a:rPr>
              <a:t>// The operation takes latitude and longitude as inputs, and obtain 7-day forecast</a:t>
            </a:r>
          </a:p>
          <a:p>
            <a:pPr marL="0" indent="0">
              <a:buNone/>
              <a:tabLst>
                <a:tab pos="346075" algn="l"/>
              </a:tabLst>
            </a:pPr>
            <a:r>
              <a:rPr lang="en-US" sz="1800" dirty="0">
                <a:latin typeface="Arial" pitchFamily="34" charset="0"/>
                <a:cs typeface="Arial" pitchFamily="34" charset="0"/>
              </a:rPr>
              <a:t>public void </a:t>
            </a:r>
            <a:r>
              <a:rPr lang="en-US" sz="1800" dirty="0" err="1">
                <a:latin typeface="Arial" pitchFamily="34" charset="0"/>
                <a:cs typeface="Arial" pitchFamily="34" charset="0"/>
              </a:rPr>
              <a:t>GetForecast</a:t>
            </a:r>
            <a:r>
              <a:rPr lang="en-US" sz="1800" dirty="0">
                <a:latin typeface="Arial" pitchFamily="34" charset="0"/>
                <a:cs typeface="Arial" pitchFamily="34" charset="0"/>
              </a:rPr>
              <a:t>(string </a:t>
            </a:r>
            <a:r>
              <a:rPr lang="en-US" sz="1800" dirty="0">
                <a:solidFill>
                  <a:srgbClr val="0000FF"/>
                </a:solidFill>
                <a:latin typeface="Arial" pitchFamily="34" charset="0"/>
                <a:cs typeface="Arial" pitchFamily="34" charset="0"/>
              </a:rPr>
              <a:t>latitude</a:t>
            </a:r>
            <a:r>
              <a:rPr lang="en-US" sz="1800" dirty="0">
                <a:latin typeface="Arial" pitchFamily="34" charset="0"/>
                <a:cs typeface="Arial" pitchFamily="34" charset="0"/>
              </a:rPr>
              <a:t>, string </a:t>
            </a:r>
            <a:r>
              <a:rPr lang="en-US" sz="1800" dirty="0">
                <a:solidFill>
                  <a:srgbClr val="0000FF"/>
                </a:solidFill>
                <a:latin typeface="Arial" pitchFamily="34" charset="0"/>
                <a:cs typeface="Arial" pitchFamily="34" charset="0"/>
              </a:rPr>
              <a:t>longitude</a:t>
            </a:r>
            <a:r>
              <a:rPr lang="en-US" sz="1800" dirty="0">
                <a:latin typeface="Arial" pitchFamily="34" charset="0"/>
                <a:cs typeface="Arial" pitchFamily="34" charset="0"/>
              </a:rPr>
              <a:t>) {</a:t>
            </a:r>
          </a:p>
          <a:p>
            <a:pPr marL="400050" lvl="1" indent="0">
              <a:buNone/>
              <a:tabLst>
                <a:tab pos="346075" algn="l"/>
              </a:tabLst>
            </a:pPr>
            <a:r>
              <a:rPr lang="en-US" sz="1800" dirty="0">
                <a:solidFill>
                  <a:srgbClr val="00B0F0"/>
                </a:solidFill>
                <a:latin typeface="Arial" pitchFamily="34" charset="0"/>
                <a:cs typeface="Arial" pitchFamily="34" charset="0"/>
              </a:rPr>
              <a:t>// form the URI</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UriBuilder</a:t>
            </a:r>
            <a:r>
              <a:rPr lang="en-US" sz="1800" dirty="0">
                <a:latin typeface="Arial" pitchFamily="34" charset="0"/>
                <a:cs typeface="Arial" pitchFamily="34" charset="0"/>
              </a:rPr>
              <a:t> </a:t>
            </a:r>
            <a:r>
              <a:rPr lang="en-US" sz="1800" dirty="0" err="1">
                <a:latin typeface="Arial" pitchFamily="34" charset="0"/>
                <a:cs typeface="Arial" pitchFamily="34" charset="0"/>
              </a:rPr>
              <a:t>fullUri</a:t>
            </a:r>
            <a:r>
              <a:rPr lang="en-US" sz="1800" dirty="0">
                <a:latin typeface="Arial" pitchFamily="34" charset="0"/>
                <a:cs typeface="Arial" pitchFamily="34" charset="0"/>
              </a:rPr>
              <a:t> = new </a:t>
            </a:r>
            <a:r>
              <a:rPr lang="en-US" sz="1800" dirty="0" err="1">
                <a:latin typeface="Arial" pitchFamily="34" charset="0"/>
                <a:cs typeface="Arial" pitchFamily="34" charset="0"/>
              </a:rPr>
              <a:t>UriBuilder</a:t>
            </a:r>
            <a:r>
              <a:rPr lang="en-US" sz="1800" dirty="0">
                <a:latin typeface="Arial" pitchFamily="34" charset="0"/>
                <a:cs typeface="Arial" pitchFamily="34" charset="0"/>
              </a:rPr>
              <a:t>("http://forecast.weather.gov/</a:t>
            </a:r>
            <a:r>
              <a:rPr lang="en-US" sz="1800" dirty="0" err="1">
                <a:latin typeface="Arial" pitchFamily="34" charset="0"/>
                <a:cs typeface="Arial" pitchFamily="34" charset="0"/>
              </a:rPr>
              <a:t>MapClick.php</a:t>
            </a:r>
            <a:r>
              <a:rPr lang="en-US" sz="1800" dirty="0">
                <a:latin typeface="Arial" pitchFamily="34" charset="0"/>
                <a:cs typeface="Arial" pitchFamily="34" charset="0"/>
              </a:rPr>
              <a:t>");</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fullUri.Query</a:t>
            </a:r>
            <a:r>
              <a:rPr lang="en-US" sz="1800" dirty="0">
                <a:latin typeface="Arial" pitchFamily="34" charset="0"/>
                <a:cs typeface="Arial" pitchFamily="34" charset="0"/>
              </a:rPr>
              <a:t> = "</a:t>
            </a:r>
            <a:r>
              <a:rPr lang="en-US" sz="1800" dirty="0" err="1">
                <a:latin typeface="Arial" pitchFamily="34" charset="0"/>
                <a:cs typeface="Arial" pitchFamily="34" charset="0"/>
              </a:rPr>
              <a:t>lat</a:t>
            </a:r>
            <a:r>
              <a:rPr lang="en-US" sz="1800" dirty="0">
                <a:latin typeface="Arial" pitchFamily="34" charset="0"/>
                <a:cs typeface="Arial" pitchFamily="34" charset="0"/>
              </a:rPr>
              <a:t>=" + latitude + "&amp;</a:t>
            </a:r>
            <a:r>
              <a:rPr lang="en-US" sz="1800" dirty="0" err="1">
                <a:latin typeface="Arial" pitchFamily="34" charset="0"/>
                <a:cs typeface="Arial" pitchFamily="34" charset="0"/>
              </a:rPr>
              <a:t>lon</a:t>
            </a:r>
            <a:r>
              <a:rPr lang="en-US" sz="1800" dirty="0">
                <a:latin typeface="Arial" pitchFamily="34" charset="0"/>
                <a:cs typeface="Arial" pitchFamily="34" charset="0"/>
              </a:rPr>
              <a:t>=" + longitude + "&amp;</a:t>
            </a:r>
            <a:r>
              <a:rPr lang="en-US" sz="1800" dirty="0" err="1">
                <a:latin typeface="Arial" pitchFamily="34" charset="0"/>
                <a:cs typeface="Arial" pitchFamily="34" charset="0"/>
              </a:rPr>
              <a:t>FcstType</a:t>
            </a:r>
            <a:r>
              <a:rPr lang="en-US" sz="1800" dirty="0">
                <a:latin typeface="Arial" pitchFamily="34" charset="0"/>
                <a:cs typeface="Arial" pitchFamily="34" charset="0"/>
              </a:rPr>
              <a:t>=</a:t>
            </a:r>
            <a:r>
              <a:rPr lang="en-US" sz="1800" dirty="0" err="1">
                <a:latin typeface="Arial" pitchFamily="34" charset="0"/>
                <a:cs typeface="Arial" pitchFamily="34" charset="0"/>
              </a:rPr>
              <a:t>dwml</a:t>
            </a:r>
            <a:r>
              <a:rPr lang="en-US" sz="1800" dirty="0">
                <a:latin typeface="Arial" pitchFamily="34" charset="0"/>
                <a:cs typeface="Arial" pitchFamily="34" charset="0"/>
              </a:rPr>
              <a:t>";</a:t>
            </a:r>
          </a:p>
          <a:p>
            <a:pPr marL="0" indent="0">
              <a:buNone/>
              <a:tabLst>
                <a:tab pos="346075" algn="l"/>
              </a:tabLst>
            </a:pPr>
            <a:r>
              <a:rPr lang="en-US" sz="1800" dirty="0">
                <a:latin typeface="Arial" pitchFamily="34" charset="0"/>
                <a:cs typeface="Arial" pitchFamily="34" charset="0"/>
              </a:rPr>
              <a:t>	// initialize a new </a:t>
            </a:r>
            <a:r>
              <a:rPr lang="en-US" sz="1800" dirty="0" err="1">
                <a:latin typeface="Arial" pitchFamily="34" charset="0"/>
                <a:cs typeface="Arial" pitchFamily="34" charset="0"/>
              </a:rPr>
              <a:t>WebRequest</a:t>
            </a:r>
            <a:r>
              <a:rPr lang="en-US" sz="1800" dirty="0">
                <a:latin typeface="Arial" pitchFamily="34" charset="0"/>
                <a:cs typeface="Arial" pitchFamily="34" charset="0"/>
              </a:rPr>
              <a:t>: </a:t>
            </a:r>
            <a:r>
              <a:rPr lang="en-US" sz="1800" dirty="0">
                <a:solidFill>
                  <a:srgbClr val="0000FF"/>
                </a:solidFill>
                <a:latin typeface="Arial" pitchFamily="34" charset="0"/>
                <a:cs typeface="Arial" pitchFamily="34" charset="0"/>
              </a:rPr>
              <a:t>RESTful style service access</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HttpWebRequest</a:t>
            </a:r>
            <a:r>
              <a:rPr lang="en-US" sz="1800" dirty="0">
                <a:latin typeface="Arial" pitchFamily="34" charset="0"/>
                <a:cs typeface="Arial" pitchFamily="34" charset="0"/>
              </a:rPr>
              <a:t> </a:t>
            </a:r>
            <a:r>
              <a:rPr lang="en-US" sz="1800" dirty="0" err="1">
                <a:latin typeface="Arial" pitchFamily="34" charset="0"/>
                <a:cs typeface="Arial" pitchFamily="34" charset="0"/>
              </a:rPr>
              <a:t>forecastRequest</a:t>
            </a:r>
            <a:r>
              <a:rPr lang="en-US" sz="1800" dirty="0">
                <a:latin typeface="Arial" pitchFamily="34" charset="0"/>
                <a:cs typeface="Arial" pitchFamily="34" charset="0"/>
              </a:rPr>
              <a:t> = </a:t>
            </a:r>
            <a:br>
              <a:rPr lang="en-US" sz="1800" dirty="0">
                <a:latin typeface="Arial" pitchFamily="34" charset="0"/>
                <a:cs typeface="Arial" pitchFamily="34" charset="0"/>
              </a:rPr>
            </a:br>
            <a:r>
              <a:rPr lang="en-US" sz="1800" dirty="0">
                <a:latin typeface="Arial" pitchFamily="34" charset="0"/>
                <a:cs typeface="Arial" pitchFamily="34" charset="0"/>
              </a:rPr>
              <a:t>                                                (</a:t>
            </a:r>
            <a:r>
              <a:rPr lang="en-US" sz="1800" dirty="0" err="1">
                <a:latin typeface="Arial" pitchFamily="34" charset="0"/>
                <a:cs typeface="Arial" pitchFamily="34" charset="0"/>
              </a:rPr>
              <a:t>HttpWebRequest</a:t>
            </a:r>
            <a:r>
              <a:rPr lang="en-US" sz="1800" dirty="0">
                <a:latin typeface="Arial" pitchFamily="34" charset="0"/>
                <a:cs typeface="Arial" pitchFamily="34" charset="0"/>
              </a:rPr>
              <a:t>)</a:t>
            </a:r>
            <a:r>
              <a:rPr lang="en-US" sz="1800" dirty="0" err="1">
                <a:latin typeface="Arial" pitchFamily="34" charset="0"/>
                <a:cs typeface="Arial" pitchFamily="34" charset="0"/>
              </a:rPr>
              <a:t>WebRequest.Create</a:t>
            </a:r>
            <a:r>
              <a:rPr lang="en-US" sz="1800" dirty="0">
                <a:latin typeface="Arial" pitchFamily="34" charset="0"/>
                <a:cs typeface="Arial" pitchFamily="34" charset="0"/>
              </a:rPr>
              <a:t>(</a:t>
            </a:r>
            <a:r>
              <a:rPr lang="en-US" sz="1800" dirty="0" err="1">
                <a:latin typeface="Arial" pitchFamily="34" charset="0"/>
                <a:cs typeface="Arial" pitchFamily="34" charset="0"/>
              </a:rPr>
              <a:t>fullUri.Uri</a:t>
            </a:r>
            <a:r>
              <a:rPr lang="en-US" sz="1800" dirty="0">
                <a:latin typeface="Arial" pitchFamily="34" charset="0"/>
                <a:cs typeface="Arial" pitchFamily="34" charset="0"/>
              </a:rPr>
              <a:t>);</a:t>
            </a:r>
          </a:p>
          <a:p>
            <a:pPr marL="0" indent="0">
              <a:buNone/>
              <a:tabLst>
                <a:tab pos="346075" algn="l"/>
              </a:tabLst>
            </a:pPr>
            <a:r>
              <a:rPr lang="en-US" sz="1800" dirty="0">
                <a:solidFill>
                  <a:srgbClr val="00B0F0"/>
                </a:solidFill>
                <a:latin typeface="Arial" pitchFamily="34" charset="0"/>
                <a:cs typeface="Arial" pitchFamily="34" charset="0"/>
              </a:rPr>
              <a:t>	// set up the state object for the </a:t>
            </a:r>
            <a:r>
              <a:rPr lang="en-US" sz="1800" dirty="0" err="1">
                <a:solidFill>
                  <a:srgbClr val="00B0F0"/>
                </a:solidFill>
                <a:latin typeface="Arial" pitchFamily="34" charset="0"/>
                <a:cs typeface="Arial" pitchFamily="34" charset="0"/>
              </a:rPr>
              <a:t>async</a:t>
            </a:r>
            <a:r>
              <a:rPr lang="en-US" sz="1800" dirty="0">
                <a:solidFill>
                  <a:srgbClr val="00B0F0"/>
                </a:solidFill>
                <a:latin typeface="Arial" pitchFamily="34" charset="0"/>
                <a:cs typeface="Arial" pitchFamily="34" charset="0"/>
              </a:rPr>
              <a:t> request</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ForecastUpdateState</a:t>
            </a:r>
            <a:r>
              <a:rPr lang="en-US" sz="1800" dirty="0">
                <a:latin typeface="Arial" pitchFamily="34" charset="0"/>
                <a:cs typeface="Arial" pitchFamily="34" charset="0"/>
              </a:rPr>
              <a:t> </a:t>
            </a:r>
            <a:r>
              <a:rPr lang="en-US" sz="1800" dirty="0" err="1">
                <a:latin typeface="Arial" pitchFamily="34" charset="0"/>
                <a:cs typeface="Arial" pitchFamily="34" charset="0"/>
              </a:rPr>
              <a:t>forecastState</a:t>
            </a:r>
            <a:r>
              <a:rPr lang="en-US" sz="1800" dirty="0">
                <a:latin typeface="Arial" pitchFamily="34" charset="0"/>
                <a:cs typeface="Arial" pitchFamily="34" charset="0"/>
              </a:rPr>
              <a:t> = new </a:t>
            </a:r>
            <a:r>
              <a:rPr lang="en-US" sz="1800" dirty="0" err="1">
                <a:latin typeface="Arial" pitchFamily="34" charset="0"/>
                <a:cs typeface="Arial" pitchFamily="34" charset="0"/>
              </a:rPr>
              <a:t>ForecastUpdateState</a:t>
            </a:r>
            <a:r>
              <a:rPr lang="en-US" sz="1800" dirty="0">
                <a:latin typeface="Arial" pitchFamily="34" charset="0"/>
                <a:cs typeface="Arial" pitchFamily="34" charset="0"/>
              </a:rPr>
              <a:t>();</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forecastState.AsyncRequest</a:t>
            </a:r>
            <a:r>
              <a:rPr lang="en-US" sz="1800" dirty="0">
                <a:latin typeface="Arial" pitchFamily="34" charset="0"/>
                <a:cs typeface="Arial" pitchFamily="34" charset="0"/>
              </a:rPr>
              <a:t> = </a:t>
            </a:r>
            <a:r>
              <a:rPr lang="en-US" sz="1800" dirty="0" err="1">
                <a:latin typeface="Arial" pitchFamily="34" charset="0"/>
                <a:cs typeface="Arial" pitchFamily="34" charset="0"/>
              </a:rPr>
              <a:t>forecastRequest</a:t>
            </a:r>
            <a:r>
              <a:rPr lang="en-US" sz="1800" dirty="0">
                <a:latin typeface="Arial" pitchFamily="34" charset="0"/>
                <a:cs typeface="Arial" pitchFamily="34" charset="0"/>
              </a:rPr>
              <a:t>;</a:t>
            </a:r>
          </a:p>
          <a:p>
            <a:pPr marL="0" indent="0">
              <a:buNone/>
              <a:tabLst>
                <a:tab pos="346075" algn="l"/>
              </a:tabLst>
            </a:pPr>
            <a:r>
              <a:rPr lang="en-US" sz="1800" dirty="0">
                <a:solidFill>
                  <a:srgbClr val="00B0F0"/>
                </a:solidFill>
                <a:latin typeface="Arial" pitchFamily="34" charset="0"/>
                <a:cs typeface="Arial" pitchFamily="34" charset="0"/>
              </a:rPr>
              <a:t>	// start the asynchronous request</a:t>
            </a:r>
          </a:p>
          <a:p>
            <a:pPr marL="0" indent="0">
              <a:buNone/>
              <a:tabLst>
                <a:tab pos="346075" algn="l"/>
              </a:tabLst>
            </a:pPr>
            <a:r>
              <a:rPr lang="en-US" sz="1800" dirty="0">
                <a:latin typeface="Arial" pitchFamily="34" charset="0"/>
                <a:cs typeface="Arial" pitchFamily="34" charset="0"/>
              </a:rPr>
              <a:t>	</a:t>
            </a:r>
            <a:r>
              <a:rPr lang="en-US" sz="1800" dirty="0" err="1">
                <a:latin typeface="Arial" pitchFamily="34" charset="0"/>
                <a:cs typeface="Arial" pitchFamily="34" charset="0"/>
              </a:rPr>
              <a:t>forecastRequest.BeginGetResponse</a:t>
            </a:r>
            <a:r>
              <a:rPr lang="en-US" sz="1800" dirty="0">
                <a:latin typeface="Arial" pitchFamily="34" charset="0"/>
                <a:cs typeface="Arial" pitchFamily="34" charset="0"/>
              </a:rPr>
              <a:t>(</a:t>
            </a:r>
          </a:p>
          <a:p>
            <a:pPr marL="0" indent="0">
              <a:buNone/>
              <a:tabLst>
                <a:tab pos="346075" algn="l"/>
              </a:tabLst>
            </a:pPr>
            <a:r>
              <a:rPr lang="en-US" sz="1800" dirty="0">
                <a:latin typeface="Arial" pitchFamily="34" charset="0"/>
                <a:cs typeface="Arial" pitchFamily="34" charset="0"/>
              </a:rPr>
              <a:t>		new </a:t>
            </a:r>
            <a:r>
              <a:rPr lang="en-US" sz="1800" dirty="0" err="1">
                <a:latin typeface="Arial" pitchFamily="34" charset="0"/>
                <a:cs typeface="Arial" pitchFamily="34" charset="0"/>
              </a:rPr>
              <a:t>AsyncCallback</a:t>
            </a:r>
            <a:r>
              <a:rPr lang="en-US" sz="1800" dirty="0">
                <a:latin typeface="Arial" pitchFamily="34" charset="0"/>
                <a:cs typeface="Arial" pitchFamily="34" charset="0"/>
              </a:rPr>
              <a:t>(</a:t>
            </a:r>
            <a:r>
              <a:rPr lang="en-US" sz="1800" dirty="0" err="1">
                <a:latin typeface="Arial" pitchFamily="34" charset="0"/>
                <a:cs typeface="Arial" pitchFamily="34" charset="0"/>
              </a:rPr>
              <a:t>HandleForecastResponse</a:t>
            </a:r>
            <a:r>
              <a:rPr lang="en-US" sz="1800" dirty="0">
                <a:latin typeface="Arial" pitchFamily="34" charset="0"/>
                <a:cs typeface="Arial" pitchFamily="34" charset="0"/>
              </a:rPr>
              <a:t>), </a:t>
            </a:r>
            <a:r>
              <a:rPr lang="en-US" sz="1800" dirty="0" err="1">
                <a:latin typeface="Arial" pitchFamily="34" charset="0"/>
                <a:cs typeface="Arial" pitchFamily="34" charset="0"/>
              </a:rPr>
              <a:t>forecastState</a:t>
            </a:r>
            <a:r>
              <a:rPr lang="en-US" sz="1800" dirty="0">
                <a:latin typeface="Arial" pitchFamily="34" charset="0"/>
                <a:cs typeface="Arial" pitchFamily="34" charset="0"/>
              </a:rPr>
              <a:t>);</a:t>
            </a:r>
          </a:p>
          <a:p>
            <a:pPr marL="0" indent="0">
              <a:buNone/>
              <a:tabLst>
                <a:tab pos="346075" algn="l"/>
              </a:tabLst>
            </a:pPr>
            <a:r>
              <a:rPr lang="en-US" sz="1800" dirty="0">
                <a:latin typeface="Arial" pitchFamily="34" charset="0"/>
                <a:cs typeface="Arial" pitchFamily="34" charset="0"/>
              </a:rPr>
              <a:t>}</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109</a:t>
            </a:fld>
            <a:endParaRPr lang="en-US"/>
          </a:p>
        </p:txBody>
      </p:sp>
    </p:spTree>
    <p:extLst>
      <p:ext uri="{BB962C8B-B14F-4D97-AF65-F5344CB8AC3E}">
        <p14:creationId xmlns:p14="http://schemas.microsoft.com/office/powerpoint/2010/main" val="225545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E46E2B3-C4C5-4FBC-BA12-A32D836AD997}" type="slidenum">
              <a:rPr lang="en-US" smtClean="0">
                <a:solidFill>
                  <a:schemeClr val="tx2"/>
                </a:solidFill>
              </a:rPr>
              <a:pPr/>
              <a:t>11</a:t>
            </a:fld>
            <a:endParaRPr lang="en-US">
              <a:solidFill>
                <a:schemeClr val="tx2"/>
              </a:solidFill>
            </a:endParaRPr>
          </a:p>
        </p:txBody>
      </p:sp>
      <p:sp>
        <p:nvSpPr>
          <p:cNvPr id="13315" name="Rectangle 2"/>
          <p:cNvSpPr>
            <a:spLocks noGrp="1" noChangeArrowheads="1"/>
          </p:cNvSpPr>
          <p:nvPr>
            <p:ph type="title"/>
          </p:nvPr>
        </p:nvSpPr>
        <p:spPr/>
        <p:txBody>
          <a:bodyPr/>
          <a:lstStyle/>
          <a:p>
            <a:pPr eaLnBrk="1" hangingPunct="1"/>
            <a:r>
              <a:rPr lang="en-US"/>
              <a:t>Attributes</a:t>
            </a:r>
            <a:endParaRPr lang="en-GB"/>
          </a:p>
        </p:txBody>
      </p:sp>
      <p:sp>
        <p:nvSpPr>
          <p:cNvPr id="13316" name="Rectangle 3"/>
          <p:cNvSpPr>
            <a:spLocks noGrp="1" noChangeArrowheads="1"/>
          </p:cNvSpPr>
          <p:nvPr>
            <p:ph type="body" idx="1"/>
          </p:nvPr>
        </p:nvSpPr>
        <p:spPr>
          <a:xfrm>
            <a:off x="1905000" y="1295400"/>
            <a:ext cx="8574088" cy="5105400"/>
          </a:xfrm>
        </p:spPr>
        <p:txBody>
          <a:bodyPr>
            <a:normAutofit lnSpcReduction="10000"/>
          </a:bodyPr>
          <a:lstStyle/>
          <a:p>
            <a:pPr eaLnBrk="1" hangingPunct="1">
              <a:defRPr/>
            </a:pPr>
            <a:r>
              <a:rPr lang="en-GB" sz="2400" dirty="0"/>
              <a:t>Attribute values must always be in quotes. Both single and double quotes are valid. Double quotes are most common though.</a:t>
            </a:r>
          </a:p>
          <a:p>
            <a:pPr eaLnBrk="1" hangingPunct="1">
              <a:defRPr/>
            </a:pPr>
            <a:r>
              <a:rPr lang="en-GB" sz="2400" dirty="0"/>
              <a:t>Attributes are always contained within the opening tag of an element:</a:t>
            </a:r>
          </a:p>
          <a:p>
            <a:pPr eaLnBrk="1" hangingPunct="1">
              <a:buFont typeface="Wingdings" pitchFamily="2" charset="2"/>
              <a:buNone/>
              <a:defRPr/>
            </a:pPr>
            <a:r>
              <a:rPr lang="en-GB" sz="2000" dirty="0">
                <a:latin typeface="Arial" pitchFamily="34" charset="0"/>
              </a:rPr>
              <a:t>	 </a:t>
            </a:r>
            <a:r>
              <a:rPr lang="en-US" sz="2000" dirty="0">
                <a:latin typeface="Arial" pitchFamily="34" charset="0"/>
              </a:rPr>
              <a:t>&lt;course </a:t>
            </a:r>
            <a:r>
              <a:rPr lang="en-US" sz="2000" dirty="0">
                <a:solidFill>
                  <a:srgbClr val="008000"/>
                </a:solidFill>
                <a:latin typeface="Arial" pitchFamily="34" charset="0"/>
              </a:rPr>
              <a:t>level = “senior” required = “true”</a:t>
            </a:r>
            <a:r>
              <a:rPr lang="en-US" sz="2000" dirty="0">
                <a:latin typeface="Arial" pitchFamily="34" charset="0"/>
              </a:rPr>
              <a:t>&gt;</a:t>
            </a:r>
          </a:p>
          <a:p>
            <a:pPr eaLnBrk="1" hangingPunct="1">
              <a:buFont typeface="Wingdings" pitchFamily="2" charset="2"/>
              <a:buNone/>
              <a:defRPr/>
            </a:pPr>
            <a:r>
              <a:rPr lang="en-US" sz="2000" dirty="0">
                <a:solidFill>
                  <a:schemeClr val="folHlink"/>
                </a:solidFill>
                <a:latin typeface="Arial" pitchFamily="34" charset="0"/>
              </a:rPr>
              <a:t>		</a:t>
            </a:r>
            <a:r>
              <a:rPr lang="en-US" sz="2000" dirty="0">
                <a:solidFill>
                  <a:srgbClr val="008000"/>
                </a:solidFill>
                <a:latin typeface="Arial" pitchFamily="34" charset="0"/>
              </a:rPr>
              <a:t> </a:t>
            </a:r>
            <a:r>
              <a:rPr lang="en-US" sz="2000" dirty="0">
                <a:solidFill>
                  <a:srgbClr val="0000FF"/>
                </a:solidFill>
                <a:latin typeface="Arial" pitchFamily="34" charset="0"/>
              </a:rPr>
              <a:t>Service-Oriented Computing</a:t>
            </a:r>
          </a:p>
          <a:p>
            <a:pPr eaLnBrk="1" hangingPunct="1">
              <a:buFont typeface="Wingdings" pitchFamily="2" charset="2"/>
              <a:buNone/>
              <a:defRPr/>
            </a:pPr>
            <a:r>
              <a:rPr lang="en-US" sz="2000" dirty="0">
                <a:latin typeface="Arial" pitchFamily="34" charset="0"/>
              </a:rPr>
              <a:t>	&lt;/course&gt;</a:t>
            </a:r>
            <a:endParaRPr lang="en-GB" sz="2000" dirty="0">
              <a:latin typeface="Arial" pitchFamily="34" charset="0"/>
            </a:endParaRPr>
          </a:p>
          <a:p>
            <a:pPr eaLnBrk="1" hangingPunct="1">
              <a:defRPr/>
            </a:pPr>
            <a:r>
              <a:rPr lang="en-GB" sz="2400" dirty="0"/>
              <a:t>Attributes within an element must have </a:t>
            </a:r>
            <a:r>
              <a:rPr lang="en-GB" sz="2400" dirty="0">
                <a:solidFill>
                  <a:srgbClr val="0000FF"/>
                </a:solidFill>
              </a:rPr>
              <a:t>unique</a:t>
            </a:r>
            <a:r>
              <a:rPr lang="en-GB" sz="2400" dirty="0"/>
              <a:t> names:</a:t>
            </a:r>
            <a:r>
              <a:rPr lang="en-US" sz="2400" dirty="0"/>
              <a:t> The same attribute name can appear once only within an element. </a:t>
            </a:r>
            <a:br>
              <a:rPr lang="en-US" sz="2400" dirty="0"/>
            </a:br>
            <a:r>
              <a:rPr lang="en-GB" sz="2400" dirty="0">
                <a:latin typeface="Arial" pitchFamily="34" charset="0"/>
              </a:rPr>
              <a:t> </a:t>
            </a:r>
            <a:r>
              <a:rPr lang="en-US" sz="2400" dirty="0">
                <a:latin typeface="Arial" pitchFamily="34" charset="0"/>
              </a:rPr>
              <a:t>&lt;course </a:t>
            </a:r>
            <a:r>
              <a:rPr lang="en-US" sz="2400" dirty="0">
                <a:solidFill>
                  <a:srgbClr val="C00000"/>
                </a:solidFill>
                <a:latin typeface="Arial" pitchFamily="34" charset="0"/>
              </a:rPr>
              <a:t>level</a:t>
            </a:r>
            <a:r>
              <a:rPr lang="en-US" sz="2400" dirty="0">
                <a:solidFill>
                  <a:srgbClr val="008000"/>
                </a:solidFill>
                <a:latin typeface="Arial" pitchFamily="34" charset="0"/>
              </a:rPr>
              <a:t> = “senior” </a:t>
            </a:r>
            <a:r>
              <a:rPr lang="en-US" sz="2400" dirty="0">
                <a:solidFill>
                  <a:srgbClr val="C00000"/>
                </a:solidFill>
                <a:latin typeface="Arial" pitchFamily="34" charset="0"/>
              </a:rPr>
              <a:t>level</a:t>
            </a:r>
            <a:r>
              <a:rPr lang="en-US" sz="2400" dirty="0">
                <a:solidFill>
                  <a:srgbClr val="008000"/>
                </a:solidFill>
                <a:latin typeface="Arial" pitchFamily="34" charset="0"/>
              </a:rPr>
              <a:t> = “graduate”</a:t>
            </a:r>
            <a:r>
              <a:rPr lang="en-US" sz="2400" dirty="0">
                <a:latin typeface="Arial" pitchFamily="34" charset="0"/>
              </a:rPr>
              <a:t>&gt; … &lt;course&gt;</a:t>
            </a:r>
            <a:br>
              <a:rPr lang="en-US" sz="2400" dirty="0">
                <a:latin typeface="Arial" pitchFamily="34" charset="0"/>
              </a:rPr>
            </a:br>
            <a:r>
              <a:rPr lang="en-US" sz="2400" dirty="0">
                <a:latin typeface="Arial" pitchFamily="34" charset="0"/>
              </a:rPr>
              <a:t>	</a:t>
            </a:r>
            <a:r>
              <a:rPr lang="en-US" sz="2400" dirty="0">
                <a:latin typeface="+mj-lt"/>
              </a:rPr>
              <a:t>is </a:t>
            </a:r>
            <a:r>
              <a:rPr lang="en-US" sz="2400" dirty="0">
                <a:solidFill>
                  <a:srgbClr val="FF0000"/>
                </a:solidFill>
                <a:latin typeface="+mj-lt"/>
              </a:rPr>
              <a:t>not</a:t>
            </a:r>
            <a:r>
              <a:rPr lang="en-US" sz="2400" dirty="0">
                <a:latin typeface="+mj-lt"/>
              </a:rPr>
              <a:t> acceptable</a:t>
            </a:r>
          </a:p>
          <a:p>
            <a:pPr eaLnBrk="1" hangingPunct="1">
              <a:defRPr/>
            </a:pPr>
            <a:r>
              <a:rPr lang="en-GB" sz="2400" dirty="0"/>
              <a:t>Attributes are more complex to manipulate by program code than elements, as they are not a part of the tree elements</a:t>
            </a:r>
          </a:p>
          <a:p>
            <a:pPr eaLnBrk="1" hangingPunct="1">
              <a:defRPr/>
            </a:pPr>
            <a:endParaRPr lang="en-GB" sz="24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90000"/>
                </a:solidFill>
              </a:rPr>
              <a:t>Process</a:t>
            </a:r>
            <a:r>
              <a:rPr lang="en-US" dirty="0"/>
              <a:t> the Forecast Response (XML File)</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110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66801"/>
            <a:ext cx="8686800" cy="5388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bwMode="auto">
          <a:xfrm>
            <a:off x="8229600" y="5548057"/>
            <a:ext cx="1905000" cy="915988"/>
          </a:xfrm>
          <a:prstGeom prst="wedgeRoundRectCallout">
            <a:avLst>
              <a:gd name="adj1" fmla="val -84058"/>
              <a:gd name="adj2" fmla="val -5308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Read Text 10.4.5: LINQ to XML Processing</a:t>
            </a:r>
          </a:p>
        </p:txBody>
      </p:sp>
      <p:sp>
        <p:nvSpPr>
          <p:cNvPr id="7" name="Rounded Rectangular Callout 6"/>
          <p:cNvSpPr/>
          <p:nvPr/>
        </p:nvSpPr>
        <p:spPr bwMode="auto">
          <a:xfrm>
            <a:off x="9003324" y="791054"/>
            <a:ext cx="1588477" cy="656747"/>
          </a:xfrm>
          <a:prstGeom prst="wedgeRoundRectCallout">
            <a:avLst>
              <a:gd name="adj1" fmla="val -83320"/>
              <a:gd name="adj2" fmla="val 50445"/>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Asynchronous invocation</a:t>
            </a:r>
          </a:p>
        </p:txBody>
      </p:sp>
    </p:spTree>
    <p:extLst>
      <p:ext uri="{BB962C8B-B14F-4D97-AF65-F5344CB8AC3E}">
        <p14:creationId xmlns:p14="http://schemas.microsoft.com/office/powerpoint/2010/main" val="1999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500"/>
                                        <p:tgtEl>
                                          <p:spTgt spid="7"/>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 and Display the Weather Info</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111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14400"/>
            <a:ext cx="3124200" cy="580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 Arrow 4"/>
          <p:cNvSpPr/>
          <p:nvPr/>
        </p:nvSpPr>
        <p:spPr bwMode="auto">
          <a:xfrm flipH="1">
            <a:off x="2213610" y="2743200"/>
            <a:ext cx="449580" cy="4572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914400"/>
            <a:ext cx="3086046" cy="574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triped Right Arrow 5"/>
          <p:cNvSpPr/>
          <p:nvPr/>
        </p:nvSpPr>
        <p:spPr bwMode="auto">
          <a:xfrm>
            <a:off x="5867400" y="2743200"/>
            <a:ext cx="762000" cy="609600"/>
          </a:xfrm>
          <a:prstGeom prst="striped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extLst>
      <p:ext uri="{BB962C8B-B14F-4D97-AF65-F5344CB8AC3E}">
        <p14:creationId xmlns:p14="http://schemas.microsoft.com/office/powerpoint/2010/main" val="247215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fill="hold"/>
                                        <p:tgtEl>
                                          <p:spTgt spid="6"/>
                                        </p:tgtEl>
                                        <p:attrNameLst>
                                          <p:attrName>ppt_x</p:attrName>
                                        </p:attrNameLst>
                                      </p:cBhvr>
                                      <p:tavLst>
                                        <p:tav tm="0">
                                          <p:val>
                                            <p:strVal val="0-#ppt_w/2"/>
                                          </p:val>
                                        </p:tav>
                                        <p:tav tm="100000">
                                          <p:val>
                                            <p:strVal val="#ppt_x"/>
                                          </p:val>
                                        </p:tav>
                                      </p:tavLst>
                                    </p:anim>
                                    <p:anim calcmode="lin" valueType="num">
                                      <p:cBhvr additive="base">
                                        <p:cTn id="13" dur="125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750"/>
                            </p:stCondLst>
                            <p:childTnLst>
                              <p:par>
                                <p:cTn id="15" presetID="2" presetClass="entr" presetSubtype="4" fill="hold" nodeType="after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additive="base">
                                        <p:cTn id="17" dur="1250" fill="hold"/>
                                        <p:tgtEl>
                                          <p:spTgt spid="1027"/>
                                        </p:tgtEl>
                                        <p:attrNameLst>
                                          <p:attrName>ppt_x</p:attrName>
                                        </p:attrNameLst>
                                      </p:cBhvr>
                                      <p:tavLst>
                                        <p:tav tm="0">
                                          <p:val>
                                            <p:strVal val="#ppt_x"/>
                                          </p:val>
                                        </p:tav>
                                        <p:tav tm="100000">
                                          <p:val>
                                            <p:strVal val="#ppt_x"/>
                                          </p:val>
                                        </p:tav>
                                      </p:tavLst>
                                    </p:anim>
                                    <p:anim calcmode="lin" valueType="num">
                                      <p:cBhvr additive="base">
                                        <p:cTn id="18" dur="125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6C5CCAF-7EFC-4953-9F7B-1DD6E55203B9}" type="slidenum">
              <a:rPr lang="en-US" smtClean="0">
                <a:solidFill>
                  <a:schemeClr val="tx2"/>
                </a:solidFill>
              </a:rPr>
              <a:pPr/>
              <a:t>12</a:t>
            </a:fld>
            <a:endParaRPr lang="en-US">
              <a:solidFill>
                <a:schemeClr val="tx2"/>
              </a:solidFill>
            </a:endParaRPr>
          </a:p>
        </p:txBody>
      </p:sp>
      <p:sp>
        <p:nvSpPr>
          <p:cNvPr id="14339" name="Rectangle 2"/>
          <p:cNvSpPr>
            <a:spLocks noGrp="1" noChangeArrowheads="1"/>
          </p:cNvSpPr>
          <p:nvPr>
            <p:ph type="title"/>
          </p:nvPr>
        </p:nvSpPr>
        <p:spPr/>
        <p:txBody>
          <a:bodyPr/>
          <a:lstStyle/>
          <a:p>
            <a:pPr eaLnBrk="1" hangingPunct="1"/>
            <a:r>
              <a:rPr lang="en-US" sz="2800"/>
              <a:t>Special XML Empty Element Tag Convention</a:t>
            </a:r>
            <a:endParaRPr lang="en-GB" sz="2800"/>
          </a:p>
        </p:txBody>
      </p:sp>
      <p:sp>
        <p:nvSpPr>
          <p:cNvPr id="11268" name="Rectangle 3"/>
          <p:cNvSpPr>
            <a:spLocks noGrp="1" noChangeArrowheads="1"/>
          </p:cNvSpPr>
          <p:nvPr>
            <p:ph type="body" idx="1"/>
          </p:nvPr>
        </p:nvSpPr>
        <p:spPr>
          <a:xfrm>
            <a:off x="2209800" y="1143001"/>
            <a:ext cx="8269288" cy="4989513"/>
          </a:xfrm>
        </p:spPr>
        <p:txBody>
          <a:bodyPr>
            <a:normAutofit lnSpcReduction="10000"/>
          </a:bodyPr>
          <a:lstStyle/>
          <a:p>
            <a:pPr eaLnBrk="1" hangingPunct="1"/>
            <a:r>
              <a:rPr lang="en-GB" dirty="0"/>
              <a:t>An empty element is an element without content or child elements:</a:t>
            </a:r>
          </a:p>
          <a:p>
            <a:pPr eaLnBrk="1" hangingPunct="1">
              <a:buFont typeface="Wingdings" pitchFamily="2" charset="2"/>
              <a:buNone/>
            </a:pPr>
            <a:r>
              <a:rPr lang="en-GB" b="1" dirty="0"/>
              <a:t>	&lt;</a:t>
            </a:r>
            <a:r>
              <a:rPr lang="en-GB" b="1" dirty="0" err="1"/>
              <a:t>myElement</a:t>
            </a:r>
            <a:r>
              <a:rPr lang="en-GB" b="1" dirty="0"/>
              <a:t>&gt;&lt;/</a:t>
            </a:r>
            <a:r>
              <a:rPr lang="en-GB" b="1" dirty="0" err="1"/>
              <a:t>myElement</a:t>
            </a:r>
            <a:r>
              <a:rPr lang="en-GB" b="1" dirty="0"/>
              <a:t>&gt;</a:t>
            </a:r>
          </a:p>
          <a:p>
            <a:pPr eaLnBrk="1" hangingPunct="1">
              <a:buFont typeface="Wingdings" pitchFamily="2" charset="2"/>
              <a:buNone/>
            </a:pPr>
            <a:r>
              <a:rPr lang="en-GB" dirty="0"/>
              <a:t>	which can be represented with a single tag of the form</a:t>
            </a:r>
          </a:p>
          <a:p>
            <a:pPr eaLnBrk="1" hangingPunct="1">
              <a:buFont typeface="Wingdings" pitchFamily="2" charset="2"/>
              <a:buNone/>
            </a:pPr>
            <a:r>
              <a:rPr lang="en-GB" b="1" dirty="0"/>
              <a:t>	&lt;</a:t>
            </a:r>
            <a:r>
              <a:rPr lang="en-GB" b="1" dirty="0" err="1"/>
              <a:t>myElement</a:t>
            </a:r>
            <a:r>
              <a:rPr lang="en-GB" b="1" dirty="0"/>
              <a:t> </a:t>
            </a:r>
            <a:r>
              <a:rPr lang="en-GB" b="1" dirty="0">
                <a:solidFill>
                  <a:srgbClr val="FF0000"/>
                </a:solidFill>
              </a:rPr>
              <a:t>/</a:t>
            </a:r>
            <a:r>
              <a:rPr lang="en-GB" b="1" dirty="0"/>
              <a:t>&gt;</a:t>
            </a:r>
          </a:p>
          <a:p>
            <a:pPr eaLnBrk="1" hangingPunct="1"/>
            <a:r>
              <a:rPr lang="en-GB" dirty="0"/>
              <a:t>Why do we need empty elements? </a:t>
            </a:r>
          </a:p>
          <a:p>
            <a:pPr eaLnBrk="1" hangingPunct="1">
              <a:buFont typeface="Wingdings" pitchFamily="2" charset="2"/>
              <a:buNone/>
            </a:pPr>
            <a:r>
              <a:rPr lang="en-GB" dirty="0"/>
              <a:t>	It can still have attributes:</a:t>
            </a:r>
          </a:p>
          <a:p>
            <a:pPr eaLnBrk="1" hangingPunct="1">
              <a:buFont typeface="Wingdings" pitchFamily="2" charset="2"/>
              <a:buNone/>
            </a:pPr>
            <a:r>
              <a:rPr lang="en-GB" dirty="0"/>
              <a:t>	 </a:t>
            </a:r>
            <a:r>
              <a:rPr lang="en-GB" b="1" dirty="0"/>
              <a:t>&lt;photo </a:t>
            </a:r>
            <a:r>
              <a:rPr lang="en-GB" b="1" dirty="0">
                <a:solidFill>
                  <a:srgbClr val="008000"/>
                </a:solidFill>
              </a:rPr>
              <a:t>image </a:t>
            </a:r>
            <a:r>
              <a:rPr lang="en-US" b="1" dirty="0">
                <a:solidFill>
                  <a:srgbClr val="008000"/>
                </a:solidFill>
              </a:rPr>
              <a:t>=“myPhoto.jpeg” </a:t>
            </a:r>
            <a:r>
              <a:rPr lang="en-GB" b="1" dirty="0"/>
              <a:t>/&gt; </a:t>
            </a:r>
          </a:p>
          <a:p>
            <a:pPr eaLnBrk="1" hangingPunct="1">
              <a:buFont typeface="Wingdings" pitchFamily="2" charset="2"/>
              <a:buNone/>
            </a:pPr>
            <a:r>
              <a:rPr lang="en-GB" dirty="0"/>
              <a:t>	which is a short hand notation of</a:t>
            </a:r>
          </a:p>
          <a:p>
            <a:pPr eaLnBrk="1" hangingPunct="1">
              <a:buFont typeface="Wingdings" pitchFamily="2" charset="2"/>
              <a:buNone/>
            </a:pPr>
            <a:r>
              <a:rPr lang="en-GB" dirty="0"/>
              <a:t>	 </a:t>
            </a:r>
            <a:r>
              <a:rPr lang="en-GB" b="1" dirty="0"/>
              <a:t>&lt;photo </a:t>
            </a:r>
            <a:r>
              <a:rPr lang="en-GB" b="1" dirty="0">
                <a:solidFill>
                  <a:srgbClr val="008000"/>
                </a:solidFill>
              </a:rPr>
              <a:t>image </a:t>
            </a:r>
            <a:r>
              <a:rPr lang="en-US" b="1" dirty="0">
                <a:solidFill>
                  <a:srgbClr val="008000"/>
                </a:solidFill>
              </a:rPr>
              <a:t>=“myPhoto.jpeg”</a:t>
            </a:r>
            <a:r>
              <a:rPr lang="en-GB" b="1" dirty="0"/>
              <a:t>&gt; &lt;/photo&gt;</a:t>
            </a:r>
          </a:p>
          <a:p>
            <a:pPr eaLnBrk="1" hangingPunct="1">
              <a:buFont typeface="Wingdings" pitchFamily="2" charset="2"/>
              <a:buNone/>
            </a:pPr>
            <a:endParaRPr lang="en-GB" dirty="0"/>
          </a:p>
        </p:txBody>
      </p:sp>
      <p:pic>
        <p:nvPicPr>
          <p:cNvPr id="5"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35052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268">
                                            <p:txEl>
                                              <p:pRg st="4" end="4"/>
                                            </p:txEl>
                                          </p:spTgt>
                                        </p:tgtEl>
                                        <p:attrNameLst>
                                          <p:attrName>style.visibility</p:attrName>
                                        </p:attrNameLst>
                                      </p:cBhvr>
                                      <p:to>
                                        <p:strVal val="visible"/>
                                      </p:to>
                                    </p:set>
                                    <p:animEffect transition="in" filter="wipe(up)">
                                      <p:cBhvr>
                                        <p:cTn id="7" dur="500"/>
                                        <p:tgtEl>
                                          <p:spTgt spid="11268">
                                            <p:txEl>
                                              <p:pRg st="4" end="4"/>
                                            </p:txEl>
                                          </p:spTgt>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268">
                                            <p:txEl>
                                              <p:pRg st="5" end="5"/>
                                            </p:txEl>
                                          </p:spTgt>
                                        </p:tgtEl>
                                        <p:attrNameLst>
                                          <p:attrName>style.visibility</p:attrName>
                                        </p:attrNameLst>
                                      </p:cBhvr>
                                      <p:to>
                                        <p:strVal val="visible"/>
                                      </p:to>
                                    </p:set>
                                    <p:animEffect transition="in" filter="wipe(up)">
                                      <p:cBhvr>
                                        <p:cTn id="17" dur="500"/>
                                        <p:tgtEl>
                                          <p:spTgt spid="11268">
                                            <p:txEl>
                                              <p:pRg st="5" end="5"/>
                                            </p:txEl>
                                          </p:spTgt>
                                        </p:tgtEl>
                                      </p:cBhvr>
                                    </p:animEffect>
                                  </p:childTnLst>
                                </p:cTn>
                              </p:par>
                              <p:par>
                                <p:cTn id="18" presetID="23" presetClass="exit" presetSubtype="32" fill="hold" nodeType="withEffect">
                                  <p:stCondLst>
                                    <p:cond delay="0"/>
                                  </p:stCondLst>
                                  <p:childTnLst>
                                    <p:anim calcmode="lin" valueType="num">
                                      <p:cBhvr>
                                        <p:cTn id="19" dur="500"/>
                                        <p:tgtEl>
                                          <p:spTgt spid="5"/>
                                        </p:tgtEl>
                                        <p:attrNameLst>
                                          <p:attrName>ppt_w</p:attrName>
                                        </p:attrNameLst>
                                      </p:cBhvr>
                                      <p:tavLst>
                                        <p:tav tm="0">
                                          <p:val>
                                            <p:strVal val="ppt_w"/>
                                          </p:val>
                                        </p:tav>
                                        <p:tav tm="100000">
                                          <p:val>
                                            <p:fltVal val="0"/>
                                          </p:val>
                                        </p:tav>
                                      </p:tavLst>
                                    </p:anim>
                                    <p:anim calcmode="lin" valueType="num">
                                      <p:cBhvr>
                                        <p:cTn id="20" dur="500"/>
                                        <p:tgtEl>
                                          <p:spTgt spid="5"/>
                                        </p:tgtEl>
                                        <p:attrNameLst>
                                          <p:attrName>ppt_h</p:attrName>
                                        </p:attrNameLst>
                                      </p:cBhvr>
                                      <p:tavLst>
                                        <p:tav tm="0">
                                          <p:val>
                                            <p:strVal val="ppt_h"/>
                                          </p:val>
                                        </p:tav>
                                        <p:tav tm="100000">
                                          <p:val>
                                            <p:fltVal val="0"/>
                                          </p:val>
                                        </p:tav>
                                      </p:tavLst>
                                    </p:anim>
                                    <p:set>
                                      <p:cBhvr>
                                        <p:cTn id="21" dur="1" fill="hold">
                                          <p:stCondLst>
                                            <p:cond delay="499"/>
                                          </p:stCondLst>
                                        </p:cTn>
                                        <p:tgtEl>
                                          <p:spTgt spid="5"/>
                                        </p:tgtEl>
                                        <p:attrNameLst>
                                          <p:attrName>style.visibility</p:attrName>
                                        </p:attrNameLst>
                                      </p:cBhvr>
                                      <p:to>
                                        <p:strVal val="hidden"/>
                                      </p:to>
                                    </p:se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11268">
                                            <p:txEl>
                                              <p:pRg st="6" end="6"/>
                                            </p:txEl>
                                          </p:spTgt>
                                        </p:tgtEl>
                                        <p:attrNameLst>
                                          <p:attrName>style.visibility</p:attrName>
                                        </p:attrNameLst>
                                      </p:cBhvr>
                                      <p:to>
                                        <p:strVal val="visible"/>
                                      </p:to>
                                    </p:set>
                                    <p:animEffect transition="in" filter="wipe(up)">
                                      <p:cBhvr>
                                        <p:cTn id="25" dur="500"/>
                                        <p:tgtEl>
                                          <p:spTgt spid="11268">
                                            <p:txEl>
                                              <p:pRg st="6" end="6"/>
                                            </p:txEl>
                                          </p:spTgt>
                                        </p:tgtEl>
                                      </p:cBhvr>
                                    </p:animEffect>
                                  </p:childTnLst>
                                </p:cTn>
                              </p:par>
                            </p:childTnLst>
                          </p:cTn>
                        </p:par>
                        <p:par>
                          <p:cTn id="26" fill="hold" nodeType="afterGroup">
                            <p:stCondLst>
                              <p:cond delay="1000"/>
                            </p:stCondLst>
                            <p:childTnLst>
                              <p:par>
                                <p:cTn id="27" presetID="22" presetClass="entr" presetSubtype="1" fill="hold" nodeType="afterEffect">
                                  <p:stCondLst>
                                    <p:cond delay="0"/>
                                  </p:stCondLst>
                                  <p:childTnLst>
                                    <p:set>
                                      <p:cBhvr>
                                        <p:cTn id="28" dur="1" fill="hold">
                                          <p:stCondLst>
                                            <p:cond delay="0"/>
                                          </p:stCondLst>
                                        </p:cTn>
                                        <p:tgtEl>
                                          <p:spTgt spid="11268">
                                            <p:txEl>
                                              <p:pRg st="7" end="7"/>
                                            </p:txEl>
                                          </p:spTgt>
                                        </p:tgtEl>
                                        <p:attrNameLst>
                                          <p:attrName>style.visibility</p:attrName>
                                        </p:attrNameLst>
                                      </p:cBhvr>
                                      <p:to>
                                        <p:strVal val="visible"/>
                                      </p:to>
                                    </p:set>
                                    <p:animEffect transition="in" filter="wipe(up)">
                                      <p:cBhvr>
                                        <p:cTn id="29" dur="500"/>
                                        <p:tgtEl>
                                          <p:spTgt spid="11268">
                                            <p:txEl>
                                              <p:pRg st="7" end="7"/>
                                            </p:txEl>
                                          </p:spTgt>
                                        </p:tgtEl>
                                      </p:cBhvr>
                                    </p:animEffect>
                                  </p:childTnLst>
                                </p:cTn>
                              </p:par>
                            </p:childTnLst>
                          </p:cTn>
                        </p:par>
                        <p:par>
                          <p:cTn id="30" fill="hold" nodeType="afterGroup">
                            <p:stCondLst>
                              <p:cond delay="1500"/>
                            </p:stCondLst>
                            <p:childTnLst>
                              <p:par>
                                <p:cTn id="31" presetID="22" presetClass="entr" presetSubtype="1" fill="hold" nodeType="afterEffect">
                                  <p:stCondLst>
                                    <p:cond delay="0"/>
                                  </p:stCondLst>
                                  <p:childTnLst>
                                    <p:set>
                                      <p:cBhvr>
                                        <p:cTn id="32" dur="1" fill="hold">
                                          <p:stCondLst>
                                            <p:cond delay="0"/>
                                          </p:stCondLst>
                                        </p:cTn>
                                        <p:tgtEl>
                                          <p:spTgt spid="11268">
                                            <p:txEl>
                                              <p:pRg st="8" end="8"/>
                                            </p:txEl>
                                          </p:spTgt>
                                        </p:tgtEl>
                                        <p:attrNameLst>
                                          <p:attrName>style.visibility</p:attrName>
                                        </p:attrNameLst>
                                      </p:cBhvr>
                                      <p:to>
                                        <p:strVal val="visible"/>
                                      </p:to>
                                    </p:set>
                                    <p:animEffect transition="in" filter="wipe(up)">
                                      <p:cBhvr>
                                        <p:cTn id="33" dur="500"/>
                                        <p:tgtEl>
                                          <p:spTgt spid="112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1E0FC72-EC49-4C0E-89F8-6E8A91020BBA}" type="slidenum">
              <a:rPr lang="en-US" smtClean="0">
                <a:solidFill>
                  <a:schemeClr val="tx2"/>
                </a:solidFill>
              </a:rPr>
              <a:pPr/>
              <a:t>13</a:t>
            </a:fld>
            <a:endParaRPr lang="en-US">
              <a:solidFill>
                <a:schemeClr val="tx2"/>
              </a:solidFill>
            </a:endParaRPr>
          </a:p>
        </p:txBody>
      </p:sp>
      <p:sp>
        <p:nvSpPr>
          <p:cNvPr id="15363" name="Rectangle 4"/>
          <p:cNvSpPr>
            <a:spLocks noGrp="1" noChangeArrowheads="1"/>
          </p:cNvSpPr>
          <p:nvPr>
            <p:ph type="title"/>
          </p:nvPr>
        </p:nvSpPr>
        <p:spPr>
          <a:xfrm>
            <a:off x="2687639" y="228600"/>
            <a:ext cx="7780337" cy="990600"/>
          </a:xfrm>
          <a:noFill/>
        </p:spPr>
        <p:txBody>
          <a:bodyPr/>
          <a:lstStyle/>
          <a:p>
            <a:pPr algn="ctr" eaLnBrk="1" hangingPunct="1"/>
            <a:r>
              <a:rPr lang="en-US" sz="2800" dirty="0"/>
              <a:t>XML Document Can be Visually Represented </a:t>
            </a:r>
            <a:br>
              <a:rPr lang="en-US" sz="2800" dirty="0"/>
            </a:br>
            <a:r>
              <a:rPr lang="en-US" sz="2800" dirty="0"/>
              <a:t>as a Rooted Tree</a:t>
            </a:r>
          </a:p>
        </p:txBody>
      </p:sp>
      <p:sp>
        <p:nvSpPr>
          <p:cNvPr id="15364" name="Oval 9"/>
          <p:cNvSpPr>
            <a:spLocks noChangeArrowheads="1"/>
          </p:cNvSpPr>
          <p:nvPr/>
        </p:nvSpPr>
        <p:spPr bwMode="auto">
          <a:xfrm>
            <a:off x="5275263" y="1752601"/>
            <a:ext cx="1530350" cy="5810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instructor</a:t>
            </a:r>
          </a:p>
        </p:txBody>
      </p:sp>
      <p:sp>
        <p:nvSpPr>
          <p:cNvPr id="15365" name="Oval 10"/>
          <p:cNvSpPr>
            <a:spLocks noChangeArrowheads="1"/>
          </p:cNvSpPr>
          <p:nvPr/>
        </p:nvSpPr>
        <p:spPr bwMode="auto">
          <a:xfrm>
            <a:off x="1905000" y="2835276"/>
            <a:ext cx="1530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title</a:t>
            </a:r>
          </a:p>
        </p:txBody>
      </p:sp>
      <p:sp>
        <p:nvSpPr>
          <p:cNvPr id="15366" name="Oval 11"/>
          <p:cNvSpPr>
            <a:spLocks noChangeArrowheads="1"/>
          </p:cNvSpPr>
          <p:nvPr/>
        </p:nvSpPr>
        <p:spPr bwMode="auto">
          <a:xfrm>
            <a:off x="3657600" y="2835276"/>
            <a:ext cx="1530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name</a:t>
            </a:r>
          </a:p>
        </p:txBody>
      </p:sp>
      <p:sp>
        <p:nvSpPr>
          <p:cNvPr id="15367" name="Oval 12"/>
          <p:cNvSpPr>
            <a:spLocks noChangeArrowheads="1"/>
          </p:cNvSpPr>
          <p:nvPr/>
        </p:nvSpPr>
        <p:spPr bwMode="auto">
          <a:xfrm>
            <a:off x="7118351" y="2835276"/>
            <a:ext cx="1096963"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course</a:t>
            </a:r>
          </a:p>
        </p:txBody>
      </p:sp>
      <p:sp>
        <p:nvSpPr>
          <p:cNvPr id="15368" name="Oval 13"/>
          <p:cNvSpPr>
            <a:spLocks noChangeArrowheads="1"/>
          </p:cNvSpPr>
          <p:nvPr/>
        </p:nvSpPr>
        <p:spPr bwMode="auto">
          <a:xfrm>
            <a:off x="8832850" y="2835276"/>
            <a:ext cx="1530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officeHours</a:t>
            </a:r>
          </a:p>
        </p:txBody>
      </p:sp>
      <p:cxnSp>
        <p:nvCxnSpPr>
          <p:cNvPr id="15369" name="AutoShape 14"/>
          <p:cNvCxnSpPr>
            <a:cxnSpLocks noChangeShapeType="1"/>
            <a:stCxn id="15364" idx="2"/>
            <a:endCxn id="15365" idx="0"/>
          </p:cNvCxnSpPr>
          <p:nvPr/>
        </p:nvCxnSpPr>
        <p:spPr bwMode="auto">
          <a:xfrm flipH="1">
            <a:off x="2670175" y="2043113"/>
            <a:ext cx="2605088" cy="792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0" name="AutoShape 15"/>
          <p:cNvCxnSpPr>
            <a:cxnSpLocks noChangeShapeType="1"/>
            <a:stCxn id="15364" idx="3"/>
            <a:endCxn id="15366" idx="0"/>
          </p:cNvCxnSpPr>
          <p:nvPr/>
        </p:nvCxnSpPr>
        <p:spPr bwMode="auto">
          <a:xfrm flipH="1">
            <a:off x="4422776" y="2247901"/>
            <a:ext cx="1076325" cy="5873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1" name="AutoShape 16"/>
          <p:cNvCxnSpPr>
            <a:cxnSpLocks noChangeShapeType="1"/>
            <a:stCxn id="15364" idx="5"/>
            <a:endCxn id="15367" idx="0"/>
          </p:cNvCxnSpPr>
          <p:nvPr/>
        </p:nvCxnSpPr>
        <p:spPr bwMode="auto">
          <a:xfrm>
            <a:off x="6581775" y="2247901"/>
            <a:ext cx="1085850" cy="5873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2" name="AutoShape 17"/>
          <p:cNvCxnSpPr>
            <a:cxnSpLocks noChangeShapeType="1"/>
            <a:stCxn id="15364" idx="6"/>
            <a:endCxn id="15368" idx="0"/>
          </p:cNvCxnSpPr>
          <p:nvPr/>
        </p:nvCxnSpPr>
        <p:spPr bwMode="auto">
          <a:xfrm>
            <a:off x="6805613" y="2043113"/>
            <a:ext cx="2792412" cy="792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73" name="Oval 18"/>
          <p:cNvSpPr>
            <a:spLocks noChangeArrowheads="1"/>
          </p:cNvSpPr>
          <p:nvPr/>
        </p:nvSpPr>
        <p:spPr bwMode="auto">
          <a:xfrm>
            <a:off x="3429000" y="3887789"/>
            <a:ext cx="91440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first</a:t>
            </a:r>
          </a:p>
        </p:txBody>
      </p:sp>
      <p:cxnSp>
        <p:nvCxnSpPr>
          <p:cNvPr id="15374" name="AutoShape 19"/>
          <p:cNvCxnSpPr>
            <a:cxnSpLocks noChangeShapeType="1"/>
            <a:stCxn id="15366" idx="3"/>
            <a:endCxn id="15373" idx="0"/>
          </p:cNvCxnSpPr>
          <p:nvPr/>
        </p:nvCxnSpPr>
        <p:spPr bwMode="auto">
          <a:xfrm>
            <a:off x="3881438" y="3135314"/>
            <a:ext cx="4762" cy="7524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5" name="AutoShape 20"/>
          <p:cNvCxnSpPr>
            <a:cxnSpLocks noChangeShapeType="1"/>
            <a:stCxn id="15366" idx="5"/>
            <a:endCxn id="15376" idx="0"/>
          </p:cNvCxnSpPr>
          <p:nvPr/>
        </p:nvCxnSpPr>
        <p:spPr bwMode="auto">
          <a:xfrm>
            <a:off x="4964113" y="3135314"/>
            <a:ext cx="0" cy="7524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76" name="Oval 21"/>
          <p:cNvSpPr>
            <a:spLocks noChangeArrowheads="1"/>
          </p:cNvSpPr>
          <p:nvPr/>
        </p:nvSpPr>
        <p:spPr bwMode="auto">
          <a:xfrm>
            <a:off x="4579938" y="3887789"/>
            <a:ext cx="768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last</a:t>
            </a:r>
          </a:p>
        </p:txBody>
      </p:sp>
      <p:sp>
        <p:nvSpPr>
          <p:cNvPr id="15377" name="Rectangle 22"/>
          <p:cNvSpPr>
            <a:spLocks noChangeArrowheads="1"/>
          </p:cNvSpPr>
          <p:nvPr/>
        </p:nvSpPr>
        <p:spPr bwMode="auto">
          <a:xfrm>
            <a:off x="2098675" y="4711700"/>
            <a:ext cx="1176338"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Professor</a:t>
            </a:r>
          </a:p>
        </p:txBody>
      </p:sp>
      <p:sp>
        <p:nvSpPr>
          <p:cNvPr id="15378" name="Rectangle 23"/>
          <p:cNvSpPr>
            <a:spLocks noChangeArrowheads="1"/>
          </p:cNvSpPr>
          <p:nvPr/>
        </p:nvSpPr>
        <p:spPr bwMode="auto">
          <a:xfrm>
            <a:off x="3429001" y="4711700"/>
            <a:ext cx="822325"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John</a:t>
            </a:r>
          </a:p>
        </p:txBody>
      </p:sp>
      <p:sp>
        <p:nvSpPr>
          <p:cNvPr id="15379" name="Rectangle 24"/>
          <p:cNvSpPr>
            <a:spLocks noChangeArrowheads="1"/>
          </p:cNvSpPr>
          <p:nvPr/>
        </p:nvSpPr>
        <p:spPr bwMode="auto">
          <a:xfrm>
            <a:off x="4433888" y="4711700"/>
            <a:ext cx="1052512"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Doe</a:t>
            </a:r>
          </a:p>
        </p:txBody>
      </p:sp>
      <p:sp>
        <p:nvSpPr>
          <p:cNvPr id="15380" name="Rectangle 25"/>
          <p:cNvSpPr>
            <a:spLocks noChangeArrowheads="1"/>
          </p:cNvSpPr>
          <p:nvPr/>
        </p:nvSpPr>
        <p:spPr bwMode="auto">
          <a:xfrm>
            <a:off x="6919913" y="4475164"/>
            <a:ext cx="1528762" cy="706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Programming</a:t>
            </a:r>
          </a:p>
          <a:p>
            <a:pPr algn="ctr" eaLnBrk="1" hangingPunct="1"/>
            <a:r>
              <a:rPr lang="en-US" sz="2000"/>
              <a:t>Languages</a:t>
            </a:r>
          </a:p>
        </p:txBody>
      </p:sp>
      <p:sp>
        <p:nvSpPr>
          <p:cNvPr id="15381" name="Rectangle 26"/>
          <p:cNvSpPr>
            <a:spLocks noChangeArrowheads="1"/>
          </p:cNvSpPr>
          <p:nvPr/>
        </p:nvSpPr>
        <p:spPr bwMode="auto">
          <a:xfrm>
            <a:off x="9186863" y="4711700"/>
            <a:ext cx="823912"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4</a:t>
            </a:r>
          </a:p>
        </p:txBody>
      </p:sp>
      <p:cxnSp>
        <p:nvCxnSpPr>
          <p:cNvPr id="15382" name="AutoShape 27"/>
          <p:cNvCxnSpPr>
            <a:cxnSpLocks noChangeShapeType="1"/>
            <a:stCxn id="15365" idx="4"/>
            <a:endCxn id="15377" idx="0"/>
          </p:cNvCxnSpPr>
          <p:nvPr/>
        </p:nvCxnSpPr>
        <p:spPr bwMode="auto">
          <a:xfrm>
            <a:off x="2670176" y="3187700"/>
            <a:ext cx="17463" cy="152400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3" name="AutoShape 28"/>
          <p:cNvCxnSpPr>
            <a:cxnSpLocks noChangeShapeType="1"/>
            <a:stCxn id="15373" idx="4"/>
            <a:endCxn id="15378" idx="0"/>
          </p:cNvCxnSpPr>
          <p:nvPr/>
        </p:nvCxnSpPr>
        <p:spPr bwMode="auto">
          <a:xfrm flipH="1">
            <a:off x="3840164" y="4240214"/>
            <a:ext cx="46037" cy="471487"/>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4" name="AutoShape 29"/>
          <p:cNvCxnSpPr>
            <a:cxnSpLocks noChangeShapeType="1"/>
            <a:stCxn id="15376" idx="4"/>
            <a:endCxn id="15379" idx="0"/>
          </p:cNvCxnSpPr>
          <p:nvPr/>
        </p:nvCxnSpPr>
        <p:spPr bwMode="auto">
          <a:xfrm flipH="1">
            <a:off x="4960939" y="4240214"/>
            <a:ext cx="3175" cy="471487"/>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5" name="AutoShape 30"/>
          <p:cNvCxnSpPr>
            <a:cxnSpLocks noChangeShapeType="1"/>
            <a:stCxn id="15367" idx="4"/>
            <a:endCxn id="15380" idx="0"/>
          </p:cNvCxnSpPr>
          <p:nvPr/>
        </p:nvCxnSpPr>
        <p:spPr bwMode="auto">
          <a:xfrm>
            <a:off x="7667626" y="3187701"/>
            <a:ext cx="17463" cy="1287463"/>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6" name="AutoShape 31"/>
          <p:cNvCxnSpPr>
            <a:cxnSpLocks noChangeShapeType="1"/>
            <a:stCxn id="15368" idx="4"/>
            <a:endCxn id="15381" idx="0"/>
          </p:cNvCxnSpPr>
          <p:nvPr/>
        </p:nvCxnSpPr>
        <p:spPr bwMode="auto">
          <a:xfrm>
            <a:off x="9598025" y="3187700"/>
            <a:ext cx="1588" cy="152400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15387" name="AutoShape 32"/>
          <p:cNvSpPr>
            <a:spLocks noChangeArrowheads="1"/>
          </p:cNvSpPr>
          <p:nvPr/>
        </p:nvSpPr>
        <p:spPr bwMode="auto">
          <a:xfrm>
            <a:off x="7910514" y="3533776"/>
            <a:ext cx="1538287" cy="504825"/>
          </a:xfrm>
          <a:prstGeom prst="flowChartInputOutput">
            <a:avLst/>
          </a:prstGeom>
          <a:solidFill>
            <a:srgbClr val="CCECFF"/>
          </a:solidFill>
          <a:ln w="9525">
            <a:solidFill>
              <a:schemeClr val="tx1"/>
            </a:solidFill>
            <a:miter lim="800000"/>
            <a:headEnd/>
            <a:tailEnd/>
          </a:ln>
        </p:spPr>
        <p:txBody>
          <a:bodyPr wrap="none" anchor="ctr"/>
          <a:lstStyle/>
          <a:p>
            <a:pPr algn="ctr">
              <a:lnSpc>
                <a:spcPct val="70000"/>
              </a:lnSpc>
            </a:pPr>
            <a:r>
              <a:rPr lang="en-US" dirty="0"/>
              <a:t>level1=</a:t>
            </a:r>
          </a:p>
          <a:p>
            <a:pPr algn="ctr">
              <a:lnSpc>
                <a:spcPct val="70000"/>
              </a:lnSpc>
            </a:pPr>
            <a:r>
              <a:rPr lang="en-US" dirty="0"/>
              <a:t>“senior”</a:t>
            </a:r>
          </a:p>
        </p:txBody>
      </p:sp>
      <p:cxnSp>
        <p:nvCxnSpPr>
          <p:cNvPr id="15388" name="AutoShape 33"/>
          <p:cNvCxnSpPr>
            <a:cxnSpLocks noChangeShapeType="1"/>
            <a:stCxn id="15367" idx="6"/>
            <a:endCxn id="15387" idx="1"/>
          </p:cNvCxnSpPr>
          <p:nvPr/>
        </p:nvCxnSpPr>
        <p:spPr bwMode="auto">
          <a:xfrm>
            <a:off x="8215314" y="3011489"/>
            <a:ext cx="465137" cy="5222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89" name="Oval 34"/>
          <p:cNvSpPr>
            <a:spLocks noChangeArrowheads="1"/>
          </p:cNvSpPr>
          <p:nvPr/>
        </p:nvSpPr>
        <p:spPr bwMode="auto">
          <a:xfrm>
            <a:off x="5486401" y="2819401"/>
            <a:ext cx="1095375"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photo</a:t>
            </a:r>
          </a:p>
        </p:txBody>
      </p:sp>
      <p:cxnSp>
        <p:nvCxnSpPr>
          <p:cNvPr id="15390" name="AutoShape 35"/>
          <p:cNvCxnSpPr>
            <a:cxnSpLocks noChangeShapeType="1"/>
            <a:stCxn id="15364" idx="4"/>
            <a:endCxn id="15389" idx="0"/>
          </p:cNvCxnSpPr>
          <p:nvPr/>
        </p:nvCxnSpPr>
        <p:spPr bwMode="auto">
          <a:xfrm flipH="1">
            <a:off x="6034088" y="2333626"/>
            <a:ext cx="6350" cy="4857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91" name="AutoShape 36"/>
          <p:cNvSpPr>
            <a:spLocks noChangeArrowheads="1"/>
          </p:cNvSpPr>
          <p:nvPr/>
        </p:nvSpPr>
        <p:spPr bwMode="auto">
          <a:xfrm>
            <a:off x="5580064" y="3533776"/>
            <a:ext cx="1887537" cy="504825"/>
          </a:xfrm>
          <a:prstGeom prst="flowChartInputOutput">
            <a:avLst/>
          </a:prstGeom>
          <a:solidFill>
            <a:srgbClr val="CCECFF"/>
          </a:solidFill>
          <a:ln w="9525">
            <a:solidFill>
              <a:schemeClr val="tx1"/>
            </a:solidFill>
            <a:miter lim="800000"/>
            <a:headEnd/>
            <a:tailEnd/>
          </a:ln>
        </p:spPr>
        <p:txBody>
          <a:bodyPr wrap="none" anchor="ctr"/>
          <a:lstStyle/>
          <a:p>
            <a:pPr algn="ctr">
              <a:lnSpc>
                <a:spcPct val="70000"/>
              </a:lnSpc>
            </a:pPr>
            <a:r>
              <a:rPr lang="en-US"/>
              <a:t>image=</a:t>
            </a:r>
          </a:p>
          <a:p>
            <a:pPr algn="ctr">
              <a:lnSpc>
                <a:spcPct val="70000"/>
              </a:lnSpc>
            </a:pPr>
            <a:r>
              <a:rPr lang="en-US"/>
              <a:t>“myPhoto.jpeg”</a:t>
            </a:r>
          </a:p>
        </p:txBody>
      </p:sp>
      <p:cxnSp>
        <p:nvCxnSpPr>
          <p:cNvPr id="15392" name="AutoShape 37"/>
          <p:cNvCxnSpPr>
            <a:cxnSpLocks noChangeShapeType="1"/>
            <a:stCxn id="15389" idx="4"/>
            <a:endCxn id="15391" idx="0"/>
          </p:cNvCxnSpPr>
          <p:nvPr/>
        </p:nvCxnSpPr>
        <p:spPr bwMode="auto">
          <a:xfrm>
            <a:off x="6034088" y="3171825"/>
            <a:ext cx="677862" cy="361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345" name="Rounded Rectangular Callout 32"/>
          <p:cNvSpPr>
            <a:spLocks noChangeArrowheads="1"/>
          </p:cNvSpPr>
          <p:nvPr/>
        </p:nvSpPr>
        <p:spPr bwMode="auto">
          <a:xfrm>
            <a:off x="1905000" y="1219200"/>
            <a:ext cx="1752600" cy="1028700"/>
          </a:xfrm>
          <a:prstGeom prst="wedgeRoundRectCallout">
            <a:avLst>
              <a:gd name="adj1" fmla="val 111241"/>
              <a:gd name="adj2" fmla="val 25991"/>
              <a:gd name="adj3" fmla="val 16667"/>
            </a:avLst>
          </a:prstGeom>
          <a:solidFill>
            <a:srgbClr val="FFFFCC"/>
          </a:solidFill>
          <a:ln w="9525" algn="ctr">
            <a:solidFill>
              <a:schemeClr val="tx1"/>
            </a:solidFill>
            <a:round/>
            <a:headEnd/>
            <a:tailEnd/>
          </a:ln>
        </p:spPr>
        <p:txBody>
          <a:bodyPr/>
          <a:lstStyle/>
          <a:p>
            <a:r>
              <a:rPr lang="en-US"/>
              <a:t>An element contains child elements</a:t>
            </a:r>
          </a:p>
        </p:txBody>
      </p:sp>
      <p:sp>
        <p:nvSpPr>
          <p:cNvPr id="34" name="Rounded Rectangular Callout 32"/>
          <p:cNvSpPr>
            <a:spLocks noChangeArrowheads="1"/>
          </p:cNvSpPr>
          <p:nvPr/>
        </p:nvSpPr>
        <p:spPr bwMode="auto">
          <a:xfrm>
            <a:off x="1905000" y="1219200"/>
            <a:ext cx="1752600" cy="1028700"/>
          </a:xfrm>
          <a:prstGeom prst="wedgeRoundRectCallout">
            <a:avLst>
              <a:gd name="adj1" fmla="val 72111"/>
              <a:gd name="adj2" fmla="val 98454"/>
              <a:gd name="adj3" fmla="val 16667"/>
            </a:avLst>
          </a:prstGeom>
          <a:solidFill>
            <a:srgbClr val="FFFFCC"/>
          </a:solidFill>
          <a:ln w="9525" algn="ctr">
            <a:solidFill>
              <a:schemeClr val="tx1"/>
            </a:solidFill>
            <a:round/>
            <a:headEnd/>
            <a:tailEnd/>
          </a:ln>
        </p:spPr>
        <p:txBody>
          <a:bodyPr/>
          <a:lstStyle/>
          <a:p>
            <a:r>
              <a:rPr lang="en-US"/>
              <a:t>Elements contain child elements</a:t>
            </a:r>
          </a:p>
        </p:txBody>
      </p:sp>
      <p:sp>
        <p:nvSpPr>
          <p:cNvPr id="35" name="Rounded Rectangular Callout 32"/>
          <p:cNvSpPr>
            <a:spLocks noChangeArrowheads="1"/>
          </p:cNvSpPr>
          <p:nvPr/>
        </p:nvSpPr>
        <p:spPr bwMode="auto">
          <a:xfrm>
            <a:off x="5994401" y="5486400"/>
            <a:ext cx="1433513" cy="1028700"/>
          </a:xfrm>
          <a:prstGeom prst="wedgeRoundRectCallout">
            <a:avLst>
              <a:gd name="adj1" fmla="val -95940"/>
              <a:gd name="adj2" fmla="val -177569"/>
              <a:gd name="adj3" fmla="val 16667"/>
            </a:avLst>
          </a:prstGeom>
          <a:solidFill>
            <a:srgbClr val="FFFFCC"/>
          </a:solidFill>
          <a:ln w="9525" algn="ctr">
            <a:solidFill>
              <a:schemeClr val="tx1"/>
            </a:solidFill>
            <a:round/>
            <a:headEnd/>
            <a:tailEnd/>
          </a:ln>
        </p:spPr>
        <p:txBody>
          <a:bodyPr/>
          <a:lstStyle/>
          <a:p>
            <a:r>
              <a:rPr lang="en-US"/>
              <a:t>Elements contain text content</a:t>
            </a:r>
          </a:p>
        </p:txBody>
      </p:sp>
      <p:sp>
        <p:nvSpPr>
          <p:cNvPr id="36" name="Rounded Rectangular Callout 32"/>
          <p:cNvSpPr>
            <a:spLocks noChangeArrowheads="1"/>
          </p:cNvSpPr>
          <p:nvPr/>
        </p:nvSpPr>
        <p:spPr bwMode="auto">
          <a:xfrm>
            <a:off x="8832851" y="990600"/>
            <a:ext cx="1635125" cy="1257300"/>
          </a:xfrm>
          <a:prstGeom prst="wedgeRoundRectCallout">
            <a:avLst>
              <a:gd name="adj1" fmla="val -191815"/>
              <a:gd name="adj2" fmla="val 96329"/>
              <a:gd name="adj3" fmla="val 16667"/>
            </a:avLst>
          </a:prstGeom>
          <a:solidFill>
            <a:srgbClr val="FFFFCC"/>
          </a:solidFill>
          <a:ln w="9525" algn="ctr">
            <a:solidFill>
              <a:schemeClr val="tx1"/>
            </a:solidFill>
            <a:round/>
            <a:headEnd/>
            <a:tailEnd/>
          </a:ln>
        </p:spPr>
        <p:txBody>
          <a:bodyPr/>
          <a:lstStyle/>
          <a:p>
            <a:r>
              <a:rPr lang="en-US"/>
              <a:t>Empty element contains attribute only</a:t>
            </a:r>
          </a:p>
        </p:txBody>
      </p:sp>
      <p:sp>
        <p:nvSpPr>
          <p:cNvPr id="37" name="Oval Callout 36"/>
          <p:cNvSpPr/>
          <p:nvPr/>
        </p:nvSpPr>
        <p:spPr bwMode="auto">
          <a:xfrm>
            <a:off x="3124200" y="5867400"/>
            <a:ext cx="2063750" cy="647700"/>
          </a:xfrm>
          <a:prstGeom prst="wedgeEllipseCallout">
            <a:avLst>
              <a:gd name="adj1" fmla="val -23420"/>
              <a:gd name="adj2" fmla="val -124477"/>
            </a:avLst>
          </a:prstGeom>
          <a:solidFill>
            <a:schemeClr val="accent3"/>
          </a:solidFill>
          <a:ln w="9525" cap="flat" cmpd="sng" algn="ctr">
            <a:solidFill>
              <a:schemeClr val="tx1"/>
            </a:solidFill>
            <a:prstDash val="solid"/>
            <a:round/>
            <a:headEnd type="none" w="med" len="med"/>
            <a:tailEnd type="none" w="med" len="med"/>
          </a:ln>
          <a:effectLst/>
        </p:spPr>
        <p:txBody>
          <a:bodyPr/>
          <a:lstStyle/>
          <a:p>
            <a:pPr algn="ctr">
              <a:defRPr/>
            </a:pPr>
            <a:r>
              <a:rPr lang="en-US" dirty="0"/>
              <a:t>Text Content</a:t>
            </a:r>
          </a:p>
        </p:txBody>
      </p:sp>
      <p:sp>
        <p:nvSpPr>
          <p:cNvPr id="39" name="Oval Callout 38"/>
          <p:cNvSpPr>
            <a:spLocks noChangeArrowheads="1"/>
          </p:cNvSpPr>
          <p:nvPr/>
        </p:nvSpPr>
        <p:spPr bwMode="auto">
          <a:xfrm>
            <a:off x="8215314" y="5867400"/>
            <a:ext cx="1538287" cy="647700"/>
          </a:xfrm>
          <a:prstGeom prst="wedgeEllipseCallout">
            <a:avLst>
              <a:gd name="adj1" fmla="val -23213"/>
              <a:gd name="adj2" fmla="val -321500"/>
            </a:avLst>
          </a:prstGeom>
          <a:solidFill>
            <a:srgbClr val="CCECFF"/>
          </a:solidFill>
          <a:ln w="9525" algn="ctr">
            <a:solidFill>
              <a:schemeClr val="tx1"/>
            </a:solidFill>
            <a:round/>
            <a:headEnd/>
            <a:tailEnd/>
          </a:ln>
        </p:spPr>
        <p:txBody>
          <a:bodyPr/>
          <a:lstStyle/>
          <a:p>
            <a:r>
              <a:rPr lang="en-US"/>
              <a:t>Attribute</a:t>
            </a:r>
          </a:p>
        </p:txBody>
      </p:sp>
      <p:sp>
        <p:nvSpPr>
          <p:cNvPr id="40" name="AutoShape 32"/>
          <p:cNvSpPr>
            <a:spLocks noChangeArrowheads="1"/>
          </p:cNvSpPr>
          <p:nvPr/>
        </p:nvSpPr>
        <p:spPr bwMode="auto">
          <a:xfrm>
            <a:off x="9448801" y="3520911"/>
            <a:ext cx="1174977" cy="504825"/>
          </a:xfrm>
          <a:prstGeom prst="flowChartInputOutput">
            <a:avLst/>
          </a:prstGeom>
          <a:solidFill>
            <a:srgbClr val="CCECFF"/>
          </a:solidFill>
          <a:ln w="9525">
            <a:solidFill>
              <a:schemeClr val="tx1"/>
            </a:solidFill>
            <a:miter lim="800000"/>
            <a:headEnd/>
            <a:tailEnd/>
          </a:ln>
        </p:spPr>
        <p:txBody>
          <a:bodyPr wrap="none" anchor="ctr"/>
          <a:lstStyle/>
          <a:p>
            <a:pPr algn="ctr">
              <a:lnSpc>
                <a:spcPct val="70000"/>
              </a:lnSpc>
            </a:pPr>
            <a:r>
              <a:rPr lang="en-US" dirty="0"/>
              <a:t>level2=</a:t>
            </a:r>
          </a:p>
          <a:p>
            <a:pPr algn="ctr">
              <a:lnSpc>
                <a:spcPct val="70000"/>
              </a:lnSpc>
            </a:pPr>
            <a:r>
              <a:rPr lang="en-US" dirty="0"/>
              <a:t>“grad”</a:t>
            </a:r>
          </a:p>
        </p:txBody>
      </p:sp>
      <p:cxnSp>
        <p:nvCxnSpPr>
          <p:cNvPr id="41" name="AutoShape 33"/>
          <p:cNvCxnSpPr>
            <a:cxnSpLocks noChangeShapeType="1"/>
            <a:stCxn id="15387" idx="5"/>
            <a:endCxn id="40" idx="2"/>
          </p:cNvCxnSpPr>
          <p:nvPr/>
        </p:nvCxnSpPr>
        <p:spPr bwMode="auto">
          <a:xfrm flipV="1">
            <a:off x="9294972" y="3773324"/>
            <a:ext cx="271327" cy="1286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3345"/>
                                        </p:tgtEl>
                                        <p:attrNameLst>
                                          <p:attrName>style.visibility</p:attrName>
                                        </p:attrNameLst>
                                      </p:cBhvr>
                                      <p:to>
                                        <p:strVal val="visible"/>
                                      </p:to>
                                    </p:set>
                                    <p:animEffect transition="in" filter="wipe(right)">
                                      <p:cBhvr>
                                        <p:cTn id="7" dur="500"/>
                                        <p:tgtEl>
                                          <p:spTgt spid="1334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right)">
                                      <p:cBhvr>
                                        <p:cTn id="10" dur="500"/>
                                        <p:tgtEl>
                                          <p:spTgt spid="3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right)">
                                      <p:cBhvr>
                                        <p:cTn id="15" dur="500"/>
                                        <p:tgtEl>
                                          <p:spTgt spid="3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up)">
                                      <p:cBhvr>
                                        <p:cTn id="25" dur="500"/>
                                        <p:tgtEl>
                                          <p:spTgt spid="3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5" grpId="0" animBg="1"/>
      <p:bldP spid="34" grpId="0" animBg="1"/>
      <p:bldP spid="35" grpId="0" animBg="1"/>
      <p:bldP spid="36" grpId="0" animBg="1"/>
      <p:bldP spid="37" grpId="0" animBg="1"/>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74B2BFA-837C-488A-9B01-FF189CC61823}" type="slidenum">
              <a:rPr lang="en-US" smtClean="0">
                <a:solidFill>
                  <a:schemeClr val="tx2"/>
                </a:solidFill>
              </a:rPr>
              <a:pPr/>
              <a:t>14</a:t>
            </a:fld>
            <a:endParaRPr lang="en-US">
              <a:solidFill>
                <a:schemeClr val="tx2"/>
              </a:solidFill>
            </a:endParaRPr>
          </a:p>
        </p:txBody>
      </p:sp>
      <p:sp>
        <p:nvSpPr>
          <p:cNvPr id="16387" name="Rectangle 2"/>
          <p:cNvSpPr>
            <a:spLocks noGrp="1" noChangeArrowheads="1"/>
          </p:cNvSpPr>
          <p:nvPr>
            <p:ph type="title"/>
          </p:nvPr>
        </p:nvSpPr>
        <p:spPr>
          <a:xfrm>
            <a:off x="2743200" y="61914"/>
            <a:ext cx="7772400" cy="623887"/>
          </a:xfrm>
        </p:spPr>
        <p:txBody>
          <a:bodyPr/>
          <a:lstStyle/>
          <a:p>
            <a:pPr eaLnBrk="1" hangingPunct="1"/>
            <a:r>
              <a:rPr lang="en-US" sz="2800"/>
              <a:t>Representing Special Characters in </a:t>
            </a:r>
            <a:r>
              <a:rPr lang="en-US" sz="2800">
                <a:solidFill>
                  <a:srgbClr val="C00000"/>
                </a:solidFill>
              </a:rPr>
              <a:t>Text Content</a:t>
            </a:r>
          </a:p>
        </p:txBody>
      </p:sp>
      <p:grpSp>
        <p:nvGrpSpPr>
          <p:cNvPr id="16388" name="Group 7"/>
          <p:cNvGrpSpPr>
            <a:grpSpLocks/>
          </p:cNvGrpSpPr>
          <p:nvPr/>
        </p:nvGrpSpPr>
        <p:grpSpPr bwMode="auto">
          <a:xfrm>
            <a:off x="1981200" y="1812926"/>
            <a:ext cx="8001000" cy="2225675"/>
            <a:chOff x="240" y="912"/>
            <a:chExt cx="5040" cy="1402"/>
          </a:xfrm>
        </p:grpSpPr>
        <p:sp>
          <p:nvSpPr>
            <p:cNvPr id="16393" name="Text Box 3"/>
            <p:cNvSpPr txBox="1">
              <a:spLocks noChangeArrowheads="1"/>
            </p:cNvSpPr>
            <p:nvPr/>
          </p:nvSpPr>
          <p:spPr bwMode="auto">
            <a:xfrm>
              <a:off x="240" y="912"/>
              <a:ext cx="5040" cy="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defTabSz="1252538">
                <a:tabLst>
                  <a:tab pos="282575" algn="l"/>
                  <a:tab pos="1771650" algn="l"/>
                  <a:tab pos="3541713" algn="l"/>
                </a:tabLst>
                <a:defRPr>
                  <a:solidFill>
                    <a:schemeClr val="tx1"/>
                  </a:solidFill>
                  <a:latin typeface="Times New Roman" pitchFamily="18" charset="0"/>
                </a:defRPr>
              </a:lvl1pPr>
              <a:lvl2pPr marL="742950" indent="-285750" defTabSz="1252538">
                <a:tabLst>
                  <a:tab pos="282575" algn="l"/>
                  <a:tab pos="1771650" algn="l"/>
                  <a:tab pos="3541713" algn="l"/>
                </a:tabLst>
                <a:defRPr>
                  <a:solidFill>
                    <a:schemeClr val="tx1"/>
                  </a:solidFill>
                  <a:latin typeface="Times New Roman" pitchFamily="18" charset="0"/>
                </a:defRPr>
              </a:lvl2pPr>
              <a:lvl3pPr marL="1143000" indent="-228600" defTabSz="1252538">
                <a:tabLst>
                  <a:tab pos="282575" algn="l"/>
                  <a:tab pos="1771650" algn="l"/>
                  <a:tab pos="3541713" algn="l"/>
                </a:tabLst>
                <a:defRPr>
                  <a:solidFill>
                    <a:schemeClr val="tx1"/>
                  </a:solidFill>
                  <a:latin typeface="Times New Roman" pitchFamily="18" charset="0"/>
                </a:defRPr>
              </a:lvl3pPr>
              <a:lvl4pPr marL="1600200" indent="-228600" defTabSz="1252538">
                <a:tabLst>
                  <a:tab pos="282575" algn="l"/>
                  <a:tab pos="1771650" algn="l"/>
                  <a:tab pos="3541713" algn="l"/>
                </a:tabLst>
                <a:defRPr>
                  <a:solidFill>
                    <a:schemeClr val="tx1"/>
                  </a:solidFill>
                  <a:latin typeface="Times New Roman" pitchFamily="18" charset="0"/>
                </a:defRPr>
              </a:lvl4pPr>
              <a:lvl5pPr marL="2057400" indent="-228600" defTabSz="1252538">
                <a:tabLst>
                  <a:tab pos="282575" algn="l"/>
                  <a:tab pos="1771650" algn="l"/>
                  <a:tab pos="3541713" algn="l"/>
                </a:tabLst>
                <a:defRPr>
                  <a:solidFill>
                    <a:schemeClr val="tx1"/>
                  </a:solidFill>
                  <a:latin typeface="Times New Roman" pitchFamily="18" charset="0"/>
                </a:defRPr>
              </a:lvl5pPr>
              <a:lvl6pPr marL="25146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6pPr>
              <a:lvl7pPr marL="29718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7pPr>
              <a:lvl8pPr marL="34290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8pPr>
              <a:lvl9pPr marL="38862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9pPr>
            </a:lstStyle>
            <a:p>
              <a:r>
                <a:rPr lang="en-US" sz="2000" dirty="0"/>
                <a:t>	character	Entity name	Meaning</a:t>
              </a:r>
            </a:p>
            <a:p>
              <a:pPr>
                <a:tabLst>
                  <a:tab pos="282575" algn="l"/>
                  <a:tab pos="1771650" algn="l"/>
                  <a:tab pos="3538538" algn="l"/>
                  <a:tab pos="3829050" algn="l"/>
                </a:tabLst>
              </a:pPr>
              <a:r>
                <a:rPr lang="en-US" sz="2000" dirty="0"/>
                <a:t>	</a:t>
              </a:r>
              <a:r>
                <a:rPr lang="en-US" sz="2000" b="1" dirty="0">
                  <a:solidFill>
                    <a:schemeClr val="folHlink"/>
                  </a:solidFill>
                </a:rPr>
                <a:t>&lt;</a:t>
              </a:r>
              <a:r>
                <a:rPr lang="en-US" sz="2000" dirty="0"/>
                <a:t>	</a:t>
              </a:r>
              <a:r>
                <a:rPr lang="en-US" sz="2000" dirty="0" err="1"/>
                <a:t>lt</a:t>
              </a:r>
              <a:r>
                <a:rPr lang="en-US" sz="2000" dirty="0"/>
                <a:t>	less than</a:t>
              </a:r>
            </a:p>
            <a:p>
              <a:pPr>
                <a:tabLst>
                  <a:tab pos="282575" algn="l"/>
                  <a:tab pos="1771650" algn="l"/>
                  <a:tab pos="3538538" algn="l"/>
                  <a:tab pos="3829050" algn="l"/>
                </a:tabLst>
              </a:pPr>
              <a:r>
                <a:rPr lang="en-US" sz="2000" dirty="0"/>
                <a:t>	</a:t>
              </a:r>
              <a:r>
                <a:rPr lang="en-US" sz="2000" b="1" dirty="0">
                  <a:solidFill>
                    <a:schemeClr val="folHlink"/>
                  </a:solidFill>
                </a:rPr>
                <a:t>&gt;</a:t>
              </a:r>
              <a:r>
                <a:rPr lang="en-US" sz="2000" dirty="0"/>
                <a:t>	</a:t>
              </a:r>
              <a:r>
                <a:rPr lang="en-US" sz="2000" dirty="0" err="1"/>
                <a:t>gt</a:t>
              </a:r>
              <a:r>
                <a:rPr lang="en-US" sz="2000" dirty="0"/>
                <a:t>	greater than</a:t>
              </a:r>
            </a:p>
            <a:p>
              <a:pPr>
                <a:tabLst>
                  <a:tab pos="282575" algn="l"/>
                  <a:tab pos="1771650" algn="l"/>
                  <a:tab pos="3538538" algn="l"/>
                  <a:tab pos="3829050" algn="l"/>
                </a:tabLst>
              </a:pPr>
              <a:r>
                <a:rPr lang="en-US" sz="2000" dirty="0"/>
                <a:t>	</a:t>
              </a:r>
              <a:r>
                <a:rPr lang="en-US" sz="2000" dirty="0">
                  <a:solidFill>
                    <a:schemeClr val="folHlink"/>
                  </a:solidFill>
                </a:rPr>
                <a:t>&amp;</a:t>
              </a:r>
              <a:r>
                <a:rPr lang="en-US" sz="2000" dirty="0"/>
                <a:t>	amp	ampersand</a:t>
              </a:r>
            </a:p>
            <a:p>
              <a:pPr>
                <a:tabLst>
                  <a:tab pos="282575" algn="l"/>
                  <a:tab pos="1771650" algn="l"/>
                  <a:tab pos="3538538" algn="l"/>
                  <a:tab pos="3829050" algn="l"/>
                </a:tabLst>
              </a:pPr>
              <a:r>
                <a:rPr lang="en-US" sz="2000" dirty="0"/>
                <a:t>	</a:t>
              </a:r>
              <a:r>
                <a:rPr lang="en-US" altLang="zh-CN" dirty="0">
                  <a:solidFill>
                    <a:schemeClr val="folHlink"/>
                  </a:solidFill>
                  <a:ea typeface="SimSun" pitchFamily="2" charset="-122"/>
                </a:rPr>
                <a:t>' </a:t>
              </a:r>
              <a:r>
                <a:rPr lang="en-US" sz="2000" dirty="0"/>
                <a:t>	</a:t>
              </a:r>
              <a:r>
                <a:rPr lang="en-US" sz="2000" dirty="0" err="1"/>
                <a:t>apos</a:t>
              </a:r>
              <a:r>
                <a:rPr lang="en-US" sz="2000" dirty="0"/>
                <a:t>	apostrophe, e.g., computer</a:t>
              </a:r>
              <a:r>
                <a:rPr lang="en-US" altLang="zh-CN" b="1" dirty="0">
                  <a:solidFill>
                    <a:schemeClr val="folHlink"/>
                  </a:solidFill>
                  <a:ea typeface="SimSun" pitchFamily="2" charset="-122"/>
                </a:rPr>
                <a:t>'</a:t>
              </a:r>
              <a:r>
                <a:rPr lang="en-US" sz="2000" dirty="0"/>
                <a:t>s keyboard</a:t>
              </a:r>
            </a:p>
            <a:p>
              <a:pPr>
                <a:tabLst>
                  <a:tab pos="282575" algn="l"/>
                  <a:tab pos="1771650" algn="l"/>
                  <a:tab pos="3538538" algn="l"/>
                  <a:tab pos="3829050" algn="l"/>
                </a:tabLst>
              </a:pPr>
              <a:r>
                <a:rPr lang="en-US" sz="2000" dirty="0"/>
                <a:t>	</a:t>
              </a:r>
              <a:r>
                <a:rPr lang="en-US" dirty="0">
                  <a:solidFill>
                    <a:schemeClr val="folHlink"/>
                  </a:solidFill>
                </a:rPr>
                <a:t>"</a:t>
              </a:r>
              <a:r>
                <a:rPr lang="en-US" dirty="0"/>
                <a:t>	</a:t>
              </a:r>
              <a:r>
                <a:rPr lang="en-US" dirty="0" err="1"/>
                <a:t>quot</a:t>
              </a:r>
              <a:r>
                <a:rPr lang="en-US" dirty="0"/>
                <a:t>	quotation</a:t>
              </a:r>
              <a:endParaRPr lang="en-US" sz="2000" dirty="0"/>
            </a:p>
            <a:p>
              <a:endParaRPr lang="en-US" sz="2000" dirty="0"/>
            </a:p>
          </p:txBody>
        </p:sp>
        <p:sp>
          <p:nvSpPr>
            <p:cNvPr id="16394" name="Line 4"/>
            <p:cNvSpPr>
              <a:spLocks noChangeShapeType="1"/>
            </p:cNvSpPr>
            <p:nvPr/>
          </p:nvSpPr>
          <p:spPr bwMode="auto">
            <a:xfrm>
              <a:off x="288" y="1152"/>
              <a:ext cx="48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5"/>
            <p:cNvSpPr>
              <a:spLocks noChangeShapeType="1"/>
            </p:cNvSpPr>
            <p:nvPr/>
          </p:nvSpPr>
          <p:spPr bwMode="auto">
            <a:xfrm>
              <a:off x="288" y="2112"/>
              <a:ext cx="48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8998" name="Rectangle 6"/>
          <p:cNvSpPr>
            <a:spLocks noChangeArrowheads="1"/>
          </p:cNvSpPr>
          <p:nvPr/>
        </p:nvSpPr>
        <p:spPr bwMode="auto">
          <a:xfrm>
            <a:off x="1981200" y="3767138"/>
            <a:ext cx="723900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34950" indent="-234950"/>
            <a:r>
              <a:rPr lang="en-US" sz="2400" dirty="0"/>
              <a:t>Two ways to differentiate them:</a:t>
            </a:r>
          </a:p>
          <a:p>
            <a:pPr marL="234950" indent="-234950">
              <a:lnSpc>
                <a:spcPct val="120000"/>
              </a:lnSpc>
              <a:buFontTx/>
              <a:buChar char="•"/>
            </a:pPr>
            <a:r>
              <a:rPr lang="en-US" sz="2400" dirty="0"/>
              <a:t>Use </a:t>
            </a:r>
            <a:r>
              <a:rPr lang="en-US" sz="2400" b="1" dirty="0"/>
              <a:t>Entity Reference</a:t>
            </a:r>
            <a:r>
              <a:rPr lang="en-US" sz="2400" dirty="0"/>
              <a:t> for these characters</a:t>
            </a:r>
          </a:p>
          <a:p>
            <a:pPr marL="234950" indent="-234950"/>
            <a:r>
              <a:rPr lang="en-US" sz="2400" dirty="0"/>
              <a:t>	For example, to represent 0 </a:t>
            </a:r>
            <a:r>
              <a:rPr lang="en-US" sz="2400" dirty="0">
                <a:solidFill>
                  <a:schemeClr val="tx2"/>
                </a:solidFill>
              </a:rPr>
              <a:t>&lt;</a:t>
            </a:r>
            <a:r>
              <a:rPr lang="en-US" sz="2400" dirty="0"/>
              <a:t> x </a:t>
            </a:r>
            <a:r>
              <a:rPr lang="en-US" sz="2400" dirty="0">
                <a:solidFill>
                  <a:schemeClr val="tx2"/>
                </a:solidFill>
              </a:rPr>
              <a:t>&lt;</a:t>
            </a:r>
            <a:r>
              <a:rPr lang="en-US" sz="2400" dirty="0"/>
              <a:t> 100, you can use:</a:t>
            </a:r>
          </a:p>
          <a:p>
            <a:pPr marL="234950" indent="-234950"/>
            <a:r>
              <a:rPr lang="en-US" sz="2400" dirty="0"/>
              <a:t>	&lt;Range&gt; 0 </a:t>
            </a:r>
            <a:r>
              <a:rPr lang="en-US" sz="2400" dirty="0">
                <a:solidFill>
                  <a:schemeClr val="folHlink"/>
                </a:solidFill>
              </a:rPr>
              <a:t>&amp;</a:t>
            </a:r>
            <a:r>
              <a:rPr lang="en-US" sz="2400" dirty="0" err="1">
                <a:solidFill>
                  <a:schemeClr val="folHlink"/>
                </a:solidFill>
              </a:rPr>
              <a:t>lt</a:t>
            </a:r>
            <a:r>
              <a:rPr lang="en-US" sz="2400" dirty="0">
                <a:solidFill>
                  <a:schemeClr val="folHlink"/>
                </a:solidFill>
              </a:rPr>
              <a:t>;</a:t>
            </a:r>
            <a:r>
              <a:rPr lang="en-US" sz="2400" dirty="0"/>
              <a:t> x </a:t>
            </a:r>
            <a:r>
              <a:rPr lang="en-US" sz="2400" dirty="0">
                <a:solidFill>
                  <a:schemeClr val="folHlink"/>
                </a:solidFill>
              </a:rPr>
              <a:t>&amp;</a:t>
            </a:r>
            <a:r>
              <a:rPr lang="en-US" sz="2400" dirty="0" err="1">
                <a:solidFill>
                  <a:schemeClr val="folHlink"/>
                </a:solidFill>
              </a:rPr>
              <a:t>lt</a:t>
            </a:r>
            <a:r>
              <a:rPr lang="en-US" sz="2400" dirty="0">
                <a:solidFill>
                  <a:schemeClr val="folHlink"/>
                </a:solidFill>
              </a:rPr>
              <a:t>;</a:t>
            </a:r>
            <a:r>
              <a:rPr lang="en-US" sz="2400" dirty="0"/>
              <a:t> 100&lt;/Range&gt;</a:t>
            </a:r>
          </a:p>
        </p:txBody>
      </p:sp>
      <p:sp>
        <p:nvSpPr>
          <p:cNvPr id="16390" name="Rectangle 8"/>
          <p:cNvSpPr>
            <a:spLocks noChangeArrowheads="1"/>
          </p:cNvSpPr>
          <p:nvPr/>
        </p:nvSpPr>
        <p:spPr bwMode="auto">
          <a:xfrm>
            <a:off x="1981200" y="985838"/>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2575" indent="-282575">
              <a:buFontTx/>
              <a:buChar char="•"/>
            </a:pPr>
            <a:r>
              <a:rPr lang="en-US" sz="2400" dirty="0"/>
              <a:t>Five characters are reserved for markup purpose. The parsers need to differentiate them from the </a:t>
            </a:r>
            <a:r>
              <a:rPr lang="en-US" sz="2400" dirty="0">
                <a:solidFill>
                  <a:srgbClr val="FF0000"/>
                </a:solidFill>
              </a:rPr>
              <a:t>text</a:t>
            </a:r>
            <a:r>
              <a:rPr lang="en-US" sz="2400" dirty="0"/>
              <a:t> </a:t>
            </a:r>
            <a:r>
              <a:rPr lang="en-US" sz="2400" dirty="0">
                <a:solidFill>
                  <a:srgbClr val="FF0000"/>
                </a:solidFill>
              </a:rPr>
              <a:t>content</a:t>
            </a:r>
            <a:r>
              <a:rPr lang="en-US" sz="2400" dirty="0"/>
              <a:t> characters.</a:t>
            </a:r>
          </a:p>
          <a:p>
            <a:pPr marL="282575" indent="-282575">
              <a:buFontTx/>
              <a:buChar char="•"/>
            </a:pPr>
            <a:endParaRPr lang="en-US" sz="2400" dirty="0"/>
          </a:p>
        </p:txBody>
      </p:sp>
      <p:sp>
        <p:nvSpPr>
          <p:cNvPr id="469001" name="Rectangle 9"/>
          <p:cNvSpPr>
            <a:spLocks noChangeArrowheads="1"/>
          </p:cNvSpPr>
          <p:nvPr/>
        </p:nvSpPr>
        <p:spPr bwMode="auto">
          <a:xfrm>
            <a:off x="1905001" y="5441951"/>
            <a:ext cx="796730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2575" indent="-282575">
              <a:buFontTx/>
              <a:buChar char="•"/>
            </a:pPr>
            <a:r>
              <a:rPr lang="en-US" sz="2400" dirty="0"/>
              <a:t>Use </a:t>
            </a:r>
            <a:r>
              <a:rPr lang="en-US" sz="2400" b="1" dirty="0"/>
              <a:t>Character Reference</a:t>
            </a:r>
            <a:r>
              <a:rPr lang="en-US" sz="2400" dirty="0"/>
              <a:t> (ASCII code) for these characters</a:t>
            </a:r>
          </a:p>
          <a:p>
            <a:pPr marL="282575" indent="-282575"/>
            <a:r>
              <a:rPr lang="en-US" sz="2400" dirty="0"/>
              <a:t>	For example, </a:t>
            </a:r>
          </a:p>
          <a:p>
            <a:pPr marL="282575" indent="-282575"/>
            <a:r>
              <a:rPr lang="en-US" sz="2400" dirty="0"/>
              <a:t>	&lt;Range&gt; 0 </a:t>
            </a:r>
            <a:r>
              <a:rPr lang="en-US" sz="2400" dirty="0">
                <a:solidFill>
                  <a:schemeClr val="folHlink"/>
                </a:solidFill>
              </a:rPr>
              <a:t>&amp;#60;</a:t>
            </a:r>
            <a:r>
              <a:rPr lang="en-US" sz="2400" dirty="0"/>
              <a:t> x </a:t>
            </a:r>
            <a:r>
              <a:rPr lang="en-US" sz="2400" dirty="0">
                <a:solidFill>
                  <a:schemeClr val="folHlink"/>
                </a:solidFill>
              </a:rPr>
              <a:t>&amp;#60;</a:t>
            </a:r>
            <a:r>
              <a:rPr lang="en-US" sz="2400" dirty="0"/>
              <a:t> 100&lt;/Range&gt;</a:t>
            </a:r>
          </a:p>
        </p:txBody>
      </p:sp>
      <p:sp>
        <p:nvSpPr>
          <p:cNvPr id="16392" name="Rectangular Callout 1"/>
          <p:cNvSpPr>
            <a:spLocks noChangeArrowheads="1"/>
          </p:cNvSpPr>
          <p:nvPr/>
        </p:nvSpPr>
        <p:spPr bwMode="auto">
          <a:xfrm>
            <a:off x="8610600" y="3767138"/>
            <a:ext cx="1981200" cy="1490662"/>
          </a:xfrm>
          <a:prstGeom prst="wedgeRectCallout">
            <a:avLst>
              <a:gd name="adj1" fmla="val -79690"/>
              <a:gd name="adj2" fmla="val -66069"/>
            </a:avLst>
          </a:prstGeom>
          <a:solidFill>
            <a:schemeClr val="accent1"/>
          </a:solidFill>
          <a:ln w="9525" algn="ctr">
            <a:solidFill>
              <a:schemeClr val="tx1"/>
            </a:solidFill>
            <a:round/>
            <a:headEnd/>
            <a:tailEnd/>
          </a:ln>
        </p:spPr>
        <p:txBody>
          <a:bodyPr/>
          <a:lstStyle/>
          <a:p>
            <a:r>
              <a:rPr lang="en-US" dirty="0"/>
              <a:t>Some textboxes do not take characters </a:t>
            </a:r>
            <a:r>
              <a:rPr lang="en-US" dirty="0">
                <a:solidFill>
                  <a:srgbClr val="0000FF"/>
                </a:solidFill>
              </a:rPr>
              <a:t>&lt;</a:t>
            </a:r>
            <a:r>
              <a:rPr lang="en-US" dirty="0"/>
              <a:t> and </a:t>
            </a:r>
            <a:r>
              <a:rPr lang="en-US" dirty="0">
                <a:solidFill>
                  <a:srgbClr val="0000FF"/>
                </a:solidFill>
              </a:rPr>
              <a:t>&gt;</a:t>
            </a:r>
            <a:r>
              <a:rPr lang="en-US" dirty="0"/>
              <a:t>,</a:t>
            </a:r>
            <a:r>
              <a:rPr lang="en-US" dirty="0">
                <a:solidFill>
                  <a:srgbClr val="0000FF"/>
                </a:solidFill>
              </a:rPr>
              <a:t> </a:t>
            </a:r>
            <a:r>
              <a:rPr lang="en-US" dirty="0"/>
              <a:t>because the data will be stored in XML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8998"/>
                                        </p:tgtEl>
                                        <p:attrNameLst>
                                          <p:attrName>style.visibility</p:attrName>
                                        </p:attrNameLst>
                                      </p:cBhvr>
                                      <p:to>
                                        <p:strVal val="visible"/>
                                      </p:to>
                                    </p:set>
                                    <p:animEffect transition="in" filter="wipe(left)">
                                      <p:cBhvr>
                                        <p:cTn id="7" dur="500"/>
                                        <p:tgtEl>
                                          <p:spTgt spid="4689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9001"/>
                                        </p:tgtEl>
                                        <p:attrNameLst>
                                          <p:attrName>style.visibility</p:attrName>
                                        </p:attrNameLst>
                                      </p:cBhvr>
                                      <p:to>
                                        <p:strVal val="visible"/>
                                      </p:to>
                                    </p:set>
                                    <p:animEffect transition="in" filter="wipe(left)">
                                      <p:cBhvr>
                                        <p:cTn id="12" dur="500"/>
                                        <p:tgtEl>
                                          <p:spTgt spid="469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900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85FBEA1-AD14-48C3-92E1-449D3CA96D9F}" type="slidenum">
              <a:rPr lang="en-US" smtClean="0">
                <a:solidFill>
                  <a:schemeClr val="tx2"/>
                </a:solidFill>
              </a:rPr>
              <a:pPr/>
              <a:t>15</a:t>
            </a:fld>
            <a:endParaRPr lang="en-US">
              <a:solidFill>
                <a:schemeClr val="tx2"/>
              </a:solidFill>
            </a:endParaRPr>
          </a:p>
        </p:txBody>
      </p:sp>
      <p:sp>
        <p:nvSpPr>
          <p:cNvPr id="17411" name="Rectangle 2"/>
          <p:cNvSpPr>
            <a:spLocks noGrp="1" noChangeArrowheads="1"/>
          </p:cNvSpPr>
          <p:nvPr>
            <p:ph type="title"/>
          </p:nvPr>
        </p:nvSpPr>
        <p:spPr>
          <a:xfrm>
            <a:off x="2927350" y="61914"/>
            <a:ext cx="7283450" cy="623887"/>
          </a:xfrm>
        </p:spPr>
        <p:txBody>
          <a:bodyPr>
            <a:normAutofit fontScale="90000"/>
          </a:bodyPr>
          <a:lstStyle/>
          <a:p>
            <a:pPr eaLnBrk="1" hangingPunct="1"/>
            <a:r>
              <a:rPr lang="en-US"/>
              <a:t>Character and Parsed Character Data </a:t>
            </a:r>
          </a:p>
        </p:txBody>
      </p:sp>
      <p:sp>
        <p:nvSpPr>
          <p:cNvPr id="17412" name="Text Box 66"/>
          <p:cNvSpPr txBox="1">
            <a:spLocks noChangeArrowheads="1"/>
          </p:cNvSpPr>
          <p:nvPr/>
        </p:nvSpPr>
        <p:spPr bwMode="auto">
          <a:xfrm>
            <a:off x="1981200" y="990601"/>
            <a:ext cx="838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a:t>If a piece of text has many markup characters, the reference method makes the text not readable.</a:t>
            </a:r>
          </a:p>
        </p:txBody>
      </p:sp>
      <p:sp>
        <p:nvSpPr>
          <p:cNvPr id="17413" name="Text Box 67"/>
          <p:cNvSpPr txBox="1">
            <a:spLocks noChangeArrowheads="1"/>
          </p:cNvSpPr>
          <p:nvPr/>
        </p:nvSpPr>
        <p:spPr bwMode="auto">
          <a:xfrm>
            <a:off x="2057401" y="1790701"/>
            <a:ext cx="74072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Lst>
              <a:defRPr>
                <a:solidFill>
                  <a:schemeClr val="tx1"/>
                </a:solidFill>
                <a:latin typeface="Times New Roman" pitchFamily="18" charset="0"/>
              </a:defRPr>
            </a:lvl1pPr>
            <a:lvl2pPr marL="742950" indent="-285750">
              <a:tabLst>
                <a:tab pos="457200" algn="l"/>
                <a:tab pos="914400" algn="l"/>
                <a:tab pos="1371600" algn="l"/>
              </a:tabLst>
              <a:defRPr>
                <a:solidFill>
                  <a:schemeClr val="tx1"/>
                </a:solidFill>
                <a:latin typeface="Times New Roman" pitchFamily="18" charset="0"/>
              </a:defRPr>
            </a:lvl2pPr>
            <a:lvl3pPr marL="1143000" indent="-228600">
              <a:tabLst>
                <a:tab pos="457200" algn="l"/>
                <a:tab pos="914400" algn="l"/>
                <a:tab pos="1371600" algn="l"/>
              </a:tabLst>
              <a:defRPr>
                <a:solidFill>
                  <a:schemeClr val="tx1"/>
                </a:solidFill>
                <a:latin typeface="Times New Roman" pitchFamily="18" charset="0"/>
              </a:defRPr>
            </a:lvl3pPr>
            <a:lvl4pPr marL="1600200" indent="-228600">
              <a:tabLst>
                <a:tab pos="457200" algn="l"/>
                <a:tab pos="914400" algn="l"/>
                <a:tab pos="1371600" algn="l"/>
              </a:tabLst>
              <a:defRPr>
                <a:solidFill>
                  <a:schemeClr val="tx1"/>
                </a:solidFill>
                <a:latin typeface="Times New Roman" pitchFamily="18" charset="0"/>
              </a:defRPr>
            </a:lvl4pPr>
            <a:lvl5pPr marL="2057400" indent="-228600">
              <a:tabLst>
                <a:tab pos="457200" algn="l"/>
                <a:tab pos="914400" algn="l"/>
                <a:tab pos="13716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9pPr>
          </a:lstStyle>
          <a:p>
            <a:r>
              <a:rPr lang="en-US">
                <a:latin typeface="Arial" charset="0"/>
              </a:rPr>
              <a:t>&lt;myCode&gt; </a:t>
            </a:r>
          </a:p>
          <a:p>
            <a:r>
              <a:rPr lang="en-US">
                <a:latin typeface="Arial" charset="0"/>
              </a:rPr>
              <a:t>	function AND(a, b) { </a:t>
            </a:r>
          </a:p>
          <a:p>
            <a:r>
              <a:rPr lang="en-US">
                <a:latin typeface="Arial" charset="0"/>
              </a:rPr>
              <a:t>		if (a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a:t>
            </a:r>
            <a:r>
              <a:rPr lang="en-US">
                <a:solidFill>
                  <a:schemeClr val="folHlink"/>
                </a:solidFill>
                <a:latin typeface="Arial" charset="0"/>
              </a:rPr>
              <a:t>&amp;&amp;</a:t>
            </a:r>
            <a:r>
              <a:rPr lang="en-US">
                <a:latin typeface="Arial" charset="0"/>
              </a:rPr>
              <a:t> b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then </a:t>
            </a:r>
          </a:p>
          <a:p>
            <a:r>
              <a:rPr lang="en-US">
                <a:latin typeface="Arial" charset="0"/>
              </a:rPr>
              <a:t>			{ return “true” } </a:t>
            </a:r>
          </a:p>
          <a:p>
            <a:r>
              <a:rPr lang="en-US">
                <a:latin typeface="Arial" charset="0"/>
              </a:rPr>
              <a:t>		else </a:t>
            </a:r>
          </a:p>
          <a:p>
            <a:r>
              <a:rPr lang="en-US">
                <a:latin typeface="Arial" charset="0"/>
              </a:rPr>
              <a:t>		{ return </a:t>
            </a:r>
            <a:r>
              <a:rPr lang="en-US">
                <a:solidFill>
                  <a:schemeClr val="folHlink"/>
                </a:solidFill>
                <a:latin typeface="Arial" charset="0"/>
              </a:rPr>
              <a:t>“</a:t>
            </a:r>
            <a:r>
              <a:rPr lang="en-US">
                <a:latin typeface="Arial" charset="0"/>
              </a:rPr>
              <a:t>false</a:t>
            </a:r>
            <a:r>
              <a:rPr lang="en-US">
                <a:solidFill>
                  <a:schemeClr val="folHlink"/>
                </a:solidFill>
                <a:latin typeface="Arial" charset="0"/>
              </a:rPr>
              <a:t>”</a:t>
            </a:r>
            <a:r>
              <a:rPr lang="en-US">
                <a:latin typeface="Arial" charset="0"/>
              </a:rPr>
              <a:t> } </a:t>
            </a:r>
          </a:p>
          <a:p>
            <a:r>
              <a:rPr lang="en-US">
                <a:latin typeface="Arial" charset="0"/>
              </a:rPr>
              <a:t>	} </a:t>
            </a:r>
          </a:p>
          <a:p>
            <a:r>
              <a:rPr lang="en-US">
                <a:latin typeface="Arial" charset="0"/>
              </a:rPr>
              <a:t>&lt;/myCode&gt; </a:t>
            </a:r>
          </a:p>
        </p:txBody>
      </p:sp>
      <p:grpSp>
        <p:nvGrpSpPr>
          <p:cNvPr id="2" name="Group 71"/>
          <p:cNvGrpSpPr>
            <a:grpSpLocks/>
          </p:cNvGrpSpPr>
          <p:nvPr/>
        </p:nvGrpSpPr>
        <p:grpSpPr bwMode="auto">
          <a:xfrm>
            <a:off x="1676400" y="4187826"/>
            <a:ext cx="8839200" cy="2289175"/>
            <a:chOff x="96" y="2638"/>
            <a:chExt cx="5568" cy="1442"/>
          </a:xfrm>
        </p:grpSpPr>
        <p:sp>
          <p:nvSpPr>
            <p:cNvPr id="17416" name="Text Box 69"/>
            <p:cNvSpPr txBox="1">
              <a:spLocks noChangeArrowheads="1"/>
            </p:cNvSpPr>
            <p:nvPr/>
          </p:nvSpPr>
          <p:spPr bwMode="auto">
            <a:xfrm>
              <a:off x="336" y="2638"/>
              <a:ext cx="5040" cy="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Lst>
                <a:defRPr>
                  <a:solidFill>
                    <a:schemeClr val="tx1"/>
                  </a:solidFill>
                  <a:latin typeface="Times New Roman" pitchFamily="18" charset="0"/>
                </a:defRPr>
              </a:lvl1pPr>
              <a:lvl2pPr marL="742950" indent="-285750">
                <a:tabLst>
                  <a:tab pos="457200" algn="l"/>
                  <a:tab pos="914400" algn="l"/>
                  <a:tab pos="1371600" algn="l"/>
                </a:tabLst>
                <a:defRPr>
                  <a:solidFill>
                    <a:schemeClr val="tx1"/>
                  </a:solidFill>
                  <a:latin typeface="Times New Roman" pitchFamily="18" charset="0"/>
                </a:defRPr>
              </a:lvl2pPr>
              <a:lvl3pPr marL="1143000" indent="-228600">
                <a:tabLst>
                  <a:tab pos="457200" algn="l"/>
                  <a:tab pos="914400" algn="l"/>
                  <a:tab pos="1371600" algn="l"/>
                </a:tabLst>
                <a:defRPr>
                  <a:solidFill>
                    <a:schemeClr val="tx1"/>
                  </a:solidFill>
                  <a:latin typeface="Times New Roman" pitchFamily="18" charset="0"/>
                </a:defRPr>
              </a:lvl3pPr>
              <a:lvl4pPr marL="1600200" indent="-228600">
                <a:tabLst>
                  <a:tab pos="457200" algn="l"/>
                  <a:tab pos="914400" algn="l"/>
                  <a:tab pos="1371600" algn="l"/>
                </a:tabLst>
                <a:defRPr>
                  <a:solidFill>
                    <a:schemeClr val="tx1"/>
                  </a:solidFill>
                  <a:latin typeface="Times New Roman" pitchFamily="18" charset="0"/>
                </a:defRPr>
              </a:lvl4pPr>
              <a:lvl5pPr marL="2057400" indent="-228600">
                <a:tabLst>
                  <a:tab pos="457200" algn="l"/>
                  <a:tab pos="914400" algn="l"/>
                  <a:tab pos="13716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9pPr>
            </a:lstStyle>
            <a:p>
              <a:r>
                <a:rPr lang="en-US">
                  <a:latin typeface="Arial" charset="0"/>
                </a:rPr>
                <a:t>&lt;myCode&gt; </a:t>
              </a:r>
            </a:p>
            <a:p>
              <a:r>
                <a:rPr lang="en-US">
                  <a:latin typeface="Arial" charset="0"/>
                </a:rPr>
                <a:t>	function AND(a, b) { </a:t>
              </a:r>
            </a:p>
            <a:p>
              <a:r>
                <a:rPr lang="en-US">
                  <a:latin typeface="Arial" charset="0"/>
                </a:rPr>
                <a:t>		if (a == </a:t>
              </a:r>
              <a:r>
                <a:rPr lang="en-US">
                  <a:solidFill>
                    <a:schemeClr val="folHlink"/>
                  </a:solidFill>
                  <a:latin typeface="Arial" charset="0"/>
                </a:rPr>
                <a:t>&amp;quot;</a:t>
              </a:r>
              <a:r>
                <a:rPr lang="en-US">
                  <a:latin typeface="Arial" charset="0"/>
                </a:rPr>
                <a:t>true</a:t>
              </a:r>
              <a:r>
                <a:rPr lang="en-US">
                  <a:solidFill>
                    <a:schemeClr val="folHlink"/>
                  </a:solidFill>
                  <a:latin typeface="Arial" charset="0"/>
                </a:rPr>
                <a:t>&amp;quot;</a:t>
              </a:r>
              <a:r>
                <a:rPr lang="en-US">
                  <a:latin typeface="Arial" charset="0"/>
                </a:rPr>
                <a:t> </a:t>
              </a:r>
              <a:r>
                <a:rPr lang="en-US">
                  <a:solidFill>
                    <a:schemeClr val="folHlink"/>
                  </a:solidFill>
                  <a:latin typeface="Arial" charset="0"/>
                </a:rPr>
                <a:t>&amp;amp;&amp;amp;</a:t>
              </a:r>
              <a:r>
                <a:rPr lang="en-US">
                  <a:latin typeface="Arial" charset="0"/>
                </a:rPr>
                <a:t> b == </a:t>
              </a:r>
              <a:r>
                <a:rPr lang="en-US">
                  <a:solidFill>
                    <a:schemeClr val="folHlink"/>
                  </a:solidFill>
                  <a:latin typeface="Arial" charset="0"/>
                </a:rPr>
                <a:t>&amp;quot;</a:t>
              </a:r>
              <a:r>
                <a:rPr lang="en-US">
                  <a:latin typeface="Arial" charset="0"/>
                </a:rPr>
                <a:t>true</a:t>
              </a:r>
              <a:r>
                <a:rPr lang="en-US">
                  <a:solidFill>
                    <a:schemeClr val="folHlink"/>
                  </a:solidFill>
                  <a:latin typeface="Arial" charset="0"/>
                </a:rPr>
                <a:t>&amp;quot;</a:t>
              </a:r>
              <a:r>
                <a:rPr lang="en-US">
                  <a:latin typeface="Arial" charset="0"/>
                </a:rPr>
                <a:t>) then </a:t>
              </a:r>
            </a:p>
            <a:p>
              <a:r>
                <a:rPr lang="en-US">
                  <a:latin typeface="Arial" charset="0"/>
                </a:rPr>
                <a:t>			{ return </a:t>
              </a:r>
              <a:r>
                <a:rPr lang="en-US">
                  <a:solidFill>
                    <a:schemeClr val="folHlink"/>
                  </a:solidFill>
                  <a:latin typeface="Arial" charset="0"/>
                </a:rPr>
                <a:t>&amp;quot;</a:t>
              </a:r>
              <a:r>
                <a:rPr lang="en-US">
                  <a:latin typeface="Arial" charset="0"/>
                </a:rPr>
                <a:t>true</a:t>
              </a:r>
              <a:r>
                <a:rPr lang="en-US">
                  <a:solidFill>
                    <a:schemeClr val="folHlink"/>
                  </a:solidFill>
                  <a:latin typeface="Arial" charset="0"/>
                </a:rPr>
                <a:t>&amp;quot;</a:t>
              </a:r>
              <a:r>
                <a:rPr lang="en-US">
                  <a:latin typeface="Arial" charset="0"/>
                </a:rPr>
                <a:t> } </a:t>
              </a:r>
            </a:p>
            <a:p>
              <a:r>
                <a:rPr lang="en-US">
                  <a:latin typeface="Arial" charset="0"/>
                </a:rPr>
                <a:t>		else </a:t>
              </a:r>
            </a:p>
            <a:p>
              <a:r>
                <a:rPr lang="en-US">
                  <a:latin typeface="Arial" charset="0"/>
                </a:rPr>
                <a:t>		{ return </a:t>
              </a:r>
              <a:r>
                <a:rPr lang="en-US">
                  <a:solidFill>
                    <a:schemeClr val="folHlink"/>
                  </a:solidFill>
                  <a:latin typeface="Arial" charset="0"/>
                </a:rPr>
                <a:t>&amp;quot;</a:t>
              </a:r>
              <a:r>
                <a:rPr lang="en-US">
                  <a:latin typeface="Arial" charset="0"/>
                </a:rPr>
                <a:t>false</a:t>
              </a:r>
              <a:r>
                <a:rPr lang="en-US">
                  <a:solidFill>
                    <a:schemeClr val="folHlink"/>
                  </a:solidFill>
                  <a:latin typeface="Arial" charset="0"/>
                </a:rPr>
                <a:t>&amp;quot;</a:t>
              </a:r>
              <a:r>
                <a:rPr lang="en-US">
                  <a:latin typeface="Arial" charset="0"/>
                </a:rPr>
                <a:t> } </a:t>
              </a:r>
            </a:p>
            <a:p>
              <a:r>
                <a:rPr lang="en-US">
                  <a:latin typeface="Arial" charset="0"/>
                </a:rPr>
                <a:t>	} </a:t>
              </a:r>
            </a:p>
            <a:p>
              <a:r>
                <a:rPr lang="en-US">
                  <a:latin typeface="Arial" charset="0"/>
                </a:rPr>
                <a:t>&lt;/myCode&gt; </a:t>
              </a:r>
            </a:p>
          </p:txBody>
        </p:sp>
        <p:sp>
          <p:nvSpPr>
            <p:cNvPr id="17417" name="Line 70"/>
            <p:cNvSpPr>
              <a:spLocks noChangeShapeType="1"/>
            </p:cNvSpPr>
            <p:nvPr/>
          </p:nvSpPr>
          <p:spPr bwMode="auto">
            <a:xfrm>
              <a:off x="96" y="2638"/>
              <a:ext cx="55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 name="Oval Callout 8"/>
          <p:cNvSpPr>
            <a:spLocks noChangeArrowheads="1"/>
          </p:cNvSpPr>
          <p:nvPr/>
        </p:nvSpPr>
        <p:spPr bwMode="auto">
          <a:xfrm>
            <a:off x="7162800" y="2895600"/>
            <a:ext cx="2438400" cy="1600200"/>
          </a:xfrm>
          <a:prstGeom prst="wedgeEllipseCallout">
            <a:avLst>
              <a:gd name="adj1" fmla="val -20833"/>
              <a:gd name="adj2" fmla="val 62500"/>
            </a:avLst>
          </a:prstGeom>
          <a:solidFill>
            <a:schemeClr val="accent1"/>
          </a:solidFill>
          <a:ln w="9525" algn="ctr">
            <a:solidFill>
              <a:schemeClr val="tx1"/>
            </a:solidFill>
            <a:round/>
            <a:headEnd/>
            <a:tailEnd/>
          </a:ln>
        </p:spPr>
        <p:txBody>
          <a:bodyPr/>
          <a:lstStyle/>
          <a:p>
            <a:pPr algn="ctr"/>
            <a:r>
              <a:rPr lang="en-US"/>
              <a:t>Using Entity Reference for the special characters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E217CD1-EE5A-4149-8553-E2D614C589C1}" type="slidenum">
              <a:rPr lang="en-US" smtClean="0">
                <a:solidFill>
                  <a:schemeClr val="tx2"/>
                </a:solidFill>
              </a:rPr>
              <a:pPr/>
              <a:t>16</a:t>
            </a:fld>
            <a:endParaRPr lang="en-US">
              <a:solidFill>
                <a:schemeClr val="tx2"/>
              </a:solidFill>
            </a:endParaRPr>
          </a:p>
        </p:txBody>
      </p:sp>
      <p:sp>
        <p:nvSpPr>
          <p:cNvPr id="18435" name="Rectangle 2"/>
          <p:cNvSpPr>
            <a:spLocks noGrp="1" noChangeArrowheads="1"/>
          </p:cNvSpPr>
          <p:nvPr>
            <p:ph type="title"/>
          </p:nvPr>
        </p:nvSpPr>
        <p:spPr>
          <a:xfrm>
            <a:off x="2514600" y="61914"/>
            <a:ext cx="8001000" cy="623887"/>
          </a:xfrm>
        </p:spPr>
        <p:txBody>
          <a:bodyPr>
            <a:normAutofit fontScale="90000"/>
          </a:bodyPr>
          <a:lstStyle/>
          <a:p>
            <a:pPr eaLnBrk="1" hangingPunct="1"/>
            <a:r>
              <a:rPr lang="en-US"/>
              <a:t>Using </a:t>
            </a:r>
            <a:r>
              <a:rPr lang="en-US" i="1"/>
              <a:t>Character</a:t>
            </a:r>
            <a:r>
              <a:rPr lang="en-US"/>
              <a:t> and </a:t>
            </a:r>
            <a:r>
              <a:rPr lang="en-US" i="1"/>
              <a:t>Parsed Character Data </a:t>
            </a:r>
          </a:p>
        </p:txBody>
      </p:sp>
      <p:sp>
        <p:nvSpPr>
          <p:cNvPr id="18436" name="Text Box 3"/>
          <p:cNvSpPr txBox="1">
            <a:spLocks noChangeArrowheads="1"/>
          </p:cNvSpPr>
          <p:nvPr/>
        </p:nvSpPr>
        <p:spPr bwMode="auto">
          <a:xfrm>
            <a:off x="1981200" y="1181101"/>
            <a:ext cx="838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a:t>XML parsers differentiate two types of textual data:</a:t>
            </a:r>
          </a:p>
          <a:p>
            <a:pPr>
              <a:buFontTx/>
              <a:buChar char="•"/>
            </a:pPr>
            <a:r>
              <a:rPr lang="en-US" sz="2400" b="1"/>
              <a:t>CDATA</a:t>
            </a:r>
            <a:r>
              <a:rPr lang="en-US" sz="2400"/>
              <a:t> - Character Data: Data that appears </a:t>
            </a:r>
            <a:br>
              <a:rPr lang="en-US" sz="2400"/>
            </a:br>
            <a:r>
              <a:rPr lang="en-US" sz="2400"/>
              <a:t>between the pair: </a:t>
            </a:r>
            <a:r>
              <a:rPr lang="en-US" sz="2400">
                <a:solidFill>
                  <a:schemeClr val="folHlink"/>
                </a:solidFill>
              </a:rPr>
              <a:t>&lt;![CDATA[</a:t>
            </a:r>
            <a:r>
              <a:rPr lang="en-US" sz="2400"/>
              <a:t> and </a:t>
            </a:r>
            <a:r>
              <a:rPr lang="en-US" sz="2400">
                <a:solidFill>
                  <a:schemeClr val="folHlink"/>
                </a:solidFill>
              </a:rPr>
              <a:t>]]&gt;</a:t>
            </a:r>
            <a:r>
              <a:rPr lang="en-US" sz="2400"/>
              <a:t> tags </a:t>
            </a:r>
          </a:p>
          <a:p>
            <a:pPr>
              <a:buFontTx/>
              <a:buChar char="•"/>
            </a:pPr>
            <a:r>
              <a:rPr lang="en-US" sz="2400" b="1"/>
              <a:t>PCDATA</a:t>
            </a:r>
            <a:r>
              <a:rPr lang="en-US" sz="2400"/>
              <a:t> - Parsed Character Data: Any data that are not in CDATA tags.</a:t>
            </a:r>
          </a:p>
          <a:p>
            <a:pPr>
              <a:buFontTx/>
              <a:buChar char="•"/>
            </a:pPr>
            <a:r>
              <a:rPr lang="en-US" sz="2400"/>
              <a:t>Using CDATA for text with many markup characters is more readable:</a:t>
            </a:r>
          </a:p>
          <a:p>
            <a:r>
              <a:rPr lang="en-US" sz="2400"/>
              <a:t> </a:t>
            </a:r>
          </a:p>
        </p:txBody>
      </p:sp>
      <p:sp>
        <p:nvSpPr>
          <p:cNvPr id="18437" name="Text Box 5"/>
          <p:cNvSpPr txBox="1">
            <a:spLocks noChangeArrowheads="1"/>
          </p:cNvSpPr>
          <p:nvPr/>
        </p:nvSpPr>
        <p:spPr bwMode="auto">
          <a:xfrm>
            <a:off x="3657600" y="3806825"/>
            <a:ext cx="63246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Lst>
              <a:defRPr>
                <a:solidFill>
                  <a:schemeClr val="tx1"/>
                </a:solidFill>
                <a:latin typeface="Times New Roman" pitchFamily="18" charset="0"/>
              </a:defRPr>
            </a:lvl1pPr>
            <a:lvl2pPr marL="742950" indent="-285750">
              <a:tabLst>
                <a:tab pos="457200" algn="l"/>
                <a:tab pos="914400" algn="l"/>
                <a:tab pos="1371600" algn="l"/>
              </a:tabLst>
              <a:defRPr>
                <a:solidFill>
                  <a:schemeClr val="tx1"/>
                </a:solidFill>
                <a:latin typeface="Times New Roman" pitchFamily="18" charset="0"/>
              </a:defRPr>
            </a:lvl2pPr>
            <a:lvl3pPr marL="1143000" indent="-228600">
              <a:tabLst>
                <a:tab pos="457200" algn="l"/>
                <a:tab pos="914400" algn="l"/>
                <a:tab pos="1371600" algn="l"/>
              </a:tabLst>
              <a:defRPr>
                <a:solidFill>
                  <a:schemeClr val="tx1"/>
                </a:solidFill>
                <a:latin typeface="Times New Roman" pitchFamily="18" charset="0"/>
              </a:defRPr>
            </a:lvl3pPr>
            <a:lvl4pPr marL="1600200" indent="-228600">
              <a:tabLst>
                <a:tab pos="457200" algn="l"/>
                <a:tab pos="914400" algn="l"/>
                <a:tab pos="1371600" algn="l"/>
              </a:tabLst>
              <a:defRPr>
                <a:solidFill>
                  <a:schemeClr val="tx1"/>
                </a:solidFill>
                <a:latin typeface="Times New Roman" pitchFamily="18" charset="0"/>
              </a:defRPr>
            </a:lvl4pPr>
            <a:lvl5pPr marL="2057400" indent="-228600">
              <a:tabLst>
                <a:tab pos="457200" algn="l"/>
                <a:tab pos="914400" algn="l"/>
                <a:tab pos="13716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9pPr>
          </a:lstStyle>
          <a:p>
            <a:r>
              <a:rPr lang="en-US">
                <a:latin typeface="Arial" charset="0"/>
              </a:rPr>
              <a:t>&lt;myCode&gt; </a:t>
            </a:r>
          </a:p>
          <a:p>
            <a:r>
              <a:rPr lang="en-US"/>
              <a:t>	</a:t>
            </a:r>
            <a:r>
              <a:rPr lang="en-US">
                <a:solidFill>
                  <a:srgbClr val="990000"/>
                </a:solidFill>
              </a:rPr>
              <a:t>&lt;![CDATA[</a:t>
            </a:r>
            <a:r>
              <a:rPr lang="en-US"/>
              <a:t> </a:t>
            </a:r>
            <a:r>
              <a:rPr lang="en-US">
                <a:latin typeface="Arial" charset="0"/>
              </a:rPr>
              <a:t>	</a:t>
            </a:r>
          </a:p>
          <a:p>
            <a:r>
              <a:rPr lang="en-US">
                <a:latin typeface="Arial" charset="0"/>
              </a:rPr>
              <a:t>		function AND(a, b) { </a:t>
            </a:r>
          </a:p>
          <a:p>
            <a:r>
              <a:rPr lang="en-US">
                <a:latin typeface="Arial" charset="0"/>
              </a:rPr>
              <a:t>			if (a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a:t>
            </a:r>
            <a:r>
              <a:rPr lang="en-US">
                <a:solidFill>
                  <a:schemeClr val="folHlink"/>
                </a:solidFill>
                <a:latin typeface="Arial" charset="0"/>
              </a:rPr>
              <a:t>&amp;&amp;</a:t>
            </a:r>
            <a:r>
              <a:rPr lang="en-US">
                <a:latin typeface="Arial" charset="0"/>
              </a:rPr>
              <a:t> b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then </a:t>
            </a:r>
          </a:p>
          <a:p>
            <a:r>
              <a:rPr lang="en-US">
                <a:latin typeface="Arial" charset="0"/>
              </a:rPr>
              <a:t>				{ return “true” } </a:t>
            </a:r>
          </a:p>
          <a:p>
            <a:r>
              <a:rPr lang="en-US">
                <a:latin typeface="Arial" charset="0"/>
              </a:rPr>
              <a:t>			else </a:t>
            </a:r>
          </a:p>
          <a:p>
            <a:r>
              <a:rPr lang="en-US">
                <a:latin typeface="Arial" charset="0"/>
              </a:rPr>
              <a:t>			{ return </a:t>
            </a:r>
            <a:r>
              <a:rPr lang="en-US">
                <a:solidFill>
                  <a:schemeClr val="folHlink"/>
                </a:solidFill>
                <a:latin typeface="Arial" charset="0"/>
              </a:rPr>
              <a:t>“</a:t>
            </a:r>
            <a:r>
              <a:rPr lang="en-US">
                <a:latin typeface="Arial" charset="0"/>
              </a:rPr>
              <a:t>false</a:t>
            </a:r>
            <a:r>
              <a:rPr lang="en-US">
                <a:solidFill>
                  <a:schemeClr val="folHlink"/>
                </a:solidFill>
                <a:latin typeface="Arial" charset="0"/>
              </a:rPr>
              <a:t>”</a:t>
            </a:r>
            <a:r>
              <a:rPr lang="en-US">
                <a:latin typeface="Arial" charset="0"/>
              </a:rPr>
              <a:t> } </a:t>
            </a:r>
          </a:p>
          <a:p>
            <a:r>
              <a:rPr lang="en-US">
                <a:latin typeface="Arial" charset="0"/>
              </a:rPr>
              <a:t>		} </a:t>
            </a:r>
          </a:p>
          <a:p>
            <a:r>
              <a:rPr lang="en-US">
                <a:solidFill>
                  <a:srgbClr val="990000"/>
                </a:solidFill>
                <a:latin typeface="Arial" charset="0"/>
              </a:rPr>
              <a:t>	]]&gt;</a:t>
            </a:r>
          </a:p>
          <a:p>
            <a:r>
              <a:rPr lang="en-US">
                <a:latin typeface="Arial" charset="0"/>
              </a:rPr>
              <a:t>&lt;/myCode&gt;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9B2A33F-80BA-4740-8212-7A4F9014CA94}" type="slidenum">
              <a:rPr lang="en-US" smtClean="0">
                <a:solidFill>
                  <a:schemeClr val="tx2"/>
                </a:solidFill>
              </a:rPr>
              <a:pPr/>
              <a:t>17</a:t>
            </a:fld>
            <a:endParaRPr lang="en-US">
              <a:solidFill>
                <a:schemeClr val="tx2"/>
              </a:solidFill>
            </a:endParaRPr>
          </a:p>
        </p:txBody>
      </p:sp>
      <p:sp>
        <p:nvSpPr>
          <p:cNvPr id="19459" name="Rectangle 2"/>
          <p:cNvSpPr>
            <a:spLocks noGrp="1" noChangeArrowheads="1"/>
          </p:cNvSpPr>
          <p:nvPr>
            <p:ph type="title"/>
          </p:nvPr>
        </p:nvSpPr>
        <p:spPr>
          <a:xfrm>
            <a:off x="2927350" y="61914"/>
            <a:ext cx="7283450" cy="623887"/>
          </a:xfrm>
        </p:spPr>
        <p:txBody>
          <a:bodyPr/>
          <a:lstStyle/>
          <a:p>
            <a:pPr eaLnBrk="1" hangingPunct="1"/>
            <a:r>
              <a:rPr lang="en-US" sz="2800"/>
              <a:t>Representing Special Characters in CDATA</a:t>
            </a:r>
          </a:p>
        </p:txBody>
      </p:sp>
      <p:sp>
        <p:nvSpPr>
          <p:cNvPr id="19460" name="Text Box 3"/>
          <p:cNvSpPr txBox="1">
            <a:spLocks noChangeArrowheads="1"/>
          </p:cNvSpPr>
          <p:nvPr/>
        </p:nvSpPr>
        <p:spPr bwMode="auto">
          <a:xfrm>
            <a:off x="1828800" y="1412876"/>
            <a:ext cx="838200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20000"/>
              </a:lnSpc>
              <a:buFont typeface="Wingdings" pitchFamily="2" charset="2"/>
              <a:buChar char="§"/>
            </a:pPr>
            <a:r>
              <a:rPr lang="en-US" sz="2400" dirty="0"/>
              <a:t>XML parsers will ignore (not do syntax checking) on CDATA but parse PCDATA — that is, interpret it as a part of the markup language. </a:t>
            </a:r>
          </a:p>
          <a:p>
            <a:pPr>
              <a:lnSpc>
                <a:spcPct val="120000"/>
              </a:lnSpc>
              <a:buFont typeface="Wingdings" pitchFamily="2" charset="2"/>
              <a:buChar char="§"/>
            </a:pPr>
            <a:r>
              <a:rPr lang="en-US" sz="2400" dirty="0"/>
              <a:t>The practical implication is that for data between the tags </a:t>
            </a:r>
            <a:r>
              <a:rPr lang="en-US" sz="2400" dirty="0">
                <a:solidFill>
                  <a:schemeClr val="folHlink"/>
                </a:solidFill>
              </a:rPr>
              <a:t>&lt;![CDATA[</a:t>
            </a:r>
            <a:r>
              <a:rPr lang="en-US" sz="2400" dirty="0"/>
              <a:t> and </a:t>
            </a:r>
            <a:r>
              <a:rPr lang="en-US" sz="2400" dirty="0">
                <a:solidFill>
                  <a:schemeClr val="folHlink"/>
                </a:solidFill>
              </a:rPr>
              <a:t>]]&gt;</a:t>
            </a:r>
            <a:r>
              <a:rPr lang="en-US" sz="2400" dirty="0"/>
              <a:t>, we do not have to conform to the syntax of XML.</a:t>
            </a:r>
          </a:p>
          <a:p>
            <a:pPr>
              <a:lnSpc>
                <a:spcPct val="120000"/>
              </a:lnSpc>
              <a:buFont typeface="Wingdings" pitchFamily="2" charset="2"/>
              <a:buChar char="§"/>
            </a:pPr>
            <a:r>
              <a:rPr lang="en-US" sz="2400" dirty="0"/>
              <a:t>Outside the tags </a:t>
            </a:r>
            <a:r>
              <a:rPr lang="en-US" sz="2400" dirty="0">
                <a:solidFill>
                  <a:schemeClr val="folHlink"/>
                </a:solidFill>
              </a:rPr>
              <a:t>&lt;![CDATA[</a:t>
            </a:r>
            <a:r>
              <a:rPr lang="en-US" sz="2400" dirty="0"/>
              <a:t> and </a:t>
            </a:r>
            <a:r>
              <a:rPr lang="en-US" sz="2400" dirty="0">
                <a:solidFill>
                  <a:schemeClr val="folHlink"/>
                </a:solidFill>
              </a:rPr>
              <a:t>]]&gt;</a:t>
            </a:r>
            <a:r>
              <a:rPr lang="en-US" sz="2400" dirty="0"/>
              <a:t>, we must conform to the syntax of XML.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pPr algn="ctr"/>
            <a:r>
              <a:rPr lang="en-US"/>
              <a:t>Whitespace in XML</a:t>
            </a:r>
          </a:p>
        </p:txBody>
      </p:sp>
      <p:sp>
        <p:nvSpPr>
          <p:cNvPr id="20483" name="Content Placeholder 2"/>
          <p:cNvSpPr>
            <a:spLocks noGrp="1"/>
          </p:cNvSpPr>
          <p:nvPr>
            <p:ph idx="1"/>
          </p:nvPr>
        </p:nvSpPr>
        <p:spPr/>
        <p:txBody>
          <a:bodyPr/>
          <a:lstStyle/>
          <a:p>
            <a:r>
              <a:rPr lang="en-US" dirty="0"/>
              <a:t>XML defines four characters to be whitespace</a:t>
            </a:r>
          </a:p>
          <a:p>
            <a:endParaRPr lang="en-US" dirty="0"/>
          </a:p>
          <a:p>
            <a:endParaRPr lang="en-US" dirty="0"/>
          </a:p>
          <a:p>
            <a:endParaRPr lang="en-US" dirty="0"/>
          </a:p>
          <a:p>
            <a:endParaRPr lang="en-US" dirty="0"/>
          </a:p>
          <a:p>
            <a:endParaRPr lang="en-US" dirty="0"/>
          </a:p>
          <a:p>
            <a:endParaRPr lang="en-US" dirty="0"/>
          </a:p>
          <a:p>
            <a:r>
              <a:rPr lang="en-US" sz="2800" kern="0" dirty="0"/>
              <a:t>Why would whitespace be handled differently from other characters?</a:t>
            </a:r>
            <a:endParaRPr lang="en-US" dirty="0"/>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BF61DEB-0A96-4507-99EB-C387410F0BF2}" type="slidenum">
              <a:rPr lang="en-US" smtClean="0">
                <a:solidFill>
                  <a:schemeClr val="tx2"/>
                </a:solidFill>
              </a:rPr>
              <a:pPr/>
              <a:t>18</a:t>
            </a:fld>
            <a:endParaRPr lang="en-US">
              <a:solidFill>
                <a:schemeClr val="tx2"/>
              </a:solidFill>
            </a:endParaRPr>
          </a:p>
        </p:txBody>
      </p:sp>
      <p:graphicFrame>
        <p:nvGraphicFramePr>
          <p:cNvPr id="5" name="Table 4"/>
          <p:cNvGraphicFramePr>
            <a:graphicFrameLocks noGrp="1"/>
          </p:cNvGraphicFramePr>
          <p:nvPr/>
        </p:nvGraphicFramePr>
        <p:xfrm>
          <a:off x="1638301" y="2431473"/>
          <a:ext cx="6096000" cy="2743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48640">
                <a:tc>
                  <a:txBody>
                    <a:bodyPr/>
                    <a:lstStyle/>
                    <a:p>
                      <a:r>
                        <a:rPr lang="en-US" sz="2000" dirty="0">
                          <a:latin typeface="Arial" pitchFamily="34" charset="0"/>
                          <a:cs typeface="Arial" pitchFamily="34" charset="0"/>
                        </a:rPr>
                        <a:t>Character</a:t>
                      </a:r>
                    </a:p>
                  </a:txBody>
                  <a:tcPr/>
                </a:tc>
                <a:tc>
                  <a:txBody>
                    <a:bodyPr/>
                    <a:lstStyle/>
                    <a:p>
                      <a:r>
                        <a:rPr lang="en-US" sz="2000" dirty="0">
                          <a:latin typeface="Arial" pitchFamily="34" charset="0"/>
                          <a:cs typeface="Arial" pitchFamily="34" charset="0"/>
                        </a:rPr>
                        <a:t>Unicode Value</a:t>
                      </a:r>
                    </a:p>
                  </a:txBody>
                  <a:tcPr/>
                </a:tc>
                <a:extLst>
                  <a:ext uri="{0D108BD9-81ED-4DB2-BD59-A6C34878D82A}">
                    <a16:rowId xmlns:a16="http://schemas.microsoft.com/office/drawing/2014/main" val="10000"/>
                  </a:ext>
                </a:extLst>
              </a:tr>
              <a:tr h="548640">
                <a:tc>
                  <a:txBody>
                    <a:bodyPr/>
                    <a:lstStyle/>
                    <a:p>
                      <a:r>
                        <a:rPr lang="en-US" sz="2000" dirty="0">
                          <a:latin typeface="Arial" pitchFamily="34" charset="0"/>
                          <a:cs typeface="Arial" pitchFamily="34" charset="0"/>
                        </a:rPr>
                        <a:t>tab</a:t>
                      </a:r>
                    </a:p>
                  </a:txBody>
                  <a:tcPr/>
                </a:tc>
                <a:tc>
                  <a:txBody>
                    <a:bodyPr/>
                    <a:lstStyle/>
                    <a:p>
                      <a:r>
                        <a:rPr lang="en-US" sz="2000" dirty="0">
                          <a:latin typeface="Arial" pitchFamily="34" charset="0"/>
                          <a:cs typeface="Arial" pitchFamily="34" charset="0"/>
                        </a:rPr>
                        <a:t>#x9</a:t>
                      </a:r>
                    </a:p>
                  </a:txBody>
                  <a:tcPr/>
                </a:tc>
                <a:extLst>
                  <a:ext uri="{0D108BD9-81ED-4DB2-BD59-A6C34878D82A}">
                    <a16:rowId xmlns:a16="http://schemas.microsoft.com/office/drawing/2014/main" val="10001"/>
                  </a:ext>
                </a:extLst>
              </a:tr>
              <a:tr h="548640">
                <a:tc>
                  <a:txBody>
                    <a:bodyPr/>
                    <a:lstStyle/>
                    <a:p>
                      <a:r>
                        <a:rPr lang="en-US" sz="2000" dirty="0">
                          <a:latin typeface="Arial" pitchFamily="34" charset="0"/>
                          <a:cs typeface="Arial" pitchFamily="34" charset="0"/>
                        </a:rPr>
                        <a:t>newline</a:t>
                      </a:r>
                    </a:p>
                  </a:txBody>
                  <a:tcPr/>
                </a:tc>
                <a:tc>
                  <a:txBody>
                    <a:bodyPr/>
                    <a:lstStyle/>
                    <a:p>
                      <a:r>
                        <a:rPr lang="en-US" sz="2000" dirty="0">
                          <a:latin typeface="Arial" pitchFamily="34" charset="0"/>
                          <a:cs typeface="Arial" pitchFamily="34" charset="0"/>
                        </a:rPr>
                        <a:t>#</a:t>
                      </a:r>
                      <a:r>
                        <a:rPr lang="en-US" sz="2000" dirty="0" err="1">
                          <a:latin typeface="Arial" pitchFamily="34" charset="0"/>
                          <a:cs typeface="Arial" pitchFamily="34" charset="0"/>
                        </a:rPr>
                        <a:t>xA</a:t>
                      </a:r>
                      <a:endParaRPr lang="en-US" sz="2000" dirty="0">
                        <a:latin typeface="Arial" pitchFamily="34" charset="0"/>
                        <a:cs typeface="Arial" pitchFamily="34" charset="0"/>
                      </a:endParaRPr>
                    </a:p>
                  </a:txBody>
                  <a:tcPr/>
                </a:tc>
                <a:extLst>
                  <a:ext uri="{0D108BD9-81ED-4DB2-BD59-A6C34878D82A}">
                    <a16:rowId xmlns:a16="http://schemas.microsoft.com/office/drawing/2014/main" val="10002"/>
                  </a:ext>
                </a:extLst>
              </a:tr>
              <a:tr h="548640">
                <a:tc>
                  <a:txBody>
                    <a:bodyPr/>
                    <a:lstStyle/>
                    <a:p>
                      <a:r>
                        <a:rPr lang="en-US" sz="2000" dirty="0">
                          <a:latin typeface="Arial" pitchFamily="34" charset="0"/>
                          <a:cs typeface="Arial" pitchFamily="34" charset="0"/>
                        </a:rPr>
                        <a:t>carriage</a:t>
                      </a:r>
                      <a:r>
                        <a:rPr lang="en-US" sz="2000" baseline="0" dirty="0">
                          <a:latin typeface="Arial" pitchFamily="34" charset="0"/>
                          <a:cs typeface="Arial" pitchFamily="34" charset="0"/>
                        </a:rPr>
                        <a:t> return</a:t>
                      </a:r>
                      <a:endParaRPr lang="en-US" sz="2000" dirty="0">
                        <a:latin typeface="Arial" pitchFamily="34" charset="0"/>
                        <a:cs typeface="Arial" pitchFamily="34" charset="0"/>
                      </a:endParaRPr>
                    </a:p>
                  </a:txBody>
                  <a:tcPr/>
                </a:tc>
                <a:tc>
                  <a:txBody>
                    <a:bodyPr/>
                    <a:lstStyle/>
                    <a:p>
                      <a:r>
                        <a:rPr lang="en-US" sz="2000" dirty="0">
                          <a:latin typeface="Arial" pitchFamily="34" charset="0"/>
                          <a:cs typeface="Arial" pitchFamily="34" charset="0"/>
                        </a:rPr>
                        <a:t>#</a:t>
                      </a:r>
                      <a:r>
                        <a:rPr lang="en-US" sz="2000" dirty="0" err="1">
                          <a:latin typeface="Arial" pitchFamily="34" charset="0"/>
                          <a:cs typeface="Arial" pitchFamily="34" charset="0"/>
                        </a:rPr>
                        <a:t>xD</a:t>
                      </a:r>
                      <a:endParaRPr lang="en-US" sz="2000" dirty="0">
                        <a:latin typeface="Arial" pitchFamily="34" charset="0"/>
                        <a:cs typeface="Arial" pitchFamily="34" charset="0"/>
                      </a:endParaRPr>
                    </a:p>
                  </a:txBody>
                  <a:tcPr/>
                </a:tc>
                <a:extLst>
                  <a:ext uri="{0D108BD9-81ED-4DB2-BD59-A6C34878D82A}">
                    <a16:rowId xmlns:a16="http://schemas.microsoft.com/office/drawing/2014/main" val="10003"/>
                  </a:ext>
                </a:extLst>
              </a:tr>
              <a:tr h="548640">
                <a:tc>
                  <a:txBody>
                    <a:bodyPr/>
                    <a:lstStyle/>
                    <a:p>
                      <a:r>
                        <a:rPr lang="en-US" sz="2000" dirty="0">
                          <a:latin typeface="Arial" pitchFamily="34" charset="0"/>
                          <a:cs typeface="Arial" pitchFamily="34" charset="0"/>
                        </a:rPr>
                        <a:t>space</a:t>
                      </a:r>
                    </a:p>
                  </a:txBody>
                  <a:tcPr/>
                </a:tc>
                <a:tc>
                  <a:txBody>
                    <a:bodyPr/>
                    <a:lstStyle/>
                    <a:p>
                      <a:r>
                        <a:rPr lang="en-US" sz="2000" dirty="0">
                          <a:latin typeface="Arial" pitchFamily="34" charset="0"/>
                          <a:cs typeface="Arial" pitchFamily="34" charset="0"/>
                        </a:rPr>
                        <a:t>#x20</a:t>
                      </a:r>
                    </a:p>
                  </a:txBody>
                  <a:tcPr/>
                </a:tc>
                <a:extLst>
                  <a:ext uri="{0D108BD9-81ED-4DB2-BD59-A6C34878D82A}">
                    <a16:rowId xmlns:a16="http://schemas.microsoft.com/office/drawing/2014/main" val="10004"/>
                  </a:ext>
                </a:extLst>
              </a:tr>
            </a:tbl>
          </a:graphicData>
        </a:graphic>
      </p:graphicFrame>
      <p:pic>
        <p:nvPicPr>
          <p:cNvPr id="7"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868840" y="4589814"/>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Collapsing (normalizing) or Preserving </a:t>
            </a:r>
          </a:p>
        </p:txBody>
      </p:sp>
      <p:sp>
        <p:nvSpPr>
          <p:cNvPr id="21507" name="Content Placeholder 2"/>
          <p:cNvSpPr>
            <a:spLocks noGrp="1"/>
          </p:cNvSpPr>
          <p:nvPr>
            <p:ph idx="1"/>
          </p:nvPr>
        </p:nvSpPr>
        <p:spPr>
          <a:xfrm>
            <a:off x="1981200" y="1524000"/>
            <a:ext cx="8269288" cy="1447800"/>
          </a:xfrm>
        </p:spPr>
        <p:txBody>
          <a:bodyPr/>
          <a:lstStyle/>
          <a:p>
            <a:r>
              <a:rPr lang="en-US"/>
              <a:t>Normalization: Remove additional whitespaces</a:t>
            </a:r>
          </a:p>
          <a:p>
            <a:r>
              <a:rPr lang="en-US"/>
              <a:t>Preserving: Keep all whitespaces</a:t>
            </a:r>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0028D0A9-CD7E-456B-BED7-B3EF34670E79}" type="slidenum">
              <a:rPr lang="en-US" smtClean="0">
                <a:solidFill>
                  <a:schemeClr val="tx2"/>
                </a:solidFill>
              </a:rPr>
              <a:pPr/>
              <a:t>19</a:t>
            </a:fld>
            <a:endParaRPr lang="en-US">
              <a:solidFill>
                <a:schemeClr val="tx2"/>
              </a:solidFill>
            </a:endParaRPr>
          </a:p>
        </p:txBody>
      </p:sp>
      <p:sp>
        <p:nvSpPr>
          <p:cNvPr id="5" name="Content Placeholder 2"/>
          <p:cNvSpPr txBox="1">
            <a:spLocks/>
          </p:cNvSpPr>
          <p:nvPr/>
        </p:nvSpPr>
        <p:spPr bwMode="auto">
          <a:xfrm>
            <a:off x="1981200" y="2819400"/>
            <a:ext cx="8497888" cy="14478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sz="2800" kern="0" dirty="0"/>
              <a:t>Declaration in XML Document Type Definition (DTD)</a:t>
            </a:r>
          </a:p>
        </p:txBody>
      </p:sp>
      <p:sp>
        <p:nvSpPr>
          <p:cNvPr id="6" name="Content Placeholder 2"/>
          <p:cNvSpPr txBox="1">
            <a:spLocks/>
          </p:cNvSpPr>
          <p:nvPr/>
        </p:nvSpPr>
        <p:spPr bwMode="auto">
          <a:xfrm>
            <a:off x="2209800" y="3390900"/>
            <a:ext cx="8269288"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buFont typeface="Wingdings" pitchFamily="2" charset="2"/>
              <a:buNone/>
            </a:pPr>
            <a:r>
              <a:rPr lang="en-US" sz="2400">
                <a:latin typeface="Arial" charset="0"/>
                <a:cs typeface="Arial" charset="0"/>
              </a:rPr>
              <a:t>&lt;!DOCTYPE instructor [</a:t>
            </a:r>
          </a:p>
          <a:p>
            <a:pPr eaLnBrk="1" hangingPunct="1">
              <a:buFont typeface="Wingdings" pitchFamily="2" charset="2"/>
              <a:buNone/>
            </a:pPr>
            <a:r>
              <a:rPr lang="en-US" sz="2400">
                <a:latin typeface="Arial" charset="0"/>
                <a:cs typeface="Arial" charset="0"/>
              </a:rPr>
              <a:t>&lt;!ATTRIBUTE code xml:space #FIXED “</a:t>
            </a:r>
            <a:r>
              <a:rPr lang="en-US" sz="2400">
                <a:solidFill>
                  <a:srgbClr val="C00000"/>
                </a:solidFill>
                <a:latin typeface="Arial" charset="0"/>
                <a:cs typeface="Arial" charset="0"/>
              </a:rPr>
              <a:t>preserve</a:t>
            </a:r>
            <a:r>
              <a:rPr lang="en-US" sz="2400">
                <a:latin typeface="Arial" charset="0"/>
                <a:cs typeface="Arial" charset="0"/>
              </a:rPr>
              <a:t>”&gt;</a:t>
            </a:r>
          </a:p>
          <a:p>
            <a:pPr eaLnBrk="1" hangingPunct="1">
              <a:buFont typeface="Wingdings" pitchFamily="2" charset="2"/>
              <a:buNone/>
            </a:pPr>
            <a:r>
              <a:rPr lang="en-US" sz="2400">
                <a:latin typeface="Arial" charset="0"/>
                <a:cs typeface="Arial" charset="0"/>
              </a:rPr>
              <a:t>&lt;!EMEMENT name (first, middle?, last)&gt;</a:t>
            </a:r>
          </a:p>
          <a:p>
            <a:pPr eaLnBrk="1" hangingPunct="1">
              <a:buFont typeface="Wingdings" pitchFamily="2" charset="2"/>
              <a:buNone/>
            </a:pPr>
            <a:r>
              <a:rPr lang="en-US" sz="2400">
                <a:latin typeface="Arial" charset="0"/>
                <a:cs typeface="Arial" charset="0"/>
              </a:rPr>
              <a:t>&lt;!EMEMENT first (#PCDATA)&gt;</a:t>
            </a:r>
          </a:p>
          <a:p>
            <a:pPr eaLnBrk="1" hangingPunct="1">
              <a:buFont typeface="Wingdings" pitchFamily="2" charset="2"/>
              <a:buNone/>
            </a:pPr>
            <a:r>
              <a:rPr lang="en-US" sz="2400">
                <a:latin typeface="Arial" charset="0"/>
                <a:cs typeface="Arial" charset="0"/>
              </a:rPr>
              <a:t>&lt;!EMEMENT last (#PCDATA)&gt;</a:t>
            </a:r>
          </a:p>
          <a:p>
            <a:pPr eaLnBrk="1" hangingPunct="1">
              <a:buFont typeface="Wingdings" pitchFamily="2" charset="2"/>
              <a:buNone/>
            </a:pPr>
            <a:r>
              <a:rPr lang="en-US" sz="2400">
                <a:latin typeface="Arial" charset="0"/>
                <a:cs typeface="Arial" charset="0"/>
              </a:rPr>
              <a:t>&lt;!EMEMENT course (#PCDATA)&gt;</a:t>
            </a:r>
          </a:p>
          <a:p>
            <a:pPr eaLnBrk="1" hangingPunct="1">
              <a:buFont typeface="Wingdings" pitchFamily="2" charset="2"/>
              <a:buNone/>
            </a:pPr>
            <a:r>
              <a:rPr lang="en-US" sz="2400">
                <a:latin typeface="Arial" charset="0"/>
                <a:cs typeface="Arial" charset="0"/>
              </a:rPr>
              <a:t>&lt;!EMEMENT officeHours (#PCDATA)&gt; </a:t>
            </a:r>
          </a:p>
          <a:p>
            <a:pPr eaLnBrk="1" hangingPunct="1">
              <a:buFont typeface="Wingdings" pitchFamily="2" charset="2"/>
              <a:buNone/>
            </a:pPr>
            <a:r>
              <a:rPr lang="en-US" sz="2400">
                <a:latin typeface="Arial" charset="0"/>
                <a:cs typeface="Arial" charset="0"/>
              </a:rPr>
              <a:t>]&gt;</a:t>
            </a:r>
          </a:p>
        </p:txBody>
      </p:sp>
      <p:sp>
        <p:nvSpPr>
          <p:cNvPr id="7" name="Rounded Rectangular Callout 6"/>
          <p:cNvSpPr>
            <a:spLocks noChangeArrowheads="1"/>
          </p:cNvSpPr>
          <p:nvPr/>
        </p:nvSpPr>
        <p:spPr bwMode="auto">
          <a:xfrm>
            <a:off x="8153400" y="5029200"/>
            <a:ext cx="2325688" cy="1066800"/>
          </a:xfrm>
          <a:prstGeom prst="wedgeRoundRectCallout">
            <a:avLst>
              <a:gd name="adj1" fmla="val -45394"/>
              <a:gd name="adj2" fmla="val -129227"/>
              <a:gd name="adj3" fmla="val 16667"/>
            </a:avLst>
          </a:prstGeom>
          <a:solidFill>
            <a:schemeClr val="accent1"/>
          </a:solidFill>
          <a:ln w="9525" algn="ctr">
            <a:solidFill>
              <a:schemeClr val="tx1"/>
            </a:solidFill>
            <a:round/>
            <a:headEnd/>
            <a:tailEnd/>
          </a:ln>
        </p:spPr>
        <p:txBody>
          <a:bodyPr/>
          <a:lstStyle/>
          <a:p>
            <a:r>
              <a:rPr lang="en-US" dirty="0">
                <a:latin typeface="Arial" charset="0"/>
                <a:cs typeface="Arial" charset="0"/>
              </a:rPr>
              <a:t>If use </a:t>
            </a:r>
            <a:r>
              <a:rPr lang="en-US" sz="2400" dirty="0">
                <a:latin typeface="Arial" charset="0"/>
                <a:cs typeface="Arial" charset="0"/>
              </a:rPr>
              <a:t>“</a:t>
            </a:r>
            <a:r>
              <a:rPr lang="en-US" sz="2400" dirty="0">
                <a:solidFill>
                  <a:srgbClr val="C00000"/>
                </a:solidFill>
                <a:latin typeface="Arial" charset="0"/>
                <a:cs typeface="Arial" charset="0"/>
              </a:rPr>
              <a:t>default</a:t>
            </a:r>
            <a:r>
              <a:rPr lang="en-US" sz="2400" dirty="0">
                <a:latin typeface="Arial" charset="0"/>
                <a:cs typeface="Arial" charset="0"/>
              </a:rPr>
              <a:t>”</a:t>
            </a:r>
          </a:p>
          <a:p>
            <a:r>
              <a:rPr lang="en-US" dirty="0">
                <a:latin typeface="Arial" charset="0"/>
                <a:cs typeface="Arial" charset="0"/>
              </a:rPr>
              <a:t>Whitespaces will be collapsed!</a:t>
            </a:r>
          </a:p>
        </p:txBody>
      </p:sp>
      <p:sp>
        <p:nvSpPr>
          <p:cNvPr id="8" name="Rounded Rectangular Callout 7"/>
          <p:cNvSpPr>
            <a:spLocks noChangeArrowheads="1"/>
          </p:cNvSpPr>
          <p:nvPr/>
        </p:nvSpPr>
        <p:spPr bwMode="auto">
          <a:xfrm>
            <a:off x="9140826" y="1379539"/>
            <a:ext cx="1450975" cy="1203325"/>
          </a:xfrm>
          <a:prstGeom prst="wedgeRoundRectCallout">
            <a:avLst>
              <a:gd name="adj1" fmla="val -5000"/>
              <a:gd name="adj2" fmla="val 76389"/>
              <a:gd name="adj3" fmla="val 16667"/>
            </a:avLst>
          </a:prstGeom>
          <a:solidFill>
            <a:srgbClr val="FFFFCC"/>
          </a:solidFill>
          <a:ln w="9525" algn="ctr">
            <a:solidFill>
              <a:schemeClr val="tx1"/>
            </a:solidFill>
            <a:round/>
            <a:headEnd/>
            <a:tailEnd/>
          </a:ln>
        </p:spPr>
        <p:txBody>
          <a:bodyPr/>
          <a:lstStyle/>
          <a:p>
            <a:r>
              <a:rPr lang="en-US" sz="2000">
                <a:latin typeface="Arial" charset="0"/>
                <a:cs typeface="Arial" charset="0"/>
              </a:rPr>
              <a:t>To be discussed later</a:t>
            </a:r>
            <a:endParaRPr lang="en-US" sz="160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nodeType="afterGroup">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a:t>Introduction</a:t>
            </a:r>
          </a:p>
          <a:p>
            <a:pPr>
              <a:lnSpc>
                <a:spcPct val="100000"/>
              </a:lnSpc>
            </a:pPr>
            <a:r>
              <a:rPr lang="en-US" dirty="0"/>
              <a:t>Integration Types</a:t>
            </a:r>
          </a:p>
          <a:p>
            <a:pPr>
              <a:lnSpc>
                <a:spcPct val="100000"/>
              </a:lnSpc>
            </a:pPr>
            <a:r>
              <a:rPr lang="en-US" dirty="0"/>
              <a:t>Integration Models</a:t>
            </a:r>
          </a:p>
          <a:p>
            <a:pPr>
              <a:lnSpc>
                <a:spcPct val="100000"/>
              </a:lnSpc>
            </a:pPr>
            <a:r>
              <a:rPr lang="en-US" dirty="0"/>
              <a:t>Integrated system vs. Legacy System</a:t>
            </a:r>
          </a:p>
          <a:p>
            <a:pPr>
              <a:lnSpc>
                <a:spcPct val="100000"/>
              </a:lnSpc>
            </a:pPr>
            <a:r>
              <a:rPr lang="en-US" dirty="0"/>
              <a:t>Integration type</a:t>
            </a:r>
          </a:p>
          <a:p>
            <a:pPr>
              <a:lnSpc>
                <a:spcPct val="100000"/>
              </a:lnSpc>
            </a:pPr>
            <a:r>
              <a:rPr lang="en-US" dirty="0"/>
              <a:t>Integration Architecture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t>Comments</a:t>
            </a:r>
          </a:p>
        </p:txBody>
      </p:sp>
      <p:sp>
        <p:nvSpPr>
          <p:cNvPr id="225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5267A41-3728-41BF-8733-A42367C7DCB0}" type="slidenum">
              <a:rPr lang="en-US" smtClean="0">
                <a:solidFill>
                  <a:schemeClr val="tx2"/>
                </a:solidFill>
              </a:rPr>
              <a:pPr/>
              <a:t>20</a:t>
            </a:fld>
            <a:endParaRPr lang="en-US">
              <a:solidFill>
                <a:schemeClr val="tx2"/>
              </a:solidFill>
            </a:endParaRPr>
          </a:p>
        </p:txBody>
      </p:sp>
      <p:sp>
        <p:nvSpPr>
          <p:cNvPr id="6" name="Text Box 69"/>
          <p:cNvSpPr txBox="1">
            <a:spLocks noChangeArrowheads="1"/>
          </p:cNvSpPr>
          <p:nvPr/>
        </p:nvSpPr>
        <p:spPr bwMode="auto">
          <a:xfrm>
            <a:off x="2286001" y="1524001"/>
            <a:ext cx="8024813" cy="4246563"/>
          </a:xfrm>
          <a:prstGeom prst="rect">
            <a:avLst/>
          </a:prstGeom>
          <a:noFill/>
          <a:ln w="9525">
            <a:noFill/>
            <a:miter lim="800000"/>
            <a:headEnd/>
            <a:tailEnd/>
          </a:ln>
        </p:spPr>
        <p:txBody>
          <a:bodyPr>
            <a:spAutoFit/>
          </a:bodyPr>
          <a:lstStyle/>
          <a:p>
            <a:pPr>
              <a:tabLst>
                <a:tab pos="457200" algn="l"/>
                <a:tab pos="914400" algn="l"/>
                <a:tab pos="1371600" algn="l"/>
              </a:tabLst>
              <a:defRPr/>
            </a:pPr>
            <a:r>
              <a:rPr lang="en-US" sz="2000" dirty="0">
                <a:solidFill>
                  <a:schemeClr val="tx2">
                    <a:lumMod val="75000"/>
                  </a:schemeClr>
                </a:solidFill>
                <a:latin typeface="Arial" pitchFamily="34" charset="0"/>
              </a:rPr>
              <a:t>&lt;?xml version="1.0" encoding="UTF-8"&gt;</a:t>
            </a:r>
          </a:p>
          <a:p>
            <a:pPr>
              <a:tabLst>
                <a:tab pos="457200" algn="l"/>
                <a:tab pos="914400" algn="l"/>
                <a:tab pos="1371600" algn="l"/>
              </a:tabLst>
              <a:defRPr/>
            </a:pPr>
            <a:r>
              <a:rPr lang="en-US" sz="2000" dirty="0">
                <a:latin typeface="Arial" charset="0"/>
              </a:rPr>
              <a:t>&lt;</a:t>
            </a:r>
            <a:r>
              <a:rPr lang="en-US" sz="2000" dirty="0" err="1">
                <a:latin typeface="Arial" charset="0"/>
              </a:rPr>
              <a:t>myCode</a:t>
            </a:r>
            <a:r>
              <a:rPr lang="en-US" sz="2000" dirty="0">
                <a:latin typeface="Arial" charset="0"/>
              </a:rPr>
              <a:t>&gt; </a:t>
            </a:r>
          </a:p>
          <a:p>
            <a:pPr>
              <a:tabLst>
                <a:tab pos="457200" algn="l"/>
                <a:tab pos="914400" algn="l"/>
                <a:tab pos="1371600" algn="l"/>
              </a:tabLst>
              <a:defRPr/>
            </a:pPr>
            <a:r>
              <a:rPr lang="en-US" sz="2400" dirty="0">
                <a:latin typeface="Arial" charset="0"/>
              </a:rPr>
              <a:t>	</a:t>
            </a:r>
            <a:r>
              <a:rPr lang="en-US" sz="2400" dirty="0">
                <a:solidFill>
                  <a:srgbClr val="0000FF"/>
                </a:solidFill>
                <a:latin typeface="Arial" charset="0"/>
              </a:rPr>
              <a:t>&lt;!-- This function performs logic AND operation. </a:t>
            </a:r>
          </a:p>
          <a:p>
            <a:pPr>
              <a:tabLst>
                <a:tab pos="457200" algn="l"/>
                <a:tab pos="914400" algn="l"/>
                <a:tab pos="1371600" algn="l"/>
              </a:tabLst>
              <a:defRPr/>
            </a:pPr>
            <a:r>
              <a:rPr lang="en-US" sz="2400" dirty="0">
                <a:solidFill>
                  <a:srgbClr val="0000FF"/>
                </a:solidFill>
                <a:latin typeface="Arial" charset="0"/>
              </a:rPr>
              <a:t>		 It takes two </a:t>
            </a:r>
            <a:r>
              <a:rPr lang="en-US" sz="2400" dirty="0" err="1">
                <a:solidFill>
                  <a:srgbClr val="0000FF"/>
                </a:solidFill>
                <a:latin typeface="Arial" charset="0"/>
              </a:rPr>
              <a:t>boolean</a:t>
            </a:r>
            <a:r>
              <a:rPr lang="en-US" sz="2400" dirty="0">
                <a:solidFill>
                  <a:srgbClr val="0000FF"/>
                </a:solidFill>
                <a:latin typeface="Arial" charset="0"/>
              </a:rPr>
              <a:t> variables as input</a:t>
            </a:r>
          </a:p>
          <a:p>
            <a:pPr>
              <a:tabLst>
                <a:tab pos="457200" algn="l"/>
                <a:tab pos="914400" algn="l"/>
                <a:tab pos="1371600" algn="l"/>
              </a:tabLst>
              <a:defRPr/>
            </a:pPr>
            <a:r>
              <a:rPr lang="en-US" sz="2400" dirty="0">
                <a:solidFill>
                  <a:srgbClr val="0000FF"/>
                </a:solidFill>
                <a:latin typeface="Arial" charset="0"/>
              </a:rPr>
              <a:t>	--&gt;</a:t>
            </a:r>
          </a:p>
          <a:p>
            <a:pPr>
              <a:tabLst>
                <a:tab pos="457200" algn="l"/>
                <a:tab pos="914400" algn="l"/>
                <a:tab pos="1371600" algn="l"/>
              </a:tabLst>
              <a:defRPr/>
            </a:pPr>
            <a:r>
              <a:rPr lang="en-US" sz="2000" dirty="0">
                <a:latin typeface="Arial" charset="0"/>
              </a:rPr>
              <a:t>	function AND(a, b) { </a:t>
            </a:r>
          </a:p>
          <a:p>
            <a:pPr>
              <a:tabLst>
                <a:tab pos="457200" algn="l"/>
                <a:tab pos="914400" algn="l"/>
                <a:tab pos="1371600" algn="l"/>
              </a:tabLst>
              <a:defRPr/>
            </a:pPr>
            <a:r>
              <a:rPr lang="en-US" sz="2000" dirty="0">
                <a:latin typeface="Arial" charset="0"/>
              </a:rPr>
              <a:t>		if (a == &amp;</a:t>
            </a:r>
            <a:r>
              <a:rPr lang="en-US" sz="2000" dirty="0" err="1">
                <a:latin typeface="Arial" charset="0"/>
              </a:rPr>
              <a:t>quot;true&amp;quot</a:t>
            </a:r>
            <a:r>
              <a:rPr lang="en-US" sz="2000" dirty="0">
                <a:latin typeface="Arial" charset="0"/>
              </a:rPr>
              <a:t>; &amp;amp;&amp;amp; b == &amp;</a:t>
            </a:r>
            <a:r>
              <a:rPr lang="en-US" sz="2000" dirty="0" err="1">
                <a:latin typeface="Arial" charset="0"/>
              </a:rPr>
              <a:t>quot;true&amp;quot</a:t>
            </a:r>
            <a:r>
              <a:rPr lang="en-US" sz="2000" dirty="0">
                <a:latin typeface="Arial" charset="0"/>
              </a:rPr>
              <a:t>;) then </a:t>
            </a:r>
          </a:p>
          <a:p>
            <a:pPr>
              <a:tabLst>
                <a:tab pos="457200" algn="l"/>
                <a:tab pos="914400" algn="l"/>
                <a:tab pos="1371600" algn="l"/>
              </a:tabLst>
              <a:defRPr/>
            </a:pPr>
            <a:r>
              <a:rPr lang="en-US" sz="2000" dirty="0">
                <a:latin typeface="Arial" charset="0"/>
              </a:rPr>
              <a:t>			{ return &amp;</a:t>
            </a:r>
            <a:r>
              <a:rPr lang="en-US" sz="2000" dirty="0" err="1">
                <a:latin typeface="Arial" charset="0"/>
              </a:rPr>
              <a:t>quot;true&amp;quot</a:t>
            </a:r>
            <a:r>
              <a:rPr lang="en-US" sz="2000" dirty="0">
                <a:latin typeface="Arial" charset="0"/>
              </a:rPr>
              <a:t>; } </a:t>
            </a:r>
          </a:p>
          <a:p>
            <a:pPr>
              <a:tabLst>
                <a:tab pos="457200" algn="l"/>
                <a:tab pos="914400" algn="l"/>
                <a:tab pos="1371600" algn="l"/>
              </a:tabLst>
              <a:defRPr/>
            </a:pPr>
            <a:r>
              <a:rPr lang="en-US" sz="2000" dirty="0">
                <a:latin typeface="Arial" charset="0"/>
              </a:rPr>
              <a:t>		else </a:t>
            </a:r>
          </a:p>
          <a:p>
            <a:pPr>
              <a:tabLst>
                <a:tab pos="457200" algn="l"/>
                <a:tab pos="914400" algn="l"/>
                <a:tab pos="1371600" algn="l"/>
              </a:tabLst>
              <a:defRPr/>
            </a:pPr>
            <a:r>
              <a:rPr lang="en-US" sz="2000" dirty="0">
                <a:latin typeface="Arial" charset="0"/>
              </a:rPr>
              <a:t>		{ return &amp;</a:t>
            </a:r>
            <a:r>
              <a:rPr lang="en-US" sz="2000" dirty="0" err="1">
                <a:latin typeface="Arial" charset="0"/>
              </a:rPr>
              <a:t>quot;false&amp;quot</a:t>
            </a:r>
            <a:r>
              <a:rPr lang="en-US" sz="2000" dirty="0">
                <a:latin typeface="Arial" charset="0"/>
              </a:rPr>
              <a:t>; } </a:t>
            </a:r>
          </a:p>
          <a:p>
            <a:pPr>
              <a:tabLst>
                <a:tab pos="457200" algn="l"/>
                <a:tab pos="914400" algn="l"/>
                <a:tab pos="1371600" algn="l"/>
              </a:tabLst>
              <a:defRPr/>
            </a:pPr>
            <a:r>
              <a:rPr lang="en-US" sz="2000" dirty="0">
                <a:latin typeface="Arial" charset="0"/>
              </a:rPr>
              <a:t>	} </a:t>
            </a:r>
          </a:p>
          <a:p>
            <a:pPr>
              <a:tabLst>
                <a:tab pos="457200" algn="l"/>
                <a:tab pos="914400" algn="l"/>
                <a:tab pos="1371600" algn="l"/>
              </a:tabLst>
              <a:defRPr/>
            </a:pPr>
            <a:r>
              <a:rPr lang="en-US" sz="2000" dirty="0">
                <a:latin typeface="Arial" charset="0"/>
              </a:rPr>
              <a:t>&lt;/</a:t>
            </a:r>
            <a:r>
              <a:rPr lang="en-US" sz="2000" dirty="0" err="1">
                <a:latin typeface="Arial" charset="0"/>
              </a:rPr>
              <a:t>myCode</a:t>
            </a:r>
            <a:r>
              <a:rPr lang="en-US" sz="2000" dirty="0">
                <a:latin typeface="Arial" charset="0"/>
              </a:rPr>
              <a:t>&gt;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83574AA-4D5B-42CC-81A4-E54691E7CC44}" type="slidenum">
              <a:rPr lang="en-US" smtClean="0">
                <a:solidFill>
                  <a:schemeClr val="tx2"/>
                </a:solidFill>
              </a:rPr>
              <a:pPr/>
              <a:t>21</a:t>
            </a:fld>
            <a:endParaRPr lang="en-US">
              <a:solidFill>
                <a:schemeClr val="tx2"/>
              </a:solidFill>
            </a:endParaRPr>
          </a:p>
        </p:txBody>
      </p:sp>
      <p:sp>
        <p:nvSpPr>
          <p:cNvPr id="23555" name="Rectangle 2"/>
          <p:cNvSpPr>
            <a:spLocks noGrp="1" noChangeArrowheads="1"/>
          </p:cNvSpPr>
          <p:nvPr>
            <p:ph type="title"/>
          </p:nvPr>
        </p:nvSpPr>
        <p:spPr/>
        <p:txBody>
          <a:bodyPr/>
          <a:lstStyle/>
          <a:p>
            <a:pPr eaLnBrk="1" hangingPunct="1"/>
            <a:r>
              <a:rPr lang="en-US"/>
              <a:t>Namespaces</a:t>
            </a:r>
          </a:p>
        </p:txBody>
      </p:sp>
      <p:sp>
        <p:nvSpPr>
          <p:cNvPr id="23556" name="Text Box 193"/>
          <p:cNvSpPr txBox="1">
            <a:spLocks noChangeArrowheads="1"/>
          </p:cNvSpPr>
          <p:nvPr/>
        </p:nvSpPr>
        <p:spPr bwMode="auto">
          <a:xfrm>
            <a:off x="2041526" y="914400"/>
            <a:ext cx="84740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5425" indent="-22542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20000"/>
              </a:lnSpc>
              <a:buFontTx/>
              <a:buChar char="•"/>
            </a:pPr>
            <a:r>
              <a:rPr lang="en-US" sz="2000" dirty="0"/>
              <a:t>Namespaces provide a mechanism for qualifying (scoping) element and attribute names to avoid naming collisions. </a:t>
            </a:r>
          </a:p>
          <a:p>
            <a:pPr>
              <a:lnSpc>
                <a:spcPct val="120000"/>
              </a:lnSpc>
              <a:buFontTx/>
              <a:buChar char="•"/>
            </a:pPr>
            <a:r>
              <a:rPr lang="en-US" sz="2000" dirty="0"/>
              <a:t>In C++, we can use the namespace prefixes (</a:t>
            </a:r>
            <a:r>
              <a:rPr lang="en-US" sz="2000" dirty="0">
                <a:solidFill>
                  <a:srgbClr val="0000FF"/>
                </a:solidFill>
              </a:rPr>
              <a:t>scope resolution operator</a:t>
            </a:r>
            <a:r>
              <a:rPr lang="en-US" sz="2000" dirty="0"/>
              <a:t>) to qualify its elements so that the elements won’t clash if used in the same document with other elements having the same names but different definitions.</a:t>
            </a:r>
          </a:p>
        </p:txBody>
      </p:sp>
      <p:sp>
        <p:nvSpPr>
          <p:cNvPr id="17413" name="Text Box 194"/>
          <p:cNvSpPr txBox="1">
            <a:spLocks noChangeArrowheads="1"/>
          </p:cNvSpPr>
          <p:nvPr/>
        </p:nvSpPr>
        <p:spPr bwMode="auto">
          <a:xfrm>
            <a:off x="2667000" y="2819400"/>
            <a:ext cx="762000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339725" algn="l"/>
                <a:tab pos="688975" algn="l"/>
                <a:tab pos="1027113" algn="l"/>
              </a:tabLst>
              <a:defRPr>
                <a:solidFill>
                  <a:schemeClr val="tx1"/>
                </a:solidFill>
                <a:latin typeface="Times New Roman" pitchFamily="18" charset="0"/>
              </a:defRPr>
            </a:lvl1pPr>
            <a:lvl2pPr marL="742950" indent="-285750">
              <a:tabLst>
                <a:tab pos="339725" algn="l"/>
                <a:tab pos="688975" algn="l"/>
                <a:tab pos="1027113" algn="l"/>
              </a:tabLst>
              <a:defRPr>
                <a:solidFill>
                  <a:schemeClr val="tx1"/>
                </a:solidFill>
                <a:latin typeface="Times New Roman" pitchFamily="18" charset="0"/>
              </a:defRPr>
            </a:lvl2pPr>
            <a:lvl3pPr marL="1143000" indent="-228600">
              <a:tabLst>
                <a:tab pos="339725" algn="l"/>
                <a:tab pos="688975" algn="l"/>
                <a:tab pos="1027113" algn="l"/>
              </a:tabLst>
              <a:defRPr>
                <a:solidFill>
                  <a:schemeClr val="tx1"/>
                </a:solidFill>
                <a:latin typeface="Times New Roman" pitchFamily="18" charset="0"/>
              </a:defRPr>
            </a:lvl3pPr>
            <a:lvl4pPr marL="1600200" indent="-228600">
              <a:tabLst>
                <a:tab pos="339725" algn="l"/>
                <a:tab pos="688975" algn="l"/>
                <a:tab pos="1027113" algn="l"/>
              </a:tabLst>
              <a:defRPr>
                <a:solidFill>
                  <a:schemeClr val="tx1"/>
                </a:solidFill>
                <a:latin typeface="Times New Roman" pitchFamily="18" charset="0"/>
              </a:defRPr>
            </a:lvl4pPr>
            <a:lvl5pPr marL="2057400" indent="-228600">
              <a:tabLst>
                <a:tab pos="339725" algn="l"/>
                <a:tab pos="688975" algn="l"/>
                <a:tab pos="10271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9pPr>
          </a:lstStyle>
          <a:p>
            <a:pPr>
              <a:lnSpc>
                <a:spcPct val="120000"/>
              </a:lnSpc>
            </a:pPr>
            <a:r>
              <a:rPr lang="en-US" dirty="0">
                <a:latin typeface="Arial" charset="0"/>
              </a:rPr>
              <a:t>&lt;?xml version="1.0"?&gt;</a:t>
            </a:r>
          </a:p>
          <a:p>
            <a:pPr>
              <a:lnSpc>
                <a:spcPct val="120000"/>
              </a:lnSpc>
            </a:pPr>
            <a:r>
              <a:rPr lang="en-US" dirty="0">
                <a:latin typeface="Arial" charset="0"/>
              </a:rPr>
              <a:t>&lt;</a:t>
            </a:r>
            <a:r>
              <a:rPr lang="en-US" dirty="0" err="1">
                <a:solidFill>
                  <a:schemeClr val="folHlink"/>
                </a:solidFill>
                <a:latin typeface="Arial" charset="0"/>
              </a:rPr>
              <a:t>cse</a:t>
            </a:r>
            <a:r>
              <a:rPr lang="en-US" dirty="0" err="1">
                <a:latin typeface="Arial" charset="0"/>
              </a:rPr>
              <a:t>:Courses</a:t>
            </a:r>
            <a:endParaRPr lang="en-US" dirty="0">
              <a:latin typeface="Arial" charset="0"/>
            </a:endParaRPr>
          </a:p>
          <a:p>
            <a:pPr>
              <a:lnSpc>
                <a:spcPct val="120000"/>
              </a:lnSpc>
            </a:pPr>
            <a:r>
              <a:rPr lang="en-US" dirty="0">
                <a:latin typeface="Arial" charset="0"/>
              </a:rPr>
              <a:t>	</a:t>
            </a:r>
            <a:r>
              <a:rPr lang="en-US" dirty="0" err="1">
                <a:latin typeface="Arial" charset="0"/>
              </a:rPr>
              <a:t>xmlns:</a:t>
            </a:r>
            <a:r>
              <a:rPr lang="en-US" dirty="0" err="1">
                <a:solidFill>
                  <a:schemeClr val="folHlink"/>
                </a:solidFill>
                <a:latin typeface="Arial" charset="0"/>
              </a:rPr>
              <a:t>cse</a:t>
            </a:r>
            <a:r>
              <a:rPr lang="en-US" dirty="0">
                <a:latin typeface="Arial" charset="0"/>
              </a:rPr>
              <a:t>="</a:t>
            </a:r>
            <a:r>
              <a:rPr lang="en-US" dirty="0">
                <a:solidFill>
                  <a:schemeClr val="folHlink"/>
                </a:solidFill>
                <a:latin typeface="Arial" charset="0"/>
              </a:rPr>
              <a:t>http://scidse.asu.edu/courses/</a:t>
            </a:r>
            <a:r>
              <a:rPr lang="en-US" dirty="0" err="1">
                <a:solidFill>
                  <a:schemeClr val="folHlink"/>
                </a:solidFill>
                <a:latin typeface="Arial" charset="0"/>
              </a:rPr>
              <a:t>cse.php</a:t>
            </a:r>
            <a:r>
              <a:rPr lang="en-US" dirty="0">
                <a:latin typeface="Arial" charset="0"/>
              </a:rPr>
              <a:t>" </a:t>
            </a:r>
          </a:p>
          <a:p>
            <a:pPr>
              <a:lnSpc>
                <a:spcPct val="120000"/>
              </a:lnSpc>
            </a:pPr>
            <a:r>
              <a:rPr lang="en-US" dirty="0">
                <a:latin typeface="Arial" charset="0"/>
              </a:rPr>
              <a:t>	</a:t>
            </a:r>
            <a:r>
              <a:rPr lang="en-US" dirty="0" err="1">
                <a:latin typeface="Arial" charset="0"/>
              </a:rPr>
              <a:t>xmlns:</a:t>
            </a:r>
            <a:r>
              <a:rPr lang="en-US" dirty="0" err="1">
                <a:solidFill>
                  <a:srgbClr val="C00000"/>
                </a:solidFill>
                <a:latin typeface="Arial" charset="0"/>
              </a:rPr>
              <a:t>asu</a:t>
            </a:r>
            <a:r>
              <a:rPr lang="en-US" dirty="0">
                <a:latin typeface="Arial" charset="0"/>
              </a:rPr>
              <a:t>=“http://www.asu.edu/it/tempe/classrooms/"</a:t>
            </a:r>
          </a:p>
          <a:p>
            <a:pPr>
              <a:lnSpc>
                <a:spcPct val="120000"/>
              </a:lnSpc>
            </a:pPr>
            <a:r>
              <a:rPr lang="en-US" dirty="0">
                <a:latin typeface="Arial" charset="0"/>
              </a:rPr>
              <a:t>	&lt;</a:t>
            </a:r>
            <a:r>
              <a:rPr lang="en-US" dirty="0" err="1">
                <a:solidFill>
                  <a:srgbClr val="0000FF"/>
                </a:solidFill>
                <a:latin typeface="Arial" charset="0"/>
              </a:rPr>
              <a:t>cse</a:t>
            </a:r>
            <a:r>
              <a:rPr lang="en-US" dirty="0" err="1">
                <a:latin typeface="Arial" charset="0"/>
              </a:rPr>
              <a:t>:Course</a:t>
            </a:r>
            <a:r>
              <a:rPr lang="en-US" dirty="0">
                <a:latin typeface="Arial" charset="0"/>
              </a:rPr>
              <a:t>&gt;</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:Name</a:t>
            </a:r>
            <a:r>
              <a:rPr lang="en-US" dirty="0">
                <a:latin typeface="Arial" charset="0"/>
              </a:rPr>
              <a:t>&gt;Distributed Software Development&lt;/</a:t>
            </a:r>
            <a:r>
              <a:rPr lang="en-US" dirty="0" err="1">
                <a:latin typeface="Arial" charset="0"/>
              </a:rPr>
              <a:t>cse:Name</a:t>
            </a:r>
            <a:r>
              <a:rPr lang="en-US" dirty="0">
                <a:latin typeface="Arial" charset="0"/>
              </a:rPr>
              <a:t>&gt; </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:Code</a:t>
            </a:r>
            <a:r>
              <a:rPr lang="en-US" dirty="0">
                <a:latin typeface="Arial" charset="0"/>
              </a:rPr>
              <a:t> &gt;CSE445&lt;/</a:t>
            </a:r>
            <a:r>
              <a:rPr lang="en-US" dirty="0" err="1">
                <a:latin typeface="Arial" charset="0"/>
              </a:rPr>
              <a:t>cse:Code</a:t>
            </a:r>
            <a:r>
              <a:rPr lang="en-US" dirty="0">
                <a:latin typeface="Arial" charset="0"/>
              </a:rPr>
              <a:t>&gt; </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:Level</a:t>
            </a:r>
            <a:r>
              <a:rPr lang="en-US" dirty="0">
                <a:latin typeface="Arial" charset="0"/>
              </a:rPr>
              <a:t>&gt;Senior&lt;/</a:t>
            </a:r>
            <a:r>
              <a:rPr lang="en-US" dirty="0" err="1">
                <a:latin typeface="Arial" charset="0"/>
              </a:rPr>
              <a:t>cse:Level</a:t>
            </a:r>
            <a:r>
              <a:rPr lang="en-US" dirty="0">
                <a:latin typeface="Arial" charset="0"/>
              </a:rPr>
              <a:t>&gt;</a:t>
            </a:r>
          </a:p>
          <a:p>
            <a:pPr>
              <a:lnSpc>
                <a:spcPct val="120000"/>
              </a:lnSpc>
            </a:pPr>
            <a:r>
              <a:rPr lang="en-US" dirty="0">
                <a:latin typeface="Arial" charset="0"/>
              </a:rPr>
              <a:t>		&lt;</a:t>
            </a:r>
            <a:r>
              <a:rPr lang="en-US" dirty="0" err="1">
                <a:solidFill>
                  <a:srgbClr val="C00000"/>
                </a:solidFill>
                <a:latin typeface="Arial" charset="0"/>
              </a:rPr>
              <a:t>asu</a:t>
            </a:r>
            <a:r>
              <a:rPr lang="en-US" dirty="0" err="1">
                <a:latin typeface="Arial" charset="0"/>
              </a:rPr>
              <a:t>:Room</a:t>
            </a:r>
            <a:r>
              <a:rPr lang="en-US" dirty="0">
                <a:latin typeface="Arial" charset="0"/>
              </a:rPr>
              <a:t> </a:t>
            </a:r>
            <a:r>
              <a:rPr lang="en-US" dirty="0" err="1">
                <a:solidFill>
                  <a:schemeClr val="folHlink"/>
                </a:solidFill>
                <a:latin typeface="Arial" charset="0"/>
                <a:cs typeface="Arial" charset="0"/>
              </a:rPr>
              <a:t>asu</a:t>
            </a:r>
            <a:r>
              <a:rPr lang="en-US" dirty="0" err="1">
                <a:latin typeface="Arial" charset="0"/>
                <a:cs typeface="Arial" charset="0"/>
              </a:rPr>
              <a:t>:</a:t>
            </a:r>
            <a:r>
              <a:rPr lang="en-US" dirty="0" err="1">
                <a:solidFill>
                  <a:schemeClr val="folHlink"/>
                </a:solidFill>
                <a:latin typeface="Arial" charset="0"/>
                <a:cs typeface="Arial" charset="0"/>
              </a:rPr>
              <a:t>Image</a:t>
            </a:r>
            <a:r>
              <a:rPr lang="en-US" dirty="0">
                <a:latin typeface="Arial" charset="0"/>
                <a:cs typeface="Arial" charset="0"/>
              </a:rPr>
              <a:t>=“layout210.jpeg” </a:t>
            </a:r>
            <a:r>
              <a:rPr lang="en-US" dirty="0">
                <a:latin typeface="Arial" charset="0"/>
              </a:rPr>
              <a:t>&gt;BYAC210&lt;/</a:t>
            </a:r>
            <a:r>
              <a:rPr lang="en-US" dirty="0" err="1">
                <a:latin typeface="Arial" charset="0"/>
              </a:rPr>
              <a:t>asu:Room</a:t>
            </a:r>
            <a:r>
              <a:rPr lang="en-US" dirty="0">
                <a:latin typeface="Arial" charset="0"/>
              </a:rPr>
              <a:t>&gt; </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:Cap</a:t>
            </a:r>
            <a:r>
              <a:rPr lang="en-US" dirty="0">
                <a:latin typeface="Arial" charset="0"/>
              </a:rPr>
              <a:t>&gt;40&lt;/</a:t>
            </a:r>
            <a:r>
              <a:rPr lang="en-US" dirty="0" err="1">
                <a:latin typeface="Arial" charset="0"/>
              </a:rPr>
              <a:t>cse:Cap</a:t>
            </a:r>
            <a:r>
              <a:rPr lang="en-US" dirty="0">
                <a:latin typeface="Arial" charset="0"/>
              </a:rPr>
              <a:t>&gt;</a:t>
            </a:r>
          </a:p>
          <a:p>
            <a:pPr>
              <a:lnSpc>
                <a:spcPct val="120000"/>
              </a:lnSpc>
            </a:pPr>
            <a:r>
              <a:rPr lang="en-US" dirty="0">
                <a:latin typeface="Arial" charset="0"/>
              </a:rPr>
              <a:t>	&lt;/</a:t>
            </a:r>
            <a:r>
              <a:rPr lang="en-US" dirty="0" err="1">
                <a:latin typeface="Arial" charset="0"/>
              </a:rPr>
              <a:t>cse:Course</a:t>
            </a:r>
            <a:r>
              <a:rPr lang="en-US" dirty="0">
                <a:latin typeface="Arial" charset="0"/>
              </a:rPr>
              <a:t>&gt;</a:t>
            </a:r>
          </a:p>
        </p:txBody>
      </p:sp>
      <p:sp>
        <p:nvSpPr>
          <p:cNvPr id="7" name="Rounded Rectangular Callout 6"/>
          <p:cNvSpPr>
            <a:spLocks noChangeArrowheads="1"/>
          </p:cNvSpPr>
          <p:nvPr/>
        </p:nvSpPr>
        <p:spPr bwMode="auto">
          <a:xfrm>
            <a:off x="1600200" y="4648200"/>
            <a:ext cx="1295400" cy="685800"/>
          </a:xfrm>
          <a:prstGeom prst="wedgeRoundRectCallout">
            <a:avLst>
              <a:gd name="adj1" fmla="val 60593"/>
              <a:gd name="adj2" fmla="val -159903"/>
              <a:gd name="adj3" fmla="val 16667"/>
            </a:avLst>
          </a:prstGeom>
          <a:solidFill>
            <a:schemeClr val="accent1"/>
          </a:solidFill>
          <a:ln w="9525" algn="ctr">
            <a:solidFill>
              <a:schemeClr val="tx1"/>
            </a:solidFill>
            <a:round/>
            <a:headEnd/>
            <a:tailEnd/>
          </a:ln>
        </p:spPr>
        <p:txBody>
          <a:bodyPr/>
          <a:lstStyle/>
          <a:p>
            <a:pPr algn="ctr"/>
            <a:r>
              <a:rPr lang="en-US"/>
              <a:t>XML namespace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wipe(up)">
                                      <p:cBhvr>
                                        <p:cTn id="7" dur="500"/>
                                        <p:tgtEl>
                                          <p:spTgt spid="1741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034F288-A79A-4324-B000-0A79961DA1F2}" type="slidenum">
              <a:rPr lang="en-US" smtClean="0">
                <a:solidFill>
                  <a:schemeClr val="tx2"/>
                </a:solidFill>
              </a:rPr>
              <a:pPr/>
              <a:t>22</a:t>
            </a:fld>
            <a:endParaRPr lang="en-US">
              <a:solidFill>
                <a:schemeClr val="tx2"/>
              </a:solidFill>
            </a:endParaRPr>
          </a:p>
        </p:txBody>
      </p:sp>
      <p:sp>
        <p:nvSpPr>
          <p:cNvPr id="24579" name="Rectangle 2"/>
          <p:cNvSpPr>
            <a:spLocks noGrp="1" noChangeArrowheads="1"/>
          </p:cNvSpPr>
          <p:nvPr>
            <p:ph type="title"/>
          </p:nvPr>
        </p:nvSpPr>
        <p:spPr/>
        <p:txBody>
          <a:bodyPr/>
          <a:lstStyle/>
          <a:p>
            <a:pPr eaLnBrk="1" hangingPunct="1"/>
            <a:r>
              <a:rPr lang="en-US"/>
              <a:t>Namespaces</a:t>
            </a:r>
          </a:p>
        </p:txBody>
      </p:sp>
      <p:sp>
        <p:nvSpPr>
          <p:cNvPr id="24580" name="Text Box 4"/>
          <p:cNvSpPr txBox="1">
            <a:spLocks noChangeArrowheads="1"/>
          </p:cNvSpPr>
          <p:nvPr/>
        </p:nvSpPr>
        <p:spPr bwMode="auto">
          <a:xfrm>
            <a:off x="2362200" y="762000"/>
            <a:ext cx="76962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339725" algn="l"/>
                <a:tab pos="688975" algn="l"/>
                <a:tab pos="1027113" algn="l"/>
              </a:tabLst>
              <a:defRPr>
                <a:solidFill>
                  <a:schemeClr val="tx1"/>
                </a:solidFill>
                <a:latin typeface="Times New Roman" pitchFamily="18" charset="0"/>
              </a:defRPr>
            </a:lvl1pPr>
            <a:lvl2pPr marL="742950" indent="-285750">
              <a:tabLst>
                <a:tab pos="339725" algn="l"/>
                <a:tab pos="688975" algn="l"/>
                <a:tab pos="1027113" algn="l"/>
              </a:tabLst>
              <a:defRPr>
                <a:solidFill>
                  <a:schemeClr val="tx1"/>
                </a:solidFill>
                <a:latin typeface="Times New Roman" pitchFamily="18" charset="0"/>
              </a:defRPr>
            </a:lvl2pPr>
            <a:lvl3pPr marL="1143000" indent="-228600">
              <a:tabLst>
                <a:tab pos="339725" algn="l"/>
                <a:tab pos="688975" algn="l"/>
                <a:tab pos="1027113" algn="l"/>
              </a:tabLst>
              <a:defRPr>
                <a:solidFill>
                  <a:schemeClr val="tx1"/>
                </a:solidFill>
                <a:latin typeface="Times New Roman" pitchFamily="18" charset="0"/>
              </a:defRPr>
            </a:lvl3pPr>
            <a:lvl4pPr marL="1600200" indent="-228600">
              <a:tabLst>
                <a:tab pos="339725" algn="l"/>
                <a:tab pos="688975" algn="l"/>
                <a:tab pos="1027113" algn="l"/>
              </a:tabLst>
              <a:defRPr>
                <a:solidFill>
                  <a:schemeClr val="tx1"/>
                </a:solidFill>
                <a:latin typeface="Times New Roman" pitchFamily="18" charset="0"/>
              </a:defRPr>
            </a:lvl4pPr>
            <a:lvl5pPr marL="2057400" indent="-228600">
              <a:tabLst>
                <a:tab pos="339725" algn="l"/>
                <a:tab pos="688975" algn="l"/>
                <a:tab pos="10271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9pPr>
          </a:lstStyle>
          <a:p>
            <a:pPr>
              <a:lnSpc>
                <a:spcPct val="130000"/>
              </a:lnSpc>
            </a:pPr>
            <a:r>
              <a:rPr lang="en-US">
                <a:latin typeface="Arial" charset="0"/>
              </a:rPr>
              <a: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:Course&gt;</a:t>
            </a:r>
          </a:p>
          <a:p>
            <a:pPr>
              <a:lnSpc>
                <a:spcPct val="130000"/>
              </a:lnSpc>
            </a:pPr>
            <a:r>
              <a:rPr lang="en-US">
                <a:latin typeface="Arial" charset="0"/>
              </a:rPr>
              <a:t>		&lt;</a:t>
            </a:r>
            <a:r>
              <a:rPr lang="en-US">
                <a:solidFill>
                  <a:schemeClr val="folHlink"/>
                </a:solidFill>
                <a:latin typeface="Arial" charset="0"/>
              </a:rPr>
              <a:t>cse</a:t>
            </a:r>
            <a:r>
              <a:rPr lang="en-US">
                <a:latin typeface="Arial" charset="0"/>
              </a:rPr>
              <a:t>:Name&gt;Introduction to Programming Languages&lt;/cse:Name&gt;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:Code &gt;CSE240&lt;/cse:Code&gt;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:Level&gt;Sophomore&lt;/cse:Level&gt; </a:t>
            </a:r>
          </a:p>
          <a:p>
            <a:pPr>
              <a:lnSpc>
                <a:spcPct val="130000"/>
              </a:lnSpc>
            </a:pPr>
            <a:r>
              <a:rPr lang="en-US">
                <a:latin typeface="Arial" charset="0"/>
              </a:rPr>
              <a:t>		&lt;</a:t>
            </a:r>
            <a:r>
              <a:rPr lang="en-US">
                <a:solidFill>
                  <a:srgbClr val="C00000"/>
                </a:solidFill>
                <a:latin typeface="Arial" charset="0"/>
                <a:cs typeface="Arial" charset="0"/>
              </a:rPr>
              <a:t>asu</a:t>
            </a:r>
            <a:r>
              <a:rPr lang="en-US">
                <a:latin typeface="Arial" charset="0"/>
                <a:cs typeface="Arial" charset="0"/>
              </a:rPr>
              <a:t>:Room </a:t>
            </a:r>
            <a:r>
              <a:rPr lang="en-US">
                <a:solidFill>
                  <a:srgbClr val="C00000"/>
                </a:solidFill>
                <a:latin typeface="Arial" charset="0"/>
                <a:cs typeface="Arial" charset="0"/>
              </a:rPr>
              <a:t>asu</a:t>
            </a:r>
            <a:r>
              <a:rPr lang="en-US">
                <a:latin typeface="Arial" charset="0"/>
                <a:cs typeface="Arial" charset="0"/>
              </a:rPr>
              <a:t>:</a:t>
            </a:r>
            <a:r>
              <a:rPr lang="en-US">
                <a:solidFill>
                  <a:schemeClr val="folHlink"/>
                </a:solidFill>
                <a:latin typeface="Arial" charset="0"/>
                <a:cs typeface="Arial" charset="0"/>
              </a:rPr>
              <a:t>Image</a:t>
            </a:r>
            <a:r>
              <a:rPr lang="en-US">
                <a:latin typeface="Arial" charset="0"/>
                <a:cs typeface="Arial" charset="0"/>
              </a:rPr>
              <a:t>=“layout110.jpeg”&gt;BYAC110&lt;/</a:t>
            </a:r>
            <a:r>
              <a:rPr lang="en-US">
                <a:latin typeface="Arial" charset="0"/>
              </a:rPr>
              <a:t>asu:Room&gt;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:Cap&gt;82&lt;/cse:Cap&gt;</a:t>
            </a:r>
          </a:p>
          <a:p>
            <a:pPr>
              <a:lnSpc>
                <a:spcPct val="130000"/>
              </a:lnSpc>
            </a:pPr>
            <a:r>
              <a:rPr lang="en-US">
                <a:latin typeface="Arial" charset="0"/>
              </a:rPr>
              <a:t>	&lt;/cse:Course&gt;</a:t>
            </a:r>
          </a:p>
          <a:p>
            <a:pPr>
              <a:lnSpc>
                <a:spcPct val="130000"/>
              </a:lnSpc>
            </a:pPr>
            <a:r>
              <a:rPr lang="en-US">
                <a:latin typeface="Arial" charset="0"/>
              </a:rPr>
              <a:t>&lt;/cse:Courses&gt;</a:t>
            </a:r>
          </a:p>
        </p:txBody>
      </p:sp>
      <p:sp>
        <p:nvSpPr>
          <p:cNvPr id="24581" name="Text Box 5"/>
          <p:cNvSpPr txBox="1">
            <a:spLocks noChangeArrowheads="1"/>
          </p:cNvSpPr>
          <p:nvPr/>
        </p:nvSpPr>
        <p:spPr bwMode="auto">
          <a:xfrm>
            <a:off x="1965326" y="4191001"/>
            <a:ext cx="83216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Note, an element’s attributes are not automatically scoped to a namespace. In the following example, the Image attribute doesn’t belong to a namespace:</a:t>
            </a:r>
          </a:p>
          <a:p>
            <a:endParaRPr lang="en-US"/>
          </a:p>
          <a:p>
            <a:r>
              <a:rPr lang="en-US"/>
              <a:t>	&lt;</a:t>
            </a:r>
            <a:r>
              <a:rPr lang="en-US">
                <a:solidFill>
                  <a:srgbClr val="C00000"/>
                </a:solidFill>
              </a:rPr>
              <a:t>asu</a:t>
            </a:r>
            <a:r>
              <a:rPr lang="en-US"/>
              <a:t>:Room </a:t>
            </a:r>
            <a:r>
              <a:rPr lang="en-US">
                <a:solidFill>
                  <a:schemeClr val="folHlink"/>
                </a:solidFill>
              </a:rPr>
              <a:t>Image</a:t>
            </a:r>
            <a:r>
              <a:rPr lang="en-US"/>
              <a:t>=“layout110.jpeg”&gt;&lt;/asu:Room&gt;</a:t>
            </a:r>
          </a:p>
          <a:p>
            <a:endParaRPr lang="en-US"/>
          </a:p>
          <a:p>
            <a:r>
              <a:rPr lang="en-US"/>
              <a:t>However, you can use namespace prefixes to join attributes to namespaces:</a:t>
            </a:r>
          </a:p>
          <a:p>
            <a:endParaRPr lang="en-US"/>
          </a:p>
          <a:p>
            <a:r>
              <a:rPr lang="en-US"/>
              <a:t>	 &lt;</a:t>
            </a:r>
            <a:r>
              <a:rPr lang="en-US">
                <a:solidFill>
                  <a:srgbClr val="C00000"/>
                </a:solidFill>
              </a:rPr>
              <a:t>asu</a:t>
            </a:r>
            <a:r>
              <a:rPr lang="en-US"/>
              <a:t>:Room </a:t>
            </a:r>
            <a:r>
              <a:rPr lang="en-US" b="1">
                <a:solidFill>
                  <a:srgbClr val="C00000"/>
                </a:solidFill>
              </a:rPr>
              <a:t>asu</a:t>
            </a:r>
            <a:r>
              <a:rPr lang="en-US">
                <a:solidFill>
                  <a:schemeClr val="folHlink"/>
                </a:solidFill>
              </a:rPr>
              <a:t>:Image</a:t>
            </a:r>
            <a:r>
              <a:rPr lang="en-US"/>
              <a:t>=“layout110.jpeg”&gt;&lt;/asu:Room&gt;</a:t>
            </a:r>
            <a:endParaRPr lang="en-US" b="1"/>
          </a:p>
        </p:txBody>
      </p:sp>
      <p:sp>
        <p:nvSpPr>
          <p:cNvPr id="2" name="Oval 1"/>
          <p:cNvSpPr/>
          <p:nvPr/>
        </p:nvSpPr>
        <p:spPr bwMode="auto">
          <a:xfrm>
            <a:off x="3124200" y="2590800"/>
            <a:ext cx="685800" cy="3810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7" name="Oval 6"/>
          <p:cNvSpPr/>
          <p:nvPr/>
        </p:nvSpPr>
        <p:spPr bwMode="auto">
          <a:xfrm>
            <a:off x="4267200" y="2590800"/>
            <a:ext cx="685800" cy="3810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8" presetClass="emph" presetSubtype="0" fill="hold" grpId="1" nodeType="afterEffect">
                                  <p:stCondLst>
                                    <p:cond delay="0"/>
                                  </p:stCondLst>
                                  <p:childTnLst>
                                    <p:animRot by="21600000">
                                      <p:cBhvr>
                                        <p:cTn id="11" dur="2000" fill="hold"/>
                                        <p:tgtEl>
                                          <p:spTgt spid="2"/>
                                        </p:tgtEl>
                                        <p:attrNameLst>
                                          <p:attrName>r</p:attrName>
                                        </p:attrNameLst>
                                      </p:cBhvr>
                                    </p:animRot>
                                  </p:childTnLst>
                                </p:cTn>
                              </p:par>
                            </p:childTnLst>
                          </p:cTn>
                        </p:par>
                        <p:par>
                          <p:cTn id="12" fill="hold">
                            <p:stCondLst>
                              <p:cond delay="2500"/>
                            </p:stCondLst>
                            <p:childTnLst>
                              <p:par>
                                <p:cTn id="13" presetID="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3000"/>
                            </p:stCondLst>
                            <p:childTnLst>
                              <p:par>
                                <p:cTn id="18" presetID="8" presetClass="emph" presetSubtype="0" fill="hold" grpId="1" nodeType="afterEffect">
                                  <p:stCondLst>
                                    <p:cond delay="0"/>
                                  </p:stCondLst>
                                  <p:childTnLst>
                                    <p:animRot by="21600000">
                                      <p:cBhvr>
                                        <p:cTn id="19"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D3520987-01C6-438E-AF05-6543EEC5078D}" type="slidenum">
              <a:rPr lang="en-US" smtClean="0">
                <a:solidFill>
                  <a:schemeClr val="tx2"/>
                </a:solidFill>
              </a:rPr>
              <a:pPr/>
              <a:t>23</a:t>
            </a:fld>
            <a:endParaRPr lang="en-US">
              <a:solidFill>
                <a:schemeClr val="tx2"/>
              </a:solidFill>
            </a:endParaRPr>
          </a:p>
        </p:txBody>
      </p:sp>
      <p:sp>
        <p:nvSpPr>
          <p:cNvPr id="26627" name="Rectangle 3"/>
          <p:cNvSpPr>
            <a:spLocks noGrp="1" noChangeArrowheads="1"/>
          </p:cNvSpPr>
          <p:nvPr>
            <p:ph type="title"/>
          </p:nvPr>
        </p:nvSpPr>
        <p:spPr/>
        <p:txBody>
          <a:bodyPr/>
          <a:lstStyle/>
          <a:p>
            <a:pPr eaLnBrk="1" hangingPunct="1"/>
            <a:r>
              <a:rPr lang="en-US"/>
              <a:t>XML Related Technologies</a:t>
            </a:r>
            <a:endParaRPr lang="en-GB"/>
          </a:p>
        </p:txBody>
      </p:sp>
      <p:sp>
        <p:nvSpPr>
          <p:cNvPr id="38" name="Oval 27"/>
          <p:cNvSpPr>
            <a:spLocks noChangeArrowheads="1"/>
          </p:cNvSpPr>
          <p:nvPr/>
        </p:nvSpPr>
        <p:spPr bwMode="gray">
          <a:xfrm>
            <a:off x="6615114" y="5284788"/>
            <a:ext cx="1127125" cy="111601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chemeClr val="accent2">
                <a:lumMod val="40000"/>
                <a:lumOff val="60000"/>
              </a:schemeClr>
            </a:solid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39" name="Rectangle 8"/>
          <p:cNvSpPr>
            <a:spLocks noChangeArrowheads="1"/>
          </p:cNvSpPr>
          <p:nvPr/>
        </p:nvSpPr>
        <p:spPr bwMode="gray">
          <a:xfrm rot="18780000">
            <a:off x="6473826" y="3454401"/>
            <a:ext cx="573087" cy="169862"/>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0" name="Rectangle 6"/>
          <p:cNvSpPr>
            <a:spLocks noChangeArrowheads="1"/>
          </p:cNvSpPr>
          <p:nvPr/>
        </p:nvSpPr>
        <p:spPr bwMode="gray">
          <a:xfrm rot="14280000">
            <a:off x="6181725" y="4927600"/>
            <a:ext cx="920750" cy="184150"/>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1" name="Oval 10"/>
          <p:cNvSpPr>
            <a:spLocks noChangeArrowheads="1"/>
          </p:cNvSpPr>
          <p:nvPr/>
        </p:nvSpPr>
        <p:spPr bwMode="gray">
          <a:xfrm>
            <a:off x="5307014" y="3395664"/>
            <a:ext cx="1544637" cy="1527175"/>
          </a:xfrm>
          <a:prstGeom prst="ellipse">
            <a:avLst/>
          </a:prstGeom>
          <a:solidFill>
            <a:schemeClr val="accent2"/>
          </a:soli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2" name="Text Box 12"/>
          <p:cNvSpPr txBox="1">
            <a:spLocks noChangeArrowheads="1"/>
          </p:cNvSpPr>
          <p:nvPr/>
        </p:nvSpPr>
        <p:spPr bwMode="gray">
          <a:xfrm>
            <a:off x="5657850" y="3941764"/>
            <a:ext cx="876300" cy="369887"/>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a:effectLst>
                  <a:outerShdw blurRad="38100" dist="38100" dir="2700000" algn="tl">
                    <a:srgbClr val="C0C0C0"/>
                  </a:outerShdw>
                </a:effectLst>
                <a:cs typeface="Andalus" pitchFamily="2" charset="-78"/>
              </a:rPr>
              <a:t>XML</a:t>
            </a:r>
          </a:p>
        </p:txBody>
      </p:sp>
      <p:sp>
        <p:nvSpPr>
          <p:cNvPr id="43" name="Oval 15"/>
          <p:cNvSpPr>
            <a:spLocks noChangeArrowheads="1"/>
          </p:cNvSpPr>
          <p:nvPr/>
        </p:nvSpPr>
        <p:spPr bwMode="gray">
          <a:xfrm>
            <a:off x="6761163" y="2382838"/>
            <a:ext cx="1058862" cy="104775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4" name="Text Box 17"/>
          <p:cNvSpPr txBox="1">
            <a:spLocks noChangeArrowheads="1"/>
          </p:cNvSpPr>
          <p:nvPr/>
        </p:nvSpPr>
        <p:spPr bwMode="gray">
          <a:xfrm>
            <a:off x="6826251" y="2560638"/>
            <a:ext cx="950913" cy="647700"/>
          </a:xfrm>
          <a:prstGeom prst="rect">
            <a:avLst/>
          </a:prstGeom>
          <a:noFill/>
          <a:ln w="9525" algn="ctr">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err="1">
                <a:effectLst>
                  <a:outerShdw blurRad="38100" dist="38100" dir="2700000" algn="tl">
                    <a:srgbClr val="C0C0C0"/>
                  </a:outerShdw>
                </a:effectLst>
              </a:rPr>
              <a:t>XPath</a:t>
            </a:r>
            <a:endParaRPr lang="en-GB" dirty="0">
              <a:effectLst>
                <a:outerShdw blurRad="38100" dist="38100" dir="2700000" algn="tl">
                  <a:srgbClr val="C0C0C0"/>
                </a:outerShdw>
              </a:effectLst>
            </a:endParaRPr>
          </a:p>
          <a:p>
            <a:pPr algn="ctr">
              <a:defRPr/>
            </a:pPr>
            <a:r>
              <a:rPr lang="en-GB" dirty="0">
                <a:effectLst>
                  <a:outerShdw blurRad="38100" dist="38100" dir="2700000" algn="tl">
                    <a:srgbClr val="C0C0C0"/>
                  </a:outerShdw>
                </a:effectLst>
              </a:rPr>
              <a:t>XQL</a:t>
            </a:r>
          </a:p>
        </p:txBody>
      </p:sp>
      <p:sp>
        <p:nvSpPr>
          <p:cNvPr id="45" name="Rectangle 30"/>
          <p:cNvSpPr>
            <a:spLocks noChangeArrowheads="1"/>
          </p:cNvSpPr>
          <p:nvPr/>
        </p:nvSpPr>
        <p:spPr bwMode="gray">
          <a:xfrm rot="14160000">
            <a:off x="5049045" y="3171033"/>
            <a:ext cx="790575" cy="185737"/>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6" name="Oval 32"/>
          <p:cNvSpPr>
            <a:spLocks noChangeArrowheads="1"/>
          </p:cNvSpPr>
          <p:nvPr/>
        </p:nvSpPr>
        <p:spPr bwMode="gray">
          <a:xfrm>
            <a:off x="4581525" y="2212976"/>
            <a:ext cx="1112838" cy="1101725"/>
          </a:xfrm>
          <a:prstGeom prst="ellipse">
            <a:avLst/>
          </a:prstGeom>
          <a:solidFill>
            <a:schemeClr val="accent1">
              <a:lumMod val="20000"/>
              <a:lumOff val="80000"/>
            </a:schemeClr>
          </a:soli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7" name="Rectangle 6"/>
          <p:cNvSpPr>
            <a:spLocks noChangeArrowheads="1"/>
          </p:cNvSpPr>
          <p:nvPr/>
        </p:nvSpPr>
        <p:spPr bwMode="gray">
          <a:xfrm rot="7140000" flipH="1">
            <a:off x="4916489" y="5184776"/>
            <a:ext cx="1044575" cy="174625"/>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p:spPr>
        <p:txBody>
          <a:bodyPr wrap="none" anchor="ctr"/>
          <a:lstStyle/>
          <a:p>
            <a:pPr>
              <a:defRPr/>
            </a:pPr>
            <a:endParaRPr lang="en-US">
              <a:cs typeface="Andalus" pitchFamily="2" charset="-78"/>
            </a:endParaRPr>
          </a:p>
        </p:txBody>
      </p:sp>
      <p:sp>
        <p:nvSpPr>
          <p:cNvPr id="51" name="Text Box 23"/>
          <p:cNvSpPr txBox="1">
            <a:spLocks noChangeArrowheads="1"/>
          </p:cNvSpPr>
          <p:nvPr/>
        </p:nvSpPr>
        <p:spPr bwMode="gray">
          <a:xfrm>
            <a:off x="4575175" y="2382838"/>
            <a:ext cx="1143000" cy="647700"/>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a:effectLst>
                  <a:outerShdw blurRad="38100" dist="38100" dir="2700000" algn="tl">
                    <a:srgbClr val="C0C0C0"/>
                  </a:outerShdw>
                </a:effectLst>
              </a:rPr>
              <a:t>DTD</a:t>
            </a:r>
          </a:p>
          <a:p>
            <a:pPr algn="ctr">
              <a:defRPr/>
            </a:pPr>
            <a:r>
              <a:rPr lang="en-GB" dirty="0">
                <a:effectLst>
                  <a:outerShdw blurRad="38100" dist="38100" dir="2700000" algn="tl">
                    <a:srgbClr val="C0C0C0"/>
                  </a:outerShdw>
                </a:effectLst>
              </a:rPr>
              <a:t>Schema</a:t>
            </a:r>
          </a:p>
        </p:txBody>
      </p:sp>
      <p:sp>
        <p:nvSpPr>
          <p:cNvPr id="52" name="Text Box 29"/>
          <p:cNvSpPr txBox="1">
            <a:spLocks noChangeArrowheads="1"/>
          </p:cNvSpPr>
          <p:nvPr/>
        </p:nvSpPr>
        <p:spPr bwMode="gray">
          <a:xfrm>
            <a:off x="6562726" y="5524501"/>
            <a:ext cx="1254125" cy="646113"/>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US" dirty="0">
                <a:effectLst>
                  <a:outerShdw blurRad="38100" dist="38100" dir="2700000" algn="tl">
                    <a:srgbClr val="C0C0C0"/>
                  </a:outerShdw>
                </a:effectLst>
              </a:rPr>
              <a:t>DOM</a:t>
            </a:r>
          </a:p>
          <a:p>
            <a:pPr algn="ctr">
              <a:defRPr/>
            </a:pPr>
            <a:r>
              <a:rPr lang="en-US" dirty="0">
                <a:effectLst>
                  <a:outerShdw blurRad="38100" dist="38100" dir="2700000" algn="tl">
                    <a:srgbClr val="C0C0C0"/>
                  </a:outerShdw>
                </a:effectLst>
              </a:rPr>
              <a:t>SAX</a:t>
            </a:r>
          </a:p>
        </p:txBody>
      </p:sp>
      <p:grpSp>
        <p:nvGrpSpPr>
          <p:cNvPr id="2" name="Group 29"/>
          <p:cNvGrpSpPr>
            <a:grpSpLocks/>
          </p:cNvGrpSpPr>
          <p:nvPr/>
        </p:nvGrpSpPr>
        <p:grpSpPr bwMode="auto">
          <a:xfrm>
            <a:off x="6811964" y="3798888"/>
            <a:ext cx="3475037" cy="1301750"/>
            <a:chOff x="5287963" y="3070225"/>
            <a:chExt cx="3475037" cy="1301750"/>
          </a:xfrm>
        </p:grpSpPr>
        <p:sp>
          <p:nvSpPr>
            <p:cNvPr id="48" name="Rectangle 7"/>
            <p:cNvSpPr>
              <a:spLocks noChangeArrowheads="1"/>
            </p:cNvSpPr>
            <p:nvPr/>
          </p:nvSpPr>
          <p:spPr bwMode="gray">
            <a:xfrm rot="540000" flipV="1">
              <a:off x="5287963" y="3513137"/>
              <a:ext cx="703262" cy="157163"/>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49" name="Oval 27"/>
            <p:cNvSpPr>
              <a:spLocks noChangeArrowheads="1"/>
            </p:cNvSpPr>
            <p:nvPr/>
          </p:nvSpPr>
          <p:spPr bwMode="gray">
            <a:xfrm>
              <a:off x="5838825" y="3070225"/>
              <a:ext cx="1316038" cy="1301750"/>
            </a:xfrm>
            <a:prstGeom prst="ellipse">
              <a:avLst/>
            </a:prstGeom>
            <a:solidFill>
              <a:schemeClr val="accent1">
                <a:lumMod val="20000"/>
                <a:lumOff val="80000"/>
              </a:schemeClr>
            </a:soli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50" name="Text Box 29"/>
            <p:cNvSpPr txBox="1">
              <a:spLocks noChangeArrowheads="1"/>
            </p:cNvSpPr>
            <p:nvPr/>
          </p:nvSpPr>
          <p:spPr bwMode="gray">
            <a:xfrm>
              <a:off x="7154863" y="3421062"/>
              <a:ext cx="1608137" cy="646113"/>
            </a:xfrm>
            <a:prstGeom prst="rect">
              <a:avLst/>
            </a:prstGeom>
            <a:noFill/>
            <a:ln w="9525">
              <a:noFill/>
              <a:miter lim="800000"/>
              <a:headEnd/>
              <a:tailEnd/>
            </a:ln>
            <a:effectLst/>
          </p:spPr>
          <p:txBody>
            <a:bodyPr>
              <a:spAutoFit/>
            </a:bodyPr>
            <a:lstStyle/>
            <a:p>
              <a:pPr>
                <a:defRPr/>
              </a:pPr>
              <a:r>
                <a:rPr lang="en-US" dirty="0"/>
                <a:t>XML Style and </a:t>
              </a:r>
            </a:p>
            <a:p>
              <a:pPr>
                <a:defRPr/>
              </a:pPr>
              <a:r>
                <a:rPr lang="en-US" dirty="0"/>
                <a:t>Transformation</a:t>
              </a:r>
              <a:endParaRPr lang="en-US" dirty="0">
                <a:effectLst>
                  <a:outerShdw blurRad="38100" dist="38100" dir="2700000" algn="tl">
                    <a:srgbClr val="C0C0C0"/>
                  </a:outerShdw>
                </a:effectLst>
                <a:cs typeface="Andalus" pitchFamily="2" charset="-78"/>
              </a:endParaRPr>
            </a:p>
          </p:txBody>
        </p:sp>
        <p:sp>
          <p:nvSpPr>
            <p:cNvPr id="53" name="Rectangle 52"/>
            <p:cNvSpPr>
              <a:spLocks noChangeArrowheads="1"/>
            </p:cNvSpPr>
            <p:nvPr/>
          </p:nvSpPr>
          <p:spPr bwMode="auto">
            <a:xfrm>
              <a:off x="5895975" y="3349625"/>
              <a:ext cx="1212850" cy="646112"/>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US" dirty="0">
                  <a:effectLst>
                    <a:outerShdw blurRad="38100" dist="38100" dir="2700000" algn="tl">
                      <a:srgbClr val="C0C0C0"/>
                    </a:outerShdw>
                  </a:effectLst>
                </a:rPr>
                <a:t>XSL</a:t>
              </a:r>
            </a:p>
            <a:p>
              <a:pPr algn="ctr">
                <a:defRPr/>
              </a:pPr>
              <a:r>
                <a:rPr lang="en-US" dirty="0">
                  <a:effectLst>
                    <a:outerShdw blurRad="38100" dist="38100" dir="2700000" algn="tl">
                      <a:srgbClr val="C0C0C0"/>
                    </a:outerShdw>
                  </a:effectLst>
                </a:rPr>
                <a:t>XSLT</a:t>
              </a:r>
            </a:p>
          </p:txBody>
        </p:sp>
      </p:grpSp>
      <p:sp>
        <p:nvSpPr>
          <p:cNvPr id="57" name="Rectangle 56"/>
          <p:cNvSpPr/>
          <p:nvPr/>
        </p:nvSpPr>
        <p:spPr>
          <a:xfrm>
            <a:off x="3505200" y="2166939"/>
            <a:ext cx="1265238" cy="923925"/>
          </a:xfrm>
          <a:prstGeom prst="rect">
            <a:avLst/>
          </a:prstGeom>
          <a:effectLst>
            <a:outerShdw blurRad="76200" dir="18900000" sy="23000" kx="-1200000" algn="bl" rotWithShape="0">
              <a:prstClr val="black">
                <a:alpha val="20000"/>
              </a:prstClr>
            </a:outerShdw>
          </a:effectLst>
        </p:spPr>
        <p:txBody>
          <a:bodyPr>
            <a:spAutoFit/>
          </a:bodyPr>
          <a:lstStyle/>
          <a:p>
            <a:pPr>
              <a:defRPr/>
            </a:pPr>
            <a:r>
              <a:rPr lang="en-US" dirty="0"/>
              <a:t>Document</a:t>
            </a:r>
          </a:p>
          <a:p>
            <a:pPr>
              <a:defRPr/>
            </a:pPr>
            <a:r>
              <a:rPr lang="en-US" dirty="0"/>
              <a:t>Type Definition</a:t>
            </a:r>
          </a:p>
        </p:txBody>
      </p:sp>
      <p:sp>
        <p:nvSpPr>
          <p:cNvPr id="58" name="Rectangle 57"/>
          <p:cNvSpPr/>
          <p:nvPr/>
        </p:nvSpPr>
        <p:spPr>
          <a:xfrm>
            <a:off x="7777163" y="2444751"/>
            <a:ext cx="1555750" cy="923925"/>
          </a:xfrm>
          <a:prstGeom prst="rect">
            <a:avLst/>
          </a:prstGeom>
          <a:effectLst>
            <a:outerShdw blurRad="76200" dir="18900000" sy="23000" kx="-1200000" algn="bl" rotWithShape="0">
              <a:prstClr val="black">
                <a:alpha val="20000"/>
              </a:prstClr>
            </a:outerShdw>
          </a:effectLst>
        </p:spPr>
        <p:txBody>
          <a:bodyPr>
            <a:spAutoFit/>
          </a:bodyPr>
          <a:lstStyle/>
          <a:p>
            <a:pPr>
              <a:defRPr/>
            </a:pPr>
            <a:r>
              <a:rPr lang="en-US" dirty="0"/>
              <a:t>XML Parser</a:t>
            </a:r>
          </a:p>
          <a:p>
            <a:pPr>
              <a:defRPr/>
            </a:pPr>
            <a:r>
              <a:rPr lang="en-US" dirty="0"/>
              <a:t>XML Query</a:t>
            </a:r>
          </a:p>
          <a:p>
            <a:pPr>
              <a:defRPr/>
            </a:pPr>
            <a:r>
              <a:rPr lang="en-US" dirty="0"/>
              <a:t>Language</a:t>
            </a:r>
          </a:p>
        </p:txBody>
      </p:sp>
      <p:sp>
        <p:nvSpPr>
          <p:cNvPr id="59" name="Rectangle 58"/>
          <p:cNvSpPr/>
          <p:nvPr/>
        </p:nvSpPr>
        <p:spPr>
          <a:xfrm>
            <a:off x="7583488" y="5692775"/>
            <a:ext cx="1782762" cy="369888"/>
          </a:xfrm>
          <a:prstGeom prst="rect">
            <a:avLst/>
          </a:prstGeom>
        </p:spPr>
        <p:txBody>
          <a:bodyPr>
            <a:spAutoFit/>
          </a:bodyPr>
          <a:lstStyle/>
          <a:p>
            <a:pPr algn="ctr">
              <a:defRPr/>
            </a:pPr>
            <a:r>
              <a:rPr lang="en-US" dirty="0"/>
              <a:t>XML Parsers </a:t>
            </a:r>
          </a:p>
        </p:txBody>
      </p:sp>
      <p:grpSp>
        <p:nvGrpSpPr>
          <p:cNvPr id="3" name="Group 30"/>
          <p:cNvGrpSpPr>
            <a:grpSpLocks/>
          </p:cNvGrpSpPr>
          <p:nvPr/>
        </p:nvGrpSpPr>
        <p:grpSpPr bwMode="auto">
          <a:xfrm>
            <a:off x="1795464" y="3427413"/>
            <a:ext cx="3538537" cy="1644650"/>
            <a:chOff x="312738" y="2651125"/>
            <a:chExt cx="3538537" cy="1644650"/>
          </a:xfrm>
        </p:grpSpPr>
        <p:sp>
          <p:nvSpPr>
            <p:cNvPr id="54" name="Rectangle 7"/>
            <p:cNvSpPr>
              <a:spLocks noChangeArrowheads="1"/>
            </p:cNvSpPr>
            <p:nvPr/>
          </p:nvSpPr>
          <p:spPr bwMode="gray">
            <a:xfrm rot="21120000">
              <a:off x="2881313" y="3487737"/>
              <a:ext cx="969962" cy="165100"/>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55" name="Oval 21"/>
            <p:cNvSpPr>
              <a:spLocks noChangeArrowheads="1"/>
            </p:cNvSpPr>
            <p:nvPr/>
          </p:nvSpPr>
          <p:spPr bwMode="gray">
            <a:xfrm>
              <a:off x="1836738" y="2651125"/>
              <a:ext cx="1603375" cy="164465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56" name="Text Box 34"/>
            <p:cNvSpPr txBox="1">
              <a:spLocks noChangeArrowheads="1"/>
            </p:cNvSpPr>
            <p:nvPr/>
          </p:nvSpPr>
          <p:spPr bwMode="gray">
            <a:xfrm>
              <a:off x="1836738" y="2743200"/>
              <a:ext cx="1603375" cy="1477962"/>
            </a:xfrm>
            <a:prstGeom prst="rect">
              <a:avLst/>
            </a:prstGeom>
            <a:noFill/>
            <a:ln w="9525" algn="ctr">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US" dirty="0">
                  <a:effectLst>
                    <a:outerShdw blurRad="38100" dist="38100" dir="2700000" algn="tl">
                      <a:srgbClr val="C0C0C0"/>
                    </a:outerShdw>
                  </a:effectLst>
                  <a:cs typeface="Andalus" pitchFamily="2" charset="-78"/>
                </a:rPr>
                <a:t>SOAP</a:t>
              </a:r>
            </a:p>
            <a:p>
              <a:pPr algn="ctr">
                <a:defRPr/>
              </a:pPr>
              <a:r>
                <a:rPr lang="en-US" dirty="0">
                  <a:effectLst>
                    <a:outerShdw blurRad="38100" dist="38100" dir="2700000" algn="tl">
                      <a:srgbClr val="C0C0C0"/>
                    </a:outerShdw>
                  </a:effectLst>
                  <a:cs typeface="Andalus" pitchFamily="2" charset="-78"/>
                </a:rPr>
                <a:t>WSDL</a:t>
              </a:r>
            </a:p>
            <a:p>
              <a:pPr algn="ctr">
                <a:defRPr/>
              </a:pPr>
              <a:r>
                <a:rPr lang="en-US" dirty="0">
                  <a:effectLst>
                    <a:outerShdw blurRad="38100" dist="38100" dir="2700000" algn="tl">
                      <a:srgbClr val="C0C0C0"/>
                    </a:outerShdw>
                  </a:effectLst>
                  <a:cs typeface="Andalus" pitchFamily="2" charset="-78"/>
                </a:rPr>
                <a:t>UDDI/ebXML</a:t>
              </a:r>
            </a:p>
            <a:p>
              <a:pPr algn="ctr">
                <a:defRPr/>
              </a:pPr>
              <a:r>
                <a:rPr lang="en-US" dirty="0">
                  <a:effectLst>
                    <a:outerShdw blurRad="38100" dist="38100" dir="2700000" algn="tl">
                      <a:srgbClr val="C0C0C0"/>
                    </a:outerShdw>
                  </a:effectLst>
                  <a:cs typeface="Andalus" pitchFamily="2" charset="-78"/>
                </a:rPr>
                <a:t>OWL</a:t>
              </a:r>
            </a:p>
            <a:p>
              <a:pPr algn="ctr">
                <a:defRPr/>
              </a:pPr>
              <a:r>
                <a:rPr lang="en-GB" dirty="0">
                  <a:effectLst>
                    <a:outerShdw blurRad="38100" dist="38100" dir="2700000" algn="tl">
                      <a:srgbClr val="C0C0C0"/>
                    </a:outerShdw>
                  </a:effectLst>
                  <a:cs typeface="Andalus" pitchFamily="2" charset="-78"/>
                </a:rPr>
                <a:t>BPEL</a:t>
              </a:r>
            </a:p>
          </p:txBody>
        </p:sp>
        <p:sp>
          <p:nvSpPr>
            <p:cNvPr id="60" name="Rectangle 59"/>
            <p:cNvSpPr/>
            <p:nvPr/>
          </p:nvSpPr>
          <p:spPr>
            <a:xfrm>
              <a:off x="312738" y="3163887"/>
              <a:ext cx="1782762" cy="923925"/>
            </a:xfrm>
            <a:prstGeom prst="rect">
              <a:avLst/>
            </a:prstGeom>
          </p:spPr>
          <p:txBody>
            <a:bodyPr>
              <a:spAutoFit/>
            </a:bodyPr>
            <a:lstStyle/>
            <a:p>
              <a:pPr algn="ctr">
                <a:defRPr/>
              </a:pPr>
              <a:r>
                <a:rPr lang="en-US" dirty="0"/>
                <a:t>XML-based</a:t>
              </a:r>
            </a:p>
            <a:p>
              <a:pPr algn="ctr">
                <a:defRPr/>
              </a:pPr>
              <a:r>
                <a:rPr lang="en-US" dirty="0"/>
                <a:t>Protocols and Languages</a:t>
              </a:r>
            </a:p>
          </p:txBody>
        </p:sp>
      </p:grpSp>
      <p:sp>
        <p:nvSpPr>
          <p:cNvPr id="61" name="Oval 27"/>
          <p:cNvSpPr>
            <a:spLocks noChangeArrowheads="1"/>
          </p:cNvSpPr>
          <p:nvPr/>
        </p:nvSpPr>
        <p:spPr bwMode="gray">
          <a:xfrm>
            <a:off x="4724401" y="5246688"/>
            <a:ext cx="993775" cy="98425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chemeClr val="tx2">
                <a:lumMod val="20000"/>
                <a:lumOff val="80000"/>
              </a:schemeClr>
            </a:solidFill>
            <a:round/>
            <a:headEnd/>
            <a:tailEnd/>
          </a:ln>
          <a:effectLst>
            <a:outerShdw blurRad="76200" dir="18900000" sy="23000" kx="-1200000" algn="bl" rotWithShape="0">
              <a:prstClr val="black">
                <a:alpha val="20000"/>
              </a:prstClr>
            </a:outerShdw>
          </a:effectLst>
        </p:spPr>
        <p:txBody>
          <a:bodyPr wrap="none" anchor="ctr"/>
          <a:lstStyle/>
          <a:p>
            <a:pPr>
              <a:defRPr/>
            </a:pPr>
            <a:endParaRPr lang="en-US" dirty="0">
              <a:cs typeface="Andalus" pitchFamily="2" charset="-78"/>
            </a:endParaRPr>
          </a:p>
        </p:txBody>
      </p:sp>
      <p:sp>
        <p:nvSpPr>
          <p:cNvPr id="62" name="Text Box 29"/>
          <p:cNvSpPr txBox="1">
            <a:spLocks noChangeArrowheads="1"/>
          </p:cNvSpPr>
          <p:nvPr/>
        </p:nvSpPr>
        <p:spPr bwMode="gray">
          <a:xfrm>
            <a:off x="4733301" y="5246688"/>
            <a:ext cx="984874" cy="923330"/>
          </a:xfrm>
          <a:prstGeom prst="rect">
            <a:avLst/>
          </a:prstGeom>
          <a:noFill/>
          <a:ln w="9525">
            <a:noFill/>
            <a:miter lim="800000"/>
            <a:headEnd/>
            <a:tailEnd/>
          </a:ln>
          <a:effectLst/>
        </p:spPr>
        <p:txBody>
          <a:bodyPr wrap="square">
            <a:spAutoFit/>
          </a:bodyPr>
          <a:lstStyle/>
          <a:p>
            <a:pPr algn="ctr">
              <a:defRPr/>
            </a:pPr>
            <a:r>
              <a:rPr lang="en-US" dirty="0">
                <a:effectLst>
                  <a:outerShdw blurRad="38100" dist="38100" dir="2700000" algn="tl">
                    <a:srgbClr val="C0C0C0"/>
                  </a:outerShdw>
                </a:effectLst>
                <a:cs typeface="Andalus" pitchFamily="2" charset="-78"/>
              </a:rPr>
              <a:t>C#</a:t>
            </a:r>
          </a:p>
          <a:p>
            <a:pPr algn="ctr">
              <a:defRPr/>
            </a:pPr>
            <a:r>
              <a:rPr lang="en-US" dirty="0">
                <a:effectLst>
                  <a:outerShdw blurRad="38100" dist="38100" dir="2700000" algn="tl">
                    <a:srgbClr val="C0C0C0"/>
                  </a:outerShdw>
                </a:effectLst>
                <a:cs typeface="Andalus" pitchFamily="2" charset="-78"/>
              </a:rPr>
              <a:t>Java</a:t>
            </a:r>
            <a:br>
              <a:rPr lang="en-US" dirty="0">
                <a:effectLst>
                  <a:outerShdw blurRad="38100" dist="38100" dir="2700000" algn="tl">
                    <a:srgbClr val="C0C0C0"/>
                  </a:outerShdw>
                </a:effectLst>
                <a:cs typeface="Andalus" pitchFamily="2" charset="-78"/>
              </a:rPr>
            </a:br>
            <a:r>
              <a:rPr lang="en-US" dirty="0">
                <a:effectLst>
                  <a:outerShdw blurRad="38100" dist="38100" dir="2700000" algn="tl">
                    <a:srgbClr val="C0C0C0"/>
                  </a:outerShdw>
                </a:effectLst>
                <a:cs typeface="Andalus" pitchFamily="2" charset="-78"/>
              </a:rPr>
              <a:t>Python</a:t>
            </a:r>
          </a:p>
        </p:txBody>
      </p:sp>
      <p:sp>
        <p:nvSpPr>
          <p:cNvPr id="63" name="Rectangle 62"/>
          <p:cNvSpPr/>
          <p:nvPr/>
        </p:nvSpPr>
        <p:spPr>
          <a:xfrm>
            <a:off x="3236913" y="5648325"/>
            <a:ext cx="1782762" cy="369888"/>
          </a:xfrm>
          <a:prstGeom prst="rect">
            <a:avLst/>
          </a:prstGeom>
        </p:spPr>
        <p:txBody>
          <a:bodyPr>
            <a:spAutoFit/>
          </a:bodyPr>
          <a:lstStyle/>
          <a:p>
            <a:pPr algn="ctr">
              <a:defRPr/>
            </a:pPr>
            <a:r>
              <a:rPr lang="en-US" dirty="0"/>
              <a:t>Processing</a:t>
            </a:r>
          </a:p>
        </p:txBody>
      </p:sp>
      <p:sp>
        <p:nvSpPr>
          <p:cNvPr id="32" name="Rectangle 6"/>
          <p:cNvSpPr>
            <a:spLocks noChangeArrowheads="1"/>
          </p:cNvSpPr>
          <p:nvPr/>
        </p:nvSpPr>
        <p:spPr bwMode="gray">
          <a:xfrm rot="5820000" flipH="1">
            <a:off x="5646739" y="2824164"/>
            <a:ext cx="1044575" cy="174625"/>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p:spPr>
        <p:txBody>
          <a:bodyPr wrap="none" anchor="ctr"/>
          <a:lstStyle/>
          <a:p>
            <a:pPr>
              <a:defRPr/>
            </a:pPr>
            <a:endParaRPr lang="en-US">
              <a:cs typeface="Andalus" pitchFamily="2" charset="-78"/>
            </a:endParaRPr>
          </a:p>
        </p:txBody>
      </p:sp>
      <p:sp>
        <p:nvSpPr>
          <p:cNvPr id="33" name="Oval 32"/>
          <p:cNvSpPr>
            <a:spLocks noChangeArrowheads="1"/>
          </p:cNvSpPr>
          <p:nvPr/>
        </p:nvSpPr>
        <p:spPr bwMode="gray">
          <a:xfrm>
            <a:off x="5715000" y="1263650"/>
            <a:ext cx="1187450" cy="1174750"/>
          </a:xfrm>
          <a:prstGeom prst="ellipse">
            <a:avLst/>
          </a:prstGeom>
          <a:solidFill>
            <a:schemeClr val="accent1">
              <a:lumMod val="20000"/>
              <a:lumOff val="80000"/>
            </a:schemeClr>
          </a:soli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cs typeface="Andalus" pitchFamily="2" charset="-78"/>
            </a:endParaRPr>
          </a:p>
        </p:txBody>
      </p:sp>
      <p:sp>
        <p:nvSpPr>
          <p:cNvPr id="34" name="Text Box 23"/>
          <p:cNvSpPr txBox="1">
            <a:spLocks noChangeArrowheads="1"/>
          </p:cNvSpPr>
          <p:nvPr/>
        </p:nvSpPr>
        <p:spPr bwMode="gray">
          <a:xfrm>
            <a:off x="5718175" y="1371601"/>
            <a:ext cx="1143000" cy="923925"/>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a:effectLst>
                  <a:outerShdw blurRad="38100" dist="38100" dir="2700000" algn="tl">
                    <a:srgbClr val="C0C0C0"/>
                  </a:outerShdw>
                </a:effectLst>
              </a:rPr>
              <a:t>HTML</a:t>
            </a:r>
          </a:p>
          <a:p>
            <a:pPr algn="ctr">
              <a:defRPr/>
            </a:pPr>
            <a:r>
              <a:rPr lang="en-GB" dirty="0">
                <a:effectLst>
                  <a:outerShdw blurRad="38100" dist="38100" dir="2700000" algn="tl">
                    <a:srgbClr val="C0C0C0"/>
                  </a:outerShdw>
                </a:effectLst>
              </a:rPr>
              <a:t>XHTML</a:t>
            </a:r>
          </a:p>
          <a:p>
            <a:pPr algn="ctr">
              <a:defRPr/>
            </a:pPr>
            <a:r>
              <a:rPr lang="en-GB" dirty="0">
                <a:effectLst>
                  <a:outerShdw blurRad="38100" dist="38100" dir="2700000" algn="tl">
                    <a:srgbClr val="C0C0C0"/>
                  </a:outerShdw>
                </a:effectLst>
              </a:rPr>
              <a:t>XAML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down)">
                                      <p:cBhvr>
                                        <p:cTn id="12" dur="500"/>
                                        <p:tgtEl>
                                          <p:spTgt spid="45"/>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down)">
                                      <p:cBhvr>
                                        <p:cTn id="16" dur="500"/>
                                        <p:tgtEl>
                                          <p:spTgt spid="4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nodeType="afterGroup">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down)">
                                      <p:cBhvr>
                                        <p:cTn id="23" dur="500"/>
                                        <p:tgtEl>
                                          <p:spTgt spid="57"/>
                                        </p:tgtEl>
                                      </p:cBhvr>
                                    </p:animEffect>
                                  </p:childTnLst>
                                </p:cTn>
                              </p:par>
                            </p:childTnLst>
                          </p:cTn>
                        </p:par>
                        <p:par>
                          <p:cTn id="24" fill="hold" nodeType="afterGroup">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500"/>
                                        <p:tgtEl>
                                          <p:spTgt spid="40"/>
                                        </p:tgtEl>
                                      </p:cBhvr>
                                    </p:animEffect>
                                  </p:childTnLst>
                                </p:cTn>
                              </p:par>
                            </p:childTnLst>
                          </p:cTn>
                        </p:par>
                        <p:par>
                          <p:cTn id="28" fill="hold" nodeType="afterGroup">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up)">
                                      <p:cBhvr>
                                        <p:cTn id="31" dur="500"/>
                                        <p:tgtEl>
                                          <p:spTgt spid="52"/>
                                        </p:tgtEl>
                                      </p:cBhvr>
                                    </p:animEffect>
                                  </p:childTnLst>
                                </p:cTn>
                              </p:par>
                            </p:childTnLst>
                          </p:cTn>
                        </p:par>
                        <p:par>
                          <p:cTn id="32" fill="hold" nodeType="afterGroup">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up)">
                                      <p:cBhvr>
                                        <p:cTn id="35" dur="500"/>
                                        <p:tgtEl>
                                          <p:spTgt spid="38"/>
                                        </p:tgtEl>
                                      </p:cBhvr>
                                    </p:animEffect>
                                  </p:childTnLst>
                                </p:cTn>
                              </p:par>
                            </p:childTnLst>
                          </p:cTn>
                        </p:par>
                        <p:par>
                          <p:cTn id="36" fill="hold" nodeType="afterGroup">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up)">
                                      <p:cBhvr>
                                        <p:cTn id="39" dur="500"/>
                                        <p:tgtEl>
                                          <p:spTgt spid="59"/>
                                        </p:tgtEl>
                                      </p:cBhvr>
                                    </p:animEffect>
                                  </p:childTnLst>
                                </p:cTn>
                              </p:par>
                            </p:childTnLst>
                          </p:cTn>
                        </p:par>
                        <p:par>
                          <p:cTn id="40" fill="hold" nodeType="afterGroup">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childTnLst>
                          </p:cTn>
                        </p:par>
                        <p:par>
                          <p:cTn id="44" fill="hold" nodeType="afterGroup">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nodeType="afterGroup">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left)">
                                      <p:cBhvr>
                                        <p:cTn id="51" dur="500"/>
                                        <p:tgtEl>
                                          <p:spTgt spid="43"/>
                                        </p:tgtEl>
                                      </p:cBhvr>
                                    </p:animEffect>
                                  </p:childTnLst>
                                </p:cTn>
                              </p:par>
                            </p:childTnLst>
                          </p:cTn>
                        </p:par>
                        <p:par>
                          <p:cTn id="52" fill="hold" nodeType="afterGroup">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left)">
                                      <p:cBhvr>
                                        <p:cTn id="55" dur="500"/>
                                        <p:tgtEl>
                                          <p:spTgt spid="5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up)">
                                      <p:cBhvr>
                                        <p:cTn id="60" dur="500"/>
                                        <p:tgtEl>
                                          <p:spTgt spid="47"/>
                                        </p:tgtEl>
                                      </p:cBhvr>
                                    </p:animEffect>
                                  </p:childTnLst>
                                </p:cTn>
                              </p:par>
                            </p:childTnLst>
                          </p:cTn>
                        </p:par>
                        <p:par>
                          <p:cTn id="61" fill="hold" nodeType="afterGroup">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up)">
                                      <p:cBhvr>
                                        <p:cTn id="64" dur="500"/>
                                        <p:tgtEl>
                                          <p:spTgt spid="61"/>
                                        </p:tgtEl>
                                      </p:cBhvr>
                                    </p:animEffect>
                                  </p:childTnLst>
                                </p:cTn>
                              </p:par>
                            </p:childTnLst>
                          </p:cTn>
                        </p:par>
                        <p:par>
                          <p:cTn id="65" fill="hold" nodeType="afterGroup">
                            <p:stCondLst>
                              <p:cond delay="1000"/>
                            </p:stCondLst>
                            <p:childTnLst>
                              <p:par>
                                <p:cTn id="66" presetID="22" presetClass="entr" presetSubtype="1" fill="hold" grpId="0" nodeType="after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wipe(up)">
                                      <p:cBhvr>
                                        <p:cTn id="68" dur="500"/>
                                        <p:tgtEl>
                                          <p:spTgt spid="62"/>
                                        </p:tgtEl>
                                      </p:cBhvr>
                                    </p:animEffect>
                                  </p:childTnLst>
                                </p:cTn>
                              </p:par>
                            </p:childTnLst>
                          </p:cTn>
                        </p:par>
                        <p:par>
                          <p:cTn id="69" fill="hold" nodeType="afterGroup">
                            <p:stCondLst>
                              <p:cond delay="1500"/>
                            </p:stCondLst>
                            <p:childTnLst>
                              <p:par>
                                <p:cTn id="70" presetID="22" presetClass="entr" presetSubtype="1" fill="hold" grpId="0" nodeType="after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wipe(up)">
                                      <p:cBhvr>
                                        <p:cTn id="72" dur="500"/>
                                        <p:tgtEl>
                                          <p:spTgt spid="63"/>
                                        </p:tgtEl>
                                      </p:cBhvr>
                                    </p:animEffect>
                                  </p:childTnLst>
                                </p:cTn>
                              </p:par>
                            </p:childTnLst>
                          </p:cTn>
                        </p:par>
                        <p:par>
                          <p:cTn id="73" fill="hold" nodeType="afterGroup">
                            <p:stCondLst>
                              <p:cond delay="2000"/>
                            </p:stCondLst>
                            <p:childTnLst>
                              <p:par>
                                <p:cTn id="74" presetID="22" presetClass="entr" presetSubtype="8" fill="hold" nodeType="after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wipe(left)">
                                      <p:cBhvr>
                                        <p:cTn id="76" dur="500"/>
                                        <p:tgtEl>
                                          <p:spTgt spid="2"/>
                                        </p:tgtEl>
                                      </p:cBhvr>
                                    </p:animEffect>
                                  </p:childTnLst>
                                </p:cTn>
                              </p:par>
                            </p:childTnLst>
                          </p:cTn>
                        </p:par>
                        <p:par>
                          <p:cTn id="77" fill="hold" nodeType="afterGroup">
                            <p:stCondLst>
                              <p:cond delay="2500"/>
                            </p:stCondLst>
                            <p:childTnLst>
                              <p:par>
                                <p:cTn id="78" presetID="22" presetClass="entr" presetSubtype="4" fill="hold" grpId="0" nodeType="after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wipe(down)">
                                      <p:cBhvr>
                                        <p:cTn id="80" dur="500"/>
                                        <p:tgtEl>
                                          <p:spTgt spid="32"/>
                                        </p:tgtEl>
                                      </p:cBhvr>
                                    </p:animEffect>
                                  </p:childTnLst>
                                </p:cTn>
                              </p:par>
                            </p:childTnLst>
                          </p:cTn>
                        </p:par>
                        <p:par>
                          <p:cTn id="81" fill="hold" nodeType="afterGroup">
                            <p:stCondLst>
                              <p:cond delay="3000"/>
                            </p:stCondLst>
                            <p:childTnLst>
                              <p:par>
                                <p:cTn id="82" presetID="22" presetClass="entr" presetSubtype="4"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down)">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3" grpId="0" animBg="1"/>
      <p:bldP spid="44" grpId="0"/>
      <p:bldP spid="45" grpId="0" animBg="1"/>
      <p:bldP spid="46" grpId="0" animBg="1"/>
      <p:bldP spid="47" grpId="0" animBg="1"/>
      <p:bldP spid="51" grpId="0"/>
      <p:bldP spid="52" grpId="0"/>
      <p:bldP spid="57" grpId="0"/>
      <p:bldP spid="58" grpId="0"/>
      <p:bldP spid="59" grpId="0"/>
      <p:bldP spid="61" grpId="0" animBg="1"/>
      <p:bldP spid="62" grpId="0"/>
      <p:bldP spid="63" grpId="0"/>
      <p:bldP spid="32" grpId="0" animBg="1"/>
      <p:bldP spid="33" grpId="0" animBg="1"/>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a:noFill/>
        </p:spPr>
        <p:txBody>
          <a:bodyPr>
            <a:normAutofit/>
          </a:bodyPr>
          <a:lstStyle/>
          <a:p>
            <a:pPr eaLnBrk="1" hangingPunct="1"/>
            <a:r>
              <a:rPr lang="en-US"/>
              <a:t>XML Parsers</a:t>
            </a:r>
          </a:p>
        </p:txBody>
      </p:sp>
      <p:sp>
        <p:nvSpPr>
          <p:cNvPr id="331170" name="Rectangle 418"/>
          <p:cNvSpPr>
            <a:spLocks noGrp="1" noChangeArrowheads="1"/>
          </p:cNvSpPr>
          <p:nvPr>
            <p:ph idx="1"/>
          </p:nvPr>
        </p:nvSpPr>
        <p:spPr>
          <a:noFill/>
        </p:spPr>
        <p:txBody>
          <a:bodyPr>
            <a:normAutofit/>
          </a:bodyPr>
          <a:lstStyle/>
          <a:p>
            <a:pPr eaLnBrk="1" hangingPunct="1">
              <a:lnSpc>
                <a:spcPct val="110000"/>
              </a:lnSpc>
              <a:buFont typeface="Wingdings" pitchFamily="2" charset="2"/>
              <a:buNone/>
            </a:pPr>
            <a:r>
              <a:rPr lang="en-US" sz="2400" dirty="0"/>
              <a:t>There are three types of parsers for extracting data from XML</a:t>
            </a:r>
          </a:p>
          <a:p>
            <a:pPr eaLnBrk="1" hangingPunct="1">
              <a:lnSpc>
                <a:spcPct val="110000"/>
              </a:lnSpc>
            </a:pPr>
            <a:r>
              <a:rPr lang="en-US" sz="2400" dirty="0"/>
              <a:t>DOM: Document Object Model</a:t>
            </a:r>
          </a:p>
          <a:p>
            <a:pPr lvl="1" eaLnBrk="1" hangingPunct="1">
              <a:lnSpc>
                <a:spcPct val="110000"/>
              </a:lnSpc>
            </a:pPr>
            <a:r>
              <a:rPr lang="en-US" sz="2000" dirty="0"/>
              <a:t>www.w3.org/TR/DOM-level-2-core</a:t>
            </a:r>
          </a:p>
          <a:p>
            <a:pPr lvl="1" eaLnBrk="1" hangingPunct="1">
              <a:lnSpc>
                <a:spcPct val="110000"/>
              </a:lnSpc>
            </a:pPr>
            <a:r>
              <a:rPr lang="en-US" sz="2000" dirty="0"/>
              <a:t>Read the entire document into the memory for random access -- problem: if the doc is huge.</a:t>
            </a:r>
          </a:p>
          <a:p>
            <a:pPr lvl="1" eaLnBrk="1" hangingPunct="1">
              <a:lnSpc>
                <a:spcPct val="110000"/>
              </a:lnSpc>
            </a:pPr>
            <a:r>
              <a:rPr lang="en-US" sz="2000" dirty="0">
                <a:solidFill>
                  <a:schemeClr val="folHlink"/>
                </a:solidFill>
              </a:rPr>
              <a:t>Java DOM Parser: http://www.jdom.org/</a:t>
            </a:r>
          </a:p>
          <a:p>
            <a:pPr lvl="1" eaLnBrk="1" hangingPunct="1">
              <a:lnSpc>
                <a:spcPct val="110000"/>
              </a:lnSpc>
            </a:pPr>
            <a:r>
              <a:rPr lang="en-US" sz="2000" dirty="0">
                <a:solidFill>
                  <a:schemeClr val="folHlink"/>
                </a:solidFill>
              </a:rPr>
              <a:t>MSXML</a:t>
            </a:r>
            <a:r>
              <a:rPr lang="en-US" sz="2000" dirty="0"/>
              <a:t>: free MS parser that supports DOM, as well as SAX </a:t>
            </a:r>
          </a:p>
          <a:p>
            <a:pPr eaLnBrk="1" hangingPunct="1">
              <a:lnSpc>
                <a:spcPct val="110000"/>
              </a:lnSpc>
            </a:pPr>
            <a:r>
              <a:rPr lang="en-US" sz="2400" dirty="0"/>
              <a:t>SAX: Simple (Stream) API for XML</a:t>
            </a:r>
          </a:p>
          <a:p>
            <a:pPr lvl="1" eaLnBrk="1" hangingPunct="1">
              <a:lnSpc>
                <a:spcPct val="110000"/>
              </a:lnSpc>
            </a:pPr>
            <a:r>
              <a:rPr lang="en-US" sz="2000" dirty="0"/>
              <a:t>www.saxproject.org</a:t>
            </a:r>
          </a:p>
          <a:p>
            <a:pPr lvl="1" eaLnBrk="1" hangingPunct="1">
              <a:lnSpc>
                <a:spcPct val="110000"/>
              </a:lnSpc>
            </a:pPr>
            <a:r>
              <a:rPr lang="en-US" sz="2000" dirty="0"/>
              <a:t>Not a w3 standard</a:t>
            </a:r>
          </a:p>
          <a:p>
            <a:pPr lvl="1" eaLnBrk="1" hangingPunct="1">
              <a:lnSpc>
                <a:spcPct val="110000"/>
              </a:lnSpc>
            </a:pPr>
            <a:r>
              <a:rPr lang="en-US" sz="2000" dirty="0"/>
              <a:t>Event-based API, read the document in a stream</a:t>
            </a:r>
          </a:p>
          <a:p>
            <a:pPr lvl="1" eaLnBrk="1" hangingPunct="1">
              <a:lnSpc>
                <a:spcPct val="110000"/>
              </a:lnSpc>
            </a:pPr>
            <a:r>
              <a:rPr lang="en-US" sz="2000" dirty="0"/>
              <a:t>Developed by the Java community, </a:t>
            </a:r>
            <a:r>
              <a:rPr lang="en-US" sz="2000"/>
              <a:t>and supported </a:t>
            </a:r>
            <a:r>
              <a:rPr lang="en-US" sz="2000" dirty="0"/>
              <a:t>in all environments</a:t>
            </a:r>
          </a:p>
          <a:p>
            <a:pPr eaLnBrk="1" hangingPunct="1">
              <a:lnSpc>
                <a:spcPct val="110000"/>
              </a:lnSpc>
            </a:pPr>
            <a:r>
              <a:rPr lang="en-US" sz="2400" dirty="0"/>
              <a:t>XPath</a:t>
            </a:r>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00AD69C-4A18-40CC-8A91-D0B156E6C86A}" type="slidenum">
              <a:rPr lang="en-US" smtClean="0">
                <a:solidFill>
                  <a:schemeClr val="tx2"/>
                </a:solidFill>
              </a:rPr>
              <a:pPr/>
              <a:t>24</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1170">
                                            <p:txEl>
                                              <p:pRg st="6" end="6"/>
                                            </p:txEl>
                                          </p:spTgt>
                                        </p:tgtEl>
                                        <p:attrNameLst>
                                          <p:attrName>style.visibility</p:attrName>
                                        </p:attrNameLst>
                                      </p:cBhvr>
                                      <p:to>
                                        <p:strVal val="visible"/>
                                      </p:to>
                                    </p:set>
                                    <p:animEffect transition="in" filter="wipe(up)">
                                      <p:cBhvr>
                                        <p:cTn id="7" dur="500"/>
                                        <p:tgtEl>
                                          <p:spTgt spid="331170">
                                            <p:txEl>
                                              <p:pRg st="6" end="6"/>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31170">
                                            <p:txEl>
                                              <p:pRg st="7" end="7"/>
                                            </p:txEl>
                                          </p:spTgt>
                                        </p:tgtEl>
                                        <p:attrNameLst>
                                          <p:attrName>style.visibility</p:attrName>
                                        </p:attrNameLst>
                                      </p:cBhvr>
                                      <p:to>
                                        <p:strVal val="visible"/>
                                      </p:to>
                                    </p:set>
                                    <p:animEffect transition="in" filter="wipe(up)">
                                      <p:cBhvr>
                                        <p:cTn id="11" dur="500"/>
                                        <p:tgtEl>
                                          <p:spTgt spid="331170">
                                            <p:txEl>
                                              <p:pRg st="7" end="7"/>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31170">
                                            <p:txEl>
                                              <p:pRg st="8" end="8"/>
                                            </p:txEl>
                                          </p:spTgt>
                                        </p:tgtEl>
                                        <p:attrNameLst>
                                          <p:attrName>style.visibility</p:attrName>
                                        </p:attrNameLst>
                                      </p:cBhvr>
                                      <p:to>
                                        <p:strVal val="visible"/>
                                      </p:to>
                                    </p:set>
                                    <p:animEffect transition="in" filter="wipe(up)">
                                      <p:cBhvr>
                                        <p:cTn id="15" dur="500"/>
                                        <p:tgtEl>
                                          <p:spTgt spid="331170">
                                            <p:txEl>
                                              <p:pRg st="8" end="8"/>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31170">
                                            <p:txEl>
                                              <p:pRg st="9" end="9"/>
                                            </p:txEl>
                                          </p:spTgt>
                                        </p:tgtEl>
                                        <p:attrNameLst>
                                          <p:attrName>style.visibility</p:attrName>
                                        </p:attrNameLst>
                                      </p:cBhvr>
                                      <p:to>
                                        <p:strVal val="visible"/>
                                      </p:to>
                                    </p:set>
                                    <p:animEffect transition="in" filter="wipe(up)">
                                      <p:cBhvr>
                                        <p:cTn id="19" dur="500"/>
                                        <p:tgtEl>
                                          <p:spTgt spid="331170">
                                            <p:txEl>
                                              <p:pRg st="9" end="9"/>
                                            </p:txEl>
                                          </p:spTgt>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31170">
                                            <p:txEl>
                                              <p:pRg st="10" end="10"/>
                                            </p:txEl>
                                          </p:spTgt>
                                        </p:tgtEl>
                                        <p:attrNameLst>
                                          <p:attrName>style.visibility</p:attrName>
                                        </p:attrNameLst>
                                      </p:cBhvr>
                                      <p:to>
                                        <p:strVal val="visible"/>
                                      </p:to>
                                    </p:set>
                                    <p:animEffect transition="in" filter="wipe(up)">
                                      <p:cBhvr>
                                        <p:cTn id="23" dur="500"/>
                                        <p:tgtEl>
                                          <p:spTgt spid="331170">
                                            <p:txEl>
                                              <p:pRg st="10" end="10"/>
                                            </p:txEl>
                                          </p:spTgt>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331170">
                                            <p:txEl>
                                              <p:pRg st="11" end="11"/>
                                            </p:txEl>
                                          </p:spTgt>
                                        </p:tgtEl>
                                        <p:attrNameLst>
                                          <p:attrName>style.visibility</p:attrName>
                                        </p:attrNameLst>
                                      </p:cBhvr>
                                      <p:to>
                                        <p:strVal val="visible"/>
                                      </p:to>
                                    </p:set>
                                    <p:animEffect transition="in" filter="wipe(up)">
                                      <p:cBhvr>
                                        <p:cTn id="27" dur="500"/>
                                        <p:tgtEl>
                                          <p:spTgt spid="33117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noFill/>
        </p:spPr>
        <p:txBody>
          <a:bodyPr>
            <a:normAutofit/>
          </a:bodyPr>
          <a:lstStyle/>
          <a:p>
            <a:pPr eaLnBrk="1" hangingPunct="1"/>
            <a:r>
              <a:rPr lang="en-US" dirty="0"/>
              <a:t>XML Classes in </a:t>
            </a:r>
            <a:r>
              <a:rPr lang="en-US" dirty="0" err="1"/>
              <a:t>.Net</a:t>
            </a:r>
            <a:r>
              <a:rPr lang="en-US" dirty="0"/>
              <a:t> </a:t>
            </a:r>
          </a:p>
        </p:txBody>
      </p:sp>
      <p:sp>
        <p:nvSpPr>
          <p:cNvPr id="472067" name="Rectangle 3"/>
          <p:cNvSpPr>
            <a:spLocks noGrp="1" noChangeArrowheads="1"/>
          </p:cNvSpPr>
          <p:nvPr>
            <p:ph idx="1"/>
          </p:nvPr>
        </p:nvSpPr>
        <p:spPr>
          <a:noFill/>
        </p:spPr>
        <p:txBody>
          <a:bodyPr/>
          <a:lstStyle/>
          <a:p>
            <a:pPr eaLnBrk="1" hangingPunct="1">
              <a:lnSpc>
                <a:spcPct val="106000"/>
              </a:lnSpc>
            </a:pPr>
            <a:r>
              <a:rPr lang="en-US"/>
              <a:t>The .Net FCL’s </a:t>
            </a:r>
            <a:r>
              <a:rPr lang="en-US" i="1">
                <a:solidFill>
                  <a:srgbClr val="0000FF"/>
                </a:solidFill>
              </a:rPr>
              <a:t>System.Xml</a:t>
            </a:r>
            <a:r>
              <a:rPr lang="en-US" i="1"/>
              <a:t> </a:t>
            </a:r>
            <a:r>
              <a:rPr lang="en-US"/>
              <a:t>namespace offers a variety of classes for reading and writing XML documents. </a:t>
            </a:r>
          </a:p>
          <a:p>
            <a:pPr eaLnBrk="1" hangingPunct="1">
              <a:lnSpc>
                <a:spcPct val="106000"/>
              </a:lnSpc>
            </a:pPr>
            <a:r>
              <a:rPr lang="en-US"/>
              <a:t>The </a:t>
            </a:r>
            <a:r>
              <a:rPr lang="en-US" i="1">
                <a:solidFill>
                  <a:srgbClr val="0000FF"/>
                </a:solidFill>
              </a:rPr>
              <a:t>XmlDocument</a:t>
            </a:r>
            <a:r>
              <a:rPr lang="en-US" i="1"/>
              <a:t> </a:t>
            </a:r>
            <a:r>
              <a:rPr lang="en-US"/>
              <a:t>class is similar to MSXML, but is simpler to use. </a:t>
            </a:r>
          </a:p>
          <a:p>
            <a:pPr eaLnBrk="1" hangingPunct="1">
              <a:lnSpc>
                <a:spcPct val="106000"/>
              </a:lnSpc>
            </a:pPr>
            <a:r>
              <a:rPr lang="en-US"/>
              <a:t>If you prefer a stream-based approach (SAX), you can use </a:t>
            </a:r>
            <a:r>
              <a:rPr lang="en-US" i="1">
                <a:solidFill>
                  <a:srgbClr val="0000FF"/>
                </a:solidFill>
              </a:rPr>
              <a:t>XmlTextReader</a:t>
            </a:r>
            <a:r>
              <a:rPr lang="en-US" i="1"/>
              <a:t> </a:t>
            </a:r>
            <a:r>
              <a:rPr lang="en-US"/>
              <a:t>or the schema-aware </a:t>
            </a:r>
            <a:br>
              <a:rPr lang="en-US"/>
            </a:br>
            <a:r>
              <a:rPr lang="en-US" i="1">
                <a:solidFill>
                  <a:srgbClr val="0000FF"/>
                </a:solidFill>
              </a:rPr>
              <a:t>XmlvalidatingReader</a:t>
            </a:r>
            <a:r>
              <a:rPr lang="en-US" i="1"/>
              <a:t>, </a:t>
            </a:r>
            <a:r>
              <a:rPr lang="en-US"/>
              <a:t>instead. </a:t>
            </a:r>
          </a:p>
          <a:p>
            <a:pPr eaLnBrk="1" hangingPunct="1">
              <a:lnSpc>
                <a:spcPct val="106000"/>
              </a:lnSpc>
            </a:pPr>
            <a:r>
              <a:rPr lang="en-US"/>
              <a:t>A complementary class named </a:t>
            </a:r>
            <a:r>
              <a:rPr lang="en-US" i="1">
                <a:solidFill>
                  <a:srgbClr val="0000FF"/>
                </a:solidFill>
              </a:rPr>
              <a:t>XmlTextWriter</a:t>
            </a:r>
            <a:r>
              <a:rPr lang="en-US" i="1"/>
              <a:t> </a:t>
            </a:r>
            <a:r>
              <a:rPr lang="en-US"/>
              <a:t>allows you to create XML documents from scratch. </a:t>
            </a:r>
          </a:p>
        </p:txBody>
      </p:sp>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272A095-BD6A-4279-8F63-599E2255F530}" type="slidenum">
              <a:rPr lang="en-US" smtClean="0">
                <a:solidFill>
                  <a:schemeClr val="tx2"/>
                </a:solidFill>
              </a:rPr>
              <a:pPr/>
              <a:t>25</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72067">
                                            <p:txEl>
                                              <p:pRg st="2" end="2"/>
                                            </p:txEl>
                                          </p:spTgt>
                                        </p:tgtEl>
                                        <p:attrNameLst>
                                          <p:attrName>style.visibility</p:attrName>
                                        </p:attrNameLst>
                                      </p:cBhvr>
                                      <p:to>
                                        <p:strVal val="visible"/>
                                      </p:to>
                                    </p:set>
                                    <p:animEffect transition="in" filter="wipe(up)">
                                      <p:cBhvr>
                                        <p:cTn id="7" dur="500"/>
                                        <p:tgtEl>
                                          <p:spTgt spid="4720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2067">
                                            <p:txEl>
                                              <p:pRg st="3" end="3"/>
                                            </p:txEl>
                                          </p:spTgt>
                                        </p:tgtEl>
                                        <p:attrNameLst>
                                          <p:attrName>style.visibility</p:attrName>
                                        </p:attrNameLst>
                                      </p:cBhvr>
                                      <p:to>
                                        <p:strVal val="visible"/>
                                      </p:to>
                                    </p:set>
                                    <p:animEffect transition="in" filter="wipe(up)">
                                      <p:cBhvr>
                                        <p:cTn id="12" dur="500"/>
                                        <p:tgtEl>
                                          <p:spTgt spid="472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noFill/>
        </p:spPr>
        <p:txBody>
          <a:bodyPr>
            <a:normAutofit/>
          </a:bodyPr>
          <a:lstStyle/>
          <a:p>
            <a:pPr eaLnBrk="1" hangingPunct="1"/>
            <a:r>
              <a:rPr lang="en-US"/>
              <a:t>The </a:t>
            </a:r>
            <a:r>
              <a:rPr lang="en-US" i="1"/>
              <a:t>XmlDocument </a:t>
            </a:r>
            <a:r>
              <a:rPr lang="en-US"/>
              <a:t>Class in .Net </a:t>
            </a:r>
          </a:p>
        </p:txBody>
      </p:sp>
      <p:sp>
        <p:nvSpPr>
          <p:cNvPr id="473091" name="Rectangle 3"/>
          <p:cNvSpPr>
            <a:spLocks noGrp="1" noChangeArrowheads="1"/>
          </p:cNvSpPr>
          <p:nvPr>
            <p:ph idx="1"/>
          </p:nvPr>
        </p:nvSpPr>
        <p:spPr>
          <a:noFill/>
        </p:spPr>
        <p:txBody>
          <a:bodyPr>
            <a:normAutofit/>
          </a:bodyPr>
          <a:lstStyle/>
          <a:p>
            <a:pPr eaLnBrk="1" hangingPunct="1">
              <a:lnSpc>
                <a:spcPct val="104000"/>
              </a:lnSpc>
            </a:pPr>
            <a:r>
              <a:rPr lang="en-US" sz="2400" b="1" i="1">
                <a:solidFill>
                  <a:schemeClr val="folHlink"/>
                </a:solidFill>
              </a:rPr>
              <a:t>XmlNode </a:t>
            </a:r>
            <a:r>
              <a:rPr lang="en-US" sz="2400"/>
              <a:t>class is the base class in .Net’s implementation of the DOM.</a:t>
            </a:r>
          </a:p>
          <a:p>
            <a:pPr eaLnBrk="1" hangingPunct="1">
              <a:lnSpc>
                <a:spcPct val="104000"/>
              </a:lnSpc>
            </a:pPr>
            <a:r>
              <a:rPr lang="en-US" sz="2400"/>
              <a:t>Each node of a DOM tree is an instance of </a:t>
            </a:r>
            <a:r>
              <a:rPr lang="en-US" sz="2400" i="1"/>
              <a:t>XmlNode</a:t>
            </a:r>
            <a:r>
              <a:rPr lang="en-US" sz="2400" b="1" i="1">
                <a:solidFill>
                  <a:schemeClr val="folHlink"/>
                </a:solidFill>
              </a:rPr>
              <a:t> </a:t>
            </a:r>
            <a:r>
              <a:rPr lang="en-US" sz="2400"/>
              <a:t>class, which exposes methods and properties for navigating a DOM tree, e.g., reading and writing node content, adding and removing nodes. </a:t>
            </a:r>
          </a:p>
          <a:p>
            <a:pPr eaLnBrk="1" hangingPunct="1">
              <a:lnSpc>
                <a:spcPct val="104000"/>
              </a:lnSpc>
            </a:pPr>
            <a:r>
              <a:rPr lang="en-US" sz="2400" i="1">
                <a:solidFill>
                  <a:srgbClr val="0000FF"/>
                </a:solidFill>
              </a:rPr>
              <a:t>XmlDocument</a:t>
            </a:r>
            <a:r>
              <a:rPr lang="en-US" sz="2400" i="1"/>
              <a:t> </a:t>
            </a:r>
            <a:r>
              <a:rPr lang="en-US" sz="2400"/>
              <a:t>derives (inherits) from </a:t>
            </a:r>
            <a:r>
              <a:rPr lang="en-US" sz="2400" i="1"/>
              <a:t>XmlNode </a:t>
            </a:r>
            <a:r>
              <a:rPr lang="en-US" sz="2400"/>
              <a:t>and adds methods and properties of its own, supporting loading and saving of documents, the creation of new nodes, and other operations. </a:t>
            </a:r>
          </a:p>
          <a:p>
            <a:pPr eaLnBrk="1" hangingPunct="1">
              <a:lnSpc>
                <a:spcPct val="104000"/>
              </a:lnSpc>
            </a:pPr>
            <a:r>
              <a:rPr lang="en-US" sz="2400" i="1"/>
              <a:t>XmlDocument </a:t>
            </a:r>
            <a:r>
              <a:rPr lang="en-US" sz="2400"/>
              <a:t>provides a programmatic interface to XML documents that complies with the DOM specification. </a:t>
            </a:r>
          </a:p>
          <a:p>
            <a:pPr eaLnBrk="1" hangingPunct="1">
              <a:lnSpc>
                <a:spcPct val="104000"/>
              </a:lnSpc>
            </a:pPr>
            <a:r>
              <a:rPr lang="en-US" sz="2400"/>
              <a:t>It represents a document as an upside-down rooted tree of </a:t>
            </a:r>
            <a:r>
              <a:rPr lang="en-US" sz="2400" b="1">
                <a:solidFill>
                  <a:schemeClr val="folHlink"/>
                </a:solidFill>
              </a:rPr>
              <a:t>nodes</a:t>
            </a:r>
            <a:r>
              <a:rPr lang="en-US" sz="2400"/>
              <a:t>, with the root element, or document element, at the top. </a:t>
            </a:r>
          </a:p>
          <a:p>
            <a:pPr eaLnBrk="1" hangingPunct="1">
              <a:lnSpc>
                <a:spcPct val="104000"/>
              </a:lnSpc>
            </a:pPr>
            <a:endParaRPr lang="en-US" sz="2400"/>
          </a:p>
        </p:txBody>
      </p:sp>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E267A51-6872-4E04-BB32-518EB4AAA22D}" type="slidenum">
              <a:rPr lang="en-US" smtClean="0">
                <a:solidFill>
                  <a:schemeClr val="tx2"/>
                </a:solidFill>
              </a:rPr>
              <a:pPr/>
              <a:t>26</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animEffect transition="in" filter="wipe(up)">
                                      <p:cBhvr>
                                        <p:cTn id="7" dur="500"/>
                                        <p:tgtEl>
                                          <p:spTgt spid="473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3091">
                                            <p:txEl>
                                              <p:pRg st="1" end="1"/>
                                            </p:txEl>
                                          </p:spTgt>
                                        </p:tgtEl>
                                        <p:attrNameLst>
                                          <p:attrName>style.visibility</p:attrName>
                                        </p:attrNameLst>
                                      </p:cBhvr>
                                      <p:to>
                                        <p:strVal val="visible"/>
                                      </p:to>
                                    </p:set>
                                    <p:animEffect transition="in" filter="wipe(up)">
                                      <p:cBhvr>
                                        <p:cTn id="12" dur="500"/>
                                        <p:tgtEl>
                                          <p:spTgt spid="473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73091">
                                            <p:txEl>
                                              <p:pRg st="2" end="2"/>
                                            </p:txEl>
                                          </p:spTgt>
                                        </p:tgtEl>
                                        <p:attrNameLst>
                                          <p:attrName>style.visibility</p:attrName>
                                        </p:attrNameLst>
                                      </p:cBhvr>
                                      <p:to>
                                        <p:strVal val="visible"/>
                                      </p:to>
                                    </p:set>
                                    <p:animEffect transition="in" filter="wipe(up)">
                                      <p:cBhvr>
                                        <p:cTn id="17" dur="500"/>
                                        <p:tgtEl>
                                          <p:spTgt spid="473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73091">
                                            <p:txEl>
                                              <p:pRg st="3" end="3"/>
                                            </p:txEl>
                                          </p:spTgt>
                                        </p:tgtEl>
                                        <p:attrNameLst>
                                          <p:attrName>style.visibility</p:attrName>
                                        </p:attrNameLst>
                                      </p:cBhvr>
                                      <p:to>
                                        <p:strVal val="visible"/>
                                      </p:to>
                                    </p:set>
                                    <p:animEffect transition="in" filter="wipe(up)">
                                      <p:cBhvr>
                                        <p:cTn id="22" dur="500"/>
                                        <p:tgtEl>
                                          <p:spTgt spid="473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73091">
                                            <p:txEl>
                                              <p:pRg st="4" end="4"/>
                                            </p:txEl>
                                          </p:spTgt>
                                        </p:tgtEl>
                                        <p:attrNameLst>
                                          <p:attrName>style.visibility</p:attrName>
                                        </p:attrNameLst>
                                      </p:cBhvr>
                                      <p:to>
                                        <p:strVal val="visible"/>
                                      </p:to>
                                    </p:set>
                                    <p:animEffect transition="in" filter="wipe(up)">
                                      <p:cBhvr>
                                        <p:cTn id="27" dur="500"/>
                                        <p:tgtEl>
                                          <p:spTgt spid="473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573AC1A-01BD-4BE9-9AA8-A8F79B838556}" type="slidenum">
              <a:rPr lang="en-US" smtClean="0">
                <a:solidFill>
                  <a:schemeClr val="tx2"/>
                </a:solidFill>
              </a:rPr>
              <a:pPr/>
              <a:t>27</a:t>
            </a:fld>
            <a:endParaRPr lang="en-US">
              <a:solidFill>
                <a:schemeClr val="tx2"/>
              </a:solidFill>
            </a:endParaRPr>
          </a:p>
        </p:txBody>
      </p:sp>
      <p:sp>
        <p:nvSpPr>
          <p:cNvPr id="30723" name="Rectangle 4"/>
          <p:cNvSpPr>
            <a:spLocks noGrp="1" noChangeArrowheads="1"/>
          </p:cNvSpPr>
          <p:nvPr>
            <p:ph type="title"/>
          </p:nvPr>
        </p:nvSpPr>
        <p:spPr/>
        <p:txBody>
          <a:bodyPr>
            <a:normAutofit/>
          </a:bodyPr>
          <a:lstStyle/>
          <a:p>
            <a:r>
              <a:rPr lang="en-US" dirty="0"/>
              <a:t>DOM Representation of a Simple XML Doc</a:t>
            </a:r>
          </a:p>
        </p:txBody>
      </p:sp>
      <p:sp>
        <p:nvSpPr>
          <p:cNvPr id="30724" name="AutoShape 7"/>
          <p:cNvSpPr>
            <a:spLocks noChangeArrowheads="1"/>
          </p:cNvSpPr>
          <p:nvPr/>
        </p:nvSpPr>
        <p:spPr bwMode="auto">
          <a:xfrm>
            <a:off x="3429000" y="5676900"/>
            <a:ext cx="3168650" cy="342900"/>
          </a:xfrm>
          <a:prstGeom prst="flowChartInputOutput">
            <a:avLst/>
          </a:prstGeom>
          <a:solidFill>
            <a:srgbClr val="FFFFFF"/>
          </a:solidFill>
          <a:ln w="9525">
            <a:solidFill>
              <a:schemeClr val="tx1"/>
            </a:solidFill>
            <a:miter lim="800000"/>
            <a:headEnd/>
            <a:tailEnd/>
          </a:ln>
        </p:spPr>
        <p:txBody>
          <a:bodyPr wrap="none" anchor="ctr"/>
          <a:lstStyle/>
          <a:p>
            <a:pPr algn="ctr"/>
            <a:r>
              <a:rPr lang="en-US"/>
              <a:t>Short =“Distr Soft Dev”</a:t>
            </a:r>
          </a:p>
        </p:txBody>
      </p:sp>
      <p:cxnSp>
        <p:nvCxnSpPr>
          <p:cNvPr id="30725" name="AutoShape 14"/>
          <p:cNvCxnSpPr>
            <a:cxnSpLocks noChangeShapeType="1"/>
          </p:cNvCxnSpPr>
          <p:nvPr/>
        </p:nvCxnSpPr>
        <p:spPr bwMode="auto">
          <a:xfrm>
            <a:off x="2690813" y="3765551"/>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26" name="AutoShape 15"/>
          <p:cNvCxnSpPr>
            <a:cxnSpLocks noChangeShapeType="1"/>
          </p:cNvCxnSpPr>
          <p:nvPr/>
        </p:nvCxnSpPr>
        <p:spPr bwMode="auto">
          <a:xfrm>
            <a:off x="5613400" y="2309813"/>
            <a:ext cx="0" cy="341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27" name="AutoShape 17"/>
          <p:cNvCxnSpPr>
            <a:cxnSpLocks noChangeShapeType="1"/>
          </p:cNvCxnSpPr>
          <p:nvPr/>
        </p:nvCxnSpPr>
        <p:spPr bwMode="auto">
          <a:xfrm rot="5400000" flipH="1" flipV="1">
            <a:off x="5524501" y="587376"/>
            <a:ext cx="1587" cy="5668962"/>
          </a:xfrm>
          <a:prstGeom prst="bentConnector3">
            <a:avLst>
              <a:gd name="adj1" fmla="val 14395468"/>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0728" name="AutoShape 18"/>
          <p:cNvCxnSpPr>
            <a:cxnSpLocks noChangeShapeType="1"/>
          </p:cNvCxnSpPr>
          <p:nvPr/>
        </p:nvCxnSpPr>
        <p:spPr bwMode="auto">
          <a:xfrm>
            <a:off x="5618163" y="2994026"/>
            <a:ext cx="0" cy="4286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29" name="AutoShape 20"/>
          <p:cNvCxnSpPr>
            <a:cxnSpLocks noChangeShapeType="1"/>
          </p:cNvCxnSpPr>
          <p:nvPr/>
        </p:nvCxnSpPr>
        <p:spPr bwMode="auto">
          <a:xfrm>
            <a:off x="4248150" y="3765551"/>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0" name="AutoShape 22"/>
          <p:cNvCxnSpPr>
            <a:cxnSpLocks noChangeShapeType="1"/>
          </p:cNvCxnSpPr>
          <p:nvPr/>
        </p:nvCxnSpPr>
        <p:spPr bwMode="auto">
          <a:xfrm>
            <a:off x="5618163" y="3765551"/>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1" name="AutoShape 24"/>
          <p:cNvCxnSpPr>
            <a:cxnSpLocks noChangeShapeType="1"/>
          </p:cNvCxnSpPr>
          <p:nvPr/>
        </p:nvCxnSpPr>
        <p:spPr bwMode="auto">
          <a:xfrm>
            <a:off x="6988175" y="3765551"/>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2" name="AutoShape 26"/>
          <p:cNvCxnSpPr>
            <a:cxnSpLocks noChangeShapeType="1"/>
          </p:cNvCxnSpPr>
          <p:nvPr/>
        </p:nvCxnSpPr>
        <p:spPr bwMode="auto">
          <a:xfrm>
            <a:off x="8358188" y="3765551"/>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3" name="AutoShape 28"/>
          <p:cNvCxnSpPr>
            <a:cxnSpLocks noChangeShapeType="1"/>
            <a:stCxn id="30741" idx="3"/>
            <a:endCxn id="30724" idx="2"/>
          </p:cNvCxnSpPr>
          <p:nvPr/>
        </p:nvCxnSpPr>
        <p:spPr bwMode="auto">
          <a:xfrm>
            <a:off x="3276600" y="3592514"/>
            <a:ext cx="469900" cy="22558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4" name="Straight Arrow Connector 27"/>
          <p:cNvCxnSpPr>
            <a:cxnSpLocks noChangeShapeType="1"/>
          </p:cNvCxnSpPr>
          <p:nvPr/>
        </p:nvCxnSpPr>
        <p:spPr bwMode="auto">
          <a:xfrm rot="5400000">
            <a:off x="4137819" y="3310731"/>
            <a:ext cx="222250"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5" name="Straight Arrow Connector 32"/>
          <p:cNvCxnSpPr>
            <a:cxnSpLocks noChangeShapeType="1"/>
          </p:cNvCxnSpPr>
          <p:nvPr/>
        </p:nvCxnSpPr>
        <p:spPr bwMode="auto">
          <a:xfrm rot="5400000">
            <a:off x="6878638" y="3311525"/>
            <a:ext cx="220662"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36" name="TextBox 35"/>
          <p:cNvSpPr txBox="1">
            <a:spLocks noChangeArrowheads="1"/>
          </p:cNvSpPr>
          <p:nvPr/>
        </p:nvSpPr>
        <p:spPr bwMode="auto">
          <a:xfrm>
            <a:off x="9220200" y="3124201"/>
            <a:ext cx="9540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Element</a:t>
            </a:r>
          </a:p>
          <a:p>
            <a:r>
              <a:rPr lang="en-US"/>
              <a:t>names</a:t>
            </a:r>
          </a:p>
        </p:txBody>
      </p:sp>
      <p:sp>
        <p:nvSpPr>
          <p:cNvPr id="30737" name="TextBox 36"/>
          <p:cNvSpPr txBox="1">
            <a:spLocks noChangeArrowheads="1"/>
          </p:cNvSpPr>
          <p:nvPr/>
        </p:nvSpPr>
        <p:spPr bwMode="auto">
          <a:xfrm>
            <a:off x="9296400" y="4419601"/>
            <a:ext cx="9540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Element</a:t>
            </a:r>
          </a:p>
          <a:p>
            <a:r>
              <a:rPr lang="en-US"/>
              <a:t>content</a:t>
            </a:r>
          </a:p>
        </p:txBody>
      </p:sp>
      <p:sp>
        <p:nvSpPr>
          <p:cNvPr id="30738" name="TextBox 37"/>
          <p:cNvSpPr txBox="1">
            <a:spLocks noChangeArrowheads="1"/>
          </p:cNvSpPr>
          <p:nvPr/>
        </p:nvSpPr>
        <p:spPr bwMode="auto">
          <a:xfrm rot="4740000">
            <a:off x="3060700" y="4035425"/>
            <a:ext cx="954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attribute</a:t>
            </a:r>
          </a:p>
        </p:txBody>
      </p:sp>
      <p:sp>
        <p:nvSpPr>
          <p:cNvPr id="30739" name="Rounded Rectangle 30"/>
          <p:cNvSpPr>
            <a:spLocks noChangeArrowheads="1"/>
          </p:cNvSpPr>
          <p:nvPr/>
        </p:nvSpPr>
        <p:spPr bwMode="auto">
          <a:xfrm>
            <a:off x="5062539" y="1966913"/>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Courses</a:t>
            </a:r>
          </a:p>
        </p:txBody>
      </p:sp>
      <p:sp>
        <p:nvSpPr>
          <p:cNvPr id="30740" name="Rounded Rectangle 31"/>
          <p:cNvSpPr>
            <a:spLocks noChangeArrowheads="1"/>
          </p:cNvSpPr>
          <p:nvPr/>
        </p:nvSpPr>
        <p:spPr bwMode="auto">
          <a:xfrm>
            <a:off x="5030789" y="2651125"/>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Course</a:t>
            </a:r>
          </a:p>
        </p:txBody>
      </p:sp>
      <p:sp>
        <p:nvSpPr>
          <p:cNvPr id="30741" name="Rounded Rectangle 32"/>
          <p:cNvSpPr>
            <a:spLocks noChangeArrowheads="1"/>
          </p:cNvSpPr>
          <p:nvPr/>
        </p:nvSpPr>
        <p:spPr bwMode="auto">
          <a:xfrm>
            <a:off x="2111376" y="3421063"/>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Name</a:t>
            </a:r>
          </a:p>
        </p:txBody>
      </p:sp>
      <p:sp>
        <p:nvSpPr>
          <p:cNvPr id="30742" name="Rounded Rectangle 33"/>
          <p:cNvSpPr>
            <a:spLocks noChangeArrowheads="1"/>
          </p:cNvSpPr>
          <p:nvPr/>
        </p:nvSpPr>
        <p:spPr bwMode="auto">
          <a:xfrm>
            <a:off x="3667126" y="3422650"/>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Code</a:t>
            </a:r>
          </a:p>
        </p:txBody>
      </p:sp>
      <p:sp>
        <p:nvSpPr>
          <p:cNvPr id="30743" name="Rounded Rectangle 34"/>
          <p:cNvSpPr>
            <a:spLocks noChangeArrowheads="1"/>
          </p:cNvSpPr>
          <p:nvPr/>
        </p:nvSpPr>
        <p:spPr bwMode="auto">
          <a:xfrm>
            <a:off x="5010151" y="3421063"/>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Level</a:t>
            </a:r>
          </a:p>
        </p:txBody>
      </p:sp>
      <p:sp>
        <p:nvSpPr>
          <p:cNvPr id="30744" name="Rounded Rectangle 35"/>
          <p:cNvSpPr>
            <a:spLocks noChangeArrowheads="1"/>
          </p:cNvSpPr>
          <p:nvPr/>
        </p:nvSpPr>
        <p:spPr bwMode="auto">
          <a:xfrm>
            <a:off x="6380164" y="3422650"/>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Room</a:t>
            </a:r>
          </a:p>
        </p:txBody>
      </p:sp>
      <p:sp>
        <p:nvSpPr>
          <p:cNvPr id="30745" name="Rounded Rectangle 36"/>
          <p:cNvSpPr>
            <a:spLocks noChangeArrowheads="1"/>
          </p:cNvSpPr>
          <p:nvPr/>
        </p:nvSpPr>
        <p:spPr bwMode="auto">
          <a:xfrm>
            <a:off x="7750176" y="3422650"/>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Cap</a:t>
            </a:r>
          </a:p>
        </p:txBody>
      </p:sp>
      <p:sp>
        <p:nvSpPr>
          <p:cNvPr id="30746" name="Rectangle 37"/>
          <p:cNvSpPr>
            <a:spLocks noChangeArrowheads="1"/>
          </p:cNvSpPr>
          <p:nvPr/>
        </p:nvSpPr>
        <p:spPr bwMode="auto">
          <a:xfrm>
            <a:off x="2057401" y="4449763"/>
            <a:ext cx="1165225" cy="684212"/>
          </a:xfrm>
          <a:prstGeom prst="rect">
            <a:avLst/>
          </a:prstGeom>
          <a:solidFill>
            <a:schemeClr val="bg1"/>
          </a:solidFill>
          <a:ln w="9525" algn="ctr">
            <a:solidFill>
              <a:schemeClr val="tx1"/>
            </a:solidFill>
            <a:round/>
            <a:headEnd/>
            <a:tailEnd/>
          </a:ln>
        </p:spPr>
        <p:txBody>
          <a:bodyPr/>
          <a:lstStyle/>
          <a:p>
            <a:pPr algn="ctr"/>
            <a:r>
              <a:rPr lang="en-US" sz="1400"/>
              <a:t>Distributed </a:t>
            </a:r>
            <a:br>
              <a:rPr lang="en-US" sz="1400"/>
            </a:br>
            <a:r>
              <a:rPr lang="en-US" sz="1400"/>
              <a:t>Software </a:t>
            </a:r>
            <a:br>
              <a:rPr lang="en-US" sz="1400"/>
            </a:br>
            <a:r>
              <a:rPr lang="en-US" sz="1400"/>
              <a:t>Development</a:t>
            </a:r>
          </a:p>
        </p:txBody>
      </p:sp>
      <p:sp>
        <p:nvSpPr>
          <p:cNvPr id="30747" name="Rectangle 38"/>
          <p:cNvSpPr>
            <a:spLocks noChangeArrowheads="1"/>
          </p:cNvSpPr>
          <p:nvPr/>
        </p:nvSpPr>
        <p:spPr bwMode="auto">
          <a:xfrm>
            <a:off x="3778250" y="4449763"/>
            <a:ext cx="946150" cy="684212"/>
          </a:xfrm>
          <a:prstGeom prst="rect">
            <a:avLst/>
          </a:prstGeom>
          <a:solidFill>
            <a:schemeClr val="bg1"/>
          </a:solidFill>
          <a:ln w="9525" algn="ctr">
            <a:solidFill>
              <a:schemeClr val="tx1"/>
            </a:solidFill>
            <a:round/>
            <a:headEnd/>
            <a:tailEnd/>
          </a:ln>
        </p:spPr>
        <p:txBody>
          <a:bodyPr/>
          <a:lstStyle/>
          <a:p>
            <a:pPr algn="ctr"/>
            <a:r>
              <a:rPr lang="en-US" sz="1600"/>
              <a:t>CSE445</a:t>
            </a:r>
          </a:p>
        </p:txBody>
      </p:sp>
      <p:sp>
        <p:nvSpPr>
          <p:cNvPr id="30748" name="Rectangle 39"/>
          <p:cNvSpPr>
            <a:spLocks noChangeArrowheads="1"/>
          </p:cNvSpPr>
          <p:nvPr/>
        </p:nvSpPr>
        <p:spPr bwMode="auto">
          <a:xfrm>
            <a:off x="5181600" y="4449763"/>
            <a:ext cx="869950" cy="684212"/>
          </a:xfrm>
          <a:prstGeom prst="rect">
            <a:avLst/>
          </a:prstGeom>
          <a:solidFill>
            <a:schemeClr val="bg1"/>
          </a:solidFill>
          <a:ln w="9525" algn="ctr">
            <a:solidFill>
              <a:schemeClr val="tx1"/>
            </a:solidFill>
            <a:round/>
            <a:headEnd/>
            <a:tailEnd/>
          </a:ln>
        </p:spPr>
        <p:txBody>
          <a:bodyPr/>
          <a:lstStyle/>
          <a:p>
            <a:pPr algn="ctr"/>
            <a:r>
              <a:rPr lang="en-US" sz="1600"/>
              <a:t>Senior</a:t>
            </a:r>
          </a:p>
        </p:txBody>
      </p:sp>
      <p:sp>
        <p:nvSpPr>
          <p:cNvPr id="30749" name="Rectangle 40"/>
          <p:cNvSpPr>
            <a:spLocks noChangeArrowheads="1"/>
          </p:cNvSpPr>
          <p:nvPr/>
        </p:nvSpPr>
        <p:spPr bwMode="auto">
          <a:xfrm>
            <a:off x="6380164" y="4449763"/>
            <a:ext cx="1165225" cy="684212"/>
          </a:xfrm>
          <a:prstGeom prst="rect">
            <a:avLst/>
          </a:prstGeom>
          <a:solidFill>
            <a:schemeClr val="bg1"/>
          </a:solidFill>
          <a:ln w="9525" algn="ctr">
            <a:solidFill>
              <a:schemeClr val="tx1"/>
            </a:solidFill>
            <a:round/>
            <a:headEnd/>
            <a:tailEnd/>
          </a:ln>
        </p:spPr>
        <p:txBody>
          <a:bodyPr/>
          <a:lstStyle/>
          <a:p>
            <a:pPr algn="ctr"/>
            <a:r>
              <a:rPr lang="en-US" sz="1600"/>
              <a:t>BYAC270</a:t>
            </a:r>
          </a:p>
        </p:txBody>
      </p:sp>
      <p:sp>
        <p:nvSpPr>
          <p:cNvPr id="30750" name="Rectangle 41"/>
          <p:cNvSpPr>
            <a:spLocks noChangeArrowheads="1"/>
          </p:cNvSpPr>
          <p:nvPr/>
        </p:nvSpPr>
        <p:spPr bwMode="auto">
          <a:xfrm>
            <a:off x="7832726" y="4449763"/>
            <a:ext cx="1082675" cy="684212"/>
          </a:xfrm>
          <a:prstGeom prst="rect">
            <a:avLst/>
          </a:prstGeom>
          <a:solidFill>
            <a:schemeClr val="bg1"/>
          </a:solidFill>
          <a:ln w="9525" algn="ctr">
            <a:solidFill>
              <a:schemeClr val="tx1"/>
            </a:solidFill>
            <a:round/>
            <a:headEnd/>
            <a:tailEnd/>
          </a:ln>
        </p:spPr>
        <p:txBody>
          <a:bodyPr/>
          <a:lstStyle/>
          <a:p>
            <a:pPr algn="ctr"/>
            <a:r>
              <a:rPr lang="en-US" sz="1600"/>
              <a:t>40</a:t>
            </a:r>
          </a:p>
        </p:txBody>
      </p:sp>
      <p:sp>
        <p:nvSpPr>
          <p:cNvPr id="30751" name="Freeform 43"/>
          <p:cNvSpPr>
            <a:spLocks noChangeArrowheads="1"/>
          </p:cNvSpPr>
          <p:nvPr/>
        </p:nvSpPr>
        <p:spPr bwMode="auto">
          <a:xfrm>
            <a:off x="1974851" y="2460625"/>
            <a:ext cx="3622675" cy="439738"/>
          </a:xfrm>
          <a:custGeom>
            <a:avLst/>
            <a:gdLst>
              <a:gd name="T0" fmla="*/ 3642347 w 3621974"/>
              <a:gd name="T1" fmla="*/ 0 h 439387"/>
              <a:gd name="T2" fmla="*/ 0 w 3621974"/>
              <a:gd name="T3" fmla="*/ 0 h 439387"/>
              <a:gd name="T4" fmla="*/ 11934 w 3621974"/>
              <a:gd name="T5" fmla="*/ 449682 h 439387"/>
              <a:gd name="T6" fmla="*/ 11934 w 3621974"/>
              <a:gd name="T7" fmla="*/ 449682 h 439387"/>
              <a:gd name="T8" fmla="*/ 0 60000 65536"/>
              <a:gd name="T9" fmla="*/ 0 60000 65536"/>
              <a:gd name="T10" fmla="*/ 0 60000 65536"/>
              <a:gd name="T11" fmla="*/ 0 60000 65536"/>
              <a:gd name="T12" fmla="*/ 0 w 3621974"/>
              <a:gd name="T13" fmla="*/ 0 h 439387"/>
              <a:gd name="T14" fmla="*/ 3621974 w 3621974"/>
              <a:gd name="T15" fmla="*/ 439387 h 439387"/>
            </a:gdLst>
            <a:ahLst/>
            <a:cxnLst>
              <a:cxn ang="T8">
                <a:pos x="T0" y="T1"/>
              </a:cxn>
              <a:cxn ang="T9">
                <a:pos x="T2" y="T3"/>
              </a:cxn>
              <a:cxn ang="T10">
                <a:pos x="T4" y="T5"/>
              </a:cxn>
              <a:cxn ang="T11">
                <a:pos x="T6" y="T7"/>
              </a:cxn>
            </a:cxnLst>
            <a:rect l="T12" t="T13" r="T14" b="T15"/>
            <a:pathLst>
              <a:path w="3621974" h="439387">
                <a:moveTo>
                  <a:pt x="3621974" y="0"/>
                </a:moveTo>
                <a:lnTo>
                  <a:pt x="0" y="0"/>
                </a:lnTo>
                <a:lnTo>
                  <a:pt x="11876" y="439387"/>
                </a:lnTo>
              </a:path>
            </a:pathLst>
          </a:custGeom>
          <a:noFill/>
          <a:ln w="952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2" name="TextBox 31"/>
          <p:cNvSpPr txBox="1">
            <a:spLocks noChangeArrowheads="1"/>
          </p:cNvSpPr>
          <p:nvPr/>
        </p:nvSpPr>
        <p:spPr bwMode="auto">
          <a:xfrm>
            <a:off x="1766889" y="28321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a:t>
            </a:r>
          </a:p>
        </p:txBody>
      </p:sp>
      <p:sp>
        <p:nvSpPr>
          <p:cNvPr id="30753" name="Rectangle 32"/>
          <p:cNvSpPr>
            <a:spLocks noChangeArrowheads="1"/>
          </p:cNvSpPr>
          <p:nvPr/>
        </p:nvSpPr>
        <p:spPr bwMode="auto">
          <a:xfrm>
            <a:off x="4913313" y="1557120"/>
            <a:ext cx="146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Arial" charset="0"/>
              </a:rPr>
              <a:t>Courses.xml</a:t>
            </a:r>
            <a:endParaRPr lang="en-US" dirty="0"/>
          </a:p>
        </p:txBody>
      </p:sp>
      <p:sp>
        <p:nvSpPr>
          <p:cNvPr id="30754" name="Rectangle 33"/>
          <p:cNvSpPr>
            <a:spLocks noChangeArrowheads="1"/>
          </p:cNvSpPr>
          <p:nvPr/>
        </p:nvSpPr>
        <p:spPr bwMode="auto">
          <a:xfrm>
            <a:off x="6421726" y="1486622"/>
            <a:ext cx="53813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600" dirty="0"/>
              <a:t>http://venus.sod.asu.edu/WSRepository/xml/Courses.xml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152400"/>
            <a:ext cx="7924800" cy="381000"/>
          </a:xfrm>
        </p:spPr>
        <p:txBody>
          <a:bodyPr>
            <a:normAutofit fontScale="90000"/>
          </a:bodyPr>
          <a:lstStyle/>
          <a:p>
            <a:r>
              <a:rPr lang="en-US" sz="2400" dirty="0"/>
              <a:t>Online XML Viewer: </a:t>
            </a:r>
            <a:r>
              <a:rPr lang="en-US" sz="2400" dirty="0">
                <a:hlinkClick r:id="rId2"/>
              </a:rPr>
              <a:t>http://codebeautify.org/xmlviewer</a:t>
            </a:r>
            <a:r>
              <a:rPr lang="en-US" sz="2400" dirty="0"/>
              <a:t> </a:t>
            </a:r>
          </a:p>
        </p:txBody>
      </p:sp>
      <p:sp>
        <p:nvSpPr>
          <p:cNvPr id="3" name="Slide Number Placeholder 2"/>
          <p:cNvSpPr>
            <a:spLocks noGrp="1"/>
          </p:cNvSpPr>
          <p:nvPr>
            <p:ph type="sldNum" sz="quarter" idx="12"/>
          </p:nvPr>
        </p:nvSpPr>
        <p:spPr/>
        <p:txBody>
          <a:bodyPr/>
          <a:lstStyle/>
          <a:p>
            <a:pPr>
              <a:defRPr/>
            </a:pPr>
            <a:fld id="{39080273-C28C-4ECF-B145-3D916C3111AF}" type="slidenum">
              <a:rPr lang="en-US" smtClean="0"/>
              <a:pPr>
                <a:defRPr/>
              </a:pPr>
              <a:t>28</a:t>
            </a:fld>
            <a:endParaRPr lang="en-US"/>
          </a:p>
        </p:txBody>
      </p:sp>
      <p:pic>
        <p:nvPicPr>
          <p:cNvPr id="4" name="Picture 3"/>
          <p:cNvPicPr>
            <a:picLocks noChangeAspect="1"/>
          </p:cNvPicPr>
          <p:nvPr/>
        </p:nvPicPr>
        <p:blipFill>
          <a:blip r:embed="rId3"/>
          <a:stretch>
            <a:fillRect/>
          </a:stretch>
        </p:blipFill>
        <p:spPr>
          <a:xfrm>
            <a:off x="1524000" y="1219200"/>
            <a:ext cx="4984628" cy="4648200"/>
          </a:xfrm>
          <a:prstGeom prst="rect">
            <a:avLst/>
          </a:prstGeom>
        </p:spPr>
      </p:pic>
      <p:pic>
        <p:nvPicPr>
          <p:cNvPr id="6" name="Picture 5"/>
          <p:cNvPicPr>
            <a:picLocks noChangeAspect="1"/>
          </p:cNvPicPr>
          <p:nvPr/>
        </p:nvPicPr>
        <p:blipFill>
          <a:blip r:embed="rId4"/>
          <a:stretch>
            <a:fillRect/>
          </a:stretch>
        </p:blipFill>
        <p:spPr>
          <a:xfrm>
            <a:off x="6508628" y="533400"/>
            <a:ext cx="3625972" cy="6356830"/>
          </a:xfrm>
          <a:prstGeom prst="rect">
            <a:avLst/>
          </a:prstGeom>
        </p:spPr>
      </p:pic>
      <p:sp>
        <p:nvSpPr>
          <p:cNvPr id="7" name="Right Arrow 6"/>
          <p:cNvSpPr/>
          <p:nvPr/>
        </p:nvSpPr>
        <p:spPr bwMode="auto">
          <a:xfrm>
            <a:off x="4800600" y="2286000"/>
            <a:ext cx="3048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extLst>
      <p:ext uri="{BB962C8B-B14F-4D97-AF65-F5344CB8AC3E}">
        <p14:creationId xmlns:p14="http://schemas.microsoft.com/office/powerpoint/2010/main" val="36656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noFill/>
        </p:spPr>
        <p:txBody>
          <a:bodyPr>
            <a:normAutofit/>
          </a:bodyPr>
          <a:lstStyle/>
          <a:p>
            <a:pPr eaLnBrk="1" hangingPunct="1"/>
            <a:r>
              <a:rPr lang="en-US"/>
              <a:t>Using </a:t>
            </a:r>
            <a:r>
              <a:rPr lang="en-US" i="1"/>
              <a:t>XmlDocument </a:t>
            </a:r>
            <a:r>
              <a:rPr lang="en-US"/>
              <a:t>to load a Doc</a:t>
            </a:r>
            <a:r>
              <a:rPr lang="en-US" i="1"/>
              <a:t> </a:t>
            </a:r>
            <a:endParaRPr lang="en-US"/>
          </a:p>
        </p:txBody>
      </p:sp>
      <p:sp>
        <p:nvSpPr>
          <p:cNvPr id="31748" name="Rectangle 3"/>
          <p:cNvSpPr>
            <a:spLocks noGrp="1" noChangeArrowheads="1"/>
          </p:cNvSpPr>
          <p:nvPr>
            <p:ph idx="1"/>
          </p:nvPr>
        </p:nvSpPr>
        <p:spPr>
          <a:noFill/>
        </p:spPr>
        <p:txBody>
          <a:bodyPr/>
          <a:lstStyle/>
          <a:p>
            <a:pPr eaLnBrk="1" hangingPunct="1"/>
            <a:r>
              <a:rPr lang="en-US" dirty="0"/>
              <a:t>The following statements create an </a:t>
            </a:r>
            <a:r>
              <a:rPr lang="en-US" i="1" dirty="0" err="1"/>
              <a:t>XmlDocument</a:t>
            </a:r>
            <a:r>
              <a:rPr lang="en-US" i="1" dirty="0"/>
              <a:t> </a:t>
            </a:r>
            <a:r>
              <a:rPr lang="en-US" dirty="0"/>
              <a:t>object and initialize it with the contents of Courses.xml:</a:t>
            </a:r>
          </a:p>
          <a:p>
            <a:pPr eaLnBrk="1" hangingPunct="1"/>
            <a:endParaRPr lang="en-US" dirty="0"/>
          </a:p>
          <a:p>
            <a:pPr eaLnBrk="1" hangingPunct="1"/>
            <a:endParaRPr lang="en-US" dirty="0"/>
          </a:p>
          <a:p>
            <a:pPr eaLnBrk="1" hangingPunct="1"/>
            <a:endParaRPr lang="en-US" dirty="0"/>
          </a:p>
          <a:p>
            <a:pPr>
              <a:buClr>
                <a:schemeClr val="folHlink"/>
              </a:buClr>
              <a:buSzPct val="60000"/>
            </a:pPr>
            <a:r>
              <a:rPr lang="en-US" dirty="0"/>
              <a:t>The method Load parsers the file “Courses.xml” and builds an in-memory tree representation. </a:t>
            </a:r>
          </a:p>
          <a:p>
            <a:pPr>
              <a:buClr>
                <a:schemeClr val="folHlink"/>
              </a:buClr>
              <a:buSzPct val="60000"/>
            </a:pPr>
            <a:r>
              <a:rPr lang="en-US" dirty="0"/>
              <a:t>It throws an </a:t>
            </a:r>
            <a:r>
              <a:rPr lang="en-US" dirty="0" err="1"/>
              <a:t>XmlException</a:t>
            </a:r>
            <a:r>
              <a:rPr lang="en-US" dirty="0"/>
              <a:t> if the document isn’t well-formed -- Doing the validation while reading.</a:t>
            </a:r>
          </a:p>
          <a:p>
            <a:pPr eaLnBrk="1" hangingPunct="1"/>
            <a:endParaRPr lang="en-US" dirty="0"/>
          </a:p>
          <a:p>
            <a:pPr lvl="1" eaLnBrk="1" hangingPunct="1"/>
            <a:endParaRPr lang="en-US" dirty="0"/>
          </a:p>
          <a:p>
            <a:pPr algn="just" eaLnBrk="1" hangingPunct="1">
              <a:lnSpc>
                <a:spcPct val="92000"/>
              </a:lnSpc>
            </a:pPr>
            <a:endParaRPr lang="en-US" dirty="0"/>
          </a:p>
        </p:txBody>
      </p:sp>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BEBC148-5A33-4B54-82C7-7C3CEF561C00}" type="slidenum">
              <a:rPr lang="en-US" smtClean="0">
                <a:solidFill>
                  <a:schemeClr val="tx2"/>
                </a:solidFill>
              </a:rPr>
              <a:pPr/>
              <a:t>29</a:t>
            </a:fld>
            <a:endParaRPr lang="en-US">
              <a:solidFill>
                <a:schemeClr val="tx2"/>
              </a:solidFill>
            </a:endParaRPr>
          </a:p>
        </p:txBody>
      </p:sp>
      <p:sp>
        <p:nvSpPr>
          <p:cNvPr id="31750" name="Text Box 6"/>
          <p:cNvSpPr txBox="1">
            <a:spLocks noChangeArrowheads="1"/>
          </p:cNvSpPr>
          <p:nvPr/>
        </p:nvSpPr>
        <p:spPr bwMode="auto">
          <a:xfrm>
            <a:off x="727654" y="2762107"/>
            <a:ext cx="7813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imes New Roman" pitchFamily="18" charset="0"/>
              </a:defRPr>
            </a:lvl1pPr>
            <a:lvl2pPr>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lvl="1">
              <a:lnSpc>
                <a:spcPct val="150000"/>
              </a:lnSpc>
            </a:pPr>
            <a:r>
              <a:rPr lang="en-US" sz="2000" dirty="0" err="1">
                <a:latin typeface="Arial" charset="0"/>
              </a:rPr>
              <a:t>XmlDocument</a:t>
            </a:r>
            <a:r>
              <a:rPr lang="en-US" sz="2000" dirty="0">
                <a:latin typeface="Arial" charset="0"/>
              </a:rPr>
              <a:t> </a:t>
            </a:r>
            <a:r>
              <a:rPr lang="en-US" sz="2000" dirty="0" err="1">
                <a:latin typeface="Arial" charset="0"/>
              </a:rPr>
              <a:t>xd</a:t>
            </a:r>
            <a:r>
              <a:rPr lang="en-US" sz="2000" dirty="0">
                <a:latin typeface="Arial" charset="0"/>
              </a:rPr>
              <a:t> = new </a:t>
            </a:r>
            <a:r>
              <a:rPr lang="en-US" sz="2000" dirty="0" err="1">
                <a:latin typeface="Arial" charset="0"/>
              </a:rPr>
              <a:t>XmlDocument</a:t>
            </a:r>
            <a:r>
              <a:rPr lang="en-US" sz="2000" dirty="0">
                <a:latin typeface="Arial" charset="0"/>
              </a:rPr>
              <a:t> ();	//create an object</a:t>
            </a:r>
          </a:p>
          <a:p>
            <a:pPr lvl="1">
              <a:lnSpc>
                <a:spcPct val="150000"/>
              </a:lnSpc>
            </a:pPr>
            <a:r>
              <a:rPr lang="en-US" sz="2000" dirty="0" err="1">
                <a:latin typeface="Arial" charset="0"/>
              </a:rPr>
              <a:t>xd.Load</a:t>
            </a:r>
            <a:r>
              <a:rPr lang="en-US" sz="2000" dirty="0">
                <a:latin typeface="Arial" charset="0"/>
              </a:rPr>
              <a:t> (“Courses.xml”);			// call Load method</a:t>
            </a:r>
          </a:p>
          <a:p>
            <a:pPr lvl="1">
              <a:lnSpc>
                <a:spcPct val="150000"/>
              </a:lnSpc>
            </a:pPr>
            <a:endParaRPr lang="en-US" sz="2000" dirty="0">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5CD262-F011-3C98-DDCE-421E5F2F6DA5}"/>
              </a:ext>
            </a:extLst>
          </p:cNvPr>
          <p:cNvSpPr>
            <a:spLocks noGrp="1"/>
          </p:cNvSpPr>
          <p:nvPr>
            <p:ph type="title"/>
          </p:nvPr>
        </p:nvSpPr>
        <p:spPr/>
        <p:txBody>
          <a:bodyPr/>
          <a:lstStyle/>
          <a:p>
            <a:r>
              <a:rPr lang="en-US" dirty="0"/>
              <a:t>XML Basics</a:t>
            </a:r>
          </a:p>
        </p:txBody>
      </p:sp>
      <p:sp>
        <p:nvSpPr>
          <p:cNvPr id="5" name="Text Placeholder 4">
            <a:extLst>
              <a:ext uri="{FF2B5EF4-FFF2-40B4-BE49-F238E27FC236}">
                <a16:creationId xmlns:a16="http://schemas.microsoft.com/office/drawing/2014/main" id="{3CE45E5C-9AED-384A-67D6-33C697E8EA7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53296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73B06B25-5011-4131-BE58-E5C73172BA74}" type="slidenum">
              <a:rPr lang="en-US" smtClean="0">
                <a:solidFill>
                  <a:schemeClr val="tx2"/>
                </a:solidFill>
              </a:rPr>
              <a:pPr/>
              <a:t>30</a:t>
            </a:fld>
            <a:endParaRPr lang="en-US">
              <a:solidFill>
                <a:schemeClr val="tx2"/>
              </a:solidFill>
            </a:endParaRPr>
          </a:p>
        </p:txBody>
      </p:sp>
      <p:sp>
        <p:nvSpPr>
          <p:cNvPr id="32771" name="Rectangle 2"/>
          <p:cNvSpPr>
            <a:spLocks noGrp="1" noChangeArrowheads="1"/>
          </p:cNvSpPr>
          <p:nvPr>
            <p:ph type="title"/>
          </p:nvPr>
        </p:nvSpPr>
        <p:spPr>
          <a:xfrm>
            <a:off x="2971800" y="76200"/>
            <a:ext cx="7391400" cy="623888"/>
          </a:xfrm>
          <a:noFill/>
        </p:spPr>
        <p:txBody>
          <a:bodyPr>
            <a:normAutofit fontScale="90000"/>
          </a:bodyPr>
          <a:lstStyle/>
          <a:p>
            <a:pPr eaLnBrk="1" hangingPunct="1"/>
            <a:r>
              <a:rPr lang="en-US"/>
              <a:t>Load a Doc</a:t>
            </a:r>
            <a:r>
              <a:rPr lang="en-US" i="1"/>
              <a:t> </a:t>
            </a:r>
            <a:r>
              <a:rPr lang="en-US"/>
              <a:t>from a Remote Site</a:t>
            </a:r>
          </a:p>
        </p:txBody>
      </p:sp>
      <p:sp>
        <p:nvSpPr>
          <p:cNvPr id="32772" name="Rectangle 3"/>
          <p:cNvSpPr>
            <a:spLocks noGrp="1" noChangeArrowheads="1"/>
          </p:cNvSpPr>
          <p:nvPr>
            <p:ph type="body" idx="1"/>
          </p:nvPr>
        </p:nvSpPr>
        <p:spPr>
          <a:xfrm>
            <a:off x="1905000" y="1066800"/>
            <a:ext cx="8574088" cy="1143000"/>
          </a:xfrm>
          <a:noFill/>
        </p:spPr>
        <p:txBody>
          <a:bodyPr>
            <a:normAutofit lnSpcReduction="10000"/>
          </a:bodyPr>
          <a:lstStyle/>
          <a:p>
            <a:pPr eaLnBrk="1" hangingPunct="1"/>
            <a:r>
              <a:rPr lang="en-US"/>
              <a:t>The following statements create an </a:t>
            </a:r>
            <a:r>
              <a:rPr lang="en-US" i="1"/>
              <a:t>XmlDocument </a:t>
            </a:r>
            <a:r>
              <a:rPr lang="en-US"/>
              <a:t>object and initialize it with the contents of Courses.xml:</a:t>
            </a:r>
          </a:p>
        </p:txBody>
      </p:sp>
      <p:sp>
        <p:nvSpPr>
          <p:cNvPr id="32773" name="Text Box 4"/>
          <p:cNvSpPr txBox="1">
            <a:spLocks noChangeArrowheads="1"/>
          </p:cNvSpPr>
          <p:nvPr/>
        </p:nvSpPr>
        <p:spPr bwMode="auto">
          <a:xfrm>
            <a:off x="2414588" y="2057401"/>
            <a:ext cx="817721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635000" algn="l"/>
                <a:tab pos="5373688" algn="l"/>
              </a:tabLst>
              <a:defRPr>
                <a:solidFill>
                  <a:schemeClr val="tx1"/>
                </a:solidFill>
                <a:latin typeface="Times New Roman" pitchFamily="18" charset="0"/>
              </a:defRPr>
            </a:lvl1pPr>
            <a:lvl2pPr>
              <a:tabLst>
                <a:tab pos="635000" algn="l"/>
                <a:tab pos="5373688" algn="l"/>
              </a:tabLst>
              <a:defRPr>
                <a:solidFill>
                  <a:schemeClr val="tx1"/>
                </a:solidFill>
                <a:latin typeface="Times New Roman" pitchFamily="18" charset="0"/>
              </a:defRPr>
            </a:lvl2pPr>
            <a:lvl3pPr marL="1143000" indent="-228600">
              <a:tabLst>
                <a:tab pos="635000" algn="l"/>
                <a:tab pos="5373688" algn="l"/>
              </a:tabLst>
              <a:defRPr>
                <a:solidFill>
                  <a:schemeClr val="tx1"/>
                </a:solidFill>
                <a:latin typeface="Times New Roman" pitchFamily="18" charset="0"/>
              </a:defRPr>
            </a:lvl3pPr>
            <a:lvl4pPr marL="1600200" indent="-228600">
              <a:tabLst>
                <a:tab pos="635000" algn="l"/>
                <a:tab pos="5373688" algn="l"/>
              </a:tabLst>
              <a:defRPr>
                <a:solidFill>
                  <a:schemeClr val="tx1"/>
                </a:solidFill>
                <a:latin typeface="Times New Roman" pitchFamily="18" charset="0"/>
              </a:defRPr>
            </a:lvl4pPr>
            <a:lvl5pPr marL="2057400" indent="-228600">
              <a:tabLst>
                <a:tab pos="635000" algn="l"/>
                <a:tab pos="5373688" algn="l"/>
              </a:tabLst>
              <a:defRPr>
                <a:solidFill>
                  <a:schemeClr val="tx1"/>
                </a:solidFill>
                <a:latin typeface="Times New Roman" pitchFamily="18" charset="0"/>
              </a:defRPr>
            </a:lvl5pPr>
            <a:lvl6pPr marL="25146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6pPr>
            <a:lvl7pPr marL="29718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7pPr>
            <a:lvl8pPr marL="34290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8pPr>
            <a:lvl9pPr marL="38862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9pPr>
          </a:lstStyle>
          <a:p>
            <a:pPr lvl="1">
              <a:lnSpc>
                <a:spcPct val="140000"/>
              </a:lnSpc>
            </a:pPr>
            <a:r>
              <a:rPr lang="en-US" sz="2000" dirty="0">
                <a:latin typeface="Arial" charset="0"/>
              </a:rPr>
              <a:t>&lt;%@ Page language=C# debug=“true” %&gt;</a:t>
            </a:r>
          </a:p>
          <a:p>
            <a:pPr lvl="1">
              <a:lnSpc>
                <a:spcPct val="140000"/>
              </a:lnSpc>
            </a:pPr>
            <a:r>
              <a:rPr lang="en-US" sz="2000" dirty="0">
                <a:latin typeface="Arial" charset="0"/>
              </a:rPr>
              <a:t>&lt;%@ Import Namespace=“</a:t>
            </a:r>
            <a:r>
              <a:rPr lang="en-US" sz="2000" dirty="0" err="1">
                <a:latin typeface="Arial" charset="0"/>
              </a:rPr>
              <a:t>System.Xml</a:t>
            </a:r>
            <a:r>
              <a:rPr lang="en-US" sz="2000" dirty="0">
                <a:latin typeface="Arial" charset="0"/>
              </a:rPr>
              <a:t>” %&gt;</a:t>
            </a:r>
          </a:p>
          <a:p>
            <a:pPr lvl="1">
              <a:lnSpc>
                <a:spcPct val="140000"/>
              </a:lnSpc>
            </a:pPr>
            <a:r>
              <a:rPr lang="en-US" sz="2000" dirty="0">
                <a:latin typeface="Arial" charset="0"/>
              </a:rPr>
              <a:t>&lt;SCRIPT </a:t>
            </a:r>
            <a:r>
              <a:rPr lang="en-US" sz="2000" dirty="0" err="1">
                <a:latin typeface="Arial" charset="0"/>
              </a:rPr>
              <a:t>runat</a:t>
            </a:r>
            <a:r>
              <a:rPr lang="en-US" sz="2000" dirty="0">
                <a:latin typeface="Arial" charset="0"/>
              </a:rPr>
              <a:t>=“server”&gt;</a:t>
            </a:r>
          </a:p>
          <a:p>
            <a:pPr lvl="1">
              <a:lnSpc>
                <a:spcPct val="140000"/>
              </a:lnSpc>
            </a:pPr>
            <a:r>
              <a:rPr lang="en-US" sz="2000" dirty="0">
                <a:latin typeface="Arial" charset="0"/>
              </a:rPr>
              <a:t>void </a:t>
            </a:r>
            <a:r>
              <a:rPr lang="en-US" sz="2000" dirty="0" err="1">
                <a:latin typeface="Arial" charset="0"/>
              </a:rPr>
              <a:t>Page_Load</a:t>
            </a:r>
            <a:r>
              <a:rPr lang="en-US" sz="2000" dirty="0">
                <a:latin typeface="Arial" charset="0"/>
              </a:rPr>
              <a:t>(Object Sender, </a:t>
            </a:r>
            <a:r>
              <a:rPr lang="en-US" sz="2000" dirty="0" err="1">
                <a:latin typeface="Arial" charset="0"/>
              </a:rPr>
              <a:t>EventArgs</a:t>
            </a:r>
            <a:r>
              <a:rPr lang="en-US" sz="2000" dirty="0">
                <a:latin typeface="Arial" charset="0"/>
              </a:rPr>
              <a:t> e)</a:t>
            </a:r>
          </a:p>
          <a:p>
            <a:pPr lvl="1">
              <a:lnSpc>
                <a:spcPct val="140000"/>
              </a:lnSpc>
            </a:pPr>
            <a:r>
              <a:rPr lang="en-US" sz="2000" dirty="0">
                <a:latin typeface="Arial" charset="0"/>
              </a:rPr>
              <a:t>{</a:t>
            </a:r>
          </a:p>
          <a:p>
            <a:pPr lvl="1">
              <a:lnSpc>
                <a:spcPct val="140000"/>
              </a:lnSpc>
            </a:pPr>
            <a:r>
              <a:rPr lang="en-US" sz="2000" dirty="0">
                <a:latin typeface="Arial" charset="0"/>
              </a:rPr>
              <a:t>	</a:t>
            </a:r>
            <a:r>
              <a:rPr lang="en-US" sz="2000" dirty="0" err="1">
                <a:solidFill>
                  <a:srgbClr val="0000FF"/>
                </a:solidFill>
                <a:latin typeface="Arial" charset="0"/>
              </a:rPr>
              <a:t>XmlDocument</a:t>
            </a:r>
            <a:r>
              <a:rPr lang="en-US" sz="2000" dirty="0">
                <a:solidFill>
                  <a:srgbClr val="0000FF"/>
                </a:solidFill>
                <a:latin typeface="Arial" charset="0"/>
              </a:rPr>
              <a:t> </a:t>
            </a:r>
            <a:r>
              <a:rPr lang="en-US" sz="2000" dirty="0" err="1">
                <a:solidFill>
                  <a:srgbClr val="0000FF"/>
                </a:solidFill>
                <a:latin typeface="Arial" charset="0"/>
              </a:rPr>
              <a:t>xd</a:t>
            </a:r>
            <a:r>
              <a:rPr lang="en-US" sz="2000" dirty="0">
                <a:solidFill>
                  <a:srgbClr val="0000FF"/>
                </a:solidFill>
                <a:latin typeface="Arial" charset="0"/>
              </a:rPr>
              <a:t> = new </a:t>
            </a:r>
            <a:r>
              <a:rPr lang="en-US" sz="2000" dirty="0" err="1">
                <a:solidFill>
                  <a:srgbClr val="0000FF"/>
                </a:solidFill>
                <a:latin typeface="Arial" charset="0"/>
              </a:rPr>
              <a:t>XmlDocument</a:t>
            </a:r>
            <a:r>
              <a:rPr lang="en-US" sz="2000" dirty="0">
                <a:solidFill>
                  <a:srgbClr val="0000FF"/>
                </a:solidFill>
                <a:latin typeface="Arial" charset="0"/>
              </a:rPr>
              <a:t>();</a:t>
            </a:r>
          </a:p>
          <a:p>
            <a:pPr lvl="1">
              <a:lnSpc>
                <a:spcPct val="140000"/>
              </a:lnSpc>
            </a:pPr>
            <a:r>
              <a:rPr lang="en-US" sz="2000" dirty="0">
                <a:solidFill>
                  <a:srgbClr val="0000FF"/>
                </a:solidFill>
                <a:latin typeface="Arial" charset="0"/>
              </a:rPr>
              <a:t>	</a:t>
            </a:r>
            <a:r>
              <a:rPr lang="en-US" sz="2000" dirty="0" err="1">
                <a:solidFill>
                  <a:srgbClr val="0000FF"/>
                </a:solidFill>
                <a:latin typeface="Arial" charset="0"/>
              </a:rPr>
              <a:t>xd.Load</a:t>
            </a:r>
            <a:r>
              <a:rPr lang="en-US" sz="2000" dirty="0">
                <a:solidFill>
                  <a:srgbClr val="0000FF"/>
                </a:solidFill>
                <a:latin typeface="Arial" charset="0"/>
              </a:rPr>
              <a:t>(“</a:t>
            </a:r>
            <a:r>
              <a:rPr lang="en-US" dirty="0">
                <a:solidFill>
                  <a:srgbClr val="0000FF"/>
                </a:solidFill>
                <a:latin typeface="Arial" charset="0"/>
              </a:rPr>
              <a:t>http://venus.sod.asu.edu/</a:t>
            </a:r>
            <a:r>
              <a:rPr lang="en-US" dirty="0" err="1">
                <a:solidFill>
                  <a:srgbClr val="0000FF"/>
                </a:solidFill>
                <a:latin typeface="Arial" charset="0"/>
              </a:rPr>
              <a:t>WSRepository</a:t>
            </a:r>
            <a:r>
              <a:rPr lang="en-US" dirty="0">
                <a:solidFill>
                  <a:srgbClr val="0000FF"/>
                </a:solidFill>
                <a:latin typeface="Arial" charset="0"/>
              </a:rPr>
              <a:t>/xml/Courses.xml</a:t>
            </a:r>
            <a:r>
              <a:rPr lang="en-US" sz="2000" dirty="0">
                <a:solidFill>
                  <a:srgbClr val="0000FF"/>
                </a:solidFill>
                <a:latin typeface="Arial" charset="0"/>
              </a:rPr>
              <a:t>”);</a:t>
            </a:r>
          </a:p>
          <a:p>
            <a:pPr lvl="1">
              <a:lnSpc>
                <a:spcPct val="140000"/>
              </a:lnSpc>
            </a:pPr>
            <a:r>
              <a:rPr lang="en-US" sz="2000" dirty="0">
                <a:solidFill>
                  <a:srgbClr val="0000FF"/>
                </a:solidFill>
                <a:latin typeface="Arial" charset="0"/>
              </a:rPr>
              <a:t>   </a:t>
            </a:r>
            <a:r>
              <a:rPr lang="en-US" sz="2000" dirty="0" err="1">
                <a:solidFill>
                  <a:srgbClr val="0000FF"/>
                </a:solidFill>
                <a:latin typeface="Arial" charset="0"/>
              </a:rPr>
              <a:t>this.Label.Text</a:t>
            </a:r>
            <a:r>
              <a:rPr lang="en-US" sz="2000" dirty="0">
                <a:solidFill>
                  <a:srgbClr val="0000FF"/>
                </a:solidFill>
                <a:latin typeface="Arial" charset="0"/>
              </a:rPr>
              <a:t> = </a:t>
            </a:r>
            <a:r>
              <a:rPr lang="en-US" sz="2000" dirty="0" err="1">
                <a:solidFill>
                  <a:srgbClr val="0000FF"/>
                </a:solidFill>
                <a:latin typeface="Arial" charset="0"/>
              </a:rPr>
              <a:t>xd.FirstChild.Name</a:t>
            </a:r>
            <a:r>
              <a:rPr lang="en-US" sz="2000" dirty="0">
                <a:solidFill>
                  <a:srgbClr val="0000FF"/>
                </a:solidFill>
                <a:latin typeface="Arial" charset="0"/>
              </a:rPr>
              <a:t>;</a:t>
            </a:r>
          </a:p>
          <a:p>
            <a:pPr lvl="1">
              <a:lnSpc>
                <a:spcPct val="140000"/>
              </a:lnSpc>
            </a:pPr>
            <a:r>
              <a:rPr lang="en-US" sz="2000" dirty="0">
                <a:latin typeface="Arial" charset="0"/>
              </a:rPr>
              <a:t>}</a:t>
            </a:r>
          </a:p>
          <a:p>
            <a:pPr lvl="1">
              <a:lnSpc>
                <a:spcPct val="140000"/>
              </a:lnSpc>
            </a:pPr>
            <a:r>
              <a:rPr lang="en-US" sz="2000" dirty="0">
                <a:latin typeface="Arial" charset="0"/>
              </a:rPr>
              <a:t>&lt;/SCRIPT&gt;</a:t>
            </a:r>
          </a:p>
        </p:txBody>
      </p:sp>
      <p:sp>
        <p:nvSpPr>
          <p:cNvPr id="6" name="Rounded Rectangular Callout 5"/>
          <p:cNvSpPr>
            <a:spLocks noChangeArrowheads="1"/>
          </p:cNvSpPr>
          <p:nvPr/>
        </p:nvSpPr>
        <p:spPr bwMode="auto">
          <a:xfrm>
            <a:off x="1600200" y="2057400"/>
            <a:ext cx="1295400" cy="1295400"/>
          </a:xfrm>
          <a:prstGeom prst="wedgeRoundRectCallout">
            <a:avLst>
              <a:gd name="adj1" fmla="val 43310"/>
              <a:gd name="adj2" fmla="val 65287"/>
              <a:gd name="adj3" fmla="val 16667"/>
            </a:avLst>
          </a:prstGeom>
          <a:solidFill>
            <a:srgbClr val="FFFFCC"/>
          </a:solidFill>
          <a:ln w="9525" algn="ctr">
            <a:solidFill>
              <a:schemeClr val="tx1"/>
            </a:solidFill>
            <a:round/>
            <a:headEnd/>
            <a:tailEnd/>
          </a:ln>
        </p:spPr>
        <p:txBody>
          <a:bodyPr/>
          <a:lstStyle/>
          <a:p>
            <a:r>
              <a:rPr lang="en-US"/>
              <a:t>Code embedded in Web page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73240A4-7AE5-4165-BF0B-314B88C4A09A}" type="slidenum">
              <a:rPr lang="en-US" smtClean="0">
                <a:solidFill>
                  <a:schemeClr val="tx2"/>
                </a:solidFill>
              </a:rPr>
              <a:pPr/>
              <a:t>31</a:t>
            </a:fld>
            <a:endParaRPr lang="en-US">
              <a:solidFill>
                <a:schemeClr val="tx2"/>
              </a:solidFill>
            </a:endParaRPr>
          </a:p>
        </p:txBody>
      </p:sp>
      <p:sp>
        <p:nvSpPr>
          <p:cNvPr id="33795" name="Rectangle 2"/>
          <p:cNvSpPr>
            <a:spLocks noGrp="1" noChangeArrowheads="1"/>
          </p:cNvSpPr>
          <p:nvPr>
            <p:ph type="title"/>
          </p:nvPr>
        </p:nvSpPr>
        <p:spPr>
          <a:xfrm>
            <a:off x="2265364" y="0"/>
            <a:ext cx="8174037" cy="914400"/>
          </a:xfrm>
        </p:spPr>
        <p:txBody>
          <a:bodyPr vert="horz" lIns="0" tIns="0" rIns="0" bIns="0" rtlCol="0" anchor="ctr">
            <a:normAutofit fontScale="90000"/>
          </a:bodyPr>
          <a:lstStyle/>
          <a:p>
            <a:pPr algn="ctr" eaLnBrk="1" hangingPunct="1"/>
            <a:r>
              <a:rPr lang="en-GB" dirty="0"/>
              <a:t>Reading XML Doc and Write to Screen</a:t>
            </a:r>
          </a:p>
        </p:txBody>
      </p:sp>
      <p:sp>
        <p:nvSpPr>
          <p:cNvPr id="33796" name="Text Box 4"/>
          <p:cNvSpPr txBox="1">
            <a:spLocks noChangeArrowheads="1"/>
          </p:cNvSpPr>
          <p:nvPr/>
        </p:nvSpPr>
        <p:spPr bwMode="auto">
          <a:xfrm>
            <a:off x="2286000" y="1143001"/>
            <a:ext cx="8153400" cy="537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61963" algn="l"/>
                <a:tab pos="914400" algn="l"/>
                <a:tab pos="1376363" algn="l"/>
                <a:tab pos="1828800" algn="l"/>
                <a:tab pos="2743200" algn="l"/>
              </a:tabLst>
              <a:defRPr>
                <a:solidFill>
                  <a:schemeClr val="tx1"/>
                </a:solidFill>
                <a:latin typeface="Times New Roman" pitchFamily="18" charset="0"/>
              </a:defRPr>
            </a:lvl1pPr>
            <a:lvl2pPr marL="742950" indent="-285750">
              <a:tabLst>
                <a:tab pos="461963" algn="l"/>
                <a:tab pos="914400" algn="l"/>
                <a:tab pos="1376363" algn="l"/>
                <a:tab pos="1828800" algn="l"/>
                <a:tab pos="2743200" algn="l"/>
              </a:tabLst>
              <a:defRPr>
                <a:solidFill>
                  <a:schemeClr val="tx1"/>
                </a:solidFill>
                <a:latin typeface="Times New Roman" pitchFamily="18" charset="0"/>
              </a:defRPr>
            </a:lvl2pPr>
            <a:lvl3pPr marL="1143000" indent="-228600">
              <a:tabLst>
                <a:tab pos="461963" algn="l"/>
                <a:tab pos="914400" algn="l"/>
                <a:tab pos="1376363" algn="l"/>
                <a:tab pos="1828800" algn="l"/>
                <a:tab pos="2743200" algn="l"/>
              </a:tabLst>
              <a:defRPr>
                <a:solidFill>
                  <a:schemeClr val="tx1"/>
                </a:solidFill>
                <a:latin typeface="Times New Roman" pitchFamily="18" charset="0"/>
              </a:defRPr>
            </a:lvl3pPr>
            <a:lvl4pPr marL="1600200" indent="-228600">
              <a:tabLst>
                <a:tab pos="461963" algn="l"/>
                <a:tab pos="914400" algn="l"/>
                <a:tab pos="1376363" algn="l"/>
                <a:tab pos="1828800" algn="l"/>
                <a:tab pos="2743200" algn="l"/>
              </a:tabLst>
              <a:defRPr>
                <a:solidFill>
                  <a:schemeClr val="tx1"/>
                </a:solidFill>
                <a:latin typeface="Times New Roman" pitchFamily="18" charset="0"/>
              </a:defRPr>
            </a:lvl4pPr>
            <a:lvl5pPr marL="2057400" indent="-228600">
              <a:tabLst>
                <a:tab pos="461963" algn="l"/>
                <a:tab pos="914400" algn="l"/>
                <a:tab pos="1376363" algn="l"/>
                <a:tab pos="1828800" algn="l"/>
                <a:tab pos="27432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9pPr>
          </a:lstStyle>
          <a:p>
            <a:pPr>
              <a:lnSpc>
                <a:spcPct val="120000"/>
              </a:lnSpc>
            </a:pPr>
            <a:r>
              <a:rPr lang="en-US" sz="2400" dirty="0">
                <a:latin typeface="Arial" charset="0"/>
              </a:rPr>
              <a:t>void </a:t>
            </a:r>
            <a:r>
              <a:rPr lang="en-US" sz="2400" b="1" dirty="0" err="1">
                <a:solidFill>
                  <a:schemeClr val="folHlink"/>
                </a:solidFill>
                <a:latin typeface="Arial" charset="0"/>
              </a:rPr>
              <a:t>OutputNode</a:t>
            </a:r>
            <a:r>
              <a:rPr lang="en-US" sz="2400" dirty="0">
                <a:latin typeface="Arial" charset="0"/>
              </a:rPr>
              <a:t> (</a:t>
            </a:r>
            <a:r>
              <a:rPr lang="en-US" sz="2400" dirty="0" err="1">
                <a:latin typeface="Arial" charset="0"/>
              </a:rPr>
              <a:t>XmlNode</a:t>
            </a:r>
            <a:r>
              <a:rPr lang="en-US" sz="2400" dirty="0">
                <a:latin typeface="Arial" charset="0"/>
              </a:rPr>
              <a:t> node)	// recursive</a:t>
            </a:r>
          </a:p>
          <a:p>
            <a:pPr>
              <a:lnSpc>
                <a:spcPct val="120000"/>
              </a:lnSpc>
            </a:pPr>
            <a:r>
              <a:rPr lang="en-US" sz="2400" dirty="0">
                <a:latin typeface="Arial" charset="0"/>
              </a:rPr>
              <a:t>{</a:t>
            </a:r>
          </a:p>
          <a:p>
            <a:pPr>
              <a:lnSpc>
                <a:spcPct val="120000"/>
              </a:lnSpc>
            </a:pPr>
            <a:r>
              <a:rPr lang="en-US" sz="2400" dirty="0">
                <a:latin typeface="Arial" charset="0"/>
              </a:rPr>
              <a:t>	If (node == null) exit;</a:t>
            </a:r>
          </a:p>
          <a:p>
            <a:pPr>
              <a:lnSpc>
                <a:spcPct val="120000"/>
              </a:lnSpc>
            </a:pPr>
            <a:r>
              <a:rPr lang="en-US" sz="2400" dirty="0">
                <a:latin typeface="Arial" charset="0"/>
              </a:rPr>
              <a:t>	</a:t>
            </a:r>
            <a:r>
              <a:rPr lang="en-US" sz="2400" dirty="0" err="1">
                <a:solidFill>
                  <a:srgbClr val="0000FF"/>
                </a:solidFill>
                <a:latin typeface="Arial" charset="0"/>
              </a:rPr>
              <a:t>Console.WriteLine</a:t>
            </a:r>
            <a:r>
              <a:rPr lang="en-US" sz="2400" dirty="0">
                <a:latin typeface="Arial" charset="0"/>
              </a:rPr>
              <a:t> (“Type={0}\</a:t>
            </a:r>
            <a:r>
              <a:rPr lang="en-US" sz="2400" dirty="0" err="1">
                <a:latin typeface="Arial" charset="0"/>
              </a:rPr>
              <a:t>tName</a:t>
            </a:r>
            <a:r>
              <a:rPr lang="en-US" sz="2400" dirty="0">
                <a:latin typeface="Arial" charset="0"/>
              </a:rPr>
              <a:t>={1}\</a:t>
            </a:r>
            <a:r>
              <a:rPr lang="en-US" sz="2400" dirty="0" err="1">
                <a:latin typeface="Arial" charset="0"/>
              </a:rPr>
              <a:t>tValue</a:t>
            </a:r>
            <a:r>
              <a:rPr lang="en-US" sz="2400" dirty="0">
                <a:latin typeface="Arial" charset="0"/>
              </a:rPr>
              <a:t>={2}”,</a:t>
            </a:r>
          </a:p>
          <a:p>
            <a:pPr>
              <a:lnSpc>
                <a:spcPct val="120000"/>
              </a:lnSpc>
            </a:pPr>
            <a:r>
              <a:rPr lang="en-US" sz="2400" dirty="0">
                <a:latin typeface="Arial" charset="0"/>
              </a:rPr>
              <a:t>				</a:t>
            </a:r>
            <a:r>
              <a:rPr lang="en-US" sz="2400" dirty="0" err="1">
                <a:latin typeface="Arial" charset="0"/>
              </a:rPr>
              <a:t>node.NodeType</a:t>
            </a:r>
            <a:r>
              <a:rPr lang="en-US" sz="2400" dirty="0">
                <a:latin typeface="Arial" charset="0"/>
              </a:rPr>
              <a:t>, </a:t>
            </a:r>
            <a:r>
              <a:rPr lang="en-US" sz="2400" dirty="0" err="1">
                <a:latin typeface="Arial" charset="0"/>
              </a:rPr>
              <a:t>node.Name</a:t>
            </a:r>
            <a:r>
              <a:rPr lang="en-US" sz="2400" dirty="0">
                <a:latin typeface="Arial" charset="0"/>
              </a:rPr>
              <a:t>, </a:t>
            </a:r>
            <a:r>
              <a:rPr lang="en-US" sz="2400" dirty="0" err="1">
                <a:latin typeface="Arial" charset="0"/>
              </a:rPr>
              <a:t>node.Value</a:t>
            </a:r>
            <a:r>
              <a:rPr lang="en-US" sz="2400" dirty="0">
                <a:latin typeface="Arial" charset="0"/>
              </a:rPr>
              <a:t>);</a:t>
            </a:r>
          </a:p>
          <a:p>
            <a:pPr>
              <a:lnSpc>
                <a:spcPct val="120000"/>
              </a:lnSpc>
            </a:pPr>
            <a:r>
              <a:rPr lang="en-US" sz="2400" dirty="0">
                <a:latin typeface="Arial" charset="0"/>
              </a:rPr>
              <a:t>	if (</a:t>
            </a:r>
            <a:r>
              <a:rPr lang="en-US" sz="2400" dirty="0" err="1">
                <a:latin typeface="Arial" charset="0"/>
              </a:rPr>
              <a:t>node.HasChildNodes</a:t>
            </a:r>
            <a:r>
              <a:rPr lang="en-US" sz="2400" dirty="0">
                <a:latin typeface="Arial" charset="0"/>
              </a:rPr>
              <a:t>) </a:t>
            </a:r>
          </a:p>
          <a:p>
            <a:pPr>
              <a:lnSpc>
                <a:spcPct val="120000"/>
              </a:lnSpc>
            </a:pPr>
            <a:r>
              <a:rPr lang="en-US" sz="2400" dirty="0">
                <a:latin typeface="Arial" charset="0"/>
              </a:rPr>
              <a:t>	{</a:t>
            </a:r>
          </a:p>
          <a:p>
            <a:pPr>
              <a:lnSpc>
                <a:spcPct val="120000"/>
              </a:lnSpc>
            </a:pPr>
            <a:r>
              <a:rPr lang="en-US" sz="2400" dirty="0">
                <a:latin typeface="Arial" charset="0"/>
              </a:rPr>
              <a:t>		</a:t>
            </a:r>
            <a:r>
              <a:rPr lang="en-US" sz="2400" dirty="0" err="1">
                <a:latin typeface="Arial" charset="0"/>
              </a:rPr>
              <a:t>XmlNodeList</a:t>
            </a:r>
            <a:r>
              <a:rPr lang="en-US" sz="2400" dirty="0">
                <a:latin typeface="Arial" charset="0"/>
              </a:rPr>
              <a:t> children = </a:t>
            </a:r>
            <a:r>
              <a:rPr lang="en-US" sz="2400" dirty="0" err="1">
                <a:latin typeface="Arial" charset="0"/>
              </a:rPr>
              <a:t>node.ChildNodes</a:t>
            </a:r>
            <a:r>
              <a:rPr lang="en-US" sz="2400" dirty="0">
                <a:latin typeface="Arial" charset="0"/>
              </a:rPr>
              <a:t>;</a:t>
            </a:r>
          </a:p>
          <a:p>
            <a:pPr>
              <a:lnSpc>
                <a:spcPct val="120000"/>
              </a:lnSpc>
            </a:pPr>
            <a:r>
              <a:rPr lang="en-US" sz="2400" dirty="0">
                <a:latin typeface="Arial" charset="0"/>
              </a:rPr>
              <a:t>		</a:t>
            </a:r>
            <a:r>
              <a:rPr lang="en-US" sz="2400" dirty="0" err="1">
                <a:solidFill>
                  <a:schemeClr val="tx2"/>
                </a:solidFill>
                <a:latin typeface="Arial" charset="0"/>
              </a:rPr>
              <a:t>foreach</a:t>
            </a:r>
            <a:r>
              <a:rPr lang="en-US" sz="2400" dirty="0">
                <a:solidFill>
                  <a:schemeClr val="tx2"/>
                </a:solidFill>
                <a:latin typeface="Arial" charset="0"/>
              </a:rPr>
              <a:t> </a:t>
            </a:r>
            <a:r>
              <a:rPr lang="en-US" sz="2400" dirty="0">
                <a:latin typeface="Arial" charset="0"/>
              </a:rPr>
              <a:t>(</a:t>
            </a:r>
            <a:r>
              <a:rPr lang="en-US" sz="2400" dirty="0" err="1">
                <a:latin typeface="Arial" charset="0"/>
              </a:rPr>
              <a:t>XmlNode</a:t>
            </a:r>
            <a:r>
              <a:rPr lang="en-US" sz="2400" dirty="0">
                <a:latin typeface="Arial" charset="0"/>
              </a:rPr>
              <a:t> child in children)</a:t>
            </a:r>
          </a:p>
          <a:p>
            <a:pPr>
              <a:lnSpc>
                <a:spcPct val="120000"/>
              </a:lnSpc>
            </a:pPr>
            <a:r>
              <a:rPr lang="en-US" sz="2400" dirty="0">
                <a:latin typeface="Arial" charset="0"/>
              </a:rPr>
              <a:t>			</a:t>
            </a:r>
            <a:r>
              <a:rPr lang="en-US" sz="2400" b="1" dirty="0" err="1">
                <a:solidFill>
                  <a:schemeClr val="folHlink"/>
                </a:solidFill>
                <a:latin typeface="Arial" charset="0"/>
              </a:rPr>
              <a:t>OutputNode</a:t>
            </a:r>
            <a:r>
              <a:rPr lang="en-US" sz="2400" dirty="0">
                <a:latin typeface="Arial" charset="0"/>
              </a:rPr>
              <a:t> (child);	</a:t>
            </a:r>
          </a:p>
          <a:p>
            <a:pPr>
              <a:lnSpc>
                <a:spcPct val="120000"/>
              </a:lnSpc>
            </a:pPr>
            <a:r>
              <a:rPr lang="en-US" sz="2400" dirty="0">
                <a:latin typeface="Arial" charset="0"/>
              </a:rPr>
              <a:t>	}</a:t>
            </a:r>
          </a:p>
          <a:p>
            <a:pPr>
              <a:lnSpc>
                <a:spcPct val="120000"/>
              </a:lnSpc>
            </a:pPr>
            <a:r>
              <a:rPr lang="en-US" sz="2400" dirty="0">
                <a:latin typeface="Arial" charset="0"/>
              </a:rPr>
              <a:t>}</a:t>
            </a:r>
          </a:p>
        </p:txBody>
      </p:sp>
      <p:sp>
        <p:nvSpPr>
          <p:cNvPr id="7" name="Freeform 6"/>
          <p:cNvSpPr>
            <a:spLocks noChangeArrowheads="1"/>
          </p:cNvSpPr>
          <p:nvPr/>
        </p:nvSpPr>
        <p:spPr bwMode="auto">
          <a:xfrm>
            <a:off x="1770064" y="1387476"/>
            <a:ext cx="1735137" cy="3946525"/>
          </a:xfrm>
          <a:custGeom>
            <a:avLst/>
            <a:gdLst>
              <a:gd name="T0" fmla="*/ 1740871 w 1735015"/>
              <a:gd name="T1" fmla="*/ 3743347 h 4032738"/>
              <a:gd name="T2" fmla="*/ 0 w 1735015"/>
              <a:gd name="T3" fmla="*/ 3743347 h 4032738"/>
              <a:gd name="T4" fmla="*/ 0 w 1735015"/>
              <a:gd name="T5" fmla="*/ 0 h 4032738"/>
              <a:gd name="T6" fmla="*/ 411699 w 1735015"/>
              <a:gd name="T7" fmla="*/ 0 h 4032738"/>
              <a:gd name="T8" fmla="*/ 0 60000 65536"/>
              <a:gd name="T9" fmla="*/ 0 60000 65536"/>
              <a:gd name="T10" fmla="*/ 0 60000 65536"/>
              <a:gd name="T11" fmla="*/ 0 60000 65536"/>
              <a:gd name="T12" fmla="*/ 0 w 1735015"/>
              <a:gd name="T13" fmla="*/ 0 h 4032738"/>
              <a:gd name="T14" fmla="*/ 1735015 w 1735015"/>
              <a:gd name="T15" fmla="*/ 4032738 h 4032738"/>
            </a:gdLst>
            <a:ahLst/>
            <a:cxnLst>
              <a:cxn ang="T8">
                <a:pos x="T0" y="T1"/>
              </a:cxn>
              <a:cxn ang="T9">
                <a:pos x="T2" y="T3"/>
              </a:cxn>
              <a:cxn ang="T10">
                <a:pos x="T4" y="T5"/>
              </a:cxn>
              <a:cxn ang="T11">
                <a:pos x="T6" y="T7"/>
              </a:cxn>
            </a:cxnLst>
            <a:rect l="T12" t="T13" r="T14" b="T15"/>
            <a:pathLst>
              <a:path w="1735015" h="4032738">
                <a:moveTo>
                  <a:pt x="1735015" y="4032738"/>
                </a:moveTo>
                <a:lnTo>
                  <a:pt x="0" y="4032738"/>
                </a:lnTo>
                <a:lnTo>
                  <a:pt x="0" y="0"/>
                </a:lnTo>
                <a:lnTo>
                  <a:pt x="410307" y="0"/>
                </a:lnTo>
              </a:path>
            </a:pathLst>
          </a:custGeom>
          <a:noFill/>
          <a:ln w="38100" algn="ctr">
            <a:solidFill>
              <a:srgbClr val="00B0F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Rectangle 5"/>
          <p:cNvSpPr>
            <a:spLocks noChangeArrowheads="1"/>
          </p:cNvSpPr>
          <p:nvPr/>
        </p:nvSpPr>
        <p:spPr bwMode="auto">
          <a:xfrm>
            <a:off x="6781800" y="5176839"/>
            <a:ext cx="2920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a:latin typeface="Arial" charset="0"/>
              </a:rPr>
              <a:t>// Is it tail-recursive?</a:t>
            </a:r>
            <a:endParaRPr lang="en-US" sz="2400" dirty="0"/>
          </a:p>
        </p:txBody>
      </p:sp>
      <p:pic>
        <p:nvPicPr>
          <p:cNvPr id="8"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51054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3657601" y="6019801"/>
            <a:ext cx="4632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Arial" charset="0"/>
              </a:rPr>
              <a:t>// What traversing order is used?</a:t>
            </a:r>
            <a:endParaRPr lang="en-US" sz="2400"/>
          </a:p>
        </p:txBody>
      </p:sp>
      <p:pic>
        <p:nvPicPr>
          <p:cNvPr id="10"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5943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8" presetClass="emph" presetSubtype="0" fill="hold" grpId="1" nodeType="afterEffect">
                                  <p:stCondLst>
                                    <p:cond delay="0"/>
                                  </p:stCondLst>
                                  <p:childTnLst>
                                    <p:animRot by="21600000">
                                      <p:cBhvr>
                                        <p:cTn id="16" dur="2000" fill="hold"/>
                                        <p:tgtEl>
                                          <p:spTgt spid="6"/>
                                        </p:tgtEl>
                                        <p:attrNameLst>
                                          <p:attrName>r</p:attrName>
                                        </p:attrNameLst>
                                      </p:cBhvr>
                                    </p:animRot>
                                  </p:childTnLst>
                                </p:cTn>
                              </p:par>
                            </p:childTnLst>
                          </p:cTn>
                        </p:par>
                        <p:par>
                          <p:cTn id="17" fill="hold" nodeType="afterGroup">
                            <p:stCondLst>
                              <p:cond delay="2500"/>
                            </p:stCondLst>
                            <p:childTnLst>
                              <p:par>
                                <p:cTn id="18" presetID="23"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10" presetClass="exit" presetSubtype="0" fill="hold" nodeType="withEffect">
                                  <p:stCondLst>
                                    <p:cond delay="0"/>
                                  </p:stCondLst>
                                  <p:childTnLst>
                                    <p:animEffect transition="out" filter="fade">
                                      <p:cBhvr>
                                        <p:cTn id="29" dur="2000"/>
                                        <p:tgtEl>
                                          <p:spTgt spid="8"/>
                                        </p:tgtEl>
                                      </p:cBhvr>
                                    </p:animEffect>
                                    <p:set>
                                      <p:cBhvr>
                                        <p:cTn id="30" dur="1" fill="hold">
                                          <p:stCondLst>
                                            <p:cond delay="1999"/>
                                          </p:stCondLst>
                                        </p:cTn>
                                        <p:tgtEl>
                                          <p:spTgt spid="8"/>
                                        </p:tgtEl>
                                        <p:attrNameLst>
                                          <p:attrName>style.visibility</p:attrName>
                                        </p:attrNameLst>
                                      </p:cBhvr>
                                      <p:to>
                                        <p:strVal val="hidden"/>
                                      </p:to>
                                    </p:set>
                                  </p:childTnLst>
                                </p:cTn>
                              </p:par>
                            </p:childTnLst>
                          </p:cTn>
                        </p:par>
                        <p:par>
                          <p:cTn id="31" fill="hold" nodeType="afterGroup">
                            <p:stCondLst>
                              <p:cond delay="2000"/>
                            </p:stCondLst>
                            <p:childTnLst>
                              <p:par>
                                <p:cTn id="32" presetID="26" presetClass="emph" presetSubtype="0" fill="hold" grpId="1" nodeType="afterEffect">
                                  <p:stCondLst>
                                    <p:cond delay="0"/>
                                  </p:stCondLst>
                                  <p:childTnLst>
                                    <p:animEffect transition="out" filter="fade">
                                      <p:cBhvr>
                                        <p:cTn id="33" dur="500" tmFilter="0, 0; .2, .5; .8, .5; 1, 0"/>
                                        <p:tgtEl>
                                          <p:spTgt spid="9"/>
                                        </p:tgtEl>
                                      </p:cBhvr>
                                    </p:animEffect>
                                    <p:animScale>
                                      <p:cBhvr>
                                        <p:cTn id="34" dur="250" autoRev="1" fill="hold"/>
                                        <p:tgtEl>
                                          <p:spTgt spid="9"/>
                                        </p:tgtEl>
                                      </p:cBhvr>
                                      <p:by x="105000" y="105000"/>
                                    </p:animScale>
                                  </p:childTnLst>
                                </p:cTn>
                              </p:par>
                            </p:childTnLst>
                          </p:cTn>
                        </p:par>
                        <p:par>
                          <p:cTn id="35" fill="hold" nodeType="afterGroup">
                            <p:stCondLst>
                              <p:cond delay="2500"/>
                            </p:stCondLst>
                            <p:childTnLst>
                              <p:par>
                                <p:cTn id="36" presetID="2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6" grpId="1"/>
      <p:bldP spid="9" grpId="0"/>
      <p:bldP spid="9"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557213" indent="-214313">
              <a:defRPr>
                <a:solidFill>
                  <a:schemeClr val="tx1"/>
                </a:solidFill>
                <a:latin typeface="Times New Roman" pitchFamily="18" charset="0"/>
              </a:defRPr>
            </a:lvl2pPr>
            <a:lvl3pPr marL="857250" indent="-171450">
              <a:defRPr>
                <a:solidFill>
                  <a:schemeClr val="tx1"/>
                </a:solidFill>
                <a:latin typeface="Times New Roman" pitchFamily="18" charset="0"/>
              </a:defRPr>
            </a:lvl3pPr>
            <a:lvl4pPr marL="1200150" indent="-171450">
              <a:defRPr>
                <a:solidFill>
                  <a:schemeClr val="tx1"/>
                </a:solidFill>
                <a:latin typeface="Times New Roman" pitchFamily="18" charset="0"/>
              </a:defRPr>
            </a:lvl4pPr>
            <a:lvl5pPr marL="1543050" indent="-171450">
              <a:defRPr>
                <a:solidFill>
                  <a:schemeClr val="tx1"/>
                </a:solidFill>
                <a:latin typeface="Times New Roman" pitchFamily="18" charset="0"/>
              </a:defRPr>
            </a:lvl5pPr>
            <a:lvl6pPr marL="1885950" indent="-171450" eaLnBrk="0" fontAlgn="base" hangingPunct="0">
              <a:spcBef>
                <a:spcPct val="0"/>
              </a:spcBef>
              <a:spcAft>
                <a:spcPct val="0"/>
              </a:spcAft>
              <a:defRPr>
                <a:solidFill>
                  <a:schemeClr val="tx1"/>
                </a:solidFill>
                <a:latin typeface="Times New Roman" pitchFamily="18" charset="0"/>
              </a:defRPr>
            </a:lvl6pPr>
            <a:lvl7pPr marL="2228850" indent="-171450" eaLnBrk="0" fontAlgn="base" hangingPunct="0">
              <a:spcBef>
                <a:spcPct val="0"/>
              </a:spcBef>
              <a:spcAft>
                <a:spcPct val="0"/>
              </a:spcAft>
              <a:defRPr>
                <a:solidFill>
                  <a:schemeClr val="tx1"/>
                </a:solidFill>
                <a:latin typeface="Times New Roman" pitchFamily="18" charset="0"/>
              </a:defRPr>
            </a:lvl7pPr>
            <a:lvl8pPr marL="2571750" indent="-171450" eaLnBrk="0" fontAlgn="base" hangingPunct="0">
              <a:spcBef>
                <a:spcPct val="0"/>
              </a:spcBef>
              <a:spcAft>
                <a:spcPct val="0"/>
              </a:spcAft>
              <a:defRPr>
                <a:solidFill>
                  <a:schemeClr val="tx1"/>
                </a:solidFill>
                <a:latin typeface="Times New Roman" pitchFamily="18" charset="0"/>
              </a:defRPr>
            </a:lvl8pPr>
            <a:lvl9pPr marL="2914650" indent="-171450" eaLnBrk="0" fontAlgn="base" hangingPunct="0">
              <a:spcBef>
                <a:spcPct val="0"/>
              </a:spcBef>
              <a:spcAft>
                <a:spcPct val="0"/>
              </a:spcAft>
              <a:defRPr>
                <a:solidFill>
                  <a:schemeClr val="tx1"/>
                </a:solidFill>
                <a:latin typeface="Times New Roman" pitchFamily="18" charset="0"/>
              </a:defRPr>
            </a:lvl9pPr>
          </a:lstStyle>
          <a:p>
            <a:fld id="{373240A4-7AE5-4165-BF0B-314B88C4A09A}" type="slidenum">
              <a:rPr lang="en-US" smtClean="0">
                <a:solidFill>
                  <a:schemeClr val="tx2"/>
                </a:solidFill>
              </a:rPr>
              <a:pPr/>
              <a:t>32</a:t>
            </a:fld>
            <a:endParaRPr lang="en-US">
              <a:solidFill>
                <a:schemeClr val="tx2"/>
              </a:solidFill>
            </a:endParaRPr>
          </a:p>
        </p:txBody>
      </p:sp>
      <p:sp>
        <p:nvSpPr>
          <p:cNvPr id="33795" name="Rectangle 2"/>
          <p:cNvSpPr>
            <a:spLocks noGrp="1" noChangeArrowheads="1"/>
          </p:cNvSpPr>
          <p:nvPr>
            <p:ph type="title"/>
          </p:nvPr>
        </p:nvSpPr>
        <p:spPr>
          <a:xfrm>
            <a:off x="2590800" y="95250"/>
            <a:ext cx="8001000" cy="685800"/>
          </a:xfrm>
        </p:spPr>
        <p:txBody>
          <a:bodyPr vert="horz" wrap="square" lIns="0" tIns="0" rIns="0" bIns="0" numCol="1" rtlCol="0" anchor="ctr" anchorCtr="0" compatLnSpc="1">
            <a:prstTxWarp prst="textNoShape">
              <a:avLst/>
            </a:prstTxWarp>
            <a:normAutofit fontScale="90000"/>
          </a:bodyPr>
          <a:lstStyle/>
          <a:p>
            <a:pPr algn="ctr" eaLnBrk="1" hangingPunct="1"/>
            <a:r>
              <a:rPr lang="en-GB" dirty="0"/>
              <a:t>Reading XML Doc and Write to Screen </a:t>
            </a:r>
            <a:r>
              <a:rPr lang="en-US" dirty="0"/>
              <a:t>(Python)</a:t>
            </a:r>
            <a:endParaRPr lang="en-GB" dirty="0"/>
          </a:p>
        </p:txBody>
      </p:sp>
      <p:sp>
        <p:nvSpPr>
          <p:cNvPr id="33796" name="Text Box 4"/>
          <p:cNvSpPr txBox="1">
            <a:spLocks noChangeArrowheads="1"/>
          </p:cNvSpPr>
          <p:nvPr/>
        </p:nvSpPr>
        <p:spPr bwMode="auto">
          <a:xfrm>
            <a:off x="2362200" y="1371601"/>
            <a:ext cx="8305800" cy="4483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461963" algn="l"/>
                <a:tab pos="914400" algn="l"/>
                <a:tab pos="1376363" algn="l"/>
                <a:tab pos="1828800" algn="l"/>
                <a:tab pos="2743200" algn="l"/>
              </a:tabLst>
              <a:defRPr>
                <a:solidFill>
                  <a:schemeClr val="tx1"/>
                </a:solidFill>
                <a:latin typeface="Times New Roman" pitchFamily="18" charset="0"/>
              </a:defRPr>
            </a:lvl1pPr>
            <a:lvl2pPr marL="742950" indent="-285750">
              <a:tabLst>
                <a:tab pos="461963" algn="l"/>
                <a:tab pos="914400" algn="l"/>
                <a:tab pos="1376363" algn="l"/>
                <a:tab pos="1828800" algn="l"/>
                <a:tab pos="2743200" algn="l"/>
              </a:tabLst>
              <a:defRPr>
                <a:solidFill>
                  <a:schemeClr val="tx1"/>
                </a:solidFill>
                <a:latin typeface="Times New Roman" pitchFamily="18" charset="0"/>
              </a:defRPr>
            </a:lvl2pPr>
            <a:lvl3pPr marL="1143000" indent="-228600">
              <a:tabLst>
                <a:tab pos="461963" algn="l"/>
                <a:tab pos="914400" algn="l"/>
                <a:tab pos="1376363" algn="l"/>
                <a:tab pos="1828800" algn="l"/>
                <a:tab pos="2743200" algn="l"/>
              </a:tabLst>
              <a:defRPr>
                <a:solidFill>
                  <a:schemeClr val="tx1"/>
                </a:solidFill>
                <a:latin typeface="Times New Roman" pitchFamily="18" charset="0"/>
              </a:defRPr>
            </a:lvl3pPr>
            <a:lvl4pPr marL="1600200" indent="-228600">
              <a:tabLst>
                <a:tab pos="461963" algn="l"/>
                <a:tab pos="914400" algn="l"/>
                <a:tab pos="1376363" algn="l"/>
                <a:tab pos="1828800" algn="l"/>
                <a:tab pos="2743200" algn="l"/>
              </a:tabLst>
              <a:defRPr>
                <a:solidFill>
                  <a:schemeClr val="tx1"/>
                </a:solidFill>
                <a:latin typeface="Times New Roman" pitchFamily="18" charset="0"/>
              </a:defRPr>
            </a:lvl4pPr>
            <a:lvl5pPr marL="2057400" indent="-228600">
              <a:tabLst>
                <a:tab pos="461963" algn="l"/>
                <a:tab pos="914400" algn="l"/>
                <a:tab pos="1376363" algn="l"/>
                <a:tab pos="1828800" algn="l"/>
                <a:tab pos="27432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9pPr>
          </a:lstStyle>
          <a:p>
            <a:pPr>
              <a:lnSpc>
                <a:spcPct val="120000"/>
              </a:lnSpc>
            </a:pPr>
            <a:r>
              <a:rPr lang="en-US" sz="2400" dirty="0">
                <a:latin typeface="Arial" charset="0"/>
              </a:rPr>
              <a:t>def </a:t>
            </a:r>
            <a:r>
              <a:rPr lang="en-US" sz="2400" dirty="0" err="1">
                <a:latin typeface="Arial" charset="0"/>
              </a:rPr>
              <a:t>OutputNode</a:t>
            </a:r>
            <a:r>
              <a:rPr lang="en-US" sz="2400" dirty="0">
                <a:latin typeface="Arial" charset="0"/>
              </a:rPr>
              <a:t>(node):</a:t>
            </a:r>
          </a:p>
          <a:p>
            <a:pPr>
              <a:lnSpc>
                <a:spcPct val="120000"/>
              </a:lnSpc>
            </a:pPr>
            <a:r>
              <a:rPr lang="en-US" sz="2400" dirty="0">
                <a:latin typeface="Arial" charset="0"/>
              </a:rPr>
              <a:t>    if node == None:</a:t>
            </a:r>
          </a:p>
          <a:p>
            <a:pPr>
              <a:lnSpc>
                <a:spcPct val="120000"/>
              </a:lnSpc>
            </a:pPr>
            <a:r>
              <a:rPr lang="en-US" sz="2400" dirty="0">
                <a:latin typeface="Arial" charset="0"/>
              </a:rPr>
              <a:t>        return</a:t>
            </a:r>
          </a:p>
          <a:p>
            <a:pPr>
              <a:lnSpc>
                <a:spcPct val="120000"/>
              </a:lnSpc>
            </a:pPr>
            <a:r>
              <a:rPr lang="en-US" sz="2400" dirty="0">
                <a:latin typeface="Arial" charset="0"/>
              </a:rPr>
              <a:t>    print("Type = {0}\</a:t>
            </a:r>
            <a:r>
              <a:rPr lang="en-US" sz="2400" dirty="0" err="1">
                <a:latin typeface="Arial" charset="0"/>
              </a:rPr>
              <a:t>tName</a:t>
            </a:r>
            <a:r>
              <a:rPr lang="en-US" sz="2400" dirty="0">
                <a:latin typeface="Arial" charset="0"/>
              </a:rPr>
              <a:t> = {1}\</a:t>
            </a:r>
            <a:r>
              <a:rPr lang="en-US" sz="2400" dirty="0" err="1">
                <a:latin typeface="Arial" charset="0"/>
              </a:rPr>
              <a:t>tValue</a:t>
            </a:r>
            <a:r>
              <a:rPr lang="en-US" sz="2400" dirty="0">
                <a:latin typeface="Arial" charset="0"/>
              </a:rPr>
              <a:t> = {2}".format(</a:t>
            </a:r>
            <a:r>
              <a:rPr lang="en-US" sz="2400" dirty="0" err="1">
                <a:latin typeface="Arial" charset="0"/>
              </a:rPr>
              <a:t>node.nodeType</a:t>
            </a:r>
            <a:r>
              <a:rPr lang="en-US" sz="2400" dirty="0">
                <a:latin typeface="Arial" charset="0"/>
              </a:rPr>
              <a:t>, </a:t>
            </a:r>
            <a:r>
              <a:rPr lang="en-US" sz="2400" dirty="0" err="1">
                <a:latin typeface="Arial" charset="0"/>
              </a:rPr>
              <a:t>node.nodeName</a:t>
            </a:r>
            <a:r>
              <a:rPr lang="en-US" sz="2400" dirty="0">
                <a:latin typeface="Arial" charset="0"/>
              </a:rPr>
              <a:t>, </a:t>
            </a:r>
            <a:r>
              <a:rPr lang="en-US" sz="2400" dirty="0" err="1">
                <a:latin typeface="Arial" charset="0"/>
              </a:rPr>
              <a:t>node.nodeValue</a:t>
            </a:r>
            <a:r>
              <a:rPr lang="en-US" sz="2400" dirty="0">
                <a:latin typeface="Arial" charset="0"/>
              </a:rPr>
              <a:t>))</a:t>
            </a:r>
          </a:p>
          <a:p>
            <a:pPr>
              <a:lnSpc>
                <a:spcPct val="120000"/>
              </a:lnSpc>
            </a:pPr>
            <a:r>
              <a:rPr lang="en-US" sz="2400" dirty="0">
                <a:latin typeface="Arial" charset="0"/>
              </a:rPr>
              <a:t>    if </a:t>
            </a:r>
            <a:r>
              <a:rPr lang="en-US" sz="2400" dirty="0" err="1">
                <a:latin typeface="Arial" charset="0"/>
              </a:rPr>
              <a:t>node.hasChildNodes</a:t>
            </a:r>
            <a:r>
              <a:rPr lang="en-US" sz="2400" dirty="0">
                <a:latin typeface="Arial" charset="0"/>
              </a:rPr>
              <a:t>():</a:t>
            </a:r>
          </a:p>
          <a:p>
            <a:pPr>
              <a:lnSpc>
                <a:spcPct val="120000"/>
              </a:lnSpc>
            </a:pPr>
            <a:r>
              <a:rPr lang="en-US" sz="2400" dirty="0">
                <a:latin typeface="Arial" charset="0"/>
              </a:rPr>
              <a:t>        children = </a:t>
            </a:r>
            <a:r>
              <a:rPr lang="en-US" sz="2400" dirty="0" err="1">
                <a:latin typeface="Arial" charset="0"/>
              </a:rPr>
              <a:t>node.childNodes</a:t>
            </a:r>
            <a:endParaRPr lang="en-US" sz="2400" dirty="0">
              <a:latin typeface="Arial" charset="0"/>
            </a:endParaRPr>
          </a:p>
          <a:p>
            <a:pPr>
              <a:lnSpc>
                <a:spcPct val="120000"/>
              </a:lnSpc>
            </a:pPr>
            <a:r>
              <a:rPr lang="en-US" sz="2400" dirty="0">
                <a:latin typeface="Arial" charset="0"/>
              </a:rPr>
              <a:t>        for child in children:</a:t>
            </a:r>
          </a:p>
          <a:p>
            <a:pPr>
              <a:lnSpc>
                <a:spcPct val="120000"/>
              </a:lnSpc>
            </a:pPr>
            <a:r>
              <a:rPr lang="en-US" sz="2400" dirty="0">
                <a:latin typeface="Arial" charset="0"/>
              </a:rPr>
              <a:t>            </a:t>
            </a:r>
            <a:r>
              <a:rPr lang="en-US" sz="2400" dirty="0" err="1">
                <a:latin typeface="Arial" charset="0"/>
              </a:rPr>
              <a:t>OutputNode</a:t>
            </a:r>
            <a:r>
              <a:rPr lang="en-US" sz="2400" dirty="0">
                <a:latin typeface="Arial" charset="0"/>
              </a:rPr>
              <a:t>(child)</a:t>
            </a:r>
          </a:p>
        </p:txBody>
      </p:sp>
      <p:sp>
        <p:nvSpPr>
          <p:cNvPr id="7" name="Freeform 6"/>
          <p:cNvSpPr>
            <a:spLocks noChangeArrowheads="1"/>
          </p:cNvSpPr>
          <p:nvPr/>
        </p:nvSpPr>
        <p:spPr bwMode="auto">
          <a:xfrm>
            <a:off x="1915620" y="1676400"/>
            <a:ext cx="1301353" cy="3962400"/>
          </a:xfrm>
          <a:custGeom>
            <a:avLst/>
            <a:gdLst>
              <a:gd name="T0" fmla="*/ 1740871 w 1735015"/>
              <a:gd name="T1" fmla="*/ 3743347 h 4032738"/>
              <a:gd name="T2" fmla="*/ 0 w 1735015"/>
              <a:gd name="T3" fmla="*/ 3743347 h 4032738"/>
              <a:gd name="T4" fmla="*/ 0 w 1735015"/>
              <a:gd name="T5" fmla="*/ 0 h 4032738"/>
              <a:gd name="T6" fmla="*/ 411699 w 1735015"/>
              <a:gd name="T7" fmla="*/ 0 h 4032738"/>
              <a:gd name="T8" fmla="*/ 0 60000 65536"/>
              <a:gd name="T9" fmla="*/ 0 60000 65536"/>
              <a:gd name="T10" fmla="*/ 0 60000 65536"/>
              <a:gd name="T11" fmla="*/ 0 60000 65536"/>
              <a:gd name="T12" fmla="*/ 0 w 1735015"/>
              <a:gd name="T13" fmla="*/ 0 h 4032738"/>
              <a:gd name="T14" fmla="*/ 1735015 w 1735015"/>
              <a:gd name="T15" fmla="*/ 4032738 h 4032738"/>
            </a:gdLst>
            <a:ahLst/>
            <a:cxnLst>
              <a:cxn ang="T8">
                <a:pos x="T0" y="T1"/>
              </a:cxn>
              <a:cxn ang="T9">
                <a:pos x="T2" y="T3"/>
              </a:cxn>
              <a:cxn ang="T10">
                <a:pos x="T4" y="T5"/>
              </a:cxn>
              <a:cxn ang="T11">
                <a:pos x="T6" y="T7"/>
              </a:cxn>
            </a:cxnLst>
            <a:rect l="T12" t="T13" r="T14" b="T15"/>
            <a:pathLst>
              <a:path w="1735015" h="4032738">
                <a:moveTo>
                  <a:pt x="1735015" y="4032738"/>
                </a:moveTo>
                <a:lnTo>
                  <a:pt x="0" y="4032738"/>
                </a:lnTo>
                <a:lnTo>
                  <a:pt x="0" y="0"/>
                </a:lnTo>
                <a:lnTo>
                  <a:pt x="410307" y="0"/>
                </a:lnTo>
              </a:path>
            </a:pathLst>
          </a:custGeom>
          <a:noFill/>
          <a:ln w="38100" algn="ctr">
            <a:solidFill>
              <a:srgbClr val="00B0F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400"/>
          </a:p>
        </p:txBody>
      </p:sp>
      <p:sp>
        <p:nvSpPr>
          <p:cNvPr id="6" name="Rectangle 5"/>
          <p:cNvSpPr>
            <a:spLocks noChangeArrowheads="1"/>
          </p:cNvSpPr>
          <p:nvPr/>
        </p:nvSpPr>
        <p:spPr bwMode="auto">
          <a:xfrm>
            <a:off x="6124575" y="5373718"/>
            <a:ext cx="2920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a:latin typeface="Arial" charset="0"/>
              </a:rPr>
              <a:t>// Is it tail-recursive?</a:t>
            </a:r>
            <a:endParaRPr lang="en-US" sz="2400" dirty="0"/>
          </a:p>
        </p:txBody>
      </p:sp>
      <p:pic>
        <p:nvPicPr>
          <p:cNvPr id="8"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763000" y="538253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3962400" y="6113972"/>
            <a:ext cx="463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a:latin typeface="Arial" charset="0"/>
              </a:rPr>
              <a:t>// What traversing order is used?</a:t>
            </a:r>
            <a:endParaRPr lang="en-US" sz="2400" dirty="0"/>
          </a:p>
        </p:txBody>
      </p:sp>
      <p:pic>
        <p:nvPicPr>
          <p:cNvPr id="10" name="Picture 8" descr="C:\Users\yinong\AppData\Local\Microsoft\Windows\Temporary Internet Files\Content.IE5\SMR9LCV9\MMj03363960000[1].gif">
            <a:extLst>
              <a:ext uri="{FF2B5EF4-FFF2-40B4-BE49-F238E27FC236}">
                <a16:creationId xmlns:a16="http://schemas.microsoft.com/office/drawing/2014/main" id="{CBD56707-1E1D-0D94-BE04-14B025925EC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1397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507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8" presetClass="emph" presetSubtype="0" fill="hold" grpId="1" nodeType="afterEffect">
                                  <p:stCondLst>
                                    <p:cond delay="0"/>
                                  </p:stCondLst>
                                  <p:childTnLst>
                                    <p:animRot by="21600000">
                                      <p:cBhvr>
                                        <p:cTn id="16" dur="2000" fill="hold"/>
                                        <p:tgtEl>
                                          <p:spTgt spid="6"/>
                                        </p:tgtEl>
                                        <p:attrNameLst>
                                          <p:attrName>r</p:attrName>
                                        </p:attrNameLst>
                                      </p:cBhvr>
                                    </p:animRot>
                                  </p:childTnLst>
                                </p:cTn>
                              </p:par>
                            </p:childTnLst>
                          </p:cTn>
                        </p:par>
                        <p:par>
                          <p:cTn id="17" fill="hold" nodeType="afterGroup">
                            <p:stCondLst>
                              <p:cond delay="2500"/>
                            </p:stCondLst>
                            <p:childTnLst>
                              <p:par>
                                <p:cTn id="18" presetID="23"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10" presetClass="exit" presetSubtype="0" fill="hold" nodeType="withEffect">
                                  <p:stCondLst>
                                    <p:cond delay="0"/>
                                  </p:stCondLst>
                                  <p:childTnLst>
                                    <p:animEffect transition="out" filter="fade">
                                      <p:cBhvr>
                                        <p:cTn id="29" dur="2000"/>
                                        <p:tgtEl>
                                          <p:spTgt spid="8"/>
                                        </p:tgtEl>
                                      </p:cBhvr>
                                    </p:animEffect>
                                    <p:set>
                                      <p:cBhvr>
                                        <p:cTn id="30" dur="1" fill="hold">
                                          <p:stCondLst>
                                            <p:cond delay="1999"/>
                                          </p:stCondLst>
                                        </p:cTn>
                                        <p:tgtEl>
                                          <p:spTgt spid="8"/>
                                        </p:tgtEl>
                                        <p:attrNameLst>
                                          <p:attrName>style.visibility</p:attrName>
                                        </p:attrNameLst>
                                      </p:cBhvr>
                                      <p:to>
                                        <p:strVal val="hidden"/>
                                      </p:to>
                                    </p:set>
                                  </p:childTnLst>
                                </p:cTn>
                              </p:par>
                            </p:childTnLst>
                          </p:cTn>
                        </p:par>
                        <p:par>
                          <p:cTn id="31" fill="hold" nodeType="afterGroup">
                            <p:stCondLst>
                              <p:cond delay="2000"/>
                            </p:stCondLst>
                            <p:childTnLst>
                              <p:par>
                                <p:cTn id="32" presetID="26" presetClass="emph" presetSubtype="0" fill="hold" grpId="1" nodeType="afterEffect">
                                  <p:stCondLst>
                                    <p:cond delay="0"/>
                                  </p:stCondLst>
                                  <p:childTnLst>
                                    <p:animEffect transition="out" filter="fade">
                                      <p:cBhvr>
                                        <p:cTn id="33" dur="500" tmFilter="0, 0; .2, .5; .8, .5; 1, 0"/>
                                        <p:tgtEl>
                                          <p:spTgt spid="9"/>
                                        </p:tgtEl>
                                      </p:cBhvr>
                                    </p:animEffect>
                                    <p:animScale>
                                      <p:cBhvr>
                                        <p:cTn id="34" dur="250" autoRev="1" fill="hold"/>
                                        <p:tgtEl>
                                          <p:spTgt spid="9"/>
                                        </p:tgtEl>
                                      </p:cBhvr>
                                      <p:by x="105000" y="105000"/>
                                    </p:animScale>
                                  </p:childTnLst>
                                </p:cTn>
                              </p:par>
                            </p:childTnLst>
                          </p:cTn>
                        </p:par>
                        <p:par>
                          <p:cTn id="35" fill="hold">
                            <p:stCondLst>
                              <p:cond delay="2500"/>
                            </p:stCondLst>
                            <p:childTnLst>
                              <p:par>
                                <p:cTn id="36" presetID="2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par>
                                <p:cTn id="40" presetID="10" presetClass="exit" presetSubtype="0" fill="hold" nodeType="with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6" grpId="1"/>
      <p:bldP spid="9" grpId="0"/>
      <p:bldP spid="9"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8DC0FF8-419C-430A-9E40-584BC0549BB9}" type="slidenum">
              <a:rPr lang="en-US" smtClean="0">
                <a:solidFill>
                  <a:schemeClr val="tx2"/>
                </a:solidFill>
              </a:rPr>
              <a:pPr/>
              <a:t>33</a:t>
            </a:fld>
            <a:endParaRPr lang="en-US">
              <a:solidFill>
                <a:schemeClr val="tx2"/>
              </a:solidFill>
            </a:endParaRPr>
          </a:p>
        </p:txBody>
      </p:sp>
      <p:sp>
        <p:nvSpPr>
          <p:cNvPr id="34819" name="Rectangle 2"/>
          <p:cNvSpPr>
            <a:spLocks noGrp="1" noChangeArrowheads="1"/>
          </p:cNvSpPr>
          <p:nvPr>
            <p:ph type="title"/>
          </p:nvPr>
        </p:nvSpPr>
        <p:spPr>
          <a:xfrm>
            <a:off x="2743200" y="76200"/>
            <a:ext cx="7151688" cy="800100"/>
          </a:xfrm>
          <a:noFill/>
        </p:spPr>
        <p:txBody>
          <a:bodyPr anchor="ctr">
            <a:normAutofit fontScale="90000"/>
          </a:bodyPr>
          <a:lstStyle/>
          <a:p>
            <a:pPr algn="ctr" eaLnBrk="1" hangingPunct="1"/>
            <a:r>
              <a:rPr lang="en-US"/>
              <a:t>Pre-Order Tree Traversing Algorithms</a:t>
            </a:r>
          </a:p>
        </p:txBody>
      </p:sp>
      <p:sp>
        <p:nvSpPr>
          <p:cNvPr id="29700" name="Rectangle 3"/>
          <p:cNvSpPr>
            <a:spLocks noGrp="1" noChangeArrowheads="1"/>
          </p:cNvSpPr>
          <p:nvPr>
            <p:ph type="body" idx="1"/>
          </p:nvPr>
        </p:nvSpPr>
        <p:spPr>
          <a:xfrm>
            <a:off x="2362201" y="2971800"/>
            <a:ext cx="4162425" cy="1981200"/>
          </a:xfrm>
          <a:noFill/>
        </p:spPr>
        <p:txBody>
          <a:bodyPr>
            <a:normAutofit lnSpcReduction="10000"/>
          </a:bodyPr>
          <a:lstStyle/>
          <a:p>
            <a:pPr marL="644525" indent="-644525" defTabSz="966788">
              <a:lnSpc>
                <a:spcPct val="85000"/>
              </a:lnSpc>
              <a:buNone/>
              <a:tabLst>
                <a:tab pos="4595813" algn="l"/>
              </a:tabLst>
            </a:pPr>
            <a:r>
              <a:rPr lang="en-US" sz="2300">
                <a:solidFill>
                  <a:srgbClr val="C00000"/>
                </a:solidFill>
                <a:latin typeface="Arial" charset="0"/>
              </a:rPr>
              <a:t>inorderTraverse(p)</a:t>
            </a:r>
          </a:p>
          <a:p>
            <a:pPr marL="644525" indent="-644525" defTabSz="966788">
              <a:lnSpc>
                <a:spcPct val="85000"/>
              </a:lnSpc>
              <a:buNone/>
              <a:tabLst>
                <a:tab pos="4595813" algn="l"/>
              </a:tabLst>
            </a:pPr>
            <a:r>
              <a:rPr lang="en-US" sz="2300">
                <a:latin typeface="Arial" charset="0"/>
              </a:rPr>
              <a:t>if p </a:t>
            </a:r>
            <a:r>
              <a:rPr lang="en-US" sz="2300">
                <a:latin typeface="Arial" charset="0"/>
                <a:sym typeface="Symbol" pitchFamily="18" charset="2"/>
              </a:rPr>
              <a:t> 0 then</a:t>
            </a:r>
          </a:p>
          <a:p>
            <a:pPr marL="644525" indent="-644525" defTabSz="966788">
              <a:lnSpc>
                <a:spcPct val="85000"/>
              </a:lnSpc>
              <a:buNone/>
              <a:tabLst>
                <a:tab pos="4595813" algn="l"/>
              </a:tabLst>
            </a:pPr>
            <a:r>
              <a:rPr lang="en-US" sz="2300">
                <a:latin typeface="Arial" charset="0"/>
              </a:rPr>
              <a:t>     inorderTraverse(p.left);</a:t>
            </a:r>
            <a:endParaRPr lang="en-US" sz="2300">
              <a:solidFill>
                <a:schemeClr val="accent1"/>
              </a:solidFill>
              <a:latin typeface="Arial" charset="0"/>
            </a:endParaRPr>
          </a:p>
          <a:p>
            <a:pPr marL="644525" indent="-644525" defTabSz="966788">
              <a:lnSpc>
                <a:spcPct val="85000"/>
              </a:lnSpc>
              <a:buNone/>
              <a:tabLst>
                <a:tab pos="4595813" algn="l"/>
              </a:tabLst>
            </a:pPr>
            <a:r>
              <a:rPr lang="en-US" sz="2300">
                <a:solidFill>
                  <a:schemeClr val="folHlink"/>
                </a:solidFill>
                <a:latin typeface="Arial" charset="0"/>
              </a:rPr>
              <a:t>     print(p.data);</a:t>
            </a:r>
            <a:endParaRPr lang="en-US" sz="2300">
              <a:latin typeface="Arial" charset="0"/>
            </a:endParaRPr>
          </a:p>
          <a:p>
            <a:pPr marL="644525" indent="-644525" defTabSz="966788">
              <a:lnSpc>
                <a:spcPct val="85000"/>
              </a:lnSpc>
              <a:buNone/>
              <a:tabLst>
                <a:tab pos="4595813" algn="l"/>
              </a:tabLst>
            </a:pPr>
            <a:r>
              <a:rPr lang="en-US" sz="2300">
                <a:latin typeface="Arial" charset="0"/>
              </a:rPr>
              <a:t>     inorderTraverse(p.right);</a:t>
            </a:r>
            <a:endParaRPr lang="en-US" sz="2300">
              <a:solidFill>
                <a:schemeClr val="accent1"/>
              </a:solidFill>
              <a:latin typeface="Arial" charset="0"/>
            </a:endParaRPr>
          </a:p>
        </p:txBody>
      </p:sp>
      <p:sp>
        <p:nvSpPr>
          <p:cNvPr id="558084" name="Rectangle 4"/>
          <p:cNvSpPr>
            <a:spLocks noChangeArrowheads="1"/>
          </p:cNvSpPr>
          <p:nvPr/>
        </p:nvSpPr>
        <p:spPr bwMode="auto">
          <a:xfrm>
            <a:off x="2362200" y="4876800"/>
            <a:ext cx="5257800" cy="1981200"/>
          </a:xfrm>
          <a:prstGeom prst="rect">
            <a:avLst/>
          </a:prstGeom>
          <a:noFill/>
          <a:ln w="9525">
            <a:noFill/>
            <a:miter lim="800000"/>
            <a:headEnd/>
            <a:tailEnd/>
          </a:ln>
        </p:spPr>
        <p:txBody>
          <a:bodyPr lIns="96736" tIns="48368" rIns="96736" bIns="48368"/>
          <a:lstStyle/>
          <a:p>
            <a:pPr marL="644525" indent="-644525" defTabSz="966788">
              <a:lnSpc>
                <a:spcPct val="95000"/>
              </a:lnSpc>
              <a:spcBef>
                <a:spcPct val="20000"/>
              </a:spcBef>
              <a:buClr>
                <a:schemeClr val="folHlink"/>
              </a:buClr>
              <a:buSzPct val="60000"/>
              <a:tabLst>
                <a:tab pos="4970463" algn="l"/>
              </a:tabLst>
              <a:defRPr/>
            </a:pPr>
            <a:r>
              <a:rPr lang="en-US" sz="2300" dirty="0" err="1">
                <a:solidFill>
                  <a:srgbClr val="C00000"/>
                </a:solidFill>
                <a:latin typeface="Arial" charset="0"/>
              </a:rPr>
              <a:t>postorderTraverse</a:t>
            </a:r>
            <a:r>
              <a:rPr lang="en-US" sz="2300" dirty="0">
                <a:solidFill>
                  <a:srgbClr val="C00000"/>
                </a:solidFill>
                <a:latin typeface="Arial" charset="0"/>
              </a:rPr>
              <a:t>(p)</a:t>
            </a:r>
          </a:p>
          <a:p>
            <a:pPr marL="644525" indent="-644525" defTabSz="966788">
              <a:lnSpc>
                <a:spcPct val="95000"/>
              </a:lnSpc>
              <a:spcBef>
                <a:spcPct val="20000"/>
              </a:spcBef>
              <a:buClr>
                <a:schemeClr val="folHlink"/>
              </a:buClr>
              <a:buSzPct val="60000"/>
              <a:tabLst>
                <a:tab pos="1203325" algn="l"/>
                <a:tab pos="1600200" algn="l"/>
                <a:tab pos="4970463" algn="l"/>
              </a:tabLst>
              <a:defRPr/>
            </a:pPr>
            <a:r>
              <a:rPr lang="en-US" sz="2300" dirty="0">
                <a:latin typeface="Arial" charset="0"/>
              </a:rPr>
              <a:t>if p </a:t>
            </a:r>
            <a:r>
              <a:rPr lang="en-US" sz="2300" dirty="0">
                <a:latin typeface="Arial" charset="0"/>
                <a:sym typeface="Symbol" pitchFamily="18" charset="2"/>
              </a:rPr>
              <a:t> 0 then</a:t>
            </a:r>
          </a:p>
          <a:p>
            <a:pPr marL="347663" indent="-347663" defTabSz="966788">
              <a:lnSpc>
                <a:spcPct val="95000"/>
              </a:lnSpc>
              <a:spcBef>
                <a:spcPct val="20000"/>
              </a:spcBef>
              <a:buClr>
                <a:schemeClr val="folHlink"/>
              </a:buClr>
              <a:buSzPct val="60000"/>
              <a:tabLst>
                <a:tab pos="685800" algn="l"/>
                <a:tab pos="4970463" algn="l"/>
              </a:tabLst>
              <a:defRPr/>
            </a:pPr>
            <a:r>
              <a:rPr lang="en-US" sz="2300" dirty="0">
                <a:latin typeface="Arial" charset="0"/>
              </a:rPr>
              <a:t>	 for each child node</a:t>
            </a:r>
          </a:p>
          <a:p>
            <a:pPr marL="347663" indent="-347663" defTabSz="966788">
              <a:lnSpc>
                <a:spcPct val="95000"/>
              </a:lnSpc>
              <a:spcBef>
                <a:spcPct val="20000"/>
              </a:spcBef>
              <a:buClr>
                <a:schemeClr val="folHlink"/>
              </a:buClr>
              <a:buSzPct val="60000"/>
              <a:tabLst>
                <a:tab pos="685800" algn="l"/>
                <a:tab pos="4970463" algn="l"/>
              </a:tabLst>
              <a:defRPr/>
            </a:pPr>
            <a:r>
              <a:rPr lang="en-US" sz="2300" dirty="0">
                <a:latin typeface="Arial" charset="0"/>
              </a:rPr>
              <a:t>		</a:t>
            </a:r>
            <a:r>
              <a:rPr lang="en-US" sz="2300" dirty="0" err="1">
                <a:latin typeface="Arial" charset="0"/>
              </a:rPr>
              <a:t>postorderTraverse</a:t>
            </a:r>
            <a:r>
              <a:rPr lang="en-US" sz="2300" dirty="0">
                <a:latin typeface="Arial" charset="0"/>
              </a:rPr>
              <a:t>(</a:t>
            </a:r>
            <a:r>
              <a:rPr lang="en-US" sz="2300" dirty="0" err="1">
                <a:latin typeface="Arial" charset="0"/>
              </a:rPr>
              <a:t>p.nextChild</a:t>
            </a:r>
            <a:r>
              <a:rPr lang="en-US" sz="2300" dirty="0">
                <a:latin typeface="Arial" charset="0"/>
              </a:rPr>
              <a:t>); 	</a:t>
            </a:r>
            <a:r>
              <a:rPr lang="en-US" sz="2300" dirty="0">
                <a:solidFill>
                  <a:schemeClr val="folHlink"/>
                </a:solidFill>
                <a:latin typeface="Arial" charset="0"/>
              </a:rPr>
              <a:t>print(</a:t>
            </a:r>
            <a:r>
              <a:rPr lang="en-US" sz="2300" dirty="0" err="1">
                <a:solidFill>
                  <a:schemeClr val="folHlink"/>
                </a:solidFill>
                <a:latin typeface="Arial" charset="0"/>
              </a:rPr>
              <a:t>p.data</a:t>
            </a:r>
            <a:r>
              <a:rPr lang="en-US" sz="2300" dirty="0">
                <a:solidFill>
                  <a:schemeClr val="folHlink"/>
                </a:solidFill>
                <a:latin typeface="Arial" charset="0"/>
              </a:rPr>
              <a:t>);</a:t>
            </a:r>
            <a:endParaRPr lang="en-US" sz="2300" dirty="0">
              <a:latin typeface="Arial" charset="0"/>
            </a:endParaRPr>
          </a:p>
        </p:txBody>
      </p:sp>
      <p:sp>
        <p:nvSpPr>
          <p:cNvPr id="34822" name="Rectangle 5"/>
          <p:cNvSpPr>
            <a:spLocks noChangeArrowheads="1"/>
          </p:cNvSpPr>
          <p:nvPr/>
        </p:nvSpPr>
        <p:spPr bwMode="auto">
          <a:xfrm>
            <a:off x="2438400" y="914400"/>
            <a:ext cx="5334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36" tIns="48368" rIns="96736" bIns="48368"/>
          <a:lstStyle/>
          <a:p>
            <a:pPr marL="347663" indent="-347663" defTabSz="966788">
              <a:lnSpc>
                <a:spcPct val="95000"/>
              </a:lnSpc>
              <a:spcBef>
                <a:spcPct val="20000"/>
              </a:spcBef>
              <a:buClr>
                <a:schemeClr val="folHlink"/>
              </a:buClr>
              <a:buSzPct val="60000"/>
              <a:tabLst>
                <a:tab pos="685800" algn="l"/>
                <a:tab pos="4970463" algn="l"/>
              </a:tabLst>
            </a:pPr>
            <a:r>
              <a:rPr lang="en-US" sz="2300">
                <a:solidFill>
                  <a:srgbClr val="C00000"/>
                </a:solidFill>
                <a:latin typeface="Arial" charset="0"/>
              </a:rPr>
              <a:t>preorderTraverse(p)</a:t>
            </a:r>
          </a:p>
          <a:p>
            <a:pPr marL="347663" indent="-347663" defTabSz="966788">
              <a:lnSpc>
                <a:spcPct val="95000"/>
              </a:lnSpc>
              <a:spcBef>
                <a:spcPct val="20000"/>
              </a:spcBef>
              <a:buClr>
                <a:schemeClr val="folHlink"/>
              </a:buClr>
              <a:buSzPct val="60000"/>
              <a:tabLst>
                <a:tab pos="685800" algn="l"/>
                <a:tab pos="4970463" algn="l"/>
              </a:tabLst>
            </a:pPr>
            <a:r>
              <a:rPr lang="en-US" sz="2300">
                <a:latin typeface="Arial" charset="0"/>
              </a:rPr>
              <a:t>if p </a:t>
            </a:r>
            <a:r>
              <a:rPr lang="en-US" sz="2300">
                <a:latin typeface="Arial" charset="0"/>
                <a:sym typeface="Symbol" pitchFamily="18" charset="2"/>
              </a:rPr>
              <a:t> null then</a:t>
            </a:r>
          </a:p>
          <a:p>
            <a:pPr marL="347663" indent="-347663" defTabSz="966788">
              <a:lnSpc>
                <a:spcPct val="95000"/>
              </a:lnSpc>
              <a:spcBef>
                <a:spcPct val="20000"/>
              </a:spcBef>
              <a:buClr>
                <a:schemeClr val="folHlink"/>
              </a:buClr>
              <a:buSzPct val="60000"/>
              <a:tabLst>
                <a:tab pos="685800" algn="l"/>
                <a:tab pos="4970463" algn="l"/>
              </a:tabLst>
            </a:pPr>
            <a:r>
              <a:rPr lang="en-US" sz="2300">
                <a:latin typeface="Arial" charset="0"/>
              </a:rPr>
              <a:t> 	</a:t>
            </a:r>
            <a:r>
              <a:rPr lang="en-US" sz="2300">
                <a:solidFill>
                  <a:schemeClr val="folHlink"/>
                </a:solidFill>
                <a:latin typeface="Arial" charset="0"/>
              </a:rPr>
              <a:t>print(p.data);</a:t>
            </a:r>
            <a:endParaRPr lang="en-US" sz="2300">
              <a:latin typeface="Arial" charset="0"/>
            </a:endParaRPr>
          </a:p>
          <a:p>
            <a:pPr marL="347663" indent="-347663" defTabSz="966788">
              <a:lnSpc>
                <a:spcPct val="95000"/>
              </a:lnSpc>
              <a:spcBef>
                <a:spcPct val="20000"/>
              </a:spcBef>
              <a:buClr>
                <a:schemeClr val="folHlink"/>
              </a:buClr>
              <a:buSzPct val="60000"/>
              <a:tabLst>
                <a:tab pos="685800" algn="l"/>
                <a:tab pos="4970463" algn="l"/>
              </a:tabLst>
            </a:pPr>
            <a:r>
              <a:rPr lang="en-US" sz="2300">
                <a:latin typeface="Arial" charset="0"/>
              </a:rPr>
              <a:t>	for each child node     	     	preorderTraverse(p.nextChild);  </a:t>
            </a:r>
            <a:endParaRPr lang="en-US" sz="2300">
              <a:solidFill>
                <a:schemeClr val="accent1"/>
              </a:solidFill>
              <a:latin typeface="Arial" charset="0"/>
            </a:endParaRPr>
          </a:p>
        </p:txBody>
      </p:sp>
      <p:sp>
        <p:nvSpPr>
          <p:cNvPr id="558086" name="Oval 6"/>
          <p:cNvSpPr>
            <a:spLocks noChangeArrowheads="1"/>
          </p:cNvSpPr>
          <p:nvPr/>
        </p:nvSpPr>
        <p:spPr bwMode="auto">
          <a:xfrm>
            <a:off x="8534400" y="14097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10</a:t>
            </a:r>
          </a:p>
        </p:txBody>
      </p:sp>
      <p:sp>
        <p:nvSpPr>
          <p:cNvPr id="558087" name="Oval 7"/>
          <p:cNvSpPr>
            <a:spLocks noChangeArrowheads="1"/>
          </p:cNvSpPr>
          <p:nvPr/>
        </p:nvSpPr>
        <p:spPr bwMode="auto">
          <a:xfrm>
            <a:off x="8001000" y="39243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9</a:t>
            </a:r>
          </a:p>
        </p:txBody>
      </p:sp>
      <p:sp>
        <p:nvSpPr>
          <p:cNvPr id="558088" name="Oval 8"/>
          <p:cNvSpPr>
            <a:spLocks noChangeArrowheads="1"/>
          </p:cNvSpPr>
          <p:nvPr/>
        </p:nvSpPr>
        <p:spPr bwMode="auto">
          <a:xfrm>
            <a:off x="6781800" y="39243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2</a:t>
            </a:r>
          </a:p>
        </p:txBody>
      </p:sp>
      <p:sp>
        <p:nvSpPr>
          <p:cNvPr id="558089" name="Oval 9"/>
          <p:cNvSpPr>
            <a:spLocks noChangeArrowheads="1"/>
          </p:cNvSpPr>
          <p:nvPr/>
        </p:nvSpPr>
        <p:spPr bwMode="auto">
          <a:xfrm>
            <a:off x="9906000" y="30099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17</a:t>
            </a:r>
          </a:p>
        </p:txBody>
      </p:sp>
      <p:sp>
        <p:nvSpPr>
          <p:cNvPr id="558090" name="Oval 10"/>
          <p:cNvSpPr>
            <a:spLocks noChangeArrowheads="1"/>
          </p:cNvSpPr>
          <p:nvPr/>
        </p:nvSpPr>
        <p:spPr bwMode="auto">
          <a:xfrm>
            <a:off x="9372600" y="21717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16</a:t>
            </a:r>
          </a:p>
        </p:txBody>
      </p:sp>
      <p:sp>
        <p:nvSpPr>
          <p:cNvPr id="558091" name="Oval 11"/>
          <p:cNvSpPr>
            <a:spLocks noChangeArrowheads="1"/>
          </p:cNvSpPr>
          <p:nvPr/>
        </p:nvSpPr>
        <p:spPr bwMode="auto">
          <a:xfrm>
            <a:off x="7772400" y="21717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8</a:t>
            </a:r>
          </a:p>
        </p:txBody>
      </p:sp>
      <p:cxnSp>
        <p:nvCxnSpPr>
          <p:cNvPr id="34829" name="AutoShape 12"/>
          <p:cNvCxnSpPr>
            <a:cxnSpLocks noChangeShapeType="1"/>
            <a:stCxn id="558086" idx="3"/>
            <a:endCxn id="558091" idx="7"/>
          </p:cNvCxnSpPr>
          <p:nvPr/>
        </p:nvCxnSpPr>
        <p:spPr bwMode="auto">
          <a:xfrm flipH="1">
            <a:off x="8228014" y="1865314"/>
            <a:ext cx="384175" cy="384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0" name="AutoShape 13"/>
          <p:cNvCxnSpPr>
            <a:cxnSpLocks noChangeShapeType="1"/>
            <a:stCxn id="558086" idx="5"/>
            <a:endCxn id="558090" idx="1"/>
          </p:cNvCxnSpPr>
          <p:nvPr/>
        </p:nvCxnSpPr>
        <p:spPr bwMode="auto">
          <a:xfrm>
            <a:off x="8990014" y="1865314"/>
            <a:ext cx="460375" cy="384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094" name="Oval 14"/>
          <p:cNvSpPr>
            <a:spLocks noChangeArrowheads="1"/>
          </p:cNvSpPr>
          <p:nvPr/>
        </p:nvSpPr>
        <p:spPr bwMode="auto">
          <a:xfrm>
            <a:off x="8839200" y="30099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15</a:t>
            </a:r>
          </a:p>
        </p:txBody>
      </p:sp>
      <p:sp>
        <p:nvSpPr>
          <p:cNvPr id="558095" name="Oval 15"/>
          <p:cNvSpPr>
            <a:spLocks noChangeArrowheads="1"/>
          </p:cNvSpPr>
          <p:nvPr/>
        </p:nvSpPr>
        <p:spPr bwMode="auto">
          <a:xfrm>
            <a:off x="7239000" y="30861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5</a:t>
            </a:r>
          </a:p>
        </p:txBody>
      </p:sp>
      <p:cxnSp>
        <p:nvCxnSpPr>
          <p:cNvPr id="34833" name="AutoShape 16"/>
          <p:cNvCxnSpPr>
            <a:cxnSpLocks noChangeShapeType="1"/>
            <a:stCxn id="558095" idx="5"/>
            <a:endCxn id="558087" idx="0"/>
          </p:cNvCxnSpPr>
          <p:nvPr/>
        </p:nvCxnSpPr>
        <p:spPr bwMode="auto">
          <a:xfrm>
            <a:off x="7694614" y="3541714"/>
            <a:ext cx="573087"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4" name="AutoShape 17"/>
          <p:cNvCxnSpPr>
            <a:cxnSpLocks noChangeShapeType="1"/>
            <a:stCxn id="558091" idx="3"/>
            <a:endCxn id="558095" idx="0"/>
          </p:cNvCxnSpPr>
          <p:nvPr/>
        </p:nvCxnSpPr>
        <p:spPr bwMode="auto">
          <a:xfrm flipH="1">
            <a:off x="7505700" y="2627314"/>
            <a:ext cx="344488"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5" name="AutoShape 18"/>
          <p:cNvCxnSpPr>
            <a:cxnSpLocks noChangeShapeType="1"/>
            <a:stCxn id="558090" idx="5"/>
            <a:endCxn id="558089" idx="0"/>
          </p:cNvCxnSpPr>
          <p:nvPr/>
        </p:nvCxnSpPr>
        <p:spPr bwMode="auto">
          <a:xfrm>
            <a:off x="9828214" y="2627314"/>
            <a:ext cx="344487"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6" name="AutoShape 19"/>
          <p:cNvCxnSpPr>
            <a:cxnSpLocks noChangeShapeType="1"/>
            <a:stCxn id="558095" idx="3"/>
            <a:endCxn id="558088" idx="0"/>
          </p:cNvCxnSpPr>
          <p:nvPr/>
        </p:nvCxnSpPr>
        <p:spPr bwMode="auto">
          <a:xfrm flipH="1">
            <a:off x="7048500" y="3541714"/>
            <a:ext cx="268288"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7" name="AutoShape 20"/>
          <p:cNvCxnSpPr>
            <a:cxnSpLocks noChangeShapeType="1"/>
            <a:stCxn id="558090" idx="3"/>
            <a:endCxn id="558094" idx="0"/>
          </p:cNvCxnSpPr>
          <p:nvPr/>
        </p:nvCxnSpPr>
        <p:spPr bwMode="auto">
          <a:xfrm flipH="1">
            <a:off x="9105900" y="2627314"/>
            <a:ext cx="344488"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01" name="Oval 21"/>
          <p:cNvSpPr>
            <a:spLocks noChangeArrowheads="1"/>
          </p:cNvSpPr>
          <p:nvPr/>
        </p:nvSpPr>
        <p:spPr bwMode="auto">
          <a:xfrm>
            <a:off x="9829800" y="38862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14</a:t>
            </a:r>
          </a:p>
        </p:txBody>
      </p:sp>
      <p:cxnSp>
        <p:nvCxnSpPr>
          <p:cNvPr id="34839" name="AutoShape 22"/>
          <p:cNvCxnSpPr>
            <a:cxnSpLocks noChangeShapeType="1"/>
            <a:stCxn id="558094" idx="5"/>
            <a:endCxn id="558101" idx="0"/>
          </p:cNvCxnSpPr>
          <p:nvPr/>
        </p:nvCxnSpPr>
        <p:spPr bwMode="auto">
          <a:xfrm>
            <a:off x="9294814" y="3465514"/>
            <a:ext cx="801687" cy="4206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0" name="Text Box 23"/>
          <p:cNvSpPr txBox="1">
            <a:spLocks noChangeArrowheads="1"/>
          </p:cNvSpPr>
          <p:nvPr/>
        </p:nvSpPr>
        <p:spPr bwMode="auto">
          <a:xfrm>
            <a:off x="8850314" y="914400"/>
            <a:ext cx="67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a:r>
              <a:rPr lang="en-US" sz="2400"/>
              <a:t>root</a:t>
            </a:r>
          </a:p>
        </p:txBody>
      </p:sp>
      <p:cxnSp>
        <p:nvCxnSpPr>
          <p:cNvPr id="34841" name="AutoShape 24"/>
          <p:cNvCxnSpPr>
            <a:cxnSpLocks noChangeShapeType="1"/>
          </p:cNvCxnSpPr>
          <p:nvPr/>
        </p:nvCxnSpPr>
        <p:spPr bwMode="auto">
          <a:xfrm>
            <a:off x="8796338" y="1028700"/>
            <a:ext cx="4762"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05" name="Oval 25"/>
          <p:cNvSpPr>
            <a:spLocks noChangeArrowheads="1"/>
          </p:cNvSpPr>
          <p:nvPr/>
        </p:nvSpPr>
        <p:spPr bwMode="auto">
          <a:xfrm>
            <a:off x="7391400" y="3925888"/>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7</a:t>
            </a:r>
          </a:p>
        </p:txBody>
      </p:sp>
      <p:cxnSp>
        <p:nvCxnSpPr>
          <p:cNvPr id="34843" name="AutoShape 26"/>
          <p:cNvCxnSpPr>
            <a:cxnSpLocks noChangeShapeType="1"/>
            <a:stCxn id="558095" idx="4"/>
            <a:endCxn id="558105" idx="0"/>
          </p:cNvCxnSpPr>
          <p:nvPr/>
        </p:nvCxnSpPr>
        <p:spPr bwMode="auto">
          <a:xfrm>
            <a:off x="7505700" y="3619500"/>
            <a:ext cx="152400" cy="3063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07" name="Text Box 27"/>
          <p:cNvSpPr txBox="1">
            <a:spLocks noChangeArrowheads="1"/>
          </p:cNvSpPr>
          <p:nvPr/>
        </p:nvSpPr>
        <p:spPr bwMode="auto">
          <a:xfrm>
            <a:off x="8305800" y="10287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a:t>p</a:t>
            </a:r>
          </a:p>
        </p:txBody>
      </p:sp>
      <p:sp>
        <p:nvSpPr>
          <p:cNvPr id="558108" name="Oval 28"/>
          <p:cNvSpPr>
            <a:spLocks noChangeArrowheads="1"/>
          </p:cNvSpPr>
          <p:nvPr/>
        </p:nvSpPr>
        <p:spPr bwMode="auto">
          <a:xfrm>
            <a:off x="9256713" y="3925888"/>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13</a:t>
            </a:r>
          </a:p>
        </p:txBody>
      </p:sp>
      <p:cxnSp>
        <p:nvCxnSpPr>
          <p:cNvPr id="34846" name="AutoShape 29"/>
          <p:cNvCxnSpPr>
            <a:cxnSpLocks noChangeShapeType="1"/>
            <a:stCxn id="558094" idx="4"/>
            <a:endCxn id="558108" idx="0"/>
          </p:cNvCxnSpPr>
          <p:nvPr/>
        </p:nvCxnSpPr>
        <p:spPr bwMode="auto">
          <a:xfrm>
            <a:off x="9105901" y="3543300"/>
            <a:ext cx="417513" cy="382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10" name="Oval 30"/>
          <p:cNvSpPr>
            <a:spLocks noChangeArrowheads="1"/>
          </p:cNvSpPr>
          <p:nvPr/>
        </p:nvSpPr>
        <p:spPr bwMode="auto">
          <a:xfrm>
            <a:off x="8610600" y="39624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12</a:t>
            </a:r>
          </a:p>
        </p:txBody>
      </p:sp>
      <p:cxnSp>
        <p:nvCxnSpPr>
          <p:cNvPr id="34848" name="AutoShape 31"/>
          <p:cNvCxnSpPr>
            <a:cxnSpLocks noChangeShapeType="1"/>
            <a:stCxn id="558094" idx="3"/>
            <a:endCxn id="558110" idx="0"/>
          </p:cNvCxnSpPr>
          <p:nvPr/>
        </p:nvCxnSpPr>
        <p:spPr bwMode="auto">
          <a:xfrm flipH="1">
            <a:off x="8877300" y="3465514"/>
            <a:ext cx="39688" cy="496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558086"/>
                                        </p:tgtEl>
                                        <p:attrNameLst>
                                          <p:attrName>r</p:attrName>
                                        </p:attrNameLst>
                                      </p:cBhvr>
                                    </p:animRot>
                                  </p:childTnLst>
                                </p:cTn>
                              </p:par>
                            </p:childTnLst>
                          </p:cTn>
                        </p:par>
                        <p:par>
                          <p:cTn id="7" fill="hold" nodeType="afterGroup">
                            <p:stCondLst>
                              <p:cond delay="2000"/>
                            </p:stCondLst>
                            <p:childTnLst>
                              <p:par>
                                <p:cTn id="8" presetID="0" presetClass="path" presetSubtype="0" accel="50000" decel="50000" fill="hold" grpId="0" nodeType="afterEffect">
                                  <p:stCondLst>
                                    <p:cond delay="0"/>
                                  </p:stCondLst>
                                  <p:childTnLst>
                                    <p:animMotion origin="layout" path="M 6.11111E-6 1.85014E-8 L -0.08333 0.11101 " pathEditMode="relative" ptsTypes="AA">
                                      <p:cBhvr>
                                        <p:cTn id="9" dur="2000" fill="hold"/>
                                        <p:tgtEl>
                                          <p:spTgt spid="558107"/>
                                        </p:tgtEl>
                                        <p:attrNameLst>
                                          <p:attrName>ppt_x</p:attrName>
                                          <p:attrName>ppt_y</p:attrName>
                                        </p:attrNameLst>
                                      </p:cBhvr>
                                    </p:animMotion>
                                  </p:childTnLst>
                                </p:cTn>
                              </p:par>
                            </p:childTnLst>
                          </p:cTn>
                        </p:par>
                        <p:par>
                          <p:cTn id="10" fill="hold" nodeType="afterGroup">
                            <p:stCondLst>
                              <p:cond delay="4000"/>
                            </p:stCondLst>
                            <p:childTnLst>
                              <p:par>
                                <p:cTn id="11" presetID="8" presetClass="emph" presetSubtype="0" fill="hold" grpId="0" nodeType="afterEffect">
                                  <p:stCondLst>
                                    <p:cond delay="0"/>
                                  </p:stCondLst>
                                  <p:childTnLst>
                                    <p:animRot by="21600000">
                                      <p:cBhvr>
                                        <p:cTn id="12" dur="2000" fill="hold"/>
                                        <p:tgtEl>
                                          <p:spTgt spid="558091"/>
                                        </p:tgtEl>
                                        <p:attrNameLst>
                                          <p:attrName>r</p:attrName>
                                        </p:attrNameLst>
                                      </p:cBhvr>
                                    </p:animRot>
                                  </p:childTnLst>
                                </p:cTn>
                              </p:par>
                            </p:childTnLst>
                          </p:cTn>
                        </p:par>
                        <p:par>
                          <p:cTn id="13" fill="hold" nodeType="afterGroup">
                            <p:stCondLst>
                              <p:cond delay="6000"/>
                            </p:stCondLst>
                            <p:childTnLst>
                              <p:par>
                                <p:cTn id="14" presetID="0" presetClass="path" presetSubtype="0" accel="50000" decel="50000" fill="hold" grpId="1" nodeType="afterEffect">
                                  <p:stCondLst>
                                    <p:cond delay="0"/>
                                  </p:stCondLst>
                                  <p:childTnLst>
                                    <p:animMotion origin="layout" path="M -0.08334 0.11101 L -0.15 0.25532 " pathEditMode="relative" rAng="0" ptsTypes="AA">
                                      <p:cBhvr>
                                        <p:cTn id="15" dur="2000" fill="hold"/>
                                        <p:tgtEl>
                                          <p:spTgt spid="558107"/>
                                        </p:tgtEl>
                                        <p:attrNameLst>
                                          <p:attrName>ppt_x</p:attrName>
                                          <p:attrName>ppt_y</p:attrName>
                                        </p:attrNameLst>
                                      </p:cBhvr>
                                      <p:rCtr x="-3333" y="7216"/>
                                    </p:animMotion>
                                  </p:childTnLst>
                                </p:cTn>
                              </p:par>
                            </p:childTnLst>
                          </p:cTn>
                        </p:par>
                        <p:par>
                          <p:cTn id="16" fill="hold" nodeType="afterGroup">
                            <p:stCondLst>
                              <p:cond delay="8000"/>
                            </p:stCondLst>
                            <p:childTnLst>
                              <p:par>
                                <p:cTn id="17" presetID="8" presetClass="emph" presetSubtype="0" fill="hold" grpId="0" nodeType="afterEffect">
                                  <p:stCondLst>
                                    <p:cond delay="0"/>
                                  </p:stCondLst>
                                  <p:childTnLst>
                                    <p:animRot by="21600000">
                                      <p:cBhvr>
                                        <p:cTn id="18" dur="2000" fill="hold"/>
                                        <p:tgtEl>
                                          <p:spTgt spid="558095"/>
                                        </p:tgtEl>
                                        <p:attrNameLst>
                                          <p:attrName>r</p:attrName>
                                        </p:attrNameLst>
                                      </p:cBhvr>
                                    </p:animRot>
                                  </p:childTnLst>
                                </p:cTn>
                              </p:par>
                            </p:childTnLst>
                          </p:cTn>
                        </p:par>
                        <p:par>
                          <p:cTn id="19" fill="hold" nodeType="afterGroup">
                            <p:stCondLst>
                              <p:cond delay="10000"/>
                            </p:stCondLst>
                            <p:childTnLst>
                              <p:par>
                                <p:cTn id="20" presetID="0" presetClass="path" presetSubtype="0" accel="50000" decel="50000" fill="hold" grpId="2" nodeType="afterEffect">
                                  <p:stCondLst>
                                    <p:cond delay="0"/>
                                  </p:stCondLst>
                                  <p:childTnLst>
                                    <p:animMotion origin="layout" path="M -0.15 0.25532 L -0.20834 0.38853 " pathEditMode="relative" rAng="0" ptsTypes="AA">
                                      <p:cBhvr>
                                        <p:cTn id="21" dur="2000" fill="hold"/>
                                        <p:tgtEl>
                                          <p:spTgt spid="558107"/>
                                        </p:tgtEl>
                                        <p:attrNameLst>
                                          <p:attrName>ppt_x</p:attrName>
                                          <p:attrName>ppt_y</p:attrName>
                                        </p:attrNameLst>
                                      </p:cBhvr>
                                      <p:rCtr x="-2917" y="6660"/>
                                    </p:animMotion>
                                  </p:childTnLst>
                                </p:cTn>
                              </p:par>
                            </p:childTnLst>
                          </p:cTn>
                        </p:par>
                        <p:par>
                          <p:cTn id="22" fill="hold" nodeType="afterGroup">
                            <p:stCondLst>
                              <p:cond delay="12000"/>
                            </p:stCondLst>
                            <p:childTnLst>
                              <p:par>
                                <p:cTn id="23" presetID="8" presetClass="emph" presetSubtype="0" fill="hold" grpId="0" nodeType="afterEffect">
                                  <p:stCondLst>
                                    <p:cond delay="0"/>
                                  </p:stCondLst>
                                  <p:childTnLst>
                                    <p:animRot by="21600000">
                                      <p:cBhvr>
                                        <p:cTn id="24" dur="2000" fill="hold"/>
                                        <p:tgtEl>
                                          <p:spTgt spid="558088"/>
                                        </p:tgtEl>
                                        <p:attrNameLst>
                                          <p:attrName>r</p:attrName>
                                        </p:attrNameLst>
                                      </p:cBhvr>
                                    </p:animRot>
                                  </p:childTnLst>
                                </p:cTn>
                              </p:par>
                            </p:childTnLst>
                          </p:cTn>
                        </p:par>
                        <p:par>
                          <p:cTn id="25" fill="hold" nodeType="afterGroup">
                            <p:stCondLst>
                              <p:cond delay="14000"/>
                            </p:stCondLst>
                            <p:childTnLst>
                              <p:par>
                                <p:cTn id="26" presetID="8" presetClass="emph" presetSubtype="0" fill="hold" grpId="0" nodeType="afterEffect">
                                  <p:stCondLst>
                                    <p:cond delay="0"/>
                                  </p:stCondLst>
                                  <p:childTnLst>
                                    <p:animRot by="21600000">
                                      <p:cBhvr>
                                        <p:cTn id="27" dur="2000" fill="hold"/>
                                        <p:tgtEl>
                                          <p:spTgt spid="558105"/>
                                        </p:tgtEl>
                                        <p:attrNameLst>
                                          <p:attrName>r</p:attrName>
                                        </p:attrNameLst>
                                      </p:cBhvr>
                                    </p:animRot>
                                  </p:childTnLst>
                                </p:cTn>
                              </p:par>
                            </p:childTnLst>
                          </p:cTn>
                        </p:par>
                        <p:par>
                          <p:cTn id="28" fill="hold" nodeType="afterGroup">
                            <p:stCondLst>
                              <p:cond delay="16000"/>
                            </p:stCondLst>
                            <p:childTnLst>
                              <p:par>
                                <p:cTn id="29" presetID="8" presetClass="emph" presetSubtype="0" fill="hold" grpId="0" nodeType="afterEffect">
                                  <p:stCondLst>
                                    <p:cond delay="0"/>
                                  </p:stCondLst>
                                  <p:childTnLst>
                                    <p:animRot by="21600000">
                                      <p:cBhvr>
                                        <p:cTn id="30" dur="2000" fill="hold"/>
                                        <p:tgtEl>
                                          <p:spTgt spid="558087"/>
                                        </p:tgtEl>
                                        <p:attrNameLst>
                                          <p:attrName>r</p:attrName>
                                        </p:attrNameLst>
                                      </p:cBhvr>
                                    </p:animRot>
                                  </p:childTnLst>
                                </p:cTn>
                              </p:par>
                            </p:childTnLst>
                          </p:cTn>
                        </p:par>
                        <p:par>
                          <p:cTn id="31" fill="hold" nodeType="afterGroup">
                            <p:stCondLst>
                              <p:cond delay="18000"/>
                            </p:stCondLst>
                            <p:childTnLst>
                              <p:par>
                                <p:cTn id="32" presetID="8" presetClass="emph" presetSubtype="0" fill="hold" grpId="0" nodeType="afterEffect">
                                  <p:stCondLst>
                                    <p:cond delay="0"/>
                                  </p:stCondLst>
                                  <p:childTnLst>
                                    <p:animRot by="21600000">
                                      <p:cBhvr>
                                        <p:cTn id="33" dur="2000" fill="hold"/>
                                        <p:tgtEl>
                                          <p:spTgt spid="558090"/>
                                        </p:tgtEl>
                                        <p:attrNameLst>
                                          <p:attrName>r</p:attrName>
                                        </p:attrNameLst>
                                      </p:cBhvr>
                                    </p:animRot>
                                  </p:childTnLst>
                                </p:cTn>
                              </p:par>
                            </p:childTnLst>
                          </p:cTn>
                        </p:par>
                        <p:par>
                          <p:cTn id="34" fill="hold" nodeType="afterGroup">
                            <p:stCondLst>
                              <p:cond delay="20000"/>
                            </p:stCondLst>
                            <p:childTnLst>
                              <p:par>
                                <p:cTn id="35" presetID="8" presetClass="emph" presetSubtype="0" fill="hold" grpId="0" nodeType="afterEffect">
                                  <p:stCondLst>
                                    <p:cond delay="0"/>
                                  </p:stCondLst>
                                  <p:childTnLst>
                                    <p:animRot by="21600000">
                                      <p:cBhvr>
                                        <p:cTn id="36" dur="2000" fill="hold"/>
                                        <p:tgtEl>
                                          <p:spTgt spid="558094"/>
                                        </p:tgtEl>
                                        <p:attrNameLst>
                                          <p:attrName>r</p:attrName>
                                        </p:attrNameLst>
                                      </p:cBhvr>
                                    </p:animRot>
                                  </p:childTnLst>
                                </p:cTn>
                              </p:par>
                            </p:childTnLst>
                          </p:cTn>
                        </p:par>
                        <p:par>
                          <p:cTn id="37" fill="hold" nodeType="afterGroup">
                            <p:stCondLst>
                              <p:cond delay="22000"/>
                            </p:stCondLst>
                            <p:childTnLst>
                              <p:par>
                                <p:cTn id="38" presetID="8" presetClass="emph" presetSubtype="0" fill="hold" grpId="0" nodeType="afterEffect">
                                  <p:stCondLst>
                                    <p:cond delay="0"/>
                                  </p:stCondLst>
                                  <p:childTnLst>
                                    <p:animRot by="21600000">
                                      <p:cBhvr>
                                        <p:cTn id="39" dur="2000" fill="hold"/>
                                        <p:tgtEl>
                                          <p:spTgt spid="558110"/>
                                        </p:tgtEl>
                                        <p:attrNameLst>
                                          <p:attrName>r</p:attrName>
                                        </p:attrNameLst>
                                      </p:cBhvr>
                                    </p:animRot>
                                  </p:childTnLst>
                                </p:cTn>
                              </p:par>
                            </p:childTnLst>
                          </p:cTn>
                        </p:par>
                        <p:par>
                          <p:cTn id="40" fill="hold" nodeType="afterGroup">
                            <p:stCondLst>
                              <p:cond delay="24000"/>
                            </p:stCondLst>
                            <p:childTnLst>
                              <p:par>
                                <p:cTn id="41" presetID="8" presetClass="emph" presetSubtype="0" fill="hold" grpId="0" nodeType="afterEffect">
                                  <p:stCondLst>
                                    <p:cond delay="0"/>
                                  </p:stCondLst>
                                  <p:childTnLst>
                                    <p:animRot by="21600000">
                                      <p:cBhvr>
                                        <p:cTn id="42" dur="2000" fill="hold"/>
                                        <p:tgtEl>
                                          <p:spTgt spid="558108"/>
                                        </p:tgtEl>
                                        <p:attrNameLst>
                                          <p:attrName>r</p:attrName>
                                        </p:attrNameLst>
                                      </p:cBhvr>
                                    </p:animRot>
                                  </p:childTnLst>
                                </p:cTn>
                              </p:par>
                            </p:childTnLst>
                          </p:cTn>
                        </p:par>
                        <p:par>
                          <p:cTn id="43" fill="hold" nodeType="afterGroup">
                            <p:stCondLst>
                              <p:cond delay="26000"/>
                            </p:stCondLst>
                            <p:childTnLst>
                              <p:par>
                                <p:cTn id="44" presetID="8" presetClass="emph" presetSubtype="0" fill="hold" grpId="0" nodeType="afterEffect">
                                  <p:stCondLst>
                                    <p:cond delay="0"/>
                                  </p:stCondLst>
                                  <p:childTnLst>
                                    <p:animRot by="21600000">
                                      <p:cBhvr>
                                        <p:cTn id="45" dur="2000" fill="hold"/>
                                        <p:tgtEl>
                                          <p:spTgt spid="558101"/>
                                        </p:tgtEl>
                                        <p:attrNameLst>
                                          <p:attrName>r</p:attrName>
                                        </p:attrNameLst>
                                      </p:cBhvr>
                                    </p:animRot>
                                  </p:childTnLst>
                                </p:cTn>
                              </p:par>
                            </p:childTnLst>
                          </p:cTn>
                        </p:par>
                        <p:par>
                          <p:cTn id="46" fill="hold" nodeType="afterGroup">
                            <p:stCondLst>
                              <p:cond delay="28000"/>
                            </p:stCondLst>
                            <p:childTnLst>
                              <p:par>
                                <p:cTn id="47" presetID="8" presetClass="emph" presetSubtype="0" fill="hold" grpId="0" nodeType="afterEffect">
                                  <p:stCondLst>
                                    <p:cond delay="0"/>
                                  </p:stCondLst>
                                  <p:childTnLst>
                                    <p:animRot by="21600000">
                                      <p:cBhvr>
                                        <p:cTn id="48" dur="2000" fill="hold"/>
                                        <p:tgtEl>
                                          <p:spTgt spid="558089"/>
                                        </p:tgtEl>
                                        <p:attrNameLst>
                                          <p:attrName>r</p:attrName>
                                        </p:attrNameLst>
                                      </p:cBhvr>
                                    </p:animRo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9700">
                                            <p:txEl>
                                              <p:pRg st="0" end="0"/>
                                            </p:txEl>
                                          </p:spTgt>
                                        </p:tgtEl>
                                        <p:attrNameLst>
                                          <p:attrName>style.visibility</p:attrName>
                                        </p:attrNameLst>
                                      </p:cBhvr>
                                      <p:to>
                                        <p:strVal val="visible"/>
                                      </p:to>
                                    </p:set>
                                    <p:animEffect transition="in" filter="wipe(left)">
                                      <p:cBhvr>
                                        <p:cTn id="53" dur="500"/>
                                        <p:tgtEl>
                                          <p:spTgt spid="29700">
                                            <p:txEl>
                                              <p:pRg st="0" end="0"/>
                                            </p:txEl>
                                          </p:spTgt>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9700">
                                            <p:txEl>
                                              <p:pRg st="1" end="1"/>
                                            </p:txEl>
                                          </p:spTgt>
                                        </p:tgtEl>
                                        <p:attrNameLst>
                                          <p:attrName>style.visibility</p:attrName>
                                        </p:attrNameLst>
                                      </p:cBhvr>
                                      <p:to>
                                        <p:strVal val="visible"/>
                                      </p:to>
                                    </p:set>
                                    <p:animEffect transition="in" filter="wipe(left)">
                                      <p:cBhvr>
                                        <p:cTn id="57" dur="500"/>
                                        <p:tgtEl>
                                          <p:spTgt spid="29700">
                                            <p:txEl>
                                              <p:pRg st="1" end="1"/>
                                            </p:txEl>
                                          </p:spTgt>
                                        </p:tgtEl>
                                      </p:cBhvr>
                                    </p:animEffect>
                                  </p:childTnLst>
                                </p:cTn>
                              </p:par>
                            </p:childTnLst>
                          </p:cTn>
                        </p:par>
                        <p:par>
                          <p:cTn id="58" fill="hold" nodeType="afterGroup">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29700">
                                            <p:txEl>
                                              <p:pRg st="2" end="2"/>
                                            </p:txEl>
                                          </p:spTgt>
                                        </p:tgtEl>
                                        <p:attrNameLst>
                                          <p:attrName>style.visibility</p:attrName>
                                        </p:attrNameLst>
                                      </p:cBhvr>
                                      <p:to>
                                        <p:strVal val="visible"/>
                                      </p:to>
                                    </p:set>
                                    <p:animEffect transition="in" filter="wipe(left)">
                                      <p:cBhvr>
                                        <p:cTn id="61" dur="500"/>
                                        <p:tgtEl>
                                          <p:spTgt spid="29700">
                                            <p:txEl>
                                              <p:pRg st="2" end="2"/>
                                            </p:txEl>
                                          </p:spTgt>
                                        </p:tgtEl>
                                      </p:cBhvr>
                                    </p:animEffect>
                                  </p:childTnLst>
                                </p:cTn>
                              </p:par>
                            </p:childTnLst>
                          </p:cTn>
                        </p:par>
                        <p:par>
                          <p:cTn id="62" fill="hold" nodeType="afterGroup">
                            <p:stCondLst>
                              <p:cond delay="1500"/>
                            </p:stCondLst>
                            <p:childTnLst>
                              <p:par>
                                <p:cTn id="63" presetID="22" presetClass="entr" presetSubtype="8" fill="hold" grpId="0" nodeType="afterEffect">
                                  <p:stCondLst>
                                    <p:cond delay="0"/>
                                  </p:stCondLst>
                                  <p:childTnLst>
                                    <p:set>
                                      <p:cBhvr>
                                        <p:cTn id="64" dur="1" fill="hold">
                                          <p:stCondLst>
                                            <p:cond delay="0"/>
                                          </p:stCondLst>
                                        </p:cTn>
                                        <p:tgtEl>
                                          <p:spTgt spid="29700">
                                            <p:txEl>
                                              <p:pRg st="3" end="3"/>
                                            </p:txEl>
                                          </p:spTgt>
                                        </p:tgtEl>
                                        <p:attrNameLst>
                                          <p:attrName>style.visibility</p:attrName>
                                        </p:attrNameLst>
                                      </p:cBhvr>
                                      <p:to>
                                        <p:strVal val="visible"/>
                                      </p:to>
                                    </p:set>
                                    <p:animEffect transition="in" filter="wipe(left)">
                                      <p:cBhvr>
                                        <p:cTn id="65" dur="500"/>
                                        <p:tgtEl>
                                          <p:spTgt spid="29700">
                                            <p:txEl>
                                              <p:pRg st="3" end="3"/>
                                            </p:txEl>
                                          </p:spTgt>
                                        </p:tgtEl>
                                      </p:cBhvr>
                                    </p:animEffect>
                                  </p:childTnLst>
                                </p:cTn>
                              </p:par>
                            </p:childTnLst>
                          </p:cTn>
                        </p:par>
                        <p:par>
                          <p:cTn id="66" fill="hold" nodeType="afterGroup">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29700">
                                            <p:txEl>
                                              <p:pRg st="4" end="4"/>
                                            </p:txEl>
                                          </p:spTgt>
                                        </p:tgtEl>
                                        <p:attrNameLst>
                                          <p:attrName>style.visibility</p:attrName>
                                        </p:attrNameLst>
                                      </p:cBhvr>
                                      <p:to>
                                        <p:strVal val="visible"/>
                                      </p:to>
                                    </p:set>
                                    <p:animEffect transition="in" filter="wipe(left)">
                                      <p:cBhvr>
                                        <p:cTn id="69" dur="500"/>
                                        <p:tgtEl>
                                          <p:spTgt spid="29700">
                                            <p:txEl>
                                              <p:pRg st="4" end="4"/>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558084"/>
                                        </p:tgtEl>
                                        <p:attrNameLst>
                                          <p:attrName>style.visibility</p:attrName>
                                        </p:attrNameLst>
                                      </p:cBhvr>
                                      <p:to>
                                        <p:strVal val="visible"/>
                                      </p:to>
                                    </p:set>
                                    <p:animEffect transition="in" filter="wipe(up)">
                                      <p:cBhvr>
                                        <p:cTn id="74" dur="500"/>
                                        <p:tgtEl>
                                          <p:spTgt spid="558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P spid="558084" grpId="0"/>
      <p:bldP spid="558086" grpId="0" animBg="1"/>
      <p:bldP spid="558087" grpId="0" animBg="1"/>
      <p:bldP spid="558088" grpId="0" animBg="1"/>
      <p:bldP spid="558089" grpId="0" animBg="1"/>
      <p:bldP spid="558090" grpId="0" animBg="1"/>
      <p:bldP spid="558091" grpId="0" animBg="1"/>
      <p:bldP spid="558094" grpId="0" animBg="1"/>
      <p:bldP spid="558095" grpId="0" animBg="1"/>
      <p:bldP spid="558101" grpId="0" animBg="1"/>
      <p:bldP spid="558105" grpId="0" animBg="1"/>
      <p:bldP spid="558107" grpId="0"/>
      <p:bldP spid="558107" grpId="1"/>
      <p:bldP spid="558107" grpId="2"/>
      <p:bldP spid="558108" grpId="0" animBg="1"/>
      <p:bldP spid="5581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1"/>
          <p:cNvSpPr>
            <a:spLocks noGrp="1"/>
          </p:cNvSpPr>
          <p:nvPr>
            <p:ph type="title"/>
          </p:nvPr>
        </p:nvSpPr>
        <p:spPr/>
        <p:txBody>
          <a:bodyPr/>
          <a:lstStyle/>
          <a:p>
            <a:r>
              <a:rPr lang="en-US" dirty="0"/>
              <a:t>Processing Data Set from Web Services</a:t>
            </a:r>
          </a:p>
        </p:txBody>
      </p:sp>
      <p:sp>
        <p:nvSpPr>
          <p:cNvPr id="3" name="Content Placeholder 2"/>
          <p:cNvSpPr>
            <a:spLocks noGrp="1"/>
          </p:cNvSpPr>
          <p:nvPr>
            <p:ph idx="1"/>
          </p:nvPr>
        </p:nvSpPr>
        <p:spPr>
          <a:xfrm>
            <a:off x="2368138" y="1019175"/>
            <a:ext cx="4953000" cy="3581400"/>
          </a:xfrm>
        </p:spPr>
        <p:txBody>
          <a:bodyPr>
            <a:normAutofit fontScale="92500" lnSpcReduction="20000"/>
          </a:bodyPr>
          <a:lstStyle/>
          <a:p>
            <a:pPr>
              <a:buNone/>
              <a:tabLst>
                <a:tab pos="688975" algn="l"/>
                <a:tab pos="1139825" algn="l"/>
                <a:tab pos="1484313" algn="l"/>
              </a:tabLst>
            </a:pPr>
            <a:r>
              <a:rPr lang="en-US" sz="1800" dirty="0"/>
              <a:t>&lt;?xml version="1.0" encoding="utf-8" ?&gt; </a:t>
            </a:r>
          </a:p>
          <a:p>
            <a:pPr>
              <a:buNone/>
              <a:tabLst>
                <a:tab pos="688975" algn="l"/>
                <a:tab pos="1139825" algn="l"/>
                <a:tab pos="1484313" algn="l"/>
              </a:tabLst>
            </a:pPr>
            <a:r>
              <a:rPr lang="en-US" sz="1800" dirty="0"/>
              <a:t>&lt;</a:t>
            </a:r>
            <a:r>
              <a:rPr lang="en-US" sz="1800" dirty="0" err="1"/>
              <a:t>NewDataSet</a:t>
            </a:r>
            <a:r>
              <a:rPr lang="en-US" sz="1800" dirty="0"/>
              <a:t>&gt;</a:t>
            </a:r>
          </a:p>
          <a:p>
            <a:pPr>
              <a:buNone/>
              <a:tabLst>
                <a:tab pos="688975" algn="l"/>
                <a:tab pos="1139825" algn="l"/>
                <a:tab pos="1484313" algn="l"/>
              </a:tabLst>
            </a:pPr>
            <a:r>
              <a:rPr lang="en-US" sz="1800" dirty="0"/>
              <a:t>	&lt;NAME&gt;City Info&lt;/NAME&gt;</a:t>
            </a:r>
          </a:p>
          <a:p>
            <a:pPr>
              <a:buNone/>
              <a:tabLst>
                <a:tab pos="688975" algn="l"/>
                <a:tab pos="1139825" algn="l"/>
                <a:tab pos="1484313" algn="l"/>
              </a:tabLst>
            </a:pPr>
            <a:r>
              <a:rPr lang="en-US" sz="1800" b="1" dirty="0"/>
              <a:t>	</a:t>
            </a:r>
            <a:r>
              <a:rPr lang="en-US" sz="1800" dirty="0"/>
              <a:t>&lt;Table&gt;</a:t>
            </a:r>
          </a:p>
          <a:p>
            <a:pPr>
              <a:buNone/>
              <a:tabLst>
                <a:tab pos="688975" algn="l"/>
                <a:tab pos="1139825" algn="l"/>
                <a:tab pos="1484313" algn="l"/>
              </a:tabLst>
            </a:pPr>
            <a:r>
              <a:rPr lang="en-US" sz="1800" b="1" dirty="0"/>
              <a:t> 		</a:t>
            </a:r>
            <a:r>
              <a:rPr lang="en-US" sz="1800" dirty="0"/>
              <a:t> &lt;CITY&gt;</a:t>
            </a:r>
            <a:r>
              <a:rPr lang="en-US" sz="1800" b="1" dirty="0"/>
              <a:t>Tempe</a:t>
            </a:r>
            <a:r>
              <a:rPr lang="en-US" sz="1800" dirty="0"/>
              <a:t>&lt;/CITY&gt; </a:t>
            </a:r>
          </a:p>
          <a:p>
            <a:pPr>
              <a:buNone/>
              <a:tabLst>
                <a:tab pos="688975" algn="l"/>
                <a:tab pos="1139825" algn="l"/>
                <a:tab pos="1484313" algn="l"/>
              </a:tabLst>
            </a:pPr>
            <a:r>
              <a:rPr lang="en-US" sz="1800" b="1" dirty="0"/>
              <a:t> </a:t>
            </a:r>
            <a:r>
              <a:rPr lang="en-US" sz="1800" dirty="0"/>
              <a:t> 		&lt;STATE&gt;</a:t>
            </a:r>
            <a:r>
              <a:rPr lang="en-US" sz="1800" b="1" dirty="0"/>
              <a:t>AZ</a:t>
            </a:r>
            <a:r>
              <a:rPr lang="en-US" sz="1800" dirty="0"/>
              <a:t>&lt;/STATE&gt; </a:t>
            </a:r>
          </a:p>
          <a:p>
            <a:pPr>
              <a:buNone/>
              <a:tabLst>
                <a:tab pos="688975" algn="l"/>
                <a:tab pos="1139825" algn="l"/>
                <a:tab pos="1484313" algn="l"/>
              </a:tabLst>
            </a:pPr>
            <a:r>
              <a:rPr lang="en-US" sz="1800" b="1" dirty="0"/>
              <a:t> </a:t>
            </a:r>
            <a:r>
              <a:rPr lang="en-US" sz="1800" dirty="0"/>
              <a:t> 		&lt;ZIP&gt;</a:t>
            </a:r>
            <a:r>
              <a:rPr lang="en-US" sz="1800" b="1" dirty="0"/>
              <a:t>85281</a:t>
            </a:r>
            <a:r>
              <a:rPr lang="en-US" sz="1800" dirty="0"/>
              <a:t>&lt;/ZIP&gt; </a:t>
            </a:r>
          </a:p>
          <a:p>
            <a:pPr>
              <a:buNone/>
              <a:tabLst>
                <a:tab pos="688975" algn="l"/>
                <a:tab pos="1139825" algn="l"/>
                <a:tab pos="1484313" algn="l"/>
              </a:tabLst>
            </a:pPr>
            <a:r>
              <a:rPr lang="en-US" sz="1800" b="1" dirty="0"/>
              <a:t> </a:t>
            </a:r>
            <a:r>
              <a:rPr lang="en-US" sz="1800" dirty="0"/>
              <a:t> 		&lt;AREA_CODE&gt;</a:t>
            </a:r>
            <a:r>
              <a:rPr lang="en-US" sz="1800" b="1" dirty="0"/>
              <a:t>602</a:t>
            </a:r>
            <a:r>
              <a:rPr lang="en-US" sz="1800" dirty="0"/>
              <a:t>&lt;/AREA_CODE&gt; </a:t>
            </a:r>
          </a:p>
          <a:p>
            <a:pPr>
              <a:buNone/>
              <a:tabLst>
                <a:tab pos="688975" algn="l"/>
                <a:tab pos="1139825" algn="l"/>
                <a:tab pos="1484313" algn="l"/>
              </a:tabLst>
            </a:pPr>
            <a:r>
              <a:rPr lang="en-US" sz="1800" b="1" dirty="0"/>
              <a:t> 		</a:t>
            </a:r>
            <a:r>
              <a:rPr lang="en-US" sz="1800" dirty="0"/>
              <a:t>&lt;TIME_ZONE&gt;</a:t>
            </a:r>
            <a:r>
              <a:rPr lang="en-US" sz="1800" b="1" dirty="0"/>
              <a:t>M</a:t>
            </a:r>
            <a:r>
              <a:rPr lang="en-US" sz="1800" dirty="0"/>
              <a:t>&lt;/TIME_ZONE&gt; </a:t>
            </a:r>
          </a:p>
          <a:p>
            <a:pPr>
              <a:buNone/>
              <a:tabLst>
                <a:tab pos="688975" algn="l"/>
                <a:tab pos="1139825" algn="l"/>
                <a:tab pos="1484313" algn="l"/>
              </a:tabLst>
            </a:pPr>
            <a:r>
              <a:rPr lang="en-US" sz="1800" b="1" dirty="0"/>
              <a:t> </a:t>
            </a:r>
            <a:r>
              <a:rPr lang="en-US" sz="1800" dirty="0"/>
              <a:t> 	&lt;/Table&gt;</a:t>
            </a:r>
          </a:p>
          <a:p>
            <a:pPr>
              <a:buNone/>
              <a:tabLst>
                <a:tab pos="688975" algn="l"/>
                <a:tab pos="1139825" algn="l"/>
                <a:tab pos="1484313" algn="l"/>
              </a:tabLst>
            </a:pPr>
            <a:r>
              <a:rPr lang="en-US" sz="1800" dirty="0"/>
              <a:t>&lt;/</a:t>
            </a:r>
            <a:r>
              <a:rPr lang="en-US" sz="1800" dirty="0" err="1"/>
              <a:t>NewDataSet</a:t>
            </a:r>
            <a:r>
              <a:rPr lang="en-US" sz="1800" dirty="0"/>
              <a:t>&gt;</a:t>
            </a:r>
          </a:p>
          <a:p>
            <a:pPr>
              <a:buNone/>
              <a:tabLst>
                <a:tab pos="688975" algn="l"/>
                <a:tab pos="1139825" algn="l"/>
                <a:tab pos="1484313" algn="l"/>
              </a:tabLst>
            </a:pPr>
            <a:endParaRPr lang="en-US" sz="1800" dirty="0"/>
          </a:p>
        </p:txBody>
      </p:sp>
      <p:sp>
        <p:nvSpPr>
          <p:cNvPr id="3584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257D8E0-F561-4E43-8A9F-33F6EF59BDE2}" type="slidenum">
              <a:rPr lang="en-US" smtClean="0">
                <a:solidFill>
                  <a:schemeClr val="tx2"/>
                </a:solidFill>
              </a:rPr>
              <a:pPr/>
              <a:t>34</a:t>
            </a:fld>
            <a:endParaRPr lang="en-US">
              <a:solidFill>
                <a:schemeClr val="tx2"/>
              </a:solidFill>
            </a:endParaRPr>
          </a:p>
        </p:txBody>
      </p:sp>
      <p:grpSp>
        <p:nvGrpSpPr>
          <p:cNvPr id="2" name="Group 9"/>
          <p:cNvGrpSpPr>
            <a:grpSpLocks/>
          </p:cNvGrpSpPr>
          <p:nvPr/>
        </p:nvGrpSpPr>
        <p:grpSpPr bwMode="auto">
          <a:xfrm>
            <a:off x="4648200" y="4419601"/>
            <a:ext cx="1182682" cy="2229533"/>
            <a:chOff x="6258500" y="4600694"/>
            <a:chExt cx="1182038" cy="2229397"/>
          </a:xfrm>
        </p:grpSpPr>
        <p:sp>
          <p:nvSpPr>
            <p:cNvPr id="35847" name="TextBox 5"/>
            <p:cNvSpPr txBox="1">
              <a:spLocks noChangeArrowheads="1"/>
            </p:cNvSpPr>
            <p:nvPr/>
          </p:nvSpPr>
          <p:spPr bwMode="auto">
            <a:xfrm>
              <a:off x="6365188" y="5075872"/>
              <a:ext cx="1075350" cy="175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688975" algn="l"/>
                  <a:tab pos="1139825" algn="l"/>
                  <a:tab pos="1484313" algn="l"/>
                </a:tabLst>
                <a:defRPr>
                  <a:solidFill>
                    <a:schemeClr val="tx1"/>
                  </a:solidFill>
                  <a:latin typeface="Times New Roman" pitchFamily="18" charset="0"/>
                </a:defRPr>
              </a:lvl1pPr>
              <a:lvl2pPr marL="742950" indent="-285750">
                <a:tabLst>
                  <a:tab pos="688975" algn="l"/>
                  <a:tab pos="1139825" algn="l"/>
                  <a:tab pos="1484313" algn="l"/>
                </a:tabLst>
                <a:defRPr>
                  <a:solidFill>
                    <a:schemeClr val="tx1"/>
                  </a:solidFill>
                  <a:latin typeface="Times New Roman" pitchFamily="18" charset="0"/>
                </a:defRPr>
              </a:lvl2pPr>
              <a:lvl3pPr marL="1143000" indent="-228600">
                <a:tabLst>
                  <a:tab pos="688975" algn="l"/>
                  <a:tab pos="1139825" algn="l"/>
                  <a:tab pos="1484313" algn="l"/>
                </a:tabLst>
                <a:defRPr>
                  <a:solidFill>
                    <a:schemeClr val="tx1"/>
                  </a:solidFill>
                  <a:latin typeface="Times New Roman" pitchFamily="18" charset="0"/>
                </a:defRPr>
              </a:lvl3pPr>
              <a:lvl4pPr marL="1600200" indent="-228600">
                <a:tabLst>
                  <a:tab pos="688975" algn="l"/>
                  <a:tab pos="1139825" algn="l"/>
                  <a:tab pos="1484313" algn="l"/>
                </a:tabLst>
                <a:defRPr>
                  <a:solidFill>
                    <a:schemeClr val="tx1"/>
                  </a:solidFill>
                  <a:latin typeface="Times New Roman" pitchFamily="18" charset="0"/>
                </a:defRPr>
              </a:lvl4pPr>
              <a:lvl5pPr marL="2057400" indent="-228600">
                <a:tabLst>
                  <a:tab pos="688975" algn="l"/>
                  <a:tab pos="1139825" algn="l"/>
                  <a:tab pos="14843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9pPr>
            </a:lstStyle>
            <a:p>
              <a:r>
                <a:rPr lang="en-US" b="1" dirty="0">
                  <a:solidFill>
                    <a:srgbClr val="0000FF"/>
                  </a:solidFill>
                </a:rPr>
                <a:t>City Info</a:t>
              </a:r>
            </a:p>
            <a:p>
              <a:r>
                <a:rPr lang="en-US" b="1" dirty="0">
                  <a:solidFill>
                    <a:srgbClr val="0000FF"/>
                  </a:solidFill>
                </a:rPr>
                <a:t>Tempe</a:t>
              </a:r>
              <a:endParaRPr lang="en-US" dirty="0">
                <a:solidFill>
                  <a:srgbClr val="0000FF"/>
                </a:solidFill>
              </a:endParaRPr>
            </a:p>
            <a:p>
              <a:r>
                <a:rPr lang="en-US" b="1" dirty="0">
                  <a:solidFill>
                    <a:srgbClr val="0000FF"/>
                  </a:solidFill>
                </a:rPr>
                <a:t> AZ</a:t>
              </a:r>
              <a:endParaRPr lang="en-US" dirty="0">
                <a:solidFill>
                  <a:srgbClr val="0000FF"/>
                </a:solidFill>
              </a:endParaRPr>
            </a:p>
            <a:p>
              <a:r>
                <a:rPr lang="en-US" b="1" dirty="0">
                  <a:solidFill>
                    <a:srgbClr val="0000FF"/>
                  </a:solidFill>
                </a:rPr>
                <a:t> 85281</a:t>
              </a:r>
              <a:endParaRPr lang="en-US" dirty="0">
                <a:solidFill>
                  <a:srgbClr val="0000FF"/>
                </a:solidFill>
              </a:endParaRPr>
            </a:p>
            <a:p>
              <a:r>
                <a:rPr lang="en-US" b="1" dirty="0">
                  <a:solidFill>
                    <a:srgbClr val="0000FF"/>
                  </a:solidFill>
                </a:rPr>
                <a:t> 602</a:t>
              </a:r>
              <a:endParaRPr lang="en-US" dirty="0">
                <a:solidFill>
                  <a:srgbClr val="0000FF"/>
                </a:solidFill>
              </a:endParaRPr>
            </a:p>
            <a:p>
              <a:r>
                <a:rPr lang="en-US" b="1" dirty="0">
                  <a:solidFill>
                    <a:srgbClr val="0000FF"/>
                  </a:solidFill>
                </a:rPr>
                <a:t> M</a:t>
              </a:r>
              <a:endParaRPr lang="en-US" dirty="0">
                <a:solidFill>
                  <a:srgbClr val="0000FF"/>
                </a:solidFill>
              </a:endParaRPr>
            </a:p>
          </p:txBody>
        </p:sp>
        <p:sp>
          <p:nvSpPr>
            <p:cNvPr id="35848" name="Rectangle 6"/>
            <p:cNvSpPr>
              <a:spLocks noChangeArrowheads="1"/>
            </p:cNvSpPr>
            <p:nvPr/>
          </p:nvSpPr>
          <p:spPr bwMode="auto">
            <a:xfrm>
              <a:off x="6258500" y="4600694"/>
              <a:ext cx="105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Arial" charset="0"/>
                </a:rPr>
                <a:t>preorder</a:t>
              </a:r>
              <a:endParaRPr lang="en-US" dirty="0"/>
            </a:p>
          </p:txBody>
        </p:sp>
      </p:grpSp>
      <p:sp>
        <p:nvSpPr>
          <p:cNvPr id="10" name="TextBox 5"/>
          <p:cNvSpPr txBox="1">
            <a:spLocks noChangeArrowheads="1"/>
          </p:cNvSpPr>
          <p:nvPr/>
        </p:nvSpPr>
        <p:spPr bwMode="auto">
          <a:xfrm>
            <a:off x="6473064" y="4876800"/>
            <a:ext cx="107593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688975" algn="l"/>
                <a:tab pos="1139825" algn="l"/>
                <a:tab pos="1484313" algn="l"/>
              </a:tabLst>
              <a:defRPr>
                <a:solidFill>
                  <a:schemeClr val="tx1"/>
                </a:solidFill>
                <a:latin typeface="Times New Roman" pitchFamily="18" charset="0"/>
              </a:defRPr>
            </a:lvl1pPr>
            <a:lvl2pPr marL="742950" indent="-285750">
              <a:tabLst>
                <a:tab pos="688975" algn="l"/>
                <a:tab pos="1139825" algn="l"/>
                <a:tab pos="1484313" algn="l"/>
              </a:tabLst>
              <a:defRPr>
                <a:solidFill>
                  <a:schemeClr val="tx1"/>
                </a:solidFill>
                <a:latin typeface="Times New Roman" pitchFamily="18" charset="0"/>
              </a:defRPr>
            </a:lvl2pPr>
            <a:lvl3pPr marL="1143000" indent="-228600">
              <a:tabLst>
                <a:tab pos="688975" algn="l"/>
                <a:tab pos="1139825" algn="l"/>
                <a:tab pos="1484313" algn="l"/>
              </a:tabLst>
              <a:defRPr>
                <a:solidFill>
                  <a:schemeClr val="tx1"/>
                </a:solidFill>
                <a:latin typeface="Times New Roman" pitchFamily="18" charset="0"/>
              </a:defRPr>
            </a:lvl3pPr>
            <a:lvl4pPr marL="1600200" indent="-228600">
              <a:tabLst>
                <a:tab pos="688975" algn="l"/>
                <a:tab pos="1139825" algn="l"/>
                <a:tab pos="1484313" algn="l"/>
              </a:tabLst>
              <a:defRPr>
                <a:solidFill>
                  <a:schemeClr val="tx1"/>
                </a:solidFill>
                <a:latin typeface="Times New Roman" pitchFamily="18" charset="0"/>
              </a:defRPr>
            </a:lvl4pPr>
            <a:lvl5pPr marL="2057400" indent="-228600">
              <a:tabLst>
                <a:tab pos="688975" algn="l"/>
                <a:tab pos="1139825" algn="l"/>
                <a:tab pos="14843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9pPr>
          </a:lstStyle>
          <a:p>
            <a:r>
              <a:rPr lang="en-US" b="1" dirty="0">
                <a:solidFill>
                  <a:srgbClr val="0000FF"/>
                </a:solidFill>
              </a:rPr>
              <a:t>M </a:t>
            </a:r>
          </a:p>
          <a:p>
            <a:r>
              <a:rPr lang="en-US" b="1" dirty="0">
                <a:solidFill>
                  <a:srgbClr val="0000FF"/>
                </a:solidFill>
              </a:rPr>
              <a:t>602</a:t>
            </a:r>
            <a:endParaRPr lang="en-US" dirty="0">
              <a:solidFill>
                <a:srgbClr val="0000FF"/>
              </a:solidFill>
            </a:endParaRPr>
          </a:p>
          <a:p>
            <a:r>
              <a:rPr lang="en-US" b="1" dirty="0">
                <a:solidFill>
                  <a:srgbClr val="0000FF"/>
                </a:solidFill>
              </a:rPr>
              <a:t>85281 </a:t>
            </a:r>
          </a:p>
          <a:p>
            <a:r>
              <a:rPr lang="en-US" b="1" dirty="0">
                <a:solidFill>
                  <a:srgbClr val="0000FF"/>
                </a:solidFill>
              </a:rPr>
              <a:t> AZ</a:t>
            </a:r>
          </a:p>
          <a:p>
            <a:r>
              <a:rPr lang="en-US" b="1" dirty="0">
                <a:solidFill>
                  <a:srgbClr val="0000FF"/>
                </a:solidFill>
              </a:rPr>
              <a:t>Tempe</a:t>
            </a:r>
            <a:endParaRPr lang="en-US" dirty="0">
              <a:solidFill>
                <a:srgbClr val="0000FF"/>
              </a:solidFill>
            </a:endParaRPr>
          </a:p>
          <a:p>
            <a:r>
              <a:rPr lang="en-US" b="1" dirty="0">
                <a:solidFill>
                  <a:srgbClr val="C00000"/>
                </a:solidFill>
              </a:rPr>
              <a:t>City Info</a:t>
            </a:r>
          </a:p>
        </p:txBody>
      </p:sp>
      <p:sp>
        <p:nvSpPr>
          <p:cNvPr id="11" name="Rectangle 6"/>
          <p:cNvSpPr>
            <a:spLocks noChangeArrowheads="1"/>
          </p:cNvSpPr>
          <p:nvPr/>
        </p:nvSpPr>
        <p:spPr bwMode="auto">
          <a:xfrm>
            <a:off x="6366316" y="4419600"/>
            <a:ext cx="11592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Arial" charset="0"/>
              </a:rPr>
              <a:t>postorder</a:t>
            </a:r>
            <a:endParaRPr lang="en-US" dirty="0"/>
          </a:p>
        </p:txBody>
      </p:sp>
      <p:sp>
        <p:nvSpPr>
          <p:cNvPr id="12" name="TextBox 5"/>
          <p:cNvSpPr txBox="1">
            <a:spLocks noChangeArrowheads="1"/>
          </p:cNvSpPr>
          <p:nvPr/>
        </p:nvSpPr>
        <p:spPr bwMode="auto">
          <a:xfrm>
            <a:off x="8601464" y="4875074"/>
            <a:ext cx="107593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688975" algn="l"/>
                <a:tab pos="1139825" algn="l"/>
                <a:tab pos="1484313" algn="l"/>
              </a:tabLst>
              <a:defRPr>
                <a:solidFill>
                  <a:schemeClr val="tx1"/>
                </a:solidFill>
                <a:latin typeface="Times New Roman" pitchFamily="18" charset="0"/>
              </a:defRPr>
            </a:lvl1pPr>
            <a:lvl2pPr marL="742950" indent="-285750">
              <a:tabLst>
                <a:tab pos="688975" algn="l"/>
                <a:tab pos="1139825" algn="l"/>
                <a:tab pos="1484313" algn="l"/>
              </a:tabLst>
              <a:defRPr>
                <a:solidFill>
                  <a:schemeClr val="tx1"/>
                </a:solidFill>
                <a:latin typeface="Times New Roman" pitchFamily="18" charset="0"/>
              </a:defRPr>
            </a:lvl2pPr>
            <a:lvl3pPr marL="1143000" indent="-228600">
              <a:tabLst>
                <a:tab pos="688975" algn="l"/>
                <a:tab pos="1139825" algn="l"/>
                <a:tab pos="1484313" algn="l"/>
              </a:tabLst>
              <a:defRPr>
                <a:solidFill>
                  <a:schemeClr val="tx1"/>
                </a:solidFill>
                <a:latin typeface="Times New Roman" pitchFamily="18" charset="0"/>
              </a:defRPr>
            </a:lvl3pPr>
            <a:lvl4pPr marL="1600200" indent="-228600">
              <a:tabLst>
                <a:tab pos="688975" algn="l"/>
                <a:tab pos="1139825" algn="l"/>
                <a:tab pos="1484313" algn="l"/>
              </a:tabLst>
              <a:defRPr>
                <a:solidFill>
                  <a:schemeClr val="tx1"/>
                </a:solidFill>
                <a:latin typeface="Times New Roman" pitchFamily="18" charset="0"/>
              </a:defRPr>
            </a:lvl4pPr>
            <a:lvl5pPr marL="2057400" indent="-228600">
              <a:tabLst>
                <a:tab pos="688975" algn="l"/>
                <a:tab pos="1139825" algn="l"/>
                <a:tab pos="14843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9pPr>
          </a:lstStyle>
          <a:p>
            <a:r>
              <a:rPr lang="en-US" b="1" dirty="0">
                <a:solidFill>
                  <a:srgbClr val="0000FF"/>
                </a:solidFill>
              </a:rPr>
              <a:t>Tempe</a:t>
            </a:r>
            <a:endParaRPr lang="en-US" dirty="0">
              <a:solidFill>
                <a:srgbClr val="0000FF"/>
              </a:solidFill>
            </a:endParaRPr>
          </a:p>
          <a:p>
            <a:r>
              <a:rPr lang="en-US" b="1" dirty="0">
                <a:solidFill>
                  <a:srgbClr val="0000FF"/>
                </a:solidFill>
              </a:rPr>
              <a:t> AZ</a:t>
            </a:r>
            <a:endParaRPr lang="en-US" dirty="0">
              <a:solidFill>
                <a:srgbClr val="0000FF"/>
              </a:solidFill>
            </a:endParaRPr>
          </a:p>
          <a:p>
            <a:r>
              <a:rPr lang="en-US" b="1" dirty="0">
                <a:solidFill>
                  <a:srgbClr val="0000FF"/>
                </a:solidFill>
              </a:rPr>
              <a:t> 85281</a:t>
            </a:r>
            <a:endParaRPr lang="en-US" dirty="0">
              <a:solidFill>
                <a:srgbClr val="0000FF"/>
              </a:solidFill>
            </a:endParaRPr>
          </a:p>
          <a:p>
            <a:r>
              <a:rPr lang="en-US" b="1" dirty="0">
                <a:solidFill>
                  <a:srgbClr val="0000FF"/>
                </a:solidFill>
              </a:rPr>
              <a:t> 602</a:t>
            </a:r>
            <a:endParaRPr lang="en-US" dirty="0">
              <a:solidFill>
                <a:srgbClr val="0000FF"/>
              </a:solidFill>
            </a:endParaRPr>
          </a:p>
          <a:p>
            <a:r>
              <a:rPr lang="en-US" b="1" dirty="0">
                <a:solidFill>
                  <a:srgbClr val="0000FF"/>
                </a:solidFill>
              </a:rPr>
              <a:t> M</a:t>
            </a:r>
          </a:p>
          <a:p>
            <a:r>
              <a:rPr lang="en-US" b="1" dirty="0">
                <a:solidFill>
                  <a:srgbClr val="C00000"/>
                </a:solidFill>
              </a:rPr>
              <a:t>City Info</a:t>
            </a:r>
          </a:p>
        </p:txBody>
      </p:sp>
      <p:sp>
        <p:nvSpPr>
          <p:cNvPr id="13" name="Rectangle 6"/>
          <p:cNvSpPr>
            <a:spLocks noChangeArrowheads="1"/>
          </p:cNvSpPr>
          <p:nvPr/>
        </p:nvSpPr>
        <p:spPr bwMode="auto">
          <a:xfrm>
            <a:off x="8494716" y="4417874"/>
            <a:ext cx="11592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Arial" charset="0"/>
              </a:rPr>
              <a:t>postorder</a:t>
            </a:r>
            <a:endParaRPr lang="en-US" dirty="0"/>
          </a:p>
        </p:txBody>
      </p:sp>
      <p:pic>
        <p:nvPicPr>
          <p:cNvPr id="14"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61480" y="5447437"/>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6"/>
          <p:cNvSpPr>
            <a:spLocks noChangeArrowheads="1"/>
          </p:cNvSpPr>
          <p:nvPr/>
        </p:nvSpPr>
        <p:spPr bwMode="auto">
          <a:xfrm>
            <a:off x="8077200" y="5567571"/>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Arial" charset="0"/>
              </a:rPr>
              <a:t>or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up)">
                                      <p:cBhvr>
                                        <p:cTn id="14" dur="500"/>
                                        <p:tgtEl>
                                          <p:spTgt spid="3">
                                            <p:txEl>
                                              <p:pRg st="2" end="2"/>
                                            </p:txEl>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500"/>
                                        <p:tgtEl>
                                          <p:spTgt spid="3">
                                            <p:txEl>
                                              <p:pRg st="4" end="4"/>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up)">
                                      <p:cBhvr>
                                        <p:cTn id="23" dur="500"/>
                                        <p:tgtEl>
                                          <p:spTgt spid="3">
                                            <p:txEl>
                                              <p:pRg st="5" end="5"/>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up)">
                                      <p:cBhvr>
                                        <p:cTn id="26" dur="500"/>
                                        <p:tgtEl>
                                          <p:spTgt spid="3">
                                            <p:txEl>
                                              <p:pRg st="6" end="6"/>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up)">
                                      <p:cBhvr>
                                        <p:cTn id="29" dur="500"/>
                                        <p:tgtEl>
                                          <p:spTgt spid="3">
                                            <p:txEl>
                                              <p:pRg st="7" end="7"/>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up)">
                                      <p:cBhvr>
                                        <p:cTn id="32" dur="500"/>
                                        <p:tgtEl>
                                          <p:spTgt spid="3">
                                            <p:txEl>
                                              <p:pRg st="8" end="8"/>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ipe(up)">
                                      <p:cBhvr>
                                        <p:cTn id="35" dur="500"/>
                                        <p:tgtEl>
                                          <p:spTgt spid="3">
                                            <p:txEl>
                                              <p:pRg st="9" end="9"/>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wipe(up)">
                                      <p:cBhvr>
                                        <p:cTn id="38" dur="500"/>
                                        <p:tgtEl>
                                          <p:spTgt spid="3">
                                            <p:txEl>
                                              <p:pRg st="10" end="10"/>
                                            </p:txEl>
                                          </p:spTgt>
                                        </p:tgtEl>
                                      </p:cBhvr>
                                    </p:animEffect>
                                  </p:childTnLst>
                                </p:cTn>
                              </p:par>
                            </p:childTnLst>
                          </p:cTn>
                        </p:par>
                        <p:par>
                          <p:cTn id="39" fill="hold">
                            <p:stCondLst>
                              <p:cond delay="1000"/>
                            </p:stCondLst>
                            <p:childTnLst>
                              <p:par>
                                <p:cTn id="40" presetID="22" presetClass="entr" presetSubtype="1"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up)">
                                      <p:cBhvr>
                                        <p:cTn id="51" dur="500"/>
                                        <p:tgtEl>
                                          <p:spTgt spid="10"/>
                                        </p:tgtEl>
                                      </p:cBhvr>
                                    </p:animEffect>
                                  </p:childTnLst>
                                </p:cTn>
                              </p:par>
                            </p:childTnLst>
                          </p:cTn>
                        </p:par>
                        <p:par>
                          <p:cTn id="52" fill="hold">
                            <p:stCondLst>
                              <p:cond delay="1000"/>
                            </p:stCondLst>
                            <p:childTnLst>
                              <p:par>
                                <p:cTn id="53" presetID="23" presetClass="entr" presetSubtype="16" fill="hold" nodeType="afterEffect">
                                  <p:stCondLst>
                                    <p:cond delay="400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up)">
                                      <p:cBhvr>
                                        <p:cTn id="61" dur="500"/>
                                        <p:tgtEl>
                                          <p:spTgt spid="15"/>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up)">
                                      <p:cBhvr>
                                        <p:cTn id="65" dur="500"/>
                                        <p:tgtEl>
                                          <p:spTgt spid="13"/>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up)">
                                      <p:cBhvr>
                                        <p:cTn id="6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1" grpId="0"/>
      <p:bldP spid="12" grpId="0"/>
      <p:bldP spid="13"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4695CE3-DF48-4D99-967C-46F043B193A2}" type="slidenum">
              <a:rPr lang="en-US" smtClean="0">
                <a:solidFill>
                  <a:schemeClr val="tx2"/>
                </a:solidFill>
              </a:rPr>
              <a:pPr/>
              <a:t>35</a:t>
            </a:fld>
            <a:endParaRPr lang="en-US">
              <a:solidFill>
                <a:schemeClr val="tx2"/>
              </a:solidFill>
            </a:endParaRPr>
          </a:p>
        </p:txBody>
      </p:sp>
      <p:sp>
        <p:nvSpPr>
          <p:cNvPr id="36867" name="Rectangle 2"/>
          <p:cNvSpPr>
            <a:spLocks noGrp="1" noChangeArrowheads="1"/>
          </p:cNvSpPr>
          <p:nvPr>
            <p:ph type="title"/>
          </p:nvPr>
        </p:nvSpPr>
        <p:spPr>
          <a:xfrm>
            <a:off x="2743200" y="152400"/>
            <a:ext cx="7848600" cy="623888"/>
          </a:xfrm>
        </p:spPr>
        <p:txBody>
          <a:bodyPr/>
          <a:lstStyle/>
          <a:p>
            <a:pPr eaLnBrk="1" hangingPunct="1"/>
            <a:r>
              <a:rPr lang="en-US" sz="2800" dirty="0" err="1"/>
              <a:t>.Net</a:t>
            </a:r>
            <a:r>
              <a:rPr lang="en-US" sz="2800" dirty="0"/>
              <a:t> Classes Defined in </a:t>
            </a:r>
            <a:r>
              <a:rPr lang="en-US" sz="2800" dirty="0" err="1"/>
              <a:t>System.Xml</a:t>
            </a:r>
            <a:r>
              <a:rPr lang="en-US" sz="2800" dirty="0"/>
              <a:t> Namespace</a:t>
            </a:r>
          </a:p>
        </p:txBody>
      </p:sp>
      <p:graphicFrame>
        <p:nvGraphicFramePr>
          <p:cNvPr id="562216" name="Group 40"/>
          <p:cNvGraphicFramePr>
            <a:graphicFrameLocks noGrp="1"/>
          </p:cNvGraphicFramePr>
          <p:nvPr>
            <p:ph idx="1"/>
          </p:nvPr>
        </p:nvGraphicFramePr>
        <p:xfrm>
          <a:off x="1676400" y="685801"/>
          <a:ext cx="8610600" cy="5235577"/>
        </p:xfrm>
        <a:graphic>
          <a:graphicData uri="http://schemas.openxmlformats.org/drawingml/2006/table">
            <a:tbl>
              <a:tblPr/>
              <a:tblGrid>
                <a:gridCol w="24384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1079333">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Times New Roman" pitchFamily="18" charset="0"/>
                        </a:rPr>
                        <a:t>XmlAttribute</a:t>
                      </a:r>
                      <a:endParaRPr kumimoji="0" lang="en-US" sz="1800" b="0" i="0" u="none" strike="noStrike" cap="none" normalizeH="0" baseline="0" dirty="0">
                        <a:ln>
                          <a:noFill/>
                        </a:ln>
                        <a:solidFill>
                          <a:schemeClr val="tx1"/>
                        </a:solidFill>
                        <a:effectLst/>
                        <a:latin typeface="Times New Roman" pitchFamily="18" charset="0"/>
                      </a:endParaRPr>
                    </a:p>
                  </a:txBody>
                  <a:tcPr marT="45713" marB="45713"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Represents an attribute, with methods dealing with attributes.</a:t>
                      </a:r>
                    </a:p>
                  </a:txBody>
                  <a:tcPr marT="45713" marB="45713"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XmlDocument</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Represents an XML document, dealing with the overall doc.</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XmlDocumentType</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Represents the document type declaration.</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XmlElement</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Represents an element.</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XmlLinkedNode</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Deals with nodes immediately preceding or following this node.</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400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XmlNamedNodeMap</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Represents a collection of nodes that can be accessed by name or index.</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XmlNode</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Represents a single node in the XML document.</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XmlNodeList</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Represents an ordered collection of nodes.</a:t>
                      </a:r>
                    </a:p>
                  </a:txBody>
                  <a:tcPr marT="45713" marB="45713"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6400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Times New Roman" pitchFamily="18" charset="0"/>
                        </a:rPr>
                        <a:t>XmlReader</a:t>
                      </a:r>
                      <a:endParaRPr kumimoji="0" lang="en-US" sz="1800" b="0" i="0" u="none" strike="noStrike" cap="none" normalizeH="0" baseline="0" dirty="0">
                        <a:ln>
                          <a:noFill/>
                        </a:ln>
                        <a:solidFill>
                          <a:schemeClr val="tx1"/>
                        </a:solidFill>
                        <a:effectLst/>
                        <a:latin typeface="Times New Roman" pitchFamily="18" charset="0"/>
                      </a:endParaRPr>
                    </a:p>
                  </a:txBody>
                  <a:tcPr marT="45713" marB="45713"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Represents a reader that provides fast, non-cached, forward-only access to XML data.</a:t>
                      </a:r>
                    </a:p>
                  </a:txBody>
                  <a:tcPr marT="45713" marB="45713"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6887" name="Line 26"/>
          <p:cNvSpPr>
            <a:spLocks noChangeShapeType="1"/>
          </p:cNvSpPr>
          <p:nvPr/>
        </p:nvSpPr>
        <p:spPr bwMode="auto">
          <a:xfrm>
            <a:off x="1676400" y="1828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Line 27"/>
          <p:cNvSpPr>
            <a:spLocks noChangeShapeType="1"/>
          </p:cNvSpPr>
          <p:nvPr/>
        </p:nvSpPr>
        <p:spPr bwMode="auto">
          <a:xfrm>
            <a:off x="1676400" y="2286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Line 28"/>
          <p:cNvSpPr>
            <a:spLocks noChangeShapeType="1"/>
          </p:cNvSpPr>
          <p:nvPr/>
        </p:nvSpPr>
        <p:spPr bwMode="auto">
          <a:xfrm>
            <a:off x="1676400" y="2743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29"/>
          <p:cNvSpPr>
            <a:spLocks noChangeShapeType="1"/>
          </p:cNvSpPr>
          <p:nvPr/>
        </p:nvSpPr>
        <p:spPr bwMode="auto">
          <a:xfrm>
            <a:off x="1676400" y="3276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30"/>
          <p:cNvSpPr>
            <a:spLocks noChangeShapeType="1"/>
          </p:cNvSpPr>
          <p:nvPr/>
        </p:nvSpPr>
        <p:spPr bwMode="auto">
          <a:xfrm>
            <a:off x="1676400" y="3733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2" name="Line 31"/>
          <p:cNvSpPr>
            <a:spLocks noChangeShapeType="1"/>
          </p:cNvSpPr>
          <p:nvPr/>
        </p:nvSpPr>
        <p:spPr bwMode="auto">
          <a:xfrm>
            <a:off x="1676400" y="4343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3" name="Line 32"/>
          <p:cNvSpPr>
            <a:spLocks noChangeShapeType="1"/>
          </p:cNvSpPr>
          <p:nvPr/>
        </p:nvSpPr>
        <p:spPr bwMode="auto">
          <a:xfrm>
            <a:off x="1676400" y="4800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Line 33"/>
          <p:cNvSpPr>
            <a:spLocks noChangeShapeType="1"/>
          </p:cNvSpPr>
          <p:nvPr/>
        </p:nvSpPr>
        <p:spPr bwMode="auto">
          <a:xfrm>
            <a:off x="1676400" y="5334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Line 34"/>
          <p:cNvSpPr>
            <a:spLocks noChangeShapeType="1"/>
          </p:cNvSpPr>
          <p:nvPr/>
        </p:nvSpPr>
        <p:spPr bwMode="auto">
          <a:xfrm>
            <a:off x="1676400" y="5943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6" name="Line 35"/>
          <p:cNvSpPr>
            <a:spLocks noChangeShapeType="1"/>
          </p:cNvSpPr>
          <p:nvPr/>
        </p:nvSpPr>
        <p:spPr bwMode="auto">
          <a:xfrm>
            <a:off x="1676400" y="1295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7" name="Line 36"/>
          <p:cNvSpPr>
            <a:spLocks noChangeShapeType="1"/>
          </p:cNvSpPr>
          <p:nvPr/>
        </p:nvSpPr>
        <p:spPr bwMode="auto">
          <a:xfrm>
            <a:off x="3886200" y="129540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p:cNvSpPr>
            <a:spLocks noGrp="1" noChangeArrowheads="1"/>
          </p:cNvSpPr>
          <p:nvPr>
            <p:ph type="title"/>
          </p:nvPr>
        </p:nvSpPr>
        <p:spPr/>
        <p:txBody>
          <a:bodyPr>
            <a:noAutofit/>
          </a:bodyPr>
          <a:lstStyle/>
          <a:p>
            <a:pPr eaLnBrk="1" hangingPunct="1">
              <a:lnSpc>
                <a:spcPct val="140000"/>
              </a:lnSpc>
            </a:pPr>
            <a:r>
              <a:rPr lang="en-US" sz="3600" dirty="0"/>
              <a:t>Using Classes and Methods in </a:t>
            </a:r>
            <a:r>
              <a:rPr lang="en-US" sz="3600" dirty="0" err="1"/>
              <a:t>System.Xml</a:t>
            </a:r>
            <a:r>
              <a:rPr lang="en-US" sz="3600" dirty="0"/>
              <a:t> Namespace </a:t>
            </a:r>
          </a:p>
        </p:txBody>
      </p:sp>
      <p:sp>
        <p:nvSpPr>
          <p:cNvPr id="2" name="Content Placeholder 1">
            <a:extLst>
              <a:ext uri="{FF2B5EF4-FFF2-40B4-BE49-F238E27FC236}">
                <a16:creationId xmlns:a16="http://schemas.microsoft.com/office/drawing/2014/main" id="{097E2A28-4166-F7D4-5877-4E03B21D580D}"/>
              </a:ext>
            </a:extLst>
          </p:cNvPr>
          <p:cNvSpPr>
            <a:spLocks noGrp="1"/>
          </p:cNvSpPr>
          <p:nvPr>
            <p:ph idx="1"/>
          </p:nvPr>
        </p:nvSpPr>
        <p:spPr/>
        <p:txBody>
          <a:bodyPr/>
          <a:lstStyle/>
          <a:p>
            <a:endParaRPr lang="en-US"/>
          </a:p>
        </p:txBody>
      </p:sp>
      <p:sp>
        <p:nvSpPr>
          <p:cNvPr id="3789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691408F-6078-42DC-B043-EA2C5CB71991}" type="slidenum">
              <a:rPr lang="en-US" smtClean="0">
                <a:solidFill>
                  <a:schemeClr val="tx2"/>
                </a:solidFill>
              </a:rPr>
              <a:pPr/>
              <a:t>36</a:t>
            </a:fld>
            <a:endParaRPr lang="en-US">
              <a:solidFill>
                <a:schemeClr val="tx2"/>
              </a:solidFill>
            </a:endParaRPr>
          </a:p>
        </p:txBody>
      </p:sp>
      <p:sp>
        <p:nvSpPr>
          <p:cNvPr id="37892" name="Rectangle 20"/>
          <p:cNvSpPr>
            <a:spLocks noChangeArrowheads="1"/>
          </p:cNvSpPr>
          <p:nvPr/>
        </p:nvSpPr>
        <p:spPr bwMode="auto">
          <a:xfrm>
            <a:off x="4038600" y="1752600"/>
            <a:ext cx="38862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System.XmlDocument</a:t>
            </a:r>
          </a:p>
        </p:txBody>
      </p:sp>
      <p:sp>
        <p:nvSpPr>
          <p:cNvPr id="37893" name="Rectangle 21"/>
          <p:cNvSpPr>
            <a:spLocks noChangeArrowheads="1"/>
          </p:cNvSpPr>
          <p:nvPr/>
        </p:nvSpPr>
        <p:spPr bwMode="auto">
          <a:xfrm>
            <a:off x="4038600" y="2895600"/>
            <a:ext cx="38862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System.XmlNode</a:t>
            </a:r>
          </a:p>
        </p:txBody>
      </p:sp>
      <p:sp>
        <p:nvSpPr>
          <p:cNvPr id="37894" name="Rectangle 22"/>
          <p:cNvSpPr>
            <a:spLocks noChangeArrowheads="1"/>
          </p:cNvSpPr>
          <p:nvPr/>
        </p:nvSpPr>
        <p:spPr bwMode="auto">
          <a:xfrm>
            <a:off x="2667000" y="4267200"/>
            <a:ext cx="30480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System.XmlNodeList</a:t>
            </a:r>
          </a:p>
        </p:txBody>
      </p:sp>
      <p:sp>
        <p:nvSpPr>
          <p:cNvPr id="37895" name="Rectangle 23"/>
          <p:cNvSpPr>
            <a:spLocks noChangeArrowheads="1"/>
          </p:cNvSpPr>
          <p:nvPr/>
        </p:nvSpPr>
        <p:spPr bwMode="auto">
          <a:xfrm>
            <a:off x="6210300" y="4267200"/>
            <a:ext cx="30861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System.XmlNamedNodeMap</a:t>
            </a:r>
          </a:p>
        </p:txBody>
      </p:sp>
      <p:cxnSp>
        <p:nvCxnSpPr>
          <p:cNvPr id="37896" name="AutoShape 24"/>
          <p:cNvCxnSpPr>
            <a:cxnSpLocks noChangeShapeType="1"/>
            <a:stCxn id="37892" idx="2"/>
            <a:endCxn id="37893" idx="0"/>
          </p:cNvCxnSpPr>
          <p:nvPr/>
        </p:nvCxnSpPr>
        <p:spPr bwMode="auto">
          <a:xfrm>
            <a:off x="5981700" y="22098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7" name="AutoShape 25"/>
          <p:cNvCxnSpPr>
            <a:cxnSpLocks noChangeShapeType="1"/>
            <a:stCxn id="37893" idx="2"/>
            <a:endCxn id="37894" idx="0"/>
          </p:cNvCxnSpPr>
          <p:nvPr/>
        </p:nvCxnSpPr>
        <p:spPr bwMode="auto">
          <a:xfrm rot="5400000">
            <a:off x="4629150" y="2914650"/>
            <a:ext cx="914400" cy="1790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898" name="AutoShape 26"/>
          <p:cNvCxnSpPr>
            <a:cxnSpLocks noChangeShapeType="1"/>
            <a:stCxn id="37893" idx="2"/>
            <a:endCxn id="37895" idx="0"/>
          </p:cNvCxnSpPr>
          <p:nvPr/>
        </p:nvCxnSpPr>
        <p:spPr bwMode="auto">
          <a:xfrm rot="16200000" flipH="1">
            <a:off x="6410325" y="2924175"/>
            <a:ext cx="914400" cy="177165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899" name="AutoShape 27"/>
          <p:cNvCxnSpPr>
            <a:cxnSpLocks noChangeShapeType="1"/>
            <a:stCxn id="37894" idx="2"/>
            <a:endCxn id="37893" idx="1"/>
          </p:cNvCxnSpPr>
          <p:nvPr/>
        </p:nvCxnSpPr>
        <p:spPr bwMode="auto">
          <a:xfrm rot="16200000" flipV="1">
            <a:off x="3314700" y="3848100"/>
            <a:ext cx="1600200" cy="152400"/>
          </a:xfrm>
          <a:prstGeom prst="bentConnector4">
            <a:avLst>
              <a:gd name="adj1" fmla="val -14287"/>
              <a:gd name="adj2" fmla="val 11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900" name="AutoShape 28"/>
          <p:cNvCxnSpPr>
            <a:cxnSpLocks noChangeShapeType="1"/>
            <a:stCxn id="37895" idx="2"/>
            <a:endCxn id="37893" idx="3"/>
          </p:cNvCxnSpPr>
          <p:nvPr/>
        </p:nvCxnSpPr>
        <p:spPr bwMode="auto">
          <a:xfrm rot="5400000" flipH="1" flipV="1">
            <a:off x="7038975" y="3838575"/>
            <a:ext cx="1600200" cy="171450"/>
          </a:xfrm>
          <a:prstGeom prst="bentConnector4">
            <a:avLst>
              <a:gd name="adj1" fmla="val -14287"/>
              <a:gd name="adj2" fmla="val 103333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7901" name="Text Box 29"/>
          <p:cNvSpPr txBox="1">
            <a:spLocks noChangeArrowheads="1"/>
          </p:cNvSpPr>
          <p:nvPr/>
        </p:nvSpPr>
        <p:spPr bwMode="auto">
          <a:xfrm>
            <a:off x="5943600" y="2360613"/>
            <a:ext cx="221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.SelectSingleNode()</a:t>
            </a:r>
          </a:p>
        </p:txBody>
      </p:sp>
      <p:sp>
        <p:nvSpPr>
          <p:cNvPr id="37902" name="Text Box 30"/>
          <p:cNvSpPr txBox="1">
            <a:spLocks noChangeArrowheads="1"/>
          </p:cNvSpPr>
          <p:nvPr/>
        </p:nvSpPr>
        <p:spPr bwMode="auto">
          <a:xfrm>
            <a:off x="7696200" y="3656013"/>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.Attributes()</a:t>
            </a:r>
          </a:p>
        </p:txBody>
      </p:sp>
      <p:sp>
        <p:nvSpPr>
          <p:cNvPr id="37903" name="Text Box 31"/>
          <p:cNvSpPr txBox="1">
            <a:spLocks noChangeArrowheads="1"/>
          </p:cNvSpPr>
          <p:nvPr/>
        </p:nvSpPr>
        <p:spPr bwMode="auto">
          <a:xfrm>
            <a:off x="2590800" y="3656013"/>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.ChildNodes()</a:t>
            </a:r>
          </a:p>
        </p:txBody>
      </p:sp>
      <p:sp>
        <p:nvSpPr>
          <p:cNvPr id="37904" name="Text Box 32"/>
          <p:cNvSpPr txBox="1">
            <a:spLocks noChangeArrowheads="1"/>
          </p:cNvSpPr>
          <p:nvPr/>
        </p:nvSpPr>
        <p:spPr bwMode="auto">
          <a:xfrm>
            <a:off x="2908300" y="50276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.Node()</a:t>
            </a:r>
          </a:p>
        </p:txBody>
      </p:sp>
      <p:sp>
        <p:nvSpPr>
          <p:cNvPr id="37905" name="Text Box 33"/>
          <p:cNvSpPr txBox="1">
            <a:spLocks noChangeArrowheads="1"/>
          </p:cNvSpPr>
          <p:nvPr/>
        </p:nvSpPr>
        <p:spPr bwMode="auto">
          <a:xfrm>
            <a:off x="8064500" y="50276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.Node()</a:t>
            </a:r>
          </a:p>
        </p:txBody>
      </p:sp>
      <p:sp>
        <p:nvSpPr>
          <p:cNvPr id="37906" name="Rounded Rectangular Callout 18"/>
          <p:cNvSpPr>
            <a:spLocks noChangeArrowheads="1"/>
          </p:cNvSpPr>
          <p:nvPr/>
        </p:nvSpPr>
        <p:spPr bwMode="auto">
          <a:xfrm>
            <a:off x="5562600" y="5715000"/>
            <a:ext cx="3498850" cy="914400"/>
          </a:xfrm>
          <a:prstGeom prst="wedgeRoundRectCallout">
            <a:avLst>
              <a:gd name="adj1" fmla="val -2403"/>
              <a:gd name="adj2" fmla="val -143912"/>
              <a:gd name="adj3" fmla="val 16667"/>
            </a:avLst>
          </a:prstGeom>
          <a:solidFill>
            <a:srgbClr val="FFFFCC"/>
          </a:solidFill>
          <a:ln w="9525" algn="ctr">
            <a:solidFill>
              <a:schemeClr val="tx1"/>
            </a:solidFill>
            <a:round/>
            <a:headEnd/>
            <a:tailEnd/>
          </a:ln>
        </p:spPr>
        <p:txBody>
          <a:bodyPr/>
          <a:lstStyle/>
          <a:p>
            <a:r>
              <a:rPr lang="en-US"/>
              <a:t>Obtain a collection of nodes that can be accessed by name or index</a:t>
            </a:r>
            <a:endParaRPr lang="en-US"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6D2E499-916B-4CBD-AD71-69841BC4AD95}" type="slidenum">
              <a:rPr lang="en-US" smtClean="0">
                <a:solidFill>
                  <a:schemeClr val="tx2"/>
                </a:solidFill>
              </a:rPr>
              <a:pPr/>
              <a:t>37</a:t>
            </a:fld>
            <a:endParaRPr lang="en-US">
              <a:solidFill>
                <a:schemeClr val="tx2"/>
              </a:solidFill>
            </a:endParaRPr>
          </a:p>
        </p:txBody>
      </p:sp>
      <p:sp>
        <p:nvSpPr>
          <p:cNvPr id="38915" name="Rectangle 285"/>
          <p:cNvSpPr>
            <a:spLocks noGrp="1" noChangeArrowheads="1"/>
          </p:cNvSpPr>
          <p:nvPr>
            <p:ph type="title"/>
          </p:nvPr>
        </p:nvSpPr>
        <p:spPr/>
        <p:txBody>
          <a:bodyPr/>
          <a:lstStyle/>
          <a:p>
            <a:pPr eaLnBrk="1" hangingPunct="1"/>
            <a:r>
              <a:rPr lang="en-US" sz="2800"/>
              <a:t>Methods in </a:t>
            </a:r>
            <a:r>
              <a:rPr lang="en-US" sz="2800">
                <a:latin typeface="Arial" charset="0"/>
              </a:rPr>
              <a:t>XmlDocument</a:t>
            </a:r>
            <a:r>
              <a:rPr lang="en-US" sz="2800"/>
              <a:t> Class</a:t>
            </a:r>
          </a:p>
        </p:txBody>
      </p:sp>
      <p:graphicFrame>
        <p:nvGraphicFramePr>
          <p:cNvPr id="559395" name="Group 291"/>
          <p:cNvGraphicFramePr>
            <a:graphicFrameLocks noGrp="1"/>
          </p:cNvGraphicFramePr>
          <p:nvPr>
            <p:ph idx="1"/>
          </p:nvPr>
        </p:nvGraphicFramePr>
        <p:xfrm>
          <a:off x="1676400" y="914401"/>
          <a:ext cx="8610600" cy="5395911"/>
        </p:xfrm>
        <a:graphic>
          <a:graphicData uri="http://schemas.openxmlformats.org/drawingml/2006/table">
            <a:tbl>
              <a:tblPr/>
              <a:tblGrid>
                <a:gridCol w="21336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107962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Attributes   </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Gets an </a:t>
                      </a:r>
                      <a:r>
                        <a:rPr kumimoji="0" lang="en-US" sz="1800" b="0" i="0" u="none" strike="noStrike" cap="none" normalizeH="0" baseline="0" dirty="0" err="1">
                          <a:ln>
                            <a:noFill/>
                          </a:ln>
                          <a:solidFill>
                            <a:schemeClr val="tx1"/>
                          </a:solidFill>
                          <a:effectLst/>
                          <a:latin typeface="Arial" pitchFamily="34" charset="0"/>
                          <a:cs typeface="Arial" pitchFamily="34" charset="0"/>
                        </a:rPr>
                        <a:t>XmlAttributeCollection</a:t>
                      </a:r>
                      <a:r>
                        <a:rPr kumimoji="0" lang="en-US" sz="1800" b="0" i="0" u="none" strike="noStrike" cap="none" normalizeH="0" baseline="0" dirty="0">
                          <a:ln>
                            <a:noFill/>
                          </a:ln>
                          <a:solidFill>
                            <a:schemeClr val="tx1"/>
                          </a:solidFill>
                          <a:effectLst/>
                          <a:latin typeface="Arial" pitchFamily="34" charset="0"/>
                          <a:cs typeface="Arial" pitchFamily="34" charset="0"/>
                        </a:rPr>
                        <a:t> containing the attributes of this node (inherited from </a:t>
                      </a:r>
                      <a:r>
                        <a:rPr kumimoji="0" lang="en-US" sz="1800" b="0" i="0" u="none" strike="noStrike" cap="none" normalizeH="0" baseline="0" dirty="0" err="1">
                          <a:ln>
                            <a:noFill/>
                          </a:ln>
                          <a:solidFill>
                            <a:schemeClr val="tx1"/>
                          </a:solidFill>
                          <a:effectLst/>
                          <a:latin typeface="Arial" pitchFamily="34" charset="0"/>
                          <a:cs typeface="Arial" pitchFamily="34" charset="0"/>
                        </a:rPr>
                        <a:t>XmlNode</a:t>
                      </a:r>
                      <a:r>
                        <a:rPr kumimoji="0" lang="en-US" sz="1800" b="0" i="0" u="none" strike="noStrike" cap="none" normalizeH="0" baseline="0" dirty="0">
                          <a:ln>
                            <a:noFill/>
                          </a:ln>
                          <a:solidFill>
                            <a:schemeClr val="tx1"/>
                          </a:solidFill>
                          <a:effectLst/>
                          <a:latin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BaseURI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Overridden. Gets the base URI of the current node.</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ChildNodes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Gets all the child nodes of the node (inherited from </a:t>
                      </a:r>
                      <a:r>
                        <a:rPr kumimoji="0" lang="en-US" sz="1800" b="0" i="0" u="none" strike="noStrike" cap="none" normalizeH="0" baseline="0" dirty="0" err="1">
                          <a:ln>
                            <a:noFill/>
                          </a:ln>
                          <a:solidFill>
                            <a:schemeClr val="tx1"/>
                          </a:solidFill>
                          <a:effectLst/>
                          <a:latin typeface="Arial" pitchFamily="34" charset="0"/>
                          <a:cs typeface="Arial" pitchFamily="34" charset="0"/>
                        </a:rPr>
                        <a:t>XmlNode</a:t>
                      </a:r>
                      <a:r>
                        <a:rPr kumimoji="0" lang="en-US" sz="1800" b="0" i="0" u="none" strike="noStrike" cap="none" normalizeH="0" baseline="0" dirty="0">
                          <a:ln>
                            <a:noFill/>
                          </a:ln>
                          <a:solidFill>
                            <a:schemeClr val="tx1"/>
                          </a:solidFill>
                          <a:effectLst/>
                          <a:latin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DocumentElement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FF"/>
                          </a:solidFill>
                          <a:effectLst/>
                          <a:latin typeface="Arial" pitchFamily="34" charset="0"/>
                          <a:cs typeface="Arial" pitchFamily="34" charset="0"/>
                        </a:rPr>
                        <a:t>Gets the root </a:t>
                      </a:r>
                      <a:r>
                        <a:rPr kumimoji="0" lang="en-US" sz="1800" b="0" i="0" u="none" strike="noStrike" cap="none" normalizeH="0" baseline="0" dirty="0" err="1">
                          <a:ln>
                            <a:noFill/>
                          </a:ln>
                          <a:solidFill>
                            <a:srgbClr val="0000FF"/>
                          </a:solidFill>
                          <a:effectLst/>
                          <a:latin typeface="Arial" pitchFamily="34" charset="0"/>
                          <a:cs typeface="Arial" pitchFamily="34" charset="0"/>
                        </a:rPr>
                        <a:t>XmlElement</a:t>
                      </a:r>
                      <a:r>
                        <a:rPr kumimoji="0" lang="en-US" sz="1800" b="0" i="0" u="none" strike="noStrike" cap="none" normalizeH="0" baseline="0" dirty="0">
                          <a:ln>
                            <a:noFill/>
                          </a:ln>
                          <a:solidFill>
                            <a:srgbClr val="0000FF"/>
                          </a:solidFill>
                          <a:effectLst/>
                          <a:latin typeface="Arial" pitchFamily="34" charset="0"/>
                          <a:cs typeface="Arial" pitchFamily="34" charset="0"/>
                        </a:rPr>
                        <a:t> for the document.</a:t>
                      </a:r>
                      <a:endParaRPr kumimoji="0" lang="en-US" sz="1800" b="0" i="0" u="none" strike="noStrike" cap="none" normalizeH="0" baseline="0" dirty="0">
                        <a:ln>
                          <a:noFill/>
                        </a:ln>
                        <a:solidFill>
                          <a:srgbClr val="0000FF"/>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DocumentType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Gets the node containing the DOCTYPE declaration.</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77894">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FirstChild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Gets the first child of the node (inherited from </a:t>
                      </a:r>
                      <a:r>
                        <a:rPr kumimoji="0" lang="en-US" sz="1800" b="0" i="0" u="none" strike="noStrike" cap="none" normalizeH="0" baseline="0" dirty="0" err="1">
                          <a:ln>
                            <a:noFill/>
                          </a:ln>
                          <a:solidFill>
                            <a:schemeClr val="tx1"/>
                          </a:solidFill>
                          <a:effectLst/>
                          <a:latin typeface="Arial" pitchFamily="34" charset="0"/>
                          <a:cs typeface="Arial" pitchFamily="34" charset="0"/>
                        </a:rPr>
                        <a:t>XmlNode</a:t>
                      </a:r>
                      <a:r>
                        <a:rPr kumimoji="0" lang="en-US" sz="1800" b="0" i="0" u="none" strike="noStrike" cap="none" normalizeH="0" baseline="0" dirty="0">
                          <a:ln>
                            <a:noFill/>
                          </a:ln>
                          <a:solidFill>
                            <a:schemeClr val="tx1"/>
                          </a:solidFill>
                          <a:effectLst/>
                          <a:latin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64015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HasChildNodes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Gets a value indicating whether this node has any child nodes (inherited from </a:t>
                      </a:r>
                      <a:r>
                        <a:rPr kumimoji="0" lang="en-US" sz="1800" b="0" i="0" u="none" strike="noStrike" cap="none" normalizeH="0" baseline="0" dirty="0" err="1">
                          <a:ln>
                            <a:noFill/>
                          </a:ln>
                          <a:solidFill>
                            <a:schemeClr val="tx1"/>
                          </a:solidFill>
                          <a:effectLst/>
                          <a:latin typeface="Arial" pitchFamily="34" charset="0"/>
                          <a:cs typeface="Arial" pitchFamily="34" charset="0"/>
                        </a:rPr>
                        <a:t>XmlNode</a:t>
                      </a:r>
                      <a:r>
                        <a:rPr kumimoji="0" lang="en-US" sz="1800" b="0" i="0" u="none" strike="noStrike" cap="none" normalizeH="0" baseline="0" dirty="0">
                          <a:ln>
                            <a:noFill/>
                          </a:ln>
                          <a:solidFill>
                            <a:schemeClr val="tx1"/>
                          </a:solidFill>
                          <a:effectLst/>
                          <a:latin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64015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IsReadOnly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Overridden. Gets a value indicating whether the current node is read-only.</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64015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Item  </a:t>
                      </a:r>
                      <a:endParaRPr kumimoji="0" lang="en-US" sz="1800" b="0" i="0" u="none" strike="noStrike" cap="none" normalizeH="0" baseline="0">
                        <a:ln>
                          <a:noFill/>
                        </a:ln>
                        <a:solidFill>
                          <a:schemeClr val="tx1"/>
                        </a:solidFill>
                        <a:effectLst/>
                        <a:latin typeface="Arial" pitchFamily="34" charset="0"/>
                      </a:endParaRPr>
                    </a:p>
                  </a:txBody>
                  <a:tcPr marT="45725" marB="45725"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Overloaded. Gets the specified child element  (inherited from </a:t>
                      </a:r>
                      <a:r>
                        <a:rPr kumimoji="0" lang="en-US" sz="1800" b="0" i="0" u="none" strike="noStrike" cap="none" normalizeH="0" baseline="0" dirty="0" err="1">
                          <a:ln>
                            <a:noFill/>
                          </a:ln>
                          <a:solidFill>
                            <a:schemeClr val="tx1"/>
                          </a:solidFill>
                          <a:effectLst/>
                          <a:latin typeface="Arial" pitchFamily="34" charset="0"/>
                          <a:cs typeface="Arial" pitchFamily="34" charset="0"/>
                        </a:rPr>
                        <a:t>XmlNode</a:t>
                      </a:r>
                      <a:r>
                        <a:rPr kumimoji="0" lang="en-US" sz="1800" b="0" i="0" u="none" strike="noStrike" cap="none" normalizeH="0" baseline="0" dirty="0">
                          <a:ln>
                            <a:noFill/>
                          </a:ln>
                          <a:solidFill>
                            <a:schemeClr val="tx1"/>
                          </a:solidFill>
                          <a:effectLst/>
                          <a:latin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endParaRPr>
                    </a:p>
                  </a:txBody>
                  <a:tcPr marT="45725" marB="45725"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8935" name="Line 292"/>
          <p:cNvSpPr>
            <a:spLocks noChangeShapeType="1"/>
          </p:cNvSpPr>
          <p:nvPr/>
        </p:nvSpPr>
        <p:spPr bwMode="auto">
          <a:xfrm>
            <a:off x="1676400" y="2057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6" name="Line 293"/>
          <p:cNvSpPr>
            <a:spLocks noChangeShapeType="1"/>
          </p:cNvSpPr>
          <p:nvPr/>
        </p:nvSpPr>
        <p:spPr bwMode="auto">
          <a:xfrm>
            <a:off x="1676400" y="251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7" name="Line 294"/>
          <p:cNvSpPr>
            <a:spLocks noChangeShapeType="1"/>
          </p:cNvSpPr>
          <p:nvPr/>
        </p:nvSpPr>
        <p:spPr bwMode="auto">
          <a:xfrm>
            <a:off x="1676400" y="2971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8" name="Line 295"/>
          <p:cNvSpPr>
            <a:spLocks noChangeShapeType="1"/>
          </p:cNvSpPr>
          <p:nvPr/>
        </p:nvSpPr>
        <p:spPr bwMode="auto">
          <a:xfrm>
            <a:off x="1676400" y="3505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9" name="Line 296"/>
          <p:cNvSpPr>
            <a:spLocks noChangeShapeType="1"/>
          </p:cNvSpPr>
          <p:nvPr/>
        </p:nvSpPr>
        <p:spPr bwMode="auto">
          <a:xfrm>
            <a:off x="1676400" y="3962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0" name="Line 297"/>
          <p:cNvSpPr>
            <a:spLocks noChangeShapeType="1"/>
          </p:cNvSpPr>
          <p:nvPr/>
        </p:nvSpPr>
        <p:spPr bwMode="auto">
          <a:xfrm>
            <a:off x="1676400" y="4419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1" name="Line 298"/>
          <p:cNvSpPr>
            <a:spLocks noChangeShapeType="1"/>
          </p:cNvSpPr>
          <p:nvPr/>
        </p:nvSpPr>
        <p:spPr bwMode="auto">
          <a:xfrm>
            <a:off x="1676400" y="502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2" name="Line 299"/>
          <p:cNvSpPr>
            <a:spLocks noChangeShapeType="1"/>
          </p:cNvSpPr>
          <p:nvPr/>
        </p:nvSpPr>
        <p:spPr bwMode="auto">
          <a:xfrm>
            <a:off x="1676400" y="5638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3" name="Line 300"/>
          <p:cNvSpPr>
            <a:spLocks noChangeShapeType="1"/>
          </p:cNvSpPr>
          <p:nvPr/>
        </p:nvSpPr>
        <p:spPr bwMode="auto">
          <a:xfrm>
            <a:off x="1676400" y="632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4" name="Line 301"/>
          <p:cNvSpPr>
            <a:spLocks noChangeShapeType="1"/>
          </p:cNvSpPr>
          <p:nvPr/>
        </p:nvSpPr>
        <p:spPr bwMode="auto">
          <a:xfrm>
            <a:off x="1676400" y="121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5" name="Line 302"/>
          <p:cNvSpPr>
            <a:spLocks noChangeShapeType="1"/>
          </p:cNvSpPr>
          <p:nvPr/>
        </p:nvSpPr>
        <p:spPr bwMode="auto">
          <a:xfrm>
            <a:off x="3733800" y="12192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6AAF3C1-86D0-4A24-BF51-BBF7E1C2259D}" type="slidenum">
              <a:rPr lang="en-US" smtClean="0">
                <a:solidFill>
                  <a:schemeClr val="tx2"/>
                </a:solidFill>
              </a:rPr>
              <a:pPr/>
              <a:t>38</a:t>
            </a:fld>
            <a:endParaRPr lang="en-US">
              <a:solidFill>
                <a:schemeClr val="tx2"/>
              </a:solidFill>
            </a:endParaRPr>
          </a:p>
        </p:txBody>
      </p:sp>
      <p:sp>
        <p:nvSpPr>
          <p:cNvPr id="39939" name="Rectangle 2"/>
          <p:cNvSpPr>
            <a:spLocks noGrp="1" noChangeArrowheads="1"/>
          </p:cNvSpPr>
          <p:nvPr>
            <p:ph type="title"/>
          </p:nvPr>
        </p:nvSpPr>
        <p:spPr>
          <a:xfrm>
            <a:off x="2819400" y="152400"/>
            <a:ext cx="7772400" cy="623888"/>
          </a:xfrm>
        </p:spPr>
        <p:txBody>
          <a:bodyPr/>
          <a:lstStyle/>
          <a:p>
            <a:pPr algn="ctr" eaLnBrk="1" hangingPunct="1"/>
            <a:r>
              <a:rPr lang="en-US" sz="2400"/>
              <a:t>Member Functions in </a:t>
            </a:r>
            <a:r>
              <a:rPr lang="en-US" sz="2400">
                <a:latin typeface="Arial" charset="0"/>
              </a:rPr>
              <a:t>XmlDocument</a:t>
            </a:r>
            <a:r>
              <a:rPr lang="en-US" sz="2400"/>
              <a:t> Class (contd.)</a:t>
            </a:r>
          </a:p>
        </p:txBody>
      </p:sp>
      <p:graphicFrame>
        <p:nvGraphicFramePr>
          <p:cNvPr id="561192" name="Group 40"/>
          <p:cNvGraphicFramePr>
            <a:graphicFrameLocks noGrp="1"/>
          </p:cNvGraphicFramePr>
          <p:nvPr>
            <p:ph idx="1"/>
          </p:nvPr>
        </p:nvGraphicFramePr>
        <p:xfrm>
          <a:off x="1676400" y="533400"/>
          <a:ext cx="8610600" cy="5772158"/>
        </p:xfrm>
        <a:graphic>
          <a:graphicData uri="http://schemas.openxmlformats.org/drawingml/2006/table">
            <a:tbl>
              <a:tblPr/>
              <a:tblGrid>
                <a:gridCol w="21336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102380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Times New Roman" pitchFamily="18" charset="0"/>
                        </a:rPr>
                        <a:t>LastChild</a:t>
                      </a:r>
                      <a:r>
                        <a:rPr kumimoji="0" lang="en-US" sz="1800" b="0" i="0" u="none" strike="noStrike" cap="none" normalizeH="0" baseline="0" dirty="0">
                          <a:ln>
                            <a:noFill/>
                          </a:ln>
                          <a:solidFill>
                            <a:schemeClr val="tx1"/>
                          </a:solidFill>
                          <a:effectLst/>
                          <a:latin typeface="Times New Roman" pitchFamily="18" charset="0"/>
                        </a:rPr>
                        <a:t>  </a:t>
                      </a:r>
                    </a:p>
                  </a:txBody>
                  <a:tcPr marT="45715" marB="45715"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the last child of the node (inherited from </a:t>
                      </a:r>
                      <a:r>
                        <a:rPr kumimoji="0" lang="en-US" sz="1800" b="0" i="0" u="none" strike="noStrike" cap="none" normalizeH="0" baseline="0" dirty="0" err="1">
                          <a:ln>
                            <a:noFill/>
                          </a:ln>
                          <a:solidFill>
                            <a:schemeClr val="tx1"/>
                          </a:solidFill>
                          <a:effectLst/>
                          <a:latin typeface="Times New Roman" pitchFamily="18" charset="0"/>
                        </a:rPr>
                        <a:t>XmlNode</a:t>
                      </a:r>
                      <a:r>
                        <a:rPr kumimoji="0" lang="en-US" sz="1800" b="0" i="0" u="none" strike="noStrike" cap="none" normalizeH="0" baseline="0" dirty="0">
                          <a:ln>
                            <a:noFill/>
                          </a:ln>
                          <a:solidFill>
                            <a:schemeClr val="tx1"/>
                          </a:solidFill>
                          <a:effectLst/>
                          <a:latin typeface="Times New Roman" pitchFamily="18" charset="0"/>
                        </a:rPr>
                        <a:t>)</a:t>
                      </a:r>
                    </a:p>
                  </a:txBody>
                  <a:tcPr marT="45715" marB="45715"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NextSibling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the node immediately following this node (inherited from </a:t>
                      </a:r>
                      <a:r>
                        <a:rPr kumimoji="0" lang="en-US" sz="1800" b="0" i="0" u="none" strike="noStrike" cap="none" normalizeH="0" baseline="0" dirty="0" err="1">
                          <a:ln>
                            <a:noFill/>
                          </a:ln>
                          <a:solidFill>
                            <a:schemeClr val="tx1"/>
                          </a:solidFill>
                          <a:effectLst/>
                          <a:latin typeface="Times New Roman" pitchFamily="18" charset="0"/>
                        </a:rPr>
                        <a:t>XmlNode</a:t>
                      </a:r>
                      <a:r>
                        <a:rPr kumimoji="0" lang="en-US" sz="1800" b="0" i="0" u="none" strike="noStrike" cap="none" normalizeH="0" baseline="0" dirty="0">
                          <a:ln>
                            <a:noFill/>
                          </a:ln>
                          <a:solidFill>
                            <a:schemeClr val="tx1"/>
                          </a:solidFill>
                          <a:effectLst/>
                          <a:latin typeface="Times New Roman" pitchFamily="18" charset="0"/>
                        </a:rPr>
                        <a:t>)</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539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NodeType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the type of the current node.</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ParentNode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the parent node of this node (for nodes that can have parents).</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Prefix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or sets the namespace prefix of this node (inherited from </a:t>
                      </a:r>
                      <a:r>
                        <a:rPr kumimoji="0" lang="en-US" sz="1800" b="0" i="0" u="none" strike="noStrike" cap="none" normalizeH="0" baseline="0" dirty="0" err="1">
                          <a:ln>
                            <a:noFill/>
                          </a:ln>
                          <a:solidFill>
                            <a:schemeClr val="tx1"/>
                          </a:solidFill>
                          <a:effectLst/>
                          <a:latin typeface="Times New Roman" pitchFamily="18" charset="0"/>
                        </a:rPr>
                        <a:t>XmlNode</a:t>
                      </a:r>
                      <a:r>
                        <a:rPr kumimoji="0" lang="en-US" sz="1800" b="0" i="0" u="none" strike="noStrike" cap="none" normalizeH="0" baseline="0" dirty="0">
                          <a:ln>
                            <a:noFill/>
                          </a:ln>
                          <a:solidFill>
                            <a:schemeClr val="tx1"/>
                          </a:solidFill>
                          <a:effectLst/>
                          <a:latin typeface="Times New Roman" pitchFamily="18" charset="0"/>
                        </a:rPr>
                        <a:t>)</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PreserveWhitespace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Gets or sets a value indicating whether to preserve white space in element content.</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PreviousSibling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the node immediately preceding this node (inherited from </a:t>
                      </a:r>
                      <a:r>
                        <a:rPr kumimoji="0" lang="en-US" sz="1800" b="0" i="0" u="none" strike="noStrike" cap="none" normalizeH="0" baseline="0" dirty="0" err="1">
                          <a:ln>
                            <a:noFill/>
                          </a:ln>
                          <a:solidFill>
                            <a:schemeClr val="tx1"/>
                          </a:solidFill>
                          <a:effectLst/>
                          <a:latin typeface="Times New Roman" pitchFamily="18" charset="0"/>
                        </a:rPr>
                        <a:t>XmlNode</a:t>
                      </a:r>
                      <a:r>
                        <a:rPr kumimoji="0" lang="en-US" sz="1800" b="0" i="0" u="none" strike="noStrike" cap="none" normalizeH="0" baseline="0" dirty="0">
                          <a:ln>
                            <a:noFill/>
                          </a:ln>
                          <a:solidFill>
                            <a:schemeClr val="tx1"/>
                          </a:solidFill>
                          <a:effectLst/>
                          <a:latin typeface="Times New Roman" pitchFamily="18" charset="0"/>
                        </a:rPr>
                        <a:t>)</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Schemas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Gets or sets the XmlSchemaSet object associated with this XmlDocument.</a:t>
                      </a:r>
                    </a:p>
                  </a:txBody>
                  <a:tcPr marT="45715" marB="4571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539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Value  </a:t>
                      </a:r>
                    </a:p>
                  </a:txBody>
                  <a:tcPr marT="45715" marB="45715"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or sets the value of the node (inherited from </a:t>
                      </a:r>
                      <a:r>
                        <a:rPr kumimoji="0" lang="en-US" sz="1800" b="0" i="0" u="none" strike="noStrike" cap="none" normalizeH="0" baseline="0" dirty="0" err="1">
                          <a:ln>
                            <a:noFill/>
                          </a:ln>
                          <a:solidFill>
                            <a:schemeClr val="tx1"/>
                          </a:solidFill>
                          <a:effectLst/>
                          <a:latin typeface="Times New Roman" pitchFamily="18" charset="0"/>
                        </a:rPr>
                        <a:t>XmlNode</a:t>
                      </a:r>
                      <a:r>
                        <a:rPr kumimoji="0" lang="en-US" sz="1800" b="0" i="0" u="none" strike="noStrike" cap="none" normalizeH="0" baseline="0" dirty="0">
                          <a:ln>
                            <a:noFill/>
                          </a:ln>
                          <a:solidFill>
                            <a:schemeClr val="tx1"/>
                          </a:solidFill>
                          <a:effectLst/>
                          <a:latin typeface="Times New Roman" pitchFamily="18" charset="0"/>
                        </a:rPr>
                        <a:t>)</a:t>
                      </a:r>
                    </a:p>
                  </a:txBody>
                  <a:tcPr marT="45715" marB="45715"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9959" name="Line 26"/>
          <p:cNvSpPr>
            <a:spLocks noChangeShapeType="1"/>
          </p:cNvSpPr>
          <p:nvPr/>
        </p:nvSpPr>
        <p:spPr bwMode="auto">
          <a:xfrm>
            <a:off x="1676400" y="1600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0" name="Line 27"/>
          <p:cNvSpPr>
            <a:spLocks noChangeShapeType="1"/>
          </p:cNvSpPr>
          <p:nvPr/>
        </p:nvSpPr>
        <p:spPr bwMode="auto">
          <a:xfrm>
            <a:off x="1676400" y="2209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1" name="Line 28"/>
          <p:cNvSpPr>
            <a:spLocks noChangeShapeType="1"/>
          </p:cNvSpPr>
          <p:nvPr/>
        </p:nvSpPr>
        <p:spPr bwMode="auto">
          <a:xfrm>
            <a:off x="1676400" y="2667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2" name="Line 29"/>
          <p:cNvSpPr>
            <a:spLocks noChangeShapeType="1"/>
          </p:cNvSpPr>
          <p:nvPr/>
        </p:nvSpPr>
        <p:spPr bwMode="auto">
          <a:xfrm>
            <a:off x="1676400" y="3276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3" name="Line 30"/>
          <p:cNvSpPr>
            <a:spLocks noChangeShapeType="1"/>
          </p:cNvSpPr>
          <p:nvPr/>
        </p:nvSpPr>
        <p:spPr bwMode="auto">
          <a:xfrm>
            <a:off x="1676400" y="3962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4" name="Line 31"/>
          <p:cNvSpPr>
            <a:spLocks noChangeShapeType="1"/>
          </p:cNvSpPr>
          <p:nvPr/>
        </p:nvSpPr>
        <p:spPr bwMode="auto">
          <a:xfrm>
            <a:off x="1676400" y="4572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5" name="Line 32"/>
          <p:cNvSpPr>
            <a:spLocks noChangeShapeType="1"/>
          </p:cNvSpPr>
          <p:nvPr/>
        </p:nvSpPr>
        <p:spPr bwMode="auto">
          <a:xfrm>
            <a:off x="1676400" y="5181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6" name="Line 33"/>
          <p:cNvSpPr>
            <a:spLocks noChangeShapeType="1"/>
          </p:cNvSpPr>
          <p:nvPr/>
        </p:nvSpPr>
        <p:spPr bwMode="auto">
          <a:xfrm>
            <a:off x="1676400" y="5867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7" name="Line 34"/>
          <p:cNvSpPr>
            <a:spLocks noChangeShapeType="1"/>
          </p:cNvSpPr>
          <p:nvPr/>
        </p:nvSpPr>
        <p:spPr bwMode="auto">
          <a:xfrm>
            <a:off x="1676400" y="632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8" name="Line 35"/>
          <p:cNvSpPr>
            <a:spLocks noChangeShapeType="1"/>
          </p:cNvSpPr>
          <p:nvPr/>
        </p:nvSpPr>
        <p:spPr bwMode="auto">
          <a:xfrm>
            <a:off x="1676400" y="121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9" name="Line 36"/>
          <p:cNvSpPr>
            <a:spLocks noChangeShapeType="1"/>
          </p:cNvSpPr>
          <p:nvPr/>
        </p:nvSpPr>
        <p:spPr bwMode="auto">
          <a:xfrm>
            <a:off x="3733800" y="12192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0B079A7-4EE2-4CDA-8E17-40E3052C0EA9}" type="slidenum">
              <a:rPr lang="en-US" smtClean="0">
                <a:solidFill>
                  <a:schemeClr val="tx2"/>
                </a:solidFill>
              </a:rPr>
              <a:pPr/>
              <a:t>39</a:t>
            </a:fld>
            <a:endParaRPr lang="en-US">
              <a:solidFill>
                <a:schemeClr val="tx2"/>
              </a:solidFill>
            </a:endParaRPr>
          </a:p>
        </p:txBody>
      </p:sp>
      <p:sp>
        <p:nvSpPr>
          <p:cNvPr id="40963" name="Rectangle 2"/>
          <p:cNvSpPr>
            <a:spLocks noGrp="1" noChangeArrowheads="1"/>
          </p:cNvSpPr>
          <p:nvPr>
            <p:ph type="title"/>
          </p:nvPr>
        </p:nvSpPr>
        <p:spPr>
          <a:xfrm>
            <a:off x="2971800" y="152400"/>
            <a:ext cx="6629400" cy="623888"/>
          </a:xfrm>
        </p:spPr>
        <p:txBody>
          <a:bodyPr vert="horz" lIns="0" tIns="0" rIns="0" bIns="0" rtlCol="0" anchor="ctr">
            <a:normAutofit/>
          </a:bodyPr>
          <a:lstStyle/>
          <a:p>
            <a:pPr algn="ctr" eaLnBrk="1" hangingPunct="1"/>
            <a:r>
              <a:rPr lang="en-GB"/>
              <a:t>XmlNodeType Enumeration</a:t>
            </a:r>
          </a:p>
        </p:txBody>
      </p:sp>
      <p:sp>
        <p:nvSpPr>
          <p:cNvPr id="40964" name="Text Box 8"/>
          <p:cNvSpPr txBox="1">
            <a:spLocks noChangeArrowheads="1"/>
          </p:cNvSpPr>
          <p:nvPr/>
        </p:nvSpPr>
        <p:spPr bwMode="auto">
          <a:xfrm>
            <a:off x="1828800" y="965201"/>
            <a:ext cx="9096080" cy="565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2681288" algn="l"/>
              </a:tabLst>
              <a:defRPr>
                <a:solidFill>
                  <a:schemeClr val="tx1"/>
                </a:solidFill>
                <a:latin typeface="Times New Roman" pitchFamily="18" charset="0"/>
              </a:defRPr>
            </a:lvl1pPr>
            <a:lvl2pPr marL="742950" indent="-285750">
              <a:tabLst>
                <a:tab pos="2681288" algn="l"/>
              </a:tabLst>
              <a:defRPr>
                <a:solidFill>
                  <a:schemeClr val="tx1"/>
                </a:solidFill>
                <a:latin typeface="Times New Roman" pitchFamily="18" charset="0"/>
              </a:defRPr>
            </a:lvl2pPr>
            <a:lvl3pPr marL="1143000" indent="-228600">
              <a:tabLst>
                <a:tab pos="2681288" algn="l"/>
              </a:tabLst>
              <a:defRPr>
                <a:solidFill>
                  <a:schemeClr val="tx1"/>
                </a:solidFill>
                <a:latin typeface="Times New Roman" pitchFamily="18" charset="0"/>
              </a:defRPr>
            </a:lvl3pPr>
            <a:lvl4pPr marL="1600200" indent="-228600">
              <a:tabLst>
                <a:tab pos="2681288" algn="l"/>
              </a:tabLst>
              <a:defRPr>
                <a:solidFill>
                  <a:schemeClr val="tx1"/>
                </a:solidFill>
                <a:latin typeface="Times New Roman" pitchFamily="18" charset="0"/>
              </a:defRPr>
            </a:lvl4pPr>
            <a:lvl5pPr marL="2057400" indent="-228600">
              <a:tabLst>
                <a:tab pos="2681288" algn="l"/>
              </a:tabLst>
              <a:defRPr>
                <a:solidFill>
                  <a:schemeClr val="tx1"/>
                </a:solidFill>
                <a:latin typeface="Times New Roman" pitchFamily="18" charset="0"/>
              </a:defRPr>
            </a:lvl5pPr>
            <a:lvl6pPr marL="2514600" indent="-228600" eaLnBrk="0" fontAlgn="base" hangingPunct="0">
              <a:spcBef>
                <a:spcPct val="0"/>
              </a:spcBef>
              <a:spcAft>
                <a:spcPct val="0"/>
              </a:spcAft>
              <a:tabLst>
                <a:tab pos="2681288" algn="l"/>
              </a:tabLst>
              <a:defRPr>
                <a:solidFill>
                  <a:schemeClr val="tx1"/>
                </a:solidFill>
                <a:latin typeface="Times New Roman" pitchFamily="18" charset="0"/>
              </a:defRPr>
            </a:lvl6pPr>
            <a:lvl7pPr marL="2971800" indent="-228600" eaLnBrk="0" fontAlgn="base" hangingPunct="0">
              <a:spcBef>
                <a:spcPct val="0"/>
              </a:spcBef>
              <a:spcAft>
                <a:spcPct val="0"/>
              </a:spcAft>
              <a:tabLst>
                <a:tab pos="2681288" algn="l"/>
              </a:tabLst>
              <a:defRPr>
                <a:solidFill>
                  <a:schemeClr val="tx1"/>
                </a:solidFill>
                <a:latin typeface="Times New Roman" pitchFamily="18" charset="0"/>
              </a:defRPr>
            </a:lvl7pPr>
            <a:lvl8pPr marL="3429000" indent="-228600" eaLnBrk="0" fontAlgn="base" hangingPunct="0">
              <a:spcBef>
                <a:spcPct val="0"/>
              </a:spcBef>
              <a:spcAft>
                <a:spcPct val="0"/>
              </a:spcAft>
              <a:tabLst>
                <a:tab pos="2681288" algn="l"/>
              </a:tabLst>
              <a:defRPr>
                <a:solidFill>
                  <a:schemeClr val="tx1"/>
                </a:solidFill>
                <a:latin typeface="Times New Roman" pitchFamily="18" charset="0"/>
              </a:defRPr>
            </a:lvl8pPr>
            <a:lvl9pPr marL="3886200" indent="-228600" eaLnBrk="0" fontAlgn="base" hangingPunct="0">
              <a:spcBef>
                <a:spcPct val="0"/>
              </a:spcBef>
              <a:spcAft>
                <a:spcPct val="0"/>
              </a:spcAft>
              <a:tabLst>
                <a:tab pos="2681288" algn="l"/>
              </a:tabLst>
              <a:defRPr>
                <a:solidFill>
                  <a:schemeClr val="tx1"/>
                </a:solidFill>
                <a:latin typeface="Times New Roman" pitchFamily="18" charset="0"/>
              </a:defRPr>
            </a:lvl9pPr>
          </a:lstStyle>
          <a:p>
            <a:pPr>
              <a:lnSpc>
                <a:spcPct val="130000"/>
              </a:lnSpc>
            </a:pPr>
            <a:r>
              <a:rPr lang="en-US" sz="2000" dirty="0" err="1">
                <a:latin typeface="Arial" charset="0"/>
              </a:rPr>
              <a:t>XmlNodeType</a:t>
            </a:r>
            <a:r>
              <a:rPr lang="en-US" sz="2000" dirty="0">
                <a:latin typeface="Arial" charset="0"/>
              </a:rPr>
              <a:t>	Example</a:t>
            </a:r>
          </a:p>
          <a:p>
            <a:pPr>
              <a:lnSpc>
                <a:spcPct val="130000"/>
              </a:lnSpc>
            </a:pPr>
            <a:r>
              <a:rPr lang="en-US" sz="2000" i="1" dirty="0">
                <a:latin typeface="Arial" charset="0"/>
              </a:rPr>
              <a:t>Attribute	</a:t>
            </a:r>
            <a:r>
              <a:rPr lang="en-US" sz="2000" dirty="0">
                <a:latin typeface="Arial" charset="0"/>
              </a:rPr>
              <a:t>&lt;Course image=“My445.jpeg”&gt;</a:t>
            </a:r>
          </a:p>
          <a:p>
            <a:pPr>
              <a:lnSpc>
                <a:spcPct val="130000"/>
              </a:lnSpc>
            </a:pPr>
            <a:r>
              <a:rPr lang="en-US" sz="2000" i="1" dirty="0">
                <a:latin typeface="Arial" charset="0"/>
              </a:rPr>
              <a:t>CDATA	</a:t>
            </a:r>
            <a:r>
              <a:rPr lang="en-US" sz="2000" dirty="0">
                <a:latin typeface="Arial" charset="0"/>
              </a:rPr>
              <a:t>&lt;![CDATA[“This is character data”]]&gt;</a:t>
            </a:r>
          </a:p>
          <a:p>
            <a:pPr>
              <a:lnSpc>
                <a:spcPct val="130000"/>
              </a:lnSpc>
            </a:pPr>
            <a:r>
              <a:rPr lang="en-US" sz="2000" i="1" dirty="0">
                <a:latin typeface="Arial" charset="0"/>
              </a:rPr>
              <a:t>Comment	</a:t>
            </a:r>
            <a:r>
              <a:rPr lang="en-US" sz="2000" dirty="0">
                <a:latin typeface="Arial" charset="0"/>
              </a:rPr>
              <a:t>&lt;!-- This is a comment --&gt;</a:t>
            </a:r>
          </a:p>
          <a:p>
            <a:pPr>
              <a:lnSpc>
                <a:spcPct val="130000"/>
              </a:lnSpc>
            </a:pPr>
            <a:r>
              <a:rPr lang="en-US" sz="2000" i="1" dirty="0">
                <a:latin typeface="Arial" charset="0"/>
              </a:rPr>
              <a:t>Document	</a:t>
            </a:r>
            <a:r>
              <a:rPr lang="en-US" sz="2000" dirty="0">
                <a:latin typeface="Arial" charset="0"/>
              </a:rPr>
              <a:t>&lt;Courses&gt; </a:t>
            </a:r>
          </a:p>
          <a:p>
            <a:pPr>
              <a:lnSpc>
                <a:spcPct val="130000"/>
              </a:lnSpc>
            </a:pPr>
            <a:r>
              <a:rPr lang="en-US" sz="2000" i="1" dirty="0">
                <a:latin typeface="Arial" charset="0"/>
              </a:rPr>
              <a:t>Document Type	</a:t>
            </a:r>
            <a:r>
              <a:rPr lang="en-US" sz="2000" dirty="0">
                <a:latin typeface="Arial" charset="0"/>
              </a:rPr>
              <a:t>&lt;!DOCTYPE Courses SYSTEM “Courses.dtd”&gt;</a:t>
            </a:r>
          </a:p>
          <a:p>
            <a:pPr>
              <a:lnSpc>
                <a:spcPct val="130000"/>
              </a:lnSpc>
            </a:pPr>
            <a:r>
              <a:rPr lang="en-US" sz="2000" i="1" dirty="0">
                <a:latin typeface="Arial" charset="0"/>
              </a:rPr>
              <a:t>Element	&lt;Course&gt;</a:t>
            </a:r>
          </a:p>
          <a:p>
            <a:pPr>
              <a:lnSpc>
                <a:spcPct val="130000"/>
              </a:lnSpc>
            </a:pPr>
            <a:r>
              <a:rPr lang="en-US" sz="2000" i="1" dirty="0">
                <a:latin typeface="Arial" charset="0"/>
              </a:rPr>
              <a:t>Entity	</a:t>
            </a:r>
            <a:r>
              <a:rPr lang="en-US" sz="2000" dirty="0">
                <a:latin typeface="Arial" charset="0"/>
              </a:rPr>
              <a:t>&lt;!ENTITY filename “Courses.xml”&gt;</a:t>
            </a:r>
          </a:p>
          <a:p>
            <a:pPr>
              <a:lnSpc>
                <a:spcPct val="130000"/>
              </a:lnSpc>
            </a:pPr>
            <a:r>
              <a:rPr lang="en-US" sz="2000" i="1" dirty="0" err="1">
                <a:latin typeface="Arial" charset="0"/>
              </a:rPr>
              <a:t>EntityReference</a:t>
            </a:r>
            <a:r>
              <a:rPr lang="en-US" sz="2000" i="1" dirty="0">
                <a:latin typeface="Arial" charset="0"/>
              </a:rPr>
              <a:t>	</a:t>
            </a:r>
            <a:r>
              <a:rPr lang="en-US" sz="2000" dirty="0">
                <a:latin typeface="Arial" charset="0"/>
              </a:rPr>
              <a:t>&amp;</a:t>
            </a:r>
            <a:r>
              <a:rPr lang="en-US" sz="2000" dirty="0" err="1">
                <a:latin typeface="Arial" charset="0"/>
              </a:rPr>
              <a:t>lt</a:t>
            </a:r>
            <a:r>
              <a:rPr lang="en-US" sz="2000" dirty="0">
                <a:latin typeface="Arial" charset="0"/>
              </a:rPr>
              <a:t>;</a:t>
            </a:r>
          </a:p>
          <a:p>
            <a:pPr>
              <a:lnSpc>
                <a:spcPct val="130000"/>
              </a:lnSpc>
            </a:pPr>
            <a:r>
              <a:rPr lang="en-US" sz="2000" dirty="0">
                <a:latin typeface="Arial" charset="0"/>
              </a:rPr>
              <a:t>Notation	 &lt;!NOTATION GIF89a SYSTEM “gif”&gt;</a:t>
            </a:r>
          </a:p>
          <a:p>
            <a:pPr>
              <a:lnSpc>
                <a:spcPct val="130000"/>
              </a:lnSpc>
            </a:pPr>
            <a:r>
              <a:rPr lang="en-US" sz="2000" dirty="0" err="1">
                <a:latin typeface="Arial" charset="0"/>
              </a:rPr>
              <a:t>Processinglnstruction</a:t>
            </a:r>
            <a:r>
              <a:rPr lang="en-US" sz="2000" dirty="0">
                <a:latin typeface="Arial" charset="0"/>
              </a:rPr>
              <a:t>	 &lt;?xml-</a:t>
            </a:r>
            <a:r>
              <a:rPr lang="en-US" sz="2000" dirty="0" err="1">
                <a:latin typeface="Arial" charset="0"/>
              </a:rPr>
              <a:t>stylesheet</a:t>
            </a:r>
            <a:r>
              <a:rPr lang="en-US" sz="2000" dirty="0">
                <a:latin typeface="Arial" charset="0"/>
              </a:rPr>
              <a:t> type=“text/</a:t>
            </a:r>
            <a:r>
              <a:rPr lang="en-US" sz="2000" dirty="0" err="1">
                <a:latin typeface="Arial" charset="0"/>
              </a:rPr>
              <a:t>xsl</a:t>
            </a:r>
            <a:r>
              <a:rPr lang="en-US" sz="2000" dirty="0">
                <a:latin typeface="Arial" charset="0"/>
              </a:rPr>
              <a:t>” </a:t>
            </a:r>
            <a:r>
              <a:rPr lang="en-US" sz="2000" dirty="0" err="1">
                <a:latin typeface="Arial" charset="0"/>
              </a:rPr>
              <a:t>href</a:t>
            </a:r>
            <a:r>
              <a:rPr lang="en-US" sz="2000" dirty="0">
                <a:latin typeface="Arial" charset="0"/>
              </a:rPr>
              <a:t>=“Courses.xsl”?&gt; </a:t>
            </a:r>
          </a:p>
          <a:p>
            <a:pPr>
              <a:lnSpc>
                <a:spcPct val="130000"/>
              </a:lnSpc>
            </a:pPr>
            <a:r>
              <a:rPr lang="en-US" sz="2000" dirty="0">
                <a:latin typeface="Arial" charset="0"/>
              </a:rPr>
              <a:t>Text	 &lt;Code&gt;CSE445&lt;/Code&gt;</a:t>
            </a:r>
          </a:p>
          <a:p>
            <a:pPr>
              <a:lnSpc>
                <a:spcPct val="130000"/>
              </a:lnSpc>
            </a:pPr>
            <a:r>
              <a:rPr lang="en-US" sz="2000" dirty="0">
                <a:latin typeface="Arial" charset="0"/>
              </a:rPr>
              <a:t>Whitespace	 &lt;Name/&gt;\r\n&lt;Name/&gt;</a:t>
            </a:r>
          </a:p>
          <a:p>
            <a:pPr>
              <a:lnSpc>
                <a:spcPct val="130000"/>
              </a:lnSpc>
            </a:pPr>
            <a:r>
              <a:rPr lang="en-US" sz="2000" dirty="0" err="1">
                <a:latin typeface="Arial" charset="0"/>
              </a:rPr>
              <a:t>XmlDeclaration</a:t>
            </a:r>
            <a:r>
              <a:rPr lang="en-US" sz="2000" dirty="0">
                <a:latin typeface="Arial" charset="0"/>
              </a:rPr>
              <a:t>	 &lt;?xml version=“1.0”?&gt;</a:t>
            </a:r>
          </a:p>
        </p:txBody>
      </p:sp>
      <p:sp>
        <p:nvSpPr>
          <p:cNvPr id="40965" name="Line 9"/>
          <p:cNvSpPr>
            <a:spLocks noChangeShapeType="1"/>
          </p:cNvSpPr>
          <p:nvPr/>
        </p:nvSpPr>
        <p:spPr bwMode="auto">
          <a:xfrm flipV="1">
            <a:off x="1828800" y="1371600"/>
            <a:ext cx="8686800" cy="46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The Role of XML in SOC</a:t>
            </a:r>
          </a:p>
        </p:txBody>
      </p:sp>
      <p:sp>
        <p:nvSpPr>
          <p:cNvPr id="3" name="Content Placeholder 2"/>
          <p:cNvSpPr>
            <a:spLocks noGrp="1"/>
          </p:cNvSpPr>
          <p:nvPr>
            <p:ph idx="1"/>
          </p:nvPr>
        </p:nvSpPr>
        <p:spPr/>
        <p:txBody>
          <a:bodyPr>
            <a:normAutofit/>
          </a:bodyPr>
          <a:lstStyle/>
          <a:p>
            <a:r>
              <a:rPr lang="en-US" sz="2400" dirty="0"/>
              <a:t>XML is used for representing almost all languages, protocols, and data structures in SOC: SOAP, WSDL, UDDI, ebXML, BEPL, OWL, …</a:t>
            </a:r>
          </a:p>
          <a:p>
            <a:r>
              <a:rPr lang="en-US" sz="2400" dirty="0"/>
              <a:t>WSDL Web services were also called XML services</a:t>
            </a:r>
          </a:p>
          <a:p>
            <a:r>
              <a:rPr lang="en-US" sz="2400" dirty="0"/>
              <a:t>Many internal files in </a:t>
            </a:r>
            <a:r>
              <a:rPr lang="en-US" sz="2400" dirty="0" err="1"/>
              <a:t>.Net</a:t>
            </a:r>
            <a:r>
              <a:rPr lang="en-US" sz="2400" dirty="0"/>
              <a:t> are in XML</a:t>
            </a:r>
          </a:p>
          <a:p>
            <a:pPr lvl="1"/>
            <a:r>
              <a:rPr lang="en-US" dirty="0"/>
              <a:t>Configuration files </a:t>
            </a:r>
            <a:r>
              <a:rPr lang="en-US" dirty="0" err="1">
                <a:solidFill>
                  <a:srgbClr val="0000FF"/>
                </a:solidFill>
              </a:rPr>
              <a:t>Web.config</a:t>
            </a:r>
            <a:r>
              <a:rPr lang="en-US" dirty="0"/>
              <a:t>, which stores application setting, user data, security options, …</a:t>
            </a:r>
          </a:p>
          <a:p>
            <a:pPr lvl="1"/>
            <a:r>
              <a:rPr lang="en-US" dirty="0">
                <a:solidFill>
                  <a:srgbClr val="0000FF"/>
                </a:solidFill>
              </a:rPr>
              <a:t>XHTML</a:t>
            </a:r>
            <a:r>
              <a:rPr lang="en-US" dirty="0"/>
              <a:t>: XML version of html. </a:t>
            </a:r>
            <a:r>
              <a:rPr lang="en-US" dirty="0" err="1"/>
              <a:t>.Net</a:t>
            </a:r>
            <a:r>
              <a:rPr lang="en-US" dirty="0"/>
              <a:t> uses XHTML, instead of html, for the page generated from </a:t>
            </a:r>
            <a:r>
              <a:rPr lang="en-US" dirty="0" err="1"/>
              <a:t>aspx</a:t>
            </a:r>
            <a:r>
              <a:rPr lang="en-US" dirty="0"/>
              <a:t> page. It is a stricter version of html based on XML standard;</a:t>
            </a:r>
          </a:p>
          <a:p>
            <a:pPr lvl="1"/>
            <a:r>
              <a:rPr lang="en-US" dirty="0" err="1">
                <a:solidFill>
                  <a:srgbClr val="0000FF"/>
                </a:solidFill>
              </a:rPr>
              <a:t>DataSet</a:t>
            </a:r>
            <a:r>
              <a:rPr lang="en-US" dirty="0"/>
              <a:t> in ADO </a:t>
            </a:r>
            <a:r>
              <a:rPr lang="en-US" dirty="0" err="1"/>
              <a:t>.Net</a:t>
            </a:r>
            <a:r>
              <a:rPr lang="en-US" dirty="0"/>
              <a:t> database management uses XML to represent collection of tables;</a:t>
            </a:r>
          </a:p>
          <a:p>
            <a:pPr lvl="1"/>
            <a:r>
              <a:rPr lang="en-US" dirty="0"/>
              <a:t>…</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49E4E6A4-685D-4742-826B-930BC214B281}" type="slidenum">
              <a:rPr lang="en-US" smtClean="0">
                <a:solidFill>
                  <a:schemeClr val="tx2"/>
                </a:solidFill>
              </a:rPr>
              <a:pPr/>
              <a:t>4</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left)">
                                      <p:cBhvr>
                                        <p:cTn id="11" dur="500"/>
                                        <p:tgtEl>
                                          <p:spTgt spid="3">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627C49-265C-57B8-1E31-632F99DE813B}"/>
              </a:ext>
            </a:extLst>
          </p:cNvPr>
          <p:cNvSpPr>
            <a:spLocks noGrp="1"/>
          </p:cNvSpPr>
          <p:nvPr>
            <p:ph type="title"/>
          </p:nvPr>
        </p:nvSpPr>
        <p:spPr/>
        <p:txBody>
          <a:bodyPr/>
          <a:lstStyle/>
          <a:p>
            <a:r>
              <a:rPr lang="en-US" dirty="0"/>
              <a:t>XML Processing</a:t>
            </a:r>
          </a:p>
        </p:txBody>
      </p:sp>
      <p:sp>
        <p:nvSpPr>
          <p:cNvPr id="5" name="Text Placeholder 4">
            <a:extLst>
              <a:ext uri="{FF2B5EF4-FFF2-40B4-BE49-F238E27FC236}">
                <a16:creationId xmlns:a16="http://schemas.microsoft.com/office/drawing/2014/main" id="{48A1AD7B-B330-64E1-9565-C0584F17FB6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11691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E1D929E-DA93-41BA-9ABE-DB2F3FB7B2DC}" type="slidenum">
              <a:rPr lang="en-US" smtClean="0">
                <a:solidFill>
                  <a:schemeClr val="tx2"/>
                </a:solidFill>
              </a:rPr>
              <a:pPr/>
              <a:t>41</a:t>
            </a:fld>
            <a:endParaRPr lang="en-US">
              <a:solidFill>
                <a:schemeClr val="tx2"/>
              </a:solidFill>
            </a:endParaRPr>
          </a:p>
        </p:txBody>
      </p:sp>
      <p:sp>
        <p:nvSpPr>
          <p:cNvPr id="5123" name="Rectangle 2"/>
          <p:cNvSpPr>
            <a:spLocks noGrp="1" noChangeArrowheads="1"/>
          </p:cNvSpPr>
          <p:nvPr>
            <p:ph type="title"/>
          </p:nvPr>
        </p:nvSpPr>
        <p:spPr>
          <a:xfrm>
            <a:off x="2253457" y="147963"/>
            <a:ext cx="8174037" cy="1031658"/>
          </a:xfrm>
        </p:spPr>
        <p:txBody>
          <a:bodyPr vert="horz" lIns="0" tIns="0" rIns="0" bIns="0" rtlCol="0" anchor="ctr">
            <a:normAutofit fontScale="90000"/>
          </a:bodyPr>
          <a:lstStyle/>
          <a:p>
            <a:pPr algn="ctr" eaLnBrk="1" hangingPunct="1"/>
            <a:r>
              <a:rPr lang="en-GB" dirty="0"/>
              <a:t>Put Together Example: Using DOM Model</a:t>
            </a:r>
            <a:br>
              <a:rPr lang="en-GB" dirty="0"/>
            </a:br>
            <a:r>
              <a:rPr lang="en-GB" sz="2000" dirty="0"/>
              <a:t>(Continued from the previous lecture)</a:t>
            </a:r>
          </a:p>
        </p:txBody>
      </p:sp>
      <p:sp>
        <p:nvSpPr>
          <p:cNvPr id="5125" name="Rectangle 1"/>
          <p:cNvSpPr>
            <a:spLocks noChangeArrowheads="1"/>
          </p:cNvSpPr>
          <p:nvPr/>
        </p:nvSpPr>
        <p:spPr bwMode="auto">
          <a:xfrm>
            <a:off x="2057400" y="1131888"/>
            <a:ext cx="85661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nSpc>
                <a:spcPct val="140000"/>
              </a:lnSpc>
            </a:pPr>
            <a:r>
              <a:rPr lang="en-US" sz="2000" dirty="0" err="1">
                <a:latin typeface="Arial" charset="0"/>
              </a:rPr>
              <a:t>XmlDocument</a:t>
            </a:r>
            <a:r>
              <a:rPr lang="en-US" sz="2000" dirty="0">
                <a:latin typeface="Arial" charset="0"/>
              </a:rPr>
              <a:t> </a:t>
            </a:r>
            <a:r>
              <a:rPr lang="en-US" sz="2000" dirty="0" err="1">
                <a:solidFill>
                  <a:srgbClr val="0000FF"/>
                </a:solidFill>
                <a:latin typeface="Arial" charset="0"/>
              </a:rPr>
              <a:t>docRef</a:t>
            </a:r>
            <a:r>
              <a:rPr lang="en-US" sz="2000" dirty="0">
                <a:latin typeface="Arial" charset="0"/>
              </a:rPr>
              <a:t>= new </a:t>
            </a:r>
            <a:r>
              <a:rPr lang="en-US" sz="2000" dirty="0" err="1">
                <a:latin typeface="Arial" charset="0"/>
              </a:rPr>
              <a:t>XmlDocument</a:t>
            </a:r>
            <a:r>
              <a:rPr lang="en-US" sz="2000" dirty="0">
                <a:latin typeface="Arial" charset="0"/>
              </a:rPr>
              <a:t>(); </a:t>
            </a:r>
            <a:r>
              <a:rPr lang="en-US" sz="2000" dirty="0">
                <a:solidFill>
                  <a:srgbClr val="00B0F0"/>
                </a:solidFill>
                <a:latin typeface="Arial" charset="0"/>
              </a:rPr>
              <a:t>// document object</a:t>
            </a:r>
          </a:p>
          <a:p>
            <a:pPr marL="0" lvl="1">
              <a:lnSpc>
                <a:spcPct val="140000"/>
              </a:lnSpc>
            </a:pPr>
            <a:r>
              <a:rPr lang="en-US" sz="2000" dirty="0" err="1">
                <a:solidFill>
                  <a:srgbClr val="0000FF"/>
                </a:solidFill>
                <a:latin typeface="Arial" charset="0"/>
              </a:rPr>
              <a:t>docRef</a:t>
            </a:r>
            <a:r>
              <a:rPr lang="en-US" sz="2000" dirty="0" err="1">
                <a:latin typeface="Arial" charset="0"/>
              </a:rPr>
              <a:t>.Load</a:t>
            </a:r>
            <a:r>
              <a:rPr lang="en-US" sz="2000" dirty="0">
                <a:latin typeface="Arial" charset="0"/>
              </a:rPr>
              <a:t>(</a:t>
            </a:r>
            <a:r>
              <a:rPr lang="en-US" dirty="0">
                <a:latin typeface="Arial" charset="0"/>
              </a:rPr>
              <a:t>“http://venus.sod.asu.edu/</a:t>
            </a:r>
            <a:r>
              <a:rPr lang="en-US" dirty="0" err="1">
                <a:latin typeface="Arial" charset="0"/>
              </a:rPr>
              <a:t>WSRepository</a:t>
            </a:r>
            <a:r>
              <a:rPr lang="en-US" dirty="0">
                <a:latin typeface="Arial" charset="0"/>
              </a:rPr>
              <a:t>/xml/Courses.xml”</a:t>
            </a:r>
            <a:r>
              <a:rPr lang="en-US" sz="2000" dirty="0">
                <a:latin typeface="Arial" charset="0"/>
              </a:rPr>
              <a:t>);</a:t>
            </a:r>
          </a:p>
          <a:p>
            <a:pPr marL="0" lvl="1">
              <a:lnSpc>
                <a:spcPct val="140000"/>
              </a:lnSpc>
            </a:pPr>
            <a:r>
              <a:rPr lang="en-US" sz="2000" dirty="0" err="1">
                <a:latin typeface="Arial" charset="0"/>
              </a:rPr>
              <a:t>XmlNode</a:t>
            </a:r>
            <a:r>
              <a:rPr lang="en-US" sz="2000" dirty="0">
                <a:latin typeface="Arial" charset="0"/>
              </a:rPr>
              <a:t> </a:t>
            </a:r>
            <a:r>
              <a:rPr lang="en-US" sz="2000" dirty="0" err="1">
                <a:solidFill>
                  <a:srgbClr val="C00000"/>
                </a:solidFill>
                <a:latin typeface="Arial" charset="0"/>
              </a:rPr>
              <a:t>nodeRef</a:t>
            </a:r>
            <a:r>
              <a:rPr lang="en-US" sz="2000" dirty="0">
                <a:solidFill>
                  <a:srgbClr val="C00000"/>
                </a:solidFill>
                <a:latin typeface="Arial" charset="0"/>
              </a:rPr>
              <a:t> </a:t>
            </a:r>
            <a:r>
              <a:rPr lang="en-US" sz="2000" dirty="0">
                <a:latin typeface="Arial" charset="0"/>
              </a:rPr>
              <a:t>= </a:t>
            </a:r>
            <a:r>
              <a:rPr lang="en-US" sz="2000" dirty="0" err="1">
                <a:solidFill>
                  <a:srgbClr val="0000FF"/>
                </a:solidFill>
                <a:latin typeface="Arial" charset="0"/>
              </a:rPr>
              <a:t>docRef</a:t>
            </a:r>
            <a:r>
              <a:rPr lang="en-US" sz="2000" dirty="0" err="1">
                <a:latin typeface="Arial" charset="0"/>
              </a:rPr>
              <a:t>.DocumentRef</a:t>
            </a:r>
            <a:r>
              <a:rPr lang="en-US" sz="2000" dirty="0">
                <a:latin typeface="Arial" charset="0"/>
              </a:rPr>
              <a:t>;  </a:t>
            </a:r>
            <a:r>
              <a:rPr lang="en-US" sz="2000" dirty="0">
                <a:solidFill>
                  <a:srgbClr val="00B0F0"/>
                </a:solidFill>
                <a:latin typeface="Arial" charset="0"/>
              </a:rPr>
              <a:t>// node object</a:t>
            </a:r>
          </a:p>
          <a:p>
            <a:pPr marL="0" lvl="1">
              <a:lnSpc>
                <a:spcPct val="140000"/>
              </a:lnSpc>
            </a:pPr>
            <a:r>
              <a:rPr lang="en-US" sz="2000" dirty="0" err="1">
                <a:latin typeface="Arial" charset="0"/>
              </a:rPr>
              <a:t>OutputNode</a:t>
            </a:r>
            <a:r>
              <a:rPr lang="en-US" sz="2000" dirty="0">
                <a:latin typeface="Arial" charset="0"/>
              </a:rPr>
              <a:t>(</a:t>
            </a:r>
            <a:r>
              <a:rPr lang="en-US" sz="2000" dirty="0" err="1">
                <a:solidFill>
                  <a:srgbClr val="C00000"/>
                </a:solidFill>
                <a:latin typeface="Arial" charset="0"/>
              </a:rPr>
              <a:t>nodeRef</a:t>
            </a:r>
            <a:r>
              <a:rPr lang="en-US" sz="2000" dirty="0">
                <a:latin typeface="Arial" charset="0"/>
              </a:rPr>
              <a:t>);	</a:t>
            </a:r>
            <a:r>
              <a:rPr lang="en-US" sz="2000" dirty="0">
                <a:solidFill>
                  <a:srgbClr val="00B0F0"/>
                </a:solidFill>
                <a:latin typeface="Arial" charset="0"/>
              </a:rPr>
              <a:t>// Call the recursive method to traverse tree</a:t>
            </a:r>
          </a:p>
        </p:txBody>
      </p:sp>
      <p:sp>
        <p:nvSpPr>
          <p:cNvPr id="5126" name="Rounded Rectangular Callout 2"/>
          <p:cNvSpPr>
            <a:spLocks noChangeArrowheads="1"/>
          </p:cNvSpPr>
          <p:nvPr/>
        </p:nvSpPr>
        <p:spPr bwMode="auto">
          <a:xfrm>
            <a:off x="8261350" y="6019800"/>
            <a:ext cx="2362200" cy="762000"/>
          </a:xfrm>
          <a:prstGeom prst="wedgeRoundRectCallout">
            <a:avLst>
              <a:gd name="adj1" fmla="val -49296"/>
              <a:gd name="adj2" fmla="val -87500"/>
              <a:gd name="adj3" fmla="val 16667"/>
            </a:avLst>
          </a:prstGeom>
          <a:solidFill>
            <a:srgbClr val="FFFFCC"/>
          </a:solidFill>
          <a:ln w="9525" algn="ctr">
            <a:solidFill>
              <a:schemeClr val="tx1"/>
            </a:solidFill>
            <a:round/>
            <a:headEnd/>
            <a:tailEnd/>
          </a:ln>
        </p:spPr>
        <p:txBody>
          <a:bodyPr/>
          <a:lstStyle/>
          <a:p>
            <a:r>
              <a:rPr lang="en-US"/>
              <a:t>See text section 4.2.1 for full working code</a:t>
            </a:r>
          </a:p>
        </p:txBody>
      </p:sp>
      <p:grpSp>
        <p:nvGrpSpPr>
          <p:cNvPr id="4" name="Group 3"/>
          <p:cNvGrpSpPr/>
          <p:nvPr/>
        </p:nvGrpSpPr>
        <p:grpSpPr>
          <a:xfrm>
            <a:off x="1981200" y="3048000"/>
            <a:ext cx="8305800" cy="3505200"/>
            <a:chOff x="457200" y="3048000"/>
            <a:chExt cx="8305800" cy="3505200"/>
          </a:xfrm>
        </p:grpSpPr>
        <p:sp>
          <p:nvSpPr>
            <p:cNvPr id="5124" name="Text Box 4"/>
            <p:cNvSpPr txBox="1">
              <a:spLocks noChangeArrowheads="1"/>
            </p:cNvSpPr>
            <p:nvPr/>
          </p:nvSpPr>
          <p:spPr bwMode="auto">
            <a:xfrm>
              <a:off x="685800" y="3136900"/>
              <a:ext cx="78803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61963" algn="l"/>
                  <a:tab pos="914400" algn="l"/>
                  <a:tab pos="1376363" algn="l"/>
                  <a:tab pos="1828800" algn="l"/>
                  <a:tab pos="2743200" algn="l"/>
                </a:tabLst>
                <a:defRPr>
                  <a:solidFill>
                    <a:schemeClr val="tx1"/>
                  </a:solidFill>
                  <a:latin typeface="Times New Roman" pitchFamily="18" charset="0"/>
                </a:defRPr>
              </a:lvl1pPr>
              <a:lvl2pPr marL="742950" indent="-285750">
                <a:tabLst>
                  <a:tab pos="461963" algn="l"/>
                  <a:tab pos="914400" algn="l"/>
                  <a:tab pos="1376363" algn="l"/>
                  <a:tab pos="1828800" algn="l"/>
                  <a:tab pos="2743200" algn="l"/>
                </a:tabLst>
                <a:defRPr>
                  <a:solidFill>
                    <a:schemeClr val="tx1"/>
                  </a:solidFill>
                  <a:latin typeface="Times New Roman" pitchFamily="18" charset="0"/>
                </a:defRPr>
              </a:lvl2pPr>
              <a:lvl3pPr marL="1143000" indent="-228600">
                <a:tabLst>
                  <a:tab pos="461963" algn="l"/>
                  <a:tab pos="914400" algn="l"/>
                  <a:tab pos="1376363" algn="l"/>
                  <a:tab pos="1828800" algn="l"/>
                  <a:tab pos="2743200" algn="l"/>
                </a:tabLst>
                <a:defRPr>
                  <a:solidFill>
                    <a:schemeClr val="tx1"/>
                  </a:solidFill>
                  <a:latin typeface="Times New Roman" pitchFamily="18" charset="0"/>
                </a:defRPr>
              </a:lvl3pPr>
              <a:lvl4pPr marL="1600200" indent="-228600">
                <a:tabLst>
                  <a:tab pos="461963" algn="l"/>
                  <a:tab pos="914400" algn="l"/>
                  <a:tab pos="1376363" algn="l"/>
                  <a:tab pos="1828800" algn="l"/>
                  <a:tab pos="2743200" algn="l"/>
                </a:tabLst>
                <a:defRPr>
                  <a:solidFill>
                    <a:schemeClr val="tx1"/>
                  </a:solidFill>
                  <a:latin typeface="Times New Roman" pitchFamily="18" charset="0"/>
                </a:defRPr>
              </a:lvl4pPr>
              <a:lvl5pPr marL="2057400" indent="-228600">
                <a:tabLst>
                  <a:tab pos="461963" algn="l"/>
                  <a:tab pos="914400" algn="l"/>
                  <a:tab pos="1376363" algn="l"/>
                  <a:tab pos="1828800" algn="l"/>
                  <a:tab pos="27432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9pPr>
            </a:lstStyle>
            <a:p>
              <a:pPr>
                <a:lnSpc>
                  <a:spcPct val="120000"/>
                </a:lnSpc>
              </a:pPr>
              <a:r>
                <a:rPr lang="en-US" sz="2000" dirty="0">
                  <a:latin typeface="Arial" charset="0"/>
                </a:rPr>
                <a:t>static void </a:t>
              </a:r>
              <a:r>
                <a:rPr lang="en-US" sz="2000" b="1" dirty="0" err="1">
                  <a:solidFill>
                    <a:schemeClr val="folHlink"/>
                  </a:solidFill>
                  <a:latin typeface="Arial" charset="0"/>
                </a:rPr>
                <a:t>OutputNode</a:t>
              </a:r>
              <a:r>
                <a:rPr lang="en-US" sz="2000" dirty="0">
                  <a:latin typeface="Arial" charset="0"/>
                </a:rPr>
                <a:t> (</a:t>
              </a:r>
              <a:r>
                <a:rPr lang="en-US" sz="2000" dirty="0" err="1">
                  <a:latin typeface="Arial" charset="0"/>
                </a:rPr>
                <a:t>XmlNode</a:t>
              </a:r>
              <a:r>
                <a:rPr lang="en-US" sz="2000" dirty="0">
                  <a:latin typeface="Arial" charset="0"/>
                </a:rPr>
                <a:t> </a:t>
              </a:r>
              <a:r>
                <a:rPr lang="en-US" sz="2000" dirty="0">
                  <a:solidFill>
                    <a:srgbClr val="C00000"/>
                  </a:solidFill>
                  <a:latin typeface="Arial" charset="0"/>
                </a:rPr>
                <a:t>node</a:t>
              </a:r>
              <a:r>
                <a:rPr lang="en-US" sz="2000" dirty="0">
                  <a:latin typeface="Arial" charset="0"/>
                </a:rPr>
                <a:t>)  {     </a:t>
              </a:r>
              <a:r>
                <a:rPr lang="en-US" sz="2000" dirty="0">
                  <a:solidFill>
                    <a:srgbClr val="00B0F0"/>
                  </a:solidFill>
                  <a:latin typeface="Arial" charset="0"/>
                </a:rPr>
                <a:t>// recursive method</a:t>
              </a:r>
            </a:p>
            <a:p>
              <a:pPr>
                <a:lnSpc>
                  <a:spcPct val="120000"/>
                </a:lnSpc>
              </a:pPr>
              <a:r>
                <a:rPr lang="en-US" sz="2000" dirty="0">
                  <a:latin typeface="Arial" charset="0"/>
                </a:rPr>
                <a:t>	If (node == null) exit;</a:t>
              </a:r>
            </a:p>
            <a:p>
              <a:pPr>
                <a:lnSpc>
                  <a:spcPct val="120000"/>
                </a:lnSpc>
              </a:pPr>
              <a:r>
                <a:rPr lang="en-US" sz="2000" dirty="0">
                  <a:latin typeface="Arial" charset="0"/>
                </a:rPr>
                <a:t>	</a:t>
              </a:r>
              <a:r>
                <a:rPr lang="en-US" sz="2000" dirty="0" err="1">
                  <a:latin typeface="Arial" charset="0"/>
                </a:rPr>
                <a:t>Console.WriteLine</a:t>
              </a:r>
              <a:r>
                <a:rPr lang="en-US" sz="2000" dirty="0">
                  <a:latin typeface="Arial" charset="0"/>
                </a:rPr>
                <a:t> (“Type={0}\</a:t>
              </a:r>
              <a:r>
                <a:rPr lang="en-US" sz="2000" dirty="0" err="1">
                  <a:latin typeface="Arial" charset="0"/>
                </a:rPr>
                <a:t>tName</a:t>
              </a:r>
              <a:r>
                <a:rPr lang="en-US" sz="2000" dirty="0">
                  <a:latin typeface="Arial" charset="0"/>
                </a:rPr>
                <a:t>={1}\</a:t>
              </a:r>
              <a:r>
                <a:rPr lang="en-US" sz="2000" dirty="0" err="1">
                  <a:latin typeface="Arial" charset="0"/>
                </a:rPr>
                <a:t>tValue</a:t>
              </a:r>
              <a:r>
                <a:rPr lang="en-US" sz="2000" dirty="0">
                  <a:latin typeface="Arial" charset="0"/>
                </a:rPr>
                <a:t>={2}”,</a:t>
              </a:r>
            </a:p>
            <a:p>
              <a:pPr>
                <a:lnSpc>
                  <a:spcPct val="120000"/>
                </a:lnSpc>
              </a:pPr>
              <a:r>
                <a:rPr lang="en-US" sz="2000" dirty="0">
                  <a:latin typeface="Arial" charset="0"/>
                </a:rPr>
                <a:t>				</a:t>
              </a:r>
              <a:r>
                <a:rPr lang="en-US" sz="2000" dirty="0" err="1">
                  <a:latin typeface="Arial" charset="0"/>
                </a:rPr>
                <a:t>node.NodeType</a:t>
              </a:r>
              <a:r>
                <a:rPr lang="en-US" sz="2000" dirty="0">
                  <a:latin typeface="Arial" charset="0"/>
                </a:rPr>
                <a:t>, </a:t>
              </a:r>
              <a:r>
                <a:rPr lang="en-US" sz="2000" dirty="0" err="1">
                  <a:latin typeface="Arial" charset="0"/>
                </a:rPr>
                <a:t>node.Name</a:t>
              </a:r>
              <a:r>
                <a:rPr lang="en-US" sz="2000" dirty="0">
                  <a:latin typeface="Arial" charset="0"/>
                </a:rPr>
                <a:t>, </a:t>
              </a:r>
              <a:r>
                <a:rPr lang="en-US" sz="2000" dirty="0" err="1">
                  <a:latin typeface="Arial" charset="0"/>
                </a:rPr>
                <a:t>node.Value</a:t>
              </a:r>
              <a:r>
                <a:rPr lang="en-US" sz="2000" dirty="0">
                  <a:latin typeface="Arial" charset="0"/>
                </a:rPr>
                <a:t>);</a:t>
              </a:r>
            </a:p>
            <a:p>
              <a:pPr>
                <a:lnSpc>
                  <a:spcPct val="120000"/>
                </a:lnSpc>
              </a:pPr>
              <a:r>
                <a:rPr lang="en-US" sz="2000" dirty="0">
                  <a:latin typeface="Arial" charset="0"/>
                </a:rPr>
                <a:t>	if (</a:t>
              </a:r>
              <a:r>
                <a:rPr lang="en-US" sz="2000" dirty="0" err="1">
                  <a:latin typeface="Arial" charset="0"/>
                </a:rPr>
                <a:t>node.HasChildNodes</a:t>
              </a:r>
              <a:r>
                <a:rPr lang="en-US" sz="2000" dirty="0">
                  <a:latin typeface="Arial" charset="0"/>
                </a:rPr>
                <a:t>)  {</a:t>
              </a:r>
            </a:p>
            <a:p>
              <a:pPr>
                <a:lnSpc>
                  <a:spcPct val="120000"/>
                </a:lnSpc>
              </a:pPr>
              <a:r>
                <a:rPr lang="en-US" sz="2000" dirty="0">
                  <a:latin typeface="Arial" charset="0"/>
                </a:rPr>
                <a:t>		</a:t>
              </a:r>
              <a:r>
                <a:rPr lang="en-US" sz="2000" dirty="0" err="1">
                  <a:latin typeface="Arial" charset="0"/>
                </a:rPr>
                <a:t>XmlNodeList</a:t>
              </a:r>
              <a:r>
                <a:rPr lang="en-US" sz="2000" dirty="0">
                  <a:latin typeface="Arial" charset="0"/>
                </a:rPr>
                <a:t> children = </a:t>
              </a:r>
              <a:r>
                <a:rPr lang="en-US" sz="2000" dirty="0" err="1">
                  <a:latin typeface="Arial" charset="0"/>
                </a:rPr>
                <a:t>node.ChildNodes</a:t>
              </a:r>
              <a:r>
                <a:rPr lang="en-US" sz="2000" dirty="0">
                  <a:latin typeface="Arial" charset="0"/>
                </a:rPr>
                <a:t>;</a:t>
              </a:r>
            </a:p>
            <a:p>
              <a:pPr>
                <a:lnSpc>
                  <a:spcPct val="120000"/>
                </a:lnSpc>
              </a:pPr>
              <a:r>
                <a:rPr lang="en-US" sz="2000" dirty="0">
                  <a:latin typeface="Arial" charset="0"/>
                </a:rPr>
                <a:t>		</a:t>
              </a:r>
              <a:r>
                <a:rPr lang="en-US" sz="2000" dirty="0">
                  <a:solidFill>
                    <a:schemeClr val="tx2"/>
                  </a:solidFill>
                  <a:latin typeface="Arial" charset="0"/>
                </a:rPr>
                <a:t>foreach </a:t>
              </a:r>
              <a:r>
                <a:rPr lang="en-US" sz="2000" dirty="0">
                  <a:latin typeface="Arial" charset="0"/>
                </a:rPr>
                <a:t>(</a:t>
              </a:r>
              <a:r>
                <a:rPr lang="en-US" sz="2000" dirty="0" err="1">
                  <a:latin typeface="Arial" charset="0"/>
                </a:rPr>
                <a:t>XmlNode</a:t>
              </a:r>
              <a:r>
                <a:rPr lang="en-US" sz="2000" dirty="0">
                  <a:latin typeface="Arial" charset="0"/>
                </a:rPr>
                <a:t> child in children)</a:t>
              </a:r>
            </a:p>
            <a:p>
              <a:pPr>
                <a:lnSpc>
                  <a:spcPct val="120000"/>
                </a:lnSpc>
              </a:pPr>
              <a:r>
                <a:rPr lang="en-US" sz="2000" dirty="0">
                  <a:latin typeface="Arial" charset="0"/>
                </a:rPr>
                <a:t>			</a:t>
              </a:r>
              <a:r>
                <a:rPr lang="en-US" sz="2000" b="1" dirty="0" err="1">
                  <a:solidFill>
                    <a:schemeClr val="folHlink"/>
                  </a:solidFill>
                  <a:latin typeface="Arial" charset="0"/>
                </a:rPr>
                <a:t>OutputNode</a:t>
              </a:r>
              <a:r>
                <a:rPr lang="en-US" sz="2000" dirty="0">
                  <a:latin typeface="Arial" charset="0"/>
                </a:rPr>
                <a:t> (child);	</a:t>
              </a:r>
            </a:p>
            <a:p>
              <a:pPr>
                <a:lnSpc>
                  <a:spcPct val="120000"/>
                </a:lnSpc>
              </a:pPr>
              <a:r>
                <a:rPr lang="en-US" sz="2000" dirty="0">
                  <a:latin typeface="Arial" charset="0"/>
                </a:rPr>
                <a:t>}	}</a:t>
              </a:r>
            </a:p>
          </p:txBody>
        </p:sp>
        <p:cxnSp>
          <p:nvCxnSpPr>
            <p:cNvPr id="3" name="Straight Connector 2"/>
            <p:cNvCxnSpPr/>
            <p:nvPr/>
          </p:nvCxnSpPr>
          <p:spPr bwMode="auto">
            <a:xfrm>
              <a:off x="457200" y="3048000"/>
              <a:ext cx="8305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5" name="Freeform 4"/>
          <p:cNvSpPr/>
          <p:nvPr/>
        </p:nvSpPr>
        <p:spPr bwMode="auto">
          <a:xfrm>
            <a:off x="1762125" y="2667000"/>
            <a:ext cx="438150" cy="723900"/>
          </a:xfrm>
          <a:custGeom>
            <a:avLst/>
            <a:gdLst>
              <a:gd name="connsiteX0" fmla="*/ 257175 w 438150"/>
              <a:gd name="connsiteY0" fmla="*/ 0 h 723900"/>
              <a:gd name="connsiteX1" fmla="*/ 0 w 438150"/>
              <a:gd name="connsiteY1" fmla="*/ 0 h 723900"/>
              <a:gd name="connsiteX2" fmla="*/ 0 w 438150"/>
              <a:gd name="connsiteY2" fmla="*/ 723900 h 723900"/>
              <a:gd name="connsiteX3" fmla="*/ 438150 w 438150"/>
              <a:gd name="connsiteY3" fmla="*/ 723900 h 723900"/>
            </a:gdLst>
            <a:ahLst/>
            <a:cxnLst>
              <a:cxn ang="0">
                <a:pos x="connsiteX0" y="connsiteY0"/>
              </a:cxn>
              <a:cxn ang="0">
                <a:pos x="connsiteX1" y="connsiteY1"/>
              </a:cxn>
              <a:cxn ang="0">
                <a:pos x="connsiteX2" y="connsiteY2"/>
              </a:cxn>
              <a:cxn ang="0">
                <a:pos x="connsiteX3" y="connsiteY3"/>
              </a:cxn>
            </a:cxnLst>
            <a:rect l="l" t="t" r="r" b="b"/>
            <a:pathLst>
              <a:path w="438150" h="723900">
                <a:moveTo>
                  <a:pt x="257175" y="0"/>
                </a:moveTo>
                <a:lnTo>
                  <a:pt x="0" y="0"/>
                </a:lnTo>
                <a:lnTo>
                  <a:pt x="0" y="723900"/>
                </a:lnTo>
                <a:lnTo>
                  <a:pt x="438150" y="723900"/>
                </a:ln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2750"/>
                                  </p:stCondLst>
                                  <p:childTnLst>
                                    <p:set>
                                      <p:cBhvr>
                                        <p:cTn id="14" dur="1" fill="hold">
                                          <p:stCondLst>
                                            <p:cond delay="0"/>
                                          </p:stCondLst>
                                        </p:cTn>
                                        <p:tgtEl>
                                          <p:spTgt spid="5126"/>
                                        </p:tgtEl>
                                        <p:attrNameLst>
                                          <p:attrName>style.visibility</p:attrName>
                                        </p:attrNameLst>
                                      </p:cBhvr>
                                      <p:to>
                                        <p:strVal val="visible"/>
                                      </p:to>
                                    </p:set>
                                    <p:animEffect transition="in" filter="wipe(left)">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a:bodyPr>
          <a:lstStyle/>
          <a:p>
            <a:pPr eaLnBrk="1" hangingPunct="1"/>
            <a:r>
              <a:rPr lang="en-US"/>
              <a:t>Using SAX Model: the </a:t>
            </a:r>
            <a:r>
              <a:rPr lang="en-US" i="1">
                <a:solidFill>
                  <a:schemeClr val="folHlink"/>
                </a:solidFill>
              </a:rPr>
              <a:t>XmlTextReader</a:t>
            </a:r>
            <a:r>
              <a:rPr lang="en-US" i="1"/>
              <a:t> </a:t>
            </a:r>
            <a:r>
              <a:rPr lang="en-US"/>
              <a:t>Class</a:t>
            </a:r>
          </a:p>
        </p:txBody>
      </p:sp>
      <p:sp>
        <p:nvSpPr>
          <p:cNvPr id="480259" name="Rectangle 3"/>
          <p:cNvSpPr>
            <a:spLocks noGrp="1" noChangeArrowheads="1"/>
          </p:cNvSpPr>
          <p:nvPr>
            <p:ph idx="1"/>
          </p:nvPr>
        </p:nvSpPr>
        <p:spPr/>
        <p:txBody>
          <a:bodyPr>
            <a:normAutofit/>
          </a:bodyPr>
          <a:lstStyle/>
          <a:p>
            <a:pPr eaLnBrk="1" hangingPunct="1"/>
            <a:r>
              <a:rPr lang="en-US" sz="2400" i="1" dirty="0" err="1">
                <a:solidFill>
                  <a:srgbClr val="0000FF"/>
                </a:solidFill>
              </a:rPr>
              <a:t>XmlDocument</a:t>
            </a:r>
            <a:r>
              <a:rPr lang="en-US" sz="2400" i="1" dirty="0">
                <a:solidFill>
                  <a:srgbClr val="0000FF"/>
                </a:solidFill>
              </a:rPr>
              <a:t> </a:t>
            </a:r>
            <a:r>
              <a:rPr lang="en-US" sz="2400" dirty="0"/>
              <a:t>allows you to move backwards, forwards, and sideways, and make changes in a in-memory document tree. </a:t>
            </a:r>
          </a:p>
          <a:p>
            <a:pPr eaLnBrk="1" hangingPunct="1"/>
            <a:r>
              <a:rPr lang="en-US" sz="2400" dirty="0"/>
              <a:t>If you want simply to read XML and are less interested in the structure than its contents, you can use </a:t>
            </a:r>
            <a:r>
              <a:rPr lang="en-US" sz="2400" i="1" dirty="0" err="1">
                <a:solidFill>
                  <a:srgbClr val="0000FF"/>
                </a:solidFill>
              </a:rPr>
              <a:t>XmlTextReader</a:t>
            </a:r>
            <a:r>
              <a:rPr lang="en-US" sz="2400" i="1" dirty="0">
                <a:solidFill>
                  <a:srgbClr val="0000FF"/>
                </a:solidFill>
              </a:rPr>
              <a:t> </a:t>
            </a:r>
            <a:r>
              <a:rPr lang="en-US" sz="2400" dirty="0"/>
              <a:t>class. </a:t>
            </a:r>
          </a:p>
          <a:p>
            <a:pPr eaLnBrk="1" hangingPunct="1"/>
            <a:r>
              <a:rPr lang="en-US" sz="2400" i="1" dirty="0" err="1"/>
              <a:t>XmlTextReader</a:t>
            </a:r>
            <a:r>
              <a:rPr lang="en-US" sz="2400" i="1" dirty="0"/>
              <a:t>, </a:t>
            </a:r>
            <a:r>
              <a:rPr lang="en-US" sz="2400" dirty="0"/>
              <a:t>also belongs to the </a:t>
            </a:r>
            <a:r>
              <a:rPr lang="en-US" sz="2400" i="1" dirty="0" err="1"/>
              <a:t>System.Xml</a:t>
            </a:r>
            <a:r>
              <a:rPr lang="en-US" sz="2400" i="1" dirty="0"/>
              <a:t> </a:t>
            </a:r>
            <a:r>
              <a:rPr lang="en-US" sz="2400" dirty="0"/>
              <a:t>namespace, provides a fast, forward-only, read-only interface to XML documents. </a:t>
            </a:r>
          </a:p>
          <a:p>
            <a:pPr eaLnBrk="1" hangingPunct="1"/>
            <a:r>
              <a:rPr lang="en-US" sz="2400" dirty="0"/>
              <a:t>It is stream-based, just like reading a text file. It is </a:t>
            </a:r>
            <a:r>
              <a:rPr lang="en-US" sz="2400" dirty="0">
                <a:solidFill>
                  <a:srgbClr val="0000FF"/>
                </a:solidFill>
              </a:rPr>
              <a:t>more memory-efficient</a:t>
            </a:r>
            <a:r>
              <a:rPr lang="en-US" sz="2400" dirty="0"/>
              <a:t> than </a:t>
            </a:r>
            <a:r>
              <a:rPr lang="en-US" sz="2400" i="1" dirty="0"/>
              <a:t>XmlDocument</a:t>
            </a:r>
            <a:r>
              <a:rPr lang="en-US" sz="2400" dirty="0"/>
              <a:t>, because it does not read the entire document into memory at one time, … but may be </a:t>
            </a:r>
            <a:r>
              <a:rPr lang="en-US" sz="2400" dirty="0">
                <a:solidFill>
                  <a:srgbClr val="0000FF"/>
                </a:solidFill>
              </a:rPr>
              <a:t>less time efficient</a:t>
            </a:r>
            <a:r>
              <a:rPr lang="en-US" sz="2400" dirty="0"/>
              <a:t>, as it does not allow you to define </a:t>
            </a:r>
            <a:r>
              <a:rPr lang="en-US" sz="2400" dirty="0">
                <a:solidFill>
                  <a:srgbClr val="0000FF"/>
                </a:solidFill>
              </a:rPr>
              <a:t>algorithm</a:t>
            </a:r>
            <a:r>
              <a:rPr lang="en-US" sz="2400" dirty="0"/>
              <a:t> or </a:t>
            </a:r>
            <a:r>
              <a:rPr lang="en-US" sz="2400" dirty="0">
                <a:solidFill>
                  <a:srgbClr val="0000FF"/>
                </a:solidFill>
              </a:rPr>
              <a:t>path</a:t>
            </a:r>
            <a:r>
              <a:rPr lang="en-US" sz="2400" dirty="0"/>
              <a:t>.</a:t>
            </a:r>
          </a:p>
          <a:p>
            <a:pPr eaLnBrk="1" hangingPunct="1"/>
            <a:r>
              <a:rPr lang="en-US" sz="2400" dirty="0"/>
              <a:t>It is easier than </a:t>
            </a:r>
            <a:r>
              <a:rPr lang="en-US" sz="2400" i="1" dirty="0" err="1"/>
              <a:t>XmlDocument</a:t>
            </a:r>
            <a:r>
              <a:rPr lang="en-US" sz="2400" i="1" dirty="0"/>
              <a:t> </a:t>
            </a:r>
            <a:r>
              <a:rPr lang="en-US" sz="2400" dirty="0"/>
              <a:t>to read through a document searching for particular elements, attributes, or other content items. </a:t>
            </a:r>
            <a:r>
              <a:rPr lang="en-US" sz="2400" dirty="0">
                <a:solidFill>
                  <a:srgbClr val="0000FF"/>
                </a:solidFill>
              </a:rPr>
              <a:t>The recursive method is built-in!</a:t>
            </a:r>
          </a:p>
        </p:txBody>
      </p:sp>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FF828EF-E394-44ED-A004-2D0136A135C6}" type="slidenum">
              <a:rPr lang="en-US" smtClean="0">
                <a:solidFill>
                  <a:schemeClr val="tx2"/>
                </a:solidFill>
              </a:rPr>
              <a:pPr/>
              <a:t>42</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animEffect transition="in" filter="wipe(up)">
                                      <p:cBhvr>
                                        <p:cTn id="7" dur="500"/>
                                        <p:tgtEl>
                                          <p:spTgt spid="480259">
                                            <p:txEl>
                                              <p:pRg st="1" end="1"/>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animEffect transition="in" filter="wipe(up)">
                                      <p:cBhvr>
                                        <p:cTn id="11" dur="500"/>
                                        <p:tgtEl>
                                          <p:spTgt spid="480259">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80259">
                                            <p:txEl>
                                              <p:pRg st="3" end="3"/>
                                            </p:txEl>
                                          </p:spTgt>
                                        </p:tgtEl>
                                        <p:attrNameLst>
                                          <p:attrName>style.visibility</p:attrName>
                                        </p:attrNameLst>
                                      </p:cBhvr>
                                      <p:to>
                                        <p:strVal val="visible"/>
                                      </p:to>
                                    </p:set>
                                    <p:animEffect transition="in" filter="wipe(up)">
                                      <p:cBhvr>
                                        <p:cTn id="16" dur="500"/>
                                        <p:tgtEl>
                                          <p:spTgt spid="48025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480259">
                                            <p:txEl>
                                              <p:pRg st="4" end="4"/>
                                            </p:txEl>
                                          </p:spTgt>
                                        </p:tgtEl>
                                        <p:attrNameLst>
                                          <p:attrName>style.visibility</p:attrName>
                                        </p:attrNameLst>
                                      </p:cBhvr>
                                      <p:to>
                                        <p:strVal val="visible"/>
                                      </p:to>
                                    </p:set>
                                    <p:animEffect transition="in" filter="wipe(up)">
                                      <p:cBhvr>
                                        <p:cTn id="21" dur="500"/>
                                        <p:tgtEl>
                                          <p:spTgt spid="480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t>Using </a:t>
            </a:r>
            <a:r>
              <a:rPr lang="en-US" i="1"/>
              <a:t>XmlTextReader </a:t>
            </a:r>
            <a:r>
              <a:rPr lang="en-US"/>
              <a:t>is Simple</a:t>
            </a:r>
          </a:p>
        </p:txBody>
      </p:sp>
      <p:sp>
        <p:nvSpPr>
          <p:cNvPr id="7172" name="Rectangle 3"/>
          <p:cNvSpPr>
            <a:spLocks noGrp="1" noChangeArrowheads="1"/>
          </p:cNvSpPr>
          <p:nvPr>
            <p:ph idx="1"/>
          </p:nvPr>
        </p:nvSpPr>
        <p:spPr>
          <a:xfrm>
            <a:off x="796636" y="1598611"/>
            <a:ext cx="10515600" cy="4351338"/>
          </a:xfrm>
        </p:spPr>
        <p:txBody>
          <a:bodyPr>
            <a:normAutofit fontScale="92500" lnSpcReduction="20000"/>
          </a:bodyPr>
          <a:lstStyle/>
          <a:p>
            <a:pPr eaLnBrk="1" hangingPunct="1">
              <a:lnSpc>
                <a:spcPct val="110000"/>
              </a:lnSpc>
            </a:pPr>
            <a:r>
              <a:rPr lang="en-US" sz="2000" dirty="0"/>
              <a:t>The basic idea is to create an </a:t>
            </a:r>
            <a:r>
              <a:rPr lang="en-US" sz="2000" i="1" dirty="0" err="1"/>
              <a:t>XmlTextReader</a:t>
            </a:r>
            <a:r>
              <a:rPr lang="en-US" sz="2000" i="1" dirty="0"/>
              <a:t> </a:t>
            </a:r>
            <a:r>
              <a:rPr lang="en-US" sz="2000" dirty="0"/>
              <a:t>object from a file, a URL, or other data source;</a:t>
            </a:r>
          </a:p>
          <a:p>
            <a:pPr eaLnBrk="1" hangingPunct="1">
              <a:lnSpc>
                <a:spcPct val="110000"/>
              </a:lnSpc>
            </a:pPr>
            <a:r>
              <a:rPr lang="en-US" sz="2000" dirty="0"/>
              <a:t>Call </a:t>
            </a:r>
            <a:r>
              <a:rPr lang="en-US" sz="2000" i="1" dirty="0" err="1">
                <a:solidFill>
                  <a:srgbClr val="0000FF"/>
                </a:solidFill>
              </a:rPr>
              <a:t>XmlTextReader.Read</a:t>
            </a:r>
            <a:r>
              <a:rPr lang="en-US" sz="2000" dirty="0">
                <a:solidFill>
                  <a:srgbClr val="0000FF"/>
                </a:solidFill>
              </a:rPr>
              <a:t>( )</a:t>
            </a:r>
            <a:r>
              <a:rPr lang="en-US" sz="2000" i="1" dirty="0">
                <a:solidFill>
                  <a:srgbClr val="0000FF"/>
                </a:solidFill>
              </a:rPr>
              <a:t> </a:t>
            </a:r>
            <a:r>
              <a:rPr lang="en-US" sz="2000" dirty="0"/>
              <a:t>repeatedly until you find the content you’re looking for or reach the end of the document;</a:t>
            </a:r>
          </a:p>
          <a:p>
            <a:pPr eaLnBrk="1" hangingPunct="1">
              <a:lnSpc>
                <a:spcPct val="110000"/>
              </a:lnSpc>
            </a:pPr>
            <a:r>
              <a:rPr lang="en-US" sz="2000" dirty="0"/>
              <a:t>Each call to </a:t>
            </a:r>
            <a:r>
              <a:rPr lang="en-US" sz="2000" i="1" dirty="0"/>
              <a:t>Read</a:t>
            </a:r>
            <a:r>
              <a:rPr lang="en-US" sz="2000" dirty="0"/>
              <a:t>( )</a:t>
            </a:r>
            <a:r>
              <a:rPr lang="en-US" sz="2000" i="1" dirty="0"/>
              <a:t> </a:t>
            </a:r>
            <a:r>
              <a:rPr lang="en-US" sz="2000" dirty="0"/>
              <a:t>advances an imaginary </a:t>
            </a:r>
            <a:r>
              <a:rPr lang="en-US" sz="2000" dirty="0">
                <a:solidFill>
                  <a:srgbClr val="0000FF"/>
                </a:solidFill>
              </a:rPr>
              <a:t>cursor</a:t>
            </a:r>
            <a:r>
              <a:rPr lang="en-US" sz="2000" dirty="0"/>
              <a:t> </a:t>
            </a:r>
            <a:br>
              <a:rPr lang="en-US" sz="2000" dirty="0"/>
            </a:br>
            <a:r>
              <a:rPr lang="en-US" sz="2000" dirty="0"/>
              <a:t>to the next node in the document </a:t>
            </a:r>
            <a:br>
              <a:rPr lang="en-US" sz="2000" dirty="0"/>
            </a:br>
            <a:r>
              <a:rPr lang="en-US" sz="2000" dirty="0"/>
              <a:t>(normally, in pre-order traversing);</a:t>
            </a:r>
          </a:p>
          <a:p>
            <a:pPr eaLnBrk="1" hangingPunct="1">
              <a:lnSpc>
                <a:spcPct val="110000"/>
              </a:lnSpc>
            </a:pPr>
            <a:r>
              <a:rPr lang="en-US" sz="2000" i="1" dirty="0" err="1"/>
              <a:t>XmlTextReader</a:t>
            </a:r>
            <a:r>
              <a:rPr lang="en-US" sz="2000" i="1" dirty="0"/>
              <a:t> </a:t>
            </a:r>
            <a:r>
              <a:rPr lang="en-US" sz="2000" dirty="0">
                <a:solidFill>
                  <a:srgbClr val="0000FF"/>
                </a:solidFill>
              </a:rPr>
              <a:t>properties</a:t>
            </a:r>
            <a:r>
              <a:rPr lang="en-US" sz="2000" dirty="0"/>
              <a:t>, </a:t>
            </a:r>
            <a:br>
              <a:rPr lang="en-US" sz="2000" dirty="0"/>
            </a:br>
            <a:r>
              <a:rPr lang="en-US" sz="2000" dirty="0"/>
              <a:t>such as </a:t>
            </a:r>
            <a:r>
              <a:rPr lang="en-US" sz="2000" i="1" dirty="0" err="1"/>
              <a:t>NodeType</a:t>
            </a:r>
            <a:r>
              <a:rPr lang="en-US" sz="2000" i="1" dirty="0"/>
              <a:t>, Name, Value, </a:t>
            </a:r>
            <a:r>
              <a:rPr lang="en-US" sz="2000" dirty="0"/>
              <a:t>and </a:t>
            </a:r>
            <a:br>
              <a:rPr lang="en-US" sz="2000" dirty="0"/>
            </a:br>
            <a:r>
              <a:rPr lang="en-US" sz="2000" i="1" dirty="0" err="1"/>
              <a:t>AttributeCount</a:t>
            </a:r>
            <a:r>
              <a:rPr lang="en-US" sz="2000" i="1" dirty="0"/>
              <a:t>, </a:t>
            </a:r>
            <a:r>
              <a:rPr lang="en-US" sz="2000" dirty="0"/>
              <a:t>expose information </a:t>
            </a:r>
            <a:br>
              <a:rPr lang="en-US" sz="2000" dirty="0"/>
            </a:br>
            <a:r>
              <a:rPr lang="en-US" sz="2000" dirty="0"/>
              <a:t>about the current node;</a:t>
            </a:r>
          </a:p>
          <a:p>
            <a:pPr eaLnBrk="1" hangingPunct="1">
              <a:lnSpc>
                <a:spcPct val="110000"/>
              </a:lnSpc>
            </a:pPr>
            <a:r>
              <a:rPr lang="en-US" sz="2000" dirty="0">
                <a:solidFill>
                  <a:srgbClr val="0000FF"/>
                </a:solidFill>
              </a:rPr>
              <a:t>Methods</a:t>
            </a:r>
            <a:r>
              <a:rPr lang="en-US" sz="2000" dirty="0"/>
              <a:t>, such as </a:t>
            </a:r>
            <a:r>
              <a:rPr lang="en-US" sz="2000" i="1" dirty="0" err="1"/>
              <a:t>GetAttribute</a:t>
            </a:r>
            <a:r>
              <a:rPr lang="en-US" sz="2000" i="1" dirty="0"/>
              <a:t>, </a:t>
            </a:r>
            <a:br>
              <a:rPr lang="en-US" sz="2000" i="1" dirty="0"/>
            </a:br>
            <a:r>
              <a:rPr lang="en-US" sz="2000" i="1" dirty="0" err="1"/>
              <a:t>MoveToFirstAttribute</a:t>
            </a:r>
            <a:r>
              <a:rPr lang="en-US" sz="2000" i="1" dirty="0"/>
              <a:t>, </a:t>
            </a:r>
            <a:r>
              <a:rPr lang="en-US" sz="2000" dirty="0"/>
              <a:t>and </a:t>
            </a:r>
            <a:br>
              <a:rPr lang="en-US" sz="2000" dirty="0"/>
            </a:br>
            <a:r>
              <a:rPr lang="en-US" sz="2000" i="1" dirty="0" err="1"/>
              <a:t>MoveToNextAttribute</a:t>
            </a:r>
            <a:r>
              <a:rPr lang="en-US" sz="2000" i="1" dirty="0"/>
              <a:t>, </a:t>
            </a:r>
            <a:r>
              <a:rPr lang="en-US" sz="2000" dirty="0"/>
              <a:t>let you access </a:t>
            </a:r>
            <a:br>
              <a:rPr lang="en-US" sz="2000" dirty="0"/>
            </a:br>
            <a:r>
              <a:rPr lang="en-US" sz="2000" dirty="0"/>
              <a:t>the attributes, if any, attached to the current node.</a:t>
            </a:r>
          </a:p>
        </p:txBody>
      </p:sp>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6936681-411C-4139-AEF3-ACE032DC3ED4}" type="slidenum">
              <a:rPr lang="en-US" smtClean="0">
                <a:solidFill>
                  <a:schemeClr val="tx2"/>
                </a:solidFill>
              </a:rPr>
              <a:pPr/>
              <a:t>43</a:t>
            </a:fld>
            <a:endParaRPr lang="en-US">
              <a:solidFill>
                <a:schemeClr val="tx2"/>
              </a:solidFill>
            </a:endParaRPr>
          </a:p>
        </p:txBody>
      </p:sp>
      <p:sp>
        <p:nvSpPr>
          <p:cNvPr id="5" name="Oval 5">
            <a:extLst>
              <a:ext uri="{FF2B5EF4-FFF2-40B4-BE49-F238E27FC236}">
                <a16:creationId xmlns:a16="http://schemas.microsoft.com/office/drawing/2014/main" id="{BC3EAFAC-DBA9-4741-A339-87AD6992334E}"/>
              </a:ext>
            </a:extLst>
          </p:cNvPr>
          <p:cNvSpPr>
            <a:spLocks noChangeArrowheads="1"/>
          </p:cNvSpPr>
          <p:nvPr/>
        </p:nvSpPr>
        <p:spPr bwMode="auto">
          <a:xfrm>
            <a:off x="8718550" y="2743200"/>
            <a:ext cx="533400" cy="533400"/>
          </a:xfrm>
          <a:prstGeom prst="ellipse">
            <a:avLst/>
          </a:prstGeom>
          <a:solidFill>
            <a:srgbClr val="CCECFF"/>
          </a:solidFill>
          <a:ln w="9525">
            <a:solidFill>
              <a:schemeClr val="tx1"/>
            </a:solidFill>
            <a:round/>
            <a:headEnd/>
            <a:tailEnd/>
          </a:ln>
        </p:spPr>
        <p:txBody>
          <a:bodyPr wrap="none" anchor="ctr"/>
          <a:lstStyle/>
          <a:p>
            <a:pPr algn="ctr"/>
            <a:r>
              <a:rPr lang="en-US" dirty="0"/>
              <a:t>10</a:t>
            </a:r>
          </a:p>
        </p:txBody>
      </p:sp>
      <p:sp>
        <p:nvSpPr>
          <p:cNvPr id="6" name="Oval 6">
            <a:extLst>
              <a:ext uri="{FF2B5EF4-FFF2-40B4-BE49-F238E27FC236}">
                <a16:creationId xmlns:a16="http://schemas.microsoft.com/office/drawing/2014/main" id="{3FF7A1EE-8975-4E95-8F4B-8EE862D4BF2F}"/>
              </a:ext>
            </a:extLst>
          </p:cNvPr>
          <p:cNvSpPr>
            <a:spLocks noChangeArrowheads="1"/>
          </p:cNvSpPr>
          <p:nvPr/>
        </p:nvSpPr>
        <p:spPr bwMode="auto">
          <a:xfrm>
            <a:off x="8566150" y="5257800"/>
            <a:ext cx="533400" cy="533400"/>
          </a:xfrm>
          <a:prstGeom prst="ellipse">
            <a:avLst/>
          </a:prstGeom>
          <a:solidFill>
            <a:srgbClr val="CCECFF"/>
          </a:solidFill>
          <a:ln w="9525">
            <a:solidFill>
              <a:schemeClr val="tx1"/>
            </a:solidFill>
            <a:round/>
            <a:headEnd/>
            <a:tailEnd/>
          </a:ln>
        </p:spPr>
        <p:txBody>
          <a:bodyPr wrap="none" anchor="ctr"/>
          <a:lstStyle/>
          <a:p>
            <a:pPr algn="ctr"/>
            <a:r>
              <a:rPr lang="en-US"/>
              <a:t>12</a:t>
            </a:r>
          </a:p>
        </p:txBody>
      </p:sp>
      <p:sp>
        <p:nvSpPr>
          <p:cNvPr id="7" name="Oval 7">
            <a:extLst>
              <a:ext uri="{FF2B5EF4-FFF2-40B4-BE49-F238E27FC236}">
                <a16:creationId xmlns:a16="http://schemas.microsoft.com/office/drawing/2014/main" id="{AF9CDCAB-2FCC-4251-A0A9-A90002E57C0B}"/>
              </a:ext>
            </a:extLst>
          </p:cNvPr>
          <p:cNvSpPr>
            <a:spLocks noChangeArrowheads="1"/>
          </p:cNvSpPr>
          <p:nvPr/>
        </p:nvSpPr>
        <p:spPr bwMode="auto">
          <a:xfrm>
            <a:off x="6965950" y="5257800"/>
            <a:ext cx="533400" cy="533400"/>
          </a:xfrm>
          <a:prstGeom prst="ellipse">
            <a:avLst/>
          </a:prstGeom>
          <a:solidFill>
            <a:srgbClr val="CCECFF"/>
          </a:solidFill>
          <a:ln w="9525">
            <a:solidFill>
              <a:schemeClr val="tx1"/>
            </a:solidFill>
            <a:round/>
            <a:headEnd/>
            <a:tailEnd/>
          </a:ln>
        </p:spPr>
        <p:txBody>
          <a:bodyPr wrap="none" anchor="ctr"/>
          <a:lstStyle/>
          <a:p>
            <a:pPr algn="ctr"/>
            <a:r>
              <a:rPr lang="en-US"/>
              <a:t>2</a:t>
            </a:r>
          </a:p>
        </p:txBody>
      </p:sp>
      <p:sp>
        <p:nvSpPr>
          <p:cNvPr id="8" name="Oval 8">
            <a:extLst>
              <a:ext uri="{FF2B5EF4-FFF2-40B4-BE49-F238E27FC236}">
                <a16:creationId xmlns:a16="http://schemas.microsoft.com/office/drawing/2014/main" id="{81C45283-F9F2-486E-83B7-2225E436255E}"/>
              </a:ext>
            </a:extLst>
          </p:cNvPr>
          <p:cNvSpPr>
            <a:spLocks noChangeArrowheads="1"/>
          </p:cNvSpPr>
          <p:nvPr/>
        </p:nvSpPr>
        <p:spPr bwMode="auto">
          <a:xfrm>
            <a:off x="10090150" y="4343400"/>
            <a:ext cx="533400" cy="533400"/>
          </a:xfrm>
          <a:prstGeom prst="ellipse">
            <a:avLst/>
          </a:prstGeom>
          <a:solidFill>
            <a:srgbClr val="CCECFF"/>
          </a:solidFill>
          <a:ln w="9525">
            <a:solidFill>
              <a:schemeClr val="tx1"/>
            </a:solidFill>
            <a:round/>
            <a:headEnd/>
            <a:tailEnd/>
          </a:ln>
        </p:spPr>
        <p:txBody>
          <a:bodyPr wrap="none" anchor="ctr"/>
          <a:lstStyle/>
          <a:p>
            <a:pPr algn="ctr"/>
            <a:r>
              <a:rPr lang="en-US"/>
              <a:t>17</a:t>
            </a:r>
          </a:p>
        </p:txBody>
      </p:sp>
      <p:sp>
        <p:nvSpPr>
          <p:cNvPr id="9" name="Oval 9">
            <a:extLst>
              <a:ext uri="{FF2B5EF4-FFF2-40B4-BE49-F238E27FC236}">
                <a16:creationId xmlns:a16="http://schemas.microsoft.com/office/drawing/2014/main" id="{9DD4330B-7678-46D9-AB23-9F3DF4615CC2}"/>
              </a:ext>
            </a:extLst>
          </p:cNvPr>
          <p:cNvSpPr>
            <a:spLocks noChangeArrowheads="1"/>
          </p:cNvSpPr>
          <p:nvPr/>
        </p:nvSpPr>
        <p:spPr bwMode="auto">
          <a:xfrm>
            <a:off x="9556750" y="3505200"/>
            <a:ext cx="533400" cy="533400"/>
          </a:xfrm>
          <a:prstGeom prst="ellipse">
            <a:avLst/>
          </a:prstGeom>
          <a:solidFill>
            <a:srgbClr val="CCECFF"/>
          </a:solidFill>
          <a:ln w="9525">
            <a:solidFill>
              <a:schemeClr val="tx1"/>
            </a:solidFill>
            <a:round/>
            <a:headEnd/>
            <a:tailEnd/>
          </a:ln>
        </p:spPr>
        <p:txBody>
          <a:bodyPr wrap="none" anchor="ctr"/>
          <a:lstStyle/>
          <a:p>
            <a:pPr algn="ctr"/>
            <a:r>
              <a:rPr lang="en-US"/>
              <a:t>15</a:t>
            </a:r>
          </a:p>
        </p:txBody>
      </p:sp>
      <p:sp>
        <p:nvSpPr>
          <p:cNvPr id="10" name="Oval 10">
            <a:extLst>
              <a:ext uri="{FF2B5EF4-FFF2-40B4-BE49-F238E27FC236}">
                <a16:creationId xmlns:a16="http://schemas.microsoft.com/office/drawing/2014/main" id="{95DAACE7-7AB2-4E3C-87F2-3E78E0275B39}"/>
              </a:ext>
            </a:extLst>
          </p:cNvPr>
          <p:cNvSpPr>
            <a:spLocks noChangeArrowheads="1"/>
          </p:cNvSpPr>
          <p:nvPr/>
        </p:nvSpPr>
        <p:spPr bwMode="auto">
          <a:xfrm>
            <a:off x="7956550" y="3505200"/>
            <a:ext cx="533400" cy="533400"/>
          </a:xfrm>
          <a:prstGeom prst="ellipse">
            <a:avLst/>
          </a:prstGeom>
          <a:solidFill>
            <a:srgbClr val="CCECFF"/>
          </a:solidFill>
          <a:ln w="9525">
            <a:solidFill>
              <a:schemeClr val="tx1"/>
            </a:solidFill>
            <a:round/>
            <a:headEnd/>
            <a:tailEnd/>
          </a:ln>
        </p:spPr>
        <p:txBody>
          <a:bodyPr wrap="none" anchor="ctr"/>
          <a:lstStyle/>
          <a:p>
            <a:pPr algn="ctr"/>
            <a:r>
              <a:rPr lang="en-US" dirty="0"/>
              <a:t>8</a:t>
            </a:r>
          </a:p>
        </p:txBody>
      </p:sp>
      <p:cxnSp>
        <p:nvCxnSpPr>
          <p:cNvPr id="11" name="AutoShape 11">
            <a:extLst>
              <a:ext uri="{FF2B5EF4-FFF2-40B4-BE49-F238E27FC236}">
                <a16:creationId xmlns:a16="http://schemas.microsoft.com/office/drawing/2014/main" id="{23F54B1A-B42A-4C44-83DF-7F9C5CC4401D}"/>
              </a:ext>
            </a:extLst>
          </p:cNvPr>
          <p:cNvCxnSpPr>
            <a:cxnSpLocks noChangeShapeType="1"/>
            <a:stCxn id="5" idx="3"/>
            <a:endCxn id="10" idx="7"/>
          </p:cNvCxnSpPr>
          <p:nvPr/>
        </p:nvCxnSpPr>
        <p:spPr bwMode="auto">
          <a:xfrm flipH="1">
            <a:off x="8412164" y="3198814"/>
            <a:ext cx="384175" cy="384175"/>
          </a:xfrm>
          <a:prstGeom prst="straightConnector1">
            <a:avLst/>
          </a:prstGeom>
          <a:noFill/>
          <a:ln w="9525">
            <a:solidFill>
              <a:schemeClr val="tx1"/>
            </a:solidFill>
            <a:round/>
            <a:headEnd/>
            <a:tailEnd type="triangle" w="med" len="med"/>
          </a:ln>
        </p:spPr>
      </p:cxnSp>
      <p:cxnSp>
        <p:nvCxnSpPr>
          <p:cNvPr id="12" name="AutoShape 12">
            <a:extLst>
              <a:ext uri="{FF2B5EF4-FFF2-40B4-BE49-F238E27FC236}">
                <a16:creationId xmlns:a16="http://schemas.microsoft.com/office/drawing/2014/main" id="{565EED8F-C049-4743-8B75-5D921F558183}"/>
              </a:ext>
            </a:extLst>
          </p:cNvPr>
          <p:cNvCxnSpPr>
            <a:cxnSpLocks noChangeShapeType="1"/>
            <a:stCxn id="5" idx="5"/>
            <a:endCxn id="9" idx="1"/>
          </p:cNvCxnSpPr>
          <p:nvPr/>
        </p:nvCxnSpPr>
        <p:spPr bwMode="auto">
          <a:xfrm>
            <a:off x="9174164" y="3198814"/>
            <a:ext cx="460375" cy="384175"/>
          </a:xfrm>
          <a:prstGeom prst="straightConnector1">
            <a:avLst/>
          </a:prstGeom>
          <a:noFill/>
          <a:ln w="9525">
            <a:solidFill>
              <a:schemeClr val="tx1"/>
            </a:solidFill>
            <a:round/>
            <a:headEnd/>
            <a:tailEnd type="triangle" w="med" len="med"/>
          </a:ln>
        </p:spPr>
      </p:cxnSp>
      <p:sp>
        <p:nvSpPr>
          <p:cNvPr id="13" name="Oval 13">
            <a:extLst>
              <a:ext uri="{FF2B5EF4-FFF2-40B4-BE49-F238E27FC236}">
                <a16:creationId xmlns:a16="http://schemas.microsoft.com/office/drawing/2014/main" id="{1763858C-280A-4C13-AFF3-6EC202FF0A32}"/>
              </a:ext>
            </a:extLst>
          </p:cNvPr>
          <p:cNvSpPr>
            <a:spLocks noChangeArrowheads="1"/>
          </p:cNvSpPr>
          <p:nvPr/>
        </p:nvSpPr>
        <p:spPr bwMode="auto">
          <a:xfrm>
            <a:off x="9023350" y="4343400"/>
            <a:ext cx="533400" cy="533400"/>
          </a:xfrm>
          <a:prstGeom prst="ellipse">
            <a:avLst/>
          </a:prstGeom>
          <a:solidFill>
            <a:srgbClr val="CCECFF"/>
          </a:solidFill>
          <a:ln w="9525">
            <a:solidFill>
              <a:schemeClr val="tx1"/>
            </a:solidFill>
            <a:round/>
            <a:headEnd/>
            <a:tailEnd/>
          </a:ln>
        </p:spPr>
        <p:txBody>
          <a:bodyPr wrap="none" anchor="ctr"/>
          <a:lstStyle/>
          <a:p>
            <a:pPr algn="ctr"/>
            <a:r>
              <a:rPr lang="en-US"/>
              <a:t>14</a:t>
            </a:r>
          </a:p>
        </p:txBody>
      </p:sp>
      <p:sp>
        <p:nvSpPr>
          <p:cNvPr id="14" name="Oval 14">
            <a:extLst>
              <a:ext uri="{FF2B5EF4-FFF2-40B4-BE49-F238E27FC236}">
                <a16:creationId xmlns:a16="http://schemas.microsoft.com/office/drawing/2014/main" id="{A5418898-B0D6-4314-9EA5-F5F747E05F61}"/>
              </a:ext>
            </a:extLst>
          </p:cNvPr>
          <p:cNvSpPr>
            <a:spLocks noChangeArrowheads="1"/>
          </p:cNvSpPr>
          <p:nvPr/>
        </p:nvSpPr>
        <p:spPr bwMode="auto">
          <a:xfrm>
            <a:off x="7423150" y="4419600"/>
            <a:ext cx="533400" cy="533400"/>
          </a:xfrm>
          <a:prstGeom prst="ellipse">
            <a:avLst/>
          </a:prstGeom>
          <a:solidFill>
            <a:srgbClr val="CCECFF"/>
          </a:solidFill>
          <a:ln w="9525">
            <a:solidFill>
              <a:schemeClr val="tx1"/>
            </a:solidFill>
            <a:round/>
            <a:headEnd/>
            <a:tailEnd/>
          </a:ln>
        </p:spPr>
        <p:txBody>
          <a:bodyPr wrap="none" anchor="ctr"/>
          <a:lstStyle/>
          <a:p>
            <a:pPr algn="ctr"/>
            <a:r>
              <a:rPr lang="en-US"/>
              <a:t>5</a:t>
            </a:r>
          </a:p>
        </p:txBody>
      </p:sp>
      <p:cxnSp>
        <p:nvCxnSpPr>
          <p:cNvPr id="15" name="AutoShape 16">
            <a:extLst>
              <a:ext uri="{FF2B5EF4-FFF2-40B4-BE49-F238E27FC236}">
                <a16:creationId xmlns:a16="http://schemas.microsoft.com/office/drawing/2014/main" id="{B1E14EA0-3665-4BC0-B5E7-D0F8729CEFF3}"/>
              </a:ext>
            </a:extLst>
          </p:cNvPr>
          <p:cNvCxnSpPr>
            <a:cxnSpLocks noChangeShapeType="1"/>
            <a:stCxn id="13" idx="3"/>
            <a:endCxn id="6" idx="0"/>
          </p:cNvCxnSpPr>
          <p:nvPr/>
        </p:nvCxnSpPr>
        <p:spPr bwMode="auto">
          <a:xfrm flipH="1">
            <a:off x="8832850" y="4799014"/>
            <a:ext cx="268288" cy="458787"/>
          </a:xfrm>
          <a:prstGeom prst="straightConnector1">
            <a:avLst/>
          </a:prstGeom>
          <a:noFill/>
          <a:ln w="9525">
            <a:solidFill>
              <a:schemeClr val="tx1"/>
            </a:solidFill>
            <a:round/>
            <a:headEnd/>
            <a:tailEnd type="triangle" w="med" len="med"/>
          </a:ln>
        </p:spPr>
      </p:cxnSp>
      <p:cxnSp>
        <p:nvCxnSpPr>
          <p:cNvPr id="16" name="AutoShape 17">
            <a:extLst>
              <a:ext uri="{FF2B5EF4-FFF2-40B4-BE49-F238E27FC236}">
                <a16:creationId xmlns:a16="http://schemas.microsoft.com/office/drawing/2014/main" id="{9FCB52EE-7E85-44E9-8047-C1585E7F1193}"/>
              </a:ext>
            </a:extLst>
          </p:cNvPr>
          <p:cNvCxnSpPr>
            <a:cxnSpLocks noChangeShapeType="1"/>
            <a:stCxn id="10" idx="3"/>
            <a:endCxn id="14" idx="0"/>
          </p:cNvCxnSpPr>
          <p:nvPr/>
        </p:nvCxnSpPr>
        <p:spPr bwMode="auto">
          <a:xfrm flipH="1">
            <a:off x="7689850" y="3960814"/>
            <a:ext cx="344488" cy="458787"/>
          </a:xfrm>
          <a:prstGeom prst="straightConnector1">
            <a:avLst/>
          </a:prstGeom>
          <a:noFill/>
          <a:ln w="9525">
            <a:solidFill>
              <a:schemeClr val="tx1"/>
            </a:solidFill>
            <a:round/>
            <a:headEnd/>
            <a:tailEnd type="triangle" w="med" len="med"/>
          </a:ln>
        </p:spPr>
      </p:cxnSp>
      <p:cxnSp>
        <p:nvCxnSpPr>
          <p:cNvPr id="17" name="AutoShape 18">
            <a:extLst>
              <a:ext uri="{FF2B5EF4-FFF2-40B4-BE49-F238E27FC236}">
                <a16:creationId xmlns:a16="http://schemas.microsoft.com/office/drawing/2014/main" id="{F749679F-1096-4453-B76A-6F0052C0F9A0}"/>
              </a:ext>
            </a:extLst>
          </p:cNvPr>
          <p:cNvCxnSpPr>
            <a:cxnSpLocks noChangeShapeType="1"/>
            <a:stCxn id="9" idx="5"/>
            <a:endCxn id="8" idx="0"/>
          </p:cNvCxnSpPr>
          <p:nvPr/>
        </p:nvCxnSpPr>
        <p:spPr bwMode="auto">
          <a:xfrm>
            <a:off x="10012364" y="3960814"/>
            <a:ext cx="344487" cy="382587"/>
          </a:xfrm>
          <a:prstGeom prst="straightConnector1">
            <a:avLst/>
          </a:prstGeom>
          <a:noFill/>
          <a:ln w="9525">
            <a:solidFill>
              <a:schemeClr val="tx1"/>
            </a:solidFill>
            <a:round/>
            <a:headEnd/>
            <a:tailEnd type="triangle" w="med" len="med"/>
          </a:ln>
        </p:spPr>
      </p:cxnSp>
      <p:cxnSp>
        <p:nvCxnSpPr>
          <p:cNvPr id="18" name="AutoShape 19">
            <a:extLst>
              <a:ext uri="{FF2B5EF4-FFF2-40B4-BE49-F238E27FC236}">
                <a16:creationId xmlns:a16="http://schemas.microsoft.com/office/drawing/2014/main" id="{A69BA54F-EC51-4EC2-9D9D-A54048047CAA}"/>
              </a:ext>
            </a:extLst>
          </p:cNvPr>
          <p:cNvCxnSpPr>
            <a:cxnSpLocks noChangeShapeType="1"/>
            <a:stCxn id="14" idx="3"/>
            <a:endCxn id="7" idx="0"/>
          </p:cNvCxnSpPr>
          <p:nvPr/>
        </p:nvCxnSpPr>
        <p:spPr bwMode="auto">
          <a:xfrm flipH="1">
            <a:off x="7232650" y="4875214"/>
            <a:ext cx="268288" cy="382587"/>
          </a:xfrm>
          <a:prstGeom prst="straightConnector1">
            <a:avLst/>
          </a:prstGeom>
          <a:noFill/>
          <a:ln w="9525">
            <a:solidFill>
              <a:schemeClr val="tx1"/>
            </a:solidFill>
            <a:round/>
            <a:headEnd/>
            <a:tailEnd type="triangle" w="med" len="med"/>
          </a:ln>
        </p:spPr>
      </p:cxnSp>
      <p:cxnSp>
        <p:nvCxnSpPr>
          <p:cNvPr id="19" name="AutoShape 20">
            <a:extLst>
              <a:ext uri="{FF2B5EF4-FFF2-40B4-BE49-F238E27FC236}">
                <a16:creationId xmlns:a16="http://schemas.microsoft.com/office/drawing/2014/main" id="{791E674D-C1DD-410E-B8B9-FD3444FA0956}"/>
              </a:ext>
            </a:extLst>
          </p:cNvPr>
          <p:cNvCxnSpPr>
            <a:cxnSpLocks noChangeShapeType="1"/>
            <a:stCxn id="9" idx="3"/>
            <a:endCxn id="13" idx="0"/>
          </p:cNvCxnSpPr>
          <p:nvPr/>
        </p:nvCxnSpPr>
        <p:spPr bwMode="auto">
          <a:xfrm flipH="1">
            <a:off x="9290050" y="3960814"/>
            <a:ext cx="344488" cy="382587"/>
          </a:xfrm>
          <a:prstGeom prst="straightConnector1">
            <a:avLst/>
          </a:prstGeom>
          <a:noFill/>
          <a:ln w="9525">
            <a:solidFill>
              <a:schemeClr val="tx1"/>
            </a:solidFill>
            <a:round/>
            <a:headEnd/>
            <a:tailEnd type="triangle" w="med" len="med"/>
          </a:ln>
        </p:spPr>
      </p:cxnSp>
      <p:sp>
        <p:nvSpPr>
          <p:cNvPr id="20" name="Oval 23">
            <a:extLst>
              <a:ext uri="{FF2B5EF4-FFF2-40B4-BE49-F238E27FC236}">
                <a16:creationId xmlns:a16="http://schemas.microsoft.com/office/drawing/2014/main" id="{59119389-6898-4985-8796-81EB36C64CC1}"/>
              </a:ext>
            </a:extLst>
          </p:cNvPr>
          <p:cNvSpPr>
            <a:spLocks noChangeArrowheads="1"/>
          </p:cNvSpPr>
          <p:nvPr/>
        </p:nvSpPr>
        <p:spPr bwMode="auto">
          <a:xfrm>
            <a:off x="9101138" y="5866622"/>
            <a:ext cx="533400" cy="533400"/>
          </a:xfrm>
          <a:prstGeom prst="ellipse">
            <a:avLst/>
          </a:prstGeom>
          <a:solidFill>
            <a:srgbClr val="CCECFF"/>
          </a:solidFill>
          <a:ln w="9525">
            <a:solidFill>
              <a:schemeClr val="tx1"/>
            </a:solidFill>
            <a:round/>
            <a:headEnd/>
            <a:tailEnd/>
          </a:ln>
        </p:spPr>
        <p:txBody>
          <a:bodyPr wrap="none" anchor="ctr"/>
          <a:lstStyle/>
          <a:p>
            <a:pPr algn="ctr"/>
            <a:r>
              <a:rPr lang="en-US"/>
              <a:t>13</a:t>
            </a:r>
          </a:p>
        </p:txBody>
      </p:sp>
      <p:cxnSp>
        <p:nvCxnSpPr>
          <p:cNvPr id="21" name="AutoShape 24">
            <a:extLst>
              <a:ext uri="{FF2B5EF4-FFF2-40B4-BE49-F238E27FC236}">
                <a16:creationId xmlns:a16="http://schemas.microsoft.com/office/drawing/2014/main" id="{A3F2B7F8-E624-48E9-AE25-EFCECE003EA4}"/>
              </a:ext>
            </a:extLst>
          </p:cNvPr>
          <p:cNvCxnSpPr>
            <a:cxnSpLocks noChangeShapeType="1"/>
            <a:stCxn id="6" idx="6"/>
            <a:endCxn id="20" idx="0"/>
          </p:cNvCxnSpPr>
          <p:nvPr/>
        </p:nvCxnSpPr>
        <p:spPr bwMode="auto">
          <a:xfrm>
            <a:off x="9099550" y="5524500"/>
            <a:ext cx="268288" cy="342122"/>
          </a:xfrm>
          <a:prstGeom prst="straightConnector1">
            <a:avLst/>
          </a:prstGeom>
          <a:noFill/>
          <a:ln w="9525">
            <a:solidFill>
              <a:schemeClr val="tx1"/>
            </a:solidFill>
            <a:round/>
            <a:headEnd/>
            <a:tailEnd type="triangle" w="med" len="med"/>
          </a:ln>
        </p:spPr>
      </p:cxnSp>
      <p:cxnSp>
        <p:nvCxnSpPr>
          <p:cNvPr id="23" name="AutoShape 26">
            <a:extLst>
              <a:ext uri="{FF2B5EF4-FFF2-40B4-BE49-F238E27FC236}">
                <a16:creationId xmlns:a16="http://schemas.microsoft.com/office/drawing/2014/main" id="{70C1C62D-DE17-404B-8527-A8F2B2B70845}"/>
              </a:ext>
            </a:extLst>
          </p:cNvPr>
          <p:cNvCxnSpPr>
            <a:cxnSpLocks noChangeShapeType="1"/>
          </p:cNvCxnSpPr>
          <p:nvPr/>
        </p:nvCxnSpPr>
        <p:spPr bwMode="auto">
          <a:xfrm>
            <a:off x="8980488" y="2362200"/>
            <a:ext cx="4762" cy="381000"/>
          </a:xfrm>
          <a:prstGeom prst="straightConnector1">
            <a:avLst/>
          </a:prstGeom>
          <a:noFill/>
          <a:ln w="9525">
            <a:solidFill>
              <a:schemeClr val="tx1"/>
            </a:solidFill>
            <a:round/>
            <a:headEnd/>
            <a:tailEnd type="triangle" w="med" len="med"/>
          </a:ln>
        </p:spPr>
      </p:cxnSp>
      <p:sp>
        <p:nvSpPr>
          <p:cNvPr id="24" name="Oval 27">
            <a:extLst>
              <a:ext uri="{FF2B5EF4-FFF2-40B4-BE49-F238E27FC236}">
                <a16:creationId xmlns:a16="http://schemas.microsoft.com/office/drawing/2014/main" id="{491F74E2-B4D0-4F2A-A039-96B7E90355DD}"/>
              </a:ext>
            </a:extLst>
          </p:cNvPr>
          <p:cNvSpPr>
            <a:spLocks noChangeArrowheads="1"/>
          </p:cNvSpPr>
          <p:nvPr/>
        </p:nvSpPr>
        <p:spPr bwMode="auto">
          <a:xfrm>
            <a:off x="7881938" y="5259388"/>
            <a:ext cx="533400" cy="533400"/>
          </a:xfrm>
          <a:prstGeom prst="ellipse">
            <a:avLst/>
          </a:prstGeom>
          <a:solidFill>
            <a:srgbClr val="CCECFF"/>
          </a:solidFill>
          <a:ln w="9525">
            <a:solidFill>
              <a:schemeClr val="tx1"/>
            </a:solidFill>
            <a:round/>
            <a:headEnd/>
            <a:tailEnd/>
          </a:ln>
        </p:spPr>
        <p:txBody>
          <a:bodyPr wrap="none" anchor="ctr"/>
          <a:lstStyle/>
          <a:p>
            <a:pPr algn="ctr"/>
            <a:r>
              <a:rPr lang="en-US"/>
              <a:t>7</a:t>
            </a:r>
          </a:p>
        </p:txBody>
      </p:sp>
      <p:cxnSp>
        <p:nvCxnSpPr>
          <p:cNvPr id="25" name="AutoShape 28">
            <a:extLst>
              <a:ext uri="{FF2B5EF4-FFF2-40B4-BE49-F238E27FC236}">
                <a16:creationId xmlns:a16="http://schemas.microsoft.com/office/drawing/2014/main" id="{AAD6D9CD-F1CD-44C2-9E4B-ADC72AE21494}"/>
              </a:ext>
            </a:extLst>
          </p:cNvPr>
          <p:cNvCxnSpPr>
            <a:cxnSpLocks noChangeShapeType="1"/>
            <a:stCxn id="14" idx="5"/>
            <a:endCxn id="24" idx="0"/>
          </p:cNvCxnSpPr>
          <p:nvPr/>
        </p:nvCxnSpPr>
        <p:spPr bwMode="auto">
          <a:xfrm>
            <a:off x="7878764" y="4875214"/>
            <a:ext cx="269875" cy="384175"/>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wipe(left)">
                                      <p:cBhvr>
                                        <p:cTn id="7" dur="500"/>
                                        <p:tgtEl>
                                          <p:spTgt spid="7172">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animEffect transition="in" filter="wipe(left)">
                                      <p:cBhvr>
                                        <p:cTn id="11" dur="500"/>
                                        <p:tgtEl>
                                          <p:spTgt spid="7172">
                                            <p:txEl>
                                              <p:pRg st="1" end="1"/>
                                            </p:txEl>
                                          </p:spTgt>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animEffect transition="in" filter="wipe(left)">
                                      <p:cBhvr>
                                        <p:cTn id="15" dur="500"/>
                                        <p:tgtEl>
                                          <p:spTgt spid="7172">
                                            <p:txEl>
                                              <p:pRg st="2" end="2"/>
                                            </p:txEl>
                                          </p:spTgt>
                                        </p:tgtEl>
                                      </p:cBhvr>
                                    </p:animEffect>
                                  </p:childTnLst>
                                </p:cTn>
                              </p:par>
                            </p:childTnLst>
                          </p:cTn>
                        </p:par>
                        <p:par>
                          <p:cTn id="16" fill="hold">
                            <p:stCondLst>
                              <p:cond delay="1500"/>
                            </p:stCondLst>
                            <p:childTnLst>
                              <p:par>
                                <p:cTn id="17" presetID="8" presetClass="emph" presetSubtype="0" fill="hold" grpId="0" nodeType="afterEffect">
                                  <p:stCondLst>
                                    <p:cond delay="0"/>
                                  </p:stCondLst>
                                  <p:childTnLst>
                                    <p:animRot by="21600000">
                                      <p:cBhvr>
                                        <p:cTn id="18" dur="2000" fill="hold"/>
                                        <p:tgtEl>
                                          <p:spTgt spid="5"/>
                                        </p:tgtEl>
                                        <p:attrNameLst>
                                          <p:attrName>r</p:attrName>
                                        </p:attrNameLst>
                                      </p:cBhvr>
                                    </p:animRot>
                                  </p:childTnLst>
                                </p:cTn>
                              </p:par>
                            </p:childTnLst>
                          </p:cTn>
                        </p:par>
                        <p:par>
                          <p:cTn id="19" fill="hold">
                            <p:stCondLst>
                              <p:cond delay="3500"/>
                            </p:stCondLst>
                            <p:childTnLst>
                              <p:par>
                                <p:cTn id="20" presetID="8" presetClass="emph" presetSubtype="0" fill="hold" grpId="0" nodeType="afterEffect">
                                  <p:stCondLst>
                                    <p:cond delay="0"/>
                                  </p:stCondLst>
                                  <p:childTnLst>
                                    <p:animRot by="21600000">
                                      <p:cBhvr>
                                        <p:cTn id="21" dur="2000" fill="hold"/>
                                        <p:tgtEl>
                                          <p:spTgt spid="10"/>
                                        </p:tgtEl>
                                        <p:attrNameLst>
                                          <p:attrName>r</p:attrName>
                                        </p:attrNameLst>
                                      </p:cBhvr>
                                    </p:animRot>
                                  </p:childTnLst>
                                </p:cTn>
                              </p:par>
                            </p:childTnLst>
                          </p:cTn>
                        </p:par>
                        <p:par>
                          <p:cTn id="22" fill="hold">
                            <p:stCondLst>
                              <p:cond delay="5500"/>
                            </p:stCondLst>
                            <p:childTnLst>
                              <p:par>
                                <p:cTn id="23" presetID="8" presetClass="emph" presetSubtype="0" fill="hold" grpId="0" nodeType="afterEffect">
                                  <p:stCondLst>
                                    <p:cond delay="0"/>
                                  </p:stCondLst>
                                  <p:childTnLst>
                                    <p:animRot by="21600000">
                                      <p:cBhvr>
                                        <p:cTn id="24" dur="2000" fill="hold"/>
                                        <p:tgtEl>
                                          <p:spTgt spid="14"/>
                                        </p:tgtEl>
                                        <p:attrNameLst>
                                          <p:attrName>r</p:attrName>
                                        </p:attrNameLst>
                                      </p:cBhvr>
                                    </p:animRot>
                                  </p:childTnLst>
                                </p:cTn>
                              </p:par>
                            </p:childTnLst>
                          </p:cTn>
                        </p:par>
                        <p:par>
                          <p:cTn id="25" fill="hold">
                            <p:stCondLst>
                              <p:cond delay="7500"/>
                            </p:stCondLst>
                            <p:childTnLst>
                              <p:par>
                                <p:cTn id="26" presetID="8" presetClass="emph" presetSubtype="0" fill="hold" grpId="0" nodeType="afterEffect">
                                  <p:stCondLst>
                                    <p:cond delay="0"/>
                                  </p:stCondLst>
                                  <p:childTnLst>
                                    <p:animRot by="21600000">
                                      <p:cBhvr>
                                        <p:cTn id="27" dur="2000" fill="hold"/>
                                        <p:tgtEl>
                                          <p:spTgt spid="7"/>
                                        </p:tgtEl>
                                        <p:attrNameLst>
                                          <p:attrName>r</p:attrName>
                                        </p:attrNameLst>
                                      </p:cBhvr>
                                    </p:animRot>
                                  </p:childTnLst>
                                </p:cTn>
                              </p:par>
                            </p:childTnLst>
                          </p:cTn>
                        </p:par>
                        <p:par>
                          <p:cTn id="28" fill="hold">
                            <p:stCondLst>
                              <p:cond delay="9500"/>
                            </p:stCondLst>
                            <p:childTnLst>
                              <p:par>
                                <p:cTn id="29" presetID="8" presetClass="emph" presetSubtype="0" fill="hold" grpId="0" nodeType="afterEffect">
                                  <p:stCondLst>
                                    <p:cond delay="0"/>
                                  </p:stCondLst>
                                  <p:childTnLst>
                                    <p:animRot by="21600000">
                                      <p:cBhvr>
                                        <p:cTn id="30" dur="2000" fill="hold"/>
                                        <p:tgtEl>
                                          <p:spTgt spid="24"/>
                                        </p:tgtEl>
                                        <p:attrNameLst>
                                          <p:attrName>r</p:attrName>
                                        </p:attrNameLst>
                                      </p:cBhvr>
                                    </p:animRot>
                                  </p:childTnLst>
                                </p:cTn>
                              </p:par>
                            </p:childTnLst>
                          </p:cTn>
                        </p:par>
                        <p:par>
                          <p:cTn id="31" fill="hold">
                            <p:stCondLst>
                              <p:cond delay="11500"/>
                            </p:stCondLst>
                            <p:childTnLst>
                              <p:par>
                                <p:cTn id="32" presetID="8" presetClass="emph" presetSubtype="0" fill="hold" grpId="0" nodeType="afterEffect">
                                  <p:stCondLst>
                                    <p:cond delay="0"/>
                                  </p:stCondLst>
                                  <p:childTnLst>
                                    <p:animRot by="21600000">
                                      <p:cBhvr>
                                        <p:cTn id="33" dur="2000" fill="hold"/>
                                        <p:tgtEl>
                                          <p:spTgt spid="9"/>
                                        </p:tgtEl>
                                        <p:attrNameLst>
                                          <p:attrName>r</p:attrName>
                                        </p:attrNameLst>
                                      </p:cBhvr>
                                    </p:animRot>
                                  </p:childTnLst>
                                </p:cTn>
                              </p:par>
                            </p:childTnLst>
                          </p:cTn>
                        </p:par>
                        <p:par>
                          <p:cTn id="34" fill="hold">
                            <p:stCondLst>
                              <p:cond delay="13500"/>
                            </p:stCondLst>
                            <p:childTnLst>
                              <p:par>
                                <p:cTn id="35" presetID="8" presetClass="emph" presetSubtype="0" fill="hold" grpId="0" nodeType="afterEffect">
                                  <p:stCondLst>
                                    <p:cond delay="0"/>
                                  </p:stCondLst>
                                  <p:childTnLst>
                                    <p:animRot by="21600000">
                                      <p:cBhvr>
                                        <p:cTn id="36" dur="2000" fill="hold"/>
                                        <p:tgtEl>
                                          <p:spTgt spid="13"/>
                                        </p:tgtEl>
                                        <p:attrNameLst>
                                          <p:attrName>r</p:attrName>
                                        </p:attrNameLst>
                                      </p:cBhvr>
                                    </p:animRot>
                                  </p:childTnLst>
                                </p:cTn>
                              </p:par>
                            </p:childTnLst>
                          </p:cTn>
                        </p:par>
                        <p:par>
                          <p:cTn id="37" fill="hold">
                            <p:stCondLst>
                              <p:cond delay="15500"/>
                            </p:stCondLst>
                            <p:childTnLst>
                              <p:par>
                                <p:cTn id="38" presetID="8" presetClass="emph" presetSubtype="0" fill="hold" grpId="0" nodeType="afterEffect">
                                  <p:stCondLst>
                                    <p:cond delay="0"/>
                                  </p:stCondLst>
                                  <p:childTnLst>
                                    <p:animRot by="21600000">
                                      <p:cBhvr>
                                        <p:cTn id="39" dur="2000" fill="hold"/>
                                        <p:tgtEl>
                                          <p:spTgt spid="6"/>
                                        </p:tgtEl>
                                        <p:attrNameLst>
                                          <p:attrName>r</p:attrName>
                                        </p:attrNameLst>
                                      </p:cBhvr>
                                    </p:animRot>
                                  </p:childTnLst>
                                </p:cTn>
                              </p:par>
                            </p:childTnLst>
                          </p:cTn>
                        </p:par>
                        <p:par>
                          <p:cTn id="40" fill="hold">
                            <p:stCondLst>
                              <p:cond delay="17500"/>
                            </p:stCondLst>
                            <p:childTnLst>
                              <p:par>
                                <p:cTn id="41" presetID="8" presetClass="emph" presetSubtype="0" fill="hold" grpId="0" nodeType="afterEffect">
                                  <p:stCondLst>
                                    <p:cond delay="0"/>
                                  </p:stCondLst>
                                  <p:childTnLst>
                                    <p:animRot by="21600000">
                                      <p:cBhvr>
                                        <p:cTn id="42" dur="2000" fill="hold"/>
                                        <p:tgtEl>
                                          <p:spTgt spid="20"/>
                                        </p:tgtEl>
                                        <p:attrNameLst>
                                          <p:attrName>r</p:attrName>
                                        </p:attrNameLst>
                                      </p:cBhvr>
                                    </p:animRot>
                                  </p:childTnLst>
                                </p:cTn>
                              </p:par>
                            </p:childTnLst>
                          </p:cTn>
                        </p:par>
                        <p:par>
                          <p:cTn id="43" fill="hold">
                            <p:stCondLst>
                              <p:cond delay="19500"/>
                            </p:stCondLst>
                            <p:childTnLst>
                              <p:par>
                                <p:cTn id="44" presetID="8" presetClass="emph" presetSubtype="0" fill="hold" grpId="0" nodeType="afterEffect">
                                  <p:stCondLst>
                                    <p:cond delay="0"/>
                                  </p:stCondLst>
                                  <p:childTnLst>
                                    <p:animRot by="21600000">
                                      <p:cBhvr>
                                        <p:cTn id="45" dur="2000" fill="hold"/>
                                        <p:tgtEl>
                                          <p:spTgt spid="8"/>
                                        </p:tgtEl>
                                        <p:attrNameLst>
                                          <p:attrName>r</p:attrName>
                                        </p:attrNameLst>
                                      </p:cBhvr>
                                    </p:animRot>
                                  </p:childTnLst>
                                </p:cTn>
                              </p:par>
                              <p:par>
                                <p:cTn id="46" presetID="22" presetClass="entr" presetSubtype="8" fill="hold" nodeType="withEffect">
                                  <p:stCondLst>
                                    <p:cond delay="0"/>
                                  </p:stCondLst>
                                  <p:childTnLst>
                                    <p:set>
                                      <p:cBhvr>
                                        <p:cTn id="47" dur="1" fill="hold">
                                          <p:stCondLst>
                                            <p:cond delay="0"/>
                                          </p:stCondLst>
                                        </p:cTn>
                                        <p:tgtEl>
                                          <p:spTgt spid="7172">
                                            <p:txEl>
                                              <p:pRg st="3" end="3"/>
                                            </p:txEl>
                                          </p:spTgt>
                                        </p:tgtEl>
                                        <p:attrNameLst>
                                          <p:attrName>style.visibility</p:attrName>
                                        </p:attrNameLst>
                                      </p:cBhvr>
                                      <p:to>
                                        <p:strVal val="visible"/>
                                      </p:to>
                                    </p:set>
                                    <p:animEffect transition="in" filter="wipe(left)">
                                      <p:cBhvr>
                                        <p:cTn id="48" dur="500"/>
                                        <p:tgtEl>
                                          <p:spTgt spid="7172">
                                            <p:txEl>
                                              <p:pRg st="3" end="3"/>
                                            </p:txEl>
                                          </p:spTgt>
                                        </p:tgtEl>
                                      </p:cBhvr>
                                    </p:animEffect>
                                  </p:childTnLst>
                                </p:cTn>
                              </p:par>
                            </p:childTnLst>
                          </p:cTn>
                        </p:par>
                        <p:par>
                          <p:cTn id="49" fill="hold">
                            <p:stCondLst>
                              <p:cond delay="21500"/>
                            </p:stCondLst>
                            <p:childTnLst>
                              <p:par>
                                <p:cTn id="50" presetID="22" presetClass="entr" presetSubtype="8" fill="hold" nodeType="afterEffect">
                                  <p:stCondLst>
                                    <p:cond delay="0"/>
                                  </p:stCondLst>
                                  <p:childTnLst>
                                    <p:set>
                                      <p:cBhvr>
                                        <p:cTn id="51" dur="1" fill="hold">
                                          <p:stCondLst>
                                            <p:cond delay="0"/>
                                          </p:stCondLst>
                                        </p:cTn>
                                        <p:tgtEl>
                                          <p:spTgt spid="7172">
                                            <p:txEl>
                                              <p:pRg st="4" end="4"/>
                                            </p:txEl>
                                          </p:spTgt>
                                        </p:tgtEl>
                                        <p:attrNameLst>
                                          <p:attrName>style.visibility</p:attrName>
                                        </p:attrNameLst>
                                      </p:cBhvr>
                                      <p:to>
                                        <p:strVal val="visible"/>
                                      </p:to>
                                    </p:set>
                                    <p:animEffect transition="in" filter="wipe(left)">
                                      <p:cBhvr>
                                        <p:cTn id="52" dur="500"/>
                                        <p:tgtEl>
                                          <p:spTgt spid="7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3" grpId="0" animBg="1"/>
      <p:bldP spid="14" grpId="0" animBg="1"/>
      <p:bldP spid="20" grpId="0" animBg="1"/>
      <p:bldP spid="2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30BD48C-322F-410D-9F05-3F590AF9ECB6}" type="slidenum">
              <a:rPr lang="en-US" smtClean="0">
                <a:solidFill>
                  <a:schemeClr val="tx2"/>
                </a:solidFill>
              </a:rPr>
              <a:pPr/>
              <a:t>44</a:t>
            </a:fld>
            <a:endParaRPr lang="en-US">
              <a:solidFill>
                <a:schemeClr val="tx2"/>
              </a:solidFill>
            </a:endParaRPr>
          </a:p>
        </p:txBody>
      </p:sp>
      <p:sp>
        <p:nvSpPr>
          <p:cNvPr id="8195" name="Rectangle 2"/>
          <p:cNvSpPr>
            <a:spLocks noGrp="1" noChangeArrowheads="1"/>
          </p:cNvSpPr>
          <p:nvPr>
            <p:ph type="title"/>
          </p:nvPr>
        </p:nvSpPr>
        <p:spPr>
          <a:xfrm>
            <a:off x="2590800" y="152400"/>
            <a:ext cx="8001000" cy="623888"/>
          </a:xfrm>
        </p:spPr>
        <p:txBody>
          <a:bodyPr/>
          <a:lstStyle/>
          <a:p>
            <a:pPr eaLnBrk="1" hangingPunct="1"/>
            <a:r>
              <a:rPr lang="en-US" sz="2800"/>
              <a:t>Some Member Functions in </a:t>
            </a:r>
            <a:r>
              <a:rPr lang="en-US" sz="2800">
                <a:latin typeface="Arial" charset="0"/>
              </a:rPr>
              <a:t>XmlTextReader</a:t>
            </a:r>
            <a:r>
              <a:rPr lang="en-US" sz="2800"/>
              <a:t> Class</a:t>
            </a:r>
          </a:p>
        </p:txBody>
      </p:sp>
      <p:graphicFrame>
        <p:nvGraphicFramePr>
          <p:cNvPr id="563238" name="Group 38"/>
          <p:cNvGraphicFramePr>
            <a:graphicFrameLocks noGrp="1"/>
          </p:cNvGraphicFramePr>
          <p:nvPr>
            <p:ph idx="1"/>
          </p:nvPr>
        </p:nvGraphicFramePr>
        <p:xfrm>
          <a:off x="1676400" y="457201"/>
          <a:ext cx="8610600" cy="5878529"/>
        </p:xfrm>
        <a:graphic>
          <a:graphicData uri="http://schemas.openxmlformats.org/drawingml/2006/table">
            <a:tbl>
              <a:tblPr/>
              <a:tblGrid>
                <a:gridCol w="21336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1079367">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 </a:t>
                      </a:r>
                      <a:r>
                        <a:rPr kumimoji="0" lang="en-US" sz="1800" b="0" i="0" u="none" strike="noStrike" cap="none" normalizeH="0" baseline="0" dirty="0" err="1">
                          <a:ln>
                            <a:noFill/>
                          </a:ln>
                          <a:solidFill>
                            <a:schemeClr val="tx1"/>
                          </a:solidFill>
                          <a:effectLst/>
                          <a:latin typeface="Times New Roman" pitchFamily="18" charset="0"/>
                        </a:rPr>
                        <a:t>AttributeCount</a:t>
                      </a:r>
                      <a:r>
                        <a:rPr kumimoji="0" lang="en-US" sz="1800" b="0" i="0" u="none" strike="noStrike" cap="none" normalizeH="0" baseline="0" dirty="0">
                          <a:ln>
                            <a:noFill/>
                          </a:ln>
                          <a:solidFill>
                            <a:schemeClr val="tx1"/>
                          </a:solidFill>
                          <a:effectLst/>
                          <a:latin typeface="Times New Roman" pitchFamily="18" charset="0"/>
                        </a:rPr>
                        <a:t>  </a:t>
                      </a:r>
                    </a:p>
                  </a:txBody>
                  <a:tcPr marT="45716" marB="45716"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the number of attributes on the current node.</a:t>
                      </a:r>
                    </a:p>
                  </a:txBody>
                  <a:tcPr marT="45716" marB="45716"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Depth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Overridden. Gets the depth of the current node to the root in the XML document.</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EOF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Overridden. Gets a value indicating whether the reader is positioned at the end of the stream.</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HasAttributes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a value indicating whether the current node has any attributes (inherited from </a:t>
                      </a:r>
                      <a:r>
                        <a:rPr kumimoji="0" lang="en-US" sz="1800" b="0" i="0" u="none" strike="noStrike" cap="none" normalizeH="0" baseline="0" dirty="0" err="1">
                          <a:ln>
                            <a:noFill/>
                          </a:ln>
                          <a:solidFill>
                            <a:schemeClr val="tx1"/>
                          </a:solidFill>
                          <a:effectLst/>
                          <a:latin typeface="Times New Roman" pitchFamily="18" charset="0"/>
                        </a:rPr>
                        <a:t>XmlReader</a:t>
                      </a:r>
                      <a:r>
                        <a:rPr kumimoji="0" lang="en-US" sz="1800" b="0" i="0" u="none" strike="noStrike" cap="none" normalizeH="0" baseline="0" dirty="0">
                          <a:ln>
                            <a:noFill/>
                          </a:ln>
                          <a:solidFill>
                            <a:schemeClr val="tx1"/>
                          </a:solidFill>
                          <a:effectLst/>
                          <a:latin typeface="Times New Roman" pitchFamily="18" charset="0"/>
                        </a:rPr>
                        <a:t>)</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HasValue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a value indicating whether the current node can have a Value other than String.Empty.</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IsEmptyElement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a value indicating whether the current node is an empty element (for example, &lt;MyElement/&gt;).</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79365">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Name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the qualified name of the current node.</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79365">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Value </a:t>
                      </a:r>
                    </a:p>
                  </a:txBody>
                  <a:tcPr marT="45716" marB="45716"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Overridden. Gets the text value of the current node.</a:t>
                      </a:r>
                    </a:p>
                  </a:txBody>
                  <a:tcPr marT="45716" marB="45716"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ValueType  </a:t>
                      </a:r>
                    </a:p>
                  </a:txBody>
                  <a:tcPr marT="45716" marB="45716"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imes New Roman" pitchFamily="18" charset="0"/>
                        </a:rPr>
                        <a:t>Gets The Common Language Runtime (CLR) type for the current node (inherited from </a:t>
                      </a:r>
                      <a:r>
                        <a:rPr kumimoji="0" lang="en-US" sz="1800" b="0" i="0" u="none" strike="noStrike" cap="none" normalizeH="0" baseline="0" dirty="0" err="1">
                          <a:ln>
                            <a:noFill/>
                          </a:ln>
                          <a:solidFill>
                            <a:schemeClr val="tx1"/>
                          </a:solidFill>
                          <a:effectLst/>
                          <a:latin typeface="Times New Roman" pitchFamily="18" charset="0"/>
                        </a:rPr>
                        <a:t>XmlReader</a:t>
                      </a:r>
                      <a:r>
                        <a:rPr kumimoji="0" lang="en-US" sz="1800" b="0" i="0" u="none" strike="noStrike" cap="none" normalizeH="0" baseline="0" dirty="0">
                          <a:ln>
                            <a:noFill/>
                          </a:ln>
                          <a:solidFill>
                            <a:schemeClr val="tx1"/>
                          </a:solidFill>
                          <a:effectLst/>
                          <a:latin typeface="Times New Roman" pitchFamily="18" charset="0"/>
                        </a:rPr>
                        <a:t>)</a:t>
                      </a:r>
                    </a:p>
                  </a:txBody>
                  <a:tcPr marT="45716" marB="45716"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215" name="Line 26"/>
          <p:cNvSpPr>
            <a:spLocks noChangeShapeType="1"/>
          </p:cNvSpPr>
          <p:nvPr/>
        </p:nvSpPr>
        <p:spPr bwMode="auto">
          <a:xfrm>
            <a:off x="1676400" y="1524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6" name="Line 27"/>
          <p:cNvSpPr>
            <a:spLocks noChangeShapeType="1"/>
          </p:cNvSpPr>
          <p:nvPr/>
        </p:nvSpPr>
        <p:spPr bwMode="auto">
          <a:xfrm>
            <a:off x="1676400" y="2133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7" name="Line 28"/>
          <p:cNvSpPr>
            <a:spLocks noChangeShapeType="1"/>
          </p:cNvSpPr>
          <p:nvPr/>
        </p:nvSpPr>
        <p:spPr bwMode="auto">
          <a:xfrm>
            <a:off x="1676400" y="2819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8" name="Line 29"/>
          <p:cNvSpPr>
            <a:spLocks noChangeShapeType="1"/>
          </p:cNvSpPr>
          <p:nvPr/>
        </p:nvSpPr>
        <p:spPr bwMode="auto">
          <a:xfrm>
            <a:off x="1676400" y="3505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9" name="Line 30"/>
          <p:cNvSpPr>
            <a:spLocks noChangeShapeType="1"/>
          </p:cNvSpPr>
          <p:nvPr/>
        </p:nvSpPr>
        <p:spPr bwMode="auto">
          <a:xfrm>
            <a:off x="1676400" y="4114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0" name="Line 31"/>
          <p:cNvSpPr>
            <a:spLocks noChangeShapeType="1"/>
          </p:cNvSpPr>
          <p:nvPr/>
        </p:nvSpPr>
        <p:spPr bwMode="auto">
          <a:xfrm>
            <a:off x="1676400" y="4800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1" name="Line 32"/>
          <p:cNvSpPr>
            <a:spLocks noChangeShapeType="1"/>
          </p:cNvSpPr>
          <p:nvPr/>
        </p:nvSpPr>
        <p:spPr bwMode="auto">
          <a:xfrm>
            <a:off x="1676400" y="5257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2" name="Line 33"/>
          <p:cNvSpPr>
            <a:spLocks noChangeShapeType="1"/>
          </p:cNvSpPr>
          <p:nvPr/>
        </p:nvSpPr>
        <p:spPr bwMode="auto">
          <a:xfrm>
            <a:off x="1676400" y="5715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3" name="Line 34"/>
          <p:cNvSpPr>
            <a:spLocks noChangeShapeType="1"/>
          </p:cNvSpPr>
          <p:nvPr/>
        </p:nvSpPr>
        <p:spPr bwMode="auto">
          <a:xfrm>
            <a:off x="1676400" y="632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4" name="Line 35"/>
          <p:cNvSpPr>
            <a:spLocks noChangeShapeType="1"/>
          </p:cNvSpPr>
          <p:nvPr/>
        </p:nvSpPr>
        <p:spPr bwMode="auto">
          <a:xfrm>
            <a:off x="1676400" y="121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5" name="Line 36"/>
          <p:cNvSpPr>
            <a:spLocks noChangeShapeType="1"/>
          </p:cNvSpPr>
          <p:nvPr/>
        </p:nvSpPr>
        <p:spPr bwMode="auto">
          <a:xfrm>
            <a:off x="3733800" y="12192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ular Callout 4"/>
          <p:cNvSpPr>
            <a:spLocks noChangeArrowheads="1"/>
          </p:cNvSpPr>
          <p:nvPr/>
        </p:nvSpPr>
        <p:spPr bwMode="auto">
          <a:xfrm>
            <a:off x="7162800" y="5105400"/>
            <a:ext cx="3124200" cy="1447800"/>
          </a:xfrm>
          <a:prstGeom prst="wedgeRectCallout">
            <a:avLst>
              <a:gd name="adj1" fmla="val -37819"/>
              <a:gd name="adj2" fmla="val -237097"/>
            </a:avLst>
          </a:prstGeom>
          <a:solidFill>
            <a:srgbClr val="FFFFCC"/>
          </a:solidFill>
          <a:ln w="9525" algn="ctr">
            <a:solidFill>
              <a:srgbClr val="FFFF00"/>
            </a:solidFill>
            <a:round/>
            <a:headEnd/>
            <a:tailEnd/>
          </a:ln>
        </p:spPr>
        <p:txBody>
          <a:bodyPr/>
          <a:lstStyle/>
          <a:p>
            <a:r>
              <a:rPr lang="en-US" dirty="0"/>
              <a:t>Local file is used. You can use a remote file, e.g., http://venus.sod.asu.edu/WSRepository/xml/Courses.xml</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259B239-DEB8-4F76-851B-076579AEE7E3}" type="slidenum">
              <a:rPr lang="en-US" smtClean="0">
                <a:solidFill>
                  <a:schemeClr val="tx2"/>
                </a:solidFill>
              </a:rPr>
              <a:pPr/>
              <a:t>45</a:t>
            </a:fld>
            <a:endParaRPr lang="en-US">
              <a:solidFill>
                <a:schemeClr val="tx2"/>
              </a:solidFill>
            </a:endParaRPr>
          </a:p>
        </p:txBody>
      </p:sp>
      <p:sp>
        <p:nvSpPr>
          <p:cNvPr id="9220" name="Rectangle 2"/>
          <p:cNvSpPr>
            <a:spLocks noGrp="1" noChangeArrowheads="1"/>
          </p:cNvSpPr>
          <p:nvPr>
            <p:ph type="title"/>
          </p:nvPr>
        </p:nvSpPr>
        <p:spPr/>
        <p:txBody>
          <a:bodyPr/>
          <a:lstStyle/>
          <a:p>
            <a:pPr eaLnBrk="1" hangingPunct="1"/>
            <a:r>
              <a:rPr lang="en-US" sz="2800" dirty="0"/>
              <a:t>Read the XML Doc like Reading a Text File</a:t>
            </a:r>
          </a:p>
        </p:txBody>
      </p:sp>
      <p:sp>
        <p:nvSpPr>
          <p:cNvPr id="9221" name="Rectangle 3"/>
          <p:cNvSpPr>
            <a:spLocks noGrp="1" noChangeArrowheads="1"/>
          </p:cNvSpPr>
          <p:nvPr>
            <p:ph type="body" idx="1"/>
          </p:nvPr>
        </p:nvSpPr>
        <p:spPr>
          <a:xfrm>
            <a:off x="1981200" y="1371600"/>
            <a:ext cx="8497888" cy="4876800"/>
          </a:xfrm>
        </p:spPr>
        <p:txBody>
          <a:bodyPr>
            <a:normAutofit fontScale="92500" lnSpcReduction="10000"/>
          </a:bodyPr>
          <a:lstStyle/>
          <a:p>
            <a:pPr eaLnBrk="1" hangingPunct="1">
              <a:lnSpc>
                <a:spcPct val="80000"/>
              </a:lnSpc>
              <a:buFont typeface="Wingdings" pitchFamily="2" charset="2"/>
              <a:buNone/>
            </a:pPr>
            <a:r>
              <a:rPr lang="en-US" sz="2400" dirty="0" err="1">
                <a:latin typeface="Arial" charset="0"/>
              </a:rPr>
              <a:t>XmlTextReader</a:t>
            </a:r>
            <a:r>
              <a:rPr lang="en-US" sz="2400" dirty="0">
                <a:latin typeface="Arial" charset="0"/>
              </a:rPr>
              <a:t> reader = null;</a:t>
            </a:r>
          </a:p>
          <a:p>
            <a:pPr eaLnBrk="1" hangingPunct="1">
              <a:lnSpc>
                <a:spcPct val="80000"/>
              </a:lnSpc>
              <a:buFont typeface="Wingdings" pitchFamily="2" charset="2"/>
              <a:buNone/>
            </a:pPr>
            <a:r>
              <a:rPr lang="en-US" sz="2400" dirty="0">
                <a:latin typeface="Arial" charset="0"/>
              </a:rPr>
              <a:t>try {</a:t>
            </a:r>
          </a:p>
          <a:p>
            <a:pPr eaLnBrk="1" hangingPunct="1">
              <a:lnSpc>
                <a:spcPct val="80000"/>
              </a:lnSpc>
              <a:buFont typeface="Wingdings" pitchFamily="2" charset="2"/>
              <a:buNone/>
            </a:pPr>
            <a:r>
              <a:rPr lang="en-US" sz="2400" dirty="0">
                <a:latin typeface="Arial" charset="0"/>
              </a:rPr>
              <a:t>	</a:t>
            </a:r>
            <a:r>
              <a:rPr lang="en-US" sz="2400" dirty="0">
                <a:solidFill>
                  <a:srgbClr val="0000FF"/>
                </a:solidFill>
                <a:latin typeface="Arial" charset="0"/>
              </a:rPr>
              <a:t>reader = new </a:t>
            </a:r>
            <a:r>
              <a:rPr lang="en-US" sz="2400" dirty="0" err="1">
                <a:solidFill>
                  <a:srgbClr val="0000FF"/>
                </a:solidFill>
                <a:latin typeface="Arial" charset="0"/>
              </a:rPr>
              <a:t>XmlTextReader</a:t>
            </a:r>
            <a:r>
              <a:rPr lang="en-US" sz="2400" dirty="0">
                <a:solidFill>
                  <a:srgbClr val="0000FF"/>
                </a:solidFill>
                <a:latin typeface="Arial" charset="0"/>
              </a:rPr>
              <a:t> (“Courses.xml”);</a:t>
            </a:r>
          </a:p>
          <a:p>
            <a:pPr eaLnBrk="1" hangingPunct="1">
              <a:lnSpc>
                <a:spcPct val="80000"/>
              </a:lnSpc>
              <a:buFont typeface="Wingdings" pitchFamily="2" charset="2"/>
              <a:buNone/>
            </a:pPr>
            <a:r>
              <a:rPr lang="en-US" sz="2400" dirty="0">
                <a:solidFill>
                  <a:srgbClr val="0000FF"/>
                </a:solidFill>
                <a:latin typeface="Arial" charset="0"/>
              </a:rPr>
              <a:t>	</a:t>
            </a:r>
            <a:r>
              <a:rPr lang="en-US" sz="2400" dirty="0" err="1">
                <a:latin typeface="Arial" charset="0"/>
                <a:cs typeface="Arial" charset="0"/>
              </a:rPr>
              <a:t>reader.WhitespaceHandling</a:t>
            </a:r>
            <a:r>
              <a:rPr lang="en-US" sz="2400" dirty="0">
                <a:latin typeface="Arial" charset="0"/>
                <a:cs typeface="Arial" charset="0"/>
              </a:rPr>
              <a:t> = </a:t>
            </a:r>
            <a:r>
              <a:rPr lang="en-US" sz="2400" dirty="0" err="1">
                <a:latin typeface="Arial" charset="0"/>
                <a:cs typeface="Arial" charset="0"/>
              </a:rPr>
              <a:t>WhitespaceHandling.None</a:t>
            </a:r>
            <a:r>
              <a:rPr lang="en-US" sz="2400" dirty="0">
                <a:latin typeface="Arial" charset="0"/>
                <a:cs typeface="Arial" charset="0"/>
              </a:rPr>
              <a:t>;</a:t>
            </a:r>
            <a:endParaRPr lang="en-US" sz="2400" dirty="0">
              <a:solidFill>
                <a:srgbClr val="0000FF"/>
              </a:solidFill>
              <a:latin typeface="Arial" charset="0"/>
              <a:cs typeface="Arial" charset="0"/>
            </a:endParaRPr>
          </a:p>
          <a:p>
            <a:pPr eaLnBrk="1" hangingPunct="1">
              <a:lnSpc>
                <a:spcPct val="80000"/>
              </a:lnSpc>
              <a:buFont typeface="Wingdings" pitchFamily="2" charset="2"/>
              <a:buNone/>
            </a:pPr>
            <a:r>
              <a:rPr lang="en-US" sz="2400" dirty="0">
                <a:latin typeface="Arial" charset="0"/>
              </a:rPr>
              <a:t>	</a:t>
            </a:r>
            <a:r>
              <a:rPr lang="en-US" sz="2400" dirty="0">
                <a:solidFill>
                  <a:srgbClr val="C00000"/>
                </a:solidFill>
                <a:latin typeface="Arial" charset="0"/>
              </a:rPr>
              <a:t>while</a:t>
            </a:r>
            <a:r>
              <a:rPr lang="en-US" sz="2400" dirty="0">
                <a:latin typeface="Arial" charset="0"/>
              </a:rPr>
              <a:t> (</a:t>
            </a:r>
            <a:r>
              <a:rPr lang="en-US" sz="2400" dirty="0" err="1">
                <a:solidFill>
                  <a:srgbClr val="0000FF"/>
                </a:solidFill>
                <a:latin typeface="Arial" charset="0"/>
              </a:rPr>
              <a:t>reader.Read</a:t>
            </a:r>
            <a:r>
              <a:rPr lang="en-US" sz="2400" dirty="0">
                <a:solidFill>
                  <a:srgbClr val="0000FF"/>
                </a:solidFill>
                <a:latin typeface="Arial" charset="0"/>
              </a:rPr>
              <a:t> ()</a:t>
            </a:r>
            <a:r>
              <a:rPr lang="en-US" sz="2400" dirty="0">
                <a:latin typeface="Arial" charset="0"/>
              </a:rPr>
              <a:t>) {</a:t>
            </a:r>
          </a:p>
          <a:p>
            <a:pPr eaLnBrk="1" hangingPunct="1">
              <a:lnSpc>
                <a:spcPct val="80000"/>
              </a:lnSpc>
              <a:buFont typeface="Wingdings" pitchFamily="2" charset="2"/>
              <a:buNone/>
            </a:pPr>
            <a:r>
              <a:rPr lang="en-US" sz="2400" dirty="0">
                <a:latin typeface="Arial" charset="0"/>
              </a:rPr>
              <a:t>		</a:t>
            </a:r>
            <a:r>
              <a:rPr lang="en-US" sz="2400" dirty="0" err="1">
                <a:latin typeface="Arial" charset="0"/>
              </a:rPr>
              <a:t>Console.WriteLine</a:t>
            </a:r>
            <a:r>
              <a:rPr lang="en-US" sz="2400" dirty="0">
                <a:latin typeface="Arial" charset="0"/>
              </a:rPr>
              <a:t> (“Type={0}</a:t>
            </a:r>
            <a:r>
              <a:rPr lang="en-US" sz="2400" dirty="0">
                <a:solidFill>
                  <a:srgbClr val="0000FF"/>
                </a:solidFill>
                <a:latin typeface="Arial" charset="0"/>
              </a:rPr>
              <a:t>\</a:t>
            </a:r>
            <a:r>
              <a:rPr lang="en-US" sz="2400" dirty="0" err="1">
                <a:solidFill>
                  <a:srgbClr val="0000FF"/>
                </a:solidFill>
                <a:latin typeface="Arial" charset="0"/>
              </a:rPr>
              <a:t>t</a:t>
            </a:r>
            <a:r>
              <a:rPr lang="en-US" sz="2400" dirty="0" err="1">
                <a:latin typeface="Arial" charset="0"/>
              </a:rPr>
              <a:t>Name</a:t>
            </a:r>
            <a:r>
              <a:rPr lang="en-US" sz="2400" dirty="0">
                <a:latin typeface="Arial" charset="0"/>
              </a:rPr>
              <a:t>={1}</a:t>
            </a:r>
            <a:r>
              <a:rPr lang="en-US" sz="2400" dirty="0">
                <a:solidFill>
                  <a:srgbClr val="0000FF"/>
                </a:solidFill>
                <a:latin typeface="Arial" charset="0"/>
              </a:rPr>
              <a:t>\</a:t>
            </a:r>
            <a:r>
              <a:rPr lang="en-US" sz="2400" dirty="0" err="1">
                <a:solidFill>
                  <a:srgbClr val="0000FF"/>
                </a:solidFill>
                <a:latin typeface="Arial" charset="0"/>
              </a:rPr>
              <a:t>t</a:t>
            </a:r>
            <a:r>
              <a:rPr lang="en-US" sz="2400" dirty="0" err="1">
                <a:latin typeface="Arial" charset="0"/>
              </a:rPr>
              <a:t>Value</a:t>
            </a:r>
            <a:r>
              <a:rPr lang="en-US" sz="2400" dirty="0">
                <a:latin typeface="Arial" charset="0"/>
              </a:rPr>
              <a:t>={2}”,</a:t>
            </a:r>
          </a:p>
          <a:p>
            <a:pPr eaLnBrk="1" hangingPunct="1">
              <a:lnSpc>
                <a:spcPct val="80000"/>
              </a:lnSpc>
              <a:buFont typeface="Wingdings" pitchFamily="2" charset="2"/>
              <a:buNone/>
            </a:pPr>
            <a:r>
              <a:rPr lang="en-US" sz="2400" dirty="0">
                <a:latin typeface="Arial" charset="0"/>
              </a:rPr>
              <a:t>		</a:t>
            </a:r>
            <a:r>
              <a:rPr lang="en-US" sz="2400" dirty="0" err="1">
                <a:solidFill>
                  <a:srgbClr val="0000FF"/>
                </a:solidFill>
                <a:latin typeface="Arial" charset="0"/>
              </a:rPr>
              <a:t>reader.NodeType</a:t>
            </a:r>
            <a:r>
              <a:rPr lang="en-US" sz="2400" dirty="0">
                <a:latin typeface="Arial" charset="0"/>
              </a:rPr>
              <a:t>, </a:t>
            </a:r>
            <a:r>
              <a:rPr lang="en-US" sz="2400" dirty="0" err="1">
                <a:solidFill>
                  <a:srgbClr val="0000FF"/>
                </a:solidFill>
                <a:latin typeface="Arial" charset="0"/>
              </a:rPr>
              <a:t>reader.Name</a:t>
            </a:r>
            <a:r>
              <a:rPr lang="en-US" sz="2400" dirty="0">
                <a:latin typeface="Arial" charset="0"/>
              </a:rPr>
              <a:t>, </a:t>
            </a:r>
            <a:r>
              <a:rPr lang="en-US" sz="2400" dirty="0" err="1">
                <a:solidFill>
                  <a:srgbClr val="0000FF"/>
                </a:solidFill>
                <a:latin typeface="Arial" charset="0"/>
              </a:rPr>
              <a:t>reader.Value</a:t>
            </a:r>
            <a:r>
              <a:rPr lang="en-US" sz="2400" dirty="0">
                <a:latin typeface="Arial" charset="0"/>
              </a:rPr>
              <a:t>);</a:t>
            </a:r>
          </a:p>
          <a:p>
            <a:pPr eaLnBrk="1" hangingPunct="1">
              <a:lnSpc>
                <a:spcPct val="80000"/>
              </a:lnSpc>
              <a:buFont typeface="Wingdings" pitchFamily="2" charset="2"/>
              <a:buNone/>
            </a:pPr>
            <a:r>
              <a:rPr lang="en-US" sz="2400" dirty="0">
                <a:latin typeface="Arial" charset="0"/>
              </a:rPr>
              <a:t>	}</a:t>
            </a:r>
          </a:p>
          <a:p>
            <a:pPr eaLnBrk="1" hangingPunct="1">
              <a:lnSpc>
                <a:spcPct val="80000"/>
              </a:lnSpc>
              <a:buFont typeface="Wingdings" pitchFamily="2" charset="2"/>
              <a:buNone/>
            </a:pPr>
            <a:r>
              <a:rPr lang="en-US" sz="2400" dirty="0">
                <a:latin typeface="Arial" charset="0"/>
              </a:rPr>
              <a:t>}</a:t>
            </a:r>
          </a:p>
          <a:p>
            <a:pPr eaLnBrk="1" hangingPunct="1">
              <a:lnSpc>
                <a:spcPct val="80000"/>
              </a:lnSpc>
              <a:buFont typeface="Wingdings" pitchFamily="2" charset="2"/>
              <a:buNone/>
            </a:pPr>
            <a:r>
              <a:rPr lang="en-US" sz="2400" dirty="0">
                <a:latin typeface="Arial" charset="0"/>
              </a:rPr>
              <a:t>finally {</a:t>
            </a:r>
          </a:p>
          <a:p>
            <a:pPr eaLnBrk="1" hangingPunct="1">
              <a:lnSpc>
                <a:spcPct val="80000"/>
              </a:lnSpc>
              <a:buFont typeface="Wingdings" pitchFamily="2" charset="2"/>
              <a:buNone/>
            </a:pPr>
            <a:r>
              <a:rPr lang="en-US" sz="2400" dirty="0">
                <a:latin typeface="Arial" charset="0"/>
              </a:rPr>
              <a:t>	if (reader != null)</a:t>
            </a:r>
          </a:p>
          <a:p>
            <a:pPr eaLnBrk="1" hangingPunct="1">
              <a:lnSpc>
                <a:spcPct val="80000"/>
              </a:lnSpc>
              <a:buFont typeface="Wingdings" pitchFamily="2" charset="2"/>
              <a:buNone/>
            </a:pPr>
            <a:r>
              <a:rPr lang="en-US" sz="2400" dirty="0">
                <a:latin typeface="Arial" charset="0"/>
              </a:rPr>
              <a:t>		</a:t>
            </a:r>
            <a:r>
              <a:rPr lang="en-US" sz="2400" dirty="0" err="1">
                <a:solidFill>
                  <a:srgbClr val="0000FF"/>
                </a:solidFill>
                <a:latin typeface="Arial" charset="0"/>
              </a:rPr>
              <a:t>reader.Close</a:t>
            </a:r>
            <a:r>
              <a:rPr lang="en-US" sz="2400" dirty="0">
                <a:solidFill>
                  <a:srgbClr val="0000FF"/>
                </a:solidFill>
                <a:latin typeface="Arial" charset="0"/>
              </a:rPr>
              <a:t>();</a:t>
            </a:r>
          </a:p>
          <a:p>
            <a:pPr eaLnBrk="1" hangingPunct="1">
              <a:lnSpc>
                <a:spcPct val="80000"/>
              </a:lnSpc>
              <a:buFont typeface="Wingdings" pitchFamily="2" charset="2"/>
              <a:buNone/>
            </a:pPr>
            <a:r>
              <a:rPr lang="en-US" sz="2400" dirty="0">
                <a:latin typeface="Arial" charset="0"/>
              </a:rPr>
              <a:t>}</a:t>
            </a:r>
          </a:p>
        </p:txBody>
      </p:sp>
      <p:cxnSp>
        <p:nvCxnSpPr>
          <p:cNvPr id="7" name="Straight Connector 6"/>
          <p:cNvCxnSpPr>
            <a:cxnSpLocks noChangeShapeType="1"/>
          </p:cNvCxnSpPr>
          <p:nvPr/>
        </p:nvCxnSpPr>
        <p:spPr bwMode="auto">
          <a:xfrm>
            <a:off x="6705600" y="2436814"/>
            <a:ext cx="1752600" cy="1587"/>
          </a:xfrm>
          <a:prstGeom prst="line">
            <a:avLst/>
          </a:prstGeom>
          <a:noFill/>
          <a:ln w="38100" algn="ctr">
            <a:solidFill>
              <a:srgbClr val="FFFF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82B43D6-4EAD-46FE-A56A-3DC0F8E0753B}" type="slidenum">
              <a:rPr lang="en-US" smtClean="0">
                <a:solidFill>
                  <a:schemeClr val="tx2"/>
                </a:solidFill>
              </a:rPr>
              <a:pPr/>
              <a:t>46</a:t>
            </a:fld>
            <a:endParaRPr lang="en-US">
              <a:solidFill>
                <a:schemeClr val="tx2"/>
              </a:solidFill>
            </a:endParaRPr>
          </a:p>
        </p:txBody>
      </p:sp>
      <p:sp>
        <p:nvSpPr>
          <p:cNvPr id="10243" name="Rectangle 2"/>
          <p:cNvSpPr>
            <a:spLocks noGrp="1" noChangeArrowheads="1"/>
          </p:cNvSpPr>
          <p:nvPr>
            <p:ph type="title"/>
          </p:nvPr>
        </p:nvSpPr>
        <p:spPr/>
        <p:txBody>
          <a:bodyPr/>
          <a:lstStyle/>
          <a:p>
            <a:pPr eaLnBrk="1" hangingPunct="1"/>
            <a:r>
              <a:rPr lang="en-US"/>
              <a:t>Also Print the Attributes</a:t>
            </a:r>
          </a:p>
        </p:txBody>
      </p:sp>
      <p:sp>
        <p:nvSpPr>
          <p:cNvPr id="10244" name="Rectangle 3"/>
          <p:cNvSpPr>
            <a:spLocks noGrp="1" noChangeArrowheads="1"/>
          </p:cNvSpPr>
          <p:nvPr>
            <p:ph type="body" idx="1"/>
          </p:nvPr>
        </p:nvSpPr>
        <p:spPr>
          <a:xfrm>
            <a:off x="2209800" y="1066800"/>
            <a:ext cx="8269288" cy="5791200"/>
          </a:xfrm>
        </p:spPr>
        <p:txBody>
          <a:bodyPr>
            <a:normAutofit lnSpcReduction="10000"/>
          </a:bodyPr>
          <a:lstStyle/>
          <a:p>
            <a:pPr>
              <a:lnSpc>
                <a:spcPct val="80000"/>
              </a:lnSpc>
              <a:buNone/>
              <a:tabLst>
                <a:tab pos="798513" algn="l"/>
                <a:tab pos="1262063" algn="l"/>
                <a:tab pos="1712913" algn="l"/>
                <a:tab pos="2176463" algn="l"/>
                <a:tab pos="2627313" algn="l"/>
              </a:tabLst>
            </a:pPr>
            <a:r>
              <a:rPr lang="en-US" sz="2000" dirty="0">
                <a:latin typeface="Arial" charset="0"/>
              </a:rPr>
              <a:t>try {</a:t>
            </a:r>
          </a:p>
          <a:p>
            <a:pPr>
              <a:lnSpc>
                <a:spcPct val="80000"/>
              </a:lnSpc>
              <a:buNone/>
              <a:tabLst>
                <a:tab pos="798513" algn="l"/>
                <a:tab pos="1262063" algn="l"/>
                <a:tab pos="1712913" algn="l"/>
                <a:tab pos="2176463" algn="l"/>
                <a:tab pos="2627313" algn="l"/>
              </a:tabLst>
            </a:pPr>
            <a:r>
              <a:rPr lang="en-US" sz="2000" dirty="0">
                <a:latin typeface="Arial" charset="0"/>
              </a:rPr>
              <a:t>	reader = new </a:t>
            </a:r>
            <a:r>
              <a:rPr lang="en-US" sz="2000" dirty="0" err="1">
                <a:latin typeface="Arial" charset="0"/>
              </a:rPr>
              <a:t>XmlTextReader</a:t>
            </a:r>
            <a:r>
              <a:rPr lang="en-US" sz="2000" dirty="0">
                <a:latin typeface="Arial" charset="0"/>
              </a:rPr>
              <a:t> (“Courses.xml”); </a:t>
            </a:r>
          </a:p>
          <a:p>
            <a:pPr>
              <a:lnSpc>
                <a:spcPct val="80000"/>
              </a:lnSpc>
              <a:buNone/>
              <a:tabLst>
                <a:tab pos="798513" algn="l"/>
                <a:tab pos="1262063" algn="l"/>
                <a:tab pos="1712913" algn="l"/>
                <a:tab pos="2176463" algn="l"/>
                <a:tab pos="2627313" algn="l"/>
              </a:tabLst>
            </a:pPr>
            <a:r>
              <a:rPr lang="en-US" sz="2000" dirty="0">
                <a:latin typeface="Arial" charset="0"/>
              </a:rPr>
              <a:t>	</a:t>
            </a:r>
            <a:r>
              <a:rPr lang="en-US" sz="2000" dirty="0">
                <a:solidFill>
                  <a:srgbClr val="C00000"/>
                </a:solidFill>
                <a:latin typeface="Arial" charset="0"/>
              </a:rPr>
              <a:t>while</a:t>
            </a:r>
            <a:r>
              <a:rPr lang="en-US" sz="2000" dirty="0">
                <a:latin typeface="Arial" charset="0"/>
              </a:rPr>
              <a:t> (</a:t>
            </a:r>
            <a:r>
              <a:rPr lang="en-US" sz="2000" dirty="0" err="1">
                <a:latin typeface="Arial" charset="0"/>
              </a:rPr>
              <a:t>reader.Read</a:t>
            </a:r>
            <a:r>
              <a:rPr lang="en-US" sz="2000" dirty="0">
                <a:latin typeface="Arial" charset="0"/>
              </a:rPr>
              <a:t>()) {</a:t>
            </a:r>
          </a:p>
          <a:p>
            <a:pPr>
              <a:lnSpc>
                <a:spcPct val="80000"/>
              </a:lnSpc>
              <a:buNone/>
              <a:tabLst>
                <a:tab pos="798513" algn="l"/>
                <a:tab pos="1262063" algn="l"/>
                <a:tab pos="1712913" algn="l"/>
                <a:tab pos="2176463" algn="l"/>
                <a:tab pos="2627313" algn="l"/>
              </a:tabLst>
            </a:pPr>
            <a:r>
              <a:rPr lang="en-US" sz="2000" dirty="0">
                <a:latin typeface="Arial" charset="0"/>
              </a:rPr>
              <a:t>		</a:t>
            </a:r>
            <a:r>
              <a:rPr lang="en-US" sz="2000" dirty="0" err="1">
                <a:latin typeface="Arial" charset="0"/>
              </a:rPr>
              <a:t>Console.WriteLine</a:t>
            </a:r>
            <a:r>
              <a:rPr lang="en-US" sz="2000" dirty="0">
                <a:latin typeface="Arial" charset="0"/>
              </a:rPr>
              <a:t> (“Type={0}\</a:t>
            </a:r>
            <a:r>
              <a:rPr lang="en-US" sz="2000" dirty="0" err="1">
                <a:latin typeface="Arial" charset="0"/>
              </a:rPr>
              <a:t>tName</a:t>
            </a:r>
            <a:r>
              <a:rPr lang="en-US" sz="2000" dirty="0">
                <a:latin typeface="Arial" charset="0"/>
              </a:rPr>
              <a:t>={1}\</a:t>
            </a:r>
            <a:r>
              <a:rPr lang="en-US" sz="2000" dirty="0" err="1">
                <a:latin typeface="Arial" charset="0"/>
              </a:rPr>
              <a:t>tValue</a:t>
            </a:r>
            <a:r>
              <a:rPr lang="en-US" sz="2000" dirty="0">
                <a:latin typeface="Arial" charset="0"/>
              </a:rPr>
              <a:t>={2}”,</a:t>
            </a:r>
          </a:p>
          <a:p>
            <a:pPr>
              <a:lnSpc>
                <a:spcPct val="80000"/>
              </a:lnSpc>
              <a:buNone/>
              <a:tabLst>
                <a:tab pos="798513" algn="l"/>
                <a:tab pos="1262063" algn="l"/>
                <a:tab pos="1712913" algn="l"/>
                <a:tab pos="2176463" algn="l"/>
                <a:tab pos="2627313" algn="l"/>
              </a:tabLst>
            </a:pPr>
            <a:r>
              <a:rPr lang="en-US" sz="2000" dirty="0">
                <a:latin typeface="Arial" charset="0"/>
              </a:rPr>
              <a:t>			</a:t>
            </a:r>
            <a:r>
              <a:rPr lang="en-US" sz="2000" dirty="0" err="1">
                <a:latin typeface="Arial" charset="0"/>
              </a:rPr>
              <a:t>reader.NodeType</a:t>
            </a:r>
            <a:r>
              <a:rPr lang="en-US" sz="2000" dirty="0">
                <a:latin typeface="Arial" charset="0"/>
              </a:rPr>
              <a:t>, </a:t>
            </a:r>
            <a:r>
              <a:rPr lang="en-US" sz="2000" dirty="0" err="1">
                <a:latin typeface="Arial" charset="0"/>
              </a:rPr>
              <a:t>reader.Name</a:t>
            </a:r>
            <a:r>
              <a:rPr lang="en-US" sz="2000" dirty="0">
                <a:latin typeface="Arial" charset="0"/>
              </a:rPr>
              <a:t>, </a:t>
            </a:r>
            <a:r>
              <a:rPr lang="en-US" sz="2000" dirty="0" err="1">
                <a:latin typeface="Arial" charset="0"/>
              </a:rPr>
              <a:t>reader.Value</a:t>
            </a:r>
            <a:r>
              <a:rPr lang="en-US" sz="2000" dirty="0">
                <a:latin typeface="Arial" charset="0"/>
              </a:rPr>
              <a:t>);</a:t>
            </a:r>
          </a:p>
          <a:p>
            <a:pPr>
              <a:lnSpc>
                <a:spcPct val="80000"/>
              </a:lnSpc>
              <a:buNone/>
              <a:tabLst>
                <a:tab pos="798513" algn="l"/>
                <a:tab pos="1262063" algn="l"/>
                <a:tab pos="1712913" algn="l"/>
                <a:tab pos="2176463" algn="l"/>
                <a:tab pos="2627313" algn="l"/>
              </a:tabLst>
            </a:pPr>
            <a:r>
              <a:rPr lang="en-US" sz="2000" dirty="0">
                <a:latin typeface="Arial" charset="0"/>
              </a:rPr>
              <a:t>		</a:t>
            </a:r>
            <a:r>
              <a:rPr lang="en-US" sz="2000" dirty="0">
                <a:solidFill>
                  <a:schemeClr val="folHlink"/>
                </a:solidFill>
                <a:latin typeface="Arial" charset="0"/>
              </a:rPr>
              <a:t>If (</a:t>
            </a:r>
            <a:r>
              <a:rPr lang="en-US" sz="2000" dirty="0" err="1">
                <a:solidFill>
                  <a:srgbClr val="C00000"/>
                </a:solidFill>
                <a:latin typeface="Arial" charset="0"/>
              </a:rPr>
              <a:t>reader.AttributeCount</a:t>
            </a:r>
            <a:r>
              <a:rPr lang="en-US" sz="2000" dirty="0">
                <a:solidFill>
                  <a:srgbClr val="C00000"/>
                </a:solidFill>
                <a:latin typeface="Arial" charset="0"/>
              </a:rPr>
              <a:t> &gt; 0</a:t>
            </a:r>
            <a:r>
              <a:rPr lang="en-US" sz="2000" dirty="0">
                <a:solidFill>
                  <a:schemeClr val="folHlink"/>
                </a:solidFill>
                <a:latin typeface="Arial" charset="0"/>
              </a:rPr>
              <a:t>) {</a:t>
            </a:r>
          </a:p>
          <a:p>
            <a:pPr>
              <a:lnSpc>
                <a:spcPct val="80000"/>
              </a:lnSpc>
              <a:buNone/>
              <a:tabLst>
                <a:tab pos="798513" algn="l"/>
                <a:tab pos="1262063" algn="l"/>
                <a:tab pos="1712913" algn="l"/>
                <a:tab pos="2176463" algn="l"/>
                <a:tab pos="2627313" algn="l"/>
              </a:tabLst>
            </a:pPr>
            <a:r>
              <a:rPr lang="en-US" sz="2000" dirty="0">
                <a:solidFill>
                  <a:schemeClr val="folHlink"/>
                </a:solidFill>
                <a:latin typeface="Arial" charset="0"/>
              </a:rPr>
              <a:t>			</a:t>
            </a:r>
            <a:r>
              <a:rPr lang="en-US" sz="2000" dirty="0">
                <a:solidFill>
                  <a:srgbClr val="C00000"/>
                </a:solidFill>
                <a:latin typeface="Arial" charset="0"/>
              </a:rPr>
              <a:t>while</a:t>
            </a:r>
            <a:r>
              <a:rPr lang="en-US" sz="2000" dirty="0">
                <a:solidFill>
                  <a:schemeClr val="folHlink"/>
                </a:solidFill>
                <a:latin typeface="Arial" charset="0"/>
              </a:rPr>
              <a:t> (</a:t>
            </a:r>
            <a:r>
              <a:rPr lang="en-US" sz="2000" dirty="0" err="1">
                <a:solidFill>
                  <a:schemeClr val="folHlink"/>
                </a:solidFill>
                <a:latin typeface="Arial" charset="0"/>
              </a:rPr>
              <a:t>reader.MoveToNextAttribute</a:t>
            </a:r>
            <a:r>
              <a:rPr lang="en-US" sz="2000" dirty="0">
                <a:solidFill>
                  <a:schemeClr val="folHlink"/>
                </a:solidFill>
                <a:latin typeface="Arial" charset="0"/>
              </a:rPr>
              <a:t>()) {</a:t>
            </a:r>
          </a:p>
          <a:p>
            <a:pPr>
              <a:lnSpc>
                <a:spcPct val="80000"/>
              </a:lnSpc>
              <a:buNone/>
              <a:tabLst>
                <a:tab pos="798513" algn="l"/>
                <a:tab pos="1262063" algn="l"/>
                <a:tab pos="1712913" algn="l"/>
                <a:tab pos="2176463" algn="l"/>
                <a:tab pos="2627313" algn="l"/>
              </a:tabLst>
            </a:pPr>
            <a:r>
              <a:rPr lang="en-US" sz="2000" dirty="0">
                <a:solidFill>
                  <a:schemeClr val="folHlink"/>
                </a:solidFill>
                <a:latin typeface="Arial" charset="0"/>
              </a:rPr>
              <a:t>				</a:t>
            </a:r>
            <a:r>
              <a:rPr lang="en-US" sz="2000" dirty="0" err="1">
                <a:solidFill>
                  <a:schemeClr val="folHlink"/>
                </a:solidFill>
                <a:latin typeface="Arial" charset="0"/>
              </a:rPr>
              <a:t>Console.WriteLine</a:t>
            </a:r>
            <a:r>
              <a:rPr lang="en-US" sz="2000" dirty="0">
                <a:solidFill>
                  <a:schemeClr val="folHlink"/>
                </a:solidFill>
                <a:latin typeface="Arial" charset="0"/>
              </a:rPr>
              <a:t> (“Type={0}\</a:t>
            </a:r>
            <a:r>
              <a:rPr lang="en-US" sz="2000" dirty="0" err="1">
                <a:solidFill>
                  <a:schemeClr val="folHlink"/>
                </a:solidFill>
                <a:latin typeface="Arial" charset="0"/>
              </a:rPr>
              <a:t>tName</a:t>
            </a:r>
            <a:r>
              <a:rPr lang="en-US" sz="2000" dirty="0">
                <a:solidFill>
                  <a:schemeClr val="folHlink"/>
                </a:solidFill>
                <a:latin typeface="Arial" charset="0"/>
              </a:rPr>
              <a:t>={1}\</a:t>
            </a:r>
            <a:r>
              <a:rPr lang="en-US" sz="2000" dirty="0" err="1">
                <a:solidFill>
                  <a:schemeClr val="folHlink"/>
                </a:solidFill>
                <a:latin typeface="Arial" charset="0"/>
              </a:rPr>
              <a:t>tValue</a:t>
            </a:r>
            <a:r>
              <a:rPr lang="en-US" sz="2000" dirty="0">
                <a:solidFill>
                  <a:schemeClr val="folHlink"/>
                </a:solidFill>
                <a:latin typeface="Arial" charset="0"/>
              </a:rPr>
              <a:t>={2}”,`</a:t>
            </a:r>
          </a:p>
          <a:p>
            <a:pPr>
              <a:lnSpc>
                <a:spcPct val="80000"/>
              </a:lnSpc>
              <a:buNone/>
              <a:tabLst>
                <a:tab pos="798513" algn="l"/>
                <a:tab pos="1262063" algn="l"/>
                <a:tab pos="1712913" algn="l"/>
                <a:tab pos="2176463" algn="l"/>
                <a:tab pos="2627313" algn="l"/>
              </a:tabLst>
            </a:pPr>
            <a:r>
              <a:rPr lang="en-US" sz="2000" dirty="0">
                <a:solidFill>
                  <a:schemeClr val="folHlink"/>
                </a:solidFill>
                <a:latin typeface="Arial" charset="0"/>
              </a:rPr>
              <a:t>						</a:t>
            </a:r>
            <a:r>
              <a:rPr lang="en-US" sz="2000" dirty="0" err="1">
                <a:solidFill>
                  <a:schemeClr val="folHlink"/>
                </a:solidFill>
                <a:latin typeface="Arial" charset="0"/>
              </a:rPr>
              <a:t>reader.NodeType</a:t>
            </a:r>
            <a:r>
              <a:rPr lang="en-US" sz="2000" dirty="0">
                <a:solidFill>
                  <a:schemeClr val="folHlink"/>
                </a:solidFill>
                <a:latin typeface="Arial" charset="0"/>
              </a:rPr>
              <a:t>, </a:t>
            </a:r>
            <a:r>
              <a:rPr lang="en-US" sz="2000" dirty="0" err="1">
                <a:solidFill>
                  <a:schemeClr val="folHlink"/>
                </a:solidFill>
                <a:latin typeface="Arial" charset="0"/>
              </a:rPr>
              <a:t>reader.Name</a:t>
            </a:r>
            <a:r>
              <a:rPr lang="en-US" sz="2000" dirty="0">
                <a:solidFill>
                  <a:schemeClr val="folHlink"/>
                </a:solidFill>
                <a:latin typeface="Arial" charset="0"/>
              </a:rPr>
              <a:t>, </a:t>
            </a:r>
            <a:r>
              <a:rPr lang="en-US" sz="2000" dirty="0" err="1">
                <a:solidFill>
                  <a:schemeClr val="folHlink"/>
                </a:solidFill>
                <a:latin typeface="Arial" charset="0"/>
              </a:rPr>
              <a:t>reader.Value</a:t>
            </a:r>
            <a:r>
              <a:rPr lang="en-US" sz="2000" dirty="0">
                <a:solidFill>
                  <a:schemeClr val="folHlink"/>
                </a:solidFill>
                <a:latin typeface="Arial" charset="0"/>
              </a:rPr>
              <a:t>);</a:t>
            </a:r>
          </a:p>
          <a:p>
            <a:pPr>
              <a:lnSpc>
                <a:spcPct val="80000"/>
              </a:lnSpc>
              <a:buNone/>
              <a:tabLst>
                <a:tab pos="798513" algn="l"/>
                <a:tab pos="1262063" algn="l"/>
                <a:tab pos="1712913" algn="l"/>
                <a:tab pos="2176463" algn="l"/>
                <a:tab pos="2627313" algn="l"/>
              </a:tabLst>
            </a:pPr>
            <a:r>
              <a:rPr lang="en-US" sz="2000" dirty="0">
                <a:latin typeface="Arial" charset="0"/>
              </a:rPr>
              <a:t>			}</a:t>
            </a:r>
          </a:p>
          <a:p>
            <a:pPr>
              <a:lnSpc>
                <a:spcPct val="80000"/>
              </a:lnSpc>
              <a:buNone/>
              <a:tabLst>
                <a:tab pos="798513" algn="l"/>
                <a:tab pos="1262063" algn="l"/>
                <a:tab pos="1712913" algn="l"/>
                <a:tab pos="2176463" algn="l"/>
                <a:tab pos="2627313" algn="l"/>
              </a:tabLst>
            </a:pPr>
            <a:r>
              <a:rPr lang="en-US" sz="2000" dirty="0">
                <a:latin typeface="Arial" charset="0"/>
              </a:rPr>
              <a:t>		}</a:t>
            </a:r>
          </a:p>
          <a:p>
            <a:pPr>
              <a:lnSpc>
                <a:spcPct val="80000"/>
              </a:lnSpc>
              <a:buNone/>
              <a:tabLst>
                <a:tab pos="798513" algn="l"/>
                <a:tab pos="1262063" algn="l"/>
                <a:tab pos="1712913" algn="l"/>
                <a:tab pos="2176463" algn="l"/>
                <a:tab pos="2627313" algn="l"/>
              </a:tabLst>
            </a:pPr>
            <a:r>
              <a:rPr lang="en-US" sz="2000" dirty="0">
                <a:latin typeface="Arial" charset="0"/>
              </a:rPr>
              <a:t>	}</a:t>
            </a:r>
          </a:p>
          <a:p>
            <a:pPr>
              <a:lnSpc>
                <a:spcPct val="80000"/>
              </a:lnSpc>
              <a:buNone/>
              <a:tabLst>
                <a:tab pos="798513" algn="l"/>
                <a:tab pos="1262063" algn="l"/>
                <a:tab pos="1712913" algn="l"/>
                <a:tab pos="2176463" algn="l"/>
                <a:tab pos="2627313" algn="l"/>
              </a:tabLst>
            </a:pPr>
            <a:r>
              <a:rPr lang="en-US" sz="2000" dirty="0">
                <a:latin typeface="Arial" charset="0"/>
              </a:rPr>
              <a:t>}</a:t>
            </a:r>
          </a:p>
          <a:p>
            <a:pPr>
              <a:lnSpc>
                <a:spcPct val="80000"/>
              </a:lnSpc>
              <a:buNone/>
              <a:tabLst>
                <a:tab pos="798513" algn="l"/>
                <a:tab pos="1262063" algn="l"/>
                <a:tab pos="1712913" algn="l"/>
                <a:tab pos="2176463" algn="l"/>
                <a:tab pos="2627313" algn="l"/>
              </a:tabLst>
            </a:pPr>
            <a:r>
              <a:rPr lang="en-US" sz="2000" dirty="0">
                <a:latin typeface="Arial" charset="0"/>
              </a:rPr>
              <a:t>finally {</a:t>
            </a:r>
          </a:p>
          <a:p>
            <a:pPr>
              <a:lnSpc>
                <a:spcPct val="80000"/>
              </a:lnSpc>
              <a:buNone/>
              <a:tabLst>
                <a:tab pos="798513" algn="l"/>
                <a:tab pos="1262063" algn="l"/>
                <a:tab pos="1712913" algn="l"/>
                <a:tab pos="2176463" algn="l"/>
                <a:tab pos="2627313" algn="l"/>
              </a:tabLst>
            </a:pPr>
            <a:r>
              <a:rPr lang="en-US" sz="2000" dirty="0">
                <a:latin typeface="Arial" charset="0"/>
              </a:rPr>
              <a:t>	if (reader != null)</a:t>
            </a:r>
          </a:p>
          <a:p>
            <a:pPr>
              <a:lnSpc>
                <a:spcPct val="80000"/>
              </a:lnSpc>
              <a:buNone/>
              <a:tabLst>
                <a:tab pos="798513" algn="l"/>
                <a:tab pos="1262063" algn="l"/>
                <a:tab pos="1712913" algn="l"/>
                <a:tab pos="2176463" algn="l"/>
                <a:tab pos="2627313" algn="l"/>
              </a:tabLst>
            </a:pPr>
            <a:r>
              <a:rPr lang="en-US" sz="2000" dirty="0">
                <a:latin typeface="Arial" charset="0"/>
              </a:rPr>
              <a:t>	</a:t>
            </a:r>
            <a:r>
              <a:rPr lang="en-US" sz="2000" dirty="0" err="1">
                <a:latin typeface="Arial" charset="0"/>
              </a:rPr>
              <a:t>reader.Close</a:t>
            </a:r>
            <a:r>
              <a:rPr lang="en-US" sz="2000" dirty="0">
                <a:latin typeface="Arial" charset="0"/>
              </a:rPr>
              <a:t> ();</a:t>
            </a:r>
          </a:p>
          <a:p>
            <a:pPr>
              <a:lnSpc>
                <a:spcPct val="80000"/>
              </a:lnSpc>
              <a:buNone/>
              <a:tabLst>
                <a:tab pos="798513" algn="l"/>
                <a:tab pos="1262063" algn="l"/>
                <a:tab pos="1712913" algn="l"/>
                <a:tab pos="2176463" algn="l"/>
                <a:tab pos="2627313" algn="l"/>
              </a:tabLst>
            </a:pPr>
            <a:r>
              <a:rPr lang="en-US" sz="2000" dirty="0">
                <a:latin typeface="Arial" charset="0"/>
              </a:rPr>
              <a:t>}</a:t>
            </a:r>
          </a:p>
        </p:txBody>
      </p:sp>
      <p:sp>
        <p:nvSpPr>
          <p:cNvPr id="6" name="Rectangle 5"/>
          <p:cNvSpPr/>
          <p:nvPr/>
        </p:nvSpPr>
        <p:spPr bwMode="auto">
          <a:xfrm>
            <a:off x="4800600" y="4038600"/>
            <a:ext cx="5678488" cy="2667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a:lstStyle/>
          <a:p>
            <a:pPr>
              <a:defRPr/>
            </a:pPr>
            <a:r>
              <a:rPr lang="en-US" dirty="0"/>
              <a:t>What does this line of code do?</a:t>
            </a:r>
          </a:p>
          <a:p>
            <a:pPr>
              <a:defRPr/>
            </a:pPr>
            <a:r>
              <a:rPr lang="en-US" dirty="0">
                <a:latin typeface="Arial" charset="0"/>
              </a:rPr>
              <a:t>      </a:t>
            </a:r>
          </a:p>
          <a:p>
            <a:pPr marL="342900" indent="-342900">
              <a:buFontTx/>
              <a:buAutoNum type="alphaUcParenBoth"/>
              <a:defRPr/>
            </a:pPr>
            <a:r>
              <a:rPr lang="en-US" dirty="0">
                <a:latin typeface="+mj-lt"/>
              </a:rPr>
              <a:t>Create an unshaped object</a:t>
            </a:r>
          </a:p>
          <a:p>
            <a:pPr marL="342900" indent="-342900">
              <a:buFontTx/>
              <a:buAutoNum type="alphaUcParenBoth"/>
              <a:defRPr/>
            </a:pPr>
            <a:r>
              <a:rPr lang="en-US" dirty="0">
                <a:latin typeface="+mj-lt"/>
              </a:rPr>
              <a:t>Create a tree and load the elements of the file into the tree;</a:t>
            </a:r>
          </a:p>
          <a:p>
            <a:pPr marL="342900" indent="-342900">
              <a:buFontTx/>
              <a:buAutoNum type="alphaUcParenBoth"/>
              <a:defRPr/>
            </a:pPr>
            <a:r>
              <a:rPr lang="en-US" dirty="0">
                <a:latin typeface="+mj-lt"/>
              </a:rPr>
              <a:t>Create an object and shape the object according to the node of the file “Courses.xml”;</a:t>
            </a:r>
          </a:p>
          <a:p>
            <a:pPr marL="342900" indent="-342900">
              <a:buFontTx/>
              <a:buAutoNum type="alphaUcParenBoth"/>
              <a:defRPr/>
            </a:pPr>
            <a:r>
              <a:rPr lang="en-US" dirty="0">
                <a:latin typeface="+mj-lt"/>
              </a:rPr>
              <a:t>Load the element at the cursor into an object</a:t>
            </a:r>
          </a:p>
        </p:txBody>
      </p:sp>
      <p:sp>
        <p:nvSpPr>
          <p:cNvPr id="7" name="Oval Callout 6"/>
          <p:cNvSpPr>
            <a:spLocks noChangeArrowheads="1"/>
          </p:cNvSpPr>
          <p:nvPr/>
        </p:nvSpPr>
        <p:spPr bwMode="auto">
          <a:xfrm>
            <a:off x="8305800" y="838200"/>
            <a:ext cx="609600" cy="457200"/>
          </a:xfrm>
          <a:prstGeom prst="wedgeEllipseCallout">
            <a:avLst>
              <a:gd name="adj1" fmla="val -107995"/>
              <a:gd name="adj2" fmla="val 97634"/>
            </a:avLst>
          </a:prstGeom>
          <a:solidFill>
            <a:srgbClr val="FFFFCC"/>
          </a:solidFill>
          <a:ln w="9525" algn="ctr">
            <a:solidFill>
              <a:schemeClr val="tx1"/>
            </a:solidFill>
            <a:round/>
            <a:headEnd/>
            <a:tailEnd/>
          </a:ln>
        </p:spPr>
        <p:txBody>
          <a:bodyPr/>
          <a:lstStyle/>
          <a:p>
            <a:pPr algn="ctr"/>
            <a:r>
              <a:rPr lang="en-US">
                <a:solidFill>
                  <a:srgbClr val="C00000"/>
                </a:solidFill>
              </a:rPr>
              <a:t>?</a:t>
            </a:r>
          </a:p>
        </p:txBody>
      </p:sp>
      <p:sp>
        <p:nvSpPr>
          <p:cNvPr id="8" name="Oval Callout 7"/>
          <p:cNvSpPr/>
          <p:nvPr/>
        </p:nvSpPr>
        <p:spPr bwMode="auto">
          <a:xfrm>
            <a:off x="1752600" y="1981200"/>
            <a:ext cx="609600" cy="457200"/>
          </a:xfrm>
          <a:prstGeom prst="wedgeEllipseCallout">
            <a:avLst>
              <a:gd name="adj1" fmla="val 208221"/>
              <a:gd name="adj2" fmla="val -59122"/>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a:t>?</a:t>
            </a:r>
          </a:p>
        </p:txBody>
      </p:sp>
      <p:cxnSp>
        <p:nvCxnSpPr>
          <p:cNvPr id="10" name="Straight Connector 9"/>
          <p:cNvCxnSpPr>
            <a:cxnSpLocks noChangeShapeType="1"/>
          </p:cNvCxnSpPr>
          <p:nvPr/>
        </p:nvCxnSpPr>
        <p:spPr bwMode="auto">
          <a:xfrm>
            <a:off x="2590800" y="1676400"/>
            <a:ext cx="5257800" cy="0"/>
          </a:xfrm>
          <a:prstGeom prst="line">
            <a:avLst/>
          </a:prstGeom>
          <a:noFill/>
          <a:ln w="9525" algn="ctr">
            <a:solidFill>
              <a:srgbClr val="C00000"/>
            </a:solidFill>
            <a:round/>
            <a:headEnd/>
            <a:tailEnd/>
          </a:ln>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3352800" y="1981200"/>
            <a:ext cx="1676400" cy="0"/>
          </a:xfrm>
          <a:prstGeom prst="line">
            <a:avLst/>
          </a:prstGeom>
          <a:noFill/>
          <a:ln w="9525" algn="ctr">
            <a:solidFill>
              <a:srgbClr val="C000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bg/>
                                          </p:spTgt>
                                        </p:tgtEl>
                                        <p:attrNameLst>
                                          <p:attrName>style.visibility</p:attrName>
                                        </p:attrNameLst>
                                      </p:cBhvr>
                                      <p:to>
                                        <p:strVal val="visible"/>
                                      </p:to>
                                    </p:set>
                                    <p:animEffect transition="in" filter="fade">
                                      <p:cBhvr>
                                        <p:cTn id="14" dur="2000"/>
                                        <p:tgtEl>
                                          <p:spTgt spid="6">
                                            <p:bg/>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2000"/>
                                        <p:tgtEl>
                                          <p:spTgt spid="6">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2000"/>
                                        <p:tgtEl>
                                          <p:spTgt spid="6">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2000"/>
                                        <p:tgtEl>
                                          <p:spTgt spid="6">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2000"/>
                                        <p:tgtEl>
                                          <p:spTgt spid="6">
                                            <p:txEl>
                                              <p:pRg st="4" end="4"/>
                                            </p:txEl>
                                          </p:spTgt>
                                        </p:tgtEl>
                                      </p:cBhvr>
                                    </p:animEffect>
                                  </p:childTnLst>
                                </p:cTn>
                              </p:par>
                              <p:par>
                                <p:cTn id="30" presetID="10" presetClass="entr" presetSubtype="0" fill="hold" grpId="0" nodeType="withEffect">
                                  <p:stCondLst>
                                    <p:cond delay="0"/>
                                  </p:stCondLst>
                                  <p:iterate type="lt">
                                    <p:tmPct val="0"/>
                                  </p:iterate>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2000"/>
                                        <p:tgtEl>
                                          <p:spTgt spid="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9" presetClass="emph" presetSubtype="0" fill="hold" nodeType="clickEffect">
                                  <p:stCondLst>
                                    <p:cond delay="0"/>
                                  </p:stCondLst>
                                  <p:childTnLst>
                                    <p:animClr clrSpc="rgb" dir="cw">
                                      <p:cBhvr override="childStyle">
                                        <p:cTn id="36" dur="500" fill="hold"/>
                                        <p:tgtEl>
                                          <p:spTgt spid="6">
                                            <p:txEl>
                                              <p:pRg st="4" end="4"/>
                                            </p:txEl>
                                          </p:spTgt>
                                        </p:tgtEl>
                                        <p:attrNameLst>
                                          <p:attrName>style.color</p:attrName>
                                        </p:attrNameLst>
                                      </p:cBhvr>
                                      <p:to>
                                        <a:srgbClr val="990000"/>
                                      </p:to>
                                    </p:animClr>
                                    <p:animClr clrSpc="rgb" dir="cw">
                                      <p:cBhvr>
                                        <p:cTn id="37" dur="500" fill="hold"/>
                                        <p:tgtEl>
                                          <p:spTgt spid="6">
                                            <p:txEl>
                                              <p:pRg st="4" end="4"/>
                                            </p:txEl>
                                          </p:spTgt>
                                        </p:tgtEl>
                                        <p:attrNameLst>
                                          <p:attrName>fillcolor</p:attrName>
                                        </p:attrNameLst>
                                      </p:cBhvr>
                                      <p:to>
                                        <a:srgbClr val="990000"/>
                                      </p:to>
                                    </p:animClr>
                                    <p:set>
                                      <p:cBhvr>
                                        <p:cTn id="38" dur="500" fill="hold"/>
                                        <p:tgtEl>
                                          <p:spTgt spid="6">
                                            <p:txEl>
                                              <p:pRg st="4" end="4"/>
                                            </p:txEl>
                                          </p:spTgt>
                                        </p:tgtEl>
                                        <p:attrNameLst>
                                          <p:attrName>fill.type</p:attrName>
                                        </p:attrNameLst>
                                      </p:cBhvr>
                                      <p:to>
                                        <p:strVal val="solid"/>
                                      </p:to>
                                    </p:set>
                                    <p:set>
                                      <p:cBhvr>
                                        <p:cTn id="39" dur="500" fill="hold"/>
                                        <p:tgtEl>
                                          <p:spTgt spid="6">
                                            <p:txEl>
                                              <p:pRg st="4" end="4"/>
                                            </p:txEl>
                                          </p:spTgt>
                                        </p:tgtEl>
                                        <p:attrNameLst>
                                          <p:attrName>fill.on</p:attrName>
                                        </p:attrNameLst>
                                      </p:cBhvr>
                                      <p:to>
                                        <p:strVal val="tru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xit" presetSubtype="0" fill="hold" grpId="1" nodeType="click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par>
                                <p:cTn id="49" presetID="22" presetClass="entr" presetSubtype="8"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6" presetClass="emph" presetSubtype="0" fill="hold" nodeType="clickEffect">
                                  <p:stCondLst>
                                    <p:cond delay="0"/>
                                  </p:stCondLst>
                                  <p:iterate type="lt">
                                    <p:tmPct val="4000"/>
                                  </p:iterate>
                                  <p:childTnLst>
                                    <p:set>
                                      <p:cBhvr override="childStyle">
                                        <p:cTn id="55" dur="500" fill="hold"/>
                                        <p:tgtEl>
                                          <p:spTgt spid="6">
                                            <p:txEl>
                                              <p:pRg st="5" end="5"/>
                                            </p:txEl>
                                          </p:spTgt>
                                        </p:tgtEl>
                                        <p:attrNameLst>
                                          <p:attrName>style.color</p:attrName>
                                        </p:attrNameLst>
                                      </p:cBhvr>
                                      <p:to>
                                        <p:clrVal>
                                          <a:schemeClr val="accent1"/>
                                        </p:clrVal>
                                      </p:to>
                                    </p:set>
                                    <p:set>
                                      <p:cBhvr>
                                        <p:cTn id="56" dur="500" fill="hold"/>
                                        <p:tgtEl>
                                          <p:spTgt spid="6">
                                            <p:txEl>
                                              <p:pRg st="5" end="5"/>
                                            </p:txEl>
                                          </p:spTgt>
                                        </p:tgtEl>
                                        <p:attrNameLst>
                                          <p:attrName>fillcolor</p:attrName>
                                        </p:attrNameLst>
                                      </p:cBhvr>
                                      <p:to>
                                        <p:clrVal>
                                          <a:schemeClr val="accent1"/>
                                        </p:clrVal>
                                      </p:to>
                                    </p:set>
                                    <p:set>
                                      <p:cBhvr>
                                        <p:cTn id="57" dur="500" fill="hold"/>
                                        <p:tgtEl>
                                          <p:spTgt spid="6">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animBg="1"/>
      <p:bldP spid="7" grpId="1"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3B6C0EB-C3A5-4343-BC21-7657606BAFC3}" type="slidenum">
              <a:rPr lang="en-US" smtClean="0">
                <a:solidFill>
                  <a:schemeClr val="tx2"/>
                </a:solidFill>
              </a:rPr>
              <a:pPr/>
              <a:t>47</a:t>
            </a:fld>
            <a:endParaRPr lang="en-US">
              <a:solidFill>
                <a:schemeClr val="tx2"/>
              </a:solidFill>
            </a:endParaRPr>
          </a:p>
        </p:txBody>
      </p:sp>
      <p:sp>
        <p:nvSpPr>
          <p:cNvPr id="11267" name="Rectangle 2"/>
          <p:cNvSpPr>
            <a:spLocks noGrp="1" noChangeArrowheads="1"/>
          </p:cNvSpPr>
          <p:nvPr>
            <p:ph type="title"/>
          </p:nvPr>
        </p:nvSpPr>
        <p:spPr>
          <a:xfrm>
            <a:off x="2362200" y="76200"/>
            <a:ext cx="8229600" cy="623888"/>
          </a:xfrm>
        </p:spPr>
        <p:txBody>
          <a:bodyPr/>
          <a:lstStyle/>
          <a:p>
            <a:pPr algn="r" eaLnBrk="1" hangingPunct="1"/>
            <a:r>
              <a:rPr lang="en-US" sz="2800" dirty="0"/>
              <a:t>Extracting a Particular </a:t>
            </a:r>
            <a:r>
              <a:rPr lang="en-US" sz="2800" dirty="0">
                <a:solidFill>
                  <a:schemeClr val="folHlink"/>
                </a:solidFill>
              </a:rPr>
              <a:t>Attribute </a:t>
            </a:r>
            <a:r>
              <a:rPr lang="en-US" sz="2800" dirty="0"/>
              <a:t>Value (e.g. Image)</a:t>
            </a:r>
          </a:p>
        </p:txBody>
      </p:sp>
      <p:sp>
        <p:nvSpPr>
          <p:cNvPr id="11268" name="Rectangle 3"/>
          <p:cNvSpPr>
            <a:spLocks noGrp="1" noChangeArrowheads="1"/>
          </p:cNvSpPr>
          <p:nvPr>
            <p:ph type="body" idx="1"/>
          </p:nvPr>
        </p:nvSpPr>
        <p:spPr>
          <a:xfrm>
            <a:off x="2209800" y="1143000"/>
            <a:ext cx="8269288" cy="5410200"/>
          </a:xfrm>
        </p:spPr>
        <p:txBody>
          <a:bodyPr>
            <a:normAutofit fontScale="85000" lnSpcReduction="20000"/>
          </a:bodyPr>
          <a:lstStyle/>
          <a:p>
            <a:pPr>
              <a:lnSpc>
                <a:spcPct val="80000"/>
              </a:lnSpc>
              <a:buNone/>
              <a:tabLst>
                <a:tab pos="798513" algn="l"/>
                <a:tab pos="1262063" algn="l"/>
                <a:tab pos="1712913" algn="l"/>
                <a:tab pos="2176463" algn="l"/>
                <a:tab pos="2627313" algn="l"/>
              </a:tabLst>
            </a:pPr>
            <a:r>
              <a:rPr lang="en-US" sz="1800" dirty="0">
                <a:latin typeface="Arial" charset="0"/>
              </a:rPr>
              <a:t>try {</a:t>
            </a:r>
          </a:p>
          <a:p>
            <a:pPr>
              <a:lnSpc>
                <a:spcPct val="80000"/>
              </a:lnSpc>
              <a:buNone/>
              <a:tabLst>
                <a:tab pos="798513" algn="l"/>
                <a:tab pos="1262063" algn="l"/>
                <a:tab pos="1712913" algn="l"/>
                <a:tab pos="2176463" algn="l"/>
                <a:tab pos="2627313" algn="l"/>
              </a:tabLst>
            </a:pPr>
            <a:r>
              <a:rPr lang="en-US" sz="1800" dirty="0">
                <a:latin typeface="Arial" charset="0"/>
              </a:rPr>
              <a:t>	 </a:t>
            </a:r>
            <a:r>
              <a:rPr lang="en-US" sz="1800" dirty="0" err="1">
                <a:latin typeface="Arial" charset="0"/>
              </a:rPr>
              <a:t>XmlTextReader</a:t>
            </a:r>
            <a:r>
              <a:rPr lang="en-US" sz="1800" dirty="0">
                <a:latin typeface="Arial" charset="0"/>
              </a:rPr>
              <a:t> reader = new </a:t>
            </a:r>
            <a:r>
              <a:rPr lang="en-US" sz="1800" dirty="0" err="1">
                <a:latin typeface="Arial" charset="0"/>
              </a:rPr>
              <a:t>XmlTextReader</a:t>
            </a:r>
            <a:r>
              <a:rPr lang="en-US" sz="1800" dirty="0">
                <a:latin typeface="Arial" charset="0"/>
              </a:rPr>
              <a:t> (“Courses.xml”); </a:t>
            </a:r>
          </a:p>
          <a:p>
            <a:pPr>
              <a:lnSpc>
                <a:spcPct val="80000"/>
              </a:lnSpc>
              <a:buNone/>
              <a:tabLst>
                <a:tab pos="798513" algn="l"/>
                <a:tab pos="1262063" algn="l"/>
                <a:tab pos="1712913" algn="l"/>
                <a:tab pos="2176463" algn="l"/>
                <a:tab pos="2627313" algn="l"/>
              </a:tabLst>
            </a:pPr>
            <a:r>
              <a:rPr lang="en-US" sz="1800" dirty="0">
                <a:latin typeface="Arial" charset="0"/>
              </a:rPr>
              <a:t>	</a:t>
            </a:r>
            <a:r>
              <a:rPr lang="en-US" sz="1800" dirty="0" err="1">
                <a:latin typeface="Arial" charset="0"/>
              </a:rPr>
              <a:t>reader.Whitespacehandling</a:t>
            </a:r>
            <a:r>
              <a:rPr lang="en-US" sz="1800" dirty="0">
                <a:latin typeface="Arial" charset="0"/>
              </a:rPr>
              <a:t> = </a:t>
            </a:r>
            <a:r>
              <a:rPr lang="en-US" sz="1800" dirty="0" err="1">
                <a:latin typeface="Arial" charset="0"/>
              </a:rPr>
              <a:t>WhitespaceHandling.None</a:t>
            </a: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while (</a:t>
            </a:r>
            <a:r>
              <a:rPr lang="en-US" sz="1800" dirty="0" err="1">
                <a:solidFill>
                  <a:srgbClr val="0000FF"/>
                </a:solidFill>
                <a:latin typeface="Arial" charset="0"/>
              </a:rPr>
              <a:t>reader.Read</a:t>
            </a:r>
            <a:r>
              <a:rPr lang="en-US" sz="1800" dirty="0">
                <a:solidFill>
                  <a:srgbClr val="0000FF"/>
                </a:solidFill>
                <a:latin typeface="Arial" charset="0"/>
              </a:rPr>
              <a:t>()</a:t>
            </a: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if (</a:t>
            </a:r>
            <a:r>
              <a:rPr lang="en-US" sz="1800" dirty="0" err="1">
                <a:solidFill>
                  <a:srgbClr val="0000FF"/>
                </a:solidFill>
                <a:latin typeface="Arial" charset="0"/>
              </a:rPr>
              <a:t>reader.NodeType</a:t>
            </a:r>
            <a:r>
              <a:rPr lang="en-US" sz="1800" dirty="0">
                <a:latin typeface="Arial" charset="0"/>
              </a:rPr>
              <a:t> == </a:t>
            </a:r>
            <a:r>
              <a:rPr lang="en-US" sz="1800" dirty="0" err="1">
                <a:solidFill>
                  <a:srgbClr val="0000FF"/>
                </a:solidFill>
                <a:latin typeface="Arial" charset="0"/>
              </a:rPr>
              <a:t>XmlNodeType.Element</a:t>
            </a:r>
            <a:r>
              <a:rPr lang="en-US" sz="1800" dirty="0">
                <a:latin typeface="Arial" charset="0"/>
              </a:rPr>
              <a:t> &amp;&amp;</a:t>
            </a:r>
          </a:p>
          <a:p>
            <a:pPr>
              <a:lnSpc>
                <a:spcPct val="80000"/>
              </a:lnSpc>
              <a:buNone/>
              <a:tabLst>
                <a:tab pos="798513" algn="l"/>
                <a:tab pos="1262063" algn="l"/>
                <a:tab pos="1712913" algn="l"/>
                <a:tab pos="2176463" algn="l"/>
                <a:tab pos="2627313" algn="l"/>
              </a:tabLst>
            </a:pPr>
            <a:r>
              <a:rPr lang="en-US" sz="1800" dirty="0">
                <a:latin typeface="Arial" charset="0"/>
              </a:rPr>
              <a:t>							     </a:t>
            </a:r>
            <a:r>
              <a:rPr lang="en-US" sz="1800" dirty="0" err="1">
                <a:solidFill>
                  <a:srgbClr val="0000FF"/>
                </a:solidFill>
                <a:latin typeface="Arial" charset="0"/>
              </a:rPr>
              <a:t>reader.Name</a:t>
            </a:r>
            <a:r>
              <a:rPr lang="en-US" sz="1800" dirty="0">
                <a:latin typeface="Arial" charset="0"/>
              </a:rPr>
              <a:t> == “</a:t>
            </a:r>
            <a:r>
              <a:rPr lang="en-US" sz="1800" dirty="0">
                <a:solidFill>
                  <a:srgbClr val="0000FF"/>
                </a:solidFill>
                <a:latin typeface="Arial" charset="0"/>
              </a:rPr>
              <a:t>Course</a:t>
            </a:r>
            <a:r>
              <a:rPr lang="en-US" sz="1800" dirty="0">
                <a:latin typeface="Arial" charset="0"/>
              </a:rPr>
              <a:t>” &amp;&amp;</a:t>
            </a:r>
          </a:p>
          <a:p>
            <a:pPr>
              <a:lnSpc>
                <a:spcPct val="80000"/>
              </a:lnSpc>
              <a:buNone/>
              <a:tabLst>
                <a:tab pos="798513" algn="l"/>
                <a:tab pos="1262063" algn="l"/>
                <a:tab pos="1712913" algn="l"/>
                <a:tab pos="2176463" algn="l"/>
                <a:tab pos="2627313" algn="l"/>
              </a:tabLst>
            </a:pPr>
            <a:r>
              <a:rPr lang="en-US" sz="1800" dirty="0">
                <a:latin typeface="Arial" charset="0"/>
              </a:rPr>
              <a:t>							     </a:t>
            </a:r>
            <a:r>
              <a:rPr lang="en-US" sz="1800" dirty="0" err="1">
                <a:solidFill>
                  <a:srgbClr val="0000FF"/>
                </a:solidFill>
                <a:latin typeface="Arial" charset="0"/>
              </a:rPr>
              <a:t>reader.AttributeCount</a:t>
            </a:r>
            <a:r>
              <a:rPr lang="en-US" sz="1800" dirty="0">
                <a:latin typeface="Arial" charset="0"/>
              </a:rPr>
              <a:t> &gt; 0) {</a:t>
            </a:r>
          </a:p>
          <a:p>
            <a:pPr>
              <a:lnSpc>
                <a:spcPct val="80000"/>
              </a:lnSpc>
              <a:buNone/>
              <a:tabLst>
                <a:tab pos="798513" algn="l"/>
                <a:tab pos="1262063" algn="l"/>
                <a:tab pos="1712913" algn="l"/>
                <a:tab pos="2176463" algn="l"/>
                <a:tab pos="2627313" algn="l"/>
              </a:tabLst>
            </a:pPr>
            <a:r>
              <a:rPr lang="en-US" sz="1800" dirty="0">
                <a:latin typeface="Arial" charset="0"/>
              </a:rPr>
              <a:t>			while (</a:t>
            </a:r>
            <a:r>
              <a:rPr lang="en-US" sz="1800" dirty="0" err="1">
                <a:solidFill>
                  <a:srgbClr val="0000FF"/>
                </a:solidFill>
                <a:latin typeface="Arial" charset="0"/>
              </a:rPr>
              <a:t>reader.MoveToNextAttribute</a:t>
            </a:r>
            <a:r>
              <a:rPr lang="en-US" sz="1800" dirty="0">
                <a:solidFill>
                  <a:srgbClr val="0000FF"/>
                </a:solidFill>
                <a:latin typeface="Arial" charset="0"/>
              </a:rPr>
              <a:t> ()</a:t>
            </a: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if (</a:t>
            </a:r>
            <a:r>
              <a:rPr lang="en-US" sz="1800" dirty="0" err="1">
                <a:solidFill>
                  <a:srgbClr val="0000FF"/>
                </a:solidFill>
                <a:latin typeface="Arial" charset="0"/>
              </a:rPr>
              <a:t>reader.Name</a:t>
            </a:r>
            <a:r>
              <a:rPr lang="en-US" sz="1800" dirty="0">
                <a:latin typeface="Arial" charset="0"/>
              </a:rPr>
              <a:t> == “</a:t>
            </a:r>
            <a:r>
              <a:rPr lang="en-US" sz="1800" dirty="0">
                <a:solidFill>
                  <a:srgbClr val="0000FF"/>
                </a:solidFill>
                <a:latin typeface="Arial" charset="0"/>
              </a:rPr>
              <a:t>Image</a:t>
            </a: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a:t>
            </a:r>
            <a:r>
              <a:rPr lang="en-US" sz="1800" dirty="0" err="1">
                <a:latin typeface="Arial" charset="0"/>
              </a:rPr>
              <a:t>Console.WriteLine</a:t>
            </a:r>
            <a:r>
              <a:rPr lang="en-US" sz="1800" dirty="0">
                <a:latin typeface="Arial" charset="0"/>
              </a:rPr>
              <a:t> (</a:t>
            </a:r>
            <a:r>
              <a:rPr lang="en-US" sz="1800" dirty="0" err="1">
                <a:latin typeface="Arial" charset="0"/>
              </a:rPr>
              <a:t>reader.Value</a:t>
            </a:r>
            <a:r>
              <a:rPr lang="en-US" sz="1800" dirty="0">
                <a:latin typeface="Arial" charset="0"/>
              </a:rPr>
              <a:t>);</a:t>
            </a:r>
          </a:p>
          <a:p>
            <a:pPr>
              <a:lnSpc>
                <a:spcPct val="80000"/>
              </a:lnSpc>
              <a:buNone/>
              <a:tabLst>
                <a:tab pos="798513" algn="l"/>
                <a:tab pos="1262063" algn="l"/>
                <a:tab pos="1712913" algn="l"/>
                <a:tab pos="2176463" algn="l"/>
                <a:tab pos="2627313" algn="l"/>
              </a:tabLst>
            </a:pPr>
            <a:r>
              <a:rPr lang="en-US" sz="1800" dirty="0">
                <a:latin typeface="Arial" charset="0"/>
              </a:rPr>
              <a:t>					break;</a:t>
            </a:r>
          </a:p>
          <a:p>
            <a:pPr>
              <a:lnSpc>
                <a:spcPct val="80000"/>
              </a:lnSpc>
              <a:buNone/>
              <a:tabLst>
                <a:tab pos="798513" algn="l"/>
                <a:tab pos="1262063" algn="l"/>
                <a:tab pos="1712913" algn="l"/>
                <a:tab pos="2176463" algn="l"/>
                <a:tab pos="2627313" algn="l"/>
              </a:tabLst>
            </a:pP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a:t>
            </a:r>
          </a:p>
          <a:p>
            <a:pPr>
              <a:lnSpc>
                <a:spcPct val="80000"/>
              </a:lnSpc>
              <a:buNone/>
              <a:tabLst>
                <a:tab pos="798513" algn="l"/>
                <a:tab pos="1262063" algn="l"/>
                <a:tab pos="1712913" algn="l"/>
                <a:tab pos="2176463" algn="l"/>
                <a:tab pos="2627313" algn="l"/>
              </a:tabLst>
            </a:pPr>
            <a:r>
              <a:rPr lang="en-US" sz="1800" dirty="0">
                <a:latin typeface="Arial" charset="0"/>
              </a:rPr>
              <a:t>finally {</a:t>
            </a:r>
          </a:p>
          <a:p>
            <a:pPr>
              <a:lnSpc>
                <a:spcPct val="80000"/>
              </a:lnSpc>
              <a:buNone/>
              <a:tabLst>
                <a:tab pos="798513" algn="l"/>
                <a:tab pos="1262063" algn="l"/>
                <a:tab pos="1712913" algn="l"/>
                <a:tab pos="2176463" algn="l"/>
                <a:tab pos="2627313" algn="l"/>
              </a:tabLst>
            </a:pPr>
            <a:r>
              <a:rPr lang="en-US" sz="1800" dirty="0">
                <a:latin typeface="Arial" charset="0"/>
              </a:rPr>
              <a:t>	if (reader != null)  </a:t>
            </a:r>
            <a:r>
              <a:rPr lang="en-US" sz="1800" dirty="0" err="1">
                <a:latin typeface="Arial" charset="0"/>
              </a:rPr>
              <a:t>reader.Close</a:t>
            </a:r>
            <a:r>
              <a:rPr lang="en-US" sz="1800" dirty="0">
                <a:latin typeface="Arial" charset="0"/>
              </a:rPr>
              <a:t> ();</a:t>
            </a:r>
          </a:p>
          <a:p>
            <a:pPr>
              <a:lnSpc>
                <a:spcPct val="80000"/>
              </a:lnSpc>
              <a:buNone/>
              <a:tabLst>
                <a:tab pos="798513" algn="l"/>
                <a:tab pos="1262063" algn="l"/>
                <a:tab pos="1712913" algn="l"/>
                <a:tab pos="2176463" algn="l"/>
                <a:tab pos="2627313" algn="l"/>
              </a:tabLst>
            </a:pPr>
            <a:r>
              <a:rPr lang="en-US" sz="1800" dirty="0">
                <a:latin typeface="Arial" charset="0"/>
              </a:rPr>
              <a:t>}</a:t>
            </a:r>
          </a:p>
        </p:txBody>
      </p:sp>
      <p:sp>
        <p:nvSpPr>
          <p:cNvPr id="5" name="Oval Callout 4"/>
          <p:cNvSpPr>
            <a:spLocks noChangeArrowheads="1"/>
          </p:cNvSpPr>
          <p:nvPr/>
        </p:nvSpPr>
        <p:spPr bwMode="auto">
          <a:xfrm>
            <a:off x="1600200" y="3581400"/>
            <a:ext cx="1752600" cy="990600"/>
          </a:xfrm>
          <a:prstGeom prst="wedgeEllipseCallout">
            <a:avLst>
              <a:gd name="adj1" fmla="val 145880"/>
              <a:gd name="adj2" fmla="val -76895"/>
            </a:avLst>
          </a:prstGeom>
          <a:solidFill>
            <a:schemeClr val="accent1"/>
          </a:solidFill>
          <a:ln w="9525" algn="ctr">
            <a:solidFill>
              <a:schemeClr val="tx1"/>
            </a:solidFill>
            <a:round/>
            <a:headEnd/>
            <a:tailEnd/>
          </a:ln>
        </p:spPr>
        <p:txBody>
          <a:bodyPr/>
          <a:lstStyle/>
          <a:p>
            <a:pPr algn="ctr"/>
            <a:r>
              <a:rPr lang="en-US" sz="1600"/>
              <a:t>What  Design Pattern?</a:t>
            </a:r>
          </a:p>
        </p:txBody>
      </p:sp>
      <p:cxnSp>
        <p:nvCxnSpPr>
          <p:cNvPr id="7" name="Straight Connector 6"/>
          <p:cNvCxnSpPr/>
          <p:nvPr/>
        </p:nvCxnSpPr>
        <p:spPr bwMode="auto">
          <a:xfrm>
            <a:off x="4176714" y="3351214"/>
            <a:ext cx="3138487" cy="1587"/>
          </a:xfrm>
          <a:prstGeom prst="line">
            <a:avLst/>
          </a:prstGeom>
          <a:solidFill>
            <a:schemeClr val="accent1"/>
          </a:solidFill>
          <a:ln w="19050" cap="flat" cmpd="sng" algn="ctr">
            <a:solidFill>
              <a:schemeClr val="accent1">
                <a:lumMod val="75000"/>
              </a:schemeClr>
            </a:solidFill>
            <a:prstDash val="solid"/>
            <a:round/>
            <a:headEnd type="none" w="med" len="med"/>
            <a:tailEnd type="none" w="med" len="med"/>
          </a:ln>
          <a:effectLst/>
        </p:spPr>
      </p:cxnSp>
      <p:sp>
        <p:nvSpPr>
          <p:cNvPr id="9" name="Oval Callout 8"/>
          <p:cNvSpPr>
            <a:spLocks noChangeArrowheads="1"/>
          </p:cNvSpPr>
          <p:nvPr/>
        </p:nvSpPr>
        <p:spPr bwMode="auto">
          <a:xfrm>
            <a:off x="1600200" y="3581400"/>
            <a:ext cx="1752600" cy="990600"/>
          </a:xfrm>
          <a:prstGeom prst="wedgeEllipseCallout">
            <a:avLst>
              <a:gd name="adj1" fmla="val 146423"/>
              <a:gd name="adj2" fmla="val -76895"/>
            </a:avLst>
          </a:prstGeom>
          <a:solidFill>
            <a:srgbClr val="FFFFCC"/>
          </a:solidFill>
          <a:ln w="9525" algn="ctr">
            <a:solidFill>
              <a:schemeClr val="tx1"/>
            </a:solidFill>
            <a:round/>
            <a:headEnd/>
            <a:tailEnd/>
          </a:ln>
        </p:spPr>
        <p:txBody>
          <a:bodyPr/>
          <a:lstStyle/>
          <a:p>
            <a:pPr algn="ctr"/>
            <a:r>
              <a:rPr lang="en-US"/>
              <a:t>Iteration pattern</a:t>
            </a:r>
          </a:p>
        </p:txBody>
      </p:sp>
      <p:sp>
        <p:nvSpPr>
          <p:cNvPr id="11272" name="Rounded Rectangular Callout 7"/>
          <p:cNvSpPr>
            <a:spLocks noChangeArrowheads="1"/>
          </p:cNvSpPr>
          <p:nvPr/>
        </p:nvSpPr>
        <p:spPr bwMode="auto">
          <a:xfrm>
            <a:off x="8261350" y="6019800"/>
            <a:ext cx="2362200" cy="762000"/>
          </a:xfrm>
          <a:prstGeom prst="wedgeRoundRectCallout">
            <a:avLst>
              <a:gd name="adj1" fmla="val -49296"/>
              <a:gd name="adj2" fmla="val -87500"/>
              <a:gd name="adj3" fmla="val 16667"/>
            </a:avLst>
          </a:prstGeom>
          <a:solidFill>
            <a:srgbClr val="FFFFCC"/>
          </a:solidFill>
          <a:ln w="9525" algn="ctr">
            <a:solidFill>
              <a:schemeClr val="tx1"/>
            </a:solidFill>
            <a:round/>
            <a:headEnd/>
            <a:tailEnd/>
          </a:ln>
        </p:spPr>
        <p:txBody>
          <a:bodyPr/>
          <a:lstStyle/>
          <a:p>
            <a:r>
              <a:rPr lang="en-US"/>
              <a:t>See text section 4.2.2 for full working code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1600200" y="990600"/>
            <a:ext cx="8269288" cy="5143500"/>
          </a:xfrm>
        </p:spPr>
        <p:txBody>
          <a:bodyPr/>
          <a:lstStyle/>
          <a:p>
            <a:pPr eaLnBrk="1" hangingPunct="1"/>
            <a:r>
              <a:rPr lang="en-US" dirty="0"/>
              <a:t>The </a:t>
            </a:r>
            <a:r>
              <a:rPr lang="en-US" i="1" dirty="0" err="1"/>
              <a:t>XmlDocument</a:t>
            </a:r>
            <a:r>
              <a:rPr lang="en-US" i="1" dirty="0"/>
              <a:t> </a:t>
            </a:r>
            <a:r>
              <a:rPr lang="en-US" dirty="0"/>
              <a:t>class is more frequently used for reading and modifying existing XML documents. </a:t>
            </a:r>
          </a:p>
          <a:p>
            <a:pPr eaLnBrk="1" hangingPunct="1"/>
            <a:r>
              <a:rPr lang="en-US" i="1" dirty="0" err="1"/>
              <a:t>XmlTextWriter</a:t>
            </a:r>
            <a:r>
              <a:rPr lang="en-US" i="1" dirty="0"/>
              <a:t> </a:t>
            </a:r>
            <a:r>
              <a:rPr lang="en-US" dirty="0"/>
              <a:t>is designed for creating an XML file from scratch, and it features an assortment of</a:t>
            </a:r>
            <a:r>
              <a:rPr lang="en-US" b="1" dirty="0"/>
              <a:t> </a:t>
            </a:r>
            <a:r>
              <a:rPr lang="en-US" i="1" dirty="0"/>
              <a:t>Write </a:t>
            </a:r>
            <a:r>
              <a:rPr lang="en-US" dirty="0"/>
              <a:t>methods that emit various types of XML, including </a:t>
            </a:r>
          </a:p>
          <a:p>
            <a:pPr lvl="1" eaLnBrk="1" hangingPunct="1"/>
            <a:r>
              <a:rPr lang="en-US" dirty="0"/>
              <a:t>Document</a:t>
            </a:r>
          </a:p>
          <a:p>
            <a:pPr lvl="1" eaLnBrk="1" hangingPunct="1"/>
            <a:r>
              <a:rPr lang="en-US" dirty="0"/>
              <a:t>elements, </a:t>
            </a:r>
          </a:p>
          <a:p>
            <a:pPr lvl="1" eaLnBrk="1" hangingPunct="1"/>
            <a:r>
              <a:rPr lang="en-US" dirty="0"/>
              <a:t>attributes,</a:t>
            </a:r>
          </a:p>
          <a:p>
            <a:pPr lvl="1" eaLnBrk="1" hangingPunct="1"/>
            <a:r>
              <a:rPr lang="en-US" dirty="0"/>
              <a:t>comments, </a:t>
            </a:r>
          </a:p>
          <a:p>
            <a:pPr lvl="1" eaLnBrk="1" hangingPunct="1"/>
            <a:r>
              <a:rPr lang="en-US" dirty="0"/>
              <a:t>and more.</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D33EBE0-9CD6-4066-81B7-027C5AA1D1D3}" type="slidenum">
              <a:rPr lang="en-US" smtClean="0">
                <a:solidFill>
                  <a:schemeClr val="tx2"/>
                </a:solidFill>
              </a:rPr>
              <a:pPr/>
              <a:t>48</a:t>
            </a:fld>
            <a:endParaRPr lang="en-US">
              <a:solidFill>
                <a:schemeClr val="tx2"/>
              </a:solidFill>
            </a:endParaRPr>
          </a:p>
        </p:txBody>
      </p:sp>
      <p:sp>
        <p:nvSpPr>
          <p:cNvPr id="12292" name="Rectangle 2"/>
          <p:cNvSpPr>
            <a:spLocks noGrp="1" noChangeArrowheads="1"/>
          </p:cNvSpPr>
          <p:nvPr>
            <p:ph type="title"/>
          </p:nvPr>
        </p:nvSpPr>
        <p:spPr/>
        <p:txBody>
          <a:bodyPr/>
          <a:lstStyle/>
          <a:p>
            <a:pPr eaLnBrk="1" hangingPunct="1"/>
            <a:r>
              <a:rPr lang="en-US" dirty="0"/>
              <a:t>The </a:t>
            </a:r>
            <a:r>
              <a:rPr lang="en-US" i="1" dirty="0" err="1">
                <a:solidFill>
                  <a:srgbClr val="0000FF"/>
                </a:solidFill>
              </a:rPr>
              <a:t>XmlTextWriter</a:t>
            </a:r>
            <a:r>
              <a:rPr lang="en-US" i="1" dirty="0">
                <a:solidFill>
                  <a:srgbClr val="0000FF"/>
                </a:solidFill>
              </a:rPr>
              <a:t> </a:t>
            </a:r>
            <a:r>
              <a:rPr lang="en-US" dirty="0"/>
              <a:t>Class</a:t>
            </a:r>
          </a:p>
        </p:txBody>
      </p:sp>
      <p:sp>
        <p:nvSpPr>
          <p:cNvPr id="3" name="Rectangle 2"/>
          <p:cNvSpPr>
            <a:spLocks noChangeArrowheads="1"/>
          </p:cNvSpPr>
          <p:nvPr/>
        </p:nvSpPr>
        <p:spPr bwMode="auto">
          <a:xfrm>
            <a:off x="4191000" y="3924300"/>
            <a:ext cx="2133600" cy="381000"/>
          </a:xfrm>
          <a:prstGeom prst="rect">
            <a:avLst/>
          </a:prstGeom>
          <a:solidFill>
            <a:schemeClr val="accent1"/>
          </a:solidFill>
          <a:ln w="9525" algn="ctr">
            <a:solidFill>
              <a:schemeClr val="tx1"/>
            </a:solidFill>
            <a:round/>
            <a:headEnd/>
            <a:tailEnd/>
          </a:ln>
        </p:spPr>
        <p:txBody>
          <a:bodyPr/>
          <a:lstStyle/>
          <a:p>
            <a:r>
              <a:rPr lang="en-US">
                <a:latin typeface="Arial" charset="0"/>
              </a:rPr>
              <a:t>Write</a:t>
            </a:r>
            <a:r>
              <a:rPr lang="en-US">
                <a:solidFill>
                  <a:schemeClr val="folHlink"/>
                </a:solidFill>
                <a:latin typeface="Arial" charset="0"/>
              </a:rPr>
              <a:t>Start</a:t>
            </a:r>
            <a:r>
              <a:rPr lang="en-US">
                <a:latin typeface="Arial" charset="0"/>
              </a:rPr>
              <a:t>Element</a:t>
            </a:r>
            <a:endParaRPr lang="en-US"/>
          </a:p>
        </p:txBody>
      </p:sp>
      <p:sp>
        <p:nvSpPr>
          <p:cNvPr id="8" name="Rectangle 7"/>
          <p:cNvSpPr/>
          <p:nvPr/>
        </p:nvSpPr>
        <p:spPr bwMode="auto">
          <a:xfrm>
            <a:off x="4876800" y="4370388"/>
            <a:ext cx="2209800"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err="1">
                <a:latin typeface="Arial" charset="0"/>
              </a:rPr>
              <a:t>WriteElementString</a:t>
            </a:r>
            <a:endParaRPr lang="en-US" dirty="0"/>
          </a:p>
        </p:txBody>
      </p:sp>
      <p:sp>
        <p:nvSpPr>
          <p:cNvPr id="9" name="Rectangle 8"/>
          <p:cNvSpPr/>
          <p:nvPr/>
        </p:nvSpPr>
        <p:spPr bwMode="auto">
          <a:xfrm>
            <a:off x="4876800" y="4762500"/>
            <a:ext cx="2209800"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err="1">
                <a:latin typeface="Arial" charset="0"/>
              </a:rPr>
              <a:t>WriteElementString</a:t>
            </a:r>
            <a:endParaRPr lang="en-US" dirty="0"/>
          </a:p>
        </p:txBody>
      </p:sp>
      <p:sp>
        <p:nvSpPr>
          <p:cNvPr id="10" name="Rectangle 9"/>
          <p:cNvSpPr/>
          <p:nvPr/>
        </p:nvSpPr>
        <p:spPr bwMode="auto">
          <a:xfrm>
            <a:off x="4876800" y="5143500"/>
            <a:ext cx="2209800" cy="3810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err="1">
                <a:latin typeface="Arial" charset="0"/>
              </a:rPr>
              <a:t>WriteAttributeString</a:t>
            </a:r>
            <a:endParaRPr lang="en-US" dirty="0"/>
          </a:p>
        </p:txBody>
      </p:sp>
      <p:sp>
        <p:nvSpPr>
          <p:cNvPr id="11" name="Rectangle 10"/>
          <p:cNvSpPr>
            <a:spLocks noChangeArrowheads="1"/>
          </p:cNvSpPr>
          <p:nvPr/>
        </p:nvSpPr>
        <p:spPr bwMode="auto">
          <a:xfrm>
            <a:off x="4191000" y="5943600"/>
            <a:ext cx="2133600" cy="381000"/>
          </a:xfrm>
          <a:prstGeom prst="rect">
            <a:avLst/>
          </a:prstGeom>
          <a:solidFill>
            <a:schemeClr val="accent1"/>
          </a:solidFill>
          <a:ln w="9525" algn="ctr">
            <a:solidFill>
              <a:schemeClr val="tx1"/>
            </a:solidFill>
            <a:round/>
            <a:headEnd/>
            <a:tailEnd/>
          </a:ln>
        </p:spPr>
        <p:txBody>
          <a:bodyPr/>
          <a:lstStyle/>
          <a:p>
            <a:r>
              <a:rPr lang="en-US">
                <a:latin typeface="Arial" charset="0"/>
              </a:rPr>
              <a:t>WriteEndElement</a:t>
            </a:r>
            <a:endParaRPr lang="en-US"/>
          </a:p>
        </p:txBody>
      </p:sp>
      <p:sp>
        <p:nvSpPr>
          <p:cNvPr id="12" name="Rectangle 11"/>
          <p:cNvSpPr/>
          <p:nvPr/>
        </p:nvSpPr>
        <p:spPr bwMode="auto">
          <a:xfrm>
            <a:off x="4876800" y="5524500"/>
            <a:ext cx="2209800"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err="1">
                <a:latin typeface="Arial" charset="0"/>
              </a:rPr>
              <a:t>WriteElementString</a:t>
            </a:r>
            <a:endParaRPr lang="en-US" dirty="0"/>
          </a:p>
        </p:txBody>
      </p:sp>
      <p:sp>
        <p:nvSpPr>
          <p:cNvPr id="5" name="Oval 4"/>
          <p:cNvSpPr>
            <a:spLocks noChangeArrowheads="1"/>
          </p:cNvSpPr>
          <p:nvPr/>
        </p:nvSpPr>
        <p:spPr bwMode="auto">
          <a:xfrm>
            <a:off x="8659813" y="3352800"/>
            <a:ext cx="533400" cy="533400"/>
          </a:xfrm>
          <a:prstGeom prst="ellipse">
            <a:avLst/>
          </a:prstGeom>
          <a:solidFill>
            <a:schemeClr val="accent1"/>
          </a:solidFill>
          <a:ln w="9525" algn="ctr">
            <a:solidFill>
              <a:schemeClr val="tx1"/>
            </a:solidFill>
            <a:round/>
            <a:headEnd/>
            <a:tailEnd/>
          </a:ln>
        </p:spPr>
        <p:txBody>
          <a:bodyPr/>
          <a:lstStyle/>
          <a:p>
            <a:endParaRPr lang="en-US"/>
          </a:p>
        </p:txBody>
      </p:sp>
      <p:sp>
        <p:nvSpPr>
          <p:cNvPr id="14" name="Oval 13"/>
          <p:cNvSpPr/>
          <p:nvPr/>
        </p:nvSpPr>
        <p:spPr bwMode="auto">
          <a:xfrm>
            <a:off x="7620000" y="4170363"/>
            <a:ext cx="533400" cy="533400"/>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5" name="Oval 14"/>
          <p:cNvSpPr/>
          <p:nvPr/>
        </p:nvSpPr>
        <p:spPr bwMode="auto">
          <a:xfrm>
            <a:off x="8659813" y="4175125"/>
            <a:ext cx="533400" cy="533400"/>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6" name="Oval 15"/>
          <p:cNvSpPr/>
          <p:nvPr/>
        </p:nvSpPr>
        <p:spPr bwMode="auto">
          <a:xfrm>
            <a:off x="9907588" y="4170363"/>
            <a:ext cx="533400" cy="533400"/>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6" name="Flowchart: Data 5"/>
          <p:cNvSpPr>
            <a:spLocks noChangeArrowheads="1"/>
          </p:cNvSpPr>
          <p:nvPr/>
        </p:nvSpPr>
        <p:spPr bwMode="auto">
          <a:xfrm>
            <a:off x="9245600" y="4722813"/>
            <a:ext cx="762000" cy="190500"/>
          </a:xfrm>
          <a:prstGeom prst="flowChartInputOutput">
            <a:avLst/>
          </a:prstGeom>
          <a:solidFill>
            <a:srgbClr val="CCCCFF"/>
          </a:solidFill>
          <a:ln w="9525" algn="ctr">
            <a:solidFill>
              <a:schemeClr val="tx1"/>
            </a:solidFill>
            <a:round/>
            <a:headEnd/>
            <a:tailEnd/>
          </a:ln>
        </p:spPr>
        <p:txBody>
          <a:bodyPr/>
          <a:lstStyle/>
          <a:p>
            <a:endParaRPr lang="en-US"/>
          </a:p>
        </p:txBody>
      </p:sp>
      <p:sp>
        <p:nvSpPr>
          <p:cNvPr id="7" name="Rectangle 6"/>
          <p:cNvSpPr>
            <a:spLocks noChangeArrowheads="1"/>
          </p:cNvSpPr>
          <p:nvPr/>
        </p:nvSpPr>
        <p:spPr bwMode="auto">
          <a:xfrm>
            <a:off x="7620000" y="5014913"/>
            <a:ext cx="533400" cy="265112"/>
          </a:xfrm>
          <a:prstGeom prst="rect">
            <a:avLst/>
          </a:prstGeom>
          <a:solidFill>
            <a:schemeClr val="bg1"/>
          </a:solidFill>
          <a:ln w="9525" algn="ctr">
            <a:solidFill>
              <a:schemeClr val="tx1"/>
            </a:solidFill>
            <a:round/>
            <a:headEnd/>
            <a:tailEnd/>
          </a:ln>
        </p:spPr>
        <p:txBody>
          <a:bodyPr/>
          <a:lstStyle/>
          <a:p>
            <a:endParaRPr lang="en-US"/>
          </a:p>
        </p:txBody>
      </p:sp>
      <p:cxnSp>
        <p:nvCxnSpPr>
          <p:cNvPr id="17" name="Straight Arrow Connector 16"/>
          <p:cNvCxnSpPr>
            <a:cxnSpLocks noChangeShapeType="1"/>
            <a:stCxn id="5" idx="3"/>
            <a:endCxn id="14" idx="7"/>
          </p:cNvCxnSpPr>
          <p:nvPr/>
        </p:nvCxnSpPr>
        <p:spPr bwMode="auto">
          <a:xfrm flipH="1">
            <a:off x="8075614" y="3808414"/>
            <a:ext cx="661987" cy="439737"/>
          </a:xfrm>
          <a:prstGeom prst="straightConnector1">
            <a:avLst/>
          </a:prstGeom>
          <a:noFill/>
          <a:ln w="9525" algn="ctr">
            <a:solidFill>
              <a:schemeClr val="tx1"/>
            </a:solidFill>
            <a:round/>
            <a:headEnd/>
            <a:tailEnd type="arrow" w="med" len="med"/>
          </a:ln>
        </p:spPr>
      </p:cxnSp>
      <p:cxnSp>
        <p:nvCxnSpPr>
          <p:cNvPr id="19" name="Straight Arrow Connector 18"/>
          <p:cNvCxnSpPr>
            <a:cxnSpLocks noChangeShapeType="1"/>
            <a:stCxn id="5" idx="4"/>
            <a:endCxn id="15" idx="0"/>
          </p:cNvCxnSpPr>
          <p:nvPr/>
        </p:nvCxnSpPr>
        <p:spPr bwMode="auto">
          <a:xfrm>
            <a:off x="8926513" y="3886201"/>
            <a:ext cx="0" cy="288925"/>
          </a:xfrm>
          <a:prstGeom prst="straightConnector1">
            <a:avLst/>
          </a:prstGeom>
          <a:noFill/>
          <a:ln w="9525" algn="ctr">
            <a:solidFill>
              <a:schemeClr val="tx1"/>
            </a:solidFill>
            <a:round/>
            <a:headEnd/>
            <a:tailEnd type="arrow" w="med" len="med"/>
          </a:ln>
        </p:spPr>
      </p:cxnSp>
      <p:cxnSp>
        <p:nvCxnSpPr>
          <p:cNvPr id="23" name="Straight Arrow Connector 22"/>
          <p:cNvCxnSpPr>
            <a:cxnSpLocks noChangeShapeType="1"/>
            <a:stCxn id="5" idx="5"/>
            <a:endCxn id="16" idx="1"/>
          </p:cNvCxnSpPr>
          <p:nvPr/>
        </p:nvCxnSpPr>
        <p:spPr bwMode="auto">
          <a:xfrm>
            <a:off x="9115425" y="3808414"/>
            <a:ext cx="869950" cy="439737"/>
          </a:xfrm>
          <a:prstGeom prst="straightConnector1">
            <a:avLst/>
          </a:prstGeom>
          <a:noFill/>
          <a:ln w="9525" algn="ctr">
            <a:solidFill>
              <a:schemeClr val="tx1"/>
            </a:solidFill>
            <a:round/>
            <a:headEnd/>
            <a:tailEnd type="arrow" w="med" len="med"/>
          </a:ln>
        </p:spPr>
      </p:cxnSp>
      <p:cxnSp>
        <p:nvCxnSpPr>
          <p:cNvPr id="25" name="Straight Arrow Connector 24"/>
          <p:cNvCxnSpPr>
            <a:cxnSpLocks noChangeShapeType="1"/>
            <a:stCxn id="14" idx="4"/>
            <a:endCxn id="7" idx="0"/>
          </p:cNvCxnSpPr>
          <p:nvPr/>
        </p:nvCxnSpPr>
        <p:spPr bwMode="auto">
          <a:xfrm>
            <a:off x="7886700" y="4703763"/>
            <a:ext cx="0" cy="311150"/>
          </a:xfrm>
          <a:prstGeom prst="straightConnector1">
            <a:avLst/>
          </a:prstGeom>
          <a:noFill/>
          <a:ln w="9525" algn="ctr">
            <a:solidFill>
              <a:schemeClr val="tx1"/>
            </a:solidFill>
            <a:round/>
            <a:headEnd/>
            <a:tailEnd type="arrow" w="med" len="med"/>
          </a:ln>
        </p:spPr>
      </p:cxnSp>
      <p:sp>
        <p:nvSpPr>
          <p:cNvPr id="29" name="Rectangle 28"/>
          <p:cNvSpPr>
            <a:spLocks noChangeArrowheads="1"/>
          </p:cNvSpPr>
          <p:nvPr/>
        </p:nvSpPr>
        <p:spPr bwMode="auto">
          <a:xfrm>
            <a:off x="8662988" y="5014913"/>
            <a:ext cx="533400" cy="265112"/>
          </a:xfrm>
          <a:prstGeom prst="rect">
            <a:avLst/>
          </a:prstGeom>
          <a:solidFill>
            <a:schemeClr val="bg1"/>
          </a:solidFill>
          <a:ln w="9525" algn="ctr">
            <a:solidFill>
              <a:schemeClr val="tx1"/>
            </a:solidFill>
            <a:round/>
            <a:headEnd/>
            <a:tailEnd/>
          </a:ln>
        </p:spPr>
        <p:txBody>
          <a:bodyPr/>
          <a:lstStyle/>
          <a:p>
            <a:endParaRPr lang="en-US"/>
          </a:p>
        </p:txBody>
      </p:sp>
      <p:cxnSp>
        <p:nvCxnSpPr>
          <p:cNvPr id="30" name="Straight Arrow Connector 29"/>
          <p:cNvCxnSpPr>
            <a:cxnSpLocks noChangeShapeType="1"/>
            <a:stCxn id="15" idx="4"/>
            <a:endCxn id="29" idx="0"/>
          </p:cNvCxnSpPr>
          <p:nvPr/>
        </p:nvCxnSpPr>
        <p:spPr bwMode="auto">
          <a:xfrm>
            <a:off x="8926514" y="4708525"/>
            <a:ext cx="3175" cy="306388"/>
          </a:xfrm>
          <a:prstGeom prst="straightConnector1">
            <a:avLst/>
          </a:prstGeom>
          <a:noFill/>
          <a:ln w="9525" algn="ctr">
            <a:solidFill>
              <a:schemeClr val="tx1"/>
            </a:solidFill>
            <a:round/>
            <a:headEnd/>
            <a:tailEnd type="arrow" w="med" len="med"/>
          </a:ln>
        </p:spPr>
      </p:cxnSp>
      <p:sp>
        <p:nvSpPr>
          <p:cNvPr id="31" name="Rectangle 30"/>
          <p:cNvSpPr>
            <a:spLocks noChangeArrowheads="1"/>
          </p:cNvSpPr>
          <p:nvPr/>
        </p:nvSpPr>
        <p:spPr bwMode="auto">
          <a:xfrm>
            <a:off x="9906000" y="5014913"/>
            <a:ext cx="533400" cy="265112"/>
          </a:xfrm>
          <a:prstGeom prst="rect">
            <a:avLst/>
          </a:prstGeom>
          <a:solidFill>
            <a:schemeClr val="bg1"/>
          </a:solidFill>
          <a:ln w="9525" algn="ctr">
            <a:solidFill>
              <a:schemeClr val="tx1"/>
            </a:solidFill>
            <a:round/>
            <a:headEnd/>
            <a:tailEnd/>
          </a:ln>
        </p:spPr>
        <p:txBody>
          <a:bodyPr/>
          <a:lstStyle/>
          <a:p>
            <a:endParaRPr lang="en-US"/>
          </a:p>
        </p:txBody>
      </p:sp>
      <p:cxnSp>
        <p:nvCxnSpPr>
          <p:cNvPr id="32" name="Straight Arrow Connector 31"/>
          <p:cNvCxnSpPr>
            <a:cxnSpLocks noChangeShapeType="1"/>
            <a:stCxn id="16" idx="4"/>
            <a:endCxn id="31" idx="0"/>
          </p:cNvCxnSpPr>
          <p:nvPr/>
        </p:nvCxnSpPr>
        <p:spPr bwMode="auto">
          <a:xfrm flipH="1">
            <a:off x="10172700" y="4703763"/>
            <a:ext cx="1588" cy="311150"/>
          </a:xfrm>
          <a:prstGeom prst="straightConnector1">
            <a:avLst/>
          </a:prstGeom>
          <a:noFill/>
          <a:ln w="9525" algn="ctr">
            <a:solidFill>
              <a:schemeClr val="tx1"/>
            </a:solidFill>
            <a:round/>
            <a:headEnd/>
            <a:tailEnd type="arrow" w="med" len="med"/>
          </a:ln>
        </p:spPr>
      </p:cxnSp>
      <p:cxnSp>
        <p:nvCxnSpPr>
          <p:cNvPr id="27" name="Straight Arrow Connector 26"/>
          <p:cNvCxnSpPr>
            <a:cxnSpLocks noChangeShapeType="1"/>
            <a:stCxn id="15" idx="5"/>
            <a:endCxn id="6" idx="2"/>
          </p:cNvCxnSpPr>
          <p:nvPr/>
        </p:nvCxnSpPr>
        <p:spPr bwMode="auto">
          <a:xfrm>
            <a:off x="9115426" y="4630739"/>
            <a:ext cx="206375" cy="187325"/>
          </a:xfrm>
          <a:prstGeom prst="straightConnector1">
            <a:avLst/>
          </a:prstGeom>
          <a:noFill/>
          <a:ln w="9525" algn="ctr">
            <a:solidFill>
              <a:schemeClr val="tx1"/>
            </a:solidFill>
            <a:round/>
            <a:headEnd/>
            <a:tailEnd type="arrow" w="med" len="med"/>
          </a:ln>
        </p:spPr>
      </p:cxnSp>
      <p:sp>
        <p:nvSpPr>
          <p:cNvPr id="2" name="Rounded Rectangular Callout 1"/>
          <p:cNvSpPr/>
          <p:nvPr/>
        </p:nvSpPr>
        <p:spPr bwMode="auto">
          <a:xfrm>
            <a:off x="7239000" y="5524500"/>
            <a:ext cx="2590800" cy="1257300"/>
          </a:xfrm>
          <a:prstGeom prst="wedgeRoundRectCallout">
            <a:avLst>
              <a:gd name="adj1" fmla="val 64880"/>
              <a:gd name="adj2" fmla="val -81794"/>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What do you do if you want to create a child element here, instead of text content?</a:t>
            </a:r>
          </a:p>
        </p:txBody>
      </p:sp>
      <p:pic>
        <p:nvPicPr>
          <p:cNvPr id="1029" name="Picture 5" descr="C:\Users\ychen10\AppData\Local\Microsoft\Windows\Temporary Internet Files\Content.IE5\ZEJ39862\MC9002390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2634" y="76200"/>
            <a:ext cx="1373708" cy="112924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a:spLocks noChangeArrowheads="1"/>
          </p:cNvSpPr>
          <p:nvPr/>
        </p:nvSpPr>
        <p:spPr bwMode="auto">
          <a:xfrm>
            <a:off x="8737600" y="6444810"/>
            <a:ext cx="1905000" cy="381000"/>
          </a:xfrm>
          <a:prstGeom prst="rect">
            <a:avLst/>
          </a:prstGeom>
          <a:solidFill>
            <a:schemeClr val="accent1"/>
          </a:solidFill>
          <a:ln w="9525" algn="ctr">
            <a:solidFill>
              <a:schemeClr val="tx1"/>
            </a:solidFill>
            <a:round/>
            <a:headEnd/>
            <a:tailEnd/>
          </a:ln>
        </p:spPr>
        <p:txBody>
          <a:bodyPr/>
          <a:lstStyle/>
          <a:p>
            <a:r>
              <a:rPr lang="en-US" sz="1600" dirty="0" err="1">
                <a:latin typeface="Arial" charset="0"/>
              </a:rPr>
              <a:t>Write</a:t>
            </a:r>
            <a:r>
              <a:rPr lang="en-US" sz="1600" dirty="0" err="1">
                <a:solidFill>
                  <a:schemeClr val="folHlink"/>
                </a:solidFill>
                <a:latin typeface="Arial" charset="0"/>
              </a:rPr>
              <a:t>Start</a:t>
            </a:r>
            <a:r>
              <a:rPr lang="en-US" sz="1600" dirty="0" err="1">
                <a:latin typeface="Arial" charset="0"/>
              </a:rPr>
              <a:t>Element</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4000"/>
                            </p:stCondLst>
                            <p:childTnLst>
                              <p:par>
                                <p:cTn id="41" presetID="47"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1000"/>
                                        <p:tgtEl>
                                          <p:spTgt spid="19"/>
                                        </p:tgtEl>
                                      </p:cBhvr>
                                    </p:animEffect>
                                    <p:anim calcmode="lin" valueType="num">
                                      <p:cBhvr>
                                        <p:cTn id="49" dur="1000" fill="hold"/>
                                        <p:tgtEl>
                                          <p:spTgt spid="19"/>
                                        </p:tgtEl>
                                        <p:attrNameLst>
                                          <p:attrName>ppt_x</p:attrName>
                                        </p:attrNameLst>
                                      </p:cBhvr>
                                      <p:tavLst>
                                        <p:tav tm="0">
                                          <p:val>
                                            <p:strVal val="#ppt_x"/>
                                          </p:val>
                                        </p:tav>
                                        <p:tav tm="100000">
                                          <p:val>
                                            <p:strVal val="#ppt_x"/>
                                          </p:val>
                                        </p:tav>
                                      </p:tavLst>
                                    </p:anim>
                                    <p:anim calcmode="lin" valueType="num">
                                      <p:cBhvr>
                                        <p:cTn id="50" dur="1000" fill="hold"/>
                                        <p:tgtEl>
                                          <p:spTgt spid="19"/>
                                        </p:tgtEl>
                                        <p:attrNameLst>
                                          <p:attrName>ppt_y</p:attrName>
                                        </p:attrNameLst>
                                      </p:cBhvr>
                                      <p:tavLst>
                                        <p:tav tm="0">
                                          <p:val>
                                            <p:strVal val="#ppt_y+.1"/>
                                          </p:val>
                                        </p:tav>
                                        <p:tav tm="100000">
                                          <p:val>
                                            <p:strVal val="#ppt_y"/>
                                          </p:val>
                                        </p:tav>
                                      </p:tavLst>
                                    </p:anim>
                                  </p:childTnLst>
                                </p:cTn>
                              </p:par>
                              <p:par>
                                <p:cTn id="51" presetID="47"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1000"/>
                                        <p:tgtEl>
                                          <p:spTgt spid="23"/>
                                        </p:tgtEl>
                                      </p:cBhvr>
                                    </p:animEffect>
                                    <p:anim calcmode="lin" valueType="num">
                                      <p:cBhvr>
                                        <p:cTn id="54" dur="1000" fill="hold"/>
                                        <p:tgtEl>
                                          <p:spTgt spid="23"/>
                                        </p:tgtEl>
                                        <p:attrNameLst>
                                          <p:attrName>ppt_x</p:attrName>
                                        </p:attrNameLst>
                                      </p:cBhvr>
                                      <p:tavLst>
                                        <p:tav tm="0">
                                          <p:val>
                                            <p:strVal val="#ppt_x"/>
                                          </p:val>
                                        </p:tav>
                                        <p:tav tm="100000">
                                          <p:val>
                                            <p:strVal val="#ppt_x"/>
                                          </p:val>
                                        </p:tav>
                                      </p:tavLst>
                                    </p:anim>
                                    <p:anim calcmode="lin" valueType="num">
                                      <p:cBhvr>
                                        <p:cTn id="55" dur="1000" fill="hold"/>
                                        <p:tgtEl>
                                          <p:spTgt spid="23"/>
                                        </p:tgtEl>
                                        <p:attrNameLst>
                                          <p:attrName>ppt_y</p:attrName>
                                        </p:attrNameLst>
                                      </p:cBhvr>
                                      <p:tavLst>
                                        <p:tav tm="0">
                                          <p:val>
                                            <p:strVal val="#ppt_y-.1"/>
                                          </p:val>
                                        </p:tav>
                                        <p:tav tm="100000">
                                          <p:val>
                                            <p:strVal val="#ppt_y"/>
                                          </p:val>
                                        </p:tav>
                                      </p:tavLst>
                                    </p:anim>
                                  </p:childTnLst>
                                </p:cTn>
                              </p:par>
                            </p:childTnLst>
                          </p:cTn>
                        </p:par>
                        <p:par>
                          <p:cTn id="56" fill="hold" nodeType="afterGroup">
                            <p:stCondLst>
                              <p:cond delay="5000"/>
                            </p:stCondLst>
                            <p:childTnLst>
                              <p:par>
                                <p:cTn id="57" presetID="42" presetClass="entr" presetSubtype="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000"/>
                                        <p:tgtEl>
                                          <p:spTgt spid="15"/>
                                        </p:tgtEl>
                                      </p:cBhvr>
                                    </p:animEffect>
                                    <p:anim calcmode="lin" valueType="num">
                                      <p:cBhvr>
                                        <p:cTn id="65" dur="1000" fill="hold"/>
                                        <p:tgtEl>
                                          <p:spTgt spid="15"/>
                                        </p:tgtEl>
                                        <p:attrNameLst>
                                          <p:attrName>ppt_x</p:attrName>
                                        </p:attrNameLst>
                                      </p:cBhvr>
                                      <p:tavLst>
                                        <p:tav tm="0">
                                          <p:val>
                                            <p:strVal val="#ppt_x"/>
                                          </p:val>
                                        </p:tav>
                                        <p:tav tm="100000">
                                          <p:val>
                                            <p:strVal val="#ppt_x"/>
                                          </p:val>
                                        </p:tav>
                                      </p:tavLst>
                                    </p:anim>
                                    <p:anim calcmode="lin" valueType="num">
                                      <p:cBhvr>
                                        <p:cTn id="66" dur="1000" fill="hold"/>
                                        <p:tgtEl>
                                          <p:spTgt spid="1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1000"/>
                                        <p:tgtEl>
                                          <p:spTgt spid="16"/>
                                        </p:tgtEl>
                                      </p:cBhvr>
                                    </p:animEffect>
                                    <p:anim calcmode="lin" valueType="num">
                                      <p:cBhvr>
                                        <p:cTn id="70" dur="1000" fill="hold"/>
                                        <p:tgtEl>
                                          <p:spTgt spid="16"/>
                                        </p:tgtEl>
                                        <p:attrNameLst>
                                          <p:attrName>ppt_x</p:attrName>
                                        </p:attrNameLst>
                                      </p:cBhvr>
                                      <p:tavLst>
                                        <p:tav tm="0">
                                          <p:val>
                                            <p:strVal val="#ppt_x"/>
                                          </p:val>
                                        </p:tav>
                                        <p:tav tm="100000">
                                          <p:val>
                                            <p:strVal val="#ppt_x"/>
                                          </p:val>
                                        </p:tav>
                                      </p:tavLst>
                                    </p:anim>
                                    <p:anim calcmode="lin" valueType="num">
                                      <p:cBhvr>
                                        <p:cTn id="71" dur="1000" fill="hold"/>
                                        <p:tgtEl>
                                          <p:spTgt spid="16"/>
                                        </p:tgtEl>
                                        <p:attrNameLst>
                                          <p:attrName>ppt_y</p:attrName>
                                        </p:attrNameLst>
                                      </p:cBhvr>
                                      <p:tavLst>
                                        <p:tav tm="0">
                                          <p:val>
                                            <p:strVal val="#ppt_y+.1"/>
                                          </p:val>
                                        </p:tav>
                                        <p:tav tm="100000">
                                          <p:val>
                                            <p:strVal val="#ppt_y"/>
                                          </p:val>
                                        </p:tav>
                                      </p:tavLst>
                                    </p:anim>
                                  </p:childTnLst>
                                </p:cTn>
                              </p:par>
                            </p:childTnLst>
                          </p:cTn>
                        </p:par>
                        <p:par>
                          <p:cTn id="72" fill="hold" nodeType="afterGroup">
                            <p:stCondLst>
                              <p:cond delay="6000"/>
                            </p:stCondLst>
                            <p:childTnLst>
                              <p:par>
                                <p:cTn id="73" presetID="42" presetClass="entr" presetSubtype="0" fill="hold"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1000"/>
                                        <p:tgtEl>
                                          <p:spTgt spid="25"/>
                                        </p:tgtEl>
                                      </p:cBhvr>
                                    </p:animEffect>
                                    <p:anim calcmode="lin" valueType="num">
                                      <p:cBhvr>
                                        <p:cTn id="76" dur="1000" fill="hold"/>
                                        <p:tgtEl>
                                          <p:spTgt spid="25"/>
                                        </p:tgtEl>
                                        <p:attrNameLst>
                                          <p:attrName>ppt_x</p:attrName>
                                        </p:attrNameLst>
                                      </p:cBhvr>
                                      <p:tavLst>
                                        <p:tav tm="0">
                                          <p:val>
                                            <p:strVal val="#ppt_x"/>
                                          </p:val>
                                        </p:tav>
                                        <p:tav tm="100000">
                                          <p:val>
                                            <p:strVal val="#ppt_x"/>
                                          </p:val>
                                        </p:tav>
                                      </p:tavLst>
                                    </p:anim>
                                    <p:anim calcmode="lin" valueType="num">
                                      <p:cBhvr>
                                        <p:cTn id="77" dur="1000" fill="hold"/>
                                        <p:tgtEl>
                                          <p:spTgt spid="25"/>
                                        </p:tgtEl>
                                        <p:attrNameLst>
                                          <p:attrName>ppt_y</p:attrName>
                                        </p:attrNameLst>
                                      </p:cBhvr>
                                      <p:tavLst>
                                        <p:tav tm="0">
                                          <p:val>
                                            <p:strVal val="#ppt_y+.1"/>
                                          </p:val>
                                        </p:tav>
                                        <p:tav tm="100000">
                                          <p:val>
                                            <p:strVal val="#ppt_y"/>
                                          </p:val>
                                        </p:tav>
                                      </p:tavLst>
                                    </p:anim>
                                  </p:childTnLst>
                                </p:cTn>
                              </p:par>
                              <p:par>
                                <p:cTn id="78" presetID="47" presetClass="entr" presetSubtype="0" fill="hold"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1000"/>
                                        <p:tgtEl>
                                          <p:spTgt spid="30"/>
                                        </p:tgtEl>
                                      </p:cBhvr>
                                    </p:animEffect>
                                    <p:anim calcmode="lin" valueType="num">
                                      <p:cBhvr>
                                        <p:cTn id="81" dur="1000" fill="hold"/>
                                        <p:tgtEl>
                                          <p:spTgt spid="30"/>
                                        </p:tgtEl>
                                        <p:attrNameLst>
                                          <p:attrName>ppt_x</p:attrName>
                                        </p:attrNameLst>
                                      </p:cBhvr>
                                      <p:tavLst>
                                        <p:tav tm="0">
                                          <p:val>
                                            <p:strVal val="#ppt_x"/>
                                          </p:val>
                                        </p:tav>
                                        <p:tav tm="100000">
                                          <p:val>
                                            <p:strVal val="#ppt_x"/>
                                          </p:val>
                                        </p:tav>
                                      </p:tavLst>
                                    </p:anim>
                                    <p:anim calcmode="lin" valueType="num">
                                      <p:cBhvr>
                                        <p:cTn id="82" dur="1000" fill="hold"/>
                                        <p:tgtEl>
                                          <p:spTgt spid="30"/>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fade">
                                      <p:cBhvr>
                                        <p:cTn id="85" dur="1000"/>
                                        <p:tgtEl>
                                          <p:spTgt spid="6"/>
                                        </p:tgtEl>
                                      </p:cBhvr>
                                    </p:animEffect>
                                    <p:anim calcmode="lin" valueType="num">
                                      <p:cBhvr>
                                        <p:cTn id="86" dur="1000" fill="hold"/>
                                        <p:tgtEl>
                                          <p:spTgt spid="6"/>
                                        </p:tgtEl>
                                        <p:attrNameLst>
                                          <p:attrName>ppt_x</p:attrName>
                                        </p:attrNameLst>
                                      </p:cBhvr>
                                      <p:tavLst>
                                        <p:tav tm="0">
                                          <p:val>
                                            <p:strVal val="#ppt_x"/>
                                          </p:val>
                                        </p:tav>
                                        <p:tav tm="100000">
                                          <p:val>
                                            <p:strVal val="#ppt_x"/>
                                          </p:val>
                                        </p:tav>
                                      </p:tavLst>
                                    </p:anim>
                                    <p:anim calcmode="lin" valueType="num">
                                      <p:cBhvr>
                                        <p:cTn id="87" dur="1000" fill="hold"/>
                                        <p:tgtEl>
                                          <p:spTgt spid="6"/>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fade">
                                      <p:cBhvr>
                                        <p:cTn id="90" dur="1000"/>
                                        <p:tgtEl>
                                          <p:spTgt spid="7"/>
                                        </p:tgtEl>
                                      </p:cBhvr>
                                    </p:animEffect>
                                    <p:anim calcmode="lin" valueType="num">
                                      <p:cBhvr>
                                        <p:cTn id="91" dur="1000" fill="hold"/>
                                        <p:tgtEl>
                                          <p:spTgt spid="7"/>
                                        </p:tgtEl>
                                        <p:attrNameLst>
                                          <p:attrName>ppt_x</p:attrName>
                                        </p:attrNameLst>
                                      </p:cBhvr>
                                      <p:tavLst>
                                        <p:tav tm="0">
                                          <p:val>
                                            <p:strVal val="#ppt_x"/>
                                          </p:val>
                                        </p:tav>
                                        <p:tav tm="100000">
                                          <p:val>
                                            <p:strVal val="#ppt_x"/>
                                          </p:val>
                                        </p:tav>
                                      </p:tavLst>
                                    </p:anim>
                                    <p:anim calcmode="lin" valueType="num">
                                      <p:cBhvr>
                                        <p:cTn id="92" dur="1000" fill="hold"/>
                                        <p:tgtEl>
                                          <p:spTgt spid="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1000"/>
                                        <p:tgtEl>
                                          <p:spTgt spid="29"/>
                                        </p:tgtEl>
                                      </p:cBhvr>
                                    </p:animEffect>
                                    <p:anim calcmode="lin" valueType="num">
                                      <p:cBhvr>
                                        <p:cTn id="96" dur="1000" fill="hold"/>
                                        <p:tgtEl>
                                          <p:spTgt spid="29"/>
                                        </p:tgtEl>
                                        <p:attrNameLst>
                                          <p:attrName>ppt_x</p:attrName>
                                        </p:attrNameLst>
                                      </p:cBhvr>
                                      <p:tavLst>
                                        <p:tav tm="0">
                                          <p:val>
                                            <p:strVal val="#ppt_x"/>
                                          </p:val>
                                        </p:tav>
                                        <p:tav tm="100000">
                                          <p:val>
                                            <p:strVal val="#ppt_x"/>
                                          </p:val>
                                        </p:tav>
                                      </p:tavLst>
                                    </p:anim>
                                    <p:anim calcmode="lin" valueType="num">
                                      <p:cBhvr>
                                        <p:cTn id="97" dur="1000" fill="hold"/>
                                        <p:tgtEl>
                                          <p:spTgt spid="29"/>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1000"/>
                                        <p:tgtEl>
                                          <p:spTgt spid="31"/>
                                        </p:tgtEl>
                                      </p:cBhvr>
                                    </p:animEffect>
                                    <p:anim calcmode="lin" valueType="num">
                                      <p:cBhvr>
                                        <p:cTn id="101" dur="1000" fill="hold"/>
                                        <p:tgtEl>
                                          <p:spTgt spid="31"/>
                                        </p:tgtEl>
                                        <p:attrNameLst>
                                          <p:attrName>ppt_x</p:attrName>
                                        </p:attrNameLst>
                                      </p:cBhvr>
                                      <p:tavLst>
                                        <p:tav tm="0">
                                          <p:val>
                                            <p:strVal val="#ppt_x"/>
                                          </p:val>
                                        </p:tav>
                                        <p:tav tm="100000">
                                          <p:val>
                                            <p:strVal val="#ppt_x"/>
                                          </p:val>
                                        </p:tav>
                                      </p:tavLst>
                                    </p:anim>
                                    <p:anim calcmode="lin" valueType="num">
                                      <p:cBhvr>
                                        <p:cTn id="102" dur="1000" fill="hold"/>
                                        <p:tgtEl>
                                          <p:spTgt spid="31"/>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fade">
                                      <p:cBhvr>
                                        <p:cTn id="105" dur="1000"/>
                                        <p:tgtEl>
                                          <p:spTgt spid="32"/>
                                        </p:tgtEl>
                                      </p:cBhvr>
                                    </p:animEffect>
                                    <p:anim calcmode="lin" valueType="num">
                                      <p:cBhvr>
                                        <p:cTn id="106" dur="1000" fill="hold"/>
                                        <p:tgtEl>
                                          <p:spTgt spid="32"/>
                                        </p:tgtEl>
                                        <p:attrNameLst>
                                          <p:attrName>ppt_x</p:attrName>
                                        </p:attrNameLst>
                                      </p:cBhvr>
                                      <p:tavLst>
                                        <p:tav tm="0">
                                          <p:val>
                                            <p:strVal val="#ppt_x"/>
                                          </p:val>
                                        </p:tav>
                                        <p:tav tm="100000">
                                          <p:val>
                                            <p:strVal val="#ppt_x"/>
                                          </p:val>
                                        </p:tav>
                                      </p:tavLst>
                                    </p:anim>
                                    <p:anim calcmode="lin" valueType="num">
                                      <p:cBhvr>
                                        <p:cTn id="107" dur="1000" fill="hold"/>
                                        <p:tgtEl>
                                          <p:spTgt spid="32"/>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1000"/>
                                        <p:tgtEl>
                                          <p:spTgt spid="27"/>
                                        </p:tgtEl>
                                      </p:cBhvr>
                                    </p:animEffect>
                                    <p:anim calcmode="lin" valueType="num">
                                      <p:cBhvr>
                                        <p:cTn id="111" dur="1000" fill="hold"/>
                                        <p:tgtEl>
                                          <p:spTgt spid="27"/>
                                        </p:tgtEl>
                                        <p:attrNameLst>
                                          <p:attrName>ppt_x</p:attrName>
                                        </p:attrNameLst>
                                      </p:cBhvr>
                                      <p:tavLst>
                                        <p:tav tm="0">
                                          <p:val>
                                            <p:strVal val="#ppt_x"/>
                                          </p:val>
                                        </p:tav>
                                        <p:tav tm="100000">
                                          <p:val>
                                            <p:strVal val="#ppt_x"/>
                                          </p:val>
                                        </p:tav>
                                      </p:tavLst>
                                    </p:anim>
                                    <p:anim calcmode="lin" valueType="num">
                                      <p:cBhvr>
                                        <p:cTn id="11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2"/>
                                        </p:tgtEl>
                                        <p:attrNameLst>
                                          <p:attrName>style.visibility</p:attrName>
                                        </p:attrNameLst>
                                      </p:cBhvr>
                                      <p:to>
                                        <p:strVal val="visible"/>
                                      </p:to>
                                    </p:set>
                                    <p:animEffect transition="in" filter="fade">
                                      <p:cBhvr>
                                        <p:cTn id="117" dur="1000"/>
                                        <p:tgtEl>
                                          <p:spTgt spid="2"/>
                                        </p:tgtEl>
                                      </p:cBhvr>
                                    </p:animEffect>
                                    <p:anim calcmode="lin" valueType="num">
                                      <p:cBhvr>
                                        <p:cTn id="118" dur="1000" fill="hold"/>
                                        <p:tgtEl>
                                          <p:spTgt spid="2"/>
                                        </p:tgtEl>
                                        <p:attrNameLst>
                                          <p:attrName>ppt_x</p:attrName>
                                        </p:attrNameLst>
                                      </p:cBhvr>
                                      <p:tavLst>
                                        <p:tav tm="0">
                                          <p:val>
                                            <p:strVal val="#ppt_x"/>
                                          </p:val>
                                        </p:tav>
                                        <p:tav tm="100000">
                                          <p:val>
                                            <p:strVal val="#ppt_x"/>
                                          </p:val>
                                        </p:tav>
                                      </p:tavLst>
                                    </p:anim>
                                    <p:anim calcmode="lin" valueType="num">
                                      <p:cBhvr>
                                        <p:cTn id="1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28"/>
                                        </p:tgtEl>
                                        <p:attrNameLst>
                                          <p:attrName>style.visibility</p:attrName>
                                        </p:attrNameLst>
                                      </p:cBhvr>
                                      <p:to>
                                        <p:strVal val="visible"/>
                                      </p:to>
                                    </p:set>
                                    <p:anim calcmode="lin" valueType="num">
                                      <p:cBhvr additive="base">
                                        <p:cTn id="124" dur="500" fill="hold"/>
                                        <p:tgtEl>
                                          <p:spTgt spid="28"/>
                                        </p:tgtEl>
                                        <p:attrNameLst>
                                          <p:attrName>ppt_x</p:attrName>
                                        </p:attrNameLst>
                                      </p:cBhvr>
                                      <p:tavLst>
                                        <p:tav tm="0">
                                          <p:val>
                                            <p:strVal val="#ppt_x"/>
                                          </p:val>
                                        </p:tav>
                                        <p:tav tm="100000">
                                          <p:val>
                                            <p:strVal val="#ppt_x"/>
                                          </p:val>
                                        </p:tav>
                                      </p:tavLst>
                                    </p:anim>
                                    <p:anim calcmode="lin" valueType="num">
                                      <p:cBhvr additive="base">
                                        <p:cTn id="12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12" grpId="0" animBg="1"/>
      <p:bldP spid="5" grpId="0" animBg="1"/>
      <p:bldP spid="14" grpId="0" animBg="1"/>
      <p:bldP spid="15" grpId="0" animBg="1"/>
      <p:bldP spid="16" grpId="0" animBg="1"/>
      <p:bldP spid="6" grpId="0" animBg="1"/>
      <p:bldP spid="7" grpId="0" animBg="1"/>
      <p:bldP spid="29" grpId="0" animBg="1"/>
      <p:bldP spid="31" grpId="0" animBg="1"/>
      <p:bldP spid="2"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75E1D431-5228-4417-BC85-592E34FCC3B3}" type="slidenum">
              <a:rPr lang="en-US" smtClean="0">
                <a:solidFill>
                  <a:schemeClr val="tx2"/>
                </a:solidFill>
              </a:rPr>
              <a:pPr/>
              <a:t>49</a:t>
            </a:fld>
            <a:endParaRPr lang="en-US">
              <a:solidFill>
                <a:schemeClr val="tx2"/>
              </a:solidFill>
            </a:endParaRPr>
          </a:p>
        </p:txBody>
      </p:sp>
      <p:sp>
        <p:nvSpPr>
          <p:cNvPr id="13315" name="Rectangle 2"/>
          <p:cNvSpPr>
            <a:spLocks noGrp="1" noChangeArrowheads="1"/>
          </p:cNvSpPr>
          <p:nvPr>
            <p:ph type="title"/>
          </p:nvPr>
        </p:nvSpPr>
        <p:spPr/>
        <p:txBody>
          <a:bodyPr/>
          <a:lstStyle/>
          <a:p>
            <a:pPr eaLnBrk="1" hangingPunct="1"/>
            <a:r>
              <a:rPr lang="en-US"/>
              <a:t>Example: Creating an XML Doc</a:t>
            </a:r>
          </a:p>
        </p:txBody>
      </p:sp>
      <p:sp>
        <p:nvSpPr>
          <p:cNvPr id="13316" name="Rectangle 3"/>
          <p:cNvSpPr>
            <a:spLocks noGrp="1" noChangeArrowheads="1"/>
          </p:cNvSpPr>
          <p:nvPr>
            <p:ph type="body" idx="1"/>
          </p:nvPr>
        </p:nvSpPr>
        <p:spPr>
          <a:xfrm>
            <a:off x="1600200" y="1219200"/>
            <a:ext cx="6477000" cy="5562600"/>
          </a:xfrm>
        </p:spPr>
        <p:txBody>
          <a:bodyPr>
            <a:normAutofit fontScale="92500" lnSpcReduction="20000"/>
          </a:bodyPr>
          <a:lstStyle/>
          <a:p>
            <a:pPr eaLnBrk="1" hangingPunct="1">
              <a:lnSpc>
                <a:spcPct val="80000"/>
              </a:lnSpc>
              <a:buFont typeface="Wingdings" pitchFamily="2" charset="2"/>
              <a:buNone/>
            </a:pPr>
            <a:r>
              <a:rPr lang="en-US" sz="1800" dirty="0">
                <a:latin typeface="Arial" charset="0"/>
              </a:rPr>
              <a:t>try {</a:t>
            </a:r>
          </a:p>
          <a:p>
            <a:pPr eaLnBrk="1" hangingPunct="1">
              <a:lnSpc>
                <a:spcPct val="80000"/>
              </a:lnSpc>
              <a:buFont typeface="Wingdings" pitchFamily="2" charset="2"/>
              <a:buNone/>
            </a:pPr>
            <a:r>
              <a:rPr lang="en-US" sz="1800" dirty="0">
                <a:latin typeface="Arial" charset="0"/>
              </a:rPr>
              <a:t>	writer = new </a:t>
            </a:r>
            <a:r>
              <a:rPr lang="en-US" sz="1800" dirty="0" err="1">
                <a:latin typeface="Arial" charset="0"/>
              </a:rPr>
              <a:t>XmlTextWriter</a:t>
            </a:r>
            <a:r>
              <a:rPr lang="en-US" sz="1800" dirty="0">
                <a:latin typeface="Arial" charset="0"/>
              </a:rPr>
              <a:t> (“Courses.xml”, </a:t>
            </a:r>
            <a:r>
              <a:rPr lang="en-US" sz="1800" dirty="0" err="1">
                <a:latin typeface="Arial" charset="0"/>
              </a:rPr>
              <a:t>System.Text.Encoding.Unicode</a:t>
            </a:r>
            <a:r>
              <a:rPr lang="en-US" sz="1800" dirty="0">
                <a:latin typeface="Arial" charset="0"/>
              </a:rPr>
              <a:t>);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writer.Formatting</a:t>
            </a:r>
            <a:r>
              <a:rPr lang="en-US" sz="1800" dirty="0">
                <a:latin typeface="Arial" charset="0"/>
              </a:rPr>
              <a:t> = </a:t>
            </a:r>
            <a:r>
              <a:rPr lang="en-US" sz="1800" dirty="0" err="1">
                <a:latin typeface="Arial" charset="0"/>
              </a:rPr>
              <a:t>Formatting.Indented</a:t>
            </a:r>
            <a:r>
              <a:rPr lang="en-US" sz="1800" dirty="0">
                <a:latin typeface="Arial" charset="0"/>
              </a:rPr>
              <a:t>;</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a:t>
            </a:r>
            <a:r>
              <a:rPr lang="en-US" sz="1800" dirty="0" err="1">
                <a:solidFill>
                  <a:srgbClr val="C00000"/>
                </a:solidFill>
                <a:latin typeface="Arial" charset="0"/>
              </a:rPr>
              <a:t>Start</a:t>
            </a:r>
            <a:r>
              <a:rPr lang="en-US" sz="1800" dirty="0" err="1">
                <a:solidFill>
                  <a:srgbClr val="00B050"/>
                </a:solidFill>
                <a:latin typeface="Arial" charset="0"/>
              </a:rPr>
              <a:t>Document</a:t>
            </a:r>
            <a:r>
              <a:rPr lang="en-US" sz="1800" dirty="0">
                <a:solidFill>
                  <a:srgbClr val="00B050"/>
                </a:solidFill>
                <a:latin typeface="Arial" charset="0"/>
              </a:rPr>
              <a:t> </a:t>
            </a:r>
            <a:r>
              <a:rPr lang="en-US" sz="1800" dirty="0">
                <a:latin typeface="Arial" charset="0"/>
              </a:rPr>
              <a:t>();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a:t>
            </a:r>
            <a:r>
              <a:rPr lang="en-US" sz="1800" dirty="0" err="1">
                <a:solidFill>
                  <a:schemeClr val="folHlink"/>
                </a:solidFill>
                <a:latin typeface="Arial" charset="0"/>
              </a:rPr>
              <a:t>Start</a:t>
            </a:r>
            <a:r>
              <a:rPr lang="en-US" sz="1800" dirty="0" err="1">
                <a:latin typeface="Arial" charset="0"/>
              </a:rPr>
              <a:t>Element</a:t>
            </a:r>
            <a:r>
              <a:rPr lang="en-US" sz="1800" dirty="0">
                <a:latin typeface="Arial" charset="0"/>
              </a:rPr>
              <a:t>(“Courses”);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a:t>
            </a:r>
            <a:r>
              <a:rPr lang="en-US" sz="1800" dirty="0" err="1">
                <a:solidFill>
                  <a:schemeClr val="folHlink"/>
                </a:solidFill>
                <a:latin typeface="Arial" charset="0"/>
              </a:rPr>
              <a:t>Start</a:t>
            </a:r>
            <a:r>
              <a:rPr lang="en-US" sz="1800" dirty="0" err="1">
                <a:latin typeface="Arial" charset="0"/>
              </a:rPr>
              <a:t>Element</a:t>
            </a:r>
            <a:r>
              <a:rPr lang="en-US" sz="1800" dirty="0">
                <a:latin typeface="Arial" charset="0"/>
              </a:rPr>
              <a:t>(“Course”);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writer.WriteElementString</a:t>
            </a:r>
            <a:r>
              <a:rPr lang="en-US" sz="1800" dirty="0">
                <a:latin typeface="Arial" charset="0"/>
              </a:rPr>
              <a:t>(“Name”, “SOC”);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writer.WriteElementString</a:t>
            </a:r>
            <a:r>
              <a:rPr lang="en-US" sz="1800" dirty="0">
                <a:latin typeface="Arial" charset="0"/>
              </a:rPr>
              <a:t>(“Code”, “CSE445”);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writer.WriteElementString</a:t>
            </a:r>
            <a:r>
              <a:rPr lang="en-US" sz="1800" dirty="0">
                <a:latin typeface="Arial" charset="0"/>
              </a:rPr>
              <a:t>(“Level”, “Senior”);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writer.WriteStartElement</a:t>
            </a:r>
            <a:r>
              <a:rPr lang="en-US" sz="1800" dirty="0">
                <a:latin typeface="Arial" charset="0"/>
              </a:rPr>
              <a:t>("Room");</a:t>
            </a:r>
          </a:p>
          <a:p>
            <a:pPr eaLnBrk="1" hangingPunct="1">
              <a:lnSpc>
                <a:spcPct val="80000"/>
              </a:lnSpc>
              <a:buFont typeface="Wingdings" pitchFamily="2" charset="2"/>
              <a:buNone/>
            </a:pPr>
            <a:r>
              <a:rPr lang="en-US" sz="1800" dirty="0">
                <a:latin typeface="Arial" charset="0"/>
              </a:rPr>
              <a:t>	</a:t>
            </a:r>
            <a:r>
              <a:rPr lang="en-US" sz="1800" dirty="0" err="1">
                <a:solidFill>
                  <a:srgbClr val="C00000"/>
                </a:solidFill>
                <a:latin typeface="Arial" charset="0"/>
              </a:rPr>
              <a:t>writer.WriteAttributeString</a:t>
            </a:r>
            <a:r>
              <a:rPr lang="en-US" sz="1800" dirty="0">
                <a:latin typeface="Arial" charset="0"/>
              </a:rPr>
              <a:t>("Image","layout150.jpeg"); </a:t>
            </a:r>
            <a:r>
              <a:rPr lang="en-US" sz="1800" dirty="0" err="1">
                <a:latin typeface="Arial" charset="0"/>
              </a:rPr>
              <a:t>writer.WriteString</a:t>
            </a:r>
            <a:r>
              <a:rPr lang="en-US" sz="1800" dirty="0">
                <a:latin typeface="Arial" charset="0"/>
              </a:rPr>
              <a:t>("BYAC150");</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writer.WriteEndElement</a:t>
            </a:r>
            <a:r>
              <a:rPr lang="en-US" sz="1800" dirty="0">
                <a:latin typeface="Arial" charset="0"/>
              </a:rPr>
              <a:t>();</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writer.WriteElementString</a:t>
            </a:r>
            <a:r>
              <a:rPr lang="en-US" sz="1800" dirty="0">
                <a:latin typeface="Arial" charset="0"/>
              </a:rPr>
              <a:t>(“Cap”, “40”); </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a:t>
            </a:r>
            <a:r>
              <a:rPr lang="en-US" sz="1800" dirty="0" err="1">
                <a:solidFill>
                  <a:schemeClr val="folHlink"/>
                </a:solidFill>
                <a:latin typeface="Arial" charset="0"/>
              </a:rPr>
              <a:t>End</a:t>
            </a:r>
            <a:r>
              <a:rPr lang="en-US" sz="1800" dirty="0" err="1">
                <a:latin typeface="Arial" charset="0"/>
              </a:rPr>
              <a:t>Element</a:t>
            </a:r>
            <a:r>
              <a:rPr lang="en-US" sz="1800" dirty="0">
                <a:latin typeface="Arial" charset="0"/>
              </a:rPr>
              <a:t>();</a:t>
            </a:r>
          </a:p>
          <a:p>
            <a:pPr eaLnBrk="1" hangingPunct="1">
              <a:lnSpc>
                <a:spcPct val="80000"/>
              </a:lnSpc>
              <a:buFont typeface="Wingdings" pitchFamily="2" charset="2"/>
              <a:buNone/>
            </a:pPr>
            <a:r>
              <a:rPr lang="en-US" sz="1800" dirty="0">
                <a:latin typeface="Arial" charset="0"/>
              </a:rPr>
              <a:t>	</a:t>
            </a:r>
            <a:r>
              <a:rPr lang="en-US" sz="1800" dirty="0" err="1">
                <a:latin typeface="Arial" charset="0"/>
              </a:rPr>
              <a:t>writer.Write</a:t>
            </a:r>
            <a:r>
              <a:rPr lang="en-US" sz="1800" dirty="0" err="1">
                <a:solidFill>
                  <a:schemeClr val="folHlink"/>
                </a:solidFill>
                <a:latin typeface="Arial" charset="0"/>
              </a:rPr>
              <a:t>End</a:t>
            </a:r>
            <a:r>
              <a:rPr lang="en-US" sz="1800" dirty="0" err="1">
                <a:latin typeface="Arial" charset="0"/>
              </a:rPr>
              <a:t>Element</a:t>
            </a:r>
            <a:r>
              <a:rPr lang="en-US" sz="1800" dirty="0">
                <a:latin typeface="Arial" charset="0"/>
              </a:rPr>
              <a:t>();</a:t>
            </a:r>
          </a:p>
          <a:p>
            <a:pPr eaLnBrk="1" hangingPunct="1">
              <a:lnSpc>
                <a:spcPct val="80000"/>
              </a:lnSpc>
              <a:buFont typeface="Wingdings" pitchFamily="2" charset="2"/>
              <a:buNone/>
            </a:pPr>
            <a:r>
              <a:rPr lang="en-US" sz="1800" dirty="0"/>
              <a:t>	</a:t>
            </a:r>
            <a:r>
              <a:rPr lang="en-US" sz="1800" dirty="0" err="1">
                <a:latin typeface="Arial" charset="0"/>
              </a:rPr>
              <a:t>writer.Write</a:t>
            </a:r>
            <a:r>
              <a:rPr lang="en-US" sz="1800" dirty="0" err="1">
                <a:solidFill>
                  <a:srgbClr val="C00000"/>
                </a:solidFill>
                <a:latin typeface="Arial" charset="0"/>
              </a:rPr>
              <a:t>End</a:t>
            </a:r>
            <a:r>
              <a:rPr lang="en-US" sz="1800" dirty="0" err="1">
                <a:solidFill>
                  <a:srgbClr val="00B050"/>
                </a:solidFill>
                <a:latin typeface="Arial" charset="0"/>
              </a:rPr>
              <a:t>Document</a:t>
            </a:r>
            <a:r>
              <a:rPr lang="en-US" sz="1800" dirty="0">
                <a:latin typeface="Arial" charset="0"/>
              </a:rPr>
              <a:t>();</a:t>
            </a:r>
          </a:p>
          <a:p>
            <a:pPr eaLnBrk="1" hangingPunct="1">
              <a:lnSpc>
                <a:spcPct val="80000"/>
              </a:lnSpc>
              <a:buFont typeface="Wingdings" pitchFamily="2" charset="2"/>
              <a:buNone/>
            </a:pPr>
            <a:r>
              <a:rPr lang="en-US" sz="1800" dirty="0">
                <a:latin typeface="Arial" charset="0"/>
              </a:rPr>
              <a:t>}</a:t>
            </a:r>
          </a:p>
          <a:p>
            <a:pPr eaLnBrk="1" hangingPunct="1">
              <a:lnSpc>
                <a:spcPct val="80000"/>
              </a:lnSpc>
              <a:buFont typeface="Wingdings" pitchFamily="2" charset="2"/>
              <a:buNone/>
            </a:pPr>
            <a:r>
              <a:rPr lang="en-US" sz="1800" dirty="0">
                <a:latin typeface="Arial" charset="0"/>
              </a:rPr>
              <a:t>finally {  if (writer != null) </a:t>
            </a:r>
            <a:r>
              <a:rPr lang="en-US" sz="1800" dirty="0" err="1">
                <a:latin typeface="Arial" charset="0"/>
              </a:rPr>
              <a:t>writer.Close</a:t>
            </a:r>
            <a:r>
              <a:rPr lang="en-US" sz="1800" dirty="0">
                <a:latin typeface="Arial" charset="0"/>
              </a:rPr>
              <a:t> (); }</a:t>
            </a:r>
          </a:p>
        </p:txBody>
      </p:sp>
      <p:sp>
        <p:nvSpPr>
          <p:cNvPr id="486404" name="Text Box 4"/>
          <p:cNvSpPr txBox="1">
            <a:spLocks noChangeArrowheads="1"/>
          </p:cNvSpPr>
          <p:nvPr/>
        </p:nvSpPr>
        <p:spPr bwMode="auto">
          <a:xfrm>
            <a:off x="7250113" y="1752601"/>
            <a:ext cx="3587842" cy="36933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tabLst>
                <a:tab pos="342900" algn="l"/>
              </a:tabLst>
              <a:defRPr>
                <a:solidFill>
                  <a:schemeClr val="tx1"/>
                </a:solidFill>
                <a:latin typeface="Times New Roman" pitchFamily="18" charset="0"/>
              </a:defRPr>
            </a:lvl1pPr>
            <a:lvl2pPr marL="742950" indent="-285750">
              <a:tabLst>
                <a:tab pos="342900" algn="l"/>
              </a:tabLst>
              <a:defRPr>
                <a:solidFill>
                  <a:schemeClr val="tx1"/>
                </a:solidFill>
                <a:latin typeface="Times New Roman" pitchFamily="18" charset="0"/>
              </a:defRPr>
            </a:lvl2pPr>
            <a:lvl3pPr marL="1143000" indent="-228600">
              <a:tabLst>
                <a:tab pos="342900" algn="l"/>
              </a:tabLst>
              <a:defRPr>
                <a:solidFill>
                  <a:schemeClr val="tx1"/>
                </a:solidFill>
                <a:latin typeface="Times New Roman" pitchFamily="18" charset="0"/>
              </a:defRPr>
            </a:lvl3pPr>
            <a:lvl4pPr marL="1600200" indent="-228600">
              <a:tabLst>
                <a:tab pos="342900" algn="l"/>
              </a:tabLst>
              <a:defRPr>
                <a:solidFill>
                  <a:schemeClr val="tx1"/>
                </a:solidFill>
                <a:latin typeface="Times New Roman" pitchFamily="18" charset="0"/>
              </a:defRPr>
            </a:lvl4pPr>
            <a:lvl5pPr marL="2057400" indent="-228600">
              <a:tabLst>
                <a:tab pos="3429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3429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3429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3429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342900" algn="l"/>
              </a:tabLst>
              <a:defRPr>
                <a:solidFill>
                  <a:schemeClr val="tx1"/>
                </a:solidFill>
                <a:latin typeface="Times New Roman" pitchFamily="18" charset="0"/>
              </a:defRPr>
            </a:lvl9pPr>
          </a:lstStyle>
          <a:p>
            <a:r>
              <a:rPr lang="en-US" dirty="0"/>
              <a:t>&lt;?xml version=“l.0” </a:t>
            </a:r>
          </a:p>
          <a:p>
            <a:r>
              <a:rPr lang="en-US" dirty="0"/>
              <a:t>                    encoding “utf-16”?&gt;</a:t>
            </a:r>
          </a:p>
          <a:p>
            <a:r>
              <a:rPr lang="en-US" dirty="0"/>
              <a:t>&lt;Courses&gt;</a:t>
            </a:r>
          </a:p>
          <a:p>
            <a:r>
              <a:rPr lang="en-US" dirty="0"/>
              <a:t>    &lt;Course &gt; </a:t>
            </a:r>
          </a:p>
          <a:p>
            <a:r>
              <a:rPr lang="en-US" dirty="0"/>
              <a:t>    &lt;Name&gt;SOC&lt;/Name&gt; </a:t>
            </a:r>
          </a:p>
          <a:p>
            <a:r>
              <a:rPr lang="en-US" dirty="0"/>
              <a:t>    &lt;Code &gt;CSE445&lt;/Code&gt; </a:t>
            </a:r>
          </a:p>
          <a:p>
            <a:r>
              <a:rPr lang="en-US" dirty="0"/>
              <a:t>    &lt;Level&gt;Senior&lt;/Level&gt; </a:t>
            </a:r>
          </a:p>
          <a:p>
            <a:r>
              <a:rPr lang="en-US" dirty="0"/>
              <a:t>    &lt;Room </a:t>
            </a:r>
            <a:r>
              <a:rPr lang="en-US" dirty="0">
                <a:solidFill>
                  <a:srgbClr val="C00000"/>
                </a:solidFill>
              </a:rPr>
              <a:t>Image=“layout150.jpeg”</a:t>
            </a:r>
            <a:r>
              <a:rPr lang="en-US" dirty="0"/>
              <a:t>&gt;</a:t>
            </a:r>
            <a:br>
              <a:rPr lang="en-US" dirty="0"/>
            </a:br>
            <a:r>
              <a:rPr lang="en-US" dirty="0"/>
              <a:t>                    BYAC150</a:t>
            </a:r>
          </a:p>
          <a:p>
            <a:r>
              <a:rPr lang="en-US" dirty="0"/>
              <a:t>	&lt;/Room&gt;</a:t>
            </a:r>
          </a:p>
          <a:p>
            <a:r>
              <a:rPr lang="en-US" dirty="0"/>
              <a:t>    &lt;Cap&gt;40&lt;/Cap&gt;</a:t>
            </a:r>
          </a:p>
          <a:p>
            <a:r>
              <a:rPr lang="en-US" dirty="0"/>
              <a:t>   &lt;/Course&gt;</a:t>
            </a:r>
          </a:p>
          <a:p>
            <a:r>
              <a:rPr lang="en-US" dirty="0"/>
              <a:t>&lt;/Courses&gt;</a:t>
            </a:r>
          </a:p>
        </p:txBody>
      </p:sp>
      <p:sp>
        <p:nvSpPr>
          <p:cNvPr id="486406" name="Freeform 6"/>
          <p:cNvSpPr>
            <a:spLocks/>
          </p:cNvSpPr>
          <p:nvPr/>
        </p:nvSpPr>
        <p:spPr bwMode="auto">
          <a:xfrm>
            <a:off x="5105400" y="1905000"/>
            <a:ext cx="2057400" cy="533400"/>
          </a:xfrm>
          <a:custGeom>
            <a:avLst/>
            <a:gdLst>
              <a:gd name="T0" fmla="*/ 0 w 1296"/>
              <a:gd name="T1" fmla="*/ 2147483647 h 336"/>
              <a:gd name="T2" fmla="*/ 2147483647 w 1296"/>
              <a:gd name="T3" fmla="*/ 2147483647 h 336"/>
              <a:gd name="T4" fmla="*/ 2147483647 w 1296"/>
              <a:gd name="T5" fmla="*/ 0 h 336"/>
              <a:gd name="T6" fmla="*/ 2147483647 w 1296"/>
              <a:gd name="T7" fmla="*/ 0 h 336"/>
              <a:gd name="T8" fmla="*/ 0 60000 65536"/>
              <a:gd name="T9" fmla="*/ 0 60000 65536"/>
              <a:gd name="T10" fmla="*/ 0 60000 65536"/>
              <a:gd name="T11" fmla="*/ 0 60000 65536"/>
              <a:gd name="T12" fmla="*/ 0 w 1296"/>
              <a:gd name="T13" fmla="*/ 0 h 336"/>
              <a:gd name="T14" fmla="*/ 1296 w 1296"/>
              <a:gd name="T15" fmla="*/ 336 h 336"/>
            </a:gdLst>
            <a:ahLst/>
            <a:cxnLst>
              <a:cxn ang="T8">
                <a:pos x="T0" y="T1"/>
              </a:cxn>
              <a:cxn ang="T9">
                <a:pos x="T2" y="T3"/>
              </a:cxn>
              <a:cxn ang="T10">
                <a:pos x="T4" y="T5"/>
              </a:cxn>
              <a:cxn ang="T11">
                <a:pos x="T6" y="T7"/>
              </a:cxn>
            </a:cxnLst>
            <a:rect l="T12" t="T13" r="T14" b="T15"/>
            <a:pathLst>
              <a:path w="1296" h="336">
                <a:moveTo>
                  <a:pt x="0" y="336"/>
                </a:moveTo>
                <a:lnTo>
                  <a:pt x="720" y="336"/>
                </a:lnTo>
                <a:lnTo>
                  <a:pt x="720" y="0"/>
                </a:lnTo>
                <a:lnTo>
                  <a:pt x="129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07" name="Freeform 7"/>
          <p:cNvSpPr>
            <a:spLocks/>
          </p:cNvSpPr>
          <p:nvPr/>
        </p:nvSpPr>
        <p:spPr bwMode="auto">
          <a:xfrm>
            <a:off x="5791200" y="2438400"/>
            <a:ext cx="1371600" cy="228600"/>
          </a:xfrm>
          <a:custGeom>
            <a:avLst/>
            <a:gdLst>
              <a:gd name="T0" fmla="*/ 0 w 864"/>
              <a:gd name="T1" fmla="*/ 2147483647 h 144"/>
              <a:gd name="T2" fmla="*/ 2147483647 w 864"/>
              <a:gd name="T3" fmla="*/ 2147483647 h 144"/>
              <a:gd name="T4" fmla="*/ 2147483647 w 864"/>
              <a:gd name="T5" fmla="*/ 0 h 144"/>
              <a:gd name="T6" fmla="*/ 2147483647 w 864"/>
              <a:gd name="T7" fmla="*/ 0 h 144"/>
              <a:gd name="T8" fmla="*/ 0 60000 65536"/>
              <a:gd name="T9" fmla="*/ 0 60000 65536"/>
              <a:gd name="T10" fmla="*/ 0 60000 65536"/>
              <a:gd name="T11" fmla="*/ 0 60000 65536"/>
              <a:gd name="T12" fmla="*/ 0 w 864"/>
              <a:gd name="T13" fmla="*/ 0 h 144"/>
              <a:gd name="T14" fmla="*/ 864 w 864"/>
              <a:gd name="T15" fmla="*/ 144 h 144"/>
            </a:gdLst>
            <a:ahLst/>
            <a:cxnLst>
              <a:cxn ang="T8">
                <a:pos x="T0" y="T1"/>
              </a:cxn>
              <a:cxn ang="T9">
                <a:pos x="T2" y="T3"/>
              </a:cxn>
              <a:cxn ang="T10">
                <a:pos x="T4" y="T5"/>
              </a:cxn>
              <a:cxn ang="T11">
                <a:pos x="T6" y="T7"/>
              </a:cxn>
            </a:cxnLst>
            <a:rect l="T12" t="T13" r="T14" b="T15"/>
            <a:pathLst>
              <a:path w="864" h="144">
                <a:moveTo>
                  <a:pt x="0" y="144"/>
                </a:moveTo>
                <a:lnTo>
                  <a:pt x="384" y="144"/>
                </a:lnTo>
                <a:lnTo>
                  <a:pt x="384" y="0"/>
                </a:lnTo>
                <a:lnTo>
                  <a:pt x="864"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08" name="Freeform 8"/>
          <p:cNvSpPr>
            <a:spLocks/>
          </p:cNvSpPr>
          <p:nvPr/>
        </p:nvSpPr>
        <p:spPr bwMode="auto">
          <a:xfrm>
            <a:off x="5638800" y="2743200"/>
            <a:ext cx="1752600" cy="228600"/>
          </a:xfrm>
          <a:custGeom>
            <a:avLst/>
            <a:gdLst>
              <a:gd name="T0" fmla="*/ 0 w 960"/>
              <a:gd name="T1" fmla="*/ 2147483647 h 144"/>
              <a:gd name="T2" fmla="*/ 2147483647 w 960"/>
              <a:gd name="T3" fmla="*/ 2147483647 h 144"/>
              <a:gd name="T4" fmla="*/ 2147483647 w 960"/>
              <a:gd name="T5" fmla="*/ 0 h 144"/>
              <a:gd name="T6" fmla="*/ 2147483647 w 960"/>
              <a:gd name="T7" fmla="*/ 0 h 144"/>
              <a:gd name="T8" fmla="*/ 0 60000 65536"/>
              <a:gd name="T9" fmla="*/ 0 60000 65536"/>
              <a:gd name="T10" fmla="*/ 0 60000 65536"/>
              <a:gd name="T11" fmla="*/ 0 60000 65536"/>
              <a:gd name="T12" fmla="*/ 0 w 960"/>
              <a:gd name="T13" fmla="*/ 0 h 144"/>
              <a:gd name="T14" fmla="*/ 960 w 960"/>
              <a:gd name="T15" fmla="*/ 144 h 144"/>
            </a:gdLst>
            <a:ahLst/>
            <a:cxnLst>
              <a:cxn ang="T8">
                <a:pos x="T0" y="T1"/>
              </a:cxn>
              <a:cxn ang="T9">
                <a:pos x="T2" y="T3"/>
              </a:cxn>
              <a:cxn ang="T10">
                <a:pos x="T4" y="T5"/>
              </a:cxn>
              <a:cxn ang="T11">
                <a:pos x="T6" y="T7"/>
              </a:cxn>
            </a:cxnLst>
            <a:rect l="T12" t="T13" r="T14" b="T15"/>
            <a:pathLst>
              <a:path w="960" h="144">
                <a:moveTo>
                  <a:pt x="0" y="144"/>
                </a:moveTo>
                <a:lnTo>
                  <a:pt x="576" y="144"/>
                </a:lnTo>
                <a:lnTo>
                  <a:pt x="576" y="0"/>
                </a:lnTo>
                <a:lnTo>
                  <a:pt x="960"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09" name="Freeform 9"/>
          <p:cNvSpPr>
            <a:spLocks/>
          </p:cNvSpPr>
          <p:nvPr/>
        </p:nvSpPr>
        <p:spPr bwMode="auto">
          <a:xfrm>
            <a:off x="7239000" y="3962400"/>
            <a:ext cx="1066800" cy="228600"/>
          </a:xfrm>
          <a:custGeom>
            <a:avLst/>
            <a:gdLst>
              <a:gd name="T0" fmla="*/ 0 w 1248"/>
              <a:gd name="T1" fmla="*/ 2147483647 h 288"/>
              <a:gd name="T2" fmla="*/ 2147483647 w 1248"/>
              <a:gd name="T3" fmla="*/ 2147483647 h 288"/>
              <a:gd name="T4" fmla="*/ 2147483647 w 1248"/>
              <a:gd name="T5" fmla="*/ 2147483647 h 288"/>
              <a:gd name="T6" fmla="*/ 2147483647 w 1248"/>
              <a:gd name="T7" fmla="*/ 2147483647 h 288"/>
              <a:gd name="T8" fmla="*/ 2147483647 w 1248"/>
              <a:gd name="T9" fmla="*/ 0 h 288"/>
              <a:gd name="T10" fmla="*/ 0 60000 65536"/>
              <a:gd name="T11" fmla="*/ 0 60000 65536"/>
              <a:gd name="T12" fmla="*/ 0 60000 65536"/>
              <a:gd name="T13" fmla="*/ 0 60000 65536"/>
              <a:gd name="T14" fmla="*/ 0 60000 65536"/>
              <a:gd name="T15" fmla="*/ 0 w 1248"/>
              <a:gd name="T16" fmla="*/ 0 h 288"/>
              <a:gd name="T17" fmla="*/ 1248 w 1248"/>
              <a:gd name="T18" fmla="*/ 288 h 288"/>
            </a:gdLst>
            <a:ahLst/>
            <a:cxnLst>
              <a:cxn ang="T10">
                <a:pos x="T0" y="T1"/>
              </a:cxn>
              <a:cxn ang="T11">
                <a:pos x="T2" y="T3"/>
              </a:cxn>
              <a:cxn ang="T12">
                <a:pos x="T4" y="T5"/>
              </a:cxn>
              <a:cxn ang="T13">
                <a:pos x="T6" y="T7"/>
              </a:cxn>
              <a:cxn ang="T14">
                <a:pos x="T8" y="T9"/>
              </a:cxn>
            </a:cxnLst>
            <a:rect l="T15" t="T16" r="T17" b="T18"/>
            <a:pathLst>
              <a:path w="1248" h="288">
                <a:moveTo>
                  <a:pt x="0" y="288"/>
                </a:moveTo>
                <a:lnTo>
                  <a:pt x="96" y="288"/>
                </a:lnTo>
                <a:lnTo>
                  <a:pt x="96" y="48"/>
                </a:lnTo>
                <a:lnTo>
                  <a:pt x="1152" y="48"/>
                </a:lnTo>
                <a:lnTo>
                  <a:pt x="1248"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11" name="Freeform 11"/>
          <p:cNvSpPr>
            <a:spLocks/>
          </p:cNvSpPr>
          <p:nvPr/>
        </p:nvSpPr>
        <p:spPr bwMode="auto">
          <a:xfrm>
            <a:off x="6553200" y="3124200"/>
            <a:ext cx="990600" cy="152400"/>
          </a:xfrm>
          <a:custGeom>
            <a:avLst/>
            <a:gdLst>
              <a:gd name="T0" fmla="*/ 0 w 576"/>
              <a:gd name="T1" fmla="*/ 2147483647 h 288"/>
              <a:gd name="T2" fmla="*/ 2147483647 w 576"/>
              <a:gd name="T3" fmla="*/ 2147483647 h 288"/>
              <a:gd name="T4" fmla="*/ 2147483647 w 576"/>
              <a:gd name="T5" fmla="*/ 0 h 288"/>
              <a:gd name="T6" fmla="*/ 0 60000 65536"/>
              <a:gd name="T7" fmla="*/ 0 60000 65536"/>
              <a:gd name="T8" fmla="*/ 0 60000 65536"/>
              <a:gd name="T9" fmla="*/ 0 w 576"/>
              <a:gd name="T10" fmla="*/ 0 h 288"/>
              <a:gd name="T11" fmla="*/ 576 w 576"/>
              <a:gd name="T12" fmla="*/ 288 h 288"/>
            </a:gdLst>
            <a:ahLst/>
            <a:cxnLst>
              <a:cxn ang="T6">
                <a:pos x="T0" y="T1"/>
              </a:cxn>
              <a:cxn ang="T7">
                <a:pos x="T2" y="T3"/>
              </a:cxn>
              <a:cxn ang="T8">
                <a:pos x="T4" y="T5"/>
              </a:cxn>
            </a:cxnLst>
            <a:rect l="T9" t="T10" r="T11" b="T12"/>
            <a:pathLst>
              <a:path w="576" h="288">
                <a:moveTo>
                  <a:pt x="0" y="288"/>
                </a:moveTo>
                <a:lnTo>
                  <a:pt x="384" y="288"/>
                </a:lnTo>
                <a:lnTo>
                  <a:pt x="57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12" name="Freeform 12"/>
          <p:cNvSpPr>
            <a:spLocks/>
          </p:cNvSpPr>
          <p:nvPr/>
        </p:nvSpPr>
        <p:spPr bwMode="auto">
          <a:xfrm>
            <a:off x="6705600" y="3276600"/>
            <a:ext cx="838200" cy="228600"/>
          </a:xfrm>
          <a:custGeom>
            <a:avLst/>
            <a:gdLst>
              <a:gd name="T0" fmla="*/ 0 w 720"/>
              <a:gd name="T1" fmla="*/ 2147483647 h 240"/>
              <a:gd name="T2" fmla="*/ 2147483647 w 720"/>
              <a:gd name="T3" fmla="*/ 2147483647 h 240"/>
              <a:gd name="T4" fmla="*/ 2147483647 w 720"/>
              <a:gd name="T5" fmla="*/ 0 h 240"/>
              <a:gd name="T6" fmla="*/ 0 60000 65536"/>
              <a:gd name="T7" fmla="*/ 0 60000 65536"/>
              <a:gd name="T8" fmla="*/ 0 60000 65536"/>
              <a:gd name="T9" fmla="*/ 0 w 720"/>
              <a:gd name="T10" fmla="*/ 0 h 240"/>
              <a:gd name="T11" fmla="*/ 720 w 720"/>
              <a:gd name="T12" fmla="*/ 240 h 240"/>
            </a:gdLst>
            <a:ahLst/>
            <a:cxnLst>
              <a:cxn ang="T6">
                <a:pos x="T0" y="T1"/>
              </a:cxn>
              <a:cxn ang="T7">
                <a:pos x="T2" y="T3"/>
              </a:cxn>
              <a:cxn ang="T8">
                <a:pos x="T4" y="T5"/>
              </a:cxn>
            </a:cxnLst>
            <a:rect l="T9" t="T10" r="T11" b="T12"/>
            <a:pathLst>
              <a:path w="720" h="240">
                <a:moveTo>
                  <a:pt x="0" y="240"/>
                </a:moveTo>
                <a:lnTo>
                  <a:pt x="576" y="240"/>
                </a:lnTo>
                <a:lnTo>
                  <a:pt x="720"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13" name="Freeform 13"/>
          <p:cNvSpPr>
            <a:spLocks/>
          </p:cNvSpPr>
          <p:nvPr/>
        </p:nvSpPr>
        <p:spPr bwMode="auto">
          <a:xfrm>
            <a:off x="6553200" y="3505200"/>
            <a:ext cx="990600" cy="304800"/>
          </a:xfrm>
          <a:custGeom>
            <a:avLst/>
            <a:gdLst>
              <a:gd name="T0" fmla="*/ 0 w 768"/>
              <a:gd name="T1" fmla="*/ 2147483647 h 240"/>
              <a:gd name="T2" fmla="*/ 2147483647 w 768"/>
              <a:gd name="T3" fmla="*/ 2147483647 h 240"/>
              <a:gd name="T4" fmla="*/ 2147483647 w 768"/>
              <a:gd name="T5" fmla="*/ 0 h 240"/>
              <a:gd name="T6" fmla="*/ 0 60000 65536"/>
              <a:gd name="T7" fmla="*/ 0 60000 65536"/>
              <a:gd name="T8" fmla="*/ 0 60000 65536"/>
              <a:gd name="T9" fmla="*/ 0 w 768"/>
              <a:gd name="T10" fmla="*/ 0 h 240"/>
              <a:gd name="T11" fmla="*/ 768 w 768"/>
              <a:gd name="T12" fmla="*/ 240 h 240"/>
            </a:gdLst>
            <a:ahLst/>
            <a:cxnLst>
              <a:cxn ang="T6">
                <a:pos x="T0" y="T1"/>
              </a:cxn>
              <a:cxn ang="T7">
                <a:pos x="T2" y="T3"/>
              </a:cxn>
              <a:cxn ang="T8">
                <a:pos x="T4" y="T5"/>
              </a:cxn>
            </a:cxnLst>
            <a:rect l="T9" t="T10" r="T11" b="T12"/>
            <a:pathLst>
              <a:path w="768" h="240">
                <a:moveTo>
                  <a:pt x="0" y="240"/>
                </a:moveTo>
                <a:lnTo>
                  <a:pt x="624" y="240"/>
                </a:lnTo>
                <a:lnTo>
                  <a:pt x="768"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14" name="Freeform 14"/>
          <p:cNvSpPr>
            <a:spLocks/>
          </p:cNvSpPr>
          <p:nvPr/>
        </p:nvSpPr>
        <p:spPr bwMode="auto">
          <a:xfrm>
            <a:off x="5638800" y="3886200"/>
            <a:ext cx="1905000" cy="228600"/>
          </a:xfrm>
          <a:custGeom>
            <a:avLst/>
            <a:gdLst>
              <a:gd name="T0" fmla="*/ 0 w 432"/>
              <a:gd name="T1" fmla="*/ 2147483647 h 240"/>
              <a:gd name="T2" fmla="*/ 2147483647 w 432"/>
              <a:gd name="T3" fmla="*/ 2147483647 h 240"/>
              <a:gd name="T4" fmla="*/ 2147483647 w 432"/>
              <a:gd name="T5" fmla="*/ 0 h 240"/>
              <a:gd name="T6" fmla="*/ 0 60000 65536"/>
              <a:gd name="T7" fmla="*/ 0 60000 65536"/>
              <a:gd name="T8" fmla="*/ 0 60000 65536"/>
              <a:gd name="T9" fmla="*/ 0 w 432"/>
              <a:gd name="T10" fmla="*/ 0 h 240"/>
              <a:gd name="T11" fmla="*/ 432 w 432"/>
              <a:gd name="T12" fmla="*/ 240 h 240"/>
            </a:gdLst>
            <a:ahLst/>
            <a:cxnLst>
              <a:cxn ang="T6">
                <a:pos x="T0" y="T1"/>
              </a:cxn>
              <a:cxn ang="T7">
                <a:pos x="T2" y="T3"/>
              </a:cxn>
              <a:cxn ang="T8">
                <a:pos x="T4" y="T5"/>
              </a:cxn>
            </a:cxnLst>
            <a:rect l="T9" t="T10" r="T11" b="T12"/>
            <a:pathLst>
              <a:path w="432" h="240">
                <a:moveTo>
                  <a:pt x="0" y="240"/>
                </a:moveTo>
                <a:lnTo>
                  <a:pt x="288" y="240"/>
                </a:lnTo>
                <a:lnTo>
                  <a:pt x="432"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6415" name="Freeform 15"/>
          <p:cNvSpPr>
            <a:spLocks/>
          </p:cNvSpPr>
          <p:nvPr/>
        </p:nvSpPr>
        <p:spPr bwMode="auto">
          <a:xfrm>
            <a:off x="5257800" y="4152902"/>
            <a:ext cx="2819400" cy="400049"/>
          </a:xfrm>
          <a:custGeom>
            <a:avLst/>
            <a:gdLst>
              <a:gd name="T0" fmla="*/ 0 w 336"/>
              <a:gd name="T1" fmla="*/ 2147483647 h 240"/>
              <a:gd name="T2" fmla="*/ 2147483647 w 336"/>
              <a:gd name="T3" fmla="*/ 2147483647 h 240"/>
              <a:gd name="T4" fmla="*/ 2147483647 w 336"/>
              <a:gd name="T5" fmla="*/ 0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0" y="240"/>
                </a:moveTo>
                <a:lnTo>
                  <a:pt x="192" y="240"/>
                </a:lnTo>
                <a:lnTo>
                  <a:pt x="33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27" name="Rounded Rectangular Callout 16"/>
          <p:cNvSpPr>
            <a:spLocks noChangeArrowheads="1"/>
          </p:cNvSpPr>
          <p:nvPr/>
        </p:nvSpPr>
        <p:spPr bwMode="auto">
          <a:xfrm>
            <a:off x="7315200" y="6019800"/>
            <a:ext cx="2362200" cy="762000"/>
          </a:xfrm>
          <a:prstGeom prst="wedgeRoundRectCallout">
            <a:avLst>
              <a:gd name="adj1" fmla="val -49296"/>
              <a:gd name="adj2" fmla="val -87500"/>
              <a:gd name="adj3" fmla="val 16667"/>
            </a:avLst>
          </a:prstGeom>
          <a:solidFill>
            <a:srgbClr val="FFFFCC"/>
          </a:solidFill>
          <a:ln w="9525" algn="ctr">
            <a:solidFill>
              <a:schemeClr val="tx1"/>
            </a:solidFill>
            <a:round/>
            <a:headEnd/>
            <a:tailEnd/>
          </a:ln>
        </p:spPr>
        <p:txBody>
          <a:bodyPr/>
          <a:lstStyle/>
          <a:p>
            <a:r>
              <a:rPr lang="en-US"/>
              <a:t>See text section 4.2.3 for full working code</a:t>
            </a:r>
          </a:p>
        </p:txBody>
      </p:sp>
      <p:sp>
        <p:nvSpPr>
          <p:cNvPr id="18" name="Freeform 15"/>
          <p:cNvSpPr>
            <a:spLocks/>
          </p:cNvSpPr>
          <p:nvPr/>
        </p:nvSpPr>
        <p:spPr bwMode="auto">
          <a:xfrm>
            <a:off x="4800600" y="4495800"/>
            <a:ext cx="2819400" cy="266700"/>
          </a:xfrm>
          <a:custGeom>
            <a:avLst/>
            <a:gdLst>
              <a:gd name="T0" fmla="*/ 0 w 336"/>
              <a:gd name="T1" fmla="*/ 2147483647 h 240"/>
              <a:gd name="T2" fmla="*/ 2147483647 w 336"/>
              <a:gd name="T3" fmla="*/ 2147483647 h 240"/>
              <a:gd name="T4" fmla="*/ 2147483647 w 336"/>
              <a:gd name="T5" fmla="*/ 0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0" y="240"/>
                </a:moveTo>
                <a:lnTo>
                  <a:pt x="192" y="240"/>
                </a:lnTo>
                <a:lnTo>
                  <a:pt x="33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 name="Freeform 1"/>
          <p:cNvSpPr/>
          <p:nvPr/>
        </p:nvSpPr>
        <p:spPr bwMode="auto">
          <a:xfrm>
            <a:off x="1792942" y="2971801"/>
            <a:ext cx="147918" cy="2380129"/>
          </a:xfrm>
          <a:custGeom>
            <a:avLst/>
            <a:gdLst>
              <a:gd name="connsiteX0" fmla="*/ 188259 w 188259"/>
              <a:gd name="connsiteY0" fmla="*/ 2380129 h 2380129"/>
              <a:gd name="connsiteX1" fmla="*/ 0 w 188259"/>
              <a:gd name="connsiteY1" fmla="*/ 2380129 h 2380129"/>
              <a:gd name="connsiteX2" fmla="*/ 13447 w 188259"/>
              <a:gd name="connsiteY2" fmla="*/ 0 h 2380129"/>
              <a:gd name="connsiteX3" fmla="*/ 174812 w 188259"/>
              <a:gd name="connsiteY3" fmla="*/ 13447 h 2380129"/>
            </a:gdLst>
            <a:ahLst/>
            <a:cxnLst>
              <a:cxn ang="0">
                <a:pos x="connsiteX0" y="connsiteY0"/>
              </a:cxn>
              <a:cxn ang="0">
                <a:pos x="connsiteX1" y="connsiteY1"/>
              </a:cxn>
              <a:cxn ang="0">
                <a:pos x="connsiteX2" y="connsiteY2"/>
              </a:cxn>
              <a:cxn ang="0">
                <a:pos x="connsiteX3" y="connsiteY3"/>
              </a:cxn>
            </a:cxnLst>
            <a:rect l="l" t="t" r="r" b="b"/>
            <a:pathLst>
              <a:path w="188259" h="2380129">
                <a:moveTo>
                  <a:pt x="188259" y="2380129"/>
                </a:moveTo>
                <a:lnTo>
                  <a:pt x="0" y="2380129"/>
                </a:lnTo>
                <a:cubicBezTo>
                  <a:pt x="4482" y="1586753"/>
                  <a:pt x="8965" y="793376"/>
                  <a:pt x="13447" y="0"/>
                </a:cubicBezTo>
                <a:lnTo>
                  <a:pt x="174812" y="13447"/>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19" name="Freeform 18"/>
          <p:cNvSpPr/>
          <p:nvPr/>
        </p:nvSpPr>
        <p:spPr bwMode="auto">
          <a:xfrm>
            <a:off x="1600201" y="2667001"/>
            <a:ext cx="340659" cy="2971800"/>
          </a:xfrm>
          <a:custGeom>
            <a:avLst/>
            <a:gdLst>
              <a:gd name="connsiteX0" fmla="*/ 188259 w 188259"/>
              <a:gd name="connsiteY0" fmla="*/ 2380129 h 2380129"/>
              <a:gd name="connsiteX1" fmla="*/ 0 w 188259"/>
              <a:gd name="connsiteY1" fmla="*/ 2380129 h 2380129"/>
              <a:gd name="connsiteX2" fmla="*/ 13447 w 188259"/>
              <a:gd name="connsiteY2" fmla="*/ 0 h 2380129"/>
              <a:gd name="connsiteX3" fmla="*/ 174812 w 188259"/>
              <a:gd name="connsiteY3" fmla="*/ 13447 h 2380129"/>
            </a:gdLst>
            <a:ahLst/>
            <a:cxnLst>
              <a:cxn ang="0">
                <a:pos x="connsiteX0" y="connsiteY0"/>
              </a:cxn>
              <a:cxn ang="0">
                <a:pos x="connsiteX1" y="connsiteY1"/>
              </a:cxn>
              <a:cxn ang="0">
                <a:pos x="connsiteX2" y="connsiteY2"/>
              </a:cxn>
              <a:cxn ang="0">
                <a:pos x="connsiteX3" y="connsiteY3"/>
              </a:cxn>
            </a:cxnLst>
            <a:rect l="l" t="t" r="r" b="b"/>
            <a:pathLst>
              <a:path w="188259" h="2380129">
                <a:moveTo>
                  <a:pt x="188259" y="2380129"/>
                </a:moveTo>
                <a:lnTo>
                  <a:pt x="0" y="2380129"/>
                </a:lnTo>
                <a:cubicBezTo>
                  <a:pt x="4482" y="1586753"/>
                  <a:pt x="8965" y="793376"/>
                  <a:pt x="13447" y="0"/>
                </a:cubicBezTo>
                <a:lnTo>
                  <a:pt x="174812" y="13447"/>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20" name="Freeform 15"/>
          <p:cNvSpPr>
            <a:spLocks/>
          </p:cNvSpPr>
          <p:nvPr/>
        </p:nvSpPr>
        <p:spPr bwMode="auto">
          <a:xfrm>
            <a:off x="6019800" y="4724400"/>
            <a:ext cx="1524000" cy="381000"/>
          </a:xfrm>
          <a:custGeom>
            <a:avLst/>
            <a:gdLst>
              <a:gd name="T0" fmla="*/ 0 w 336"/>
              <a:gd name="T1" fmla="*/ 2147483647 h 240"/>
              <a:gd name="T2" fmla="*/ 2147483647 w 336"/>
              <a:gd name="T3" fmla="*/ 2147483647 h 240"/>
              <a:gd name="T4" fmla="*/ 2147483647 w 336"/>
              <a:gd name="T5" fmla="*/ 0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0" y="240"/>
                </a:moveTo>
                <a:lnTo>
                  <a:pt x="192" y="240"/>
                </a:lnTo>
                <a:lnTo>
                  <a:pt x="33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5"/>
          <p:cNvSpPr>
            <a:spLocks/>
          </p:cNvSpPr>
          <p:nvPr/>
        </p:nvSpPr>
        <p:spPr bwMode="auto">
          <a:xfrm>
            <a:off x="4714999" y="5029201"/>
            <a:ext cx="2819400" cy="399401"/>
          </a:xfrm>
          <a:custGeom>
            <a:avLst/>
            <a:gdLst>
              <a:gd name="T0" fmla="*/ 0 w 336"/>
              <a:gd name="T1" fmla="*/ 2147483647 h 240"/>
              <a:gd name="T2" fmla="*/ 2147483647 w 336"/>
              <a:gd name="T3" fmla="*/ 2147483647 h 240"/>
              <a:gd name="T4" fmla="*/ 2147483647 w 336"/>
              <a:gd name="T5" fmla="*/ 0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0" y="240"/>
                </a:moveTo>
                <a:lnTo>
                  <a:pt x="192" y="240"/>
                </a:lnTo>
                <a:lnTo>
                  <a:pt x="33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5"/>
          <p:cNvSpPr>
            <a:spLocks/>
          </p:cNvSpPr>
          <p:nvPr/>
        </p:nvSpPr>
        <p:spPr bwMode="auto">
          <a:xfrm>
            <a:off x="4800600" y="5315600"/>
            <a:ext cx="2514600" cy="399401"/>
          </a:xfrm>
          <a:custGeom>
            <a:avLst/>
            <a:gdLst>
              <a:gd name="T0" fmla="*/ 0 w 336"/>
              <a:gd name="T1" fmla="*/ 2147483647 h 240"/>
              <a:gd name="T2" fmla="*/ 2147483647 w 336"/>
              <a:gd name="T3" fmla="*/ 2147483647 h 240"/>
              <a:gd name="T4" fmla="*/ 2147483647 w 336"/>
              <a:gd name="T5" fmla="*/ 0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0" y="240"/>
                </a:moveTo>
                <a:lnTo>
                  <a:pt x="192" y="240"/>
                </a:lnTo>
                <a:lnTo>
                  <a:pt x="336" y="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86404"/>
                                        </p:tgtEl>
                                        <p:attrNameLst>
                                          <p:attrName>style.visibility</p:attrName>
                                        </p:attrNameLst>
                                      </p:cBhvr>
                                      <p:to>
                                        <p:strVal val="visible"/>
                                      </p:to>
                                    </p:set>
                                    <p:anim calcmode="lin" valueType="num">
                                      <p:cBhvr>
                                        <p:cTn id="7" dur="1000" fill="hold"/>
                                        <p:tgtEl>
                                          <p:spTgt spid="486404"/>
                                        </p:tgtEl>
                                        <p:attrNameLst>
                                          <p:attrName>ppt_w</p:attrName>
                                        </p:attrNameLst>
                                      </p:cBhvr>
                                      <p:tavLst>
                                        <p:tav tm="0">
                                          <p:val>
                                            <p:fltVal val="0"/>
                                          </p:val>
                                        </p:tav>
                                        <p:tav tm="100000">
                                          <p:val>
                                            <p:strVal val="#ppt_w"/>
                                          </p:val>
                                        </p:tav>
                                      </p:tavLst>
                                    </p:anim>
                                    <p:anim calcmode="lin" valueType="num">
                                      <p:cBhvr>
                                        <p:cTn id="8" dur="1000" fill="hold"/>
                                        <p:tgtEl>
                                          <p:spTgt spid="486404"/>
                                        </p:tgtEl>
                                        <p:attrNameLst>
                                          <p:attrName>ppt_h</p:attrName>
                                        </p:attrNameLst>
                                      </p:cBhvr>
                                      <p:tavLst>
                                        <p:tav tm="0">
                                          <p:val>
                                            <p:fltVal val="0"/>
                                          </p:val>
                                        </p:tav>
                                        <p:tav tm="100000">
                                          <p:val>
                                            <p:strVal val="#ppt_h"/>
                                          </p:val>
                                        </p:tav>
                                      </p:tavLst>
                                    </p:anim>
                                    <p:anim calcmode="lin" valueType="num">
                                      <p:cBhvr>
                                        <p:cTn id="9" dur="1000" fill="hold"/>
                                        <p:tgtEl>
                                          <p:spTgt spid="48640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8640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86406"/>
                                        </p:tgtEl>
                                        <p:attrNameLst>
                                          <p:attrName>style.visibility</p:attrName>
                                        </p:attrNameLst>
                                      </p:cBhvr>
                                      <p:to>
                                        <p:strVal val="visible"/>
                                      </p:to>
                                    </p:set>
                                    <p:animEffect transition="in" filter="wipe(left)">
                                      <p:cBhvr>
                                        <p:cTn id="15" dur="500"/>
                                        <p:tgtEl>
                                          <p:spTgt spid="486406"/>
                                        </p:tgtEl>
                                      </p:cBhvr>
                                    </p:animEffec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486407"/>
                                        </p:tgtEl>
                                        <p:attrNameLst>
                                          <p:attrName>style.visibility</p:attrName>
                                        </p:attrNameLst>
                                      </p:cBhvr>
                                      <p:to>
                                        <p:strVal val="visible"/>
                                      </p:to>
                                    </p:set>
                                    <p:animEffect transition="in" filter="wipe(left)">
                                      <p:cBhvr>
                                        <p:cTn id="19" dur="500"/>
                                        <p:tgtEl>
                                          <p:spTgt spid="486407"/>
                                        </p:tgtEl>
                                      </p:cBhvr>
                                    </p:animEffect>
                                  </p:childTnLst>
                                </p:cTn>
                              </p:par>
                            </p:childTnLst>
                          </p:cTn>
                        </p:par>
                        <p:par>
                          <p:cTn id="20" fill="hold" nodeType="afterGroup">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486408"/>
                                        </p:tgtEl>
                                        <p:attrNameLst>
                                          <p:attrName>style.visibility</p:attrName>
                                        </p:attrNameLst>
                                      </p:cBhvr>
                                      <p:to>
                                        <p:strVal val="visible"/>
                                      </p:to>
                                    </p:set>
                                    <p:animEffect transition="in" filter="wipe(left)">
                                      <p:cBhvr>
                                        <p:cTn id="23" dur="500"/>
                                        <p:tgtEl>
                                          <p:spTgt spid="48640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86411"/>
                                        </p:tgtEl>
                                        <p:attrNameLst>
                                          <p:attrName>style.visibility</p:attrName>
                                        </p:attrNameLst>
                                      </p:cBhvr>
                                      <p:to>
                                        <p:strVal val="visible"/>
                                      </p:to>
                                    </p:set>
                                    <p:animEffect transition="in" filter="wipe(left)">
                                      <p:cBhvr>
                                        <p:cTn id="28" dur="500"/>
                                        <p:tgtEl>
                                          <p:spTgt spid="486411"/>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86412"/>
                                        </p:tgtEl>
                                        <p:attrNameLst>
                                          <p:attrName>style.visibility</p:attrName>
                                        </p:attrNameLst>
                                      </p:cBhvr>
                                      <p:to>
                                        <p:strVal val="visible"/>
                                      </p:to>
                                    </p:set>
                                    <p:animEffect transition="in" filter="wipe(left)">
                                      <p:cBhvr>
                                        <p:cTn id="32" dur="500"/>
                                        <p:tgtEl>
                                          <p:spTgt spid="486412"/>
                                        </p:tgtEl>
                                      </p:cBhvr>
                                    </p:animEffect>
                                  </p:childTnLst>
                                </p:cTn>
                              </p:par>
                            </p:childTnLst>
                          </p:cTn>
                        </p:par>
                        <p:par>
                          <p:cTn id="33" fill="hold" nodeType="afterGroup">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486413"/>
                                        </p:tgtEl>
                                        <p:attrNameLst>
                                          <p:attrName>style.visibility</p:attrName>
                                        </p:attrNameLst>
                                      </p:cBhvr>
                                      <p:to>
                                        <p:strVal val="visible"/>
                                      </p:to>
                                    </p:set>
                                    <p:animEffect transition="in" filter="wipe(left)">
                                      <p:cBhvr>
                                        <p:cTn id="36" dur="500"/>
                                        <p:tgtEl>
                                          <p:spTgt spid="486413"/>
                                        </p:tgtEl>
                                      </p:cBhvr>
                                    </p:animEffect>
                                  </p:childTnLst>
                                </p:cTn>
                              </p:par>
                            </p:childTnLst>
                          </p:cTn>
                        </p:par>
                        <p:par>
                          <p:cTn id="37" fill="hold" nodeType="afterGroup">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486414"/>
                                        </p:tgtEl>
                                        <p:attrNameLst>
                                          <p:attrName>style.visibility</p:attrName>
                                        </p:attrNameLst>
                                      </p:cBhvr>
                                      <p:to>
                                        <p:strVal val="visible"/>
                                      </p:to>
                                    </p:set>
                                    <p:animEffect transition="in" filter="wipe(left)">
                                      <p:cBhvr>
                                        <p:cTn id="40" dur="500"/>
                                        <p:tgtEl>
                                          <p:spTgt spid="4864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86409"/>
                                        </p:tgtEl>
                                        <p:attrNameLst>
                                          <p:attrName>style.visibility</p:attrName>
                                        </p:attrNameLst>
                                      </p:cBhvr>
                                      <p:to>
                                        <p:strVal val="visible"/>
                                      </p:to>
                                    </p:set>
                                    <p:animEffect transition="in" filter="wipe(left)">
                                      <p:cBhvr>
                                        <p:cTn id="45" dur="500"/>
                                        <p:tgtEl>
                                          <p:spTgt spid="48640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86415"/>
                                        </p:tgtEl>
                                        <p:attrNameLst>
                                          <p:attrName>style.visibility</p:attrName>
                                        </p:attrNameLst>
                                      </p:cBhvr>
                                      <p:to>
                                        <p:strVal val="visible"/>
                                      </p:to>
                                    </p:set>
                                    <p:animEffect transition="in" filter="wipe(left)">
                                      <p:cBhvr>
                                        <p:cTn id="50" dur="500"/>
                                        <p:tgtEl>
                                          <p:spTgt spid="48641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par>
                          <p:cTn id="56" fill="hold">
                            <p:stCondLst>
                              <p:cond delay="500"/>
                            </p:stCondLst>
                            <p:childTnLst>
                              <p:par>
                                <p:cTn id="57" presetID="22" presetClass="entr" presetSubtype="4" fill="hold" grpId="0" nodeType="afterEffect">
                                  <p:stCondLst>
                                    <p:cond delay="250"/>
                                  </p:stCondLst>
                                  <p:childTnLst>
                                    <p:set>
                                      <p:cBhvr>
                                        <p:cTn id="58" dur="1" fill="hold">
                                          <p:stCondLst>
                                            <p:cond delay="0"/>
                                          </p:stCondLst>
                                        </p:cTn>
                                        <p:tgtEl>
                                          <p:spTgt spid="2"/>
                                        </p:tgtEl>
                                        <p:attrNameLst>
                                          <p:attrName>style.visibility</p:attrName>
                                        </p:attrNameLst>
                                      </p:cBhvr>
                                      <p:to>
                                        <p:strVal val="visible"/>
                                      </p:to>
                                    </p:set>
                                    <p:animEffect transition="in" filter="wipe(down)">
                                      <p:cBhvr>
                                        <p:cTn id="59" dur="1250"/>
                                        <p:tgtEl>
                                          <p:spTgt spid="2"/>
                                        </p:tgtEl>
                                      </p:cBhvr>
                                    </p:animEffect>
                                  </p:childTnLst>
                                </p:cTn>
                              </p:par>
                            </p:childTnLst>
                          </p:cTn>
                        </p:par>
                        <p:par>
                          <p:cTn id="60" fill="hold">
                            <p:stCondLst>
                              <p:cond delay="2000"/>
                            </p:stCondLst>
                            <p:childTnLst>
                              <p:par>
                                <p:cTn id="61" presetID="22" presetClass="entr" presetSubtype="4" fill="hold" grpId="0" nodeType="afterEffect">
                                  <p:stCondLst>
                                    <p:cond delay="250"/>
                                  </p:stCondLst>
                                  <p:childTnLst>
                                    <p:set>
                                      <p:cBhvr>
                                        <p:cTn id="62" dur="1" fill="hold">
                                          <p:stCondLst>
                                            <p:cond delay="0"/>
                                          </p:stCondLst>
                                        </p:cTn>
                                        <p:tgtEl>
                                          <p:spTgt spid="19"/>
                                        </p:tgtEl>
                                        <p:attrNameLst>
                                          <p:attrName>style.visibility</p:attrName>
                                        </p:attrNameLst>
                                      </p:cBhvr>
                                      <p:to>
                                        <p:strVal val="visible"/>
                                      </p:to>
                                    </p:set>
                                    <p:animEffect transition="in" filter="wipe(down)">
                                      <p:cBhvr>
                                        <p:cTn id="63" dur="125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left)">
                                      <p:cBhvr>
                                        <p:cTn id="73" dur="500"/>
                                        <p:tgtEl>
                                          <p:spTgt spid="21"/>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left)">
                                      <p:cBhvr>
                                        <p:cTn id="7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4" grpId="0" animBg="1"/>
      <p:bldP spid="486406" grpId="0" animBg="1"/>
      <p:bldP spid="486407" grpId="0" animBg="1"/>
      <p:bldP spid="486408" grpId="0" animBg="1"/>
      <p:bldP spid="486409" grpId="0" animBg="1"/>
      <p:bldP spid="486411" grpId="0" animBg="1"/>
      <p:bldP spid="486412" grpId="0" animBg="1"/>
      <p:bldP spid="486413" grpId="0" animBg="1"/>
      <p:bldP spid="486414" grpId="0" animBg="1"/>
      <p:bldP spid="486415" grpId="0" animBg="1"/>
      <p:bldP spid="18" grpId="0" animBg="1"/>
      <p:bldP spid="2" grpId="0" animBg="1"/>
      <p:bldP spid="19" grpId="0" animBg="1"/>
      <p:bldP spid="20" grpId="0" animBg="1"/>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1143001"/>
            <a:ext cx="44100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itle 1"/>
          <p:cNvSpPr>
            <a:spLocks noGrp="1"/>
          </p:cNvSpPr>
          <p:nvPr>
            <p:ph type="title"/>
          </p:nvPr>
        </p:nvSpPr>
        <p:spPr/>
        <p:txBody>
          <a:bodyPr/>
          <a:lstStyle/>
          <a:p>
            <a:r>
              <a:rPr lang="en-US"/>
              <a:t>Processing </a:t>
            </a:r>
            <a:r>
              <a:rPr lang="en-US">
                <a:solidFill>
                  <a:srgbClr val="0000FF"/>
                </a:solidFill>
              </a:rPr>
              <a:t>DataSet</a:t>
            </a:r>
            <a:r>
              <a:rPr lang="en-US"/>
              <a:t> from Web Services</a:t>
            </a:r>
          </a:p>
        </p:txBody>
      </p:sp>
      <p:sp>
        <p:nvSpPr>
          <p:cNvPr id="3" name="Content Placeholder 2"/>
          <p:cNvSpPr>
            <a:spLocks noGrp="1"/>
          </p:cNvSpPr>
          <p:nvPr>
            <p:ph idx="1"/>
          </p:nvPr>
        </p:nvSpPr>
        <p:spPr>
          <a:xfrm>
            <a:off x="5029200" y="2895600"/>
            <a:ext cx="4953000" cy="3581400"/>
          </a:xfrm>
        </p:spPr>
        <p:txBody>
          <a:bodyPr>
            <a:normAutofit lnSpcReduction="10000"/>
          </a:bodyPr>
          <a:lstStyle/>
          <a:p>
            <a:pPr>
              <a:buNone/>
              <a:tabLst>
                <a:tab pos="688975" algn="l"/>
                <a:tab pos="1139825" algn="l"/>
                <a:tab pos="1484313" algn="l"/>
              </a:tabLst>
            </a:pPr>
            <a:r>
              <a:rPr lang="en-US" sz="1800"/>
              <a:t>&lt;?xml version="1.0" encoding="utf-8" ?&gt; </a:t>
            </a:r>
          </a:p>
          <a:p>
            <a:pPr>
              <a:buNone/>
              <a:tabLst>
                <a:tab pos="688975" algn="l"/>
                <a:tab pos="1139825" algn="l"/>
                <a:tab pos="1484313" algn="l"/>
              </a:tabLst>
            </a:pPr>
            <a:r>
              <a:rPr lang="en-US" sz="1800"/>
              <a:t>&lt;NewDataSet&gt;</a:t>
            </a:r>
          </a:p>
          <a:p>
            <a:pPr>
              <a:buNone/>
              <a:tabLst>
                <a:tab pos="688975" algn="l"/>
                <a:tab pos="1139825" algn="l"/>
                <a:tab pos="1484313" algn="l"/>
              </a:tabLst>
            </a:pPr>
            <a:r>
              <a:rPr lang="en-US" sz="1800" b="1"/>
              <a:t>	</a:t>
            </a:r>
            <a:r>
              <a:rPr lang="en-US" sz="1800"/>
              <a:t>&lt;Table&gt;</a:t>
            </a:r>
          </a:p>
          <a:p>
            <a:pPr>
              <a:buNone/>
              <a:tabLst>
                <a:tab pos="688975" algn="l"/>
                <a:tab pos="1139825" algn="l"/>
                <a:tab pos="1484313" algn="l"/>
              </a:tabLst>
            </a:pPr>
            <a:r>
              <a:rPr lang="en-US" sz="1800" b="1"/>
              <a:t> 		</a:t>
            </a:r>
            <a:r>
              <a:rPr lang="en-US" sz="1800"/>
              <a:t> &lt;CITY&gt;</a:t>
            </a:r>
            <a:r>
              <a:rPr lang="en-US" sz="1800" b="1"/>
              <a:t>Tempe</a:t>
            </a:r>
            <a:r>
              <a:rPr lang="en-US" sz="1800"/>
              <a:t>&lt;/CITY&gt; </a:t>
            </a:r>
          </a:p>
          <a:p>
            <a:pPr>
              <a:buNone/>
              <a:tabLst>
                <a:tab pos="688975" algn="l"/>
                <a:tab pos="1139825" algn="l"/>
                <a:tab pos="1484313" algn="l"/>
              </a:tabLst>
            </a:pPr>
            <a:r>
              <a:rPr lang="en-US" sz="1800" b="1"/>
              <a:t> </a:t>
            </a:r>
            <a:r>
              <a:rPr lang="en-US" sz="1800"/>
              <a:t> 		&lt;STATE&gt;</a:t>
            </a:r>
            <a:r>
              <a:rPr lang="en-US" sz="1800" b="1"/>
              <a:t>AZ</a:t>
            </a:r>
            <a:r>
              <a:rPr lang="en-US" sz="1800"/>
              <a:t>&lt;/STATE&gt; </a:t>
            </a:r>
          </a:p>
          <a:p>
            <a:pPr>
              <a:buNone/>
              <a:tabLst>
                <a:tab pos="688975" algn="l"/>
                <a:tab pos="1139825" algn="l"/>
                <a:tab pos="1484313" algn="l"/>
              </a:tabLst>
            </a:pPr>
            <a:r>
              <a:rPr lang="en-US" sz="1800" b="1"/>
              <a:t> </a:t>
            </a:r>
            <a:r>
              <a:rPr lang="en-US" sz="1800"/>
              <a:t> 		&lt;ZIP&gt;</a:t>
            </a:r>
            <a:r>
              <a:rPr lang="en-US" sz="1800" b="1"/>
              <a:t>85281</a:t>
            </a:r>
            <a:r>
              <a:rPr lang="en-US" sz="1800"/>
              <a:t>&lt;/ZIP&gt; </a:t>
            </a:r>
          </a:p>
          <a:p>
            <a:pPr>
              <a:buNone/>
              <a:tabLst>
                <a:tab pos="688975" algn="l"/>
                <a:tab pos="1139825" algn="l"/>
                <a:tab pos="1484313" algn="l"/>
              </a:tabLst>
            </a:pPr>
            <a:r>
              <a:rPr lang="en-US" sz="1800" b="1"/>
              <a:t> </a:t>
            </a:r>
            <a:r>
              <a:rPr lang="en-US" sz="1800"/>
              <a:t> 		&lt;AREA_CODE&gt;</a:t>
            </a:r>
            <a:r>
              <a:rPr lang="en-US" sz="1800" b="1"/>
              <a:t>602</a:t>
            </a:r>
            <a:r>
              <a:rPr lang="en-US" sz="1800"/>
              <a:t>&lt;/AREA_CODE&gt; </a:t>
            </a:r>
          </a:p>
          <a:p>
            <a:pPr>
              <a:buNone/>
              <a:tabLst>
                <a:tab pos="688975" algn="l"/>
                <a:tab pos="1139825" algn="l"/>
                <a:tab pos="1484313" algn="l"/>
              </a:tabLst>
            </a:pPr>
            <a:r>
              <a:rPr lang="en-US" sz="1800" b="1"/>
              <a:t> 		</a:t>
            </a:r>
            <a:r>
              <a:rPr lang="en-US" sz="1800"/>
              <a:t>&lt;TIME_ZONE&gt;</a:t>
            </a:r>
            <a:r>
              <a:rPr lang="en-US" sz="1800" b="1"/>
              <a:t>M</a:t>
            </a:r>
            <a:r>
              <a:rPr lang="en-US" sz="1800"/>
              <a:t>&lt;/TIME_ZONE&gt; </a:t>
            </a:r>
          </a:p>
          <a:p>
            <a:pPr>
              <a:buNone/>
              <a:tabLst>
                <a:tab pos="688975" algn="l"/>
                <a:tab pos="1139825" algn="l"/>
                <a:tab pos="1484313" algn="l"/>
              </a:tabLst>
            </a:pPr>
            <a:r>
              <a:rPr lang="en-US" sz="1800" b="1"/>
              <a:t> </a:t>
            </a:r>
            <a:r>
              <a:rPr lang="en-US" sz="1800"/>
              <a:t> 	&lt;/Table&gt;</a:t>
            </a:r>
          </a:p>
          <a:p>
            <a:pPr>
              <a:buNone/>
              <a:tabLst>
                <a:tab pos="688975" algn="l"/>
                <a:tab pos="1139825" algn="l"/>
                <a:tab pos="1484313" algn="l"/>
              </a:tabLst>
            </a:pPr>
            <a:r>
              <a:rPr lang="en-US" sz="1800"/>
              <a:t>&lt;/NewDataSet&gt;</a:t>
            </a:r>
          </a:p>
          <a:p>
            <a:pPr>
              <a:buNone/>
              <a:tabLst>
                <a:tab pos="688975" algn="l"/>
                <a:tab pos="1139825" algn="l"/>
                <a:tab pos="1484313" algn="l"/>
              </a:tabLst>
            </a:pPr>
            <a:endParaRPr lang="en-US" sz="1800"/>
          </a:p>
        </p:txBody>
      </p:sp>
      <p:sp>
        <p:nvSpPr>
          <p:cNvPr id="717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1A9DC51-DF56-434F-9279-36F5D05D0793}" type="slidenum">
              <a:rPr lang="en-US" smtClean="0">
                <a:solidFill>
                  <a:schemeClr val="tx2"/>
                </a:solidFill>
              </a:rPr>
              <a:pPr/>
              <a:t>5</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up)">
                                      <p:cBhvr>
                                        <p:cTn id="35" dur="500"/>
                                        <p:tgtEl>
                                          <p:spTgt spid="3">
                                            <p:txEl>
                                              <p:pRg st="7" end="7"/>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up)">
                                      <p:cBhvr>
                                        <p:cTn id="39" dur="500"/>
                                        <p:tgtEl>
                                          <p:spTgt spid="3">
                                            <p:txEl>
                                              <p:pRg st="8" end="8"/>
                                            </p:txEl>
                                          </p:spTgt>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up)">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87807DEF-1A8D-4C2B-AB7F-1D4143B7849C}" type="slidenum">
              <a:rPr lang="en-US" smtClean="0">
                <a:solidFill>
                  <a:schemeClr val="tx2"/>
                </a:solidFill>
              </a:rPr>
              <a:pPr/>
              <a:t>50</a:t>
            </a:fld>
            <a:endParaRPr lang="en-US">
              <a:solidFill>
                <a:schemeClr val="tx2"/>
              </a:solidFill>
            </a:endParaRPr>
          </a:p>
        </p:txBody>
      </p:sp>
      <p:sp>
        <p:nvSpPr>
          <p:cNvPr id="14339" name="Rectangle 2"/>
          <p:cNvSpPr>
            <a:spLocks noGrp="1" noChangeArrowheads="1"/>
          </p:cNvSpPr>
          <p:nvPr>
            <p:ph type="title"/>
          </p:nvPr>
        </p:nvSpPr>
        <p:spPr>
          <a:xfrm>
            <a:off x="2895600" y="0"/>
            <a:ext cx="7620000" cy="623888"/>
          </a:xfrm>
        </p:spPr>
        <p:txBody>
          <a:bodyPr>
            <a:normAutofit fontScale="90000"/>
          </a:bodyPr>
          <a:lstStyle/>
          <a:p>
            <a:pPr eaLnBrk="1" hangingPunct="1"/>
            <a:r>
              <a:rPr lang="en-US"/>
              <a:t>Methods in the </a:t>
            </a:r>
            <a:r>
              <a:rPr lang="en-US" i="1"/>
              <a:t>XmlTextWriter </a:t>
            </a:r>
            <a:r>
              <a:rPr lang="en-US"/>
              <a:t>Class</a:t>
            </a:r>
            <a:endParaRPr lang="en-GB"/>
          </a:p>
        </p:txBody>
      </p:sp>
      <p:graphicFrame>
        <p:nvGraphicFramePr>
          <p:cNvPr id="587779" name="Group 3"/>
          <p:cNvGraphicFramePr>
            <a:graphicFrameLocks noGrp="1"/>
          </p:cNvGraphicFramePr>
          <p:nvPr>
            <p:ph idx="1"/>
          </p:nvPr>
        </p:nvGraphicFramePr>
        <p:xfrm>
          <a:off x="1613647" y="990550"/>
          <a:ext cx="8839200" cy="5638851"/>
        </p:xfrm>
        <a:graphic>
          <a:graphicData uri="http://schemas.openxmlformats.org/drawingml/2006/table">
            <a:tbl>
              <a:tblPr/>
              <a:tblGrid>
                <a:gridCol w="3276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methodClose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cap="fla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Closes this stream and the underlying stream.</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10000"/>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methodEquals</a:t>
                      </a:r>
                      <a:r>
                        <a:rPr kumimoji="0" lang="en-US" sz="1200" b="0" i="0" u="none" strike="noStrike" cap="none" normalizeH="0" baseline="0" dirty="0">
                          <a:ln>
                            <a:noFill/>
                          </a:ln>
                          <a:solidFill>
                            <a:schemeClr val="tx1"/>
                          </a:solidFill>
                          <a:effectLst/>
                          <a:latin typeface="Arial" pitchFamily="34" charset="0"/>
                          <a:cs typeface="Arial" pitchFamily="34" charset="0"/>
                        </a:rPr>
                        <a:t> (inherited from Object)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Overloaded. Determines whether two Object instances are equal.</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methodFlush</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Flushes whatever is in the buffer to the underlying streams.</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methodGetType</a:t>
                      </a:r>
                      <a:r>
                        <a:rPr kumimoji="0" lang="en-US" sz="1200" b="0" i="0" u="none" strike="noStrike" cap="none" normalizeH="0" baseline="0" dirty="0">
                          <a:ln>
                            <a:noFill/>
                          </a:ln>
                          <a:solidFill>
                            <a:schemeClr val="tx1"/>
                          </a:solidFill>
                          <a:effectLst/>
                          <a:latin typeface="Arial" pitchFamily="34" charset="0"/>
                          <a:cs typeface="Arial" pitchFamily="34" charset="0"/>
                        </a:rPr>
                        <a:t> (inherited from Object)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Gets the Type of the current instance.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420815">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methodWriteAttributes</a:t>
                      </a:r>
                      <a:r>
                        <a:rPr kumimoji="0" lang="en-US" sz="1200" b="0" i="0" u="none" strike="noStrike" cap="none" normalizeH="0" baseline="0" dirty="0">
                          <a:ln>
                            <a:noFill/>
                          </a:ln>
                          <a:solidFill>
                            <a:schemeClr val="tx1"/>
                          </a:solidFill>
                          <a:effectLst/>
                          <a:latin typeface="Arial" pitchFamily="34" charset="0"/>
                          <a:cs typeface="Arial" pitchFamily="34" charset="0"/>
                        </a:rPr>
                        <a:t> (inherited from </a:t>
                      </a:r>
                      <a:r>
                        <a:rPr kumimoji="0" lang="en-US" sz="1200" b="0" i="0" u="none" strike="noStrike" cap="none" normalizeH="0" baseline="0" dirty="0" err="1">
                          <a:ln>
                            <a:noFill/>
                          </a:ln>
                          <a:solidFill>
                            <a:schemeClr val="tx1"/>
                          </a:solidFill>
                          <a:effectLst/>
                          <a:latin typeface="Arial" pitchFamily="34" charset="0"/>
                          <a:cs typeface="Arial" pitchFamily="34" charset="0"/>
                        </a:rPr>
                        <a:t>XmlWriter</a:t>
                      </a:r>
                      <a:r>
                        <a:rPr kumimoji="0" lang="en-US" sz="1200" b="0" i="0" u="none" strike="noStrike" cap="none" normalizeH="0" baseline="0" dirty="0">
                          <a:ln>
                            <a:noFill/>
                          </a:ln>
                          <a:solidFill>
                            <a:schemeClr val="tx1"/>
                          </a:solidFill>
                          <a:effectLst/>
                          <a:latin typeface="Arial" pitchFamily="34" charset="0"/>
                          <a:cs typeface="Arial" pitchFamily="34" charset="0"/>
                        </a:rPr>
                        <a: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When overridden in a derived class, writes out all the attributes found at the current position in the </a:t>
                      </a:r>
                      <a:r>
                        <a:rPr kumimoji="0" lang="en-US" sz="1200" b="0" i="0" u="none" strike="noStrike" cap="none" normalizeH="0" baseline="0" dirty="0" err="1">
                          <a:ln>
                            <a:noFill/>
                          </a:ln>
                          <a:solidFill>
                            <a:schemeClr val="tx1"/>
                          </a:solidFill>
                          <a:effectLst/>
                          <a:latin typeface="Arial" pitchFamily="34" charset="0"/>
                          <a:cs typeface="Arial" pitchFamily="34" charset="0"/>
                        </a:rPr>
                        <a:t>XmlReader</a:t>
                      </a:r>
                      <a:r>
                        <a:rPr kumimoji="0" lang="en-US" sz="1200" b="0" i="0" u="none" strike="noStrike" cap="none" normalizeH="0" baseline="0" dirty="0">
                          <a:ln>
                            <a:noFill/>
                          </a:ln>
                          <a:solidFill>
                            <a:schemeClr val="tx1"/>
                          </a:solidFill>
                          <a:effectLst/>
                          <a:latin typeface="Arial" pitchFamily="34" charset="0"/>
                          <a:cs typeface="Arial" pitchFamily="34" charset="0"/>
                        </a:rPr>
                        <a: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420815">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methodWriteAttributeString</a:t>
                      </a:r>
                      <a:r>
                        <a:rPr kumimoji="0" lang="en-US" sz="1200" b="0" i="0" u="none" strike="noStrike" cap="none" normalizeH="0" baseline="0" dirty="0">
                          <a:ln>
                            <a:noFill/>
                          </a:ln>
                          <a:solidFill>
                            <a:schemeClr val="tx1"/>
                          </a:solidFill>
                          <a:effectLst/>
                          <a:latin typeface="Arial" pitchFamily="34" charset="0"/>
                          <a:cs typeface="Arial" pitchFamily="34" charset="0"/>
                        </a:rPr>
                        <a:t> (inherited from </a:t>
                      </a:r>
                      <a:r>
                        <a:rPr kumimoji="0" lang="en-US" sz="1200" b="0" i="0" u="none" strike="noStrike" cap="none" normalizeH="0" baseline="0" dirty="0" err="1">
                          <a:ln>
                            <a:noFill/>
                          </a:ln>
                          <a:solidFill>
                            <a:schemeClr val="tx1"/>
                          </a:solidFill>
                          <a:effectLst/>
                          <a:latin typeface="Arial" pitchFamily="34" charset="0"/>
                          <a:cs typeface="Arial" pitchFamily="34" charset="0"/>
                        </a:rPr>
                        <a:t>XmlWriter</a:t>
                      </a:r>
                      <a:r>
                        <a:rPr kumimoji="0" lang="en-US" sz="1200" b="0" i="0" u="none" strike="noStrike" cap="none" normalizeH="0" baseline="0" dirty="0">
                          <a:ln>
                            <a:noFill/>
                          </a:ln>
                          <a:solidFill>
                            <a:schemeClr val="tx1"/>
                          </a:solidFill>
                          <a:effectLst/>
                          <a:latin typeface="Arial" pitchFamily="34" charset="0"/>
                          <a:cs typeface="Arial" pitchFamily="34" charset="0"/>
                        </a:rPr>
                        <a: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Overloaded. When overridden in a derived class, writes an attribute with the specified value.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methodWriteCData</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Writes out a &lt;![CDATA[...]]&gt; block containing the specified text.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420815">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methodWriteCharEntity</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Forces the generation of a character entity for the specified Unicode character value.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7"/>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methodWriteChars</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Writes text one buffer at a time.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8"/>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methodWriteEndAttribute</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Closes the previous </a:t>
                      </a:r>
                      <a:r>
                        <a:rPr kumimoji="0" lang="en-US" sz="1200" b="0" i="0" u="none" strike="noStrike" cap="none" normalizeH="0" baseline="0" dirty="0" err="1">
                          <a:ln>
                            <a:noFill/>
                          </a:ln>
                          <a:solidFill>
                            <a:schemeClr val="tx1"/>
                          </a:solidFill>
                          <a:effectLst/>
                          <a:latin typeface="Arial" pitchFamily="34" charset="0"/>
                          <a:cs typeface="Arial" pitchFamily="34" charset="0"/>
                        </a:rPr>
                        <a:t>WriteStartAttribute</a:t>
                      </a:r>
                      <a:r>
                        <a:rPr kumimoji="0" lang="en-US" sz="1200" b="0" i="0" u="none" strike="noStrike" cap="none" normalizeH="0" baseline="0" dirty="0">
                          <a:ln>
                            <a:noFill/>
                          </a:ln>
                          <a:solidFill>
                            <a:schemeClr val="tx1"/>
                          </a:solidFill>
                          <a:effectLst/>
                          <a:latin typeface="Arial" pitchFamily="34" charset="0"/>
                          <a:cs typeface="Arial" pitchFamily="34" charset="0"/>
                        </a:rPr>
                        <a:t> call.</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9"/>
                  </a:ext>
                </a:extLst>
              </a:tr>
              <a:tr h="420815">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methodWriteEndDocument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Closes any open elements or attributes and puts the writer back in the Start state.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0"/>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methodWriteEndElement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Closes one element and pops corresponding namespace scope.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1"/>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methodWriteEntityRef</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Writes out an entity reference as &amp;name;.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2"/>
                  </a:ext>
                </a:extLst>
              </a:tr>
              <a:tr h="420815">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methodWriteFullEndElement</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Closes one element and pops the corresponding namespace scope.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3"/>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methodWriteStartAttribute</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Overloaded. Overridden. Writes the start of an attribute.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4"/>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methodWriteStartDocument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Overloaded. Overridden. Writes the XML declaration with the version "1.0".</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5"/>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public </a:t>
                      </a:r>
                      <a:r>
                        <a:rPr kumimoji="0" lang="en-US" sz="1200" b="0" i="0" u="none" strike="noStrike" cap="none" normalizeH="0" baseline="0" dirty="0" err="1">
                          <a:ln>
                            <a:noFill/>
                          </a:ln>
                          <a:solidFill>
                            <a:schemeClr val="tx1"/>
                          </a:solidFill>
                          <a:effectLst/>
                          <a:latin typeface="Arial" pitchFamily="34" charset="0"/>
                          <a:cs typeface="Arial" pitchFamily="34" charset="0"/>
                        </a:rPr>
                        <a:t>methodWriteStartElement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Overloaded. Overridden. Writes the specified start tag.</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6"/>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methodWriteString</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Writes the given text content.</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7"/>
                  </a:ext>
                </a:extLst>
              </a:tr>
              <a:tr h="252484">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public methodWriteWhitespace</a:t>
                      </a:r>
                      <a:endParaRPr kumimoji="0" lang="en-US" sz="2800" b="0" i="0" u="none" strike="noStrike" cap="none" normalizeH="0" baseline="0">
                        <a:ln>
                          <a:noFill/>
                        </a:ln>
                        <a:solidFill>
                          <a:schemeClr val="tx1"/>
                        </a:solidFill>
                        <a:effectLst/>
                        <a:latin typeface="Arial" pitchFamily="34" charset="0"/>
                      </a:endParaRPr>
                    </a:p>
                  </a:txBody>
                  <a:tcPr marT="45713" marB="45713" anchor="b" horzOverflow="overflow">
                    <a:lnL cap="flat">
                      <a:noFill/>
                    </a:lnL>
                    <a:lnR>
                      <a:noFill/>
                    </a:lnR>
                    <a:lnT>
                      <a:noFill/>
                    </a:lnT>
                    <a:lnB cap="flat">
                      <a:noFill/>
                    </a:lnB>
                    <a:lnTlToBr>
                      <a:noFill/>
                    </a:lnTlToBr>
                    <a:lnBlToTr>
                      <a:noFill/>
                    </a:lnBlToTr>
                    <a:solidFill>
                      <a:schemeClr val="bg1"/>
                    </a:solidFill>
                  </a:tcPr>
                </a:tc>
                <a:tc>
                  <a:txBody>
                    <a:bodyPr/>
                    <a:lstStyle/>
                    <a:p>
                      <a:pPr marL="0" marR="0" lvl="0" indent="0" algn="l" defTabSz="914400" rtl="0" eaLnBrk="1" fontAlgn="b"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Overridden. Writes out the given white space.</a:t>
                      </a:r>
                      <a:endParaRPr kumimoji="0" lang="en-US" sz="2800" b="0" i="0" u="none" strike="noStrike" cap="none" normalizeH="0" baseline="0" dirty="0">
                        <a:ln>
                          <a:noFill/>
                        </a:ln>
                        <a:solidFill>
                          <a:schemeClr val="tx1"/>
                        </a:solidFill>
                        <a:effectLst/>
                        <a:latin typeface="Arial" pitchFamily="34" charset="0"/>
                      </a:endParaRPr>
                    </a:p>
                  </a:txBody>
                  <a:tcPr marT="45713" marB="45713" anchor="b"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0018"/>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590800" y="158151"/>
            <a:ext cx="7924800" cy="623888"/>
          </a:xfrm>
        </p:spPr>
        <p:txBody>
          <a:bodyPr>
            <a:normAutofit fontScale="90000"/>
          </a:bodyPr>
          <a:lstStyle/>
          <a:p>
            <a:r>
              <a:rPr lang="en-US" dirty="0"/>
              <a:t>Example: Writing web data into XML File</a:t>
            </a:r>
          </a:p>
        </p:txBody>
      </p:sp>
      <p:sp>
        <p:nvSpPr>
          <p:cNvPr id="14339" name="Content Placeholder 2"/>
          <p:cNvSpPr>
            <a:spLocks noGrp="1"/>
          </p:cNvSpPr>
          <p:nvPr>
            <p:ph idx="1"/>
          </p:nvPr>
        </p:nvSpPr>
        <p:spPr>
          <a:xfrm>
            <a:off x="2667000" y="1143000"/>
            <a:ext cx="7467600" cy="5562600"/>
          </a:xfrm>
        </p:spPr>
        <p:txBody>
          <a:bodyPr>
            <a:normAutofit lnSpcReduction="10000"/>
          </a:bodyPr>
          <a:lstStyle/>
          <a:p>
            <a:pPr>
              <a:buNone/>
              <a:tabLst>
                <a:tab pos="914400" algn="l"/>
                <a:tab pos="1377950" algn="l"/>
                <a:tab pos="1828800" algn="l"/>
                <a:tab pos="2292350" algn="l"/>
                <a:tab pos="2743200" algn="l"/>
              </a:tabLst>
            </a:pPr>
            <a:r>
              <a:rPr lang="en-US" sz="1800" dirty="0">
                <a:latin typeface="Arial" charset="0"/>
                <a:cs typeface="Arial" charset="0"/>
              </a:rPr>
              <a:t>using System.Xml;</a:t>
            </a:r>
          </a:p>
          <a:p>
            <a:pPr>
              <a:buNone/>
              <a:tabLst>
                <a:tab pos="914400" algn="l"/>
                <a:tab pos="1377950" algn="l"/>
                <a:tab pos="1828800" algn="l"/>
                <a:tab pos="2292350" algn="l"/>
                <a:tab pos="2743200" algn="l"/>
              </a:tabLst>
            </a:pPr>
            <a:r>
              <a:rPr lang="en-US" sz="1800" dirty="0">
                <a:latin typeface="Arial" charset="0"/>
                <a:cs typeface="Arial" charset="0"/>
              </a:rPr>
              <a:t>using System.IO;</a:t>
            </a:r>
          </a:p>
          <a:p>
            <a:pPr>
              <a:buNone/>
              <a:tabLst>
                <a:tab pos="914400" algn="l"/>
                <a:tab pos="1377950" algn="l"/>
                <a:tab pos="1828800" algn="l"/>
                <a:tab pos="2292350" algn="l"/>
                <a:tab pos="2743200" algn="l"/>
              </a:tabLst>
            </a:pPr>
            <a:r>
              <a:rPr lang="en-US" sz="1800" dirty="0">
                <a:latin typeface="Arial" charset="0"/>
                <a:cs typeface="Arial" charset="0"/>
              </a:rPr>
              <a:t>public partial class Seller : </a:t>
            </a:r>
            <a:r>
              <a:rPr lang="en-US" sz="1800" dirty="0" err="1">
                <a:latin typeface="Arial" charset="0"/>
                <a:cs typeface="Arial" charset="0"/>
              </a:rPr>
              <a:t>System.Web.UI.Page</a:t>
            </a:r>
            <a:r>
              <a:rPr lang="en-US" sz="1800" dirty="0">
                <a:latin typeface="Arial" charset="0"/>
                <a:cs typeface="Arial" charset="0"/>
              </a:rPr>
              <a:t>  {</a:t>
            </a:r>
          </a:p>
          <a:p>
            <a:pPr>
              <a:buNone/>
              <a:tabLst>
                <a:tab pos="914400" algn="l"/>
                <a:tab pos="1377950" algn="l"/>
                <a:tab pos="1828800" algn="l"/>
                <a:tab pos="2292350" algn="l"/>
                <a:tab pos="2743200" algn="l"/>
              </a:tabLst>
            </a:pPr>
            <a:r>
              <a:rPr lang="en-US" sz="1800" dirty="0">
                <a:latin typeface="Arial" charset="0"/>
                <a:cs typeface="Arial" charset="0"/>
              </a:rPr>
              <a:t>	protected void Page_Load(object sender, </a:t>
            </a:r>
            <a:r>
              <a:rPr lang="en-US" sz="1800" dirty="0" err="1">
                <a:latin typeface="Arial" charset="0"/>
                <a:cs typeface="Arial" charset="0"/>
              </a:rPr>
              <a:t>EventArgs</a:t>
            </a:r>
            <a:r>
              <a:rPr lang="en-US" sz="1800" dirty="0">
                <a:latin typeface="Arial" charset="0"/>
                <a:cs typeface="Arial" charset="0"/>
              </a:rPr>
              <a:t> e) { }</a:t>
            </a:r>
          </a:p>
          <a:p>
            <a:pPr>
              <a:buNone/>
              <a:tabLst>
                <a:tab pos="914400" algn="l"/>
                <a:tab pos="1377950" algn="l"/>
                <a:tab pos="1828800" algn="l"/>
                <a:tab pos="2292350" algn="l"/>
                <a:tab pos="2743200" algn="l"/>
              </a:tabLst>
            </a:pPr>
            <a:r>
              <a:rPr lang="en-US" sz="1800" dirty="0">
                <a:latin typeface="Arial" charset="0"/>
                <a:cs typeface="Arial" charset="0"/>
              </a:rPr>
              <a:t>	protected void </a:t>
            </a:r>
            <a:r>
              <a:rPr lang="en-US" sz="1800" dirty="0" err="1">
                <a:latin typeface="Arial" charset="0"/>
                <a:cs typeface="Arial" charset="0"/>
              </a:rPr>
              <a:t>btnEnterBook_Click</a:t>
            </a:r>
            <a:r>
              <a:rPr lang="en-US" sz="1800" dirty="0">
                <a:latin typeface="Arial" charset="0"/>
                <a:cs typeface="Arial" charset="0"/>
              </a:rPr>
              <a:t>(object sender, </a:t>
            </a:r>
            <a:r>
              <a:rPr lang="en-US" sz="1800" dirty="0" err="1">
                <a:latin typeface="Arial" charset="0"/>
                <a:cs typeface="Arial" charset="0"/>
              </a:rPr>
              <a:t>EventArgs</a:t>
            </a:r>
            <a:r>
              <a:rPr lang="en-US" sz="1800" dirty="0">
                <a:latin typeface="Arial" charset="0"/>
                <a:cs typeface="Arial" charset="0"/>
              </a:rPr>
              <a:t> e)  {</a:t>
            </a:r>
          </a:p>
          <a:p>
            <a:pPr>
              <a:buNone/>
              <a:tabLst>
                <a:tab pos="914400" algn="l"/>
                <a:tab pos="1377950" algn="l"/>
                <a:tab pos="1828800" algn="l"/>
                <a:tab pos="2292350" algn="l"/>
                <a:tab pos="2743200" algn="l"/>
              </a:tabLst>
            </a:pPr>
            <a:r>
              <a:rPr lang="en-US" sz="1800" dirty="0">
                <a:latin typeface="Arial" charset="0"/>
                <a:cs typeface="Arial" charset="0"/>
              </a:rPr>
              <a:t>		string title1 = txtTitle1.Text;</a:t>
            </a:r>
          </a:p>
          <a:p>
            <a:pPr>
              <a:buNone/>
              <a:tabLst>
                <a:tab pos="914400" algn="l"/>
                <a:tab pos="1377950" algn="l"/>
                <a:tab pos="1828800" algn="l"/>
                <a:tab pos="2292350" algn="l"/>
                <a:tab pos="2743200" algn="l"/>
              </a:tabLst>
            </a:pPr>
            <a:r>
              <a:rPr lang="en-US" sz="1800" dirty="0">
                <a:latin typeface="Arial" charset="0"/>
                <a:cs typeface="Arial" charset="0"/>
              </a:rPr>
              <a:t>		string isbn1 = txtIsbn1.Text;</a:t>
            </a:r>
          </a:p>
          <a:p>
            <a:pPr>
              <a:buNone/>
              <a:tabLst>
                <a:tab pos="914400" algn="l"/>
                <a:tab pos="1377950" algn="l"/>
                <a:tab pos="1828800" algn="l"/>
                <a:tab pos="2292350" algn="l"/>
                <a:tab pos="2743200" algn="l"/>
              </a:tabLst>
            </a:pPr>
            <a:r>
              <a:rPr lang="en-US" sz="1800" dirty="0">
                <a:latin typeface="Arial" charset="0"/>
                <a:cs typeface="Arial" charset="0"/>
              </a:rPr>
              <a:t>		string sPrice1 = txtPrice1.Text;</a:t>
            </a:r>
          </a:p>
          <a:p>
            <a:pPr>
              <a:buNone/>
              <a:tabLst>
                <a:tab pos="914400" algn="l"/>
                <a:tab pos="1377950" algn="l"/>
                <a:tab pos="1828800" algn="l"/>
                <a:tab pos="2292350" algn="l"/>
                <a:tab pos="2743200" algn="l"/>
              </a:tabLst>
            </a:pPr>
            <a:endParaRPr lang="en-US" sz="1800" dirty="0">
              <a:latin typeface="Arial" charset="0"/>
              <a:cs typeface="Arial" charset="0"/>
            </a:endParaRPr>
          </a:p>
          <a:p>
            <a:pPr>
              <a:buNone/>
              <a:tabLst>
                <a:tab pos="914400" algn="l"/>
                <a:tab pos="1377950" algn="l"/>
                <a:tab pos="1828800" algn="l"/>
                <a:tab pos="2292350" algn="l"/>
                <a:tab pos="2743200" algn="l"/>
              </a:tabLst>
            </a:pPr>
            <a:r>
              <a:rPr lang="en-US" sz="1800" dirty="0">
                <a:latin typeface="Arial" charset="0"/>
                <a:cs typeface="Arial" charset="0"/>
              </a:rPr>
              <a:t>		string title2 = txtTitle2.Text;</a:t>
            </a:r>
          </a:p>
          <a:p>
            <a:pPr>
              <a:buNone/>
              <a:tabLst>
                <a:tab pos="914400" algn="l"/>
                <a:tab pos="1377950" algn="l"/>
                <a:tab pos="1828800" algn="l"/>
                <a:tab pos="2292350" algn="l"/>
                <a:tab pos="2743200" algn="l"/>
              </a:tabLst>
            </a:pPr>
            <a:r>
              <a:rPr lang="en-US" sz="1800" dirty="0">
                <a:latin typeface="Arial" charset="0"/>
                <a:cs typeface="Arial" charset="0"/>
              </a:rPr>
              <a:t>       	string isbn2 = txtIsbn2.Text;</a:t>
            </a:r>
          </a:p>
          <a:p>
            <a:pPr>
              <a:buNone/>
              <a:tabLst>
                <a:tab pos="914400" algn="l"/>
                <a:tab pos="1377950" algn="l"/>
                <a:tab pos="1828800" algn="l"/>
                <a:tab pos="2292350" algn="l"/>
                <a:tab pos="2743200" algn="l"/>
              </a:tabLst>
            </a:pPr>
            <a:r>
              <a:rPr lang="en-US" sz="1800" dirty="0">
                <a:latin typeface="Arial" charset="0"/>
                <a:cs typeface="Arial" charset="0"/>
              </a:rPr>
              <a:t>       	string sPrice2 = txtPrice2.Text;</a:t>
            </a:r>
          </a:p>
          <a:p>
            <a:pPr>
              <a:buNone/>
              <a:tabLst>
                <a:tab pos="914400" algn="l"/>
                <a:tab pos="1377950" algn="l"/>
                <a:tab pos="1828800" algn="l"/>
                <a:tab pos="2292350" algn="l"/>
                <a:tab pos="2743200" algn="l"/>
              </a:tabLst>
            </a:pPr>
            <a:endParaRPr lang="en-US" sz="1800" dirty="0">
              <a:latin typeface="Arial" charset="0"/>
              <a:cs typeface="Arial" charset="0"/>
            </a:endParaRPr>
          </a:p>
          <a:p>
            <a:pPr>
              <a:buNone/>
              <a:tabLst>
                <a:tab pos="914400" algn="l"/>
                <a:tab pos="1377950" algn="l"/>
                <a:tab pos="1828800" algn="l"/>
                <a:tab pos="2292350" algn="l"/>
                <a:tab pos="2743200" algn="l"/>
              </a:tabLst>
            </a:pPr>
            <a:r>
              <a:rPr lang="en-US" sz="1800" dirty="0">
                <a:latin typeface="Arial" charset="0"/>
                <a:cs typeface="Arial" charset="0"/>
              </a:rPr>
              <a:t>		string title3 = txtTitle3.Text;</a:t>
            </a:r>
          </a:p>
          <a:p>
            <a:pPr>
              <a:buNone/>
              <a:tabLst>
                <a:tab pos="914400" algn="l"/>
                <a:tab pos="1377950" algn="l"/>
                <a:tab pos="1828800" algn="l"/>
                <a:tab pos="2292350" algn="l"/>
                <a:tab pos="2743200" algn="l"/>
              </a:tabLst>
            </a:pPr>
            <a:r>
              <a:rPr lang="en-US" sz="1800" dirty="0">
                <a:latin typeface="Arial" charset="0"/>
                <a:cs typeface="Arial" charset="0"/>
              </a:rPr>
              <a:t>		string isbn3 = txtIsbn3.Text;</a:t>
            </a:r>
          </a:p>
          <a:p>
            <a:pPr>
              <a:buNone/>
              <a:tabLst>
                <a:tab pos="914400" algn="l"/>
                <a:tab pos="1377950" algn="l"/>
                <a:tab pos="1828800" algn="l"/>
                <a:tab pos="2292350" algn="l"/>
                <a:tab pos="2743200" algn="l"/>
              </a:tabLst>
            </a:pPr>
            <a:r>
              <a:rPr lang="en-US" sz="1800" dirty="0">
                <a:latin typeface="Arial" charset="0"/>
                <a:cs typeface="Arial" charset="0"/>
              </a:rPr>
              <a:t>		string sPrice3 = txtPrice3.Text;</a:t>
            </a:r>
          </a:p>
        </p:txBody>
      </p:sp>
      <p:sp>
        <p:nvSpPr>
          <p:cNvPr id="14340" name="Slide Number Placeholder 3"/>
          <p:cNvSpPr>
            <a:spLocks noGrp="1"/>
          </p:cNvSpPr>
          <p:nvPr>
            <p:ph type="sldNum" sz="quarter" idx="12"/>
          </p:nvPr>
        </p:nvSpPr>
        <p:spPr>
          <a:noFill/>
        </p:spPr>
        <p:txBody>
          <a:bodyPr/>
          <a:lstStyle/>
          <a:p>
            <a:fld id="{C384E663-A2CC-45C1-9C85-61FBF7842FD7}" type="slidenum">
              <a:rPr lang="en-US" smtClean="0"/>
              <a:pPr/>
              <a:t>51</a:t>
            </a:fld>
            <a:endParaRPr lang="en-US"/>
          </a:p>
        </p:txBody>
      </p:sp>
      <p:sp>
        <p:nvSpPr>
          <p:cNvPr id="14341" name="Rounded Rectangular Callout 4"/>
          <p:cNvSpPr>
            <a:spLocks noChangeArrowheads="1"/>
          </p:cNvSpPr>
          <p:nvPr/>
        </p:nvSpPr>
        <p:spPr bwMode="auto">
          <a:xfrm>
            <a:off x="1676400" y="3810000"/>
            <a:ext cx="1524000" cy="1600200"/>
          </a:xfrm>
          <a:prstGeom prst="wedgeRoundRectCallout">
            <a:avLst>
              <a:gd name="adj1" fmla="val 71935"/>
              <a:gd name="adj2" fmla="val -100370"/>
              <a:gd name="adj3" fmla="val 16667"/>
            </a:avLst>
          </a:prstGeom>
          <a:solidFill>
            <a:srgbClr val="FFFFCC"/>
          </a:solidFill>
          <a:ln w="9525" algn="ctr">
            <a:solidFill>
              <a:schemeClr val="tx1"/>
            </a:solidFill>
            <a:round/>
            <a:headEnd/>
            <a:tailEnd/>
          </a:ln>
        </p:spPr>
        <p:txBody>
          <a:bodyPr/>
          <a:lstStyle/>
          <a:p>
            <a:r>
              <a:rPr lang="en-US"/>
              <a:t>Taking data from text boxes</a:t>
            </a:r>
          </a:p>
        </p:txBody>
      </p:sp>
      <p:sp>
        <p:nvSpPr>
          <p:cNvPr id="14342" name="Rounded Rectangular Callout 5"/>
          <p:cNvSpPr>
            <a:spLocks noChangeArrowheads="1"/>
          </p:cNvSpPr>
          <p:nvPr/>
        </p:nvSpPr>
        <p:spPr bwMode="auto">
          <a:xfrm>
            <a:off x="1676400" y="3810000"/>
            <a:ext cx="1524000" cy="1600200"/>
          </a:xfrm>
          <a:prstGeom prst="wedgeRoundRectCallout">
            <a:avLst>
              <a:gd name="adj1" fmla="val 65898"/>
              <a:gd name="adj2" fmla="val 105588"/>
              <a:gd name="adj3" fmla="val 16667"/>
            </a:avLst>
          </a:prstGeom>
          <a:solidFill>
            <a:srgbClr val="FFFFCC"/>
          </a:solidFill>
          <a:ln w="9525" algn="ctr">
            <a:solidFill>
              <a:schemeClr val="tx1"/>
            </a:solidFill>
            <a:round/>
            <a:headEnd/>
            <a:tailEnd/>
          </a:ln>
        </p:spPr>
        <p:txBody>
          <a:bodyPr/>
          <a:lstStyle/>
          <a:p>
            <a:r>
              <a:rPr lang="en-US" sz="2000"/>
              <a:t>Taking data from text boxes</a:t>
            </a:r>
          </a:p>
        </p:txBody>
      </p:sp>
      <p:pic>
        <p:nvPicPr>
          <p:cNvPr id="14343" name="Picture 7"/>
          <p:cNvPicPr>
            <a:picLocks noChangeAspect="1" noChangeArrowheads="1"/>
          </p:cNvPicPr>
          <p:nvPr/>
        </p:nvPicPr>
        <p:blipFill>
          <a:blip r:embed="rId3" cstate="print"/>
          <a:srcRect/>
          <a:stretch>
            <a:fillRect/>
          </a:stretch>
        </p:blipFill>
        <p:spPr bwMode="auto">
          <a:xfrm>
            <a:off x="7696200" y="3240088"/>
            <a:ext cx="2895600" cy="3465512"/>
          </a:xfrm>
          <a:prstGeom prst="rect">
            <a:avLst/>
          </a:prstGeom>
          <a:noFill/>
          <a:ln w="9525">
            <a:noFill/>
            <a:miter lim="800000"/>
            <a:headEnd/>
            <a:tailEnd/>
          </a:ln>
        </p:spPr>
      </p:pic>
    </p:spTree>
    <p:extLst>
      <p:ext uri="{BB962C8B-B14F-4D97-AF65-F5344CB8AC3E}">
        <p14:creationId xmlns:p14="http://schemas.microsoft.com/office/powerpoint/2010/main" val="501856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819400" y="152400"/>
            <a:ext cx="7772400" cy="623888"/>
          </a:xfrm>
        </p:spPr>
        <p:txBody>
          <a:bodyPr>
            <a:normAutofit fontScale="90000"/>
          </a:bodyPr>
          <a:lstStyle/>
          <a:p>
            <a:r>
              <a:rPr lang="en-US"/>
              <a:t>Code Behind the Data Enter (Writer) Page</a:t>
            </a:r>
          </a:p>
        </p:txBody>
      </p:sp>
      <p:sp>
        <p:nvSpPr>
          <p:cNvPr id="15363" name="Content Placeholder 2"/>
          <p:cNvSpPr>
            <a:spLocks noGrp="1"/>
          </p:cNvSpPr>
          <p:nvPr>
            <p:ph idx="1"/>
          </p:nvPr>
        </p:nvSpPr>
        <p:spPr>
          <a:xfrm>
            <a:off x="2209800" y="914400"/>
            <a:ext cx="8269288" cy="5943600"/>
          </a:xfrm>
        </p:spPr>
        <p:txBody>
          <a:bodyPr>
            <a:normAutofit fontScale="92500" lnSpcReduction="10000"/>
          </a:bodyPr>
          <a:lstStyle/>
          <a:p>
            <a:pPr>
              <a:buNone/>
              <a:tabLst>
                <a:tab pos="914400" algn="l"/>
                <a:tab pos="1377950" algn="l"/>
                <a:tab pos="1828800" algn="l"/>
                <a:tab pos="2292350" algn="l"/>
                <a:tab pos="2743200" algn="l"/>
              </a:tabLst>
            </a:pPr>
            <a:r>
              <a:rPr lang="en-US" sz="1800" dirty="0">
                <a:latin typeface="Arial" charset="0"/>
                <a:cs typeface="Arial" charset="0"/>
              </a:rPr>
              <a:t>		string </a:t>
            </a:r>
            <a:r>
              <a:rPr lang="en-US" sz="1800" dirty="0" err="1">
                <a:solidFill>
                  <a:srgbClr val="990000"/>
                </a:solidFill>
                <a:latin typeface="Arial" charset="0"/>
                <a:cs typeface="Arial" charset="0"/>
              </a:rPr>
              <a:t>fLocation</a:t>
            </a:r>
            <a:r>
              <a:rPr lang="en-US" sz="1800" dirty="0">
                <a:latin typeface="Arial" charset="0"/>
                <a:cs typeface="Arial" charset="0"/>
              </a:rPr>
              <a:t> = </a:t>
            </a:r>
            <a:r>
              <a:rPr lang="en-US" sz="1800" dirty="0" err="1">
                <a:latin typeface="Arial" charset="0"/>
                <a:cs typeface="Arial" charset="0"/>
              </a:rPr>
              <a:t>Path.Combine</a:t>
            </a:r>
            <a:r>
              <a:rPr lang="en-US" sz="1800" dirty="0">
                <a:latin typeface="Arial" charset="0"/>
                <a:cs typeface="Arial" charset="0"/>
              </a:rPr>
              <a:t>(</a:t>
            </a:r>
            <a:r>
              <a:rPr lang="en-US" sz="1800" dirty="0" err="1">
                <a:latin typeface="Arial" charset="0"/>
                <a:cs typeface="Arial" charset="0"/>
              </a:rPr>
              <a:t>Request.PhysicalApplicationPath</a:t>
            </a:r>
            <a:r>
              <a:rPr lang="en-US" sz="1800" dirty="0">
                <a:latin typeface="Arial" charset="0"/>
                <a:cs typeface="Arial" charset="0"/>
              </a:rPr>
              <a:t>, 		@"</a:t>
            </a:r>
            <a:r>
              <a:rPr lang="en-US" sz="1800" dirty="0" err="1">
                <a:latin typeface="Arial" charset="0"/>
                <a:cs typeface="Arial" charset="0"/>
              </a:rPr>
              <a:t>App_Data</a:t>
            </a:r>
            <a:r>
              <a:rPr lang="en-US" sz="1800" dirty="0">
                <a:latin typeface="Arial" charset="0"/>
                <a:cs typeface="Arial" charset="0"/>
              </a:rPr>
              <a:t>\Book.xml");</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a:solidFill>
                  <a:srgbClr val="0000FF"/>
                </a:solidFill>
                <a:latin typeface="Arial" charset="0"/>
                <a:cs typeface="Arial" charset="0"/>
              </a:rPr>
              <a:t>if (</a:t>
            </a:r>
            <a:r>
              <a:rPr lang="en-US" sz="1800" dirty="0" err="1">
                <a:solidFill>
                  <a:srgbClr val="0000FF"/>
                </a:solidFill>
                <a:latin typeface="Arial" charset="0"/>
                <a:cs typeface="Arial" charset="0"/>
              </a:rPr>
              <a:t>File.Exists</a:t>
            </a:r>
            <a:r>
              <a:rPr lang="en-US" sz="1800" dirty="0">
                <a:solidFill>
                  <a:srgbClr val="0000FF"/>
                </a:solidFill>
                <a:latin typeface="Arial" charset="0"/>
                <a:cs typeface="Arial" charset="0"/>
              </a:rPr>
              <a:t>(</a:t>
            </a:r>
            <a:r>
              <a:rPr lang="en-US" sz="1800" dirty="0" err="1">
                <a:solidFill>
                  <a:srgbClr val="0000FF"/>
                </a:solidFill>
                <a:latin typeface="Arial" charset="0"/>
                <a:cs typeface="Arial" charset="0"/>
              </a:rPr>
              <a:t>fLocation</a:t>
            </a:r>
            <a:r>
              <a:rPr lang="en-US" sz="1800" dirty="0">
                <a:solidFill>
                  <a:srgbClr val="0000FF"/>
                </a:solidFill>
                <a:latin typeface="Arial" charset="0"/>
                <a:cs typeface="Arial" charset="0"/>
              </a:rPr>
              <a:t>)) {</a:t>
            </a:r>
          </a:p>
          <a:p>
            <a:pPr>
              <a:buNone/>
              <a:tabLst>
                <a:tab pos="914400" algn="l"/>
                <a:tab pos="1377950" algn="l"/>
                <a:tab pos="1828800" algn="l"/>
                <a:tab pos="2292350" algn="l"/>
                <a:tab pos="2743200" algn="l"/>
              </a:tabLst>
            </a:pPr>
            <a:r>
              <a:rPr lang="en-US" sz="1800" dirty="0">
                <a:solidFill>
                  <a:srgbClr val="0000FF"/>
                </a:solidFill>
                <a:latin typeface="Arial" charset="0"/>
                <a:cs typeface="Arial" charset="0"/>
              </a:rPr>
              <a:t>			</a:t>
            </a:r>
            <a:r>
              <a:rPr lang="en-US" sz="1800" dirty="0" err="1">
                <a:solidFill>
                  <a:srgbClr val="0000FF"/>
                </a:solidFill>
                <a:latin typeface="Arial" charset="0"/>
                <a:cs typeface="Arial" charset="0"/>
              </a:rPr>
              <a:t>File.Delete</a:t>
            </a:r>
            <a:r>
              <a:rPr lang="en-US" sz="1800" dirty="0">
                <a:solidFill>
                  <a:srgbClr val="0000FF"/>
                </a:solidFill>
                <a:latin typeface="Arial" charset="0"/>
                <a:cs typeface="Arial" charset="0"/>
              </a:rPr>
              <a:t>(</a:t>
            </a:r>
            <a:r>
              <a:rPr lang="en-US" sz="1800" dirty="0" err="1">
                <a:solidFill>
                  <a:srgbClr val="0000FF"/>
                </a:solidFill>
                <a:latin typeface="Arial" charset="0"/>
                <a:cs typeface="Arial" charset="0"/>
              </a:rPr>
              <a:t>fLocation</a:t>
            </a:r>
            <a:r>
              <a:rPr lang="en-US" sz="1800" dirty="0">
                <a:solidFill>
                  <a:srgbClr val="0000FF"/>
                </a:solidFill>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FileStream</a:t>
            </a:r>
            <a:r>
              <a:rPr lang="en-US" sz="1800" dirty="0">
                <a:latin typeface="Arial" charset="0"/>
                <a:cs typeface="Arial" charset="0"/>
              </a:rPr>
              <a:t> </a:t>
            </a:r>
            <a:r>
              <a:rPr lang="en-US" sz="1800" dirty="0" err="1">
                <a:latin typeface="Arial" charset="0"/>
                <a:cs typeface="Arial" charset="0"/>
              </a:rPr>
              <a:t>fState</a:t>
            </a:r>
            <a:r>
              <a:rPr lang="en-US" sz="1800" dirty="0">
                <a:latin typeface="Arial" charset="0"/>
                <a:cs typeface="Arial" charset="0"/>
              </a:rPr>
              <a:t> = null;</a:t>
            </a:r>
          </a:p>
          <a:p>
            <a:pPr>
              <a:buNone/>
              <a:tabLst>
                <a:tab pos="914400" algn="l"/>
                <a:tab pos="1377950" algn="l"/>
                <a:tab pos="1828800" algn="l"/>
                <a:tab pos="2292350" algn="l"/>
                <a:tab pos="2743200" algn="l"/>
              </a:tabLst>
            </a:pPr>
            <a:r>
              <a:rPr lang="en-US" sz="1800" dirty="0">
                <a:latin typeface="Arial" charset="0"/>
                <a:cs typeface="Arial" charset="0"/>
              </a:rPr>
              <a:t>        try {</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fState</a:t>
            </a:r>
            <a:r>
              <a:rPr lang="en-US" sz="1800" dirty="0">
                <a:latin typeface="Arial" charset="0"/>
                <a:cs typeface="Arial" charset="0"/>
              </a:rPr>
              <a:t> = new </a:t>
            </a:r>
            <a:r>
              <a:rPr lang="en-US" sz="1800" dirty="0" err="1">
                <a:latin typeface="Arial" charset="0"/>
                <a:cs typeface="Arial" charset="0"/>
              </a:rPr>
              <a:t>FileStream</a:t>
            </a:r>
            <a:r>
              <a:rPr lang="en-US" sz="1800" dirty="0">
                <a:latin typeface="Arial" charset="0"/>
                <a:cs typeface="Arial" charset="0"/>
              </a:rPr>
              <a:t>(</a:t>
            </a:r>
            <a:r>
              <a:rPr lang="en-US" sz="1800" dirty="0" err="1">
                <a:solidFill>
                  <a:srgbClr val="990000"/>
                </a:solidFill>
                <a:latin typeface="Arial" charset="0"/>
                <a:cs typeface="Arial" charset="0"/>
              </a:rPr>
              <a:t>fLocation</a:t>
            </a:r>
            <a:r>
              <a:rPr lang="en-US" sz="1800" dirty="0">
                <a:latin typeface="Arial" charset="0"/>
                <a:cs typeface="Arial" charset="0"/>
              </a:rPr>
              <a:t>, </a:t>
            </a:r>
            <a:r>
              <a:rPr lang="en-US" sz="1800" dirty="0" err="1">
                <a:latin typeface="Arial" charset="0"/>
                <a:cs typeface="Arial" charset="0"/>
              </a:rPr>
              <a:t>FileMode.CreateNew</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solidFill>
                  <a:srgbClr val="0000FF"/>
                </a:solidFill>
                <a:latin typeface="Arial" charset="0"/>
                <a:cs typeface="Arial" charset="0"/>
              </a:rPr>
              <a:t>XmlTextWriter</a:t>
            </a:r>
            <a:r>
              <a:rPr lang="en-US" sz="1800" dirty="0">
                <a:solidFill>
                  <a:srgbClr val="0000FF"/>
                </a:solidFill>
                <a:latin typeface="Arial" charset="0"/>
                <a:cs typeface="Arial" charset="0"/>
              </a:rPr>
              <a:t> writer = new </a:t>
            </a:r>
            <a:r>
              <a:rPr lang="en-US" sz="1800" dirty="0" err="1">
                <a:solidFill>
                  <a:srgbClr val="0000FF"/>
                </a:solidFill>
                <a:latin typeface="Arial" charset="0"/>
                <a:cs typeface="Arial" charset="0"/>
              </a:rPr>
              <a:t>XmlTextWriter</a:t>
            </a:r>
            <a:r>
              <a:rPr lang="en-US" sz="1800" dirty="0">
                <a:solidFill>
                  <a:srgbClr val="0000FF"/>
                </a:solidFill>
                <a:latin typeface="Arial" charset="0"/>
                <a:cs typeface="Arial" charset="0"/>
              </a:rPr>
              <a:t>(</a:t>
            </a:r>
            <a:r>
              <a:rPr lang="en-US" sz="1800" dirty="0" err="1">
                <a:solidFill>
                  <a:srgbClr val="0000FF"/>
                </a:solidFill>
                <a:latin typeface="Arial" charset="0"/>
                <a:cs typeface="Arial" charset="0"/>
              </a:rPr>
              <a:t>fState</a:t>
            </a:r>
            <a:r>
              <a:rPr lang="en-US" sz="1800" dirty="0">
                <a:solidFill>
                  <a:srgbClr val="0000FF"/>
                </a:solidFill>
                <a:latin typeface="Arial" charset="0"/>
                <a:cs typeface="Arial" charset="0"/>
              </a:rPr>
              <a:t>, 			 	</a:t>
            </a:r>
            <a:r>
              <a:rPr lang="en-US" sz="1800" dirty="0" err="1">
                <a:solidFill>
                  <a:srgbClr val="0000FF"/>
                </a:solidFill>
                <a:latin typeface="Arial" charset="0"/>
                <a:cs typeface="Arial" charset="0"/>
              </a:rPr>
              <a:t>System.Text.Encoding.Unicode</a:t>
            </a:r>
            <a:r>
              <a:rPr lang="en-US" sz="1800" dirty="0">
                <a:solidFill>
                  <a:srgbClr val="0000FF"/>
                </a:solidFill>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writer.Formatting</a:t>
            </a:r>
            <a:r>
              <a:rPr lang="en-US" sz="1800" dirty="0">
                <a:latin typeface="Arial" charset="0"/>
                <a:cs typeface="Arial" charset="0"/>
              </a:rPr>
              <a:t> = </a:t>
            </a:r>
            <a:r>
              <a:rPr lang="en-US" sz="1800" dirty="0" err="1">
                <a:latin typeface="Arial" charset="0"/>
                <a:cs typeface="Arial" charset="0"/>
              </a:rPr>
              <a:t>Formatting.Indented</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writer.WriteStartDocument</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writer.WriteStartElement</a:t>
            </a:r>
            <a:r>
              <a:rPr lang="en-US" sz="1800" dirty="0">
                <a:latin typeface="Arial" charset="0"/>
                <a:cs typeface="Arial" charset="0"/>
              </a:rPr>
              <a:t>("Books");</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writer.WriteStartElement</a:t>
            </a:r>
            <a:r>
              <a:rPr lang="en-US" sz="1800" dirty="0">
                <a:latin typeface="Arial" charset="0"/>
                <a:cs typeface="Arial" charset="0"/>
              </a:rPr>
              <a:t>("Book");</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("Title", title1);</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a:t>
            </a:r>
            <a:r>
              <a:rPr lang="en-US" sz="1800" dirty="0" err="1">
                <a:latin typeface="Arial" charset="0"/>
                <a:cs typeface="Arial" charset="0"/>
              </a:rPr>
              <a:t>Isbn</a:t>
            </a:r>
            <a:r>
              <a:rPr lang="en-US" sz="1800" dirty="0">
                <a:latin typeface="Arial" charset="0"/>
                <a:cs typeface="Arial" charset="0"/>
              </a:rPr>
              <a:t>", isbn1);</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("Price", sPrice1);</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writer.WriteEndElement</a:t>
            </a:r>
            <a:r>
              <a:rPr lang="en-US" sz="1800" dirty="0">
                <a:latin typeface="Arial" charset="0"/>
                <a:cs typeface="Arial" charset="0"/>
              </a:rPr>
              <a:t>();</a:t>
            </a:r>
          </a:p>
        </p:txBody>
      </p:sp>
      <p:sp>
        <p:nvSpPr>
          <p:cNvPr id="15364" name="Slide Number Placeholder 3"/>
          <p:cNvSpPr>
            <a:spLocks noGrp="1"/>
          </p:cNvSpPr>
          <p:nvPr>
            <p:ph type="sldNum" sz="quarter" idx="12"/>
          </p:nvPr>
        </p:nvSpPr>
        <p:spPr>
          <a:noFill/>
        </p:spPr>
        <p:txBody>
          <a:bodyPr/>
          <a:lstStyle/>
          <a:p>
            <a:fld id="{4603B379-B242-49B8-A44D-B6C9ED517E51}" type="slidenum">
              <a:rPr lang="en-US" smtClean="0"/>
              <a:pPr/>
              <a:t>52</a:t>
            </a:fld>
            <a:endParaRPr lang="en-US"/>
          </a:p>
        </p:txBody>
      </p:sp>
      <p:sp>
        <p:nvSpPr>
          <p:cNvPr id="6" name="Rounded Rectangular Callout 5"/>
          <p:cNvSpPr>
            <a:spLocks noChangeArrowheads="1"/>
          </p:cNvSpPr>
          <p:nvPr/>
        </p:nvSpPr>
        <p:spPr bwMode="auto">
          <a:xfrm>
            <a:off x="7277100" y="1752600"/>
            <a:ext cx="2476500" cy="1219200"/>
          </a:xfrm>
          <a:prstGeom prst="wedgeRoundRectCallout">
            <a:avLst>
              <a:gd name="adj1" fmla="val -103348"/>
              <a:gd name="adj2" fmla="val -25548"/>
              <a:gd name="adj3" fmla="val 16667"/>
            </a:avLst>
          </a:prstGeom>
          <a:solidFill>
            <a:srgbClr val="FFFFCC"/>
          </a:solidFill>
          <a:ln w="9525" algn="ctr">
            <a:solidFill>
              <a:schemeClr val="tx1"/>
            </a:solidFill>
            <a:round/>
            <a:headEnd/>
            <a:tailEnd/>
          </a:ln>
        </p:spPr>
        <p:txBody>
          <a:bodyPr/>
          <a:lstStyle/>
          <a:p>
            <a:r>
              <a:rPr lang="en-US"/>
              <a:t>In this example, delete the file if it exists</a:t>
            </a:r>
          </a:p>
        </p:txBody>
      </p:sp>
      <p:sp>
        <p:nvSpPr>
          <p:cNvPr id="7" name="Rounded Rectangular Callout 6"/>
          <p:cNvSpPr>
            <a:spLocks noChangeArrowheads="1"/>
          </p:cNvSpPr>
          <p:nvPr/>
        </p:nvSpPr>
        <p:spPr bwMode="auto">
          <a:xfrm>
            <a:off x="8839200" y="3886200"/>
            <a:ext cx="1752600" cy="1295400"/>
          </a:xfrm>
          <a:prstGeom prst="wedgeRoundRectCallout">
            <a:avLst>
              <a:gd name="adj1" fmla="val -67157"/>
              <a:gd name="adj2" fmla="val -80222"/>
              <a:gd name="adj3" fmla="val 16667"/>
            </a:avLst>
          </a:prstGeom>
          <a:solidFill>
            <a:srgbClr val="FFFFCC"/>
          </a:solidFill>
          <a:ln w="9525" algn="ctr">
            <a:solidFill>
              <a:schemeClr val="tx1"/>
            </a:solidFill>
            <a:round/>
            <a:headEnd/>
            <a:tailEnd/>
          </a:ln>
        </p:spPr>
        <p:txBody>
          <a:bodyPr/>
          <a:lstStyle/>
          <a:p>
            <a:r>
              <a:rPr lang="en-US" dirty="0"/>
              <a:t>Other modes include </a:t>
            </a:r>
            <a:r>
              <a:rPr lang="en-US" dirty="0" err="1"/>
              <a:t>OpenOrCreate</a:t>
            </a:r>
            <a:r>
              <a:rPr lang="en-US" dirty="0"/>
              <a:t>, </a:t>
            </a:r>
            <a:r>
              <a:rPr lang="en-US" dirty="0">
                <a:solidFill>
                  <a:srgbClr val="0000FF"/>
                </a:solidFill>
              </a:rPr>
              <a:t>Append</a:t>
            </a:r>
            <a:r>
              <a:rPr lang="en-US" dirty="0"/>
              <a:t>, …</a:t>
            </a:r>
          </a:p>
        </p:txBody>
      </p:sp>
      <p:sp>
        <p:nvSpPr>
          <p:cNvPr id="9" name="Rounded Rectangular Callout 8"/>
          <p:cNvSpPr>
            <a:spLocks noChangeArrowheads="1"/>
          </p:cNvSpPr>
          <p:nvPr/>
        </p:nvSpPr>
        <p:spPr bwMode="auto">
          <a:xfrm>
            <a:off x="7277100" y="1752600"/>
            <a:ext cx="2476500" cy="1219200"/>
          </a:xfrm>
          <a:prstGeom prst="wedgeRoundRectCallout">
            <a:avLst>
              <a:gd name="adj1" fmla="val 5463"/>
              <a:gd name="adj2" fmla="val 72921"/>
              <a:gd name="adj3" fmla="val 16667"/>
            </a:avLst>
          </a:prstGeom>
          <a:solidFill>
            <a:srgbClr val="FFFFCC"/>
          </a:solidFill>
          <a:ln w="9525" algn="ctr">
            <a:solidFill>
              <a:schemeClr val="tx1"/>
            </a:solidFill>
            <a:round/>
            <a:headEnd/>
            <a:tailEnd/>
          </a:ln>
        </p:spPr>
        <p:txBody>
          <a:bodyPr/>
          <a:lstStyle/>
          <a:p>
            <a:r>
              <a:rPr lang="en-US" dirty="0"/>
              <a:t>In this example, delete the file if it exists, and create a new file. Not the best way to do it!</a:t>
            </a:r>
          </a:p>
        </p:txBody>
      </p:sp>
      <p:sp>
        <p:nvSpPr>
          <p:cNvPr id="2" name="Rectangle 1"/>
          <p:cNvSpPr/>
          <p:nvPr/>
        </p:nvSpPr>
        <p:spPr>
          <a:xfrm>
            <a:off x="6324601" y="1219200"/>
            <a:ext cx="4147289" cy="369332"/>
          </a:xfrm>
          <a:prstGeom prst="rect">
            <a:avLst/>
          </a:prstGeom>
        </p:spPr>
        <p:txBody>
          <a:bodyPr wrap="none">
            <a:spAutoFit/>
          </a:bodyPr>
          <a:lstStyle/>
          <a:p>
            <a:r>
              <a:rPr lang="en-US" dirty="0">
                <a:solidFill>
                  <a:srgbClr val="0070C0"/>
                </a:solidFill>
                <a:latin typeface="Arial" pitchFamily="34" charset="0"/>
                <a:cs typeface="Arial" pitchFamily="34" charset="0"/>
              </a:rPr>
              <a:t>// or: </a:t>
            </a:r>
            <a:r>
              <a:rPr lang="en-US" dirty="0" err="1">
                <a:solidFill>
                  <a:srgbClr val="0070C0"/>
                </a:solidFill>
                <a:latin typeface="Arial" pitchFamily="34" charset="0"/>
                <a:cs typeface="Arial" pitchFamily="34" charset="0"/>
              </a:rPr>
              <a:t>HttpRuntime.AppDomainAppPath</a:t>
            </a:r>
            <a:endParaRPr lang="en-US" dirty="0">
              <a:solidFill>
                <a:srgbClr val="0070C0"/>
              </a:solidFill>
            </a:endParaRPr>
          </a:p>
        </p:txBody>
      </p:sp>
      <p:cxnSp>
        <p:nvCxnSpPr>
          <p:cNvPr id="4" name="Straight Connector 3"/>
          <p:cNvCxnSpPr/>
          <p:nvPr/>
        </p:nvCxnSpPr>
        <p:spPr bwMode="auto">
          <a:xfrm>
            <a:off x="6629400" y="1219200"/>
            <a:ext cx="3276600" cy="0"/>
          </a:xfrm>
          <a:prstGeom prst="line">
            <a:avLst/>
          </a:prstGeom>
          <a:solidFill>
            <a:schemeClr val="accent1"/>
          </a:solidFill>
          <a:ln w="9525" cap="flat" cmpd="sng" algn="ctr">
            <a:solidFill>
              <a:srgbClr val="00B0F0"/>
            </a:solidFill>
            <a:prstDash val="solid"/>
            <a:round/>
            <a:headEnd type="none" w="med" len="med"/>
            <a:tailEnd type="none" w="med" len="med"/>
          </a:ln>
          <a:effectLst/>
        </p:spPr>
      </p:cxnSp>
      <p:sp>
        <p:nvSpPr>
          <p:cNvPr id="3" name="Rounded Rectangular Callout 2"/>
          <p:cNvSpPr/>
          <p:nvPr/>
        </p:nvSpPr>
        <p:spPr bwMode="auto">
          <a:xfrm>
            <a:off x="1524000" y="3200400"/>
            <a:ext cx="1447800" cy="381000"/>
          </a:xfrm>
          <a:prstGeom prst="wedgeRoundRectCallout">
            <a:avLst>
              <a:gd name="adj1" fmla="val 64900"/>
              <a:gd name="adj2" fmla="val -5424"/>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Open text file</a:t>
            </a:r>
          </a:p>
        </p:txBody>
      </p:sp>
      <p:sp>
        <p:nvSpPr>
          <p:cNvPr id="11" name="Rounded Rectangular Callout 10"/>
          <p:cNvSpPr/>
          <p:nvPr/>
        </p:nvSpPr>
        <p:spPr bwMode="auto">
          <a:xfrm>
            <a:off x="1524000" y="3695700"/>
            <a:ext cx="1447800" cy="381000"/>
          </a:xfrm>
          <a:prstGeom prst="wedgeRoundRectCallout">
            <a:avLst>
              <a:gd name="adj1" fmla="val 66092"/>
              <a:gd name="adj2" fmla="val -50708"/>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Open </a:t>
            </a:r>
            <a:r>
              <a:rPr lang="en-US" sz="1400" dirty="0">
                <a:latin typeface="Times New Roman" pitchFamily="18" charset="0"/>
              </a:rPr>
              <a:t>XML</a:t>
            </a:r>
            <a:r>
              <a:rPr lang="en-US" sz="1600" dirty="0">
                <a:latin typeface="Times New Roman" pitchFamily="18" charset="0"/>
              </a:rPr>
              <a:t> file</a:t>
            </a:r>
          </a:p>
        </p:txBody>
      </p:sp>
    </p:spTree>
    <p:extLst>
      <p:ext uri="{BB962C8B-B14F-4D97-AF65-F5344CB8AC3E}">
        <p14:creationId xmlns:p14="http://schemas.microsoft.com/office/powerpoint/2010/main" val="4148554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2" fill="hold" grpId="0" nodeType="afterEffect">
                                  <p:stCondLst>
                                    <p:cond delay="500"/>
                                  </p:stCondLst>
                                  <p:childTnLst>
                                    <p:set>
                                      <p:cBhvr>
                                        <p:cTn id="19" dur="1" fill="hold">
                                          <p:stCondLst>
                                            <p:cond delay="0"/>
                                          </p:stCondLst>
                                        </p:cTn>
                                        <p:tgtEl>
                                          <p:spTgt spid="3"/>
                                        </p:tgtEl>
                                        <p:attrNameLst>
                                          <p:attrName>style.visibility</p:attrName>
                                        </p:attrNameLst>
                                      </p:cBhvr>
                                      <p:to>
                                        <p:strVal val="visible"/>
                                      </p:to>
                                    </p:set>
                                    <p:animEffect transition="in" filter="wipe(right)">
                                      <p:cBhvr>
                                        <p:cTn id="20" dur="1000"/>
                                        <p:tgtEl>
                                          <p:spTgt spid="3"/>
                                        </p:tgtEl>
                                      </p:cBhvr>
                                    </p:animEffect>
                                  </p:childTnLst>
                                </p:cTn>
                              </p:par>
                            </p:childTnLst>
                          </p:cTn>
                        </p:par>
                        <p:par>
                          <p:cTn id="21" fill="hold">
                            <p:stCondLst>
                              <p:cond delay="2000"/>
                            </p:stCondLst>
                            <p:childTnLst>
                              <p:par>
                                <p:cTn id="22" presetID="22" presetClass="entr" presetSubtype="2" fill="hold" grpId="0" nodeType="afterEffect">
                                  <p:stCondLst>
                                    <p:cond delay="50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3"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667000" y="152400"/>
            <a:ext cx="7924800" cy="623888"/>
          </a:xfrm>
        </p:spPr>
        <p:txBody>
          <a:bodyPr>
            <a:normAutofit fontScale="90000"/>
          </a:bodyPr>
          <a:lstStyle/>
          <a:p>
            <a:r>
              <a:rPr lang="en-US"/>
              <a:t>Code Behind the Data Enter (Writer) Page</a:t>
            </a:r>
          </a:p>
        </p:txBody>
      </p:sp>
      <p:sp>
        <p:nvSpPr>
          <p:cNvPr id="16387" name="Content Placeholder 2"/>
          <p:cNvSpPr>
            <a:spLocks noGrp="1"/>
          </p:cNvSpPr>
          <p:nvPr>
            <p:ph idx="1"/>
          </p:nvPr>
        </p:nvSpPr>
        <p:spPr>
          <a:xfrm>
            <a:off x="1524000" y="1219200"/>
            <a:ext cx="8269288" cy="5715000"/>
          </a:xfrm>
        </p:spPr>
        <p:txBody>
          <a:bodyPr/>
          <a:lstStyle/>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writer.WriteStartElement</a:t>
            </a:r>
            <a:r>
              <a:rPr lang="en-US" sz="1800" dirty="0">
                <a:latin typeface="Arial" charset="0"/>
                <a:cs typeface="Arial" charset="0"/>
              </a:rPr>
              <a:t>("Book");</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("Title", title2);</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a:t>
            </a:r>
            <a:r>
              <a:rPr lang="en-US" sz="1800" dirty="0" err="1">
                <a:latin typeface="Arial" charset="0"/>
                <a:cs typeface="Arial" charset="0"/>
              </a:rPr>
              <a:t>Isbn</a:t>
            </a:r>
            <a:r>
              <a:rPr lang="en-US" sz="1800" dirty="0">
                <a:latin typeface="Arial" charset="0"/>
                <a:cs typeface="Arial" charset="0"/>
              </a:rPr>
              <a:t>", isbn2);</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("Price", sPrice2);</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writer.WriteEndElement</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writer.WriteStartElement</a:t>
            </a:r>
            <a:r>
              <a:rPr lang="en-US" sz="1800" dirty="0">
                <a:latin typeface="Arial" charset="0"/>
                <a:cs typeface="Arial" charset="0"/>
              </a:rPr>
              <a:t>("Book");</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("Title", title3);</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a:t>
            </a:r>
            <a:r>
              <a:rPr lang="en-US" sz="1800" dirty="0" err="1">
                <a:latin typeface="Arial" charset="0"/>
                <a:cs typeface="Arial" charset="0"/>
              </a:rPr>
              <a:t>Isbn</a:t>
            </a:r>
            <a:r>
              <a:rPr lang="en-US" sz="1800" dirty="0">
                <a:latin typeface="Arial" charset="0"/>
                <a:cs typeface="Arial" charset="0"/>
              </a:rPr>
              <a:t>", isbn3);</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writer.WriteElementString</a:t>
            </a:r>
            <a:r>
              <a:rPr lang="en-US" sz="1800" dirty="0">
                <a:latin typeface="Arial" charset="0"/>
                <a:cs typeface="Arial" charset="0"/>
              </a:rPr>
              <a:t>("Price", sPrice3);</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writer.WriteEndElement</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writer.WriteEndElement</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writer.WriteEndDocument</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writer.Close</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fState.Close</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p>
        </p:txBody>
      </p:sp>
      <p:sp>
        <p:nvSpPr>
          <p:cNvPr id="16388" name="Slide Number Placeholder 3"/>
          <p:cNvSpPr>
            <a:spLocks noGrp="1"/>
          </p:cNvSpPr>
          <p:nvPr>
            <p:ph type="sldNum" sz="quarter" idx="12"/>
          </p:nvPr>
        </p:nvSpPr>
        <p:spPr>
          <a:noFill/>
        </p:spPr>
        <p:txBody>
          <a:bodyPr/>
          <a:lstStyle/>
          <a:p>
            <a:fld id="{8ED6B05F-8941-4458-B96D-C1122056B8C3}" type="slidenum">
              <a:rPr lang="en-US" smtClean="0"/>
              <a:pPr/>
              <a:t>53</a:t>
            </a:fld>
            <a:endParaRPr lang="en-US"/>
          </a:p>
        </p:txBody>
      </p:sp>
      <p:sp>
        <p:nvSpPr>
          <p:cNvPr id="5" name="Rounded Rectangular Callout 4"/>
          <p:cNvSpPr>
            <a:spLocks noChangeArrowheads="1"/>
          </p:cNvSpPr>
          <p:nvPr/>
        </p:nvSpPr>
        <p:spPr bwMode="auto">
          <a:xfrm>
            <a:off x="8675688" y="876300"/>
            <a:ext cx="1752600" cy="1028700"/>
          </a:xfrm>
          <a:prstGeom prst="wedgeRoundRectCallout">
            <a:avLst>
              <a:gd name="adj1" fmla="val -212278"/>
              <a:gd name="adj2" fmla="val 3588"/>
              <a:gd name="adj3" fmla="val 16667"/>
            </a:avLst>
          </a:prstGeom>
          <a:solidFill>
            <a:srgbClr val="FFFFCC"/>
          </a:solidFill>
          <a:ln w="9525" algn="ctr">
            <a:solidFill>
              <a:schemeClr val="tx1"/>
            </a:solidFill>
            <a:round/>
            <a:headEnd/>
            <a:tailEnd/>
          </a:ln>
        </p:spPr>
        <p:txBody>
          <a:bodyPr/>
          <a:lstStyle/>
          <a:p>
            <a:r>
              <a:rPr lang="en-US" dirty="0" err="1"/>
              <a:t>XMLWriter</a:t>
            </a:r>
            <a:r>
              <a:rPr lang="en-US" dirty="0"/>
              <a:t> continues to write</a:t>
            </a:r>
          </a:p>
        </p:txBody>
      </p:sp>
      <p:sp>
        <p:nvSpPr>
          <p:cNvPr id="6" name="Rounded Rectangular Callout 5"/>
          <p:cNvSpPr>
            <a:spLocks noChangeArrowheads="1"/>
          </p:cNvSpPr>
          <p:nvPr/>
        </p:nvSpPr>
        <p:spPr bwMode="auto">
          <a:xfrm>
            <a:off x="5105400" y="5486400"/>
            <a:ext cx="3748881" cy="1295400"/>
          </a:xfrm>
          <a:prstGeom prst="wedgeRoundRectCallout">
            <a:avLst>
              <a:gd name="adj1" fmla="val -86037"/>
              <a:gd name="adj2" fmla="val -32361"/>
              <a:gd name="adj3" fmla="val 16667"/>
            </a:avLst>
          </a:prstGeom>
          <a:solidFill>
            <a:srgbClr val="FFFFCC"/>
          </a:solidFill>
          <a:ln w="9525" algn="ctr">
            <a:solidFill>
              <a:schemeClr val="tx1"/>
            </a:solidFill>
            <a:round/>
            <a:headEnd/>
            <a:tailEnd/>
          </a:ln>
        </p:spPr>
        <p:txBody>
          <a:bodyPr/>
          <a:lstStyle/>
          <a:p>
            <a:r>
              <a:rPr lang="en-US"/>
              <a:t>It is necessary to close the XMLWriter and to close the file stream connection. You cannot open the file if any one is open.</a:t>
            </a:r>
          </a:p>
        </p:txBody>
      </p:sp>
      <p:sp>
        <p:nvSpPr>
          <p:cNvPr id="7" name="Rounded Rectangular Callout 6"/>
          <p:cNvSpPr>
            <a:spLocks noChangeArrowheads="1"/>
          </p:cNvSpPr>
          <p:nvPr/>
        </p:nvSpPr>
        <p:spPr bwMode="auto">
          <a:xfrm>
            <a:off x="5105400" y="5486400"/>
            <a:ext cx="3748881" cy="1295400"/>
          </a:xfrm>
          <a:prstGeom prst="wedgeRoundRectCallout">
            <a:avLst>
              <a:gd name="adj1" fmla="val -87338"/>
              <a:gd name="adj2" fmla="val -60227"/>
              <a:gd name="adj3" fmla="val 16667"/>
            </a:avLst>
          </a:prstGeom>
          <a:solidFill>
            <a:srgbClr val="FFFFCC"/>
          </a:solidFill>
          <a:ln w="9525" algn="ctr">
            <a:solidFill>
              <a:schemeClr val="tx1"/>
            </a:solidFill>
            <a:round/>
            <a:headEnd/>
            <a:tailEnd/>
          </a:ln>
        </p:spPr>
        <p:txBody>
          <a:bodyPr/>
          <a:lstStyle/>
          <a:p>
            <a:r>
              <a:rPr lang="en-US" dirty="0"/>
              <a:t>It is necessary to close the </a:t>
            </a:r>
            <a:r>
              <a:rPr lang="en-US" dirty="0" err="1"/>
              <a:t>XMLWriter</a:t>
            </a:r>
            <a:r>
              <a:rPr lang="en-US" dirty="0"/>
              <a:t> </a:t>
            </a:r>
            <a:r>
              <a:rPr lang="en-US" dirty="0">
                <a:solidFill>
                  <a:srgbClr val="C00000"/>
                </a:solidFill>
              </a:rPr>
              <a:t>and </a:t>
            </a:r>
            <a:r>
              <a:rPr lang="en-US" dirty="0"/>
              <a:t>to close the file stream connection. You cannot open the file if any one is not closed.</a:t>
            </a:r>
          </a:p>
        </p:txBody>
      </p:sp>
      <p:pic>
        <p:nvPicPr>
          <p:cNvPr id="32776" name="Picture 8"/>
          <p:cNvPicPr>
            <a:picLocks noChangeAspect="1" noChangeArrowheads="1"/>
          </p:cNvPicPr>
          <p:nvPr/>
        </p:nvPicPr>
        <p:blipFill>
          <a:blip r:embed="rId3" cstate="print"/>
          <a:srcRect/>
          <a:stretch>
            <a:fillRect/>
          </a:stretch>
        </p:blipFill>
        <p:spPr bwMode="auto">
          <a:xfrm>
            <a:off x="7067551" y="2057400"/>
            <a:ext cx="3573463" cy="3352800"/>
          </a:xfrm>
          <a:prstGeom prst="rect">
            <a:avLst/>
          </a:prstGeom>
          <a:noFill/>
          <a:ln w="9525">
            <a:noFill/>
            <a:miter lim="800000"/>
            <a:headEnd/>
            <a:tailEnd/>
          </a:ln>
        </p:spPr>
      </p:pic>
    </p:spTree>
    <p:extLst>
      <p:ext uri="{BB962C8B-B14F-4D97-AF65-F5344CB8AC3E}">
        <p14:creationId xmlns:p14="http://schemas.microsoft.com/office/powerpoint/2010/main" val="2452700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2776"/>
                                        </p:tgtEl>
                                        <p:attrNameLst>
                                          <p:attrName>style.visibility</p:attrName>
                                        </p:attrNameLst>
                                      </p:cBhvr>
                                      <p:to>
                                        <p:strVal val="visible"/>
                                      </p:to>
                                    </p:set>
                                    <p:animEffect transition="in" filter="wipe(up)">
                                      <p:cBhvr>
                                        <p:cTn id="11" dur="500"/>
                                        <p:tgtEl>
                                          <p:spTgt spid="327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743200" y="152400"/>
            <a:ext cx="7848600" cy="623888"/>
          </a:xfrm>
        </p:spPr>
        <p:txBody>
          <a:bodyPr>
            <a:normAutofit fontScale="90000"/>
          </a:bodyPr>
          <a:lstStyle/>
          <a:p>
            <a:r>
              <a:rPr lang="en-US"/>
              <a:t>Code Behind the Data Enter (Writer) Page</a:t>
            </a:r>
          </a:p>
        </p:txBody>
      </p:sp>
      <p:sp>
        <p:nvSpPr>
          <p:cNvPr id="17411" name="Content Placeholder 2"/>
          <p:cNvSpPr>
            <a:spLocks noGrp="1"/>
          </p:cNvSpPr>
          <p:nvPr>
            <p:ph idx="1"/>
          </p:nvPr>
        </p:nvSpPr>
        <p:spPr>
          <a:xfrm>
            <a:off x="2209800" y="1447800"/>
            <a:ext cx="8269288" cy="5257800"/>
          </a:xfrm>
        </p:spPr>
        <p:txBody>
          <a:bodyPr/>
          <a:lstStyle/>
          <a:p>
            <a:pPr>
              <a:buNone/>
              <a:tabLst>
                <a:tab pos="914400" algn="l"/>
                <a:tab pos="1377950" algn="l"/>
                <a:tab pos="1828800" algn="l"/>
                <a:tab pos="2292350" algn="l"/>
                <a:tab pos="2743200" algn="l"/>
              </a:tabLst>
            </a:pPr>
            <a:r>
              <a:rPr lang="en-US" sz="1800" dirty="0">
                <a:latin typeface="Arial" charset="0"/>
                <a:cs typeface="Arial" charset="0"/>
              </a:rPr>
              <a:t>	finally  {</a:t>
            </a:r>
          </a:p>
          <a:p>
            <a:pPr>
              <a:buNone/>
              <a:tabLst>
                <a:tab pos="914400" algn="l"/>
                <a:tab pos="1377950" algn="l"/>
                <a:tab pos="1828800" algn="l"/>
                <a:tab pos="2292350" algn="l"/>
                <a:tab pos="2743200" algn="l"/>
              </a:tabLst>
            </a:pPr>
            <a:r>
              <a:rPr lang="en-US" sz="1800" dirty="0">
                <a:latin typeface="Arial" charset="0"/>
                <a:cs typeface="Arial" charset="0"/>
              </a:rPr>
              <a:t>            // </a:t>
            </a:r>
            <a:r>
              <a:rPr lang="en-US" sz="1800" dirty="0" err="1">
                <a:latin typeface="Arial" charset="0"/>
                <a:cs typeface="Arial" charset="0"/>
              </a:rPr>
              <a:t>writer.Close</a:t>
            </a:r>
            <a:r>
              <a:rPr lang="en-US" sz="1800" dirty="0">
                <a:latin typeface="Arial" charset="0"/>
                <a:cs typeface="Arial" charset="0"/>
              </a:rPr>
              <a:t>();</a:t>
            </a:r>
            <a:br>
              <a:rPr lang="en-US" sz="1800" dirty="0">
                <a:latin typeface="Arial" charset="0"/>
                <a:cs typeface="Arial" charset="0"/>
              </a:rPr>
            </a:br>
            <a:r>
              <a:rPr lang="en-US" sz="1800" dirty="0">
                <a:latin typeface="Arial" charset="0"/>
                <a:cs typeface="Arial" charset="0"/>
              </a:rPr>
              <a:t>       // </a:t>
            </a:r>
            <a:r>
              <a:rPr lang="en-US" sz="1800" dirty="0" err="1">
                <a:latin typeface="Arial" charset="0"/>
                <a:cs typeface="Arial" charset="0"/>
              </a:rPr>
              <a:t>fState.Close</a:t>
            </a: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a:t>
            </a:r>
          </a:p>
          <a:p>
            <a:pPr>
              <a:buNone/>
              <a:tabLst>
                <a:tab pos="914400" algn="l"/>
                <a:tab pos="1377950" algn="l"/>
                <a:tab pos="1828800" algn="l"/>
                <a:tab pos="2292350" algn="l"/>
                <a:tab pos="2743200" algn="l"/>
              </a:tabLst>
            </a:pPr>
            <a:endParaRPr lang="en-US" sz="1800" dirty="0">
              <a:latin typeface="Arial" charset="0"/>
              <a:cs typeface="Arial" charset="0"/>
            </a:endParaRP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err="1">
                <a:latin typeface="Arial" charset="0"/>
                <a:cs typeface="Arial" charset="0"/>
              </a:rPr>
              <a:t>Response.Redirect</a:t>
            </a:r>
            <a:r>
              <a:rPr lang="en-US" sz="1800" dirty="0">
                <a:latin typeface="Arial" charset="0"/>
                <a:cs typeface="Arial" charset="0"/>
              </a:rPr>
              <a:t>("Default.aspx");</a:t>
            </a:r>
          </a:p>
          <a:p>
            <a:pPr>
              <a:buNone/>
              <a:tabLst>
                <a:tab pos="914400" algn="l"/>
                <a:tab pos="1377950" algn="l"/>
                <a:tab pos="1828800" algn="l"/>
                <a:tab pos="2292350" algn="l"/>
                <a:tab pos="2743200" algn="l"/>
              </a:tabLst>
            </a:pPr>
            <a:r>
              <a:rPr lang="en-US" sz="1800" dirty="0">
                <a:latin typeface="Arial" charset="0"/>
                <a:cs typeface="Arial" charset="0"/>
              </a:rPr>
              <a:t>}</a:t>
            </a:r>
          </a:p>
          <a:p>
            <a:pPr>
              <a:buNone/>
              <a:tabLst>
                <a:tab pos="914400" algn="l"/>
                <a:tab pos="1377950" algn="l"/>
                <a:tab pos="1828800" algn="l"/>
                <a:tab pos="2292350" algn="l"/>
                <a:tab pos="2743200" algn="l"/>
              </a:tabLst>
            </a:pPr>
            <a:r>
              <a:rPr lang="en-US" sz="1800" dirty="0">
                <a:latin typeface="Arial" charset="0"/>
                <a:cs typeface="Arial" charset="0"/>
              </a:rPr>
              <a:t>	protected void </a:t>
            </a:r>
            <a:r>
              <a:rPr lang="en-US" sz="1800" dirty="0" err="1">
                <a:latin typeface="Arial" charset="0"/>
                <a:cs typeface="Arial" charset="0"/>
              </a:rPr>
              <a:t>txtIsbn_TextChanged</a:t>
            </a:r>
            <a:r>
              <a:rPr lang="en-US" sz="1800" dirty="0">
                <a:latin typeface="Arial" charset="0"/>
                <a:cs typeface="Arial" charset="0"/>
              </a:rPr>
              <a:t>(object sender, </a:t>
            </a:r>
            <a:r>
              <a:rPr lang="en-US" sz="1800" dirty="0" err="1">
                <a:latin typeface="Arial" charset="0"/>
                <a:cs typeface="Arial" charset="0"/>
              </a:rPr>
              <a:t>EventArgs</a:t>
            </a:r>
            <a:r>
              <a:rPr lang="en-US" sz="1800" dirty="0">
                <a:latin typeface="Arial" charset="0"/>
                <a:cs typeface="Arial" charset="0"/>
              </a:rPr>
              <a:t> e)</a:t>
            </a:r>
          </a:p>
          <a:p>
            <a:pPr>
              <a:buNone/>
              <a:tabLst>
                <a:tab pos="914400" algn="l"/>
                <a:tab pos="1377950" algn="l"/>
                <a:tab pos="1828800" algn="l"/>
                <a:tab pos="2292350" algn="l"/>
                <a:tab pos="2743200" algn="l"/>
              </a:tabLst>
            </a:pPr>
            <a:r>
              <a:rPr lang="en-US" sz="1800" dirty="0">
                <a:latin typeface="Arial" charset="0"/>
                <a:cs typeface="Arial" charset="0"/>
              </a:rPr>
              <a:t>	{</a:t>
            </a:r>
          </a:p>
          <a:p>
            <a:pPr>
              <a:buNone/>
              <a:tabLst>
                <a:tab pos="914400" algn="l"/>
                <a:tab pos="1377950" algn="l"/>
                <a:tab pos="1828800" algn="l"/>
                <a:tab pos="2292350" algn="l"/>
                <a:tab pos="2743200" algn="l"/>
              </a:tabLst>
            </a:pPr>
            <a:r>
              <a:rPr lang="en-US" sz="1800" dirty="0">
                <a:latin typeface="Arial" charset="0"/>
                <a:cs typeface="Arial" charset="0"/>
              </a:rPr>
              <a:t>		</a:t>
            </a:r>
            <a:r>
              <a:rPr lang="en-US" sz="1800" dirty="0">
                <a:solidFill>
                  <a:srgbClr val="00B0F0"/>
                </a:solidFill>
                <a:latin typeface="Arial" charset="0"/>
                <a:cs typeface="Arial" charset="0"/>
              </a:rPr>
              <a:t>// can write an event handler to do something as user types</a:t>
            </a:r>
          </a:p>
          <a:p>
            <a:pPr>
              <a:buNone/>
              <a:tabLst>
                <a:tab pos="914400" algn="l"/>
                <a:tab pos="1377950" algn="l"/>
                <a:tab pos="1828800" algn="l"/>
                <a:tab pos="2292350" algn="l"/>
                <a:tab pos="2743200" algn="l"/>
              </a:tabLst>
            </a:pPr>
            <a:r>
              <a:rPr lang="en-US" sz="1800" dirty="0">
                <a:latin typeface="Arial" charset="0"/>
                <a:cs typeface="Arial" charset="0"/>
              </a:rPr>
              <a:t>	}</a:t>
            </a:r>
          </a:p>
          <a:p>
            <a:pPr>
              <a:buNone/>
              <a:tabLst>
                <a:tab pos="914400" algn="l"/>
                <a:tab pos="1377950" algn="l"/>
                <a:tab pos="1828800" algn="l"/>
                <a:tab pos="2292350" algn="l"/>
                <a:tab pos="2743200" algn="l"/>
              </a:tabLst>
            </a:pPr>
            <a:r>
              <a:rPr lang="en-US" sz="1800" dirty="0">
                <a:latin typeface="Arial" charset="0"/>
                <a:cs typeface="Arial" charset="0"/>
              </a:rPr>
              <a:t>}</a:t>
            </a:r>
          </a:p>
          <a:p>
            <a:pPr>
              <a:buNone/>
              <a:tabLst>
                <a:tab pos="914400" algn="l"/>
                <a:tab pos="1377950" algn="l"/>
                <a:tab pos="1828800" algn="l"/>
                <a:tab pos="2292350" algn="l"/>
                <a:tab pos="2743200" algn="l"/>
              </a:tabLst>
            </a:pPr>
            <a:endParaRPr lang="en-US" sz="1800" dirty="0">
              <a:latin typeface="Arial" charset="0"/>
              <a:cs typeface="Arial" charset="0"/>
            </a:endParaRPr>
          </a:p>
        </p:txBody>
      </p:sp>
      <p:sp>
        <p:nvSpPr>
          <p:cNvPr id="17412" name="Slide Number Placeholder 3"/>
          <p:cNvSpPr>
            <a:spLocks noGrp="1"/>
          </p:cNvSpPr>
          <p:nvPr>
            <p:ph type="sldNum" sz="quarter" idx="12"/>
          </p:nvPr>
        </p:nvSpPr>
        <p:spPr>
          <a:noFill/>
        </p:spPr>
        <p:txBody>
          <a:bodyPr/>
          <a:lstStyle/>
          <a:p>
            <a:fld id="{D6F3CECB-8BBF-423E-BACC-41ECE5197E4F}" type="slidenum">
              <a:rPr lang="en-US" smtClean="0"/>
              <a:pPr/>
              <a:t>54</a:t>
            </a:fld>
            <a:endParaRPr lang="en-US"/>
          </a:p>
        </p:txBody>
      </p:sp>
      <p:sp>
        <p:nvSpPr>
          <p:cNvPr id="5" name="Rounded Rectangular Callout 4"/>
          <p:cNvSpPr>
            <a:spLocks noChangeArrowheads="1"/>
          </p:cNvSpPr>
          <p:nvPr/>
        </p:nvSpPr>
        <p:spPr bwMode="auto">
          <a:xfrm>
            <a:off x="5715000" y="1418771"/>
            <a:ext cx="2895600" cy="1400629"/>
          </a:xfrm>
          <a:prstGeom prst="wedgeRoundRectCallout">
            <a:avLst>
              <a:gd name="adj1" fmla="val -82726"/>
              <a:gd name="adj2" fmla="val 1018"/>
              <a:gd name="adj3" fmla="val 16667"/>
            </a:avLst>
          </a:prstGeom>
          <a:solidFill>
            <a:srgbClr val="FFFFCC"/>
          </a:solidFill>
          <a:ln w="9525" algn="ctr">
            <a:solidFill>
              <a:schemeClr val="tx1"/>
            </a:solidFill>
            <a:round/>
            <a:headEnd/>
            <a:tailEnd/>
          </a:ln>
        </p:spPr>
        <p:txBody>
          <a:bodyPr/>
          <a:lstStyle/>
          <a:p>
            <a:r>
              <a:rPr lang="en-US" dirty="0"/>
              <a:t>You could put them here, in case the session crashes, it allows other sessions to access the file</a:t>
            </a:r>
          </a:p>
        </p:txBody>
      </p:sp>
      <p:sp>
        <p:nvSpPr>
          <p:cNvPr id="2" name="Rounded Rectangular Callout 4">
            <a:extLst>
              <a:ext uri="{FF2B5EF4-FFF2-40B4-BE49-F238E27FC236}">
                <a16:creationId xmlns:a16="http://schemas.microsoft.com/office/drawing/2014/main" id="{77007B38-563F-9364-314C-AB116A43276D}"/>
              </a:ext>
            </a:extLst>
          </p:cNvPr>
          <p:cNvSpPr>
            <a:spLocks noChangeArrowheads="1"/>
          </p:cNvSpPr>
          <p:nvPr/>
        </p:nvSpPr>
        <p:spPr bwMode="auto">
          <a:xfrm>
            <a:off x="5715000" y="5439230"/>
            <a:ext cx="3657600" cy="838200"/>
          </a:xfrm>
          <a:prstGeom prst="wedgeRoundRectCallout">
            <a:avLst>
              <a:gd name="adj1" fmla="val -85782"/>
              <a:gd name="adj2" fmla="val -76558"/>
              <a:gd name="adj3" fmla="val 16667"/>
            </a:avLst>
          </a:prstGeom>
          <a:solidFill>
            <a:srgbClr val="FFFFCC"/>
          </a:solidFill>
          <a:ln w="9525" algn="ctr">
            <a:solidFill>
              <a:schemeClr val="tx1"/>
            </a:solidFill>
            <a:round/>
            <a:headEnd/>
            <a:tailEnd/>
          </a:ln>
        </p:spPr>
        <p:txBody>
          <a:bodyPr/>
          <a:lstStyle/>
          <a:p>
            <a:r>
              <a:rPr lang="en-US" dirty="0"/>
              <a:t>Making test suggestion/recommendation here</a:t>
            </a:r>
          </a:p>
        </p:txBody>
      </p:sp>
    </p:spTree>
    <p:extLst>
      <p:ext uri="{BB962C8B-B14F-4D97-AF65-F5344CB8AC3E}">
        <p14:creationId xmlns:p14="http://schemas.microsoft.com/office/powerpoint/2010/main" val="3302344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30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0"/>
            <a:ext cx="8077200" cy="838200"/>
          </a:xfrm>
        </p:spPr>
        <p:txBody>
          <a:bodyPr>
            <a:normAutofit fontScale="90000"/>
          </a:bodyPr>
          <a:lstStyle/>
          <a:p>
            <a:pPr algn="ctr"/>
            <a:r>
              <a:rPr lang="en-US" sz="2800" dirty="0"/>
              <a:t>Another way of creating an XML File:</a:t>
            </a:r>
            <a:br>
              <a:rPr lang="en-US" sz="2800" dirty="0"/>
            </a:br>
            <a:r>
              <a:rPr lang="en-US" sz="2800" dirty="0"/>
              <a:t>Combining </a:t>
            </a:r>
            <a:r>
              <a:rPr lang="en-US" sz="2800" dirty="0" err="1"/>
              <a:t>XmlDocument</a:t>
            </a:r>
            <a:r>
              <a:rPr lang="en-US" sz="2800" dirty="0"/>
              <a:t> Class and </a:t>
            </a:r>
            <a:r>
              <a:rPr lang="en-US" sz="2800" dirty="0" err="1"/>
              <a:t>XMLWriter</a:t>
            </a:r>
            <a:endParaRPr lang="en-US" sz="2800" dirty="0"/>
          </a:p>
        </p:txBody>
      </p:sp>
      <p:sp>
        <p:nvSpPr>
          <p:cNvPr id="3" name="Content Placeholder 2"/>
          <p:cNvSpPr>
            <a:spLocks noGrp="1"/>
          </p:cNvSpPr>
          <p:nvPr>
            <p:ph idx="1"/>
          </p:nvPr>
        </p:nvSpPr>
        <p:spPr>
          <a:xfrm>
            <a:off x="1998785" y="1143000"/>
            <a:ext cx="8497888" cy="5410200"/>
          </a:xfrm>
        </p:spPr>
        <p:txBody>
          <a:bodyPr/>
          <a:lstStyle/>
          <a:p>
            <a:pPr>
              <a:tabLst>
                <a:tab pos="339725" algn="l"/>
              </a:tabLst>
            </a:pPr>
            <a:r>
              <a:rPr lang="en-US" dirty="0"/>
              <a:t>Saves all the children of the </a:t>
            </a:r>
            <a:r>
              <a:rPr lang="en-US" b="1" dirty="0" err="1"/>
              <a:t>XmlDocument</a:t>
            </a:r>
            <a:r>
              <a:rPr lang="en-US" dirty="0"/>
              <a:t> node through a specified </a:t>
            </a:r>
            <a:r>
              <a:rPr lang="en-US" dirty="0" err="1"/>
              <a:t>XmlWriter</a:t>
            </a:r>
            <a:r>
              <a:rPr lang="en-US" dirty="0"/>
              <a:t> in the following steps:</a:t>
            </a:r>
          </a:p>
          <a:p>
            <a:pPr>
              <a:tabLst>
                <a:tab pos="339725" algn="l"/>
              </a:tabLst>
            </a:pPr>
            <a:r>
              <a:rPr lang="en-US" dirty="0">
                <a:solidFill>
                  <a:srgbClr val="00B0F0"/>
                </a:solidFill>
              </a:rPr>
              <a:t>Load</a:t>
            </a:r>
            <a:r>
              <a:rPr lang="en-US" dirty="0"/>
              <a:t> an XML file into memory as a tree:</a:t>
            </a:r>
          </a:p>
          <a:p>
            <a:pPr marL="457200" lvl="1" indent="0">
              <a:buNone/>
              <a:tabLst>
                <a:tab pos="457200" algn="l"/>
              </a:tabLst>
            </a:pPr>
            <a:r>
              <a:rPr lang="en-US" dirty="0" err="1">
                <a:solidFill>
                  <a:srgbClr val="0000FF"/>
                </a:solidFill>
                <a:latin typeface="Arial" charset="0"/>
              </a:rPr>
              <a:t>XmlDocument</a:t>
            </a:r>
            <a:r>
              <a:rPr lang="en-US" dirty="0">
                <a:solidFill>
                  <a:srgbClr val="0000FF"/>
                </a:solidFill>
                <a:latin typeface="Arial" charset="0"/>
              </a:rPr>
              <a:t> </a:t>
            </a:r>
            <a:r>
              <a:rPr lang="en-US" dirty="0" err="1">
                <a:solidFill>
                  <a:srgbClr val="0000FF"/>
                </a:solidFill>
                <a:latin typeface="Arial" charset="0"/>
              </a:rPr>
              <a:t>xd</a:t>
            </a:r>
            <a:r>
              <a:rPr lang="en-US" dirty="0">
                <a:solidFill>
                  <a:srgbClr val="0000FF"/>
                </a:solidFill>
                <a:latin typeface="Arial" charset="0"/>
              </a:rPr>
              <a:t> = new </a:t>
            </a:r>
            <a:r>
              <a:rPr lang="en-US" dirty="0" err="1">
                <a:solidFill>
                  <a:srgbClr val="0000FF"/>
                </a:solidFill>
                <a:latin typeface="Arial" charset="0"/>
              </a:rPr>
              <a:t>XmlDocument</a:t>
            </a:r>
            <a:r>
              <a:rPr lang="en-US" dirty="0">
                <a:solidFill>
                  <a:srgbClr val="0000FF"/>
                </a:solidFill>
                <a:latin typeface="Arial" charset="0"/>
              </a:rPr>
              <a:t>();</a:t>
            </a:r>
          </a:p>
          <a:p>
            <a:pPr marL="457200" lvl="1" indent="0">
              <a:buNone/>
              <a:tabLst>
                <a:tab pos="457200" algn="l"/>
              </a:tabLst>
            </a:pPr>
            <a:r>
              <a:rPr lang="en-US" dirty="0" err="1">
                <a:solidFill>
                  <a:srgbClr val="990000"/>
                </a:solidFill>
                <a:latin typeface="Arial" charset="0"/>
              </a:rPr>
              <a:t>xd</a:t>
            </a:r>
            <a:r>
              <a:rPr lang="en-US" dirty="0" err="1">
                <a:solidFill>
                  <a:srgbClr val="0000FF"/>
                </a:solidFill>
                <a:latin typeface="Arial" charset="0"/>
              </a:rPr>
              <a:t>.Load</a:t>
            </a:r>
            <a:r>
              <a:rPr lang="en-US" dirty="0">
                <a:solidFill>
                  <a:srgbClr val="0000FF"/>
                </a:solidFill>
                <a:latin typeface="Arial" charset="0"/>
              </a:rPr>
              <a:t>(“Courses.xml”);</a:t>
            </a:r>
            <a:endParaRPr lang="en-US" dirty="0"/>
          </a:p>
          <a:p>
            <a:pPr>
              <a:tabLst>
                <a:tab pos="339725" algn="l"/>
              </a:tabLst>
            </a:pPr>
            <a:r>
              <a:rPr lang="en-US" dirty="0">
                <a:solidFill>
                  <a:srgbClr val="00B0F0"/>
                </a:solidFill>
              </a:rPr>
              <a:t>Modify</a:t>
            </a:r>
            <a:r>
              <a:rPr lang="en-US" dirty="0"/>
              <a:t> the tree, using tree operations: </a:t>
            </a:r>
          </a:p>
          <a:p>
            <a:pPr lvl="1">
              <a:tabLst>
                <a:tab pos="339725" algn="l"/>
              </a:tabLst>
            </a:pPr>
            <a:r>
              <a:rPr lang="en-US" dirty="0">
                <a:solidFill>
                  <a:srgbClr val="0000FF"/>
                </a:solidFill>
              </a:rPr>
              <a:t>insertion(), deletion(), balancing(), traversing(), etc.</a:t>
            </a:r>
          </a:p>
          <a:p>
            <a:pPr>
              <a:tabLst>
                <a:tab pos="339725" algn="l"/>
              </a:tabLst>
            </a:pPr>
            <a:r>
              <a:rPr lang="en-US" dirty="0">
                <a:solidFill>
                  <a:srgbClr val="00B0F0"/>
                </a:solidFill>
              </a:rPr>
              <a:t>Write</a:t>
            </a:r>
            <a:r>
              <a:rPr lang="en-US" dirty="0"/>
              <a:t> the modified tree back using</a:t>
            </a:r>
          </a:p>
          <a:p>
            <a:pPr marL="339725" indent="-339725">
              <a:buNone/>
              <a:tabLst>
                <a:tab pos="339725" algn="l"/>
              </a:tabLst>
            </a:pPr>
            <a:r>
              <a:rPr lang="en-US" sz="2400" dirty="0"/>
              <a:t>	</a:t>
            </a:r>
            <a:r>
              <a:rPr lang="en-US" sz="2400" dirty="0" err="1">
                <a:solidFill>
                  <a:srgbClr val="0000FF"/>
                </a:solidFill>
                <a:latin typeface="Arial" charset="0"/>
              </a:rPr>
              <a:t>XmlTextWriter</a:t>
            </a:r>
            <a:r>
              <a:rPr lang="en-US" sz="2400" dirty="0">
                <a:solidFill>
                  <a:srgbClr val="0000FF"/>
                </a:solidFill>
                <a:latin typeface="Arial" charset="0"/>
              </a:rPr>
              <a:t> writer = new </a:t>
            </a:r>
            <a:r>
              <a:rPr lang="en-US" sz="2400" dirty="0" err="1">
                <a:solidFill>
                  <a:srgbClr val="0000FF"/>
                </a:solidFill>
                <a:latin typeface="Arial" charset="0"/>
              </a:rPr>
              <a:t>XmlTextWriter</a:t>
            </a:r>
            <a:r>
              <a:rPr lang="en-US" sz="2400" dirty="0">
                <a:solidFill>
                  <a:srgbClr val="0000FF"/>
                </a:solidFill>
                <a:latin typeface="Arial" charset="0"/>
              </a:rPr>
              <a:t>(Courses.xml); </a:t>
            </a:r>
          </a:p>
          <a:p>
            <a:pPr marL="339725" indent="-339725">
              <a:buNone/>
              <a:tabLst>
                <a:tab pos="339725" algn="l"/>
              </a:tabLst>
            </a:pPr>
            <a:r>
              <a:rPr lang="en-US" sz="2400" dirty="0">
                <a:solidFill>
                  <a:srgbClr val="0000FF"/>
                </a:solidFill>
                <a:latin typeface="Arial" charset="0"/>
              </a:rPr>
              <a:t>	</a:t>
            </a:r>
            <a:r>
              <a:rPr lang="en-US" sz="2400" dirty="0" err="1">
                <a:solidFill>
                  <a:srgbClr val="0000FF"/>
                </a:solidFill>
                <a:latin typeface="Arial" charset="0"/>
              </a:rPr>
              <a:t>writer.Formatting</a:t>
            </a:r>
            <a:r>
              <a:rPr lang="en-US" sz="2400" dirty="0">
                <a:solidFill>
                  <a:srgbClr val="0000FF"/>
                </a:solidFill>
                <a:latin typeface="Arial" charset="0"/>
              </a:rPr>
              <a:t> = </a:t>
            </a:r>
            <a:r>
              <a:rPr lang="en-US" sz="2400" dirty="0" err="1">
                <a:solidFill>
                  <a:srgbClr val="0000FF"/>
                </a:solidFill>
                <a:latin typeface="Arial" charset="0"/>
              </a:rPr>
              <a:t>Formatting.Indented</a:t>
            </a:r>
            <a:r>
              <a:rPr lang="en-US" sz="2400" dirty="0">
                <a:solidFill>
                  <a:srgbClr val="0000FF"/>
                </a:solidFill>
                <a:latin typeface="Arial" charset="0"/>
              </a:rPr>
              <a:t>; </a:t>
            </a:r>
          </a:p>
          <a:p>
            <a:pPr marL="339725" indent="-339725">
              <a:buNone/>
              <a:tabLst>
                <a:tab pos="339725" algn="l"/>
              </a:tabLst>
            </a:pPr>
            <a:r>
              <a:rPr lang="en-US" sz="2400" dirty="0">
                <a:solidFill>
                  <a:srgbClr val="0000FF"/>
                </a:solidFill>
                <a:latin typeface="Arial" charset="0"/>
              </a:rPr>
              <a:t>	</a:t>
            </a:r>
            <a:r>
              <a:rPr lang="en-US" sz="2400" dirty="0" err="1">
                <a:solidFill>
                  <a:srgbClr val="990000"/>
                </a:solidFill>
                <a:latin typeface="Arial" charset="0"/>
              </a:rPr>
              <a:t>xd</a:t>
            </a:r>
            <a:r>
              <a:rPr lang="en-US" sz="2400" dirty="0" err="1">
                <a:solidFill>
                  <a:srgbClr val="0000FF"/>
                </a:solidFill>
                <a:latin typeface="Arial" charset="0"/>
              </a:rPr>
              <a:t>.WriteContentTo</a:t>
            </a:r>
            <a:r>
              <a:rPr lang="en-US" sz="2400" dirty="0">
                <a:solidFill>
                  <a:srgbClr val="0000FF"/>
                </a:solidFill>
                <a:latin typeface="Arial" charset="0"/>
              </a:rPr>
              <a:t>(writer);</a:t>
            </a:r>
            <a:br>
              <a:rPr lang="en-US" sz="1800" dirty="0">
                <a:solidFill>
                  <a:srgbClr val="0000FF"/>
                </a:solidFill>
                <a:latin typeface="Arial" charset="0"/>
              </a:rPr>
            </a:br>
            <a:endParaRPr lang="en-US" sz="1800" dirty="0">
              <a:solidFill>
                <a:srgbClr val="0000FF"/>
              </a:solidFill>
              <a:latin typeface="Arial" charset="0"/>
            </a:endParaRPr>
          </a:p>
        </p:txBody>
      </p:sp>
      <p:sp>
        <p:nvSpPr>
          <p:cNvPr id="4" name="Slide Number Placeholder 3"/>
          <p:cNvSpPr>
            <a:spLocks noGrp="1"/>
          </p:cNvSpPr>
          <p:nvPr>
            <p:ph type="sldNum" sz="quarter" idx="12"/>
          </p:nvPr>
        </p:nvSpPr>
        <p:spPr/>
        <p:txBody>
          <a:bodyPr/>
          <a:lstStyle/>
          <a:p>
            <a:pPr>
              <a:defRPr/>
            </a:pPr>
            <a:fld id="{2EC95397-9FE3-4A65-89E3-23080E29F230}" type="slidenum">
              <a:rPr lang="en-US" smtClean="0"/>
              <a:pPr>
                <a:defRPr/>
              </a:pPr>
              <a:t>55</a:t>
            </a:fld>
            <a:endParaRPr lang="en-US"/>
          </a:p>
        </p:txBody>
      </p:sp>
    </p:spTree>
    <p:extLst>
      <p:ext uri="{BB962C8B-B14F-4D97-AF65-F5344CB8AC3E}">
        <p14:creationId xmlns:p14="http://schemas.microsoft.com/office/powerpoint/2010/main" val="3192373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667000" y="61914"/>
            <a:ext cx="7620000" cy="776287"/>
          </a:xfrm>
        </p:spPr>
        <p:txBody>
          <a:bodyPr/>
          <a:lstStyle/>
          <a:p>
            <a:r>
              <a:rPr lang="en-US" sz="2400" dirty="0"/>
              <a:t>Java Packages for XML Processing</a:t>
            </a:r>
            <a:br>
              <a:rPr lang="en-US" sz="2800" dirty="0"/>
            </a:br>
            <a:r>
              <a:rPr lang="en-US" sz="1800" dirty="0"/>
              <a:t>https://www.oracle.com/java/technologies/jaxp-introduction.html</a:t>
            </a:r>
          </a:p>
        </p:txBody>
      </p:sp>
      <p:sp>
        <p:nvSpPr>
          <p:cNvPr id="43011" name="Content Placeholder 2"/>
          <p:cNvSpPr>
            <a:spLocks noGrp="1"/>
          </p:cNvSpPr>
          <p:nvPr>
            <p:ph idx="1"/>
          </p:nvPr>
        </p:nvSpPr>
        <p:spPr>
          <a:xfrm>
            <a:off x="1752600" y="1066800"/>
            <a:ext cx="8001000" cy="5638800"/>
          </a:xfrm>
        </p:spPr>
        <p:txBody>
          <a:bodyPr/>
          <a:lstStyle/>
          <a:p>
            <a:pPr marL="341313" indent="-341313">
              <a:defRPr/>
            </a:pPr>
            <a:r>
              <a:rPr lang="en-US" sz="2400" b="1" dirty="0">
                <a:solidFill>
                  <a:srgbClr val="0000FF"/>
                </a:solidFill>
              </a:rPr>
              <a:t>JAXP: Java API for XML Processing</a:t>
            </a:r>
            <a:r>
              <a:rPr lang="en-US" sz="2400" dirty="0"/>
              <a:t> </a:t>
            </a:r>
            <a:endParaRPr lang="en-US" sz="2400" dirty="0">
              <a:latin typeface="+mj-lt"/>
              <a:cs typeface="Arial" pitchFamily="34" charset="0"/>
            </a:endParaRPr>
          </a:p>
          <a:p>
            <a:pPr marL="341313" indent="-341313">
              <a:buNone/>
              <a:defRPr/>
            </a:pPr>
            <a:r>
              <a:rPr lang="en-US" sz="2400" dirty="0">
                <a:latin typeface="+mj-lt"/>
                <a:cs typeface="Arial" charset="0"/>
              </a:rPr>
              <a:t>	</a:t>
            </a:r>
            <a:r>
              <a:rPr lang="en-US" sz="2400" dirty="0"/>
              <a:t>provides a common (vendor-independent) interface for creating and using the standard SAX, DOM, and XSLT APIs</a:t>
            </a:r>
            <a:endParaRPr lang="en-US" sz="2400" dirty="0">
              <a:latin typeface="+mj-lt"/>
              <a:cs typeface="Arial" charset="0"/>
            </a:endParaRPr>
          </a:p>
          <a:p>
            <a:pPr marL="341313" indent="-341313">
              <a:defRPr/>
            </a:pPr>
            <a:r>
              <a:rPr lang="en-US" sz="2400" b="1" dirty="0"/>
              <a:t>JAXB: Java Architecture for XML Binding</a:t>
            </a:r>
            <a:r>
              <a:rPr lang="en-US" sz="2400" dirty="0"/>
              <a:t> </a:t>
            </a:r>
            <a:endParaRPr lang="en-US" sz="2400" dirty="0">
              <a:latin typeface="+mj-lt"/>
              <a:cs typeface="Arial" pitchFamily="34" charset="0"/>
            </a:endParaRPr>
          </a:p>
          <a:p>
            <a:pPr marL="341313" indent="-341313">
              <a:buNone/>
              <a:defRPr/>
            </a:pPr>
            <a:r>
              <a:rPr lang="en-US" sz="2400" dirty="0">
                <a:latin typeface="+mj-lt"/>
                <a:cs typeface="Arial" charset="0"/>
              </a:rPr>
              <a:t>	</a:t>
            </a:r>
            <a:r>
              <a:rPr lang="en-US" sz="2400" dirty="0"/>
              <a:t>defines a mechanism for creating Java objects as XML (</a:t>
            </a:r>
            <a:r>
              <a:rPr lang="en-US" sz="2400" i="1" dirty="0">
                <a:solidFill>
                  <a:srgbClr val="C00000"/>
                </a:solidFill>
              </a:rPr>
              <a:t>marshalling</a:t>
            </a:r>
            <a:r>
              <a:rPr lang="en-US" sz="2400" dirty="0"/>
              <a:t>: use in other applications), and for creating Java objects from such structures (</a:t>
            </a:r>
            <a:r>
              <a:rPr lang="en-US" sz="2400" i="1" dirty="0" err="1">
                <a:solidFill>
                  <a:srgbClr val="C00000"/>
                </a:solidFill>
              </a:rPr>
              <a:t>unmarshalling</a:t>
            </a:r>
            <a:r>
              <a:rPr lang="en-US" sz="2400" dirty="0"/>
              <a:t>: use those objects in your own application)</a:t>
            </a:r>
            <a:r>
              <a:rPr lang="en-US" sz="2400" dirty="0">
                <a:latin typeface="+mj-lt"/>
                <a:cs typeface="Arial" charset="0"/>
              </a:rPr>
              <a:t>. </a:t>
            </a:r>
          </a:p>
          <a:p>
            <a:pPr marL="341313" indent="-341313">
              <a:defRPr/>
            </a:pPr>
            <a:r>
              <a:rPr lang="en-US" sz="2400" b="1" dirty="0"/>
              <a:t>JDOM: Java DOM</a:t>
            </a:r>
            <a:r>
              <a:rPr lang="en-US" sz="2400" dirty="0">
                <a:latin typeface="+mj-lt"/>
                <a:cs typeface="Arial" pitchFamily="34" charset="0"/>
              </a:rPr>
              <a:t> </a:t>
            </a:r>
          </a:p>
          <a:p>
            <a:pPr marL="341313" indent="-341313">
              <a:buNone/>
              <a:defRPr/>
            </a:pPr>
            <a:r>
              <a:rPr lang="en-US" sz="2400" dirty="0">
                <a:latin typeface="+mj-lt"/>
                <a:cs typeface="Arial" charset="0"/>
              </a:rPr>
              <a:t>	</a:t>
            </a:r>
            <a:r>
              <a:rPr lang="en-US" sz="2400" dirty="0"/>
              <a:t>creates a tree of </a:t>
            </a:r>
            <a:r>
              <a:rPr lang="en-US" sz="2400" i="1" dirty="0"/>
              <a:t>objects</a:t>
            </a:r>
            <a:r>
              <a:rPr lang="en-US" sz="2400" dirty="0"/>
              <a:t> from an XML document</a:t>
            </a:r>
            <a:r>
              <a:rPr lang="en-US" sz="2400" dirty="0">
                <a:latin typeface="+mj-lt"/>
                <a:cs typeface="Arial" charset="0"/>
              </a:rPr>
              <a:t>. </a:t>
            </a:r>
          </a:p>
          <a:p>
            <a:pPr marL="341313" indent="-341313">
              <a:defRPr/>
            </a:pPr>
            <a:r>
              <a:rPr lang="en-US" sz="2400" b="1" dirty="0"/>
              <a:t>JAX-RPC: API for XML-based Remote Process Calls</a:t>
            </a:r>
            <a:endParaRPr lang="en-US" sz="2400" dirty="0">
              <a:latin typeface="+mj-lt"/>
              <a:cs typeface="Arial" pitchFamily="34" charset="0"/>
            </a:endParaRPr>
          </a:p>
          <a:p>
            <a:pPr marL="341313" indent="-341313">
              <a:buNone/>
              <a:defRPr/>
            </a:pPr>
            <a:r>
              <a:rPr lang="en-US" sz="2400" dirty="0">
                <a:latin typeface="+mj-lt"/>
                <a:cs typeface="Arial" charset="0"/>
              </a:rPr>
              <a:t>	</a:t>
            </a:r>
            <a:r>
              <a:rPr lang="en-US" sz="2400" dirty="0"/>
              <a:t>provides a mechanism for publishing available services in an external registry, and for consulting the registry to find those services</a:t>
            </a:r>
            <a:r>
              <a:rPr lang="en-US" sz="2400" dirty="0">
                <a:latin typeface="+mj-lt"/>
                <a:cs typeface="Arial" charset="0"/>
              </a:rPr>
              <a:t>.</a:t>
            </a: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5872E33B-6306-421B-AD1E-1B4DF1B349D3}" type="slidenum">
              <a:rPr lang="en-US" smtClean="0">
                <a:solidFill>
                  <a:schemeClr val="tx2"/>
                </a:solidFill>
              </a:rPr>
              <a:pPr/>
              <a:t>56</a:t>
            </a:fld>
            <a:endParaRPr lang="en-US">
              <a:solidFill>
                <a:schemeClr val="tx2"/>
              </a:solidFill>
            </a:endParaRPr>
          </a:p>
        </p:txBody>
      </p:sp>
      <p:sp>
        <p:nvSpPr>
          <p:cNvPr id="2" name="Rounded Rectangular Callout 1"/>
          <p:cNvSpPr/>
          <p:nvPr/>
        </p:nvSpPr>
        <p:spPr bwMode="auto">
          <a:xfrm>
            <a:off x="9028112" y="3962400"/>
            <a:ext cx="1219200" cy="990600"/>
          </a:xfrm>
          <a:prstGeom prst="wedgeRoundRectCallout">
            <a:avLst>
              <a:gd name="adj1" fmla="val -113820"/>
              <a:gd name="adj2" fmla="val -49756"/>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sz="1600" dirty="0" err="1"/>
              <a:t>Remotable</a:t>
            </a:r>
            <a:r>
              <a:rPr lang="en-US" sz="1600" dirty="0"/>
              <a:t> and non-</a:t>
            </a:r>
            <a:r>
              <a:rPr lang="en-US" sz="1600" dirty="0" err="1"/>
              <a:t>remotable</a:t>
            </a:r>
            <a:endParaRPr lang="en-US" sz="1600" dirty="0"/>
          </a:p>
        </p:txBody>
      </p:sp>
      <p:sp>
        <p:nvSpPr>
          <p:cNvPr id="3" name="Left Arrow 2"/>
          <p:cNvSpPr>
            <a:spLocks noChangeArrowheads="1"/>
          </p:cNvSpPr>
          <p:nvPr/>
        </p:nvSpPr>
        <p:spPr bwMode="auto">
          <a:xfrm>
            <a:off x="7162800" y="1143000"/>
            <a:ext cx="685800" cy="3810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7" name="Rectangle 6"/>
          <p:cNvSpPr/>
          <p:nvPr/>
        </p:nvSpPr>
        <p:spPr bwMode="auto">
          <a:xfrm>
            <a:off x="6742112" y="8382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8" name="Rectangle 7"/>
          <p:cNvSpPr/>
          <p:nvPr/>
        </p:nvSpPr>
        <p:spPr bwMode="auto">
          <a:xfrm>
            <a:off x="7680493" y="822064"/>
            <a:ext cx="800100" cy="304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JAXB</a:t>
            </a:r>
            <a:endParaRPr lang="en-US" dirty="0">
              <a:latin typeface="Times New Roman" pitchFamily="18" charset="0"/>
            </a:endParaRPr>
          </a:p>
        </p:txBody>
      </p:sp>
      <p:sp>
        <p:nvSpPr>
          <p:cNvPr id="9" name="Rectangle 8"/>
          <p:cNvSpPr/>
          <p:nvPr/>
        </p:nvSpPr>
        <p:spPr bwMode="auto">
          <a:xfrm>
            <a:off x="8618874" y="839994"/>
            <a:ext cx="800100" cy="27073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dirty="0"/>
              <a:t>JDOM</a:t>
            </a:r>
            <a:endParaRPr lang="en-US" sz="1600" dirty="0">
              <a:latin typeface="Times New Roman" pitchFamily="18" charset="0"/>
            </a:endParaRPr>
          </a:p>
        </p:txBody>
      </p:sp>
      <p:sp>
        <p:nvSpPr>
          <p:cNvPr id="10" name="Rectangle 9"/>
          <p:cNvSpPr/>
          <p:nvPr/>
        </p:nvSpPr>
        <p:spPr bwMode="auto">
          <a:xfrm>
            <a:off x="9557254" y="839994"/>
            <a:ext cx="1110746" cy="25459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dirty="0"/>
              <a:t>JAX-PRC</a:t>
            </a:r>
            <a:endParaRPr lang="en-US" sz="1600" dirty="0">
              <a:latin typeface="Times New Roman" pitchFamily="18" charset="0"/>
            </a:endParaRPr>
          </a:p>
        </p:txBody>
      </p:sp>
      <p:cxnSp>
        <p:nvCxnSpPr>
          <p:cNvPr id="11" name="Straight Arrow Connector 10"/>
          <p:cNvCxnSpPr>
            <a:endCxn id="7" idx="0"/>
          </p:cNvCxnSpPr>
          <p:nvPr/>
        </p:nvCxnSpPr>
        <p:spPr bwMode="auto">
          <a:xfrm flipH="1">
            <a:off x="7142163" y="381000"/>
            <a:ext cx="538331"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a:endCxn id="8" idx="0"/>
          </p:cNvCxnSpPr>
          <p:nvPr/>
        </p:nvCxnSpPr>
        <p:spPr bwMode="auto">
          <a:xfrm>
            <a:off x="8080543" y="381000"/>
            <a:ext cx="0" cy="4410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endCxn id="9" idx="0"/>
          </p:cNvCxnSpPr>
          <p:nvPr/>
        </p:nvCxnSpPr>
        <p:spPr bwMode="auto">
          <a:xfrm>
            <a:off x="9018924" y="266700"/>
            <a:ext cx="0" cy="5732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a:endCxn id="10" idx="0"/>
          </p:cNvCxnSpPr>
          <p:nvPr/>
        </p:nvCxnSpPr>
        <p:spPr bwMode="auto">
          <a:xfrm>
            <a:off x="9256713" y="381000"/>
            <a:ext cx="855914" cy="4589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Rectangle 14"/>
          <p:cNvSpPr/>
          <p:nvPr/>
        </p:nvSpPr>
        <p:spPr bwMode="auto">
          <a:xfrm>
            <a:off x="7427912" y="76200"/>
            <a:ext cx="22098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Java XML Processing</a:t>
            </a:r>
            <a:endParaRPr 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animEffect transition="in" filter="wipe(left)">
                                      <p:cBhvr>
                                        <p:cTn id="7" dur="500"/>
                                        <p:tgtEl>
                                          <p:spTgt spid="43011">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011">
                                            <p:txEl>
                                              <p:pRg st="3" end="3"/>
                                            </p:txEl>
                                          </p:spTgt>
                                        </p:tgtEl>
                                        <p:attrNameLst>
                                          <p:attrName>style.visibility</p:attrName>
                                        </p:attrNameLst>
                                      </p:cBhvr>
                                      <p:to>
                                        <p:strVal val="visible"/>
                                      </p:to>
                                    </p:set>
                                    <p:animEffect transition="in" filter="wipe(left)">
                                      <p:cBhvr>
                                        <p:cTn id="10" dur="500"/>
                                        <p:tgtEl>
                                          <p:spTgt spid="43011">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animEffect transition="in" filter="wipe(left)">
                                      <p:cBhvr>
                                        <p:cTn id="13" dur="500"/>
                                        <p:tgtEl>
                                          <p:spTgt spid="43011">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3011">
                                            <p:txEl>
                                              <p:pRg st="5" end="5"/>
                                            </p:txEl>
                                          </p:spTgt>
                                        </p:tgtEl>
                                        <p:attrNameLst>
                                          <p:attrName>style.visibility</p:attrName>
                                        </p:attrNameLst>
                                      </p:cBhvr>
                                      <p:to>
                                        <p:strVal val="visible"/>
                                      </p:to>
                                    </p:set>
                                    <p:animEffect transition="in" filter="wipe(left)">
                                      <p:cBhvr>
                                        <p:cTn id="16" dur="500"/>
                                        <p:tgtEl>
                                          <p:spTgt spid="43011">
                                            <p:txEl>
                                              <p:pRg st="5" end="5"/>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43011">
                                            <p:txEl>
                                              <p:pRg st="6" end="6"/>
                                            </p:txEl>
                                          </p:spTgt>
                                        </p:tgtEl>
                                        <p:attrNameLst>
                                          <p:attrName>style.visibility</p:attrName>
                                        </p:attrNameLst>
                                      </p:cBhvr>
                                      <p:to>
                                        <p:strVal val="visible"/>
                                      </p:to>
                                    </p:set>
                                    <p:animEffect transition="in" filter="wipe(left)">
                                      <p:cBhvr>
                                        <p:cTn id="19" dur="500"/>
                                        <p:tgtEl>
                                          <p:spTgt spid="43011">
                                            <p:txEl>
                                              <p:pRg st="6" end="6"/>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43011">
                                            <p:txEl>
                                              <p:pRg st="7" end="7"/>
                                            </p:txEl>
                                          </p:spTgt>
                                        </p:tgtEl>
                                        <p:attrNameLst>
                                          <p:attrName>style.visibility</p:attrName>
                                        </p:attrNameLst>
                                      </p:cBhvr>
                                      <p:to>
                                        <p:strVal val="visible"/>
                                      </p:to>
                                    </p:set>
                                    <p:animEffect transition="in" filter="wipe(left)">
                                      <p:cBhvr>
                                        <p:cTn id="22" dur="500"/>
                                        <p:tgtEl>
                                          <p:spTgt spid="43011">
                                            <p:txEl>
                                              <p:pRg st="7" end="7"/>
                                            </p:txEl>
                                          </p:spTgt>
                                        </p:tgtEl>
                                      </p:cBhvr>
                                    </p:animEffect>
                                  </p:childTnLst>
                                </p:cTn>
                              </p:par>
                            </p:childTnLst>
                          </p:cTn>
                        </p:par>
                        <p:par>
                          <p:cTn id="23" fill="hold" nodeType="afterGroup">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743200" y="103992"/>
            <a:ext cx="7620000" cy="547687"/>
          </a:xfrm>
        </p:spPr>
        <p:txBody>
          <a:bodyPr/>
          <a:lstStyle/>
          <a:p>
            <a:r>
              <a:rPr lang="en-US" sz="2800"/>
              <a:t>JAXP Packages</a:t>
            </a:r>
            <a:endParaRPr lang="en-US" sz="1800"/>
          </a:p>
        </p:txBody>
      </p:sp>
      <p:sp>
        <p:nvSpPr>
          <p:cNvPr id="43011" name="Content Placeholder 2"/>
          <p:cNvSpPr>
            <a:spLocks noGrp="1"/>
          </p:cNvSpPr>
          <p:nvPr>
            <p:ph idx="1"/>
          </p:nvPr>
        </p:nvSpPr>
        <p:spPr>
          <a:xfrm>
            <a:off x="1981200" y="1066800"/>
            <a:ext cx="8497888" cy="5638800"/>
          </a:xfrm>
        </p:spPr>
        <p:txBody>
          <a:bodyPr/>
          <a:lstStyle/>
          <a:p>
            <a:pPr marL="0" indent="0">
              <a:buNone/>
              <a:tabLst>
                <a:tab pos="457200" algn="l"/>
              </a:tabLst>
              <a:defRPr/>
            </a:pPr>
            <a:r>
              <a:rPr lang="en-US" sz="2400" dirty="0"/>
              <a:t>There are four packages:</a:t>
            </a:r>
            <a:endParaRPr lang="en-US" sz="2400" dirty="0">
              <a:latin typeface="+mj-lt"/>
            </a:endParaRPr>
          </a:p>
          <a:p>
            <a:pPr marL="341313" indent="-341313">
              <a:defRPr/>
            </a:pPr>
            <a:r>
              <a:rPr lang="en-US" sz="2400" b="1" dirty="0" err="1"/>
              <a:t>javax.xml.parser</a:t>
            </a:r>
            <a:r>
              <a:rPr lang="en-US" sz="2400" b="1" dirty="0" err="1">
                <a:solidFill>
                  <a:srgbClr val="0000FF"/>
                </a:solidFill>
              </a:rPr>
              <a:t>s</a:t>
            </a:r>
            <a:r>
              <a:rPr lang="en-US" sz="2400" dirty="0"/>
              <a:t> </a:t>
            </a:r>
          </a:p>
          <a:p>
            <a:pPr marL="341313" indent="-341313">
              <a:buNone/>
              <a:defRPr/>
            </a:pPr>
            <a:r>
              <a:rPr lang="en-US" sz="2400" dirty="0"/>
              <a:t>	Provide common </a:t>
            </a:r>
            <a:r>
              <a:rPr lang="en-US" sz="2400" dirty="0">
                <a:solidFill>
                  <a:srgbClr val="0000FF"/>
                </a:solidFill>
              </a:rPr>
              <a:t>interfaces</a:t>
            </a:r>
            <a:r>
              <a:rPr lang="en-US" sz="2400" dirty="0"/>
              <a:t> for different vendors' SAX </a:t>
            </a:r>
            <a:r>
              <a:rPr lang="en-US" sz="2400" dirty="0">
                <a:solidFill>
                  <a:srgbClr val="008000"/>
                </a:solidFill>
              </a:rPr>
              <a:t>and</a:t>
            </a:r>
            <a:r>
              <a:rPr lang="en-US" sz="2400" dirty="0"/>
              <a:t> DOM parsers. </a:t>
            </a:r>
          </a:p>
          <a:p>
            <a:pPr marL="341313" indent="-341313">
              <a:defRPr/>
            </a:pPr>
            <a:r>
              <a:rPr lang="en-US" sz="2400" b="1" dirty="0"/>
              <a:t>org.w3c.dom</a:t>
            </a:r>
            <a:r>
              <a:rPr lang="en-US" sz="2400" dirty="0"/>
              <a:t> </a:t>
            </a:r>
          </a:p>
          <a:p>
            <a:pPr marL="341313" indent="-341313">
              <a:buNone/>
              <a:defRPr/>
            </a:pPr>
            <a:r>
              <a:rPr lang="en-US" sz="2400" dirty="0"/>
              <a:t>	Defines the Document class (a </a:t>
            </a:r>
            <a:r>
              <a:rPr lang="en-US" sz="2400" dirty="0">
                <a:solidFill>
                  <a:srgbClr val="0000FF"/>
                </a:solidFill>
              </a:rPr>
              <a:t>DOM</a:t>
            </a:r>
            <a:r>
              <a:rPr lang="en-US" sz="2400" dirty="0"/>
              <a:t>), as well as classes for all of the components of a DOM. </a:t>
            </a:r>
          </a:p>
          <a:p>
            <a:pPr marL="341313" indent="-341313">
              <a:defRPr/>
            </a:pPr>
            <a:r>
              <a:rPr lang="en-US" sz="2400" b="1" dirty="0" err="1"/>
              <a:t>org.xml.sax</a:t>
            </a:r>
            <a:endParaRPr lang="en-US" sz="2400" b="1" dirty="0"/>
          </a:p>
          <a:p>
            <a:pPr marL="341313" indent="-341313">
              <a:buNone/>
              <a:defRPr/>
            </a:pPr>
            <a:r>
              <a:rPr lang="en-US" sz="2400" b="1" dirty="0"/>
              <a:t>	</a:t>
            </a:r>
            <a:r>
              <a:rPr lang="en-US" sz="2400" dirty="0"/>
              <a:t>Defines the basic </a:t>
            </a:r>
            <a:r>
              <a:rPr lang="en-US" sz="2400" dirty="0">
                <a:solidFill>
                  <a:srgbClr val="0000FF"/>
                </a:solidFill>
              </a:rPr>
              <a:t>SAX</a:t>
            </a:r>
            <a:r>
              <a:rPr lang="en-US" sz="2400" dirty="0"/>
              <a:t> APIs. </a:t>
            </a:r>
          </a:p>
          <a:p>
            <a:pPr marL="341313" indent="-341313">
              <a:defRPr/>
            </a:pPr>
            <a:r>
              <a:rPr lang="en-US" sz="2400" b="1" dirty="0" err="1"/>
              <a:t>javax.xml.transform</a:t>
            </a:r>
            <a:r>
              <a:rPr lang="en-US" sz="2400" dirty="0"/>
              <a:t> </a:t>
            </a:r>
          </a:p>
          <a:p>
            <a:pPr marL="341313" indent="-341313">
              <a:buNone/>
              <a:defRPr/>
            </a:pPr>
            <a:r>
              <a:rPr lang="en-US" sz="2400" dirty="0"/>
              <a:t>	Defines the </a:t>
            </a:r>
            <a:r>
              <a:rPr lang="en-US" sz="2400" dirty="0">
                <a:solidFill>
                  <a:srgbClr val="0000FF"/>
                </a:solidFill>
              </a:rPr>
              <a:t>XSLT</a:t>
            </a:r>
            <a:r>
              <a:rPr lang="en-US" sz="2400" dirty="0"/>
              <a:t> APIs that let you transform XML into other forms, e.g., HTML table, PDF</a:t>
            </a:r>
            <a:r>
              <a:rPr lang="en-US" sz="2400" dirty="0">
                <a:latin typeface="+mj-lt"/>
                <a:cs typeface="Arial" charset="0"/>
              </a:rPr>
              <a:t>. (XSLT in Lecture 17)</a:t>
            </a:r>
          </a:p>
        </p:txBody>
      </p:sp>
      <p:sp>
        <p:nvSpPr>
          <p:cNvPr id="16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D728808-4927-48CC-B3A6-A981BF6B10D0}" type="slidenum">
              <a:rPr lang="en-US" smtClean="0">
                <a:solidFill>
                  <a:schemeClr val="tx2"/>
                </a:solidFill>
              </a:rPr>
              <a:pPr/>
              <a:t>57</a:t>
            </a:fld>
            <a:endParaRPr lang="en-US">
              <a:solidFill>
                <a:schemeClr val="tx2"/>
              </a:solidFill>
            </a:endParaRPr>
          </a:p>
        </p:txBody>
      </p:sp>
      <p:sp>
        <p:nvSpPr>
          <p:cNvPr id="5" name="Freeform 4"/>
          <p:cNvSpPr>
            <a:spLocks noChangeArrowheads="1"/>
          </p:cNvSpPr>
          <p:nvPr/>
        </p:nvSpPr>
        <p:spPr bwMode="auto">
          <a:xfrm>
            <a:off x="1812925" y="1809750"/>
            <a:ext cx="184150" cy="1231900"/>
          </a:xfrm>
          <a:custGeom>
            <a:avLst/>
            <a:gdLst>
              <a:gd name="T0" fmla="*/ 143413 w 182880"/>
              <a:gd name="T1" fmla="*/ 1230828 h 1232034"/>
              <a:gd name="T2" fmla="*/ 0 w 182880"/>
              <a:gd name="T3" fmla="*/ 1230828 h 1232034"/>
              <a:gd name="T4" fmla="*/ 0 w 182880"/>
              <a:gd name="T5" fmla="*/ 0 h 1232034"/>
              <a:gd name="T6" fmla="*/ 194634 w 182880"/>
              <a:gd name="T7" fmla="*/ 0 h 1232034"/>
              <a:gd name="T8" fmla="*/ 0 60000 65536"/>
              <a:gd name="T9" fmla="*/ 0 60000 65536"/>
              <a:gd name="T10" fmla="*/ 0 60000 65536"/>
              <a:gd name="T11" fmla="*/ 0 60000 65536"/>
              <a:gd name="T12" fmla="*/ 0 w 182880"/>
              <a:gd name="T13" fmla="*/ 0 h 1232034"/>
              <a:gd name="T14" fmla="*/ 182880 w 182880"/>
              <a:gd name="T15" fmla="*/ 1232034 h 1232034"/>
            </a:gdLst>
            <a:ahLst/>
            <a:cxnLst>
              <a:cxn ang="T8">
                <a:pos x="T0" y="T1"/>
              </a:cxn>
              <a:cxn ang="T9">
                <a:pos x="T2" y="T3"/>
              </a:cxn>
              <a:cxn ang="T10">
                <a:pos x="T4" y="T5"/>
              </a:cxn>
              <a:cxn ang="T11">
                <a:pos x="T6" y="T7"/>
              </a:cxn>
            </a:cxnLst>
            <a:rect l="T12" t="T13" r="T14" b="T15"/>
            <a:pathLst>
              <a:path w="182880" h="1232034">
                <a:moveTo>
                  <a:pt x="134754" y="1232034"/>
                </a:moveTo>
                <a:lnTo>
                  <a:pt x="0" y="1232034"/>
                </a:lnTo>
                <a:lnTo>
                  <a:pt x="0" y="0"/>
                </a:lnTo>
                <a:lnTo>
                  <a:pt x="182880" y="0"/>
                </a:lnTo>
              </a:path>
            </a:pathLst>
          </a:custGeom>
          <a:noFill/>
          <a:ln w="19050" algn="ctr">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Freeform 5"/>
          <p:cNvSpPr>
            <a:spLocks noChangeArrowheads="1"/>
          </p:cNvSpPr>
          <p:nvPr/>
        </p:nvSpPr>
        <p:spPr bwMode="auto">
          <a:xfrm>
            <a:off x="1692276" y="1809750"/>
            <a:ext cx="365125" cy="2457450"/>
          </a:xfrm>
          <a:custGeom>
            <a:avLst/>
            <a:gdLst>
              <a:gd name="T0" fmla="*/ 135846958 w 182880"/>
              <a:gd name="T1" fmla="*/ 1228223792 h 1232034"/>
              <a:gd name="T2" fmla="*/ 0 w 182880"/>
              <a:gd name="T3" fmla="*/ 1228223792 h 1232034"/>
              <a:gd name="T4" fmla="*/ 0 w 182880"/>
              <a:gd name="T5" fmla="*/ 0 h 1232034"/>
              <a:gd name="T6" fmla="*/ 184363262 w 182880"/>
              <a:gd name="T7" fmla="*/ 0 h 1232034"/>
              <a:gd name="T8" fmla="*/ 0 60000 65536"/>
              <a:gd name="T9" fmla="*/ 0 60000 65536"/>
              <a:gd name="T10" fmla="*/ 0 60000 65536"/>
              <a:gd name="T11" fmla="*/ 0 60000 65536"/>
              <a:gd name="T12" fmla="*/ 0 w 182880"/>
              <a:gd name="T13" fmla="*/ 0 h 1232034"/>
              <a:gd name="T14" fmla="*/ 182880 w 182880"/>
              <a:gd name="T15" fmla="*/ 1232034 h 1232034"/>
            </a:gdLst>
            <a:ahLst/>
            <a:cxnLst>
              <a:cxn ang="T8">
                <a:pos x="T0" y="T1"/>
              </a:cxn>
              <a:cxn ang="T9">
                <a:pos x="T2" y="T3"/>
              </a:cxn>
              <a:cxn ang="T10">
                <a:pos x="T4" y="T5"/>
              </a:cxn>
              <a:cxn ang="T11">
                <a:pos x="T6" y="T7"/>
              </a:cxn>
            </a:cxnLst>
            <a:rect l="T12" t="T13" r="T14" b="T15"/>
            <a:pathLst>
              <a:path w="182880" h="1232034">
                <a:moveTo>
                  <a:pt x="134754" y="1232034"/>
                </a:moveTo>
                <a:lnTo>
                  <a:pt x="0" y="1232034"/>
                </a:lnTo>
                <a:lnTo>
                  <a:pt x="0" y="0"/>
                </a:lnTo>
                <a:lnTo>
                  <a:pt x="182880" y="0"/>
                </a:lnTo>
              </a:path>
            </a:pathLst>
          </a:custGeom>
          <a:noFill/>
          <a:ln w="19050" algn="ctr">
            <a:solidFill>
              <a:srgbClr val="0080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Freeform 6"/>
          <p:cNvSpPr>
            <a:spLocks noChangeArrowheads="1"/>
          </p:cNvSpPr>
          <p:nvPr/>
        </p:nvSpPr>
        <p:spPr bwMode="auto">
          <a:xfrm>
            <a:off x="1600201" y="1809750"/>
            <a:ext cx="365125" cy="3371850"/>
          </a:xfrm>
          <a:custGeom>
            <a:avLst/>
            <a:gdLst>
              <a:gd name="T0" fmla="*/ 135846958 w 182880"/>
              <a:gd name="T1" fmla="*/ 2147483647 h 1232034"/>
              <a:gd name="T2" fmla="*/ 0 w 182880"/>
              <a:gd name="T3" fmla="*/ 2147483647 h 1232034"/>
              <a:gd name="T4" fmla="*/ 0 w 182880"/>
              <a:gd name="T5" fmla="*/ 0 h 1232034"/>
              <a:gd name="T6" fmla="*/ 184363262 w 182880"/>
              <a:gd name="T7" fmla="*/ 0 h 1232034"/>
              <a:gd name="T8" fmla="*/ 0 60000 65536"/>
              <a:gd name="T9" fmla="*/ 0 60000 65536"/>
              <a:gd name="T10" fmla="*/ 0 60000 65536"/>
              <a:gd name="T11" fmla="*/ 0 60000 65536"/>
              <a:gd name="T12" fmla="*/ 0 w 182880"/>
              <a:gd name="T13" fmla="*/ 0 h 1232034"/>
              <a:gd name="T14" fmla="*/ 182880 w 182880"/>
              <a:gd name="T15" fmla="*/ 1232034 h 1232034"/>
            </a:gdLst>
            <a:ahLst/>
            <a:cxnLst>
              <a:cxn ang="T8">
                <a:pos x="T0" y="T1"/>
              </a:cxn>
              <a:cxn ang="T9">
                <a:pos x="T2" y="T3"/>
              </a:cxn>
              <a:cxn ang="T10">
                <a:pos x="T4" y="T5"/>
              </a:cxn>
              <a:cxn ang="T11">
                <a:pos x="T6" y="T7"/>
              </a:cxn>
            </a:cxnLst>
            <a:rect l="T12" t="T13" r="T14" b="T15"/>
            <a:pathLst>
              <a:path w="182880" h="1232034">
                <a:moveTo>
                  <a:pt x="134754" y="1232034"/>
                </a:moveTo>
                <a:lnTo>
                  <a:pt x="0" y="1232034"/>
                </a:lnTo>
                <a:lnTo>
                  <a:pt x="0" y="0"/>
                </a:lnTo>
                <a:lnTo>
                  <a:pt x="182880" y="0"/>
                </a:lnTo>
              </a:path>
            </a:pathLst>
          </a:custGeom>
          <a:noFill/>
          <a:ln w="19050" algn="ctr">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Left Arrow 7"/>
          <p:cNvSpPr>
            <a:spLocks noChangeArrowheads="1"/>
          </p:cNvSpPr>
          <p:nvPr/>
        </p:nvSpPr>
        <p:spPr bwMode="auto">
          <a:xfrm>
            <a:off x="4800600" y="1524000"/>
            <a:ext cx="685800" cy="5334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1" name="Rectangle 10"/>
          <p:cNvSpPr/>
          <p:nvPr/>
        </p:nvSpPr>
        <p:spPr bwMode="auto">
          <a:xfrm>
            <a:off x="6553200" y="9144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12" name="Rectangle 11"/>
          <p:cNvSpPr/>
          <p:nvPr/>
        </p:nvSpPr>
        <p:spPr bwMode="auto">
          <a:xfrm>
            <a:off x="7491581" y="898264"/>
            <a:ext cx="800100" cy="304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JAXB</a:t>
            </a:r>
            <a:endParaRPr lang="en-US" dirty="0">
              <a:latin typeface="Times New Roman" pitchFamily="18" charset="0"/>
            </a:endParaRPr>
          </a:p>
        </p:txBody>
      </p:sp>
      <p:sp>
        <p:nvSpPr>
          <p:cNvPr id="13" name="Rectangle 12"/>
          <p:cNvSpPr/>
          <p:nvPr/>
        </p:nvSpPr>
        <p:spPr bwMode="auto">
          <a:xfrm>
            <a:off x="8429962" y="916194"/>
            <a:ext cx="800100" cy="27073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dirty="0"/>
              <a:t>JDOM</a:t>
            </a:r>
            <a:endParaRPr lang="en-US" sz="1600" dirty="0">
              <a:latin typeface="Times New Roman" pitchFamily="18" charset="0"/>
            </a:endParaRPr>
          </a:p>
        </p:txBody>
      </p:sp>
      <p:sp>
        <p:nvSpPr>
          <p:cNvPr id="14" name="Rectangle 13"/>
          <p:cNvSpPr/>
          <p:nvPr/>
        </p:nvSpPr>
        <p:spPr bwMode="auto">
          <a:xfrm>
            <a:off x="9368342" y="916194"/>
            <a:ext cx="1110746" cy="25459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dirty="0"/>
              <a:t>JAX-PRC</a:t>
            </a:r>
            <a:endParaRPr lang="en-US" sz="1600" dirty="0">
              <a:latin typeface="Times New Roman" pitchFamily="18" charset="0"/>
            </a:endParaRPr>
          </a:p>
        </p:txBody>
      </p:sp>
      <p:cxnSp>
        <p:nvCxnSpPr>
          <p:cNvPr id="4" name="Straight Arrow Connector 3"/>
          <p:cNvCxnSpPr>
            <a:endCxn id="11" idx="0"/>
          </p:cNvCxnSpPr>
          <p:nvPr/>
        </p:nvCxnSpPr>
        <p:spPr bwMode="auto">
          <a:xfrm flipH="1">
            <a:off x="6953251" y="457200"/>
            <a:ext cx="538331"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Arrow Connector 16"/>
          <p:cNvCxnSpPr>
            <a:endCxn id="12" idx="0"/>
          </p:cNvCxnSpPr>
          <p:nvPr/>
        </p:nvCxnSpPr>
        <p:spPr bwMode="auto">
          <a:xfrm>
            <a:off x="7891631" y="457200"/>
            <a:ext cx="0" cy="4410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endCxn id="13" idx="0"/>
          </p:cNvCxnSpPr>
          <p:nvPr/>
        </p:nvCxnSpPr>
        <p:spPr bwMode="auto">
          <a:xfrm>
            <a:off x="8830012" y="342900"/>
            <a:ext cx="0" cy="5732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Arrow Connector 18"/>
          <p:cNvCxnSpPr>
            <a:endCxn id="14" idx="0"/>
          </p:cNvCxnSpPr>
          <p:nvPr/>
        </p:nvCxnSpPr>
        <p:spPr bwMode="auto">
          <a:xfrm>
            <a:off x="9067801" y="457200"/>
            <a:ext cx="855914" cy="4589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Rectangle 24"/>
          <p:cNvSpPr/>
          <p:nvPr/>
        </p:nvSpPr>
        <p:spPr bwMode="auto">
          <a:xfrm>
            <a:off x="5791200" y="15240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2" name="Rectangle 1"/>
          <p:cNvSpPr/>
          <p:nvPr/>
        </p:nvSpPr>
        <p:spPr bwMode="auto">
          <a:xfrm>
            <a:off x="7239000" y="152400"/>
            <a:ext cx="22098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Java XML Processing</a:t>
            </a:r>
            <a:endParaRPr lang="en-US" dirty="0">
              <a:latin typeface="Times New Roman" pitchFamily="18" charset="0"/>
            </a:endParaRPr>
          </a:p>
        </p:txBody>
      </p:sp>
      <p:sp>
        <p:nvSpPr>
          <p:cNvPr id="31" name="Rectangle 30"/>
          <p:cNvSpPr/>
          <p:nvPr/>
        </p:nvSpPr>
        <p:spPr bwMode="auto">
          <a:xfrm>
            <a:off x="6400800" y="15240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32" name="Rectangle 31"/>
          <p:cNvSpPr/>
          <p:nvPr/>
        </p:nvSpPr>
        <p:spPr bwMode="auto">
          <a:xfrm>
            <a:off x="7010400" y="15240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33" name="Rectangle 32"/>
          <p:cNvSpPr/>
          <p:nvPr/>
        </p:nvSpPr>
        <p:spPr bwMode="auto">
          <a:xfrm>
            <a:off x="7620000" y="15240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28" name="Straight Arrow Connector 27"/>
          <p:cNvCxnSpPr>
            <a:endCxn id="25" idx="0"/>
          </p:cNvCxnSpPr>
          <p:nvPr/>
        </p:nvCxnSpPr>
        <p:spPr bwMode="auto">
          <a:xfrm flipH="1">
            <a:off x="6057900" y="1219200"/>
            <a:ext cx="8953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Arrow Connector 35"/>
          <p:cNvCxnSpPr>
            <a:stCxn id="11" idx="2"/>
            <a:endCxn id="31" idx="0"/>
          </p:cNvCxnSpPr>
          <p:nvPr/>
        </p:nvCxnSpPr>
        <p:spPr bwMode="auto">
          <a:xfrm flipH="1">
            <a:off x="6667500" y="12192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Straight Arrow Connector 36"/>
          <p:cNvCxnSpPr>
            <a:stCxn id="11" idx="2"/>
            <a:endCxn id="32" idx="0"/>
          </p:cNvCxnSpPr>
          <p:nvPr/>
        </p:nvCxnSpPr>
        <p:spPr bwMode="auto">
          <a:xfrm>
            <a:off x="6953250" y="12192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stCxn id="11" idx="2"/>
            <a:endCxn id="33" idx="0"/>
          </p:cNvCxnSpPr>
          <p:nvPr/>
        </p:nvCxnSpPr>
        <p:spPr bwMode="auto">
          <a:xfrm>
            <a:off x="6953250" y="12192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971800" y="61914"/>
            <a:ext cx="7620000" cy="776287"/>
          </a:xfrm>
        </p:spPr>
        <p:txBody>
          <a:bodyPr>
            <a:normAutofit fontScale="90000"/>
          </a:bodyPr>
          <a:lstStyle/>
          <a:p>
            <a:r>
              <a:rPr lang="en-US" sz="2800" dirty="0"/>
              <a:t>JAXP  </a:t>
            </a:r>
            <a:r>
              <a:rPr lang="en-US" sz="2800" dirty="0" err="1"/>
              <a:t>javax.xml.parsers</a:t>
            </a:r>
            <a:r>
              <a:rPr lang="en-US" sz="2800" dirty="0"/>
              <a:t> </a:t>
            </a:r>
            <a:r>
              <a:rPr lang="en-US" dirty="0"/>
              <a:t>Package </a:t>
            </a:r>
            <a:br>
              <a:rPr lang="en-US" dirty="0"/>
            </a:br>
            <a:r>
              <a:rPr lang="en-US" sz="1800" dirty="0"/>
              <a:t> http://java.sun.com/j2se/1.5.0/docs/api/ </a:t>
            </a:r>
          </a:p>
        </p:txBody>
      </p:sp>
      <p:sp>
        <p:nvSpPr>
          <p:cNvPr id="43011" name="Content Placeholder 2"/>
          <p:cNvSpPr>
            <a:spLocks noGrp="1"/>
          </p:cNvSpPr>
          <p:nvPr>
            <p:ph idx="1"/>
          </p:nvPr>
        </p:nvSpPr>
        <p:spPr>
          <a:xfrm>
            <a:off x="1981200" y="1066800"/>
            <a:ext cx="8497888" cy="5638800"/>
          </a:xfrm>
        </p:spPr>
        <p:txBody>
          <a:bodyPr/>
          <a:lstStyle/>
          <a:p>
            <a:pPr marL="0" indent="0">
              <a:buNone/>
              <a:tabLst>
                <a:tab pos="457200" algn="l"/>
              </a:tabLst>
              <a:defRPr/>
            </a:pPr>
            <a:r>
              <a:rPr lang="en-US" sz="2400" dirty="0">
                <a:latin typeface="+mj-lt"/>
                <a:cs typeface="Arial" charset="0"/>
              </a:rPr>
              <a:t>It provides four patterns/classes </a:t>
            </a:r>
            <a:r>
              <a:rPr lang="en-US" sz="2400" dirty="0">
                <a:latin typeface="+mj-lt"/>
              </a:rPr>
              <a:t>for processing of XML documents</a:t>
            </a:r>
          </a:p>
          <a:p>
            <a:pPr marL="341313" indent="-341313">
              <a:defRPr/>
            </a:pPr>
            <a:r>
              <a:rPr lang="en-US" sz="2400" dirty="0" err="1">
                <a:latin typeface="Arial" pitchFamily="34" charset="0"/>
                <a:cs typeface="Arial" pitchFamily="34" charset="0"/>
              </a:rPr>
              <a:t>SAXParserFactory</a:t>
            </a:r>
            <a:r>
              <a:rPr lang="en-US" sz="2400" dirty="0">
                <a:latin typeface="Arial" pitchFamily="34" charset="0"/>
                <a:cs typeface="Arial" pitchFamily="34" charset="0"/>
              </a:rPr>
              <a:t> </a:t>
            </a:r>
          </a:p>
          <a:p>
            <a:pPr marL="341313" indent="-341313">
              <a:buNone/>
              <a:defRPr/>
            </a:pPr>
            <a:r>
              <a:rPr lang="en-US" sz="2400" dirty="0">
                <a:latin typeface="+mj-lt"/>
                <a:cs typeface="Arial" charset="0"/>
              </a:rPr>
              <a:t>	Defines a factory API that enables applications to configure and obtain a SAX-based parser to parse XML documents.</a:t>
            </a:r>
          </a:p>
          <a:p>
            <a:pPr marL="341313" indent="-341313">
              <a:defRPr/>
            </a:pPr>
            <a:r>
              <a:rPr lang="en-US" sz="2400" dirty="0" err="1">
                <a:latin typeface="Arial" pitchFamily="34" charset="0"/>
                <a:cs typeface="Arial" pitchFamily="34" charset="0"/>
              </a:rPr>
              <a:t>SAXParser</a:t>
            </a:r>
            <a:r>
              <a:rPr lang="en-US" sz="2400" dirty="0">
                <a:latin typeface="Arial" pitchFamily="34" charset="0"/>
                <a:cs typeface="Arial" pitchFamily="34" charset="0"/>
              </a:rPr>
              <a:t> </a:t>
            </a:r>
          </a:p>
          <a:p>
            <a:pPr marL="341313" indent="-341313">
              <a:buNone/>
              <a:defRPr/>
            </a:pPr>
            <a:r>
              <a:rPr lang="en-US" sz="2400" dirty="0">
                <a:latin typeface="+mj-lt"/>
                <a:cs typeface="Arial" charset="0"/>
              </a:rPr>
              <a:t>	Defines the API that wraps an </a:t>
            </a:r>
            <a:r>
              <a:rPr lang="en-US" sz="2400" dirty="0" err="1">
                <a:latin typeface="+mj-lt"/>
                <a:cs typeface="Arial" charset="0"/>
              </a:rPr>
              <a:t>XMLReader</a:t>
            </a:r>
            <a:r>
              <a:rPr lang="en-US" sz="2400" dirty="0">
                <a:latin typeface="+mj-lt"/>
                <a:cs typeface="Arial" charset="0"/>
              </a:rPr>
              <a:t> implementation class. </a:t>
            </a:r>
          </a:p>
          <a:p>
            <a:pPr marL="341313" indent="-341313">
              <a:defRPr/>
            </a:pPr>
            <a:r>
              <a:rPr lang="en-US" sz="2400" dirty="0" err="1">
                <a:latin typeface="Arial" pitchFamily="34" charset="0"/>
                <a:cs typeface="Arial" pitchFamily="34" charset="0"/>
              </a:rPr>
              <a:t>DocumentBuilderFactory</a:t>
            </a:r>
            <a:endParaRPr lang="en-US" sz="2400" dirty="0">
              <a:latin typeface="Arial" pitchFamily="34" charset="0"/>
              <a:cs typeface="Arial" pitchFamily="34" charset="0"/>
            </a:endParaRPr>
          </a:p>
          <a:p>
            <a:pPr marL="341313" indent="-341313">
              <a:buNone/>
              <a:defRPr/>
            </a:pPr>
            <a:r>
              <a:rPr lang="en-US" sz="2400" dirty="0">
                <a:latin typeface="+mj-lt"/>
                <a:cs typeface="Arial" charset="0"/>
              </a:rPr>
              <a:t>	Defines a factory API that enables applications to obtain a parser that produces DOM object trees from XML documents. </a:t>
            </a:r>
          </a:p>
          <a:p>
            <a:pPr marL="341313" indent="-341313">
              <a:defRPr/>
            </a:pPr>
            <a:r>
              <a:rPr lang="en-US" sz="2400" dirty="0" err="1">
                <a:latin typeface="Arial" pitchFamily="34" charset="0"/>
                <a:cs typeface="Arial" pitchFamily="34" charset="0"/>
              </a:rPr>
              <a:t>DocumentBuilder</a:t>
            </a:r>
            <a:r>
              <a:rPr lang="en-US" sz="2400" dirty="0">
                <a:latin typeface="Arial" pitchFamily="34" charset="0"/>
                <a:cs typeface="Arial" pitchFamily="34" charset="0"/>
              </a:rPr>
              <a:t> </a:t>
            </a:r>
          </a:p>
          <a:p>
            <a:pPr marL="341313" indent="-341313">
              <a:buNone/>
              <a:defRPr/>
            </a:pPr>
            <a:r>
              <a:rPr lang="en-US" sz="2400" dirty="0">
                <a:latin typeface="+mj-lt"/>
                <a:cs typeface="Arial" charset="0"/>
              </a:rPr>
              <a:t>	Defines the API to obtain DOM Document instances from an XML document. </a:t>
            </a:r>
          </a:p>
        </p:txBody>
      </p:sp>
      <p:sp>
        <p:nvSpPr>
          <p:cNvPr id="174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80BD8D3-652A-43B6-9772-75CD40792F90}" type="slidenum">
              <a:rPr lang="en-US" smtClean="0">
                <a:solidFill>
                  <a:schemeClr val="tx2"/>
                </a:solidFill>
              </a:rPr>
              <a:pPr/>
              <a:t>58</a:t>
            </a:fld>
            <a:endParaRPr lang="en-US">
              <a:solidFill>
                <a:schemeClr val="tx2"/>
              </a:solidFill>
            </a:endParaRPr>
          </a:p>
        </p:txBody>
      </p:sp>
      <p:sp>
        <p:nvSpPr>
          <p:cNvPr id="17413" name="Rectangular Callout 4"/>
          <p:cNvSpPr>
            <a:spLocks noChangeArrowheads="1"/>
          </p:cNvSpPr>
          <p:nvPr/>
        </p:nvSpPr>
        <p:spPr bwMode="auto">
          <a:xfrm>
            <a:off x="8726488" y="1447800"/>
            <a:ext cx="1752600" cy="457200"/>
          </a:xfrm>
          <a:prstGeom prst="wedgeRectCallout">
            <a:avLst>
              <a:gd name="adj1" fmla="val -263954"/>
              <a:gd name="adj2" fmla="val 17139"/>
            </a:avLst>
          </a:prstGeom>
          <a:solidFill>
            <a:srgbClr val="FFFFCC"/>
          </a:solidFill>
          <a:ln w="9525" algn="ctr">
            <a:solidFill>
              <a:schemeClr val="tx1"/>
            </a:solidFill>
            <a:round/>
            <a:headEnd/>
            <a:tailEnd/>
          </a:ln>
        </p:spPr>
        <p:txBody>
          <a:bodyPr/>
          <a:lstStyle/>
          <a:p>
            <a:r>
              <a:rPr lang="en-US">
                <a:cs typeface="Arial" charset="0"/>
              </a:rPr>
              <a:t>A design pattern</a:t>
            </a:r>
            <a:endParaRPr lang="en-US"/>
          </a:p>
        </p:txBody>
      </p:sp>
      <p:sp>
        <p:nvSpPr>
          <p:cNvPr id="6" name="Freeform 5"/>
          <p:cNvSpPr>
            <a:spLocks noChangeArrowheads="1"/>
          </p:cNvSpPr>
          <p:nvPr/>
        </p:nvSpPr>
        <p:spPr bwMode="auto">
          <a:xfrm>
            <a:off x="1741489" y="1809750"/>
            <a:ext cx="244475" cy="1225550"/>
          </a:xfrm>
          <a:custGeom>
            <a:avLst/>
            <a:gdLst>
              <a:gd name="T0" fmla="*/ 231772 w 245097"/>
              <a:gd name="T1" fmla="*/ 1226915 h 1225485"/>
              <a:gd name="T2" fmla="*/ 0 w 245097"/>
              <a:gd name="T3" fmla="*/ 1226915 h 1225485"/>
              <a:gd name="T4" fmla="*/ 0 w 245097"/>
              <a:gd name="T5" fmla="*/ 0 h 1225485"/>
              <a:gd name="T6" fmla="*/ 231772 w 245097"/>
              <a:gd name="T7" fmla="*/ 0 h 1225485"/>
              <a:gd name="T8" fmla="*/ 0 60000 65536"/>
              <a:gd name="T9" fmla="*/ 0 60000 65536"/>
              <a:gd name="T10" fmla="*/ 0 60000 65536"/>
              <a:gd name="T11" fmla="*/ 0 60000 65536"/>
              <a:gd name="T12" fmla="*/ 0 w 245097"/>
              <a:gd name="T13" fmla="*/ 0 h 1225485"/>
              <a:gd name="T14" fmla="*/ 245097 w 245097"/>
              <a:gd name="T15" fmla="*/ 1225485 h 1225485"/>
            </a:gdLst>
            <a:ahLst/>
            <a:cxnLst>
              <a:cxn ang="T8">
                <a:pos x="T0" y="T1"/>
              </a:cxn>
              <a:cxn ang="T9">
                <a:pos x="T2" y="T3"/>
              </a:cxn>
              <a:cxn ang="T10">
                <a:pos x="T4" y="T5"/>
              </a:cxn>
              <a:cxn ang="T11">
                <a:pos x="T6" y="T7"/>
              </a:cxn>
            </a:cxnLst>
            <a:rect l="T12" t="T13" r="T14" b="T15"/>
            <a:pathLst>
              <a:path w="245097" h="1225485">
                <a:moveTo>
                  <a:pt x="245097" y="1225485"/>
                </a:moveTo>
                <a:lnTo>
                  <a:pt x="0" y="1225485"/>
                </a:lnTo>
                <a:lnTo>
                  <a:pt x="0" y="0"/>
                </a:lnTo>
                <a:lnTo>
                  <a:pt x="245097" y="0"/>
                </a:lnTo>
              </a:path>
            </a:pathLst>
          </a:custGeom>
          <a:noFill/>
          <a:ln w="28575" algn="ctr">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Freeform 6"/>
          <p:cNvSpPr>
            <a:spLocks noChangeArrowheads="1"/>
          </p:cNvSpPr>
          <p:nvPr/>
        </p:nvSpPr>
        <p:spPr bwMode="auto">
          <a:xfrm>
            <a:off x="1752601" y="4267200"/>
            <a:ext cx="244475" cy="1225550"/>
          </a:xfrm>
          <a:custGeom>
            <a:avLst/>
            <a:gdLst>
              <a:gd name="T0" fmla="*/ 231772 w 245097"/>
              <a:gd name="T1" fmla="*/ 1226915 h 1225485"/>
              <a:gd name="T2" fmla="*/ 0 w 245097"/>
              <a:gd name="T3" fmla="*/ 1226915 h 1225485"/>
              <a:gd name="T4" fmla="*/ 0 w 245097"/>
              <a:gd name="T5" fmla="*/ 0 h 1225485"/>
              <a:gd name="T6" fmla="*/ 231772 w 245097"/>
              <a:gd name="T7" fmla="*/ 0 h 1225485"/>
              <a:gd name="T8" fmla="*/ 0 60000 65536"/>
              <a:gd name="T9" fmla="*/ 0 60000 65536"/>
              <a:gd name="T10" fmla="*/ 0 60000 65536"/>
              <a:gd name="T11" fmla="*/ 0 60000 65536"/>
              <a:gd name="T12" fmla="*/ 0 w 245097"/>
              <a:gd name="T13" fmla="*/ 0 h 1225485"/>
              <a:gd name="T14" fmla="*/ 245097 w 245097"/>
              <a:gd name="T15" fmla="*/ 1225485 h 1225485"/>
            </a:gdLst>
            <a:ahLst/>
            <a:cxnLst>
              <a:cxn ang="T8">
                <a:pos x="T0" y="T1"/>
              </a:cxn>
              <a:cxn ang="T9">
                <a:pos x="T2" y="T3"/>
              </a:cxn>
              <a:cxn ang="T10">
                <a:pos x="T4" y="T5"/>
              </a:cxn>
              <a:cxn ang="T11">
                <a:pos x="T6" y="T7"/>
              </a:cxn>
            </a:cxnLst>
            <a:rect l="T12" t="T13" r="T14" b="T15"/>
            <a:pathLst>
              <a:path w="245097" h="1225485">
                <a:moveTo>
                  <a:pt x="245097" y="1225485"/>
                </a:moveTo>
                <a:lnTo>
                  <a:pt x="0" y="1225485"/>
                </a:lnTo>
                <a:lnTo>
                  <a:pt x="0" y="0"/>
                </a:lnTo>
                <a:lnTo>
                  <a:pt x="245097" y="0"/>
                </a:lnTo>
              </a:path>
            </a:pathLst>
          </a:custGeom>
          <a:noFill/>
          <a:ln w="28575" algn="ctr">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6" name="Rectangular Callout 4"/>
          <p:cNvSpPr>
            <a:spLocks noChangeArrowheads="1"/>
          </p:cNvSpPr>
          <p:nvPr/>
        </p:nvSpPr>
        <p:spPr bwMode="auto">
          <a:xfrm>
            <a:off x="7467600" y="2806700"/>
            <a:ext cx="2895600" cy="457200"/>
          </a:xfrm>
          <a:prstGeom prst="wedgeRectCallout">
            <a:avLst>
              <a:gd name="adj1" fmla="val -169458"/>
              <a:gd name="adj2" fmla="val -2426"/>
            </a:avLst>
          </a:prstGeom>
          <a:solidFill>
            <a:srgbClr val="FFFFCC"/>
          </a:solidFill>
          <a:ln w="9525" algn="ctr">
            <a:solidFill>
              <a:schemeClr val="tx1"/>
            </a:solidFill>
            <a:round/>
            <a:headEnd/>
            <a:tailEnd/>
          </a:ln>
        </p:spPr>
        <p:txBody>
          <a:bodyPr/>
          <a:lstStyle/>
          <a:p>
            <a:pPr algn="ctr"/>
            <a:r>
              <a:rPr lang="en-US">
                <a:cs typeface="Arial" charset="0"/>
              </a:rPr>
              <a:t>A class in the design pattern</a:t>
            </a:r>
            <a:endParaRPr lang="en-US"/>
          </a:p>
        </p:txBody>
      </p:sp>
      <p:sp>
        <p:nvSpPr>
          <p:cNvPr id="10" name="Rectangle 9"/>
          <p:cNvSpPr/>
          <p:nvPr/>
        </p:nvSpPr>
        <p:spPr bwMode="auto">
          <a:xfrm>
            <a:off x="8915400" y="762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12" name="Rectangle 11"/>
          <p:cNvSpPr/>
          <p:nvPr/>
        </p:nvSpPr>
        <p:spPr bwMode="auto">
          <a:xfrm>
            <a:off x="8153400" y="6858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13" name="Rectangle 12"/>
          <p:cNvSpPr/>
          <p:nvPr/>
        </p:nvSpPr>
        <p:spPr bwMode="auto">
          <a:xfrm>
            <a:off x="87630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14" name="Rectangle 13"/>
          <p:cNvSpPr/>
          <p:nvPr/>
        </p:nvSpPr>
        <p:spPr bwMode="auto">
          <a:xfrm>
            <a:off x="93726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15" name="Rectangle 14"/>
          <p:cNvSpPr/>
          <p:nvPr/>
        </p:nvSpPr>
        <p:spPr bwMode="auto">
          <a:xfrm>
            <a:off x="99822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16" name="Straight Arrow Connector 15"/>
          <p:cNvCxnSpPr>
            <a:endCxn id="12" idx="0"/>
          </p:cNvCxnSpPr>
          <p:nvPr/>
        </p:nvCxnSpPr>
        <p:spPr bwMode="auto">
          <a:xfrm flipH="1">
            <a:off x="8420100" y="381000"/>
            <a:ext cx="8953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Arrow Connector 16"/>
          <p:cNvCxnSpPr>
            <a:stCxn id="10" idx="2"/>
            <a:endCxn id="13" idx="0"/>
          </p:cNvCxnSpPr>
          <p:nvPr/>
        </p:nvCxnSpPr>
        <p:spPr bwMode="auto">
          <a:xfrm flipH="1">
            <a:off x="9029700" y="3810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stCxn id="10" idx="2"/>
            <a:endCxn id="14" idx="0"/>
          </p:cNvCxnSpPr>
          <p:nvPr/>
        </p:nvCxnSpPr>
        <p:spPr bwMode="auto">
          <a:xfrm>
            <a:off x="9315450" y="3810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Arrow Connector 18"/>
          <p:cNvCxnSpPr>
            <a:stCxn id="10" idx="2"/>
            <a:endCxn id="15" idx="0"/>
          </p:cNvCxnSpPr>
          <p:nvPr/>
        </p:nvCxnSpPr>
        <p:spPr bwMode="auto">
          <a:xfrm>
            <a:off x="9315450" y="3810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62200" y="152401"/>
            <a:ext cx="6400800" cy="700087"/>
          </a:xfrm>
        </p:spPr>
        <p:txBody>
          <a:bodyPr>
            <a:normAutofit fontScale="90000"/>
          </a:bodyPr>
          <a:lstStyle/>
          <a:p>
            <a:pPr algn="ctr"/>
            <a:r>
              <a:rPr lang="en-US" sz="2400" dirty="0"/>
              <a:t>Use JAXP  </a:t>
            </a:r>
            <a:r>
              <a:rPr lang="en-US" sz="2400" dirty="0" err="1"/>
              <a:t>javax.xml.parsers</a:t>
            </a:r>
            <a:r>
              <a:rPr lang="en-US" sz="2400" dirty="0"/>
              <a:t> </a:t>
            </a:r>
            <a:r>
              <a:rPr lang="en-US" sz="2800" dirty="0"/>
              <a:t>Package </a:t>
            </a:r>
            <a:br>
              <a:rPr lang="en-US" sz="2800" dirty="0"/>
            </a:br>
            <a:r>
              <a:rPr lang="en-US" sz="2800" dirty="0">
                <a:solidFill>
                  <a:srgbClr val="C00000"/>
                </a:solidFill>
              </a:rPr>
              <a:t>Example </a:t>
            </a:r>
            <a:endParaRPr lang="en-US" sz="1600" dirty="0">
              <a:solidFill>
                <a:srgbClr val="C00000"/>
              </a:solidFill>
            </a:endParaRPr>
          </a:p>
        </p:txBody>
      </p:sp>
      <p:sp>
        <p:nvSpPr>
          <p:cNvPr id="43011" name="Content Placeholder 2"/>
          <p:cNvSpPr>
            <a:spLocks noGrp="1"/>
          </p:cNvSpPr>
          <p:nvPr>
            <p:ph idx="1"/>
          </p:nvPr>
        </p:nvSpPr>
        <p:spPr>
          <a:xfrm>
            <a:off x="1981200" y="1066800"/>
            <a:ext cx="8497888" cy="5638800"/>
          </a:xfrm>
        </p:spPr>
        <p:txBody>
          <a:bodyPr>
            <a:normAutofit lnSpcReduction="10000"/>
          </a:bodyPr>
          <a:lstStyle/>
          <a:p>
            <a:pPr marL="0" indent="0">
              <a:buNone/>
              <a:tabLst>
                <a:tab pos="457200" algn="l"/>
              </a:tabLst>
              <a:defRPr/>
            </a:pPr>
            <a:r>
              <a:rPr lang="en-US" sz="2400" dirty="0">
                <a:latin typeface="+mj-lt"/>
                <a:cs typeface="Arial" charset="0"/>
              </a:rPr>
              <a:t>A specific combination of factory, interface, class, and methods</a:t>
            </a:r>
            <a:endParaRPr lang="en-US" sz="2400" dirty="0">
              <a:latin typeface="+mj-lt"/>
            </a:endParaRPr>
          </a:p>
          <a:p>
            <a:pPr marL="341313" indent="-341313">
              <a:defRPr/>
            </a:pPr>
            <a:r>
              <a:rPr lang="en-US" sz="2400" dirty="0">
                <a:latin typeface="Arial" pitchFamily="34" charset="0"/>
                <a:cs typeface="Arial" pitchFamily="34" charset="0"/>
              </a:rPr>
              <a:t>Use </a:t>
            </a:r>
            <a:r>
              <a:rPr lang="en-US" sz="2400" dirty="0" err="1">
                <a:latin typeface="Arial" pitchFamily="34" charset="0"/>
                <a:cs typeface="Arial" pitchFamily="34" charset="0"/>
              </a:rPr>
              <a:t>SAXParserFactory</a:t>
            </a:r>
            <a:r>
              <a:rPr lang="en-US" sz="2400" dirty="0">
                <a:latin typeface="Arial" pitchFamily="34" charset="0"/>
                <a:cs typeface="Arial" pitchFamily="34" charset="0"/>
              </a:rPr>
              <a:t> class to create an instance (object)</a:t>
            </a:r>
          </a:p>
          <a:p>
            <a:pPr marL="341313" indent="-341313">
              <a:buNone/>
              <a:defRPr/>
            </a:pPr>
            <a:r>
              <a:rPr lang="en-US" sz="2400" dirty="0">
                <a:latin typeface="+mj-lt"/>
                <a:cs typeface="Arial" charset="0"/>
              </a:rPr>
              <a:t>	It is an interface, which </a:t>
            </a:r>
            <a:r>
              <a:rPr lang="en-US" sz="2400" dirty="0"/>
              <a:t>defines several kinds of parser() methods without the </a:t>
            </a:r>
            <a:r>
              <a:rPr lang="en-US" sz="2400" dirty="0">
                <a:latin typeface="+mj-lt"/>
                <a:cs typeface="Arial" charset="0"/>
              </a:rPr>
              <a:t>implementations</a:t>
            </a:r>
          </a:p>
          <a:p>
            <a:pPr marL="341313" indent="-341313">
              <a:defRPr/>
            </a:pPr>
            <a:r>
              <a:rPr lang="en-US" sz="2400" dirty="0" err="1">
                <a:latin typeface="Arial" pitchFamily="34" charset="0"/>
                <a:cs typeface="Arial" pitchFamily="34" charset="0"/>
              </a:rPr>
              <a:t>SAXReader</a:t>
            </a:r>
            <a:r>
              <a:rPr lang="en-US" sz="2400" dirty="0">
                <a:latin typeface="Arial" pitchFamily="34" charset="0"/>
                <a:cs typeface="Arial" pitchFamily="34" charset="0"/>
              </a:rPr>
              <a:t>: </a:t>
            </a:r>
            <a:r>
              <a:rPr lang="en-US" sz="2400" dirty="0"/>
              <a:t>This is a specific </a:t>
            </a:r>
            <a:r>
              <a:rPr lang="en-US" sz="2400" dirty="0" err="1"/>
              <a:t>SAXParser</a:t>
            </a:r>
            <a:r>
              <a:rPr lang="en-US" sz="2400" dirty="0"/>
              <a:t>, which wraps a </a:t>
            </a:r>
            <a:r>
              <a:rPr lang="en-US" sz="2400" dirty="0" err="1"/>
              <a:t>XMLReader</a:t>
            </a:r>
            <a:r>
              <a:rPr lang="en-US" sz="2400" dirty="0"/>
              <a:t>. </a:t>
            </a:r>
            <a:r>
              <a:rPr lang="en-US" sz="2400" dirty="0" err="1"/>
              <a:t>SAXReader</a:t>
            </a:r>
            <a:r>
              <a:rPr lang="en-US" sz="2400" dirty="0"/>
              <a:t> carries on the conversation with the SAX event handlers.</a:t>
            </a:r>
            <a:endParaRPr lang="en-US" sz="2400" dirty="0">
              <a:latin typeface="+mj-lt"/>
              <a:cs typeface="Arial" charset="0"/>
            </a:endParaRPr>
          </a:p>
          <a:p>
            <a:pPr marL="341313" indent="-341313">
              <a:defRPr/>
            </a:pPr>
            <a:r>
              <a:rPr lang="en-US" sz="2400" dirty="0">
                <a:latin typeface="Arial" pitchFamily="34" charset="0"/>
                <a:cs typeface="Arial" pitchFamily="34" charset="0"/>
              </a:rPr>
              <a:t>Handlers </a:t>
            </a:r>
          </a:p>
          <a:p>
            <a:pPr marL="341313" indent="-341313">
              <a:buNone/>
              <a:defRPr/>
            </a:pPr>
            <a:r>
              <a:rPr lang="en-US" sz="2400" dirty="0">
                <a:latin typeface="+mj-lt"/>
                <a:cs typeface="Arial" charset="0"/>
              </a:rPr>
              <a:t>	You can pass a set of handlers to the interface to provide the implementations. </a:t>
            </a:r>
          </a:p>
          <a:p>
            <a:pPr marL="341313" indent="-341313">
              <a:defRPr/>
            </a:pPr>
            <a:r>
              <a:rPr lang="en-US" sz="2400" dirty="0" err="1">
                <a:latin typeface="Arial" pitchFamily="34" charset="0"/>
                <a:cs typeface="Arial" pitchFamily="34" charset="0"/>
              </a:rPr>
              <a:t>DefaultHandlers</a:t>
            </a:r>
            <a:endParaRPr lang="en-US" sz="2400" dirty="0">
              <a:latin typeface="Arial" pitchFamily="34" charset="0"/>
              <a:cs typeface="Arial" pitchFamily="34" charset="0"/>
            </a:endParaRPr>
          </a:p>
          <a:p>
            <a:pPr marL="341313" indent="-341313">
              <a:buNone/>
              <a:defRPr/>
            </a:pPr>
            <a:r>
              <a:rPr lang="en-US" sz="2400" dirty="0"/>
              <a:t>	implement the </a:t>
            </a:r>
            <a:r>
              <a:rPr lang="en-US" sz="2400" dirty="0" err="1"/>
              <a:t>ContentHandler</a:t>
            </a:r>
            <a:r>
              <a:rPr lang="en-US" sz="2400" dirty="0"/>
              <a:t>, </a:t>
            </a:r>
            <a:r>
              <a:rPr lang="en-US" sz="2400" dirty="0" err="1"/>
              <a:t>ErrorHandler</a:t>
            </a:r>
            <a:r>
              <a:rPr lang="en-US" sz="2400" dirty="0"/>
              <a:t>, </a:t>
            </a:r>
            <a:r>
              <a:rPr lang="en-US" sz="2400" dirty="0" err="1"/>
              <a:t>DTDHandler</a:t>
            </a:r>
            <a:r>
              <a:rPr lang="en-US" sz="2400" dirty="0"/>
              <a:t>, and </a:t>
            </a:r>
            <a:r>
              <a:rPr lang="en-US" sz="2400" dirty="0" err="1"/>
              <a:t>EntityResolver</a:t>
            </a:r>
            <a:r>
              <a:rPr lang="en-US" sz="2400" dirty="0"/>
              <a:t> interfaces</a:t>
            </a:r>
            <a:endParaRPr lang="en-US" sz="2400" dirty="0">
              <a:latin typeface="Arial" pitchFamily="34" charset="0"/>
              <a:cs typeface="Arial" pitchFamily="34" charset="0"/>
            </a:endParaRPr>
          </a:p>
          <a:p>
            <a:pPr marL="341313" indent="-341313">
              <a:buNone/>
              <a:defRPr/>
            </a:pPr>
            <a:r>
              <a:rPr lang="en-US" sz="2400" dirty="0">
                <a:latin typeface="+mj-lt"/>
                <a:cs typeface="Arial" charset="0"/>
              </a:rPr>
              <a:t>	</a:t>
            </a: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D9164060-4CEB-43A3-B105-3615E3DC850A}" type="slidenum">
              <a:rPr lang="en-US" smtClean="0">
                <a:solidFill>
                  <a:schemeClr val="tx2"/>
                </a:solidFill>
              </a:rPr>
              <a:pPr/>
              <a:t>59</a:t>
            </a:fld>
            <a:endParaRPr lang="en-US" dirty="0">
              <a:solidFill>
                <a:schemeClr val="tx2"/>
              </a:solidFill>
            </a:endParaRPr>
          </a:p>
        </p:txBody>
      </p:sp>
      <p:sp>
        <p:nvSpPr>
          <p:cNvPr id="5" name="Rectangle 4"/>
          <p:cNvSpPr/>
          <p:nvPr/>
        </p:nvSpPr>
        <p:spPr bwMode="auto">
          <a:xfrm>
            <a:off x="8915400" y="762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6" name="Rectangle 5"/>
          <p:cNvSpPr/>
          <p:nvPr/>
        </p:nvSpPr>
        <p:spPr bwMode="auto">
          <a:xfrm>
            <a:off x="8153400" y="6858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7" name="Rectangle 6"/>
          <p:cNvSpPr/>
          <p:nvPr/>
        </p:nvSpPr>
        <p:spPr bwMode="auto">
          <a:xfrm>
            <a:off x="87630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8" name="Rectangle 7"/>
          <p:cNvSpPr/>
          <p:nvPr/>
        </p:nvSpPr>
        <p:spPr bwMode="auto">
          <a:xfrm>
            <a:off x="93726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9" name="Rectangle 8"/>
          <p:cNvSpPr/>
          <p:nvPr/>
        </p:nvSpPr>
        <p:spPr bwMode="auto">
          <a:xfrm>
            <a:off x="9982200" y="685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10" name="Straight Arrow Connector 9"/>
          <p:cNvCxnSpPr>
            <a:endCxn id="6" idx="0"/>
          </p:cNvCxnSpPr>
          <p:nvPr/>
        </p:nvCxnSpPr>
        <p:spPr bwMode="auto">
          <a:xfrm flipH="1">
            <a:off x="8420100" y="381000"/>
            <a:ext cx="8953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Arrow Connector 10"/>
          <p:cNvCxnSpPr>
            <a:stCxn id="5" idx="2"/>
            <a:endCxn id="7" idx="0"/>
          </p:cNvCxnSpPr>
          <p:nvPr/>
        </p:nvCxnSpPr>
        <p:spPr bwMode="auto">
          <a:xfrm flipH="1">
            <a:off x="9029700" y="3810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a:stCxn id="5" idx="2"/>
            <a:endCxn id="8" idx="0"/>
          </p:cNvCxnSpPr>
          <p:nvPr/>
        </p:nvCxnSpPr>
        <p:spPr bwMode="auto">
          <a:xfrm>
            <a:off x="9315450" y="3810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stCxn id="5" idx="2"/>
            <a:endCxn id="9" idx="0"/>
          </p:cNvCxnSpPr>
          <p:nvPr/>
        </p:nvCxnSpPr>
        <p:spPr bwMode="auto">
          <a:xfrm>
            <a:off x="9315450" y="3810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pPr eaLnBrk="1" hangingPunct="1"/>
            <a:r>
              <a:rPr lang="de-DE" altLang="zh-CN">
                <a:ea typeface="SimSun" pitchFamily="2" charset="-122"/>
              </a:rPr>
              <a:t>XML </a:t>
            </a:r>
            <a:r>
              <a:rPr lang="en-US"/>
              <a:t>Extensible Markup Language </a:t>
            </a:r>
          </a:p>
        </p:txBody>
      </p:sp>
      <p:sp>
        <p:nvSpPr>
          <p:cNvPr id="5124" name="Rectangle 4"/>
          <p:cNvSpPr>
            <a:spLocks noGrp="1" noChangeArrowheads="1"/>
          </p:cNvSpPr>
          <p:nvPr>
            <p:ph idx="1"/>
          </p:nvPr>
        </p:nvSpPr>
        <p:spPr/>
        <p:txBody>
          <a:bodyPr>
            <a:normAutofit/>
          </a:bodyPr>
          <a:lstStyle/>
          <a:p>
            <a:pPr eaLnBrk="1" hangingPunct="1">
              <a:lnSpc>
                <a:spcPct val="108000"/>
              </a:lnSpc>
            </a:pPr>
            <a:r>
              <a:rPr lang="en-US" dirty="0"/>
              <a:t>XML is of plain text and with self-describing; </a:t>
            </a:r>
          </a:p>
          <a:p>
            <a:pPr eaLnBrk="1" hangingPunct="1">
              <a:lnSpc>
                <a:spcPct val="108000"/>
              </a:lnSpc>
            </a:pPr>
            <a:r>
              <a:rPr lang="en-US" dirty="0"/>
              <a:t>It uses self-defined markup tags surrounding sentences, paragraphs, and even complete documents. </a:t>
            </a:r>
          </a:p>
          <a:p>
            <a:pPr eaLnBrk="1" hangingPunct="1">
              <a:lnSpc>
                <a:spcPct val="108000"/>
              </a:lnSpc>
            </a:pPr>
            <a:r>
              <a:rPr lang="en-US" dirty="0"/>
              <a:t>The self-defined tags provide additional information about the data they envelope. </a:t>
            </a:r>
          </a:p>
          <a:p>
            <a:pPr eaLnBrk="1" hangingPunct="1">
              <a:lnSpc>
                <a:spcPct val="108000"/>
              </a:lnSpc>
            </a:pPr>
            <a:r>
              <a:rPr lang="en-US" dirty="0"/>
              <a:t>It uses elements and attributes to provide both a logical structure and a physical structure to the document.</a:t>
            </a:r>
          </a:p>
          <a:p>
            <a:pPr eaLnBrk="1" hangingPunct="1">
              <a:lnSpc>
                <a:spcPct val="108000"/>
              </a:lnSpc>
            </a:pPr>
            <a:r>
              <a:rPr lang="en-US" dirty="0"/>
              <a:t>XML contains metadata: Data about data. </a:t>
            </a:r>
          </a:p>
          <a:p>
            <a:pPr eaLnBrk="1" hangingPunct="1">
              <a:lnSpc>
                <a:spcPct val="108000"/>
              </a:lnSpc>
            </a:pPr>
            <a:r>
              <a:rPr lang="en-US" dirty="0"/>
              <a:t>It is a meta language: a language used for defining other languages</a:t>
            </a:r>
          </a:p>
        </p:txBody>
      </p:sp>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097D11E1-7A07-4D1B-A575-F9999B17FAD3}" type="slidenum">
              <a:rPr lang="en-US" smtClean="0">
                <a:solidFill>
                  <a:schemeClr val="tx2"/>
                </a:solidFill>
              </a:rPr>
              <a:pPr/>
              <a:t>6</a:t>
            </a:fld>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4">
                                            <p:txEl>
                                              <p:pRg st="2" end="2"/>
                                            </p:txEl>
                                          </p:spTgt>
                                        </p:tgtEl>
                                        <p:attrNameLst>
                                          <p:attrName>style.visibility</p:attrName>
                                        </p:attrNameLst>
                                      </p:cBhvr>
                                      <p:to>
                                        <p:strVal val="visible"/>
                                      </p:to>
                                    </p:set>
                                    <p:animEffect transition="in" filter="wipe(up)">
                                      <p:cBhvr>
                                        <p:cTn id="7" dur="500"/>
                                        <p:tgtEl>
                                          <p:spTgt spid="512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124">
                                            <p:txEl>
                                              <p:pRg st="3" end="3"/>
                                            </p:txEl>
                                          </p:spTgt>
                                        </p:tgtEl>
                                        <p:attrNameLst>
                                          <p:attrName>style.visibility</p:attrName>
                                        </p:attrNameLst>
                                      </p:cBhvr>
                                      <p:to>
                                        <p:strVal val="visible"/>
                                      </p:to>
                                    </p:set>
                                    <p:animEffect transition="in" filter="wipe(up)">
                                      <p:cBhvr>
                                        <p:cTn id="12" dur="500"/>
                                        <p:tgtEl>
                                          <p:spTgt spid="512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124">
                                            <p:txEl>
                                              <p:pRg st="4" end="4"/>
                                            </p:txEl>
                                          </p:spTgt>
                                        </p:tgtEl>
                                        <p:attrNameLst>
                                          <p:attrName>style.visibility</p:attrName>
                                        </p:attrNameLst>
                                      </p:cBhvr>
                                      <p:to>
                                        <p:strVal val="visible"/>
                                      </p:to>
                                    </p:set>
                                    <p:animEffect transition="in" filter="wipe(up)">
                                      <p:cBhvr>
                                        <p:cTn id="17" dur="500"/>
                                        <p:tgtEl>
                                          <p:spTgt spid="512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124">
                                            <p:txEl>
                                              <p:pRg st="5" end="5"/>
                                            </p:txEl>
                                          </p:spTgt>
                                        </p:tgtEl>
                                        <p:attrNameLst>
                                          <p:attrName>style.visibility</p:attrName>
                                        </p:attrNameLst>
                                      </p:cBhvr>
                                      <p:to>
                                        <p:strVal val="visible"/>
                                      </p:to>
                                    </p:set>
                                    <p:animEffect transition="in" filter="wipe(up)">
                                      <p:cBhvr>
                                        <p:cTn id="22" dur="500"/>
                                        <p:tgtEl>
                                          <p:spTgt spid="51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ounded Rectangle 62"/>
          <p:cNvSpPr>
            <a:spLocks noChangeArrowheads="1"/>
          </p:cNvSpPr>
          <p:nvPr/>
        </p:nvSpPr>
        <p:spPr bwMode="auto">
          <a:xfrm>
            <a:off x="2057401" y="990600"/>
            <a:ext cx="1889125" cy="1562100"/>
          </a:xfrm>
          <a:prstGeom prst="roundRect">
            <a:avLst>
              <a:gd name="adj" fmla="val 16667"/>
            </a:avLst>
          </a:prstGeom>
          <a:solidFill>
            <a:srgbClr val="CCCCFF"/>
          </a:solidFill>
          <a:ln w="9525" algn="ctr">
            <a:solidFill>
              <a:schemeClr val="tx1"/>
            </a:solidFill>
            <a:round/>
            <a:headEnd/>
            <a:tailEnd/>
          </a:ln>
        </p:spPr>
        <p:txBody>
          <a:bodyPr/>
          <a:lstStyle/>
          <a:p>
            <a:r>
              <a:rPr lang="en-US"/>
              <a:t>XML Data Consumer</a:t>
            </a:r>
          </a:p>
        </p:txBody>
      </p:sp>
      <p:sp>
        <p:nvSpPr>
          <p:cNvPr id="19459" name="Title 1"/>
          <p:cNvSpPr>
            <a:spLocks noGrp="1"/>
          </p:cNvSpPr>
          <p:nvPr>
            <p:ph type="title"/>
          </p:nvPr>
        </p:nvSpPr>
        <p:spPr>
          <a:xfrm>
            <a:off x="2743200" y="0"/>
            <a:ext cx="7772400" cy="623888"/>
          </a:xfrm>
        </p:spPr>
        <p:txBody>
          <a:bodyPr>
            <a:normAutofit fontScale="90000"/>
          </a:bodyPr>
          <a:lstStyle/>
          <a:p>
            <a:r>
              <a:rPr lang="en-US" dirty="0"/>
              <a:t>Use the Classes to Process XML Document</a:t>
            </a:r>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12995AE-C365-48F9-9F27-626F5BF97F14}" type="slidenum">
              <a:rPr lang="en-US" smtClean="0">
                <a:solidFill>
                  <a:schemeClr val="tx2"/>
                </a:solidFill>
              </a:rPr>
              <a:pPr/>
              <a:t>60</a:t>
            </a:fld>
            <a:endParaRPr lang="en-US">
              <a:solidFill>
                <a:schemeClr val="tx2"/>
              </a:solidFill>
            </a:endParaRPr>
          </a:p>
        </p:txBody>
      </p:sp>
      <p:sp>
        <p:nvSpPr>
          <p:cNvPr id="14" name="Flowchart: Stored Data 13"/>
          <p:cNvSpPr>
            <a:spLocks noChangeArrowheads="1"/>
          </p:cNvSpPr>
          <p:nvPr/>
        </p:nvSpPr>
        <p:spPr bwMode="auto">
          <a:xfrm>
            <a:off x="4868863" y="2628900"/>
            <a:ext cx="1676400" cy="609600"/>
          </a:xfrm>
          <a:prstGeom prst="flowChartOnlineStorage">
            <a:avLst/>
          </a:prstGeom>
          <a:solidFill>
            <a:srgbClr val="FFFFCC"/>
          </a:solidFill>
          <a:ln w="9525" algn="ctr">
            <a:solidFill>
              <a:schemeClr val="tx1"/>
            </a:solidFill>
            <a:round/>
            <a:headEnd/>
            <a:tailEnd/>
          </a:ln>
        </p:spPr>
        <p:txBody>
          <a:bodyPr/>
          <a:lstStyle/>
          <a:p>
            <a:endParaRPr lang="en-US"/>
          </a:p>
        </p:txBody>
      </p:sp>
      <p:sp>
        <p:nvSpPr>
          <p:cNvPr id="15" name="Flowchart: Stored Data 14"/>
          <p:cNvSpPr/>
          <p:nvPr/>
        </p:nvSpPr>
        <p:spPr bwMode="auto">
          <a:xfrm>
            <a:off x="4868863" y="3314700"/>
            <a:ext cx="1676400" cy="609600"/>
          </a:xfrm>
          <a:prstGeom prst="flowChartOnlineStorag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16" name="Flowchart: Stored Data 15"/>
          <p:cNvSpPr/>
          <p:nvPr/>
        </p:nvSpPr>
        <p:spPr bwMode="auto">
          <a:xfrm>
            <a:off x="4868863" y="4000500"/>
            <a:ext cx="1676400" cy="609600"/>
          </a:xfrm>
          <a:prstGeom prst="flowChartOnlineStorag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17" name="Flowchart: Stored Data 16"/>
          <p:cNvSpPr/>
          <p:nvPr/>
        </p:nvSpPr>
        <p:spPr bwMode="auto">
          <a:xfrm>
            <a:off x="4868863" y="4686300"/>
            <a:ext cx="1676400" cy="609600"/>
          </a:xfrm>
          <a:prstGeom prst="flowChartOnlineStorag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grpSp>
        <p:nvGrpSpPr>
          <p:cNvPr id="2" name="Group 38"/>
          <p:cNvGrpSpPr>
            <a:grpSpLocks/>
          </p:cNvGrpSpPr>
          <p:nvPr/>
        </p:nvGrpSpPr>
        <p:grpSpPr bwMode="auto">
          <a:xfrm>
            <a:off x="6469063" y="2628900"/>
            <a:ext cx="1676400" cy="2667000"/>
            <a:chOff x="4488326" y="2590800"/>
            <a:chExt cx="1676400" cy="2667000"/>
          </a:xfrm>
        </p:grpSpPr>
        <p:sp>
          <p:nvSpPr>
            <p:cNvPr id="19486" name="Flowchart: Stored Data 10"/>
            <p:cNvSpPr>
              <a:spLocks noChangeArrowheads="1"/>
            </p:cNvSpPr>
            <p:nvPr/>
          </p:nvSpPr>
          <p:spPr bwMode="auto">
            <a:xfrm>
              <a:off x="4488326" y="2590800"/>
              <a:ext cx="1676400" cy="609600"/>
            </a:xfrm>
            <a:prstGeom prst="flowChartOnlineStorage">
              <a:avLst/>
            </a:prstGeom>
            <a:solidFill>
              <a:srgbClr val="FFFFCC"/>
            </a:solidFill>
            <a:ln w="9525" algn="ctr">
              <a:solidFill>
                <a:schemeClr val="tx1"/>
              </a:solidFill>
              <a:round/>
              <a:headEnd/>
              <a:tailEnd/>
            </a:ln>
          </p:spPr>
          <p:txBody>
            <a:bodyPr/>
            <a:lstStyle/>
            <a:p>
              <a:r>
                <a:rPr lang="en-US"/>
                <a:t>Content Handler</a:t>
              </a:r>
            </a:p>
          </p:txBody>
        </p:sp>
        <p:sp>
          <p:nvSpPr>
            <p:cNvPr id="18" name="Flowchart: Stored Data 17"/>
            <p:cNvSpPr/>
            <p:nvPr/>
          </p:nvSpPr>
          <p:spPr bwMode="auto">
            <a:xfrm>
              <a:off x="4488326" y="3276600"/>
              <a:ext cx="1676400" cy="609600"/>
            </a:xfrm>
            <a:prstGeom prst="flowChartOnlineStorag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Error Handler</a:t>
              </a:r>
            </a:p>
          </p:txBody>
        </p:sp>
        <p:sp>
          <p:nvSpPr>
            <p:cNvPr id="19" name="Flowchart: Stored Data 18"/>
            <p:cNvSpPr/>
            <p:nvPr/>
          </p:nvSpPr>
          <p:spPr bwMode="auto">
            <a:xfrm>
              <a:off x="4488326" y="3962400"/>
              <a:ext cx="1676400" cy="609600"/>
            </a:xfrm>
            <a:prstGeom prst="flowChartOnlineStorag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DTD</a:t>
              </a:r>
            </a:p>
            <a:p>
              <a:pPr>
                <a:defRPr/>
              </a:pPr>
              <a:r>
                <a:rPr lang="en-US" dirty="0"/>
                <a:t>Handler</a:t>
              </a:r>
            </a:p>
          </p:txBody>
        </p:sp>
        <p:sp>
          <p:nvSpPr>
            <p:cNvPr id="20" name="Flowchart: Stored Data 19"/>
            <p:cNvSpPr/>
            <p:nvPr/>
          </p:nvSpPr>
          <p:spPr bwMode="auto">
            <a:xfrm>
              <a:off x="4488326" y="4648200"/>
              <a:ext cx="1676400" cy="609600"/>
            </a:xfrm>
            <a:prstGeom prst="flowChartOnlineStorag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Entity</a:t>
              </a:r>
            </a:p>
            <a:p>
              <a:pPr>
                <a:defRPr/>
              </a:pPr>
              <a:r>
                <a:rPr lang="en-US" dirty="0"/>
                <a:t>Handler</a:t>
              </a:r>
            </a:p>
          </p:txBody>
        </p:sp>
      </p:grpSp>
      <p:grpSp>
        <p:nvGrpSpPr>
          <p:cNvPr id="3" name="Group 39"/>
          <p:cNvGrpSpPr>
            <a:grpSpLocks/>
          </p:cNvGrpSpPr>
          <p:nvPr/>
        </p:nvGrpSpPr>
        <p:grpSpPr bwMode="auto">
          <a:xfrm>
            <a:off x="4648200" y="5295901"/>
            <a:ext cx="1219200" cy="1141413"/>
            <a:chOff x="2888126" y="5335588"/>
            <a:chExt cx="1219200" cy="1141412"/>
          </a:xfrm>
        </p:grpSpPr>
        <p:sp>
          <p:nvSpPr>
            <p:cNvPr id="26" name="Snip Single Corner Rectangle 25"/>
            <p:cNvSpPr/>
            <p:nvPr/>
          </p:nvSpPr>
          <p:spPr bwMode="auto">
            <a:xfrm>
              <a:off x="2888126" y="5562601"/>
              <a:ext cx="1219200" cy="914399"/>
            </a:xfrm>
            <a:prstGeom prst="snip1Rect">
              <a:avLst/>
            </a:prstGeom>
            <a:solidFill>
              <a:srgbClr val="CCECFF"/>
            </a:solidFill>
            <a:ln w="9525" cap="flat" cmpd="sng" algn="ctr">
              <a:solidFill>
                <a:schemeClr val="tx1"/>
              </a:solidFill>
              <a:prstDash val="solid"/>
              <a:round/>
              <a:headEnd type="none" w="med" len="med"/>
              <a:tailEnd type="none" w="med" len="med"/>
            </a:ln>
            <a:effectLst/>
          </p:spPr>
          <p:txBody>
            <a:bodyPr/>
            <a:lstStyle/>
            <a:p>
              <a:pPr>
                <a:defRPr/>
              </a:pPr>
              <a:r>
                <a:rPr lang="en-US" dirty="0"/>
                <a:t>XML Document</a:t>
              </a:r>
            </a:p>
          </p:txBody>
        </p:sp>
        <p:cxnSp>
          <p:nvCxnSpPr>
            <p:cNvPr id="19485" name="Straight Arrow Connector 27"/>
            <p:cNvCxnSpPr>
              <a:cxnSpLocks noChangeShapeType="1"/>
              <a:stCxn id="26" idx="3"/>
            </p:cNvCxnSpPr>
            <p:nvPr/>
          </p:nvCxnSpPr>
          <p:spPr bwMode="auto">
            <a:xfrm rot="5400000" flipH="1" flipV="1">
              <a:off x="3383823" y="5448697"/>
              <a:ext cx="227806"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7" name="TextBox 36"/>
          <p:cNvSpPr txBox="1">
            <a:spLocks noChangeArrowheads="1"/>
          </p:cNvSpPr>
          <p:nvPr/>
        </p:nvSpPr>
        <p:spPr bwMode="auto">
          <a:xfrm>
            <a:off x="6240464" y="1944688"/>
            <a:ext cx="22177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dirty="0"/>
              <a:t>Default handlers</a:t>
            </a:r>
          </a:p>
          <a:p>
            <a:r>
              <a:rPr lang="en-US" dirty="0"/>
              <a:t>Or from other sources</a:t>
            </a:r>
          </a:p>
        </p:txBody>
      </p:sp>
      <p:sp>
        <p:nvSpPr>
          <p:cNvPr id="41" name="Oval 40"/>
          <p:cNvSpPr>
            <a:spLocks noChangeArrowheads="1"/>
          </p:cNvSpPr>
          <p:nvPr/>
        </p:nvSpPr>
        <p:spPr bwMode="auto">
          <a:xfrm>
            <a:off x="4876801" y="1601788"/>
            <a:ext cx="798513" cy="798512"/>
          </a:xfrm>
          <a:prstGeom prst="ellipse">
            <a:avLst/>
          </a:prstGeom>
          <a:solidFill>
            <a:srgbClr val="CCECFF"/>
          </a:solidFill>
          <a:ln w="9525" algn="ctr">
            <a:solidFill>
              <a:schemeClr val="tx1"/>
            </a:solidFill>
            <a:round/>
            <a:headEnd/>
            <a:tailEnd/>
          </a:ln>
        </p:spPr>
        <p:txBody>
          <a:bodyPr/>
          <a:lstStyle/>
          <a:p>
            <a:pPr algn="ctr"/>
            <a:r>
              <a:rPr lang="en-US" sz="1400"/>
              <a:t>node</a:t>
            </a:r>
          </a:p>
          <a:p>
            <a:pPr algn="ctr"/>
            <a:r>
              <a:rPr lang="en-US" sz="1400"/>
              <a:t>1</a:t>
            </a:r>
          </a:p>
        </p:txBody>
      </p:sp>
      <p:sp>
        <p:nvSpPr>
          <p:cNvPr id="48" name="Oval 47"/>
          <p:cNvSpPr>
            <a:spLocks noChangeArrowheads="1"/>
          </p:cNvSpPr>
          <p:nvPr/>
        </p:nvSpPr>
        <p:spPr bwMode="auto">
          <a:xfrm>
            <a:off x="4876801" y="1601788"/>
            <a:ext cx="798513" cy="798512"/>
          </a:xfrm>
          <a:prstGeom prst="ellipse">
            <a:avLst/>
          </a:prstGeom>
          <a:solidFill>
            <a:srgbClr val="CCECFF"/>
          </a:solidFill>
          <a:ln w="9525" algn="ctr">
            <a:solidFill>
              <a:schemeClr val="tx1"/>
            </a:solidFill>
            <a:round/>
            <a:headEnd/>
            <a:tailEnd/>
          </a:ln>
        </p:spPr>
        <p:txBody>
          <a:bodyPr/>
          <a:lstStyle/>
          <a:p>
            <a:pPr algn="ctr"/>
            <a:r>
              <a:rPr lang="en-US" sz="1400"/>
              <a:t>node</a:t>
            </a:r>
          </a:p>
          <a:p>
            <a:pPr algn="ctr"/>
            <a:r>
              <a:rPr lang="en-US" sz="1400"/>
              <a:t>2</a:t>
            </a:r>
          </a:p>
        </p:txBody>
      </p:sp>
      <p:grpSp>
        <p:nvGrpSpPr>
          <p:cNvPr id="4" name="Group 59"/>
          <p:cNvGrpSpPr>
            <a:grpSpLocks/>
          </p:cNvGrpSpPr>
          <p:nvPr/>
        </p:nvGrpSpPr>
        <p:grpSpPr bwMode="auto">
          <a:xfrm>
            <a:off x="2209801" y="2628900"/>
            <a:ext cx="3954463" cy="2667000"/>
            <a:chOff x="1143000" y="2896475"/>
            <a:chExt cx="3954463" cy="2667713"/>
          </a:xfrm>
        </p:grpSpPr>
        <p:cxnSp>
          <p:nvCxnSpPr>
            <p:cNvPr id="19479" name="Straight Arrow Connector 21"/>
            <p:cNvCxnSpPr>
              <a:cxnSpLocks noChangeShapeType="1"/>
            </p:cNvCxnSpPr>
            <p:nvPr/>
          </p:nvCxnSpPr>
          <p:spPr bwMode="auto">
            <a:xfrm flipV="1">
              <a:off x="2575720" y="4230332"/>
              <a:ext cx="70088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 name="Rounded Rectangle 6"/>
            <p:cNvSpPr>
              <a:spLocks noChangeArrowheads="1"/>
            </p:cNvSpPr>
            <p:nvPr/>
          </p:nvSpPr>
          <p:spPr bwMode="auto">
            <a:xfrm>
              <a:off x="1143000" y="3774598"/>
              <a:ext cx="1433513" cy="914644"/>
            </a:xfrm>
            <a:prstGeom prst="roundRect">
              <a:avLst>
                <a:gd name="adj" fmla="val 16667"/>
              </a:avLst>
            </a:prstGeom>
            <a:solidFill>
              <a:schemeClr val="accent1">
                <a:lumMod val="60000"/>
                <a:lumOff val="40000"/>
              </a:schemeClr>
            </a:solidFill>
            <a:ln w="9525" algn="ctr">
              <a:solidFill>
                <a:schemeClr val="tx1"/>
              </a:solidFill>
              <a:round/>
              <a:headEnd/>
              <a:tailEnd/>
            </a:ln>
          </p:spPr>
          <p:txBody>
            <a:bodyPr/>
            <a:lstStyle/>
            <a:p>
              <a:pPr>
                <a:defRPr/>
              </a:pPr>
              <a:r>
                <a:rPr lang="en-US" dirty="0" err="1"/>
                <a:t>SAXParser</a:t>
              </a:r>
              <a:r>
                <a:rPr lang="en-US" dirty="0"/>
                <a:t> Factory class</a:t>
              </a:r>
            </a:p>
          </p:txBody>
        </p:sp>
        <p:grpSp>
          <p:nvGrpSpPr>
            <p:cNvPr id="19481" name="Group 58"/>
            <p:cNvGrpSpPr>
              <a:grpSpLocks/>
            </p:cNvGrpSpPr>
            <p:nvPr/>
          </p:nvGrpSpPr>
          <p:grpSpPr bwMode="auto">
            <a:xfrm>
              <a:off x="3276600" y="2896475"/>
              <a:ext cx="1820863" cy="2667713"/>
              <a:chOff x="3276600" y="2896475"/>
              <a:chExt cx="1820863" cy="2667713"/>
            </a:xfrm>
          </p:grpSpPr>
          <p:sp>
            <p:nvSpPr>
              <p:cNvPr id="6" name="Rectangle 11"/>
              <p:cNvSpPr>
                <a:spLocks noChangeArrowheads="1"/>
              </p:cNvSpPr>
              <p:nvPr/>
            </p:nvSpPr>
            <p:spPr bwMode="auto">
              <a:xfrm>
                <a:off x="3276600" y="2896475"/>
                <a:ext cx="1820863" cy="2667713"/>
              </a:xfrm>
              <a:prstGeom prst="rect">
                <a:avLst/>
              </a:prstGeom>
              <a:solidFill>
                <a:schemeClr val="accent1">
                  <a:lumMod val="60000"/>
                  <a:lumOff val="40000"/>
                </a:schemeClr>
              </a:solidFill>
              <a:ln w="9525" algn="ctr">
                <a:solidFill>
                  <a:schemeClr val="tx1"/>
                </a:solidFill>
                <a:round/>
                <a:headEnd/>
                <a:tailEnd/>
              </a:ln>
            </p:spPr>
            <p:txBody>
              <a:bodyPr/>
              <a:lstStyle/>
              <a:p>
                <a:pPr>
                  <a:defRPr/>
                </a:pPr>
                <a:r>
                  <a:rPr lang="en-US" dirty="0" err="1"/>
                  <a:t>SAXParser</a:t>
                </a:r>
                <a:r>
                  <a:rPr lang="en-US" dirty="0"/>
                  <a:t> Interface</a:t>
                </a:r>
              </a:p>
            </p:txBody>
          </p:sp>
          <p:sp>
            <p:nvSpPr>
              <p:cNvPr id="19483" name="Rectangle 24"/>
              <p:cNvSpPr>
                <a:spLocks noChangeArrowheads="1"/>
              </p:cNvSpPr>
              <p:nvPr/>
            </p:nvSpPr>
            <p:spPr bwMode="auto">
              <a:xfrm>
                <a:off x="3436938" y="3506788"/>
                <a:ext cx="1516063" cy="1903412"/>
              </a:xfrm>
              <a:prstGeom prst="rect">
                <a:avLst/>
              </a:prstGeom>
              <a:solidFill>
                <a:schemeClr val="bg1"/>
              </a:solidFill>
              <a:ln w="9525" algn="ctr">
                <a:solidFill>
                  <a:schemeClr val="tx1"/>
                </a:solidFill>
                <a:round/>
                <a:headEnd/>
                <a:tailEnd/>
              </a:ln>
            </p:spPr>
            <p:txBody>
              <a:bodyPr/>
              <a:lstStyle/>
              <a:p>
                <a:endParaRPr lang="en-US"/>
              </a:p>
            </p:txBody>
          </p:sp>
        </p:grpSp>
      </p:grpSp>
      <p:sp>
        <p:nvSpPr>
          <p:cNvPr id="13" name="Rectangle 12"/>
          <p:cNvSpPr>
            <a:spLocks noChangeArrowheads="1"/>
          </p:cNvSpPr>
          <p:nvPr/>
        </p:nvSpPr>
        <p:spPr bwMode="auto">
          <a:xfrm>
            <a:off x="4495801" y="3238501"/>
            <a:ext cx="1516063" cy="1903413"/>
          </a:xfrm>
          <a:prstGeom prst="rect">
            <a:avLst/>
          </a:prstGeom>
          <a:solidFill>
            <a:srgbClr val="FFC000"/>
          </a:solidFill>
          <a:ln w="9525" algn="ctr">
            <a:solidFill>
              <a:schemeClr val="tx1"/>
            </a:solidFill>
            <a:round/>
            <a:headEnd/>
            <a:tailEnd/>
          </a:ln>
        </p:spPr>
        <p:txBody>
          <a:bodyPr/>
          <a:lstStyle/>
          <a:p>
            <a:r>
              <a:rPr lang="en-US"/>
              <a:t>SAXReader Instance, e.g., XML Reader</a:t>
            </a:r>
          </a:p>
        </p:txBody>
      </p:sp>
      <p:cxnSp>
        <p:nvCxnSpPr>
          <p:cNvPr id="44" name="Straight Arrow Connector 43"/>
          <p:cNvCxnSpPr>
            <a:cxnSpLocks noChangeShapeType="1"/>
            <a:stCxn id="13" idx="0"/>
            <a:endCxn id="41" idx="4"/>
          </p:cNvCxnSpPr>
          <p:nvPr/>
        </p:nvCxnSpPr>
        <p:spPr bwMode="auto">
          <a:xfrm rot="5400000" flipH="1" flipV="1">
            <a:off x="4845844" y="2809081"/>
            <a:ext cx="838200" cy="206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73" name="Rectangle 61"/>
          <p:cNvSpPr>
            <a:spLocks noChangeArrowheads="1"/>
          </p:cNvSpPr>
          <p:nvPr/>
        </p:nvSpPr>
        <p:spPr bwMode="auto">
          <a:xfrm>
            <a:off x="2133601" y="4495801"/>
            <a:ext cx="1812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javax.xml.parsers</a:t>
            </a:r>
          </a:p>
          <a:p>
            <a:r>
              <a:rPr lang="en-US"/>
              <a:t>Package</a:t>
            </a:r>
          </a:p>
        </p:txBody>
      </p:sp>
      <p:sp>
        <p:nvSpPr>
          <p:cNvPr id="64" name="Oval 63"/>
          <p:cNvSpPr>
            <a:spLocks noChangeArrowheads="1"/>
          </p:cNvSpPr>
          <p:nvPr/>
        </p:nvSpPr>
        <p:spPr bwMode="auto">
          <a:xfrm>
            <a:off x="4876801" y="1601788"/>
            <a:ext cx="798513" cy="798512"/>
          </a:xfrm>
          <a:prstGeom prst="ellipse">
            <a:avLst/>
          </a:prstGeom>
          <a:solidFill>
            <a:srgbClr val="CCECFF"/>
          </a:solidFill>
          <a:ln w="9525" algn="ctr">
            <a:solidFill>
              <a:schemeClr val="tx1"/>
            </a:solidFill>
            <a:round/>
            <a:headEnd/>
            <a:tailEnd/>
          </a:ln>
        </p:spPr>
        <p:txBody>
          <a:bodyPr/>
          <a:lstStyle/>
          <a:p>
            <a:pPr algn="ctr"/>
            <a:r>
              <a:rPr lang="en-US" sz="1400"/>
              <a:t>node</a:t>
            </a:r>
          </a:p>
          <a:p>
            <a:pPr algn="ctr"/>
            <a:r>
              <a:rPr lang="en-US" sz="1400"/>
              <a:t>3</a:t>
            </a:r>
          </a:p>
        </p:txBody>
      </p:sp>
      <p:sp>
        <p:nvSpPr>
          <p:cNvPr id="7" name="Explosion 1 6"/>
          <p:cNvSpPr>
            <a:spLocks noChangeArrowheads="1"/>
          </p:cNvSpPr>
          <p:nvPr/>
        </p:nvSpPr>
        <p:spPr bwMode="auto">
          <a:xfrm>
            <a:off x="4579938" y="4114801"/>
            <a:ext cx="1363662" cy="950913"/>
          </a:xfrm>
          <a:prstGeom prst="irregularSeal1">
            <a:avLst/>
          </a:prstGeom>
          <a:solidFill>
            <a:srgbClr val="FF9900"/>
          </a:solidFill>
          <a:ln w="9525" algn="ctr">
            <a:solidFill>
              <a:schemeClr val="tx1"/>
            </a:solidFill>
            <a:round/>
            <a:headEnd/>
            <a:tailEnd/>
          </a:ln>
        </p:spPr>
        <p:txBody>
          <a:bodyPr/>
          <a:lstStyle/>
          <a:p>
            <a:r>
              <a:rPr lang="en-US" sz="1600" dirty="0"/>
              <a:t>Events</a:t>
            </a:r>
          </a:p>
        </p:txBody>
      </p:sp>
      <p:sp>
        <p:nvSpPr>
          <p:cNvPr id="8" name="Flowchart: Connector 7"/>
          <p:cNvSpPr>
            <a:spLocks noChangeArrowheads="1"/>
          </p:cNvSpPr>
          <p:nvPr/>
        </p:nvSpPr>
        <p:spPr bwMode="auto">
          <a:xfrm>
            <a:off x="5449888" y="4419601"/>
            <a:ext cx="265113" cy="265113"/>
          </a:xfrm>
          <a:prstGeom prst="flowChartConnector">
            <a:avLst/>
          </a:prstGeom>
          <a:solidFill>
            <a:srgbClr val="FF9900"/>
          </a:solidFill>
          <a:ln w="9525" algn="ctr">
            <a:solidFill>
              <a:schemeClr val="tx1"/>
            </a:solidFill>
            <a:round/>
            <a:headEnd/>
            <a:tailEnd/>
          </a:ln>
        </p:spPr>
        <p:txBody>
          <a:bodyPr/>
          <a:lstStyle/>
          <a:p>
            <a:endParaRPr lang="en-US"/>
          </a:p>
        </p:txBody>
      </p:sp>
      <p:sp>
        <p:nvSpPr>
          <p:cNvPr id="33" name="Flowchart: Connector 32"/>
          <p:cNvSpPr>
            <a:spLocks noChangeArrowheads="1"/>
          </p:cNvSpPr>
          <p:nvPr/>
        </p:nvSpPr>
        <p:spPr bwMode="auto">
          <a:xfrm>
            <a:off x="5449888" y="4419601"/>
            <a:ext cx="265113" cy="265113"/>
          </a:xfrm>
          <a:prstGeom prst="flowChartConnector">
            <a:avLst/>
          </a:prstGeom>
          <a:solidFill>
            <a:srgbClr val="FF9900"/>
          </a:solidFill>
          <a:ln w="9525" algn="ctr">
            <a:solidFill>
              <a:schemeClr val="tx1"/>
            </a:solidFill>
            <a:round/>
            <a:headEnd/>
            <a:tailEnd/>
          </a:ln>
        </p:spPr>
        <p:txBody>
          <a:bodyPr/>
          <a:lstStyle/>
          <a:p>
            <a:endParaRPr lang="en-US"/>
          </a:p>
        </p:txBody>
      </p:sp>
      <p:sp>
        <p:nvSpPr>
          <p:cNvPr id="9" name="TextBox 8"/>
          <p:cNvSpPr txBox="1">
            <a:spLocks noChangeArrowheads="1"/>
          </p:cNvSpPr>
          <p:nvPr/>
        </p:nvSpPr>
        <p:spPr bwMode="auto">
          <a:xfrm>
            <a:off x="6553200" y="5410201"/>
            <a:ext cx="19510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Event handlers in event-driven programming</a:t>
            </a:r>
          </a:p>
        </p:txBody>
      </p:sp>
      <p:sp>
        <p:nvSpPr>
          <p:cNvPr id="34" name="Rectangle 33"/>
          <p:cNvSpPr/>
          <p:nvPr/>
        </p:nvSpPr>
        <p:spPr bwMode="auto">
          <a:xfrm>
            <a:off x="9067800" y="6096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35" name="Rectangle 34"/>
          <p:cNvSpPr/>
          <p:nvPr/>
        </p:nvSpPr>
        <p:spPr bwMode="auto">
          <a:xfrm>
            <a:off x="8286750" y="12192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36" name="Rectangle 35"/>
          <p:cNvSpPr/>
          <p:nvPr/>
        </p:nvSpPr>
        <p:spPr bwMode="auto">
          <a:xfrm>
            <a:off x="8915400" y="1219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38" name="Rectangle 37"/>
          <p:cNvSpPr/>
          <p:nvPr/>
        </p:nvSpPr>
        <p:spPr bwMode="auto">
          <a:xfrm>
            <a:off x="9525000" y="1219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39" name="Rectangle 38"/>
          <p:cNvSpPr/>
          <p:nvPr/>
        </p:nvSpPr>
        <p:spPr bwMode="auto">
          <a:xfrm>
            <a:off x="10134600" y="1219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40" name="Straight Arrow Connector 39"/>
          <p:cNvCxnSpPr>
            <a:stCxn id="34" idx="2"/>
            <a:endCxn id="35" idx="0"/>
          </p:cNvCxnSpPr>
          <p:nvPr/>
        </p:nvCxnSpPr>
        <p:spPr bwMode="auto">
          <a:xfrm flipH="1">
            <a:off x="8553450" y="914400"/>
            <a:ext cx="9144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a:stCxn id="34" idx="2"/>
            <a:endCxn id="36" idx="0"/>
          </p:cNvCxnSpPr>
          <p:nvPr/>
        </p:nvCxnSpPr>
        <p:spPr bwMode="auto">
          <a:xfrm flipH="1">
            <a:off x="9182100" y="9144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3" name="Straight Arrow Connector 42"/>
          <p:cNvCxnSpPr>
            <a:stCxn id="34" idx="2"/>
            <a:endCxn id="38" idx="0"/>
          </p:cNvCxnSpPr>
          <p:nvPr/>
        </p:nvCxnSpPr>
        <p:spPr bwMode="auto">
          <a:xfrm>
            <a:off x="9467850" y="9144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5" name="Straight Arrow Connector 44"/>
          <p:cNvCxnSpPr>
            <a:stCxn id="34" idx="2"/>
            <a:endCxn id="39" idx="0"/>
          </p:cNvCxnSpPr>
          <p:nvPr/>
        </p:nvCxnSpPr>
        <p:spPr bwMode="auto">
          <a:xfrm>
            <a:off x="9467850" y="9144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Rounded Rectangle 10"/>
          <p:cNvSpPr/>
          <p:nvPr/>
        </p:nvSpPr>
        <p:spPr bwMode="auto">
          <a:xfrm>
            <a:off x="7833520" y="1676400"/>
            <a:ext cx="700880" cy="3048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SAX</a:t>
            </a:r>
          </a:p>
        </p:txBody>
      </p:sp>
      <p:sp>
        <p:nvSpPr>
          <p:cNvPr id="46" name="Rounded Rectangle 45"/>
          <p:cNvSpPr/>
          <p:nvPr/>
        </p:nvSpPr>
        <p:spPr bwMode="auto">
          <a:xfrm>
            <a:off x="8595520" y="1676400"/>
            <a:ext cx="700880" cy="3048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DOM</a:t>
            </a:r>
          </a:p>
        </p:txBody>
      </p:sp>
      <p:cxnSp>
        <p:nvCxnSpPr>
          <p:cNvPr id="21" name="Straight Arrow Connector 20"/>
          <p:cNvCxnSpPr>
            <a:stCxn id="35" idx="2"/>
            <a:endCxn id="11" idx="0"/>
          </p:cNvCxnSpPr>
          <p:nvPr/>
        </p:nvCxnSpPr>
        <p:spPr bwMode="auto">
          <a:xfrm flipH="1">
            <a:off x="8183960" y="1524000"/>
            <a:ext cx="36949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Straight Arrow Connector 22"/>
          <p:cNvCxnSpPr>
            <a:stCxn id="35" idx="2"/>
            <a:endCxn id="46" idx="0"/>
          </p:cNvCxnSpPr>
          <p:nvPr/>
        </p:nvCxnSpPr>
        <p:spPr bwMode="auto">
          <a:xfrm>
            <a:off x="8553450" y="1524000"/>
            <a:ext cx="39251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1+#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500" fill="hold"/>
                                        <p:tgtEl>
                                          <p:spTgt spid="37"/>
                                        </p:tgtEl>
                                        <p:attrNameLst>
                                          <p:attrName>ppt_x</p:attrName>
                                        </p:attrNameLst>
                                      </p:cBhvr>
                                      <p:tavLst>
                                        <p:tav tm="0">
                                          <p:val>
                                            <p:strVal val="1+#ppt_w/2"/>
                                          </p:val>
                                        </p:tav>
                                        <p:tav tm="100000">
                                          <p:val>
                                            <p:strVal val="#ppt_x"/>
                                          </p:val>
                                        </p:tav>
                                      </p:tavLst>
                                    </p:anim>
                                    <p:anim calcmode="lin" valueType="num">
                                      <p:cBhvr additive="base">
                                        <p:cTn id="42" dur="500" fill="hold"/>
                                        <p:tgtEl>
                                          <p:spTgt spid="37"/>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35" presetClass="path" presetSubtype="0" accel="50000" decel="50000" fill="hold" nodeType="afterEffect">
                                  <p:stCondLst>
                                    <p:cond delay="0"/>
                                  </p:stCondLst>
                                  <p:childTnLst>
                                    <p:animMotion origin="layout" path="M 4.72222E-6 -2.22222E-6 L -0.02414 -2.22222E-6 " pathEditMode="relative" rAng="0" ptsTypes="AA">
                                      <p:cBhvr>
                                        <p:cTn id="45" dur="2000" fill="hold"/>
                                        <p:tgtEl>
                                          <p:spTgt spid="2"/>
                                        </p:tgtEl>
                                        <p:attrNameLst>
                                          <p:attrName>ppt_x</p:attrName>
                                          <p:attrName>ppt_y</p:attrName>
                                        </p:attrNameLst>
                                      </p:cBhvr>
                                      <p:rCtr x="-1215" y="0"/>
                                    </p:animMotion>
                                  </p:childTnLst>
                                </p:cTn>
                              </p:par>
                            </p:childTnLst>
                          </p:cTn>
                        </p:par>
                        <p:par>
                          <p:cTn id="46" fill="hold" nodeType="afterGroup">
                            <p:stCondLst>
                              <p:cond delay="2500"/>
                            </p:stCondLst>
                            <p:childTnLst>
                              <p:par>
                                <p:cTn id="47" presetID="42"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down)">
                                      <p:cBhvr>
                                        <p:cTn id="56" dur="500"/>
                                        <p:tgtEl>
                                          <p:spTgt spid="3"/>
                                        </p:tgtEl>
                                      </p:cBhvr>
                                    </p:animEffect>
                                  </p:childTnLst>
                                </p:cTn>
                              </p:par>
                            </p:childTnLst>
                          </p:cTn>
                        </p:par>
                        <p:par>
                          <p:cTn id="57" fill="hold" nodeType="afterGroup">
                            <p:stCondLst>
                              <p:cond delay="500"/>
                            </p:stCondLst>
                            <p:childTnLst>
                              <p:par>
                                <p:cTn id="58" presetID="22" presetClass="entr" presetSubtype="4" fill="hold" nodeType="after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ipe(down)">
                                      <p:cBhvr>
                                        <p:cTn id="60" dur="500"/>
                                        <p:tgtEl>
                                          <p:spTgt spid="44"/>
                                        </p:tgtEl>
                                      </p:cBhvr>
                                    </p:animEffect>
                                  </p:childTnLst>
                                </p:cTn>
                              </p:par>
                            </p:childTnLst>
                          </p:cTn>
                        </p:par>
                        <p:par>
                          <p:cTn id="61" fill="hold" nodeType="afterGroup">
                            <p:stCondLst>
                              <p:cond delay="1000"/>
                            </p:stCondLst>
                            <p:childTnLst>
                              <p:par>
                                <p:cTn id="62" presetID="22" presetClass="entr" presetSubtype="4"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500"/>
                                        <p:tgtEl>
                                          <p:spTgt spid="41"/>
                                        </p:tgtEl>
                                      </p:cBhvr>
                                    </p:animEffect>
                                  </p:childTnLst>
                                </p:cTn>
                              </p:par>
                              <p:par>
                                <p:cTn id="65" presetID="64" presetClass="path" presetSubtype="0" accel="50000" decel="50000" fill="hold" grpId="1" nodeType="withEffect">
                                  <p:stCondLst>
                                    <p:cond delay="0"/>
                                  </p:stCondLst>
                                  <p:childTnLst>
                                    <p:animMotion origin="layout" path="M 3.61111E-6 3.33333E-6 L -0.22691 3.33333E-6 " pathEditMode="relative" rAng="0" ptsTypes="AA">
                                      <p:cBhvr>
                                        <p:cTn id="66" dur="2000" fill="hold"/>
                                        <p:tgtEl>
                                          <p:spTgt spid="41"/>
                                        </p:tgtEl>
                                        <p:attrNameLst>
                                          <p:attrName>ppt_x</p:attrName>
                                          <p:attrName>ppt_y</p:attrName>
                                        </p:attrNameLst>
                                      </p:cBhvr>
                                      <p:rCtr x="-11354" y="0"/>
                                    </p:animMotion>
                                  </p:childTnLst>
                                </p:cTn>
                              </p:par>
                            </p:childTnLst>
                          </p:cTn>
                        </p:par>
                        <p:par>
                          <p:cTn id="67" fill="hold" nodeType="afterGroup">
                            <p:stCondLst>
                              <p:cond delay="3000"/>
                            </p:stCondLst>
                            <p:childTnLst>
                              <p:par>
                                <p:cTn id="68" presetID="10" presetClass="exit" presetSubtype="0" fill="hold" grpId="2" nodeType="afterEffect">
                                  <p:stCondLst>
                                    <p:cond delay="0"/>
                                  </p:stCondLst>
                                  <p:childTnLst>
                                    <p:animEffect transition="out" filter="fade">
                                      <p:cBhvr>
                                        <p:cTn id="69" dur="2000"/>
                                        <p:tgtEl>
                                          <p:spTgt spid="41"/>
                                        </p:tgtEl>
                                      </p:cBhvr>
                                    </p:animEffect>
                                    <p:set>
                                      <p:cBhvr>
                                        <p:cTn id="70" dur="1" fill="hold">
                                          <p:stCondLst>
                                            <p:cond delay="1999"/>
                                          </p:stCondLst>
                                        </p:cTn>
                                        <p:tgtEl>
                                          <p:spTgt spid="41"/>
                                        </p:tgtEl>
                                        <p:attrNameLst>
                                          <p:attrName>style.visibility</p:attrName>
                                        </p:attrNameLst>
                                      </p:cBhvr>
                                      <p:to>
                                        <p:strVal val="hidden"/>
                                      </p:to>
                                    </p:set>
                                  </p:childTnLst>
                                </p:cTn>
                              </p:par>
                              <p:par>
                                <p:cTn id="71" presetID="10"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2000"/>
                                        <p:tgtEl>
                                          <p:spTgt spid="48"/>
                                        </p:tgtEl>
                                      </p:cBhvr>
                                    </p:animEffect>
                                  </p:childTnLst>
                                </p:cTn>
                              </p:par>
                            </p:childTnLst>
                          </p:cTn>
                        </p:par>
                        <p:par>
                          <p:cTn id="74" fill="hold" nodeType="afterGroup">
                            <p:stCondLst>
                              <p:cond delay="5000"/>
                            </p:stCondLst>
                            <p:childTnLst>
                              <p:par>
                                <p:cTn id="75" presetID="35" presetClass="path" presetSubtype="0" accel="50000" decel="50000" fill="hold" grpId="1" nodeType="afterEffect">
                                  <p:stCondLst>
                                    <p:cond delay="0"/>
                                  </p:stCondLst>
                                  <p:childTnLst>
                                    <p:animMotion origin="layout" path="M 0 0  L -0.25 0  E" pathEditMode="relative" ptsTypes="">
                                      <p:cBhvr>
                                        <p:cTn id="76" dur="2000" fill="hold"/>
                                        <p:tgtEl>
                                          <p:spTgt spid="48"/>
                                        </p:tgtEl>
                                        <p:attrNameLst>
                                          <p:attrName>ppt_x</p:attrName>
                                          <p:attrName>ppt_y</p:attrName>
                                        </p:attrNameLst>
                                      </p:cBhvr>
                                    </p:animMotion>
                                  </p:childTnLst>
                                </p:cTn>
                              </p:par>
                            </p:childTnLst>
                          </p:cTn>
                        </p:par>
                        <p:par>
                          <p:cTn id="77" fill="hold" nodeType="afterGroup">
                            <p:stCondLst>
                              <p:cond delay="7000"/>
                            </p:stCondLst>
                            <p:childTnLst>
                              <p:par>
                                <p:cTn id="78" presetID="10" presetClass="exit" presetSubtype="0" fill="hold" grpId="2" nodeType="afterEffect">
                                  <p:stCondLst>
                                    <p:cond delay="0"/>
                                  </p:stCondLst>
                                  <p:childTnLst>
                                    <p:animEffect transition="out" filter="fade">
                                      <p:cBhvr>
                                        <p:cTn id="79" dur="2000"/>
                                        <p:tgtEl>
                                          <p:spTgt spid="48"/>
                                        </p:tgtEl>
                                      </p:cBhvr>
                                    </p:animEffect>
                                    <p:set>
                                      <p:cBhvr>
                                        <p:cTn id="80" dur="1" fill="hold">
                                          <p:stCondLst>
                                            <p:cond delay="1999"/>
                                          </p:stCondLst>
                                        </p:cTn>
                                        <p:tgtEl>
                                          <p:spTgt spid="48"/>
                                        </p:tgtEl>
                                        <p:attrNameLst>
                                          <p:attrName>style.visibility</p:attrName>
                                        </p:attrNameLst>
                                      </p:cBhvr>
                                      <p:to>
                                        <p:strVal val="hidden"/>
                                      </p:to>
                                    </p:set>
                                  </p:childTnLst>
                                </p:cTn>
                              </p:par>
                              <p:par>
                                <p:cTn id="81" presetID="10" presetClass="entr" presetSubtype="0" fill="hold" grpId="0" nodeType="with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fade">
                                      <p:cBhvr>
                                        <p:cTn id="83" dur="2000"/>
                                        <p:tgtEl>
                                          <p:spTgt spid="64"/>
                                        </p:tgtEl>
                                      </p:cBhvr>
                                    </p:animEffect>
                                  </p:childTnLst>
                                </p:cTn>
                              </p:par>
                            </p:childTnLst>
                          </p:cTn>
                        </p:par>
                        <p:par>
                          <p:cTn id="84" fill="hold" nodeType="afterGroup">
                            <p:stCondLst>
                              <p:cond delay="9000"/>
                            </p:stCondLst>
                            <p:childTnLst>
                              <p:par>
                                <p:cTn id="85" presetID="35" presetClass="path" presetSubtype="0" accel="50000" decel="50000" fill="hold" grpId="1" nodeType="afterEffect">
                                  <p:stCondLst>
                                    <p:cond delay="0"/>
                                  </p:stCondLst>
                                  <p:childTnLst>
                                    <p:animMotion origin="layout" path="M 0 0  L -0.25 0  E" pathEditMode="relative" ptsTypes="">
                                      <p:cBhvr>
                                        <p:cTn id="86" dur="2000" fill="hold"/>
                                        <p:tgtEl>
                                          <p:spTgt spid="64"/>
                                        </p:tgtEl>
                                        <p:attrNameLst>
                                          <p:attrName>ppt_x</p:attrName>
                                          <p:attrName>ppt_y</p:attrName>
                                        </p:attrNameLst>
                                      </p:cBhvr>
                                    </p:animMotion>
                                  </p:childTnLst>
                                </p:cTn>
                              </p:par>
                            </p:childTnLst>
                          </p:cTn>
                        </p:par>
                      </p:childTnLst>
                    </p:cTn>
                  </p:par>
                  <p:par>
                    <p:cTn id="87" fill="hold" nodeType="clickPar">
                      <p:stCondLst>
                        <p:cond delay="indefinite"/>
                      </p:stCondLst>
                      <p:childTnLst>
                        <p:par>
                          <p:cTn id="88" fill="hold" nodeType="withGroup">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7"/>
                                        </p:tgtEl>
                                        <p:attrNameLst>
                                          <p:attrName>style.visibility</p:attrName>
                                        </p:attrNameLst>
                                      </p:cBhvr>
                                      <p:to>
                                        <p:strVal val="visible"/>
                                      </p:to>
                                    </p:set>
                                    <p:anim calcmode="lin" valueType="num">
                                      <p:cBhvr>
                                        <p:cTn id="91" dur="500" fill="hold"/>
                                        <p:tgtEl>
                                          <p:spTgt spid="7"/>
                                        </p:tgtEl>
                                        <p:attrNameLst>
                                          <p:attrName>ppt_w</p:attrName>
                                        </p:attrNameLst>
                                      </p:cBhvr>
                                      <p:tavLst>
                                        <p:tav tm="0">
                                          <p:val>
                                            <p:fltVal val="0"/>
                                          </p:val>
                                        </p:tav>
                                        <p:tav tm="100000">
                                          <p:val>
                                            <p:strVal val="#ppt_w"/>
                                          </p:val>
                                        </p:tav>
                                      </p:tavLst>
                                    </p:anim>
                                    <p:anim calcmode="lin" valueType="num">
                                      <p:cBhvr>
                                        <p:cTn id="92" dur="500" fill="hold"/>
                                        <p:tgtEl>
                                          <p:spTgt spid="7"/>
                                        </p:tgtEl>
                                        <p:attrNameLst>
                                          <p:attrName>ppt_h</p:attrName>
                                        </p:attrNameLst>
                                      </p:cBhvr>
                                      <p:tavLst>
                                        <p:tav tm="0">
                                          <p:val>
                                            <p:fltVal val="0"/>
                                          </p:val>
                                        </p:tav>
                                        <p:tav tm="100000">
                                          <p:val>
                                            <p:strVal val="#ppt_h"/>
                                          </p:val>
                                        </p:tav>
                                      </p:tavLst>
                                    </p:anim>
                                    <p:animEffect transition="in" filter="fade">
                                      <p:cBhvr>
                                        <p:cTn id="93" dur="500"/>
                                        <p:tgtEl>
                                          <p:spTgt spid="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8"/>
                                        </p:tgtEl>
                                        <p:attrNameLst>
                                          <p:attrName>style.visibility</p:attrName>
                                        </p:attrNameLst>
                                      </p:cBhvr>
                                      <p:to>
                                        <p:strVal val="visible"/>
                                      </p:to>
                                    </p:set>
                                    <p:anim calcmode="lin" valueType="num">
                                      <p:cBhvr>
                                        <p:cTn id="98" dur="500" fill="hold"/>
                                        <p:tgtEl>
                                          <p:spTgt spid="8"/>
                                        </p:tgtEl>
                                        <p:attrNameLst>
                                          <p:attrName>ppt_w</p:attrName>
                                        </p:attrNameLst>
                                      </p:cBhvr>
                                      <p:tavLst>
                                        <p:tav tm="0">
                                          <p:val>
                                            <p:fltVal val="0"/>
                                          </p:val>
                                        </p:tav>
                                        <p:tav tm="100000">
                                          <p:val>
                                            <p:strVal val="#ppt_w"/>
                                          </p:val>
                                        </p:tav>
                                      </p:tavLst>
                                    </p:anim>
                                    <p:anim calcmode="lin" valueType="num">
                                      <p:cBhvr>
                                        <p:cTn id="99" dur="500" fill="hold"/>
                                        <p:tgtEl>
                                          <p:spTgt spid="8"/>
                                        </p:tgtEl>
                                        <p:attrNameLst>
                                          <p:attrName>ppt_h</p:attrName>
                                        </p:attrNameLst>
                                      </p:cBhvr>
                                      <p:tavLst>
                                        <p:tav tm="0">
                                          <p:val>
                                            <p:fltVal val="0"/>
                                          </p:val>
                                        </p:tav>
                                        <p:tav tm="100000">
                                          <p:val>
                                            <p:strVal val="#ppt_h"/>
                                          </p:val>
                                        </p:tav>
                                      </p:tavLst>
                                    </p:anim>
                                    <p:animEffect transition="in" filter="fade">
                                      <p:cBhvr>
                                        <p:cTn id="100" dur="500"/>
                                        <p:tgtEl>
                                          <p:spTgt spid="8"/>
                                        </p:tgtEl>
                                      </p:cBhvr>
                                    </p:animEffect>
                                  </p:childTnLst>
                                </p:cTn>
                              </p:par>
                            </p:childTnLst>
                          </p:cTn>
                        </p:par>
                        <p:par>
                          <p:cTn id="101" fill="hold" nodeType="afterGroup">
                            <p:stCondLst>
                              <p:cond delay="500"/>
                            </p:stCondLst>
                            <p:childTnLst>
                              <p:par>
                                <p:cTn id="102" presetID="42" presetClass="path" presetSubtype="0" accel="50000" decel="50000" fill="hold" grpId="1" nodeType="afterEffect">
                                  <p:stCondLst>
                                    <p:cond delay="0"/>
                                  </p:stCondLst>
                                  <p:childTnLst>
                                    <p:animMotion origin="layout" path="M -3.05556E-6 -2.96296E-6 L 0.17101 -0.23588 " pathEditMode="relative" rAng="0" ptsTypes="AA">
                                      <p:cBhvr>
                                        <p:cTn id="103" dur="2000" fill="hold"/>
                                        <p:tgtEl>
                                          <p:spTgt spid="8"/>
                                        </p:tgtEl>
                                        <p:attrNameLst>
                                          <p:attrName>ppt_x</p:attrName>
                                          <p:attrName>ppt_y</p:attrName>
                                        </p:attrNameLst>
                                      </p:cBhvr>
                                      <p:rCtr x="8542" y="-11806"/>
                                    </p:animMotion>
                                  </p:childTnLst>
                                </p:cTn>
                              </p:par>
                            </p:childTnLst>
                          </p:cTn>
                        </p:par>
                        <p:par>
                          <p:cTn id="104" fill="hold" nodeType="afterGroup">
                            <p:stCondLst>
                              <p:cond delay="2500"/>
                            </p:stCondLst>
                            <p:childTnLst>
                              <p:par>
                                <p:cTn id="105" presetID="53" presetClass="entr" presetSubtype="16" fill="hold" grpId="0" nodeType="afterEffect">
                                  <p:stCondLst>
                                    <p:cond delay="0"/>
                                  </p:stCondLst>
                                  <p:childTnLst>
                                    <p:set>
                                      <p:cBhvr>
                                        <p:cTn id="106" dur="1" fill="hold">
                                          <p:stCondLst>
                                            <p:cond delay="0"/>
                                          </p:stCondLst>
                                        </p:cTn>
                                        <p:tgtEl>
                                          <p:spTgt spid="33"/>
                                        </p:tgtEl>
                                        <p:attrNameLst>
                                          <p:attrName>style.visibility</p:attrName>
                                        </p:attrNameLst>
                                      </p:cBhvr>
                                      <p:to>
                                        <p:strVal val="visible"/>
                                      </p:to>
                                    </p:set>
                                    <p:anim calcmode="lin" valueType="num">
                                      <p:cBhvr>
                                        <p:cTn id="107" dur="500" fill="hold"/>
                                        <p:tgtEl>
                                          <p:spTgt spid="33"/>
                                        </p:tgtEl>
                                        <p:attrNameLst>
                                          <p:attrName>ppt_w</p:attrName>
                                        </p:attrNameLst>
                                      </p:cBhvr>
                                      <p:tavLst>
                                        <p:tav tm="0">
                                          <p:val>
                                            <p:fltVal val="0"/>
                                          </p:val>
                                        </p:tav>
                                        <p:tav tm="100000">
                                          <p:val>
                                            <p:strVal val="#ppt_w"/>
                                          </p:val>
                                        </p:tav>
                                      </p:tavLst>
                                    </p:anim>
                                    <p:anim calcmode="lin" valueType="num">
                                      <p:cBhvr>
                                        <p:cTn id="108" dur="500" fill="hold"/>
                                        <p:tgtEl>
                                          <p:spTgt spid="33"/>
                                        </p:tgtEl>
                                        <p:attrNameLst>
                                          <p:attrName>ppt_h</p:attrName>
                                        </p:attrNameLst>
                                      </p:cBhvr>
                                      <p:tavLst>
                                        <p:tav tm="0">
                                          <p:val>
                                            <p:fltVal val="0"/>
                                          </p:val>
                                        </p:tav>
                                        <p:tav tm="100000">
                                          <p:val>
                                            <p:strVal val="#ppt_h"/>
                                          </p:val>
                                        </p:tav>
                                      </p:tavLst>
                                    </p:anim>
                                    <p:animEffect transition="in" filter="fade">
                                      <p:cBhvr>
                                        <p:cTn id="109" dur="500"/>
                                        <p:tgtEl>
                                          <p:spTgt spid="33"/>
                                        </p:tgtEl>
                                      </p:cBhvr>
                                    </p:animEffect>
                                  </p:childTnLst>
                                </p:cTn>
                              </p:par>
                            </p:childTnLst>
                          </p:cTn>
                        </p:par>
                        <p:par>
                          <p:cTn id="110" fill="hold" nodeType="afterGroup">
                            <p:stCondLst>
                              <p:cond delay="3000"/>
                            </p:stCondLst>
                            <p:childTnLst>
                              <p:par>
                                <p:cTn id="111" presetID="42" presetClass="path" presetSubtype="0" accel="50000" decel="50000" fill="hold" grpId="1" nodeType="afterEffect">
                                  <p:stCondLst>
                                    <p:cond delay="0"/>
                                  </p:stCondLst>
                                  <p:childTnLst>
                                    <p:animMotion origin="layout" path="M -3.05556E-6 -2.96296E-6 L 0.17101 -0.13588 " pathEditMode="relative" rAng="0" ptsTypes="AA">
                                      <p:cBhvr>
                                        <p:cTn id="112" dur="2000" fill="hold"/>
                                        <p:tgtEl>
                                          <p:spTgt spid="33"/>
                                        </p:tgtEl>
                                        <p:attrNameLst>
                                          <p:attrName>ppt_x</p:attrName>
                                          <p:attrName>ppt_y</p:attrName>
                                        </p:attrNameLst>
                                      </p:cBhvr>
                                      <p:rCtr x="8542" y="-68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37" grpId="0"/>
      <p:bldP spid="41" grpId="0" animBg="1"/>
      <p:bldP spid="41" grpId="1" animBg="1"/>
      <p:bldP spid="41" grpId="2" animBg="1"/>
      <p:bldP spid="48" grpId="0" animBg="1"/>
      <p:bldP spid="48" grpId="1" animBg="1"/>
      <p:bldP spid="48" grpId="2" animBg="1"/>
      <p:bldP spid="13" grpId="0" animBg="1"/>
      <p:bldP spid="64" grpId="0" animBg="1"/>
      <p:bldP spid="64" grpId="1" animBg="1"/>
      <p:bldP spid="7" grpId="0" animBg="1"/>
      <p:bldP spid="8" grpId="0" animBg="1"/>
      <p:bldP spid="8" grpId="1" animBg="1"/>
      <p:bldP spid="33" grpId="0" animBg="1"/>
      <p:bldP spid="33" grpId="1" animBg="1"/>
      <p:bldP spid="9" grpId="0"/>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XML SAX Reader: org.xml.sax (Java)</a:t>
            </a:r>
          </a:p>
        </p:txBody>
      </p:sp>
      <p:sp>
        <p:nvSpPr>
          <p:cNvPr id="23555" name="Content Placeholder 2"/>
          <p:cNvSpPr>
            <a:spLocks noGrp="1"/>
          </p:cNvSpPr>
          <p:nvPr>
            <p:ph idx="1"/>
          </p:nvPr>
        </p:nvSpPr>
        <p:spPr>
          <a:xfrm>
            <a:off x="1981200" y="1066800"/>
            <a:ext cx="8497888" cy="5638800"/>
          </a:xfrm>
        </p:spPr>
        <p:txBody>
          <a:bodyPr>
            <a:normAutofit fontScale="92500" lnSpcReduction="20000"/>
          </a:bodyPr>
          <a:lstStyle/>
          <a:p>
            <a:pPr marL="0" indent="0">
              <a:buNone/>
              <a:tabLst>
                <a:tab pos="457200" algn="l"/>
                <a:tab pos="914400" algn="l"/>
                <a:tab pos="1377950" algn="l"/>
              </a:tabLst>
              <a:defRPr/>
            </a:pPr>
            <a:r>
              <a:rPr lang="en-US" sz="1800" dirty="0">
                <a:latin typeface="Arial" charset="0"/>
                <a:cs typeface="Arial" charset="0"/>
              </a:rPr>
              <a:t>import </a:t>
            </a:r>
            <a:r>
              <a:rPr lang="en-US" sz="1800" dirty="0" err="1">
                <a:latin typeface="Arial" charset="0"/>
                <a:cs typeface="Arial" charset="0"/>
              </a:rPr>
              <a:t>java.io.FileReader</a:t>
            </a:r>
            <a:r>
              <a:rPr lang="en-US" sz="1800" dirty="0">
                <a:latin typeface="Arial" charset="0"/>
                <a:cs typeface="Arial" charset="0"/>
              </a:rPr>
              <a:t>; </a:t>
            </a:r>
          </a:p>
          <a:p>
            <a:pPr marL="0" indent="0">
              <a:buNone/>
              <a:tabLst>
                <a:tab pos="457200" algn="l"/>
                <a:tab pos="914400" algn="l"/>
                <a:tab pos="1377950" algn="l"/>
              </a:tabLst>
              <a:defRPr/>
            </a:pPr>
            <a:r>
              <a:rPr lang="en-US" sz="1800" dirty="0">
                <a:solidFill>
                  <a:srgbClr val="0000FF"/>
                </a:solidFill>
                <a:latin typeface="Arial" charset="0"/>
                <a:cs typeface="Arial" charset="0"/>
              </a:rPr>
              <a:t>import </a:t>
            </a:r>
            <a:r>
              <a:rPr lang="en-US" sz="1800" dirty="0" err="1">
                <a:solidFill>
                  <a:srgbClr val="0000FF"/>
                </a:solidFill>
                <a:latin typeface="Arial" charset="0"/>
                <a:cs typeface="Arial" charset="0"/>
              </a:rPr>
              <a:t>org.xml.sax.XMLReader</a:t>
            </a:r>
            <a:r>
              <a:rPr lang="en-US" sz="1800" dirty="0">
                <a:solidFill>
                  <a:srgbClr val="0000FF"/>
                </a:solidFill>
                <a:latin typeface="Arial" charset="0"/>
                <a:cs typeface="Arial" charset="0"/>
              </a:rPr>
              <a:t>; </a:t>
            </a:r>
          </a:p>
          <a:p>
            <a:pPr marL="0" indent="0">
              <a:buNone/>
              <a:tabLst>
                <a:tab pos="457200" algn="l"/>
                <a:tab pos="914400" algn="l"/>
                <a:tab pos="1377950" algn="l"/>
              </a:tabLst>
              <a:defRPr/>
            </a:pPr>
            <a:r>
              <a:rPr lang="en-US" sz="1800" dirty="0">
                <a:solidFill>
                  <a:srgbClr val="0000FF"/>
                </a:solidFill>
                <a:latin typeface="Arial" charset="0"/>
                <a:cs typeface="Arial" charset="0"/>
              </a:rPr>
              <a:t>import </a:t>
            </a:r>
            <a:r>
              <a:rPr lang="en-US" sz="1800" dirty="0" err="1">
                <a:solidFill>
                  <a:srgbClr val="0000FF"/>
                </a:solidFill>
                <a:latin typeface="Arial" charset="0"/>
                <a:cs typeface="Arial" charset="0"/>
              </a:rPr>
              <a:t>org.xml.sax.InputSource</a:t>
            </a:r>
            <a:r>
              <a:rPr lang="en-US" sz="1800" dirty="0">
                <a:solidFill>
                  <a:srgbClr val="0000FF"/>
                </a:solidFill>
                <a:latin typeface="Arial" charset="0"/>
                <a:cs typeface="Arial" charset="0"/>
              </a:rPr>
              <a:t>; </a:t>
            </a:r>
          </a:p>
          <a:p>
            <a:pPr marL="0" indent="0">
              <a:buNone/>
              <a:tabLst>
                <a:tab pos="457200" algn="l"/>
                <a:tab pos="914400" algn="l"/>
                <a:tab pos="1377950" algn="l"/>
              </a:tabLst>
              <a:defRPr/>
            </a:pPr>
            <a:r>
              <a:rPr lang="en-US" sz="1800" dirty="0">
                <a:solidFill>
                  <a:srgbClr val="0000FF"/>
                </a:solidFill>
                <a:latin typeface="Arial" charset="0"/>
                <a:cs typeface="Arial" charset="0"/>
              </a:rPr>
              <a:t>import </a:t>
            </a:r>
            <a:r>
              <a:rPr lang="en-US" sz="1800" dirty="0" err="1">
                <a:solidFill>
                  <a:srgbClr val="0000FF"/>
                </a:solidFill>
                <a:latin typeface="Arial" charset="0"/>
                <a:cs typeface="Arial" charset="0"/>
              </a:rPr>
              <a:t>org.xml.sax.helpers.XMLReaderFactory</a:t>
            </a:r>
            <a:r>
              <a:rPr lang="en-US" sz="1800" dirty="0">
                <a:solidFill>
                  <a:srgbClr val="0000FF"/>
                </a:solidFill>
                <a:latin typeface="Arial" charset="0"/>
                <a:cs typeface="Arial" charset="0"/>
              </a:rPr>
              <a:t>; </a:t>
            </a:r>
          </a:p>
          <a:p>
            <a:pPr marL="0" indent="0">
              <a:buNone/>
              <a:tabLst>
                <a:tab pos="457200" algn="l"/>
                <a:tab pos="914400" algn="l"/>
                <a:tab pos="1377950" algn="l"/>
              </a:tabLst>
              <a:defRPr/>
            </a:pPr>
            <a:r>
              <a:rPr lang="en-US" sz="1800" dirty="0">
                <a:solidFill>
                  <a:srgbClr val="0000FF"/>
                </a:solidFill>
                <a:latin typeface="Arial" charset="0"/>
                <a:cs typeface="Arial" charset="0"/>
              </a:rPr>
              <a:t>import </a:t>
            </a:r>
            <a:r>
              <a:rPr lang="en-US" sz="1800" dirty="0" err="1">
                <a:solidFill>
                  <a:srgbClr val="0000FF"/>
                </a:solidFill>
                <a:latin typeface="Arial" charset="0"/>
                <a:cs typeface="Arial" charset="0"/>
              </a:rPr>
              <a:t>org.xml.sax.helpers.DefaultHandler</a:t>
            </a:r>
            <a:r>
              <a:rPr lang="en-US" sz="1800" dirty="0">
                <a:solidFill>
                  <a:srgbClr val="0000FF"/>
                </a:solidFill>
                <a:latin typeface="Arial" charset="0"/>
                <a:cs typeface="Arial" charset="0"/>
              </a:rPr>
              <a:t>; </a:t>
            </a:r>
          </a:p>
          <a:p>
            <a:pPr marL="0" indent="0">
              <a:buNone/>
              <a:tabLst>
                <a:tab pos="457200" algn="l"/>
                <a:tab pos="914400" algn="l"/>
                <a:tab pos="1377950" algn="l"/>
              </a:tabLst>
              <a:defRPr/>
            </a:pPr>
            <a:r>
              <a:rPr lang="en-US" sz="1800" dirty="0">
                <a:latin typeface="Arial" charset="0"/>
                <a:cs typeface="Arial" charset="0"/>
              </a:rPr>
              <a:t>public class </a:t>
            </a:r>
            <a:r>
              <a:rPr lang="en-US" sz="1800" dirty="0" err="1">
                <a:latin typeface="Arial" charset="0"/>
                <a:cs typeface="Arial" charset="0"/>
              </a:rPr>
              <a:t>MySAXApp</a:t>
            </a:r>
            <a:r>
              <a:rPr lang="en-US" sz="1800" dirty="0">
                <a:latin typeface="Arial" charset="0"/>
                <a:cs typeface="Arial" charset="0"/>
              </a:rPr>
              <a:t> extends </a:t>
            </a:r>
            <a:r>
              <a:rPr lang="en-US" sz="1800" dirty="0" err="1">
                <a:latin typeface="Arial" charset="0"/>
                <a:cs typeface="Arial" charset="0"/>
              </a:rPr>
              <a:t>DefaultHandler</a:t>
            </a:r>
            <a:r>
              <a:rPr lang="en-US" sz="1800" dirty="0">
                <a:latin typeface="Arial" charset="0"/>
                <a:cs typeface="Arial" charset="0"/>
              </a:rPr>
              <a:t>  { </a:t>
            </a:r>
          </a:p>
          <a:p>
            <a:pPr marL="0" indent="0">
              <a:buNone/>
              <a:tabLst>
                <a:tab pos="457200" algn="l"/>
                <a:tab pos="914400" algn="l"/>
                <a:tab pos="1377950" algn="l"/>
              </a:tabLst>
              <a:defRPr/>
            </a:pPr>
            <a:r>
              <a:rPr lang="en-US" sz="1800" dirty="0">
                <a:latin typeface="Arial" charset="0"/>
                <a:cs typeface="Arial" charset="0"/>
              </a:rPr>
              <a:t>	public </a:t>
            </a:r>
            <a:r>
              <a:rPr lang="en-US" sz="1800" dirty="0" err="1">
                <a:latin typeface="Arial" charset="0"/>
                <a:cs typeface="Arial" charset="0"/>
              </a:rPr>
              <a:t>MySAXApp</a:t>
            </a:r>
            <a:r>
              <a:rPr lang="en-US" sz="1800" dirty="0">
                <a:latin typeface="Arial" charset="0"/>
                <a:cs typeface="Arial" charset="0"/>
              </a:rPr>
              <a:t> () { super(); }	// constructor</a:t>
            </a:r>
          </a:p>
          <a:p>
            <a:pPr marL="0" indent="0">
              <a:buNone/>
              <a:tabLst>
                <a:tab pos="457200" algn="l"/>
                <a:tab pos="914400" algn="l"/>
                <a:tab pos="1377950" algn="l"/>
              </a:tabLst>
              <a:defRPr/>
            </a:pPr>
            <a:r>
              <a:rPr lang="en-US" sz="1800" dirty="0">
                <a:latin typeface="Arial" charset="0"/>
                <a:cs typeface="Arial" charset="0"/>
              </a:rPr>
              <a:t>	public static void main (String </a:t>
            </a:r>
            <a:r>
              <a:rPr lang="en-US" sz="1800" dirty="0" err="1">
                <a:solidFill>
                  <a:srgbClr val="0000FF"/>
                </a:solidFill>
                <a:latin typeface="Arial" charset="0"/>
                <a:cs typeface="Arial" charset="0"/>
              </a:rPr>
              <a:t>args</a:t>
            </a:r>
            <a:r>
              <a:rPr lang="en-US" sz="1800" dirty="0">
                <a:solidFill>
                  <a:srgbClr val="0000FF"/>
                </a:solidFill>
                <a:latin typeface="Arial" charset="0"/>
                <a:cs typeface="Arial" charset="0"/>
              </a:rPr>
              <a:t>[]</a:t>
            </a:r>
            <a:r>
              <a:rPr lang="en-US" sz="1800" dirty="0">
                <a:latin typeface="Arial" charset="0"/>
                <a:cs typeface="Arial" charset="0"/>
              </a:rPr>
              <a:t>) throws Exception  {	// command inputs </a:t>
            </a:r>
          </a:p>
          <a:p>
            <a:pPr marL="0" indent="0">
              <a:buNone/>
              <a:tabLst>
                <a:tab pos="457200" algn="l"/>
                <a:tab pos="914400" algn="l"/>
                <a:tab pos="1377950" algn="l"/>
              </a:tabLst>
              <a:defRPr/>
            </a:pPr>
            <a:r>
              <a:rPr lang="en-US" sz="1800" dirty="0">
                <a:latin typeface="Arial" charset="0"/>
                <a:cs typeface="Arial" charset="0"/>
              </a:rPr>
              <a:t>		</a:t>
            </a:r>
            <a:r>
              <a:rPr lang="en-US" sz="1800" dirty="0" err="1">
                <a:solidFill>
                  <a:srgbClr val="0000FF"/>
                </a:solidFill>
                <a:latin typeface="Arial" charset="0"/>
                <a:cs typeface="Arial" charset="0"/>
              </a:rPr>
              <a:t>XMLReader</a:t>
            </a:r>
            <a:r>
              <a:rPr lang="en-US" sz="1800" dirty="0">
                <a:solidFill>
                  <a:srgbClr val="0000FF"/>
                </a:solidFill>
                <a:latin typeface="Arial" charset="0"/>
                <a:cs typeface="Arial" charset="0"/>
              </a:rPr>
              <a:t> </a:t>
            </a:r>
            <a:r>
              <a:rPr lang="en-US" sz="1800" dirty="0" err="1">
                <a:solidFill>
                  <a:srgbClr val="0000FF"/>
                </a:solidFill>
                <a:latin typeface="Arial" charset="0"/>
                <a:cs typeface="Arial" charset="0"/>
              </a:rPr>
              <a:t>xr</a:t>
            </a:r>
            <a:r>
              <a:rPr lang="en-US" sz="1800" dirty="0">
                <a:solidFill>
                  <a:srgbClr val="0000FF"/>
                </a:solidFill>
                <a:latin typeface="Arial" charset="0"/>
                <a:cs typeface="Arial" charset="0"/>
              </a:rPr>
              <a:t> = </a:t>
            </a:r>
            <a:r>
              <a:rPr lang="en-US" sz="1800" dirty="0" err="1">
                <a:solidFill>
                  <a:schemeClr val="accent1">
                    <a:lumMod val="75000"/>
                  </a:schemeClr>
                </a:solidFill>
                <a:latin typeface="Arial" charset="0"/>
                <a:cs typeface="Arial" charset="0"/>
              </a:rPr>
              <a:t>XMLReaderFactory.</a:t>
            </a:r>
            <a:r>
              <a:rPr lang="en-US" sz="1800" dirty="0" err="1">
                <a:solidFill>
                  <a:srgbClr val="0000FF"/>
                </a:solidFill>
                <a:latin typeface="Arial" charset="0"/>
                <a:cs typeface="Arial" charset="0"/>
              </a:rPr>
              <a:t>createXMLReader</a:t>
            </a:r>
            <a:r>
              <a:rPr lang="en-US" sz="1800" dirty="0">
                <a:solidFill>
                  <a:srgbClr val="0000FF"/>
                </a:solidFill>
                <a:latin typeface="Arial" charset="0"/>
                <a:cs typeface="Arial" charset="0"/>
              </a:rPr>
              <a:t>(); </a:t>
            </a:r>
          </a:p>
          <a:p>
            <a:pPr marL="0" indent="0">
              <a:buNone/>
              <a:tabLst>
                <a:tab pos="457200" algn="l"/>
                <a:tab pos="914400" algn="l"/>
                <a:tab pos="1377950" algn="l"/>
              </a:tabLst>
              <a:defRPr/>
            </a:pPr>
            <a:r>
              <a:rPr lang="en-US" sz="1800" dirty="0">
                <a:latin typeface="Arial" charset="0"/>
                <a:cs typeface="Arial" charset="0"/>
              </a:rPr>
              <a:t>		</a:t>
            </a:r>
            <a:r>
              <a:rPr lang="en-US" sz="1800" dirty="0" err="1">
                <a:latin typeface="Arial" charset="0"/>
                <a:cs typeface="Arial" charset="0"/>
              </a:rPr>
              <a:t>MySAXApp</a:t>
            </a:r>
            <a:r>
              <a:rPr lang="en-US" sz="1800" dirty="0">
                <a:latin typeface="Arial" charset="0"/>
                <a:cs typeface="Arial" charset="0"/>
              </a:rPr>
              <a:t> handler = new </a:t>
            </a:r>
            <a:r>
              <a:rPr lang="en-US" sz="1800" dirty="0" err="1">
                <a:latin typeface="Arial" charset="0"/>
                <a:cs typeface="Arial" charset="0"/>
              </a:rPr>
              <a:t>MySAXApp</a:t>
            </a:r>
            <a:r>
              <a:rPr lang="en-US" sz="1800" dirty="0">
                <a:latin typeface="Arial" charset="0"/>
                <a:cs typeface="Arial" charset="0"/>
              </a:rPr>
              <a:t>(); </a:t>
            </a:r>
          </a:p>
          <a:p>
            <a:pPr marL="0" indent="0">
              <a:buNone/>
              <a:tabLst>
                <a:tab pos="457200" algn="l"/>
                <a:tab pos="914400" algn="l"/>
                <a:tab pos="1377950" algn="l"/>
              </a:tabLst>
              <a:defRPr/>
            </a:pPr>
            <a:r>
              <a:rPr lang="en-US" sz="1800" dirty="0">
                <a:latin typeface="Arial" charset="0"/>
                <a:cs typeface="Arial" charset="0"/>
              </a:rPr>
              <a:t>		</a:t>
            </a:r>
            <a:r>
              <a:rPr lang="en-US" sz="1800" dirty="0" err="1">
                <a:latin typeface="Arial" charset="0"/>
                <a:cs typeface="Arial" charset="0"/>
              </a:rPr>
              <a:t>xr.setContentHandler</a:t>
            </a:r>
            <a:r>
              <a:rPr lang="en-US" sz="1800" dirty="0">
                <a:latin typeface="Arial" charset="0"/>
                <a:cs typeface="Arial" charset="0"/>
              </a:rPr>
              <a:t>(handler); </a:t>
            </a:r>
            <a:r>
              <a:rPr lang="en-US" sz="1800" dirty="0">
                <a:solidFill>
                  <a:srgbClr val="00B0F0"/>
                </a:solidFill>
                <a:latin typeface="Arial" charset="0"/>
                <a:cs typeface="Arial" charset="0"/>
              </a:rPr>
              <a:t>	// add content hander</a:t>
            </a:r>
          </a:p>
          <a:p>
            <a:pPr marL="0" indent="0">
              <a:buNone/>
              <a:tabLst>
                <a:tab pos="457200" algn="l"/>
                <a:tab pos="914400" algn="l"/>
                <a:tab pos="1377950" algn="l"/>
              </a:tabLst>
              <a:defRPr/>
            </a:pPr>
            <a:r>
              <a:rPr lang="en-US" sz="1800" dirty="0">
                <a:latin typeface="Arial" charset="0"/>
                <a:cs typeface="Arial" charset="0"/>
              </a:rPr>
              <a:t>		</a:t>
            </a:r>
            <a:r>
              <a:rPr lang="en-US" sz="1800" dirty="0" err="1">
                <a:latin typeface="Arial" charset="0"/>
                <a:cs typeface="Arial" charset="0"/>
              </a:rPr>
              <a:t>xr.setErrorHandler</a:t>
            </a:r>
            <a:r>
              <a:rPr lang="en-US" sz="1800" dirty="0">
                <a:latin typeface="Arial" charset="0"/>
                <a:cs typeface="Arial" charset="0"/>
              </a:rPr>
              <a:t>(handler); 	</a:t>
            </a:r>
            <a:r>
              <a:rPr lang="en-US" sz="1800" dirty="0">
                <a:solidFill>
                  <a:srgbClr val="00B0F0"/>
                </a:solidFill>
                <a:latin typeface="Arial" charset="0"/>
                <a:cs typeface="Arial" charset="0"/>
              </a:rPr>
              <a:t> // add error hander</a:t>
            </a:r>
          </a:p>
          <a:p>
            <a:pPr marL="0" indent="0">
              <a:buNone/>
              <a:tabLst>
                <a:tab pos="457200" algn="l"/>
                <a:tab pos="914400" algn="l"/>
                <a:tab pos="1377950" algn="l"/>
              </a:tabLst>
              <a:defRPr/>
            </a:pPr>
            <a:r>
              <a:rPr lang="en-US" sz="1800" dirty="0">
                <a:latin typeface="Arial" charset="0"/>
                <a:cs typeface="Arial" charset="0"/>
              </a:rPr>
              <a:t>		// Parse each file provided via the command line input</a:t>
            </a:r>
          </a:p>
          <a:p>
            <a:pPr marL="0" indent="0">
              <a:buNone/>
              <a:tabLst>
                <a:tab pos="457200" algn="l"/>
                <a:tab pos="914400" algn="l"/>
                <a:tab pos="1377950" algn="l"/>
              </a:tabLst>
              <a:defRPr/>
            </a:pPr>
            <a:r>
              <a:rPr lang="en-US" sz="1800" dirty="0">
                <a:latin typeface="Arial" charset="0"/>
                <a:cs typeface="Arial" charset="0"/>
              </a:rPr>
              <a:t>		for (</a:t>
            </a:r>
            <a:r>
              <a:rPr lang="en-US" sz="1800" dirty="0" err="1">
                <a:latin typeface="Arial" charset="0"/>
                <a:cs typeface="Arial" charset="0"/>
              </a:rPr>
              <a:t>int</a:t>
            </a:r>
            <a:r>
              <a:rPr lang="en-US" sz="1800" dirty="0">
                <a:latin typeface="Arial" charset="0"/>
                <a:cs typeface="Arial" charset="0"/>
              </a:rPr>
              <a:t> </a:t>
            </a:r>
            <a:r>
              <a:rPr lang="en-US" sz="1800" dirty="0" err="1">
                <a:latin typeface="Arial" charset="0"/>
                <a:cs typeface="Arial" charset="0"/>
              </a:rPr>
              <a:t>i</a:t>
            </a:r>
            <a:r>
              <a:rPr lang="en-US" sz="1800" dirty="0">
                <a:latin typeface="Arial" charset="0"/>
                <a:cs typeface="Arial" charset="0"/>
              </a:rPr>
              <a:t> = 0; </a:t>
            </a:r>
            <a:r>
              <a:rPr lang="en-US" sz="1800" dirty="0" err="1">
                <a:latin typeface="Arial" charset="0"/>
                <a:cs typeface="Arial" charset="0"/>
              </a:rPr>
              <a:t>i</a:t>
            </a:r>
            <a:r>
              <a:rPr lang="en-US" sz="1800" dirty="0">
                <a:latin typeface="Arial" charset="0"/>
                <a:cs typeface="Arial" charset="0"/>
              </a:rPr>
              <a:t> &lt; </a:t>
            </a:r>
            <a:r>
              <a:rPr lang="en-US" sz="1800" dirty="0" err="1">
                <a:solidFill>
                  <a:srgbClr val="0000FF"/>
                </a:solidFill>
                <a:latin typeface="Arial" charset="0"/>
                <a:cs typeface="Arial" charset="0"/>
              </a:rPr>
              <a:t>args.</a:t>
            </a:r>
            <a:r>
              <a:rPr lang="en-US" sz="1800" dirty="0" err="1">
                <a:latin typeface="Arial" charset="0"/>
                <a:cs typeface="Arial" charset="0"/>
              </a:rPr>
              <a:t>length</a:t>
            </a:r>
            <a:r>
              <a:rPr lang="en-US" sz="1800" dirty="0">
                <a:latin typeface="Arial" charset="0"/>
                <a:cs typeface="Arial" charset="0"/>
              </a:rPr>
              <a:t>; </a:t>
            </a:r>
            <a:r>
              <a:rPr lang="en-US" sz="1800" dirty="0" err="1">
                <a:latin typeface="Arial" charset="0"/>
                <a:cs typeface="Arial" charset="0"/>
              </a:rPr>
              <a:t>i</a:t>
            </a:r>
            <a:r>
              <a:rPr lang="en-US" sz="1800" dirty="0">
                <a:latin typeface="Arial" charset="0"/>
                <a:cs typeface="Arial" charset="0"/>
              </a:rPr>
              <a:t>++) { 	       // get the number of file names</a:t>
            </a:r>
          </a:p>
          <a:p>
            <a:pPr marL="0" indent="0">
              <a:buNone/>
              <a:tabLst>
                <a:tab pos="457200" algn="l"/>
                <a:tab pos="914400" algn="l"/>
                <a:tab pos="1377950" algn="l"/>
              </a:tabLst>
              <a:defRPr/>
            </a:pPr>
            <a:r>
              <a:rPr lang="en-US" sz="1800" dirty="0">
                <a:latin typeface="Arial" charset="0"/>
                <a:cs typeface="Arial" charset="0"/>
              </a:rPr>
              <a:t>			</a:t>
            </a:r>
            <a:r>
              <a:rPr lang="en-US" sz="1800" dirty="0" err="1">
                <a:latin typeface="Arial" charset="0"/>
                <a:cs typeface="Arial" charset="0"/>
              </a:rPr>
              <a:t>FileReader</a:t>
            </a:r>
            <a:r>
              <a:rPr lang="en-US" sz="1800" dirty="0">
                <a:latin typeface="Arial" charset="0"/>
                <a:cs typeface="Arial" charset="0"/>
              </a:rPr>
              <a:t> </a:t>
            </a:r>
            <a:r>
              <a:rPr lang="en-US" sz="1800" dirty="0">
                <a:solidFill>
                  <a:srgbClr val="C00000"/>
                </a:solidFill>
                <a:latin typeface="Arial" charset="0"/>
                <a:cs typeface="Arial" charset="0"/>
              </a:rPr>
              <a:t>r</a:t>
            </a:r>
            <a:r>
              <a:rPr lang="en-US" sz="1800" dirty="0">
                <a:latin typeface="Arial" charset="0"/>
                <a:cs typeface="Arial" charset="0"/>
              </a:rPr>
              <a:t> = new </a:t>
            </a:r>
            <a:r>
              <a:rPr lang="en-US" sz="1800" dirty="0" err="1">
                <a:latin typeface="Arial" charset="0"/>
                <a:cs typeface="Arial" charset="0"/>
              </a:rPr>
              <a:t>FileReader</a:t>
            </a:r>
            <a:r>
              <a:rPr lang="en-US" sz="1800" dirty="0">
                <a:latin typeface="Arial" charset="0"/>
                <a:cs typeface="Arial" charset="0"/>
              </a:rPr>
              <a:t>(</a:t>
            </a:r>
            <a:r>
              <a:rPr lang="en-US" sz="1800" dirty="0" err="1">
                <a:solidFill>
                  <a:srgbClr val="0000FF"/>
                </a:solidFill>
                <a:latin typeface="Arial" charset="0"/>
                <a:cs typeface="Arial" charset="0"/>
              </a:rPr>
              <a:t>args</a:t>
            </a:r>
            <a:r>
              <a:rPr lang="en-US" sz="1800" dirty="0">
                <a:latin typeface="Arial" charset="0"/>
                <a:cs typeface="Arial" charset="0"/>
              </a:rPr>
              <a:t>[</a:t>
            </a:r>
            <a:r>
              <a:rPr lang="en-US" sz="1800" dirty="0" err="1">
                <a:latin typeface="Arial" charset="0"/>
                <a:cs typeface="Arial" charset="0"/>
              </a:rPr>
              <a:t>i</a:t>
            </a:r>
            <a:r>
              <a:rPr lang="en-US" sz="1800" dirty="0">
                <a:latin typeface="Arial" charset="0"/>
                <a:cs typeface="Arial" charset="0"/>
              </a:rPr>
              <a:t>]);  // Open a file reader object</a:t>
            </a:r>
          </a:p>
          <a:p>
            <a:pPr marL="0" indent="0">
              <a:buNone/>
              <a:tabLst>
                <a:tab pos="457200" algn="l"/>
                <a:tab pos="914400" algn="l"/>
                <a:tab pos="1377950" algn="l"/>
              </a:tabLst>
              <a:defRPr/>
            </a:pPr>
            <a:r>
              <a:rPr lang="en-US" sz="1800" dirty="0">
                <a:latin typeface="Arial" charset="0"/>
                <a:cs typeface="Arial" charset="0"/>
              </a:rPr>
              <a:t>			</a:t>
            </a:r>
            <a:r>
              <a:rPr lang="en-US" sz="1800" dirty="0" err="1">
                <a:solidFill>
                  <a:srgbClr val="0000FF"/>
                </a:solidFill>
                <a:latin typeface="Arial" charset="0"/>
                <a:cs typeface="Arial" charset="0"/>
              </a:rPr>
              <a:t>xr.parse</a:t>
            </a:r>
            <a:r>
              <a:rPr lang="en-US" sz="1800" dirty="0">
                <a:solidFill>
                  <a:srgbClr val="0000FF"/>
                </a:solidFill>
                <a:latin typeface="Arial" charset="0"/>
                <a:cs typeface="Arial" charset="0"/>
              </a:rPr>
              <a:t>(new </a:t>
            </a:r>
            <a:r>
              <a:rPr lang="en-US" sz="1800" dirty="0" err="1">
                <a:solidFill>
                  <a:srgbClr val="0000FF"/>
                </a:solidFill>
                <a:latin typeface="Arial" charset="0"/>
                <a:cs typeface="Arial" charset="0"/>
              </a:rPr>
              <a:t>InputSource</a:t>
            </a:r>
            <a:r>
              <a:rPr lang="en-US" sz="1800" dirty="0">
                <a:solidFill>
                  <a:srgbClr val="0000FF"/>
                </a:solidFill>
                <a:latin typeface="Arial" charset="0"/>
                <a:cs typeface="Arial" charset="0"/>
              </a:rPr>
              <a:t>(</a:t>
            </a:r>
            <a:r>
              <a:rPr lang="en-US" sz="1800" dirty="0">
                <a:solidFill>
                  <a:srgbClr val="C00000"/>
                </a:solidFill>
                <a:latin typeface="Arial" charset="0"/>
                <a:cs typeface="Arial" charset="0"/>
              </a:rPr>
              <a:t>r</a:t>
            </a:r>
            <a:r>
              <a:rPr lang="en-US" sz="1800" dirty="0">
                <a:solidFill>
                  <a:srgbClr val="0000FF"/>
                </a:solidFill>
                <a:latin typeface="Arial" charset="0"/>
                <a:cs typeface="Arial" charset="0"/>
              </a:rPr>
              <a:t>)); </a:t>
            </a:r>
            <a:r>
              <a:rPr lang="en-US" sz="1800" dirty="0">
                <a:latin typeface="Arial" charset="0"/>
                <a:cs typeface="Arial" charset="0"/>
              </a:rPr>
              <a:t>	       // parse the file opened</a:t>
            </a:r>
          </a:p>
          <a:p>
            <a:pPr marL="0" indent="0">
              <a:buNone/>
              <a:tabLst>
                <a:tab pos="457200" algn="l"/>
                <a:tab pos="914400" algn="l"/>
                <a:tab pos="1377950" algn="l"/>
              </a:tabLst>
              <a:defRPr/>
            </a:pPr>
            <a:r>
              <a:rPr lang="en-US" sz="1800" dirty="0">
                <a:latin typeface="Arial" charset="0"/>
                <a:cs typeface="Arial" charset="0"/>
              </a:rPr>
              <a:t>}	} 	}</a:t>
            </a:r>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BF61BCE-3F24-4624-B80A-24D81079B952}" type="slidenum">
              <a:rPr lang="en-US" smtClean="0">
                <a:solidFill>
                  <a:schemeClr val="tx2"/>
                </a:solidFill>
              </a:rPr>
              <a:pPr/>
              <a:t>61</a:t>
            </a:fld>
            <a:endParaRPr lang="en-US">
              <a:solidFill>
                <a:schemeClr val="tx2"/>
              </a:solidFill>
            </a:endParaRPr>
          </a:p>
        </p:txBody>
      </p:sp>
      <p:sp>
        <p:nvSpPr>
          <p:cNvPr id="2" name="Rectangular Callout 1"/>
          <p:cNvSpPr>
            <a:spLocks noChangeArrowheads="1"/>
          </p:cNvSpPr>
          <p:nvPr/>
        </p:nvSpPr>
        <p:spPr bwMode="auto">
          <a:xfrm>
            <a:off x="1600200" y="4572000"/>
            <a:ext cx="1066800" cy="1828800"/>
          </a:xfrm>
          <a:prstGeom prst="wedgeRectCallout">
            <a:avLst>
              <a:gd name="adj1" fmla="val 114773"/>
              <a:gd name="adj2" fmla="val 40111"/>
            </a:avLst>
          </a:prstGeom>
          <a:solidFill>
            <a:schemeClr val="accent1"/>
          </a:solidFill>
          <a:ln w="9525" algn="ctr">
            <a:solidFill>
              <a:schemeClr val="tx1"/>
            </a:solidFill>
            <a:round/>
            <a:headEnd/>
            <a:tailEnd/>
          </a:ln>
        </p:spPr>
        <p:txBody>
          <a:bodyPr/>
          <a:lstStyle/>
          <a:p>
            <a:r>
              <a:rPr lang="en-US" sz="1600" dirty="0"/>
              <a:t>No need to call handlers. Called when an event occurs.</a:t>
            </a:r>
          </a:p>
        </p:txBody>
      </p:sp>
      <p:sp>
        <p:nvSpPr>
          <p:cNvPr id="19" name="Rectangle 18"/>
          <p:cNvSpPr/>
          <p:nvPr/>
        </p:nvSpPr>
        <p:spPr bwMode="auto">
          <a:xfrm>
            <a:off x="8854280" y="9906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20" name="Rectangle 19"/>
          <p:cNvSpPr/>
          <p:nvPr/>
        </p:nvSpPr>
        <p:spPr bwMode="auto">
          <a:xfrm>
            <a:off x="8073230" y="16002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21" name="Rectangle 20"/>
          <p:cNvSpPr/>
          <p:nvPr/>
        </p:nvSpPr>
        <p:spPr bwMode="auto">
          <a:xfrm>
            <a:off x="8701880" y="1600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22" name="Rectangle 21"/>
          <p:cNvSpPr/>
          <p:nvPr/>
        </p:nvSpPr>
        <p:spPr bwMode="auto">
          <a:xfrm>
            <a:off x="9311480" y="1600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23" name="Rectangle 22"/>
          <p:cNvSpPr/>
          <p:nvPr/>
        </p:nvSpPr>
        <p:spPr bwMode="auto">
          <a:xfrm>
            <a:off x="9921080" y="1600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24" name="Straight Arrow Connector 23"/>
          <p:cNvCxnSpPr>
            <a:stCxn id="19" idx="2"/>
            <a:endCxn id="20" idx="0"/>
          </p:cNvCxnSpPr>
          <p:nvPr/>
        </p:nvCxnSpPr>
        <p:spPr bwMode="auto">
          <a:xfrm flipH="1">
            <a:off x="8339930" y="1295400"/>
            <a:ext cx="9144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Straight Arrow Connector 24"/>
          <p:cNvCxnSpPr>
            <a:stCxn id="19" idx="2"/>
            <a:endCxn id="21" idx="0"/>
          </p:cNvCxnSpPr>
          <p:nvPr/>
        </p:nvCxnSpPr>
        <p:spPr bwMode="auto">
          <a:xfrm flipH="1">
            <a:off x="8968580" y="12954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19" idx="2"/>
            <a:endCxn id="22" idx="0"/>
          </p:cNvCxnSpPr>
          <p:nvPr/>
        </p:nvCxnSpPr>
        <p:spPr bwMode="auto">
          <a:xfrm>
            <a:off x="9254330" y="12954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Straight Arrow Connector 26"/>
          <p:cNvCxnSpPr>
            <a:stCxn id="19" idx="2"/>
            <a:endCxn id="23" idx="0"/>
          </p:cNvCxnSpPr>
          <p:nvPr/>
        </p:nvCxnSpPr>
        <p:spPr bwMode="auto">
          <a:xfrm>
            <a:off x="9254330" y="12954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Rounded Rectangle 27"/>
          <p:cNvSpPr/>
          <p:nvPr/>
        </p:nvSpPr>
        <p:spPr bwMode="auto">
          <a:xfrm>
            <a:off x="7620000" y="2057400"/>
            <a:ext cx="700880" cy="3048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SAX</a:t>
            </a:r>
          </a:p>
        </p:txBody>
      </p:sp>
      <p:sp>
        <p:nvSpPr>
          <p:cNvPr id="29" name="Rounded Rectangle 28"/>
          <p:cNvSpPr/>
          <p:nvPr/>
        </p:nvSpPr>
        <p:spPr bwMode="auto">
          <a:xfrm>
            <a:off x="8382000" y="2057400"/>
            <a:ext cx="700880" cy="3048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DOM</a:t>
            </a:r>
          </a:p>
        </p:txBody>
      </p:sp>
      <p:cxnSp>
        <p:nvCxnSpPr>
          <p:cNvPr id="30" name="Straight Arrow Connector 29"/>
          <p:cNvCxnSpPr>
            <a:stCxn id="20" idx="2"/>
            <a:endCxn id="28" idx="0"/>
          </p:cNvCxnSpPr>
          <p:nvPr/>
        </p:nvCxnSpPr>
        <p:spPr bwMode="auto">
          <a:xfrm flipH="1">
            <a:off x="7970440" y="1905000"/>
            <a:ext cx="36949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Straight Arrow Connector 30"/>
          <p:cNvCxnSpPr>
            <a:stCxn id="20" idx="2"/>
            <a:endCxn id="29" idx="0"/>
          </p:cNvCxnSpPr>
          <p:nvPr/>
        </p:nvCxnSpPr>
        <p:spPr bwMode="auto">
          <a:xfrm>
            <a:off x="8339930" y="1905000"/>
            <a:ext cx="39251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ounded Rectangle 57"/>
          <p:cNvSpPr>
            <a:spLocks noChangeArrowheads="1"/>
          </p:cNvSpPr>
          <p:nvPr/>
        </p:nvSpPr>
        <p:spPr bwMode="auto">
          <a:xfrm>
            <a:off x="2057401" y="914400"/>
            <a:ext cx="2193925" cy="2286000"/>
          </a:xfrm>
          <a:prstGeom prst="roundRect">
            <a:avLst>
              <a:gd name="adj" fmla="val 16667"/>
            </a:avLst>
          </a:prstGeom>
          <a:solidFill>
            <a:srgbClr val="CCCCFF"/>
          </a:solidFill>
          <a:ln w="9525" algn="ctr">
            <a:solidFill>
              <a:schemeClr val="tx1"/>
            </a:solidFill>
            <a:round/>
            <a:headEnd/>
            <a:tailEnd/>
          </a:ln>
        </p:spPr>
        <p:txBody>
          <a:bodyPr/>
          <a:lstStyle/>
          <a:p>
            <a:r>
              <a:rPr lang="en-US" sz="1600" dirty="0"/>
              <a:t>XML Data Consumer</a:t>
            </a:r>
          </a:p>
        </p:txBody>
      </p:sp>
      <p:sp>
        <p:nvSpPr>
          <p:cNvPr id="21507" name="Title 1"/>
          <p:cNvSpPr>
            <a:spLocks noGrp="1"/>
          </p:cNvSpPr>
          <p:nvPr>
            <p:ph type="title"/>
          </p:nvPr>
        </p:nvSpPr>
        <p:spPr>
          <a:xfrm>
            <a:off x="2971800" y="0"/>
            <a:ext cx="7620000" cy="623888"/>
          </a:xfrm>
        </p:spPr>
        <p:txBody>
          <a:bodyPr/>
          <a:lstStyle/>
          <a:p>
            <a:r>
              <a:rPr lang="en-US" sz="2400" dirty="0" err="1">
                <a:latin typeface="Arial" charset="0"/>
                <a:cs typeface="Arial" charset="0"/>
              </a:rPr>
              <a:t>DocumentBuilderFactory</a:t>
            </a:r>
            <a:r>
              <a:rPr lang="en-US" sz="2400" dirty="0">
                <a:latin typeface="Arial" charset="0"/>
                <a:cs typeface="Arial" charset="0"/>
              </a:rPr>
              <a:t> &amp; </a:t>
            </a:r>
            <a:r>
              <a:rPr lang="en-US" sz="2400" dirty="0" err="1">
                <a:latin typeface="Arial" charset="0"/>
                <a:cs typeface="Arial" charset="0"/>
              </a:rPr>
              <a:t>DocumentBuilder</a:t>
            </a:r>
            <a:r>
              <a:rPr lang="en-US" sz="2400" dirty="0">
                <a:latin typeface="Arial" charset="0"/>
                <a:cs typeface="Arial" charset="0"/>
              </a:rPr>
              <a:t> </a:t>
            </a:r>
            <a:endParaRPr lang="en-US" sz="2400" dirty="0"/>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F8F34F5-3164-46BB-8419-DA2FCD49F4B5}" type="slidenum">
              <a:rPr lang="en-US" smtClean="0">
                <a:solidFill>
                  <a:schemeClr val="tx2"/>
                </a:solidFill>
              </a:rPr>
              <a:pPr/>
              <a:t>62</a:t>
            </a:fld>
            <a:endParaRPr lang="en-US">
              <a:solidFill>
                <a:schemeClr val="tx2"/>
              </a:solidFill>
            </a:endParaRPr>
          </a:p>
        </p:txBody>
      </p:sp>
      <p:sp>
        <p:nvSpPr>
          <p:cNvPr id="7" name="Flowchart: Stored Data 6"/>
          <p:cNvSpPr>
            <a:spLocks noChangeArrowheads="1"/>
          </p:cNvSpPr>
          <p:nvPr/>
        </p:nvSpPr>
        <p:spPr bwMode="auto">
          <a:xfrm>
            <a:off x="5173663" y="3162300"/>
            <a:ext cx="1676400" cy="609600"/>
          </a:xfrm>
          <a:prstGeom prst="flowChartOnlineStorage">
            <a:avLst/>
          </a:prstGeom>
          <a:solidFill>
            <a:srgbClr val="FFFFCC"/>
          </a:solidFill>
          <a:ln w="9525" algn="ctr">
            <a:solidFill>
              <a:schemeClr val="tx1"/>
            </a:solidFill>
            <a:round/>
            <a:headEnd/>
            <a:tailEnd/>
          </a:ln>
        </p:spPr>
        <p:txBody>
          <a:bodyPr/>
          <a:lstStyle/>
          <a:p>
            <a:endParaRPr lang="en-US"/>
          </a:p>
        </p:txBody>
      </p:sp>
      <p:sp>
        <p:nvSpPr>
          <p:cNvPr id="8" name="Flowchart: Stored Data 7"/>
          <p:cNvSpPr/>
          <p:nvPr/>
        </p:nvSpPr>
        <p:spPr bwMode="auto">
          <a:xfrm>
            <a:off x="5173663" y="3848100"/>
            <a:ext cx="1676400" cy="609600"/>
          </a:xfrm>
          <a:prstGeom prst="flowChartOnlineStorag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9" name="Flowchart: Stored Data 8"/>
          <p:cNvSpPr/>
          <p:nvPr/>
        </p:nvSpPr>
        <p:spPr bwMode="auto">
          <a:xfrm>
            <a:off x="5173663" y="4533900"/>
            <a:ext cx="1676400" cy="609600"/>
          </a:xfrm>
          <a:prstGeom prst="flowChartOnlineStorag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10" name="Flowchart: Stored Data 9"/>
          <p:cNvSpPr/>
          <p:nvPr/>
        </p:nvSpPr>
        <p:spPr bwMode="auto">
          <a:xfrm>
            <a:off x="5173663" y="5219700"/>
            <a:ext cx="1676400" cy="609600"/>
          </a:xfrm>
          <a:prstGeom prst="flowChartOnlineStorag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grpSp>
        <p:nvGrpSpPr>
          <p:cNvPr id="2" name="Group 38"/>
          <p:cNvGrpSpPr>
            <a:grpSpLocks/>
          </p:cNvGrpSpPr>
          <p:nvPr/>
        </p:nvGrpSpPr>
        <p:grpSpPr bwMode="auto">
          <a:xfrm>
            <a:off x="6773863" y="3162300"/>
            <a:ext cx="1676400" cy="2667000"/>
            <a:chOff x="4488326" y="2590800"/>
            <a:chExt cx="1676400" cy="2667000"/>
          </a:xfrm>
        </p:grpSpPr>
        <p:sp>
          <p:nvSpPr>
            <p:cNvPr id="21550" name="Flowchart: Stored Data 10"/>
            <p:cNvSpPr>
              <a:spLocks noChangeArrowheads="1"/>
            </p:cNvSpPr>
            <p:nvPr/>
          </p:nvSpPr>
          <p:spPr bwMode="auto">
            <a:xfrm>
              <a:off x="4488326" y="2590800"/>
              <a:ext cx="1676400" cy="609600"/>
            </a:xfrm>
            <a:prstGeom prst="flowChartOnlineStorage">
              <a:avLst/>
            </a:prstGeom>
            <a:solidFill>
              <a:srgbClr val="FFFFCC"/>
            </a:solidFill>
            <a:ln w="9525" algn="ctr">
              <a:solidFill>
                <a:schemeClr val="tx1"/>
              </a:solidFill>
              <a:round/>
              <a:headEnd/>
              <a:tailEnd/>
            </a:ln>
          </p:spPr>
          <p:txBody>
            <a:bodyPr/>
            <a:lstStyle/>
            <a:p>
              <a:r>
                <a:rPr lang="en-US"/>
                <a:t>Content Handler</a:t>
              </a:r>
            </a:p>
          </p:txBody>
        </p:sp>
        <p:sp>
          <p:nvSpPr>
            <p:cNvPr id="13" name="Flowchart: Stored Data 12"/>
            <p:cNvSpPr/>
            <p:nvPr/>
          </p:nvSpPr>
          <p:spPr bwMode="auto">
            <a:xfrm>
              <a:off x="4488326" y="3276600"/>
              <a:ext cx="1676400" cy="609600"/>
            </a:xfrm>
            <a:prstGeom prst="flowChartOnlineStorag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Error Handler</a:t>
              </a:r>
            </a:p>
          </p:txBody>
        </p:sp>
        <p:sp>
          <p:nvSpPr>
            <p:cNvPr id="14" name="Flowchart: Stored Data 13"/>
            <p:cNvSpPr/>
            <p:nvPr/>
          </p:nvSpPr>
          <p:spPr bwMode="auto">
            <a:xfrm>
              <a:off x="4488326" y="3962400"/>
              <a:ext cx="1676400" cy="609600"/>
            </a:xfrm>
            <a:prstGeom prst="flowChartOnlineStorag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DTD</a:t>
              </a:r>
            </a:p>
            <a:p>
              <a:pPr>
                <a:defRPr/>
              </a:pPr>
              <a:r>
                <a:rPr lang="en-US" dirty="0"/>
                <a:t>Handler</a:t>
              </a:r>
            </a:p>
          </p:txBody>
        </p:sp>
        <p:sp>
          <p:nvSpPr>
            <p:cNvPr id="15" name="Flowchart: Stored Data 14"/>
            <p:cNvSpPr/>
            <p:nvPr/>
          </p:nvSpPr>
          <p:spPr bwMode="auto">
            <a:xfrm>
              <a:off x="4488326" y="4648200"/>
              <a:ext cx="1676400" cy="609600"/>
            </a:xfrm>
            <a:prstGeom prst="flowChartOnlineStorag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dirty="0"/>
                <a:t>Entity</a:t>
              </a:r>
            </a:p>
            <a:p>
              <a:pPr>
                <a:defRPr/>
              </a:pPr>
              <a:r>
                <a:rPr lang="en-US" dirty="0"/>
                <a:t>Handler</a:t>
              </a:r>
            </a:p>
          </p:txBody>
        </p:sp>
      </p:grpSp>
      <p:grpSp>
        <p:nvGrpSpPr>
          <p:cNvPr id="3" name="Group 39"/>
          <p:cNvGrpSpPr>
            <a:grpSpLocks/>
          </p:cNvGrpSpPr>
          <p:nvPr/>
        </p:nvGrpSpPr>
        <p:grpSpPr bwMode="auto">
          <a:xfrm>
            <a:off x="4953000" y="5829301"/>
            <a:ext cx="1219200" cy="989013"/>
            <a:chOff x="2888126" y="5335588"/>
            <a:chExt cx="1219200" cy="1141412"/>
          </a:xfrm>
        </p:grpSpPr>
        <p:sp>
          <p:nvSpPr>
            <p:cNvPr id="17" name="Snip Single Corner Rectangle 16"/>
            <p:cNvSpPr/>
            <p:nvPr/>
          </p:nvSpPr>
          <p:spPr bwMode="auto">
            <a:xfrm>
              <a:off x="2888126" y="5562771"/>
              <a:ext cx="1219200" cy="914229"/>
            </a:xfrm>
            <a:prstGeom prst="snip1Rect">
              <a:avLst/>
            </a:prstGeom>
            <a:solidFill>
              <a:srgbClr val="CCECFF"/>
            </a:solidFill>
            <a:ln w="9525" cap="flat" cmpd="sng" algn="ctr">
              <a:solidFill>
                <a:schemeClr val="tx1"/>
              </a:solidFill>
              <a:prstDash val="solid"/>
              <a:round/>
              <a:headEnd type="none" w="med" len="med"/>
              <a:tailEnd type="none" w="med" len="med"/>
            </a:ln>
            <a:effectLst/>
          </p:spPr>
          <p:txBody>
            <a:bodyPr/>
            <a:lstStyle/>
            <a:p>
              <a:pPr>
                <a:defRPr/>
              </a:pPr>
              <a:r>
                <a:rPr lang="en-US" dirty="0"/>
                <a:t>XML Document</a:t>
              </a:r>
            </a:p>
          </p:txBody>
        </p:sp>
        <p:cxnSp>
          <p:nvCxnSpPr>
            <p:cNvPr id="21549" name="Straight Arrow Connector 27"/>
            <p:cNvCxnSpPr>
              <a:cxnSpLocks noChangeShapeType="1"/>
              <a:stCxn id="17" idx="3"/>
            </p:cNvCxnSpPr>
            <p:nvPr/>
          </p:nvCxnSpPr>
          <p:spPr bwMode="auto">
            <a:xfrm rot="5400000" flipH="1" flipV="1">
              <a:off x="3383823" y="5448697"/>
              <a:ext cx="227806"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9" name="TextBox 18"/>
          <p:cNvSpPr txBox="1">
            <a:spLocks noChangeArrowheads="1"/>
          </p:cNvSpPr>
          <p:nvPr/>
        </p:nvSpPr>
        <p:spPr bwMode="auto">
          <a:xfrm>
            <a:off x="6850064" y="2478088"/>
            <a:ext cx="22177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Default handlers</a:t>
            </a:r>
          </a:p>
          <a:p>
            <a:r>
              <a:rPr lang="en-US"/>
              <a:t>Or from other sources</a:t>
            </a:r>
          </a:p>
        </p:txBody>
      </p:sp>
      <p:grpSp>
        <p:nvGrpSpPr>
          <p:cNvPr id="4" name="Group 21"/>
          <p:cNvGrpSpPr>
            <a:grpSpLocks/>
          </p:cNvGrpSpPr>
          <p:nvPr/>
        </p:nvGrpSpPr>
        <p:grpSpPr bwMode="auto">
          <a:xfrm>
            <a:off x="1828801" y="3162300"/>
            <a:ext cx="4640263" cy="2667000"/>
            <a:chOff x="457200" y="2896475"/>
            <a:chExt cx="4640263" cy="2667713"/>
          </a:xfrm>
        </p:grpSpPr>
        <p:cxnSp>
          <p:nvCxnSpPr>
            <p:cNvPr id="21543" name="Straight Arrow Connector 21"/>
            <p:cNvCxnSpPr>
              <a:cxnSpLocks noChangeShapeType="1"/>
              <a:stCxn id="24" idx="3"/>
              <a:endCxn id="26" idx="1"/>
            </p:cNvCxnSpPr>
            <p:nvPr/>
          </p:nvCxnSpPr>
          <p:spPr bwMode="auto">
            <a:xfrm flipV="1">
              <a:off x="2575720" y="4230332"/>
              <a:ext cx="70088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 name="Rounded Rectangle 6"/>
            <p:cNvSpPr>
              <a:spLocks noChangeArrowheads="1"/>
            </p:cNvSpPr>
            <p:nvPr/>
          </p:nvSpPr>
          <p:spPr bwMode="auto">
            <a:xfrm>
              <a:off x="457200" y="3774598"/>
              <a:ext cx="2119313" cy="914644"/>
            </a:xfrm>
            <a:prstGeom prst="roundRect">
              <a:avLst>
                <a:gd name="adj" fmla="val 16667"/>
              </a:avLst>
            </a:prstGeom>
            <a:solidFill>
              <a:schemeClr val="accent1">
                <a:lumMod val="60000"/>
                <a:lumOff val="40000"/>
              </a:schemeClr>
            </a:solidFill>
            <a:ln w="9525" algn="ctr">
              <a:solidFill>
                <a:schemeClr val="tx1"/>
              </a:solidFill>
              <a:round/>
              <a:headEnd/>
              <a:tailEnd/>
            </a:ln>
          </p:spPr>
          <p:txBody>
            <a:bodyPr/>
            <a:lstStyle/>
            <a:p>
              <a:pPr>
                <a:defRPr/>
              </a:pPr>
              <a:r>
                <a:rPr lang="en-US" dirty="0" err="1"/>
                <a:t>DocumentBuilder</a:t>
              </a:r>
              <a:r>
                <a:rPr lang="en-US" dirty="0"/>
                <a:t> Factory class</a:t>
              </a:r>
            </a:p>
          </p:txBody>
        </p:sp>
        <p:grpSp>
          <p:nvGrpSpPr>
            <p:cNvPr id="21545" name="Group 58"/>
            <p:cNvGrpSpPr>
              <a:grpSpLocks/>
            </p:cNvGrpSpPr>
            <p:nvPr/>
          </p:nvGrpSpPr>
          <p:grpSpPr bwMode="auto">
            <a:xfrm>
              <a:off x="3276600" y="2896475"/>
              <a:ext cx="1820863" cy="2667713"/>
              <a:chOff x="3276600" y="2896475"/>
              <a:chExt cx="1820863" cy="2667713"/>
            </a:xfrm>
          </p:grpSpPr>
          <p:sp>
            <p:nvSpPr>
              <p:cNvPr id="26" name="Rectangle 11"/>
              <p:cNvSpPr>
                <a:spLocks noChangeArrowheads="1"/>
              </p:cNvSpPr>
              <p:nvPr/>
            </p:nvSpPr>
            <p:spPr bwMode="auto">
              <a:xfrm>
                <a:off x="3276600" y="2896475"/>
                <a:ext cx="1820863" cy="2667713"/>
              </a:xfrm>
              <a:prstGeom prst="rect">
                <a:avLst/>
              </a:prstGeom>
              <a:solidFill>
                <a:schemeClr val="accent1">
                  <a:lumMod val="60000"/>
                  <a:lumOff val="40000"/>
                </a:schemeClr>
              </a:solidFill>
              <a:ln w="9525" algn="ctr">
                <a:solidFill>
                  <a:schemeClr val="tx1"/>
                </a:solidFill>
                <a:round/>
                <a:headEnd/>
                <a:tailEnd/>
              </a:ln>
            </p:spPr>
            <p:txBody>
              <a:bodyPr/>
              <a:lstStyle/>
              <a:p>
                <a:pPr>
                  <a:defRPr/>
                </a:pPr>
                <a:r>
                  <a:rPr lang="en-US" dirty="0" err="1"/>
                  <a:t>DOMParser</a:t>
                </a:r>
                <a:r>
                  <a:rPr lang="en-US" dirty="0"/>
                  <a:t> Interface</a:t>
                </a:r>
              </a:p>
            </p:txBody>
          </p:sp>
          <p:sp>
            <p:nvSpPr>
              <p:cNvPr id="21547" name="Rectangle 26"/>
              <p:cNvSpPr>
                <a:spLocks noChangeArrowheads="1"/>
              </p:cNvSpPr>
              <p:nvPr/>
            </p:nvSpPr>
            <p:spPr bwMode="auto">
              <a:xfrm>
                <a:off x="3436938" y="3506788"/>
                <a:ext cx="1516063" cy="1903412"/>
              </a:xfrm>
              <a:prstGeom prst="rect">
                <a:avLst/>
              </a:prstGeom>
              <a:solidFill>
                <a:schemeClr val="bg1"/>
              </a:solidFill>
              <a:ln w="9525" algn="ctr">
                <a:solidFill>
                  <a:schemeClr val="tx1"/>
                </a:solidFill>
                <a:round/>
                <a:headEnd/>
                <a:tailEnd/>
              </a:ln>
            </p:spPr>
            <p:txBody>
              <a:bodyPr/>
              <a:lstStyle/>
              <a:p>
                <a:endParaRPr lang="en-US"/>
              </a:p>
            </p:txBody>
          </p:sp>
        </p:grpSp>
      </p:grpSp>
      <p:sp>
        <p:nvSpPr>
          <p:cNvPr id="28" name="Rectangle 27"/>
          <p:cNvSpPr>
            <a:spLocks noChangeArrowheads="1"/>
          </p:cNvSpPr>
          <p:nvPr/>
        </p:nvSpPr>
        <p:spPr bwMode="auto">
          <a:xfrm>
            <a:off x="4800601" y="3771901"/>
            <a:ext cx="1516063" cy="1903413"/>
          </a:xfrm>
          <a:prstGeom prst="rect">
            <a:avLst/>
          </a:prstGeom>
          <a:solidFill>
            <a:srgbClr val="FFFF00"/>
          </a:solidFill>
          <a:ln w="9525" algn="ctr">
            <a:solidFill>
              <a:schemeClr val="tx1"/>
            </a:solidFill>
            <a:round/>
            <a:headEnd/>
            <a:tailEnd/>
          </a:ln>
        </p:spPr>
        <p:txBody>
          <a:bodyPr/>
          <a:lstStyle/>
          <a:p>
            <a:r>
              <a:rPr lang="en-US"/>
              <a:t>Document Builder</a:t>
            </a:r>
          </a:p>
        </p:txBody>
      </p:sp>
      <p:cxnSp>
        <p:nvCxnSpPr>
          <p:cNvPr id="29" name="Straight Arrow Connector 28"/>
          <p:cNvCxnSpPr>
            <a:cxnSpLocks noChangeShapeType="1"/>
            <a:stCxn id="28" idx="0"/>
            <a:endCxn id="21541" idx="4"/>
          </p:cNvCxnSpPr>
          <p:nvPr/>
        </p:nvCxnSpPr>
        <p:spPr bwMode="auto">
          <a:xfrm rot="5400000" flipH="1" flipV="1">
            <a:off x="5165725" y="3365500"/>
            <a:ext cx="800100" cy="127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6" name="Group 56"/>
          <p:cNvGrpSpPr>
            <a:grpSpLocks/>
          </p:cNvGrpSpPr>
          <p:nvPr/>
        </p:nvGrpSpPr>
        <p:grpSpPr bwMode="auto">
          <a:xfrm>
            <a:off x="4495800" y="1295400"/>
            <a:ext cx="1885950" cy="1676400"/>
            <a:chOff x="2971079" y="1295400"/>
            <a:chExt cx="1886237" cy="1676400"/>
          </a:xfrm>
        </p:grpSpPr>
        <p:grpSp>
          <p:nvGrpSpPr>
            <p:cNvPr id="21524" name="Group 31"/>
            <p:cNvGrpSpPr>
              <a:grpSpLocks/>
            </p:cNvGrpSpPr>
            <p:nvPr/>
          </p:nvGrpSpPr>
          <p:grpSpPr bwMode="auto">
            <a:xfrm>
              <a:off x="3809279" y="2496344"/>
              <a:ext cx="534121" cy="475456"/>
              <a:chOff x="2742479" y="2058988"/>
              <a:chExt cx="534121" cy="475456"/>
            </a:xfrm>
          </p:grpSpPr>
          <p:sp>
            <p:nvSpPr>
              <p:cNvPr id="21541" name="Oval 20"/>
              <p:cNvSpPr>
                <a:spLocks noChangeArrowheads="1"/>
              </p:cNvSpPr>
              <p:nvPr/>
            </p:nvSpPr>
            <p:spPr bwMode="auto">
              <a:xfrm>
                <a:off x="2743200" y="2058988"/>
                <a:ext cx="475456" cy="475456"/>
              </a:xfrm>
              <a:prstGeom prst="ellipse">
                <a:avLst/>
              </a:prstGeom>
              <a:solidFill>
                <a:srgbClr val="CCECFF"/>
              </a:solidFill>
              <a:ln w="9525" algn="ctr">
                <a:solidFill>
                  <a:schemeClr val="tx1"/>
                </a:solidFill>
                <a:round/>
                <a:headEnd/>
                <a:tailEnd/>
              </a:ln>
            </p:spPr>
            <p:txBody>
              <a:bodyPr/>
              <a:lstStyle/>
              <a:p>
                <a:pPr algn="ctr"/>
                <a:endParaRPr lang="en-US" sz="1400"/>
              </a:p>
            </p:txBody>
          </p:sp>
          <p:sp>
            <p:nvSpPr>
              <p:cNvPr id="21542" name="TextBox 30"/>
              <p:cNvSpPr txBox="1">
                <a:spLocks noChangeArrowheads="1"/>
              </p:cNvSpPr>
              <p:nvPr/>
            </p:nvSpPr>
            <p:spPr bwMode="auto">
              <a:xfrm>
                <a:off x="2742479" y="2133600"/>
                <a:ext cx="5341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1400"/>
                  <a:t>node</a:t>
                </a:r>
              </a:p>
            </p:txBody>
          </p:sp>
        </p:grpSp>
        <p:grpSp>
          <p:nvGrpSpPr>
            <p:cNvPr id="21525" name="Group 33"/>
            <p:cNvGrpSpPr>
              <a:grpSpLocks/>
            </p:cNvGrpSpPr>
            <p:nvPr/>
          </p:nvGrpSpPr>
          <p:grpSpPr bwMode="auto">
            <a:xfrm>
              <a:off x="3681706" y="1295400"/>
              <a:ext cx="534121" cy="475456"/>
              <a:chOff x="2742479" y="2058988"/>
              <a:chExt cx="534121" cy="475456"/>
            </a:xfrm>
          </p:grpSpPr>
          <p:sp>
            <p:nvSpPr>
              <p:cNvPr id="21539" name="Oval 34"/>
              <p:cNvSpPr>
                <a:spLocks noChangeArrowheads="1"/>
              </p:cNvSpPr>
              <p:nvPr/>
            </p:nvSpPr>
            <p:spPr bwMode="auto">
              <a:xfrm>
                <a:off x="2743200" y="2058988"/>
                <a:ext cx="475456" cy="475456"/>
              </a:xfrm>
              <a:prstGeom prst="ellipse">
                <a:avLst/>
              </a:prstGeom>
              <a:solidFill>
                <a:srgbClr val="CCECFF"/>
              </a:solidFill>
              <a:ln w="9525" algn="ctr">
                <a:solidFill>
                  <a:schemeClr val="tx1"/>
                </a:solidFill>
                <a:round/>
                <a:headEnd/>
                <a:tailEnd/>
              </a:ln>
            </p:spPr>
            <p:txBody>
              <a:bodyPr/>
              <a:lstStyle/>
              <a:p>
                <a:pPr algn="ctr"/>
                <a:endParaRPr lang="en-US" sz="1400"/>
              </a:p>
            </p:txBody>
          </p:sp>
          <p:sp>
            <p:nvSpPr>
              <p:cNvPr id="21540" name="TextBox 35"/>
              <p:cNvSpPr txBox="1">
                <a:spLocks noChangeArrowheads="1"/>
              </p:cNvSpPr>
              <p:nvPr/>
            </p:nvSpPr>
            <p:spPr bwMode="auto">
              <a:xfrm>
                <a:off x="2742479" y="2133600"/>
                <a:ext cx="5341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1400"/>
                  <a:t>node</a:t>
                </a:r>
              </a:p>
            </p:txBody>
          </p:sp>
        </p:grpSp>
        <p:grpSp>
          <p:nvGrpSpPr>
            <p:cNvPr id="21526" name="Group 36"/>
            <p:cNvGrpSpPr>
              <a:grpSpLocks/>
            </p:cNvGrpSpPr>
            <p:nvPr/>
          </p:nvGrpSpPr>
          <p:grpSpPr bwMode="auto">
            <a:xfrm>
              <a:off x="2971079" y="1295400"/>
              <a:ext cx="534121" cy="475456"/>
              <a:chOff x="2742479" y="2058988"/>
              <a:chExt cx="534121" cy="475456"/>
            </a:xfrm>
          </p:grpSpPr>
          <p:sp>
            <p:nvSpPr>
              <p:cNvPr id="21537" name="Oval 37"/>
              <p:cNvSpPr>
                <a:spLocks noChangeArrowheads="1"/>
              </p:cNvSpPr>
              <p:nvPr/>
            </p:nvSpPr>
            <p:spPr bwMode="auto">
              <a:xfrm>
                <a:off x="2743200" y="2058988"/>
                <a:ext cx="475456" cy="475456"/>
              </a:xfrm>
              <a:prstGeom prst="ellipse">
                <a:avLst/>
              </a:prstGeom>
              <a:solidFill>
                <a:srgbClr val="CCECFF"/>
              </a:solidFill>
              <a:ln w="9525" algn="ctr">
                <a:solidFill>
                  <a:schemeClr val="tx1"/>
                </a:solidFill>
                <a:round/>
                <a:headEnd/>
                <a:tailEnd/>
              </a:ln>
            </p:spPr>
            <p:txBody>
              <a:bodyPr/>
              <a:lstStyle/>
              <a:p>
                <a:pPr algn="ctr"/>
                <a:endParaRPr lang="en-US" sz="1400"/>
              </a:p>
            </p:txBody>
          </p:sp>
          <p:sp>
            <p:nvSpPr>
              <p:cNvPr id="21538" name="TextBox 38"/>
              <p:cNvSpPr txBox="1">
                <a:spLocks noChangeArrowheads="1"/>
              </p:cNvSpPr>
              <p:nvPr/>
            </p:nvSpPr>
            <p:spPr bwMode="auto">
              <a:xfrm>
                <a:off x="2742479" y="2133600"/>
                <a:ext cx="5341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1400"/>
                  <a:t>node</a:t>
                </a:r>
              </a:p>
            </p:txBody>
          </p:sp>
        </p:grpSp>
        <p:grpSp>
          <p:nvGrpSpPr>
            <p:cNvPr id="21527" name="Group 39"/>
            <p:cNvGrpSpPr>
              <a:grpSpLocks/>
            </p:cNvGrpSpPr>
            <p:nvPr/>
          </p:nvGrpSpPr>
          <p:grpSpPr bwMode="auto">
            <a:xfrm>
              <a:off x="4323195" y="2002631"/>
              <a:ext cx="534121" cy="475456"/>
              <a:chOff x="2742479" y="2058988"/>
              <a:chExt cx="534121" cy="475456"/>
            </a:xfrm>
          </p:grpSpPr>
          <p:sp>
            <p:nvSpPr>
              <p:cNvPr id="21535" name="Oval 40"/>
              <p:cNvSpPr>
                <a:spLocks noChangeArrowheads="1"/>
              </p:cNvSpPr>
              <p:nvPr/>
            </p:nvSpPr>
            <p:spPr bwMode="auto">
              <a:xfrm>
                <a:off x="2743200" y="2058988"/>
                <a:ext cx="475456" cy="475456"/>
              </a:xfrm>
              <a:prstGeom prst="ellipse">
                <a:avLst/>
              </a:prstGeom>
              <a:solidFill>
                <a:srgbClr val="CCECFF"/>
              </a:solidFill>
              <a:ln w="9525" algn="ctr">
                <a:solidFill>
                  <a:schemeClr val="tx1"/>
                </a:solidFill>
                <a:round/>
                <a:headEnd/>
                <a:tailEnd/>
              </a:ln>
            </p:spPr>
            <p:txBody>
              <a:bodyPr/>
              <a:lstStyle/>
              <a:p>
                <a:pPr algn="ctr"/>
                <a:endParaRPr lang="en-US" sz="1400"/>
              </a:p>
            </p:txBody>
          </p:sp>
          <p:sp>
            <p:nvSpPr>
              <p:cNvPr id="21536" name="TextBox 41"/>
              <p:cNvSpPr txBox="1">
                <a:spLocks noChangeArrowheads="1"/>
              </p:cNvSpPr>
              <p:nvPr/>
            </p:nvSpPr>
            <p:spPr bwMode="auto">
              <a:xfrm>
                <a:off x="2742479" y="2133600"/>
                <a:ext cx="5341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1400"/>
                  <a:t>node</a:t>
                </a:r>
              </a:p>
            </p:txBody>
          </p:sp>
        </p:grpSp>
        <p:grpSp>
          <p:nvGrpSpPr>
            <p:cNvPr id="21528" name="Group 42"/>
            <p:cNvGrpSpPr>
              <a:grpSpLocks/>
            </p:cNvGrpSpPr>
            <p:nvPr/>
          </p:nvGrpSpPr>
          <p:grpSpPr bwMode="auto">
            <a:xfrm>
              <a:off x="3352800" y="2020888"/>
              <a:ext cx="534121" cy="475456"/>
              <a:chOff x="2742479" y="2058988"/>
              <a:chExt cx="534121" cy="475456"/>
            </a:xfrm>
          </p:grpSpPr>
          <p:sp>
            <p:nvSpPr>
              <p:cNvPr id="21533" name="Oval 43"/>
              <p:cNvSpPr>
                <a:spLocks noChangeArrowheads="1"/>
              </p:cNvSpPr>
              <p:nvPr/>
            </p:nvSpPr>
            <p:spPr bwMode="auto">
              <a:xfrm>
                <a:off x="2743200" y="2058988"/>
                <a:ext cx="475456" cy="475456"/>
              </a:xfrm>
              <a:prstGeom prst="ellipse">
                <a:avLst/>
              </a:prstGeom>
              <a:solidFill>
                <a:srgbClr val="CCECFF"/>
              </a:solidFill>
              <a:ln w="9525" algn="ctr">
                <a:solidFill>
                  <a:schemeClr val="tx1"/>
                </a:solidFill>
                <a:round/>
                <a:headEnd/>
                <a:tailEnd/>
              </a:ln>
            </p:spPr>
            <p:txBody>
              <a:bodyPr/>
              <a:lstStyle/>
              <a:p>
                <a:pPr algn="ctr"/>
                <a:endParaRPr lang="en-US" sz="1400"/>
              </a:p>
            </p:txBody>
          </p:sp>
          <p:sp>
            <p:nvSpPr>
              <p:cNvPr id="21534" name="TextBox 44"/>
              <p:cNvSpPr txBox="1">
                <a:spLocks noChangeArrowheads="1"/>
              </p:cNvSpPr>
              <p:nvPr/>
            </p:nvSpPr>
            <p:spPr bwMode="auto">
              <a:xfrm>
                <a:off x="2742479" y="2133600"/>
                <a:ext cx="5341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1400"/>
                  <a:t>node</a:t>
                </a:r>
              </a:p>
            </p:txBody>
          </p:sp>
        </p:grpSp>
        <p:cxnSp>
          <p:nvCxnSpPr>
            <p:cNvPr id="21529" name="Straight Arrow Connector 46"/>
            <p:cNvCxnSpPr>
              <a:cxnSpLocks noChangeShapeType="1"/>
              <a:stCxn id="21541" idx="1"/>
              <a:endCxn id="21533" idx="5"/>
            </p:cNvCxnSpPr>
            <p:nvPr/>
          </p:nvCxnSpPr>
          <p:spPr bwMode="auto">
            <a:xfrm rot="16200000" flipV="1">
              <a:off x="3749860" y="2436203"/>
              <a:ext cx="139258" cy="12028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30" name="Straight Arrow Connector 48"/>
            <p:cNvCxnSpPr>
              <a:cxnSpLocks noChangeShapeType="1"/>
              <a:stCxn id="21541" idx="7"/>
              <a:endCxn id="21535" idx="3"/>
            </p:cNvCxnSpPr>
            <p:nvPr/>
          </p:nvCxnSpPr>
          <p:spPr bwMode="auto">
            <a:xfrm rot="5400000" flipH="1" flipV="1">
              <a:off x="4225929" y="2398357"/>
              <a:ext cx="157515" cy="17771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31" name="Straight Arrow Connector 51"/>
            <p:cNvCxnSpPr>
              <a:cxnSpLocks noChangeShapeType="1"/>
              <a:stCxn id="21533" idx="1"/>
              <a:endCxn id="21537" idx="4"/>
            </p:cNvCxnSpPr>
            <p:nvPr/>
          </p:nvCxnSpPr>
          <p:spPr bwMode="auto">
            <a:xfrm rot="16200000" flipV="1">
              <a:off x="3156509" y="1823876"/>
              <a:ext cx="319661" cy="21362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32" name="Straight Arrow Connector 54"/>
            <p:cNvCxnSpPr>
              <a:cxnSpLocks noChangeShapeType="1"/>
              <a:stCxn id="21533" idx="7"/>
              <a:endCxn id="21539" idx="4"/>
            </p:cNvCxnSpPr>
            <p:nvPr/>
          </p:nvCxnSpPr>
          <p:spPr bwMode="auto">
            <a:xfrm rot="5400000" flipH="1" flipV="1">
              <a:off x="3679921" y="1850284"/>
              <a:ext cx="319661" cy="16080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21520" name="Rectangle 55"/>
          <p:cNvSpPr>
            <a:spLocks noChangeArrowheads="1"/>
          </p:cNvSpPr>
          <p:nvPr/>
        </p:nvSpPr>
        <p:spPr bwMode="auto">
          <a:xfrm>
            <a:off x="1828801" y="4954588"/>
            <a:ext cx="18129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javax.xml.parsers</a:t>
            </a:r>
          </a:p>
          <a:p>
            <a:r>
              <a:rPr lang="en-US"/>
              <a:t>Package</a:t>
            </a:r>
          </a:p>
        </p:txBody>
      </p:sp>
      <p:sp>
        <p:nvSpPr>
          <p:cNvPr id="47" name="Explosion 1 46"/>
          <p:cNvSpPr>
            <a:spLocks noChangeArrowheads="1"/>
          </p:cNvSpPr>
          <p:nvPr/>
        </p:nvSpPr>
        <p:spPr bwMode="auto">
          <a:xfrm>
            <a:off x="4884738" y="4535488"/>
            <a:ext cx="1363662" cy="950912"/>
          </a:xfrm>
          <a:prstGeom prst="irregularSeal1">
            <a:avLst/>
          </a:prstGeom>
          <a:solidFill>
            <a:srgbClr val="FF9900"/>
          </a:solidFill>
          <a:ln w="9525" algn="ctr">
            <a:solidFill>
              <a:schemeClr val="tx1"/>
            </a:solidFill>
            <a:round/>
            <a:headEnd/>
            <a:tailEnd/>
          </a:ln>
        </p:spPr>
        <p:txBody>
          <a:bodyPr/>
          <a:lstStyle/>
          <a:p>
            <a:r>
              <a:rPr lang="en-US" sz="1600"/>
              <a:t>events</a:t>
            </a:r>
          </a:p>
        </p:txBody>
      </p:sp>
      <p:sp>
        <p:nvSpPr>
          <p:cNvPr id="48" name="Flowchart: Connector 47"/>
          <p:cNvSpPr>
            <a:spLocks noChangeArrowheads="1"/>
          </p:cNvSpPr>
          <p:nvPr/>
        </p:nvSpPr>
        <p:spPr bwMode="auto">
          <a:xfrm>
            <a:off x="5715001" y="4916488"/>
            <a:ext cx="265113" cy="265112"/>
          </a:xfrm>
          <a:prstGeom prst="flowChartConnector">
            <a:avLst/>
          </a:prstGeom>
          <a:solidFill>
            <a:srgbClr val="FF9900"/>
          </a:solidFill>
          <a:ln w="9525" algn="ctr">
            <a:solidFill>
              <a:schemeClr val="tx1"/>
            </a:solidFill>
            <a:round/>
            <a:headEnd/>
            <a:tailEnd/>
          </a:ln>
        </p:spPr>
        <p:txBody>
          <a:bodyPr/>
          <a:lstStyle/>
          <a:p>
            <a:endParaRPr lang="en-US"/>
          </a:p>
        </p:txBody>
      </p:sp>
      <p:sp>
        <p:nvSpPr>
          <p:cNvPr id="49" name="Flowchart: Connector 48"/>
          <p:cNvSpPr>
            <a:spLocks noChangeArrowheads="1"/>
          </p:cNvSpPr>
          <p:nvPr/>
        </p:nvSpPr>
        <p:spPr bwMode="auto">
          <a:xfrm>
            <a:off x="5715001" y="4916488"/>
            <a:ext cx="265113" cy="265112"/>
          </a:xfrm>
          <a:prstGeom prst="flowChartConnector">
            <a:avLst/>
          </a:prstGeom>
          <a:solidFill>
            <a:srgbClr val="FF9900"/>
          </a:solidFill>
          <a:ln w="9525" algn="ctr">
            <a:solidFill>
              <a:schemeClr val="tx1"/>
            </a:solidFill>
            <a:round/>
            <a:headEnd/>
            <a:tailEnd/>
          </a:ln>
        </p:spPr>
        <p:txBody>
          <a:bodyPr/>
          <a:lstStyle/>
          <a:p>
            <a:endParaRPr lang="en-US"/>
          </a:p>
        </p:txBody>
      </p:sp>
      <p:sp>
        <p:nvSpPr>
          <p:cNvPr id="50" name="Rectangle 49"/>
          <p:cNvSpPr/>
          <p:nvPr/>
        </p:nvSpPr>
        <p:spPr bwMode="auto">
          <a:xfrm>
            <a:off x="9067800" y="762000"/>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51" name="Rectangle 50"/>
          <p:cNvSpPr/>
          <p:nvPr/>
        </p:nvSpPr>
        <p:spPr bwMode="auto">
          <a:xfrm>
            <a:off x="8286750" y="1371600"/>
            <a:ext cx="533400"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52" name="Rectangle 51"/>
          <p:cNvSpPr/>
          <p:nvPr/>
        </p:nvSpPr>
        <p:spPr bwMode="auto">
          <a:xfrm>
            <a:off x="8915400" y="13716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53" name="Rectangle 52"/>
          <p:cNvSpPr/>
          <p:nvPr/>
        </p:nvSpPr>
        <p:spPr bwMode="auto">
          <a:xfrm>
            <a:off x="9525000" y="13716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54" name="Rectangle 53"/>
          <p:cNvSpPr/>
          <p:nvPr/>
        </p:nvSpPr>
        <p:spPr bwMode="auto">
          <a:xfrm>
            <a:off x="10134600" y="13716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55" name="Straight Arrow Connector 54"/>
          <p:cNvCxnSpPr>
            <a:stCxn id="50" idx="2"/>
            <a:endCxn id="51" idx="0"/>
          </p:cNvCxnSpPr>
          <p:nvPr/>
        </p:nvCxnSpPr>
        <p:spPr bwMode="auto">
          <a:xfrm flipH="1">
            <a:off x="8553450" y="1066800"/>
            <a:ext cx="9144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6" name="Straight Arrow Connector 55"/>
          <p:cNvCxnSpPr>
            <a:stCxn id="50" idx="2"/>
            <a:endCxn id="52" idx="0"/>
          </p:cNvCxnSpPr>
          <p:nvPr/>
        </p:nvCxnSpPr>
        <p:spPr bwMode="auto">
          <a:xfrm flipH="1">
            <a:off x="9182100" y="1066800"/>
            <a:ext cx="2857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a:stCxn id="50" idx="2"/>
            <a:endCxn id="53" idx="0"/>
          </p:cNvCxnSpPr>
          <p:nvPr/>
        </p:nvCxnSpPr>
        <p:spPr bwMode="auto">
          <a:xfrm>
            <a:off x="9467850" y="1066800"/>
            <a:ext cx="3238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8" name="Straight Arrow Connector 57"/>
          <p:cNvCxnSpPr>
            <a:stCxn id="50" idx="2"/>
            <a:endCxn id="54" idx="0"/>
          </p:cNvCxnSpPr>
          <p:nvPr/>
        </p:nvCxnSpPr>
        <p:spPr bwMode="auto">
          <a:xfrm>
            <a:off x="9467850" y="1066800"/>
            <a:ext cx="93345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Rounded Rectangle 58"/>
          <p:cNvSpPr/>
          <p:nvPr/>
        </p:nvSpPr>
        <p:spPr bwMode="auto">
          <a:xfrm>
            <a:off x="7833520" y="1828800"/>
            <a:ext cx="700880" cy="3048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SAX</a:t>
            </a:r>
          </a:p>
        </p:txBody>
      </p:sp>
      <p:sp>
        <p:nvSpPr>
          <p:cNvPr id="60" name="Rounded Rectangle 59"/>
          <p:cNvSpPr/>
          <p:nvPr/>
        </p:nvSpPr>
        <p:spPr bwMode="auto">
          <a:xfrm>
            <a:off x="8595520" y="1828800"/>
            <a:ext cx="700880" cy="3048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DOM</a:t>
            </a:r>
          </a:p>
        </p:txBody>
      </p:sp>
      <p:cxnSp>
        <p:nvCxnSpPr>
          <p:cNvPr id="61" name="Straight Arrow Connector 60"/>
          <p:cNvCxnSpPr>
            <a:stCxn id="51" idx="2"/>
            <a:endCxn id="59" idx="0"/>
          </p:cNvCxnSpPr>
          <p:nvPr/>
        </p:nvCxnSpPr>
        <p:spPr bwMode="auto">
          <a:xfrm flipH="1">
            <a:off x="8183960" y="1676400"/>
            <a:ext cx="36949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2" name="Straight Arrow Connector 61"/>
          <p:cNvCxnSpPr>
            <a:stCxn id="51" idx="2"/>
            <a:endCxn id="60" idx="0"/>
          </p:cNvCxnSpPr>
          <p:nvPr/>
        </p:nvCxnSpPr>
        <p:spPr bwMode="auto">
          <a:xfrm>
            <a:off x="8553450" y="1676400"/>
            <a:ext cx="39251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up)">
                                      <p:cBhvr>
                                        <p:cTn id="11" dur="500"/>
                                        <p:tgtEl>
                                          <p:spTgt spid="6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up)">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1+#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1+#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35" presetClass="path" presetSubtype="0" accel="50000" decel="50000" fill="hold" nodeType="afterEffect">
                                  <p:stCondLst>
                                    <p:cond delay="0"/>
                                  </p:stCondLst>
                                  <p:childTnLst>
                                    <p:animMotion origin="layout" path="M 4.72222E-6 -2.22222E-6 L -0.02414 -2.22222E-6 " pathEditMode="relative" rAng="0" ptsTypes="AA">
                                      <p:cBhvr>
                                        <p:cTn id="45" dur="2000" fill="hold"/>
                                        <p:tgtEl>
                                          <p:spTgt spid="2"/>
                                        </p:tgtEl>
                                        <p:attrNameLst>
                                          <p:attrName>ppt_x</p:attrName>
                                          <p:attrName>ppt_y</p:attrName>
                                        </p:attrNameLst>
                                      </p:cBhvr>
                                      <p:rCtr x="-1215" y="0"/>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down)">
                                      <p:cBhvr>
                                        <p:cTn id="50" dur="500"/>
                                        <p:tgtEl>
                                          <p:spTgt spid="3"/>
                                        </p:tgtEl>
                                      </p:cBhvr>
                                    </p:animEffect>
                                  </p:childTnLst>
                                </p:cTn>
                              </p:par>
                            </p:childTnLst>
                          </p:cTn>
                        </p:par>
                        <p:par>
                          <p:cTn id="51" fill="hold" nodeType="afterGroup">
                            <p:stCondLst>
                              <p:cond delay="500"/>
                            </p:stCondLst>
                            <p:childTnLst>
                              <p:par>
                                <p:cTn id="52" presetID="22" presetClass="entr" presetSubtype="4"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down)">
                                      <p:cBhvr>
                                        <p:cTn id="54" dur="500"/>
                                        <p:tgtEl>
                                          <p:spTgt spid="29"/>
                                        </p:tgtEl>
                                      </p:cBhvr>
                                    </p:animEffect>
                                  </p:childTnLst>
                                </p:cTn>
                              </p:par>
                            </p:childTnLst>
                          </p:cTn>
                        </p:par>
                        <p:par>
                          <p:cTn id="55" fill="hold" nodeType="afterGroup">
                            <p:stCondLst>
                              <p:cond delay="1000"/>
                            </p:stCondLst>
                            <p:childTnLst>
                              <p:par>
                                <p:cTn id="56" presetID="22" presetClass="entr" presetSubtype="4"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down)">
                                      <p:cBhvr>
                                        <p:cTn id="58" dur="500"/>
                                        <p:tgtEl>
                                          <p:spTgt spid="6"/>
                                        </p:tgtEl>
                                      </p:cBhvr>
                                    </p:animEffect>
                                  </p:childTnLst>
                                </p:cTn>
                              </p:par>
                            </p:childTnLst>
                          </p:cTn>
                        </p:par>
                        <p:par>
                          <p:cTn id="59" fill="hold" nodeType="afterGroup">
                            <p:stCondLst>
                              <p:cond delay="1500"/>
                            </p:stCondLst>
                            <p:childTnLst>
                              <p:par>
                                <p:cTn id="60" presetID="35" presetClass="path" presetSubtype="0" accel="50000" decel="50000" fill="hold" nodeType="afterEffect">
                                  <p:stCondLst>
                                    <p:cond delay="0"/>
                                  </p:stCondLst>
                                  <p:childTnLst>
                                    <p:animMotion origin="layout" path="M 0 0  L -0.25 0  E" pathEditMode="relative" ptsTypes="">
                                      <p:cBhvr>
                                        <p:cTn id="61" dur="2000" fill="hold"/>
                                        <p:tgtEl>
                                          <p:spTgt spid="6"/>
                                        </p:tgtEl>
                                        <p:attrNameLst>
                                          <p:attrName>ppt_x</p:attrName>
                                          <p:attrName>ppt_y</p:attrName>
                                        </p:attrNameLst>
                                      </p:cBhvr>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47"/>
                                        </p:tgtEl>
                                        <p:attrNameLst>
                                          <p:attrName>style.visibility</p:attrName>
                                        </p:attrNameLst>
                                      </p:cBhvr>
                                      <p:to>
                                        <p:strVal val="visible"/>
                                      </p:to>
                                    </p:set>
                                    <p:anim calcmode="lin" valueType="num">
                                      <p:cBhvr>
                                        <p:cTn id="66" dur="500" fill="hold"/>
                                        <p:tgtEl>
                                          <p:spTgt spid="47"/>
                                        </p:tgtEl>
                                        <p:attrNameLst>
                                          <p:attrName>ppt_w</p:attrName>
                                        </p:attrNameLst>
                                      </p:cBhvr>
                                      <p:tavLst>
                                        <p:tav tm="0">
                                          <p:val>
                                            <p:fltVal val="0"/>
                                          </p:val>
                                        </p:tav>
                                        <p:tav tm="100000">
                                          <p:val>
                                            <p:strVal val="#ppt_w"/>
                                          </p:val>
                                        </p:tav>
                                      </p:tavLst>
                                    </p:anim>
                                    <p:anim calcmode="lin" valueType="num">
                                      <p:cBhvr>
                                        <p:cTn id="67" dur="500" fill="hold"/>
                                        <p:tgtEl>
                                          <p:spTgt spid="47"/>
                                        </p:tgtEl>
                                        <p:attrNameLst>
                                          <p:attrName>ppt_h</p:attrName>
                                        </p:attrNameLst>
                                      </p:cBhvr>
                                      <p:tavLst>
                                        <p:tav tm="0">
                                          <p:val>
                                            <p:fltVal val="0"/>
                                          </p:val>
                                        </p:tav>
                                        <p:tav tm="100000">
                                          <p:val>
                                            <p:strVal val="#ppt_h"/>
                                          </p:val>
                                        </p:tav>
                                      </p:tavLst>
                                    </p:anim>
                                    <p:animEffect transition="in" filter="fade">
                                      <p:cBhvr>
                                        <p:cTn id="68" dur="500"/>
                                        <p:tgtEl>
                                          <p:spTgt spid="4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anim calcmode="lin" valueType="num">
                                      <p:cBhvr>
                                        <p:cTn id="73" dur="500" fill="hold"/>
                                        <p:tgtEl>
                                          <p:spTgt spid="48"/>
                                        </p:tgtEl>
                                        <p:attrNameLst>
                                          <p:attrName>ppt_w</p:attrName>
                                        </p:attrNameLst>
                                      </p:cBhvr>
                                      <p:tavLst>
                                        <p:tav tm="0">
                                          <p:val>
                                            <p:fltVal val="0"/>
                                          </p:val>
                                        </p:tav>
                                        <p:tav tm="100000">
                                          <p:val>
                                            <p:strVal val="#ppt_w"/>
                                          </p:val>
                                        </p:tav>
                                      </p:tavLst>
                                    </p:anim>
                                    <p:anim calcmode="lin" valueType="num">
                                      <p:cBhvr>
                                        <p:cTn id="74" dur="500" fill="hold"/>
                                        <p:tgtEl>
                                          <p:spTgt spid="48"/>
                                        </p:tgtEl>
                                        <p:attrNameLst>
                                          <p:attrName>ppt_h</p:attrName>
                                        </p:attrNameLst>
                                      </p:cBhvr>
                                      <p:tavLst>
                                        <p:tav tm="0">
                                          <p:val>
                                            <p:fltVal val="0"/>
                                          </p:val>
                                        </p:tav>
                                        <p:tav tm="100000">
                                          <p:val>
                                            <p:strVal val="#ppt_h"/>
                                          </p:val>
                                        </p:tav>
                                      </p:tavLst>
                                    </p:anim>
                                    <p:animEffect transition="in" filter="fade">
                                      <p:cBhvr>
                                        <p:cTn id="75" dur="500"/>
                                        <p:tgtEl>
                                          <p:spTgt spid="48"/>
                                        </p:tgtEl>
                                      </p:cBhvr>
                                    </p:animEffect>
                                  </p:childTnLst>
                                </p:cTn>
                              </p:par>
                            </p:childTnLst>
                          </p:cTn>
                        </p:par>
                        <p:par>
                          <p:cTn id="76" fill="hold" nodeType="afterGroup">
                            <p:stCondLst>
                              <p:cond delay="500"/>
                            </p:stCondLst>
                            <p:childTnLst>
                              <p:par>
                                <p:cTn id="77" presetID="42" presetClass="path" presetSubtype="0" accel="50000" decel="50000" fill="hold" grpId="1" nodeType="afterEffect">
                                  <p:stCondLst>
                                    <p:cond delay="0"/>
                                  </p:stCondLst>
                                  <p:childTnLst>
                                    <p:animMotion origin="layout" path="M -3.05556E-6 2.59019E-7 L 0.17101 -0.13044 " pathEditMode="relative" rAng="0" ptsTypes="AA">
                                      <p:cBhvr>
                                        <p:cTn id="78" dur="2000" fill="hold"/>
                                        <p:tgtEl>
                                          <p:spTgt spid="48"/>
                                        </p:tgtEl>
                                        <p:attrNameLst>
                                          <p:attrName>ppt_x</p:attrName>
                                          <p:attrName>ppt_y</p:attrName>
                                        </p:attrNameLst>
                                      </p:cBhvr>
                                      <p:rCtr x="8542" y="-6522"/>
                                    </p:animMotion>
                                  </p:childTnLst>
                                </p:cTn>
                              </p:par>
                            </p:childTnLst>
                          </p:cTn>
                        </p:par>
                        <p:par>
                          <p:cTn id="79" fill="hold" nodeType="afterGroup">
                            <p:stCondLst>
                              <p:cond delay="2500"/>
                            </p:stCondLst>
                            <p:childTnLst>
                              <p:par>
                                <p:cTn id="80" presetID="53" presetClass="entr" presetSubtype="16"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 calcmode="lin" valueType="num">
                                      <p:cBhvr>
                                        <p:cTn id="82" dur="500" fill="hold"/>
                                        <p:tgtEl>
                                          <p:spTgt spid="49"/>
                                        </p:tgtEl>
                                        <p:attrNameLst>
                                          <p:attrName>ppt_w</p:attrName>
                                        </p:attrNameLst>
                                      </p:cBhvr>
                                      <p:tavLst>
                                        <p:tav tm="0">
                                          <p:val>
                                            <p:fltVal val="0"/>
                                          </p:val>
                                        </p:tav>
                                        <p:tav tm="100000">
                                          <p:val>
                                            <p:strVal val="#ppt_w"/>
                                          </p:val>
                                        </p:tav>
                                      </p:tavLst>
                                    </p:anim>
                                    <p:anim calcmode="lin" valueType="num">
                                      <p:cBhvr>
                                        <p:cTn id="83" dur="500" fill="hold"/>
                                        <p:tgtEl>
                                          <p:spTgt spid="49"/>
                                        </p:tgtEl>
                                        <p:attrNameLst>
                                          <p:attrName>ppt_h</p:attrName>
                                        </p:attrNameLst>
                                      </p:cBhvr>
                                      <p:tavLst>
                                        <p:tav tm="0">
                                          <p:val>
                                            <p:fltVal val="0"/>
                                          </p:val>
                                        </p:tav>
                                        <p:tav tm="100000">
                                          <p:val>
                                            <p:strVal val="#ppt_h"/>
                                          </p:val>
                                        </p:tav>
                                      </p:tavLst>
                                    </p:anim>
                                    <p:animEffect transition="in" filter="fade">
                                      <p:cBhvr>
                                        <p:cTn id="84" dur="500"/>
                                        <p:tgtEl>
                                          <p:spTgt spid="49"/>
                                        </p:tgtEl>
                                      </p:cBhvr>
                                    </p:animEffect>
                                  </p:childTnLst>
                                </p:cTn>
                              </p:par>
                            </p:childTnLst>
                          </p:cTn>
                        </p:par>
                        <p:par>
                          <p:cTn id="85" fill="hold" nodeType="afterGroup">
                            <p:stCondLst>
                              <p:cond delay="3000"/>
                            </p:stCondLst>
                            <p:childTnLst>
                              <p:par>
                                <p:cTn id="86" presetID="42" presetClass="path" presetSubtype="0" accel="50000" decel="50000" fill="hold" grpId="1" nodeType="afterEffect">
                                  <p:stCondLst>
                                    <p:cond delay="0"/>
                                  </p:stCondLst>
                                  <p:childTnLst>
                                    <p:animMotion origin="layout" path="M -3.05556E-6 2.59019E-7 L 0.17101 -0.03053 " pathEditMode="relative" rAng="0" ptsTypes="AA">
                                      <p:cBhvr>
                                        <p:cTn id="87" dur="2000" fill="hold"/>
                                        <p:tgtEl>
                                          <p:spTgt spid="49"/>
                                        </p:tgtEl>
                                        <p:attrNameLst>
                                          <p:attrName>ppt_x</p:attrName>
                                          <p:attrName>ppt_y</p:attrName>
                                        </p:attrNameLst>
                                      </p:cBhvr>
                                      <p:rCtr x="8542" y="-15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9" grpId="0"/>
      <p:bldP spid="28" grpId="0" animBg="1"/>
      <p:bldP spid="47" grpId="0" animBg="1"/>
      <p:bldP spid="48" grpId="0" animBg="1"/>
      <p:bldP spid="48" grpId="1" animBg="1"/>
      <p:bldP spid="49" grpId="0" animBg="1"/>
      <p:bldP spid="49" grpId="1" animBg="1"/>
      <p:bldP spid="6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9730" y="21930"/>
            <a:ext cx="7620000" cy="481898"/>
          </a:xfrm>
        </p:spPr>
        <p:txBody>
          <a:bodyPr/>
          <a:lstStyle/>
          <a:p>
            <a:r>
              <a:rPr lang="en-US" sz="2800" dirty="0"/>
              <a:t>Example</a:t>
            </a:r>
            <a:endParaRPr lang="en-US" sz="1400" dirty="0"/>
          </a:p>
        </p:txBody>
      </p:sp>
      <p:sp>
        <p:nvSpPr>
          <p:cNvPr id="4" name="Slide Number Placeholder 3"/>
          <p:cNvSpPr>
            <a:spLocks noGrp="1"/>
          </p:cNvSpPr>
          <p:nvPr>
            <p:ph type="sldNum" sz="quarter" idx="12"/>
          </p:nvPr>
        </p:nvSpPr>
        <p:spPr/>
        <p:txBody>
          <a:bodyPr/>
          <a:lstStyle/>
          <a:p>
            <a:pPr>
              <a:defRPr/>
            </a:pPr>
            <a:fld id="{2EC95397-9FE3-4A65-89E3-23080E29F230}" type="slidenum">
              <a:rPr lang="en-US" smtClean="0"/>
              <a:pPr>
                <a:defRPr/>
              </a:pPr>
              <a:t>63</a:t>
            </a:fld>
            <a:endParaRPr lang="en-US"/>
          </a:p>
        </p:txBody>
      </p:sp>
      <p:sp>
        <p:nvSpPr>
          <p:cNvPr id="8" name="Rectangle 3"/>
          <p:cNvSpPr>
            <a:spLocks noGrp="1" noChangeArrowheads="1"/>
          </p:cNvSpPr>
          <p:nvPr>
            <p:ph idx="1"/>
          </p:nvPr>
        </p:nvSpPr>
        <p:spPr bwMode="auto">
          <a:xfrm>
            <a:off x="1700572" y="1039222"/>
            <a:ext cx="8662628" cy="560407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1800" dirty="0">
                <a:solidFill>
                  <a:srgbClr val="000088"/>
                </a:solidFill>
                <a:latin typeface="Arial Unicode MS"/>
                <a:ea typeface="Menlo"/>
              </a:rPr>
              <a:t>public</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class</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DocumentBuilderDemo</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public</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static</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void</a:t>
            </a:r>
            <a:r>
              <a:rPr lang="en-US" altLang="en-US" sz="1800" dirty="0">
                <a:solidFill>
                  <a:srgbClr val="313131"/>
                </a:solidFill>
                <a:latin typeface="Arial Unicode MS"/>
                <a:ea typeface="Menlo"/>
              </a:rPr>
              <a:t> main</a:t>
            </a:r>
            <a:r>
              <a:rPr lang="en-US" altLang="en-US" sz="1800" dirty="0">
                <a:solidFill>
                  <a:srgbClr val="666600"/>
                </a:solidFill>
                <a:latin typeface="Arial Unicode MS"/>
                <a:ea typeface="Menlo"/>
              </a:rPr>
              <a:t>(</a:t>
            </a:r>
            <a:r>
              <a:rPr lang="en-US" altLang="en-US" sz="1800" dirty="0">
                <a:solidFill>
                  <a:srgbClr val="7F0055"/>
                </a:solidFill>
                <a:latin typeface="Arial Unicode MS"/>
                <a:ea typeface="Menlo"/>
              </a:rPr>
              <a:t>String</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args</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create a new </a:t>
            </a:r>
            <a:r>
              <a:rPr lang="en-US" altLang="en-US" sz="1800" dirty="0" err="1">
                <a:solidFill>
                  <a:srgbClr val="880000"/>
                </a:solidFill>
                <a:latin typeface="Arial Unicode MS"/>
                <a:ea typeface="Menlo"/>
              </a:rPr>
              <a:t>DocumentBuilderFactory</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DocumentBuilderFactory</a:t>
            </a:r>
            <a:r>
              <a:rPr lang="en-US" altLang="en-US" sz="1800" dirty="0">
                <a:solidFill>
                  <a:srgbClr val="313131"/>
                </a:solidFill>
                <a:latin typeface="Arial Unicode MS"/>
                <a:ea typeface="Menlo"/>
              </a:rPr>
              <a:t> factory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DocumentBuilderFactory.newInstance</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try</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use the factory to create a </a:t>
            </a:r>
            <a:r>
              <a:rPr lang="en-US" altLang="en-US" sz="1800" dirty="0" err="1">
                <a:solidFill>
                  <a:srgbClr val="880000"/>
                </a:solidFill>
                <a:latin typeface="Arial Unicode MS"/>
                <a:ea typeface="Menlo"/>
              </a:rPr>
              <a:t>documentbuilder</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DocumentBuilder</a:t>
            </a:r>
            <a:r>
              <a:rPr lang="en-US" altLang="en-US" sz="1800" dirty="0">
                <a:solidFill>
                  <a:srgbClr val="313131"/>
                </a:solidFill>
                <a:latin typeface="Arial Unicode MS"/>
                <a:ea typeface="Menlo"/>
              </a:rPr>
              <a:t> builder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factory.newDocumentBuilder</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880000"/>
                </a:solidFill>
                <a:latin typeface="Arial Unicode MS"/>
                <a:ea typeface="Menlo"/>
              </a:rPr>
              <a:t>			// create a new document from input source</a:t>
            </a:r>
            <a:r>
              <a:rPr lang="en-US" altLang="en-US" sz="1800" dirty="0">
                <a:solidFill>
                  <a:srgbClr val="313131"/>
                </a:solidFill>
                <a:latin typeface="Arial Unicode MS"/>
                <a:ea typeface="Menlo"/>
              </a:rPr>
              <a:t> </a:t>
            </a:r>
          </a:p>
          <a:p>
            <a:pPr marL="0" indent="0">
              <a:spcBef>
                <a:spcPct val="0"/>
              </a:spcBef>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FileInputStream</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fis</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new</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FileInputStream</a:t>
            </a:r>
            <a:r>
              <a:rPr lang="en-US" altLang="en-US" sz="1800" dirty="0">
                <a:solidFill>
                  <a:srgbClr val="666600"/>
                </a:solidFill>
                <a:latin typeface="Arial Unicode MS"/>
                <a:ea typeface="Menlo"/>
              </a:rPr>
              <a:t>(</a:t>
            </a:r>
            <a:r>
              <a:rPr lang="en-US" altLang="en-US" sz="1800" dirty="0">
                <a:solidFill>
                  <a:srgbClr val="008800"/>
                </a:solidFill>
                <a:latin typeface="Arial Unicode MS"/>
                <a:ea typeface="Menlo"/>
              </a:rPr>
              <a:t>"Courses.xml"</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InputSource</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is</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new</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InputSource</a:t>
            </a:r>
            <a:r>
              <a:rPr lang="en-US" altLang="en-US" sz="1800" dirty="0">
                <a:latin typeface="Arial Unicode MS"/>
                <a:ea typeface="Menlo"/>
              </a:rPr>
              <a:t>(</a:t>
            </a:r>
            <a:r>
              <a:rPr lang="en-US" altLang="en-US" sz="1800" dirty="0" err="1">
                <a:latin typeface="Arial Unicode MS"/>
                <a:ea typeface="Menlo"/>
              </a:rPr>
              <a:t>fis</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FF"/>
                </a:solidFill>
                <a:latin typeface="Arial Unicode MS"/>
                <a:ea typeface="Menlo"/>
              </a:rPr>
              <a:t>Document</a:t>
            </a:r>
            <a:r>
              <a:rPr lang="en-US" altLang="en-US" sz="1800" dirty="0">
                <a:solidFill>
                  <a:srgbClr val="313131"/>
                </a:solidFill>
                <a:latin typeface="Arial Unicode MS"/>
                <a:ea typeface="Menlo"/>
              </a:rPr>
              <a:t> doc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builder.parse</a:t>
            </a:r>
            <a:r>
              <a:rPr lang="en-US" altLang="en-US" sz="1800" dirty="0">
                <a:latin typeface="Arial Unicode MS"/>
                <a:ea typeface="Menlo"/>
              </a:rPr>
              <a:t>(is</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Create an in-memory tree</a:t>
            </a:r>
          </a:p>
          <a:p>
            <a:pPr marL="0" indent="0">
              <a:spcBef>
                <a:spcPct val="0"/>
              </a:spcBef>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FF"/>
                </a:solidFill>
                <a:latin typeface="Arial Unicode MS"/>
                <a:ea typeface="Menlo"/>
              </a:rPr>
              <a:t>Element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element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doc.getDocumentElement</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get the first element</a:t>
            </a:r>
            <a:r>
              <a:rPr lang="en-US" altLang="en-US" sz="1800" dirty="0">
                <a:solidFill>
                  <a:srgbClr val="313131"/>
                </a:solidFill>
                <a:latin typeface="Arial Unicode MS"/>
                <a:ea typeface="Menlo"/>
              </a:rPr>
              <a:t> </a:t>
            </a:r>
          </a:p>
          <a:p>
            <a:pPr marL="0" indent="0">
              <a:spcBef>
                <a:spcPct val="0"/>
              </a:spcBef>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NodeList</a:t>
            </a:r>
            <a:r>
              <a:rPr lang="en-US" altLang="en-US" sz="1800" dirty="0">
                <a:solidFill>
                  <a:srgbClr val="313131"/>
                </a:solidFill>
                <a:latin typeface="Arial Unicode MS"/>
                <a:ea typeface="Menlo"/>
              </a:rPr>
              <a:t> nodes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element</a:t>
            </a:r>
            <a:r>
              <a:rPr lang="en-US" altLang="en-US" sz="1800" dirty="0" err="1">
                <a:solidFill>
                  <a:srgbClr val="666600"/>
                </a:solidFill>
                <a:latin typeface="Arial Unicode MS"/>
                <a:ea typeface="Menlo"/>
              </a:rPr>
              <a:t>.</a:t>
            </a:r>
            <a:r>
              <a:rPr lang="en-US" altLang="en-US" sz="1800" dirty="0" err="1">
                <a:solidFill>
                  <a:srgbClr val="313131"/>
                </a:solidFill>
                <a:latin typeface="Arial Unicode MS"/>
                <a:ea typeface="Menlo"/>
              </a:rPr>
              <a:t>getChildNodes</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get all child nodes</a:t>
            </a:r>
            <a:endParaRPr lang="en-US" altLang="en-US" sz="1800" dirty="0">
              <a:solidFill>
                <a:srgbClr val="313131"/>
              </a:solidFill>
              <a:latin typeface="Arial Unicode MS"/>
              <a:ea typeface="Menlo"/>
            </a:endParaRP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880000"/>
                </a:solidFill>
                <a:latin typeface="Arial Unicode MS"/>
                <a:ea typeface="Menlo"/>
              </a:rPr>
              <a:t>// print the text content of each child</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for</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err="1">
                <a:solidFill>
                  <a:srgbClr val="000088"/>
                </a:solidFill>
                <a:latin typeface="Arial Unicode MS"/>
                <a:ea typeface="Menlo"/>
              </a:rPr>
              <a:t>int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i</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006666"/>
                </a:solidFill>
                <a:latin typeface="Arial Unicode MS"/>
                <a:ea typeface="Menlo"/>
              </a:rPr>
              <a:t>0</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i</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&lt;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nodes.getLength</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i</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System.out.println</a:t>
            </a:r>
            <a:r>
              <a:rPr lang="en-US" altLang="en-US" sz="1800" dirty="0">
                <a:solidFill>
                  <a:srgbClr val="666600"/>
                </a:solidFill>
                <a:latin typeface="Arial Unicode MS"/>
                <a:ea typeface="Menlo"/>
              </a:rPr>
              <a:t>(</a:t>
            </a:r>
            <a:r>
              <a:rPr lang="en-US" altLang="en-US" sz="1800" dirty="0">
                <a:solidFill>
                  <a:srgbClr val="0088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err="1">
                <a:solidFill>
                  <a:srgbClr val="0000FF"/>
                </a:solidFill>
                <a:latin typeface="Arial Unicode MS"/>
                <a:ea typeface="Menlo"/>
              </a:rPr>
              <a:t>nodes.item</a:t>
            </a:r>
            <a:r>
              <a:rPr lang="en-US" altLang="en-US" sz="1800" dirty="0">
                <a:latin typeface="Arial Unicode MS"/>
                <a:ea typeface="Menlo"/>
              </a:rPr>
              <a:t>(</a:t>
            </a:r>
            <a:r>
              <a:rPr lang="en-US" altLang="en-US" sz="1800" dirty="0" err="1">
                <a:latin typeface="Arial Unicode MS"/>
                <a:ea typeface="Menlo"/>
              </a:rPr>
              <a:t>i</a:t>
            </a:r>
            <a:r>
              <a:rPr lang="en-US" altLang="en-US" sz="1800" dirty="0">
                <a:solidFill>
                  <a:srgbClr val="666600"/>
                </a:solidFill>
                <a:latin typeface="Arial Unicode MS"/>
                <a:ea typeface="Menlo"/>
              </a:rPr>
              <a:t>).</a:t>
            </a:r>
            <a:r>
              <a:rPr lang="en-US" altLang="en-US" sz="1800" dirty="0" err="1">
                <a:solidFill>
                  <a:srgbClr val="0000FF"/>
                </a:solidFill>
                <a:latin typeface="Arial Unicode MS"/>
                <a:ea typeface="Menlo"/>
              </a:rPr>
              <a:t>getTextContent</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a:solidFill>
                  <a:srgbClr val="000088"/>
                </a:solidFill>
                <a:latin typeface="Arial Unicode MS"/>
                <a:ea typeface="Menlo"/>
              </a:rPr>
              <a:t>catch</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0000FF"/>
                </a:solidFill>
                <a:latin typeface="Arial Unicode MS"/>
                <a:ea typeface="Menlo"/>
              </a:rPr>
              <a:t>Exception</a:t>
            </a:r>
            <a:r>
              <a:rPr lang="en-US" altLang="en-US" sz="1800" dirty="0">
                <a:solidFill>
                  <a:srgbClr val="313131"/>
                </a:solidFill>
                <a:latin typeface="Arial Unicode MS"/>
                <a:ea typeface="Menlo"/>
              </a:rPr>
              <a:t> ex</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313131"/>
                </a:solidFill>
                <a:latin typeface="Arial Unicode MS"/>
                <a:ea typeface="Menlo"/>
              </a:rPr>
              <a:t>			</a:t>
            </a:r>
            <a:r>
              <a:rPr lang="en-US" altLang="en-US" sz="1800" dirty="0" err="1">
                <a:solidFill>
                  <a:srgbClr val="313131"/>
                </a:solidFill>
                <a:latin typeface="Arial Unicode MS"/>
                <a:ea typeface="Menlo"/>
              </a:rPr>
              <a:t>ex</a:t>
            </a:r>
            <a:r>
              <a:rPr lang="en-US" altLang="en-US" sz="1800" dirty="0" err="1">
                <a:solidFill>
                  <a:srgbClr val="666600"/>
                </a:solidFill>
                <a:latin typeface="Arial Unicode MS"/>
                <a:ea typeface="Menlo"/>
              </a:rPr>
              <a:t>.</a:t>
            </a:r>
            <a:r>
              <a:rPr lang="en-US" altLang="en-US" sz="1800" dirty="0" err="1">
                <a:solidFill>
                  <a:srgbClr val="313131"/>
                </a:solidFill>
                <a:latin typeface="Arial Unicode MS"/>
                <a:ea typeface="Menlo"/>
              </a:rPr>
              <a:t>printStackTrace</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p>
          <a:p>
            <a:pPr marL="0" indent="0" eaLnBrk="0" fontAlgn="base" hangingPunct="0">
              <a:lnSpc>
                <a:spcPct val="100000"/>
              </a:lnSpc>
              <a:spcBef>
                <a:spcPct val="0"/>
              </a:spcBef>
              <a:spcAft>
                <a:spcPct val="0"/>
              </a:spcAft>
              <a:buNone/>
              <a:tabLst>
                <a:tab pos="463550" algn="l"/>
                <a:tab pos="914400" algn="l"/>
                <a:tab pos="1377950" algn="l"/>
                <a:tab pos="1828800" algn="l"/>
                <a:tab pos="2292350" algn="l"/>
                <a:tab pos="2743200" algn="l"/>
              </a:tabLst>
            </a:pP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solidFill>
                  <a:srgbClr val="313131"/>
                </a:solidFill>
                <a:latin typeface="Arial Unicode MS"/>
                <a:ea typeface="Menlo"/>
              </a:rPr>
              <a:t> 	</a:t>
            </a:r>
            <a:r>
              <a:rPr lang="en-US" altLang="en-US" sz="1800" dirty="0">
                <a:solidFill>
                  <a:srgbClr val="666600"/>
                </a:solidFill>
                <a:latin typeface="Arial Unicode MS"/>
                <a:ea typeface="Menlo"/>
              </a:rPr>
              <a:t>}</a:t>
            </a:r>
            <a:r>
              <a:rPr lang="en-US" altLang="en-US" sz="1800" dirty="0"/>
              <a:t> </a:t>
            </a:r>
            <a:endParaRPr lang="en-US" altLang="en-US" sz="1800" dirty="0">
              <a:latin typeface="Arial" panose="020B0604020202020204" pitchFamily="34" charset="0"/>
            </a:endParaRPr>
          </a:p>
        </p:txBody>
      </p:sp>
      <p:sp>
        <p:nvSpPr>
          <p:cNvPr id="5" name="Rectangle 4"/>
          <p:cNvSpPr/>
          <p:nvPr/>
        </p:nvSpPr>
        <p:spPr bwMode="auto">
          <a:xfrm>
            <a:off x="9229725" y="314325"/>
            <a:ext cx="8001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JAXP</a:t>
            </a:r>
            <a:endParaRPr lang="en-US" dirty="0">
              <a:latin typeface="Times New Roman" pitchFamily="18" charset="0"/>
            </a:endParaRPr>
          </a:p>
        </p:txBody>
      </p:sp>
      <p:sp>
        <p:nvSpPr>
          <p:cNvPr id="6" name="Rectangle 5"/>
          <p:cNvSpPr/>
          <p:nvPr/>
        </p:nvSpPr>
        <p:spPr bwMode="auto">
          <a:xfrm>
            <a:off x="8481221" y="923925"/>
            <a:ext cx="504825" cy="304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1</a:t>
            </a:r>
          </a:p>
        </p:txBody>
      </p:sp>
      <p:sp>
        <p:nvSpPr>
          <p:cNvPr id="7" name="Rectangle 6"/>
          <p:cNvSpPr/>
          <p:nvPr/>
        </p:nvSpPr>
        <p:spPr bwMode="auto">
          <a:xfrm>
            <a:off x="9062245" y="923925"/>
            <a:ext cx="47625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2</a:t>
            </a:r>
          </a:p>
        </p:txBody>
      </p:sp>
      <p:sp>
        <p:nvSpPr>
          <p:cNvPr id="9" name="Rectangle 8"/>
          <p:cNvSpPr/>
          <p:nvPr/>
        </p:nvSpPr>
        <p:spPr bwMode="auto">
          <a:xfrm>
            <a:off x="9614695" y="923925"/>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3</a:t>
            </a:r>
          </a:p>
        </p:txBody>
      </p:sp>
      <p:sp>
        <p:nvSpPr>
          <p:cNvPr id="10" name="Rectangle 9"/>
          <p:cNvSpPr/>
          <p:nvPr/>
        </p:nvSpPr>
        <p:spPr bwMode="auto">
          <a:xfrm>
            <a:off x="10224295" y="923925"/>
            <a:ext cx="41513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latin typeface="Times New Roman" pitchFamily="18" charset="0"/>
              </a:rPr>
              <a:t>4</a:t>
            </a:r>
          </a:p>
        </p:txBody>
      </p:sp>
      <p:cxnSp>
        <p:nvCxnSpPr>
          <p:cNvPr id="11" name="Straight Arrow Connector 10"/>
          <p:cNvCxnSpPr>
            <a:stCxn id="5" idx="2"/>
            <a:endCxn id="6" idx="0"/>
          </p:cNvCxnSpPr>
          <p:nvPr/>
        </p:nvCxnSpPr>
        <p:spPr bwMode="auto">
          <a:xfrm flipH="1">
            <a:off x="8733633" y="619125"/>
            <a:ext cx="896142"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a:stCxn id="5" idx="2"/>
            <a:endCxn id="7" idx="0"/>
          </p:cNvCxnSpPr>
          <p:nvPr/>
        </p:nvCxnSpPr>
        <p:spPr bwMode="auto">
          <a:xfrm flipH="1">
            <a:off x="9300371" y="619125"/>
            <a:ext cx="329405"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stCxn id="5" idx="2"/>
            <a:endCxn id="9" idx="0"/>
          </p:cNvCxnSpPr>
          <p:nvPr/>
        </p:nvCxnSpPr>
        <p:spPr bwMode="auto">
          <a:xfrm>
            <a:off x="9629775" y="619125"/>
            <a:ext cx="25162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a:stCxn id="5" idx="2"/>
            <a:endCxn id="10" idx="0"/>
          </p:cNvCxnSpPr>
          <p:nvPr/>
        </p:nvCxnSpPr>
        <p:spPr bwMode="auto">
          <a:xfrm>
            <a:off x="9629776" y="619125"/>
            <a:ext cx="802085"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Rounded Rectangle 14"/>
          <p:cNvSpPr/>
          <p:nvPr/>
        </p:nvSpPr>
        <p:spPr bwMode="auto">
          <a:xfrm>
            <a:off x="7957345" y="1381125"/>
            <a:ext cx="700880" cy="3048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latin typeface="Times New Roman" pitchFamily="18" charset="0"/>
              </a:rPr>
              <a:t>SAX</a:t>
            </a:r>
          </a:p>
        </p:txBody>
      </p:sp>
      <p:sp>
        <p:nvSpPr>
          <p:cNvPr id="16" name="Rounded Rectangle 15"/>
          <p:cNvSpPr/>
          <p:nvPr/>
        </p:nvSpPr>
        <p:spPr bwMode="auto">
          <a:xfrm>
            <a:off x="8719345" y="1381125"/>
            <a:ext cx="700880" cy="3048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dirty="0"/>
              <a:t>DOM</a:t>
            </a:r>
          </a:p>
        </p:txBody>
      </p:sp>
      <p:cxnSp>
        <p:nvCxnSpPr>
          <p:cNvPr id="17" name="Straight Arrow Connector 16"/>
          <p:cNvCxnSpPr>
            <a:stCxn id="6" idx="2"/>
            <a:endCxn id="15" idx="0"/>
          </p:cNvCxnSpPr>
          <p:nvPr/>
        </p:nvCxnSpPr>
        <p:spPr bwMode="auto">
          <a:xfrm flipH="1">
            <a:off x="8307785" y="1228725"/>
            <a:ext cx="425848"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stCxn id="6" idx="2"/>
            <a:endCxn id="16" idx="0"/>
          </p:cNvCxnSpPr>
          <p:nvPr/>
        </p:nvCxnSpPr>
        <p:spPr bwMode="auto">
          <a:xfrm>
            <a:off x="8733633" y="1228725"/>
            <a:ext cx="336152"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Title 1"/>
          <p:cNvSpPr txBox="1">
            <a:spLocks/>
          </p:cNvSpPr>
          <p:nvPr/>
        </p:nvSpPr>
        <p:spPr bwMode="auto">
          <a:xfrm>
            <a:off x="2133600" y="489985"/>
            <a:ext cx="7620000" cy="33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a:lstStyle>
          <a:p>
            <a:r>
              <a:rPr lang="en-US" sz="1400" b="0" kern="0" dirty="0"/>
              <a:t>https://www.tutorialspoint.com/java/xml/javax_xml_parsers_documentbuilder_inputsource.htm</a:t>
            </a:r>
          </a:p>
        </p:txBody>
      </p:sp>
      <p:sp>
        <p:nvSpPr>
          <p:cNvPr id="25" name="Rounded Rectangular Callout 24"/>
          <p:cNvSpPr/>
          <p:nvPr/>
        </p:nvSpPr>
        <p:spPr bwMode="auto">
          <a:xfrm>
            <a:off x="7924580" y="5601697"/>
            <a:ext cx="2680495" cy="1156900"/>
          </a:xfrm>
          <a:prstGeom prst="wedgeRoundRectCallout">
            <a:avLst>
              <a:gd name="adj1" fmla="val -41048"/>
              <a:gd name="adj2" fmla="val -7508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There is little difference between C3 code and Java code</a:t>
            </a:r>
          </a:p>
        </p:txBody>
      </p:sp>
    </p:spTree>
    <p:extLst>
      <p:ext uri="{BB962C8B-B14F-4D97-AF65-F5344CB8AC3E}">
        <p14:creationId xmlns:p14="http://schemas.microsoft.com/office/powerpoint/2010/main" val="60624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50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par>
                          <p:cTn id="8" fill="hold">
                            <p:stCondLst>
                              <p:cond delay="2000"/>
                            </p:stCondLst>
                            <p:childTnLst>
                              <p:par>
                                <p:cTn id="9" presetID="22" presetClass="entr" presetSubtype="1" fill="hold" grpId="0" nodeType="afterEffect">
                                  <p:stCondLst>
                                    <p:cond delay="75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par>
                          <p:cTn id="12" fill="hold">
                            <p:stCondLst>
                              <p:cond delay="3250"/>
                            </p:stCondLst>
                            <p:childTnLst>
                              <p:par>
                                <p:cTn id="13" presetID="22" presetClass="entr" presetSubtype="8" fill="hold" grpId="0" nodeType="afterEffect">
                                  <p:stCondLst>
                                    <p:cond delay="375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t>XPath: XML Path vs File System Path</a:t>
            </a:r>
          </a:p>
        </p:txBody>
      </p:sp>
      <p:sp>
        <p:nvSpPr>
          <p:cNvPr id="22532" name="Rectangle 3"/>
          <p:cNvSpPr>
            <a:spLocks noGrp="1" noChangeArrowheads="1"/>
          </p:cNvSpPr>
          <p:nvPr>
            <p:ph idx="1"/>
          </p:nvPr>
        </p:nvSpPr>
        <p:spPr/>
        <p:txBody>
          <a:bodyPr>
            <a:normAutofit/>
          </a:bodyPr>
          <a:lstStyle/>
          <a:p>
            <a:pPr eaLnBrk="1" hangingPunct="1">
              <a:lnSpc>
                <a:spcPct val="106000"/>
              </a:lnSpc>
            </a:pPr>
            <a:r>
              <a:rPr lang="en-US" sz="2400" dirty="0"/>
              <a:t>XPath, short for </a:t>
            </a:r>
            <a:r>
              <a:rPr lang="en-US" sz="2400" i="1" dirty="0"/>
              <a:t>XML Path Language, </a:t>
            </a:r>
            <a:r>
              <a:rPr lang="en-US" sz="2400" dirty="0"/>
              <a:t>is a language for addressing parts of an XML document. </a:t>
            </a:r>
          </a:p>
          <a:p>
            <a:pPr algn="just" eaLnBrk="1" hangingPunct="1">
              <a:lnSpc>
                <a:spcPct val="106000"/>
              </a:lnSpc>
            </a:pPr>
            <a:r>
              <a:rPr lang="en-US" sz="2400" dirty="0"/>
              <a:t>In a file system, a path</a:t>
            </a:r>
          </a:p>
          <a:p>
            <a:pPr algn="just" eaLnBrk="1" hangingPunct="1">
              <a:lnSpc>
                <a:spcPct val="106000"/>
              </a:lnSpc>
              <a:buFont typeface="Wingdings" pitchFamily="2" charset="2"/>
              <a:buNone/>
            </a:pPr>
            <a:r>
              <a:rPr lang="en-US" sz="2400" dirty="0"/>
              <a:t>	\Courses\CSE445\Assignments </a:t>
            </a:r>
          </a:p>
          <a:p>
            <a:pPr algn="just" eaLnBrk="1" hangingPunct="1">
              <a:lnSpc>
                <a:spcPct val="106000"/>
              </a:lnSpc>
              <a:buFont typeface="Wingdings" pitchFamily="2" charset="2"/>
              <a:buNone/>
            </a:pPr>
            <a:r>
              <a:rPr lang="en-US" sz="2400" dirty="0"/>
              <a:t>	identifies the Assignments subdirectory of the directory’s CSE445, which is a subdirectory of the root directory Courses.</a:t>
            </a:r>
          </a:p>
          <a:p>
            <a:pPr algn="just" eaLnBrk="1" hangingPunct="1">
              <a:lnSpc>
                <a:spcPct val="106000"/>
              </a:lnSpc>
            </a:pPr>
            <a:r>
              <a:rPr lang="en-US" sz="2400" dirty="0"/>
              <a:t>In an XML document, </a:t>
            </a:r>
            <a:r>
              <a:rPr lang="en-US" sz="2400" dirty="0">
                <a:solidFill>
                  <a:srgbClr val="0000FF"/>
                </a:solidFill>
              </a:rPr>
              <a:t>/Courses/Course </a:t>
            </a:r>
            <a:r>
              <a:rPr lang="en-US" sz="2400" dirty="0"/>
              <a:t>identifies all elements named </a:t>
            </a:r>
            <a:r>
              <a:rPr lang="en-US" sz="2400" i="1" dirty="0">
                <a:solidFill>
                  <a:srgbClr val="0000FF"/>
                </a:solidFill>
              </a:rPr>
              <a:t>Course</a:t>
            </a:r>
            <a:r>
              <a:rPr lang="en-US" sz="2400" i="1" dirty="0"/>
              <a:t> </a:t>
            </a:r>
            <a:r>
              <a:rPr lang="en-US" sz="2400" dirty="0"/>
              <a:t>that are children of the root element </a:t>
            </a:r>
            <a:r>
              <a:rPr lang="en-US" sz="2400" i="1" dirty="0"/>
              <a:t>Courses. </a:t>
            </a:r>
          </a:p>
          <a:p>
            <a:pPr algn="just" eaLnBrk="1" hangingPunct="1">
              <a:lnSpc>
                <a:spcPct val="106000"/>
              </a:lnSpc>
            </a:pPr>
            <a:r>
              <a:rPr lang="en-US" sz="2400" dirty="0"/>
              <a:t>“/Courses/Course” is an XPath expression. </a:t>
            </a:r>
          </a:p>
          <a:p>
            <a:pPr algn="just" eaLnBrk="1" hangingPunct="1">
              <a:lnSpc>
                <a:spcPct val="106000"/>
              </a:lnSpc>
            </a:pPr>
            <a:r>
              <a:rPr lang="en-US" sz="2400" dirty="0"/>
              <a:t>XPath expressions are fully described in the XPath specification found at </a:t>
            </a:r>
            <a:r>
              <a:rPr lang="en-US" sz="2400" i="1" dirty="0"/>
              <a:t>http://www.w3.org/TR/xpath.</a:t>
            </a:r>
          </a:p>
          <a:p>
            <a:pPr eaLnBrk="1" hangingPunct="1"/>
            <a:endParaRPr lang="en-US" sz="2400" dirty="0"/>
          </a:p>
        </p:txBody>
      </p:sp>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287AEE5-1C0C-4476-BF79-5A99D827EDA2}" type="slidenum">
              <a:rPr lang="en-US" smtClean="0">
                <a:solidFill>
                  <a:schemeClr val="tx2"/>
                </a:solidFill>
              </a:rPr>
              <a:pPr/>
              <a:t>64</a:t>
            </a:fld>
            <a:endParaRPr lang="en-US">
              <a:solidFill>
                <a:schemeClr val="tx2"/>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943B5B1-3139-4190-86AA-4BF62CAE9EF9}" type="slidenum">
              <a:rPr lang="en-US" smtClean="0">
                <a:solidFill>
                  <a:schemeClr val="tx2"/>
                </a:solidFill>
              </a:rPr>
              <a:pPr/>
              <a:t>65</a:t>
            </a:fld>
            <a:endParaRPr lang="en-US">
              <a:solidFill>
                <a:schemeClr val="tx2"/>
              </a:solidFill>
            </a:endParaRPr>
          </a:p>
        </p:txBody>
      </p:sp>
      <p:sp>
        <p:nvSpPr>
          <p:cNvPr id="23555" name="Rectangle 2"/>
          <p:cNvSpPr>
            <a:spLocks noGrp="1" noChangeArrowheads="1"/>
          </p:cNvSpPr>
          <p:nvPr>
            <p:ph type="title"/>
          </p:nvPr>
        </p:nvSpPr>
        <p:spPr/>
        <p:txBody>
          <a:bodyPr/>
          <a:lstStyle/>
          <a:p>
            <a:pPr eaLnBrk="1" hangingPunct="1"/>
            <a:r>
              <a:rPr lang="en-US"/>
              <a:t>XPath Basics</a:t>
            </a:r>
          </a:p>
        </p:txBody>
      </p:sp>
      <p:sp>
        <p:nvSpPr>
          <p:cNvPr id="23556" name="Rectangle 3"/>
          <p:cNvSpPr>
            <a:spLocks noGrp="1" noChangeArrowheads="1"/>
          </p:cNvSpPr>
          <p:nvPr>
            <p:ph type="body" idx="1"/>
          </p:nvPr>
        </p:nvSpPr>
        <p:spPr>
          <a:xfrm>
            <a:off x="2225040" y="980440"/>
            <a:ext cx="8269288" cy="5562600"/>
          </a:xfrm>
        </p:spPr>
        <p:txBody>
          <a:bodyPr>
            <a:normAutofit fontScale="92500" lnSpcReduction="10000"/>
          </a:bodyPr>
          <a:lstStyle/>
          <a:p>
            <a:pPr eaLnBrk="1" hangingPunct="1">
              <a:lnSpc>
                <a:spcPct val="90000"/>
              </a:lnSpc>
            </a:pPr>
            <a:r>
              <a:rPr lang="en-US" sz="2000" b="1" dirty="0"/>
              <a:t>Nodes</a:t>
            </a:r>
            <a:r>
              <a:rPr lang="en-US" sz="2000" dirty="0"/>
              <a:t>: In </a:t>
            </a:r>
            <a:r>
              <a:rPr lang="en-US" sz="2000" dirty="0" err="1"/>
              <a:t>XPath</a:t>
            </a:r>
            <a:r>
              <a:rPr lang="en-US" sz="2000" dirty="0"/>
              <a:t>, a document is represented as a tree of nodes. A node can be an element, an attribute, or content which is text, and thus, we have</a:t>
            </a:r>
          </a:p>
          <a:p>
            <a:pPr lvl="1" eaLnBrk="1" hangingPunct="1">
              <a:lnSpc>
                <a:spcPct val="90000"/>
              </a:lnSpc>
            </a:pPr>
            <a:r>
              <a:rPr lang="en-US" sz="2000" dirty="0"/>
              <a:t>Element nodes</a:t>
            </a:r>
          </a:p>
          <a:p>
            <a:pPr lvl="1" eaLnBrk="1" hangingPunct="1">
              <a:lnSpc>
                <a:spcPct val="90000"/>
              </a:lnSpc>
            </a:pPr>
            <a:r>
              <a:rPr lang="en-US" sz="2000" dirty="0"/>
              <a:t>Attribute nodes</a:t>
            </a:r>
          </a:p>
          <a:p>
            <a:pPr lvl="1" eaLnBrk="1" hangingPunct="1">
              <a:lnSpc>
                <a:spcPct val="90000"/>
              </a:lnSpc>
            </a:pPr>
            <a:r>
              <a:rPr lang="en-US" sz="2000" dirty="0"/>
              <a:t>Text nodes, the content text of an element</a:t>
            </a:r>
          </a:p>
          <a:p>
            <a:pPr eaLnBrk="1" hangingPunct="1">
              <a:lnSpc>
                <a:spcPct val="90000"/>
              </a:lnSpc>
            </a:pPr>
            <a:r>
              <a:rPr lang="en-US" sz="2000" dirty="0"/>
              <a:t>An XPath </a:t>
            </a:r>
            <a:r>
              <a:rPr lang="en-US" sz="2000" b="1" dirty="0">
                <a:solidFill>
                  <a:srgbClr val="0000FF"/>
                </a:solidFill>
              </a:rPr>
              <a:t>expression</a:t>
            </a:r>
            <a:r>
              <a:rPr lang="en-US" sz="2000" dirty="0">
                <a:solidFill>
                  <a:srgbClr val="0000FF"/>
                </a:solidFill>
              </a:rPr>
              <a:t> </a:t>
            </a:r>
            <a:r>
              <a:rPr lang="en-US" sz="2000" dirty="0"/>
              <a:t>is a </a:t>
            </a:r>
            <a:r>
              <a:rPr lang="en-US" sz="2000" dirty="0">
                <a:solidFill>
                  <a:srgbClr val="0000FF"/>
                </a:solidFill>
              </a:rPr>
              <a:t>path</a:t>
            </a:r>
            <a:r>
              <a:rPr lang="en-US" sz="2000" dirty="0"/>
              <a:t> from one part of an XML document to another part of the document;</a:t>
            </a:r>
          </a:p>
          <a:p>
            <a:pPr eaLnBrk="1" hangingPunct="1">
              <a:lnSpc>
                <a:spcPct val="90000"/>
              </a:lnSpc>
            </a:pPr>
            <a:r>
              <a:rPr lang="en-US" sz="2000" dirty="0"/>
              <a:t>An expression consists of a sequence of nodes, </a:t>
            </a:r>
            <a:r>
              <a:rPr lang="en-US" sz="2000" b="1" dirty="0"/>
              <a:t>functions</a:t>
            </a:r>
            <a:r>
              <a:rPr lang="en-US" sz="2000" dirty="0"/>
              <a:t>, function return </a:t>
            </a:r>
            <a:r>
              <a:rPr lang="en-US" sz="2000" b="1" dirty="0"/>
              <a:t>values</a:t>
            </a:r>
            <a:r>
              <a:rPr lang="en-US" sz="2000" dirty="0"/>
              <a:t>, and </a:t>
            </a:r>
            <a:r>
              <a:rPr lang="en-US" sz="2000" b="1" dirty="0"/>
              <a:t>variables</a:t>
            </a:r>
            <a:r>
              <a:rPr lang="en-US" sz="2000" dirty="0"/>
              <a:t> (which hold values of nodes and functions).</a:t>
            </a:r>
          </a:p>
          <a:p>
            <a:pPr eaLnBrk="1" hangingPunct="1">
              <a:lnSpc>
                <a:spcPct val="90000"/>
              </a:lnSpc>
            </a:pPr>
            <a:r>
              <a:rPr lang="en-US" sz="2000" dirty="0"/>
              <a:t>The value at the termination point of an expression is the </a:t>
            </a:r>
            <a:r>
              <a:rPr lang="en-US" sz="2000" dirty="0">
                <a:solidFill>
                  <a:srgbClr val="0000FF"/>
                </a:solidFill>
              </a:rPr>
              <a:t>value of expression</a:t>
            </a:r>
            <a:r>
              <a:rPr lang="en-US" sz="2000" dirty="0"/>
              <a:t>.</a:t>
            </a:r>
          </a:p>
          <a:p>
            <a:pPr eaLnBrk="1" hangingPunct="1">
              <a:lnSpc>
                <a:spcPct val="90000"/>
              </a:lnSpc>
            </a:pPr>
            <a:r>
              <a:rPr lang="en-US" sz="2000" dirty="0"/>
              <a:t>The value of an expression can be one of the </a:t>
            </a:r>
            <a:br>
              <a:rPr lang="en-US" sz="2000" dirty="0"/>
            </a:br>
            <a:r>
              <a:rPr lang="en-US" sz="2000" dirty="0"/>
              <a:t>four XPath data types:</a:t>
            </a:r>
          </a:p>
          <a:p>
            <a:pPr lvl="1" eaLnBrk="1" hangingPunct="1">
              <a:lnSpc>
                <a:spcPct val="90000"/>
              </a:lnSpc>
            </a:pPr>
            <a:r>
              <a:rPr lang="en-US" sz="2000" dirty="0"/>
              <a:t>Node-set</a:t>
            </a:r>
          </a:p>
          <a:p>
            <a:pPr lvl="1" eaLnBrk="1" hangingPunct="1">
              <a:lnSpc>
                <a:spcPct val="90000"/>
              </a:lnSpc>
            </a:pPr>
            <a:r>
              <a:rPr lang="en-US" sz="2000" dirty="0"/>
              <a:t>Boolean</a:t>
            </a:r>
          </a:p>
          <a:p>
            <a:pPr lvl="1" eaLnBrk="1" hangingPunct="1">
              <a:lnSpc>
                <a:spcPct val="90000"/>
              </a:lnSpc>
            </a:pPr>
            <a:r>
              <a:rPr lang="en-US" sz="2000" dirty="0"/>
              <a:t>Number: including both integer </a:t>
            </a:r>
            <a:br>
              <a:rPr lang="en-US" sz="2000" dirty="0"/>
            </a:br>
            <a:r>
              <a:rPr lang="en-US" sz="2000" dirty="0"/>
              <a:t>and floating-point numbers</a:t>
            </a:r>
          </a:p>
          <a:p>
            <a:pPr lvl="1" eaLnBrk="1" hangingPunct="1">
              <a:lnSpc>
                <a:spcPct val="90000"/>
              </a:lnSpc>
            </a:pPr>
            <a:r>
              <a:rPr lang="en-US" sz="2000" dirty="0"/>
              <a:t>String of Unicode characters</a:t>
            </a:r>
          </a:p>
        </p:txBody>
      </p:sp>
      <p:grpSp>
        <p:nvGrpSpPr>
          <p:cNvPr id="22" name="Group 21">
            <a:extLst>
              <a:ext uri="{FF2B5EF4-FFF2-40B4-BE49-F238E27FC236}">
                <a16:creationId xmlns:a16="http://schemas.microsoft.com/office/drawing/2014/main" id="{A64FBB46-8495-6E10-E41D-7F6A4712FDBF}"/>
              </a:ext>
            </a:extLst>
          </p:cNvPr>
          <p:cNvGrpSpPr/>
          <p:nvPr/>
        </p:nvGrpSpPr>
        <p:grpSpPr>
          <a:xfrm>
            <a:off x="7353126" y="4191778"/>
            <a:ext cx="2277108" cy="2513822"/>
            <a:chOff x="5441950" y="2362200"/>
            <a:chExt cx="3657600" cy="4037822"/>
          </a:xfrm>
        </p:grpSpPr>
        <p:sp>
          <p:nvSpPr>
            <p:cNvPr id="2" name="Oval 5">
              <a:extLst>
                <a:ext uri="{FF2B5EF4-FFF2-40B4-BE49-F238E27FC236}">
                  <a16:creationId xmlns:a16="http://schemas.microsoft.com/office/drawing/2014/main" id="{60BC7DE4-499F-11F2-E45A-420B7EA475B6}"/>
                </a:ext>
              </a:extLst>
            </p:cNvPr>
            <p:cNvSpPr>
              <a:spLocks noChangeArrowheads="1"/>
            </p:cNvSpPr>
            <p:nvPr/>
          </p:nvSpPr>
          <p:spPr bwMode="auto">
            <a:xfrm>
              <a:off x="7194550" y="27432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dirty="0"/>
                <a:t>10</a:t>
              </a:r>
            </a:p>
          </p:txBody>
        </p:sp>
        <p:sp>
          <p:nvSpPr>
            <p:cNvPr id="3" name="Oval 6">
              <a:extLst>
                <a:ext uri="{FF2B5EF4-FFF2-40B4-BE49-F238E27FC236}">
                  <a16:creationId xmlns:a16="http://schemas.microsoft.com/office/drawing/2014/main" id="{4292E95D-A062-E010-BC17-0A1586CF6275}"/>
                </a:ext>
              </a:extLst>
            </p:cNvPr>
            <p:cNvSpPr>
              <a:spLocks noChangeArrowheads="1"/>
            </p:cNvSpPr>
            <p:nvPr/>
          </p:nvSpPr>
          <p:spPr bwMode="auto">
            <a:xfrm>
              <a:off x="7042150" y="52578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dirty="0"/>
                <a:t>12</a:t>
              </a:r>
            </a:p>
          </p:txBody>
        </p:sp>
        <p:sp>
          <p:nvSpPr>
            <p:cNvPr id="4" name="Oval 7">
              <a:extLst>
                <a:ext uri="{FF2B5EF4-FFF2-40B4-BE49-F238E27FC236}">
                  <a16:creationId xmlns:a16="http://schemas.microsoft.com/office/drawing/2014/main" id="{0A64DABF-35CB-8796-8BD6-BCB509859CFB}"/>
                </a:ext>
              </a:extLst>
            </p:cNvPr>
            <p:cNvSpPr>
              <a:spLocks noChangeArrowheads="1"/>
            </p:cNvSpPr>
            <p:nvPr/>
          </p:nvSpPr>
          <p:spPr bwMode="auto">
            <a:xfrm>
              <a:off x="5441950" y="5257800"/>
              <a:ext cx="533400" cy="533400"/>
            </a:xfrm>
            <a:prstGeom prst="ellipse">
              <a:avLst/>
            </a:prstGeom>
            <a:solidFill>
              <a:schemeClr val="bg1"/>
            </a:solidFill>
            <a:ln w="9525">
              <a:solidFill>
                <a:schemeClr val="tx1"/>
              </a:solidFill>
              <a:round/>
              <a:headEnd/>
              <a:tailEnd/>
            </a:ln>
          </p:spPr>
          <p:txBody>
            <a:bodyPr wrap="none" anchor="ctr"/>
            <a:lstStyle/>
            <a:p>
              <a:pPr algn="ctr"/>
              <a:r>
                <a:rPr lang="en-US" sz="1000"/>
                <a:t>2</a:t>
              </a:r>
            </a:p>
          </p:txBody>
        </p:sp>
        <p:sp>
          <p:nvSpPr>
            <p:cNvPr id="5" name="Oval 8">
              <a:extLst>
                <a:ext uri="{FF2B5EF4-FFF2-40B4-BE49-F238E27FC236}">
                  <a16:creationId xmlns:a16="http://schemas.microsoft.com/office/drawing/2014/main" id="{6B38B435-30CD-91DB-2EE5-2D6116255B1F}"/>
                </a:ext>
              </a:extLst>
            </p:cNvPr>
            <p:cNvSpPr>
              <a:spLocks noChangeArrowheads="1"/>
            </p:cNvSpPr>
            <p:nvPr/>
          </p:nvSpPr>
          <p:spPr bwMode="auto">
            <a:xfrm>
              <a:off x="8566150" y="4343400"/>
              <a:ext cx="533400" cy="533400"/>
            </a:xfrm>
            <a:prstGeom prst="ellipse">
              <a:avLst/>
            </a:prstGeom>
            <a:solidFill>
              <a:schemeClr val="bg1"/>
            </a:solidFill>
            <a:ln w="9525">
              <a:solidFill>
                <a:schemeClr val="tx1"/>
              </a:solidFill>
              <a:round/>
              <a:headEnd/>
              <a:tailEnd/>
            </a:ln>
          </p:spPr>
          <p:txBody>
            <a:bodyPr wrap="none" anchor="ctr"/>
            <a:lstStyle/>
            <a:p>
              <a:pPr algn="ctr"/>
              <a:r>
                <a:rPr lang="en-US" sz="1000"/>
                <a:t>17</a:t>
              </a:r>
            </a:p>
          </p:txBody>
        </p:sp>
        <p:sp>
          <p:nvSpPr>
            <p:cNvPr id="6" name="Oval 9">
              <a:extLst>
                <a:ext uri="{FF2B5EF4-FFF2-40B4-BE49-F238E27FC236}">
                  <a16:creationId xmlns:a16="http://schemas.microsoft.com/office/drawing/2014/main" id="{B474E331-4747-2801-6AD2-45F0CA060BB8}"/>
                </a:ext>
              </a:extLst>
            </p:cNvPr>
            <p:cNvSpPr>
              <a:spLocks noChangeArrowheads="1"/>
            </p:cNvSpPr>
            <p:nvPr/>
          </p:nvSpPr>
          <p:spPr bwMode="auto">
            <a:xfrm>
              <a:off x="8032750" y="35052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a:t>15</a:t>
              </a:r>
            </a:p>
          </p:txBody>
        </p:sp>
        <p:sp>
          <p:nvSpPr>
            <p:cNvPr id="7" name="Oval 10">
              <a:extLst>
                <a:ext uri="{FF2B5EF4-FFF2-40B4-BE49-F238E27FC236}">
                  <a16:creationId xmlns:a16="http://schemas.microsoft.com/office/drawing/2014/main" id="{C3706CDE-E010-CF06-509D-86CF63D36BF4}"/>
                </a:ext>
              </a:extLst>
            </p:cNvPr>
            <p:cNvSpPr>
              <a:spLocks noChangeArrowheads="1"/>
            </p:cNvSpPr>
            <p:nvPr/>
          </p:nvSpPr>
          <p:spPr bwMode="auto">
            <a:xfrm>
              <a:off x="6432550" y="35052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dirty="0"/>
                <a:t>8</a:t>
              </a:r>
            </a:p>
          </p:txBody>
        </p:sp>
        <p:cxnSp>
          <p:nvCxnSpPr>
            <p:cNvPr id="8" name="AutoShape 11">
              <a:extLst>
                <a:ext uri="{FF2B5EF4-FFF2-40B4-BE49-F238E27FC236}">
                  <a16:creationId xmlns:a16="http://schemas.microsoft.com/office/drawing/2014/main" id="{1A77C312-58EB-6C3B-20C7-AEB888F1E55B}"/>
                </a:ext>
              </a:extLst>
            </p:cNvPr>
            <p:cNvCxnSpPr>
              <a:cxnSpLocks noChangeShapeType="1"/>
              <a:stCxn id="2" idx="3"/>
              <a:endCxn id="7" idx="7"/>
            </p:cNvCxnSpPr>
            <p:nvPr/>
          </p:nvCxnSpPr>
          <p:spPr bwMode="auto">
            <a:xfrm flipH="1">
              <a:off x="6888163" y="3198813"/>
              <a:ext cx="384175" cy="384175"/>
            </a:xfrm>
            <a:prstGeom prst="straightConnector1">
              <a:avLst/>
            </a:prstGeom>
            <a:noFill/>
            <a:ln w="9525">
              <a:solidFill>
                <a:schemeClr val="tx1"/>
              </a:solidFill>
              <a:round/>
              <a:headEnd/>
              <a:tailEnd type="triangle" w="med" len="med"/>
            </a:ln>
          </p:spPr>
        </p:cxnSp>
        <p:cxnSp>
          <p:nvCxnSpPr>
            <p:cNvPr id="9" name="AutoShape 12">
              <a:extLst>
                <a:ext uri="{FF2B5EF4-FFF2-40B4-BE49-F238E27FC236}">
                  <a16:creationId xmlns:a16="http://schemas.microsoft.com/office/drawing/2014/main" id="{9D436A6B-D7F3-7D9B-DDB0-486FE7D5B314}"/>
                </a:ext>
              </a:extLst>
            </p:cNvPr>
            <p:cNvCxnSpPr>
              <a:cxnSpLocks noChangeShapeType="1"/>
              <a:stCxn id="2" idx="5"/>
              <a:endCxn id="6" idx="1"/>
            </p:cNvCxnSpPr>
            <p:nvPr/>
          </p:nvCxnSpPr>
          <p:spPr bwMode="auto">
            <a:xfrm>
              <a:off x="7650163" y="3198813"/>
              <a:ext cx="460375" cy="384175"/>
            </a:xfrm>
            <a:prstGeom prst="straightConnector1">
              <a:avLst/>
            </a:prstGeom>
            <a:noFill/>
            <a:ln w="9525">
              <a:solidFill>
                <a:schemeClr val="tx1"/>
              </a:solidFill>
              <a:round/>
              <a:headEnd/>
              <a:tailEnd type="triangle" w="med" len="med"/>
            </a:ln>
          </p:spPr>
        </p:cxnSp>
        <p:sp>
          <p:nvSpPr>
            <p:cNvPr id="10" name="Oval 13">
              <a:extLst>
                <a:ext uri="{FF2B5EF4-FFF2-40B4-BE49-F238E27FC236}">
                  <a16:creationId xmlns:a16="http://schemas.microsoft.com/office/drawing/2014/main" id="{AB6A5337-9A65-654B-3B58-13024922F3E9}"/>
                </a:ext>
              </a:extLst>
            </p:cNvPr>
            <p:cNvSpPr>
              <a:spLocks noChangeArrowheads="1"/>
            </p:cNvSpPr>
            <p:nvPr/>
          </p:nvSpPr>
          <p:spPr bwMode="auto">
            <a:xfrm>
              <a:off x="7499350" y="43434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a:t>14</a:t>
              </a:r>
            </a:p>
          </p:txBody>
        </p:sp>
        <p:sp>
          <p:nvSpPr>
            <p:cNvPr id="11" name="Oval 14">
              <a:extLst>
                <a:ext uri="{FF2B5EF4-FFF2-40B4-BE49-F238E27FC236}">
                  <a16:creationId xmlns:a16="http://schemas.microsoft.com/office/drawing/2014/main" id="{91BE3A80-74D5-E072-D204-2C05607E96C1}"/>
                </a:ext>
              </a:extLst>
            </p:cNvPr>
            <p:cNvSpPr>
              <a:spLocks noChangeArrowheads="1"/>
            </p:cNvSpPr>
            <p:nvPr/>
          </p:nvSpPr>
          <p:spPr bwMode="auto">
            <a:xfrm>
              <a:off x="5899150" y="4419600"/>
              <a:ext cx="533400" cy="533400"/>
            </a:xfrm>
            <a:prstGeom prst="ellipse">
              <a:avLst/>
            </a:prstGeom>
            <a:solidFill>
              <a:srgbClr val="CCECFF"/>
            </a:solidFill>
            <a:ln w="9525">
              <a:solidFill>
                <a:schemeClr val="tx1"/>
              </a:solidFill>
              <a:round/>
              <a:headEnd/>
              <a:tailEnd/>
            </a:ln>
          </p:spPr>
          <p:txBody>
            <a:bodyPr wrap="none" anchor="ctr"/>
            <a:lstStyle/>
            <a:p>
              <a:pPr algn="ctr"/>
              <a:r>
                <a:rPr lang="en-US" sz="1000"/>
                <a:t>5</a:t>
              </a:r>
            </a:p>
          </p:txBody>
        </p:sp>
        <p:cxnSp>
          <p:nvCxnSpPr>
            <p:cNvPr id="12" name="AutoShape 16">
              <a:extLst>
                <a:ext uri="{FF2B5EF4-FFF2-40B4-BE49-F238E27FC236}">
                  <a16:creationId xmlns:a16="http://schemas.microsoft.com/office/drawing/2014/main" id="{E7E4F3C8-7013-8E92-7240-FBA9DAB9D903}"/>
                </a:ext>
              </a:extLst>
            </p:cNvPr>
            <p:cNvCxnSpPr>
              <a:cxnSpLocks noChangeShapeType="1"/>
              <a:stCxn id="10" idx="3"/>
              <a:endCxn id="3" idx="0"/>
            </p:cNvCxnSpPr>
            <p:nvPr/>
          </p:nvCxnSpPr>
          <p:spPr bwMode="auto">
            <a:xfrm flipH="1">
              <a:off x="7308850" y="4799013"/>
              <a:ext cx="268288" cy="458787"/>
            </a:xfrm>
            <a:prstGeom prst="straightConnector1">
              <a:avLst/>
            </a:prstGeom>
            <a:noFill/>
            <a:ln w="9525">
              <a:solidFill>
                <a:schemeClr val="tx1"/>
              </a:solidFill>
              <a:round/>
              <a:headEnd/>
              <a:tailEnd type="triangle" w="med" len="med"/>
            </a:ln>
          </p:spPr>
        </p:cxnSp>
        <p:cxnSp>
          <p:nvCxnSpPr>
            <p:cNvPr id="13" name="AutoShape 17">
              <a:extLst>
                <a:ext uri="{FF2B5EF4-FFF2-40B4-BE49-F238E27FC236}">
                  <a16:creationId xmlns:a16="http://schemas.microsoft.com/office/drawing/2014/main" id="{1930CCA5-5A96-E4A4-F2DB-9AC0DF471218}"/>
                </a:ext>
              </a:extLst>
            </p:cNvPr>
            <p:cNvCxnSpPr>
              <a:cxnSpLocks noChangeShapeType="1"/>
              <a:stCxn id="7" idx="3"/>
              <a:endCxn id="11" idx="0"/>
            </p:cNvCxnSpPr>
            <p:nvPr/>
          </p:nvCxnSpPr>
          <p:spPr bwMode="auto">
            <a:xfrm flipH="1">
              <a:off x="6165850" y="3960813"/>
              <a:ext cx="344488" cy="458787"/>
            </a:xfrm>
            <a:prstGeom prst="straightConnector1">
              <a:avLst/>
            </a:prstGeom>
            <a:noFill/>
            <a:ln w="9525">
              <a:solidFill>
                <a:schemeClr val="tx1"/>
              </a:solidFill>
              <a:round/>
              <a:headEnd/>
              <a:tailEnd type="triangle" w="med" len="med"/>
            </a:ln>
          </p:spPr>
        </p:cxnSp>
        <p:cxnSp>
          <p:nvCxnSpPr>
            <p:cNvPr id="14" name="AutoShape 18">
              <a:extLst>
                <a:ext uri="{FF2B5EF4-FFF2-40B4-BE49-F238E27FC236}">
                  <a16:creationId xmlns:a16="http://schemas.microsoft.com/office/drawing/2014/main" id="{BB4B44DB-C988-5EA9-AD53-AEA2E4C6B6DE}"/>
                </a:ext>
              </a:extLst>
            </p:cNvPr>
            <p:cNvCxnSpPr>
              <a:cxnSpLocks noChangeShapeType="1"/>
              <a:stCxn id="6" idx="5"/>
              <a:endCxn id="5" idx="0"/>
            </p:cNvCxnSpPr>
            <p:nvPr/>
          </p:nvCxnSpPr>
          <p:spPr bwMode="auto">
            <a:xfrm>
              <a:off x="8488363" y="3960813"/>
              <a:ext cx="344487" cy="382587"/>
            </a:xfrm>
            <a:prstGeom prst="straightConnector1">
              <a:avLst/>
            </a:prstGeom>
            <a:noFill/>
            <a:ln w="9525">
              <a:solidFill>
                <a:schemeClr val="tx1"/>
              </a:solidFill>
              <a:round/>
              <a:headEnd/>
              <a:tailEnd type="triangle" w="med" len="med"/>
            </a:ln>
          </p:spPr>
        </p:cxnSp>
        <p:cxnSp>
          <p:nvCxnSpPr>
            <p:cNvPr id="15" name="AutoShape 19">
              <a:extLst>
                <a:ext uri="{FF2B5EF4-FFF2-40B4-BE49-F238E27FC236}">
                  <a16:creationId xmlns:a16="http://schemas.microsoft.com/office/drawing/2014/main" id="{B105B3FA-4582-FDEC-5631-5117FF20EA24}"/>
                </a:ext>
              </a:extLst>
            </p:cNvPr>
            <p:cNvCxnSpPr>
              <a:cxnSpLocks noChangeShapeType="1"/>
              <a:stCxn id="11" idx="3"/>
              <a:endCxn id="4" idx="0"/>
            </p:cNvCxnSpPr>
            <p:nvPr/>
          </p:nvCxnSpPr>
          <p:spPr bwMode="auto">
            <a:xfrm flipH="1">
              <a:off x="5708650" y="4875213"/>
              <a:ext cx="268288" cy="382587"/>
            </a:xfrm>
            <a:prstGeom prst="straightConnector1">
              <a:avLst/>
            </a:prstGeom>
            <a:noFill/>
            <a:ln w="9525">
              <a:solidFill>
                <a:schemeClr val="tx1"/>
              </a:solidFill>
              <a:round/>
              <a:headEnd/>
              <a:tailEnd type="triangle" w="med" len="med"/>
            </a:ln>
          </p:spPr>
        </p:cxnSp>
        <p:cxnSp>
          <p:nvCxnSpPr>
            <p:cNvPr id="16" name="AutoShape 20">
              <a:extLst>
                <a:ext uri="{FF2B5EF4-FFF2-40B4-BE49-F238E27FC236}">
                  <a16:creationId xmlns:a16="http://schemas.microsoft.com/office/drawing/2014/main" id="{D36CC205-A184-847E-D8C4-C7B777193F4F}"/>
                </a:ext>
              </a:extLst>
            </p:cNvPr>
            <p:cNvCxnSpPr>
              <a:cxnSpLocks noChangeShapeType="1"/>
              <a:stCxn id="6" idx="3"/>
              <a:endCxn id="10" idx="0"/>
            </p:cNvCxnSpPr>
            <p:nvPr/>
          </p:nvCxnSpPr>
          <p:spPr bwMode="auto">
            <a:xfrm flipH="1">
              <a:off x="7766050" y="3960813"/>
              <a:ext cx="344488" cy="382587"/>
            </a:xfrm>
            <a:prstGeom prst="straightConnector1">
              <a:avLst/>
            </a:prstGeom>
            <a:noFill/>
            <a:ln w="9525">
              <a:solidFill>
                <a:schemeClr val="tx1"/>
              </a:solidFill>
              <a:round/>
              <a:headEnd/>
              <a:tailEnd type="triangle" w="med" len="med"/>
            </a:ln>
          </p:spPr>
        </p:cxnSp>
        <p:sp>
          <p:nvSpPr>
            <p:cNvPr id="17" name="Oval 23">
              <a:extLst>
                <a:ext uri="{FF2B5EF4-FFF2-40B4-BE49-F238E27FC236}">
                  <a16:creationId xmlns:a16="http://schemas.microsoft.com/office/drawing/2014/main" id="{7C664FA5-9839-7D1B-65EE-D9BF1A1492ED}"/>
                </a:ext>
              </a:extLst>
            </p:cNvPr>
            <p:cNvSpPr>
              <a:spLocks noChangeArrowheads="1"/>
            </p:cNvSpPr>
            <p:nvPr/>
          </p:nvSpPr>
          <p:spPr bwMode="auto">
            <a:xfrm>
              <a:off x="7577138" y="5866622"/>
              <a:ext cx="533400" cy="533400"/>
            </a:xfrm>
            <a:prstGeom prst="ellipse">
              <a:avLst/>
            </a:prstGeom>
            <a:solidFill>
              <a:schemeClr val="bg1"/>
            </a:solidFill>
            <a:ln w="9525">
              <a:solidFill>
                <a:schemeClr val="tx1"/>
              </a:solidFill>
              <a:round/>
              <a:headEnd/>
              <a:tailEnd/>
            </a:ln>
          </p:spPr>
          <p:txBody>
            <a:bodyPr wrap="none" anchor="ctr"/>
            <a:lstStyle/>
            <a:p>
              <a:pPr algn="ctr"/>
              <a:r>
                <a:rPr lang="en-US" sz="1000"/>
                <a:t>13</a:t>
              </a:r>
            </a:p>
          </p:txBody>
        </p:sp>
        <p:cxnSp>
          <p:nvCxnSpPr>
            <p:cNvPr id="18" name="AutoShape 24">
              <a:extLst>
                <a:ext uri="{FF2B5EF4-FFF2-40B4-BE49-F238E27FC236}">
                  <a16:creationId xmlns:a16="http://schemas.microsoft.com/office/drawing/2014/main" id="{5C38FB0F-7BDB-03F0-62D5-B4C5058834D9}"/>
                </a:ext>
              </a:extLst>
            </p:cNvPr>
            <p:cNvCxnSpPr>
              <a:cxnSpLocks noChangeShapeType="1"/>
              <a:stCxn id="3" idx="6"/>
              <a:endCxn id="17" idx="0"/>
            </p:cNvCxnSpPr>
            <p:nvPr/>
          </p:nvCxnSpPr>
          <p:spPr bwMode="auto">
            <a:xfrm>
              <a:off x="7575550" y="5524500"/>
              <a:ext cx="268288" cy="342122"/>
            </a:xfrm>
            <a:prstGeom prst="straightConnector1">
              <a:avLst/>
            </a:prstGeom>
            <a:noFill/>
            <a:ln w="9525">
              <a:solidFill>
                <a:schemeClr val="tx1"/>
              </a:solidFill>
              <a:round/>
              <a:headEnd/>
              <a:tailEnd type="triangle" w="med" len="med"/>
            </a:ln>
          </p:spPr>
        </p:cxnSp>
        <p:cxnSp>
          <p:nvCxnSpPr>
            <p:cNvPr id="19" name="AutoShape 26">
              <a:extLst>
                <a:ext uri="{FF2B5EF4-FFF2-40B4-BE49-F238E27FC236}">
                  <a16:creationId xmlns:a16="http://schemas.microsoft.com/office/drawing/2014/main" id="{3F8F9597-3820-FA00-8DE5-3DC2CA3CA9F9}"/>
                </a:ext>
              </a:extLst>
            </p:cNvPr>
            <p:cNvCxnSpPr>
              <a:cxnSpLocks noChangeShapeType="1"/>
            </p:cNvCxnSpPr>
            <p:nvPr/>
          </p:nvCxnSpPr>
          <p:spPr bwMode="auto">
            <a:xfrm>
              <a:off x="7456488" y="2362200"/>
              <a:ext cx="4762" cy="381000"/>
            </a:xfrm>
            <a:prstGeom prst="straightConnector1">
              <a:avLst/>
            </a:prstGeom>
            <a:noFill/>
            <a:ln w="9525">
              <a:solidFill>
                <a:schemeClr val="tx1"/>
              </a:solidFill>
              <a:round/>
              <a:headEnd/>
              <a:tailEnd type="triangle" w="med" len="med"/>
            </a:ln>
          </p:spPr>
        </p:cxnSp>
        <p:sp>
          <p:nvSpPr>
            <p:cNvPr id="20" name="Oval 27">
              <a:extLst>
                <a:ext uri="{FF2B5EF4-FFF2-40B4-BE49-F238E27FC236}">
                  <a16:creationId xmlns:a16="http://schemas.microsoft.com/office/drawing/2014/main" id="{636D67E4-26C3-AE85-F488-C4F4BC3AA998}"/>
                </a:ext>
              </a:extLst>
            </p:cNvPr>
            <p:cNvSpPr>
              <a:spLocks noChangeArrowheads="1"/>
            </p:cNvSpPr>
            <p:nvPr/>
          </p:nvSpPr>
          <p:spPr bwMode="auto">
            <a:xfrm>
              <a:off x="6357938" y="5259388"/>
              <a:ext cx="533400" cy="533400"/>
            </a:xfrm>
            <a:prstGeom prst="ellipse">
              <a:avLst/>
            </a:prstGeom>
            <a:solidFill>
              <a:schemeClr val="bg1"/>
            </a:solidFill>
            <a:ln w="9525">
              <a:solidFill>
                <a:schemeClr val="tx1"/>
              </a:solidFill>
              <a:round/>
              <a:headEnd/>
              <a:tailEnd/>
            </a:ln>
          </p:spPr>
          <p:txBody>
            <a:bodyPr wrap="none" anchor="ctr"/>
            <a:lstStyle/>
            <a:p>
              <a:pPr algn="ctr"/>
              <a:r>
                <a:rPr lang="en-US" sz="1000"/>
                <a:t>7</a:t>
              </a:r>
            </a:p>
          </p:txBody>
        </p:sp>
        <p:cxnSp>
          <p:nvCxnSpPr>
            <p:cNvPr id="21" name="AutoShape 28">
              <a:extLst>
                <a:ext uri="{FF2B5EF4-FFF2-40B4-BE49-F238E27FC236}">
                  <a16:creationId xmlns:a16="http://schemas.microsoft.com/office/drawing/2014/main" id="{C47B38F1-882D-A2BC-4227-8A29EDD3406B}"/>
                </a:ext>
              </a:extLst>
            </p:cNvPr>
            <p:cNvCxnSpPr>
              <a:cxnSpLocks noChangeShapeType="1"/>
              <a:stCxn id="11" idx="5"/>
              <a:endCxn id="20" idx="0"/>
            </p:cNvCxnSpPr>
            <p:nvPr/>
          </p:nvCxnSpPr>
          <p:spPr bwMode="auto">
            <a:xfrm>
              <a:off x="6354763" y="4875213"/>
              <a:ext cx="269875" cy="384175"/>
            </a:xfrm>
            <a:prstGeom prst="straightConnector1">
              <a:avLst/>
            </a:prstGeom>
            <a:noFill/>
            <a:ln w="9525">
              <a:solidFill>
                <a:schemeClr val="tx1"/>
              </a:solidFill>
              <a:round/>
              <a:headEnd/>
              <a:tailEnd type="triangle" w="med" len="med"/>
            </a:ln>
          </p:spPr>
        </p:cxn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t>XPath Expressions</a:t>
            </a:r>
          </a:p>
        </p:txBody>
      </p:sp>
      <p:sp>
        <p:nvSpPr>
          <p:cNvPr id="24580" name="Rectangle 3"/>
          <p:cNvSpPr>
            <a:spLocks noGrp="1" noChangeArrowheads="1"/>
          </p:cNvSpPr>
          <p:nvPr>
            <p:ph idx="1"/>
          </p:nvPr>
        </p:nvSpPr>
        <p:spPr/>
        <p:txBody>
          <a:bodyPr>
            <a:normAutofit/>
          </a:bodyPr>
          <a:lstStyle/>
          <a:p>
            <a:pPr eaLnBrk="1" hangingPunct="1">
              <a:lnSpc>
                <a:spcPct val="90000"/>
              </a:lnSpc>
            </a:pPr>
            <a:r>
              <a:rPr lang="en-US" sz="2000" dirty="0"/>
              <a:t>The most common type of expression is the </a:t>
            </a:r>
            <a:r>
              <a:rPr lang="en-US" sz="2000" i="1" dirty="0"/>
              <a:t>location path. </a:t>
            </a:r>
          </a:p>
          <a:p>
            <a:pPr eaLnBrk="1" hangingPunct="1">
              <a:lnSpc>
                <a:spcPct val="90000"/>
              </a:lnSpc>
            </a:pPr>
            <a:r>
              <a:rPr lang="en-US" sz="2000" dirty="0"/>
              <a:t>/Courses/Course</a:t>
            </a:r>
          </a:p>
          <a:p>
            <a:pPr eaLnBrk="1" hangingPunct="1">
              <a:lnSpc>
                <a:spcPct val="90000"/>
              </a:lnSpc>
              <a:buFont typeface="Wingdings" pitchFamily="2" charset="2"/>
              <a:buNone/>
            </a:pPr>
            <a:r>
              <a:rPr lang="en-US" sz="2000" dirty="0"/>
              <a:t>	which evaluates to all Course</a:t>
            </a:r>
            <a:r>
              <a:rPr lang="en-US" sz="2000" i="1" dirty="0"/>
              <a:t> </a:t>
            </a:r>
            <a:r>
              <a:rPr lang="en-US" sz="2000" dirty="0"/>
              <a:t>elements that are children of a root element named </a:t>
            </a:r>
            <a:r>
              <a:rPr lang="en-US" sz="2000" i="1" dirty="0"/>
              <a:t>Courses.</a:t>
            </a:r>
            <a:endParaRPr lang="en-US" sz="2000" dirty="0"/>
          </a:p>
          <a:p>
            <a:pPr eaLnBrk="1" hangingPunct="1">
              <a:lnSpc>
                <a:spcPct val="90000"/>
              </a:lnSpc>
            </a:pPr>
            <a:r>
              <a:rPr lang="en-US" sz="2000" dirty="0"/>
              <a:t>/Courses/Course/</a:t>
            </a:r>
            <a:r>
              <a:rPr lang="en-US" sz="2000" dirty="0">
                <a:solidFill>
                  <a:schemeClr val="folHlink"/>
                </a:solidFill>
              </a:rPr>
              <a:t>@</a:t>
            </a:r>
            <a:r>
              <a:rPr lang="en-US" sz="2000" dirty="0"/>
              <a:t>Image </a:t>
            </a:r>
          </a:p>
          <a:p>
            <a:pPr eaLnBrk="1" hangingPunct="1">
              <a:lnSpc>
                <a:spcPct val="90000"/>
              </a:lnSpc>
              <a:buNone/>
            </a:pPr>
            <a:r>
              <a:rPr lang="en-US" sz="2000" dirty="0"/>
              <a:t>	which evaluates to all attributes (not elements) named </a:t>
            </a:r>
            <a:r>
              <a:rPr lang="en-US" sz="2000" i="1" dirty="0"/>
              <a:t>Image </a:t>
            </a:r>
            <a:r>
              <a:rPr lang="en-US" sz="2000" dirty="0"/>
              <a:t>that belong to </a:t>
            </a:r>
            <a:r>
              <a:rPr lang="en-US" sz="2000" i="1" dirty="0"/>
              <a:t>Course </a:t>
            </a:r>
            <a:r>
              <a:rPr lang="en-US" sz="2000" dirty="0"/>
              <a:t>elements that in turn are children of the root element </a:t>
            </a:r>
            <a:r>
              <a:rPr lang="en-US" sz="2000" i="1" dirty="0"/>
              <a:t>Courses</a:t>
            </a:r>
            <a:endParaRPr lang="en-US" sz="2000" dirty="0"/>
          </a:p>
          <a:p>
            <a:pPr eaLnBrk="1" hangingPunct="1">
              <a:lnSpc>
                <a:spcPct val="90000"/>
              </a:lnSpc>
            </a:pPr>
            <a:r>
              <a:rPr lang="en-US" sz="2000" dirty="0"/>
              <a:t>The next expression evaluates to all </a:t>
            </a:r>
            <a:r>
              <a:rPr lang="en-US" sz="2000" i="1" dirty="0"/>
              <a:t>Course </a:t>
            </a:r>
            <a:r>
              <a:rPr lang="en-US" sz="2000" dirty="0"/>
              <a:t>elements anywhere in the document:</a:t>
            </a:r>
          </a:p>
          <a:p>
            <a:pPr lvl="1" eaLnBrk="1" hangingPunct="1">
              <a:lnSpc>
                <a:spcPct val="90000"/>
              </a:lnSpc>
              <a:buFont typeface="Wingdings" pitchFamily="2" charset="2"/>
              <a:buNone/>
            </a:pPr>
            <a:r>
              <a:rPr lang="en-US" sz="2000" i="1" dirty="0"/>
              <a:t>//Course</a:t>
            </a:r>
          </a:p>
          <a:p>
            <a:pPr eaLnBrk="1" hangingPunct="1">
              <a:lnSpc>
                <a:spcPct val="90000"/>
              </a:lnSpc>
            </a:pPr>
            <a:r>
              <a:rPr lang="en-US" sz="2000" dirty="0"/>
              <a:t>The // prefix is extremely useful for locating elements in a document regardless of where they are positioned.</a:t>
            </a:r>
          </a:p>
          <a:p>
            <a:pPr eaLnBrk="1" hangingPunct="1">
              <a:lnSpc>
                <a:spcPct val="90000"/>
              </a:lnSpc>
            </a:pPr>
            <a:r>
              <a:rPr lang="en-US" sz="2000" dirty="0" err="1"/>
              <a:t>XPath</a:t>
            </a:r>
            <a:r>
              <a:rPr lang="en-US" sz="2000" dirty="0"/>
              <a:t> also supports </a:t>
            </a:r>
            <a:r>
              <a:rPr lang="en-US" sz="2000" dirty="0">
                <a:solidFill>
                  <a:srgbClr val="0000FF"/>
                </a:solidFill>
              </a:rPr>
              <a:t>wildcards</a:t>
            </a:r>
            <a:r>
              <a:rPr lang="en-US" sz="2000" dirty="0"/>
              <a:t>.</a:t>
            </a:r>
            <a:endParaRPr lang="en-US" sz="2000" i="1" dirty="0"/>
          </a:p>
          <a:p>
            <a:pPr eaLnBrk="1" hangingPunct="1">
              <a:lnSpc>
                <a:spcPct val="90000"/>
              </a:lnSpc>
              <a:buFont typeface="Wingdings" pitchFamily="2" charset="2"/>
              <a:buNone/>
            </a:pPr>
            <a:r>
              <a:rPr lang="en-US" sz="2000" dirty="0"/>
              <a:t>	/Courses/</a:t>
            </a:r>
            <a:r>
              <a:rPr lang="en-US" sz="2000" dirty="0">
                <a:solidFill>
                  <a:srgbClr val="0000FF"/>
                </a:solidFill>
              </a:rPr>
              <a:t>*</a:t>
            </a:r>
            <a:r>
              <a:rPr lang="en-US" sz="2000" dirty="0"/>
              <a:t>	Select all child elements of the element named Courses</a:t>
            </a:r>
          </a:p>
          <a:p>
            <a:pPr eaLnBrk="1" hangingPunct="1">
              <a:lnSpc>
                <a:spcPct val="90000"/>
              </a:lnSpc>
              <a:buFont typeface="Wingdings" pitchFamily="2" charset="2"/>
              <a:buNone/>
            </a:pPr>
            <a:r>
              <a:rPr lang="en-US" sz="2000" dirty="0"/>
              <a:t>	 /Courses /Course/@</a:t>
            </a:r>
            <a:r>
              <a:rPr lang="en-US" sz="2000" dirty="0">
                <a:solidFill>
                  <a:srgbClr val="0000FF"/>
                </a:solidFill>
              </a:rPr>
              <a:t>*</a:t>
            </a:r>
            <a:r>
              <a:rPr lang="en-US" sz="2000" dirty="0"/>
              <a:t>	Select all attributes belong to Course</a:t>
            </a:r>
          </a:p>
          <a:p>
            <a:pPr eaLnBrk="1" hangingPunct="1">
              <a:lnSpc>
                <a:spcPct val="90000"/>
              </a:lnSpc>
            </a:pPr>
            <a:r>
              <a:rPr lang="en-US" sz="2000" dirty="0"/>
              <a:t>Use “.” and “..” for current and parent directory, respectively, just like DOS / UNIX.</a:t>
            </a:r>
          </a:p>
        </p:txBody>
      </p:sp>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5F4A4812-6051-46B9-AA64-CC3C93D38982}" type="slidenum">
              <a:rPr lang="en-US" smtClean="0">
                <a:solidFill>
                  <a:schemeClr val="tx2"/>
                </a:solidFill>
              </a:rPr>
              <a:pPr/>
              <a:t>66</a:t>
            </a:fld>
            <a:endParaRPr lang="en-US">
              <a:solidFill>
                <a:schemeClr val="tx2"/>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t>XPath Functions (incomplete list)</a:t>
            </a:r>
          </a:p>
        </p:txBody>
      </p:sp>
      <p:sp>
        <p:nvSpPr>
          <p:cNvPr id="26628" name="Rectangle 3"/>
          <p:cNvSpPr>
            <a:spLocks noGrp="1" noChangeArrowheads="1"/>
          </p:cNvSpPr>
          <p:nvPr>
            <p:ph idx="1"/>
          </p:nvPr>
        </p:nvSpPr>
        <p:spPr/>
        <p:txBody>
          <a:bodyPr>
            <a:normAutofit/>
          </a:bodyPr>
          <a:lstStyle/>
          <a:p>
            <a:pPr eaLnBrk="1" hangingPunct="1">
              <a:lnSpc>
                <a:spcPct val="90000"/>
              </a:lnSpc>
              <a:defRPr/>
            </a:pPr>
            <a:r>
              <a:rPr lang="en-US" sz="2000" dirty="0"/>
              <a:t>Node-set Functions</a:t>
            </a:r>
            <a:r>
              <a:rPr lang="en-US" sz="2000" i="1" dirty="0"/>
              <a:t> </a:t>
            </a:r>
          </a:p>
          <a:p>
            <a:pPr lvl="1" eaLnBrk="1" hangingPunct="1">
              <a:lnSpc>
                <a:spcPct val="90000"/>
              </a:lnSpc>
              <a:defRPr/>
            </a:pPr>
            <a:r>
              <a:rPr lang="en-US" sz="2000" i="1" dirty="0">
                <a:solidFill>
                  <a:srgbClr val="0000FF"/>
                </a:solidFill>
              </a:rPr>
              <a:t>number count(node-set);</a:t>
            </a:r>
            <a:r>
              <a:rPr lang="en-US" sz="2000" dirty="0">
                <a:solidFill>
                  <a:srgbClr val="0000FF"/>
                </a:solidFill>
              </a:rPr>
              <a:t>  </a:t>
            </a:r>
            <a:r>
              <a:rPr lang="en-US" sz="2000" dirty="0"/>
              <a:t>// Return the number of items in the node-set</a:t>
            </a:r>
          </a:p>
          <a:p>
            <a:pPr lvl="1">
              <a:defRPr/>
            </a:pPr>
            <a:r>
              <a:rPr lang="en-US" sz="2000" i="1" dirty="0">
                <a:solidFill>
                  <a:srgbClr val="0000FF"/>
                </a:solidFill>
              </a:rPr>
              <a:t>node-set id(</a:t>
            </a:r>
            <a:r>
              <a:rPr lang="en-US" sz="2000" i="1" dirty="0" err="1">
                <a:solidFill>
                  <a:srgbClr val="0000FF"/>
                </a:solidFill>
              </a:rPr>
              <a:t>arg</a:t>
            </a:r>
            <a:r>
              <a:rPr lang="en-US" sz="2000" i="1" dirty="0">
                <a:solidFill>
                  <a:srgbClr val="0000FF"/>
                </a:solidFill>
              </a:rPr>
              <a:t>); </a:t>
            </a:r>
            <a:r>
              <a:rPr lang="en-US" sz="2000" dirty="0"/>
              <a:t>// Select elements (node set) by the unique ID of arg.</a:t>
            </a:r>
          </a:p>
          <a:p>
            <a:pPr lvl="1">
              <a:defRPr/>
            </a:pPr>
            <a:r>
              <a:rPr lang="en-US" sz="2000" i="1" dirty="0">
                <a:solidFill>
                  <a:srgbClr val="0000FF"/>
                </a:solidFill>
              </a:rPr>
              <a:t>number position();</a:t>
            </a:r>
            <a:r>
              <a:rPr lang="en-US" sz="2000" dirty="0">
                <a:solidFill>
                  <a:srgbClr val="0000FF"/>
                </a:solidFill>
              </a:rPr>
              <a:t> </a:t>
            </a:r>
            <a:r>
              <a:rPr lang="en-US" sz="2000" dirty="0"/>
              <a:t>// Returns the index of the node within the parent.</a:t>
            </a:r>
          </a:p>
          <a:p>
            <a:pPr>
              <a:defRPr/>
            </a:pPr>
            <a:r>
              <a:rPr lang="en-US" sz="2000" dirty="0"/>
              <a:t>String Functions</a:t>
            </a:r>
          </a:p>
          <a:p>
            <a:pPr lvl="1" eaLnBrk="1" hangingPunct="1">
              <a:lnSpc>
                <a:spcPct val="90000"/>
              </a:lnSpc>
              <a:defRPr/>
            </a:pPr>
            <a:r>
              <a:rPr lang="en-US" sz="2000" i="1" dirty="0">
                <a:solidFill>
                  <a:srgbClr val="0000FF"/>
                </a:solidFill>
              </a:rPr>
              <a:t>number string-length(string);</a:t>
            </a:r>
            <a:r>
              <a:rPr lang="en-US" sz="2000" dirty="0">
                <a:solidFill>
                  <a:srgbClr val="0000FF"/>
                </a:solidFill>
              </a:rPr>
              <a:t> </a:t>
            </a:r>
            <a:r>
              <a:rPr lang="en-US" sz="2000" dirty="0"/>
              <a:t>// Return string length</a:t>
            </a:r>
            <a:endParaRPr lang="en-US" sz="2000" i="1" dirty="0"/>
          </a:p>
          <a:p>
            <a:pPr lvl="1" eaLnBrk="1" hangingPunct="1">
              <a:lnSpc>
                <a:spcPct val="90000"/>
              </a:lnSpc>
              <a:defRPr/>
            </a:pPr>
            <a:r>
              <a:rPr lang="en-US" sz="2000" i="1" dirty="0">
                <a:solidFill>
                  <a:srgbClr val="0000FF"/>
                </a:solidFill>
              </a:rPr>
              <a:t>string </a:t>
            </a:r>
            <a:r>
              <a:rPr lang="en-US" sz="2000" i="1" dirty="0" err="1">
                <a:solidFill>
                  <a:srgbClr val="0000FF"/>
                </a:solidFill>
              </a:rPr>
              <a:t>concat</a:t>
            </a:r>
            <a:r>
              <a:rPr lang="en-US" sz="2000" i="1" dirty="0">
                <a:solidFill>
                  <a:srgbClr val="0000FF"/>
                </a:solidFill>
              </a:rPr>
              <a:t>(string, string, string*); </a:t>
            </a:r>
            <a:r>
              <a:rPr lang="en-US" sz="2000" dirty="0"/>
              <a:t>// Returns the concatenation of multiple strings. </a:t>
            </a:r>
          </a:p>
          <a:p>
            <a:pPr lvl="1" eaLnBrk="1" hangingPunct="1">
              <a:lnSpc>
                <a:spcPct val="90000"/>
              </a:lnSpc>
              <a:defRPr/>
            </a:pPr>
            <a:r>
              <a:rPr lang="en-US" sz="2000" i="1" dirty="0">
                <a:solidFill>
                  <a:srgbClr val="0000FF"/>
                </a:solidFill>
              </a:rPr>
              <a:t>string substring(string, number, number?);</a:t>
            </a:r>
            <a:r>
              <a:rPr lang="en-US" sz="2000" i="1" dirty="0"/>
              <a:t> </a:t>
            </a:r>
            <a:r>
              <a:rPr lang="en-US" sz="2000" dirty="0"/>
              <a:t>// Returns substring starting at the position specified in 2</a:t>
            </a:r>
            <a:r>
              <a:rPr lang="en-US" sz="2000" baseline="30000" dirty="0"/>
              <a:t>nd</a:t>
            </a:r>
            <a:r>
              <a:rPr lang="en-US" sz="2000" dirty="0"/>
              <a:t> argument and the length specified in the 3</a:t>
            </a:r>
            <a:r>
              <a:rPr lang="en-US" sz="2000" baseline="30000" dirty="0"/>
              <a:t>rd</a:t>
            </a:r>
            <a:r>
              <a:rPr lang="en-US" sz="2000" dirty="0"/>
              <a:t> argument. If 3</a:t>
            </a:r>
            <a:r>
              <a:rPr lang="en-US" sz="2000" baseline="30000" dirty="0"/>
              <a:t>rd</a:t>
            </a:r>
            <a:r>
              <a:rPr lang="en-US" sz="2000" dirty="0"/>
              <a:t> argument not specified, it returns the substring to the end.</a:t>
            </a:r>
          </a:p>
          <a:p>
            <a:pPr eaLnBrk="1" hangingPunct="1">
              <a:lnSpc>
                <a:spcPct val="90000"/>
              </a:lnSpc>
              <a:defRPr/>
            </a:pPr>
            <a:r>
              <a:rPr lang="en-US" sz="2000" dirty="0"/>
              <a:t>Boolean Functions </a:t>
            </a:r>
          </a:p>
          <a:p>
            <a:pPr lvl="1" eaLnBrk="1" hangingPunct="1">
              <a:lnSpc>
                <a:spcPct val="90000"/>
              </a:lnSpc>
              <a:defRPr/>
            </a:pPr>
            <a:r>
              <a:rPr lang="en-US" sz="2000" i="1" dirty="0" err="1">
                <a:solidFill>
                  <a:srgbClr val="0000FF"/>
                </a:solidFill>
              </a:rPr>
              <a:t>boolean</a:t>
            </a:r>
            <a:r>
              <a:rPr lang="en-US" sz="2000" i="1" dirty="0">
                <a:solidFill>
                  <a:srgbClr val="0000FF"/>
                </a:solidFill>
              </a:rPr>
              <a:t>(</a:t>
            </a:r>
            <a:r>
              <a:rPr lang="en-US" sz="2000" i="1" dirty="0" err="1">
                <a:solidFill>
                  <a:srgbClr val="0000FF"/>
                </a:solidFill>
              </a:rPr>
              <a:t>arg</a:t>
            </a:r>
            <a:r>
              <a:rPr lang="en-US" sz="2000" i="1" dirty="0">
                <a:solidFill>
                  <a:srgbClr val="0000FF"/>
                </a:solidFill>
              </a:rPr>
              <a:t>); </a:t>
            </a:r>
            <a:r>
              <a:rPr lang="en-US" sz="2000" dirty="0"/>
              <a:t>// convert </a:t>
            </a:r>
            <a:r>
              <a:rPr lang="en-US" sz="2000" dirty="0" err="1"/>
              <a:t>arg</a:t>
            </a:r>
            <a:r>
              <a:rPr lang="en-US" sz="2000" dirty="0"/>
              <a:t> to boolean, e.g., If </a:t>
            </a:r>
            <a:r>
              <a:rPr lang="en-US" sz="2000" dirty="0" err="1"/>
              <a:t>arg</a:t>
            </a:r>
            <a:r>
              <a:rPr lang="en-US" sz="2000" dirty="0"/>
              <a:t> is a non-empty node-set, it is converted to true, otherwise, to false.</a:t>
            </a:r>
          </a:p>
          <a:p>
            <a:pPr lvl="1">
              <a:defRPr/>
            </a:pPr>
            <a:r>
              <a:rPr lang="en-US" sz="2000" i="1" dirty="0">
                <a:solidFill>
                  <a:srgbClr val="0000FF"/>
                </a:solidFill>
              </a:rPr>
              <a:t>not(</a:t>
            </a:r>
            <a:r>
              <a:rPr lang="en-US" sz="2000" i="1" dirty="0" err="1">
                <a:solidFill>
                  <a:srgbClr val="0000FF"/>
                </a:solidFill>
              </a:rPr>
              <a:t>boolean</a:t>
            </a:r>
            <a:r>
              <a:rPr lang="en-US" sz="2000" i="1" dirty="0">
                <a:solidFill>
                  <a:srgbClr val="0000FF"/>
                </a:solidFill>
              </a:rPr>
              <a:t> ); </a:t>
            </a:r>
            <a:r>
              <a:rPr lang="en-US" sz="2000" dirty="0"/>
              <a:t>// Returns true if argument is false, otherwise false.</a:t>
            </a:r>
          </a:p>
          <a:p>
            <a:pPr lvl="1" eaLnBrk="1" hangingPunct="1">
              <a:lnSpc>
                <a:spcPct val="90000"/>
              </a:lnSpc>
              <a:defRPr/>
            </a:pPr>
            <a:endParaRPr lang="en-US" sz="2000" dirty="0"/>
          </a:p>
        </p:txBody>
      </p:sp>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D0314706-B93A-4916-8BCD-E98C5C57833F}" type="slidenum">
              <a:rPr lang="en-US" smtClean="0">
                <a:solidFill>
                  <a:schemeClr val="tx2"/>
                </a:solidFill>
              </a:rPr>
              <a:pPr/>
              <a:t>67</a:t>
            </a:fld>
            <a:endParaRPr lang="en-US">
              <a:solidFill>
                <a:schemeClr val="tx2"/>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dirty="0"/>
              <a:t>Apply </a:t>
            </a:r>
            <a:r>
              <a:rPr lang="en-US" dirty="0" err="1"/>
              <a:t>XPath</a:t>
            </a:r>
            <a:r>
              <a:rPr lang="en-US" dirty="0"/>
              <a:t> for Extracting Data</a:t>
            </a:r>
          </a:p>
        </p:txBody>
      </p:sp>
      <p:sp>
        <p:nvSpPr>
          <p:cNvPr id="26628" name="Rectangle 3"/>
          <p:cNvSpPr>
            <a:spLocks noGrp="1" noChangeArrowheads="1"/>
          </p:cNvSpPr>
          <p:nvPr>
            <p:ph idx="1"/>
          </p:nvPr>
        </p:nvSpPr>
        <p:spPr/>
        <p:txBody>
          <a:bodyPr>
            <a:normAutofit/>
          </a:bodyPr>
          <a:lstStyle/>
          <a:p>
            <a:pPr eaLnBrk="1" hangingPunct="1">
              <a:lnSpc>
                <a:spcPct val="110000"/>
              </a:lnSpc>
            </a:pPr>
            <a:r>
              <a:rPr lang="en-US" dirty="0">
                <a:solidFill>
                  <a:srgbClr val="0000FF"/>
                </a:solidFill>
              </a:rPr>
              <a:t>Expressions</a:t>
            </a:r>
            <a:r>
              <a:rPr lang="en-US" dirty="0"/>
              <a:t> are the building blocks of </a:t>
            </a:r>
            <a:r>
              <a:rPr lang="en-US" dirty="0" err="1"/>
              <a:t>XPath</a:t>
            </a:r>
            <a:r>
              <a:rPr lang="en-US" dirty="0"/>
              <a:t> programs. </a:t>
            </a:r>
            <a:endParaRPr lang="en-US" i="1" dirty="0"/>
          </a:p>
          <a:p>
            <a:pPr eaLnBrk="1" hangingPunct="1">
              <a:lnSpc>
                <a:spcPct val="110000"/>
              </a:lnSpc>
            </a:pPr>
            <a:r>
              <a:rPr lang="en-US" dirty="0" err="1"/>
              <a:t>XPath</a:t>
            </a:r>
            <a:r>
              <a:rPr lang="en-US" dirty="0"/>
              <a:t> can be used to extract data from an XML file. </a:t>
            </a:r>
          </a:p>
          <a:p>
            <a:pPr eaLnBrk="1" hangingPunct="1">
              <a:lnSpc>
                <a:spcPct val="110000"/>
              </a:lnSpc>
            </a:pPr>
            <a:r>
              <a:rPr lang="en-US" dirty="0"/>
              <a:t>Used in this way, </a:t>
            </a:r>
            <a:r>
              <a:rPr lang="en-US" dirty="0" err="1"/>
              <a:t>XPath</a:t>
            </a:r>
            <a:r>
              <a:rPr lang="en-US" dirty="0"/>
              <a:t> becomes a </a:t>
            </a:r>
            <a:r>
              <a:rPr lang="en-US" dirty="0">
                <a:solidFill>
                  <a:srgbClr val="0000FF"/>
                </a:solidFill>
              </a:rPr>
              <a:t>query language </a:t>
            </a:r>
            <a:r>
              <a:rPr lang="en-US" dirty="0"/>
              <a:t>— the XML equivalent of SQL. </a:t>
            </a:r>
          </a:p>
          <a:p>
            <a:pPr eaLnBrk="1" hangingPunct="1">
              <a:lnSpc>
                <a:spcPct val="110000"/>
              </a:lnSpc>
            </a:pPr>
            <a:r>
              <a:rPr lang="en-US" dirty="0"/>
              <a:t>The W3C has developed an official XML query language called XQuery </a:t>
            </a:r>
            <a:r>
              <a:rPr lang="en-US" i="1" dirty="0"/>
              <a:t>(</a:t>
            </a:r>
            <a:r>
              <a:rPr lang="en-US" dirty="0"/>
              <a:t>http://www.w3.org/TR/xquery/</a:t>
            </a:r>
            <a:r>
              <a:rPr lang="en-US" i="1" dirty="0"/>
              <a:t>)</a:t>
            </a:r>
          </a:p>
          <a:p>
            <a:pPr eaLnBrk="1" hangingPunct="1">
              <a:lnSpc>
                <a:spcPct val="110000"/>
              </a:lnSpc>
            </a:pPr>
            <a:r>
              <a:rPr lang="en-US" dirty="0" err="1"/>
              <a:t>XPath</a:t>
            </a:r>
            <a:r>
              <a:rPr lang="en-US" dirty="0"/>
              <a:t> is a part of the more powerful XQuery language. </a:t>
            </a:r>
          </a:p>
          <a:p>
            <a:pPr eaLnBrk="1" hangingPunct="1">
              <a:lnSpc>
                <a:spcPct val="110000"/>
              </a:lnSpc>
            </a:pPr>
            <a:r>
              <a:rPr lang="en-US" dirty="0"/>
              <a:t>XPath further discussed in Text Part 2 with XQuery</a:t>
            </a:r>
          </a:p>
        </p:txBody>
      </p:sp>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4CF1E17E-B638-4769-8490-FC1F8968DAB6}" type="slidenum">
              <a:rPr lang="en-US" smtClean="0">
                <a:solidFill>
                  <a:schemeClr val="tx2"/>
                </a:solidFill>
              </a:rPr>
              <a:pPr/>
              <a:t>68</a:t>
            </a:fld>
            <a:endParaRPr lang="en-US">
              <a:solidFill>
                <a:schemeClr val="tx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sz="2800"/>
              <a:t>XPath Classes Using Framework Class Library</a:t>
            </a:r>
          </a:p>
        </p:txBody>
      </p:sp>
      <p:sp>
        <p:nvSpPr>
          <p:cNvPr id="27652" name="Rectangle 3"/>
          <p:cNvSpPr>
            <a:spLocks noGrp="1" noChangeArrowheads="1"/>
          </p:cNvSpPr>
          <p:nvPr>
            <p:ph idx="1"/>
          </p:nvPr>
        </p:nvSpPr>
        <p:spPr/>
        <p:txBody>
          <a:bodyPr/>
          <a:lstStyle/>
          <a:p>
            <a:pPr eaLnBrk="1" hangingPunct="1"/>
            <a:r>
              <a:rPr lang="en-US" i="1" dirty="0" err="1"/>
              <a:t>System.Xml.XPath</a:t>
            </a:r>
            <a:r>
              <a:rPr lang="en-US" i="1" dirty="0"/>
              <a:t> </a:t>
            </a:r>
            <a:r>
              <a:rPr lang="en-US" dirty="0"/>
              <a:t>namespace contains classes for putting </a:t>
            </a:r>
            <a:r>
              <a:rPr lang="en-US" dirty="0" err="1"/>
              <a:t>XPath</a:t>
            </a:r>
            <a:r>
              <a:rPr lang="en-US" dirty="0"/>
              <a:t> to work in managed applications: </a:t>
            </a:r>
          </a:p>
          <a:p>
            <a:pPr lvl="1" eaLnBrk="1" hangingPunct="1"/>
            <a:r>
              <a:rPr lang="en-US" i="1" dirty="0" err="1"/>
              <a:t>XPathDocument</a:t>
            </a:r>
            <a:r>
              <a:rPr lang="en-US" i="1" dirty="0"/>
              <a:t> </a:t>
            </a:r>
            <a:r>
              <a:rPr lang="en-US" dirty="0"/>
              <a:t>creates an </a:t>
            </a:r>
            <a:r>
              <a:rPr lang="en-US" dirty="0" err="1"/>
              <a:t>XPath</a:t>
            </a:r>
            <a:r>
              <a:rPr lang="en-US" dirty="0"/>
              <a:t> document from an XML documents; which is based on DOM model: </a:t>
            </a:r>
            <a:r>
              <a:rPr lang="en-US" dirty="0">
                <a:solidFill>
                  <a:srgbClr val="0000FF"/>
                </a:solidFill>
              </a:rPr>
              <a:t>The entire XML file is loaded into memory for queries. </a:t>
            </a:r>
            <a:r>
              <a:rPr lang="en-US" dirty="0"/>
              <a:t>XQuery does not load the entire document.</a:t>
            </a:r>
            <a:endParaRPr lang="en-US" dirty="0">
              <a:solidFill>
                <a:srgbClr val="0000FF"/>
              </a:solidFill>
            </a:endParaRPr>
          </a:p>
          <a:p>
            <a:pPr lvl="1" eaLnBrk="1" hangingPunct="1"/>
            <a:r>
              <a:rPr lang="en-US" i="1" dirty="0" err="1"/>
              <a:t>XPathNavigator</a:t>
            </a:r>
            <a:r>
              <a:rPr lang="en-US" i="1" dirty="0"/>
              <a:t> </a:t>
            </a:r>
            <a:r>
              <a:rPr lang="en-US" dirty="0"/>
              <a:t>provides a mechanism for performing </a:t>
            </a:r>
            <a:r>
              <a:rPr lang="en-US" dirty="0" err="1"/>
              <a:t>XPath</a:t>
            </a:r>
            <a:r>
              <a:rPr lang="en-US" dirty="0"/>
              <a:t> queries; </a:t>
            </a:r>
          </a:p>
          <a:p>
            <a:pPr lvl="1" eaLnBrk="1" hangingPunct="1"/>
            <a:r>
              <a:rPr lang="en-US" i="1" dirty="0" err="1"/>
              <a:t>XPathNodeIterator</a:t>
            </a:r>
            <a:r>
              <a:rPr lang="en-US" i="1" dirty="0"/>
              <a:t> </a:t>
            </a:r>
            <a:r>
              <a:rPr lang="en-US" dirty="0"/>
              <a:t>represents node sets generated by XPath queries and lets you iterate over them</a:t>
            </a:r>
          </a:p>
          <a:p>
            <a:pPr eaLnBrk="1" hangingPunct="1"/>
            <a:r>
              <a:rPr lang="en-US" dirty="0"/>
              <a:t>XML Database implement XPath in DB, instead of in memory – in Text Part 2 XQuery / CSE446</a:t>
            </a:r>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6D8530E-FE85-436A-A6B6-C8FB86645668}" type="slidenum">
              <a:rPr lang="en-US" smtClean="0">
                <a:solidFill>
                  <a:schemeClr val="tx2"/>
                </a:solidFill>
              </a:rPr>
              <a:pPr/>
              <a:t>69</a:t>
            </a:fld>
            <a:endParaRPr lang="en-US">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8A73F95D-C968-44E3-A352-E4B69D8A9207}" type="slidenum">
              <a:rPr lang="en-US" smtClean="0">
                <a:solidFill>
                  <a:schemeClr val="tx2"/>
                </a:solidFill>
              </a:rPr>
              <a:pPr/>
              <a:t>7</a:t>
            </a:fld>
            <a:endParaRPr lang="en-US">
              <a:solidFill>
                <a:schemeClr val="tx2"/>
              </a:solidFill>
            </a:endParaRPr>
          </a:p>
        </p:txBody>
      </p:sp>
      <p:sp>
        <p:nvSpPr>
          <p:cNvPr id="9219" name="Rectangle 2"/>
          <p:cNvSpPr>
            <a:spLocks noGrp="1" noChangeArrowheads="1"/>
          </p:cNvSpPr>
          <p:nvPr>
            <p:ph type="title"/>
          </p:nvPr>
        </p:nvSpPr>
        <p:spPr/>
        <p:txBody>
          <a:bodyPr/>
          <a:lstStyle/>
          <a:p>
            <a:pPr eaLnBrk="1" hangingPunct="1"/>
            <a:r>
              <a:rPr lang="de-DE" altLang="zh-CN">
                <a:ea typeface="SimSun" pitchFamily="2" charset="-122"/>
              </a:rPr>
              <a:t>XML </a:t>
            </a:r>
            <a:r>
              <a:rPr lang="en-US" altLang="zh-CN">
                <a:ea typeface="SimSun" pitchFamily="2" charset="-122"/>
              </a:rPr>
              <a:t>Element, Attribute, and Document </a:t>
            </a:r>
            <a:endParaRPr lang="en-US"/>
          </a:p>
        </p:txBody>
      </p:sp>
      <p:sp>
        <p:nvSpPr>
          <p:cNvPr id="9220" name="Rectangle 3"/>
          <p:cNvSpPr>
            <a:spLocks noGrp="1" noChangeArrowheads="1"/>
          </p:cNvSpPr>
          <p:nvPr>
            <p:ph type="body" idx="1"/>
          </p:nvPr>
        </p:nvSpPr>
        <p:spPr>
          <a:xfrm>
            <a:off x="2133600" y="1143001"/>
            <a:ext cx="8458200" cy="1547813"/>
          </a:xfrm>
        </p:spPr>
        <p:txBody>
          <a:bodyPr/>
          <a:lstStyle/>
          <a:p>
            <a:pPr eaLnBrk="1" hangingPunct="1"/>
            <a:r>
              <a:rPr lang="en-US"/>
              <a:t>An XML document starts with a prolog consisting of a declaration and optional references to external documents (namespaces): </a:t>
            </a:r>
          </a:p>
          <a:p>
            <a:pPr eaLnBrk="1" hangingPunct="1"/>
            <a:endParaRPr lang="en-US"/>
          </a:p>
          <a:p>
            <a:pPr eaLnBrk="1" hangingPunct="1"/>
            <a:endParaRPr lang="en-US"/>
          </a:p>
          <a:p>
            <a:pPr eaLnBrk="1" hangingPunct="1">
              <a:buFont typeface="Wingdings" pitchFamily="2" charset="2"/>
              <a:buNone/>
            </a:pPr>
            <a:endParaRPr lang="en-US"/>
          </a:p>
        </p:txBody>
      </p:sp>
      <p:sp>
        <p:nvSpPr>
          <p:cNvPr id="6" name="Rectangle 5"/>
          <p:cNvSpPr/>
          <p:nvPr/>
        </p:nvSpPr>
        <p:spPr>
          <a:xfrm>
            <a:off x="2514600" y="2514600"/>
            <a:ext cx="6629400" cy="2032000"/>
          </a:xfrm>
          <a:prstGeom prst="rect">
            <a:avLst/>
          </a:prstGeom>
          <a:ln>
            <a:solidFill>
              <a:schemeClr val="tx1"/>
            </a:solidFill>
          </a:ln>
        </p:spPr>
        <p:txBody>
          <a:bodyPr>
            <a:spAutoFit/>
          </a:bodyPr>
          <a:lstStyle/>
          <a:p>
            <a:pPr>
              <a:tabLst>
                <a:tab pos="457200" algn="l"/>
                <a:tab pos="914400" algn="l"/>
              </a:tabLst>
              <a:defRPr/>
            </a:pPr>
            <a:r>
              <a:rPr lang="en-US" dirty="0">
                <a:solidFill>
                  <a:schemeClr val="tx2">
                    <a:lumMod val="75000"/>
                  </a:schemeClr>
                </a:solidFill>
                <a:latin typeface="Arial" pitchFamily="34" charset="0"/>
              </a:rPr>
              <a:t>&lt;?xml version="1.0" encoding="UTF-8"&gt;</a:t>
            </a:r>
          </a:p>
          <a:p>
            <a:pPr>
              <a:tabLst>
                <a:tab pos="457200" algn="l"/>
                <a:tab pos="914400" algn="l"/>
              </a:tabLst>
              <a:defRPr/>
            </a:pPr>
            <a:r>
              <a:rPr lang="en-US" dirty="0">
                <a:solidFill>
                  <a:schemeClr val="tx2">
                    <a:lumMod val="75000"/>
                  </a:schemeClr>
                </a:solidFill>
                <a:latin typeface="Arial" pitchFamily="34" charset="0"/>
              </a:rPr>
              <a:t>&lt;instructor </a:t>
            </a:r>
            <a:r>
              <a:rPr lang="en-US" dirty="0">
                <a:solidFill>
                  <a:schemeClr val="accent1">
                    <a:lumMod val="75000"/>
                  </a:schemeClr>
                </a:solidFill>
                <a:latin typeface="Arial" pitchFamily="34" charset="0"/>
              </a:rPr>
              <a:t>course=“Service-Oriented Computing" </a:t>
            </a:r>
          </a:p>
          <a:p>
            <a:pPr>
              <a:tabLst>
                <a:tab pos="457200" algn="l"/>
                <a:tab pos="914400" algn="l"/>
              </a:tabLst>
              <a:defRPr/>
            </a:pPr>
            <a:r>
              <a:rPr lang="en-US" dirty="0">
                <a:solidFill>
                  <a:schemeClr val="tx2">
                    <a:lumMod val="75000"/>
                  </a:schemeClr>
                </a:solidFill>
                <a:latin typeface="Arial" pitchFamily="34" charset="0"/>
              </a:rPr>
              <a:t>	&lt;name&gt;</a:t>
            </a:r>
            <a:r>
              <a:rPr lang="en-US" dirty="0">
                <a:latin typeface="Arial" pitchFamily="34" charset="0"/>
              </a:rPr>
              <a:t>	</a:t>
            </a:r>
          </a:p>
          <a:p>
            <a:pPr>
              <a:tabLst>
                <a:tab pos="457200" algn="l"/>
                <a:tab pos="914400" algn="l"/>
              </a:tabLst>
              <a:defRPr/>
            </a:pPr>
            <a:r>
              <a:rPr lang="en-US" dirty="0">
                <a:latin typeface="Arial" pitchFamily="34" charset="0"/>
              </a:rPr>
              <a:t>		&lt;first&gt;</a:t>
            </a:r>
            <a:r>
              <a:rPr lang="en-US" dirty="0">
                <a:solidFill>
                  <a:schemeClr val="folHlink"/>
                </a:solidFill>
                <a:latin typeface="Arial" pitchFamily="34" charset="0"/>
              </a:rPr>
              <a:t>John</a:t>
            </a:r>
            <a:r>
              <a:rPr lang="en-US" dirty="0">
                <a:latin typeface="Arial" pitchFamily="34" charset="0"/>
              </a:rPr>
              <a:t>&lt;/first&gt;</a:t>
            </a:r>
          </a:p>
          <a:p>
            <a:pPr>
              <a:tabLst>
                <a:tab pos="457200" algn="l"/>
                <a:tab pos="914400" algn="l"/>
              </a:tabLst>
              <a:defRPr/>
            </a:pPr>
            <a:r>
              <a:rPr lang="en-US" dirty="0">
                <a:latin typeface="Arial" pitchFamily="34" charset="0"/>
              </a:rPr>
              <a:t>		&lt;last&gt;</a:t>
            </a:r>
            <a:r>
              <a:rPr lang="en-US" dirty="0">
                <a:solidFill>
                  <a:schemeClr val="folHlink"/>
                </a:solidFill>
                <a:latin typeface="Arial" pitchFamily="34" charset="0"/>
              </a:rPr>
              <a:t>Doe</a:t>
            </a:r>
            <a:r>
              <a:rPr lang="en-US" dirty="0">
                <a:latin typeface="Arial" pitchFamily="34" charset="0"/>
              </a:rPr>
              <a:t>&lt;/last&gt;</a:t>
            </a:r>
          </a:p>
          <a:p>
            <a:pPr>
              <a:tabLst>
                <a:tab pos="457200" algn="l"/>
                <a:tab pos="914400" algn="l"/>
              </a:tabLst>
              <a:defRPr/>
            </a:pPr>
            <a:r>
              <a:rPr lang="en-US" dirty="0">
                <a:latin typeface="Arial" pitchFamily="34" charset="0"/>
              </a:rPr>
              <a:t>	&lt;/name&gt;</a:t>
            </a:r>
            <a:endParaRPr lang="en-US" dirty="0">
              <a:solidFill>
                <a:schemeClr val="tx2">
                  <a:lumMod val="75000"/>
                </a:schemeClr>
              </a:solidFill>
              <a:latin typeface="Arial" pitchFamily="34" charset="0"/>
            </a:endParaRPr>
          </a:p>
          <a:p>
            <a:pPr>
              <a:tabLst>
                <a:tab pos="457200" algn="l"/>
                <a:tab pos="914400" algn="l"/>
              </a:tabLst>
              <a:defRPr/>
            </a:pPr>
            <a:r>
              <a:rPr lang="en-US" dirty="0">
                <a:solidFill>
                  <a:schemeClr val="tx2">
                    <a:lumMod val="75000"/>
                  </a:schemeClr>
                </a:solidFill>
                <a:latin typeface="Arial" pitchFamily="34" charset="0"/>
              </a:rPr>
              <a:t>&lt;/instructor&gt;</a:t>
            </a:r>
          </a:p>
        </p:txBody>
      </p:sp>
      <p:sp>
        <p:nvSpPr>
          <p:cNvPr id="7" name="Rectangle 6"/>
          <p:cNvSpPr/>
          <p:nvPr/>
        </p:nvSpPr>
        <p:spPr>
          <a:xfrm>
            <a:off x="1981200" y="4648201"/>
            <a:ext cx="8153400" cy="1901825"/>
          </a:xfrm>
          <a:prstGeom prst="rect">
            <a:avLst/>
          </a:prstGeom>
        </p:spPr>
        <p:txBody>
          <a:bodyPr>
            <a:spAutoFit/>
          </a:bodyPr>
          <a:lstStyle/>
          <a:p>
            <a:pPr marL="342900" indent="-342900">
              <a:spcBef>
                <a:spcPct val="20000"/>
              </a:spcBef>
              <a:buClr>
                <a:schemeClr val="folHlink"/>
              </a:buClr>
              <a:buSzPct val="60000"/>
              <a:buFont typeface="Wingdings" pitchFamily="2" charset="2"/>
              <a:buChar char="n"/>
              <a:defRPr/>
            </a:pPr>
            <a:r>
              <a:rPr lang="en-US" sz="2800" dirty="0"/>
              <a:t>The first line declares that the document follows XML version 1.0 and uses encoding method UTF-8. </a:t>
            </a:r>
          </a:p>
          <a:p>
            <a:pPr marL="342900" indent="-342900">
              <a:spcBef>
                <a:spcPct val="20000"/>
              </a:spcBef>
              <a:buClr>
                <a:schemeClr val="folHlink"/>
              </a:buClr>
              <a:buSzPct val="60000"/>
              <a:buFont typeface="Wingdings" pitchFamily="2" charset="2"/>
              <a:buChar char="n"/>
              <a:defRPr/>
            </a:pPr>
            <a:r>
              <a:rPr lang="en-US" sz="2800" dirty="0"/>
              <a:t>The remaining lines contain data, called “elements”, stored in the XML file.</a:t>
            </a:r>
          </a:p>
        </p:txBody>
      </p:sp>
      <p:sp>
        <p:nvSpPr>
          <p:cNvPr id="3" name="Freeform 2"/>
          <p:cNvSpPr/>
          <p:nvPr/>
        </p:nvSpPr>
        <p:spPr bwMode="auto">
          <a:xfrm>
            <a:off x="1696720" y="2690813"/>
            <a:ext cx="772160" cy="2275840"/>
          </a:xfrm>
          <a:custGeom>
            <a:avLst/>
            <a:gdLst>
              <a:gd name="connsiteX0" fmla="*/ 284480 w 772160"/>
              <a:gd name="connsiteY0" fmla="*/ 2275840 h 2275840"/>
              <a:gd name="connsiteX1" fmla="*/ 10160 w 772160"/>
              <a:gd name="connsiteY1" fmla="*/ 2265680 h 2275840"/>
              <a:gd name="connsiteX2" fmla="*/ 0 w 772160"/>
              <a:gd name="connsiteY2" fmla="*/ 10160 h 2275840"/>
              <a:gd name="connsiteX3" fmla="*/ 772160 w 772160"/>
              <a:gd name="connsiteY3" fmla="*/ 0 h 2275840"/>
            </a:gdLst>
            <a:ahLst/>
            <a:cxnLst>
              <a:cxn ang="0">
                <a:pos x="connsiteX0" y="connsiteY0"/>
              </a:cxn>
              <a:cxn ang="0">
                <a:pos x="connsiteX1" y="connsiteY1"/>
              </a:cxn>
              <a:cxn ang="0">
                <a:pos x="connsiteX2" y="connsiteY2"/>
              </a:cxn>
              <a:cxn ang="0">
                <a:pos x="connsiteX3" y="connsiteY3"/>
              </a:cxn>
            </a:cxnLst>
            <a:rect l="l" t="t" r="r" b="b"/>
            <a:pathLst>
              <a:path w="772160" h="2275840">
                <a:moveTo>
                  <a:pt x="284480" y="2275840"/>
                </a:moveTo>
                <a:lnTo>
                  <a:pt x="10160" y="2265680"/>
                </a:lnTo>
                <a:cubicBezTo>
                  <a:pt x="6773" y="1513840"/>
                  <a:pt x="3387" y="762000"/>
                  <a:pt x="0" y="10160"/>
                </a:cubicBezTo>
                <a:lnTo>
                  <a:pt x="772160" y="0"/>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i="1"/>
              <a:t>XPathDocument </a:t>
            </a:r>
            <a:r>
              <a:rPr lang="en-US"/>
              <a:t>Class</a:t>
            </a:r>
          </a:p>
        </p:txBody>
      </p:sp>
      <p:sp>
        <p:nvSpPr>
          <p:cNvPr id="28676" name="Rectangle 3"/>
          <p:cNvSpPr>
            <a:spLocks noGrp="1" noChangeArrowheads="1"/>
          </p:cNvSpPr>
          <p:nvPr>
            <p:ph idx="1"/>
          </p:nvPr>
        </p:nvSpPr>
        <p:spPr/>
        <p:txBody>
          <a:bodyPr/>
          <a:lstStyle/>
          <a:p>
            <a:pPr eaLnBrk="1" hangingPunct="1"/>
            <a:r>
              <a:rPr lang="en-US" dirty="0"/>
              <a:t>Step 1 in performing XPath queries on XML documents is to create an </a:t>
            </a:r>
            <a:r>
              <a:rPr lang="en-US" i="1" dirty="0" err="1"/>
              <a:t>XPathDocument</a:t>
            </a:r>
            <a:r>
              <a:rPr lang="en-US" i="1" dirty="0"/>
              <a:t> </a:t>
            </a:r>
            <a:r>
              <a:rPr lang="en-US" dirty="0"/>
              <a:t>wrapping the XML document itself;</a:t>
            </a:r>
          </a:p>
          <a:p>
            <a:pPr eaLnBrk="1" hangingPunct="1">
              <a:buFont typeface="Wingdings" pitchFamily="2" charset="2"/>
              <a:buNone/>
            </a:pPr>
            <a:r>
              <a:rPr lang="en-US" dirty="0"/>
              <a:t>	</a:t>
            </a:r>
            <a:r>
              <a:rPr lang="en-US" sz="2400" dirty="0" err="1">
                <a:solidFill>
                  <a:srgbClr val="0000FF"/>
                </a:solidFill>
                <a:latin typeface="Arial" charset="0"/>
              </a:rPr>
              <a:t>XPathDocument</a:t>
            </a:r>
            <a:r>
              <a:rPr lang="en-US" sz="2400" dirty="0">
                <a:solidFill>
                  <a:srgbClr val="0000FF"/>
                </a:solidFill>
                <a:latin typeface="Arial" charset="0"/>
              </a:rPr>
              <a:t> </a:t>
            </a:r>
            <a:r>
              <a:rPr lang="en-US" sz="2400" dirty="0">
                <a:solidFill>
                  <a:srgbClr val="C00000"/>
                </a:solidFill>
                <a:latin typeface="Arial" charset="0"/>
              </a:rPr>
              <a:t>dx</a:t>
            </a:r>
            <a:r>
              <a:rPr lang="en-US" sz="2400" dirty="0">
                <a:solidFill>
                  <a:srgbClr val="0000FF"/>
                </a:solidFill>
                <a:latin typeface="Arial" charset="0"/>
              </a:rPr>
              <a:t> = new </a:t>
            </a:r>
            <a:r>
              <a:rPr lang="en-US" sz="2400" dirty="0" err="1">
                <a:solidFill>
                  <a:srgbClr val="0000FF"/>
                </a:solidFill>
                <a:latin typeface="Arial" charset="0"/>
              </a:rPr>
              <a:t>XPathDocument</a:t>
            </a:r>
            <a:r>
              <a:rPr lang="en-US" sz="2400" dirty="0">
                <a:solidFill>
                  <a:srgbClr val="0000FF"/>
                </a:solidFill>
                <a:latin typeface="Arial" charset="0"/>
              </a:rPr>
              <a:t> (“Courses.xml”);</a:t>
            </a:r>
          </a:p>
        </p:txBody>
      </p:sp>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C5F2E4C-702E-4E74-B9B6-DDD2A40A4AA4}" type="slidenum">
              <a:rPr lang="en-US" smtClean="0">
                <a:solidFill>
                  <a:schemeClr val="tx2"/>
                </a:solidFill>
              </a:rPr>
              <a:pPr/>
              <a:t>70</a:t>
            </a:fld>
            <a:endParaRPr lang="en-US">
              <a:solidFill>
                <a:schemeClr val="tx2"/>
              </a:solidFill>
            </a:endParaRPr>
          </a:p>
        </p:txBody>
      </p:sp>
      <p:sp>
        <p:nvSpPr>
          <p:cNvPr id="5" name="Rectangular Callout 4"/>
          <p:cNvSpPr>
            <a:spLocks noChangeArrowheads="1"/>
          </p:cNvSpPr>
          <p:nvPr/>
        </p:nvSpPr>
        <p:spPr bwMode="auto">
          <a:xfrm>
            <a:off x="4419600" y="3581400"/>
            <a:ext cx="5486400" cy="457200"/>
          </a:xfrm>
          <a:prstGeom prst="wedgeRectCallout">
            <a:avLst>
              <a:gd name="adj1" fmla="val 44961"/>
              <a:gd name="adj2" fmla="val -148083"/>
            </a:avLst>
          </a:prstGeom>
          <a:solidFill>
            <a:srgbClr val="FFFFCC"/>
          </a:solidFill>
          <a:ln w="9525" algn="ctr">
            <a:solidFill>
              <a:srgbClr val="FFFF00"/>
            </a:solidFill>
            <a:round/>
            <a:headEnd/>
            <a:tailEnd/>
          </a:ln>
        </p:spPr>
        <p:txBody>
          <a:bodyPr/>
          <a:lstStyle/>
          <a:p>
            <a:r>
              <a:rPr lang="en-US" sz="1600"/>
              <a:t>http://venus.sod.</a:t>
            </a:r>
            <a:r>
              <a:rPr lang="en-US" sz="1600" dirty="0"/>
              <a:t>asu.edu/WSRepository/xml/Courses.xml</a:t>
            </a:r>
          </a:p>
        </p:txBody>
      </p:sp>
      <p:sp>
        <p:nvSpPr>
          <p:cNvPr id="6" name="Rectangle 3"/>
          <p:cNvSpPr txBox="1">
            <a:spLocks noChangeArrowheads="1"/>
          </p:cNvSpPr>
          <p:nvPr/>
        </p:nvSpPr>
        <p:spPr bwMode="auto">
          <a:xfrm>
            <a:off x="1981200" y="4038600"/>
            <a:ext cx="826928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a:lstStyle>
          <a:p>
            <a:pPr eaLnBrk="1" hangingPunct="1">
              <a:lnSpc>
                <a:spcPct val="130000"/>
              </a:lnSpc>
            </a:pPr>
            <a:r>
              <a:rPr lang="en-US" kern="0" dirty="0"/>
              <a:t>Step 2 is to create an </a:t>
            </a:r>
            <a:r>
              <a:rPr lang="en-US" i="1" kern="0" dirty="0" err="1"/>
              <a:t>XPathNavigator</a:t>
            </a:r>
            <a:r>
              <a:rPr lang="en-US" i="1" kern="0" dirty="0"/>
              <a:t> </a:t>
            </a:r>
            <a:r>
              <a:rPr lang="en-US" kern="0" dirty="0"/>
              <a:t>object: </a:t>
            </a:r>
          </a:p>
          <a:p>
            <a:pPr eaLnBrk="1" hangingPunct="1">
              <a:lnSpc>
                <a:spcPct val="130000"/>
              </a:lnSpc>
              <a:buFont typeface="Wingdings" pitchFamily="2" charset="2"/>
              <a:buNone/>
            </a:pPr>
            <a:r>
              <a:rPr lang="en-US" kern="0" dirty="0"/>
              <a:t>	</a:t>
            </a:r>
            <a:r>
              <a:rPr lang="en-US" sz="2400" kern="0" dirty="0" err="1">
                <a:solidFill>
                  <a:srgbClr val="0000FF"/>
                </a:solidFill>
                <a:latin typeface="Arial" charset="0"/>
              </a:rPr>
              <a:t>XPathNavigator</a:t>
            </a:r>
            <a:r>
              <a:rPr lang="en-US" sz="2400" kern="0" dirty="0">
                <a:solidFill>
                  <a:srgbClr val="0000FF"/>
                </a:solidFill>
                <a:latin typeface="Arial" charset="0"/>
              </a:rPr>
              <a:t> </a:t>
            </a:r>
            <a:r>
              <a:rPr lang="en-US" sz="2400" kern="0" dirty="0" err="1">
                <a:solidFill>
                  <a:srgbClr val="0000FF"/>
                </a:solidFill>
                <a:latin typeface="Arial" charset="0"/>
              </a:rPr>
              <a:t>nav</a:t>
            </a:r>
            <a:r>
              <a:rPr lang="en-US" sz="2400" kern="0" dirty="0">
                <a:solidFill>
                  <a:srgbClr val="0000FF"/>
                </a:solidFill>
                <a:latin typeface="Arial" charset="0"/>
              </a:rPr>
              <a:t> = </a:t>
            </a:r>
            <a:r>
              <a:rPr lang="en-US" sz="2400" kern="0" dirty="0" err="1">
                <a:solidFill>
                  <a:srgbClr val="C00000"/>
                </a:solidFill>
                <a:latin typeface="Arial" charset="0"/>
              </a:rPr>
              <a:t>dx</a:t>
            </a:r>
            <a:r>
              <a:rPr lang="en-US" sz="2400" kern="0" dirty="0" err="1">
                <a:solidFill>
                  <a:srgbClr val="0000FF"/>
                </a:solidFill>
                <a:latin typeface="Arial" charset="0"/>
              </a:rPr>
              <a:t>.CreateNavigator</a:t>
            </a:r>
            <a:r>
              <a:rPr lang="en-US" sz="2400" kern="0" dirty="0">
                <a:solidFill>
                  <a:srgbClr val="0000FF"/>
                </a:solidFill>
                <a:latin typeface="Arial" charset="0"/>
              </a:rPr>
              <a:t> ();</a:t>
            </a:r>
            <a:br>
              <a:rPr lang="en-US" sz="2400" kern="0" dirty="0">
                <a:solidFill>
                  <a:srgbClr val="0000FF"/>
                </a:solidFill>
                <a:latin typeface="Arial" charset="0"/>
              </a:rPr>
            </a:br>
            <a:r>
              <a:rPr lang="en-US" kern="0" dirty="0"/>
              <a:t>which returns a set of nodes.</a:t>
            </a:r>
          </a:p>
          <a:p>
            <a:pPr eaLnBrk="1" hangingPunct="1">
              <a:lnSpc>
                <a:spcPct val="130000"/>
              </a:lnSpc>
            </a:pPr>
            <a:r>
              <a:rPr lang="en-US" kern="0" dirty="0"/>
              <a:t>Step 3 will select nodes meeting given criteria.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i="1" dirty="0" err="1"/>
              <a:t>XPathNodeIterator</a:t>
            </a:r>
            <a:r>
              <a:rPr lang="en-US" dirty="0"/>
              <a:t> Class</a:t>
            </a:r>
          </a:p>
        </p:txBody>
      </p:sp>
      <p:sp>
        <p:nvSpPr>
          <p:cNvPr id="30724" name="Rectangle 3"/>
          <p:cNvSpPr>
            <a:spLocks noGrp="1" noChangeArrowheads="1"/>
          </p:cNvSpPr>
          <p:nvPr>
            <p:ph idx="1"/>
          </p:nvPr>
        </p:nvSpPr>
        <p:spPr/>
        <p:txBody>
          <a:bodyPr>
            <a:normAutofit/>
          </a:bodyPr>
          <a:lstStyle/>
          <a:p>
            <a:pPr eaLnBrk="1" hangingPunct="1">
              <a:lnSpc>
                <a:spcPct val="90000"/>
              </a:lnSpc>
            </a:pPr>
            <a:r>
              <a:rPr lang="en-US" sz="2400" dirty="0"/>
              <a:t>Step 4 is to execute the query using different methods:</a:t>
            </a:r>
            <a:r>
              <a:rPr lang="en-US" sz="2400" i="1" dirty="0"/>
              <a:t> </a:t>
            </a:r>
          </a:p>
          <a:p>
            <a:pPr lvl="1" eaLnBrk="1" hangingPunct="1">
              <a:lnSpc>
                <a:spcPct val="90000"/>
              </a:lnSpc>
            </a:pPr>
            <a:r>
              <a:rPr lang="en-US" i="1" dirty="0">
                <a:solidFill>
                  <a:srgbClr val="0000FF"/>
                </a:solidFill>
              </a:rPr>
              <a:t>Evaluate</a:t>
            </a:r>
            <a:r>
              <a:rPr lang="en-US" i="1" dirty="0"/>
              <a:t> </a:t>
            </a:r>
            <a:r>
              <a:rPr lang="en-US" dirty="0"/>
              <a:t>executes any </a:t>
            </a:r>
            <a:r>
              <a:rPr lang="en-US" dirty="0" err="1"/>
              <a:t>XPath</a:t>
            </a:r>
            <a:r>
              <a:rPr lang="en-US" dirty="0"/>
              <a:t> expression. It returns a generic </a:t>
            </a:r>
            <a:r>
              <a:rPr lang="en-US" i="1" dirty="0"/>
              <a:t>Object </a:t>
            </a:r>
            <a:r>
              <a:rPr lang="en-US" dirty="0"/>
              <a:t>that can be a string, a number, a bool, or an </a:t>
            </a:r>
            <a:r>
              <a:rPr lang="en-US" i="1" dirty="0" err="1"/>
              <a:t>XPathNodeIterator</a:t>
            </a:r>
            <a:r>
              <a:rPr lang="en-US" i="1" dirty="0"/>
              <a:t>, </a:t>
            </a:r>
            <a:r>
              <a:rPr lang="en-US" dirty="0"/>
              <a:t>depending on the expression and the type of data that it returns. </a:t>
            </a:r>
          </a:p>
          <a:p>
            <a:pPr lvl="1" eaLnBrk="1" hangingPunct="1">
              <a:lnSpc>
                <a:spcPct val="90000"/>
              </a:lnSpc>
            </a:pPr>
            <a:r>
              <a:rPr lang="en-US" i="1" dirty="0">
                <a:solidFill>
                  <a:srgbClr val="0000FF"/>
                </a:solidFill>
              </a:rPr>
              <a:t>Select</a:t>
            </a:r>
            <a:r>
              <a:rPr lang="en-US" i="1" dirty="0"/>
              <a:t> </a:t>
            </a:r>
            <a:r>
              <a:rPr lang="en-US" dirty="0"/>
              <a:t>works with expressions that return node sets. It always returns an </a:t>
            </a:r>
            <a:r>
              <a:rPr lang="en-US" i="1" dirty="0" err="1"/>
              <a:t>XPathNodeIterator</a:t>
            </a:r>
            <a:r>
              <a:rPr lang="en-US" i="1" dirty="0"/>
              <a:t> </a:t>
            </a:r>
            <a:r>
              <a:rPr lang="en-US" dirty="0"/>
              <a:t>representing an </a:t>
            </a:r>
            <a:r>
              <a:rPr lang="en-US" dirty="0" err="1"/>
              <a:t>XPath</a:t>
            </a:r>
            <a:r>
              <a:rPr lang="en-US" dirty="0"/>
              <a:t> node set. The following statement uses </a:t>
            </a:r>
            <a:r>
              <a:rPr lang="en-US" i="1" dirty="0"/>
              <a:t>Select </a:t>
            </a:r>
            <a:r>
              <a:rPr lang="en-US" dirty="0"/>
              <a:t>to create a node set representing all nodes that match the expression “//Course”:</a:t>
            </a:r>
          </a:p>
          <a:p>
            <a:pPr eaLnBrk="1" hangingPunct="1">
              <a:lnSpc>
                <a:spcPct val="120000"/>
              </a:lnSpc>
              <a:buFont typeface="Wingdings" pitchFamily="2" charset="2"/>
              <a:buNone/>
            </a:pPr>
            <a:r>
              <a:rPr lang="en-US" sz="2000" dirty="0"/>
              <a:t>		</a:t>
            </a:r>
            <a:r>
              <a:rPr lang="en-US" sz="2000" dirty="0" err="1">
                <a:solidFill>
                  <a:srgbClr val="0000FF"/>
                </a:solidFill>
                <a:latin typeface="Arial" charset="0"/>
              </a:rPr>
              <a:t>XPathNodeIterator</a:t>
            </a:r>
            <a:r>
              <a:rPr lang="en-US" sz="2000" dirty="0">
                <a:solidFill>
                  <a:srgbClr val="0000FF"/>
                </a:solidFill>
                <a:latin typeface="Arial" charset="0"/>
              </a:rPr>
              <a:t> iterator = </a:t>
            </a:r>
            <a:r>
              <a:rPr lang="en-US" sz="2000" dirty="0" err="1">
                <a:solidFill>
                  <a:srgbClr val="0000FF"/>
                </a:solidFill>
                <a:latin typeface="Arial" charset="0"/>
              </a:rPr>
              <a:t>nav.</a:t>
            </a:r>
            <a:r>
              <a:rPr lang="en-US" sz="2000" dirty="0" err="1">
                <a:solidFill>
                  <a:srgbClr val="C00000"/>
                </a:solidFill>
                <a:latin typeface="Arial" charset="0"/>
              </a:rPr>
              <a:t>Select</a:t>
            </a:r>
            <a:r>
              <a:rPr lang="en-US" sz="2000" dirty="0">
                <a:solidFill>
                  <a:srgbClr val="0000FF"/>
                </a:solidFill>
                <a:latin typeface="Arial" charset="0"/>
              </a:rPr>
              <a:t> (“//Course”);</a:t>
            </a:r>
          </a:p>
          <a:p>
            <a:pPr eaLnBrk="1" hangingPunct="1">
              <a:lnSpc>
                <a:spcPct val="90000"/>
              </a:lnSpc>
              <a:buFont typeface="Wingdings" pitchFamily="2" charset="2"/>
              <a:buNone/>
            </a:pPr>
            <a:r>
              <a:rPr lang="en-US" sz="2000" dirty="0">
                <a:solidFill>
                  <a:srgbClr val="0000FF"/>
                </a:solidFill>
                <a:latin typeface="Arial" charset="0"/>
              </a:rPr>
              <a:t>		</a:t>
            </a:r>
            <a:r>
              <a:rPr lang="en-US" sz="2000" dirty="0" err="1">
                <a:solidFill>
                  <a:srgbClr val="0000FF"/>
                </a:solidFill>
                <a:latin typeface="Arial" charset="0"/>
              </a:rPr>
              <a:t>Console.WriteLine</a:t>
            </a:r>
            <a:r>
              <a:rPr lang="en-US" sz="2000" dirty="0">
                <a:solidFill>
                  <a:srgbClr val="0000FF"/>
                </a:solidFill>
                <a:latin typeface="Arial" charset="0"/>
              </a:rPr>
              <a:t>(“Select finds {0}, nodes”, </a:t>
            </a:r>
            <a:r>
              <a:rPr lang="en-US" sz="2000" dirty="0" err="1">
                <a:solidFill>
                  <a:srgbClr val="0000FF"/>
                </a:solidFill>
                <a:latin typeface="Arial" charset="0"/>
              </a:rPr>
              <a:t>iterator.Count</a:t>
            </a:r>
            <a:r>
              <a:rPr lang="en-US" sz="2000" dirty="0">
                <a:solidFill>
                  <a:srgbClr val="0000FF"/>
                </a:solidFill>
                <a:latin typeface="Arial" charset="0"/>
              </a:rPr>
              <a:t>);</a:t>
            </a:r>
          </a:p>
          <a:p>
            <a:pPr lvl="1" eaLnBrk="1" hangingPunct="1">
              <a:lnSpc>
                <a:spcPct val="90000"/>
              </a:lnSpc>
            </a:pPr>
            <a:r>
              <a:rPr lang="en-US" i="1" dirty="0"/>
              <a:t>Current </a:t>
            </a:r>
            <a:r>
              <a:rPr lang="en-US" dirty="0"/>
              <a:t>property</a:t>
            </a:r>
            <a:r>
              <a:rPr lang="en-US" i="1" dirty="0"/>
              <a:t> </a:t>
            </a:r>
            <a:r>
              <a:rPr lang="en-US" dirty="0"/>
              <a:t>exposes an </a:t>
            </a:r>
            <a:r>
              <a:rPr lang="en-US" i="1" dirty="0" err="1"/>
              <a:t>XPathNavigator</a:t>
            </a:r>
            <a:r>
              <a:rPr lang="en-US" i="1" dirty="0"/>
              <a:t> </a:t>
            </a:r>
            <a:r>
              <a:rPr lang="en-US" dirty="0"/>
              <a:t>object that represents the current node</a:t>
            </a:r>
          </a:p>
          <a:p>
            <a:pPr lvl="1" eaLnBrk="1" hangingPunct="1">
              <a:lnSpc>
                <a:spcPct val="90000"/>
              </a:lnSpc>
            </a:pPr>
            <a:r>
              <a:rPr lang="en-US" dirty="0"/>
              <a:t>A family of Move methods that you can call to move any direction: up, down, or sideways</a:t>
            </a:r>
            <a:r>
              <a:rPr lang="en-US" i="1" dirty="0"/>
              <a:t>.</a:t>
            </a:r>
            <a:endParaRPr lang="en-US" dirty="0"/>
          </a:p>
        </p:txBody>
      </p:sp>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D1C850B3-0DC5-4EBB-B90D-426604C085FD}" type="slidenum">
              <a:rPr lang="en-US" smtClean="0">
                <a:solidFill>
                  <a:schemeClr val="tx2"/>
                </a:solidFill>
              </a:rPr>
              <a:pPr/>
              <a:t>71</a:t>
            </a:fld>
            <a:endParaRPr lang="en-US">
              <a:solidFill>
                <a:schemeClr val="tx2"/>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6C14C954-8E9E-4AAA-BF73-D00E92C1D319}" type="slidenum">
              <a:rPr lang="en-US" smtClean="0">
                <a:solidFill>
                  <a:schemeClr val="tx2"/>
                </a:solidFill>
              </a:rPr>
              <a:pPr/>
              <a:t>72</a:t>
            </a:fld>
            <a:endParaRPr lang="en-US">
              <a:solidFill>
                <a:schemeClr val="tx2"/>
              </a:solidFill>
            </a:endParaRPr>
          </a:p>
        </p:txBody>
      </p:sp>
      <p:sp>
        <p:nvSpPr>
          <p:cNvPr id="31747" name="Rectangle 2"/>
          <p:cNvSpPr>
            <a:spLocks noGrp="1" noChangeArrowheads="1"/>
          </p:cNvSpPr>
          <p:nvPr>
            <p:ph type="title"/>
          </p:nvPr>
        </p:nvSpPr>
        <p:spPr/>
        <p:txBody>
          <a:bodyPr/>
          <a:lstStyle/>
          <a:p>
            <a:pPr eaLnBrk="1" hangingPunct="1"/>
            <a:r>
              <a:rPr lang="en-US" dirty="0" err="1"/>
              <a:t>XPathDemo.cs</a:t>
            </a:r>
            <a:endParaRPr lang="en-US" dirty="0"/>
          </a:p>
        </p:txBody>
      </p:sp>
      <p:sp>
        <p:nvSpPr>
          <p:cNvPr id="31748" name="Rectangle 3"/>
          <p:cNvSpPr>
            <a:spLocks noGrp="1" noChangeArrowheads="1"/>
          </p:cNvSpPr>
          <p:nvPr>
            <p:ph type="body" idx="1"/>
          </p:nvPr>
        </p:nvSpPr>
        <p:spPr>
          <a:xfrm>
            <a:off x="2209800" y="1295400"/>
            <a:ext cx="8269288" cy="5486400"/>
          </a:xfrm>
        </p:spPr>
        <p:txBody>
          <a:bodyPr>
            <a:normAutofit fontScale="92500" lnSpcReduction="20000"/>
          </a:bodyPr>
          <a:lstStyle/>
          <a:p>
            <a:pPr marL="0" indent="0">
              <a:buNone/>
              <a:tabLst>
                <a:tab pos="463550" algn="l"/>
                <a:tab pos="914400" algn="l"/>
                <a:tab pos="1377950" algn="l"/>
                <a:tab pos="1828800" algn="l"/>
                <a:tab pos="2292350" algn="l"/>
              </a:tabLst>
            </a:pPr>
            <a:r>
              <a:rPr lang="en-US" sz="2000" dirty="0">
                <a:latin typeface="Arial" charset="0"/>
              </a:rPr>
              <a:t>class </a:t>
            </a:r>
            <a:r>
              <a:rPr lang="en-US" sz="2000" dirty="0" err="1">
                <a:latin typeface="Arial" charset="0"/>
              </a:rPr>
              <a:t>MyApp</a:t>
            </a:r>
            <a:r>
              <a:rPr lang="en-US" sz="2000" dirty="0">
                <a:latin typeface="Arial" charset="0"/>
              </a:rPr>
              <a:t> {	</a:t>
            </a:r>
          </a:p>
          <a:p>
            <a:pPr marL="0" indent="0">
              <a:buNone/>
              <a:tabLst>
                <a:tab pos="463550" algn="l"/>
                <a:tab pos="914400" algn="l"/>
                <a:tab pos="1377950" algn="l"/>
                <a:tab pos="1828800" algn="l"/>
                <a:tab pos="2292350" algn="l"/>
              </a:tabLst>
            </a:pPr>
            <a:r>
              <a:rPr lang="en-US" sz="2000" dirty="0">
                <a:latin typeface="Arial" charset="0"/>
              </a:rPr>
              <a:t>	static void Main () {</a:t>
            </a:r>
          </a:p>
          <a:p>
            <a:pPr marL="0" indent="0">
              <a:buNone/>
              <a:tabLst>
                <a:tab pos="463550" algn="l"/>
                <a:tab pos="914400" algn="l"/>
                <a:tab pos="1377950" algn="l"/>
                <a:tab pos="1828800" algn="l"/>
                <a:tab pos="2292350" algn="l"/>
              </a:tabLst>
            </a:pPr>
            <a:r>
              <a:rPr lang="en-US" sz="2000" dirty="0">
                <a:latin typeface="Arial" charset="0"/>
              </a:rPr>
              <a:t>		</a:t>
            </a:r>
            <a:r>
              <a:rPr lang="en-US" sz="2000" dirty="0" err="1">
                <a:solidFill>
                  <a:srgbClr val="0000FF"/>
                </a:solidFill>
                <a:latin typeface="Arial" charset="0"/>
              </a:rPr>
              <a:t>XPathDocument</a:t>
            </a:r>
            <a:r>
              <a:rPr lang="en-US" sz="2000" dirty="0">
                <a:solidFill>
                  <a:srgbClr val="0000FF"/>
                </a:solidFill>
                <a:latin typeface="Arial" charset="0"/>
              </a:rPr>
              <a:t> </a:t>
            </a:r>
            <a:r>
              <a:rPr lang="en-US" sz="2000" dirty="0">
                <a:solidFill>
                  <a:srgbClr val="C00000"/>
                </a:solidFill>
                <a:latin typeface="Arial" charset="0"/>
              </a:rPr>
              <a:t>dx</a:t>
            </a:r>
            <a:r>
              <a:rPr lang="en-US" sz="2000" dirty="0">
                <a:solidFill>
                  <a:srgbClr val="0000FF"/>
                </a:solidFill>
                <a:latin typeface="Arial" charset="0"/>
              </a:rPr>
              <a:t> = new </a:t>
            </a:r>
            <a:r>
              <a:rPr lang="en-US" sz="2000" dirty="0" err="1">
                <a:solidFill>
                  <a:srgbClr val="0000FF"/>
                </a:solidFill>
                <a:latin typeface="Arial" charset="0"/>
              </a:rPr>
              <a:t>XPathDocument</a:t>
            </a:r>
            <a:r>
              <a:rPr lang="en-US" sz="2000" dirty="0">
                <a:solidFill>
                  <a:srgbClr val="0000FF"/>
                </a:solidFill>
                <a:latin typeface="Arial" charset="0"/>
              </a:rPr>
              <a:t> ("Courses.xml");</a:t>
            </a:r>
          </a:p>
          <a:p>
            <a:pPr marL="0" indent="0">
              <a:buNone/>
              <a:tabLst>
                <a:tab pos="463550" algn="l"/>
                <a:tab pos="914400" algn="l"/>
                <a:tab pos="1377950" algn="l"/>
                <a:tab pos="1828800" algn="l"/>
                <a:tab pos="2292350" algn="l"/>
              </a:tabLst>
            </a:pPr>
            <a:r>
              <a:rPr lang="en-US" sz="2000" dirty="0">
                <a:solidFill>
                  <a:srgbClr val="0000FF"/>
                </a:solidFill>
                <a:latin typeface="Arial" charset="0"/>
              </a:rPr>
              <a:t>		</a:t>
            </a:r>
            <a:r>
              <a:rPr lang="en-US" sz="2000" dirty="0" err="1">
                <a:solidFill>
                  <a:srgbClr val="0000FF"/>
                </a:solidFill>
                <a:latin typeface="Arial" charset="0"/>
              </a:rPr>
              <a:t>XPathNavigator</a:t>
            </a:r>
            <a:r>
              <a:rPr lang="en-US" sz="2000" dirty="0">
                <a:solidFill>
                  <a:srgbClr val="0000FF"/>
                </a:solidFill>
                <a:latin typeface="Arial" charset="0"/>
              </a:rPr>
              <a:t> </a:t>
            </a:r>
            <a:r>
              <a:rPr lang="en-US" sz="2000" dirty="0" err="1">
                <a:solidFill>
                  <a:srgbClr val="008000"/>
                </a:solidFill>
                <a:latin typeface="Arial" charset="0"/>
              </a:rPr>
              <a:t>nav</a:t>
            </a:r>
            <a:r>
              <a:rPr lang="en-US" sz="2000" dirty="0">
                <a:solidFill>
                  <a:srgbClr val="008000"/>
                </a:solidFill>
                <a:latin typeface="Arial" charset="0"/>
              </a:rPr>
              <a:t> </a:t>
            </a:r>
            <a:r>
              <a:rPr lang="en-US" sz="2000" dirty="0">
                <a:solidFill>
                  <a:srgbClr val="0000FF"/>
                </a:solidFill>
                <a:latin typeface="Arial" charset="0"/>
              </a:rPr>
              <a:t>= </a:t>
            </a:r>
            <a:r>
              <a:rPr lang="en-US" sz="2000" dirty="0" err="1">
                <a:solidFill>
                  <a:srgbClr val="C00000"/>
                </a:solidFill>
                <a:latin typeface="Arial" charset="0"/>
              </a:rPr>
              <a:t>dx</a:t>
            </a:r>
            <a:r>
              <a:rPr lang="en-US" sz="2000" dirty="0" err="1">
                <a:solidFill>
                  <a:srgbClr val="0000FF"/>
                </a:solidFill>
                <a:latin typeface="Arial" charset="0"/>
              </a:rPr>
              <a:t>.CreateNavigator</a:t>
            </a:r>
            <a:r>
              <a:rPr lang="en-US" sz="2000" dirty="0">
                <a:solidFill>
                  <a:srgbClr val="0000FF"/>
                </a:solidFill>
                <a:latin typeface="Arial" charset="0"/>
              </a:rPr>
              <a:t> ();</a:t>
            </a:r>
          </a:p>
          <a:p>
            <a:pPr marL="0" indent="0">
              <a:buNone/>
              <a:tabLst>
                <a:tab pos="463550" algn="l"/>
                <a:tab pos="914400" algn="l"/>
                <a:tab pos="1377950" algn="l"/>
                <a:tab pos="1828800" algn="l"/>
                <a:tab pos="2292350" algn="l"/>
              </a:tabLst>
            </a:pPr>
            <a:r>
              <a:rPr lang="en-US" sz="2000" dirty="0">
                <a:solidFill>
                  <a:srgbClr val="0000FF"/>
                </a:solidFill>
                <a:latin typeface="Arial" charset="0"/>
              </a:rPr>
              <a:t>		</a:t>
            </a:r>
            <a:r>
              <a:rPr lang="en-US" sz="2000" dirty="0" err="1">
                <a:solidFill>
                  <a:srgbClr val="0000FF"/>
                </a:solidFill>
                <a:latin typeface="Arial" charset="0"/>
              </a:rPr>
              <a:t>XPathNodeIterator</a:t>
            </a:r>
            <a:r>
              <a:rPr lang="en-US" sz="2000" dirty="0">
                <a:solidFill>
                  <a:srgbClr val="0000FF"/>
                </a:solidFill>
                <a:latin typeface="Arial" charset="0"/>
              </a:rPr>
              <a:t> </a:t>
            </a:r>
            <a:r>
              <a:rPr lang="en-US" sz="2000" dirty="0">
                <a:solidFill>
                  <a:schemeClr val="accent6">
                    <a:lumMod val="50000"/>
                  </a:schemeClr>
                </a:solidFill>
                <a:latin typeface="Arial" charset="0"/>
              </a:rPr>
              <a:t>iterator</a:t>
            </a:r>
            <a:r>
              <a:rPr lang="en-US" sz="2000" dirty="0">
                <a:solidFill>
                  <a:srgbClr val="0000FF"/>
                </a:solidFill>
                <a:latin typeface="Arial" charset="0"/>
              </a:rPr>
              <a:t> = </a:t>
            </a:r>
            <a:r>
              <a:rPr lang="en-US" sz="2000" dirty="0" err="1">
                <a:solidFill>
                  <a:srgbClr val="008000"/>
                </a:solidFill>
                <a:latin typeface="Arial" charset="0"/>
              </a:rPr>
              <a:t>nav</a:t>
            </a:r>
            <a:r>
              <a:rPr lang="en-US" sz="2000" dirty="0" err="1">
                <a:solidFill>
                  <a:srgbClr val="0000FF"/>
                </a:solidFill>
                <a:latin typeface="Arial" charset="0"/>
              </a:rPr>
              <a:t>.Select</a:t>
            </a:r>
            <a:r>
              <a:rPr lang="en-US" sz="2000" dirty="0">
                <a:solidFill>
                  <a:srgbClr val="0000FF"/>
                </a:solidFill>
                <a:latin typeface="Arial" charset="0"/>
              </a:rPr>
              <a:t> ("/Courses/Course");</a:t>
            </a:r>
          </a:p>
          <a:p>
            <a:pPr marL="0" indent="0">
              <a:buNone/>
              <a:tabLst>
                <a:tab pos="463550" algn="l"/>
                <a:tab pos="914400" algn="l"/>
                <a:tab pos="1377950" algn="l"/>
                <a:tab pos="1828800" algn="l"/>
                <a:tab pos="2292350" algn="l"/>
              </a:tabLst>
            </a:pPr>
            <a:r>
              <a:rPr lang="en-US" sz="2000" dirty="0">
                <a:latin typeface="Arial" charset="0"/>
              </a:rPr>
              <a:t>		while (</a:t>
            </a:r>
            <a:r>
              <a:rPr lang="en-US" sz="2000" dirty="0" err="1">
                <a:solidFill>
                  <a:schemeClr val="accent6">
                    <a:lumMod val="50000"/>
                  </a:schemeClr>
                </a:solidFill>
                <a:latin typeface="Arial" charset="0"/>
              </a:rPr>
              <a:t>iterator</a:t>
            </a:r>
            <a:r>
              <a:rPr lang="en-US" sz="2000" dirty="0" err="1">
                <a:latin typeface="Arial" charset="0"/>
              </a:rPr>
              <a:t>.MoveNext</a:t>
            </a:r>
            <a:r>
              <a:rPr lang="en-US" sz="2000" dirty="0">
                <a:latin typeface="Arial" charset="0"/>
              </a:rPr>
              <a:t> ()) {</a:t>
            </a:r>
          </a:p>
          <a:p>
            <a:pPr marL="0" indent="0">
              <a:buNone/>
              <a:tabLst>
                <a:tab pos="463550" algn="l"/>
                <a:tab pos="914400" algn="l"/>
                <a:tab pos="1377950" algn="l"/>
                <a:tab pos="1828800" algn="l"/>
                <a:tab pos="2292350" algn="l"/>
              </a:tabLst>
            </a:pPr>
            <a:r>
              <a:rPr lang="en-US" sz="2000" dirty="0">
                <a:latin typeface="Arial" charset="0"/>
              </a:rPr>
              <a:t>			</a:t>
            </a:r>
            <a:r>
              <a:rPr lang="en-US" sz="2000" dirty="0" err="1">
                <a:latin typeface="Arial" charset="0"/>
              </a:rPr>
              <a:t>XPathNodeIterator</a:t>
            </a:r>
            <a:r>
              <a:rPr lang="en-US" sz="2000" dirty="0">
                <a:latin typeface="Arial" charset="0"/>
              </a:rPr>
              <a:t> it = </a:t>
            </a:r>
            <a:r>
              <a:rPr lang="en-US" sz="2000" dirty="0" err="1">
                <a:latin typeface="Arial" charset="0"/>
              </a:rPr>
              <a:t>iterator.Current.Select</a:t>
            </a:r>
            <a:r>
              <a:rPr lang="en-US" sz="2000" dirty="0">
                <a:latin typeface="Arial" charset="0"/>
              </a:rPr>
              <a:t> ("Name");</a:t>
            </a:r>
          </a:p>
          <a:p>
            <a:pPr marL="0" indent="0">
              <a:buNone/>
              <a:tabLst>
                <a:tab pos="463550" algn="l"/>
                <a:tab pos="914400" algn="l"/>
                <a:tab pos="1377950" algn="l"/>
                <a:tab pos="1828800" algn="l"/>
                <a:tab pos="2292350" algn="l"/>
              </a:tabLst>
            </a:pPr>
            <a:r>
              <a:rPr lang="en-US" sz="2000" dirty="0">
                <a:latin typeface="Arial" charset="0"/>
              </a:rPr>
              <a:t>			</a:t>
            </a:r>
            <a:r>
              <a:rPr lang="en-US" sz="2000" dirty="0" err="1">
                <a:latin typeface="Arial" charset="0"/>
              </a:rPr>
              <a:t>it.MoveNext</a:t>
            </a:r>
            <a:r>
              <a:rPr lang="en-US" sz="2000" dirty="0">
                <a:latin typeface="Arial" charset="0"/>
              </a:rPr>
              <a:t> ();</a:t>
            </a:r>
          </a:p>
          <a:p>
            <a:pPr marL="0" indent="0">
              <a:buNone/>
              <a:tabLst>
                <a:tab pos="463550" algn="l"/>
                <a:tab pos="914400" algn="l"/>
                <a:tab pos="1377950" algn="l"/>
                <a:tab pos="1828800" algn="l"/>
                <a:tab pos="2292350" algn="l"/>
              </a:tabLst>
            </a:pPr>
            <a:r>
              <a:rPr lang="en-US" sz="2000" dirty="0">
                <a:latin typeface="Arial" charset="0"/>
              </a:rPr>
              <a:t>			string </a:t>
            </a:r>
            <a:r>
              <a:rPr lang="en-US" sz="2000" dirty="0" err="1">
                <a:latin typeface="Arial" charset="0"/>
              </a:rPr>
              <a:t>courseName</a:t>
            </a:r>
            <a:r>
              <a:rPr lang="en-US" sz="2000" dirty="0">
                <a:latin typeface="Arial" charset="0"/>
              </a:rPr>
              <a:t> = </a:t>
            </a:r>
            <a:r>
              <a:rPr lang="en-US" sz="2000" dirty="0" err="1">
                <a:latin typeface="Arial" charset="0"/>
              </a:rPr>
              <a:t>it.Current.Value</a:t>
            </a:r>
            <a:r>
              <a:rPr lang="en-US" sz="2000" dirty="0">
                <a:latin typeface="Arial" charset="0"/>
              </a:rPr>
              <a:t>;</a:t>
            </a:r>
          </a:p>
          <a:p>
            <a:pPr marL="0" indent="0">
              <a:buNone/>
              <a:tabLst>
                <a:tab pos="463550" algn="l"/>
                <a:tab pos="914400" algn="l"/>
                <a:tab pos="1377950" algn="l"/>
                <a:tab pos="1828800" algn="l"/>
                <a:tab pos="2292350" algn="l"/>
              </a:tabLst>
            </a:pPr>
            <a:r>
              <a:rPr lang="en-US" sz="2000" dirty="0">
                <a:latin typeface="Arial" charset="0"/>
              </a:rPr>
              <a:t>			it = </a:t>
            </a:r>
            <a:r>
              <a:rPr lang="en-US" sz="2000" dirty="0" err="1">
                <a:latin typeface="Arial" charset="0"/>
              </a:rPr>
              <a:t>iterator.Current.Select</a:t>
            </a:r>
            <a:r>
              <a:rPr lang="en-US" sz="2000" dirty="0">
                <a:latin typeface="Arial" charset="0"/>
              </a:rPr>
              <a:t> ("Code");</a:t>
            </a:r>
          </a:p>
          <a:p>
            <a:pPr marL="0" indent="0">
              <a:buNone/>
              <a:tabLst>
                <a:tab pos="463550" algn="l"/>
                <a:tab pos="914400" algn="l"/>
                <a:tab pos="1377950" algn="l"/>
                <a:tab pos="1828800" algn="l"/>
                <a:tab pos="2292350" algn="l"/>
              </a:tabLst>
            </a:pPr>
            <a:r>
              <a:rPr lang="en-US" sz="2000" dirty="0">
                <a:latin typeface="Arial" charset="0"/>
              </a:rPr>
              <a:t>			</a:t>
            </a:r>
            <a:r>
              <a:rPr lang="en-US" sz="2000" dirty="0" err="1">
                <a:latin typeface="Arial" charset="0"/>
              </a:rPr>
              <a:t>it.MoveNext</a:t>
            </a:r>
            <a:r>
              <a:rPr lang="en-US" sz="2000" dirty="0">
                <a:latin typeface="Arial" charset="0"/>
              </a:rPr>
              <a:t> ();</a:t>
            </a:r>
          </a:p>
          <a:p>
            <a:pPr marL="0" indent="0">
              <a:buNone/>
              <a:tabLst>
                <a:tab pos="463550" algn="l"/>
                <a:tab pos="914400" algn="l"/>
                <a:tab pos="1377950" algn="l"/>
                <a:tab pos="1828800" algn="l"/>
                <a:tab pos="2292350" algn="l"/>
              </a:tabLst>
            </a:pPr>
            <a:r>
              <a:rPr lang="en-US" sz="2000" dirty="0">
                <a:latin typeface="Arial" charset="0"/>
              </a:rPr>
              <a:t>			string </a:t>
            </a:r>
            <a:r>
              <a:rPr lang="en-US" sz="2000" dirty="0" err="1">
                <a:latin typeface="Arial" charset="0"/>
              </a:rPr>
              <a:t>courseCode</a:t>
            </a:r>
            <a:r>
              <a:rPr lang="en-US" sz="2000" dirty="0">
                <a:latin typeface="Arial" charset="0"/>
              </a:rPr>
              <a:t> = </a:t>
            </a:r>
            <a:r>
              <a:rPr lang="en-US" sz="2000" dirty="0" err="1">
                <a:latin typeface="Arial" charset="0"/>
              </a:rPr>
              <a:t>it.Current.Value</a:t>
            </a:r>
            <a:r>
              <a:rPr lang="en-US" sz="2000" dirty="0">
                <a:latin typeface="Arial" charset="0"/>
              </a:rPr>
              <a:t>;</a:t>
            </a:r>
          </a:p>
          <a:p>
            <a:pPr marL="0" indent="0">
              <a:buNone/>
              <a:tabLst>
                <a:tab pos="463550" algn="l"/>
                <a:tab pos="914400" algn="l"/>
                <a:tab pos="1377950" algn="l"/>
                <a:tab pos="1828800" algn="l"/>
                <a:tab pos="2292350" algn="l"/>
              </a:tabLst>
            </a:pPr>
            <a:r>
              <a:rPr lang="en-US" sz="2000" dirty="0">
                <a:latin typeface="Arial" charset="0"/>
              </a:rPr>
              <a:t>			</a:t>
            </a:r>
            <a:r>
              <a:rPr lang="en-US" sz="2000" dirty="0" err="1">
                <a:latin typeface="Arial" charset="0"/>
              </a:rPr>
              <a:t>Console.WriteLine</a:t>
            </a:r>
            <a:r>
              <a:rPr lang="en-US" sz="2000" dirty="0">
                <a:latin typeface="Arial" charset="0"/>
              </a:rPr>
              <a:t> ("{0} {1}", </a:t>
            </a:r>
            <a:r>
              <a:rPr lang="en-US" sz="2000" dirty="0" err="1">
                <a:latin typeface="Arial" charset="0"/>
              </a:rPr>
              <a:t>courseName</a:t>
            </a:r>
            <a:r>
              <a:rPr lang="en-US" sz="2000" dirty="0">
                <a:latin typeface="Arial" charset="0"/>
              </a:rPr>
              <a:t>, </a:t>
            </a:r>
            <a:r>
              <a:rPr lang="en-US" sz="2000" dirty="0" err="1">
                <a:latin typeface="Arial" charset="0"/>
              </a:rPr>
              <a:t>courseCode</a:t>
            </a:r>
            <a:r>
              <a:rPr lang="en-US" sz="2000" dirty="0">
                <a:latin typeface="Arial" charset="0"/>
              </a:rPr>
              <a:t>);</a:t>
            </a:r>
          </a:p>
          <a:p>
            <a:pPr marL="0" indent="0">
              <a:buNone/>
              <a:tabLst>
                <a:tab pos="463550" algn="l"/>
                <a:tab pos="914400" algn="l"/>
                <a:tab pos="1377950" algn="l"/>
                <a:tab pos="1828800" algn="l"/>
                <a:tab pos="2292350" algn="l"/>
              </a:tabLst>
            </a:pPr>
            <a:r>
              <a:rPr lang="en-US" sz="2000" dirty="0">
                <a:latin typeface="Arial" charset="0"/>
              </a:rPr>
              <a:t>		}</a:t>
            </a:r>
          </a:p>
          <a:p>
            <a:pPr marL="0" indent="0">
              <a:buNone/>
              <a:tabLst>
                <a:tab pos="463550" algn="l"/>
                <a:tab pos="914400" algn="l"/>
                <a:tab pos="1377950" algn="l"/>
                <a:tab pos="1828800" algn="l"/>
                <a:tab pos="2292350" algn="l"/>
              </a:tabLst>
            </a:pPr>
            <a:r>
              <a:rPr lang="en-US" sz="2000" dirty="0">
                <a:latin typeface="Arial" charset="0"/>
              </a:rPr>
              <a:t>	}</a:t>
            </a:r>
          </a:p>
          <a:p>
            <a:pPr marL="0" indent="0">
              <a:buNone/>
              <a:tabLst>
                <a:tab pos="463550" algn="l"/>
                <a:tab pos="914400" algn="l"/>
                <a:tab pos="1377950" algn="l"/>
                <a:tab pos="1828800" algn="l"/>
                <a:tab pos="2292350" algn="l"/>
              </a:tabLst>
            </a:pPr>
            <a:r>
              <a:rPr lang="en-US" sz="2000" dirty="0">
                <a:latin typeface="Arial" charset="0"/>
              </a:rPr>
              <a:t>}</a:t>
            </a:r>
          </a:p>
        </p:txBody>
      </p:sp>
      <p:sp>
        <p:nvSpPr>
          <p:cNvPr id="31749" name="Rounded Rectangular Callout 4"/>
          <p:cNvSpPr>
            <a:spLocks noChangeArrowheads="1"/>
          </p:cNvSpPr>
          <p:nvPr/>
        </p:nvSpPr>
        <p:spPr bwMode="auto">
          <a:xfrm>
            <a:off x="8374064" y="6019800"/>
            <a:ext cx="2217737" cy="762000"/>
          </a:xfrm>
          <a:prstGeom prst="wedgeRoundRectCallout">
            <a:avLst>
              <a:gd name="adj1" fmla="val -49296"/>
              <a:gd name="adj2" fmla="val -87500"/>
              <a:gd name="adj3" fmla="val 16667"/>
            </a:avLst>
          </a:prstGeom>
          <a:solidFill>
            <a:srgbClr val="FFFFCC"/>
          </a:solidFill>
          <a:ln w="9525" algn="ctr">
            <a:solidFill>
              <a:schemeClr val="tx1"/>
            </a:solidFill>
            <a:round/>
            <a:headEnd/>
            <a:tailEnd/>
          </a:ln>
        </p:spPr>
        <p:txBody>
          <a:bodyPr/>
          <a:lstStyle/>
          <a:p>
            <a:r>
              <a:rPr lang="en-US"/>
              <a:t>See text section 4.3 for full working code</a:t>
            </a:r>
          </a:p>
        </p:txBody>
      </p:sp>
      <p:sp>
        <p:nvSpPr>
          <p:cNvPr id="2" name="Rounded Rectangular Callout 1"/>
          <p:cNvSpPr/>
          <p:nvPr/>
        </p:nvSpPr>
        <p:spPr bwMode="auto">
          <a:xfrm>
            <a:off x="7315200" y="152400"/>
            <a:ext cx="2971800" cy="1371600"/>
          </a:xfrm>
          <a:prstGeom prst="wedgeRoundRectCallout">
            <a:avLst>
              <a:gd name="adj1" fmla="val -115962"/>
              <a:gd name="adj2" fmla="val 83106"/>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eaLnBrk="0" fontAlgn="base" hangingPunct="0">
              <a:spcBef>
                <a:spcPct val="0"/>
              </a:spcBef>
              <a:spcAft>
                <a:spcPct val="0"/>
              </a:spcAft>
              <a:buFont typeface="Arial" pitchFamily="34" charset="0"/>
              <a:buChar char="•"/>
            </a:pPr>
            <a:r>
              <a:rPr lang="en-US" dirty="0" err="1">
                <a:latin typeface="Times New Roman" pitchFamily="18" charset="0"/>
              </a:rPr>
              <a:t>XPathDocument</a:t>
            </a:r>
            <a:r>
              <a:rPr lang="en-US" dirty="0">
                <a:latin typeface="Times New Roman" pitchFamily="18" charset="0"/>
              </a:rPr>
              <a:t> is based on DOM model.</a:t>
            </a:r>
          </a:p>
          <a:p>
            <a:pPr marL="285750" indent="-285750" eaLnBrk="0" fontAlgn="base" hangingPunct="0">
              <a:spcBef>
                <a:spcPct val="0"/>
              </a:spcBef>
              <a:spcAft>
                <a:spcPct val="0"/>
              </a:spcAft>
              <a:buFont typeface="Arial" pitchFamily="34" charset="0"/>
              <a:buChar char="•"/>
            </a:pPr>
            <a:r>
              <a:rPr lang="en-US" dirty="0"/>
              <a:t>Can it be based on SAX model?</a:t>
            </a:r>
            <a:endParaRPr 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2CDB4F-8C18-695E-6453-161118AD590E}"/>
              </a:ext>
            </a:extLst>
          </p:cNvPr>
          <p:cNvSpPr>
            <a:spLocks noGrp="1"/>
          </p:cNvSpPr>
          <p:nvPr>
            <p:ph type="title"/>
          </p:nvPr>
        </p:nvSpPr>
        <p:spPr/>
        <p:txBody>
          <a:bodyPr/>
          <a:lstStyle/>
          <a:p>
            <a:r>
              <a:rPr lang="en-US" dirty="0"/>
              <a:t>XML Types</a:t>
            </a:r>
          </a:p>
        </p:txBody>
      </p:sp>
      <p:sp>
        <p:nvSpPr>
          <p:cNvPr id="5" name="Text Placeholder 4">
            <a:extLst>
              <a:ext uri="{FF2B5EF4-FFF2-40B4-BE49-F238E27FC236}">
                <a16:creationId xmlns:a16="http://schemas.microsoft.com/office/drawing/2014/main" id="{56EF52D8-2645-BF40-44DE-B7264AE6DC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436352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61CDD139-A81F-445E-9BAE-68A76A147169}" type="slidenum">
              <a:rPr lang="en-US" smtClean="0"/>
              <a:pPr/>
              <a:t>74</a:t>
            </a:fld>
            <a:endParaRPr lang="en-US"/>
          </a:p>
        </p:txBody>
      </p:sp>
      <p:sp>
        <p:nvSpPr>
          <p:cNvPr id="6147" name="Rectangle 2"/>
          <p:cNvSpPr>
            <a:spLocks noGrp="1" noChangeArrowheads="1"/>
          </p:cNvSpPr>
          <p:nvPr>
            <p:ph type="title"/>
          </p:nvPr>
        </p:nvSpPr>
        <p:spPr/>
        <p:txBody>
          <a:bodyPr/>
          <a:lstStyle/>
          <a:p>
            <a:pPr eaLnBrk="1" hangingPunct="1"/>
            <a:r>
              <a:rPr lang="en-US" sz="2800"/>
              <a:t>Why Do We Need Type and Schema Definition?</a:t>
            </a:r>
          </a:p>
        </p:txBody>
      </p:sp>
      <p:sp>
        <p:nvSpPr>
          <p:cNvPr id="508931" name="Rectangle 3"/>
          <p:cNvSpPr>
            <a:spLocks noGrp="1" noChangeArrowheads="1"/>
          </p:cNvSpPr>
          <p:nvPr>
            <p:ph type="body" idx="1"/>
          </p:nvPr>
        </p:nvSpPr>
        <p:spPr>
          <a:xfrm>
            <a:off x="2057400" y="4191000"/>
            <a:ext cx="4267200" cy="2209800"/>
          </a:xfrm>
          <a:ln>
            <a:solidFill>
              <a:schemeClr val="tx1"/>
            </a:solidFill>
          </a:ln>
        </p:spPr>
        <p:txBody>
          <a:bodyPr>
            <a:normAutofit lnSpcReduction="10000"/>
          </a:bodyPr>
          <a:lstStyle/>
          <a:p>
            <a:pPr eaLnBrk="1" hangingPunct="1">
              <a:lnSpc>
                <a:spcPct val="90000"/>
              </a:lnSpc>
              <a:buFont typeface="Wingdings" pitchFamily="2" charset="2"/>
              <a:buNone/>
            </a:pPr>
            <a:r>
              <a:rPr lang="en-US" sz="2400" dirty="0"/>
              <a:t>&lt;time&gt; </a:t>
            </a:r>
          </a:p>
          <a:p>
            <a:pPr eaLnBrk="1" hangingPunct="1">
              <a:lnSpc>
                <a:spcPct val="90000"/>
              </a:lnSpc>
              <a:buFont typeface="Wingdings" pitchFamily="2" charset="2"/>
              <a:buNone/>
            </a:pPr>
            <a:r>
              <a:rPr lang="en-US" sz="2400" dirty="0"/>
              <a:t>          &lt;hour&gt;18&lt;/hour&gt; </a:t>
            </a:r>
          </a:p>
          <a:p>
            <a:pPr eaLnBrk="1" hangingPunct="1">
              <a:lnSpc>
                <a:spcPct val="90000"/>
              </a:lnSpc>
              <a:buFont typeface="Wingdings" pitchFamily="2" charset="2"/>
              <a:buNone/>
            </a:pPr>
            <a:r>
              <a:rPr lang="en-US" sz="2400" dirty="0"/>
              <a:t>          &lt;minute&gt;59&lt;/minute&gt; </a:t>
            </a:r>
          </a:p>
          <a:p>
            <a:pPr eaLnBrk="1" hangingPunct="1">
              <a:lnSpc>
                <a:spcPct val="90000"/>
              </a:lnSpc>
              <a:buFont typeface="Wingdings" pitchFamily="2" charset="2"/>
              <a:buNone/>
            </a:pPr>
            <a:r>
              <a:rPr lang="en-US" sz="2400" dirty="0"/>
              <a:t>          &lt;second&gt;2&lt;/second&gt; </a:t>
            </a:r>
          </a:p>
          <a:p>
            <a:pPr eaLnBrk="1" hangingPunct="1">
              <a:lnSpc>
                <a:spcPct val="90000"/>
              </a:lnSpc>
              <a:buFont typeface="Wingdings" pitchFamily="2" charset="2"/>
              <a:buNone/>
            </a:pPr>
            <a:r>
              <a:rPr lang="en-US" sz="2400" dirty="0"/>
              <a:t>&lt;/time&gt;</a:t>
            </a:r>
          </a:p>
        </p:txBody>
      </p:sp>
      <p:sp>
        <p:nvSpPr>
          <p:cNvPr id="6149" name="Rectangle 4"/>
          <p:cNvSpPr>
            <a:spLocks noChangeArrowheads="1"/>
          </p:cNvSpPr>
          <p:nvPr/>
        </p:nvSpPr>
        <p:spPr bwMode="auto">
          <a:xfrm>
            <a:off x="2057400" y="1828800"/>
            <a:ext cx="4267200" cy="2209800"/>
          </a:xfrm>
          <a:prstGeom prst="rect">
            <a:avLst/>
          </a:prstGeom>
          <a:noFill/>
          <a:ln w="9525">
            <a:solidFill>
              <a:schemeClr val="tx1"/>
            </a:solidFill>
            <a:miter lim="800000"/>
            <a:headEnd/>
            <a:tailEnd/>
          </a:ln>
        </p:spPr>
        <p:txBody>
          <a:bodyPr/>
          <a:lstStyle/>
          <a:p>
            <a:pPr marL="342900" indent="-342900">
              <a:spcBef>
                <a:spcPct val="20000"/>
              </a:spcBef>
              <a:buClr>
                <a:schemeClr val="folHlink"/>
              </a:buClr>
              <a:buSzPct val="60000"/>
            </a:pPr>
            <a:r>
              <a:rPr lang="en-US" sz="2400" dirty="0"/>
              <a:t>&lt;time&gt; </a:t>
            </a:r>
          </a:p>
          <a:p>
            <a:pPr marL="342900" indent="-342900">
              <a:spcBef>
                <a:spcPct val="20000"/>
              </a:spcBef>
              <a:buClr>
                <a:schemeClr val="folHlink"/>
              </a:buClr>
              <a:buSzPct val="60000"/>
            </a:pPr>
            <a:r>
              <a:rPr lang="en-US" sz="2400" dirty="0"/>
              <a:t>          &lt;hour&gt;12&lt;/hour&gt; </a:t>
            </a:r>
          </a:p>
          <a:p>
            <a:pPr marL="342900" indent="-342900">
              <a:spcBef>
                <a:spcPct val="20000"/>
              </a:spcBef>
              <a:buClr>
                <a:schemeClr val="folHlink"/>
              </a:buClr>
              <a:buSzPct val="60000"/>
            </a:pPr>
            <a:r>
              <a:rPr lang="en-US" sz="2400" dirty="0"/>
              <a:t>          &lt;minute&gt;72&lt;/minute&gt; </a:t>
            </a:r>
          </a:p>
          <a:p>
            <a:pPr marL="342900" indent="-342900">
              <a:spcBef>
                <a:spcPct val="20000"/>
              </a:spcBef>
              <a:buClr>
                <a:schemeClr val="folHlink"/>
              </a:buClr>
              <a:buSzPct val="60000"/>
            </a:pPr>
            <a:r>
              <a:rPr lang="en-US" sz="2400" dirty="0"/>
              <a:t>          &lt;second&gt;-5&lt;/second&gt; </a:t>
            </a:r>
          </a:p>
          <a:p>
            <a:pPr marL="342900" indent="-342900">
              <a:spcBef>
                <a:spcPct val="20000"/>
              </a:spcBef>
              <a:buClr>
                <a:schemeClr val="folHlink"/>
              </a:buClr>
              <a:buSzPct val="60000"/>
            </a:pPr>
            <a:r>
              <a:rPr lang="en-US" sz="2400" dirty="0"/>
              <a:t>&lt;/time&gt;</a:t>
            </a:r>
          </a:p>
        </p:txBody>
      </p:sp>
      <p:sp>
        <p:nvSpPr>
          <p:cNvPr id="508933" name="AutoShape 5"/>
          <p:cNvSpPr>
            <a:spLocks noChangeArrowheads="1"/>
          </p:cNvSpPr>
          <p:nvPr/>
        </p:nvSpPr>
        <p:spPr bwMode="auto">
          <a:xfrm>
            <a:off x="7010400" y="2438400"/>
            <a:ext cx="2590800" cy="1524000"/>
          </a:xfrm>
          <a:prstGeom prst="cloudCallout">
            <a:avLst>
              <a:gd name="adj1" fmla="val -69705"/>
              <a:gd name="adj2" fmla="val 7053"/>
            </a:avLst>
          </a:prstGeom>
          <a:solidFill>
            <a:schemeClr val="bg1"/>
          </a:solidFill>
          <a:ln w="9525">
            <a:solidFill>
              <a:schemeClr val="tx1"/>
            </a:solidFill>
            <a:round/>
            <a:headEnd/>
            <a:tailEnd/>
          </a:ln>
        </p:spPr>
        <p:txBody>
          <a:bodyPr/>
          <a:lstStyle/>
          <a:p>
            <a:pPr algn="ctr"/>
            <a:r>
              <a:rPr lang="en-US" dirty="0"/>
              <a:t>Is this a well-formed XML element?</a:t>
            </a:r>
          </a:p>
        </p:txBody>
      </p:sp>
      <p:sp>
        <p:nvSpPr>
          <p:cNvPr id="508934" name="AutoShape 6"/>
          <p:cNvSpPr>
            <a:spLocks noChangeArrowheads="1"/>
          </p:cNvSpPr>
          <p:nvPr/>
        </p:nvSpPr>
        <p:spPr bwMode="auto">
          <a:xfrm>
            <a:off x="6985819" y="4343400"/>
            <a:ext cx="2590800" cy="1524000"/>
          </a:xfrm>
          <a:prstGeom prst="cloudCallout">
            <a:avLst>
              <a:gd name="adj1" fmla="val -69028"/>
              <a:gd name="adj2" fmla="val 35946"/>
            </a:avLst>
          </a:prstGeom>
          <a:solidFill>
            <a:schemeClr val="bg1"/>
          </a:solidFill>
          <a:ln w="9525">
            <a:solidFill>
              <a:schemeClr val="tx1"/>
            </a:solidFill>
            <a:round/>
            <a:headEnd/>
            <a:tailEnd/>
          </a:ln>
        </p:spPr>
        <p:txBody>
          <a:bodyPr/>
          <a:lstStyle/>
          <a:p>
            <a:pPr algn="ctr"/>
            <a:endParaRPr lang="en-US"/>
          </a:p>
          <a:p>
            <a:pPr algn="ctr"/>
            <a:r>
              <a:rPr lang="en-US"/>
              <a:t>Is this instance OK?</a:t>
            </a:r>
          </a:p>
        </p:txBody>
      </p:sp>
      <p:sp>
        <p:nvSpPr>
          <p:cNvPr id="2" name="TextBox 1"/>
          <p:cNvSpPr txBox="1"/>
          <p:nvPr/>
        </p:nvSpPr>
        <p:spPr>
          <a:xfrm>
            <a:off x="2057401" y="1125022"/>
            <a:ext cx="3888629" cy="369332"/>
          </a:xfrm>
          <a:prstGeom prst="rect">
            <a:avLst/>
          </a:prstGeom>
          <a:noFill/>
        </p:spPr>
        <p:txBody>
          <a:bodyPr wrap="none" rtlCol="0">
            <a:spAutoFit/>
          </a:bodyPr>
          <a:lstStyle/>
          <a:p>
            <a:r>
              <a:rPr lang="en-US" dirty="0"/>
              <a:t>What is a well-formed XML document?</a:t>
            </a:r>
          </a:p>
        </p:txBody>
      </p:sp>
      <p:grpSp>
        <p:nvGrpSpPr>
          <p:cNvPr id="5" name="Group 4"/>
          <p:cNvGrpSpPr/>
          <p:nvPr/>
        </p:nvGrpSpPr>
        <p:grpSpPr>
          <a:xfrm>
            <a:off x="5943600" y="866142"/>
            <a:ext cx="4545448" cy="923330"/>
            <a:chOff x="4495800" y="905470"/>
            <a:chExt cx="4545448" cy="923330"/>
          </a:xfrm>
        </p:grpSpPr>
        <p:sp>
          <p:nvSpPr>
            <p:cNvPr id="3" name="Rectangle 2"/>
            <p:cNvSpPr/>
            <p:nvPr/>
          </p:nvSpPr>
          <p:spPr>
            <a:xfrm>
              <a:off x="4800600" y="905470"/>
              <a:ext cx="4240648" cy="923330"/>
            </a:xfrm>
            <a:prstGeom prst="rect">
              <a:avLst/>
            </a:prstGeom>
          </p:spPr>
          <p:txBody>
            <a:bodyPr wrap="none">
              <a:spAutoFit/>
            </a:bodyPr>
            <a:lstStyle/>
            <a:p>
              <a:r>
                <a:rPr lang="en-GB" dirty="0"/>
                <a:t>Unique root</a:t>
              </a:r>
            </a:p>
            <a:p>
              <a:r>
                <a:rPr lang="en-GB" dirty="0"/>
                <a:t>Tags may not overlap</a:t>
              </a:r>
            </a:p>
            <a:p>
              <a:r>
                <a:rPr lang="en-GB" dirty="0"/>
                <a:t>Other restrictions on characters and words </a:t>
              </a:r>
              <a:endParaRPr lang="en-US" dirty="0"/>
            </a:p>
          </p:txBody>
        </p:sp>
        <p:sp>
          <p:nvSpPr>
            <p:cNvPr id="4" name="Left Brace 3"/>
            <p:cNvSpPr/>
            <p:nvPr/>
          </p:nvSpPr>
          <p:spPr bwMode="auto">
            <a:xfrm>
              <a:off x="4495800" y="1004888"/>
              <a:ext cx="228600" cy="705147"/>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fade">
                                      <p:cBhvr>
                                        <p:cTn id="12" dur="1000"/>
                                        <p:tgtEl>
                                          <p:spTgt spid="6149"/>
                                        </p:tgtEl>
                                      </p:cBhvr>
                                    </p:animEffect>
                                    <p:anim calcmode="lin" valueType="num">
                                      <p:cBhvr>
                                        <p:cTn id="13" dur="1000" fill="hold"/>
                                        <p:tgtEl>
                                          <p:spTgt spid="6149"/>
                                        </p:tgtEl>
                                        <p:attrNameLst>
                                          <p:attrName>ppt_x</p:attrName>
                                        </p:attrNameLst>
                                      </p:cBhvr>
                                      <p:tavLst>
                                        <p:tav tm="0">
                                          <p:val>
                                            <p:strVal val="#ppt_x"/>
                                          </p:val>
                                        </p:tav>
                                        <p:tav tm="100000">
                                          <p:val>
                                            <p:strVal val="#ppt_x"/>
                                          </p:val>
                                        </p:tav>
                                      </p:tavLst>
                                    </p:anim>
                                    <p:anim calcmode="lin" valueType="num">
                                      <p:cBhvr>
                                        <p:cTn id="14" dur="1000" fill="hold"/>
                                        <p:tgtEl>
                                          <p:spTgt spid="614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31" presetClass="entr" presetSubtype="0" fill="hold" grpId="0" nodeType="afterEffect">
                                  <p:stCondLst>
                                    <p:cond delay="0"/>
                                  </p:stCondLst>
                                  <p:iterate type="lt">
                                    <p:tmPct val="5000"/>
                                  </p:iterate>
                                  <p:childTnLst>
                                    <p:set>
                                      <p:cBhvr>
                                        <p:cTn id="17" dur="1" fill="hold">
                                          <p:stCondLst>
                                            <p:cond delay="0"/>
                                          </p:stCondLst>
                                        </p:cTn>
                                        <p:tgtEl>
                                          <p:spTgt spid="508933"/>
                                        </p:tgtEl>
                                        <p:attrNameLst>
                                          <p:attrName>style.visibility</p:attrName>
                                        </p:attrNameLst>
                                      </p:cBhvr>
                                      <p:to>
                                        <p:strVal val="visible"/>
                                      </p:to>
                                    </p:set>
                                    <p:anim calcmode="lin" valueType="num">
                                      <p:cBhvr>
                                        <p:cTn id="18" dur="1000" fill="hold"/>
                                        <p:tgtEl>
                                          <p:spTgt spid="508933"/>
                                        </p:tgtEl>
                                        <p:attrNameLst>
                                          <p:attrName>ppt_w</p:attrName>
                                        </p:attrNameLst>
                                      </p:cBhvr>
                                      <p:tavLst>
                                        <p:tav tm="0">
                                          <p:val>
                                            <p:fltVal val="0"/>
                                          </p:val>
                                        </p:tav>
                                        <p:tav tm="100000">
                                          <p:val>
                                            <p:strVal val="#ppt_w"/>
                                          </p:val>
                                        </p:tav>
                                      </p:tavLst>
                                    </p:anim>
                                    <p:anim calcmode="lin" valueType="num">
                                      <p:cBhvr>
                                        <p:cTn id="19" dur="1000" fill="hold"/>
                                        <p:tgtEl>
                                          <p:spTgt spid="508933"/>
                                        </p:tgtEl>
                                        <p:attrNameLst>
                                          <p:attrName>ppt_h</p:attrName>
                                        </p:attrNameLst>
                                      </p:cBhvr>
                                      <p:tavLst>
                                        <p:tav tm="0">
                                          <p:val>
                                            <p:fltVal val="0"/>
                                          </p:val>
                                        </p:tav>
                                        <p:tav tm="100000">
                                          <p:val>
                                            <p:strVal val="#ppt_h"/>
                                          </p:val>
                                        </p:tav>
                                      </p:tavLst>
                                    </p:anim>
                                    <p:anim calcmode="lin" valueType="num">
                                      <p:cBhvr>
                                        <p:cTn id="20" dur="1000" fill="hold"/>
                                        <p:tgtEl>
                                          <p:spTgt spid="508933"/>
                                        </p:tgtEl>
                                        <p:attrNameLst>
                                          <p:attrName>style.rotation</p:attrName>
                                        </p:attrNameLst>
                                      </p:cBhvr>
                                      <p:tavLst>
                                        <p:tav tm="0">
                                          <p:val>
                                            <p:fltVal val="90"/>
                                          </p:val>
                                        </p:tav>
                                        <p:tav tm="100000">
                                          <p:val>
                                            <p:fltVal val="0"/>
                                          </p:val>
                                        </p:tav>
                                      </p:tavLst>
                                    </p:anim>
                                    <p:animEffect transition="in" filter="fade">
                                      <p:cBhvr>
                                        <p:cTn id="21" dur="1000"/>
                                        <p:tgtEl>
                                          <p:spTgt spid="50893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508931">
                                            <p:bg/>
                                          </p:spTgt>
                                        </p:tgtEl>
                                        <p:attrNameLst>
                                          <p:attrName>style.visibility</p:attrName>
                                        </p:attrNameLst>
                                      </p:cBhvr>
                                      <p:to>
                                        <p:strVal val="visible"/>
                                      </p:to>
                                    </p:set>
                                    <p:anim calcmode="lin" valueType="num">
                                      <p:cBhvr>
                                        <p:cTn id="26" dur="1000" fill="hold"/>
                                        <p:tgtEl>
                                          <p:spTgt spid="508931">
                                            <p:bg/>
                                          </p:spTgt>
                                        </p:tgtEl>
                                        <p:attrNameLst>
                                          <p:attrName>ppt_w</p:attrName>
                                        </p:attrNameLst>
                                      </p:cBhvr>
                                      <p:tavLst>
                                        <p:tav tm="0">
                                          <p:val>
                                            <p:fltVal val="0"/>
                                          </p:val>
                                        </p:tav>
                                        <p:tav tm="100000">
                                          <p:val>
                                            <p:strVal val="#ppt_w"/>
                                          </p:val>
                                        </p:tav>
                                      </p:tavLst>
                                    </p:anim>
                                    <p:anim calcmode="lin" valueType="num">
                                      <p:cBhvr>
                                        <p:cTn id="27" dur="1000" fill="hold"/>
                                        <p:tgtEl>
                                          <p:spTgt spid="508931">
                                            <p:bg/>
                                          </p:spTgt>
                                        </p:tgtEl>
                                        <p:attrNameLst>
                                          <p:attrName>ppt_h</p:attrName>
                                        </p:attrNameLst>
                                      </p:cBhvr>
                                      <p:tavLst>
                                        <p:tav tm="0">
                                          <p:val>
                                            <p:fltVal val="0"/>
                                          </p:val>
                                        </p:tav>
                                        <p:tav tm="100000">
                                          <p:val>
                                            <p:strVal val="#ppt_h"/>
                                          </p:val>
                                        </p:tav>
                                      </p:tavLst>
                                    </p:anim>
                                    <p:anim calcmode="lin" valueType="num">
                                      <p:cBhvr>
                                        <p:cTn id="28" dur="1000" fill="hold"/>
                                        <p:tgtEl>
                                          <p:spTgt spid="508931">
                                            <p:bg/>
                                          </p:spTgt>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508931">
                                            <p:bg/>
                                          </p:spTgt>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0" nodeType="withEffect">
                                  <p:stCondLst>
                                    <p:cond delay="0"/>
                                  </p:stCondLst>
                                  <p:childTnLst>
                                    <p:set>
                                      <p:cBhvr>
                                        <p:cTn id="31" dur="1" fill="hold">
                                          <p:stCondLst>
                                            <p:cond delay="0"/>
                                          </p:stCondLst>
                                        </p:cTn>
                                        <p:tgtEl>
                                          <p:spTgt spid="508931">
                                            <p:txEl>
                                              <p:pRg st="0" end="0"/>
                                            </p:txEl>
                                          </p:spTgt>
                                        </p:tgtEl>
                                        <p:attrNameLst>
                                          <p:attrName>style.visibility</p:attrName>
                                        </p:attrNameLst>
                                      </p:cBhvr>
                                      <p:to>
                                        <p:strVal val="visible"/>
                                      </p:to>
                                    </p:set>
                                    <p:anim calcmode="lin" valueType="num">
                                      <p:cBhvr>
                                        <p:cTn id="32" dur="1000" fill="hold"/>
                                        <p:tgtEl>
                                          <p:spTgt spid="508931">
                                            <p:txEl>
                                              <p:pRg st="0" end="0"/>
                                            </p:txEl>
                                          </p:spTgt>
                                        </p:tgtEl>
                                        <p:attrNameLst>
                                          <p:attrName>ppt_w</p:attrName>
                                        </p:attrNameLst>
                                      </p:cBhvr>
                                      <p:tavLst>
                                        <p:tav tm="0">
                                          <p:val>
                                            <p:fltVal val="0"/>
                                          </p:val>
                                        </p:tav>
                                        <p:tav tm="100000">
                                          <p:val>
                                            <p:strVal val="#ppt_w"/>
                                          </p:val>
                                        </p:tav>
                                      </p:tavLst>
                                    </p:anim>
                                    <p:anim calcmode="lin" valueType="num">
                                      <p:cBhvr>
                                        <p:cTn id="33" dur="1000" fill="hold"/>
                                        <p:tgtEl>
                                          <p:spTgt spid="508931">
                                            <p:txEl>
                                              <p:pRg st="0" end="0"/>
                                            </p:txEl>
                                          </p:spTgt>
                                        </p:tgtEl>
                                        <p:attrNameLst>
                                          <p:attrName>ppt_h</p:attrName>
                                        </p:attrNameLst>
                                      </p:cBhvr>
                                      <p:tavLst>
                                        <p:tav tm="0">
                                          <p:val>
                                            <p:fltVal val="0"/>
                                          </p:val>
                                        </p:tav>
                                        <p:tav tm="100000">
                                          <p:val>
                                            <p:strVal val="#ppt_h"/>
                                          </p:val>
                                        </p:tav>
                                      </p:tavLst>
                                    </p:anim>
                                    <p:anim calcmode="lin" valueType="num">
                                      <p:cBhvr>
                                        <p:cTn id="34" dur="1000" fill="hold"/>
                                        <p:tgtEl>
                                          <p:spTgt spid="50893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508931">
                                            <p:txEl>
                                              <p:pRg st="0" end="0"/>
                                            </p:txEl>
                                          </p:spTgt>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grpId="0" nodeType="withEffect">
                                  <p:stCondLst>
                                    <p:cond delay="0"/>
                                  </p:stCondLst>
                                  <p:childTnLst>
                                    <p:set>
                                      <p:cBhvr>
                                        <p:cTn id="37" dur="1" fill="hold">
                                          <p:stCondLst>
                                            <p:cond delay="0"/>
                                          </p:stCondLst>
                                        </p:cTn>
                                        <p:tgtEl>
                                          <p:spTgt spid="508931">
                                            <p:txEl>
                                              <p:pRg st="1" end="1"/>
                                            </p:txEl>
                                          </p:spTgt>
                                        </p:tgtEl>
                                        <p:attrNameLst>
                                          <p:attrName>style.visibility</p:attrName>
                                        </p:attrNameLst>
                                      </p:cBhvr>
                                      <p:to>
                                        <p:strVal val="visible"/>
                                      </p:to>
                                    </p:set>
                                    <p:anim calcmode="lin" valueType="num">
                                      <p:cBhvr>
                                        <p:cTn id="38" dur="1000" fill="hold"/>
                                        <p:tgtEl>
                                          <p:spTgt spid="508931">
                                            <p:txEl>
                                              <p:pRg st="1" end="1"/>
                                            </p:txEl>
                                          </p:spTgt>
                                        </p:tgtEl>
                                        <p:attrNameLst>
                                          <p:attrName>ppt_w</p:attrName>
                                        </p:attrNameLst>
                                      </p:cBhvr>
                                      <p:tavLst>
                                        <p:tav tm="0">
                                          <p:val>
                                            <p:fltVal val="0"/>
                                          </p:val>
                                        </p:tav>
                                        <p:tav tm="100000">
                                          <p:val>
                                            <p:strVal val="#ppt_w"/>
                                          </p:val>
                                        </p:tav>
                                      </p:tavLst>
                                    </p:anim>
                                    <p:anim calcmode="lin" valueType="num">
                                      <p:cBhvr>
                                        <p:cTn id="39" dur="1000" fill="hold"/>
                                        <p:tgtEl>
                                          <p:spTgt spid="508931">
                                            <p:txEl>
                                              <p:pRg st="1" end="1"/>
                                            </p:txEl>
                                          </p:spTgt>
                                        </p:tgtEl>
                                        <p:attrNameLst>
                                          <p:attrName>ppt_h</p:attrName>
                                        </p:attrNameLst>
                                      </p:cBhvr>
                                      <p:tavLst>
                                        <p:tav tm="0">
                                          <p:val>
                                            <p:fltVal val="0"/>
                                          </p:val>
                                        </p:tav>
                                        <p:tav tm="100000">
                                          <p:val>
                                            <p:strVal val="#ppt_h"/>
                                          </p:val>
                                        </p:tav>
                                      </p:tavLst>
                                    </p:anim>
                                    <p:anim calcmode="lin" valueType="num">
                                      <p:cBhvr>
                                        <p:cTn id="40" dur="1000" fill="hold"/>
                                        <p:tgtEl>
                                          <p:spTgt spid="50893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508931">
                                            <p:txEl>
                                              <p:pRg st="1" end="1"/>
                                            </p:txEl>
                                          </p:spTgt>
                                        </p:tgtEl>
                                        <p:attrNameLst>
                                          <p:attrName>ppt_y</p:attrName>
                                        </p:attrNameLst>
                                      </p:cBhvr>
                                      <p:tavLst>
                                        <p:tav tm="0" fmla="#ppt_y+(sin(-2*pi*(1-$))*-#ppt_x+cos(-2*pi*(1-$))*(1-#ppt_y))*(1-$)">
                                          <p:val>
                                            <p:fltVal val="0"/>
                                          </p:val>
                                        </p:tav>
                                        <p:tav tm="100000">
                                          <p:val>
                                            <p:fltVal val="1"/>
                                          </p:val>
                                        </p:tav>
                                      </p:tavLst>
                                    </p:anim>
                                  </p:childTnLst>
                                </p:cTn>
                              </p:par>
                              <p:par>
                                <p:cTn id="42" presetID="15" presetClass="entr" presetSubtype="0" fill="hold" grpId="0" nodeType="withEffect">
                                  <p:stCondLst>
                                    <p:cond delay="0"/>
                                  </p:stCondLst>
                                  <p:childTnLst>
                                    <p:set>
                                      <p:cBhvr>
                                        <p:cTn id="43" dur="1" fill="hold">
                                          <p:stCondLst>
                                            <p:cond delay="0"/>
                                          </p:stCondLst>
                                        </p:cTn>
                                        <p:tgtEl>
                                          <p:spTgt spid="508931">
                                            <p:txEl>
                                              <p:pRg st="2" end="2"/>
                                            </p:txEl>
                                          </p:spTgt>
                                        </p:tgtEl>
                                        <p:attrNameLst>
                                          <p:attrName>style.visibility</p:attrName>
                                        </p:attrNameLst>
                                      </p:cBhvr>
                                      <p:to>
                                        <p:strVal val="visible"/>
                                      </p:to>
                                    </p:set>
                                    <p:anim calcmode="lin" valueType="num">
                                      <p:cBhvr>
                                        <p:cTn id="44" dur="1000" fill="hold"/>
                                        <p:tgtEl>
                                          <p:spTgt spid="508931">
                                            <p:txEl>
                                              <p:pRg st="2" end="2"/>
                                            </p:txEl>
                                          </p:spTgt>
                                        </p:tgtEl>
                                        <p:attrNameLst>
                                          <p:attrName>ppt_w</p:attrName>
                                        </p:attrNameLst>
                                      </p:cBhvr>
                                      <p:tavLst>
                                        <p:tav tm="0">
                                          <p:val>
                                            <p:fltVal val="0"/>
                                          </p:val>
                                        </p:tav>
                                        <p:tav tm="100000">
                                          <p:val>
                                            <p:strVal val="#ppt_w"/>
                                          </p:val>
                                        </p:tav>
                                      </p:tavLst>
                                    </p:anim>
                                    <p:anim calcmode="lin" valueType="num">
                                      <p:cBhvr>
                                        <p:cTn id="45" dur="1000" fill="hold"/>
                                        <p:tgtEl>
                                          <p:spTgt spid="508931">
                                            <p:txEl>
                                              <p:pRg st="2" end="2"/>
                                            </p:txEl>
                                          </p:spTgt>
                                        </p:tgtEl>
                                        <p:attrNameLst>
                                          <p:attrName>ppt_h</p:attrName>
                                        </p:attrNameLst>
                                      </p:cBhvr>
                                      <p:tavLst>
                                        <p:tav tm="0">
                                          <p:val>
                                            <p:fltVal val="0"/>
                                          </p:val>
                                        </p:tav>
                                        <p:tav tm="100000">
                                          <p:val>
                                            <p:strVal val="#ppt_h"/>
                                          </p:val>
                                        </p:tav>
                                      </p:tavLst>
                                    </p:anim>
                                    <p:anim calcmode="lin" valueType="num">
                                      <p:cBhvr>
                                        <p:cTn id="46" dur="1000" fill="hold"/>
                                        <p:tgtEl>
                                          <p:spTgt spid="50893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508931">
                                            <p:txEl>
                                              <p:pRg st="2" end="2"/>
                                            </p:txEl>
                                          </p:spTgt>
                                        </p:tgtEl>
                                        <p:attrNameLst>
                                          <p:attrName>ppt_y</p:attrName>
                                        </p:attrNameLst>
                                      </p:cBhvr>
                                      <p:tavLst>
                                        <p:tav tm="0" fmla="#ppt_y+(sin(-2*pi*(1-$))*-#ppt_x+cos(-2*pi*(1-$))*(1-#ppt_y))*(1-$)">
                                          <p:val>
                                            <p:fltVal val="0"/>
                                          </p:val>
                                        </p:tav>
                                        <p:tav tm="100000">
                                          <p:val>
                                            <p:fltVal val="1"/>
                                          </p:val>
                                        </p:tav>
                                      </p:tavLst>
                                    </p:anim>
                                  </p:childTnLst>
                                </p:cTn>
                              </p:par>
                              <p:par>
                                <p:cTn id="48" presetID="15" presetClass="entr" presetSubtype="0" fill="hold" grpId="0" nodeType="withEffect">
                                  <p:stCondLst>
                                    <p:cond delay="0"/>
                                  </p:stCondLst>
                                  <p:childTnLst>
                                    <p:set>
                                      <p:cBhvr>
                                        <p:cTn id="49" dur="1" fill="hold">
                                          <p:stCondLst>
                                            <p:cond delay="0"/>
                                          </p:stCondLst>
                                        </p:cTn>
                                        <p:tgtEl>
                                          <p:spTgt spid="508931">
                                            <p:txEl>
                                              <p:pRg st="3" end="3"/>
                                            </p:txEl>
                                          </p:spTgt>
                                        </p:tgtEl>
                                        <p:attrNameLst>
                                          <p:attrName>style.visibility</p:attrName>
                                        </p:attrNameLst>
                                      </p:cBhvr>
                                      <p:to>
                                        <p:strVal val="visible"/>
                                      </p:to>
                                    </p:set>
                                    <p:anim calcmode="lin" valueType="num">
                                      <p:cBhvr>
                                        <p:cTn id="50" dur="1000" fill="hold"/>
                                        <p:tgtEl>
                                          <p:spTgt spid="508931">
                                            <p:txEl>
                                              <p:pRg st="3" end="3"/>
                                            </p:txEl>
                                          </p:spTgt>
                                        </p:tgtEl>
                                        <p:attrNameLst>
                                          <p:attrName>ppt_w</p:attrName>
                                        </p:attrNameLst>
                                      </p:cBhvr>
                                      <p:tavLst>
                                        <p:tav tm="0">
                                          <p:val>
                                            <p:fltVal val="0"/>
                                          </p:val>
                                        </p:tav>
                                        <p:tav tm="100000">
                                          <p:val>
                                            <p:strVal val="#ppt_w"/>
                                          </p:val>
                                        </p:tav>
                                      </p:tavLst>
                                    </p:anim>
                                    <p:anim calcmode="lin" valueType="num">
                                      <p:cBhvr>
                                        <p:cTn id="51" dur="1000" fill="hold"/>
                                        <p:tgtEl>
                                          <p:spTgt spid="508931">
                                            <p:txEl>
                                              <p:pRg st="3" end="3"/>
                                            </p:txEl>
                                          </p:spTgt>
                                        </p:tgtEl>
                                        <p:attrNameLst>
                                          <p:attrName>ppt_h</p:attrName>
                                        </p:attrNameLst>
                                      </p:cBhvr>
                                      <p:tavLst>
                                        <p:tav tm="0">
                                          <p:val>
                                            <p:fltVal val="0"/>
                                          </p:val>
                                        </p:tav>
                                        <p:tav tm="100000">
                                          <p:val>
                                            <p:strVal val="#ppt_h"/>
                                          </p:val>
                                        </p:tav>
                                      </p:tavLst>
                                    </p:anim>
                                    <p:anim calcmode="lin" valueType="num">
                                      <p:cBhvr>
                                        <p:cTn id="52" dur="1000" fill="hold"/>
                                        <p:tgtEl>
                                          <p:spTgt spid="50893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508931">
                                            <p:txEl>
                                              <p:pRg st="3" end="3"/>
                                            </p:txEl>
                                          </p:spTgt>
                                        </p:tgtEl>
                                        <p:attrNameLst>
                                          <p:attrName>ppt_y</p:attrName>
                                        </p:attrNameLst>
                                      </p:cBhvr>
                                      <p:tavLst>
                                        <p:tav tm="0" fmla="#ppt_y+(sin(-2*pi*(1-$))*-#ppt_x+cos(-2*pi*(1-$))*(1-#ppt_y))*(1-$)">
                                          <p:val>
                                            <p:fltVal val="0"/>
                                          </p:val>
                                        </p:tav>
                                        <p:tav tm="100000">
                                          <p:val>
                                            <p:fltVal val="1"/>
                                          </p:val>
                                        </p:tav>
                                      </p:tavLst>
                                    </p:anim>
                                  </p:childTnLst>
                                </p:cTn>
                              </p:par>
                              <p:par>
                                <p:cTn id="54" presetID="15" presetClass="entr" presetSubtype="0" fill="hold" grpId="0" nodeType="withEffect">
                                  <p:stCondLst>
                                    <p:cond delay="0"/>
                                  </p:stCondLst>
                                  <p:childTnLst>
                                    <p:set>
                                      <p:cBhvr>
                                        <p:cTn id="55" dur="1" fill="hold">
                                          <p:stCondLst>
                                            <p:cond delay="0"/>
                                          </p:stCondLst>
                                        </p:cTn>
                                        <p:tgtEl>
                                          <p:spTgt spid="508931">
                                            <p:txEl>
                                              <p:pRg st="4" end="4"/>
                                            </p:txEl>
                                          </p:spTgt>
                                        </p:tgtEl>
                                        <p:attrNameLst>
                                          <p:attrName>style.visibility</p:attrName>
                                        </p:attrNameLst>
                                      </p:cBhvr>
                                      <p:to>
                                        <p:strVal val="visible"/>
                                      </p:to>
                                    </p:set>
                                    <p:anim calcmode="lin" valueType="num">
                                      <p:cBhvr>
                                        <p:cTn id="56" dur="1000" fill="hold"/>
                                        <p:tgtEl>
                                          <p:spTgt spid="508931">
                                            <p:txEl>
                                              <p:pRg st="4" end="4"/>
                                            </p:txEl>
                                          </p:spTgt>
                                        </p:tgtEl>
                                        <p:attrNameLst>
                                          <p:attrName>ppt_w</p:attrName>
                                        </p:attrNameLst>
                                      </p:cBhvr>
                                      <p:tavLst>
                                        <p:tav tm="0">
                                          <p:val>
                                            <p:fltVal val="0"/>
                                          </p:val>
                                        </p:tav>
                                        <p:tav tm="100000">
                                          <p:val>
                                            <p:strVal val="#ppt_w"/>
                                          </p:val>
                                        </p:tav>
                                      </p:tavLst>
                                    </p:anim>
                                    <p:anim calcmode="lin" valueType="num">
                                      <p:cBhvr>
                                        <p:cTn id="57" dur="1000" fill="hold"/>
                                        <p:tgtEl>
                                          <p:spTgt spid="508931">
                                            <p:txEl>
                                              <p:pRg st="4" end="4"/>
                                            </p:txEl>
                                          </p:spTgt>
                                        </p:tgtEl>
                                        <p:attrNameLst>
                                          <p:attrName>ppt_h</p:attrName>
                                        </p:attrNameLst>
                                      </p:cBhvr>
                                      <p:tavLst>
                                        <p:tav tm="0">
                                          <p:val>
                                            <p:fltVal val="0"/>
                                          </p:val>
                                        </p:tav>
                                        <p:tav tm="100000">
                                          <p:val>
                                            <p:strVal val="#ppt_h"/>
                                          </p:val>
                                        </p:tav>
                                      </p:tavLst>
                                    </p:anim>
                                    <p:anim calcmode="lin" valueType="num">
                                      <p:cBhvr>
                                        <p:cTn id="58" dur="1000" fill="hold"/>
                                        <p:tgtEl>
                                          <p:spTgt spid="508931">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508931">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par>
                          <p:cTn id="60" fill="hold" nodeType="afterGroup">
                            <p:stCondLst>
                              <p:cond delay="1000"/>
                            </p:stCondLst>
                            <p:childTnLst>
                              <p:par>
                                <p:cTn id="61" presetID="31" presetClass="entr" presetSubtype="0" fill="hold" grpId="0" nodeType="afterEffect">
                                  <p:stCondLst>
                                    <p:cond delay="0"/>
                                  </p:stCondLst>
                                  <p:iterate type="lt">
                                    <p:tmPct val="5000"/>
                                  </p:iterate>
                                  <p:childTnLst>
                                    <p:set>
                                      <p:cBhvr>
                                        <p:cTn id="62" dur="1" fill="hold">
                                          <p:stCondLst>
                                            <p:cond delay="0"/>
                                          </p:stCondLst>
                                        </p:cTn>
                                        <p:tgtEl>
                                          <p:spTgt spid="508934"/>
                                        </p:tgtEl>
                                        <p:attrNameLst>
                                          <p:attrName>style.visibility</p:attrName>
                                        </p:attrNameLst>
                                      </p:cBhvr>
                                      <p:to>
                                        <p:strVal val="visible"/>
                                      </p:to>
                                    </p:set>
                                    <p:anim calcmode="lin" valueType="num">
                                      <p:cBhvr>
                                        <p:cTn id="63" dur="1000" fill="hold"/>
                                        <p:tgtEl>
                                          <p:spTgt spid="508934"/>
                                        </p:tgtEl>
                                        <p:attrNameLst>
                                          <p:attrName>ppt_w</p:attrName>
                                        </p:attrNameLst>
                                      </p:cBhvr>
                                      <p:tavLst>
                                        <p:tav tm="0">
                                          <p:val>
                                            <p:fltVal val="0"/>
                                          </p:val>
                                        </p:tav>
                                        <p:tav tm="100000">
                                          <p:val>
                                            <p:strVal val="#ppt_w"/>
                                          </p:val>
                                        </p:tav>
                                      </p:tavLst>
                                    </p:anim>
                                    <p:anim calcmode="lin" valueType="num">
                                      <p:cBhvr>
                                        <p:cTn id="64" dur="1000" fill="hold"/>
                                        <p:tgtEl>
                                          <p:spTgt spid="508934"/>
                                        </p:tgtEl>
                                        <p:attrNameLst>
                                          <p:attrName>ppt_h</p:attrName>
                                        </p:attrNameLst>
                                      </p:cBhvr>
                                      <p:tavLst>
                                        <p:tav tm="0">
                                          <p:val>
                                            <p:fltVal val="0"/>
                                          </p:val>
                                        </p:tav>
                                        <p:tav tm="100000">
                                          <p:val>
                                            <p:strVal val="#ppt_h"/>
                                          </p:val>
                                        </p:tav>
                                      </p:tavLst>
                                    </p:anim>
                                    <p:anim calcmode="lin" valueType="num">
                                      <p:cBhvr>
                                        <p:cTn id="65" dur="1000" fill="hold"/>
                                        <p:tgtEl>
                                          <p:spTgt spid="508934"/>
                                        </p:tgtEl>
                                        <p:attrNameLst>
                                          <p:attrName>style.rotation</p:attrName>
                                        </p:attrNameLst>
                                      </p:cBhvr>
                                      <p:tavLst>
                                        <p:tav tm="0">
                                          <p:val>
                                            <p:fltVal val="90"/>
                                          </p:val>
                                        </p:tav>
                                        <p:tav tm="100000">
                                          <p:val>
                                            <p:fltVal val="0"/>
                                          </p:val>
                                        </p:tav>
                                      </p:tavLst>
                                    </p:anim>
                                    <p:animEffect transition="in" filter="fade">
                                      <p:cBhvr>
                                        <p:cTn id="66" dur="1000"/>
                                        <p:tgtEl>
                                          <p:spTgt spid="508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animBg="1"/>
      <p:bldP spid="6149" grpId="0" animBg="1"/>
      <p:bldP spid="508933" grpId="0" animBg="1"/>
      <p:bldP spid="50893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E53FECA1-1E81-416B-AE0A-093E96CBE41F}" type="slidenum">
              <a:rPr lang="en-US" smtClean="0"/>
              <a:pPr/>
              <a:t>75</a:t>
            </a:fld>
            <a:endParaRPr lang="en-US"/>
          </a:p>
        </p:txBody>
      </p:sp>
      <p:grpSp>
        <p:nvGrpSpPr>
          <p:cNvPr id="2" name="Group 20"/>
          <p:cNvGrpSpPr>
            <a:grpSpLocks/>
          </p:cNvGrpSpPr>
          <p:nvPr/>
        </p:nvGrpSpPr>
        <p:grpSpPr bwMode="auto">
          <a:xfrm>
            <a:off x="8872538" y="3671888"/>
            <a:ext cx="1776412" cy="1890712"/>
            <a:chOff x="4629" y="2313"/>
            <a:chExt cx="1119" cy="1191"/>
          </a:xfrm>
        </p:grpSpPr>
        <p:sp>
          <p:nvSpPr>
            <p:cNvPr id="7185" name="Freeform 10"/>
            <p:cNvSpPr>
              <a:spLocks/>
            </p:cNvSpPr>
            <p:nvPr/>
          </p:nvSpPr>
          <p:spPr bwMode="auto">
            <a:xfrm>
              <a:off x="4629" y="2880"/>
              <a:ext cx="960" cy="336"/>
            </a:xfrm>
            <a:custGeom>
              <a:avLst/>
              <a:gdLst>
                <a:gd name="T0" fmla="*/ 0 w 1248"/>
                <a:gd name="T1" fmla="*/ 0 h 336"/>
                <a:gd name="T2" fmla="*/ 0 w 1248"/>
                <a:gd name="T3" fmla="*/ 336 h 336"/>
                <a:gd name="T4" fmla="*/ 2 w 1248"/>
                <a:gd name="T5" fmla="*/ 336 h 336"/>
                <a:gd name="T6" fmla="*/ 0 60000 65536"/>
                <a:gd name="T7" fmla="*/ 0 60000 65536"/>
                <a:gd name="T8" fmla="*/ 0 60000 65536"/>
                <a:gd name="T9" fmla="*/ 0 w 1248"/>
                <a:gd name="T10" fmla="*/ 0 h 336"/>
                <a:gd name="T11" fmla="*/ 1248 w 1248"/>
                <a:gd name="T12" fmla="*/ 336 h 336"/>
              </a:gdLst>
              <a:ahLst/>
              <a:cxnLst>
                <a:cxn ang="T6">
                  <a:pos x="T0" y="T1"/>
                </a:cxn>
                <a:cxn ang="T7">
                  <a:pos x="T2" y="T3"/>
                </a:cxn>
                <a:cxn ang="T8">
                  <a:pos x="T4" y="T5"/>
                </a:cxn>
              </a:cxnLst>
              <a:rect l="T9" t="T10" r="T11" b="T12"/>
              <a:pathLst>
                <a:path w="1248" h="336">
                  <a:moveTo>
                    <a:pt x="0" y="0"/>
                  </a:moveTo>
                  <a:lnTo>
                    <a:pt x="0" y="336"/>
                  </a:lnTo>
                  <a:lnTo>
                    <a:pt x="1248" y="336"/>
                  </a:lnTo>
                </a:path>
              </a:pathLst>
            </a:custGeom>
            <a:noFill/>
            <a:ln w="9525">
              <a:solidFill>
                <a:schemeClr val="tx1"/>
              </a:solidFill>
              <a:round/>
              <a:headEnd/>
              <a:tailEnd type="triangle" w="med" len="med"/>
            </a:ln>
          </p:spPr>
          <p:txBody>
            <a:bodyPr/>
            <a:lstStyle/>
            <a:p>
              <a:endParaRPr lang="en-US"/>
            </a:p>
          </p:txBody>
        </p:sp>
        <p:sp>
          <p:nvSpPr>
            <p:cNvPr id="7186" name="Line 11"/>
            <p:cNvSpPr>
              <a:spLocks noChangeShapeType="1"/>
            </p:cNvSpPr>
            <p:nvPr/>
          </p:nvSpPr>
          <p:spPr bwMode="auto">
            <a:xfrm>
              <a:off x="4992" y="2568"/>
              <a:ext cx="576" cy="0"/>
            </a:xfrm>
            <a:prstGeom prst="line">
              <a:avLst/>
            </a:prstGeom>
            <a:noFill/>
            <a:ln w="9525">
              <a:solidFill>
                <a:schemeClr val="tx1"/>
              </a:solidFill>
              <a:round/>
              <a:headEnd/>
              <a:tailEnd type="triangle" w="med" len="med"/>
            </a:ln>
          </p:spPr>
          <p:txBody>
            <a:bodyPr/>
            <a:lstStyle/>
            <a:p>
              <a:endParaRPr lang="en-US"/>
            </a:p>
          </p:txBody>
        </p:sp>
        <p:sp>
          <p:nvSpPr>
            <p:cNvPr id="7187" name="Text Box 16"/>
            <p:cNvSpPr txBox="1">
              <a:spLocks noChangeArrowheads="1"/>
            </p:cNvSpPr>
            <p:nvPr/>
          </p:nvSpPr>
          <p:spPr bwMode="auto">
            <a:xfrm>
              <a:off x="5126" y="2313"/>
              <a:ext cx="596" cy="233"/>
            </a:xfrm>
            <a:prstGeom prst="rect">
              <a:avLst/>
            </a:prstGeom>
            <a:noFill/>
            <a:ln w="9525">
              <a:noFill/>
              <a:miter lim="800000"/>
              <a:headEnd/>
              <a:tailEnd/>
            </a:ln>
          </p:spPr>
          <p:txBody>
            <a:bodyPr wrap="none">
              <a:spAutoFit/>
            </a:bodyPr>
            <a:lstStyle/>
            <a:p>
              <a:r>
                <a:rPr lang="en-US"/>
                <a:t>Data OK</a:t>
              </a:r>
            </a:p>
          </p:txBody>
        </p:sp>
        <p:sp>
          <p:nvSpPr>
            <p:cNvPr id="7188" name="Text Box 17"/>
            <p:cNvSpPr txBox="1">
              <a:spLocks noChangeArrowheads="1"/>
            </p:cNvSpPr>
            <p:nvPr/>
          </p:nvSpPr>
          <p:spPr bwMode="auto">
            <a:xfrm>
              <a:off x="4896" y="3273"/>
              <a:ext cx="852" cy="231"/>
            </a:xfrm>
            <a:prstGeom prst="rect">
              <a:avLst/>
            </a:prstGeom>
            <a:noFill/>
            <a:ln w="9525">
              <a:noFill/>
              <a:miter lim="800000"/>
              <a:headEnd/>
              <a:tailEnd/>
            </a:ln>
          </p:spPr>
          <p:txBody>
            <a:bodyPr wrap="none">
              <a:spAutoFit/>
            </a:bodyPr>
            <a:lstStyle/>
            <a:p>
              <a:r>
                <a:rPr lang="en-US"/>
                <a:t>Data not OK</a:t>
              </a:r>
            </a:p>
          </p:txBody>
        </p:sp>
      </p:grpSp>
      <p:sp>
        <p:nvSpPr>
          <p:cNvPr id="7172" name="Rectangle 2"/>
          <p:cNvSpPr>
            <a:spLocks noGrp="1" noChangeArrowheads="1"/>
          </p:cNvSpPr>
          <p:nvPr>
            <p:ph type="title"/>
          </p:nvPr>
        </p:nvSpPr>
        <p:spPr/>
        <p:txBody>
          <a:bodyPr/>
          <a:lstStyle/>
          <a:p>
            <a:pPr eaLnBrk="1" hangingPunct="1"/>
            <a:r>
              <a:rPr lang="en-US"/>
              <a:t>Apply Business Rules to Validate Data</a:t>
            </a:r>
          </a:p>
        </p:txBody>
      </p:sp>
      <p:sp>
        <p:nvSpPr>
          <p:cNvPr id="7173" name="Rectangle 4"/>
          <p:cNvSpPr>
            <a:spLocks noGrp="1" noChangeArrowheads="1"/>
          </p:cNvSpPr>
          <p:nvPr>
            <p:ph type="body" idx="1"/>
          </p:nvPr>
        </p:nvSpPr>
        <p:spPr>
          <a:xfrm>
            <a:off x="1676400" y="1295400"/>
            <a:ext cx="4495800" cy="2209800"/>
          </a:xfrm>
          <a:noFill/>
          <a:ln>
            <a:solidFill>
              <a:schemeClr val="tx1"/>
            </a:solidFill>
          </a:ln>
        </p:spPr>
        <p:txBody>
          <a:bodyPr>
            <a:normAutofit lnSpcReduction="10000"/>
          </a:bodyPr>
          <a:lstStyle/>
          <a:p>
            <a:pPr eaLnBrk="1" hangingPunct="1">
              <a:lnSpc>
                <a:spcPct val="90000"/>
              </a:lnSpc>
              <a:buFont typeface="Wingdings" pitchFamily="2" charset="2"/>
              <a:buNone/>
            </a:pPr>
            <a:r>
              <a:rPr lang="en-US" sz="2400"/>
              <a:t>&lt;time&gt; </a:t>
            </a:r>
          </a:p>
          <a:p>
            <a:pPr eaLnBrk="1" hangingPunct="1">
              <a:lnSpc>
                <a:spcPct val="90000"/>
              </a:lnSpc>
              <a:buFont typeface="Wingdings" pitchFamily="2" charset="2"/>
              <a:buNone/>
            </a:pPr>
            <a:r>
              <a:rPr lang="en-US" sz="2400"/>
              <a:t>          &lt;hour&gt;18&lt;/hour&gt; </a:t>
            </a:r>
          </a:p>
          <a:p>
            <a:pPr eaLnBrk="1" hangingPunct="1">
              <a:lnSpc>
                <a:spcPct val="90000"/>
              </a:lnSpc>
              <a:buFont typeface="Wingdings" pitchFamily="2" charset="2"/>
              <a:buNone/>
            </a:pPr>
            <a:r>
              <a:rPr lang="en-US" sz="2400"/>
              <a:t>          &lt;minute&gt;59&lt;/minute&gt; </a:t>
            </a:r>
          </a:p>
          <a:p>
            <a:pPr eaLnBrk="1" hangingPunct="1">
              <a:lnSpc>
                <a:spcPct val="90000"/>
              </a:lnSpc>
              <a:buFont typeface="Wingdings" pitchFamily="2" charset="2"/>
              <a:buNone/>
            </a:pPr>
            <a:r>
              <a:rPr lang="en-US" sz="2400"/>
              <a:t>          &lt;second&gt;2&lt;/second&gt; </a:t>
            </a:r>
          </a:p>
          <a:p>
            <a:pPr eaLnBrk="1" hangingPunct="1">
              <a:lnSpc>
                <a:spcPct val="90000"/>
              </a:lnSpc>
              <a:buFont typeface="Wingdings" pitchFamily="2" charset="2"/>
              <a:buNone/>
            </a:pPr>
            <a:r>
              <a:rPr lang="en-US" sz="2400"/>
              <a:t>&lt;/time&gt;</a:t>
            </a:r>
          </a:p>
        </p:txBody>
      </p:sp>
      <p:sp>
        <p:nvSpPr>
          <p:cNvPr id="7174" name="Rectangle 5"/>
          <p:cNvSpPr>
            <a:spLocks noChangeArrowheads="1"/>
          </p:cNvSpPr>
          <p:nvPr/>
        </p:nvSpPr>
        <p:spPr bwMode="auto">
          <a:xfrm>
            <a:off x="1676400" y="4572000"/>
            <a:ext cx="4495800" cy="1371600"/>
          </a:xfrm>
          <a:prstGeom prst="rect">
            <a:avLst/>
          </a:prstGeom>
          <a:solidFill>
            <a:srgbClr val="CCECFF"/>
          </a:solidFill>
          <a:ln w="9525">
            <a:solidFill>
              <a:schemeClr val="tx1"/>
            </a:solidFill>
            <a:miter lim="800000"/>
            <a:headEnd/>
            <a:tailEnd/>
          </a:ln>
        </p:spPr>
        <p:txBody>
          <a:bodyPr/>
          <a:lstStyle/>
          <a:p>
            <a:pPr marL="342900" indent="-342900">
              <a:lnSpc>
                <a:spcPct val="90000"/>
              </a:lnSpc>
              <a:spcBef>
                <a:spcPct val="20000"/>
              </a:spcBef>
              <a:buClr>
                <a:schemeClr val="folHlink"/>
              </a:buClr>
              <a:buSzPct val="60000"/>
            </a:pPr>
            <a:r>
              <a:rPr lang="en-US" sz="2400" dirty="0"/>
              <a:t>hour: integer between </a:t>
            </a:r>
            <a:r>
              <a:rPr lang="en-US" sz="2400" dirty="0">
                <a:solidFill>
                  <a:srgbClr val="FF0000"/>
                </a:solidFill>
              </a:rPr>
              <a:t>0</a:t>
            </a:r>
            <a:r>
              <a:rPr lang="en-US" sz="2400" dirty="0"/>
              <a:t> and </a:t>
            </a:r>
            <a:r>
              <a:rPr lang="en-US" sz="2400" dirty="0">
                <a:solidFill>
                  <a:srgbClr val="FF0000"/>
                </a:solidFill>
              </a:rPr>
              <a:t>23</a:t>
            </a:r>
          </a:p>
          <a:p>
            <a:pPr marL="342900" indent="-342900">
              <a:lnSpc>
                <a:spcPct val="90000"/>
              </a:lnSpc>
              <a:spcBef>
                <a:spcPct val="20000"/>
              </a:spcBef>
              <a:buClr>
                <a:schemeClr val="folHlink"/>
              </a:buClr>
              <a:buSzPct val="60000"/>
            </a:pPr>
            <a:r>
              <a:rPr lang="en-US" sz="2400" dirty="0"/>
              <a:t>minutes: integer between 0 and 59</a:t>
            </a:r>
          </a:p>
          <a:p>
            <a:pPr marL="342900" indent="-342900">
              <a:lnSpc>
                <a:spcPct val="90000"/>
              </a:lnSpc>
              <a:spcBef>
                <a:spcPct val="20000"/>
              </a:spcBef>
              <a:buClr>
                <a:schemeClr val="folHlink"/>
              </a:buClr>
              <a:buSzPct val="60000"/>
            </a:pPr>
            <a:r>
              <a:rPr lang="en-US" sz="2400" dirty="0"/>
              <a:t>second: integer between 0 and 59</a:t>
            </a:r>
          </a:p>
          <a:p>
            <a:pPr marL="342900" indent="-342900">
              <a:lnSpc>
                <a:spcPct val="90000"/>
              </a:lnSpc>
              <a:spcBef>
                <a:spcPct val="20000"/>
              </a:spcBef>
              <a:buClr>
                <a:schemeClr val="folHlink"/>
              </a:buClr>
              <a:buSzPct val="60000"/>
            </a:pPr>
            <a:endParaRPr lang="en-US" sz="2400" dirty="0"/>
          </a:p>
        </p:txBody>
      </p:sp>
      <p:sp>
        <p:nvSpPr>
          <p:cNvPr id="7175" name="Text Box 6"/>
          <p:cNvSpPr txBox="1">
            <a:spLocks noChangeArrowheads="1"/>
          </p:cNvSpPr>
          <p:nvPr/>
        </p:nvSpPr>
        <p:spPr bwMode="auto">
          <a:xfrm>
            <a:off x="1746250" y="3505200"/>
            <a:ext cx="599844" cy="369332"/>
          </a:xfrm>
          <a:prstGeom prst="rect">
            <a:avLst/>
          </a:prstGeom>
          <a:noFill/>
          <a:ln w="9525">
            <a:noFill/>
            <a:miter lim="800000"/>
            <a:headEnd/>
            <a:tailEnd/>
          </a:ln>
        </p:spPr>
        <p:txBody>
          <a:bodyPr wrap="none">
            <a:spAutoFit/>
          </a:bodyPr>
          <a:lstStyle/>
          <a:p>
            <a:r>
              <a:rPr lang="en-US"/>
              <a:t>XML</a:t>
            </a:r>
          </a:p>
        </p:txBody>
      </p:sp>
      <p:sp>
        <p:nvSpPr>
          <p:cNvPr id="7176" name="Text Box 7"/>
          <p:cNvSpPr txBox="1">
            <a:spLocks noChangeArrowheads="1"/>
          </p:cNvSpPr>
          <p:nvPr/>
        </p:nvSpPr>
        <p:spPr bwMode="auto">
          <a:xfrm>
            <a:off x="1746251" y="5943600"/>
            <a:ext cx="700833" cy="369332"/>
          </a:xfrm>
          <a:prstGeom prst="rect">
            <a:avLst/>
          </a:prstGeom>
          <a:noFill/>
          <a:ln w="9525">
            <a:noFill/>
            <a:miter lim="800000"/>
            <a:headEnd/>
            <a:tailEnd/>
          </a:ln>
        </p:spPr>
        <p:txBody>
          <a:bodyPr wrap="none">
            <a:spAutoFit/>
          </a:bodyPr>
          <a:lstStyle/>
          <a:p>
            <a:r>
              <a:rPr lang="en-US" b="1">
                <a:solidFill>
                  <a:schemeClr val="folHlink"/>
                </a:solidFill>
              </a:rPr>
              <a:t>Rules</a:t>
            </a:r>
          </a:p>
        </p:txBody>
      </p:sp>
      <p:grpSp>
        <p:nvGrpSpPr>
          <p:cNvPr id="3" name="Group 18"/>
          <p:cNvGrpSpPr>
            <a:grpSpLocks/>
          </p:cNvGrpSpPr>
          <p:nvPr/>
        </p:nvGrpSpPr>
        <p:grpSpPr bwMode="auto">
          <a:xfrm>
            <a:off x="6172200" y="2400300"/>
            <a:ext cx="1371600" cy="2857500"/>
            <a:chOff x="2928" y="1512"/>
            <a:chExt cx="864" cy="1800"/>
          </a:xfrm>
        </p:grpSpPr>
        <p:cxnSp>
          <p:nvCxnSpPr>
            <p:cNvPr id="7182" name="AutoShape 12"/>
            <p:cNvCxnSpPr>
              <a:cxnSpLocks noChangeShapeType="1"/>
              <a:stCxn id="7173" idx="3"/>
              <a:endCxn id="7183" idx="0"/>
            </p:cNvCxnSpPr>
            <p:nvPr/>
          </p:nvCxnSpPr>
          <p:spPr bwMode="auto">
            <a:xfrm>
              <a:off x="2928" y="1512"/>
              <a:ext cx="480" cy="696"/>
            </a:xfrm>
            <a:prstGeom prst="bentConnector2">
              <a:avLst/>
            </a:prstGeom>
            <a:noFill/>
            <a:ln w="9525">
              <a:solidFill>
                <a:schemeClr val="tx1"/>
              </a:solidFill>
              <a:miter lim="800000"/>
              <a:headEnd/>
              <a:tailEnd type="triangle" w="med" len="med"/>
            </a:ln>
          </p:spPr>
        </p:cxnSp>
        <p:sp>
          <p:nvSpPr>
            <p:cNvPr id="7183" name="Oval 13"/>
            <p:cNvSpPr>
              <a:spLocks noChangeArrowheads="1"/>
            </p:cNvSpPr>
            <p:nvPr/>
          </p:nvSpPr>
          <p:spPr bwMode="auto">
            <a:xfrm>
              <a:off x="3024" y="2208"/>
              <a:ext cx="768" cy="720"/>
            </a:xfrm>
            <a:prstGeom prst="ellipse">
              <a:avLst/>
            </a:prstGeom>
            <a:solidFill>
              <a:schemeClr val="bg1"/>
            </a:solidFill>
            <a:ln w="9525">
              <a:solidFill>
                <a:schemeClr val="tx1"/>
              </a:solidFill>
              <a:round/>
              <a:headEnd/>
              <a:tailEnd/>
            </a:ln>
          </p:spPr>
          <p:txBody>
            <a:bodyPr wrap="none" anchor="ctr"/>
            <a:lstStyle/>
            <a:p>
              <a:pPr algn="ctr"/>
              <a:endParaRPr lang="en-US"/>
            </a:p>
            <a:p>
              <a:pPr algn="ctr"/>
              <a:r>
                <a:rPr lang="en-US"/>
                <a:t>Rule</a:t>
              </a:r>
            </a:p>
            <a:p>
              <a:pPr algn="ctr"/>
              <a:r>
                <a:rPr lang="en-US"/>
                <a:t>Validator</a:t>
              </a:r>
            </a:p>
            <a:p>
              <a:pPr algn="ctr"/>
              <a:endParaRPr lang="en-US"/>
            </a:p>
          </p:txBody>
        </p:sp>
        <p:cxnSp>
          <p:nvCxnSpPr>
            <p:cNvPr id="7184" name="AutoShape 14"/>
            <p:cNvCxnSpPr>
              <a:cxnSpLocks noChangeShapeType="1"/>
              <a:stCxn id="7174" idx="3"/>
              <a:endCxn id="7183" idx="4"/>
            </p:cNvCxnSpPr>
            <p:nvPr/>
          </p:nvCxnSpPr>
          <p:spPr bwMode="auto">
            <a:xfrm flipV="1">
              <a:off x="2928" y="2928"/>
              <a:ext cx="480" cy="384"/>
            </a:xfrm>
            <a:prstGeom prst="bentConnector2">
              <a:avLst/>
            </a:prstGeom>
            <a:noFill/>
            <a:ln w="9525">
              <a:solidFill>
                <a:schemeClr val="tx1"/>
              </a:solidFill>
              <a:miter lim="800000"/>
              <a:headEnd/>
              <a:tailEnd type="triangle" w="med" len="med"/>
            </a:ln>
          </p:spPr>
        </p:cxnSp>
      </p:grpSp>
      <p:grpSp>
        <p:nvGrpSpPr>
          <p:cNvPr id="4" name="Group 19"/>
          <p:cNvGrpSpPr>
            <a:grpSpLocks/>
          </p:cNvGrpSpPr>
          <p:nvPr/>
        </p:nvGrpSpPr>
        <p:grpSpPr bwMode="auto">
          <a:xfrm>
            <a:off x="7543800" y="3505200"/>
            <a:ext cx="2209800" cy="1143000"/>
            <a:chOff x="3792" y="2208"/>
            <a:chExt cx="1392" cy="720"/>
          </a:xfrm>
        </p:grpSpPr>
        <p:sp>
          <p:nvSpPr>
            <p:cNvPr id="7180" name="AutoShape 9"/>
            <p:cNvSpPr>
              <a:spLocks noChangeArrowheads="1"/>
            </p:cNvSpPr>
            <p:nvPr/>
          </p:nvSpPr>
          <p:spPr bwMode="auto">
            <a:xfrm>
              <a:off x="4080" y="2208"/>
              <a:ext cx="1104" cy="720"/>
            </a:xfrm>
            <a:prstGeom prst="flowChartDecision">
              <a:avLst/>
            </a:prstGeom>
            <a:solidFill>
              <a:schemeClr val="bg1"/>
            </a:solidFill>
            <a:ln w="9525">
              <a:solidFill>
                <a:schemeClr val="tx1"/>
              </a:solidFill>
              <a:miter lim="800000"/>
              <a:headEnd/>
              <a:tailEnd/>
            </a:ln>
          </p:spPr>
          <p:txBody>
            <a:bodyPr wrap="none" anchor="ctr"/>
            <a:lstStyle/>
            <a:p>
              <a:pPr algn="ctr"/>
              <a:r>
                <a:rPr lang="en-US"/>
                <a:t>Valid?</a:t>
              </a:r>
            </a:p>
          </p:txBody>
        </p:sp>
        <p:cxnSp>
          <p:nvCxnSpPr>
            <p:cNvPr id="7181" name="AutoShape 15"/>
            <p:cNvCxnSpPr>
              <a:cxnSpLocks noChangeShapeType="1"/>
              <a:stCxn id="7183" idx="6"/>
              <a:endCxn id="7180" idx="1"/>
            </p:cNvCxnSpPr>
            <p:nvPr/>
          </p:nvCxnSpPr>
          <p:spPr bwMode="auto">
            <a:xfrm>
              <a:off x="3792" y="2568"/>
              <a:ext cx="288" cy="0"/>
            </a:xfrm>
            <a:prstGeom prst="straightConnector1">
              <a:avLst/>
            </a:prstGeom>
            <a:noFill/>
            <a:ln w="9525">
              <a:solidFill>
                <a:schemeClr val="tx1"/>
              </a:solidFill>
              <a:round/>
              <a:headEnd/>
              <a:tailEnd type="triangle" w="med" len="med"/>
            </a:ln>
          </p:spPr>
        </p:cxnSp>
      </p:grpSp>
      <p:sp>
        <p:nvSpPr>
          <p:cNvPr id="20" name="Rectangle 5"/>
          <p:cNvSpPr>
            <a:spLocks noChangeArrowheads="1"/>
          </p:cNvSpPr>
          <p:nvPr/>
        </p:nvSpPr>
        <p:spPr bwMode="auto">
          <a:xfrm>
            <a:off x="5149850" y="4607169"/>
            <a:ext cx="533400" cy="304800"/>
          </a:xfrm>
          <a:prstGeom prst="rect">
            <a:avLst/>
          </a:prstGeom>
          <a:solidFill>
            <a:srgbClr val="CCECFF"/>
          </a:solidFill>
          <a:ln w="9525">
            <a:noFill/>
            <a:miter lim="800000"/>
            <a:headEnd/>
            <a:tailEnd/>
          </a:ln>
        </p:spPr>
        <p:txBody>
          <a:bodyPr/>
          <a:lstStyle/>
          <a:p>
            <a:pPr marL="342900" indent="-342900">
              <a:lnSpc>
                <a:spcPts val="2400"/>
              </a:lnSpc>
              <a:buClr>
                <a:schemeClr val="folHlink"/>
              </a:buClr>
              <a:buSzPct val="60000"/>
            </a:pPr>
            <a:r>
              <a:rPr lang="en-US" sz="2400" dirty="0"/>
              <a:t>12</a:t>
            </a:r>
          </a:p>
        </p:txBody>
      </p:sp>
      <p:sp>
        <p:nvSpPr>
          <p:cNvPr id="22" name="Rectangle 5"/>
          <p:cNvSpPr>
            <a:spLocks noChangeArrowheads="1"/>
          </p:cNvSpPr>
          <p:nvPr/>
        </p:nvSpPr>
        <p:spPr bwMode="auto">
          <a:xfrm>
            <a:off x="4445977" y="4601308"/>
            <a:ext cx="266700" cy="304800"/>
          </a:xfrm>
          <a:prstGeom prst="rect">
            <a:avLst/>
          </a:prstGeom>
          <a:solidFill>
            <a:srgbClr val="CCECFF"/>
          </a:solidFill>
          <a:ln w="9525">
            <a:noFill/>
            <a:miter lim="800000"/>
            <a:headEnd/>
            <a:tailEnd/>
          </a:ln>
        </p:spPr>
        <p:txBody>
          <a:bodyPr/>
          <a:lstStyle/>
          <a:p>
            <a:pPr marL="342900" indent="-342900" algn="ctr">
              <a:lnSpc>
                <a:spcPts val="2400"/>
              </a:lnSpc>
              <a:buClr>
                <a:schemeClr val="folHlink"/>
              </a:buClr>
              <a:buSzPct val="60000"/>
            </a:pPr>
            <a:r>
              <a:rPr lang="en-US" sz="2400" dirty="0"/>
              <a:t>1</a:t>
            </a:r>
          </a:p>
        </p:txBody>
      </p:sp>
      <p:sp>
        <p:nvSpPr>
          <p:cNvPr id="5" name="TextBox 4">
            <a:extLst>
              <a:ext uri="{FF2B5EF4-FFF2-40B4-BE49-F238E27FC236}">
                <a16:creationId xmlns:a16="http://schemas.microsoft.com/office/drawing/2014/main" id="{F374528C-6F5F-9C20-9FDE-64D49F603663}"/>
              </a:ext>
            </a:extLst>
          </p:cNvPr>
          <p:cNvSpPr txBox="1"/>
          <p:nvPr/>
        </p:nvSpPr>
        <p:spPr>
          <a:xfrm>
            <a:off x="7010401" y="5802087"/>
            <a:ext cx="2074607"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solidFill>
                  <a:srgbClr val="0000FF"/>
                </a:solidFill>
              </a:rPr>
              <a:t>DTD</a:t>
            </a:r>
          </a:p>
          <a:p>
            <a:pPr marL="285750" indent="-285750">
              <a:buFont typeface="Arial" panose="020B0604020202020204" pitchFamily="34" charset="0"/>
              <a:buChar char="•"/>
            </a:pPr>
            <a:r>
              <a:rPr lang="en-US" sz="2400" dirty="0">
                <a:solidFill>
                  <a:srgbClr val="0000FF"/>
                </a:solidFill>
              </a:rPr>
              <a:t>XML Schema</a:t>
            </a:r>
          </a:p>
        </p:txBody>
      </p:sp>
      <p:cxnSp>
        <p:nvCxnSpPr>
          <p:cNvPr id="7" name="Straight Arrow Connector 6">
            <a:extLst>
              <a:ext uri="{FF2B5EF4-FFF2-40B4-BE49-F238E27FC236}">
                <a16:creationId xmlns:a16="http://schemas.microsoft.com/office/drawing/2014/main" id="{23395720-F65B-54B4-D0AE-858034A11924}"/>
              </a:ext>
            </a:extLst>
          </p:cNvPr>
          <p:cNvCxnSpPr>
            <a:cxnSpLocks/>
            <a:endCxn id="5" idx="1"/>
          </p:cNvCxnSpPr>
          <p:nvPr/>
        </p:nvCxnSpPr>
        <p:spPr bwMode="auto">
          <a:xfrm>
            <a:off x="6242050" y="5943601"/>
            <a:ext cx="768350" cy="27398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0" nodeType="clickEffect">
                                  <p:stCondLst>
                                    <p:cond delay="0"/>
                                  </p:stCondLst>
                                  <p:childTnLst>
                                    <p:animEffect transition="out" filter="fade">
                                      <p:cBhvr>
                                        <p:cTn id="19" dur="2000"/>
                                        <p:tgtEl>
                                          <p:spTgt spid="20"/>
                                        </p:tgtEl>
                                      </p:cBhvr>
                                    </p:animEffect>
                                    <p:set>
                                      <p:cBhvr>
                                        <p:cTn id="20" dur="1" fill="hold">
                                          <p:stCondLst>
                                            <p:cond delay="1999"/>
                                          </p:stCondLst>
                                        </p:cTn>
                                        <p:tgtEl>
                                          <p:spTgt spid="20"/>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2000"/>
                                        <p:tgtEl>
                                          <p:spTgt spid="22"/>
                                        </p:tgtEl>
                                      </p:cBhvr>
                                    </p:animEffect>
                                    <p:set>
                                      <p:cBhvr>
                                        <p:cTn id="23" dur="1" fill="hold">
                                          <p:stCondLst>
                                            <p:cond delay="1999"/>
                                          </p:stCondLst>
                                        </p:cTn>
                                        <p:tgtEl>
                                          <p:spTgt spid="2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fr-FR" altLang="zh-CN">
                <a:ea typeface="SimSun" pitchFamily="2" charset="-122"/>
              </a:rPr>
              <a:t>XML </a:t>
            </a:r>
            <a:r>
              <a:rPr lang="fr-FR" altLang="zh-CN">
                <a:solidFill>
                  <a:srgbClr val="C00000"/>
                </a:solidFill>
                <a:ea typeface="SimSun" pitchFamily="2" charset="-122"/>
              </a:rPr>
              <a:t>D</a:t>
            </a:r>
            <a:r>
              <a:rPr lang="fr-FR" altLang="zh-CN">
                <a:ea typeface="SimSun" pitchFamily="2" charset="-122"/>
              </a:rPr>
              <a:t>ocument </a:t>
            </a:r>
            <a:r>
              <a:rPr lang="fr-FR" altLang="zh-CN">
                <a:solidFill>
                  <a:srgbClr val="C00000"/>
                </a:solidFill>
                <a:ea typeface="SimSun" pitchFamily="2" charset="-122"/>
              </a:rPr>
              <a:t>T</a:t>
            </a:r>
            <a:r>
              <a:rPr lang="fr-FR" altLang="zh-CN">
                <a:ea typeface="SimSun" pitchFamily="2" charset="-122"/>
              </a:rPr>
              <a:t>ype </a:t>
            </a:r>
            <a:r>
              <a:rPr lang="fr-FR" altLang="zh-CN">
                <a:solidFill>
                  <a:srgbClr val="C00000"/>
                </a:solidFill>
                <a:ea typeface="SimSun" pitchFamily="2" charset="-122"/>
              </a:rPr>
              <a:t>D</a:t>
            </a:r>
            <a:r>
              <a:rPr lang="fr-FR" altLang="zh-CN">
                <a:ea typeface="SimSun" pitchFamily="2" charset="-122"/>
              </a:rPr>
              <a:t>efinition (</a:t>
            </a:r>
            <a:r>
              <a:rPr lang="fr-FR" altLang="zh-CN">
                <a:solidFill>
                  <a:srgbClr val="C00000"/>
                </a:solidFill>
                <a:ea typeface="SimSun" pitchFamily="2" charset="-122"/>
              </a:rPr>
              <a:t>DTD</a:t>
            </a:r>
            <a:r>
              <a:rPr lang="fr-FR" altLang="zh-CN">
                <a:ea typeface="SimSun" pitchFamily="2" charset="-122"/>
              </a:rPr>
              <a:t>)</a:t>
            </a:r>
            <a:r>
              <a:rPr lang="en-US" altLang="zh-CN">
                <a:ea typeface="SimSun" pitchFamily="2" charset="-122"/>
              </a:rPr>
              <a:t> </a:t>
            </a:r>
            <a:endParaRPr lang="en-US"/>
          </a:p>
        </p:txBody>
      </p:sp>
      <p:sp>
        <p:nvSpPr>
          <p:cNvPr id="8196" name="Rectangle 3"/>
          <p:cNvSpPr>
            <a:spLocks noGrp="1" noChangeArrowheads="1"/>
          </p:cNvSpPr>
          <p:nvPr>
            <p:ph idx="1"/>
          </p:nvPr>
        </p:nvSpPr>
        <p:spPr/>
        <p:txBody>
          <a:bodyPr/>
          <a:lstStyle/>
          <a:p>
            <a:pPr eaLnBrk="1" hangingPunct="1">
              <a:lnSpc>
                <a:spcPct val="90000"/>
              </a:lnSpc>
            </a:pPr>
            <a:r>
              <a:rPr lang="en-US" altLang="zh-CN" sz="2400" dirty="0">
                <a:ea typeface="SimSun" pitchFamily="2" charset="-122"/>
              </a:rPr>
              <a:t>A piece of information can be encoded in an XML document in different ways. </a:t>
            </a:r>
          </a:p>
          <a:p>
            <a:pPr eaLnBrk="1" hangingPunct="1">
              <a:lnSpc>
                <a:spcPct val="90000"/>
              </a:lnSpc>
            </a:pPr>
            <a:r>
              <a:rPr lang="en-US" altLang="zh-CN" sz="2400" dirty="0">
                <a:ea typeface="SimSun" pitchFamily="2" charset="-122"/>
              </a:rPr>
              <a:t>When the information is transferred from the source to its destination, the receiver needs to know how the document is structured and need to check if the content is indeed compliant with the structure. </a:t>
            </a:r>
          </a:p>
          <a:p>
            <a:pPr eaLnBrk="1" hangingPunct="1">
              <a:lnSpc>
                <a:spcPct val="90000"/>
              </a:lnSpc>
            </a:pPr>
            <a:r>
              <a:rPr lang="en-US" altLang="zh-CN" sz="2400" dirty="0">
                <a:ea typeface="SimSun" pitchFamily="2" charset="-122"/>
              </a:rPr>
              <a:t>DTD provides organization and rules for the XML document instance, or holds information about the structure or the grammar of an XML document.</a:t>
            </a:r>
          </a:p>
          <a:p>
            <a:pPr eaLnBrk="1" hangingPunct="1">
              <a:lnSpc>
                <a:spcPct val="90000"/>
              </a:lnSpc>
            </a:pPr>
            <a:r>
              <a:rPr lang="en-US" altLang="zh-CN" sz="2400" dirty="0">
                <a:ea typeface="SimSun" pitchFamily="2" charset="-122"/>
              </a:rPr>
              <a:t>A DTD file can be defined in a separate file (external/global DTD) or within the XML document itself (internal/local DTD). </a:t>
            </a:r>
          </a:p>
        </p:txBody>
      </p:sp>
      <p:sp>
        <p:nvSpPr>
          <p:cNvPr id="8194" name="Slide Number Placeholder 5"/>
          <p:cNvSpPr>
            <a:spLocks noGrp="1"/>
          </p:cNvSpPr>
          <p:nvPr>
            <p:ph type="sldNum" sz="quarter" idx="12"/>
          </p:nvPr>
        </p:nvSpPr>
        <p:spPr>
          <a:noFill/>
        </p:spPr>
        <p:txBody>
          <a:bodyPr/>
          <a:lstStyle/>
          <a:p>
            <a:fld id="{24ADA700-691E-4BFF-912D-A2172A470D1E}"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Syntax Definition of DTD</a:t>
            </a:r>
          </a:p>
        </p:txBody>
      </p:sp>
      <p:sp>
        <p:nvSpPr>
          <p:cNvPr id="9219" name="Content Placeholder 2"/>
          <p:cNvSpPr>
            <a:spLocks noGrp="1"/>
          </p:cNvSpPr>
          <p:nvPr>
            <p:ph idx="1"/>
          </p:nvPr>
        </p:nvSpPr>
        <p:spPr>
          <a:xfrm>
            <a:off x="1676400" y="1066800"/>
            <a:ext cx="8839200" cy="5562600"/>
          </a:xfrm>
        </p:spPr>
        <p:txBody>
          <a:bodyPr/>
          <a:lstStyle/>
          <a:p>
            <a:r>
              <a:rPr lang="en-US" sz="2400" dirty="0"/>
              <a:t>&lt;!DOCTYPE </a:t>
            </a:r>
            <a:r>
              <a:rPr lang="en-US" sz="2400" i="1" dirty="0">
                <a:solidFill>
                  <a:srgbClr val="0000FF"/>
                </a:solidFill>
              </a:rPr>
              <a:t>root-element</a:t>
            </a:r>
            <a:r>
              <a:rPr lang="en-US" sz="2400" dirty="0">
                <a:solidFill>
                  <a:srgbClr val="0000FF"/>
                </a:solidFill>
              </a:rPr>
              <a:t> </a:t>
            </a:r>
          </a:p>
          <a:p>
            <a:pPr>
              <a:spcBef>
                <a:spcPts val="0"/>
              </a:spcBef>
              <a:buNone/>
            </a:pPr>
            <a:r>
              <a:rPr lang="en-US" sz="2400" dirty="0"/>
              <a:t>	[ </a:t>
            </a:r>
          </a:p>
          <a:p>
            <a:pPr lvl="1">
              <a:spcBef>
                <a:spcPts val="0"/>
              </a:spcBef>
              <a:buNone/>
            </a:pPr>
            <a:r>
              <a:rPr lang="en-US" i="1" dirty="0"/>
              <a:t>	</a:t>
            </a:r>
            <a:r>
              <a:rPr lang="en-US" i="1" dirty="0" err="1">
                <a:solidFill>
                  <a:srgbClr val="0000FF"/>
                </a:solidFill>
              </a:rPr>
              <a:t>doctype</a:t>
            </a:r>
            <a:r>
              <a:rPr lang="en-US" i="1" dirty="0">
                <a:solidFill>
                  <a:srgbClr val="0000FF"/>
                </a:solidFill>
              </a:rPr>
              <a:t>-declarations</a:t>
            </a:r>
            <a:endParaRPr lang="en-US" dirty="0">
              <a:solidFill>
                <a:srgbClr val="0000FF"/>
              </a:solidFill>
            </a:endParaRPr>
          </a:p>
          <a:p>
            <a:pPr>
              <a:spcBef>
                <a:spcPts val="0"/>
              </a:spcBef>
              <a:buNone/>
            </a:pPr>
            <a:r>
              <a:rPr lang="en-US" sz="2400" dirty="0"/>
              <a:t>	]&gt;</a:t>
            </a:r>
            <a:br>
              <a:rPr lang="en-US" sz="2400" dirty="0"/>
            </a:br>
            <a:r>
              <a:rPr lang="en-US" sz="2400" dirty="0"/>
              <a:t>It consists of the </a:t>
            </a:r>
            <a:r>
              <a:rPr lang="en-US" sz="2400" i="1" dirty="0"/>
              <a:t>name of the root element </a:t>
            </a:r>
            <a:r>
              <a:rPr lang="en-US" sz="2400" dirty="0"/>
              <a:t>and a list of</a:t>
            </a:r>
            <a:br>
              <a:rPr lang="en-US" sz="2400" dirty="0"/>
            </a:br>
            <a:r>
              <a:rPr lang="en-US" sz="2400" i="1" dirty="0"/>
              <a:t>document type declarations, </a:t>
            </a:r>
            <a:r>
              <a:rPr lang="en-US" sz="2400" i="1" dirty="0">
                <a:solidFill>
                  <a:srgbClr val="0000FF"/>
                </a:solidFill>
              </a:rPr>
              <a:t>each</a:t>
            </a:r>
            <a:r>
              <a:rPr lang="en-US" sz="2400" i="1" dirty="0"/>
              <a:t> of which is:</a:t>
            </a:r>
          </a:p>
          <a:p>
            <a:pPr lvl="1"/>
            <a:r>
              <a:rPr lang="en-US" dirty="0"/>
              <a:t>&lt;!ELEMENT </a:t>
            </a:r>
            <a:r>
              <a:rPr lang="en-US" i="1" dirty="0">
                <a:solidFill>
                  <a:srgbClr val="00B050"/>
                </a:solidFill>
              </a:rPr>
              <a:t>element-name</a:t>
            </a:r>
            <a:r>
              <a:rPr lang="en-US" dirty="0">
                <a:solidFill>
                  <a:srgbClr val="00B050"/>
                </a:solidFill>
              </a:rPr>
              <a:t> </a:t>
            </a:r>
            <a:r>
              <a:rPr lang="en-US" i="1" dirty="0">
                <a:solidFill>
                  <a:srgbClr val="0000FF"/>
                </a:solidFill>
              </a:rPr>
              <a:t>content-model</a:t>
            </a:r>
            <a:r>
              <a:rPr lang="en-US" dirty="0"/>
              <a:t>&gt;</a:t>
            </a:r>
          </a:p>
          <a:p>
            <a:pPr lvl="1">
              <a:buFont typeface="Wingdings" pitchFamily="2" charset="2"/>
              <a:buNone/>
            </a:pPr>
            <a:r>
              <a:rPr lang="en-US" dirty="0"/>
              <a:t>	defines a pattern that associates a </a:t>
            </a:r>
            <a:r>
              <a:rPr lang="en-US" i="1" dirty="0"/>
              <a:t>content model</a:t>
            </a:r>
            <a:r>
              <a:rPr lang="en-US" dirty="0"/>
              <a:t> to </a:t>
            </a:r>
            <a:br>
              <a:rPr lang="en-US" dirty="0"/>
            </a:br>
            <a:r>
              <a:rPr lang="en-US" b="1" dirty="0"/>
              <a:t>an element </a:t>
            </a:r>
            <a:r>
              <a:rPr lang="en-US" dirty="0"/>
              <a:t>of the given name; </a:t>
            </a:r>
          </a:p>
          <a:p>
            <a:pPr lvl="2"/>
            <a:r>
              <a:rPr lang="en-US" sz="2400" dirty="0">
                <a:solidFill>
                  <a:srgbClr val="0000FF"/>
                </a:solidFill>
              </a:rPr>
              <a:t>Content-model: </a:t>
            </a:r>
            <a:r>
              <a:rPr lang="en-US" sz="2400" dirty="0"/>
              <a:t>You can define your content model to allow:</a:t>
            </a:r>
          </a:p>
          <a:p>
            <a:pPr lvl="3"/>
            <a:r>
              <a:rPr lang="en-US" sz="2400" dirty="0"/>
              <a:t>EMPTY: no content is allowed for the element </a:t>
            </a:r>
          </a:p>
          <a:p>
            <a:pPr lvl="3"/>
            <a:r>
              <a:rPr lang="en-US" sz="2400" dirty="0"/>
              <a:t>ANY: any content is allowed for the element (CDATA)</a:t>
            </a:r>
          </a:p>
          <a:p>
            <a:pPr lvl="3"/>
            <a:r>
              <a:rPr lang="en-US" sz="2400" dirty="0"/>
              <a:t>(#PCDATA | </a:t>
            </a:r>
            <a:r>
              <a:rPr lang="en-US" sz="2400" i="1" dirty="0"/>
              <a:t>element-name </a:t>
            </a:r>
            <a:r>
              <a:rPr lang="en-US" sz="2400" dirty="0"/>
              <a:t>| ...)*: parsed character data</a:t>
            </a:r>
          </a:p>
        </p:txBody>
      </p:sp>
      <p:sp>
        <p:nvSpPr>
          <p:cNvPr id="9220" name="Slide Number Placeholder 3"/>
          <p:cNvSpPr>
            <a:spLocks noGrp="1"/>
          </p:cNvSpPr>
          <p:nvPr>
            <p:ph type="sldNum" sz="quarter" idx="12"/>
          </p:nvPr>
        </p:nvSpPr>
        <p:spPr>
          <a:noFill/>
        </p:spPr>
        <p:txBody>
          <a:bodyPr/>
          <a:lstStyle/>
          <a:p>
            <a:fld id="{001B1E0E-1FC6-4BCE-B05D-10C5ECCE8D03}" type="slidenum">
              <a:rPr lang="en-US" smtClean="0"/>
              <a:pPr/>
              <a:t>77</a:t>
            </a:fld>
            <a:endParaRPr lang="en-US"/>
          </a:p>
        </p:txBody>
      </p:sp>
      <p:sp>
        <p:nvSpPr>
          <p:cNvPr id="2" name="Right Arrow 1"/>
          <p:cNvSpPr/>
          <p:nvPr/>
        </p:nvSpPr>
        <p:spPr bwMode="auto">
          <a:xfrm>
            <a:off x="1939504" y="4648200"/>
            <a:ext cx="5334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6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Syntax Definition of DTD (contd.)</a:t>
            </a:r>
          </a:p>
        </p:txBody>
      </p:sp>
      <p:sp>
        <p:nvSpPr>
          <p:cNvPr id="10243" name="Content Placeholder 2"/>
          <p:cNvSpPr>
            <a:spLocks noGrp="1"/>
          </p:cNvSpPr>
          <p:nvPr>
            <p:ph idx="1"/>
          </p:nvPr>
        </p:nvSpPr>
        <p:spPr>
          <a:xfrm>
            <a:off x="2209800" y="1066800"/>
            <a:ext cx="8269288" cy="5562600"/>
          </a:xfrm>
        </p:spPr>
        <p:txBody>
          <a:bodyPr/>
          <a:lstStyle/>
          <a:p>
            <a:r>
              <a:rPr lang="en-US" sz="2400" dirty="0"/>
              <a:t>Expression over element names when defining an element:</a:t>
            </a:r>
          </a:p>
          <a:p>
            <a:pPr lvl="1"/>
            <a:r>
              <a:rPr lang="en-US" dirty="0"/>
              <a:t>choice: (a | b | c) </a:t>
            </a:r>
          </a:p>
          <a:p>
            <a:pPr lvl="1"/>
            <a:r>
              <a:rPr lang="en-US" dirty="0"/>
              <a:t>sequence: (a, b, c) </a:t>
            </a:r>
          </a:p>
          <a:p>
            <a:pPr lvl="1"/>
            <a:r>
              <a:rPr lang="en-US" dirty="0"/>
              <a:t>optional: a? </a:t>
            </a:r>
          </a:p>
          <a:p>
            <a:pPr lvl="1"/>
            <a:r>
              <a:rPr lang="en-US" dirty="0"/>
              <a:t>zero or more: b* </a:t>
            </a:r>
          </a:p>
          <a:p>
            <a:pPr lvl="1"/>
            <a:r>
              <a:rPr lang="en-US" dirty="0"/>
              <a:t>one or more: c+ </a:t>
            </a:r>
          </a:p>
          <a:p>
            <a:endParaRPr lang="en-US" sz="2400" dirty="0"/>
          </a:p>
        </p:txBody>
      </p:sp>
      <p:sp>
        <p:nvSpPr>
          <p:cNvPr id="10244" name="Slide Number Placeholder 3"/>
          <p:cNvSpPr>
            <a:spLocks noGrp="1"/>
          </p:cNvSpPr>
          <p:nvPr>
            <p:ph type="sldNum" sz="quarter" idx="12"/>
          </p:nvPr>
        </p:nvSpPr>
        <p:spPr>
          <a:noFill/>
        </p:spPr>
        <p:txBody>
          <a:bodyPr/>
          <a:lstStyle/>
          <a:p>
            <a:fld id="{09BBBAC4-05B0-44B8-A6CE-C5191C186B54}"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E01CD4A0-E4A6-446F-88EB-37B1AEE46F08}" type="slidenum">
              <a:rPr lang="en-US" smtClean="0"/>
              <a:pPr/>
              <a:t>79</a:t>
            </a:fld>
            <a:endParaRPr lang="en-US"/>
          </a:p>
        </p:txBody>
      </p:sp>
      <p:sp>
        <p:nvSpPr>
          <p:cNvPr id="11267" name="Rectangle 2"/>
          <p:cNvSpPr>
            <a:spLocks noGrp="1" noChangeArrowheads="1"/>
          </p:cNvSpPr>
          <p:nvPr>
            <p:ph type="title"/>
          </p:nvPr>
        </p:nvSpPr>
        <p:spPr>
          <a:xfrm>
            <a:off x="2819400" y="76200"/>
            <a:ext cx="7620000" cy="623888"/>
          </a:xfrm>
        </p:spPr>
        <p:txBody>
          <a:bodyPr>
            <a:normAutofit fontScale="90000"/>
          </a:bodyPr>
          <a:lstStyle/>
          <a:p>
            <a:pPr eaLnBrk="1" hangingPunct="1"/>
            <a:r>
              <a:rPr lang="en-US"/>
              <a:t>Example of DTD within an XML file</a:t>
            </a:r>
          </a:p>
        </p:txBody>
      </p:sp>
      <p:sp>
        <p:nvSpPr>
          <p:cNvPr id="18" name="Rectangle 3"/>
          <p:cNvSpPr txBox="1">
            <a:spLocks noChangeArrowheads="1"/>
          </p:cNvSpPr>
          <p:nvPr/>
        </p:nvSpPr>
        <p:spPr bwMode="auto">
          <a:xfrm>
            <a:off x="3594100" y="1122364"/>
            <a:ext cx="6997700" cy="5430837"/>
          </a:xfrm>
          <a:prstGeom prst="rect">
            <a:avLst/>
          </a:prstGeom>
          <a:solidFill>
            <a:schemeClr val="bg1">
              <a:lumMod val="95000"/>
            </a:schemeClr>
          </a:solidFill>
          <a:ln>
            <a:solidFill>
              <a:schemeClr val="tx1"/>
            </a:solidFill>
          </a:ln>
        </p:spPr>
        <p:txBody>
          <a:bodyPr/>
          <a:lstStyle/>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&lt;?xml version = ‘1.0’ encoding=‘utf-8’&gt;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&lt;!DOCTYPE instructor [</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instructor (name, (course+), </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 (phone | email))&gt;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name (first, (middle?), last)&gt;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course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phone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email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first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middle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&lt;!ELEMENT last (#PCDATA)&gt;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&lt;instructor&gt;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&lt;name&gt;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&lt;first&gt;Yinong&lt;/first&gt;  </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&lt;last&gt;Chen&lt;/last&gt;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&lt;/name&gt;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&lt;course&gt;Distributed Software Development&lt;/course&gt;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&lt;course&gt;Introduction to Programming Languages&lt;/course&gt;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&gt;4&lt;/</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	&lt;email&gt;yinong@asu.edu&lt;/email&gt;</a:t>
            </a:r>
          </a:p>
          <a:p>
            <a:pPr marL="342900" indent="-342900">
              <a:lnSpc>
                <a:spcPct val="80000"/>
              </a:lnSpc>
              <a:spcBef>
                <a:spcPct val="20000"/>
              </a:spcBef>
              <a:buClr>
                <a:schemeClr val="folHlink"/>
              </a:buClr>
              <a:buSzPct val="60000"/>
              <a:defRPr/>
            </a:pPr>
            <a:r>
              <a:rPr lang="en-US" sz="1600" kern="0" dirty="0">
                <a:latin typeface="Arial" pitchFamily="34" charset="0"/>
                <a:cs typeface="Arial" pitchFamily="34" charset="0"/>
              </a:rPr>
              <a:t>&lt;/instructor&gt;</a:t>
            </a:r>
          </a:p>
        </p:txBody>
      </p:sp>
      <p:sp>
        <p:nvSpPr>
          <p:cNvPr id="11269" name="AutoShape 5"/>
          <p:cNvSpPr>
            <a:spLocks noChangeArrowheads="1"/>
          </p:cNvSpPr>
          <p:nvPr/>
        </p:nvSpPr>
        <p:spPr bwMode="auto">
          <a:xfrm>
            <a:off x="6454775" y="3657601"/>
            <a:ext cx="2635250" cy="881063"/>
          </a:xfrm>
          <a:prstGeom prst="wedgeEllipseCallout">
            <a:avLst>
              <a:gd name="adj1" fmla="val -37606"/>
              <a:gd name="adj2" fmla="val -171306"/>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Does not support “integer”</a:t>
            </a:r>
          </a:p>
        </p:txBody>
      </p:sp>
      <p:sp>
        <p:nvSpPr>
          <p:cNvPr id="11270" name="AutoShape 6"/>
          <p:cNvSpPr>
            <a:spLocks noChangeArrowheads="1"/>
          </p:cNvSpPr>
          <p:nvPr/>
        </p:nvSpPr>
        <p:spPr bwMode="auto">
          <a:xfrm>
            <a:off x="1600201" y="1254126"/>
            <a:ext cx="1171575" cy="1266825"/>
          </a:xfrm>
          <a:prstGeom prst="wedgeRoundRectCallout">
            <a:avLst>
              <a:gd name="adj1" fmla="val 85046"/>
              <a:gd name="adj2" fmla="val 65407"/>
              <a:gd name="adj3" fmla="val 16667"/>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DTD</a:t>
            </a:r>
          </a:p>
          <a:p>
            <a:pPr algn="ctr"/>
            <a:r>
              <a:rPr lang="en-US" sz="1600">
                <a:latin typeface="Arial" charset="0"/>
                <a:cs typeface="Arial" charset="0"/>
              </a:rPr>
              <a:t>File defining the rules</a:t>
            </a:r>
          </a:p>
        </p:txBody>
      </p:sp>
      <p:sp>
        <p:nvSpPr>
          <p:cNvPr id="11271" name="AutoShape 7"/>
          <p:cNvSpPr>
            <a:spLocks noChangeArrowheads="1"/>
          </p:cNvSpPr>
          <p:nvPr/>
        </p:nvSpPr>
        <p:spPr bwMode="auto">
          <a:xfrm>
            <a:off x="1600201" y="3405189"/>
            <a:ext cx="1363663" cy="1539875"/>
          </a:xfrm>
          <a:prstGeom prst="wedgeRoundRectCallout">
            <a:avLst>
              <a:gd name="adj1" fmla="val 67282"/>
              <a:gd name="adj2" fmla="val 71963"/>
              <a:gd name="adj3" fmla="val 16667"/>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XML file (Instance) complies to the DTD file</a:t>
            </a:r>
          </a:p>
          <a:p>
            <a:pPr algn="ctr"/>
            <a:endParaRPr lang="en-US" sz="1600">
              <a:latin typeface="Arial" charset="0"/>
              <a:cs typeface="Arial" charset="0"/>
            </a:endParaRPr>
          </a:p>
        </p:txBody>
      </p:sp>
      <p:sp>
        <p:nvSpPr>
          <p:cNvPr id="11272" name="Left Brace 7"/>
          <p:cNvSpPr>
            <a:spLocks/>
          </p:cNvSpPr>
          <p:nvPr/>
        </p:nvSpPr>
        <p:spPr bwMode="auto">
          <a:xfrm>
            <a:off x="3298826" y="1524000"/>
            <a:ext cx="220663" cy="2471738"/>
          </a:xfrm>
          <a:prstGeom prst="leftBrace">
            <a:avLst>
              <a:gd name="adj1" fmla="val 8278"/>
              <a:gd name="adj2" fmla="val 50000"/>
            </a:avLst>
          </a:prstGeom>
          <a:noFill/>
          <a:ln w="19050" algn="ctr">
            <a:solidFill>
              <a:srgbClr val="0070C0"/>
            </a:solidFill>
            <a:round/>
            <a:headEnd/>
            <a:tailEnd/>
          </a:ln>
        </p:spPr>
        <p:txBody>
          <a:bodyPr/>
          <a:lstStyle/>
          <a:p>
            <a:endParaRPr lang="en-US" sz="1600">
              <a:latin typeface="Arial" charset="0"/>
              <a:cs typeface="Arial" charset="0"/>
            </a:endParaRPr>
          </a:p>
        </p:txBody>
      </p:sp>
      <p:sp>
        <p:nvSpPr>
          <p:cNvPr id="11273" name="Left Brace 8"/>
          <p:cNvSpPr>
            <a:spLocks/>
          </p:cNvSpPr>
          <p:nvPr/>
        </p:nvSpPr>
        <p:spPr bwMode="auto">
          <a:xfrm>
            <a:off x="3298826" y="4241800"/>
            <a:ext cx="220663" cy="2179638"/>
          </a:xfrm>
          <a:prstGeom prst="leftBrace">
            <a:avLst>
              <a:gd name="adj1" fmla="val 8323"/>
              <a:gd name="adj2" fmla="val 50000"/>
            </a:avLst>
          </a:prstGeom>
          <a:noFill/>
          <a:ln w="19050" algn="ctr">
            <a:solidFill>
              <a:srgbClr val="0000FF"/>
            </a:solidFill>
            <a:round/>
            <a:headEnd/>
            <a:tailEnd/>
          </a:ln>
        </p:spPr>
        <p:txBody>
          <a:bodyPr/>
          <a:lstStyle/>
          <a:p>
            <a:endParaRPr lang="en-US" sz="1600">
              <a:latin typeface="Arial" charset="0"/>
              <a:cs typeface="Arial" charset="0"/>
            </a:endParaRPr>
          </a:p>
        </p:txBody>
      </p:sp>
      <p:sp>
        <p:nvSpPr>
          <p:cNvPr id="11274" name="AutoShape 5"/>
          <p:cNvSpPr>
            <a:spLocks noChangeArrowheads="1"/>
          </p:cNvSpPr>
          <p:nvPr/>
        </p:nvSpPr>
        <p:spPr bwMode="auto">
          <a:xfrm>
            <a:off x="7775575" y="2012950"/>
            <a:ext cx="1492250" cy="660400"/>
          </a:xfrm>
          <a:prstGeom prst="wedgeEllipseCallout">
            <a:avLst>
              <a:gd name="adj1" fmla="val -85359"/>
              <a:gd name="adj2" fmla="val -82252"/>
            </a:avLst>
          </a:prstGeom>
          <a:solidFill>
            <a:schemeClr val="bg1"/>
          </a:solidFill>
          <a:ln w="9525">
            <a:solidFill>
              <a:schemeClr val="tx1"/>
            </a:solidFill>
            <a:miter lim="800000"/>
            <a:headEnd/>
            <a:tailEnd/>
          </a:ln>
        </p:spPr>
        <p:txBody>
          <a:bodyPr/>
          <a:lstStyle/>
          <a:p>
            <a:pPr algn="ctr"/>
            <a:endParaRPr lang="en-US" sz="1600">
              <a:latin typeface="Arial" charset="0"/>
              <a:cs typeface="Arial" charset="0"/>
            </a:endParaRPr>
          </a:p>
        </p:txBody>
      </p:sp>
      <p:sp>
        <p:nvSpPr>
          <p:cNvPr id="11275" name="AutoShape 5"/>
          <p:cNvSpPr>
            <a:spLocks noChangeArrowheads="1"/>
          </p:cNvSpPr>
          <p:nvPr/>
        </p:nvSpPr>
        <p:spPr bwMode="auto">
          <a:xfrm>
            <a:off x="7448550" y="2813051"/>
            <a:ext cx="1773238" cy="550863"/>
          </a:xfrm>
          <a:prstGeom prst="wedgeEllipseCallout">
            <a:avLst>
              <a:gd name="adj1" fmla="val -91431"/>
              <a:gd name="adj2" fmla="val -193426"/>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 optional</a:t>
            </a:r>
          </a:p>
        </p:txBody>
      </p:sp>
      <p:sp>
        <p:nvSpPr>
          <p:cNvPr id="11276" name="AutoShape 5"/>
          <p:cNvSpPr>
            <a:spLocks noChangeArrowheads="1"/>
          </p:cNvSpPr>
          <p:nvPr/>
        </p:nvSpPr>
        <p:spPr bwMode="auto">
          <a:xfrm>
            <a:off x="9363075" y="2697164"/>
            <a:ext cx="1055688" cy="447675"/>
          </a:xfrm>
          <a:prstGeom prst="wedgeEllipseCallout">
            <a:avLst>
              <a:gd name="adj1" fmla="val -50671"/>
              <a:gd name="adj2" fmla="val -236532"/>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 OR</a:t>
            </a:r>
          </a:p>
        </p:txBody>
      </p:sp>
      <p:sp>
        <p:nvSpPr>
          <p:cNvPr id="11277" name="AutoShape 5"/>
          <p:cNvSpPr>
            <a:spLocks noChangeArrowheads="1"/>
          </p:cNvSpPr>
          <p:nvPr/>
        </p:nvSpPr>
        <p:spPr bwMode="auto">
          <a:xfrm>
            <a:off x="8496301" y="763588"/>
            <a:ext cx="1825625" cy="425450"/>
          </a:xfrm>
          <a:prstGeom prst="wedgeEllipseCallout">
            <a:avLst>
              <a:gd name="adj1" fmla="val -46526"/>
              <a:gd name="adj2" fmla="val 176123"/>
            </a:avLst>
          </a:prstGeom>
          <a:solidFill>
            <a:schemeClr val="bg1"/>
          </a:solidFill>
          <a:ln w="9525">
            <a:solidFill>
              <a:schemeClr val="tx1"/>
            </a:solidFill>
            <a:miter lim="800000"/>
            <a:headEnd/>
            <a:tailEnd/>
          </a:ln>
        </p:spPr>
        <p:txBody>
          <a:bodyPr/>
          <a:lstStyle/>
          <a:p>
            <a:pPr algn="ctr">
              <a:lnSpc>
                <a:spcPts val="1200"/>
              </a:lnSpc>
            </a:pPr>
            <a:r>
              <a:rPr lang="en-US" sz="1600">
                <a:latin typeface="Arial" charset="0"/>
                <a:cs typeface="Arial" charset="0"/>
              </a:rPr>
              <a:t>, sequence</a:t>
            </a:r>
          </a:p>
        </p:txBody>
      </p:sp>
      <p:sp>
        <p:nvSpPr>
          <p:cNvPr id="11278" name="Rectangle 12"/>
          <p:cNvSpPr>
            <a:spLocks noChangeArrowheads="1"/>
          </p:cNvSpPr>
          <p:nvPr/>
        </p:nvSpPr>
        <p:spPr bwMode="auto">
          <a:xfrm>
            <a:off x="7715250" y="2176464"/>
            <a:ext cx="1581150" cy="338137"/>
          </a:xfrm>
          <a:prstGeom prst="rect">
            <a:avLst/>
          </a:prstGeom>
          <a:noFill/>
          <a:ln w="9525">
            <a:noFill/>
            <a:miter lim="800000"/>
            <a:headEnd/>
            <a:tailEnd/>
          </a:ln>
        </p:spPr>
        <p:txBody>
          <a:bodyPr>
            <a:spAutoFit/>
          </a:bodyPr>
          <a:lstStyle/>
          <a:p>
            <a:pPr algn="ctr"/>
            <a:r>
              <a:rPr lang="en-US" sz="1600" dirty="0">
                <a:latin typeface="Arial" charset="0"/>
                <a:cs typeface="Arial" charset="0"/>
              </a:rPr>
              <a:t>+ at least 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5" name="AutoShape 5"/>
          <p:cNvSpPr>
            <a:spLocks noChangeArrowheads="1"/>
          </p:cNvSpPr>
          <p:nvPr/>
        </p:nvSpPr>
        <p:spPr bwMode="auto">
          <a:xfrm>
            <a:off x="1676400" y="5257800"/>
            <a:ext cx="1333500" cy="801688"/>
          </a:xfrm>
          <a:prstGeom prst="wedgeEllipseCallout">
            <a:avLst>
              <a:gd name="adj1" fmla="val 81995"/>
              <a:gd name="adj2" fmla="val -75926"/>
            </a:avLst>
          </a:prstGeom>
          <a:solidFill>
            <a:schemeClr val="bg1"/>
          </a:solidFill>
          <a:ln w="9525">
            <a:solidFill>
              <a:schemeClr val="tx1"/>
            </a:solidFill>
            <a:miter lim="800000"/>
            <a:headEnd/>
            <a:tailEnd/>
          </a:ln>
        </p:spPr>
        <p:txBody>
          <a:bodyPr/>
          <a:lstStyle/>
          <a:p>
            <a:pPr algn="ctr"/>
            <a:r>
              <a:rPr lang="en-US"/>
              <a:t>Child element</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7AD6B25-8806-4CD5-AEFF-5ED05147C6D5}" type="slidenum">
              <a:rPr lang="en-US" smtClean="0">
                <a:solidFill>
                  <a:schemeClr val="tx2"/>
                </a:solidFill>
              </a:rPr>
              <a:pPr/>
              <a:t>8</a:t>
            </a:fld>
            <a:endParaRPr lang="en-US">
              <a:solidFill>
                <a:schemeClr val="tx2"/>
              </a:solidFill>
            </a:endParaRPr>
          </a:p>
        </p:txBody>
      </p:sp>
      <p:sp>
        <p:nvSpPr>
          <p:cNvPr id="10244" name="Rectangle 2"/>
          <p:cNvSpPr>
            <a:spLocks noGrp="1" noChangeArrowheads="1"/>
          </p:cNvSpPr>
          <p:nvPr>
            <p:ph type="title"/>
          </p:nvPr>
        </p:nvSpPr>
        <p:spPr/>
        <p:txBody>
          <a:bodyPr/>
          <a:lstStyle/>
          <a:p>
            <a:pPr eaLnBrk="1" hangingPunct="1"/>
            <a:r>
              <a:rPr lang="de-DE" altLang="zh-CN">
                <a:ea typeface="SimSun" pitchFamily="2" charset="-122"/>
              </a:rPr>
              <a:t>XML </a:t>
            </a:r>
            <a:r>
              <a:rPr lang="en-US" altLang="zh-CN">
                <a:ea typeface="SimSun" pitchFamily="2" charset="-122"/>
              </a:rPr>
              <a:t>Element, Attribute, and Document</a:t>
            </a:r>
            <a:endParaRPr lang="en-US"/>
          </a:p>
        </p:txBody>
      </p:sp>
      <p:sp>
        <p:nvSpPr>
          <p:cNvPr id="10245" name="Rectangle 3"/>
          <p:cNvSpPr>
            <a:spLocks noGrp="1" noChangeArrowheads="1"/>
          </p:cNvSpPr>
          <p:nvPr>
            <p:ph type="body" idx="1"/>
          </p:nvPr>
        </p:nvSpPr>
        <p:spPr>
          <a:xfrm>
            <a:off x="2133600" y="1143000"/>
            <a:ext cx="8458200" cy="3276600"/>
          </a:xfrm>
        </p:spPr>
        <p:txBody>
          <a:bodyPr/>
          <a:lstStyle/>
          <a:p>
            <a:pPr eaLnBrk="1" hangingPunct="1"/>
            <a:r>
              <a:rPr lang="en-US" sz="2400" dirty="0"/>
              <a:t>Each </a:t>
            </a:r>
            <a:r>
              <a:rPr lang="en-US" sz="2400" b="1" dirty="0">
                <a:solidFill>
                  <a:schemeClr val="folHlink"/>
                </a:solidFill>
              </a:rPr>
              <a:t>element</a:t>
            </a:r>
            <a:r>
              <a:rPr lang="en-US" sz="2400" dirty="0"/>
              <a:t> is quoted by a pair of tags (opening and closing tags). Tag names are not predefined and can be chosen freely except a few restrictions. A tag must </a:t>
            </a:r>
          </a:p>
          <a:p>
            <a:pPr lvl="1" eaLnBrk="1" hangingPunct="1"/>
            <a:r>
              <a:rPr lang="en-US" dirty="0"/>
              <a:t>start with a letter, an underscore, or a colon. </a:t>
            </a:r>
          </a:p>
          <a:p>
            <a:pPr lvl="1" eaLnBrk="1" hangingPunct="1"/>
            <a:r>
              <a:rPr lang="en-US" dirty="0"/>
              <a:t>not start with the reserved word </a:t>
            </a:r>
            <a:r>
              <a:rPr lang="en-US" dirty="0">
                <a:latin typeface="Arial" charset="0"/>
              </a:rPr>
              <a:t>xml</a:t>
            </a:r>
            <a:r>
              <a:rPr lang="en-US" dirty="0"/>
              <a:t> (case insensitive). </a:t>
            </a:r>
          </a:p>
          <a:p>
            <a:pPr eaLnBrk="1" hangingPunct="1"/>
            <a:r>
              <a:rPr lang="en-US" sz="2400" dirty="0"/>
              <a:t>An </a:t>
            </a:r>
            <a:r>
              <a:rPr lang="en-US" sz="2400" b="1" dirty="0">
                <a:solidFill>
                  <a:srgbClr val="008000"/>
                </a:solidFill>
              </a:rPr>
              <a:t>attribute</a:t>
            </a:r>
            <a:r>
              <a:rPr lang="en-US" sz="2400" dirty="0"/>
              <a:t> is a </a:t>
            </a:r>
            <a:r>
              <a:rPr lang="en-US" sz="2400" u="sng" dirty="0"/>
              <a:t>name = "value"</a:t>
            </a:r>
            <a:r>
              <a:rPr lang="en-US" sz="2400" dirty="0"/>
              <a:t> equation inside the </a:t>
            </a:r>
            <a:r>
              <a:rPr lang="en-US" sz="2400" dirty="0">
                <a:solidFill>
                  <a:srgbClr val="0000FF"/>
                </a:solidFill>
              </a:rPr>
              <a:t>opening tag</a:t>
            </a:r>
            <a:r>
              <a:rPr lang="en-US" sz="2400" dirty="0"/>
              <a:t> of an element. </a:t>
            </a:r>
          </a:p>
        </p:txBody>
      </p:sp>
      <p:sp>
        <p:nvSpPr>
          <p:cNvPr id="2" name="Rectangle 4"/>
          <p:cNvSpPr>
            <a:spLocks noChangeArrowheads="1"/>
          </p:cNvSpPr>
          <p:nvPr/>
        </p:nvSpPr>
        <p:spPr bwMode="auto">
          <a:xfrm>
            <a:off x="2514600" y="4419600"/>
            <a:ext cx="7467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Arial" charset="0"/>
              </a:rPr>
              <a:t>&lt;instructor </a:t>
            </a:r>
            <a:r>
              <a:rPr lang="en-US">
                <a:solidFill>
                  <a:srgbClr val="008000"/>
                </a:solidFill>
                <a:latin typeface="Arial" charset="0"/>
              </a:rPr>
              <a:t>course="Service-Oriented Computing" officeHours="4"</a:t>
            </a:r>
            <a:r>
              <a:rPr lang="en-US">
                <a:latin typeface="Arial" charset="0"/>
              </a:rPr>
              <a:t>&gt;</a:t>
            </a:r>
          </a:p>
          <a:p>
            <a:r>
              <a:rPr lang="en-US">
                <a:latin typeface="Arial" charset="0"/>
              </a:rPr>
              <a:t>	&lt;title&gt;</a:t>
            </a:r>
            <a:r>
              <a:rPr lang="en-US">
                <a:solidFill>
                  <a:schemeClr val="folHlink"/>
                </a:solidFill>
                <a:latin typeface="Arial" charset="0"/>
              </a:rPr>
              <a:t>Professor</a:t>
            </a:r>
            <a:r>
              <a:rPr lang="en-US">
                <a:latin typeface="Arial" charset="0"/>
              </a:rPr>
              <a:t>&lt;/title&gt;</a:t>
            </a:r>
          </a:p>
          <a:p>
            <a:r>
              <a:rPr lang="en-US">
                <a:latin typeface="Arial" charset="0"/>
              </a:rPr>
              <a:t>	&lt;name&gt;	</a:t>
            </a:r>
          </a:p>
          <a:p>
            <a:r>
              <a:rPr lang="en-US">
                <a:latin typeface="Arial" charset="0"/>
              </a:rPr>
              <a:t>		&lt;first&gt;</a:t>
            </a:r>
            <a:r>
              <a:rPr lang="en-US">
                <a:solidFill>
                  <a:schemeClr val="folHlink"/>
                </a:solidFill>
                <a:latin typeface="Arial" charset="0"/>
              </a:rPr>
              <a:t>John</a:t>
            </a:r>
            <a:r>
              <a:rPr lang="en-US">
                <a:latin typeface="Arial" charset="0"/>
              </a:rPr>
              <a:t>&lt;/first&gt;</a:t>
            </a:r>
          </a:p>
          <a:p>
            <a:r>
              <a:rPr lang="en-US">
                <a:latin typeface="Arial" charset="0"/>
              </a:rPr>
              <a:t>		&lt;last&gt;</a:t>
            </a:r>
            <a:r>
              <a:rPr lang="en-US">
                <a:solidFill>
                  <a:schemeClr val="folHlink"/>
                </a:solidFill>
                <a:latin typeface="Arial" charset="0"/>
              </a:rPr>
              <a:t>Doe</a:t>
            </a:r>
            <a:r>
              <a:rPr lang="en-US">
                <a:latin typeface="Arial" charset="0"/>
              </a:rPr>
              <a:t>&lt;/last&gt;</a:t>
            </a:r>
          </a:p>
          <a:p>
            <a:r>
              <a:rPr lang="en-US">
                <a:latin typeface="Arial" charset="0"/>
              </a:rPr>
              <a:t>	&lt;/name&gt;</a:t>
            </a:r>
          </a:p>
          <a:p>
            <a:r>
              <a:rPr lang="en-US">
                <a:latin typeface="Arial" charset="0"/>
              </a:rPr>
              <a:t>&lt;/instructor&gt;</a:t>
            </a:r>
          </a:p>
        </p:txBody>
      </p:sp>
      <p:sp>
        <p:nvSpPr>
          <p:cNvPr id="465926" name="AutoShape 6"/>
          <p:cNvSpPr>
            <a:spLocks noChangeArrowheads="1"/>
          </p:cNvSpPr>
          <p:nvPr/>
        </p:nvSpPr>
        <p:spPr bwMode="auto">
          <a:xfrm>
            <a:off x="5867400" y="5827714"/>
            <a:ext cx="1333500" cy="801687"/>
          </a:xfrm>
          <a:prstGeom prst="wedgeEllipseCallout">
            <a:avLst>
              <a:gd name="adj1" fmla="val -123866"/>
              <a:gd name="adj2" fmla="val -45241"/>
            </a:avLst>
          </a:prstGeom>
          <a:solidFill>
            <a:schemeClr val="bg1"/>
          </a:solidFill>
          <a:ln w="9525">
            <a:solidFill>
              <a:schemeClr val="tx1"/>
            </a:solidFill>
            <a:miter lim="800000"/>
            <a:headEnd/>
            <a:tailEnd/>
          </a:ln>
        </p:spPr>
        <p:txBody>
          <a:bodyPr/>
          <a:lstStyle/>
          <a:p>
            <a:pPr algn="ctr"/>
            <a:r>
              <a:rPr lang="en-US"/>
              <a:t>Child element</a:t>
            </a:r>
          </a:p>
        </p:txBody>
      </p:sp>
      <p:sp>
        <p:nvSpPr>
          <p:cNvPr id="465927" name="AutoShape 7"/>
          <p:cNvSpPr>
            <a:spLocks noChangeArrowheads="1"/>
          </p:cNvSpPr>
          <p:nvPr/>
        </p:nvSpPr>
        <p:spPr bwMode="auto">
          <a:xfrm>
            <a:off x="7696200" y="5105400"/>
            <a:ext cx="2667000" cy="1371600"/>
          </a:xfrm>
          <a:prstGeom prst="wedgeRoundRectCallout">
            <a:avLst>
              <a:gd name="adj1" fmla="val -43750"/>
              <a:gd name="adj2" fmla="val 50000"/>
              <a:gd name="adj3" fmla="val 16667"/>
            </a:avLst>
          </a:prstGeom>
          <a:solidFill>
            <a:schemeClr val="accent1"/>
          </a:solidFill>
          <a:ln w="9525">
            <a:solidFill>
              <a:schemeClr val="tx1"/>
            </a:solidFill>
            <a:miter lim="800000"/>
            <a:headEnd/>
            <a:tailEnd/>
          </a:ln>
        </p:spPr>
        <p:txBody>
          <a:bodyPr/>
          <a:lstStyle/>
          <a:p>
            <a:pPr algn="ctr"/>
            <a:r>
              <a:rPr lang="en-US" altLang="zh-CN">
                <a:ea typeface="SimSun" pitchFamily="2" charset="-122"/>
              </a:rPr>
              <a:t>There is no fixed rule what information should be stored as attributes or as child elements </a:t>
            </a:r>
            <a:endParaRPr lang="en-US"/>
          </a:p>
        </p:txBody>
      </p:sp>
      <p:sp>
        <p:nvSpPr>
          <p:cNvPr id="465928" name="AutoShape 8"/>
          <p:cNvSpPr>
            <a:spLocks noChangeArrowheads="1"/>
          </p:cNvSpPr>
          <p:nvPr/>
        </p:nvSpPr>
        <p:spPr bwMode="auto">
          <a:xfrm>
            <a:off x="9067800" y="3751263"/>
            <a:ext cx="1524000" cy="495300"/>
          </a:xfrm>
          <a:prstGeom prst="wedgeEllipseCallout">
            <a:avLst>
              <a:gd name="adj1" fmla="val -98122"/>
              <a:gd name="adj2" fmla="val 91269"/>
            </a:avLst>
          </a:prstGeom>
          <a:solidFill>
            <a:schemeClr val="bg1"/>
          </a:solidFill>
          <a:ln w="9525">
            <a:solidFill>
              <a:schemeClr val="tx1"/>
            </a:solidFill>
            <a:miter lim="800000"/>
            <a:headEnd/>
            <a:tailEnd/>
          </a:ln>
        </p:spPr>
        <p:txBody>
          <a:bodyPr/>
          <a:lstStyle/>
          <a:p>
            <a:pPr algn="ctr">
              <a:defRPr/>
            </a:pPr>
            <a:r>
              <a:rPr lang="en-US" dirty="0">
                <a:solidFill>
                  <a:schemeClr val="accent1">
                    <a:lumMod val="75000"/>
                  </a:schemeClr>
                </a:solidFill>
              </a:rPr>
              <a:t>Attribute</a:t>
            </a:r>
          </a:p>
        </p:txBody>
      </p:sp>
      <p:sp>
        <p:nvSpPr>
          <p:cNvPr id="10" name="AutoShape 5"/>
          <p:cNvSpPr>
            <a:spLocks noChangeArrowheads="1"/>
          </p:cNvSpPr>
          <p:nvPr/>
        </p:nvSpPr>
        <p:spPr bwMode="auto">
          <a:xfrm>
            <a:off x="1600200" y="4724400"/>
            <a:ext cx="1371600" cy="457200"/>
          </a:xfrm>
          <a:prstGeom prst="wedgeEllipseCallout">
            <a:avLst>
              <a:gd name="adj1" fmla="val 64861"/>
              <a:gd name="adj2" fmla="val -44884"/>
            </a:avLst>
          </a:prstGeom>
          <a:solidFill>
            <a:schemeClr val="bg1"/>
          </a:solidFill>
          <a:ln w="9525">
            <a:solidFill>
              <a:schemeClr val="tx1"/>
            </a:solidFill>
            <a:miter lim="800000"/>
            <a:headEnd/>
            <a:tailEnd/>
          </a:ln>
        </p:spPr>
        <p:txBody>
          <a:bodyPr/>
          <a:lstStyle/>
          <a:p>
            <a:pPr algn="ctr"/>
            <a:r>
              <a:rPr lang="en-US"/>
              <a:t>Element</a:t>
            </a:r>
          </a:p>
        </p:txBody>
      </p:sp>
      <p:sp>
        <p:nvSpPr>
          <p:cNvPr id="11" name="AutoShape 6"/>
          <p:cNvSpPr>
            <a:spLocks noChangeArrowheads="1"/>
          </p:cNvSpPr>
          <p:nvPr/>
        </p:nvSpPr>
        <p:spPr bwMode="auto">
          <a:xfrm>
            <a:off x="6248400" y="5057775"/>
            <a:ext cx="1333500" cy="400050"/>
          </a:xfrm>
          <a:prstGeom prst="wedgeEllipseCallout">
            <a:avLst>
              <a:gd name="adj1" fmla="val -163824"/>
              <a:gd name="adj2" fmla="val -67556"/>
            </a:avLst>
          </a:prstGeom>
          <a:solidFill>
            <a:schemeClr val="bg1"/>
          </a:solidFill>
          <a:ln w="9525">
            <a:solidFill>
              <a:schemeClr val="tx1"/>
            </a:solidFill>
            <a:miter lim="800000"/>
            <a:headEnd/>
            <a:tailEnd/>
          </a:ln>
        </p:spPr>
        <p:txBody>
          <a:bodyPr/>
          <a:lstStyle/>
          <a:p>
            <a:pPr algn="ctr"/>
            <a:r>
              <a:rPr lang="en-US"/>
              <a:t>Content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465928"/>
                                        </p:tgtEl>
                                        <p:attrNameLst>
                                          <p:attrName>style.visibility</p:attrName>
                                        </p:attrNameLst>
                                      </p:cBhvr>
                                      <p:to>
                                        <p:strVal val="visible"/>
                                      </p:to>
                                    </p:set>
                                    <p:animEffect transition="in" filter="wipe(right)">
                                      <p:cBhvr>
                                        <p:cTn id="15" dur="500"/>
                                        <p:tgtEl>
                                          <p:spTgt spid="465928"/>
                                        </p:tgtEl>
                                      </p:cBhvr>
                                    </p:animEffect>
                                  </p:childTnLst>
                                </p:cTn>
                              </p:par>
                            </p:childTnLst>
                          </p:cTn>
                        </p:par>
                        <p:par>
                          <p:cTn id="16" fill="hold" nodeType="afterGroup">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465925"/>
                                        </p:tgtEl>
                                        <p:attrNameLst>
                                          <p:attrName>style.visibility</p:attrName>
                                        </p:attrNameLst>
                                      </p:cBhvr>
                                      <p:to>
                                        <p:strVal val="visible"/>
                                      </p:to>
                                    </p:set>
                                    <p:animEffect transition="in" filter="wipe(right)">
                                      <p:cBhvr>
                                        <p:cTn id="19" dur="500"/>
                                        <p:tgtEl>
                                          <p:spTgt spid="465925"/>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65926"/>
                                        </p:tgtEl>
                                        <p:attrNameLst>
                                          <p:attrName>style.visibility</p:attrName>
                                        </p:attrNameLst>
                                      </p:cBhvr>
                                      <p:to>
                                        <p:strVal val="visible"/>
                                      </p:to>
                                    </p:set>
                                    <p:animEffect transition="in" filter="wipe(left)">
                                      <p:cBhvr>
                                        <p:cTn id="23" dur="500"/>
                                        <p:tgtEl>
                                          <p:spTgt spid="465926"/>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5927"/>
                                        </p:tgtEl>
                                        <p:attrNameLst>
                                          <p:attrName>style.visibility</p:attrName>
                                        </p:attrNameLst>
                                      </p:cBhvr>
                                      <p:to>
                                        <p:strVal val="visible"/>
                                      </p:to>
                                    </p:set>
                                    <p:animEffect transition="in" filter="fade">
                                      <p:cBhvr>
                                        <p:cTn id="32" dur="2000"/>
                                        <p:tgtEl>
                                          <p:spTgt spid="465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5" grpId="0" animBg="1"/>
      <p:bldP spid="2" grpId="0"/>
      <p:bldP spid="465926" grpId="0" animBg="1"/>
      <p:bldP spid="465927" grpId="0" animBg="1"/>
      <p:bldP spid="465928" grpId="0" animBg="1"/>
      <p:bldP spid="10" grpId="0" animBg="1"/>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xfrm>
            <a:off x="1600200" y="228600"/>
            <a:ext cx="762000" cy="457200"/>
          </a:xfrm>
          <a:noFill/>
        </p:spPr>
        <p:txBody>
          <a:bodyPr/>
          <a:lstStyle/>
          <a:p>
            <a:fld id="{CC4EBFB4-5DF4-4670-A0EF-EC96816FA8BD}" type="slidenum">
              <a:rPr lang="en-US" smtClean="0"/>
              <a:pPr/>
              <a:t>80</a:t>
            </a:fld>
            <a:endParaRPr lang="en-US"/>
          </a:p>
        </p:txBody>
      </p:sp>
      <p:sp>
        <p:nvSpPr>
          <p:cNvPr id="12291" name="Rectangle 2"/>
          <p:cNvSpPr>
            <a:spLocks noGrp="1" noChangeArrowheads="1"/>
          </p:cNvSpPr>
          <p:nvPr>
            <p:ph type="title"/>
          </p:nvPr>
        </p:nvSpPr>
        <p:spPr>
          <a:xfrm>
            <a:off x="2971800" y="-76200"/>
            <a:ext cx="7620000" cy="533400"/>
          </a:xfrm>
        </p:spPr>
        <p:txBody>
          <a:bodyPr>
            <a:normAutofit fontScale="90000"/>
          </a:bodyPr>
          <a:lstStyle/>
          <a:p>
            <a:pPr eaLnBrk="1" hangingPunct="1"/>
            <a:r>
              <a:rPr lang="en-US" dirty="0"/>
              <a:t>Example of Using an External DTD file</a:t>
            </a:r>
          </a:p>
        </p:txBody>
      </p:sp>
      <p:sp>
        <p:nvSpPr>
          <p:cNvPr id="12292" name="Rectangle 4"/>
          <p:cNvSpPr>
            <a:spLocks noGrp="1" noChangeArrowheads="1"/>
          </p:cNvSpPr>
          <p:nvPr>
            <p:ph type="body" idx="1"/>
          </p:nvPr>
        </p:nvSpPr>
        <p:spPr>
          <a:xfrm>
            <a:off x="1752600" y="381000"/>
            <a:ext cx="6973888" cy="3048001"/>
          </a:xfrm>
          <a:solidFill>
            <a:schemeClr val="bg1">
              <a:lumMod val="85000"/>
            </a:schemeClr>
          </a:solidFill>
          <a:ln>
            <a:solidFill>
              <a:schemeClr val="tx1"/>
            </a:solidFill>
          </a:ln>
        </p:spPr>
        <p:txBody>
          <a:bodyPr>
            <a:normAutofit fontScale="85000" lnSpcReduction="20000"/>
          </a:bodyPr>
          <a:lstStyle/>
          <a:p>
            <a:pPr eaLnBrk="1" hangingPunct="1">
              <a:lnSpc>
                <a:spcPct val="80000"/>
              </a:lnSpc>
              <a:buFont typeface="Wingdings" pitchFamily="2" charset="2"/>
              <a:buNone/>
              <a:defRPr/>
            </a:pPr>
            <a:r>
              <a:rPr lang="en-US" sz="1800" dirty="0">
                <a:cs typeface="Arial" pitchFamily="34" charset="0"/>
              </a:rPr>
              <a:t>&lt;!DOCTYPE instructor [</a:t>
            </a:r>
          </a:p>
          <a:p>
            <a:pPr eaLnBrk="1" hangingPunct="1">
              <a:lnSpc>
                <a:spcPct val="80000"/>
              </a:lnSpc>
              <a:buFont typeface="Wingdings" pitchFamily="2" charset="2"/>
              <a:buNone/>
              <a:defRPr/>
            </a:pPr>
            <a:r>
              <a:rPr lang="en-US" sz="1800" dirty="0">
                <a:cs typeface="Arial" pitchFamily="34" charset="0"/>
              </a:rPr>
              <a:t>&lt;!ELEMENT instructor (name, (course+), </a:t>
            </a:r>
            <a:r>
              <a:rPr lang="en-US" sz="1800" dirty="0" err="1">
                <a:cs typeface="Arial" pitchFamily="34" charset="0"/>
              </a:rPr>
              <a:t>OfficeHours</a:t>
            </a:r>
            <a:r>
              <a:rPr lang="en-US" sz="1800" dirty="0">
                <a:cs typeface="Arial" pitchFamily="34" charset="0"/>
              </a:rPr>
              <a:t>, (phone | email))&gt;</a:t>
            </a:r>
          </a:p>
          <a:p>
            <a:pPr eaLnBrk="1" hangingPunct="1">
              <a:lnSpc>
                <a:spcPct val="80000"/>
              </a:lnSpc>
              <a:buFont typeface="Wingdings" pitchFamily="2" charset="2"/>
              <a:buNone/>
              <a:defRPr/>
            </a:pPr>
            <a:r>
              <a:rPr lang="en-US" sz="1800" dirty="0">
                <a:cs typeface="Arial" pitchFamily="34" charset="0"/>
              </a:rPr>
              <a:t>&lt;!ELEMENT name (first, (middle?), last)&gt;</a:t>
            </a:r>
          </a:p>
          <a:p>
            <a:pPr eaLnBrk="1" hangingPunct="1">
              <a:lnSpc>
                <a:spcPct val="80000"/>
              </a:lnSpc>
              <a:buFont typeface="Wingdings" pitchFamily="2" charset="2"/>
              <a:buNone/>
              <a:defRPr/>
            </a:pPr>
            <a:r>
              <a:rPr lang="en-US" sz="1800" dirty="0">
                <a:cs typeface="Arial" pitchFamily="34" charset="0"/>
              </a:rPr>
              <a:t>&lt;!ELEMENT course (#PCDATA)&gt;</a:t>
            </a:r>
          </a:p>
          <a:p>
            <a:pPr eaLnBrk="1" hangingPunct="1">
              <a:lnSpc>
                <a:spcPct val="80000"/>
              </a:lnSpc>
              <a:buFont typeface="Wingdings" pitchFamily="2" charset="2"/>
              <a:buNone/>
              <a:defRPr/>
            </a:pPr>
            <a:r>
              <a:rPr lang="en-US" sz="1800" dirty="0">
                <a:cs typeface="Arial" pitchFamily="34" charset="0"/>
              </a:rPr>
              <a:t>&lt;!ELEMENT </a:t>
            </a:r>
            <a:r>
              <a:rPr lang="en-US" sz="1800" dirty="0" err="1">
                <a:cs typeface="Arial" pitchFamily="34" charset="0"/>
              </a:rPr>
              <a:t>OfficeHours</a:t>
            </a:r>
            <a:r>
              <a:rPr lang="en-US" sz="1800" dirty="0">
                <a:cs typeface="Arial" pitchFamily="34" charset="0"/>
              </a:rPr>
              <a:t> (#PCDATA)&gt;</a:t>
            </a:r>
          </a:p>
          <a:p>
            <a:pPr eaLnBrk="1" hangingPunct="1">
              <a:lnSpc>
                <a:spcPct val="80000"/>
              </a:lnSpc>
              <a:buFont typeface="Wingdings" pitchFamily="2" charset="2"/>
              <a:buNone/>
              <a:defRPr/>
            </a:pPr>
            <a:r>
              <a:rPr lang="en-US" sz="1800" dirty="0">
                <a:cs typeface="Arial" pitchFamily="34" charset="0"/>
              </a:rPr>
              <a:t>&lt;!ELEMENT phone (#PCDATA)&gt;</a:t>
            </a:r>
          </a:p>
          <a:p>
            <a:pPr eaLnBrk="1" hangingPunct="1">
              <a:lnSpc>
                <a:spcPct val="80000"/>
              </a:lnSpc>
              <a:buFont typeface="Wingdings" pitchFamily="2" charset="2"/>
              <a:buNone/>
              <a:defRPr/>
            </a:pPr>
            <a:r>
              <a:rPr lang="en-US" sz="1800" dirty="0">
                <a:cs typeface="Arial" pitchFamily="34" charset="0"/>
              </a:rPr>
              <a:t>&lt;!ELEMENT email (#PCDATA)&gt;</a:t>
            </a:r>
          </a:p>
          <a:p>
            <a:pPr eaLnBrk="1" hangingPunct="1">
              <a:lnSpc>
                <a:spcPct val="80000"/>
              </a:lnSpc>
              <a:buFont typeface="Wingdings" pitchFamily="2" charset="2"/>
              <a:buNone/>
              <a:defRPr/>
            </a:pPr>
            <a:r>
              <a:rPr lang="en-US" sz="1800" dirty="0">
                <a:cs typeface="Arial" pitchFamily="34" charset="0"/>
              </a:rPr>
              <a:t>&lt;!ELEMENT first (#PCDATA)&gt;</a:t>
            </a:r>
          </a:p>
          <a:p>
            <a:pPr eaLnBrk="1" hangingPunct="1">
              <a:lnSpc>
                <a:spcPct val="80000"/>
              </a:lnSpc>
              <a:buFont typeface="Wingdings" pitchFamily="2" charset="2"/>
              <a:buNone/>
              <a:defRPr/>
            </a:pPr>
            <a:r>
              <a:rPr lang="en-US" sz="1800" dirty="0">
                <a:cs typeface="Arial" pitchFamily="34" charset="0"/>
              </a:rPr>
              <a:t>&lt;!ELEMENT middle (#PCDATA)&gt;</a:t>
            </a:r>
          </a:p>
          <a:p>
            <a:pPr eaLnBrk="1" hangingPunct="1">
              <a:lnSpc>
                <a:spcPct val="80000"/>
              </a:lnSpc>
              <a:buFont typeface="Wingdings" pitchFamily="2" charset="2"/>
              <a:buNone/>
              <a:defRPr/>
            </a:pPr>
            <a:r>
              <a:rPr lang="en-US" sz="1800" dirty="0">
                <a:cs typeface="Arial" pitchFamily="34" charset="0"/>
              </a:rPr>
              <a:t>&lt;!ELEMENT last (#PCDATA)&gt;</a:t>
            </a:r>
          </a:p>
          <a:p>
            <a:pPr eaLnBrk="1" hangingPunct="1">
              <a:lnSpc>
                <a:spcPct val="80000"/>
              </a:lnSpc>
              <a:buFont typeface="Wingdings" pitchFamily="2" charset="2"/>
              <a:buNone/>
              <a:defRPr/>
            </a:pPr>
            <a:r>
              <a:rPr lang="en-US" sz="1800" dirty="0">
                <a:cs typeface="Arial" pitchFamily="34" charset="0"/>
              </a:rPr>
              <a:t>]&gt;</a:t>
            </a:r>
          </a:p>
        </p:txBody>
      </p:sp>
      <p:sp>
        <p:nvSpPr>
          <p:cNvPr id="12293" name="Rectangle 5"/>
          <p:cNvSpPr>
            <a:spLocks noChangeArrowheads="1"/>
          </p:cNvSpPr>
          <p:nvPr/>
        </p:nvSpPr>
        <p:spPr bwMode="auto">
          <a:xfrm>
            <a:off x="1752600" y="3505200"/>
            <a:ext cx="8726488" cy="3352800"/>
          </a:xfrm>
          <a:prstGeom prst="rect">
            <a:avLst/>
          </a:prstGeom>
          <a:solidFill>
            <a:srgbClr val="FFFFFF"/>
          </a:solidFill>
          <a:ln w="9525">
            <a:solidFill>
              <a:schemeClr val="tx1"/>
            </a:solidFill>
            <a:miter lim="800000"/>
            <a:headEnd/>
            <a:tailEnd/>
          </a:ln>
        </p:spPr>
        <p:txBody>
          <a:bodyPr/>
          <a:lstStyle/>
          <a:p>
            <a:pPr marL="342900" indent="-342900">
              <a:lnSpc>
                <a:spcPct val="80000"/>
              </a:lnSpc>
              <a:spcBef>
                <a:spcPct val="20000"/>
              </a:spcBef>
              <a:buClr>
                <a:schemeClr val="folHlink"/>
              </a:buClr>
              <a:buSzPct val="60000"/>
            </a:pPr>
            <a:r>
              <a:rPr lang="en-US" sz="2000" dirty="0"/>
              <a:t>&lt;?xml version = ‘1.0’ encoding=‘utf-8’&gt;</a:t>
            </a:r>
          </a:p>
          <a:p>
            <a:pPr marL="342900" indent="-342900">
              <a:spcBef>
                <a:spcPct val="20000"/>
              </a:spcBef>
              <a:buClr>
                <a:schemeClr val="folHlink"/>
              </a:buClr>
              <a:buSzPct val="60000"/>
            </a:pPr>
            <a:r>
              <a:rPr lang="en-US" sz="2000" dirty="0">
                <a:solidFill>
                  <a:srgbClr val="0000FF"/>
                </a:solidFill>
              </a:rPr>
              <a:t>&lt;</a:t>
            </a:r>
            <a:r>
              <a:rPr lang="en-US" dirty="0">
                <a:solidFill>
                  <a:srgbClr val="0000FF"/>
                </a:solidFill>
              </a:rPr>
              <a:t>!DOCTYPE </a:t>
            </a:r>
            <a:r>
              <a:rPr lang="en-US" sz="2000" dirty="0">
                <a:solidFill>
                  <a:srgbClr val="0000FF"/>
                </a:solidFill>
              </a:rPr>
              <a:t>instructor </a:t>
            </a:r>
            <a:r>
              <a:rPr lang="en-US" dirty="0">
                <a:solidFill>
                  <a:srgbClr val="0000FF"/>
                </a:solidFill>
              </a:rPr>
              <a:t>SYSTEM “</a:t>
            </a:r>
            <a:r>
              <a:rPr lang="en-US" sz="1600" dirty="0">
                <a:solidFill>
                  <a:srgbClr val="0000FF"/>
                </a:solidFill>
              </a:rPr>
              <a:t>http://venus.sod.asu.edu/</a:t>
            </a:r>
            <a:r>
              <a:rPr lang="en-US" sz="1600" dirty="0" err="1">
                <a:solidFill>
                  <a:srgbClr val="0000FF"/>
                </a:solidFill>
              </a:rPr>
              <a:t>WSRepository</a:t>
            </a:r>
            <a:r>
              <a:rPr lang="en-US" sz="1600" dirty="0">
                <a:solidFill>
                  <a:srgbClr val="0000FF"/>
                </a:solidFill>
              </a:rPr>
              <a:t>/xml/instructor.dtd</a:t>
            </a:r>
            <a:r>
              <a:rPr lang="en-US" dirty="0">
                <a:solidFill>
                  <a:srgbClr val="0000FF"/>
                </a:solidFill>
              </a:rPr>
              <a:t>”</a:t>
            </a:r>
            <a:r>
              <a:rPr lang="en-US" sz="2000" dirty="0">
                <a:solidFill>
                  <a:srgbClr val="0000FF"/>
                </a:solidFill>
              </a:rPr>
              <a:t>&gt;</a:t>
            </a:r>
            <a:endParaRPr lang="en-US" sz="2400" dirty="0">
              <a:solidFill>
                <a:srgbClr val="0000FF"/>
              </a:solidFill>
            </a:endParaRPr>
          </a:p>
          <a:p>
            <a:pPr marL="342900" indent="-342900">
              <a:lnSpc>
                <a:spcPct val="80000"/>
              </a:lnSpc>
              <a:spcBef>
                <a:spcPct val="20000"/>
              </a:spcBef>
              <a:buClr>
                <a:schemeClr val="folHlink"/>
              </a:buClr>
              <a:buSzPct val="60000"/>
            </a:pPr>
            <a:r>
              <a:rPr lang="en-US" sz="2000" dirty="0"/>
              <a:t>&lt;instructor&gt;</a:t>
            </a:r>
          </a:p>
          <a:p>
            <a:pPr marL="342900" indent="-342900">
              <a:lnSpc>
                <a:spcPct val="80000"/>
              </a:lnSpc>
              <a:spcBef>
                <a:spcPct val="20000"/>
              </a:spcBef>
              <a:buClr>
                <a:schemeClr val="folHlink"/>
              </a:buClr>
              <a:buSzPct val="60000"/>
            </a:pPr>
            <a:r>
              <a:rPr lang="en-US" sz="2000" dirty="0"/>
              <a:t>	&lt;name&gt;</a:t>
            </a:r>
          </a:p>
          <a:p>
            <a:pPr marL="342900" indent="-342900">
              <a:lnSpc>
                <a:spcPct val="80000"/>
              </a:lnSpc>
              <a:spcBef>
                <a:spcPct val="20000"/>
              </a:spcBef>
              <a:buClr>
                <a:schemeClr val="folHlink"/>
              </a:buClr>
              <a:buSzPct val="60000"/>
            </a:pPr>
            <a:r>
              <a:rPr lang="en-US" sz="2000" dirty="0"/>
              <a:t>		&lt;first&gt;Yinong&lt;/first&gt; &lt;last&gt;Chen&lt;/last&gt;</a:t>
            </a:r>
          </a:p>
          <a:p>
            <a:pPr marL="342900" indent="-342900">
              <a:lnSpc>
                <a:spcPct val="80000"/>
              </a:lnSpc>
              <a:spcBef>
                <a:spcPct val="20000"/>
              </a:spcBef>
              <a:buClr>
                <a:schemeClr val="folHlink"/>
              </a:buClr>
              <a:buSzPct val="60000"/>
            </a:pPr>
            <a:r>
              <a:rPr lang="en-US" sz="2000" dirty="0"/>
              <a:t>	&lt;/name&gt;</a:t>
            </a:r>
          </a:p>
          <a:p>
            <a:pPr marL="342900" indent="-342900">
              <a:lnSpc>
                <a:spcPct val="80000"/>
              </a:lnSpc>
              <a:spcBef>
                <a:spcPct val="20000"/>
              </a:spcBef>
              <a:buClr>
                <a:schemeClr val="folHlink"/>
              </a:buClr>
              <a:buSzPct val="60000"/>
            </a:pPr>
            <a:r>
              <a:rPr lang="en-US" sz="2000" dirty="0"/>
              <a:t>	&lt;course&gt;Distributed Software Development&lt;/course&gt;</a:t>
            </a:r>
          </a:p>
          <a:p>
            <a:pPr marL="342900" indent="-342900">
              <a:lnSpc>
                <a:spcPct val="80000"/>
              </a:lnSpc>
              <a:spcBef>
                <a:spcPct val="20000"/>
              </a:spcBef>
              <a:buClr>
                <a:schemeClr val="folHlink"/>
              </a:buClr>
              <a:buSzPct val="60000"/>
            </a:pPr>
            <a:r>
              <a:rPr lang="en-US" sz="2000" dirty="0"/>
              <a:t>	&lt;</a:t>
            </a:r>
            <a:r>
              <a:rPr lang="en-US" sz="2000" dirty="0" err="1"/>
              <a:t>officeHours</a:t>
            </a:r>
            <a:r>
              <a:rPr lang="en-US" sz="2000" dirty="0"/>
              <a:t>&gt;4&lt;/</a:t>
            </a:r>
            <a:r>
              <a:rPr lang="en-US" sz="2000" dirty="0" err="1"/>
              <a:t>officeHours</a:t>
            </a:r>
            <a:r>
              <a:rPr lang="en-US" sz="2000" dirty="0"/>
              <a:t>&gt;</a:t>
            </a:r>
          </a:p>
          <a:p>
            <a:pPr marL="342900" indent="-342900">
              <a:lnSpc>
                <a:spcPct val="80000"/>
              </a:lnSpc>
              <a:spcBef>
                <a:spcPct val="20000"/>
              </a:spcBef>
              <a:buClr>
                <a:schemeClr val="folHlink"/>
              </a:buClr>
              <a:buSzPct val="60000"/>
            </a:pPr>
            <a:r>
              <a:rPr lang="en-US" sz="2000" dirty="0"/>
              <a:t>	&lt;phone&gt;480-965 2769&lt;/phone&gt;</a:t>
            </a:r>
          </a:p>
          <a:p>
            <a:pPr marL="342900" indent="-342900">
              <a:lnSpc>
                <a:spcPct val="80000"/>
              </a:lnSpc>
              <a:spcBef>
                <a:spcPct val="20000"/>
              </a:spcBef>
              <a:buClr>
                <a:schemeClr val="folHlink"/>
              </a:buClr>
              <a:buSzPct val="60000"/>
            </a:pPr>
            <a:r>
              <a:rPr lang="en-US" sz="2000" dirty="0"/>
              <a:t>&lt;/instructor&gt;</a:t>
            </a:r>
          </a:p>
        </p:txBody>
      </p:sp>
      <p:sp>
        <p:nvSpPr>
          <p:cNvPr id="7" name="Rounded Rectangular Callout 6"/>
          <p:cNvSpPr>
            <a:spLocks noChangeArrowheads="1"/>
          </p:cNvSpPr>
          <p:nvPr/>
        </p:nvSpPr>
        <p:spPr bwMode="auto">
          <a:xfrm>
            <a:off x="8878888" y="1146176"/>
            <a:ext cx="1600200" cy="454025"/>
          </a:xfrm>
          <a:prstGeom prst="wedgeRoundRectCallout">
            <a:avLst>
              <a:gd name="adj1" fmla="val -63324"/>
              <a:gd name="adj2" fmla="val -97116"/>
              <a:gd name="adj3" fmla="val 16667"/>
            </a:avLst>
          </a:prstGeom>
          <a:solidFill>
            <a:srgbClr val="FFFFCC"/>
          </a:solidFill>
          <a:ln w="9525" algn="ctr">
            <a:solidFill>
              <a:schemeClr val="tx1"/>
            </a:solidFill>
            <a:round/>
            <a:headEnd/>
            <a:tailEnd/>
          </a:ln>
        </p:spPr>
        <p:txBody>
          <a:bodyPr/>
          <a:lstStyle/>
          <a:p>
            <a:r>
              <a:rPr lang="en-US">
                <a:solidFill>
                  <a:srgbClr val="C00000"/>
                </a:solidFill>
              </a:rPr>
              <a:t>instructor.dtd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9AB585A6-A648-482D-8DBC-46FD079AF07B}" type="slidenum">
              <a:rPr lang="en-US" smtClean="0"/>
              <a:pPr/>
              <a:t>81</a:t>
            </a:fld>
            <a:endParaRPr lang="en-US"/>
          </a:p>
        </p:txBody>
      </p:sp>
      <p:sp>
        <p:nvSpPr>
          <p:cNvPr id="13315" name="Rectangle 2"/>
          <p:cNvSpPr>
            <a:spLocks noGrp="1" noChangeArrowheads="1"/>
          </p:cNvSpPr>
          <p:nvPr>
            <p:ph type="title"/>
          </p:nvPr>
        </p:nvSpPr>
        <p:spPr/>
        <p:txBody>
          <a:bodyPr/>
          <a:lstStyle/>
          <a:p>
            <a:pPr eaLnBrk="1" hangingPunct="1"/>
            <a:r>
              <a:rPr lang="en-US" dirty="0"/>
              <a:t>Defining Attributes for an Element</a:t>
            </a:r>
          </a:p>
        </p:txBody>
      </p:sp>
      <p:sp>
        <p:nvSpPr>
          <p:cNvPr id="13316" name="Rectangle 3"/>
          <p:cNvSpPr>
            <a:spLocks noGrp="1" noChangeArrowheads="1"/>
          </p:cNvSpPr>
          <p:nvPr>
            <p:ph type="body" idx="1"/>
          </p:nvPr>
        </p:nvSpPr>
        <p:spPr>
          <a:xfrm>
            <a:off x="1752600" y="1257300"/>
            <a:ext cx="8229600" cy="1600200"/>
          </a:xfrm>
          <a:solidFill>
            <a:srgbClr val="FFFFFF"/>
          </a:solidFill>
          <a:ln>
            <a:solidFill>
              <a:schemeClr val="tx1"/>
            </a:solidFill>
          </a:ln>
        </p:spPr>
        <p:txBody>
          <a:bodyPr>
            <a:normAutofit fontScale="92500" lnSpcReduction="20000"/>
          </a:bodyPr>
          <a:lstStyle/>
          <a:p>
            <a:pPr>
              <a:lnSpc>
                <a:spcPct val="80000"/>
              </a:lnSpc>
              <a:buNone/>
              <a:tabLst>
                <a:tab pos="2227263" algn="l"/>
                <a:tab pos="3319463" algn="l"/>
              </a:tabLst>
            </a:pPr>
            <a:r>
              <a:rPr lang="en-US" sz="2000" dirty="0"/>
              <a:t>&lt;!EMEMENT course (#PCDATA)&gt;</a:t>
            </a:r>
          </a:p>
          <a:p>
            <a:pPr>
              <a:lnSpc>
                <a:spcPct val="80000"/>
              </a:lnSpc>
              <a:buNone/>
              <a:tabLst>
                <a:tab pos="2227263" algn="l"/>
                <a:tab pos="3319463" algn="l"/>
              </a:tabLst>
            </a:pPr>
            <a:r>
              <a:rPr lang="en-US" sz="2000" dirty="0"/>
              <a:t>&lt;</a:t>
            </a:r>
            <a:r>
              <a:rPr lang="en-US" sz="2000" dirty="0">
                <a:solidFill>
                  <a:srgbClr val="990000"/>
                </a:solidFill>
              </a:rPr>
              <a:t>!ATTLIST </a:t>
            </a:r>
            <a:r>
              <a:rPr lang="en-US" sz="2000" dirty="0"/>
              <a:t>course	level 	CDATA	#REQUIRED</a:t>
            </a:r>
          </a:p>
          <a:p>
            <a:pPr>
              <a:lnSpc>
                <a:spcPct val="80000"/>
              </a:lnSpc>
              <a:buNone/>
              <a:tabLst>
                <a:tab pos="2227263" algn="l"/>
                <a:tab pos="3319463" algn="l"/>
              </a:tabLst>
            </a:pPr>
            <a:r>
              <a:rPr lang="en-US" sz="2000" dirty="0"/>
              <a:t>		text 	CDATA	#IMPLIED</a:t>
            </a:r>
          </a:p>
          <a:p>
            <a:pPr>
              <a:lnSpc>
                <a:spcPct val="80000"/>
              </a:lnSpc>
              <a:buNone/>
              <a:tabLst>
                <a:tab pos="2227263" algn="l"/>
                <a:tab pos="3319463" algn="l"/>
              </a:tabLst>
            </a:pPr>
            <a:r>
              <a:rPr lang="en-US" sz="2000" dirty="0"/>
              <a:t>		campus 	CDATA	“Tempe”</a:t>
            </a:r>
          </a:p>
          <a:p>
            <a:pPr>
              <a:lnSpc>
                <a:spcPct val="80000"/>
              </a:lnSpc>
              <a:buNone/>
              <a:tabLst>
                <a:tab pos="2227263" algn="l"/>
                <a:tab pos="3082925" algn="l"/>
              </a:tabLst>
            </a:pPr>
            <a:r>
              <a:rPr lang="en-US" sz="2000" dirty="0"/>
              <a:t>&gt;</a:t>
            </a:r>
          </a:p>
        </p:txBody>
      </p:sp>
      <p:sp>
        <p:nvSpPr>
          <p:cNvPr id="505860" name="Rectangle 4"/>
          <p:cNvSpPr>
            <a:spLocks noChangeArrowheads="1"/>
          </p:cNvSpPr>
          <p:nvPr/>
        </p:nvSpPr>
        <p:spPr bwMode="auto">
          <a:xfrm>
            <a:off x="1752600" y="4191000"/>
            <a:ext cx="8229600" cy="1828800"/>
          </a:xfrm>
          <a:prstGeom prst="rect">
            <a:avLst/>
          </a:prstGeom>
          <a:solidFill>
            <a:srgbClr val="FFFFFF"/>
          </a:solidFill>
          <a:ln w="9525">
            <a:solidFill>
              <a:schemeClr val="tx1"/>
            </a:solidFill>
            <a:miter lim="800000"/>
            <a:headEnd/>
            <a:tailEnd/>
          </a:ln>
        </p:spPr>
        <p:txBody>
          <a:bodyPr/>
          <a:lstStyle/>
          <a:p>
            <a:pPr marL="342900" indent="-342900">
              <a:lnSpc>
                <a:spcPct val="80000"/>
              </a:lnSpc>
              <a:spcBef>
                <a:spcPct val="20000"/>
              </a:spcBef>
              <a:buClr>
                <a:schemeClr val="folHlink"/>
              </a:buClr>
              <a:buSzPct val="60000"/>
            </a:pPr>
            <a:r>
              <a:rPr lang="en-US" sz="2000" dirty="0">
                <a:solidFill>
                  <a:srgbClr val="0000FF"/>
                </a:solidFill>
              </a:rPr>
              <a:t>&lt;</a:t>
            </a:r>
            <a:r>
              <a:rPr lang="en-US" sz="2000" dirty="0"/>
              <a:t>course</a:t>
            </a:r>
          </a:p>
          <a:p>
            <a:pPr marL="342900" indent="-342900">
              <a:lnSpc>
                <a:spcPct val="80000"/>
              </a:lnSpc>
              <a:spcBef>
                <a:spcPct val="20000"/>
              </a:spcBef>
              <a:buClr>
                <a:schemeClr val="folHlink"/>
              </a:buClr>
              <a:buSzPct val="60000"/>
            </a:pPr>
            <a:r>
              <a:rPr lang="en-US" sz="2000" dirty="0"/>
              <a:t>	level = “senior”</a:t>
            </a:r>
          </a:p>
          <a:p>
            <a:pPr marL="342900" indent="-342900">
              <a:lnSpc>
                <a:spcPct val="80000"/>
              </a:lnSpc>
              <a:spcBef>
                <a:spcPct val="20000"/>
              </a:spcBef>
              <a:buClr>
                <a:schemeClr val="folHlink"/>
              </a:buClr>
              <a:buSzPct val="60000"/>
            </a:pPr>
            <a:r>
              <a:rPr lang="en-US" sz="2000" dirty="0"/>
              <a:t>	text = “Service-Oriented Architecture </a:t>
            </a:r>
            <a:r>
              <a:rPr lang="en-US" sz="2000" dirty="0">
                <a:solidFill>
                  <a:srgbClr val="C00000"/>
                </a:solidFill>
              </a:rPr>
              <a:t>&amp;</a:t>
            </a:r>
            <a:r>
              <a:rPr lang="en-US" sz="2000" dirty="0"/>
              <a:t> Computing”</a:t>
            </a:r>
          </a:p>
          <a:p>
            <a:pPr marL="342900" indent="-342900">
              <a:lnSpc>
                <a:spcPct val="80000"/>
              </a:lnSpc>
              <a:spcBef>
                <a:spcPct val="20000"/>
              </a:spcBef>
              <a:buClr>
                <a:schemeClr val="folHlink"/>
              </a:buClr>
              <a:buSzPct val="60000"/>
            </a:pPr>
            <a:r>
              <a:rPr lang="en-US" sz="2000" dirty="0"/>
              <a:t>	</a:t>
            </a:r>
            <a:r>
              <a:rPr lang="en-US" sz="2000" dirty="0">
                <a:solidFill>
                  <a:srgbClr val="008000"/>
                </a:solidFill>
              </a:rPr>
              <a:t>campus = “Downtown” </a:t>
            </a:r>
            <a:r>
              <a:rPr lang="en-US" sz="2000" dirty="0">
                <a:solidFill>
                  <a:srgbClr val="0000FF"/>
                </a:solidFill>
              </a:rPr>
              <a:t>&gt;</a:t>
            </a:r>
          </a:p>
          <a:p>
            <a:pPr marL="342900" indent="-342900">
              <a:lnSpc>
                <a:spcPct val="80000"/>
              </a:lnSpc>
              <a:spcBef>
                <a:spcPct val="20000"/>
              </a:spcBef>
              <a:buClr>
                <a:schemeClr val="folHlink"/>
              </a:buClr>
              <a:buSzPct val="60000"/>
            </a:pPr>
            <a:r>
              <a:rPr lang="en-US" sz="2000" dirty="0"/>
              <a:t>	Distributed Software Development</a:t>
            </a:r>
            <a:endParaRPr lang="en-US" sz="2000" dirty="0">
              <a:solidFill>
                <a:srgbClr val="008000"/>
              </a:solidFill>
            </a:endParaRPr>
          </a:p>
          <a:p>
            <a:pPr marL="342900" indent="-342900">
              <a:lnSpc>
                <a:spcPct val="80000"/>
              </a:lnSpc>
              <a:spcBef>
                <a:spcPct val="20000"/>
              </a:spcBef>
              <a:buClr>
                <a:schemeClr val="folHlink"/>
              </a:buClr>
              <a:buSzPct val="60000"/>
            </a:pPr>
            <a:r>
              <a:rPr lang="en-US" sz="2000" dirty="0"/>
              <a:t>&lt;/course&gt;</a:t>
            </a:r>
          </a:p>
        </p:txBody>
      </p:sp>
      <p:sp>
        <p:nvSpPr>
          <p:cNvPr id="13318" name="Rectangle 5"/>
          <p:cNvSpPr>
            <a:spLocks noChangeArrowheads="1"/>
          </p:cNvSpPr>
          <p:nvPr/>
        </p:nvSpPr>
        <p:spPr bwMode="auto">
          <a:xfrm>
            <a:off x="1676400" y="852488"/>
            <a:ext cx="1452514" cy="369332"/>
          </a:xfrm>
          <a:prstGeom prst="rect">
            <a:avLst/>
          </a:prstGeom>
          <a:solidFill>
            <a:schemeClr val="bg1"/>
          </a:solidFill>
          <a:ln w="9525">
            <a:noFill/>
            <a:miter lim="800000"/>
            <a:headEnd/>
            <a:tailEnd/>
          </a:ln>
        </p:spPr>
        <p:txBody>
          <a:bodyPr wrap="none">
            <a:spAutoFit/>
          </a:bodyPr>
          <a:lstStyle/>
          <a:p>
            <a:r>
              <a:rPr lang="en-US"/>
              <a:t>instructor.dtd</a:t>
            </a:r>
          </a:p>
        </p:txBody>
      </p:sp>
      <p:sp>
        <p:nvSpPr>
          <p:cNvPr id="505862" name="AutoShape 6"/>
          <p:cNvSpPr>
            <a:spLocks noChangeArrowheads="1"/>
          </p:cNvSpPr>
          <p:nvPr/>
        </p:nvSpPr>
        <p:spPr bwMode="auto">
          <a:xfrm>
            <a:off x="4572000" y="2743200"/>
            <a:ext cx="2362200" cy="990600"/>
          </a:xfrm>
          <a:prstGeom prst="wedgeEllipseCallout">
            <a:avLst>
              <a:gd name="adj1" fmla="val 48319"/>
              <a:gd name="adj2" fmla="val -74037"/>
            </a:avLst>
          </a:prstGeom>
          <a:solidFill>
            <a:srgbClr val="FFFFCC"/>
          </a:solidFill>
          <a:ln w="9525">
            <a:solidFill>
              <a:schemeClr val="tx1"/>
            </a:solidFill>
            <a:miter lim="800000"/>
            <a:headEnd/>
            <a:tailEnd/>
          </a:ln>
        </p:spPr>
        <p:txBody>
          <a:bodyPr/>
          <a:lstStyle/>
          <a:p>
            <a:pPr algn="ctr"/>
            <a:r>
              <a:rPr lang="en-US"/>
              <a:t>Default value if not provides</a:t>
            </a:r>
          </a:p>
        </p:txBody>
      </p:sp>
      <p:sp>
        <p:nvSpPr>
          <p:cNvPr id="505863" name="AutoShape 7"/>
          <p:cNvSpPr>
            <a:spLocks noChangeArrowheads="1"/>
          </p:cNvSpPr>
          <p:nvPr/>
        </p:nvSpPr>
        <p:spPr bwMode="auto">
          <a:xfrm>
            <a:off x="8382000" y="2247900"/>
            <a:ext cx="2057400" cy="1485900"/>
          </a:xfrm>
          <a:prstGeom prst="wedgeEllipseCallout">
            <a:avLst>
              <a:gd name="adj1" fmla="val -84333"/>
              <a:gd name="adj2" fmla="val -60602"/>
            </a:avLst>
          </a:prstGeom>
          <a:solidFill>
            <a:srgbClr val="FFFFCC"/>
          </a:solidFill>
          <a:ln w="9525">
            <a:solidFill>
              <a:schemeClr val="tx1"/>
            </a:solidFill>
            <a:miter lim="800000"/>
            <a:headEnd/>
            <a:tailEnd/>
          </a:ln>
        </p:spPr>
        <p:txBody>
          <a:bodyPr/>
          <a:lstStyle/>
          <a:p>
            <a:pPr algn="ctr"/>
            <a:r>
              <a:rPr lang="en-US"/>
              <a:t>Attribute is optional, no default provided</a:t>
            </a:r>
          </a:p>
        </p:txBody>
      </p:sp>
      <p:sp>
        <p:nvSpPr>
          <p:cNvPr id="9" name="AutoShape 7"/>
          <p:cNvSpPr>
            <a:spLocks noChangeArrowheads="1"/>
          </p:cNvSpPr>
          <p:nvPr/>
        </p:nvSpPr>
        <p:spPr bwMode="auto">
          <a:xfrm>
            <a:off x="6324600" y="3733800"/>
            <a:ext cx="2057400" cy="914400"/>
          </a:xfrm>
          <a:prstGeom prst="wedgeEllipseCallout">
            <a:avLst>
              <a:gd name="adj1" fmla="val -55310"/>
              <a:gd name="adj2" fmla="val 69741"/>
            </a:avLst>
          </a:prstGeom>
          <a:solidFill>
            <a:srgbClr val="CCECFF"/>
          </a:solidFill>
          <a:ln w="9525">
            <a:solidFill>
              <a:schemeClr val="tx1"/>
            </a:solidFill>
            <a:miter lim="800000"/>
            <a:headEnd/>
            <a:tailEnd/>
          </a:ln>
        </p:spPr>
        <p:txBody>
          <a:bodyPr/>
          <a:lstStyle/>
          <a:p>
            <a:pPr algn="ctr"/>
            <a:r>
              <a:rPr lang="en-US" dirty="0"/>
              <a:t>Any data allowed</a:t>
            </a:r>
          </a:p>
        </p:txBody>
      </p:sp>
      <p:sp>
        <p:nvSpPr>
          <p:cNvPr id="10" name="AutoShape 7"/>
          <p:cNvSpPr>
            <a:spLocks noChangeArrowheads="1"/>
          </p:cNvSpPr>
          <p:nvPr/>
        </p:nvSpPr>
        <p:spPr bwMode="auto">
          <a:xfrm>
            <a:off x="7162800" y="5410200"/>
            <a:ext cx="2667000" cy="1143000"/>
          </a:xfrm>
          <a:prstGeom prst="wedgeEllipseCallout">
            <a:avLst>
              <a:gd name="adj1" fmla="val -99934"/>
              <a:gd name="adj2" fmla="val -36343"/>
            </a:avLst>
          </a:prstGeom>
          <a:solidFill>
            <a:srgbClr val="CCECFF"/>
          </a:solidFill>
          <a:ln w="9525">
            <a:solidFill>
              <a:schemeClr val="tx1"/>
            </a:solidFill>
            <a:miter lim="800000"/>
            <a:headEnd/>
            <a:tailEnd/>
          </a:ln>
        </p:spPr>
        <p:txBody>
          <a:bodyPr/>
          <a:lstStyle/>
          <a:p>
            <a:pPr algn="ctr"/>
            <a:r>
              <a:rPr lang="en-US" dirty="0"/>
              <a:t>Must be </a:t>
            </a:r>
            <a:r>
              <a:rPr lang="en-US" dirty="0">
                <a:solidFill>
                  <a:srgbClr val="0000FF"/>
                </a:solidFill>
              </a:rPr>
              <a:t>PCDATA</a:t>
            </a:r>
            <a:r>
              <a:rPr lang="en-US" dirty="0"/>
              <a:t>, see previous page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05863"/>
                                        </p:tgtEl>
                                        <p:attrNameLst>
                                          <p:attrName>style.visibility</p:attrName>
                                        </p:attrNameLst>
                                      </p:cBhvr>
                                      <p:to>
                                        <p:strVal val="visible"/>
                                      </p:to>
                                    </p:set>
                                    <p:animEffect transition="in" filter="wipe(up)">
                                      <p:cBhvr>
                                        <p:cTn id="7" dur="500"/>
                                        <p:tgtEl>
                                          <p:spTgt spid="50586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5862"/>
                                        </p:tgtEl>
                                        <p:attrNameLst>
                                          <p:attrName>style.visibility</p:attrName>
                                        </p:attrNameLst>
                                      </p:cBhvr>
                                      <p:to>
                                        <p:strVal val="visible"/>
                                      </p:to>
                                    </p:set>
                                    <p:animEffect transition="in" filter="wipe(up)">
                                      <p:cBhvr>
                                        <p:cTn id="11" dur="500"/>
                                        <p:tgtEl>
                                          <p:spTgt spid="5058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05860"/>
                                        </p:tgtEl>
                                        <p:attrNameLst>
                                          <p:attrName>style.visibility</p:attrName>
                                        </p:attrNameLst>
                                      </p:cBhvr>
                                      <p:to>
                                        <p:strVal val="visible"/>
                                      </p:to>
                                    </p:set>
                                    <p:animEffect transition="in" filter="wipe(left)">
                                      <p:cBhvr>
                                        <p:cTn id="16" dur="500"/>
                                        <p:tgtEl>
                                          <p:spTgt spid="5058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0" grpId="0" animBg="1"/>
      <p:bldP spid="505862" grpId="0" animBg="1"/>
      <p:bldP spid="505863" grpId="0" animBg="1"/>
      <p:bldP spid="9" grpId="0" animBg="1"/>
      <p:bldP spid="1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noFill/>
        </p:spPr>
        <p:txBody>
          <a:bodyPr/>
          <a:lstStyle/>
          <a:p>
            <a:fld id="{2C68FE72-653C-4B35-A7C2-0030A6C62612}" type="slidenum">
              <a:rPr lang="en-US" smtClean="0"/>
              <a:pPr/>
              <a:t>82</a:t>
            </a:fld>
            <a:endParaRPr lang="en-US"/>
          </a:p>
        </p:txBody>
      </p:sp>
      <p:sp>
        <p:nvSpPr>
          <p:cNvPr id="14339" name="Rectangle 4"/>
          <p:cNvSpPr>
            <a:spLocks noGrp="1" noChangeArrowheads="1"/>
          </p:cNvSpPr>
          <p:nvPr>
            <p:ph type="title"/>
          </p:nvPr>
        </p:nvSpPr>
        <p:spPr/>
        <p:txBody>
          <a:bodyPr/>
          <a:lstStyle/>
          <a:p>
            <a:pPr eaLnBrk="1" hangingPunct="1"/>
            <a:r>
              <a:rPr lang="en-US" dirty="0"/>
              <a:t>DTD Vocabulary (Namespace) </a:t>
            </a:r>
          </a:p>
        </p:txBody>
      </p:sp>
      <p:sp>
        <p:nvSpPr>
          <p:cNvPr id="14340" name="AutoShape 6"/>
          <p:cNvSpPr>
            <a:spLocks noChangeArrowheads="1"/>
          </p:cNvSpPr>
          <p:nvPr/>
        </p:nvSpPr>
        <p:spPr bwMode="auto">
          <a:xfrm>
            <a:off x="2971800" y="1752600"/>
            <a:ext cx="2895600" cy="2514600"/>
          </a:xfrm>
          <a:prstGeom prst="flowChartMagneticDisk">
            <a:avLst/>
          </a:prstGeom>
          <a:solidFill>
            <a:schemeClr val="bg1"/>
          </a:solidFill>
          <a:ln w="9525">
            <a:solidFill>
              <a:schemeClr val="tx1"/>
            </a:solidFill>
            <a:round/>
            <a:headEnd/>
            <a:tailEnd/>
          </a:ln>
        </p:spPr>
        <p:txBody>
          <a:bodyPr wrap="none" anchor="ctr"/>
          <a:lstStyle/>
          <a:p>
            <a:endParaRPr lang="en-US"/>
          </a:p>
        </p:txBody>
      </p:sp>
      <p:sp>
        <p:nvSpPr>
          <p:cNvPr id="14341" name="Rectangle 7"/>
          <p:cNvSpPr>
            <a:spLocks noChangeArrowheads="1"/>
          </p:cNvSpPr>
          <p:nvPr/>
        </p:nvSpPr>
        <p:spPr bwMode="auto">
          <a:xfrm>
            <a:off x="4549775" y="2802346"/>
            <a:ext cx="945772" cy="276999"/>
          </a:xfrm>
          <a:prstGeom prst="rect">
            <a:avLst/>
          </a:prstGeom>
          <a:noFill/>
          <a:ln w="9525">
            <a:noFill/>
            <a:miter lim="800000"/>
            <a:headEnd/>
            <a:tailEnd/>
          </a:ln>
        </p:spPr>
        <p:txBody>
          <a:bodyPr wrap="none" lIns="0" tIns="0" rIns="0" bIns="0" anchor="ctr">
            <a:spAutoFit/>
          </a:bodyPr>
          <a:lstStyle/>
          <a:p>
            <a:pPr eaLnBrk="1" hangingPunct="1"/>
            <a:r>
              <a:rPr lang="en-US"/>
              <a:t>ELEMENT </a:t>
            </a:r>
          </a:p>
        </p:txBody>
      </p:sp>
      <p:sp>
        <p:nvSpPr>
          <p:cNvPr id="14342" name="Rectangle 8"/>
          <p:cNvSpPr>
            <a:spLocks noChangeArrowheads="1"/>
          </p:cNvSpPr>
          <p:nvPr/>
        </p:nvSpPr>
        <p:spPr bwMode="auto">
          <a:xfrm>
            <a:off x="4549775" y="3565933"/>
            <a:ext cx="767390" cy="276999"/>
          </a:xfrm>
          <a:prstGeom prst="rect">
            <a:avLst/>
          </a:prstGeom>
          <a:noFill/>
          <a:ln w="9525">
            <a:noFill/>
            <a:miter lim="800000"/>
            <a:headEnd/>
            <a:tailEnd/>
          </a:ln>
        </p:spPr>
        <p:txBody>
          <a:bodyPr wrap="none" lIns="0" tIns="0" rIns="0" bIns="0" anchor="ctr">
            <a:spAutoFit/>
          </a:bodyPr>
          <a:lstStyle/>
          <a:p>
            <a:pPr eaLnBrk="1" hangingPunct="1"/>
            <a:r>
              <a:rPr lang="en-US"/>
              <a:t>ATTLIST </a:t>
            </a:r>
          </a:p>
        </p:txBody>
      </p:sp>
      <p:sp>
        <p:nvSpPr>
          <p:cNvPr id="14343" name="Rectangle 9"/>
          <p:cNvSpPr>
            <a:spLocks noChangeArrowheads="1"/>
          </p:cNvSpPr>
          <p:nvPr/>
        </p:nvSpPr>
        <p:spPr bwMode="auto">
          <a:xfrm>
            <a:off x="3267076" y="3565933"/>
            <a:ext cx="891911" cy="276999"/>
          </a:xfrm>
          <a:prstGeom prst="rect">
            <a:avLst/>
          </a:prstGeom>
          <a:noFill/>
          <a:ln w="9525">
            <a:noFill/>
            <a:miter lim="800000"/>
            <a:headEnd/>
            <a:tailEnd/>
          </a:ln>
        </p:spPr>
        <p:txBody>
          <a:bodyPr wrap="none" lIns="0" tIns="0" rIns="0" bIns="0" anchor="ctr">
            <a:spAutoFit/>
          </a:bodyPr>
          <a:lstStyle/>
          <a:p>
            <a:pPr eaLnBrk="1" hangingPunct="1"/>
            <a:r>
              <a:rPr lang="en-US"/>
              <a:t>#PCDATA </a:t>
            </a:r>
          </a:p>
        </p:txBody>
      </p:sp>
      <p:sp>
        <p:nvSpPr>
          <p:cNvPr id="14344" name="Rectangle 10"/>
          <p:cNvSpPr>
            <a:spLocks noChangeArrowheads="1"/>
          </p:cNvSpPr>
          <p:nvPr/>
        </p:nvSpPr>
        <p:spPr bwMode="auto">
          <a:xfrm>
            <a:off x="3425825" y="1933983"/>
            <a:ext cx="657872" cy="276999"/>
          </a:xfrm>
          <a:prstGeom prst="rect">
            <a:avLst/>
          </a:prstGeom>
          <a:noFill/>
          <a:ln w="9525">
            <a:noFill/>
            <a:miter lim="800000"/>
            <a:headEnd/>
            <a:tailEnd/>
          </a:ln>
        </p:spPr>
        <p:txBody>
          <a:bodyPr wrap="none" lIns="0" tIns="0" rIns="0" bIns="0" anchor="ctr">
            <a:spAutoFit/>
          </a:bodyPr>
          <a:lstStyle/>
          <a:p>
            <a:pPr eaLnBrk="1" hangingPunct="1"/>
            <a:r>
              <a:rPr lang="en-US"/>
              <a:t>CDATA </a:t>
            </a:r>
          </a:p>
        </p:txBody>
      </p:sp>
      <p:sp>
        <p:nvSpPr>
          <p:cNvPr id="14345" name="Rectangle 11"/>
          <p:cNvSpPr>
            <a:spLocks noChangeArrowheads="1"/>
          </p:cNvSpPr>
          <p:nvPr/>
        </p:nvSpPr>
        <p:spPr bwMode="auto">
          <a:xfrm>
            <a:off x="3667126" y="3076983"/>
            <a:ext cx="708527" cy="276999"/>
          </a:xfrm>
          <a:prstGeom prst="rect">
            <a:avLst/>
          </a:prstGeom>
          <a:noFill/>
          <a:ln w="9525">
            <a:noFill/>
            <a:miter lim="800000"/>
            <a:headEnd/>
            <a:tailEnd/>
          </a:ln>
        </p:spPr>
        <p:txBody>
          <a:bodyPr wrap="none" lIns="0" tIns="0" rIns="0" bIns="0" anchor="ctr">
            <a:spAutoFit/>
          </a:bodyPr>
          <a:lstStyle/>
          <a:p>
            <a:pPr eaLnBrk="1" hangingPunct="1"/>
            <a:r>
              <a:rPr lang="en-US"/>
              <a:t>ENTITY </a:t>
            </a:r>
          </a:p>
        </p:txBody>
      </p:sp>
      <p:sp>
        <p:nvSpPr>
          <p:cNvPr id="14346" name="Rectangle 12"/>
          <p:cNvSpPr>
            <a:spLocks noChangeArrowheads="1"/>
          </p:cNvSpPr>
          <p:nvPr/>
        </p:nvSpPr>
        <p:spPr bwMode="auto">
          <a:xfrm>
            <a:off x="3352800" y="2665821"/>
            <a:ext cx="253274" cy="276999"/>
          </a:xfrm>
          <a:prstGeom prst="rect">
            <a:avLst/>
          </a:prstGeom>
          <a:noFill/>
          <a:ln w="9525">
            <a:noFill/>
            <a:miter lim="800000"/>
            <a:headEnd/>
            <a:tailEnd/>
          </a:ln>
        </p:spPr>
        <p:txBody>
          <a:bodyPr wrap="none" lIns="0" tIns="0" rIns="0" bIns="0" anchor="ctr">
            <a:spAutoFit/>
          </a:bodyPr>
          <a:lstStyle/>
          <a:p>
            <a:pPr eaLnBrk="1" hangingPunct="1"/>
            <a:r>
              <a:rPr lang="en-US"/>
              <a:t>ID </a:t>
            </a:r>
          </a:p>
        </p:txBody>
      </p:sp>
      <p:sp>
        <p:nvSpPr>
          <p:cNvPr id="14347" name="Rectangle 13"/>
          <p:cNvSpPr>
            <a:spLocks noChangeArrowheads="1"/>
          </p:cNvSpPr>
          <p:nvPr/>
        </p:nvSpPr>
        <p:spPr bwMode="auto">
          <a:xfrm>
            <a:off x="4343400" y="2132421"/>
            <a:ext cx="1038618" cy="276999"/>
          </a:xfrm>
          <a:prstGeom prst="rect">
            <a:avLst/>
          </a:prstGeom>
          <a:noFill/>
          <a:ln w="9525">
            <a:noFill/>
            <a:miter lim="800000"/>
            <a:headEnd/>
            <a:tailEnd/>
          </a:ln>
        </p:spPr>
        <p:txBody>
          <a:bodyPr wrap="none" lIns="0" tIns="0" rIns="0" bIns="0" anchor="ctr">
            <a:spAutoFit/>
          </a:bodyPr>
          <a:lstStyle/>
          <a:p>
            <a:pPr eaLnBrk="1" hangingPunct="1"/>
            <a:r>
              <a:rPr lang="en-US"/>
              <a:t>NMTOKEN </a:t>
            </a:r>
          </a:p>
        </p:txBody>
      </p:sp>
      <p:sp>
        <p:nvSpPr>
          <p:cNvPr id="14348" name="Rectangle 14"/>
          <p:cNvSpPr>
            <a:spLocks noChangeArrowheads="1"/>
          </p:cNvSpPr>
          <p:nvPr/>
        </p:nvSpPr>
        <p:spPr bwMode="auto">
          <a:xfrm>
            <a:off x="2460626" y="4413250"/>
            <a:ext cx="3783013" cy="1200150"/>
          </a:xfrm>
          <a:prstGeom prst="rect">
            <a:avLst/>
          </a:prstGeom>
          <a:noFill/>
          <a:ln w="9525">
            <a:noFill/>
            <a:miter lim="800000"/>
            <a:headEnd/>
            <a:tailEnd/>
          </a:ln>
        </p:spPr>
        <p:txBody>
          <a:bodyPr anchor="ctr">
            <a:spAutoFit/>
          </a:bodyPr>
          <a:lstStyle/>
          <a:p>
            <a:pPr algn="ctr"/>
            <a:r>
              <a:rPr lang="en-US" sz="2400" dirty="0"/>
              <a:t>This is the vocabulary that DTD provides to define your new vocabulary</a:t>
            </a:r>
          </a:p>
        </p:txBody>
      </p:sp>
      <p:grpSp>
        <p:nvGrpSpPr>
          <p:cNvPr id="2" name="Group 26"/>
          <p:cNvGrpSpPr>
            <a:grpSpLocks/>
          </p:cNvGrpSpPr>
          <p:nvPr/>
        </p:nvGrpSpPr>
        <p:grpSpPr bwMode="auto">
          <a:xfrm>
            <a:off x="6759575" y="898526"/>
            <a:ext cx="2971800" cy="2652713"/>
            <a:chOff x="3298" y="566"/>
            <a:chExt cx="1872" cy="1671"/>
          </a:xfrm>
        </p:grpSpPr>
        <p:sp>
          <p:nvSpPr>
            <p:cNvPr id="14351" name="AutoShape 17"/>
            <p:cNvSpPr>
              <a:spLocks noChangeArrowheads="1"/>
            </p:cNvSpPr>
            <p:nvPr/>
          </p:nvSpPr>
          <p:spPr bwMode="auto">
            <a:xfrm>
              <a:off x="3298" y="797"/>
              <a:ext cx="1872" cy="1440"/>
            </a:xfrm>
            <a:prstGeom prst="cloudCallout">
              <a:avLst>
                <a:gd name="adj1" fmla="val -71690"/>
                <a:gd name="adj2" fmla="val 40625"/>
              </a:avLst>
            </a:prstGeom>
            <a:solidFill>
              <a:srgbClr val="FFFFCC"/>
            </a:solidFill>
            <a:ln w="9525">
              <a:solidFill>
                <a:schemeClr val="tx1"/>
              </a:solidFill>
              <a:round/>
              <a:headEnd/>
              <a:tailEnd/>
            </a:ln>
          </p:spPr>
          <p:txBody>
            <a:bodyPr/>
            <a:lstStyle/>
            <a:p>
              <a:pPr algn="ctr"/>
              <a:endParaRPr lang="en-GB"/>
            </a:p>
          </p:txBody>
        </p:sp>
        <p:sp>
          <p:nvSpPr>
            <p:cNvPr id="14352" name="Rectangle 18"/>
            <p:cNvSpPr>
              <a:spLocks noChangeArrowheads="1"/>
            </p:cNvSpPr>
            <p:nvPr/>
          </p:nvSpPr>
          <p:spPr bwMode="auto">
            <a:xfrm>
              <a:off x="3456" y="1373"/>
              <a:ext cx="693" cy="233"/>
            </a:xfrm>
            <a:prstGeom prst="rect">
              <a:avLst/>
            </a:prstGeom>
            <a:noFill/>
            <a:ln w="9525">
              <a:noFill/>
              <a:miter lim="800000"/>
              <a:headEnd/>
              <a:tailEnd/>
            </a:ln>
          </p:spPr>
          <p:txBody>
            <a:bodyPr wrap="none">
              <a:spAutoFit/>
            </a:bodyPr>
            <a:lstStyle/>
            <a:p>
              <a:r>
                <a:rPr lang="en-US"/>
                <a:t>instructor</a:t>
              </a:r>
            </a:p>
          </p:txBody>
        </p:sp>
        <p:sp>
          <p:nvSpPr>
            <p:cNvPr id="14353" name="Rectangle 19"/>
            <p:cNvSpPr>
              <a:spLocks noChangeArrowheads="1"/>
            </p:cNvSpPr>
            <p:nvPr/>
          </p:nvSpPr>
          <p:spPr bwMode="auto">
            <a:xfrm>
              <a:off x="3910" y="1114"/>
              <a:ext cx="452" cy="233"/>
            </a:xfrm>
            <a:prstGeom prst="rect">
              <a:avLst/>
            </a:prstGeom>
            <a:noFill/>
            <a:ln w="9525">
              <a:noFill/>
              <a:miter lim="800000"/>
              <a:headEnd/>
              <a:tailEnd/>
            </a:ln>
          </p:spPr>
          <p:txBody>
            <a:bodyPr wrap="none">
              <a:spAutoFit/>
            </a:bodyPr>
            <a:lstStyle/>
            <a:p>
              <a:r>
                <a:rPr lang="en-US"/>
                <a:t>name</a:t>
              </a:r>
            </a:p>
          </p:txBody>
        </p:sp>
        <p:sp>
          <p:nvSpPr>
            <p:cNvPr id="14354" name="Text Box 20"/>
            <p:cNvSpPr txBox="1">
              <a:spLocks noChangeArrowheads="1"/>
            </p:cNvSpPr>
            <p:nvPr/>
          </p:nvSpPr>
          <p:spPr bwMode="auto">
            <a:xfrm>
              <a:off x="4532" y="1576"/>
              <a:ext cx="348" cy="231"/>
            </a:xfrm>
            <a:prstGeom prst="rect">
              <a:avLst/>
            </a:prstGeom>
            <a:noFill/>
            <a:ln w="9525">
              <a:noFill/>
              <a:miter lim="800000"/>
              <a:headEnd/>
              <a:tailEnd/>
            </a:ln>
          </p:spPr>
          <p:txBody>
            <a:bodyPr wrap="none">
              <a:spAutoFit/>
            </a:bodyPr>
            <a:lstStyle/>
            <a:p>
              <a:r>
                <a:rPr lang="en-US"/>
                <a:t>first</a:t>
              </a:r>
            </a:p>
          </p:txBody>
        </p:sp>
        <p:sp>
          <p:nvSpPr>
            <p:cNvPr id="14355" name="Text Box 21"/>
            <p:cNvSpPr txBox="1">
              <a:spLocks noChangeArrowheads="1"/>
            </p:cNvSpPr>
            <p:nvPr/>
          </p:nvSpPr>
          <p:spPr bwMode="auto">
            <a:xfrm>
              <a:off x="4314" y="1345"/>
              <a:ext cx="323" cy="233"/>
            </a:xfrm>
            <a:prstGeom prst="rect">
              <a:avLst/>
            </a:prstGeom>
            <a:noFill/>
            <a:ln w="9525">
              <a:noFill/>
              <a:miter lim="800000"/>
              <a:headEnd/>
              <a:tailEnd/>
            </a:ln>
          </p:spPr>
          <p:txBody>
            <a:bodyPr wrap="none">
              <a:spAutoFit/>
            </a:bodyPr>
            <a:lstStyle/>
            <a:p>
              <a:r>
                <a:rPr lang="en-US"/>
                <a:t>last</a:t>
              </a:r>
            </a:p>
          </p:txBody>
        </p:sp>
        <p:sp>
          <p:nvSpPr>
            <p:cNvPr id="14356" name="Text Box 22"/>
            <p:cNvSpPr txBox="1">
              <a:spLocks noChangeArrowheads="1"/>
            </p:cNvSpPr>
            <p:nvPr/>
          </p:nvSpPr>
          <p:spPr bwMode="auto">
            <a:xfrm>
              <a:off x="4630" y="1056"/>
              <a:ext cx="507" cy="233"/>
            </a:xfrm>
            <a:prstGeom prst="rect">
              <a:avLst/>
            </a:prstGeom>
            <a:noFill/>
            <a:ln w="9525">
              <a:noFill/>
              <a:miter lim="800000"/>
              <a:headEnd/>
              <a:tailEnd/>
            </a:ln>
          </p:spPr>
          <p:txBody>
            <a:bodyPr wrap="none">
              <a:spAutoFit/>
            </a:bodyPr>
            <a:lstStyle/>
            <a:p>
              <a:r>
                <a:rPr lang="en-US"/>
                <a:t>course</a:t>
              </a:r>
            </a:p>
          </p:txBody>
        </p:sp>
        <p:sp>
          <p:nvSpPr>
            <p:cNvPr id="14357" name="Text Box 23"/>
            <p:cNvSpPr txBox="1">
              <a:spLocks noChangeArrowheads="1"/>
            </p:cNvSpPr>
            <p:nvPr/>
          </p:nvSpPr>
          <p:spPr bwMode="auto">
            <a:xfrm>
              <a:off x="3696" y="1738"/>
              <a:ext cx="797" cy="233"/>
            </a:xfrm>
            <a:prstGeom prst="rect">
              <a:avLst/>
            </a:prstGeom>
            <a:noFill/>
            <a:ln w="9525">
              <a:noFill/>
              <a:miter lim="800000"/>
              <a:headEnd/>
              <a:tailEnd/>
            </a:ln>
          </p:spPr>
          <p:txBody>
            <a:bodyPr wrap="none">
              <a:spAutoFit/>
            </a:bodyPr>
            <a:lstStyle/>
            <a:p>
              <a:r>
                <a:rPr lang="en-US"/>
                <a:t>officeHours</a:t>
              </a:r>
            </a:p>
          </p:txBody>
        </p:sp>
        <p:sp>
          <p:nvSpPr>
            <p:cNvPr id="14358" name="Rectangle 24"/>
            <p:cNvSpPr>
              <a:spLocks noChangeArrowheads="1"/>
            </p:cNvSpPr>
            <p:nvPr/>
          </p:nvSpPr>
          <p:spPr bwMode="auto">
            <a:xfrm>
              <a:off x="3992" y="566"/>
              <a:ext cx="1064" cy="231"/>
            </a:xfrm>
            <a:prstGeom prst="rect">
              <a:avLst/>
            </a:prstGeom>
            <a:noFill/>
            <a:ln w="9525">
              <a:noFill/>
              <a:miter lim="800000"/>
              <a:headEnd/>
              <a:tailEnd/>
            </a:ln>
          </p:spPr>
          <p:txBody>
            <a:bodyPr wrap="none">
              <a:spAutoFit/>
            </a:bodyPr>
            <a:lstStyle/>
            <a:p>
              <a:r>
                <a:rPr lang="en-US"/>
                <a:t>New vocabulary</a:t>
              </a:r>
            </a:p>
          </p:txBody>
        </p:sp>
      </p:grpSp>
      <p:sp>
        <p:nvSpPr>
          <p:cNvPr id="516121" name="AutoShape 25"/>
          <p:cNvSpPr>
            <a:spLocks noChangeArrowheads="1"/>
          </p:cNvSpPr>
          <p:nvPr/>
        </p:nvSpPr>
        <p:spPr bwMode="auto">
          <a:xfrm>
            <a:off x="6886576" y="4038600"/>
            <a:ext cx="3095625" cy="1600200"/>
          </a:xfrm>
          <a:prstGeom prst="cloudCallout">
            <a:avLst>
              <a:gd name="adj1" fmla="val -30108"/>
              <a:gd name="adj2" fmla="val -98462"/>
            </a:avLst>
          </a:prstGeom>
          <a:solidFill>
            <a:srgbClr val="CCECFF"/>
          </a:solidFill>
          <a:ln w="9525">
            <a:solidFill>
              <a:schemeClr val="tx1"/>
            </a:solidFill>
            <a:round/>
            <a:headEnd/>
            <a:tailEnd/>
          </a:ln>
        </p:spPr>
        <p:txBody>
          <a:bodyPr/>
          <a:lstStyle/>
          <a:p>
            <a:pPr algn="ctr"/>
            <a:r>
              <a:rPr lang="en-US"/>
              <a:t>Values for each name: must be </a:t>
            </a:r>
          </a:p>
          <a:p>
            <a:pPr algn="ctr"/>
            <a:r>
              <a:rPr lang="en-US"/>
              <a:t>#PCDATA</a:t>
            </a:r>
          </a:p>
          <a:p>
            <a:pPr algn="ctr"/>
            <a:r>
              <a:rPr lang="en-US"/>
              <a:t>Type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16121"/>
                                        </p:tgtEl>
                                        <p:attrNameLst>
                                          <p:attrName>style.visibility</p:attrName>
                                        </p:attrNameLst>
                                      </p:cBhvr>
                                      <p:to>
                                        <p:strVal val="visible"/>
                                      </p:to>
                                    </p:set>
                                    <p:animEffect transition="in" filter="wipe(up)">
                                      <p:cBhvr>
                                        <p:cTn id="11" dur="500"/>
                                        <p:tgtEl>
                                          <p:spTgt spid="516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2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0CE0EDA8-079A-4625-915F-4B0B635F897A}" type="slidenum">
              <a:rPr lang="en-US" smtClean="0"/>
              <a:pPr/>
              <a:t>83</a:t>
            </a:fld>
            <a:endParaRPr lang="en-US"/>
          </a:p>
        </p:txBody>
      </p:sp>
      <p:sp>
        <p:nvSpPr>
          <p:cNvPr id="15363" name="Rectangle 2"/>
          <p:cNvSpPr>
            <a:spLocks noGrp="1" noChangeArrowheads="1"/>
          </p:cNvSpPr>
          <p:nvPr>
            <p:ph type="title"/>
          </p:nvPr>
        </p:nvSpPr>
        <p:spPr/>
        <p:txBody>
          <a:bodyPr/>
          <a:lstStyle/>
          <a:p>
            <a:pPr eaLnBrk="1" hangingPunct="1"/>
            <a:r>
              <a:rPr lang="en-US"/>
              <a:t>XML Validation Using DTD</a:t>
            </a:r>
          </a:p>
        </p:txBody>
      </p:sp>
      <p:sp>
        <p:nvSpPr>
          <p:cNvPr id="15364" name="AutoShape 3"/>
          <p:cNvSpPr>
            <a:spLocks noChangeArrowheads="1"/>
          </p:cNvSpPr>
          <p:nvPr/>
        </p:nvSpPr>
        <p:spPr bwMode="black">
          <a:xfrm>
            <a:off x="4899025" y="4437064"/>
            <a:ext cx="2389188" cy="1735137"/>
          </a:xfrm>
          <a:prstGeom prst="roundRect">
            <a:avLst>
              <a:gd name="adj" fmla="val 50000"/>
            </a:avLst>
          </a:prstGeom>
          <a:noFill/>
          <a:ln w="38100" algn="ctr">
            <a:solidFill>
              <a:schemeClr val="accent1"/>
            </a:solidFill>
            <a:round/>
            <a:headEnd/>
            <a:tailEnd/>
          </a:ln>
        </p:spPr>
        <p:txBody>
          <a:bodyPr wrap="none" anchor="ctr"/>
          <a:lstStyle/>
          <a:p>
            <a:pPr algn="ctr"/>
            <a:r>
              <a:rPr lang="en-US" dirty="0"/>
              <a:t>The xml document</a:t>
            </a:r>
          </a:p>
          <a:p>
            <a:pPr algn="ctr"/>
            <a:r>
              <a:rPr lang="en-US" dirty="0"/>
              <a:t>must conform with the </a:t>
            </a:r>
          </a:p>
          <a:p>
            <a:pPr algn="ctr"/>
            <a:r>
              <a:rPr lang="en-US" dirty="0"/>
              <a:t>rules described</a:t>
            </a:r>
          </a:p>
          <a:p>
            <a:pPr algn="ctr"/>
            <a:r>
              <a:rPr lang="en-US" dirty="0"/>
              <a:t>in instructor.dtd</a:t>
            </a:r>
          </a:p>
        </p:txBody>
      </p:sp>
      <p:sp>
        <p:nvSpPr>
          <p:cNvPr id="15365" name="AutoShape 5"/>
          <p:cNvSpPr>
            <a:spLocks noChangeArrowheads="1"/>
          </p:cNvSpPr>
          <p:nvPr/>
        </p:nvSpPr>
        <p:spPr bwMode="gray">
          <a:xfrm flipH="1">
            <a:off x="5903913" y="2389188"/>
            <a:ext cx="595312" cy="677862"/>
          </a:xfrm>
          <a:prstGeom prst="chevron">
            <a:avLst>
              <a:gd name="adj" fmla="val 52514"/>
            </a:avLst>
          </a:prstGeom>
          <a:solidFill>
            <a:schemeClr val="accent1"/>
          </a:solidFill>
          <a:ln w="0" algn="ctr">
            <a:noFill/>
            <a:miter lim="800000"/>
            <a:headEnd/>
            <a:tailEnd/>
          </a:ln>
        </p:spPr>
        <p:txBody>
          <a:bodyPr wrap="none" anchor="ctr"/>
          <a:lstStyle/>
          <a:p>
            <a:endParaRPr lang="en-US"/>
          </a:p>
        </p:txBody>
      </p:sp>
      <p:sp>
        <p:nvSpPr>
          <p:cNvPr id="535564" name="Oval 12"/>
          <p:cNvSpPr>
            <a:spLocks noChangeArrowheads="1"/>
          </p:cNvSpPr>
          <p:nvPr/>
        </p:nvSpPr>
        <p:spPr bwMode="gray">
          <a:xfrm>
            <a:off x="3298825" y="2460507"/>
            <a:ext cx="259766" cy="51935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535565" name="Oval 13"/>
          <p:cNvSpPr>
            <a:spLocks noChangeArrowheads="1"/>
          </p:cNvSpPr>
          <p:nvPr/>
        </p:nvSpPr>
        <p:spPr bwMode="gray">
          <a:xfrm>
            <a:off x="3298825" y="2460507"/>
            <a:ext cx="259766" cy="51935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en-US"/>
          </a:p>
        </p:txBody>
      </p:sp>
      <p:sp>
        <p:nvSpPr>
          <p:cNvPr id="535566" name="Oval 14"/>
          <p:cNvSpPr>
            <a:spLocks noChangeArrowheads="1"/>
          </p:cNvSpPr>
          <p:nvPr/>
        </p:nvSpPr>
        <p:spPr bwMode="gray">
          <a:xfrm>
            <a:off x="3465514" y="2460507"/>
            <a:ext cx="2211387" cy="51935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535567" name="Oval 15"/>
          <p:cNvSpPr>
            <a:spLocks noChangeArrowheads="1"/>
          </p:cNvSpPr>
          <p:nvPr/>
        </p:nvSpPr>
        <p:spPr bwMode="gray">
          <a:xfrm>
            <a:off x="3467101" y="2464476"/>
            <a:ext cx="2212975" cy="519351"/>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defRPr/>
            </a:pPr>
            <a:endParaRPr lang="en-US"/>
          </a:p>
        </p:txBody>
      </p:sp>
      <p:sp>
        <p:nvSpPr>
          <p:cNvPr id="15370" name="Oval 16"/>
          <p:cNvSpPr>
            <a:spLocks noChangeArrowheads="1"/>
          </p:cNvSpPr>
          <p:nvPr/>
        </p:nvSpPr>
        <p:spPr bwMode="gray">
          <a:xfrm>
            <a:off x="3575051" y="2460507"/>
            <a:ext cx="1992313" cy="519351"/>
          </a:xfrm>
          <a:prstGeom prst="ellipse">
            <a:avLst/>
          </a:prstGeom>
          <a:solidFill>
            <a:srgbClr val="333333"/>
          </a:solidFill>
          <a:ln w="38100" algn="ctr">
            <a:noFill/>
            <a:round/>
            <a:headEnd/>
            <a:tailEnd/>
          </a:ln>
        </p:spPr>
        <p:txBody>
          <a:bodyPr anchor="ctr">
            <a:spAutoFit/>
          </a:bodyPr>
          <a:lstStyle/>
          <a:p>
            <a:endParaRPr lang="en-US"/>
          </a:p>
        </p:txBody>
      </p:sp>
      <p:grpSp>
        <p:nvGrpSpPr>
          <p:cNvPr id="15371" name="Group 17"/>
          <p:cNvGrpSpPr>
            <a:grpSpLocks/>
          </p:cNvGrpSpPr>
          <p:nvPr/>
        </p:nvGrpSpPr>
        <p:grpSpPr bwMode="auto">
          <a:xfrm>
            <a:off x="3606801" y="1754188"/>
            <a:ext cx="1928813" cy="1928812"/>
            <a:chOff x="4166" y="1706"/>
            <a:chExt cx="1252" cy="1252"/>
          </a:xfrm>
        </p:grpSpPr>
        <p:sp>
          <p:nvSpPr>
            <p:cNvPr id="15385" name="Oval 1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15386" name="Oval 19"/>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15387" name="Oval 20"/>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15388" name="Oval 21"/>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535574" name="Oval 22"/>
          <p:cNvSpPr>
            <a:spLocks noChangeArrowheads="1"/>
          </p:cNvSpPr>
          <p:nvPr/>
        </p:nvSpPr>
        <p:spPr bwMode="gray">
          <a:xfrm>
            <a:off x="6523038" y="2468444"/>
            <a:ext cx="259766" cy="519351"/>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535575" name="Oval 23"/>
          <p:cNvSpPr>
            <a:spLocks noChangeArrowheads="1"/>
          </p:cNvSpPr>
          <p:nvPr/>
        </p:nvSpPr>
        <p:spPr bwMode="gray">
          <a:xfrm>
            <a:off x="6523038" y="2468444"/>
            <a:ext cx="259766" cy="519351"/>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535576" name="Oval 24"/>
          <p:cNvSpPr>
            <a:spLocks noChangeArrowheads="1"/>
          </p:cNvSpPr>
          <p:nvPr/>
        </p:nvSpPr>
        <p:spPr bwMode="gray">
          <a:xfrm>
            <a:off x="6689725" y="2468444"/>
            <a:ext cx="2211388" cy="519351"/>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535577" name="Oval 25"/>
          <p:cNvSpPr>
            <a:spLocks noChangeArrowheads="1"/>
          </p:cNvSpPr>
          <p:nvPr/>
        </p:nvSpPr>
        <p:spPr bwMode="gray">
          <a:xfrm>
            <a:off x="6691314" y="2472413"/>
            <a:ext cx="2212975" cy="519351"/>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en-US"/>
          </a:p>
        </p:txBody>
      </p:sp>
      <p:sp>
        <p:nvSpPr>
          <p:cNvPr id="15376" name="Oval 26"/>
          <p:cNvSpPr>
            <a:spLocks noChangeArrowheads="1"/>
          </p:cNvSpPr>
          <p:nvPr/>
        </p:nvSpPr>
        <p:spPr bwMode="gray">
          <a:xfrm>
            <a:off x="6799263" y="2468444"/>
            <a:ext cx="1992312" cy="519351"/>
          </a:xfrm>
          <a:prstGeom prst="ellipse">
            <a:avLst/>
          </a:prstGeom>
          <a:solidFill>
            <a:srgbClr val="333333"/>
          </a:solidFill>
          <a:ln w="38100" algn="ctr">
            <a:noFill/>
            <a:round/>
            <a:headEnd/>
            <a:tailEnd/>
          </a:ln>
        </p:spPr>
        <p:txBody>
          <a:bodyPr anchor="ctr">
            <a:spAutoFit/>
          </a:bodyPr>
          <a:lstStyle/>
          <a:p>
            <a:endParaRPr lang="en-US"/>
          </a:p>
        </p:txBody>
      </p:sp>
      <p:grpSp>
        <p:nvGrpSpPr>
          <p:cNvPr id="15377" name="Group 27"/>
          <p:cNvGrpSpPr>
            <a:grpSpLocks/>
          </p:cNvGrpSpPr>
          <p:nvPr/>
        </p:nvGrpSpPr>
        <p:grpSpPr bwMode="auto">
          <a:xfrm>
            <a:off x="6831013" y="1754188"/>
            <a:ext cx="1928812" cy="1928812"/>
            <a:chOff x="4166" y="1706"/>
            <a:chExt cx="1252" cy="1252"/>
          </a:xfrm>
        </p:grpSpPr>
        <p:sp>
          <p:nvSpPr>
            <p:cNvPr id="15381"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15382" name="Oval 29"/>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15383" name="Oval 30"/>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15384" name="Oval 31"/>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15378" name="Text Box 37"/>
          <p:cNvSpPr txBox="1">
            <a:spLocks noChangeArrowheads="1"/>
          </p:cNvSpPr>
          <p:nvPr/>
        </p:nvSpPr>
        <p:spPr bwMode="gray">
          <a:xfrm>
            <a:off x="3821315" y="2438401"/>
            <a:ext cx="1507720" cy="646331"/>
          </a:xfrm>
          <a:prstGeom prst="rect">
            <a:avLst/>
          </a:prstGeom>
          <a:noFill/>
          <a:ln w="9525" algn="ctr">
            <a:noFill/>
            <a:miter lim="800000"/>
            <a:headEnd/>
            <a:tailEnd/>
          </a:ln>
        </p:spPr>
        <p:txBody>
          <a:bodyPr wrap="none">
            <a:spAutoFit/>
          </a:bodyPr>
          <a:lstStyle/>
          <a:p>
            <a:pPr algn="ctr"/>
            <a:r>
              <a:rPr lang="en-US" b="1"/>
              <a:t>instructor.xml</a:t>
            </a:r>
          </a:p>
          <a:p>
            <a:pPr algn="ctr"/>
            <a:r>
              <a:rPr lang="en-US"/>
              <a:t>User defined</a:t>
            </a:r>
          </a:p>
        </p:txBody>
      </p:sp>
      <p:sp>
        <p:nvSpPr>
          <p:cNvPr id="15379" name="Text Box 38"/>
          <p:cNvSpPr txBox="1">
            <a:spLocks noChangeArrowheads="1"/>
          </p:cNvSpPr>
          <p:nvPr/>
        </p:nvSpPr>
        <p:spPr bwMode="gray">
          <a:xfrm>
            <a:off x="6878930" y="2406651"/>
            <a:ext cx="1856790" cy="646331"/>
          </a:xfrm>
          <a:prstGeom prst="rect">
            <a:avLst/>
          </a:prstGeom>
          <a:noFill/>
          <a:ln w="9525" algn="ctr">
            <a:noFill/>
            <a:miter lim="800000"/>
            <a:headEnd/>
            <a:tailEnd/>
          </a:ln>
        </p:spPr>
        <p:txBody>
          <a:bodyPr wrap="none">
            <a:spAutoFit/>
          </a:bodyPr>
          <a:lstStyle/>
          <a:p>
            <a:pPr algn="ctr"/>
            <a:r>
              <a:rPr lang="en-US" b="1"/>
              <a:t>instructor.dtd</a:t>
            </a:r>
          </a:p>
          <a:p>
            <a:pPr algn="ctr"/>
            <a:r>
              <a:rPr lang="en-US"/>
              <a:t>User Defined DTD</a:t>
            </a:r>
          </a:p>
        </p:txBody>
      </p:sp>
      <p:sp>
        <p:nvSpPr>
          <p:cNvPr id="535592" name="Text Box 40"/>
          <p:cNvSpPr txBox="1">
            <a:spLocks noChangeArrowheads="1"/>
          </p:cNvSpPr>
          <p:nvPr/>
        </p:nvSpPr>
        <p:spPr bwMode="auto">
          <a:xfrm>
            <a:off x="5680075" y="3357563"/>
            <a:ext cx="958850" cy="366712"/>
          </a:xfrm>
          <a:prstGeom prst="rect">
            <a:avLst/>
          </a:prstGeom>
          <a:noFill/>
          <a:ln w="9525">
            <a:noFill/>
            <a:miter lim="800000"/>
            <a:headEnd/>
            <a:tailEnd/>
          </a:ln>
        </p:spPr>
        <p:txBody>
          <a:bodyPr wrap="none">
            <a:spAutoFit/>
          </a:bodyPr>
          <a:lstStyle/>
          <a:p>
            <a:r>
              <a:rPr lang="en-US">
                <a:solidFill>
                  <a:schemeClr val="accent1"/>
                </a:solidFill>
              </a:rPr>
              <a:t>Validate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2000" fill="hold"/>
                                        <p:tgtEl>
                                          <p:spTgt spid="53559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9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HTML5 Definition</a:t>
            </a:r>
          </a:p>
        </p:txBody>
      </p:sp>
      <p:sp>
        <p:nvSpPr>
          <p:cNvPr id="3" name="Content Placeholder 2"/>
          <p:cNvSpPr>
            <a:spLocks noGrp="1"/>
          </p:cNvSpPr>
          <p:nvPr>
            <p:ph idx="1"/>
          </p:nvPr>
        </p:nvSpPr>
        <p:spPr>
          <a:xfrm>
            <a:off x="1828800" y="1517823"/>
            <a:ext cx="5105400" cy="4608513"/>
          </a:xfrm>
        </p:spPr>
        <p:txBody>
          <a:bodyPr/>
          <a:lstStyle/>
          <a:p>
            <a:pPr marL="0" indent="0">
              <a:buNone/>
            </a:pPr>
            <a:r>
              <a:rPr lang="en-US" sz="2400" dirty="0">
                <a:latin typeface="Arial" panose="020B0604020202020204" pitchFamily="34" charset="0"/>
                <a:cs typeface="Arial" panose="020B0604020202020204" pitchFamily="34" charset="0"/>
              </a:rPr>
              <a:t>&lt;!DOCTYPE html&gt;</a:t>
            </a:r>
          </a:p>
          <a:p>
            <a:pPr marL="0" indent="0">
              <a:buNone/>
            </a:pPr>
            <a:r>
              <a:rPr lang="en-US" sz="2400" dirty="0">
                <a:latin typeface="Arial" panose="020B0604020202020204" pitchFamily="34" charset="0"/>
                <a:cs typeface="Arial" panose="020B0604020202020204" pitchFamily="34" charset="0"/>
              </a:rPr>
              <a:t>&lt;html&gt;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&lt;head&gt;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&lt;meta charset="UTF-8"&gt;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&lt;title&gt;</a:t>
            </a:r>
            <a:r>
              <a:rPr lang="en-US" sz="2400" i="1" dirty="0">
                <a:latin typeface="Arial" panose="020B0604020202020204" pitchFamily="34" charset="0"/>
                <a:cs typeface="Arial" panose="020B0604020202020204" pitchFamily="34" charset="0"/>
              </a:rPr>
              <a:t> Doc  Title </a:t>
            </a:r>
            <a:r>
              <a:rPr lang="en-US" sz="2400" dirty="0">
                <a:latin typeface="Arial" panose="020B0604020202020204" pitchFamily="34" charset="0"/>
                <a:cs typeface="Arial" panose="020B0604020202020204" pitchFamily="34" charset="0"/>
              </a:rPr>
              <a:t>&lt;/title&gt;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&lt;/head&gt;</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&lt;body&gt;</a:t>
            </a:r>
            <a:br>
              <a:rPr lang="en-US" sz="2400" dirty="0">
                <a:latin typeface="Arial" panose="020B0604020202020204" pitchFamily="34" charset="0"/>
                <a:cs typeface="Arial" panose="020B0604020202020204" pitchFamily="34" charset="0"/>
              </a:rPr>
            </a:br>
            <a:r>
              <a:rPr lang="en-US" sz="2400" i="1" dirty="0">
                <a:latin typeface="Arial" panose="020B0604020202020204" pitchFamily="34" charset="0"/>
                <a:cs typeface="Arial" panose="020B0604020202020204" pitchFamily="34" charset="0"/>
              </a:rPr>
              <a:t>Content of the document......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&lt;/body&gt;</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&lt;/html&gt;</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84</a:t>
            </a:fld>
            <a:endParaRPr lang="en-US"/>
          </a:p>
        </p:txBody>
      </p:sp>
      <p:sp>
        <p:nvSpPr>
          <p:cNvPr id="5" name="Rectangle 4"/>
          <p:cNvSpPr/>
          <p:nvPr/>
        </p:nvSpPr>
        <p:spPr>
          <a:xfrm>
            <a:off x="6180437" y="1371601"/>
            <a:ext cx="4287795" cy="3170099"/>
          </a:xfrm>
          <a:prstGeom prst="rect">
            <a:avLst/>
          </a:prstGeom>
          <a:ln>
            <a:solidFill>
              <a:schemeClr val="accent1"/>
            </a:solidFill>
          </a:ln>
        </p:spPr>
        <p:txBody>
          <a:bodyPr wrap="square">
            <a:spAutoFit/>
          </a:bodyPr>
          <a:lstStyle/>
          <a:p>
            <a:pPr marL="285750" indent="-285750">
              <a:buFont typeface="Arial" panose="020B0604020202020204" pitchFamily="34" charset="0"/>
              <a:buChar char="•"/>
            </a:pPr>
            <a:r>
              <a:rPr lang="en-US" sz="2000" dirty="0"/>
              <a:t>New </a:t>
            </a:r>
            <a:r>
              <a:rPr lang="en-US" sz="2000" b="1" dirty="0"/>
              <a:t>semantic</a:t>
            </a:r>
            <a:r>
              <a:rPr lang="en-US" sz="2000" dirty="0"/>
              <a:t> elements like &lt;header&gt;, &lt;footer&gt;, &lt;article&gt;, and &lt;section&gt;.</a:t>
            </a:r>
          </a:p>
          <a:p>
            <a:pPr marL="285750" indent="-285750">
              <a:buFont typeface="Arial" panose="020B0604020202020204" pitchFamily="34" charset="0"/>
              <a:buChar char="•"/>
            </a:pPr>
            <a:r>
              <a:rPr lang="en-US" sz="2000" dirty="0"/>
              <a:t>New form </a:t>
            </a:r>
            <a:r>
              <a:rPr lang="en-US" sz="2000" b="1" dirty="0"/>
              <a:t>control attributes</a:t>
            </a:r>
            <a:r>
              <a:rPr lang="en-US" sz="2000" dirty="0"/>
              <a:t> like number, date, time, calendar, and range.</a:t>
            </a:r>
          </a:p>
          <a:p>
            <a:pPr marL="285750" indent="-285750">
              <a:buFont typeface="Arial" panose="020B0604020202020204" pitchFamily="34" charset="0"/>
              <a:buChar char="•"/>
            </a:pPr>
            <a:r>
              <a:rPr lang="en-US" sz="2000" dirty="0"/>
              <a:t>New </a:t>
            </a:r>
            <a:r>
              <a:rPr lang="en-US" sz="2000" b="1" dirty="0"/>
              <a:t>graphic</a:t>
            </a:r>
            <a:r>
              <a:rPr lang="en-US" sz="2000" dirty="0"/>
              <a:t> elements like: &lt;</a:t>
            </a:r>
            <a:r>
              <a:rPr lang="en-US" sz="2000" dirty="0" err="1"/>
              <a:t>svg</a:t>
            </a:r>
            <a:r>
              <a:rPr lang="en-US" sz="2000" dirty="0"/>
              <a:t>&gt; and &lt;canvas&gt;.</a:t>
            </a:r>
          </a:p>
          <a:p>
            <a:pPr marL="285750" indent="-285750">
              <a:buFont typeface="Arial" panose="020B0604020202020204" pitchFamily="34" charset="0"/>
              <a:buChar char="•"/>
            </a:pPr>
            <a:r>
              <a:rPr lang="en-US" sz="2000" dirty="0"/>
              <a:t>New </a:t>
            </a:r>
            <a:r>
              <a:rPr lang="en-US" sz="2000" b="1" dirty="0"/>
              <a:t>multimedia</a:t>
            </a:r>
            <a:r>
              <a:rPr lang="en-US" sz="2000" dirty="0"/>
              <a:t> elements like: &lt;audio&gt; and &lt;video&gt;.</a:t>
            </a:r>
          </a:p>
        </p:txBody>
      </p:sp>
      <p:sp>
        <p:nvSpPr>
          <p:cNvPr id="6" name="Right Arrow 5"/>
          <p:cNvSpPr/>
          <p:nvPr/>
        </p:nvSpPr>
        <p:spPr bwMode="auto">
          <a:xfrm>
            <a:off x="4648200" y="1517823"/>
            <a:ext cx="1371600" cy="42321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7" name="Down Arrow 6"/>
          <p:cNvSpPr/>
          <p:nvPr/>
        </p:nvSpPr>
        <p:spPr bwMode="auto">
          <a:xfrm>
            <a:off x="7696200" y="5410200"/>
            <a:ext cx="914400" cy="4572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8" name="Rectangle 7"/>
          <p:cNvSpPr/>
          <p:nvPr/>
        </p:nvSpPr>
        <p:spPr>
          <a:xfrm>
            <a:off x="6489283" y="5997714"/>
            <a:ext cx="3328235" cy="707886"/>
          </a:xfrm>
          <a:prstGeom prst="rect">
            <a:avLst/>
          </a:prstGeom>
          <a:ln>
            <a:solidFill>
              <a:schemeClr val="accent1"/>
            </a:solidFill>
          </a:ln>
        </p:spPr>
        <p:txBody>
          <a:bodyPr wrap="square">
            <a:spAutoFit/>
          </a:bodyPr>
          <a:lstStyle/>
          <a:p>
            <a:pPr algn="ctr"/>
            <a:r>
              <a:rPr lang="en-US" sz="2000" dirty="0"/>
              <a:t>Become a Web Application Development Language</a:t>
            </a:r>
          </a:p>
        </p:txBody>
      </p:sp>
      <p:sp>
        <p:nvSpPr>
          <p:cNvPr id="9" name="Rectangle 8"/>
          <p:cNvSpPr/>
          <p:nvPr/>
        </p:nvSpPr>
        <p:spPr>
          <a:xfrm>
            <a:off x="3009900" y="776288"/>
            <a:ext cx="6019800" cy="369332"/>
          </a:xfrm>
          <a:prstGeom prst="rect">
            <a:avLst/>
          </a:prstGeom>
        </p:spPr>
        <p:txBody>
          <a:bodyPr wrap="square">
            <a:spAutoFit/>
          </a:bodyPr>
          <a:lstStyle/>
          <a:p>
            <a:r>
              <a:rPr lang="en-US" dirty="0"/>
              <a:t>Reference: http://www.w3schools.com/html/html5_intro.asp</a:t>
            </a:r>
          </a:p>
        </p:txBody>
      </p:sp>
      <p:grpSp>
        <p:nvGrpSpPr>
          <p:cNvPr id="12" name="Group 11"/>
          <p:cNvGrpSpPr/>
          <p:nvPr/>
        </p:nvGrpSpPr>
        <p:grpSpPr>
          <a:xfrm>
            <a:off x="6248401" y="4572000"/>
            <a:ext cx="4020781" cy="762000"/>
            <a:chOff x="4724400" y="4572000"/>
            <a:chExt cx="4020781" cy="762000"/>
          </a:xfrm>
        </p:grpSpPr>
        <p:sp>
          <p:nvSpPr>
            <p:cNvPr id="10" name="TextBox 9"/>
            <p:cNvSpPr txBox="1"/>
            <p:nvPr/>
          </p:nvSpPr>
          <p:spPr>
            <a:xfrm>
              <a:off x="4724400" y="4872335"/>
              <a:ext cx="4020781" cy="461665"/>
            </a:xfrm>
            <a:prstGeom prst="rect">
              <a:avLst/>
            </a:prstGeom>
            <a:noFill/>
          </p:spPr>
          <p:txBody>
            <a:bodyPr wrap="none" rtlCol="0">
              <a:spAutoFit/>
            </a:bodyPr>
            <a:lstStyle/>
            <a:p>
              <a:r>
                <a:rPr lang="en-US" sz="2400" dirty="0"/>
                <a:t>JavaScript and </a:t>
              </a:r>
              <a:r>
                <a:rPr lang="en-US" sz="2400" dirty="0" err="1"/>
                <a:t>JQuery</a:t>
              </a:r>
              <a:r>
                <a:rPr lang="en-US" sz="2400" dirty="0"/>
                <a:t> API Calls</a:t>
              </a:r>
            </a:p>
          </p:txBody>
        </p:sp>
        <p:sp>
          <p:nvSpPr>
            <p:cNvPr id="11" name="Plus 10"/>
            <p:cNvSpPr/>
            <p:nvPr/>
          </p:nvSpPr>
          <p:spPr bwMode="auto">
            <a:xfrm>
              <a:off x="6400800" y="4572000"/>
              <a:ext cx="381000" cy="362421"/>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grpSp>
    </p:spTree>
    <p:extLst>
      <p:ext uri="{BB962C8B-B14F-4D97-AF65-F5344CB8AC3E}">
        <p14:creationId xmlns:p14="http://schemas.microsoft.com/office/powerpoint/2010/main" val="366073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fill="hold" nodeType="afterEffect">
                                  <p:stCondLst>
                                    <p:cond delay="0"/>
                                  </p:stCondLst>
                                  <p:childTnLst>
                                    <p:anim calcmode="discrete" valueType="str">
                                      <p:cBhvr override="childStyle">
                                        <p:cTn id="6" dur="20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7" fill="hold">
                            <p:stCondLst>
                              <p:cond delay="2000"/>
                            </p:stCondLst>
                            <p:childTnLst>
                              <p:par>
                                <p:cTn id="8" presetID="8" presetClass="emph" presetSubtype="0" fill="hold" nodeType="afterEffect">
                                  <p:stCondLst>
                                    <p:cond delay="0"/>
                                  </p:stCondLst>
                                  <p:childTnLst>
                                    <p:animRot by="21600000">
                                      <p:cBhvr>
                                        <p:cTn id="9" dur="2000" fill="hold"/>
                                        <p:tgtEl>
                                          <p:spTgt spid="3">
                                            <p:txEl>
                                              <p:pRg st="0" end="0"/>
                                            </p:txEl>
                                          </p:spTgt>
                                        </p:tgtEl>
                                        <p:attrNameLst>
                                          <p:attrName>r</p:attrName>
                                        </p:attrNameLst>
                                      </p:cBhvr>
                                    </p:animRot>
                                  </p:childTnLst>
                                </p:cTn>
                              </p:par>
                            </p:childTnLst>
                          </p:cTn>
                        </p:par>
                        <p:par>
                          <p:cTn id="10" fill="hold">
                            <p:stCondLst>
                              <p:cond delay="4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45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0-#ppt_h/2"/>
                                          </p:val>
                                        </p:tav>
                                        <p:tav tm="100000">
                                          <p:val>
                                            <p:strVal val="#ppt_y"/>
                                          </p:val>
                                        </p:tav>
                                      </p:tavLst>
                                    </p:anim>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JavaScript API Library</a:t>
            </a:r>
          </a:p>
        </p:txBody>
      </p:sp>
      <p:sp>
        <p:nvSpPr>
          <p:cNvPr id="3" name="Content Placeholder 2"/>
          <p:cNvSpPr>
            <a:spLocks noGrp="1"/>
          </p:cNvSpPr>
          <p:nvPr>
            <p:ph idx="1"/>
          </p:nvPr>
        </p:nvSpPr>
        <p:spPr>
          <a:xfrm>
            <a:off x="1981200" y="1143000"/>
            <a:ext cx="8269288" cy="5410200"/>
          </a:xfrm>
        </p:spPr>
        <p:txBody>
          <a:bodyPr/>
          <a:lstStyle/>
          <a:p>
            <a:r>
              <a:rPr lang="en-US" sz="2400" dirty="0"/>
              <a:t>Web communication protocols</a:t>
            </a:r>
          </a:p>
          <a:p>
            <a:pPr lvl="1"/>
            <a:r>
              <a:rPr lang="en-US" sz="2000" dirty="0"/>
              <a:t>Web Sockets</a:t>
            </a:r>
          </a:p>
          <a:p>
            <a:pPr lvl="1"/>
            <a:r>
              <a:rPr lang="en-US" sz="2000" dirty="0"/>
              <a:t>Messaging, and </a:t>
            </a:r>
          </a:p>
          <a:p>
            <a:pPr lvl="1"/>
            <a:r>
              <a:rPr lang="en-US" sz="2000" dirty="0" err="1"/>
              <a:t>WebRTC</a:t>
            </a:r>
            <a:r>
              <a:rPr lang="en-US" sz="2000" dirty="0"/>
              <a:t> </a:t>
            </a:r>
            <a:br>
              <a:rPr lang="en-US" sz="2000" dirty="0"/>
            </a:br>
            <a:r>
              <a:rPr lang="en-US" sz="2000" dirty="0"/>
              <a:t>(Web Real-Time Communication)</a:t>
            </a:r>
          </a:p>
          <a:p>
            <a:r>
              <a:rPr lang="en-US" sz="2400" dirty="0"/>
              <a:t>Drag and Drop, </a:t>
            </a:r>
            <a:r>
              <a:rPr lang="en-US" sz="2400" dirty="0" err="1"/>
              <a:t>Fullscreen</a:t>
            </a:r>
            <a:endParaRPr lang="en-US" sz="2400" dirty="0"/>
          </a:p>
          <a:p>
            <a:r>
              <a:rPr lang="en-US" sz="2400" dirty="0"/>
              <a:t>Canvas, SVG, </a:t>
            </a:r>
            <a:r>
              <a:rPr lang="en-US" sz="2400" dirty="0" err="1"/>
              <a:t>WebGL</a:t>
            </a:r>
            <a:r>
              <a:rPr lang="en-US" sz="2400" dirty="0"/>
              <a:t>		</a:t>
            </a:r>
          </a:p>
          <a:p>
            <a:r>
              <a:rPr lang="en-US" sz="2400" dirty="0"/>
              <a:t>Animation Timing, Media, Pointer Lock, Web Audio</a:t>
            </a:r>
          </a:p>
          <a:p>
            <a:r>
              <a:rPr lang="en-US" sz="2400" dirty="0"/>
              <a:t>File API, File System API, Indexed DB, Offline, Web Storage	Offline and Storage	</a:t>
            </a:r>
          </a:p>
          <a:p>
            <a:r>
              <a:rPr lang="en-US" sz="2400" dirty="0"/>
              <a:t>Browser, Shadow DOM, Typed Arrays, Web Workers</a:t>
            </a:r>
          </a:p>
          <a:p>
            <a:r>
              <a:rPr lang="en-US" sz="2400" dirty="0"/>
              <a:t>DOM and JQuery	</a:t>
            </a:r>
          </a:p>
          <a:p>
            <a:r>
              <a:rPr lang="en-US" sz="2400" dirty="0"/>
              <a:t>CSS Object Model, Selectors</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85</a:t>
            </a:fld>
            <a:endParaRPr lang="en-US"/>
          </a:p>
        </p:txBody>
      </p:sp>
      <p:sp>
        <p:nvSpPr>
          <p:cNvPr id="6" name="Rectangle 5"/>
          <p:cNvSpPr/>
          <p:nvPr/>
        </p:nvSpPr>
        <p:spPr>
          <a:xfrm>
            <a:off x="4191001" y="762000"/>
            <a:ext cx="3398751" cy="369332"/>
          </a:xfrm>
          <a:prstGeom prst="rect">
            <a:avLst/>
          </a:prstGeom>
        </p:spPr>
        <p:txBody>
          <a:bodyPr wrap="none">
            <a:spAutoFit/>
          </a:bodyPr>
          <a:lstStyle/>
          <a:p>
            <a:r>
              <a:rPr lang="en-US" dirty="0"/>
              <a:t>Reference: http://html5index.org/</a:t>
            </a:r>
          </a:p>
        </p:txBody>
      </p:sp>
      <p:sp>
        <p:nvSpPr>
          <p:cNvPr id="5" name="Rectangle 4"/>
          <p:cNvSpPr/>
          <p:nvPr/>
        </p:nvSpPr>
        <p:spPr>
          <a:xfrm>
            <a:off x="6477000" y="1457980"/>
            <a:ext cx="4134644" cy="523220"/>
          </a:xfrm>
          <a:prstGeom prst="rect">
            <a:avLst/>
          </a:prstGeom>
        </p:spPr>
        <p:txBody>
          <a:bodyPr wrap="square">
            <a:spAutoFit/>
          </a:bodyPr>
          <a:lstStyle/>
          <a:p>
            <a:r>
              <a:rPr lang="en-US" sz="1400" dirty="0"/>
              <a:t>ASU VIPLE Web Simulator:</a:t>
            </a:r>
          </a:p>
          <a:p>
            <a:r>
              <a:rPr lang="en-US" sz="1400" dirty="0">
                <a:hlinkClick r:id="rId2"/>
              </a:rPr>
              <a:t>https://venus.sod.asu.edu/VIPLE/Web2DSimulator/</a:t>
            </a:r>
            <a:r>
              <a:rPr lang="en-US" sz="1400" dirty="0"/>
              <a:t> </a:t>
            </a:r>
          </a:p>
        </p:txBody>
      </p:sp>
      <p:pic>
        <p:nvPicPr>
          <p:cNvPr id="7" name="Picture 6"/>
          <p:cNvPicPr>
            <a:picLocks noChangeAspect="1"/>
          </p:cNvPicPr>
          <p:nvPr/>
        </p:nvPicPr>
        <p:blipFill>
          <a:blip r:embed="rId3"/>
          <a:stretch>
            <a:fillRect/>
          </a:stretch>
        </p:blipFill>
        <p:spPr>
          <a:xfrm>
            <a:off x="6477000" y="1910372"/>
            <a:ext cx="3982244" cy="1736896"/>
          </a:xfrm>
          <a:prstGeom prst="rect">
            <a:avLst/>
          </a:prstGeom>
        </p:spPr>
      </p:pic>
      <p:sp>
        <p:nvSpPr>
          <p:cNvPr id="8" name="Rectangle 7"/>
          <p:cNvSpPr/>
          <p:nvPr/>
        </p:nvSpPr>
        <p:spPr bwMode="auto">
          <a:xfrm>
            <a:off x="6781801" y="5638800"/>
            <a:ext cx="2977243" cy="1065238"/>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r>
              <a:rPr lang="en-US" dirty="0"/>
              <a:t>Read text section 4.6.5 for a programming example. More examples in CSE446.</a:t>
            </a:r>
          </a:p>
        </p:txBody>
      </p:sp>
    </p:spTree>
    <p:extLst>
      <p:ext uri="{BB962C8B-B14F-4D97-AF65-F5344CB8AC3E}">
        <p14:creationId xmlns:p14="http://schemas.microsoft.com/office/powerpoint/2010/main" val="19722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ppt_x</p:attrName>
                                        </p:attrNameLst>
                                      </p:cBhvr>
                                      <p:tavLst>
                                        <p:tav tm="0">
                                          <p:val>
                                            <p:strVal val="#ppt_x"/>
                                          </p:val>
                                        </p:tav>
                                        <p:tav tm="100000">
                                          <p:val>
                                            <p:strVal val="#ppt_x"/>
                                          </p:val>
                                        </p:tav>
                                      </p:tavLst>
                                    </p:anim>
                                    <p:anim calcmode="lin" valueType="num">
                                      <p:cBhvr>
                                        <p:cTn id="9" dur="2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WebGL</a:t>
            </a:r>
            <a:r>
              <a:rPr lang="en-US" sz="2800" dirty="0"/>
              <a:t>, Canvas, or SVG? Choose the right API</a:t>
            </a:r>
          </a:p>
        </p:txBody>
      </p:sp>
      <p:sp>
        <p:nvSpPr>
          <p:cNvPr id="3" name="Content Placeholder 2"/>
          <p:cNvSpPr>
            <a:spLocks noGrp="1"/>
          </p:cNvSpPr>
          <p:nvPr>
            <p:ph idx="1"/>
          </p:nvPr>
        </p:nvSpPr>
        <p:spPr/>
        <p:txBody>
          <a:bodyPr/>
          <a:lstStyle/>
          <a:p>
            <a:r>
              <a:rPr lang="en-US" dirty="0">
                <a:solidFill>
                  <a:srgbClr val="0000FF"/>
                </a:solidFill>
              </a:rPr>
              <a:t>Canvas</a:t>
            </a:r>
            <a:r>
              <a:rPr lang="en-US" dirty="0"/>
              <a:t> is the typical choice for most HTML5 games. It's simple and speedy, particularly for games with many objects. ASU VIPLE Web Simulator uses Canvas</a:t>
            </a:r>
          </a:p>
          <a:p>
            <a:r>
              <a:rPr lang="en-US" dirty="0">
                <a:solidFill>
                  <a:srgbClr val="0000FF"/>
                </a:solidFill>
              </a:rPr>
              <a:t>SVG</a:t>
            </a:r>
            <a:r>
              <a:rPr lang="en-US" dirty="0"/>
              <a:t>: While Canvas provides simplicity and speed, SVG provides flexibility.  For example: Each graphic object is part of the DOM tree for flexible access, and each graphic object in the game can have one or more associated event handlers for process.</a:t>
            </a:r>
          </a:p>
          <a:p>
            <a:r>
              <a:rPr lang="en-US" dirty="0">
                <a:solidFill>
                  <a:srgbClr val="0000FF"/>
                </a:solidFill>
              </a:rPr>
              <a:t>WebGL</a:t>
            </a:r>
            <a:r>
              <a:rPr lang="en-US" dirty="0"/>
              <a:t>: If you’re already familiar with OpenGL, you </a:t>
            </a:r>
            <a:r>
              <a:rPr lang="en-US" i="1" dirty="0"/>
              <a:t>can</a:t>
            </a:r>
            <a:r>
              <a:rPr lang="en-US" dirty="0"/>
              <a:t> use WebGL for a simple 2D game. If you're not, this API is more complex than you need for a simple game.</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86</a:t>
            </a:fld>
            <a:endParaRPr lang="en-US"/>
          </a:p>
        </p:txBody>
      </p:sp>
      <p:sp>
        <p:nvSpPr>
          <p:cNvPr id="5" name="Rectangle 4"/>
          <p:cNvSpPr/>
          <p:nvPr/>
        </p:nvSpPr>
        <p:spPr>
          <a:xfrm>
            <a:off x="5022273" y="1458932"/>
            <a:ext cx="7620000" cy="276999"/>
          </a:xfrm>
          <a:prstGeom prst="rect">
            <a:avLst/>
          </a:prstGeom>
        </p:spPr>
        <p:txBody>
          <a:bodyPr wrap="square">
            <a:spAutoFit/>
          </a:bodyPr>
          <a:lstStyle/>
          <a:p>
            <a:r>
              <a:rPr lang="en-US" sz="1200" dirty="0"/>
              <a:t>https://msdn.microsoft.com/en-us/library/dn265058%28v=vs.85%29.aspx?f=255&amp;MSPPError=-2147217396</a:t>
            </a:r>
          </a:p>
        </p:txBody>
      </p:sp>
    </p:spTree>
    <p:extLst>
      <p:ext uri="{BB962C8B-B14F-4D97-AF65-F5344CB8AC3E}">
        <p14:creationId xmlns:p14="http://schemas.microsoft.com/office/powerpoint/2010/main" val="12091423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a:bodyPr>
          <a:lstStyle/>
          <a:p>
            <a:pPr eaLnBrk="1" hangingPunct="1"/>
            <a:r>
              <a:rPr lang="en-US" altLang="zh-CN" dirty="0">
                <a:ea typeface="SimSun" pitchFamily="2" charset="-122"/>
              </a:rPr>
              <a:t>What is </a:t>
            </a:r>
            <a:r>
              <a:rPr lang="en-US" altLang="zh-CN" dirty="0">
                <a:solidFill>
                  <a:srgbClr val="990000"/>
                </a:solidFill>
                <a:ea typeface="SimSun" pitchFamily="2" charset="-122"/>
              </a:rPr>
              <a:t>XML Schema </a:t>
            </a:r>
            <a:r>
              <a:rPr lang="en-US" altLang="zh-CN" dirty="0">
                <a:ea typeface="SimSun" pitchFamily="2" charset="-122"/>
              </a:rPr>
              <a:t>and Why? </a:t>
            </a:r>
            <a:endParaRPr lang="en-US" dirty="0">
              <a:ea typeface="SimSun" pitchFamily="2" charset="-122"/>
            </a:endParaRPr>
          </a:p>
        </p:txBody>
      </p:sp>
      <p:sp>
        <p:nvSpPr>
          <p:cNvPr id="492547" name="Rectangle 3"/>
          <p:cNvSpPr>
            <a:spLocks noGrp="1" noChangeArrowheads="1"/>
          </p:cNvSpPr>
          <p:nvPr>
            <p:ph idx="1"/>
          </p:nvPr>
        </p:nvSpPr>
        <p:spPr/>
        <p:txBody>
          <a:bodyPr>
            <a:normAutofit/>
          </a:bodyPr>
          <a:lstStyle/>
          <a:p>
            <a:pPr eaLnBrk="1" hangingPunct="1">
              <a:lnSpc>
                <a:spcPct val="90000"/>
              </a:lnSpc>
            </a:pPr>
            <a:r>
              <a:rPr lang="en-US" sz="2400" dirty="0"/>
              <a:t>Like DTD, XML Schema defines an XML vocabulary for expressing your data's business rules</a:t>
            </a:r>
            <a:r>
              <a:rPr lang="en-US" altLang="zh-CN" sz="2400" dirty="0">
                <a:ea typeface="SimSun" pitchFamily="2" charset="-122"/>
              </a:rPr>
              <a:t> </a:t>
            </a:r>
          </a:p>
          <a:p>
            <a:pPr eaLnBrk="1" hangingPunct="1">
              <a:lnSpc>
                <a:spcPct val="90000"/>
              </a:lnSpc>
            </a:pPr>
            <a:r>
              <a:rPr lang="en-US" altLang="zh-CN" sz="2400" dirty="0">
                <a:ea typeface="SimSun" pitchFamily="2" charset="-122"/>
              </a:rPr>
              <a:t>XML Schema is a more powerful alternative to DTD that defines the structure (grammar) of an XML document. The advantages of the schema over DTD include:</a:t>
            </a:r>
          </a:p>
          <a:p>
            <a:pPr lvl="1" eaLnBrk="1" hangingPunct="1">
              <a:lnSpc>
                <a:spcPct val="90000"/>
              </a:lnSpc>
            </a:pPr>
            <a:r>
              <a:rPr lang="en-GB" dirty="0"/>
              <a:t>DTD is not XML-based and requires separate tools for processing DTD documents, while XML Schema is XML-based. The same tools can be used for parsing and processing XML documents, as well as XML Schema documents.</a:t>
            </a:r>
          </a:p>
          <a:p>
            <a:pPr lvl="1" eaLnBrk="1" hangingPunct="1">
              <a:lnSpc>
                <a:spcPct val="90000"/>
              </a:lnSpc>
            </a:pPr>
            <a:r>
              <a:rPr lang="en-GB" dirty="0"/>
              <a:t>XML Schema is extendable and reusable. One can easily add new types, restricting existing types, and combine existing schemas. </a:t>
            </a:r>
            <a:endParaRPr lang="en-US" altLang="zh-CN" dirty="0">
              <a:ea typeface="SimSun" pitchFamily="2" charset="-122"/>
            </a:endParaRPr>
          </a:p>
          <a:p>
            <a:pPr lvl="1" eaLnBrk="1" hangingPunct="1">
              <a:lnSpc>
                <a:spcPct val="90000"/>
              </a:lnSpc>
            </a:pPr>
            <a:r>
              <a:rPr lang="en-US" altLang="zh-CN" dirty="0">
                <a:ea typeface="SimSun" pitchFamily="2" charset="-122"/>
              </a:rPr>
              <a:t>DTD is limited to string type of data. XML schema can define many different types similar to a typical programming language, such as integer, float, string, and structures. </a:t>
            </a:r>
            <a:endParaRPr lang="en-US" dirty="0">
              <a:ea typeface="SimSun" pitchFamily="2" charset="-122"/>
            </a:endParaRPr>
          </a:p>
        </p:txBody>
      </p:sp>
      <p:sp>
        <p:nvSpPr>
          <p:cNvPr id="16386" name="Slide Number Placeholder 5"/>
          <p:cNvSpPr>
            <a:spLocks noGrp="1"/>
          </p:cNvSpPr>
          <p:nvPr>
            <p:ph type="sldNum" sz="quarter" idx="12"/>
          </p:nvPr>
        </p:nvSpPr>
        <p:spPr>
          <a:noFill/>
        </p:spPr>
        <p:txBody>
          <a:bodyPr/>
          <a:lstStyle/>
          <a:p>
            <a:fld id="{3E8ED723-FCAB-4B42-8303-5D749C68E383}" type="slidenum">
              <a:rPr lang="en-US" smtClean="0"/>
              <a:pPr/>
              <a:t>87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2547">
                                            <p:txEl>
                                              <p:pRg st="1" end="1"/>
                                            </p:txEl>
                                          </p:spTgt>
                                        </p:tgtEl>
                                        <p:attrNameLst>
                                          <p:attrName>style.visibility</p:attrName>
                                        </p:attrNameLst>
                                      </p:cBhvr>
                                      <p:to>
                                        <p:strVal val="visible"/>
                                      </p:to>
                                    </p:set>
                                    <p:animEffect transition="in" filter="wipe(left)">
                                      <p:cBhvr>
                                        <p:cTn id="7" dur="500"/>
                                        <p:tgtEl>
                                          <p:spTgt spid="4925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2547">
                                            <p:txEl>
                                              <p:pRg st="2" end="2"/>
                                            </p:txEl>
                                          </p:spTgt>
                                        </p:tgtEl>
                                        <p:attrNameLst>
                                          <p:attrName>style.visibility</p:attrName>
                                        </p:attrNameLst>
                                      </p:cBhvr>
                                      <p:to>
                                        <p:strVal val="visible"/>
                                      </p:to>
                                    </p:set>
                                    <p:animEffect transition="in" filter="wipe(left)">
                                      <p:cBhvr>
                                        <p:cTn id="12" dur="500"/>
                                        <p:tgtEl>
                                          <p:spTgt spid="4925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2547">
                                            <p:txEl>
                                              <p:pRg st="3" end="3"/>
                                            </p:txEl>
                                          </p:spTgt>
                                        </p:tgtEl>
                                        <p:attrNameLst>
                                          <p:attrName>style.visibility</p:attrName>
                                        </p:attrNameLst>
                                      </p:cBhvr>
                                      <p:to>
                                        <p:strVal val="visible"/>
                                      </p:to>
                                    </p:set>
                                    <p:animEffect transition="in" filter="wipe(left)">
                                      <p:cBhvr>
                                        <p:cTn id="17" dur="500"/>
                                        <p:tgtEl>
                                          <p:spTgt spid="4925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92547">
                                            <p:txEl>
                                              <p:pRg st="4" end="4"/>
                                            </p:txEl>
                                          </p:spTgt>
                                        </p:tgtEl>
                                        <p:attrNameLst>
                                          <p:attrName>style.visibility</p:attrName>
                                        </p:attrNameLst>
                                      </p:cBhvr>
                                      <p:to>
                                        <p:strVal val="visible"/>
                                      </p:to>
                                    </p:set>
                                    <p:animEffect transition="in" filter="wipe(left)">
                                      <p:cBhvr>
                                        <p:cTn id="22" dur="500"/>
                                        <p:tgtEl>
                                          <p:spTgt spid="492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E09FE073-39E8-4F67-A9E9-8D8A4C81C7EF}" type="slidenum">
              <a:rPr lang="en-US" smtClean="0"/>
              <a:pPr/>
              <a:t>88</a:t>
            </a:fld>
            <a:endParaRPr lang="en-US"/>
          </a:p>
        </p:txBody>
      </p:sp>
      <p:sp>
        <p:nvSpPr>
          <p:cNvPr id="17411" name="Rectangle 2"/>
          <p:cNvSpPr>
            <a:spLocks noGrp="1" noChangeArrowheads="1"/>
          </p:cNvSpPr>
          <p:nvPr>
            <p:ph type="title"/>
          </p:nvPr>
        </p:nvSpPr>
        <p:spPr/>
        <p:txBody>
          <a:bodyPr/>
          <a:lstStyle/>
          <a:p>
            <a:pPr eaLnBrk="1" hangingPunct="1"/>
            <a:r>
              <a:rPr lang="en-US" altLang="zh-CN">
                <a:ea typeface="SimSun" pitchFamily="2" charset="-122"/>
              </a:rPr>
              <a:t>XML Schema Definition (XSD)</a:t>
            </a:r>
            <a:endParaRPr lang="en-US">
              <a:ea typeface="SimSun" pitchFamily="2" charset="-122"/>
            </a:endParaRPr>
          </a:p>
        </p:txBody>
      </p:sp>
      <p:sp>
        <p:nvSpPr>
          <p:cNvPr id="17412" name="Rectangle 3"/>
          <p:cNvSpPr>
            <a:spLocks noGrp="1" noChangeArrowheads="1"/>
          </p:cNvSpPr>
          <p:nvPr>
            <p:ph type="body" idx="1"/>
          </p:nvPr>
        </p:nvSpPr>
        <p:spPr>
          <a:xfrm>
            <a:off x="1752600" y="1295400"/>
            <a:ext cx="8915400" cy="3581400"/>
          </a:xfrm>
        </p:spPr>
        <p:txBody>
          <a:bodyPr>
            <a:normAutofit lnSpcReduction="10000"/>
          </a:bodyPr>
          <a:lstStyle/>
          <a:p>
            <a:pPr eaLnBrk="1" hangingPunct="1">
              <a:lnSpc>
                <a:spcPct val="110000"/>
              </a:lnSpc>
            </a:pPr>
            <a:r>
              <a:rPr lang="en-US" sz="2400" dirty="0"/>
              <a:t>In an XML document, the </a:t>
            </a:r>
            <a:r>
              <a:rPr lang="en-US" sz="2400" dirty="0">
                <a:solidFill>
                  <a:schemeClr val="folHlink"/>
                </a:solidFill>
              </a:rPr>
              <a:t>schema</a:t>
            </a:r>
            <a:r>
              <a:rPr lang="en-US" sz="2400" dirty="0"/>
              <a:t> is introduced through an element with an opening tag &lt;</a:t>
            </a:r>
            <a:r>
              <a:rPr lang="en-US" sz="2400" dirty="0" err="1">
                <a:solidFill>
                  <a:schemeClr val="folHlink"/>
                </a:solidFill>
              </a:rPr>
              <a:t>xsd</a:t>
            </a:r>
            <a:r>
              <a:rPr lang="en-US" sz="2400" dirty="0" err="1"/>
              <a:t>:schema</a:t>
            </a:r>
            <a:r>
              <a:rPr lang="en-US" sz="2400" dirty="0"/>
              <a:t>&gt;, which is the </a:t>
            </a:r>
            <a:r>
              <a:rPr lang="en-US" sz="2400" dirty="0">
                <a:solidFill>
                  <a:srgbClr val="0000FF"/>
                </a:solidFill>
              </a:rPr>
              <a:t>root</a:t>
            </a:r>
            <a:r>
              <a:rPr lang="en-US" sz="2400" dirty="0"/>
              <a:t> element, and</a:t>
            </a:r>
          </a:p>
          <a:p>
            <a:pPr eaLnBrk="1" hangingPunct="1">
              <a:lnSpc>
                <a:spcPct val="110000"/>
              </a:lnSpc>
            </a:pPr>
            <a:r>
              <a:rPr lang="en-US" sz="2400" dirty="0"/>
              <a:t>with a number of optional attributes, e.g., referring to the source and version:</a:t>
            </a:r>
            <a:endParaRPr lang="de-DE" sz="2400" dirty="0"/>
          </a:p>
          <a:p>
            <a:pPr eaLnBrk="1" hangingPunct="1">
              <a:lnSpc>
                <a:spcPct val="110000"/>
              </a:lnSpc>
              <a:buFont typeface="Wingdings" pitchFamily="2" charset="2"/>
              <a:buNone/>
            </a:pPr>
            <a:r>
              <a:rPr lang="de-DE" sz="2400" dirty="0"/>
              <a:t>	</a:t>
            </a:r>
            <a:r>
              <a:rPr lang="de-DE" sz="2000" dirty="0"/>
              <a:t>&lt;</a:t>
            </a:r>
            <a:r>
              <a:rPr lang="de-DE" sz="2000" dirty="0">
                <a:solidFill>
                  <a:schemeClr val="folHlink"/>
                </a:solidFill>
              </a:rPr>
              <a:t>schema</a:t>
            </a:r>
            <a:r>
              <a:rPr lang="de-DE" sz="2000" dirty="0"/>
              <a:t> xmlns ="http://www.w3.org/2000/10/XMLSchema" version = "1.0"&gt;</a:t>
            </a:r>
            <a:endParaRPr lang="en-US" altLang="zh-CN" sz="2400" dirty="0">
              <a:ea typeface="SimSun" pitchFamily="2" charset="-122"/>
            </a:endParaRPr>
          </a:p>
          <a:p>
            <a:pPr eaLnBrk="1" hangingPunct="1">
              <a:lnSpc>
                <a:spcPct val="110000"/>
              </a:lnSpc>
            </a:pPr>
            <a:r>
              <a:rPr lang="en-US" altLang="zh-CN" sz="2400" dirty="0">
                <a:ea typeface="SimSun" pitchFamily="2" charset="-122"/>
              </a:rPr>
              <a:t>This schema namespace includes elements and datatypes that can be used for constructing different schemas:</a:t>
            </a:r>
          </a:p>
        </p:txBody>
      </p:sp>
      <p:grpSp>
        <p:nvGrpSpPr>
          <p:cNvPr id="17413" name="Group 6"/>
          <p:cNvGrpSpPr>
            <a:grpSpLocks/>
          </p:cNvGrpSpPr>
          <p:nvPr/>
        </p:nvGrpSpPr>
        <p:grpSpPr bwMode="auto">
          <a:xfrm>
            <a:off x="3048000" y="4572000"/>
            <a:ext cx="5638800" cy="1828800"/>
            <a:chOff x="960" y="2976"/>
            <a:chExt cx="3552" cy="1152"/>
          </a:xfrm>
        </p:grpSpPr>
        <p:sp>
          <p:nvSpPr>
            <p:cNvPr id="17414" name="Rectangle 4"/>
            <p:cNvSpPr>
              <a:spLocks noChangeArrowheads="1"/>
            </p:cNvSpPr>
            <p:nvPr/>
          </p:nvSpPr>
          <p:spPr bwMode="auto">
            <a:xfrm>
              <a:off x="2736" y="3024"/>
              <a:ext cx="1776" cy="1104"/>
            </a:xfrm>
            <a:prstGeom prst="rect">
              <a:avLst/>
            </a:prstGeom>
            <a:noFill/>
            <a:ln w="9525">
              <a:noFill/>
              <a:miter lim="800000"/>
              <a:headEnd/>
              <a:tailEnd/>
            </a:ln>
          </p:spPr>
          <p:txBody>
            <a:bodyPr/>
            <a:lstStyle/>
            <a:p>
              <a:pPr marL="742950" lvl="1" indent="-285750">
                <a:lnSpc>
                  <a:spcPct val="90000"/>
                </a:lnSpc>
                <a:spcBef>
                  <a:spcPct val="20000"/>
                </a:spcBef>
                <a:buClr>
                  <a:schemeClr val="hlink"/>
                </a:buClr>
                <a:buSzPct val="55000"/>
                <a:buFont typeface="Wingdings" pitchFamily="2" charset="2"/>
                <a:buChar char="n"/>
              </a:pPr>
              <a:r>
                <a:rPr lang="en-US" sz="2400"/>
                <a:t>boolean   </a:t>
              </a:r>
            </a:p>
            <a:p>
              <a:pPr marL="742950" lvl="1" indent="-285750">
                <a:lnSpc>
                  <a:spcPct val="90000"/>
                </a:lnSpc>
                <a:spcBef>
                  <a:spcPct val="20000"/>
                </a:spcBef>
                <a:buClr>
                  <a:schemeClr val="hlink"/>
                </a:buClr>
                <a:buSzPct val="55000"/>
                <a:buFont typeface="Wingdings" pitchFamily="2" charset="2"/>
                <a:buChar char="n"/>
              </a:pPr>
              <a:r>
                <a:rPr lang="en-US" sz="2400"/>
                <a:t>integer   </a:t>
              </a:r>
            </a:p>
            <a:p>
              <a:pPr marL="742950" lvl="1" indent="-285750">
                <a:lnSpc>
                  <a:spcPct val="90000"/>
                </a:lnSpc>
                <a:spcBef>
                  <a:spcPct val="20000"/>
                </a:spcBef>
                <a:buClr>
                  <a:schemeClr val="hlink"/>
                </a:buClr>
                <a:buSzPct val="55000"/>
                <a:buFont typeface="Wingdings" pitchFamily="2" charset="2"/>
                <a:buChar char="n"/>
              </a:pPr>
              <a:r>
                <a:rPr lang="en-US" sz="2400"/>
                <a:t>string   </a:t>
              </a:r>
            </a:p>
          </p:txBody>
        </p:sp>
        <p:sp>
          <p:nvSpPr>
            <p:cNvPr id="17415" name="Rectangle 5"/>
            <p:cNvSpPr>
              <a:spLocks noChangeArrowheads="1"/>
            </p:cNvSpPr>
            <p:nvPr/>
          </p:nvSpPr>
          <p:spPr bwMode="auto">
            <a:xfrm>
              <a:off x="960" y="2976"/>
              <a:ext cx="1824" cy="1152"/>
            </a:xfrm>
            <a:prstGeom prst="rect">
              <a:avLst/>
            </a:prstGeom>
            <a:noFill/>
            <a:ln w="9525">
              <a:noFill/>
              <a:miter lim="800000"/>
              <a:headEnd/>
              <a:tailEnd/>
            </a:ln>
          </p:spPr>
          <p:txBody>
            <a:bodyPr/>
            <a:lstStyle/>
            <a:p>
              <a:pPr marL="742950" lvl="1" indent="-285750">
                <a:spcBef>
                  <a:spcPct val="20000"/>
                </a:spcBef>
                <a:buClr>
                  <a:schemeClr val="hlink"/>
                </a:buClr>
                <a:buSzPct val="55000"/>
                <a:buFont typeface="Wingdings" pitchFamily="2" charset="2"/>
                <a:buChar char="n"/>
              </a:pPr>
              <a:r>
                <a:rPr lang="en-US" sz="2400" dirty="0"/>
                <a:t>schema   </a:t>
              </a:r>
            </a:p>
            <a:p>
              <a:pPr marL="742950" lvl="1" indent="-285750">
                <a:spcBef>
                  <a:spcPct val="20000"/>
                </a:spcBef>
                <a:buClr>
                  <a:schemeClr val="hlink"/>
                </a:buClr>
                <a:buSzPct val="55000"/>
                <a:buFont typeface="Wingdings" pitchFamily="2" charset="2"/>
                <a:buChar char="n"/>
              </a:pPr>
              <a:r>
                <a:rPr lang="en-US" sz="2400" dirty="0"/>
                <a:t>element   </a:t>
              </a:r>
            </a:p>
            <a:p>
              <a:pPr marL="742950" lvl="1" indent="-285750">
                <a:spcBef>
                  <a:spcPct val="20000"/>
                </a:spcBef>
                <a:buClr>
                  <a:schemeClr val="hlink"/>
                </a:buClr>
                <a:buSzPct val="55000"/>
                <a:buFont typeface="Wingdings" pitchFamily="2" charset="2"/>
                <a:buChar char="n"/>
              </a:pPr>
              <a:r>
                <a:rPr lang="en-US" sz="2400" dirty="0" err="1"/>
                <a:t>complexType</a:t>
              </a:r>
              <a:r>
                <a:rPr lang="en-US" sz="2400" dirty="0"/>
                <a:t>   </a:t>
              </a:r>
            </a:p>
            <a:p>
              <a:pPr marL="742950" lvl="1" indent="-285750">
                <a:spcBef>
                  <a:spcPct val="20000"/>
                </a:spcBef>
                <a:buClr>
                  <a:schemeClr val="hlink"/>
                </a:buClr>
                <a:buSzPct val="55000"/>
                <a:buFont typeface="Wingdings" pitchFamily="2" charset="2"/>
                <a:buChar char="n"/>
              </a:pPr>
              <a:r>
                <a:rPr lang="en-US" sz="2400" dirty="0"/>
                <a:t>sequence   </a:t>
              </a:r>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1AB4C9FF-7774-45C5-8C44-B46D2E554578}" type="slidenum">
              <a:rPr lang="en-US" smtClean="0"/>
              <a:pPr/>
              <a:t>89</a:t>
            </a:fld>
            <a:endParaRPr lang="en-US"/>
          </a:p>
        </p:txBody>
      </p:sp>
      <p:sp>
        <p:nvSpPr>
          <p:cNvPr id="18435" name="Rectangle 2"/>
          <p:cNvSpPr>
            <a:spLocks noGrp="1" noChangeArrowheads="1"/>
          </p:cNvSpPr>
          <p:nvPr>
            <p:ph type="title"/>
          </p:nvPr>
        </p:nvSpPr>
        <p:spPr>
          <a:xfrm>
            <a:off x="2895600" y="152400"/>
            <a:ext cx="7620000" cy="623888"/>
          </a:xfrm>
        </p:spPr>
        <p:txBody>
          <a:bodyPr>
            <a:normAutofit fontScale="90000"/>
          </a:bodyPr>
          <a:lstStyle/>
          <a:p>
            <a:pPr eaLnBrk="1" hangingPunct="1"/>
            <a:r>
              <a:rPr lang="en-US" altLang="zh-CN">
                <a:ea typeface="SimSun" pitchFamily="2" charset="-122"/>
              </a:rPr>
              <a:t>Types Defined in XML Schema W3C 2001</a:t>
            </a:r>
            <a:endParaRPr lang="en-US">
              <a:ea typeface="SimSun" pitchFamily="2" charset="-122"/>
            </a:endParaRPr>
          </a:p>
        </p:txBody>
      </p:sp>
      <p:sp>
        <p:nvSpPr>
          <p:cNvPr id="18436" name="Rectangle 3"/>
          <p:cNvSpPr>
            <a:spLocks noGrp="1" noChangeArrowheads="1"/>
          </p:cNvSpPr>
          <p:nvPr>
            <p:ph type="body" idx="1"/>
          </p:nvPr>
        </p:nvSpPr>
        <p:spPr/>
        <p:txBody>
          <a:bodyPr/>
          <a:lstStyle/>
          <a:p>
            <a:pPr eaLnBrk="1" hangingPunct="1"/>
            <a:r>
              <a:rPr lang="en-US" dirty="0"/>
              <a:t>Forty-four (44) built-in types, in which 19 are </a:t>
            </a:r>
            <a:r>
              <a:rPr lang="en-US" dirty="0">
                <a:solidFill>
                  <a:schemeClr val="folHlink"/>
                </a:solidFill>
              </a:rPr>
              <a:t>simple</a:t>
            </a:r>
            <a:r>
              <a:rPr lang="en-US" dirty="0"/>
              <a:t> (primitive) and 25 are derived </a:t>
            </a:r>
            <a:r>
              <a:rPr lang="en-US" dirty="0">
                <a:solidFill>
                  <a:schemeClr val="folHlink"/>
                </a:solidFill>
              </a:rPr>
              <a:t>complex</a:t>
            </a:r>
            <a:r>
              <a:rPr lang="en-US" dirty="0"/>
              <a:t> types.</a:t>
            </a:r>
          </a:p>
          <a:p>
            <a:pPr eaLnBrk="1" hangingPunct="1"/>
            <a:r>
              <a:rPr lang="en-US" dirty="0"/>
              <a:t>User can define further types of </a:t>
            </a:r>
            <a:r>
              <a:rPr lang="en-US" dirty="0">
                <a:solidFill>
                  <a:schemeClr val="folHlink"/>
                </a:solidFill>
              </a:rPr>
              <a:t>simple</a:t>
            </a:r>
            <a:r>
              <a:rPr lang="en-US" dirty="0"/>
              <a:t> and </a:t>
            </a:r>
            <a:r>
              <a:rPr lang="en-US" dirty="0">
                <a:solidFill>
                  <a:schemeClr val="folHlink"/>
                </a:solidFill>
              </a:rPr>
              <a:t>complex</a:t>
            </a:r>
          </a:p>
          <a:p>
            <a:pPr eaLnBrk="1" hangingPunct="1"/>
            <a:r>
              <a:rPr lang="en-US" dirty="0"/>
              <a:t>Complex types are defined using simple and complex types</a:t>
            </a:r>
          </a:p>
          <a:p>
            <a:pPr eaLnBrk="1" hangingPunct="1"/>
            <a:r>
              <a:rPr lang="en-US" dirty="0"/>
              <a:t>Type inheritance: Extend one type from an existing type</a:t>
            </a:r>
          </a:p>
          <a:p>
            <a:pPr eaLnBrk="1" hangingPunct="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BF9D32B-C773-4490-8AFE-142A9EF0D3BD}" type="slidenum">
              <a:rPr lang="en-US" smtClean="0">
                <a:solidFill>
                  <a:schemeClr val="tx2"/>
                </a:solidFill>
              </a:rPr>
              <a:pPr/>
              <a:t>9</a:t>
            </a:fld>
            <a:endParaRPr lang="en-US">
              <a:solidFill>
                <a:schemeClr val="tx2"/>
              </a:solidFill>
            </a:endParaRPr>
          </a:p>
        </p:txBody>
      </p:sp>
      <p:sp>
        <p:nvSpPr>
          <p:cNvPr id="11267" name="Rectangle 2"/>
          <p:cNvSpPr>
            <a:spLocks noGrp="1" noChangeArrowheads="1"/>
          </p:cNvSpPr>
          <p:nvPr>
            <p:ph type="title"/>
          </p:nvPr>
        </p:nvSpPr>
        <p:spPr/>
        <p:txBody>
          <a:bodyPr/>
          <a:lstStyle/>
          <a:p>
            <a:pPr eaLnBrk="1" hangingPunct="1"/>
            <a:r>
              <a:rPr lang="de-DE" altLang="zh-CN">
                <a:ea typeface="SimSun" pitchFamily="2" charset="-122"/>
              </a:rPr>
              <a:t>XML </a:t>
            </a:r>
            <a:r>
              <a:rPr lang="en-US" altLang="zh-CN">
                <a:ea typeface="SimSun" pitchFamily="2" charset="-122"/>
              </a:rPr>
              <a:t>Element, Attribute, and Document</a:t>
            </a:r>
            <a:endParaRPr lang="en-US">
              <a:ea typeface="SimSun" pitchFamily="2" charset="-122"/>
            </a:endParaRPr>
          </a:p>
        </p:txBody>
      </p:sp>
      <p:sp>
        <p:nvSpPr>
          <p:cNvPr id="11268" name="Rectangle 4"/>
          <p:cNvSpPr>
            <a:spLocks noGrp="1" noChangeArrowheads="1"/>
          </p:cNvSpPr>
          <p:nvPr>
            <p:ph type="body" idx="1"/>
          </p:nvPr>
        </p:nvSpPr>
        <p:spPr>
          <a:xfrm>
            <a:off x="1828800" y="1143000"/>
            <a:ext cx="8610600" cy="3276600"/>
          </a:xfrm>
          <a:noFill/>
        </p:spPr>
        <p:txBody>
          <a:bodyPr/>
          <a:lstStyle/>
          <a:p>
            <a:pPr eaLnBrk="1" hangingPunct="1">
              <a:buFont typeface="Wingdings" pitchFamily="2" charset="2"/>
              <a:buNone/>
            </a:pPr>
            <a:r>
              <a:rPr lang="en-US" altLang="zh-CN" sz="2400" dirty="0">
                <a:ea typeface="SimSun" pitchFamily="2" charset="-122"/>
              </a:rPr>
              <a:t>There is no fixed rule what information should be stored as child elements or as attributes</a:t>
            </a:r>
            <a:r>
              <a:rPr lang="en-US" sz="2400" dirty="0"/>
              <a:t>. However, normally</a:t>
            </a:r>
          </a:p>
          <a:p>
            <a:pPr eaLnBrk="1" hangingPunct="1"/>
            <a:r>
              <a:rPr lang="en-US" sz="2400" b="1" dirty="0"/>
              <a:t>Elements</a:t>
            </a:r>
            <a:r>
              <a:rPr lang="en-US" sz="2400" dirty="0"/>
              <a:t> are used for defining data that are integral to the document. </a:t>
            </a:r>
            <a:r>
              <a:rPr lang="en-US" sz="2400" i="1" dirty="0"/>
              <a:t>Elements form a rooted tree</a:t>
            </a:r>
            <a:r>
              <a:rPr lang="en-US" sz="2400" dirty="0"/>
              <a:t>.</a:t>
            </a:r>
          </a:p>
          <a:p>
            <a:pPr eaLnBrk="1" hangingPunct="1"/>
            <a:r>
              <a:rPr lang="en-US" sz="2400" b="1" dirty="0"/>
              <a:t>Attributes</a:t>
            </a:r>
            <a:r>
              <a:rPr lang="en-US" sz="2400" dirty="0"/>
              <a:t> are used for defining out-of-band data, which give “additional” information. </a:t>
            </a:r>
            <a:r>
              <a:rPr lang="en-US" sz="2400" i="1" dirty="0"/>
              <a:t>They are stored linearly in the element</a:t>
            </a:r>
            <a:r>
              <a:rPr lang="en-US" sz="2400" dirty="0"/>
              <a:t>. </a:t>
            </a:r>
          </a:p>
        </p:txBody>
      </p:sp>
      <p:sp>
        <p:nvSpPr>
          <p:cNvPr id="8197" name="Rectangle 5"/>
          <p:cNvSpPr>
            <a:spLocks noChangeArrowheads="1"/>
          </p:cNvSpPr>
          <p:nvPr/>
        </p:nvSpPr>
        <p:spPr bwMode="auto">
          <a:xfrm>
            <a:off x="2133600" y="3733801"/>
            <a:ext cx="807720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latin typeface="Arial" charset="0"/>
              </a:rPr>
              <a:t>&lt;</a:t>
            </a:r>
            <a:r>
              <a:rPr lang="en-US" dirty="0">
                <a:solidFill>
                  <a:schemeClr val="folHlink"/>
                </a:solidFill>
                <a:latin typeface="Arial" charset="0"/>
              </a:rPr>
              <a:t>instructor</a:t>
            </a:r>
            <a:r>
              <a:rPr lang="en-US" dirty="0">
                <a:latin typeface="Arial" charset="0"/>
              </a:rPr>
              <a:t> &gt;</a:t>
            </a:r>
          </a:p>
          <a:p>
            <a:r>
              <a:rPr lang="en-US" dirty="0">
                <a:latin typeface="Arial" charset="0"/>
              </a:rPr>
              <a:t>	&lt;title </a:t>
            </a:r>
            <a:r>
              <a:rPr lang="en-US" dirty="0">
                <a:solidFill>
                  <a:srgbClr val="008000"/>
                </a:solidFill>
                <a:latin typeface="Arial" charset="0"/>
              </a:rPr>
              <a:t>degree= “PhD” year = “2001” school = “ASU”</a:t>
            </a:r>
            <a:r>
              <a:rPr lang="en-US" dirty="0">
                <a:latin typeface="Arial" charset="0"/>
              </a:rPr>
              <a:t>&gt;</a:t>
            </a:r>
            <a:r>
              <a:rPr lang="en-US" dirty="0">
                <a:solidFill>
                  <a:schemeClr val="folHlink"/>
                </a:solidFill>
                <a:latin typeface="Arial" charset="0"/>
              </a:rPr>
              <a:t>Professor</a:t>
            </a:r>
            <a:r>
              <a:rPr lang="en-US" dirty="0">
                <a:latin typeface="Arial" charset="0"/>
              </a:rPr>
              <a:t>&lt;/title&gt;</a:t>
            </a:r>
          </a:p>
          <a:p>
            <a:r>
              <a:rPr lang="en-US" dirty="0">
                <a:latin typeface="Arial" charset="0"/>
              </a:rPr>
              <a:t>	&lt;name&gt;	</a:t>
            </a:r>
          </a:p>
          <a:p>
            <a:r>
              <a:rPr lang="en-US" dirty="0">
                <a:latin typeface="Arial" charset="0"/>
              </a:rPr>
              <a:t>		&lt;first&gt;</a:t>
            </a:r>
            <a:r>
              <a:rPr lang="en-US" dirty="0">
                <a:solidFill>
                  <a:schemeClr val="folHlink"/>
                </a:solidFill>
                <a:latin typeface="Arial" charset="0"/>
              </a:rPr>
              <a:t>John</a:t>
            </a:r>
            <a:r>
              <a:rPr lang="en-US" dirty="0">
                <a:latin typeface="Arial" charset="0"/>
              </a:rPr>
              <a:t>&lt;/first&gt;</a:t>
            </a:r>
          </a:p>
          <a:p>
            <a:r>
              <a:rPr lang="en-US" dirty="0">
                <a:latin typeface="Arial" charset="0"/>
              </a:rPr>
              <a:t>		&lt;last&gt;</a:t>
            </a:r>
            <a:r>
              <a:rPr lang="en-US" dirty="0">
                <a:solidFill>
                  <a:schemeClr val="folHlink"/>
                </a:solidFill>
                <a:latin typeface="Arial" charset="0"/>
              </a:rPr>
              <a:t>Doe</a:t>
            </a:r>
            <a:r>
              <a:rPr lang="en-US" dirty="0">
                <a:latin typeface="Arial" charset="0"/>
              </a:rPr>
              <a:t>&lt;/last&gt;</a:t>
            </a:r>
          </a:p>
          <a:p>
            <a:r>
              <a:rPr lang="en-US" dirty="0">
                <a:latin typeface="Arial" charset="0"/>
              </a:rPr>
              <a:t>	&lt;/name&gt;</a:t>
            </a:r>
          </a:p>
          <a:p>
            <a:r>
              <a:rPr lang="en-US" dirty="0">
                <a:solidFill>
                  <a:srgbClr val="008000"/>
                </a:solidFill>
                <a:latin typeface="Arial" charset="0"/>
              </a:rPr>
              <a:t>	</a:t>
            </a:r>
            <a:r>
              <a:rPr lang="en-US" dirty="0">
                <a:latin typeface="Arial" charset="0"/>
              </a:rPr>
              <a:t>&lt;course </a:t>
            </a:r>
            <a:r>
              <a:rPr lang="en-US" dirty="0">
                <a:solidFill>
                  <a:srgbClr val="008000"/>
                </a:solidFill>
                <a:latin typeface="Arial" charset="0"/>
              </a:rPr>
              <a:t>level = “Senior”</a:t>
            </a:r>
            <a:r>
              <a:rPr lang="en-US" dirty="0">
                <a:latin typeface="Arial" charset="0"/>
              </a:rPr>
              <a:t>&gt;</a:t>
            </a:r>
            <a:r>
              <a:rPr lang="en-US" dirty="0">
                <a:solidFill>
                  <a:srgbClr val="0000FF"/>
                </a:solidFill>
                <a:latin typeface="Arial" charset="0"/>
              </a:rPr>
              <a:t>Service-Oriented Computing</a:t>
            </a:r>
            <a:r>
              <a:rPr lang="en-US" dirty="0">
                <a:latin typeface="Arial" charset="0"/>
              </a:rPr>
              <a:t>&lt;/course&gt;</a:t>
            </a:r>
          </a:p>
          <a:p>
            <a:r>
              <a:rPr lang="en-US" dirty="0">
                <a:latin typeface="Arial" charset="0"/>
              </a:rPr>
              <a:t>	&lt;</a:t>
            </a:r>
            <a:r>
              <a:rPr lang="en-US" dirty="0" err="1">
                <a:latin typeface="Arial" charset="0"/>
              </a:rPr>
              <a:t>officeHours</a:t>
            </a:r>
            <a:r>
              <a:rPr lang="en-US" dirty="0">
                <a:latin typeface="Arial" charset="0"/>
              </a:rPr>
              <a:t>&gt;</a:t>
            </a:r>
            <a:r>
              <a:rPr lang="en-US" dirty="0">
                <a:solidFill>
                  <a:schemeClr val="folHlink"/>
                </a:solidFill>
                <a:latin typeface="Arial" charset="0"/>
              </a:rPr>
              <a:t>4</a:t>
            </a:r>
            <a:r>
              <a:rPr lang="en-US" dirty="0">
                <a:latin typeface="Arial" charset="0"/>
              </a:rPr>
              <a:t>&lt;/</a:t>
            </a:r>
            <a:r>
              <a:rPr lang="en-US" dirty="0" err="1">
                <a:latin typeface="Arial" charset="0"/>
              </a:rPr>
              <a:t>officeHours</a:t>
            </a:r>
            <a:r>
              <a:rPr lang="en-US" dirty="0">
                <a:latin typeface="Arial" charset="0"/>
              </a:rPr>
              <a:t>&gt;</a:t>
            </a:r>
          </a:p>
          <a:p>
            <a:r>
              <a:rPr lang="en-US" dirty="0">
                <a:latin typeface="Arial" charset="0"/>
              </a:rPr>
              <a:t>&lt;/instructor&gt;</a:t>
            </a:r>
            <a:endParaRPr lang="en-US" sz="200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wipe(up)">
                                      <p:cBhvr>
                                        <p:cTn id="7"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Definition of New </a:t>
            </a:r>
            <a:r>
              <a:rPr lang="en-US" dirty="0">
                <a:solidFill>
                  <a:srgbClr val="990000"/>
                </a:solidFill>
              </a:rPr>
              <a:t>Simple</a:t>
            </a:r>
            <a:r>
              <a:rPr lang="en-US" dirty="0"/>
              <a:t> Types</a:t>
            </a:r>
          </a:p>
        </p:txBody>
      </p:sp>
      <p:sp>
        <p:nvSpPr>
          <p:cNvPr id="19459" name="Content Placeholder 2"/>
          <p:cNvSpPr>
            <a:spLocks noGrp="1"/>
          </p:cNvSpPr>
          <p:nvPr>
            <p:ph idx="1"/>
          </p:nvPr>
        </p:nvSpPr>
        <p:spPr>
          <a:xfrm>
            <a:off x="3581400" y="3392488"/>
            <a:ext cx="6858000" cy="3465512"/>
          </a:xfrm>
        </p:spPr>
        <p:txBody>
          <a:bodyPr/>
          <a:lstStyle/>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&lt;?xml version="1.0" encoding="UTF-8"?&gt; </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:schema</a:t>
            </a:r>
            <a:r>
              <a:rPr lang="en-US" sz="1800" dirty="0">
                <a:latin typeface="Arial" charset="0"/>
                <a:ea typeface="Arial Unicode MS" pitchFamily="34" charset="-128"/>
                <a:cs typeface="Arial Unicode MS" pitchFamily="34" charset="-128"/>
              </a:rPr>
              <a:t> </a:t>
            </a:r>
            <a:r>
              <a:rPr lang="en-US" sz="1800" dirty="0" err="1">
                <a:latin typeface="Arial" charset="0"/>
                <a:ea typeface="Arial Unicode MS" pitchFamily="34" charset="-128"/>
                <a:cs typeface="Arial Unicode MS" pitchFamily="34" charset="-128"/>
              </a:rPr>
              <a:t>xmlns:</a:t>
            </a:r>
            <a:r>
              <a:rPr lang="en-US" sz="1800" dirty="0" err="1">
                <a:solidFill>
                  <a:srgbClr val="0000FF"/>
                </a:solidFill>
                <a:latin typeface="Arial" charset="0"/>
                <a:ea typeface="Arial Unicode MS" pitchFamily="34" charset="-128"/>
                <a:cs typeface="Arial Unicode MS" pitchFamily="34" charset="-128"/>
              </a:rPr>
              <a:t>xsd</a:t>
            </a:r>
            <a:r>
              <a:rPr lang="en-US" sz="1800" dirty="0">
                <a:latin typeface="Arial" charset="0"/>
                <a:ea typeface="Arial Unicode MS" pitchFamily="34" charset="-128"/>
                <a:cs typeface="Arial Unicode MS" pitchFamily="34" charset="-128"/>
              </a:rPr>
              <a:t>=</a:t>
            </a:r>
            <a:r>
              <a:rPr lang="en-US" sz="1800" dirty="0">
                <a:latin typeface="Arial" charset="0"/>
                <a:ea typeface="Arial Unicode MS" pitchFamily="34" charset="-128"/>
                <a:cs typeface="Arial Unicode MS" pitchFamily="34" charset="-128"/>
                <a:hlinkClick r:id="rId3">
                  <a:extLst>
                    <a:ext uri="{A12FA001-AC4F-418D-AE19-62706E023703}">
                      <ahyp:hlinkClr xmlns:ahyp="http://schemas.microsoft.com/office/drawing/2018/hyperlinkcolor" val="tx"/>
                    </a:ext>
                  </a:extLst>
                </a:hlinkClick>
              </a:rPr>
              <a:t>“</a:t>
            </a:r>
            <a:r>
              <a:rPr lang="en-US" sz="1800" dirty="0">
                <a:solidFill>
                  <a:srgbClr val="FF0000"/>
                </a:solidFill>
                <a:latin typeface="Arial" charset="0"/>
                <a:ea typeface="Arial Unicode MS" pitchFamily="34" charset="-128"/>
                <a:cs typeface="Arial Unicode MS" pitchFamily="34" charset="-128"/>
                <a:hlinkClick r:id="rId3">
                  <a:extLst>
                    <a:ext uri="{A12FA001-AC4F-418D-AE19-62706E023703}">
                      <ahyp:hlinkClr xmlns:ahyp="http://schemas.microsoft.com/office/drawing/2018/hyperlinkcolor" val="tx"/>
                    </a:ext>
                  </a:extLst>
                </a:hlinkClick>
              </a:rPr>
              <a:t>http://www.w3.org/2001/</a:t>
            </a:r>
            <a:r>
              <a:rPr lang="en-US" sz="1800" dirty="0" err="1">
                <a:solidFill>
                  <a:srgbClr val="FF0000"/>
                </a:solidFill>
                <a:latin typeface="Arial" charset="0"/>
                <a:ea typeface="Arial Unicode MS" pitchFamily="34" charset="-128"/>
                <a:cs typeface="Arial Unicode MS" pitchFamily="34" charset="-128"/>
                <a:hlinkClick r:id="rId3">
                  <a:extLst>
                    <a:ext uri="{A12FA001-AC4F-418D-AE19-62706E023703}">
                      <ahyp:hlinkClr xmlns:ahyp="http://schemas.microsoft.com/office/drawing/2018/hyperlinkcolor" val="tx"/>
                    </a:ext>
                  </a:extLst>
                </a:hlinkClick>
              </a:rPr>
              <a:t>XMLSchema</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:element</a:t>
            </a:r>
            <a:r>
              <a:rPr lang="en-US" sz="1800" dirty="0">
                <a:latin typeface="Arial" charset="0"/>
                <a:ea typeface="Arial Unicode MS" pitchFamily="34" charset="-128"/>
                <a:cs typeface="Arial Unicode MS" pitchFamily="34" charset="-128"/>
              </a:rPr>
              <a:t> name="</a:t>
            </a:r>
            <a:r>
              <a:rPr lang="en-US" sz="1800" dirty="0">
                <a:solidFill>
                  <a:srgbClr val="990000"/>
                </a:solidFill>
                <a:latin typeface="Arial" charset="0"/>
                <a:ea typeface="Arial Unicode MS" pitchFamily="34" charset="-128"/>
                <a:cs typeface="Arial Unicode MS" pitchFamily="34" charset="-128"/>
              </a:rPr>
              <a:t>Title</a:t>
            </a:r>
            <a:r>
              <a:rPr lang="en-US" sz="1800" dirty="0">
                <a:latin typeface="Arial" charset="0"/>
                <a:ea typeface="Arial Unicode MS" pitchFamily="34" charset="-128"/>
                <a:cs typeface="Arial Unicode MS" pitchFamily="34" charset="-128"/>
              </a:rPr>
              <a:t>" type="</a:t>
            </a:r>
            <a:r>
              <a:rPr lang="en-US" sz="1800" dirty="0" err="1">
                <a:latin typeface="Arial" charset="0"/>
                <a:ea typeface="Arial Unicode MS" pitchFamily="34" charset="-128"/>
                <a:cs typeface="Arial Unicode MS" pitchFamily="34" charset="-128"/>
              </a:rPr>
              <a:t>xsd:string</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:element</a:t>
            </a:r>
            <a:r>
              <a:rPr lang="en-US" sz="1800" dirty="0">
                <a:latin typeface="Arial" charset="0"/>
                <a:ea typeface="Arial Unicode MS" pitchFamily="34" charset="-128"/>
                <a:cs typeface="Arial Unicode MS" pitchFamily="34" charset="-128"/>
              </a:rPr>
              <a:t> name="</a:t>
            </a:r>
            <a:r>
              <a:rPr lang="en-US" sz="1800" dirty="0">
                <a:solidFill>
                  <a:srgbClr val="990000"/>
                </a:solidFill>
                <a:latin typeface="Arial" charset="0"/>
                <a:ea typeface="Arial Unicode MS" pitchFamily="34" charset="-128"/>
                <a:cs typeface="Arial Unicode MS" pitchFamily="34" charset="-128"/>
              </a:rPr>
              <a:t>Author</a:t>
            </a:r>
            <a:r>
              <a:rPr lang="en-US" sz="1800" dirty="0">
                <a:latin typeface="Arial" charset="0"/>
                <a:ea typeface="Arial Unicode MS" pitchFamily="34" charset="-128"/>
                <a:cs typeface="Arial Unicode MS" pitchFamily="34" charset="-128"/>
              </a:rPr>
              <a:t>" type="</a:t>
            </a:r>
            <a:r>
              <a:rPr lang="en-US" sz="1800" dirty="0" err="1">
                <a:latin typeface="Arial" charset="0"/>
                <a:ea typeface="Arial Unicode MS" pitchFamily="34" charset="-128"/>
                <a:cs typeface="Arial Unicode MS" pitchFamily="34" charset="-128"/>
              </a:rPr>
              <a:t>xsd:string</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:element</a:t>
            </a:r>
            <a:r>
              <a:rPr lang="en-US" sz="1800" dirty="0">
                <a:latin typeface="Arial" charset="0"/>
                <a:ea typeface="Arial Unicode MS" pitchFamily="34" charset="-128"/>
                <a:cs typeface="Arial Unicode MS" pitchFamily="34" charset="-128"/>
              </a:rPr>
              <a:t> name=“</a:t>
            </a:r>
            <a:r>
              <a:rPr lang="en-US" sz="1800" dirty="0">
                <a:solidFill>
                  <a:srgbClr val="990000"/>
                </a:solidFill>
                <a:latin typeface="Arial" charset="0"/>
                <a:ea typeface="Arial Unicode MS" pitchFamily="34" charset="-128"/>
                <a:cs typeface="Arial Unicode MS" pitchFamily="34" charset="-128"/>
              </a:rPr>
              <a:t>Date</a:t>
            </a:r>
            <a:r>
              <a:rPr lang="en-US" sz="1800" dirty="0">
                <a:latin typeface="Arial" charset="0"/>
                <a:ea typeface="Arial Unicode MS" pitchFamily="34" charset="-128"/>
                <a:cs typeface="Arial Unicode MS" pitchFamily="34" charset="-128"/>
              </a:rPr>
              <a:t>" type="</a:t>
            </a:r>
            <a:r>
              <a:rPr lang="en-US" sz="1800" dirty="0" err="1">
                <a:latin typeface="Arial" charset="0"/>
                <a:ea typeface="Arial Unicode MS" pitchFamily="34" charset="-128"/>
                <a:cs typeface="Arial Unicode MS" pitchFamily="34" charset="-128"/>
              </a:rPr>
              <a:t>xsd:date</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:element</a:t>
            </a:r>
            <a:r>
              <a:rPr lang="en-US" sz="1800" dirty="0">
                <a:latin typeface="Arial" charset="0"/>
                <a:ea typeface="Arial Unicode MS" pitchFamily="34" charset="-128"/>
                <a:cs typeface="Arial Unicode MS" pitchFamily="34" charset="-128"/>
              </a:rPr>
              <a:t> name="</a:t>
            </a:r>
            <a:r>
              <a:rPr lang="en-US" sz="1800" dirty="0">
                <a:solidFill>
                  <a:srgbClr val="990000"/>
                </a:solidFill>
                <a:latin typeface="Arial" charset="0"/>
                <a:ea typeface="Arial Unicode MS" pitchFamily="34" charset="-128"/>
                <a:cs typeface="Arial Unicode MS" pitchFamily="34" charset="-128"/>
              </a:rPr>
              <a:t>ISBN</a:t>
            </a:r>
            <a:r>
              <a:rPr lang="en-US" sz="1800" dirty="0">
                <a:latin typeface="Arial" charset="0"/>
                <a:ea typeface="Arial Unicode MS" pitchFamily="34" charset="-128"/>
                <a:cs typeface="Arial Unicode MS" pitchFamily="34" charset="-128"/>
              </a:rPr>
              <a:t>" type="</a:t>
            </a:r>
            <a:r>
              <a:rPr lang="en-US" sz="1800" dirty="0" err="1">
                <a:latin typeface="Arial" charset="0"/>
                <a:ea typeface="Arial Unicode MS" pitchFamily="34" charset="-128"/>
                <a:cs typeface="Arial Unicode MS" pitchFamily="34" charset="-128"/>
              </a:rPr>
              <a:t>xsd:string</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a:latin typeface="Arial" charset="0"/>
                <a:ea typeface="Arial Unicode MS" pitchFamily="34" charset="-128"/>
                <a:cs typeface="Arial Unicode MS" pitchFamily="34" charset="-128"/>
              </a:rPr>
              <a:t>:element</a:t>
            </a:r>
            <a:r>
              <a:rPr lang="en-US" sz="1800" dirty="0">
                <a:latin typeface="Arial" charset="0"/>
                <a:ea typeface="Arial Unicode MS" pitchFamily="34" charset="-128"/>
                <a:cs typeface="Arial Unicode MS" pitchFamily="34" charset="-128"/>
              </a:rPr>
              <a:t> name=“</a:t>
            </a:r>
            <a:r>
              <a:rPr lang="en-US" sz="1800" dirty="0">
                <a:solidFill>
                  <a:srgbClr val="990000"/>
                </a:solidFill>
                <a:latin typeface="Arial" charset="0"/>
                <a:ea typeface="Arial Unicode MS" pitchFamily="34" charset="-128"/>
                <a:cs typeface="Arial Unicode MS" pitchFamily="34" charset="-128"/>
              </a:rPr>
              <a:t>Publisher</a:t>
            </a:r>
            <a:r>
              <a:rPr lang="en-US" sz="1800" dirty="0">
                <a:latin typeface="Arial" charset="0"/>
              </a:rPr>
              <a:t>" type=“</a:t>
            </a:r>
            <a:r>
              <a:rPr lang="en-US" sz="1800" dirty="0" err="1">
                <a:latin typeface="Arial" charset="0"/>
                <a:ea typeface="Arial Unicode MS" pitchFamily="34" charset="-128"/>
                <a:cs typeface="Arial Unicode MS" pitchFamily="34" charset="-128"/>
              </a:rPr>
              <a:t>xsd:string</a:t>
            </a:r>
            <a:r>
              <a:rPr lang="en-US" sz="1800" dirty="0">
                <a:latin typeface="Arial" charset="0"/>
                <a:ea typeface="Arial Unicode MS" pitchFamily="34" charset="-128"/>
                <a:cs typeface="Arial Unicode MS" pitchFamily="34" charset="-128"/>
              </a:rPr>
              <a:t> </a:t>
            </a:r>
            <a:r>
              <a:rPr lang="en-US" sz="1800" dirty="0">
                <a:latin typeface="Arial" charset="0"/>
              </a:rPr>
              <a:t>"/&gt;</a:t>
            </a:r>
            <a:endParaRPr lang="en-US" sz="1800" dirty="0">
              <a:latin typeface="Arial" charset="0"/>
              <a:ea typeface="Arial Unicode MS" pitchFamily="34" charset="-128"/>
              <a:cs typeface="Arial Unicode MS" pitchFamily="34" charset="-128"/>
            </a:endParaRPr>
          </a:p>
          <a:p>
            <a:pPr marL="0" indent="0">
              <a:spcBef>
                <a:spcPts val="1200"/>
              </a:spcBef>
              <a:buNone/>
              <a:tabLst>
                <a:tab pos="463550" algn="l"/>
                <a:tab pos="914400" algn="l"/>
                <a:tab pos="1377950" algn="l"/>
                <a:tab pos="1828800" algn="l"/>
              </a:tabLst>
            </a:pPr>
            <a:r>
              <a:rPr lang="en-US" sz="1800" dirty="0">
                <a:latin typeface="Arial" charset="0"/>
                <a:ea typeface="Arial Unicode MS" pitchFamily="34" charset="-128"/>
                <a:cs typeface="Arial Unicode MS" pitchFamily="34" charset="-128"/>
              </a:rPr>
              <a:t>&lt;/</a:t>
            </a:r>
            <a:r>
              <a:rPr lang="en-US" sz="1800" dirty="0" err="1">
                <a:latin typeface="Arial" charset="0"/>
                <a:ea typeface="Arial Unicode MS" pitchFamily="34" charset="-128"/>
                <a:cs typeface="Arial Unicode MS" pitchFamily="34" charset="-128"/>
              </a:rPr>
              <a:t>xsd:schema</a:t>
            </a:r>
            <a:r>
              <a:rPr lang="en-US" sz="1800" dirty="0">
                <a:latin typeface="Arial" charset="0"/>
                <a:ea typeface="Arial Unicode MS" pitchFamily="34" charset="-128"/>
                <a:cs typeface="Arial Unicode MS" pitchFamily="34" charset="-128"/>
              </a:rPr>
              <a:t>&gt;</a:t>
            </a:r>
          </a:p>
          <a:p>
            <a:pPr marL="0" indent="0">
              <a:spcBef>
                <a:spcPts val="1200"/>
              </a:spcBef>
              <a:buNone/>
              <a:tabLst>
                <a:tab pos="463550" algn="l"/>
                <a:tab pos="914400" algn="l"/>
                <a:tab pos="1377950" algn="l"/>
                <a:tab pos="1828800" algn="l"/>
              </a:tabLst>
            </a:pPr>
            <a:endParaRPr lang="en-US" sz="1800" dirty="0"/>
          </a:p>
        </p:txBody>
      </p:sp>
      <p:sp>
        <p:nvSpPr>
          <p:cNvPr id="19460" name="Slide Number Placeholder 3"/>
          <p:cNvSpPr>
            <a:spLocks noGrp="1"/>
          </p:cNvSpPr>
          <p:nvPr>
            <p:ph type="sldNum" sz="quarter" idx="12"/>
          </p:nvPr>
        </p:nvSpPr>
        <p:spPr>
          <a:noFill/>
        </p:spPr>
        <p:txBody>
          <a:bodyPr/>
          <a:lstStyle/>
          <a:p>
            <a:fld id="{58748C26-7308-4F27-8922-2ED4B1077582}" type="slidenum">
              <a:rPr lang="en-US" smtClean="0"/>
              <a:pPr/>
              <a:t>90</a:t>
            </a:fld>
            <a:endParaRPr lang="en-US"/>
          </a:p>
        </p:txBody>
      </p:sp>
      <p:sp>
        <p:nvSpPr>
          <p:cNvPr id="5" name="Oval Callout 4"/>
          <p:cNvSpPr>
            <a:spLocks noChangeArrowheads="1"/>
          </p:cNvSpPr>
          <p:nvPr/>
        </p:nvSpPr>
        <p:spPr bwMode="auto">
          <a:xfrm>
            <a:off x="1600201" y="4140200"/>
            <a:ext cx="1655763" cy="547688"/>
          </a:xfrm>
          <a:prstGeom prst="wedgeEllipseCallout">
            <a:avLst>
              <a:gd name="adj1" fmla="val 73398"/>
              <a:gd name="adj2" fmla="val -58167"/>
            </a:avLst>
          </a:prstGeom>
          <a:solidFill>
            <a:srgbClr val="FFFFCC"/>
          </a:solidFill>
          <a:ln w="9525" algn="ctr">
            <a:solidFill>
              <a:schemeClr val="tx1"/>
            </a:solidFill>
            <a:round/>
            <a:headEnd/>
            <a:tailEnd/>
          </a:ln>
        </p:spPr>
        <p:txBody>
          <a:bodyPr/>
          <a:lstStyle/>
          <a:p>
            <a:r>
              <a:rPr lang="en-US" sz="1600"/>
              <a:t>namespaces</a:t>
            </a:r>
          </a:p>
        </p:txBody>
      </p:sp>
      <p:sp>
        <p:nvSpPr>
          <p:cNvPr id="6" name="Rectangle 3"/>
          <p:cNvSpPr txBox="1">
            <a:spLocks noChangeArrowheads="1"/>
          </p:cNvSpPr>
          <p:nvPr/>
        </p:nvSpPr>
        <p:spPr bwMode="auto">
          <a:xfrm>
            <a:off x="2017714" y="914400"/>
            <a:ext cx="8421687" cy="2478088"/>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sz="2800" kern="0" dirty="0"/>
              <a:t>Use an element to define a new type with a name and an associated type</a:t>
            </a:r>
          </a:p>
          <a:p>
            <a:pPr marL="342900" indent="-342900">
              <a:spcBef>
                <a:spcPct val="20000"/>
              </a:spcBef>
              <a:buClr>
                <a:schemeClr val="folHlink"/>
              </a:buClr>
              <a:buSzPct val="60000"/>
              <a:buFont typeface="Wingdings" pitchFamily="2" charset="2"/>
              <a:buChar char="n"/>
              <a:defRPr/>
            </a:pPr>
            <a:r>
              <a:rPr lang="en-US" sz="2800" kern="0" dirty="0"/>
              <a:t>Use a single built-in type to define a new type</a:t>
            </a:r>
          </a:p>
          <a:p>
            <a:pPr marL="342900" indent="-342900">
              <a:spcBef>
                <a:spcPct val="20000"/>
              </a:spcBef>
              <a:buClr>
                <a:schemeClr val="folHlink"/>
              </a:buClr>
              <a:buSzPct val="60000"/>
              <a:buFont typeface="Wingdings" pitchFamily="2" charset="2"/>
              <a:buChar char="n"/>
              <a:defRPr/>
            </a:pPr>
            <a:r>
              <a:rPr lang="en-US" sz="2800" kern="0" dirty="0"/>
              <a:t>Use a namespace to tell where the element and type used come from.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3"/>
          <p:cNvSpPr>
            <a:spLocks noChangeArrowheads="1"/>
          </p:cNvSpPr>
          <p:nvPr/>
        </p:nvSpPr>
        <p:spPr bwMode="auto">
          <a:xfrm>
            <a:off x="2317750" y="685800"/>
            <a:ext cx="8121650" cy="457200"/>
          </a:xfrm>
          <a:prstGeom prst="rect">
            <a:avLst/>
          </a:prstGeom>
          <a:solidFill>
            <a:schemeClr val="bg1"/>
          </a:solidFill>
          <a:ln w="9525" algn="ctr">
            <a:solidFill>
              <a:schemeClr val="bg1"/>
            </a:solidFill>
            <a:round/>
            <a:headEnd/>
            <a:tailEnd/>
          </a:ln>
        </p:spPr>
        <p:txBody>
          <a:bodyPr/>
          <a:lstStyle/>
          <a:p>
            <a:endParaRPr lang="en-US"/>
          </a:p>
        </p:txBody>
      </p:sp>
      <p:sp>
        <p:nvSpPr>
          <p:cNvPr id="21" name="Rounded Rectangle 20"/>
          <p:cNvSpPr/>
          <p:nvPr/>
        </p:nvSpPr>
        <p:spPr bwMode="auto">
          <a:xfrm>
            <a:off x="3962400" y="4313238"/>
            <a:ext cx="6477000" cy="193516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22" name="Rounded Rectangle 21"/>
          <p:cNvSpPr/>
          <p:nvPr/>
        </p:nvSpPr>
        <p:spPr bwMode="auto">
          <a:xfrm>
            <a:off x="3962400" y="990600"/>
            <a:ext cx="6477000" cy="3276600"/>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20485" name="Slide Number Placeholder 5"/>
          <p:cNvSpPr>
            <a:spLocks noGrp="1"/>
          </p:cNvSpPr>
          <p:nvPr>
            <p:ph type="sldNum" sz="quarter" idx="12"/>
          </p:nvPr>
        </p:nvSpPr>
        <p:spPr>
          <a:noFill/>
        </p:spPr>
        <p:txBody>
          <a:bodyPr/>
          <a:lstStyle/>
          <a:p>
            <a:fld id="{0CA6F940-0D13-4CC3-BFB3-257DAF460C38}" type="slidenum">
              <a:rPr lang="en-US" smtClean="0"/>
              <a:pPr/>
              <a:t>91</a:t>
            </a:fld>
            <a:endParaRPr lang="en-US"/>
          </a:p>
        </p:txBody>
      </p:sp>
      <p:sp>
        <p:nvSpPr>
          <p:cNvPr id="20486" name="Rectangle 3"/>
          <p:cNvSpPr>
            <a:spLocks noGrp="1" noChangeArrowheads="1"/>
          </p:cNvSpPr>
          <p:nvPr>
            <p:ph type="body" idx="1"/>
          </p:nvPr>
        </p:nvSpPr>
        <p:spPr>
          <a:xfrm>
            <a:off x="3886200" y="76200"/>
            <a:ext cx="6864350" cy="6553200"/>
          </a:xfrm>
        </p:spPr>
        <p:txBody>
          <a:bodyPr>
            <a:normAutofit fontScale="62500" lnSpcReduction="20000"/>
          </a:bodyPr>
          <a:lstStyle/>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&lt;?xml version="1.0" encoding="UTF-8"?&gt;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a:t>
            </a:r>
            <a:r>
              <a:rPr lang="en-US" sz="1400" dirty="0" err="1">
                <a:latin typeface="Arial" charset="0"/>
                <a:ea typeface="Arial Unicode MS" pitchFamily="34" charset="-128"/>
                <a:cs typeface="Arial Unicode MS" pitchFamily="34" charset="-128"/>
              </a:rPr>
              <a:t>xsd:</a:t>
            </a:r>
            <a:r>
              <a:rPr lang="en-US" sz="1400" b="1" dirty="0" err="1">
                <a:latin typeface="Arial" charset="0"/>
                <a:ea typeface="Arial Unicode MS" pitchFamily="34" charset="-128"/>
                <a:cs typeface="Arial Unicode MS" pitchFamily="34" charset="-128"/>
              </a:rPr>
              <a:t>schema</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xmlns:xsd</a:t>
            </a:r>
            <a:r>
              <a:rPr lang="en-US" sz="1400" dirty="0">
                <a:latin typeface="Arial" charset="0"/>
                <a:ea typeface="Arial Unicode MS" pitchFamily="34" charset="-128"/>
                <a:cs typeface="Arial Unicode MS" pitchFamily="34" charset="-128"/>
              </a:rPr>
              <a:t>="http://www.w3.org/2001/XMLSchema"</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targetNamespace</a:t>
            </a:r>
            <a:r>
              <a:rPr lang="en-US" sz="1400" dirty="0">
                <a:latin typeface="Arial" charset="0"/>
                <a:ea typeface="Arial Unicode MS" pitchFamily="34" charset="-128"/>
                <a:cs typeface="Arial Unicode MS" pitchFamily="34" charset="-128"/>
              </a:rPr>
              <a:t>= "http://venus.sod.asu.edu/WSRepository/xml"</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elementFormDefault</a:t>
            </a:r>
            <a:r>
              <a:rPr lang="en-US" sz="1400" dirty="0">
                <a:latin typeface="Arial" charset="0"/>
                <a:ea typeface="Arial Unicode MS" pitchFamily="34" charset="-128"/>
                <a:cs typeface="Arial Unicode MS" pitchFamily="34" charset="-128"/>
              </a:rPr>
              <a:t>="qualified" </a:t>
            </a:r>
            <a:r>
              <a:rPr lang="en-US" sz="1400" dirty="0" err="1">
                <a:latin typeface="Arial" charset="0"/>
                <a:ea typeface="Arial Unicode MS" pitchFamily="34" charset="-128"/>
                <a:cs typeface="Arial Unicode MS" pitchFamily="34" charset="-128"/>
              </a:rPr>
              <a:t>attributeFormDefault</a:t>
            </a:r>
            <a:r>
              <a:rPr lang="en-US" sz="1400" dirty="0">
                <a:latin typeface="Arial" charset="0"/>
                <a:ea typeface="Arial Unicode MS" pitchFamily="34" charset="-128"/>
                <a:cs typeface="Arial Unicode MS" pitchFamily="34" charset="-128"/>
              </a:rPr>
              <a:t>="unqualified"&gt;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a:t>
            </a:r>
            <a:r>
              <a:rPr lang="en-US" sz="1400" dirty="0">
                <a:solidFill>
                  <a:srgbClr val="0000FF"/>
                </a:solidFill>
                <a:latin typeface="Arial" charset="0"/>
                <a:ea typeface="Arial Unicode MS" pitchFamily="34" charset="-128"/>
                <a:cs typeface="Arial Unicode MS" pitchFamily="34" charset="-128"/>
              </a:rPr>
              <a:t>Book</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xsd:complexType</a:t>
            </a:r>
            <a:r>
              <a:rPr lang="en-US" sz="1400" dirty="0">
                <a:latin typeface="Arial" charset="0"/>
                <a:ea typeface="Arial Unicode MS" pitchFamily="34" charset="-128"/>
                <a:cs typeface="Arial Unicode MS" pitchFamily="34" charset="-128"/>
              </a:rPr>
              <a:t>&gt;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name="Title"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name="Author"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="unbounded"/&gt;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name="Year" type="</a:t>
            </a:r>
            <a:r>
              <a:rPr lang="en-US" sz="1400" dirty="0" err="1">
                <a:latin typeface="Arial" charset="0"/>
                <a:ea typeface="Arial Unicode MS" pitchFamily="34" charset="-128"/>
                <a:cs typeface="Arial Unicode MS" pitchFamily="34" charset="-128"/>
              </a:rPr>
              <a:t>xsd:integer</a:t>
            </a:r>
            <a:r>
              <a:rPr lang="en-US" sz="1400" dirty="0">
                <a:latin typeface="Arial" charset="0"/>
                <a:ea typeface="Arial Unicode MS" pitchFamily="34" charset="-128"/>
                <a:cs typeface="Arial Unicode MS" pitchFamily="34" charset="-128"/>
              </a:rPr>
              <a: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="0"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name="ISBN"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="0"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="1"/&gt;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xsd:sequence</a:t>
            </a:r>
            <a:r>
              <a:rPr lang="en-US" sz="1400" dirty="0">
                <a:latin typeface="Arial" charset="0"/>
                <a:ea typeface="Arial Unicode MS" pitchFamily="34" charset="-128"/>
                <a:cs typeface="Arial Unicode MS" pitchFamily="34" charset="-128"/>
              </a:rPr>
              <a:t>&gt; </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a:t>
            </a:r>
            <a:r>
              <a:rPr lang="en-US" sz="1400" dirty="0">
                <a:solidFill>
                  <a:srgbClr val="C00000"/>
                </a:solidFill>
                <a:latin typeface="Arial" charset="0"/>
                <a:ea typeface="Arial Unicode MS" pitchFamily="34" charset="-128"/>
                <a:cs typeface="Arial Unicode MS" pitchFamily="34" charset="-128"/>
              </a:rPr>
              <a:t>Bookstore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a:t>
            </a:r>
            <a:r>
              <a:rPr lang="en-US" sz="1400" dirty="0">
                <a:solidFill>
                  <a:srgbClr val="0000FF"/>
                </a:solidFill>
                <a:latin typeface="Arial" charset="0"/>
                <a:ea typeface="Arial Unicode MS" pitchFamily="34" charset="-128"/>
                <a:cs typeface="Arial Unicode MS" pitchFamily="34" charset="-128"/>
              </a:rPr>
              <a:t>Book</a:t>
            </a: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minOccurs</a:t>
            </a:r>
            <a:r>
              <a:rPr lang="en-US" sz="1400" dirty="0">
                <a:latin typeface="Arial" charset="0"/>
                <a:ea typeface="Arial Unicode MS" pitchFamily="34" charset="-128"/>
                <a:cs typeface="Arial Unicode MS" pitchFamily="34" charset="-128"/>
              </a:rPr>
              <a:t>="1" </a:t>
            </a:r>
            <a:r>
              <a:rPr lang="en-US" sz="1400" dirty="0" err="1">
                <a:latin typeface="Arial" charset="0"/>
                <a:ea typeface="Arial Unicode MS" pitchFamily="34" charset="-128"/>
                <a:cs typeface="Arial Unicode MS" pitchFamily="34" charset="-128"/>
              </a:rPr>
              <a:t>maxOccurs</a:t>
            </a:r>
            <a:r>
              <a:rPr lang="en-US" sz="1400" dirty="0">
                <a:latin typeface="Arial" charset="0"/>
                <a:ea typeface="Arial Unicode MS" pitchFamily="34" charset="-128"/>
                <a:cs typeface="Arial Unicode MS" pitchFamily="34" charset="-128"/>
              </a:rPr>
              <a:t>="unbounded"/&gt;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xsd:sequence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xsd:complexType</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xs:attribute</a:t>
            </a:r>
            <a:r>
              <a:rPr lang="en-US" sz="1400" dirty="0">
                <a:latin typeface="Arial" charset="0"/>
                <a:ea typeface="Arial Unicode MS" pitchFamily="34" charset="-128"/>
                <a:cs typeface="Arial Unicode MS" pitchFamily="34" charset="-128"/>
              </a:rPr>
              <a:t> name= “Address"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 use="required"/&gt;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 "First"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    &lt;</a:t>
            </a:r>
            <a:r>
              <a:rPr lang="en-US" sz="1400" dirty="0" err="1">
                <a:latin typeface="Arial" charset="0"/>
                <a:ea typeface="Arial Unicode MS" pitchFamily="34" charset="-128"/>
                <a:cs typeface="Arial Unicode MS" pitchFamily="34" charset="-128"/>
              </a:rPr>
              <a:t>xsd:element</a:t>
            </a:r>
            <a:r>
              <a:rPr lang="en-US" sz="1400" dirty="0">
                <a:latin typeface="Arial" charset="0"/>
                <a:ea typeface="Arial Unicode MS" pitchFamily="34" charset="-128"/>
                <a:cs typeface="Arial Unicode MS" pitchFamily="34" charset="-128"/>
              </a:rPr>
              <a:t> name= "Last" type="</a:t>
            </a:r>
            <a:r>
              <a:rPr lang="en-US" sz="1400" dirty="0" err="1">
                <a:latin typeface="Arial" charset="0"/>
                <a:ea typeface="Arial Unicode MS" pitchFamily="34" charset="-128"/>
                <a:cs typeface="Arial Unicode MS" pitchFamily="34" charset="-128"/>
              </a:rPr>
              <a:t>xsd:string</a:t>
            </a:r>
            <a:r>
              <a:rPr lang="en-US" sz="1400" dirty="0">
                <a:latin typeface="Arial" charset="0"/>
                <a:ea typeface="Arial Unicode MS" pitchFamily="34" charset="-128"/>
                <a:cs typeface="Arial Unicode MS" pitchFamily="34" charset="-128"/>
              </a:rPr>
              <a:t>"/&gt;</a:t>
            </a:r>
          </a:p>
          <a:p>
            <a:pPr marL="0" indent="0">
              <a:buNone/>
              <a:tabLst>
                <a:tab pos="463550" algn="l"/>
                <a:tab pos="914400" algn="l"/>
                <a:tab pos="1377950" algn="l"/>
                <a:tab pos="1828800" algn="l"/>
              </a:tabLst>
            </a:pPr>
            <a:r>
              <a:rPr lang="en-US" sz="1400" dirty="0">
                <a:latin typeface="Arial" charset="0"/>
                <a:ea typeface="Arial Unicode MS" pitchFamily="34" charset="-128"/>
                <a:cs typeface="Arial Unicode MS" pitchFamily="34" charset="-128"/>
              </a:rPr>
              <a:t>&lt;/</a:t>
            </a:r>
            <a:r>
              <a:rPr lang="en-US" sz="1400" dirty="0" err="1">
                <a:latin typeface="Arial" charset="0"/>
                <a:ea typeface="Arial Unicode MS" pitchFamily="34" charset="-128"/>
                <a:cs typeface="Arial Unicode MS" pitchFamily="34" charset="-128"/>
              </a:rPr>
              <a:t>xsd:schema</a:t>
            </a:r>
            <a:r>
              <a:rPr lang="en-US" sz="1400" dirty="0">
                <a:latin typeface="Arial" charset="0"/>
                <a:ea typeface="Arial Unicode MS" pitchFamily="34" charset="-128"/>
                <a:cs typeface="Arial Unicode MS" pitchFamily="34" charset="-128"/>
              </a:rPr>
              <a:t>&gt;</a:t>
            </a:r>
          </a:p>
        </p:txBody>
      </p:sp>
      <p:sp>
        <p:nvSpPr>
          <p:cNvPr id="20487" name="Rectangle 4"/>
          <p:cNvSpPr>
            <a:spLocks noGrp="1" noChangeArrowheads="1"/>
          </p:cNvSpPr>
          <p:nvPr>
            <p:ph type="title"/>
          </p:nvPr>
        </p:nvSpPr>
        <p:spPr>
          <a:xfrm rot="16200000">
            <a:off x="-1250156" y="3383756"/>
            <a:ext cx="6172200" cy="623888"/>
          </a:xfrm>
          <a:noFill/>
        </p:spPr>
        <p:txBody>
          <a:bodyPr/>
          <a:lstStyle/>
          <a:p>
            <a:pPr algn="ctr" eaLnBrk="1" hangingPunct="1"/>
            <a:r>
              <a:rPr lang="en-US" altLang="zh-CN" sz="2400">
                <a:ea typeface="SimSun" pitchFamily="2" charset="-122"/>
              </a:rPr>
              <a:t>Example: XML Schema of A Bookstore</a:t>
            </a:r>
            <a:endParaRPr lang="en-US" sz="2400"/>
          </a:p>
        </p:txBody>
      </p:sp>
      <p:grpSp>
        <p:nvGrpSpPr>
          <p:cNvPr id="20488" name="Group 8"/>
          <p:cNvGrpSpPr>
            <a:grpSpLocks/>
          </p:cNvGrpSpPr>
          <p:nvPr/>
        </p:nvGrpSpPr>
        <p:grpSpPr bwMode="auto">
          <a:xfrm>
            <a:off x="3733800" y="1143000"/>
            <a:ext cx="304800" cy="2971800"/>
            <a:chOff x="1584" y="816"/>
            <a:chExt cx="144" cy="864"/>
          </a:xfrm>
        </p:grpSpPr>
        <p:sp>
          <p:nvSpPr>
            <p:cNvPr id="20502" name="Freeform 6"/>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20503" name="Freeform 7"/>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20489" name="Group 9"/>
          <p:cNvGrpSpPr>
            <a:grpSpLocks/>
          </p:cNvGrpSpPr>
          <p:nvPr/>
        </p:nvGrpSpPr>
        <p:grpSpPr bwMode="auto">
          <a:xfrm>
            <a:off x="3657600" y="4343400"/>
            <a:ext cx="304800" cy="1828800"/>
            <a:chOff x="1584" y="816"/>
            <a:chExt cx="144" cy="864"/>
          </a:xfrm>
        </p:grpSpPr>
        <p:sp>
          <p:nvSpPr>
            <p:cNvPr id="20500" name="Freeform 10"/>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20501" name="Freeform 11"/>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20490" name="Group 12"/>
          <p:cNvGrpSpPr>
            <a:grpSpLocks/>
          </p:cNvGrpSpPr>
          <p:nvPr/>
        </p:nvGrpSpPr>
        <p:grpSpPr bwMode="auto">
          <a:xfrm>
            <a:off x="3733800" y="6234114"/>
            <a:ext cx="228600" cy="395287"/>
            <a:chOff x="1584" y="816"/>
            <a:chExt cx="144" cy="864"/>
          </a:xfrm>
        </p:grpSpPr>
        <p:sp>
          <p:nvSpPr>
            <p:cNvPr id="20498" name="Freeform 13"/>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20499" name="Freeform 14"/>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5" name="Group 20"/>
          <p:cNvGrpSpPr>
            <a:grpSpLocks/>
          </p:cNvGrpSpPr>
          <p:nvPr/>
        </p:nvGrpSpPr>
        <p:grpSpPr bwMode="auto">
          <a:xfrm>
            <a:off x="2286001" y="152400"/>
            <a:ext cx="2225675" cy="609600"/>
            <a:chOff x="576" y="96"/>
            <a:chExt cx="1402" cy="384"/>
          </a:xfrm>
        </p:grpSpPr>
        <p:sp>
          <p:nvSpPr>
            <p:cNvPr id="20496" name="Text Box 15"/>
            <p:cNvSpPr txBox="1">
              <a:spLocks noChangeArrowheads="1"/>
            </p:cNvSpPr>
            <p:nvPr/>
          </p:nvSpPr>
          <p:spPr bwMode="auto">
            <a:xfrm>
              <a:off x="576" y="96"/>
              <a:ext cx="366" cy="233"/>
            </a:xfrm>
            <a:prstGeom prst="rect">
              <a:avLst/>
            </a:prstGeom>
            <a:noFill/>
            <a:ln w="9525">
              <a:noFill/>
              <a:miter lim="800000"/>
              <a:headEnd/>
              <a:tailEnd/>
            </a:ln>
          </p:spPr>
          <p:txBody>
            <a:bodyPr wrap="none">
              <a:spAutoFit/>
            </a:bodyPr>
            <a:lstStyle/>
            <a:p>
              <a:r>
                <a:rPr lang="en-US"/>
                <a:t>root</a:t>
              </a:r>
            </a:p>
          </p:txBody>
        </p:sp>
        <p:sp>
          <p:nvSpPr>
            <p:cNvPr id="20497" name="Freeform 16"/>
            <p:cNvSpPr>
              <a:spLocks/>
            </p:cNvSpPr>
            <p:nvPr/>
          </p:nvSpPr>
          <p:spPr bwMode="auto">
            <a:xfrm>
              <a:off x="730" y="327"/>
              <a:ext cx="1248" cy="153"/>
            </a:xfrm>
            <a:custGeom>
              <a:avLst/>
              <a:gdLst>
                <a:gd name="T0" fmla="*/ 0 w 1248"/>
                <a:gd name="T1" fmla="*/ 0 h 144"/>
                <a:gd name="T2" fmla="*/ 0 w 1248"/>
                <a:gd name="T3" fmla="*/ 622 h 144"/>
                <a:gd name="T4" fmla="*/ 1248 w 1248"/>
                <a:gd name="T5" fmla="*/ 622 h 144"/>
                <a:gd name="T6" fmla="*/ 1248 w 1248"/>
                <a:gd name="T7" fmla="*/ 204 h 144"/>
                <a:gd name="T8" fmla="*/ 0 60000 65536"/>
                <a:gd name="T9" fmla="*/ 0 60000 65536"/>
                <a:gd name="T10" fmla="*/ 0 60000 65536"/>
                <a:gd name="T11" fmla="*/ 0 60000 65536"/>
                <a:gd name="T12" fmla="*/ 0 w 1248"/>
                <a:gd name="T13" fmla="*/ 0 h 144"/>
                <a:gd name="T14" fmla="*/ 1248 w 1248"/>
                <a:gd name="T15" fmla="*/ 144 h 144"/>
              </a:gdLst>
              <a:ahLst/>
              <a:cxnLst>
                <a:cxn ang="T8">
                  <a:pos x="T0" y="T1"/>
                </a:cxn>
                <a:cxn ang="T9">
                  <a:pos x="T2" y="T3"/>
                </a:cxn>
                <a:cxn ang="T10">
                  <a:pos x="T4" y="T5"/>
                </a:cxn>
                <a:cxn ang="T11">
                  <a:pos x="T6" y="T7"/>
                </a:cxn>
              </a:cxnLst>
              <a:rect l="T12" t="T13" r="T14" b="T15"/>
              <a:pathLst>
                <a:path w="1248" h="144">
                  <a:moveTo>
                    <a:pt x="0" y="0"/>
                  </a:moveTo>
                  <a:lnTo>
                    <a:pt x="0" y="144"/>
                  </a:lnTo>
                  <a:lnTo>
                    <a:pt x="1248" y="144"/>
                  </a:lnTo>
                  <a:lnTo>
                    <a:pt x="1248" y="48"/>
                  </a:lnTo>
                </a:path>
              </a:pathLst>
            </a:custGeom>
            <a:noFill/>
            <a:ln w="9525">
              <a:solidFill>
                <a:srgbClr val="C00000"/>
              </a:solidFill>
              <a:round/>
              <a:headEnd/>
              <a:tailEnd type="arrow" w="med" len="med"/>
            </a:ln>
          </p:spPr>
          <p:txBody>
            <a:bodyPr/>
            <a:lstStyle/>
            <a:p>
              <a:endParaRPr lang="en-US"/>
            </a:p>
          </p:txBody>
        </p:sp>
      </p:grpSp>
      <p:sp>
        <p:nvSpPr>
          <p:cNvPr id="20492" name="Rectangle 17"/>
          <p:cNvSpPr>
            <a:spLocks noChangeArrowheads="1"/>
          </p:cNvSpPr>
          <p:nvPr/>
        </p:nvSpPr>
        <p:spPr bwMode="auto">
          <a:xfrm>
            <a:off x="2178050" y="2330451"/>
            <a:ext cx="1441450" cy="366713"/>
          </a:xfrm>
          <a:prstGeom prst="rect">
            <a:avLst/>
          </a:prstGeom>
          <a:noFill/>
          <a:ln w="9525">
            <a:noFill/>
            <a:miter lim="800000"/>
            <a:headEnd/>
            <a:tailEnd/>
          </a:ln>
        </p:spPr>
        <p:txBody>
          <a:bodyPr wrap="none">
            <a:spAutoFit/>
          </a:bodyPr>
          <a:lstStyle/>
          <a:p>
            <a:r>
              <a:rPr lang="en-US">
                <a:solidFill>
                  <a:schemeClr val="folHlink"/>
                </a:solidFill>
              </a:rPr>
              <a:t>complexType</a:t>
            </a:r>
          </a:p>
        </p:txBody>
      </p:sp>
      <p:sp>
        <p:nvSpPr>
          <p:cNvPr id="20493" name="Rectangle 18"/>
          <p:cNvSpPr>
            <a:spLocks noChangeArrowheads="1"/>
          </p:cNvSpPr>
          <p:nvPr/>
        </p:nvSpPr>
        <p:spPr bwMode="auto">
          <a:xfrm>
            <a:off x="2154239" y="4694238"/>
            <a:ext cx="1415965" cy="369332"/>
          </a:xfrm>
          <a:prstGeom prst="rect">
            <a:avLst/>
          </a:prstGeom>
          <a:noFill/>
          <a:ln w="9525">
            <a:noFill/>
            <a:miter lim="800000"/>
            <a:headEnd/>
            <a:tailEnd/>
          </a:ln>
        </p:spPr>
        <p:txBody>
          <a:bodyPr wrap="none">
            <a:spAutoFit/>
          </a:bodyPr>
          <a:lstStyle/>
          <a:p>
            <a:r>
              <a:rPr lang="en-US">
                <a:solidFill>
                  <a:schemeClr val="folHlink"/>
                </a:solidFill>
              </a:rPr>
              <a:t>complexType</a:t>
            </a:r>
          </a:p>
        </p:txBody>
      </p:sp>
      <p:sp>
        <p:nvSpPr>
          <p:cNvPr id="20494" name="Rectangle 19"/>
          <p:cNvSpPr>
            <a:spLocks noChangeArrowheads="1"/>
          </p:cNvSpPr>
          <p:nvPr/>
        </p:nvSpPr>
        <p:spPr bwMode="auto">
          <a:xfrm>
            <a:off x="2393950" y="6186488"/>
            <a:ext cx="1263650" cy="366712"/>
          </a:xfrm>
          <a:prstGeom prst="rect">
            <a:avLst/>
          </a:prstGeom>
          <a:noFill/>
          <a:ln w="9525">
            <a:noFill/>
            <a:miter lim="800000"/>
            <a:headEnd/>
            <a:tailEnd/>
          </a:ln>
        </p:spPr>
        <p:txBody>
          <a:bodyPr wrap="none">
            <a:spAutoFit/>
          </a:bodyPr>
          <a:lstStyle/>
          <a:p>
            <a:r>
              <a:rPr lang="en-US">
                <a:solidFill>
                  <a:schemeClr val="folHlink"/>
                </a:solidFill>
              </a:rPr>
              <a:t>simpleType</a:t>
            </a:r>
          </a:p>
        </p:txBody>
      </p:sp>
      <p:sp>
        <p:nvSpPr>
          <p:cNvPr id="20" name="Oval Callout 19"/>
          <p:cNvSpPr>
            <a:spLocks noChangeArrowheads="1"/>
          </p:cNvSpPr>
          <p:nvPr/>
        </p:nvSpPr>
        <p:spPr bwMode="auto">
          <a:xfrm>
            <a:off x="2154238" y="990600"/>
            <a:ext cx="1655762" cy="547688"/>
          </a:xfrm>
          <a:prstGeom prst="wedgeEllipseCallout">
            <a:avLst>
              <a:gd name="adj1" fmla="val 91565"/>
              <a:gd name="adj2" fmla="val -69148"/>
            </a:avLst>
          </a:prstGeom>
          <a:solidFill>
            <a:srgbClr val="FFFFCC"/>
          </a:solidFill>
          <a:ln w="9525" algn="ctr">
            <a:solidFill>
              <a:schemeClr val="tx1"/>
            </a:solidFill>
            <a:round/>
            <a:headEnd/>
            <a:tailEnd/>
          </a:ln>
        </p:spPr>
        <p:txBody>
          <a:bodyPr/>
          <a:lstStyle/>
          <a:p>
            <a:r>
              <a:rPr lang="en-US" sz="1600"/>
              <a:t>namespaces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0"/>
                                        <p:tgtEl>
                                          <p:spTgt spid="22"/>
                                        </p:tgtEl>
                                      </p:cBhvr>
                                    </p:animEffect>
                                  </p:childTnLst>
                                </p:cTn>
                              </p:par>
                            </p:childTnLst>
                          </p:cTn>
                        </p:par>
                        <p:par>
                          <p:cTn id="18" fill="hold" nodeType="afterGroup">
                            <p:stCondLst>
                              <p:cond delay="2000"/>
                            </p:stCondLst>
                            <p:childTnLst>
                              <p:par>
                                <p:cTn id="19" presetID="23" presetClass="entr" presetSubtype="16"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Definition of Complex Types</a:t>
            </a:r>
          </a:p>
        </p:txBody>
      </p:sp>
      <p:sp>
        <p:nvSpPr>
          <p:cNvPr id="2" name="Content Placeholder 1">
            <a:extLst>
              <a:ext uri="{FF2B5EF4-FFF2-40B4-BE49-F238E27FC236}">
                <a16:creationId xmlns:a16="http://schemas.microsoft.com/office/drawing/2014/main" id="{C09FFC7D-D012-7A6B-CA09-2F357B7DE421}"/>
              </a:ext>
            </a:extLst>
          </p:cNvPr>
          <p:cNvSpPr>
            <a:spLocks noGrp="1"/>
          </p:cNvSpPr>
          <p:nvPr>
            <p:ph idx="1"/>
          </p:nvPr>
        </p:nvSpPr>
        <p:spPr/>
        <p:txBody>
          <a:bodyPr/>
          <a:lstStyle/>
          <a:p>
            <a:pPr marL="342900" indent="-342900">
              <a:spcBef>
                <a:spcPct val="20000"/>
              </a:spcBef>
              <a:buClr>
                <a:schemeClr val="folHlink"/>
              </a:buClr>
              <a:buSzPct val="60000"/>
              <a:buFont typeface="Wingdings" pitchFamily="2" charset="2"/>
              <a:buChar char="n"/>
              <a:defRPr/>
            </a:pPr>
            <a:r>
              <a:rPr lang="en-US" sz="2800" kern="0" dirty="0"/>
              <a:t>Use an element to define a new type with a name;</a:t>
            </a:r>
          </a:p>
          <a:p>
            <a:pPr marL="342900" indent="-342900">
              <a:spcBef>
                <a:spcPct val="20000"/>
              </a:spcBef>
              <a:buClr>
                <a:schemeClr val="folHlink"/>
              </a:buClr>
              <a:buSzPct val="60000"/>
              <a:buFont typeface="Wingdings" pitchFamily="2" charset="2"/>
              <a:buChar char="n"/>
              <a:defRPr/>
            </a:pPr>
            <a:r>
              <a:rPr lang="en-US" sz="2800" kern="0" dirty="0"/>
              <a:t>Use sub elements to define the components of the new type; </a:t>
            </a:r>
          </a:p>
          <a:p>
            <a:pPr marL="342900" indent="-342900">
              <a:spcBef>
                <a:spcPct val="20000"/>
              </a:spcBef>
              <a:buClr>
                <a:schemeClr val="folHlink"/>
              </a:buClr>
              <a:buSzPct val="60000"/>
              <a:buFont typeface="Wingdings" pitchFamily="2" charset="2"/>
              <a:buChar char="n"/>
              <a:defRPr/>
            </a:pPr>
            <a:r>
              <a:rPr lang="en-US" sz="2800" kern="0" dirty="0"/>
              <a:t>Specify the allowed number of occurrences of each component;</a:t>
            </a:r>
          </a:p>
          <a:p>
            <a:pPr marL="342900" indent="-342900">
              <a:spcBef>
                <a:spcPct val="20000"/>
              </a:spcBef>
              <a:buClr>
                <a:schemeClr val="folHlink"/>
              </a:buClr>
              <a:buSzPct val="60000"/>
              <a:buFont typeface="Wingdings" pitchFamily="2" charset="2"/>
              <a:buChar char="n"/>
              <a:defRPr/>
            </a:pPr>
            <a:r>
              <a:rPr lang="en-US" sz="2800" kern="0" dirty="0"/>
              <a:t>Use namespaces to tell where the element and types used come from;</a:t>
            </a:r>
          </a:p>
          <a:p>
            <a:pPr marL="342900" indent="-342900">
              <a:spcBef>
                <a:spcPct val="20000"/>
              </a:spcBef>
              <a:buClr>
                <a:schemeClr val="folHlink"/>
              </a:buClr>
              <a:buSzPct val="60000"/>
              <a:buFont typeface="Wingdings" pitchFamily="2" charset="2"/>
              <a:buChar char="n"/>
              <a:defRPr/>
            </a:pPr>
            <a:r>
              <a:rPr lang="en-US" sz="2800" kern="0" dirty="0"/>
              <a:t>Use different kinds of combination options. </a:t>
            </a:r>
          </a:p>
          <a:p>
            <a:pPr marL="800100" lvl="1" indent="-342900">
              <a:spcBef>
                <a:spcPct val="20000"/>
              </a:spcBef>
              <a:buClr>
                <a:schemeClr val="folHlink"/>
              </a:buClr>
              <a:buSzPct val="60000"/>
              <a:buFont typeface="Wingdings" panose="05000000000000000000" pitchFamily="2" charset="2"/>
              <a:buChar char="q"/>
              <a:defRPr/>
            </a:pPr>
            <a:r>
              <a:rPr lang="en-US" sz="2400" kern="0" dirty="0"/>
              <a:t>Sequence</a:t>
            </a:r>
          </a:p>
          <a:p>
            <a:pPr marL="800100" lvl="1" indent="-342900">
              <a:spcBef>
                <a:spcPct val="20000"/>
              </a:spcBef>
              <a:buClr>
                <a:schemeClr val="folHlink"/>
              </a:buClr>
              <a:buSzPct val="60000"/>
              <a:buFont typeface="Wingdings" panose="05000000000000000000" pitchFamily="2" charset="2"/>
              <a:buChar char="q"/>
              <a:defRPr/>
            </a:pPr>
            <a:r>
              <a:rPr lang="en-US" sz="2400" kern="0" dirty="0"/>
              <a:t>Choice</a:t>
            </a:r>
          </a:p>
          <a:p>
            <a:pPr marL="800100" lvl="1" indent="-342900">
              <a:spcBef>
                <a:spcPct val="20000"/>
              </a:spcBef>
              <a:buClr>
                <a:schemeClr val="folHlink"/>
              </a:buClr>
              <a:buSzPct val="60000"/>
              <a:buFont typeface="Wingdings" panose="05000000000000000000" pitchFamily="2" charset="2"/>
              <a:buChar char="q"/>
              <a:defRPr/>
            </a:pPr>
            <a:r>
              <a:rPr lang="en-US" sz="2400" kern="0" dirty="0"/>
              <a:t>all</a:t>
            </a:r>
          </a:p>
          <a:p>
            <a:endParaRPr lang="en-US" dirty="0"/>
          </a:p>
        </p:txBody>
      </p:sp>
      <p:sp>
        <p:nvSpPr>
          <p:cNvPr id="21507" name="Slide Number Placeholder 3"/>
          <p:cNvSpPr>
            <a:spLocks noGrp="1"/>
          </p:cNvSpPr>
          <p:nvPr>
            <p:ph type="sldNum" sz="quarter" idx="12"/>
          </p:nvPr>
        </p:nvSpPr>
        <p:spPr>
          <a:noFill/>
        </p:spPr>
        <p:txBody>
          <a:bodyPr/>
          <a:lstStyle/>
          <a:p>
            <a:fld id="{4F972A12-0219-4FD3-8147-50A42CAD938A}"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3387B141-69D5-4C0F-8526-F527BF84414A}" type="slidenum">
              <a:rPr lang="en-US" smtClean="0"/>
              <a:pPr/>
              <a:t>93</a:t>
            </a:fld>
            <a:endParaRPr lang="en-US"/>
          </a:p>
        </p:txBody>
      </p:sp>
      <p:sp>
        <p:nvSpPr>
          <p:cNvPr id="22531" name="Rectangle 2"/>
          <p:cNvSpPr>
            <a:spLocks noGrp="1" noChangeArrowheads="1"/>
          </p:cNvSpPr>
          <p:nvPr>
            <p:ph type="title"/>
          </p:nvPr>
        </p:nvSpPr>
        <p:spPr/>
        <p:txBody>
          <a:bodyPr/>
          <a:lstStyle/>
          <a:p>
            <a:pPr eaLnBrk="1" hangingPunct="1"/>
            <a:r>
              <a:rPr lang="en-US"/>
              <a:t>Definition of </a:t>
            </a:r>
            <a:r>
              <a:rPr lang="en-US">
                <a:latin typeface="Arial" charset="0"/>
              </a:rPr>
              <a:t>complexType</a:t>
            </a:r>
          </a:p>
        </p:txBody>
      </p:sp>
      <p:sp>
        <p:nvSpPr>
          <p:cNvPr id="22532" name="Rectangle 3"/>
          <p:cNvSpPr>
            <a:spLocks noGrp="1" noChangeArrowheads="1"/>
          </p:cNvSpPr>
          <p:nvPr>
            <p:ph type="body" idx="1"/>
          </p:nvPr>
        </p:nvSpPr>
        <p:spPr>
          <a:xfrm>
            <a:off x="1905000" y="1066800"/>
            <a:ext cx="8763000" cy="2514600"/>
          </a:xfrm>
        </p:spPr>
        <p:txBody>
          <a:bodyPr/>
          <a:lstStyle/>
          <a:p>
            <a:pPr marL="0" indent="0">
              <a:buNone/>
            </a:pPr>
            <a:r>
              <a:rPr lang="en-US" sz="2400" dirty="0"/>
              <a:t>You can define the members of a </a:t>
            </a:r>
            <a:r>
              <a:rPr lang="en-US" sz="2400" dirty="0" err="1"/>
              <a:t>complexType</a:t>
            </a:r>
            <a:r>
              <a:rPr lang="en-US" sz="2400" dirty="0"/>
              <a:t> using three different options:</a:t>
            </a:r>
          </a:p>
          <a:p>
            <a:pPr lvl="1" eaLnBrk="1" hangingPunct="1"/>
            <a:r>
              <a:rPr lang="en-US" i="1" dirty="0"/>
              <a:t>sequence</a:t>
            </a:r>
            <a:r>
              <a:rPr lang="en-US" dirty="0"/>
              <a:t>: All members must appear in the given order</a:t>
            </a:r>
          </a:p>
          <a:p>
            <a:pPr lvl="1" eaLnBrk="1" hangingPunct="1"/>
            <a:r>
              <a:rPr lang="en-US" i="1" dirty="0"/>
              <a:t>all</a:t>
            </a:r>
            <a:r>
              <a:rPr lang="en-US" dirty="0"/>
              <a:t>: All members must appear (unless </a:t>
            </a:r>
            <a:r>
              <a:rPr lang="en-US" sz="1800" dirty="0">
                <a:latin typeface="Arial" charset="0"/>
              </a:rPr>
              <a:t>minOccurs= "0"</a:t>
            </a:r>
            <a:r>
              <a:rPr lang="en-US" sz="1600" dirty="0">
                <a:latin typeface="Arial" charset="0"/>
              </a:rPr>
              <a:t> </a:t>
            </a:r>
            <a:r>
              <a:rPr lang="en-US" dirty="0"/>
              <a:t>), but can be in any order</a:t>
            </a:r>
          </a:p>
          <a:p>
            <a:pPr lvl="1" eaLnBrk="1" hangingPunct="1"/>
            <a:r>
              <a:rPr lang="en-US" i="1" dirty="0"/>
              <a:t>choice</a:t>
            </a:r>
            <a:r>
              <a:rPr lang="en-US" dirty="0"/>
              <a:t>: Only one of the list members is allowed</a:t>
            </a:r>
          </a:p>
        </p:txBody>
      </p:sp>
      <p:sp>
        <p:nvSpPr>
          <p:cNvPr id="22533" name="Rectangle 4"/>
          <p:cNvSpPr>
            <a:spLocks noChangeArrowheads="1"/>
          </p:cNvSpPr>
          <p:nvPr/>
        </p:nvSpPr>
        <p:spPr bwMode="auto">
          <a:xfrm>
            <a:off x="1905000" y="3733800"/>
            <a:ext cx="8763000" cy="2667000"/>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pPr>
            <a:r>
              <a:rPr lang="en-US" dirty="0">
                <a:latin typeface="Arial" charset="0"/>
              </a:rPr>
              <a:t>&lt;</a:t>
            </a:r>
            <a:r>
              <a:rPr lang="en-US" dirty="0" err="1">
                <a:latin typeface="Arial" charset="0"/>
              </a:rPr>
              <a:t>xsd:</a:t>
            </a:r>
            <a:r>
              <a:rPr lang="en-US" b="1" dirty="0" err="1">
                <a:latin typeface="Arial" charset="0"/>
              </a:rPr>
              <a:t>element</a:t>
            </a:r>
            <a:r>
              <a:rPr lang="en-US" dirty="0">
                <a:latin typeface="Arial" charset="0"/>
              </a:rPr>
              <a:t> name="</a:t>
            </a:r>
            <a:r>
              <a:rPr lang="en-US" b="1" dirty="0">
                <a:latin typeface="Arial" charset="0"/>
              </a:rPr>
              <a:t>Book</a:t>
            </a:r>
            <a:r>
              <a:rPr lang="en-US" dirty="0">
                <a:latin typeface="Arial" charset="0"/>
              </a:rPr>
              <a:t>"&gt;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a:t>
            </a:r>
            <a:r>
              <a:rPr lang="en-US" dirty="0" err="1">
                <a:solidFill>
                  <a:schemeClr val="folHlink"/>
                </a:solidFill>
                <a:latin typeface="Arial" charset="0"/>
              </a:rPr>
              <a:t>complexType</a:t>
            </a:r>
            <a:r>
              <a:rPr lang="en-US" dirty="0">
                <a:latin typeface="Arial" charset="0"/>
              </a:rPr>
              <a:t>&gt;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a:t>
            </a:r>
            <a:r>
              <a:rPr lang="en-US" dirty="0">
                <a:latin typeface="Arial" charset="0"/>
              </a:rPr>
              <a:t>: </a:t>
            </a:r>
            <a:r>
              <a:rPr lang="en-US" b="1" dirty="0">
                <a:solidFill>
                  <a:srgbClr val="990000"/>
                </a:solidFill>
                <a:latin typeface="Arial" charset="0"/>
              </a:rPr>
              <a:t>sequence </a:t>
            </a:r>
            <a:r>
              <a:rPr lang="en-US" dirty="0">
                <a:latin typeface="Arial" charset="0"/>
              </a:rPr>
              <a:t>&gt;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xsd:element</a:t>
            </a:r>
            <a:r>
              <a:rPr lang="en-US" dirty="0">
                <a:latin typeface="Arial" charset="0"/>
              </a:rPr>
              <a:t> name="Title" </a:t>
            </a:r>
            <a:r>
              <a:rPr lang="en-US" dirty="0" err="1">
                <a:latin typeface="Arial" charset="0"/>
              </a:rPr>
              <a:t>minOccurs</a:t>
            </a:r>
            <a:r>
              <a:rPr lang="en-US" dirty="0">
                <a:latin typeface="Arial" charset="0"/>
              </a:rPr>
              <a:t>="1" </a:t>
            </a:r>
            <a:r>
              <a:rPr lang="en-US" dirty="0" err="1">
                <a:latin typeface="Arial" charset="0"/>
              </a:rPr>
              <a:t>maxOccurs</a:t>
            </a:r>
            <a:r>
              <a:rPr lang="en-US" dirty="0">
                <a:latin typeface="Arial" charset="0"/>
              </a:rPr>
              <a:t>="1"/&gt;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xsd:element</a:t>
            </a:r>
            <a:r>
              <a:rPr lang="en-US" dirty="0">
                <a:latin typeface="Arial" charset="0"/>
              </a:rPr>
              <a:t> name="Author" </a:t>
            </a:r>
            <a:r>
              <a:rPr lang="en-US" dirty="0" err="1">
                <a:latin typeface="Arial" charset="0"/>
              </a:rPr>
              <a:t>minOccurs</a:t>
            </a:r>
            <a:r>
              <a:rPr lang="en-US" dirty="0">
                <a:latin typeface="Arial" charset="0"/>
              </a:rPr>
              <a:t>="1" </a:t>
            </a:r>
            <a:r>
              <a:rPr lang="en-US" dirty="0" err="1">
                <a:latin typeface="Arial" charset="0"/>
              </a:rPr>
              <a:t>maxOccurs</a:t>
            </a:r>
            <a:r>
              <a:rPr lang="en-US" dirty="0">
                <a:latin typeface="Arial" charset="0"/>
              </a:rPr>
              <a:t>="unbounded"/&gt;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xsd:element</a:t>
            </a:r>
            <a:r>
              <a:rPr lang="en-US" dirty="0">
                <a:latin typeface="Arial" charset="0"/>
              </a:rPr>
              <a:t> name=“Year" minOccurs= "0" </a:t>
            </a:r>
            <a:r>
              <a:rPr lang="en-US" dirty="0" err="1">
                <a:latin typeface="Arial" charset="0"/>
              </a:rPr>
              <a:t>maxOccurs</a:t>
            </a:r>
            <a:r>
              <a:rPr lang="en-US" dirty="0">
                <a:latin typeface="Arial" charset="0"/>
              </a:rPr>
              <a:t>="1"/&gt;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xsd:element</a:t>
            </a:r>
            <a:r>
              <a:rPr lang="en-US" dirty="0">
                <a:latin typeface="Arial" charset="0"/>
              </a:rPr>
              <a:t> name="ISBN" minOccurs= "0" </a:t>
            </a:r>
            <a:r>
              <a:rPr lang="en-US" dirty="0" err="1">
                <a:latin typeface="Arial" charset="0"/>
              </a:rPr>
              <a:t>maxOccurs</a:t>
            </a:r>
            <a:r>
              <a:rPr lang="en-US" dirty="0">
                <a:latin typeface="Arial" charset="0"/>
              </a:rPr>
              <a:t>="1"/&gt;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a:t>
            </a:r>
            <a:r>
              <a:rPr lang="en-US" dirty="0">
                <a:latin typeface="Arial" charset="0"/>
              </a:rPr>
              <a:t>: </a:t>
            </a:r>
            <a:r>
              <a:rPr lang="en-US" dirty="0">
                <a:solidFill>
                  <a:srgbClr val="990000"/>
                </a:solidFill>
                <a:latin typeface="Arial" charset="0"/>
              </a:rPr>
              <a:t>sequence </a:t>
            </a:r>
            <a:r>
              <a:rPr lang="en-US" dirty="0">
                <a:latin typeface="Arial" charset="0"/>
              </a:rPr>
              <a:t> &gt;</a:t>
            </a:r>
          </a:p>
          <a:p>
            <a:pPr marL="342900" indent="-342900">
              <a:lnSpc>
                <a:spcPct val="90000"/>
              </a:lnSpc>
              <a:spcBef>
                <a:spcPct val="20000"/>
              </a:spcBef>
              <a:buClr>
                <a:schemeClr val="folHlink"/>
              </a:buClr>
              <a:buSzPct val="60000"/>
            </a:pPr>
            <a:r>
              <a:rPr lang="en-US" dirty="0">
                <a:latin typeface="Arial" charset="0"/>
              </a:rPr>
              <a:t>	&lt;/</a:t>
            </a:r>
            <a:r>
              <a:rPr lang="en-US" dirty="0" err="1">
                <a:latin typeface="Arial" charset="0"/>
              </a:rPr>
              <a:t>xsd:complexType</a:t>
            </a:r>
            <a:r>
              <a:rPr lang="en-US" dirty="0">
                <a:latin typeface="Arial" charset="0"/>
              </a:rPr>
              <a:t>&gt;</a:t>
            </a:r>
          </a:p>
          <a:p>
            <a:pPr marL="342900" indent="-342900">
              <a:lnSpc>
                <a:spcPct val="90000"/>
              </a:lnSpc>
              <a:spcBef>
                <a:spcPct val="20000"/>
              </a:spcBef>
              <a:buClr>
                <a:schemeClr val="folHlink"/>
              </a:buClr>
              <a:buSzPct val="60000"/>
              <a:buFont typeface="Wingdings" pitchFamily="2" charset="2"/>
              <a:buChar char="n"/>
            </a:pPr>
            <a:endParaRPr lang="en-US" dirty="0"/>
          </a:p>
        </p:txBody>
      </p:sp>
      <p:grpSp>
        <p:nvGrpSpPr>
          <p:cNvPr id="2" name="Group 8"/>
          <p:cNvGrpSpPr>
            <a:grpSpLocks/>
          </p:cNvGrpSpPr>
          <p:nvPr/>
        </p:nvGrpSpPr>
        <p:grpSpPr bwMode="auto">
          <a:xfrm>
            <a:off x="3124200" y="4284663"/>
            <a:ext cx="1143000" cy="457200"/>
            <a:chOff x="1008" y="2699"/>
            <a:chExt cx="720" cy="288"/>
          </a:xfrm>
        </p:grpSpPr>
        <p:sp>
          <p:nvSpPr>
            <p:cNvPr id="22538" name="Rectangle 6"/>
            <p:cNvSpPr>
              <a:spLocks noChangeArrowheads="1"/>
            </p:cNvSpPr>
            <p:nvPr/>
          </p:nvSpPr>
          <p:spPr bwMode="auto">
            <a:xfrm>
              <a:off x="1008" y="2784"/>
              <a:ext cx="720" cy="192"/>
            </a:xfrm>
            <a:prstGeom prst="rect">
              <a:avLst/>
            </a:prstGeom>
            <a:solidFill>
              <a:schemeClr val="bg1"/>
            </a:solidFill>
            <a:ln w="9525">
              <a:noFill/>
              <a:miter lim="800000"/>
              <a:headEnd/>
              <a:tailEnd/>
            </a:ln>
          </p:spPr>
          <p:txBody>
            <a:bodyPr wrap="none" anchor="ctr"/>
            <a:lstStyle/>
            <a:p>
              <a:endParaRPr lang="en-US"/>
            </a:p>
          </p:txBody>
        </p:sp>
        <p:sp>
          <p:nvSpPr>
            <p:cNvPr id="22539" name="Rectangle 5"/>
            <p:cNvSpPr>
              <a:spLocks noChangeArrowheads="1"/>
            </p:cNvSpPr>
            <p:nvPr/>
          </p:nvSpPr>
          <p:spPr bwMode="auto">
            <a:xfrm>
              <a:off x="1104" y="2699"/>
              <a:ext cx="318" cy="288"/>
            </a:xfrm>
            <a:prstGeom prst="rect">
              <a:avLst/>
            </a:prstGeom>
            <a:noFill/>
            <a:ln w="9525">
              <a:noFill/>
              <a:miter lim="800000"/>
              <a:headEnd/>
              <a:tailEnd/>
            </a:ln>
          </p:spPr>
          <p:txBody>
            <a:bodyPr wrap="none">
              <a:spAutoFit/>
            </a:bodyPr>
            <a:lstStyle/>
            <a:p>
              <a:r>
                <a:rPr lang="en-US" sz="2400" b="1">
                  <a:solidFill>
                    <a:srgbClr val="990000"/>
                  </a:solidFill>
                </a:rPr>
                <a:t>all</a:t>
              </a:r>
            </a:p>
          </p:txBody>
        </p:sp>
      </p:grpSp>
      <p:grpSp>
        <p:nvGrpSpPr>
          <p:cNvPr id="3" name="Group 9"/>
          <p:cNvGrpSpPr>
            <a:grpSpLocks/>
          </p:cNvGrpSpPr>
          <p:nvPr/>
        </p:nvGrpSpPr>
        <p:grpSpPr bwMode="auto">
          <a:xfrm>
            <a:off x="3200400" y="5791200"/>
            <a:ext cx="1143000" cy="457200"/>
            <a:chOff x="1008" y="2699"/>
            <a:chExt cx="720" cy="288"/>
          </a:xfrm>
        </p:grpSpPr>
        <p:sp>
          <p:nvSpPr>
            <p:cNvPr id="22536" name="Rectangle 10"/>
            <p:cNvSpPr>
              <a:spLocks noChangeArrowheads="1"/>
            </p:cNvSpPr>
            <p:nvPr/>
          </p:nvSpPr>
          <p:spPr bwMode="auto">
            <a:xfrm>
              <a:off x="1008" y="2784"/>
              <a:ext cx="720" cy="192"/>
            </a:xfrm>
            <a:prstGeom prst="rect">
              <a:avLst/>
            </a:prstGeom>
            <a:solidFill>
              <a:schemeClr val="bg1"/>
            </a:solidFill>
            <a:ln w="9525">
              <a:noFill/>
              <a:miter lim="800000"/>
              <a:headEnd/>
              <a:tailEnd/>
            </a:ln>
          </p:spPr>
          <p:txBody>
            <a:bodyPr wrap="none" anchor="ctr"/>
            <a:lstStyle/>
            <a:p>
              <a:endParaRPr lang="en-US"/>
            </a:p>
          </p:txBody>
        </p:sp>
        <p:sp>
          <p:nvSpPr>
            <p:cNvPr id="22537" name="Rectangle 11"/>
            <p:cNvSpPr>
              <a:spLocks noChangeArrowheads="1"/>
            </p:cNvSpPr>
            <p:nvPr/>
          </p:nvSpPr>
          <p:spPr bwMode="auto">
            <a:xfrm>
              <a:off x="1104" y="2699"/>
              <a:ext cx="318" cy="288"/>
            </a:xfrm>
            <a:prstGeom prst="rect">
              <a:avLst/>
            </a:prstGeom>
            <a:noFill/>
            <a:ln w="9525">
              <a:noFill/>
              <a:miter lim="800000"/>
              <a:headEnd/>
              <a:tailEnd/>
            </a:ln>
          </p:spPr>
          <p:txBody>
            <a:bodyPr wrap="none">
              <a:spAutoFit/>
            </a:bodyPr>
            <a:lstStyle/>
            <a:p>
              <a:r>
                <a:rPr lang="en-US" sz="2400" b="1">
                  <a:solidFill>
                    <a:srgbClr val="990000"/>
                  </a:solidFill>
                </a:rPr>
                <a:t>all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childTnLst>
                          </p:cTn>
                        </p:par>
                        <p:par>
                          <p:cTn id="11" fill="hold" nodeType="afterGroup">
                            <p:stCondLst>
                              <p:cond delay="2000"/>
                            </p:stCondLst>
                            <p:childTnLst>
                              <p:par>
                                <p:cTn id="12" presetID="35" presetClass="emph" presetSubtype="0" fill="hold" nodeType="afterEffect">
                                  <p:stCondLst>
                                    <p:cond delay="0"/>
                                  </p:stCondLst>
                                  <p:childTnLst>
                                    <p:anim calcmode="discrete" valueType="str">
                                      <p:cBhvr>
                                        <p:cTn id="13" dur="1000" fill="hold"/>
                                        <p:tgtEl>
                                          <p:spTgt spid="2"/>
                                        </p:tgtEl>
                                        <p:attrNameLst>
                                          <p:attrName>style.visibility</p:attrName>
                                        </p:attrNameLst>
                                      </p:cBhvr>
                                      <p:tavLst>
                                        <p:tav tm="0">
                                          <p:val>
                                            <p:strVal val="hidden"/>
                                          </p:val>
                                        </p:tav>
                                        <p:tav tm="50000">
                                          <p:val>
                                            <p:strVal val="visible"/>
                                          </p:val>
                                        </p:tav>
                                      </p:tavLst>
                                    </p:anim>
                                  </p:childTnLst>
                                </p:cTn>
                              </p:par>
                              <p:par>
                                <p:cTn id="14" presetID="35" presetClass="emph" presetSubtype="0" fill="hold" nodeType="withEffect">
                                  <p:stCondLst>
                                    <p:cond delay="0"/>
                                  </p:stCondLst>
                                  <p:childTnLst>
                                    <p:anim calcmode="discrete" valueType="str">
                                      <p:cBhvr>
                                        <p:cTn id="15"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09838444-2101-420D-9C9F-C5B7AD1A67FB}" type="slidenum">
              <a:rPr lang="en-US" smtClean="0"/>
              <a:pPr/>
              <a:t>94</a:t>
            </a:fld>
            <a:endParaRPr lang="en-US"/>
          </a:p>
        </p:txBody>
      </p:sp>
      <p:sp>
        <p:nvSpPr>
          <p:cNvPr id="23555" name="Rectangle 2"/>
          <p:cNvSpPr>
            <a:spLocks noGrp="1" noChangeArrowheads="1"/>
          </p:cNvSpPr>
          <p:nvPr>
            <p:ph type="title"/>
          </p:nvPr>
        </p:nvSpPr>
        <p:spPr/>
        <p:txBody>
          <a:bodyPr/>
          <a:lstStyle/>
          <a:p>
            <a:pPr eaLnBrk="1" hangingPunct="1"/>
            <a:r>
              <a:rPr lang="en-US"/>
              <a:t>Choice of </a:t>
            </a:r>
            <a:r>
              <a:rPr lang="en-US">
                <a:latin typeface="Arial" charset="0"/>
              </a:rPr>
              <a:t>complexType</a:t>
            </a:r>
          </a:p>
        </p:txBody>
      </p:sp>
      <p:sp>
        <p:nvSpPr>
          <p:cNvPr id="23556" name="Rectangle 3"/>
          <p:cNvSpPr>
            <a:spLocks noGrp="1" noChangeArrowheads="1"/>
          </p:cNvSpPr>
          <p:nvPr>
            <p:ph type="body" idx="1"/>
          </p:nvPr>
        </p:nvSpPr>
        <p:spPr>
          <a:xfrm>
            <a:off x="1752600" y="1371600"/>
            <a:ext cx="8574088" cy="4572000"/>
          </a:xfrm>
        </p:spPr>
        <p:txBody>
          <a:bodyPr>
            <a:normAutofit fontScale="92500" lnSpcReduction="20000"/>
          </a:bodyPr>
          <a:lstStyle/>
          <a:p>
            <a:pPr marL="457200" indent="-457200">
              <a:buNone/>
              <a:tabLst>
                <a:tab pos="914400" algn="l"/>
                <a:tab pos="1371600" algn="l"/>
              </a:tabLst>
            </a:pPr>
            <a:r>
              <a:rPr lang="en-US" sz="2000">
                <a:latin typeface="Arial" charset="0"/>
              </a:rPr>
              <a:t>&lt;xsd:</a:t>
            </a:r>
            <a:r>
              <a:rPr lang="en-US" sz="2000" b="1">
                <a:latin typeface="Arial" charset="0"/>
              </a:rPr>
              <a:t>element</a:t>
            </a:r>
            <a:r>
              <a:rPr lang="en-US" sz="2000">
                <a:latin typeface="Arial" charset="0"/>
              </a:rPr>
              <a:t> name="</a:t>
            </a:r>
            <a:r>
              <a:rPr lang="en-US" sz="2000" b="1">
                <a:latin typeface="Arial" charset="0"/>
              </a:rPr>
              <a:t>Book</a:t>
            </a:r>
            <a:r>
              <a:rPr lang="en-US" sz="2000">
                <a:latin typeface="Arial" charset="0"/>
              </a:rPr>
              <a:t>"&gt;</a:t>
            </a:r>
          </a:p>
          <a:p>
            <a:pPr marL="457200" indent="-457200">
              <a:buNone/>
              <a:tabLst>
                <a:tab pos="914400" algn="l"/>
                <a:tab pos="1371600" algn="l"/>
              </a:tabLst>
            </a:pPr>
            <a:r>
              <a:rPr lang="en-US" sz="2000">
                <a:latin typeface="Arial" charset="0"/>
              </a:rPr>
              <a:t>	&lt;xsd:</a:t>
            </a:r>
            <a:r>
              <a:rPr lang="en-US" sz="2000">
                <a:solidFill>
                  <a:schemeClr val="folHlink"/>
                </a:solidFill>
                <a:latin typeface="Arial" charset="0"/>
              </a:rPr>
              <a:t>complexType</a:t>
            </a:r>
            <a:r>
              <a:rPr lang="en-US" sz="2000">
                <a:latin typeface="Arial" charset="0"/>
              </a:rPr>
              <a:t>&gt;</a:t>
            </a:r>
          </a:p>
          <a:p>
            <a:pPr marL="457200" indent="-457200">
              <a:buNone/>
              <a:tabLst>
                <a:tab pos="914400" algn="l"/>
                <a:tab pos="1371600" algn="l"/>
              </a:tabLst>
            </a:pPr>
            <a:r>
              <a:rPr lang="en-US" sz="2000">
                <a:latin typeface="Arial" charset="0"/>
              </a:rPr>
              <a:t>		&lt;xsd:</a:t>
            </a:r>
            <a:r>
              <a:rPr lang="en-US" sz="2000" b="1">
                <a:solidFill>
                  <a:schemeClr val="folHlink"/>
                </a:solidFill>
                <a:latin typeface="Arial" charset="0"/>
              </a:rPr>
              <a:t>sequence</a:t>
            </a:r>
            <a:r>
              <a:rPr lang="en-US" sz="2000">
                <a:latin typeface="Arial" charset="0"/>
              </a:rPr>
              <a:t>&gt;</a:t>
            </a:r>
          </a:p>
          <a:p>
            <a:pPr marL="457200" indent="-457200">
              <a:buNone/>
              <a:tabLst>
                <a:tab pos="914400" algn="l"/>
                <a:tab pos="1371600" algn="l"/>
              </a:tabLst>
            </a:pPr>
            <a:r>
              <a:rPr lang="en-US" sz="2000">
                <a:latin typeface="Arial" charset="0"/>
              </a:rPr>
              <a:t>			&lt;xsd:element name="Title" /&gt;</a:t>
            </a:r>
          </a:p>
          <a:p>
            <a:pPr marL="457200" indent="-457200">
              <a:buNone/>
              <a:tabLst>
                <a:tab pos="914400" algn="l"/>
                <a:tab pos="1371600" algn="l"/>
              </a:tabLst>
            </a:pPr>
            <a:r>
              <a:rPr lang="en-US" sz="2000">
                <a:latin typeface="Arial" charset="0"/>
              </a:rPr>
              <a:t>                	&lt;xsd:element name="Author" /&gt;</a:t>
            </a:r>
          </a:p>
          <a:p>
            <a:pPr marL="457200" indent="-457200">
              <a:buNone/>
              <a:tabLst>
                <a:tab pos="914400" algn="l"/>
                <a:tab pos="1371600" algn="l"/>
              </a:tabLst>
            </a:pPr>
            <a:r>
              <a:rPr lang="en-US" sz="2000">
                <a:latin typeface="Arial" charset="0"/>
              </a:rPr>
              <a:t>                	&lt;xsd:element name=“Year" /&gt;</a:t>
            </a:r>
          </a:p>
          <a:p>
            <a:pPr marL="457200" indent="-457200">
              <a:buNone/>
              <a:tabLst>
                <a:tab pos="914400" algn="l"/>
                <a:tab pos="1371600" algn="l"/>
              </a:tabLst>
            </a:pPr>
            <a:r>
              <a:rPr lang="en-US" sz="2000">
                <a:latin typeface="Arial" charset="0"/>
              </a:rPr>
              <a:t>	   		&lt;xsd:</a:t>
            </a:r>
            <a:r>
              <a:rPr lang="en-US" sz="2000" b="1">
                <a:solidFill>
                  <a:srgbClr val="990000"/>
                </a:solidFill>
                <a:latin typeface="Arial" charset="0"/>
              </a:rPr>
              <a:t>choice</a:t>
            </a:r>
            <a:r>
              <a:rPr lang="en-US" sz="2000">
                <a:latin typeface="Arial" charset="0"/>
              </a:rPr>
              <a:t>&gt;</a:t>
            </a:r>
          </a:p>
          <a:p>
            <a:pPr marL="457200" indent="-457200">
              <a:buNone/>
              <a:tabLst>
                <a:tab pos="914400" algn="l"/>
                <a:tab pos="1371600" algn="l"/>
              </a:tabLst>
            </a:pPr>
            <a:r>
              <a:rPr lang="en-US" sz="2000">
                <a:latin typeface="Arial" charset="0"/>
              </a:rPr>
              <a:t>				&lt;xsd:element name="ISBN-10" /&gt;</a:t>
            </a:r>
          </a:p>
          <a:p>
            <a:pPr marL="457200" indent="-457200">
              <a:buNone/>
              <a:tabLst>
                <a:tab pos="914400" algn="l"/>
                <a:tab pos="1371600" algn="l"/>
              </a:tabLst>
            </a:pPr>
            <a:r>
              <a:rPr lang="en-US" sz="2000">
                <a:latin typeface="Arial" charset="0"/>
              </a:rPr>
              <a:t>				&lt;xsd:element name="ISBN-13" /&gt;</a:t>
            </a:r>
          </a:p>
          <a:p>
            <a:pPr marL="457200" indent="-457200">
              <a:buNone/>
              <a:tabLst>
                <a:tab pos="914400" algn="l"/>
                <a:tab pos="1371600" algn="l"/>
              </a:tabLst>
            </a:pPr>
            <a:r>
              <a:rPr lang="en-US" sz="2000">
                <a:latin typeface="Arial" charset="0"/>
              </a:rPr>
              <a:t>	   		&lt;/xsd:</a:t>
            </a:r>
            <a:r>
              <a:rPr lang="en-US" sz="2000" b="1">
                <a:solidFill>
                  <a:srgbClr val="990000"/>
                </a:solidFill>
                <a:latin typeface="Arial" charset="0"/>
              </a:rPr>
              <a:t>choice</a:t>
            </a:r>
            <a:r>
              <a:rPr lang="en-US" sz="2000">
                <a:latin typeface="Arial" charset="0"/>
              </a:rPr>
              <a:t>&gt;</a:t>
            </a:r>
          </a:p>
          <a:p>
            <a:pPr marL="457200" indent="-457200">
              <a:buNone/>
              <a:tabLst>
                <a:tab pos="914400" algn="l"/>
                <a:tab pos="1371600" algn="l"/>
              </a:tabLst>
            </a:pPr>
            <a:r>
              <a:rPr lang="en-US" sz="2000">
                <a:latin typeface="Arial" charset="0"/>
              </a:rPr>
              <a:t>		&lt;/xsd:</a:t>
            </a:r>
            <a:r>
              <a:rPr lang="en-US" sz="2000" b="1">
                <a:solidFill>
                  <a:schemeClr val="folHlink"/>
                </a:solidFill>
                <a:latin typeface="Arial" charset="0"/>
              </a:rPr>
              <a:t>sequence</a:t>
            </a:r>
            <a:r>
              <a:rPr lang="en-US" sz="2000">
                <a:latin typeface="Arial" charset="0"/>
              </a:rPr>
              <a:t>&gt;</a:t>
            </a:r>
          </a:p>
          <a:p>
            <a:pPr marL="457200" indent="-457200">
              <a:buNone/>
              <a:tabLst>
                <a:tab pos="914400" algn="l"/>
                <a:tab pos="1371600" algn="l"/>
              </a:tabLst>
            </a:pPr>
            <a:r>
              <a:rPr lang="en-US" sz="2000">
                <a:latin typeface="Arial" charset="0"/>
              </a:rPr>
              <a:t>	&lt;/xsd:complexType&gt;</a:t>
            </a:r>
          </a:p>
          <a:p>
            <a:pPr marL="457200" indent="-457200">
              <a:buNone/>
              <a:tabLst>
                <a:tab pos="914400" algn="l"/>
                <a:tab pos="1371600" algn="l"/>
              </a:tabLst>
            </a:pPr>
            <a:r>
              <a:rPr lang="en-US" sz="2000">
                <a:latin typeface="Arial" charset="0"/>
              </a:rPr>
              <a:t>&lt;/xsd:</a:t>
            </a:r>
            <a:r>
              <a:rPr lang="en-US" sz="2000" b="1">
                <a:latin typeface="Arial" charset="0"/>
              </a:rPr>
              <a:t>element</a:t>
            </a:r>
            <a:r>
              <a:rPr lang="en-US" sz="2000">
                <a:latin typeface="Arial" charset="0"/>
              </a:rPr>
              <a:t> name="</a:t>
            </a:r>
            <a:r>
              <a:rPr lang="en-US" sz="2000" b="1">
                <a:latin typeface="Arial" charset="0"/>
              </a:rPr>
              <a:t>Book</a:t>
            </a:r>
            <a:r>
              <a:rPr lang="en-US" sz="2000">
                <a:latin typeface="Arial" charset="0"/>
              </a:rPr>
              <a:t>"&gt;</a:t>
            </a:r>
          </a:p>
          <a:p>
            <a:pPr marL="457200" indent="-457200">
              <a:tabLst>
                <a:tab pos="914400" algn="l"/>
                <a:tab pos="1371600" algn="l"/>
              </a:tabLst>
            </a:pPr>
            <a:endParaRPr lang="en-US" sz="2000">
              <a:latin typeface="Arial"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Namespaces</a:t>
            </a:r>
          </a:p>
        </p:txBody>
      </p:sp>
      <p:sp>
        <p:nvSpPr>
          <p:cNvPr id="24579" name="Content Placeholder 2"/>
          <p:cNvSpPr>
            <a:spLocks noGrp="1"/>
          </p:cNvSpPr>
          <p:nvPr>
            <p:ph idx="1"/>
          </p:nvPr>
        </p:nvSpPr>
        <p:spPr/>
        <p:txBody>
          <a:bodyPr/>
          <a:lstStyle/>
          <a:p>
            <a:r>
              <a:rPr lang="en-US"/>
              <a:t>A namespace is declared as an </a:t>
            </a:r>
            <a:r>
              <a:rPr lang="en-US">
                <a:solidFill>
                  <a:srgbClr val="990000"/>
                </a:solidFill>
              </a:rPr>
              <a:t>attribute</a:t>
            </a:r>
            <a:r>
              <a:rPr lang="en-US"/>
              <a:t> of an element.</a:t>
            </a:r>
          </a:p>
          <a:p>
            <a:r>
              <a:rPr lang="en-US"/>
              <a:t>It binds a prefix name (qualifier) to a schema definition, and then uses that prefix wherever required;</a:t>
            </a:r>
          </a:p>
          <a:p>
            <a:r>
              <a:rPr lang="en-US"/>
              <a:t>It is not mandatory to declare namespaces at the root element; Namespaces could be declared at any element in the XML document;</a:t>
            </a:r>
          </a:p>
          <a:p>
            <a:r>
              <a:rPr lang="en-US"/>
              <a:t>The scope of a declared namespace applies to the entire content of that element;</a:t>
            </a:r>
          </a:p>
          <a:p>
            <a:r>
              <a:rPr lang="en-US"/>
              <a:t>Namespace can be overridden: An inner namespace declaration with the same prefix name (qualifier) will override the outer namespace.</a:t>
            </a:r>
          </a:p>
        </p:txBody>
      </p:sp>
      <p:sp>
        <p:nvSpPr>
          <p:cNvPr id="24580" name="Slide Number Placeholder 3"/>
          <p:cNvSpPr>
            <a:spLocks noGrp="1"/>
          </p:cNvSpPr>
          <p:nvPr>
            <p:ph type="sldNum" sz="quarter" idx="12"/>
          </p:nvPr>
        </p:nvSpPr>
        <p:spPr>
          <a:noFill/>
        </p:spPr>
        <p:txBody>
          <a:bodyPr/>
          <a:lstStyle/>
          <a:p>
            <a:fld id="{FA5CA678-3437-4D20-9293-595A7D822A9D}" type="slidenum">
              <a:rPr lang="en-US" smtClean="0"/>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A3DCEC10-8D03-40A3-861E-445B643907B1}" type="slidenum">
              <a:rPr lang="en-US" smtClean="0"/>
              <a:pPr/>
              <a:t>96</a:t>
            </a:fld>
            <a:endParaRPr lang="en-US"/>
          </a:p>
        </p:txBody>
      </p:sp>
      <p:sp>
        <p:nvSpPr>
          <p:cNvPr id="25603" name="Rectangle 5"/>
          <p:cNvSpPr>
            <a:spLocks noGrp="1" noChangeArrowheads="1"/>
          </p:cNvSpPr>
          <p:nvPr>
            <p:ph type="title"/>
          </p:nvPr>
        </p:nvSpPr>
        <p:spPr/>
        <p:txBody>
          <a:bodyPr/>
          <a:lstStyle/>
          <a:p>
            <a:pPr eaLnBrk="1" hangingPunct="1"/>
            <a:r>
              <a:rPr lang="en-US" dirty="0"/>
              <a:t>Namespaces</a:t>
            </a:r>
          </a:p>
        </p:txBody>
      </p:sp>
      <p:sp>
        <p:nvSpPr>
          <p:cNvPr id="25604" name="Rectangle 4"/>
          <p:cNvSpPr>
            <a:spLocks noGrp="1" noChangeArrowheads="1"/>
          </p:cNvSpPr>
          <p:nvPr>
            <p:ph type="body" idx="4294967295"/>
          </p:nvPr>
        </p:nvSpPr>
        <p:spPr>
          <a:xfrm>
            <a:off x="1600200" y="990600"/>
            <a:ext cx="7162800" cy="2133600"/>
          </a:xfrm>
          <a:solidFill>
            <a:schemeClr val="bg1"/>
          </a:solidFill>
        </p:spPr>
        <p:txBody>
          <a:bodyPr>
            <a:normAutofit fontScale="47500" lnSpcReduction="20000"/>
          </a:bodyPr>
          <a:lstStyle/>
          <a:p>
            <a:pPr marL="0" indent="0">
              <a:lnSpc>
                <a:spcPct val="120000"/>
              </a:lnSpc>
              <a:buNone/>
              <a:tabLst>
                <a:tab pos="463550" algn="l"/>
                <a:tab pos="914400" algn="l"/>
                <a:tab pos="1377950" algn="l"/>
                <a:tab pos="1828800" algn="l"/>
              </a:tabLst>
            </a:pPr>
            <a:r>
              <a:rPr lang="en-US" sz="1800" dirty="0"/>
              <a:t>&lt;?xml version="1.0" encoding="UTF-8"?&gt; </a:t>
            </a:r>
          </a:p>
          <a:p>
            <a:pPr marL="0" indent="0">
              <a:lnSpc>
                <a:spcPct val="120000"/>
              </a:lnSpc>
              <a:buNone/>
              <a:tabLst>
                <a:tab pos="463550" algn="l"/>
                <a:tab pos="914400" algn="l"/>
                <a:tab pos="1377950" algn="l"/>
                <a:tab pos="1828800" algn="l"/>
              </a:tabLst>
            </a:pPr>
            <a:r>
              <a:rPr lang="en-US" sz="1800" dirty="0"/>
              <a:t>&lt;</a:t>
            </a:r>
            <a:r>
              <a:rPr lang="en-US" sz="1800" dirty="0" err="1"/>
              <a:t>xsd:</a:t>
            </a:r>
            <a:r>
              <a:rPr lang="en-US" sz="1800" b="1" dirty="0" err="1"/>
              <a:t>schema</a:t>
            </a:r>
            <a:r>
              <a:rPr lang="en-US" sz="1800" dirty="0"/>
              <a:t> </a:t>
            </a:r>
          </a:p>
          <a:p>
            <a:pPr marL="0" indent="0">
              <a:lnSpc>
                <a:spcPct val="120000"/>
              </a:lnSpc>
              <a:buNone/>
              <a:tabLst>
                <a:tab pos="463550" algn="l"/>
                <a:tab pos="914400" algn="l"/>
                <a:tab pos="1377950" algn="l"/>
                <a:tab pos="1828800" algn="l"/>
              </a:tabLst>
            </a:pPr>
            <a:r>
              <a:rPr lang="en-US" sz="1800" dirty="0"/>
              <a:t>	</a:t>
            </a:r>
            <a:r>
              <a:rPr lang="en-US" sz="1800" dirty="0" err="1"/>
              <a:t>xmlns:xsd</a:t>
            </a:r>
            <a:r>
              <a:rPr lang="en-US" sz="1800" dirty="0"/>
              <a:t>="http://www.w3.org/2001/XMLSchema"</a:t>
            </a:r>
          </a:p>
          <a:p>
            <a:pPr marL="0" indent="0">
              <a:lnSpc>
                <a:spcPct val="120000"/>
              </a:lnSpc>
              <a:buNone/>
              <a:tabLst>
                <a:tab pos="463550" algn="l"/>
                <a:tab pos="914400" algn="l"/>
                <a:tab pos="1377950" algn="l"/>
                <a:tab pos="1828800" algn="l"/>
              </a:tabLst>
            </a:pPr>
            <a:r>
              <a:rPr lang="en-US" sz="1800" dirty="0"/>
              <a:t>         </a:t>
            </a:r>
            <a:r>
              <a:rPr lang="en-US" sz="1800" dirty="0" err="1"/>
              <a:t>targetNamespace</a:t>
            </a:r>
            <a:r>
              <a:rPr lang="en-US" sz="1800" dirty="0"/>
              <a:t>="</a:t>
            </a:r>
            <a:r>
              <a:rPr lang="en-US" sz="1600" dirty="0"/>
              <a:t>http://venus.sod.asu.edu/WSRepository/xml</a:t>
            </a:r>
            <a:r>
              <a:rPr lang="en-US" sz="1800" dirty="0"/>
              <a:t>"</a:t>
            </a:r>
          </a:p>
          <a:p>
            <a:pPr marL="0" indent="0">
              <a:lnSpc>
                <a:spcPct val="120000"/>
              </a:lnSpc>
              <a:buNone/>
              <a:tabLst>
                <a:tab pos="463550" algn="l"/>
                <a:tab pos="914400" algn="l"/>
                <a:tab pos="1377950" algn="l"/>
                <a:tab pos="1828800" algn="l"/>
              </a:tabLst>
            </a:pPr>
            <a:r>
              <a:rPr lang="en-US" sz="1800" dirty="0"/>
              <a:t>          </a:t>
            </a:r>
            <a:r>
              <a:rPr lang="en-US" sz="1800" b="1" dirty="0" err="1">
                <a:solidFill>
                  <a:schemeClr val="folHlink"/>
                </a:solidFill>
              </a:rPr>
              <a:t>xmlns</a:t>
            </a:r>
            <a:r>
              <a:rPr lang="en-US" sz="1800" dirty="0">
                <a:solidFill>
                  <a:schemeClr val="folHlink"/>
                </a:solidFill>
              </a:rPr>
              <a:t>="</a:t>
            </a:r>
            <a:r>
              <a:rPr lang="en-US" sz="1400" dirty="0">
                <a:solidFill>
                  <a:schemeClr val="folHlink"/>
                </a:solidFill>
              </a:rPr>
              <a:t>http://venus.sod.asu.edu/WSRepository/xml/bookstore.xsd</a:t>
            </a:r>
            <a:r>
              <a:rPr lang="en-US" sz="1600" dirty="0">
                <a:solidFill>
                  <a:schemeClr val="folHlink"/>
                </a:solidFill>
              </a:rPr>
              <a:t>"</a:t>
            </a:r>
          </a:p>
          <a:p>
            <a:pPr marL="0" indent="0">
              <a:lnSpc>
                <a:spcPct val="120000"/>
              </a:lnSpc>
              <a:buNone/>
              <a:tabLst>
                <a:tab pos="463550" algn="l"/>
                <a:tab pos="914400" algn="l"/>
                <a:tab pos="1377950" algn="l"/>
                <a:tab pos="1828800" algn="l"/>
              </a:tabLst>
            </a:pPr>
            <a:r>
              <a:rPr lang="en-US" sz="1800" dirty="0"/>
              <a:t>                      </a:t>
            </a:r>
            <a:r>
              <a:rPr lang="en-US" sz="1800" dirty="0" err="1">
                <a:solidFill>
                  <a:schemeClr val="folHlink"/>
                </a:solidFill>
              </a:rPr>
              <a:t>elementFormDefault</a:t>
            </a:r>
            <a:r>
              <a:rPr lang="en-US" sz="1800" dirty="0">
                <a:solidFill>
                  <a:schemeClr val="folHlink"/>
                </a:solidFill>
              </a:rPr>
              <a:t>="qualified"</a:t>
            </a:r>
          </a:p>
          <a:p>
            <a:pPr marL="0" indent="0">
              <a:lnSpc>
                <a:spcPct val="120000"/>
              </a:lnSpc>
              <a:buNone/>
              <a:tabLst>
                <a:tab pos="463550" algn="l"/>
                <a:tab pos="914400" algn="l"/>
                <a:tab pos="1377950" algn="l"/>
                <a:tab pos="1828800" algn="l"/>
              </a:tabLst>
            </a:pPr>
            <a:r>
              <a:rPr lang="en-US" sz="1800" dirty="0">
                <a:solidFill>
                  <a:schemeClr val="folHlink"/>
                </a:solidFill>
              </a:rPr>
              <a:t>		     </a:t>
            </a:r>
            <a:r>
              <a:rPr lang="en-US" sz="1800" dirty="0" err="1">
                <a:solidFill>
                  <a:srgbClr val="C00000"/>
                </a:solidFill>
              </a:rPr>
              <a:t>attributeFormDefault</a:t>
            </a:r>
            <a:r>
              <a:rPr lang="en-US" sz="1800" dirty="0">
                <a:solidFill>
                  <a:srgbClr val="C00000"/>
                </a:solidFill>
              </a:rPr>
              <a:t>="unqualified"</a:t>
            </a:r>
            <a:r>
              <a:rPr lang="en-US" sz="1800" dirty="0"/>
              <a:t>&gt;</a:t>
            </a:r>
          </a:p>
          <a:p>
            <a:pPr marL="0" indent="0">
              <a:lnSpc>
                <a:spcPct val="120000"/>
              </a:lnSpc>
              <a:buNone/>
              <a:tabLst>
                <a:tab pos="463550" algn="l"/>
                <a:tab pos="914400" algn="l"/>
                <a:tab pos="1377950" algn="l"/>
                <a:tab pos="1828800" algn="l"/>
              </a:tabLst>
            </a:pPr>
            <a:r>
              <a:rPr lang="en-US" sz="1800" dirty="0"/>
              <a:t>    </a:t>
            </a:r>
          </a:p>
        </p:txBody>
      </p:sp>
      <p:grpSp>
        <p:nvGrpSpPr>
          <p:cNvPr id="2" name="Group 32"/>
          <p:cNvGrpSpPr>
            <a:grpSpLocks/>
          </p:cNvGrpSpPr>
          <p:nvPr/>
        </p:nvGrpSpPr>
        <p:grpSpPr bwMode="auto">
          <a:xfrm>
            <a:off x="1600200" y="2941900"/>
            <a:ext cx="4800600" cy="3556000"/>
            <a:chOff x="76200" y="2895600"/>
            <a:chExt cx="4800600" cy="3555377"/>
          </a:xfrm>
        </p:grpSpPr>
        <p:sp>
          <p:nvSpPr>
            <p:cNvPr id="25621" name="Rectangle 23"/>
            <p:cNvSpPr>
              <a:spLocks noChangeArrowheads="1"/>
            </p:cNvSpPr>
            <p:nvPr/>
          </p:nvSpPr>
          <p:spPr bwMode="auto">
            <a:xfrm>
              <a:off x="76200" y="4419600"/>
              <a:ext cx="3276600" cy="2031377"/>
            </a:xfrm>
            <a:prstGeom prst="rect">
              <a:avLst/>
            </a:prstGeom>
            <a:solidFill>
              <a:schemeClr val="bg1"/>
            </a:solidFill>
            <a:ln w="9525">
              <a:solidFill>
                <a:schemeClr val="tx1"/>
              </a:solidFill>
              <a:miter lim="800000"/>
              <a:headEnd/>
              <a:tailEnd/>
            </a:ln>
          </p:spPr>
          <p:txBody>
            <a:bodyPr>
              <a:spAutoFit/>
            </a:bodyPr>
            <a:lstStyle/>
            <a:p>
              <a:r>
                <a:rPr lang="en-US"/>
                <a:t>This is a directive to any instance documents which conform to this schema: Any </a:t>
              </a:r>
              <a:r>
                <a:rPr lang="en-US" b="1">
                  <a:solidFill>
                    <a:srgbClr val="0000FF"/>
                  </a:solidFill>
                </a:rPr>
                <a:t>elements</a:t>
              </a:r>
              <a:r>
                <a:rPr lang="en-US"/>
                <a:t> used by the instance document must be namespace qualified. But the </a:t>
              </a:r>
              <a:r>
                <a:rPr lang="en-US" b="1">
                  <a:solidFill>
                    <a:srgbClr val="C00000"/>
                  </a:solidFill>
                </a:rPr>
                <a:t>attributes</a:t>
              </a:r>
              <a:r>
                <a:rPr lang="en-US"/>
                <a:t> do not need to be qualified</a:t>
              </a:r>
            </a:p>
          </p:txBody>
        </p:sp>
        <p:cxnSp>
          <p:nvCxnSpPr>
            <p:cNvPr id="25622" name="Elbow Connector 25"/>
            <p:cNvCxnSpPr>
              <a:cxnSpLocks noChangeShapeType="1"/>
              <a:stCxn id="25623" idx="2"/>
              <a:endCxn id="25621" idx="0"/>
            </p:cNvCxnSpPr>
            <p:nvPr/>
          </p:nvCxnSpPr>
          <p:spPr bwMode="auto">
            <a:xfrm rot="5400000">
              <a:off x="2019300" y="3429001"/>
              <a:ext cx="685800" cy="1295400"/>
            </a:xfrm>
            <a:prstGeom prst="bentConnector3">
              <a:avLst>
                <a:gd name="adj1" fmla="val 50000"/>
              </a:avLst>
            </a:prstGeom>
            <a:noFill/>
            <a:ln w="9525" algn="ctr">
              <a:solidFill>
                <a:schemeClr val="tx1"/>
              </a:solidFill>
              <a:round/>
              <a:headEnd/>
              <a:tailEnd type="arrow" w="med" len="med"/>
            </a:ln>
          </p:spPr>
        </p:cxnSp>
        <p:sp>
          <p:nvSpPr>
            <p:cNvPr id="25623" name="Rounded Rectangle 23"/>
            <p:cNvSpPr>
              <a:spLocks noChangeArrowheads="1"/>
            </p:cNvSpPr>
            <p:nvPr/>
          </p:nvSpPr>
          <p:spPr bwMode="auto">
            <a:xfrm>
              <a:off x="1143000" y="2895600"/>
              <a:ext cx="3733800" cy="838201"/>
            </a:xfrm>
            <a:prstGeom prst="roundRect">
              <a:avLst>
                <a:gd name="adj" fmla="val 16667"/>
              </a:avLst>
            </a:prstGeom>
            <a:noFill/>
            <a:ln w="9525" algn="ctr">
              <a:solidFill>
                <a:schemeClr val="tx1"/>
              </a:solidFill>
              <a:round/>
              <a:headEnd/>
              <a:tailEnd/>
            </a:ln>
          </p:spPr>
          <p:txBody>
            <a:bodyPr/>
            <a:lstStyle/>
            <a:p>
              <a:endParaRPr lang="en-US"/>
            </a:p>
          </p:txBody>
        </p:sp>
      </p:grpSp>
      <p:grpSp>
        <p:nvGrpSpPr>
          <p:cNvPr id="3" name="Group 34"/>
          <p:cNvGrpSpPr>
            <a:grpSpLocks/>
          </p:cNvGrpSpPr>
          <p:nvPr/>
        </p:nvGrpSpPr>
        <p:grpSpPr bwMode="auto">
          <a:xfrm>
            <a:off x="2209800" y="2514600"/>
            <a:ext cx="5791200" cy="4057918"/>
            <a:chOff x="685800" y="2514600"/>
            <a:chExt cx="5791200" cy="4057261"/>
          </a:xfrm>
        </p:grpSpPr>
        <p:sp>
          <p:nvSpPr>
            <p:cNvPr id="25618" name="Rectangle 14"/>
            <p:cNvSpPr>
              <a:spLocks noChangeArrowheads="1"/>
            </p:cNvSpPr>
            <p:nvPr/>
          </p:nvSpPr>
          <p:spPr bwMode="auto">
            <a:xfrm flipH="1">
              <a:off x="3581400" y="4817819"/>
              <a:ext cx="2514600" cy="1754042"/>
            </a:xfrm>
            <a:prstGeom prst="rect">
              <a:avLst/>
            </a:prstGeom>
            <a:noFill/>
            <a:ln w="9525">
              <a:solidFill>
                <a:schemeClr val="tx1"/>
              </a:solidFill>
              <a:miter lim="800000"/>
              <a:headEnd/>
              <a:tailEnd/>
            </a:ln>
          </p:spPr>
          <p:txBody>
            <a:bodyPr anchor="ctr">
              <a:spAutoFit/>
            </a:bodyPr>
            <a:lstStyle/>
            <a:p>
              <a:pPr eaLnBrk="1" hangingPunct="1"/>
              <a:r>
                <a:rPr lang="en-US">
                  <a:solidFill>
                    <a:schemeClr val="folHlink"/>
                  </a:solidFill>
                </a:rPr>
                <a:t>Define this namespace as the </a:t>
              </a:r>
              <a:r>
                <a:rPr lang="en-US" b="1">
                  <a:solidFill>
                    <a:schemeClr val="folHlink"/>
                  </a:solidFill>
                </a:rPr>
                <a:t>default</a:t>
              </a:r>
              <a:r>
                <a:rPr lang="en-US">
                  <a:solidFill>
                    <a:schemeClr val="folHlink"/>
                  </a:solidFill>
                </a:rPr>
                <a:t> namespace. The names in the default namespace do not need to be qualified</a:t>
              </a:r>
            </a:p>
          </p:txBody>
        </p:sp>
        <p:cxnSp>
          <p:nvCxnSpPr>
            <p:cNvPr id="25619" name="Elbow Connector 27"/>
            <p:cNvCxnSpPr>
              <a:cxnSpLocks noChangeShapeType="1"/>
            </p:cNvCxnSpPr>
            <p:nvPr/>
          </p:nvCxnSpPr>
          <p:spPr bwMode="auto">
            <a:xfrm rot="16200000" flipH="1">
              <a:off x="4379915" y="3621090"/>
              <a:ext cx="2060572" cy="609595"/>
            </a:xfrm>
            <a:prstGeom prst="bentConnector3">
              <a:avLst>
                <a:gd name="adj1" fmla="val 50000"/>
              </a:avLst>
            </a:prstGeom>
            <a:noFill/>
            <a:ln w="9525" algn="ctr">
              <a:solidFill>
                <a:schemeClr val="tx1"/>
              </a:solidFill>
              <a:round/>
              <a:headEnd/>
              <a:tailEnd type="arrow" w="med" len="med"/>
            </a:ln>
          </p:spPr>
        </p:cxnSp>
        <p:sp>
          <p:nvSpPr>
            <p:cNvPr id="25620" name="Rounded Rectangle 33"/>
            <p:cNvSpPr>
              <a:spLocks noChangeArrowheads="1"/>
            </p:cNvSpPr>
            <p:nvPr/>
          </p:nvSpPr>
          <p:spPr bwMode="auto">
            <a:xfrm>
              <a:off x="685800" y="2514600"/>
              <a:ext cx="5791200" cy="381000"/>
            </a:xfrm>
            <a:prstGeom prst="roundRect">
              <a:avLst>
                <a:gd name="adj" fmla="val 16667"/>
              </a:avLst>
            </a:prstGeom>
            <a:noFill/>
            <a:ln w="9525" algn="ctr">
              <a:solidFill>
                <a:schemeClr val="tx1"/>
              </a:solidFill>
              <a:round/>
              <a:headEnd/>
              <a:tailEnd/>
            </a:ln>
          </p:spPr>
          <p:txBody>
            <a:bodyPr/>
            <a:lstStyle/>
            <a:p>
              <a:endParaRPr lang="en-US"/>
            </a:p>
          </p:txBody>
        </p:sp>
      </p:grpSp>
      <p:grpSp>
        <p:nvGrpSpPr>
          <p:cNvPr id="4" name="Group 40"/>
          <p:cNvGrpSpPr>
            <a:grpSpLocks/>
          </p:cNvGrpSpPr>
          <p:nvPr/>
        </p:nvGrpSpPr>
        <p:grpSpPr bwMode="auto">
          <a:xfrm>
            <a:off x="2438401" y="2449514"/>
            <a:ext cx="8124825" cy="3967163"/>
            <a:chOff x="914400" y="2449513"/>
            <a:chExt cx="8124823" cy="3967163"/>
          </a:xfrm>
        </p:grpSpPr>
        <p:grpSp>
          <p:nvGrpSpPr>
            <p:cNvPr id="25614" name="Group 29"/>
            <p:cNvGrpSpPr>
              <a:grpSpLocks/>
            </p:cNvGrpSpPr>
            <p:nvPr/>
          </p:nvGrpSpPr>
          <p:grpSpPr bwMode="auto">
            <a:xfrm>
              <a:off x="6553199" y="2449513"/>
              <a:ext cx="2486024" cy="3967163"/>
              <a:chOff x="4128" y="1543"/>
              <a:chExt cx="1566" cy="2499"/>
            </a:xfrm>
          </p:grpSpPr>
          <p:sp>
            <p:nvSpPr>
              <p:cNvPr id="25616" name="Text Box 6"/>
              <p:cNvSpPr txBox="1">
                <a:spLocks noChangeArrowheads="1"/>
              </p:cNvSpPr>
              <p:nvPr/>
            </p:nvSpPr>
            <p:spPr bwMode="auto">
              <a:xfrm>
                <a:off x="4272" y="2064"/>
                <a:ext cx="1422" cy="1978"/>
              </a:xfrm>
              <a:prstGeom prst="rect">
                <a:avLst/>
              </a:prstGeom>
              <a:noFill/>
              <a:ln w="9525">
                <a:solidFill>
                  <a:schemeClr val="tx1"/>
                </a:solidFill>
                <a:miter lim="800000"/>
                <a:headEnd/>
                <a:tailEnd/>
              </a:ln>
            </p:spPr>
            <p:txBody>
              <a:bodyPr>
                <a:spAutoFit/>
              </a:bodyPr>
              <a:lstStyle/>
              <a:p>
                <a:r>
                  <a:rPr lang="en-US"/>
                  <a:t>Inherit all names from XMLSchema, plus</a:t>
                </a:r>
              </a:p>
              <a:p>
                <a:r>
                  <a:rPr lang="en-US"/>
                  <a:t>types being defined in this schema </a:t>
                </a:r>
              </a:p>
              <a:p>
                <a:pPr>
                  <a:buFontTx/>
                  <a:buBlip>
                    <a:blip r:embed="rId3"/>
                  </a:buBlip>
                </a:pPr>
                <a:r>
                  <a:rPr lang="en-US"/>
                  <a:t>  Bookstore </a:t>
                </a:r>
              </a:p>
              <a:p>
                <a:pPr>
                  <a:buFontTx/>
                  <a:buBlip>
                    <a:blip r:embed="rId3"/>
                  </a:buBlip>
                </a:pPr>
                <a:r>
                  <a:rPr lang="en-US"/>
                  <a:t>  Book </a:t>
                </a:r>
              </a:p>
              <a:p>
                <a:pPr>
                  <a:buFontTx/>
                  <a:buBlip>
                    <a:blip r:embed="rId3"/>
                  </a:buBlip>
                </a:pPr>
                <a:r>
                  <a:rPr lang="en-US"/>
                  <a:t>  Title </a:t>
                </a:r>
              </a:p>
              <a:p>
                <a:pPr>
                  <a:buFontTx/>
                  <a:buBlip>
                    <a:blip r:embed="rId3"/>
                  </a:buBlip>
                </a:pPr>
                <a:r>
                  <a:rPr lang="en-US"/>
                  <a:t>  Author </a:t>
                </a:r>
              </a:p>
              <a:p>
                <a:pPr>
                  <a:buFontTx/>
                  <a:buBlip>
                    <a:blip r:embed="rId3"/>
                  </a:buBlip>
                </a:pPr>
                <a:r>
                  <a:rPr lang="en-US"/>
                  <a:t>  Date </a:t>
                </a:r>
              </a:p>
              <a:p>
                <a:pPr>
                  <a:buFontTx/>
                  <a:buBlip>
                    <a:blip r:embed="rId3"/>
                  </a:buBlip>
                </a:pPr>
                <a:r>
                  <a:rPr lang="en-US"/>
                  <a:t>  ISBN </a:t>
                </a:r>
              </a:p>
              <a:p>
                <a:pPr>
                  <a:buFontTx/>
                  <a:buBlip>
                    <a:blip r:embed="rId3"/>
                  </a:buBlip>
                </a:pPr>
                <a:r>
                  <a:rPr lang="en-US"/>
                  <a:t>  Publisher </a:t>
                </a:r>
              </a:p>
            </p:txBody>
          </p:sp>
          <p:sp>
            <p:nvSpPr>
              <p:cNvPr id="25617" name="Freeform 13"/>
              <p:cNvSpPr>
                <a:spLocks/>
              </p:cNvSpPr>
              <p:nvPr/>
            </p:nvSpPr>
            <p:spPr bwMode="auto">
              <a:xfrm>
                <a:off x="4128" y="1543"/>
                <a:ext cx="144" cy="1122"/>
              </a:xfrm>
              <a:custGeom>
                <a:avLst/>
                <a:gdLst>
                  <a:gd name="T0" fmla="*/ 0 w 1152"/>
                  <a:gd name="T1" fmla="*/ 0 h 1632"/>
                  <a:gd name="T2" fmla="*/ 0 w 1152"/>
                  <a:gd name="T3" fmla="*/ 1 h 1632"/>
                  <a:gd name="T4" fmla="*/ 0 w 1152"/>
                  <a:gd name="T5" fmla="*/ 1 h 1632"/>
                  <a:gd name="T6" fmla="*/ 0 60000 65536"/>
                  <a:gd name="T7" fmla="*/ 0 60000 65536"/>
                  <a:gd name="T8" fmla="*/ 0 60000 65536"/>
                  <a:gd name="T9" fmla="*/ 0 w 1152"/>
                  <a:gd name="T10" fmla="*/ 0 h 1632"/>
                  <a:gd name="T11" fmla="*/ 1152 w 1152"/>
                  <a:gd name="T12" fmla="*/ 1632 h 1632"/>
                </a:gdLst>
                <a:ahLst/>
                <a:cxnLst>
                  <a:cxn ang="T6">
                    <a:pos x="T0" y="T1"/>
                  </a:cxn>
                  <a:cxn ang="T7">
                    <a:pos x="T2" y="T3"/>
                  </a:cxn>
                  <a:cxn ang="T8">
                    <a:pos x="T4" y="T5"/>
                  </a:cxn>
                </a:cxnLst>
                <a:rect l="T9" t="T10" r="T11" b="T12"/>
                <a:pathLst>
                  <a:path w="1152" h="1632">
                    <a:moveTo>
                      <a:pt x="0" y="0"/>
                    </a:moveTo>
                    <a:lnTo>
                      <a:pt x="0" y="1632"/>
                    </a:lnTo>
                    <a:lnTo>
                      <a:pt x="1152" y="1632"/>
                    </a:lnTo>
                  </a:path>
                </a:pathLst>
              </a:custGeom>
              <a:noFill/>
              <a:ln w="9525">
                <a:solidFill>
                  <a:schemeClr val="tx1"/>
                </a:solidFill>
                <a:round/>
                <a:headEnd/>
                <a:tailEnd type="arrow" w="med" len="med"/>
              </a:ln>
            </p:spPr>
            <p:txBody>
              <a:bodyPr/>
              <a:lstStyle/>
              <a:p>
                <a:endParaRPr lang="en-US"/>
              </a:p>
            </p:txBody>
          </p:sp>
        </p:grpSp>
        <p:cxnSp>
          <p:nvCxnSpPr>
            <p:cNvPr id="25615" name="Straight Connector 36"/>
            <p:cNvCxnSpPr>
              <a:cxnSpLocks noChangeShapeType="1"/>
            </p:cNvCxnSpPr>
            <p:nvPr/>
          </p:nvCxnSpPr>
          <p:spPr bwMode="auto">
            <a:xfrm>
              <a:off x="914400" y="2449975"/>
              <a:ext cx="5638800" cy="1588"/>
            </a:xfrm>
            <a:prstGeom prst="line">
              <a:avLst/>
            </a:prstGeom>
            <a:noFill/>
            <a:ln w="9525" algn="ctr">
              <a:solidFill>
                <a:schemeClr val="tx1"/>
              </a:solidFill>
              <a:round/>
              <a:headEnd/>
              <a:tailEnd/>
            </a:ln>
          </p:spPr>
        </p:cxnSp>
      </p:grpSp>
      <p:grpSp>
        <p:nvGrpSpPr>
          <p:cNvPr id="6" name="Group 39"/>
          <p:cNvGrpSpPr>
            <a:grpSpLocks/>
          </p:cNvGrpSpPr>
          <p:nvPr/>
        </p:nvGrpSpPr>
        <p:grpSpPr bwMode="auto">
          <a:xfrm>
            <a:off x="2209800" y="533400"/>
            <a:ext cx="8305800" cy="2514600"/>
            <a:chOff x="685800" y="533400"/>
            <a:chExt cx="8305800" cy="2514600"/>
          </a:xfrm>
        </p:grpSpPr>
        <p:grpSp>
          <p:nvGrpSpPr>
            <p:cNvPr id="25610" name="Group 28"/>
            <p:cNvGrpSpPr>
              <a:grpSpLocks/>
            </p:cNvGrpSpPr>
            <p:nvPr/>
          </p:nvGrpSpPr>
          <p:grpSpPr bwMode="auto">
            <a:xfrm>
              <a:off x="5943600" y="533400"/>
              <a:ext cx="3048000" cy="2514600"/>
              <a:chOff x="3744" y="336"/>
              <a:chExt cx="1920" cy="1584"/>
            </a:xfrm>
          </p:grpSpPr>
          <p:sp>
            <p:nvSpPr>
              <p:cNvPr id="25612" name="Rectangle 9"/>
              <p:cNvSpPr>
                <a:spLocks noChangeArrowheads="1"/>
              </p:cNvSpPr>
              <p:nvPr/>
            </p:nvSpPr>
            <p:spPr bwMode="auto">
              <a:xfrm>
                <a:off x="4386" y="336"/>
                <a:ext cx="1278" cy="1584"/>
              </a:xfrm>
              <a:prstGeom prst="rect">
                <a:avLst/>
              </a:prstGeom>
              <a:noFill/>
              <a:ln w="9525">
                <a:solidFill>
                  <a:schemeClr val="tx1"/>
                </a:solidFill>
                <a:miter lim="800000"/>
                <a:headEnd/>
                <a:tailEnd/>
              </a:ln>
            </p:spPr>
            <p:txBody>
              <a:bodyPr/>
              <a:lstStyle/>
              <a:p>
                <a:pPr marL="347663" lvl="1" indent="-233363">
                  <a:spcBef>
                    <a:spcPct val="20000"/>
                  </a:spcBef>
                  <a:buClr>
                    <a:schemeClr val="hlink"/>
                  </a:buClr>
                  <a:buSzPct val="55000"/>
                  <a:buFont typeface="Wingdings" pitchFamily="2" charset="2"/>
                  <a:buChar char="n"/>
                </a:pPr>
                <a:r>
                  <a:rPr lang="en-US" sz="2000"/>
                  <a:t>schema   </a:t>
                </a:r>
              </a:p>
              <a:p>
                <a:pPr marL="347663" lvl="1" indent="-233363">
                  <a:spcBef>
                    <a:spcPct val="20000"/>
                  </a:spcBef>
                  <a:buClr>
                    <a:schemeClr val="hlink"/>
                  </a:buClr>
                  <a:buSzPct val="55000"/>
                  <a:buFont typeface="Wingdings" pitchFamily="2" charset="2"/>
                  <a:buChar char="n"/>
                </a:pPr>
                <a:r>
                  <a:rPr lang="en-US" sz="2000"/>
                  <a:t>element   </a:t>
                </a:r>
              </a:p>
              <a:p>
                <a:pPr marL="347663" lvl="1" indent="-233363">
                  <a:spcBef>
                    <a:spcPct val="20000"/>
                  </a:spcBef>
                  <a:buClr>
                    <a:schemeClr val="hlink"/>
                  </a:buClr>
                  <a:buSzPct val="55000"/>
                  <a:buFont typeface="Wingdings" pitchFamily="2" charset="2"/>
                  <a:buChar char="n"/>
                </a:pPr>
                <a:r>
                  <a:rPr lang="en-US" sz="2000"/>
                  <a:t>complexType   </a:t>
                </a:r>
              </a:p>
              <a:p>
                <a:pPr marL="347663" lvl="1" indent="-233363">
                  <a:spcBef>
                    <a:spcPct val="20000"/>
                  </a:spcBef>
                  <a:buClr>
                    <a:schemeClr val="hlink"/>
                  </a:buClr>
                  <a:buSzPct val="55000"/>
                  <a:buFont typeface="Wingdings" pitchFamily="2" charset="2"/>
                  <a:buChar char="n"/>
                </a:pPr>
                <a:r>
                  <a:rPr lang="en-US" sz="2000"/>
                  <a:t>sequence   </a:t>
                </a:r>
              </a:p>
              <a:p>
                <a:pPr marL="347663" lvl="1" indent="-233363">
                  <a:lnSpc>
                    <a:spcPct val="90000"/>
                  </a:lnSpc>
                  <a:spcBef>
                    <a:spcPct val="20000"/>
                  </a:spcBef>
                  <a:buClr>
                    <a:schemeClr val="hlink"/>
                  </a:buClr>
                  <a:buSzPct val="55000"/>
                  <a:buFont typeface="Wingdings" pitchFamily="2" charset="2"/>
                  <a:buChar char="n"/>
                </a:pPr>
                <a:r>
                  <a:rPr lang="en-US" sz="2000"/>
                  <a:t>boolean   </a:t>
                </a:r>
              </a:p>
              <a:p>
                <a:pPr marL="347663" lvl="1" indent="-233363">
                  <a:lnSpc>
                    <a:spcPct val="90000"/>
                  </a:lnSpc>
                  <a:spcBef>
                    <a:spcPct val="20000"/>
                  </a:spcBef>
                  <a:buClr>
                    <a:schemeClr val="hlink"/>
                  </a:buClr>
                  <a:buSzPct val="55000"/>
                  <a:buFont typeface="Wingdings" pitchFamily="2" charset="2"/>
                  <a:buChar char="n"/>
                </a:pPr>
                <a:r>
                  <a:rPr lang="en-US" sz="2000"/>
                  <a:t>integer   </a:t>
                </a:r>
              </a:p>
              <a:p>
                <a:pPr marL="347663" lvl="1" indent="-233363">
                  <a:lnSpc>
                    <a:spcPct val="90000"/>
                  </a:lnSpc>
                  <a:spcBef>
                    <a:spcPct val="20000"/>
                  </a:spcBef>
                  <a:buClr>
                    <a:schemeClr val="hlink"/>
                  </a:buClr>
                  <a:buSzPct val="55000"/>
                  <a:buFont typeface="Wingdings" pitchFamily="2" charset="2"/>
                  <a:buChar char="n"/>
                </a:pPr>
                <a:r>
                  <a:rPr lang="en-US" sz="2000"/>
                  <a:t>string</a:t>
                </a:r>
              </a:p>
            </p:txBody>
          </p:sp>
          <p:sp>
            <p:nvSpPr>
              <p:cNvPr id="25613" name="Freeform 12"/>
              <p:cNvSpPr>
                <a:spLocks/>
              </p:cNvSpPr>
              <p:nvPr/>
            </p:nvSpPr>
            <p:spPr bwMode="auto">
              <a:xfrm flipV="1">
                <a:off x="3744" y="960"/>
                <a:ext cx="642" cy="384"/>
              </a:xfrm>
              <a:custGeom>
                <a:avLst/>
                <a:gdLst>
                  <a:gd name="T0" fmla="*/ 0 w 576"/>
                  <a:gd name="T1" fmla="*/ 0 h 192"/>
                  <a:gd name="T2" fmla="*/ 0 w 576"/>
                  <a:gd name="T3" fmla="*/ 2147483647 h 192"/>
                  <a:gd name="T4" fmla="*/ 431319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0" y="0"/>
                    </a:moveTo>
                    <a:lnTo>
                      <a:pt x="0" y="192"/>
                    </a:lnTo>
                    <a:lnTo>
                      <a:pt x="576" y="192"/>
                    </a:lnTo>
                  </a:path>
                </a:pathLst>
              </a:custGeom>
              <a:noFill/>
              <a:ln w="9525">
                <a:solidFill>
                  <a:schemeClr val="tx1"/>
                </a:solidFill>
                <a:round/>
                <a:headEnd/>
                <a:tailEnd type="arrow" w="med" len="med"/>
              </a:ln>
            </p:spPr>
            <p:txBody>
              <a:bodyPr/>
              <a:lstStyle/>
              <a:p>
                <a:endParaRPr lang="en-US"/>
              </a:p>
            </p:txBody>
          </p:sp>
        </p:grpSp>
        <p:cxnSp>
          <p:nvCxnSpPr>
            <p:cNvPr id="25611" name="Straight Connector 38"/>
            <p:cNvCxnSpPr>
              <a:cxnSpLocks noChangeShapeType="1"/>
              <a:stCxn id="25613" idx="0"/>
            </p:cNvCxnSpPr>
            <p:nvPr/>
          </p:nvCxnSpPr>
          <p:spPr bwMode="auto">
            <a:xfrm flipH="1">
              <a:off x="685800" y="2133600"/>
              <a:ext cx="5257800" cy="1588"/>
            </a:xfrm>
            <a:prstGeom prst="line">
              <a:avLst/>
            </a:prstGeom>
            <a:noFill/>
            <a:ln w="9525" algn="ctr">
              <a:solidFill>
                <a:schemeClr val="tx1"/>
              </a:solidFill>
              <a:round/>
              <a:headEnd/>
              <a:tailEnd/>
            </a:ln>
          </p:spPr>
        </p:cxnSp>
      </p:grpSp>
      <p:sp>
        <p:nvSpPr>
          <p:cNvPr id="23" name="Rectangular Callout 22"/>
          <p:cNvSpPr>
            <a:spLocks noChangeArrowheads="1"/>
          </p:cNvSpPr>
          <p:nvPr/>
        </p:nvSpPr>
        <p:spPr bwMode="auto">
          <a:xfrm>
            <a:off x="4876800" y="3886200"/>
            <a:ext cx="1676401" cy="457200"/>
          </a:xfrm>
          <a:prstGeom prst="wedgeRectCallout">
            <a:avLst>
              <a:gd name="adj1" fmla="val -9222"/>
              <a:gd name="adj2" fmla="val -109440"/>
            </a:avLst>
          </a:prstGeom>
          <a:solidFill>
            <a:srgbClr val="FFFFCC"/>
          </a:solidFill>
          <a:ln w="9525" algn="ctr">
            <a:solidFill>
              <a:schemeClr val="tx1"/>
            </a:solidFill>
            <a:round/>
            <a:headEnd/>
            <a:tailEnd/>
          </a:ln>
        </p:spPr>
        <p:txBody>
          <a:bodyPr/>
          <a:lstStyle/>
          <a:p>
            <a:r>
              <a:rPr lang="en-US" dirty="0"/>
              <a:t>4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Target Namespace</a:t>
            </a:r>
          </a:p>
        </p:txBody>
      </p:sp>
      <p:sp>
        <p:nvSpPr>
          <p:cNvPr id="26627" name="Slide Number Placeholder 2"/>
          <p:cNvSpPr>
            <a:spLocks noGrp="1"/>
          </p:cNvSpPr>
          <p:nvPr>
            <p:ph type="sldNum" sz="quarter" idx="12"/>
          </p:nvPr>
        </p:nvSpPr>
        <p:spPr>
          <a:noFill/>
        </p:spPr>
        <p:txBody>
          <a:bodyPr/>
          <a:lstStyle/>
          <a:p>
            <a:fld id="{52B2EBF7-EDEF-40F2-8126-318BD2805796}" type="slidenum">
              <a:rPr lang="en-US" smtClean="0"/>
              <a:pPr/>
              <a:t>97</a:t>
            </a:fld>
            <a:endParaRPr lang="en-US"/>
          </a:p>
        </p:txBody>
      </p:sp>
      <p:sp>
        <p:nvSpPr>
          <p:cNvPr id="26628" name="Rectangle 9"/>
          <p:cNvSpPr>
            <a:spLocks noChangeArrowheads="1"/>
          </p:cNvSpPr>
          <p:nvPr/>
        </p:nvSpPr>
        <p:spPr bwMode="auto">
          <a:xfrm>
            <a:off x="2362201" y="1479550"/>
            <a:ext cx="2028825" cy="2514600"/>
          </a:xfrm>
          <a:prstGeom prst="rect">
            <a:avLst/>
          </a:prstGeom>
          <a:noFill/>
          <a:ln w="9525">
            <a:solidFill>
              <a:schemeClr val="tx1"/>
            </a:solidFill>
            <a:miter lim="800000"/>
            <a:headEnd/>
            <a:tailEnd/>
          </a:ln>
        </p:spPr>
        <p:txBody>
          <a:bodyPr/>
          <a:lstStyle/>
          <a:p>
            <a:pPr marL="347663" lvl="1" indent="-233363">
              <a:spcBef>
                <a:spcPct val="20000"/>
              </a:spcBef>
              <a:buClr>
                <a:schemeClr val="hlink"/>
              </a:buClr>
              <a:buSzPct val="55000"/>
              <a:buFont typeface="Wingdings" pitchFamily="2" charset="2"/>
              <a:buChar char="n"/>
            </a:pPr>
            <a:r>
              <a:rPr lang="en-US" sz="2000"/>
              <a:t>schema   </a:t>
            </a:r>
          </a:p>
          <a:p>
            <a:pPr marL="347663" lvl="1" indent="-233363">
              <a:spcBef>
                <a:spcPct val="20000"/>
              </a:spcBef>
              <a:buClr>
                <a:schemeClr val="hlink"/>
              </a:buClr>
              <a:buSzPct val="55000"/>
              <a:buFont typeface="Wingdings" pitchFamily="2" charset="2"/>
              <a:buChar char="n"/>
            </a:pPr>
            <a:r>
              <a:rPr lang="en-US" sz="2000"/>
              <a:t>element   </a:t>
            </a:r>
          </a:p>
          <a:p>
            <a:pPr marL="347663" lvl="1" indent="-233363">
              <a:spcBef>
                <a:spcPct val="20000"/>
              </a:spcBef>
              <a:buClr>
                <a:schemeClr val="hlink"/>
              </a:buClr>
              <a:buSzPct val="55000"/>
              <a:buFont typeface="Wingdings" pitchFamily="2" charset="2"/>
              <a:buChar char="n"/>
            </a:pPr>
            <a:r>
              <a:rPr lang="en-US" sz="2000"/>
              <a:t>complexType   </a:t>
            </a:r>
          </a:p>
          <a:p>
            <a:pPr marL="347663" lvl="1" indent="-233363">
              <a:spcBef>
                <a:spcPct val="20000"/>
              </a:spcBef>
              <a:buClr>
                <a:schemeClr val="hlink"/>
              </a:buClr>
              <a:buSzPct val="55000"/>
              <a:buFont typeface="Wingdings" pitchFamily="2" charset="2"/>
              <a:buChar char="n"/>
            </a:pPr>
            <a:r>
              <a:rPr lang="en-US" sz="2000"/>
              <a:t>sequence   </a:t>
            </a:r>
          </a:p>
          <a:p>
            <a:pPr marL="347663" lvl="1" indent="-233363">
              <a:lnSpc>
                <a:spcPct val="90000"/>
              </a:lnSpc>
              <a:spcBef>
                <a:spcPct val="20000"/>
              </a:spcBef>
              <a:buClr>
                <a:schemeClr val="hlink"/>
              </a:buClr>
              <a:buSzPct val="55000"/>
              <a:buFont typeface="Wingdings" pitchFamily="2" charset="2"/>
              <a:buChar char="n"/>
            </a:pPr>
            <a:r>
              <a:rPr lang="en-US" sz="2000"/>
              <a:t>boolean   </a:t>
            </a:r>
          </a:p>
          <a:p>
            <a:pPr marL="347663" lvl="1" indent="-233363">
              <a:lnSpc>
                <a:spcPct val="90000"/>
              </a:lnSpc>
              <a:spcBef>
                <a:spcPct val="20000"/>
              </a:spcBef>
              <a:buClr>
                <a:schemeClr val="hlink"/>
              </a:buClr>
              <a:buSzPct val="55000"/>
              <a:buFont typeface="Wingdings" pitchFamily="2" charset="2"/>
              <a:buChar char="n"/>
            </a:pPr>
            <a:r>
              <a:rPr lang="en-US" sz="2000"/>
              <a:t>integer   </a:t>
            </a:r>
          </a:p>
          <a:p>
            <a:pPr marL="347663" lvl="1" indent="-233363">
              <a:lnSpc>
                <a:spcPct val="90000"/>
              </a:lnSpc>
              <a:spcBef>
                <a:spcPct val="20000"/>
              </a:spcBef>
              <a:buClr>
                <a:schemeClr val="hlink"/>
              </a:buClr>
              <a:buSzPct val="55000"/>
              <a:buFont typeface="Wingdings" pitchFamily="2" charset="2"/>
              <a:buChar char="n"/>
            </a:pPr>
            <a:r>
              <a:rPr lang="en-US" sz="2000"/>
              <a:t>string</a:t>
            </a:r>
          </a:p>
        </p:txBody>
      </p:sp>
      <p:sp>
        <p:nvSpPr>
          <p:cNvPr id="26629" name="Text Box 6"/>
          <p:cNvSpPr txBox="1">
            <a:spLocks noChangeArrowheads="1"/>
          </p:cNvSpPr>
          <p:nvPr/>
        </p:nvSpPr>
        <p:spPr bwMode="auto">
          <a:xfrm>
            <a:off x="2362201" y="4749800"/>
            <a:ext cx="2257425" cy="2032000"/>
          </a:xfrm>
          <a:prstGeom prst="rect">
            <a:avLst/>
          </a:prstGeom>
          <a:solidFill>
            <a:schemeClr val="bg1"/>
          </a:solidFill>
          <a:ln w="9525">
            <a:solidFill>
              <a:schemeClr val="tx1"/>
            </a:solidFill>
            <a:miter lim="800000"/>
            <a:headEnd/>
            <a:tailEnd/>
          </a:ln>
        </p:spPr>
        <p:txBody>
          <a:bodyPr>
            <a:spAutoFit/>
          </a:bodyPr>
          <a:lstStyle/>
          <a:p>
            <a:pPr>
              <a:buFontTx/>
              <a:buBlip>
                <a:blip r:embed="rId3"/>
              </a:buBlip>
            </a:pPr>
            <a:r>
              <a:rPr lang="en-US"/>
              <a:t>  Bookstore </a:t>
            </a:r>
          </a:p>
          <a:p>
            <a:pPr>
              <a:buFontTx/>
              <a:buBlip>
                <a:blip r:embed="rId3"/>
              </a:buBlip>
            </a:pPr>
            <a:r>
              <a:rPr lang="en-US"/>
              <a:t>  Book </a:t>
            </a:r>
          </a:p>
          <a:p>
            <a:pPr>
              <a:buFontTx/>
              <a:buBlip>
                <a:blip r:embed="rId3"/>
              </a:buBlip>
            </a:pPr>
            <a:r>
              <a:rPr lang="en-US"/>
              <a:t>  Title </a:t>
            </a:r>
          </a:p>
          <a:p>
            <a:pPr>
              <a:buFontTx/>
              <a:buBlip>
                <a:blip r:embed="rId3"/>
              </a:buBlip>
            </a:pPr>
            <a:r>
              <a:rPr lang="en-US"/>
              <a:t>  Author </a:t>
            </a:r>
          </a:p>
          <a:p>
            <a:pPr>
              <a:buFontTx/>
              <a:buBlip>
                <a:blip r:embed="rId3"/>
              </a:buBlip>
            </a:pPr>
            <a:r>
              <a:rPr lang="en-US"/>
              <a:t>  Date </a:t>
            </a:r>
          </a:p>
          <a:p>
            <a:pPr>
              <a:buFontTx/>
              <a:buBlip>
                <a:blip r:embed="rId3"/>
              </a:buBlip>
            </a:pPr>
            <a:r>
              <a:rPr lang="en-US"/>
              <a:t>  ISBN </a:t>
            </a:r>
          </a:p>
          <a:p>
            <a:pPr>
              <a:buFontTx/>
              <a:buBlip>
                <a:blip r:embed="rId3"/>
              </a:buBlip>
            </a:pPr>
            <a:r>
              <a:rPr lang="en-US"/>
              <a:t>  Publisher </a:t>
            </a:r>
          </a:p>
        </p:txBody>
      </p:sp>
      <p:sp>
        <p:nvSpPr>
          <p:cNvPr id="26630" name="Rectangle 5"/>
          <p:cNvSpPr>
            <a:spLocks noChangeArrowheads="1"/>
          </p:cNvSpPr>
          <p:nvPr/>
        </p:nvSpPr>
        <p:spPr bwMode="auto">
          <a:xfrm>
            <a:off x="1828800" y="1111250"/>
            <a:ext cx="3805722" cy="369332"/>
          </a:xfrm>
          <a:prstGeom prst="rect">
            <a:avLst/>
          </a:prstGeom>
          <a:noFill/>
          <a:ln w="9525">
            <a:noFill/>
            <a:miter lim="800000"/>
            <a:headEnd/>
            <a:tailEnd/>
          </a:ln>
        </p:spPr>
        <p:txBody>
          <a:bodyPr wrap="none">
            <a:spAutoFit/>
          </a:bodyPr>
          <a:lstStyle/>
          <a:p>
            <a:r>
              <a:rPr lang="en-US" dirty="0"/>
              <a:t>http://www.w3.org/2001/XMLSchema</a:t>
            </a:r>
          </a:p>
        </p:txBody>
      </p:sp>
      <p:sp>
        <p:nvSpPr>
          <p:cNvPr id="26631" name="Rectangle 6"/>
          <p:cNvSpPr>
            <a:spLocks noChangeArrowheads="1"/>
          </p:cNvSpPr>
          <p:nvPr/>
        </p:nvSpPr>
        <p:spPr bwMode="auto">
          <a:xfrm>
            <a:off x="2057400" y="4114801"/>
            <a:ext cx="3124200" cy="646113"/>
          </a:xfrm>
          <a:prstGeom prst="rect">
            <a:avLst/>
          </a:prstGeom>
          <a:noFill/>
          <a:ln w="9525">
            <a:noFill/>
            <a:miter lim="800000"/>
            <a:headEnd/>
            <a:tailEnd/>
          </a:ln>
        </p:spPr>
        <p:txBody>
          <a:bodyPr wrap="square">
            <a:spAutoFit/>
          </a:bodyPr>
          <a:lstStyle/>
          <a:p>
            <a:r>
              <a:rPr lang="en-US" dirty="0"/>
              <a:t>http://venus.sod.asu.edu/WSRepository/xml</a:t>
            </a:r>
          </a:p>
        </p:txBody>
      </p:sp>
      <p:sp>
        <p:nvSpPr>
          <p:cNvPr id="8" name="Rectangle 7"/>
          <p:cNvSpPr>
            <a:spLocks noChangeArrowheads="1"/>
          </p:cNvSpPr>
          <p:nvPr/>
        </p:nvSpPr>
        <p:spPr bwMode="auto">
          <a:xfrm>
            <a:off x="5257800" y="1524001"/>
            <a:ext cx="5334000" cy="646113"/>
          </a:xfrm>
          <a:prstGeom prst="rect">
            <a:avLst/>
          </a:prstGeom>
          <a:noFill/>
          <a:ln w="9525">
            <a:noFill/>
            <a:miter lim="800000"/>
            <a:headEnd/>
            <a:tailEnd/>
          </a:ln>
        </p:spPr>
        <p:txBody>
          <a:bodyPr>
            <a:spAutoFit/>
          </a:bodyPr>
          <a:lstStyle/>
          <a:p>
            <a:r>
              <a:rPr lang="en-US" b="1" dirty="0" err="1">
                <a:solidFill>
                  <a:srgbClr val="C00000"/>
                </a:solidFill>
              </a:rPr>
              <a:t>targetNamespace</a:t>
            </a:r>
            <a:r>
              <a:rPr lang="en-US" b="1" dirty="0">
                <a:solidFill>
                  <a:srgbClr val="FF0000"/>
                </a:solidFill>
              </a:rPr>
              <a:t> </a:t>
            </a:r>
            <a:r>
              <a:rPr lang="en-US" dirty="0"/>
              <a:t>= "http://venus.sod.asu.edu/WSRepository/xml"</a:t>
            </a:r>
          </a:p>
        </p:txBody>
      </p:sp>
      <p:sp>
        <p:nvSpPr>
          <p:cNvPr id="9" name="Rectangle 9"/>
          <p:cNvSpPr>
            <a:spLocks noChangeArrowheads="1"/>
          </p:cNvSpPr>
          <p:nvPr/>
        </p:nvSpPr>
        <p:spPr bwMode="auto">
          <a:xfrm>
            <a:off x="6629401" y="2228850"/>
            <a:ext cx="2028825" cy="4533900"/>
          </a:xfrm>
          <a:prstGeom prst="rect">
            <a:avLst/>
          </a:prstGeom>
          <a:noFill/>
          <a:ln w="9525">
            <a:solidFill>
              <a:schemeClr val="tx1"/>
            </a:solidFill>
            <a:miter lim="800000"/>
            <a:headEnd/>
            <a:tailEnd/>
          </a:ln>
        </p:spPr>
        <p:txBody>
          <a:bodyPr/>
          <a:lstStyle/>
          <a:p>
            <a:pPr marL="347663" lvl="1" indent="-233363">
              <a:spcBef>
                <a:spcPct val="20000"/>
              </a:spcBef>
              <a:buClr>
                <a:schemeClr val="hlink"/>
              </a:buClr>
              <a:buSzPct val="55000"/>
              <a:buFont typeface="Wingdings" pitchFamily="2" charset="2"/>
              <a:buChar char="n"/>
            </a:pPr>
            <a:r>
              <a:rPr lang="en-US" sz="2000"/>
              <a:t>schema   </a:t>
            </a:r>
          </a:p>
          <a:p>
            <a:pPr marL="347663" lvl="1" indent="-233363">
              <a:spcBef>
                <a:spcPct val="20000"/>
              </a:spcBef>
              <a:buClr>
                <a:schemeClr val="hlink"/>
              </a:buClr>
              <a:buSzPct val="55000"/>
              <a:buFont typeface="Wingdings" pitchFamily="2" charset="2"/>
              <a:buChar char="n"/>
            </a:pPr>
            <a:r>
              <a:rPr lang="en-US" sz="2000"/>
              <a:t>element   </a:t>
            </a:r>
          </a:p>
          <a:p>
            <a:pPr marL="347663" lvl="1" indent="-233363">
              <a:spcBef>
                <a:spcPct val="20000"/>
              </a:spcBef>
              <a:buClr>
                <a:schemeClr val="hlink"/>
              </a:buClr>
              <a:buSzPct val="55000"/>
              <a:buFont typeface="Wingdings" pitchFamily="2" charset="2"/>
              <a:buChar char="n"/>
            </a:pPr>
            <a:r>
              <a:rPr lang="en-US" sz="2000"/>
              <a:t>complexType   </a:t>
            </a:r>
          </a:p>
          <a:p>
            <a:pPr marL="347663" lvl="1" indent="-233363">
              <a:spcBef>
                <a:spcPct val="20000"/>
              </a:spcBef>
              <a:buClr>
                <a:schemeClr val="hlink"/>
              </a:buClr>
              <a:buSzPct val="55000"/>
              <a:buFont typeface="Wingdings" pitchFamily="2" charset="2"/>
              <a:buChar char="n"/>
            </a:pPr>
            <a:r>
              <a:rPr lang="en-US" sz="2000"/>
              <a:t>sequence   </a:t>
            </a:r>
          </a:p>
          <a:p>
            <a:pPr marL="347663" lvl="1" indent="-233363">
              <a:lnSpc>
                <a:spcPct val="90000"/>
              </a:lnSpc>
              <a:spcBef>
                <a:spcPct val="20000"/>
              </a:spcBef>
              <a:buClr>
                <a:schemeClr val="hlink"/>
              </a:buClr>
              <a:buSzPct val="55000"/>
              <a:buFont typeface="Wingdings" pitchFamily="2" charset="2"/>
              <a:buChar char="n"/>
            </a:pPr>
            <a:r>
              <a:rPr lang="en-US" sz="2000"/>
              <a:t>boolean   </a:t>
            </a:r>
          </a:p>
          <a:p>
            <a:pPr marL="347663" lvl="1" indent="-233363">
              <a:lnSpc>
                <a:spcPct val="90000"/>
              </a:lnSpc>
              <a:spcBef>
                <a:spcPct val="20000"/>
              </a:spcBef>
              <a:buClr>
                <a:schemeClr val="hlink"/>
              </a:buClr>
              <a:buSzPct val="55000"/>
              <a:buFont typeface="Wingdings" pitchFamily="2" charset="2"/>
              <a:buChar char="n"/>
            </a:pPr>
            <a:r>
              <a:rPr lang="en-US" sz="2000"/>
              <a:t>integer   </a:t>
            </a:r>
          </a:p>
          <a:p>
            <a:pPr marL="347663" lvl="1" indent="-233363">
              <a:lnSpc>
                <a:spcPct val="90000"/>
              </a:lnSpc>
              <a:spcBef>
                <a:spcPct val="20000"/>
              </a:spcBef>
              <a:buClr>
                <a:schemeClr val="hlink"/>
              </a:buClr>
              <a:buSzPct val="55000"/>
              <a:buFont typeface="Wingdings" pitchFamily="2" charset="2"/>
              <a:buChar char="n"/>
            </a:pPr>
            <a:r>
              <a:rPr lang="en-US" sz="2000"/>
              <a:t>String</a:t>
            </a:r>
          </a:p>
          <a:p>
            <a:pPr>
              <a:buFontTx/>
              <a:buBlip>
                <a:blip r:embed="rId3"/>
              </a:buBlip>
            </a:pPr>
            <a:r>
              <a:rPr lang="en-US"/>
              <a:t>  Bookstore </a:t>
            </a:r>
          </a:p>
          <a:p>
            <a:pPr>
              <a:buFontTx/>
              <a:buBlip>
                <a:blip r:embed="rId3"/>
              </a:buBlip>
            </a:pPr>
            <a:r>
              <a:rPr lang="en-US"/>
              <a:t>  Book </a:t>
            </a:r>
          </a:p>
          <a:p>
            <a:pPr>
              <a:buFontTx/>
              <a:buBlip>
                <a:blip r:embed="rId3"/>
              </a:buBlip>
            </a:pPr>
            <a:r>
              <a:rPr lang="en-US"/>
              <a:t>  Title </a:t>
            </a:r>
          </a:p>
          <a:p>
            <a:pPr>
              <a:buFontTx/>
              <a:buBlip>
                <a:blip r:embed="rId3"/>
              </a:buBlip>
            </a:pPr>
            <a:r>
              <a:rPr lang="en-US"/>
              <a:t>  Author </a:t>
            </a:r>
          </a:p>
          <a:p>
            <a:pPr>
              <a:buFontTx/>
              <a:buBlip>
                <a:blip r:embed="rId3"/>
              </a:buBlip>
            </a:pPr>
            <a:r>
              <a:rPr lang="en-US"/>
              <a:t>  Date </a:t>
            </a:r>
          </a:p>
          <a:p>
            <a:pPr>
              <a:buFontTx/>
              <a:buBlip>
                <a:blip r:embed="rId3"/>
              </a:buBlip>
            </a:pPr>
            <a:r>
              <a:rPr lang="en-US"/>
              <a:t>  ISBN </a:t>
            </a:r>
          </a:p>
          <a:p>
            <a:pPr>
              <a:buFontTx/>
              <a:buBlip>
                <a:blip r:embed="rId3"/>
              </a:buBlip>
            </a:pPr>
            <a:r>
              <a:rPr lang="en-US"/>
              <a:t>  Publisher </a:t>
            </a:r>
          </a:p>
          <a:p>
            <a:pPr marL="347663" lvl="1" indent="-233363">
              <a:lnSpc>
                <a:spcPct val="90000"/>
              </a:lnSpc>
              <a:spcBef>
                <a:spcPct val="20000"/>
              </a:spcBef>
              <a:buClr>
                <a:schemeClr val="hlink"/>
              </a:buClr>
              <a:buSzPct val="55000"/>
              <a:buFont typeface="Wingdings" pitchFamily="2" charset="2"/>
              <a:buChar char="n"/>
            </a:pPr>
            <a:endParaRPr lang="en-US" sz="2000"/>
          </a:p>
        </p:txBody>
      </p:sp>
      <p:cxnSp>
        <p:nvCxnSpPr>
          <p:cNvPr id="11" name="Straight Arrow Connector 10"/>
          <p:cNvCxnSpPr>
            <a:cxnSpLocks noChangeShapeType="1"/>
          </p:cNvCxnSpPr>
          <p:nvPr/>
        </p:nvCxnSpPr>
        <p:spPr bwMode="auto">
          <a:xfrm>
            <a:off x="4876800" y="2743200"/>
            <a:ext cx="1447800" cy="1371600"/>
          </a:xfrm>
          <a:prstGeom prst="straightConnector1">
            <a:avLst/>
          </a:prstGeom>
          <a:noFill/>
          <a:ln w="9525" algn="ctr">
            <a:solidFill>
              <a:schemeClr val="tx1"/>
            </a:solidFill>
            <a:round/>
            <a:headEnd/>
            <a:tailEnd type="arrow" w="med" len="med"/>
          </a:ln>
        </p:spPr>
      </p:cxnSp>
      <p:cxnSp>
        <p:nvCxnSpPr>
          <p:cNvPr id="13" name="Straight Arrow Connector 12"/>
          <p:cNvCxnSpPr>
            <a:cxnSpLocks noChangeShapeType="1"/>
          </p:cNvCxnSpPr>
          <p:nvPr/>
        </p:nvCxnSpPr>
        <p:spPr bwMode="auto">
          <a:xfrm rot="5400000" flipH="1" flipV="1">
            <a:off x="4914900" y="4305300"/>
            <a:ext cx="1447800" cy="1371600"/>
          </a:xfrm>
          <a:prstGeom prst="straightConnector1">
            <a:avLst/>
          </a:prstGeom>
          <a:noFill/>
          <a:ln w="9525" algn="ctr">
            <a:solidFill>
              <a:schemeClr val="tx1"/>
            </a:solidFill>
            <a:round/>
            <a:headEnd/>
            <a:tailEnd type="arrow" w="med" len="med"/>
          </a:ln>
        </p:spPr>
      </p:cxnSp>
      <p:sp>
        <p:nvSpPr>
          <p:cNvPr id="12" name="TextBox 11"/>
          <p:cNvSpPr txBox="1">
            <a:spLocks noChangeArrowheads="1"/>
          </p:cNvSpPr>
          <p:nvPr/>
        </p:nvSpPr>
        <p:spPr bwMode="auto">
          <a:xfrm>
            <a:off x="5410201" y="4038600"/>
            <a:ext cx="783933" cy="369332"/>
          </a:xfrm>
          <a:prstGeom prst="rect">
            <a:avLst/>
          </a:prstGeom>
          <a:noFill/>
          <a:ln w="9525">
            <a:noFill/>
            <a:miter lim="800000"/>
            <a:headEnd/>
            <a:tailEnd/>
          </a:ln>
        </p:spPr>
        <p:txBody>
          <a:bodyPr wrap="none">
            <a:spAutoFit/>
          </a:bodyPr>
          <a:lstStyle/>
          <a:p>
            <a:r>
              <a:rPr lang="en-US"/>
              <a:t>merge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2000"/>
                                        <p:tgtEl>
                                          <p:spTgt spid="12"/>
                                        </p:tgtEl>
                                      </p:cBhvr>
                                    </p:animEffect>
                                  </p:childTnLst>
                                </p:cTn>
                              </p:par>
                            </p:childTnLst>
                          </p:cTn>
                        </p:par>
                        <p:par>
                          <p:cTn id="19" fill="hold" nodeType="afterGroup">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Default Namespace</a:t>
            </a:r>
          </a:p>
        </p:txBody>
      </p:sp>
      <p:sp>
        <p:nvSpPr>
          <p:cNvPr id="27651" name="Content Placeholder 2"/>
          <p:cNvSpPr>
            <a:spLocks noGrp="1"/>
          </p:cNvSpPr>
          <p:nvPr>
            <p:ph idx="1"/>
          </p:nvPr>
        </p:nvSpPr>
        <p:spPr/>
        <p:txBody>
          <a:bodyPr/>
          <a:lstStyle/>
          <a:p>
            <a:r>
              <a:rPr lang="en-US" dirty="0"/>
              <a:t>It is painful to repeatedly qualify an element or attribute you wish to use from a namespace;</a:t>
            </a:r>
          </a:p>
          <a:p>
            <a:r>
              <a:rPr lang="en-US" dirty="0"/>
              <a:t>You can declare one default namespace; </a:t>
            </a:r>
          </a:p>
          <a:p>
            <a:r>
              <a:rPr lang="en-US" dirty="0"/>
              <a:t>Important: at any point in time, there can be one default namespace only;</a:t>
            </a:r>
          </a:p>
          <a:p>
            <a:r>
              <a:rPr lang="en-US" dirty="0"/>
              <a:t>Declaring a default namespace means that any element within the scope of the namespace will be qualified implicitly, if it is not already qualified explicitly using a prefix. </a:t>
            </a:r>
          </a:p>
          <a:p>
            <a:r>
              <a:rPr lang="en-US" dirty="0"/>
              <a:t>The name of the default namespace is simply </a:t>
            </a:r>
            <a:r>
              <a:rPr lang="en-US" b="1" dirty="0" err="1">
                <a:solidFill>
                  <a:srgbClr val="0000FF"/>
                </a:solidFill>
              </a:rPr>
              <a:t>xmlns</a:t>
            </a:r>
            <a:endParaRPr lang="en-US" b="1" dirty="0">
              <a:solidFill>
                <a:srgbClr val="0000FF"/>
              </a:solidFill>
            </a:endParaRPr>
          </a:p>
          <a:p>
            <a:endParaRPr lang="en-US" dirty="0"/>
          </a:p>
        </p:txBody>
      </p:sp>
      <p:sp>
        <p:nvSpPr>
          <p:cNvPr id="27652" name="Slide Number Placeholder 3"/>
          <p:cNvSpPr>
            <a:spLocks noGrp="1"/>
          </p:cNvSpPr>
          <p:nvPr>
            <p:ph type="sldNum" sz="quarter" idx="12"/>
          </p:nvPr>
        </p:nvSpPr>
        <p:spPr>
          <a:noFill/>
        </p:spPr>
        <p:txBody>
          <a:bodyPr/>
          <a:lstStyle/>
          <a:p>
            <a:fld id="{58B56F25-5DDB-4AF6-B8D8-0A49E0F07598}" type="slidenum">
              <a:rPr lang="en-US" smtClean="0"/>
              <a:pPr/>
              <a:t>98</a:t>
            </a:fld>
            <a:endParaRPr lang="en-US"/>
          </a:p>
        </p:txBody>
      </p:sp>
      <p:sp>
        <p:nvSpPr>
          <p:cNvPr id="27653" name="Rectangle 4"/>
          <p:cNvSpPr>
            <a:spLocks noChangeArrowheads="1"/>
          </p:cNvSpPr>
          <p:nvPr/>
        </p:nvSpPr>
        <p:spPr bwMode="auto">
          <a:xfrm>
            <a:off x="2819400" y="5924550"/>
            <a:ext cx="6400800" cy="400050"/>
          </a:xfrm>
          <a:prstGeom prst="rect">
            <a:avLst/>
          </a:prstGeom>
          <a:noFill/>
          <a:ln w="9525">
            <a:solidFill>
              <a:schemeClr val="tx1"/>
            </a:solidFill>
            <a:miter lim="800000"/>
            <a:headEnd/>
            <a:tailEnd/>
          </a:ln>
        </p:spPr>
        <p:txBody>
          <a:bodyPr>
            <a:spAutoFit/>
          </a:bodyPr>
          <a:lstStyle/>
          <a:p>
            <a:r>
              <a:rPr lang="en-US" sz="2000" b="1" dirty="0" err="1">
                <a:solidFill>
                  <a:schemeClr val="folHlink"/>
                </a:solidFill>
              </a:rPr>
              <a:t>xmlns</a:t>
            </a:r>
            <a:r>
              <a:rPr lang="en-US" sz="2000" b="1" dirty="0">
                <a:solidFill>
                  <a:schemeClr val="folHlink"/>
                </a:solidFill>
              </a:rPr>
              <a:t> </a:t>
            </a:r>
            <a:r>
              <a:rPr lang="en-US" sz="2000" dirty="0">
                <a:solidFill>
                  <a:schemeClr val="folHlink"/>
                </a:solidFill>
              </a:rPr>
              <a:t>= "</a:t>
            </a:r>
            <a:r>
              <a:rPr lang="en-US" dirty="0">
                <a:solidFill>
                  <a:schemeClr val="folHlink"/>
                </a:solidFill>
              </a:rPr>
              <a:t>http://venus.sod.asu.edu/WSRepository/xml/"</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p>
            <a:fld id="{BD8D5105-5239-49DB-AE74-1CCDB2276D94}" type="slidenum">
              <a:rPr lang="en-US" smtClean="0"/>
              <a:pPr/>
              <a:t>99</a:t>
            </a:fld>
            <a:endParaRPr lang="en-US"/>
          </a:p>
        </p:txBody>
      </p:sp>
      <p:sp>
        <p:nvSpPr>
          <p:cNvPr id="28675" name="Rectangle 2"/>
          <p:cNvSpPr>
            <a:spLocks noGrp="1" noChangeArrowheads="1"/>
          </p:cNvSpPr>
          <p:nvPr>
            <p:ph type="title"/>
          </p:nvPr>
        </p:nvSpPr>
        <p:spPr/>
        <p:txBody>
          <a:bodyPr/>
          <a:lstStyle/>
          <a:p>
            <a:pPr eaLnBrk="1" hangingPunct="1"/>
            <a:r>
              <a:rPr lang="en-US" dirty="0"/>
              <a:t>Choice of the default namespace</a:t>
            </a:r>
          </a:p>
        </p:txBody>
      </p:sp>
      <p:sp>
        <p:nvSpPr>
          <p:cNvPr id="28676" name="Rectangle 3"/>
          <p:cNvSpPr>
            <a:spLocks noGrp="1" noChangeArrowheads="1"/>
          </p:cNvSpPr>
          <p:nvPr>
            <p:ph type="body" idx="4294967295"/>
          </p:nvPr>
        </p:nvSpPr>
        <p:spPr>
          <a:xfrm>
            <a:off x="1714500" y="1220788"/>
            <a:ext cx="8343900" cy="2133600"/>
          </a:xfrm>
          <a:solidFill>
            <a:schemeClr val="bg1"/>
          </a:solidFill>
        </p:spPr>
        <p:txBody>
          <a:bodyPr>
            <a:normAutofit fontScale="85000" lnSpcReduction="20000"/>
          </a:bodyPr>
          <a:lstStyle/>
          <a:p>
            <a:pPr marL="0" indent="0">
              <a:lnSpc>
                <a:spcPct val="120000"/>
              </a:lnSpc>
              <a:buNone/>
              <a:tabLst>
                <a:tab pos="463550" algn="l"/>
                <a:tab pos="914400" algn="l"/>
                <a:tab pos="1377950" algn="l"/>
                <a:tab pos="1828800" algn="l"/>
              </a:tabLst>
            </a:pPr>
            <a:r>
              <a:rPr lang="en-US" sz="1800" dirty="0"/>
              <a:t>&lt;?xml version="1.0" encoding="UTF-8"?&gt; </a:t>
            </a:r>
          </a:p>
          <a:p>
            <a:pPr marL="0" indent="0">
              <a:lnSpc>
                <a:spcPct val="120000"/>
              </a:lnSpc>
              <a:buNone/>
              <a:tabLst>
                <a:tab pos="463550" algn="l"/>
                <a:tab pos="914400" algn="l"/>
                <a:tab pos="1377950" algn="l"/>
                <a:tab pos="1828800" algn="l"/>
              </a:tabLst>
            </a:pPr>
            <a:r>
              <a:rPr lang="en-US" sz="1800" dirty="0"/>
              <a:t>&lt;</a:t>
            </a:r>
            <a:r>
              <a:rPr lang="en-US" sz="1800" b="1" dirty="0"/>
              <a:t>schema</a:t>
            </a:r>
            <a:r>
              <a:rPr lang="en-US" sz="1800" dirty="0"/>
              <a:t> </a:t>
            </a:r>
            <a:r>
              <a:rPr lang="en-US" sz="1800" dirty="0" err="1">
                <a:solidFill>
                  <a:srgbClr val="0000FF"/>
                </a:solidFill>
              </a:rPr>
              <a:t>xmlns</a:t>
            </a:r>
            <a:r>
              <a:rPr lang="en-US" sz="1800" dirty="0">
                <a:solidFill>
                  <a:srgbClr val="0000FF"/>
                </a:solidFill>
              </a:rPr>
              <a:t>="http://www.w3.org/2001/XMLSchema"</a:t>
            </a:r>
          </a:p>
          <a:p>
            <a:pPr marL="0" indent="0">
              <a:lnSpc>
                <a:spcPct val="120000"/>
              </a:lnSpc>
              <a:buNone/>
              <a:tabLst>
                <a:tab pos="463550" algn="l"/>
                <a:tab pos="914400" algn="l"/>
                <a:tab pos="1377950" algn="l"/>
                <a:tab pos="1828800" algn="l"/>
              </a:tabLst>
            </a:pPr>
            <a:r>
              <a:rPr lang="en-US" sz="1800" dirty="0"/>
              <a:t>         	</a:t>
            </a:r>
            <a:r>
              <a:rPr lang="en-US" sz="1800" dirty="0" err="1"/>
              <a:t>targetNamespace</a:t>
            </a:r>
            <a:r>
              <a:rPr lang="en-US" sz="1800" dirty="0"/>
              <a:t>="http://venus.sod.asu.edu/WSRepository/xml/"</a:t>
            </a:r>
          </a:p>
          <a:p>
            <a:pPr marL="0" indent="0">
              <a:lnSpc>
                <a:spcPct val="120000"/>
              </a:lnSpc>
              <a:buNone/>
              <a:tabLst>
                <a:tab pos="463550" algn="l"/>
                <a:tab pos="914400" algn="l"/>
                <a:tab pos="1377950" algn="l"/>
                <a:tab pos="1828800" algn="l"/>
              </a:tabLst>
            </a:pPr>
            <a:r>
              <a:rPr lang="en-US" sz="1800" dirty="0"/>
              <a:t>          	</a:t>
            </a:r>
            <a:r>
              <a:rPr lang="en-US" sz="1800" dirty="0" err="1">
                <a:solidFill>
                  <a:schemeClr val="folHlink"/>
                </a:solidFill>
              </a:rPr>
              <a:t>xmlns:</a:t>
            </a:r>
            <a:r>
              <a:rPr lang="en-US" sz="1800" dirty="0" err="1">
                <a:solidFill>
                  <a:srgbClr val="990000"/>
                </a:solidFill>
              </a:rPr>
              <a:t>bs</a:t>
            </a:r>
            <a:r>
              <a:rPr lang="en-US" sz="1800" dirty="0">
                <a:solidFill>
                  <a:schemeClr val="folHlink"/>
                </a:solidFill>
              </a:rPr>
              <a:t>="</a:t>
            </a:r>
            <a:r>
              <a:rPr lang="en-US" sz="1800" dirty="0"/>
              <a:t>http://venus.sod.asu.edu/WSRepository/xml/bookstore.xsd</a:t>
            </a:r>
            <a:r>
              <a:rPr lang="en-US" sz="1800" dirty="0">
                <a:solidFill>
                  <a:schemeClr val="folHlink"/>
                </a:solidFill>
              </a:rPr>
              <a:t>"</a:t>
            </a:r>
          </a:p>
          <a:p>
            <a:pPr marL="0" indent="0">
              <a:lnSpc>
                <a:spcPct val="120000"/>
              </a:lnSpc>
              <a:buNone/>
              <a:tabLst>
                <a:tab pos="463550" algn="l"/>
                <a:tab pos="914400" algn="l"/>
                <a:tab pos="1377950" algn="l"/>
                <a:tab pos="1828800" algn="l"/>
              </a:tabLst>
            </a:pPr>
            <a:r>
              <a:rPr lang="en-US" sz="1800" dirty="0"/>
              <a:t>                      </a:t>
            </a:r>
            <a:r>
              <a:rPr lang="en-US" sz="1800" dirty="0" err="1">
                <a:solidFill>
                  <a:schemeClr val="folHlink"/>
                </a:solidFill>
              </a:rPr>
              <a:t>elementFormDefault</a:t>
            </a:r>
            <a:r>
              <a:rPr lang="en-US" sz="1800" dirty="0">
                <a:solidFill>
                  <a:schemeClr val="folHlink"/>
                </a:solidFill>
              </a:rPr>
              <a:t>="qualified" </a:t>
            </a:r>
            <a:r>
              <a:rPr lang="en-US" sz="1800" dirty="0" err="1">
                <a:solidFill>
                  <a:schemeClr val="folHlink"/>
                </a:solidFill>
              </a:rPr>
              <a:t>attributeFormDefault</a:t>
            </a:r>
            <a:r>
              <a:rPr lang="en-US" sz="1800" dirty="0">
                <a:solidFill>
                  <a:schemeClr val="folHlink"/>
                </a:solidFill>
              </a:rPr>
              <a:t>="unqualified"&gt;</a:t>
            </a:r>
          </a:p>
          <a:p>
            <a:pPr marL="0" indent="0">
              <a:lnSpc>
                <a:spcPct val="120000"/>
              </a:lnSpc>
              <a:buNone/>
              <a:tabLst>
                <a:tab pos="463550" algn="l"/>
                <a:tab pos="914400" algn="l"/>
                <a:tab pos="1377950" algn="l"/>
                <a:tab pos="1828800" algn="l"/>
              </a:tabLst>
            </a:pPr>
            <a:r>
              <a:rPr lang="en-US" sz="1800" dirty="0"/>
              <a:t>    </a:t>
            </a:r>
          </a:p>
        </p:txBody>
      </p:sp>
      <p:sp>
        <p:nvSpPr>
          <p:cNvPr id="28677" name="Rectangle 12"/>
          <p:cNvSpPr>
            <a:spLocks noChangeArrowheads="1"/>
          </p:cNvSpPr>
          <p:nvPr/>
        </p:nvSpPr>
        <p:spPr bwMode="auto">
          <a:xfrm flipH="1">
            <a:off x="7924800" y="3508376"/>
            <a:ext cx="2514600" cy="1749425"/>
          </a:xfrm>
          <a:prstGeom prst="rect">
            <a:avLst/>
          </a:prstGeom>
          <a:noFill/>
          <a:ln w="9525">
            <a:solidFill>
              <a:schemeClr val="tx1"/>
            </a:solidFill>
            <a:miter lim="800000"/>
            <a:headEnd/>
            <a:tailEnd/>
          </a:ln>
        </p:spPr>
        <p:txBody>
          <a:bodyPr anchor="ctr">
            <a:spAutoFit/>
          </a:bodyPr>
          <a:lstStyle/>
          <a:p>
            <a:pPr eaLnBrk="1" hangingPunct="1"/>
            <a:r>
              <a:rPr lang="en-US">
                <a:solidFill>
                  <a:schemeClr val="folHlink"/>
                </a:solidFill>
              </a:rPr>
              <a:t>Define the XML Schema as the default namespace. The names in the default namespace do not need to be qualified</a:t>
            </a:r>
          </a:p>
        </p:txBody>
      </p:sp>
      <p:sp>
        <p:nvSpPr>
          <p:cNvPr id="28678" name="Freeform 13"/>
          <p:cNvSpPr>
            <a:spLocks/>
          </p:cNvSpPr>
          <p:nvPr/>
        </p:nvSpPr>
        <p:spPr bwMode="auto">
          <a:xfrm flipH="1">
            <a:off x="7277100" y="1830389"/>
            <a:ext cx="2628900" cy="1677987"/>
          </a:xfrm>
          <a:custGeom>
            <a:avLst/>
            <a:gdLst>
              <a:gd name="T0" fmla="*/ 2147483647 w 2112"/>
              <a:gd name="T1" fmla="*/ 0 h 912"/>
              <a:gd name="T2" fmla="*/ 0 w 2112"/>
              <a:gd name="T3" fmla="*/ 0 h 912"/>
              <a:gd name="T4" fmla="*/ 0 w 2112"/>
              <a:gd name="T5" fmla="*/ 2147483647 h 912"/>
              <a:gd name="T6" fmla="*/ 0 60000 65536"/>
              <a:gd name="T7" fmla="*/ 0 60000 65536"/>
              <a:gd name="T8" fmla="*/ 0 60000 65536"/>
              <a:gd name="T9" fmla="*/ 0 w 2112"/>
              <a:gd name="T10" fmla="*/ 0 h 912"/>
              <a:gd name="T11" fmla="*/ 2112 w 2112"/>
              <a:gd name="T12" fmla="*/ 912 h 912"/>
            </a:gdLst>
            <a:ahLst/>
            <a:cxnLst>
              <a:cxn ang="T6">
                <a:pos x="T0" y="T1"/>
              </a:cxn>
              <a:cxn ang="T7">
                <a:pos x="T2" y="T3"/>
              </a:cxn>
              <a:cxn ang="T8">
                <a:pos x="T4" y="T5"/>
              </a:cxn>
            </a:cxnLst>
            <a:rect l="T9" t="T10" r="T11" b="T12"/>
            <a:pathLst>
              <a:path w="2112" h="912">
                <a:moveTo>
                  <a:pt x="2112" y="0"/>
                </a:moveTo>
                <a:lnTo>
                  <a:pt x="0" y="0"/>
                </a:lnTo>
                <a:lnTo>
                  <a:pt x="0" y="912"/>
                </a:lnTo>
              </a:path>
            </a:pathLst>
          </a:custGeom>
          <a:noFill/>
          <a:ln w="9525">
            <a:solidFill>
              <a:schemeClr val="tx1"/>
            </a:solidFill>
            <a:round/>
            <a:headEnd/>
            <a:tailEnd type="arrow" w="med" len="med"/>
          </a:ln>
        </p:spPr>
        <p:txBody>
          <a:bodyPr/>
          <a:lstStyle/>
          <a:p>
            <a:endParaRPr lang="en-US"/>
          </a:p>
        </p:txBody>
      </p:sp>
      <p:sp>
        <p:nvSpPr>
          <p:cNvPr id="28679" name="Rectangle 15"/>
          <p:cNvSpPr>
            <a:spLocks noChangeArrowheads="1"/>
          </p:cNvSpPr>
          <p:nvPr/>
        </p:nvSpPr>
        <p:spPr bwMode="auto">
          <a:xfrm>
            <a:off x="1790700" y="4789489"/>
            <a:ext cx="3733800" cy="1200329"/>
          </a:xfrm>
          <a:prstGeom prst="rect">
            <a:avLst/>
          </a:prstGeom>
          <a:solidFill>
            <a:schemeClr val="bg1"/>
          </a:solidFill>
          <a:ln w="9525">
            <a:solidFill>
              <a:schemeClr val="tx1"/>
            </a:solidFill>
            <a:miter lim="800000"/>
            <a:headEnd/>
            <a:tailEnd/>
          </a:ln>
        </p:spPr>
        <p:txBody>
          <a:bodyPr>
            <a:spAutoFit/>
          </a:bodyPr>
          <a:lstStyle/>
          <a:p>
            <a:r>
              <a:rPr lang="en-US" dirty="0"/>
              <a:t>The bookstore namespace was the default, and it is no longer default now. The elements defined in it must be qualified by “</a:t>
            </a:r>
            <a:r>
              <a:rPr lang="en-US" dirty="0" err="1">
                <a:solidFill>
                  <a:srgbClr val="FF0000"/>
                </a:solidFill>
              </a:rPr>
              <a:t>bs</a:t>
            </a:r>
            <a:r>
              <a:rPr lang="en-US" dirty="0"/>
              <a:t>”.</a:t>
            </a:r>
          </a:p>
        </p:txBody>
      </p:sp>
      <p:sp>
        <p:nvSpPr>
          <p:cNvPr id="28680" name="Line 16"/>
          <p:cNvSpPr>
            <a:spLocks noChangeShapeType="1"/>
          </p:cNvSpPr>
          <p:nvPr/>
        </p:nvSpPr>
        <p:spPr bwMode="auto">
          <a:xfrm>
            <a:off x="2705100" y="2820988"/>
            <a:ext cx="5029200" cy="0"/>
          </a:xfrm>
          <a:prstGeom prst="line">
            <a:avLst/>
          </a:prstGeom>
          <a:noFill/>
          <a:ln w="9525">
            <a:solidFill>
              <a:schemeClr val="tx1"/>
            </a:solidFill>
            <a:round/>
            <a:headEnd/>
            <a:tailEnd/>
          </a:ln>
        </p:spPr>
        <p:txBody>
          <a:bodyPr/>
          <a:lstStyle/>
          <a:p>
            <a:endParaRPr lang="en-US"/>
          </a:p>
        </p:txBody>
      </p:sp>
      <p:sp>
        <p:nvSpPr>
          <p:cNvPr id="28681" name="Line 17"/>
          <p:cNvSpPr>
            <a:spLocks noChangeShapeType="1"/>
          </p:cNvSpPr>
          <p:nvPr/>
        </p:nvSpPr>
        <p:spPr bwMode="auto">
          <a:xfrm>
            <a:off x="2705100" y="2820988"/>
            <a:ext cx="0" cy="19685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1302</TotalTime>
  <Words>13486</Words>
  <Application>Microsoft Office PowerPoint</Application>
  <PresentationFormat>Widescreen</PresentationFormat>
  <Paragraphs>1890</Paragraphs>
  <Slides>111</Slides>
  <Notes>94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111</vt:i4>
      </vt:variant>
    </vt:vector>
  </HeadingPairs>
  <TitlesOfParts>
    <vt:vector size="119" baseType="lpstr">
      <vt:lpstr>Arial</vt:lpstr>
      <vt:lpstr>Arial Unicode MS</vt:lpstr>
      <vt:lpstr>Calibri</vt:lpstr>
      <vt:lpstr>Calibri Light</vt:lpstr>
      <vt:lpstr>Candara</vt:lpstr>
      <vt:lpstr>Times New Roman</vt:lpstr>
      <vt:lpstr>Wingdings</vt:lpstr>
      <vt:lpstr>Office Theme</vt:lpstr>
      <vt:lpstr>The Extensible Markup Language (XML)</vt:lpstr>
      <vt:lpstr>Outline</vt:lpstr>
      <vt:lpstr>XML Basics</vt:lpstr>
      <vt:lpstr>The Role of XML in SOC</vt:lpstr>
      <vt:lpstr>Processing DataSet from Web Services</vt:lpstr>
      <vt:lpstr>XML Extensible Markup Language </vt:lpstr>
      <vt:lpstr>XML Element, Attribute, and Document </vt:lpstr>
      <vt:lpstr>XML Element, Attribute, and Document</vt:lpstr>
      <vt:lpstr>XML Element, Attribute, and Document</vt:lpstr>
      <vt:lpstr>XML Syntax: Well-Formed XML Doc</vt:lpstr>
      <vt:lpstr>Attributes</vt:lpstr>
      <vt:lpstr>Special XML Empty Element Tag Convention</vt:lpstr>
      <vt:lpstr>XML Document Can be Visually Represented  as a Rooted Tree</vt:lpstr>
      <vt:lpstr>Representing Special Characters in Text Content</vt:lpstr>
      <vt:lpstr>Character and Parsed Character Data </vt:lpstr>
      <vt:lpstr>Using Character and Parsed Character Data </vt:lpstr>
      <vt:lpstr>Representing Special Characters in CDATA</vt:lpstr>
      <vt:lpstr>Whitespace in XML</vt:lpstr>
      <vt:lpstr>Collapsing (normalizing) or Preserving </vt:lpstr>
      <vt:lpstr>Comments</vt:lpstr>
      <vt:lpstr>Namespaces</vt:lpstr>
      <vt:lpstr>Namespaces</vt:lpstr>
      <vt:lpstr>XML Related Technologies</vt:lpstr>
      <vt:lpstr>XML Parsers</vt:lpstr>
      <vt:lpstr>XML Classes in .Net </vt:lpstr>
      <vt:lpstr>The XmlDocument Class in .Net </vt:lpstr>
      <vt:lpstr>DOM Representation of a Simple XML Doc</vt:lpstr>
      <vt:lpstr>Online XML Viewer: http://codebeautify.org/xmlviewer </vt:lpstr>
      <vt:lpstr>Using XmlDocument to load a Doc </vt:lpstr>
      <vt:lpstr>Load a Doc from a Remote Site</vt:lpstr>
      <vt:lpstr>Reading XML Doc and Write to Screen</vt:lpstr>
      <vt:lpstr>Reading XML Doc and Write to Screen (Python)</vt:lpstr>
      <vt:lpstr>Pre-Order Tree Traversing Algorithms</vt:lpstr>
      <vt:lpstr>Processing Data Set from Web Services</vt:lpstr>
      <vt:lpstr>.Net Classes Defined in System.Xml Namespace</vt:lpstr>
      <vt:lpstr>Using Classes and Methods in System.Xml Namespace </vt:lpstr>
      <vt:lpstr>Methods in XmlDocument Class</vt:lpstr>
      <vt:lpstr>Member Functions in XmlDocument Class (contd.)</vt:lpstr>
      <vt:lpstr>XmlNodeType Enumeration</vt:lpstr>
      <vt:lpstr>XML Processing</vt:lpstr>
      <vt:lpstr>Put Together Example: Using DOM Model (Continued from the previous lecture)</vt:lpstr>
      <vt:lpstr>Using SAX Model: the XmlTextReader Class</vt:lpstr>
      <vt:lpstr>Using XmlTextReader is Simple</vt:lpstr>
      <vt:lpstr>Some Member Functions in XmlTextReader Class</vt:lpstr>
      <vt:lpstr>Read the XML Doc like Reading a Text File</vt:lpstr>
      <vt:lpstr>Also Print the Attributes</vt:lpstr>
      <vt:lpstr>Extracting a Particular Attribute Value (e.g. Image)</vt:lpstr>
      <vt:lpstr>The XmlTextWriter Class</vt:lpstr>
      <vt:lpstr>Example: Creating an XML Doc</vt:lpstr>
      <vt:lpstr>Methods in the XmlTextWriter Class</vt:lpstr>
      <vt:lpstr>Example: Writing web data into XML File</vt:lpstr>
      <vt:lpstr>Code Behind the Data Enter (Writer) Page</vt:lpstr>
      <vt:lpstr>Code Behind the Data Enter (Writer) Page</vt:lpstr>
      <vt:lpstr>Code Behind the Data Enter (Writer) Page</vt:lpstr>
      <vt:lpstr>Another way of creating an XML File: Combining XmlDocument Class and XMLWriter</vt:lpstr>
      <vt:lpstr>Java Packages for XML Processing https://www.oracle.com/java/technologies/jaxp-introduction.html</vt:lpstr>
      <vt:lpstr>JAXP Packages</vt:lpstr>
      <vt:lpstr>JAXP  javax.xml.parsers Package   http://java.sun.com/j2se/1.5.0/docs/api/ </vt:lpstr>
      <vt:lpstr>Use JAXP  javax.xml.parsers Package  Example </vt:lpstr>
      <vt:lpstr>Use the Classes to Process XML Document</vt:lpstr>
      <vt:lpstr>XML SAX Reader: org.xml.sax (Java)</vt:lpstr>
      <vt:lpstr>DocumentBuilderFactory &amp; DocumentBuilder </vt:lpstr>
      <vt:lpstr>Example</vt:lpstr>
      <vt:lpstr>XPath: XML Path vs File System Path</vt:lpstr>
      <vt:lpstr>XPath Basics</vt:lpstr>
      <vt:lpstr>XPath Expressions</vt:lpstr>
      <vt:lpstr>XPath Functions (incomplete list)</vt:lpstr>
      <vt:lpstr>Apply XPath for Extracting Data</vt:lpstr>
      <vt:lpstr>XPath Classes Using Framework Class Library</vt:lpstr>
      <vt:lpstr>XPathDocument Class</vt:lpstr>
      <vt:lpstr>XPathNodeIterator Class</vt:lpstr>
      <vt:lpstr>XPathDemo.cs</vt:lpstr>
      <vt:lpstr>XML Types</vt:lpstr>
      <vt:lpstr>Why Do We Need Type and Schema Definition?</vt:lpstr>
      <vt:lpstr>Apply Business Rules to Validate Data</vt:lpstr>
      <vt:lpstr>XML Document Type Definition (DTD) </vt:lpstr>
      <vt:lpstr>Syntax Definition of DTD</vt:lpstr>
      <vt:lpstr>Syntax Definition of DTD (contd.)</vt:lpstr>
      <vt:lpstr>Example of DTD within an XML file</vt:lpstr>
      <vt:lpstr>Example of Using an External DTD file</vt:lpstr>
      <vt:lpstr>Defining Attributes for an Element</vt:lpstr>
      <vt:lpstr>DTD Vocabulary (Namespace) </vt:lpstr>
      <vt:lpstr>XML Validation Using DTD</vt:lpstr>
      <vt:lpstr>Case Study: HTML5 Definition</vt:lpstr>
      <vt:lpstr>HTML5 JavaScript API Library</vt:lpstr>
      <vt:lpstr>WebGL, Canvas, or SVG? Choose the right API</vt:lpstr>
      <vt:lpstr>What is XML Schema and Why? </vt:lpstr>
      <vt:lpstr>XML Schema Definition (XSD)</vt:lpstr>
      <vt:lpstr>Types Defined in XML Schema W3C 2001</vt:lpstr>
      <vt:lpstr>Definition of New Simple Types</vt:lpstr>
      <vt:lpstr>Example: XML Schema of A Bookstore</vt:lpstr>
      <vt:lpstr>Definition of Complex Types</vt:lpstr>
      <vt:lpstr>Definition of complexType</vt:lpstr>
      <vt:lpstr>Choice of complexType</vt:lpstr>
      <vt:lpstr>Namespaces</vt:lpstr>
      <vt:lpstr>Namespaces</vt:lpstr>
      <vt:lpstr>Target Namespace</vt:lpstr>
      <vt:lpstr>Default Namespace</vt:lpstr>
      <vt:lpstr>Choice of the default namespace</vt:lpstr>
      <vt:lpstr>Example: XML Schema of A Bookstore</vt:lpstr>
      <vt:lpstr>Better Choice of Default Namespace</vt:lpstr>
      <vt:lpstr>Using a Schema in an Instance</vt:lpstr>
      <vt:lpstr>Default Namespace and Attributes</vt:lpstr>
      <vt:lpstr>Summary of XML Schema Example</vt:lpstr>
      <vt:lpstr>Multiple Levels of Validation</vt:lpstr>
      <vt:lpstr>Case Study http://www.nws.noaa.gov/mdl/XML/Design/MDL_XML_Design.pdf</vt:lpstr>
      <vt:lpstr>DWML XML Schema http://graphical.weather.gov/xml/DWMLgen/schema/DWML.xsd</vt:lpstr>
      <vt:lpstr>Instance of the Schema: Phoenix Seven-Day Weather Data Download http://forecast.weather.gov/MapClick.php?lat=33.43417&amp;lon=-112.05111&amp;FcstType=dwml</vt:lpstr>
      <vt:lpstr>To Get Forecast from the URL http://forecast.weather.gov/MapClick.php?lat=33.43417&amp;lon=-112.05111&amp;FcstType=dwml</vt:lpstr>
      <vt:lpstr>Process the Forecast Response (XML File)</vt:lpstr>
      <vt:lpstr>Extract and Display the Weather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Mamdouh Alenezi</cp:lastModifiedBy>
  <cp:revision>189</cp:revision>
  <cp:lastPrinted>2021-10-18T07:27:50Z</cp:lastPrinted>
  <dcterms:created xsi:type="dcterms:W3CDTF">2021-10-12T10:09:12Z</dcterms:created>
  <dcterms:modified xsi:type="dcterms:W3CDTF">2023-03-04T13:53:34Z</dcterms:modified>
</cp:coreProperties>
</file>