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353" r:id="rId3"/>
    <p:sldId id="686" r:id="rId4"/>
    <p:sldId id="779" r:id="rId5"/>
    <p:sldId id="780" r:id="rId6"/>
    <p:sldId id="793" r:id="rId7"/>
    <p:sldId id="715" r:id="rId8"/>
    <p:sldId id="797" r:id="rId9"/>
    <p:sldId id="794" r:id="rId10"/>
    <p:sldId id="798" r:id="rId11"/>
    <p:sldId id="795" r:id="rId12"/>
    <p:sldId id="796" r:id="rId13"/>
    <p:sldId id="716" r:id="rId14"/>
    <p:sldId id="781" r:id="rId15"/>
    <p:sldId id="800" r:id="rId16"/>
    <p:sldId id="801" r:id="rId17"/>
    <p:sldId id="802" r:id="rId18"/>
    <p:sldId id="782" r:id="rId19"/>
    <p:sldId id="783" r:id="rId20"/>
    <p:sldId id="784" r:id="rId21"/>
    <p:sldId id="785" r:id="rId22"/>
    <p:sldId id="717" r:id="rId23"/>
    <p:sldId id="776" r:id="rId24"/>
    <p:sldId id="777" r:id="rId25"/>
    <p:sldId id="778" r:id="rId26"/>
    <p:sldId id="747" r:id="rId27"/>
    <p:sldId id="773" r:id="rId28"/>
    <p:sldId id="774" r:id="rId29"/>
    <p:sldId id="787" r:id="rId30"/>
    <p:sldId id="786" r:id="rId31"/>
    <p:sldId id="788" r:id="rId32"/>
    <p:sldId id="789" r:id="rId33"/>
    <p:sldId id="799" r:id="rId34"/>
    <p:sldId id="790" r:id="rId35"/>
    <p:sldId id="791" r:id="rId36"/>
    <p:sldId id="792" r:id="rId37"/>
    <p:sldId id="804" r:id="rId38"/>
    <p:sldId id="803" r:id="rId39"/>
    <p:sldId id="80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60"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BB7E2D-0637-49B8-A51A-9335B1DD5A74}" type="doc">
      <dgm:prSet loTypeId="urn:microsoft.com/office/officeart/2008/layout/VerticalCurvedList" loCatId="list" qsTypeId="urn:microsoft.com/office/officeart/2005/8/quickstyle/simple1" qsCatId="simple" csTypeId="urn:microsoft.com/office/officeart/2005/8/colors/accent3_2" csCatId="accent3" phldr="1"/>
      <dgm:spPr/>
      <dgm:t>
        <a:bodyPr/>
        <a:lstStyle/>
        <a:p>
          <a:endParaRPr lang="en-US"/>
        </a:p>
      </dgm:t>
    </dgm:pt>
    <dgm:pt modelId="{F6176434-7F19-49E5-8C63-2579B50E6C9A}">
      <dgm:prSet phldrT="[Text]"/>
      <dgm:spPr/>
      <dgm:t>
        <a:bodyPr/>
        <a:lstStyle/>
        <a:p>
          <a:r>
            <a:rPr lang="en-US" dirty="0" smtClean="0">
              <a:latin typeface="Candara" panose="020E0502030303020204" pitchFamily="34" charset="0"/>
            </a:rPr>
            <a:t>Planning and feasibility analysis</a:t>
          </a:r>
          <a:endParaRPr lang="en-US" dirty="0">
            <a:latin typeface="Candara" panose="020E0502030303020204" pitchFamily="34" charset="0"/>
          </a:endParaRPr>
        </a:p>
      </dgm:t>
    </dgm:pt>
    <dgm:pt modelId="{B52D0712-2A5A-4433-9E20-1BE6676CEA85}" type="parTrans" cxnId="{7163D82A-CC64-4519-8F18-04635900EA0B}">
      <dgm:prSet/>
      <dgm:spPr/>
      <dgm:t>
        <a:bodyPr/>
        <a:lstStyle/>
        <a:p>
          <a:endParaRPr lang="en-US">
            <a:latin typeface="Candara" panose="020E0502030303020204" pitchFamily="34" charset="0"/>
          </a:endParaRPr>
        </a:p>
      </dgm:t>
    </dgm:pt>
    <dgm:pt modelId="{3B902A42-9C1E-4F12-9FB9-3C11430AFFE2}" type="sibTrans" cxnId="{7163D82A-CC64-4519-8F18-04635900EA0B}">
      <dgm:prSet/>
      <dgm:spPr/>
      <dgm:t>
        <a:bodyPr/>
        <a:lstStyle/>
        <a:p>
          <a:endParaRPr lang="en-US">
            <a:latin typeface="Candara" panose="020E0502030303020204" pitchFamily="34" charset="0"/>
          </a:endParaRPr>
        </a:p>
      </dgm:t>
    </dgm:pt>
    <dgm:pt modelId="{5E94C465-40E8-42D8-B0C4-71A9111CD532}">
      <dgm:prSet/>
      <dgm:spPr/>
      <dgm:t>
        <a:bodyPr/>
        <a:lstStyle/>
        <a:p>
          <a:r>
            <a:rPr lang="en-US" smtClean="0">
              <a:latin typeface="Candara" panose="020E0502030303020204" pitchFamily="34" charset="0"/>
            </a:rPr>
            <a:t>Architecture modeling</a:t>
          </a:r>
          <a:endParaRPr lang="en-US" dirty="0">
            <a:latin typeface="Candara" panose="020E0502030303020204" pitchFamily="34" charset="0"/>
          </a:endParaRPr>
        </a:p>
      </dgm:t>
    </dgm:pt>
    <dgm:pt modelId="{54CC1DEA-3B53-4FB7-B019-A3275E73F072}" type="parTrans" cxnId="{18BE85EA-44FD-4B92-9E60-9230FDA546AB}">
      <dgm:prSet/>
      <dgm:spPr/>
      <dgm:t>
        <a:bodyPr/>
        <a:lstStyle/>
        <a:p>
          <a:endParaRPr lang="en-US">
            <a:latin typeface="Candara" panose="020E0502030303020204" pitchFamily="34" charset="0"/>
          </a:endParaRPr>
        </a:p>
      </dgm:t>
    </dgm:pt>
    <dgm:pt modelId="{83101379-0A09-4B72-A652-1ABB73333161}" type="sibTrans" cxnId="{18BE85EA-44FD-4B92-9E60-9230FDA546AB}">
      <dgm:prSet/>
      <dgm:spPr/>
      <dgm:t>
        <a:bodyPr/>
        <a:lstStyle/>
        <a:p>
          <a:endParaRPr lang="en-US">
            <a:latin typeface="Candara" panose="020E0502030303020204" pitchFamily="34" charset="0"/>
          </a:endParaRPr>
        </a:p>
      </dgm:t>
    </dgm:pt>
    <dgm:pt modelId="{43291466-EC55-4347-A291-EC638E64491D}">
      <dgm:prSet/>
      <dgm:spPr/>
      <dgm:t>
        <a:bodyPr/>
        <a:lstStyle/>
        <a:p>
          <a:r>
            <a:rPr lang="en-US" smtClean="0">
              <a:latin typeface="Candara" panose="020E0502030303020204" pitchFamily="34" charset="0"/>
            </a:rPr>
            <a:t>Implementation</a:t>
          </a:r>
          <a:endParaRPr lang="en-US" dirty="0">
            <a:latin typeface="Candara" panose="020E0502030303020204" pitchFamily="34" charset="0"/>
          </a:endParaRPr>
        </a:p>
      </dgm:t>
    </dgm:pt>
    <dgm:pt modelId="{F6DF96A9-FCCC-400A-9184-A4D1AA5A49FC}" type="parTrans" cxnId="{F429AE43-8C7D-415D-88F4-5CCDD42854FA}">
      <dgm:prSet/>
      <dgm:spPr/>
      <dgm:t>
        <a:bodyPr/>
        <a:lstStyle/>
        <a:p>
          <a:endParaRPr lang="en-US">
            <a:latin typeface="Candara" panose="020E0502030303020204" pitchFamily="34" charset="0"/>
          </a:endParaRPr>
        </a:p>
      </dgm:t>
    </dgm:pt>
    <dgm:pt modelId="{3E3F3FFF-8176-43F3-BC11-EEAA3245287F}" type="sibTrans" cxnId="{F429AE43-8C7D-415D-88F4-5CCDD42854FA}">
      <dgm:prSet/>
      <dgm:spPr/>
      <dgm:t>
        <a:bodyPr/>
        <a:lstStyle/>
        <a:p>
          <a:endParaRPr lang="en-US">
            <a:latin typeface="Candara" panose="020E0502030303020204" pitchFamily="34" charset="0"/>
          </a:endParaRPr>
        </a:p>
      </dgm:t>
    </dgm:pt>
    <dgm:pt modelId="{D7C42D24-B06C-4F32-880A-82CE511F6763}">
      <dgm:prSet/>
      <dgm:spPr/>
      <dgm:t>
        <a:bodyPr/>
        <a:lstStyle/>
        <a:p>
          <a:r>
            <a:rPr lang="en-US" smtClean="0">
              <a:latin typeface="Candara" panose="020E0502030303020204" pitchFamily="34" charset="0"/>
            </a:rPr>
            <a:t>Maintenance</a:t>
          </a:r>
          <a:endParaRPr lang="en-US" dirty="0">
            <a:latin typeface="Candara" panose="020E0502030303020204" pitchFamily="34" charset="0"/>
          </a:endParaRPr>
        </a:p>
      </dgm:t>
    </dgm:pt>
    <dgm:pt modelId="{A643244F-5D71-4A56-B425-5AB1ED325789}" type="parTrans" cxnId="{1136279C-AFD0-4D83-8C3C-1798DA8CF868}">
      <dgm:prSet/>
      <dgm:spPr/>
      <dgm:t>
        <a:bodyPr/>
        <a:lstStyle/>
        <a:p>
          <a:endParaRPr lang="en-US">
            <a:latin typeface="Candara" panose="020E0502030303020204" pitchFamily="34" charset="0"/>
          </a:endParaRPr>
        </a:p>
      </dgm:t>
    </dgm:pt>
    <dgm:pt modelId="{A4BFC670-6A94-406C-BAFD-595D9711C194}" type="sibTrans" cxnId="{1136279C-AFD0-4D83-8C3C-1798DA8CF868}">
      <dgm:prSet/>
      <dgm:spPr/>
      <dgm:t>
        <a:bodyPr/>
        <a:lstStyle/>
        <a:p>
          <a:endParaRPr lang="en-US">
            <a:latin typeface="Candara" panose="020E0502030303020204" pitchFamily="34" charset="0"/>
          </a:endParaRPr>
        </a:p>
      </dgm:t>
    </dgm:pt>
    <dgm:pt modelId="{65286339-C650-41AB-949A-B9CF18FAA8F2}" type="pres">
      <dgm:prSet presAssocID="{1DBB7E2D-0637-49B8-A51A-9335B1DD5A74}" presName="Name0" presStyleCnt="0">
        <dgm:presLayoutVars>
          <dgm:chMax val="7"/>
          <dgm:chPref val="7"/>
          <dgm:dir/>
        </dgm:presLayoutVars>
      </dgm:prSet>
      <dgm:spPr/>
    </dgm:pt>
    <dgm:pt modelId="{2726EC9B-28D1-4F9C-A850-C02C0118C607}" type="pres">
      <dgm:prSet presAssocID="{1DBB7E2D-0637-49B8-A51A-9335B1DD5A74}" presName="Name1" presStyleCnt="0"/>
      <dgm:spPr/>
    </dgm:pt>
    <dgm:pt modelId="{5A4736F1-1C69-4AF4-A3D1-8134E166DA02}" type="pres">
      <dgm:prSet presAssocID="{1DBB7E2D-0637-49B8-A51A-9335B1DD5A74}" presName="cycle" presStyleCnt="0"/>
      <dgm:spPr/>
    </dgm:pt>
    <dgm:pt modelId="{07131C9D-2E12-4F0B-A64B-FCCA74B55675}" type="pres">
      <dgm:prSet presAssocID="{1DBB7E2D-0637-49B8-A51A-9335B1DD5A74}" presName="srcNode" presStyleLbl="node1" presStyleIdx="0" presStyleCnt="4"/>
      <dgm:spPr/>
    </dgm:pt>
    <dgm:pt modelId="{2DF9C24D-8D3B-4523-B31B-661475C69A0C}" type="pres">
      <dgm:prSet presAssocID="{1DBB7E2D-0637-49B8-A51A-9335B1DD5A74}" presName="conn" presStyleLbl="parChTrans1D2" presStyleIdx="0" presStyleCnt="1"/>
      <dgm:spPr/>
    </dgm:pt>
    <dgm:pt modelId="{84B47BA3-C422-42BA-A74D-5ED99537CF08}" type="pres">
      <dgm:prSet presAssocID="{1DBB7E2D-0637-49B8-A51A-9335B1DD5A74}" presName="extraNode" presStyleLbl="node1" presStyleIdx="0" presStyleCnt="4"/>
      <dgm:spPr/>
    </dgm:pt>
    <dgm:pt modelId="{80E7F089-4168-426E-9710-1F69555D97B7}" type="pres">
      <dgm:prSet presAssocID="{1DBB7E2D-0637-49B8-A51A-9335B1DD5A74}" presName="dstNode" presStyleLbl="node1" presStyleIdx="0" presStyleCnt="4"/>
      <dgm:spPr/>
    </dgm:pt>
    <dgm:pt modelId="{CCBCAC11-F61D-4E1A-BBCB-509ABB6AADD0}" type="pres">
      <dgm:prSet presAssocID="{F6176434-7F19-49E5-8C63-2579B50E6C9A}" presName="text_1" presStyleLbl="node1" presStyleIdx="0" presStyleCnt="4">
        <dgm:presLayoutVars>
          <dgm:bulletEnabled val="1"/>
        </dgm:presLayoutVars>
      </dgm:prSet>
      <dgm:spPr/>
      <dgm:t>
        <a:bodyPr/>
        <a:lstStyle/>
        <a:p>
          <a:endParaRPr lang="en-US"/>
        </a:p>
      </dgm:t>
    </dgm:pt>
    <dgm:pt modelId="{D396485F-8859-44E5-BD2A-FF291F6A1395}" type="pres">
      <dgm:prSet presAssocID="{F6176434-7F19-49E5-8C63-2579B50E6C9A}" presName="accent_1" presStyleCnt="0"/>
      <dgm:spPr/>
    </dgm:pt>
    <dgm:pt modelId="{BA1FE18E-C817-4FB2-B5BA-DE3F064946BD}" type="pres">
      <dgm:prSet presAssocID="{F6176434-7F19-49E5-8C63-2579B50E6C9A}" presName="accentRepeatNode" presStyleLbl="solidFgAcc1" presStyleIdx="0" presStyleCnt="4"/>
      <dgm:spPr/>
    </dgm:pt>
    <dgm:pt modelId="{B313FACB-E0CB-42F0-8A87-FD8BB5070CF8}" type="pres">
      <dgm:prSet presAssocID="{5E94C465-40E8-42D8-B0C4-71A9111CD532}" presName="text_2" presStyleLbl="node1" presStyleIdx="1" presStyleCnt="4">
        <dgm:presLayoutVars>
          <dgm:bulletEnabled val="1"/>
        </dgm:presLayoutVars>
      </dgm:prSet>
      <dgm:spPr/>
    </dgm:pt>
    <dgm:pt modelId="{7C354A5B-D410-49F8-91F4-E06D5A0DE9B5}" type="pres">
      <dgm:prSet presAssocID="{5E94C465-40E8-42D8-B0C4-71A9111CD532}" presName="accent_2" presStyleCnt="0"/>
      <dgm:spPr/>
    </dgm:pt>
    <dgm:pt modelId="{CBE29214-0E13-412C-9FEB-E5B6AEF7E183}" type="pres">
      <dgm:prSet presAssocID="{5E94C465-40E8-42D8-B0C4-71A9111CD532}" presName="accentRepeatNode" presStyleLbl="solidFgAcc1" presStyleIdx="1" presStyleCnt="4"/>
      <dgm:spPr/>
    </dgm:pt>
    <dgm:pt modelId="{E8C2FBF4-B3B5-43E6-8809-17429E61E489}" type="pres">
      <dgm:prSet presAssocID="{43291466-EC55-4347-A291-EC638E64491D}" presName="text_3" presStyleLbl="node1" presStyleIdx="2" presStyleCnt="4">
        <dgm:presLayoutVars>
          <dgm:bulletEnabled val="1"/>
        </dgm:presLayoutVars>
      </dgm:prSet>
      <dgm:spPr/>
    </dgm:pt>
    <dgm:pt modelId="{8F77015A-95CA-4BF5-9F61-CA560C802988}" type="pres">
      <dgm:prSet presAssocID="{43291466-EC55-4347-A291-EC638E64491D}" presName="accent_3" presStyleCnt="0"/>
      <dgm:spPr/>
    </dgm:pt>
    <dgm:pt modelId="{B719CF71-FDC2-464B-8339-7A2FCEBF00AC}" type="pres">
      <dgm:prSet presAssocID="{43291466-EC55-4347-A291-EC638E64491D}" presName="accentRepeatNode" presStyleLbl="solidFgAcc1" presStyleIdx="2" presStyleCnt="4"/>
      <dgm:spPr/>
    </dgm:pt>
    <dgm:pt modelId="{FC6B387B-C6FC-48F8-883D-DD78BA0892B8}" type="pres">
      <dgm:prSet presAssocID="{D7C42D24-B06C-4F32-880A-82CE511F6763}" presName="text_4" presStyleLbl="node1" presStyleIdx="3" presStyleCnt="4">
        <dgm:presLayoutVars>
          <dgm:bulletEnabled val="1"/>
        </dgm:presLayoutVars>
      </dgm:prSet>
      <dgm:spPr/>
    </dgm:pt>
    <dgm:pt modelId="{BC5379B7-BA44-49FC-B5C5-59D054DD19A4}" type="pres">
      <dgm:prSet presAssocID="{D7C42D24-B06C-4F32-880A-82CE511F6763}" presName="accent_4" presStyleCnt="0"/>
      <dgm:spPr/>
    </dgm:pt>
    <dgm:pt modelId="{FFEA30F8-9B9D-4031-8CD2-CCEF19B2220B}" type="pres">
      <dgm:prSet presAssocID="{D7C42D24-B06C-4F32-880A-82CE511F6763}" presName="accentRepeatNode" presStyleLbl="solidFgAcc1" presStyleIdx="3" presStyleCnt="4"/>
      <dgm:spPr/>
    </dgm:pt>
  </dgm:ptLst>
  <dgm:cxnLst>
    <dgm:cxn modelId="{162B60C7-6E71-449A-8436-B00BC338C271}" type="presOf" srcId="{D7C42D24-B06C-4F32-880A-82CE511F6763}" destId="{FC6B387B-C6FC-48F8-883D-DD78BA0892B8}" srcOrd="0" destOrd="0" presId="urn:microsoft.com/office/officeart/2008/layout/VerticalCurvedList"/>
    <dgm:cxn modelId="{7163D82A-CC64-4519-8F18-04635900EA0B}" srcId="{1DBB7E2D-0637-49B8-A51A-9335B1DD5A74}" destId="{F6176434-7F19-49E5-8C63-2579B50E6C9A}" srcOrd="0" destOrd="0" parTransId="{B52D0712-2A5A-4433-9E20-1BE6676CEA85}" sibTransId="{3B902A42-9C1E-4F12-9FB9-3C11430AFFE2}"/>
    <dgm:cxn modelId="{AD767A2D-99AB-41DB-A555-7AB37B37EB3F}" type="presOf" srcId="{F6176434-7F19-49E5-8C63-2579B50E6C9A}" destId="{CCBCAC11-F61D-4E1A-BBCB-509ABB6AADD0}" srcOrd="0" destOrd="0" presId="urn:microsoft.com/office/officeart/2008/layout/VerticalCurvedList"/>
    <dgm:cxn modelId="{9D02CA19-C07C-4A72-AFB3-013502A33AAD}" type="presOf" srcId="{3B902A42-9C1E-4F12-9FB9-3C11430AFFE2}" destId="{2DF9C24D-8D3B-4523-B31B-661475C69A0C}" srcOrd="0" destOrd="0" presId="urn:microsoft.com/office/officeart/2008/layout/VerticalCurvedList"/>
    <dgm:cxn modelId="{2AD4B84F-4EB4-4CE7-83F3-9B39D16C38C9}" type="presOf" srcId="{5E94C465-40E8-42D8-B0C4-71A9111CD532}" destId="{B313FACB-E0CB-42F0-8A87-FD8BB5070CF8}" srcOrd="0" destOrd="0" presId="urn:microsoft.com/office/officeart/2008/layout/VerticalCurvedList"/>
    <dgm:cxn modelId="{DCD0EC4C-BB45-4497-9747-E45A4730B8DB}" type="presOf" srcId="{1DBB7E2D-0637-49B8-A51A-9335B1DD5A74}" destId="{65286339-C650-41AB-949A-B9CF18FAA8F2}" srcOrd="0" destOrd="0" presId="urn:microsoft.com/office/officeart/2008/layout/VerticalCurvedList"/>
    <dgm:cxn modelId="{18BE85EA-44FD-4B92-9E60-9230FDA546AB}" srcId="{1DBB7E2D-0637-49B8-A51A-9335B1DD5A74}" destId="{5E94C465-40E8-42D8-B0C4-71A9111CD532}" srcOrd="1" destOrd="0" parTransId="{54CC1DEA-3B53-4FB7-B019-A3275E73F072}" sibTransId="{83101379-0A09-4B72-A652-1ABB73333161}"/>
    <dgm:cxn modelId="{6AE9877F-6190-4DDB-812D-0AD4B02D0831}" type="presOf" srcId="{43291466-EC55-4347-A291-EC638E64491D}" destId="{E8C2FBF4-B3B5-43E6-8809-17429E61E489}" srcOrd="0" destOrd="0" presId="urn:microsoft.com/office/officeart/2008/layout/VerticalCurvedList"/>
    <dgm:cxn modelId="{1136279C-AFD0-4D83-8C3C-1798DA8CF868}" srcId="{1DBB7E2D-0637-49B8-A51A-9335B1DD5A74}" destId="{D7C42D24-B06C-4F32-880A-82CE511F6763}" srcOrd="3" destOrd="0" parTransId="{A643244F-5D71-4A56-B425-5AB1ED325789}" sibTransId="{A4BFC670-6A94-406C-BAFD-595D9711C194}"/>
    <dgm:cxn modelId="{F429AE43-8C7D-415D-88F4-5CCDD42854FA}" srcId="{1DBB7E2D-0637-49B8-A51A-9335B1DD5A74}" destId="{43291466-EC55-4347-A291-EC638E64491D}" srcOrd="2" destOrd="0" parTransId="{F6DF96A9-FCCC-400A-9184-A4D1AA5A49FC}" sibTransId="{3E3F3FFF-8176-43F3-BC11-EEAA3245287F}"/>
    <dgm:cxn modelId="{871F794F-C815-4405-9E9B-68A943737DB2}" type="presParOf" srcId="{65286339-C650-41AB-949A-B9CF18FAA8F2}" destId="{2726EC9B-28D1-4F9C-A850-C02C0118C607}" srcOrd="0" destOrd="0" presId="urn:microsoft.com/office/officeart/2008/layout/VerticalCurvedList"/>
    <dgm:cxn modelId="{545478CC-CE50-400E-B20E-9B2A4E47C53E}" type="presParOf" srcId="{2726EC9B-28D1-4F9C-A850-C02C0118C607}" destId="{5A4736F1-1C69-4AF4-A3D1-8134E166DA02}" srcOrd="0" destOrd="0" presId="urn:microsoft.com/office/officeart/2008/layout/VerticalCurvedList"/>
    <dgm:cxn modelId="{ED39B7B3-0A94-4313-A9A3-2A05768CE5FD}" type="presParOf" srcId="{5A4736F1-1C69-4AF4-A3D1-8134E166DA02}" destId="{07131C9D-2E12-4F0B-A64B-FCCA74B55675}" srcOrd="0" destOrd="0" presId="urn:microsoft.com/office/officeart/2008/layout/VerticalCurvedList"/>
    <dgm:cxn modelId="{A1915399-55D5-4263-99E0-928927A92F8B}" type="presParOf" srcId="{5A4736F1-1C69-4AF4-A3D1-8134E166DA02}" destId="{2DF9C24D-8D3B-4523-B31B-661475C69A0C}" srcOrd="1" destOrd="0" presId="urn:microsoft.com/office/officeart/2008/layout/VerticalCurvedList"/>
    <dgm:cxn modelId="{D6CB8576-7D73-4420-9CE1-40B17F803802}" type="presParOf" srcId="{5A4736F1-1C69-4AF4-A3D1-8134E166DA02}" destId="{84B47BA3-C422-42BA-A74D-5ED99537CF08}" srcOrd="2" destOrd="0" presId="urn:microsoft.com/office/officeart/2008/layout/VerticalCurvedList"/>
    <dgm:cxn modelId="{42421D66-BBFF-4D75-ABBE-478DADDC4E27}" type="presParOf" srcId="{5A4736F1-1C69-4AF4-A3D1-8134E166DA02}" destId="{80E7F089-4168-426E-9710-1F69555D97B7}" srcOrd="3" destOrd="0" presId="urn:microsoft.com/office/officeart/2008/layout/VerticalCurvedList"/>
    <dgm:cxn modelId="{6BC8A952-3268-4F4A-B6BA-2F36AD1897EA}" type="presParOf" srcId="{2726EC9B-28D1-4F9C-A850-C02C0118C607}" destId="{CCBCAC11-F61D-4E1A-BBCB-509ABB6AADD0}" srcOrd="1" destOrd="0" presId="urn:microsoft.com/office/officeart/2008/layout/VerticalCurvedList"/>
    <dgm:cxn modelId="{EFE95A6B-AB4F-47C3-9E63-1640BCB9633E}" type="presParOf" srcId="{2726EC9B-28D1-4F9C-A850-C02C0118C607}" destId="{D396485F-8859-44E5-BD2A-FF291F6A1395}" srcOrd="2" destOrd="0" presId="urn:microsoft.com/office/officeart/2008/layout/VerticalCurvedList"/>
    <dgm:cxn modelId="{59F277F1-B16F-43D5-9763-7B35CB46A5E5}" type="presParOf" srcId="{D396485F-8859-44E5-BD2A-FF291F6A1395}" destId="{BA1FE18E-C817-4FB2-B5BA-DE3F064946BD}" srcOrd="0" destOrd="0" presId="urn:microsoft.com/office/officeart/2008/layout/VerticalCurvedList"/>
    <dgm:cxn modelId="{C7E56805-07C9-404A-A148-BB42A03DC62E}" type="presParOf" srcId="{2726EC9B-28D1-4F9C-A850-C02C0118C607}" destId="{B313FACB-E0CB-42F0-8A87-FD8BB5070CF8}" srcOrd="3" destOrd="0" presId="urn:microsoft.com/office/officeart/2008/layout/VerticalCurvedList"/>
    <dgm:cxn modelId="{F2206476-BC7F-479D-93FF-B6C4242A7791}" type="presParOf" srcId="{2726EC9B-28D1-4F9C-A850-C02C0118C607}" destId="{7C354A5B-D410-49F8-91F4-E06D5A0DE9B5}" srcOrd="4" destOrd="0" presId="urn:microsoft.com/office/officeart/2008/layout/VerticalCurvedList"/>
    <dgm:cxn modelId="{AE80959A-688A-49FC-96CE-9653DF152343}" type="presParOf" srcId="{7C354A5B-D410-49F8-91F4-E06D5A0DE9B5}" destId="{CBE29214-0E13-412C-9FEB-E5B6AEF7E183}" srcOrd="0" destOrd="0" presId="urn:microsoft.com/office/officeart/2008/layout/VerticalCurvedList"/>
    <dgm:cxn modelId="{61468E38-F4D7-4B0F-A78A-6540C13C48C7}" type="presParOf" srcId="{2726EC9B-28D1-4F9C-A850-C02C0118C607}" destId="{E8C2FBF4-B3B5-43E6-8809-17429E61E489}" srcOrd="5" destOrd="0" presId="urn:microsoft.com/office/officeart/2008/layout/VerticalCurvedList"/>
    <dgm:cxn modelId="{A3025678-1F67-476E-9615-520E35642BDD}" type="presParOf" srcId="{2726EC9B-28D1-4F9C-A850-C02C0118C607}" destId="{8F77015A-95CA-4BF5-9F61-CA560C802988}" srcOrd="6" destOrd="0" presId="urn:microsoft.com/office/officeart/2008/layout/VerticalCurvedList"/>
    <dgm:cxn modelId="{45E89AC4-1767-4600-82D5-F1EE3BBECE59}" type="presParOf" srcId="{8F77015A-95CA-4BF5-9F61-CA560C802988}" destId="{B719CF71-FDC2-464B-8339-7A2FCEBF00AC}" srcOrd="0" destOrd="0" presId="urn:microsoft.com/office/officeart/2008/layout/VerticalCurvedList"/>
    <dgm:cxn modelId="{ACF6E1C6-73A1-4795-B03C-5EA749070318}" type="presParOf" srcId="{2726EC9B-28D1-4F9C-A850-C02C0118C607}" destId="{FC6B387B-C6FC-48F8-883D-DD78BA0892B8}" srcOrd="7" destOrd="0" presId="urn:microsoft.com/office/officeart/2008/layout/VerticalCurvedList"/>
    <dgm:cxn modelId="{CE575AED-8DD9-4714-9A11-DE5B2354480A}" type="presParOf" srcId="{2726EC9B-28D1-4F9C-A850-C02C0118C607}" destId="{BC5379B7-BA44-49FC-B5C5-59D054DD19A4}" srcOrd="8" destOrd="0" presId="urn:microsoft.com/office/officeart/2008/layout/VerticalCurvedList"/>
    <dgm:cxn modelId="{266CEE7A-323F-4047-80F6-B18FA8897E47}" type="presParOf" srcId="{BC5379B7-BA44-49FC-B5C5-59D054DD19A4}" destId="{FFEA30F8-9B9D-4031-8CD2-CCEF19B2220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F9C24D-8D3B-4523-B31B-661475C69A0C}">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BCAC11-F61D-4E1A-BBCB-509ABB6AADD0}">
      <dsp:nvSpPr>
        <dsp:cNvPr id="0" name=""/>
        <dsp:cNvSpPr/>
      </dsp:nvSpPr>
      <dsp:spPr>
        <a:xfrm>
          <a:off x="610504" y="416587"/>
          <a:ext cx="9095686" cy="83360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109220" rIns="109220" bIns="109220" numCol="1" spcCol="1270" anchor="ctr" anchorCtr="0">
          <a:noAutofit/>
        </a:bodyPr>
        <a:lstStyle/>
        <a:p>
          <a:pPr lvl="0" algn="l" defTabSz="1911350">
            <a:lnSpc>
              <a:spcPct val="90000"/>
            </a:lnSpc>
            <a:spcBef>
              <a:spcPct val="0"/>
            </a:spcBef>
            <a:spcAft>
              <a:spcPct val="35000"/>
            </a:spcAft>
          </a:pPr>
          <a:r>
            <a:rPr lang="en-US" sz="4300" kern="1200" dirty="0" smtClean="0">
              <a:latin typeface="Candara" panose="020E0502030303020204" pitchFamily="34" charset="0"/>
            </a:rPr>
            <a:t>Planning and feasibility analysis</a:t>
          </a:r>
          <a:endParaRPr lang="en-US" sz="4300" kern="1200" dirty="0">
            <a:latin typeface="Candara" panose="020E0502030303020204" pitchFamily="34" charset="0"/>
          </a:endParaRPr>
        </a:p>
      </dsp:txBody>
      <dsp:txXfrm>
        <a:off x="610504" y="416587"/>
        <a:ext cx="9095686" cy="833607"/>
      </dsp:txXfrm>
    </dsp:sp>
    <dsp:sp modelId="{BA1FE18E-C817-4FB2-B5BA-DE3F064946BD}">
      <dsp:nvSpPr>
        <dsp:cNvPr id="0" name=""/>
        <dsp:cNvSpPr/>
      </dsp:nvSpPr>
      <dsp:spPr>
        <a:xfrm>
          <a:off x="89500" y="312386"/>
          <a:ext cx="1042009" cy="1042009"/>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13FACB-E0CB-42F0-8A87-FD8BB5070CF8}">
      <dsp:nvSpPr>
        <dsp:cNvPr id="0" name=""/>
        <dsp:cNvSpPr/>
      </dsp:nvSpPr>
      <dsp:spPr>
        <a:xfrm>
          <a:off x="1088431" y="1667215"/>
          <a:ext cx="8617759" cy="83360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109220" rIns="109220" bIns="109220" numCol="1" spcCol="1270" anchor="ctr" anchorCtr="0">
          <a:noAutofit/>
        </a:bodyPr>
        <a:lstStyle/>
        <a:p>
          <a:pPr lvl="0" algn="l" defTabSz="1911350">
            <a:lnSpc>
              <a:spcPct val="90000"/>
            </a:lnSpc>
            <a:spcBef>
              <a:spcPct val="0"/>
            </a:spcBef>
            <a:spcAft>
              <a:spcPct val="35000"/>
            </a:spcAft>
          </a:pPr>
          <a:r>
            <a:rPr lang="en-US" sz="4300" kern="1200" smtClean="0">
              <a:latin typeface="Candara" panose="020E0502030303020204" pitchFamily="34" charset="0"/>
            </a:rPr>
            <a:t>Architecture modeling</a:t>
          </a:r>
          <a:endParaRPr lang="en-US" sz="4300" kern="1200" dirty="0">
            <a:latin typeface="Candara" panose="020E0502030303020204" pitchFamily="34" charset="0"/>
          </a:endParaRPr>
        </a:p>
      </dsp:txBody>
      <dsp:txXfrm>
        <a:off x="1088431" y="1667215"/>
        <a:ext cx="8617759" cy="833607"/>
      </dsp:txXfrm>
    </dsp:sp>
    <dsp:sp modelId="{CBE29214-0E13-412C-9FEB-E5B6AEF7E183}">
      <dsp:nvSpPr>
        <dsp:cNvPr id="0" name=""/>
        <dsp:cNvSpPr/>
      </dsp:nvSpPr>
      <dsp:spPr>
        <a:xfrm>
          <a:off x="567426" y="1563014"/>
          <a:ext cx="1042009" cy="1042009"/>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C2FBF4-B3B5-43E6-8809-17429E61E489}">
      <dsp:nvSpPr>
        <dsp:cNvPr id="0" name=""/>
        <dsp:cNvSpPr/>
      </dsp:nvSpPr>
      <dsp:spPr>
        <a:xfrm>
          <a:off x="1088431" y="2917843"/>
          <a:ext cx="8617759" cy="83360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109220" rIns="109220" bIns="109220" numCol="1" spcCol="1270" anchor="ctr" anchorCtr="0">
          <a:noAutofit/>
        </a:bodyPr>
        <a:lstStyle/>
        <a:p>
          <a:pPr lvl="0" algn="l" defTabSz="1911350">
            <a:lnSpc>
              <a:spcPct val="90000"/>
            </a:lnSpc>
            <a:spcBef>
              <a:spcPct val="0"/>
            </a:spcBef>
            <a:spcAft>
              <a:spcPct val="35000"/>
            </a:spcAft>
          </a:pPr>
          <a:r>
            <a:rPr lang="en-US" sz="4300" kern="1200" smtClean="0">
              <a:latin typeface="Candara" panose="020E0502030303020204" pitchFamily="34" charset="0"/>
            </a:rPr>
            <a:t>Implementation</a:t>
          </a:r>
          <a:endParaRPr lang="en-US" sz="4300" kern="1200" dirty="0">
            <a:latin typeface="Candara" panose="020E0502030303020204" pitchFamily="34" charset="0"/>
          </a:endParaRPr>
        </a:p>
      </dsp:txBody>
      <dsp:txXfrm>
        <a:off x="1088431" y="2917843"/>
        <a:ext cx="8617759" cy="833607"/>
      </dsp:txXfrm>
    </dsp:sp>
    <dsp:sp modelId="{B719CF71-FDC2-464B-8339-7A2FCEBF00AC}">
      <dsp:nvSpPr>
        <dsp:cNvPr id="0" name=""/>
        <dsp:cNvSpPr/>
      </dsp:nvSpPr>
      <dsp:spPr>
        <a:xfrm>
          <a:off x="567426" y="2813642"/>
          <a:ext cx="1042009" cy="1042009"/>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6B387B-C6FC-48F8-883D-DD78BA0892B8}">
      <dsp:nvSpPr>
        <dsp:cNvPr id="0" name=""/>
        <dsp:cNvSpPr/>
      </dsp:nvSpPr>
      <dsp:spPr>
        <a:xfrm>
          <a:off x="610504" y="4168472"/>
          <a:ext cx="9095686" cy="83360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109220" rIns="109220" bIns="109220" numCol="1" spcCol="1270" anchor="ctr" anchorCtr="0">
          <a:noAutofit/>
        </a:bodyPr>
        <a:lstStyle/>
        <a:p>
          <a:pPr lvl="0" algn="l" defTabSz="1911350">
            <a:lnSpc>
              <a:spcPct val="90000"/>
            </a:lnSpc>
            <a:spcBef>
              <a:spcPct val="0"/>
            </a:spcBef>
            <a:spcAft>
              <a:spcPct val="35000"/>
            </a:spcAft>
          </a:pPr>
          <a:r>
            <a:rPr lang="en-US" sz="4300" kern="1200" smtClean="0">
              <a:latin typeface="Candara" panose="020E0502030303020204" pitchFamily="34" charset="0"/>
            </a:rPr>
            <a:t>Maintenance</a:t>
          </a:r>
          <a:endParaRPr lang="en-US" sz="4300" kern="1200" dirty="0">
            <a:latin typeface="Candara" panose="020E0502030303020204" pitchFamily="34" charset="0"/>
          </a:endParaRPr>
        </a:p>
      </dsp:txBody>
      <dsp:txXfrm>
        <a:off x="610504" y="4168472"/>
        <a:ext cx="9095686" cy="833607"/>
      </dsp:txXfrm>
    </dsp:sp>
    <dsp:sp modelId="{FFEA30F8-9B9D-4031-8CD2-CCEF19B2220B}">
      <dsp:nvSpPr>
        <dsp:cNvPr id="0" name=""/>
        <dsp:cNvSpPr/>
      </dsp:nvSpPr>
      <dsp:spPr>
        <a:xfrm>
          <a:off x="89500" y="4064271"/>
          <a:ext cx="1042009" cy="1042009"/>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3/2/2023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volution of Systems Integration - Java Code Geeks - 202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958312" y="175390"/>
            <a:ext cx="1767229" cy="1709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3/2/2023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3/2/2023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3/2/2023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3/2/2023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3/2/2023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3/2/2023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3/2/2023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3/2/2023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Introduction</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SE495</a:t>
            </a:r>
            <a:r>
              <a:rPr lang="en-US" sz="2800" dirty="0"/>
              <a:t>: Software and Systems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Common Integration Types</a:t>
            </a:r>
            <a:endParaRPr lang="en-US" dirty="0"/>
          </a:p>
        </p:txBody>
      </p:sp>
      <p:sp>
        <p:nvSpPr>
          <p:cNvPr id="3" name="Content Placeholder 2"/>
          <p:cNvSpPr>
            <a:spLocks noGrp="1"/>
          </p:cNvSpPr>
          <p:nvPr>
            <p:ph idx="1"/>
          </p:nvPr>
        </p:nvSpPr>
        <p:spPr/>
        <p:txBody>
          <a:bodyPr>
            <a:normAutofit/>
          </a:bodyPr>
          <a:lstStyle/>
          <a:p>
            <a:r>
              <a:rPr lang="en-US" dirty="0"/>
              <a:t>Electronic Data Interchange (EDI</a:t>
            </a:r>
            <a:r>
              <a:rPr lang="en-US" dirty="0" smtClean="0"/>
              <a:t>)</a:t>
            </a:r>
          </a:p>
          <a:p>
            <a:pPr lvl="1"/>
            <a:r>
              <a:rPr lang="en-US" dirty="0" smtClean="0"/>
              <a:t>Electronic </a:t>
            </a:r>
            <a:r>
              <a:rPr lang="en-US" dirty="0"/>
              <a:t>Data Interchange (EDI) is the automated, computer-to-computer exchange of standard electronic business documents between business partners over a secure, standardized connection</a:t>
            </a:r>
            <a:r>
              <a:rPr lang="en-US" dirty="0" smtClean="0"/>
              <a:t>.</a:t>
            </a:r>
          </a:p>
          <a:p>
            <a:pPr lvl="1"/>
            <a:r>
              <a:rPr lang="en-US" dirty="0"/>
              <a:t>EDI documents are processed by computers and use standard, computer-friendly formats.</a:t>
            </a:r>
          </a:p>
          <a:p>
            <a:pPr lvl="1"/>
            <a:r>
              <a:rPr lang="en-US" dirty="0"/>
              <a:t>Standards describe each piece of data and its format (e.g., type of document, parties involved, actions to take, mmddyy).</a:t>
            </a:r>
          </a:p>
          <a:p>
            <a:pPr lvl="1"/>
            <a:r>
              <a:rPr lang="en-US" dirty="0"/>
              <a:t>Standards eliminate company-to-company variations, allowing each business partner's computer system to speak a common language.</a:t>
            </a:r>
          </a:p>
          <a:p>
            <a:pPr lvl="1"/>
            <a:r>
              <a:rPr lang="en-US" dirty="0" smtClean="0"/>
              <a:t>Popular </a:t>
            </a:r>
            <a:r>
              <a:rPr lang="en-US" dirty="0"/>
              <a:t>standards include: ANSI X12 in the U.S., UN/EDIFACT globally and industry-specific standards, such as HIPAA</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1071446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Common Integration Types</a:t>
            </a:r>
            <a:endParaRPr lang="en-US" dirty="0"/>
          </a:p>
        </p:txBody>
      </p:sp>
      <p:sp>
        <p:nvSpPr>
          <p:cNvPr id="3" name="Content Placeholder 2"/>
          <p:cNvSpPr>
            <a:spLocks noGrp="1"/>
          </p:cNvSpPr>
          <p:nvPr>
            <p:ph idx="1"/>
          </p:nvPr>
        </p:nvSpPr>
        <p:spPr/>
        <p:txBody>
          <a:bodyPr>
            <a:normAutofit/>
          </a:bodyPr>
          <a:lstStyle/>
          <a:p>
            <a:r>
              <a:rPr lang="en-US" dirty="0"/>
              <a:t>Enterprise application integration (EAI)</a:t>
            </a:r>
          </a:p>
          <a:p>
            <a:pPr lvl="1"/>
            <a:r>
              <a:rPr lang="en-US" dirty="0"/>
              <a:t>Goal: unification of different subsystems inside one business </a:t>
            </a:r>
            <a:r>
              <a:rPr lang="en-US" dirty="0" smtClean="0"/>
              <a:t>environment</a:t>
            </a:r>
          </a:p>
          <a:p>
            <a:pPr lvl="1"/>
            <a:r>
              <a:rPr lang="en-US" dirty="0" smtClean="0"/>
              <a:t>While </a:t>
            </a:r>
            <a:r>
              <a:rPr lang="en-US" dirty="0"/>
              <a:t>growing, companies incorporate more and more enterprise applications to streamline their front- and back-office processes. </a:t>
            </a:r>
            <a:endParaRPr lang="en-US" dirty="0" smtClean="0"/>
          </a:p>
          <a:p>
            <a:pPr lvl="1"/>
            <a:r>
              <a:rPr lang="en-US" dirty="0" smtClean="0"/>
              <a:t>These </a:t>
            </a:r>
            <a:r>
              <a:rPr lang="en-US" dirty="0"/>
              <a:t>applications often share no points of convergence and accumulate huge volumes of data separately. </a:t>
            </a:r>
            <a:endParaRPr lang="en-US" dirty="0" smtClean="0"/>
          </a:p>
          <a:p>
            <a:pPr lvl="1"/>
            <a:r>
              <a:rPr lang="en-US" dirty="0" smtClean="0"/>
              <a:t>Enterprise </a:t>
            </a:r>
            <a:r>
              <a:rPr lang="en-US" dirty="0"/>
              <a:t>application integration (EAI) brings all functions into one business chain and automates real-time data exchange between different </a:t>
            </a:r>
            <a:r>
              <a:rPr lang="en-US" dirty="0" smtClean="0"/>
              <a:t>applications.</a:t>
            </a:r>
          </a:p>
          <a:p>
            <a:pPr lvl="1"/>
            <a:r>
              <a:rPr lang="en-US" dirty="0" smtClean="0"/>
              <a:t>Example</a:t>
            </a:r>
            <a:r>
              <a:rPr lang="en-US" dirty="0"/>
              <a:t>: creating one ecosystem for accounting, human resources information, inventory management, enterprise resource planning (ERP), and CRM systems of a company.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2429161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Common Integration Types</a:t>
            </a:r>
            <a:endParaRPr lang="en-US" dirty="0"/>
          </a:p>
        </p:txBody>
      </p:sp>
      <p:sp>
        <p:nvSpPr>
          <p:cNvPr id="3" name="Content Placeholder 2"/>
          <p:cNvSpPr>
            <a:spLocks noGrp="1"/>
          </p:cNvSpPr>
          <p:nvPr>
            <p:ph idx="1"/>
          </p:nvPr>
        </p:nvSpPr>
        <p:spPr/>
        <p:txBody>
          <a:bodyPr>
            <a:normAutofit/>
          </a:bodyPr>
          <a:lstStyle/>
          <a:p>
            <a:r>
              <a:rPr lang="en-US" dirty="0"/>
              <a:t>Third-party system integration</a:t>
            </a:r>
          </a:p>
          <a:p>
            <a:pPr lvl="1"/>
            <a:r>
              <a:rPr lang="en-US" dirty="0"/>
              <a:t>Goal: expanding functionality of the existing </a:t>
            </a:r>
            <a:r>
              <a:rPr lang="en-US" dirty="0" smtClean="0"/>
              <a:t>system</a:t>
            </a:r>
          </a:p>
          <a:p>
            <a:pPr lvl="1"/>
            <a:r>
              <a:rPr lang="en-US" dirty="0" smtClean="0"/>
              <a:t>Integration </a:t>
            </a:r>
            <a:r>
              <a:rPr lang="en-US" dirty="0"/>
              <a:t>of third-party tools is a great option when your business needs new functionality but can’t afford custom software development or just has no time to wait for features to be built from </a:t>
            </a:r>
            <a:r>
              <a:rPr lang="en-US" dirty="0" smtClean="0"/>
              <a:t>scratch.</a:t>
            </a:r>
          </a:p>
          <a:p>
            <a:pPr lvl="1"/>
            <a:r>
              <a:rPr lang="en-US" dirty="0" smtClean="0"/>
              <a:t>Example</a:t>
            </a:r>
            <a:r>
              <a:rPr lang="en-US" dirty="0"/>
              <a:t>: integrating an existing application with online payment systems (PayPal, </a:t>
            </a:r>
            <a:r>
              <a:rPr lang="en-US" dirty="0" err="1"/>
              <a:t>WebMoney</a:t>
            </a:r>
            <a:r>
              <a:rPr lang="en-US" dirty="0"/>
              <a:t>), social media (Facebook, LinkedIn), online video streaming services (YouTube), etc.</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903370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a:t>
            </a:r>
            <a:r>
              <a:rPr lang="en-US" dirty="0" smtClean="0"/>
              <a:t>Models</a:t>
            </a:r>
            <a:endParaRPr lang="en-US" dirty="0"/>
          </a:p>
        </p:txBody>
      </p:sp>
      <p:sp>
        <p:nvSpPr>
          <p:cNvPr id="3" name="Content Placeholder 2"/>
          <p:cNvSpPr>
            <a:spLocks noGrp="1"/>
          </p:cNvSpPr>
          <p:nvPr>
            <p:ph idx="1"/>
          </p:nvPr>
        </p:nvSpPr>
        <p:spPr/>
        <p:txBody>
          <a:bodyPr>
            <a:normAutofit/>
          </a:bodyPr>
          <a:lstStyle/>
          <a:p>
            <a:r>
              <a:rPr lang="en-US" dirty="0"/>
              <a:t>As for typical system integration </a:t>
            </a:r>
            <a:r>
              <a:rPr lang="en-US" dirty="0" smtClean="0"/>
              <a:t>models, </a:t>
            </a:r>
            <a:r>
              <a:rPr lang="en-US" dirty="0"/>
              <a:t>they can be divided into the following different categories:</a:t>
            </a:r>
          </a:p>
          <a:p>
            <a:pPr lvl="1"/>
            <a:r>
              <a:rPr lang="en-US" dirty="0" smtClean="0"/>
              <a:t>Point-to-Point </a:t>
            </a:r>
            <a:r>
              <a:rPr lang="en-US" dirty="0" smtClean="0"/>
              <a:t>Integration</a:t>
            </a:r>
          </a:p>
          <a:p>
            <a:pPr lvl="1"/>
            <a:r>
              <a:rPr lang="en-US" dirty="0"/>
              <a:t>Hub-and-spoke </a:t>
            </a:r>
            <a:r>
              <a:rPr lang="en-US" dirty="0" smtClean="0"/>
              <a:t>model</a:t>
            </a:r>
          </a:p>
          <a:p>
            <a:pPr lvl="1"/>
            <a:r>
              <a:rPr lang="en-US" dirty="0"/>
              <a:t>Enterprise Service Bus (ESB) model</a:t>
            </a:r>
          </a:p>
          <a:p>
            <a:pPr lvl="1"/>
            <a:r>
              <a:rPr lang="en-US" dirty="0" smtClean="0"/>
              <a:t>Vertical </a:t>
            </a:r>
            <a:r>
              <a:rPr lang="en-US" dirty="0"/>
              <a:t>Integration</a:t>
            </a:r>
          </a:p>
          <a:p>
            <a:pPr lvl="1"/>
            <a:r>
              <a:rPr lang="en-US" dirty="0"/>
              <a:t>Star Integration</a:t>
            </a:r>
          </a:p>
          <a:p>
            <a:pPr lvl="1"/>
            <a:r>
              <a:rPr lang="en-US" dirty="0"/>
              <a:t>Horizontal Integration </a:t>
            </a:r>
          </a:p>
          <a:p>
            <a:pPr lvl="1"/>
            <a:r>
              <a:rPr lang="en-US" dirty="0"/>
              <a:t>Common Data Format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51079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Point-to-Point Integration</a:t>
            </a:r>
          </a:p>
        </p:txBody>
      </p:sp>
      <p:sp>
        <p:nvSpPr>
          <p:cNvPr id="3" name="Content Placeholder 2"/>
          <p:cNvSpPr>
            <a:spLocks noGrp="1"/>
          </p:cNvSpPr>
          <p:nvPr>
            <p:ph idx="1"/>
          </p:nvPr>
        </p:nvSpPr>
        <p:spPr/>
        <p:txBody>
          <a:bodyPr>
            <a:normAutofit/>
          </a:bodyPr>
          <a:lstStyle/>
          <a:p>
            <a:r>
              <a:rPr lang="en-US" dirty="0"/>
              <a:t>P</a:t>
            </a:r>
            <a:r>
              <a:rPr lang="en-US" dirty="0" smtClean="0"/>
              <a:t>oint-to-point connects </a:t>
            </a:r>
            <a:r>
              <a:rPr lang="en-US" dirty="0"/>
              <a:t>a system to another system for them to function together. </a:t>
            </a:r>
            <a:endParaRPr lang="en-US" dirty="0" smtClean="0"/>
          </a:p>
          <a:p>
            <a:r>
              <a:rPr lang="en-US" dirty="0" smtClean="0"/>
              <a:t>Typically</a:t>
            </a:r>
            <a:r>
              <a:rPr lang="en-US" dirty="0"/>
              <a:t>, such point-to-point integration handles only one function and does not involve any complex business logic. </a:t>
            </a:r>
            <a:endParaRPr lang="en-US" dirty="0" smtClean="0"/>
          </a:p>
          <a:p>
            <a:r>
              <a:rPr lang="en-US" dirty="0" smtClean="0"/>
              <a:t>Many </a:t>
            </a:r>
            <a:r>
              <a:rPr lang="en-US" dirty="0"/>
              <a:t>cloud-based applications offer these types of point-to-point integrations as productized, “out of the box” integration modules for the most common IT systems.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1902840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Point-to-Point Integration</a:t>
            </a:r>
          </a:p>
        </p:txBody>
      </p:sp>
      <p:sp>
        <p:nvSpPr>
          <p:cNvPr id="3" name="Content Placeholder 2"/>
          <p:cNvSpPr>
            <a:spLocks noGrp="1"/>
          </p:cNvSpPr>
          <p:nvPr>
            <p:ph idx="1"/>
          </p:nvPr>
        </p:nvSpPr>
        <p:spPr/>
        <p:txBody>
          <a:bodyPr>
            <a:normAutofit/>
          </a:bodyPr>
          <a:lstStyle/>
          <a:p>
            <a:r>
              <a:rPr lang="en-US" dirty="0" smtClean="0"/>
              <a:t>P2P </a:t>
            </a:r>
            <a:r>
              <a:rPr lang="en-US" dirty="0"/>
              <a:t>is the architectural pattern in which every system is directly connected to all other systems and apps it needs to work in tandem and share information with. </a:t>
            </a:r>
            <a:endParaRPr lang="en-US" dirty="0" smtClean="0"/>
          </a:p>
          <a:p>
            <a:r>
              <a:rPr lang="en-US" dirty="0" smtClean="0"/>
              <a:t>This </a:t>
            </a:r>
            <a:r>
              <a:rPr lang="en-US" dirty="0"/>
              <a:t>model can be realized via APIs, </a:t>
            </a:r>
            <a:r>
              <a:rPr lang="en-US" dirty="0" err="1"/>
              <a:t>webhooks</a:t>
            </a:r>
            <a:r>
              <a:rPr lang="en-US" dirty="0"/>
              <a:t>, or custom code.</a:t>
            </a:r>
          </a:p>
          <a:p>
            <a:r>
              <a:rPr lang="en-US" dirty="0" smtClean="0"/>
              <a:t>With </a:t>
            </a:r>
            <a:r>
              <a:rPr lang="en-US" dirty="0"/>
              <a:t>a point-to-point connection, data is extracted from one system, modified or formatted, and then sent to another system. </a:t>
            </a:r>
            <a:endParaRPr lang="en-US" dirty="0" smtClean="0"/>
          </a:p>
          <a:p>
            <a:r>
              <a:rPr lang="en-US" dirty="0" smtClean="0"/>
              <a:t>Each </a:t>
            </a:r>
            <a:r>
              <a:rPr lang="en-US" dirty="0"/>
              <a:t>application implements all the logic for data translation, transformation, and routing, taking into account the protocols and supported data models of other integrated components.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1223318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Hub-and-spoke model</a:t>
            </a:r>
            <a:endParaRPr lang="en-US" dirty="0"/>
          </a:p>
        </p:txBody>
      </p:sp>
      <p:sp>
        <p:nvSpPr>
          <p:cNvPr id="3" name="Content Placeholder 2"/>
          <p:cNvSpPr>
            <a:spLocks noGrp="1"/>
          </p:cNvSpPr>
          <p:nvPr>
            <p:ph idx="1"/>
          </p:nvPr>
        </p:nvSpPr>
        <p:spPr/>
        <p:txBody>
          <a:bodyPr>
            <a:normAutofit/>
          </a:bodyPr>
          <a:lstStyle/>
          <a:p>
            <a:r>
              <a:rPr lang="en-US" dirty="0"/>
              <a:t>The hub-and-spoke model is a more advanced type of integration architecture that addresses the issues of point-to-point and helps to avoid the star/spaghetti mess. </a:t>
            </a:r>
            <a:endParaRPr lang="en-US" dirty="0" smtClean="0"/>
          </a:p>
          <a:p>
            <a:r>
              <a:rPr lang="en-US" dirty="0" smtClean="0"/>
              <a:t>The </a:t>
            </a:r>
            <a:r>
              <a:rPr lang="en-US" dirty="0"/>
              <a:t>connections between all subsystems are handled by a central hub (message broker), so they don’t communicate with each other directly.</a:t>
            </a:r>
          </a:p>
          <a:p>
            <a:r>
              <a:rPr lang="en-US" dirty="0" smtClean="0"/>
              <a:t>The </a:t>
            </a:r>
            <a:r>
              <a:rPr lang="en-US" dirty="0"/>
              <a:t>hub serves as a message-oriented middleware with a centralized integration engine to translate operations into a single canonical language and route messages to the right destinations. </a:t>
            </a:r>
            <a:endParaRPr lang="en-US" dirty="0" smtClean="0"/>
          </a:p>
          <a:p>
            <a:r>
              <a:rPr lang="en-US" dirty="0" smtClean="0"/>
              <a:t>The </a:t>
            </a:r>
            <a:r>
              <a:rPr lang="en-US" dirty="0"/>
              <a:t>spokes (adapters) connecting the hub to the subsystems are managed individually.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2660631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Service Bus (ESB</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a:t>The ESB architecture involves the creation of a separate specialized subsystem — an enterprise service bus — that serves as a common user interface layer connecting other subsystems.</a:t>
            </a:r>
          </a:p>
          <a:p>
            <a:r>
              <a:rPr lang="en-US" dirty="0" smtClean="0"/>
              <a:t>The </a:t>
            </a:r>
            <a:r>
              <a:rPr lang="en-US" dirty="0"/>
              <a:t>ESB can be described as a set of middleware services that glue multiple systems, serving as a messaging backbone. </a:t>
            </a:r>
            <a:endParaRPr lang="en-US" dirty="0" smtClean="0"/>
          </a:p>
          <a:p>
            <a:r>
              <a:rPr lang="en-US" dirty="0" smtClean="0"/>
              <a:t>In </a:t>
            </a:r>
            <a:r>
              <a:rPr lang="en-US" dirty="0"/>
              <a:t>contrast to hub-and-spoke with a single centralized integration engine, in ESB, each system is supplied with a separate integration engine and an adapter that translates a message into the canonical format and back into the destination supported format. </a:t>
            </a:r>
            <a:endParaRPr lang="en-US" dirty="0" smtClean="0"/>
          </a:p>
          <a:p>
            <a:r>
              <a:rPr lang="en-US" dirty="0" smtClean="0"/>
              <a:t>Initially </a:t>
            </a:r>
            <a:r>
              <a:rPr lang="en-US" dirty="0"/>
              <a:t>designed to bridge complex internal systems of large enterprises, ESBs can work with cloud services too.</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253314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Vertical </a:t>
            </a:r>
            <a:r>
              <a:rPr lang="en-US" dirty="0"/>
              <a:t>Integration</a:t>
            </a:r>
          </a:p>
        </p:txBody>
      </p:sp>
      <p:sp>
        <p:nvSpPr>
          <p:cNvPr id="3" name="Content Placeholder 2"/>
          <p:cNvSpPr>
            <a:spLocks noGrp="1"/>
          </p:cNvSpPr>
          <p:nvPr>
            <p:ph idx="1"/>
          </p:nvPr>
        </p:nvSpPr>
        <p:spPr/>
        <p:txBody>
          <a:bodyPr>
            <a:normAutofit/>
          </a:bodyPr>
          <a:lstStyle/>
          <a:p>
            <a:r>
              <a:rPr lang="en-US" dirty="0" smtClean="0"/>
              <a:t>The </a:t>
            </a:r>
            <a:r>
              <a:rPr lang="en-US" dirty="0"/>
              <a:t>system components (sub-systems) are integrated by creating functional "silos", beginning with the basic bottom function upward. </a:t>
            </a:r>
            <a:endParaRPr lang="en-US" dirty="0" smtClean="0"/>
          </a:p>
          <a:p>
            <a:r>
              <a:rPr lang="en-US" dirty="0" smtClean="0"/>
              <a:t>This </a:t>
            </a:r>
            <a:r>
              <a:rPr lang="en-US" dirty="0"/>
              <a:t>is normally a relatively simple and easy method that only involves a limited number of systems (more than two), but on the other hand, this integration method is quite rigid and more difficult to manage in the long term as any new functionality will require its own functional ”silo”. </a:t>
            </a:r>
            <a:endParaRPr lang="en-US" dirty="0" smtClean="0"/>
          </a:p>
          <a:p>
            <a:r>
              <a:rPr lang="en-US" dirty="0" smtClean="0"/>
              <a:t>Still</a:t>
            </a:r>
            <a:r>
              <a:rPr lang="en-US" dirty="0"/>
              <a:t>, this method can be used effectively to create simple integrations that only need to address a single function.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2334092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 </a:t>
            </a:r>
            <a:r>
              <a:rPr lang="en-US" dirty="0"/>
              <a:t>Integration</a:t>
            </a:r>
          </a:p>
        </p:txBody>
      </p:sp>
      <p:sp>
        <p:nvSpPr>
          <p:cNvPr id="3" name="Content Placeholder 2"/>
          <p:cNvSpPr>
            <a:spLocks noGrp="1"/>
          </p:cNvSpPr>
          <p:nvPr>
            <p:ph idx="1"/>
          </p:nvPr>
        </p:nvSpPr>
        <p:spPr/>
        <p:txBody>
          <a:bodyPr>
            <a:normAutofit/>
          </a:bodyPr>
          <a:lstStyle/>
          <a:p>
            <a:r>
              <a:rPr lang="en-US" dirty="0"/>
              <a:t>Star integration means a system where each sub-system is connected with other sub-systems using point-to-point connections. </a:t>
            </a:r>
            <a:endParaRPr lang="en-US" dirty="0" smtClean="0"/>
          </a:p>
          <a:p>
            <a:r>
              <a:rPr lang="en-US" dirty="0" smtClean="0"/>
              <a:t>This </a:t>
            </a:r>
            <a:r>
              <a:rPr lang="en-US" dirty="0"/>
              <a:t>allows for more functionality, but as the number of integrated systems increases, the number of integrations also increases significantly, and the management of the integrations becomes very demanding. </a:t>
            </a:r>
            <a:endParaRPr lang="en-US" dirty="0" smtClean="0"/>
          </a:p>
          <a:p>
            <a:r>
              <a:rPr lang="en-US" dirty="0" smtClean="0"/>
              <a:t>As </a:t>
            </a:r>
            <a:r>
              <a:rPr lang="en-US" dirty="0"/>
              <a:t>an example, connecting ten systems to each other using this method will require 45 separate integrations, and every time there is a change in one system, nine connections may need to be re-done as well. </a:t>
            </a:r>
            <a:endParaRPr lang="en-US" dirty="0" smtClean="0"/>
          </a:p>
          <a:p>
            <a:r>
              <a:rPr lang="en-US" dirty="0" smtClean="0"/>
              <a:t>Sometimes </a:t>
            </a:r>
            <a:r>
              <a:rPr lang="en-US" dirty="0"/>
              <a:t>Star Integration is there for also referred to as "Spaghetti Integration" as an analogy to “Spaghetti code”.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1385202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a:lnSpc>
                <a:spcPct val="100000"/>
              </a:lnSpc>
            </a:pPr>
            <a:r>
              <a:rPr lang="en-US" dirty="0" smtClean="0"/>
              <a:t>Introduction</a:t>
            </a:r>
          </a:p>
          <a:p>
            <a:pPr>
              <a:lnSpc>
                <a:spcPct val="100000"/>
              </a:lnSpc>
            </a:pPr>
            <a:r>
              <a:rPr lang="en-US" dirty="0"/>
              <a:t>Integrated system vs. Legacy System</a:t>
            </a:r>
            <a:endParaRPr lang="en-US" dirty="0" smtClean="0"/>
          </a:p>
          <a:p>
            <a:pPr>
              <a:lnSpc>
                <a:spcPct val="100000"/>
              </a:lnSpc>
            </a:pPr>
            <a:r>
              <a:rPr lang="en-US" dirty="0"/>
              <a:t>Integration type</a:t>
            </a:r>
            <a:endParaRPr lang="en-US" dirty="0" smtClean="0"/>
          </a:p>
          <a:p>
            <a:pPr>
              <a:lnSpc>
                <a:spcPct val="100000"/>
              </a:lnSpc>
            </a:pPr>
            <a:r>
              <a:rPr lang="en-US" dirty="0"/>
              <a:t>Integration Architecture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Horizontal </a:t>
            </a:r>
            <a:r>
              <a:rPr lang="en-US" dirty="0"/>
              <a:t>Integration</a:t>
            </a:r>
          </a:p>
        </p:txBody>
      </p:sp>
      <p:sp>
        <p:nvSpPr>
          <p:cNvPr id="3" name="Content Placeholder 2"/>
          <p:cNvSpPr>
            <a:spLocks noGrp="1"/>
          </p:cNvSpPr>
          <p:nvPr>
            <p:ph idx="1"/>
          </p:nvPr>
        </p:nvSpPr>
        <p:spPr/>
        <p:txBody>
          <a:bodyPr>
            <a:normAutofit/>
          </a:bodyPr>
          <a:lstStyle/>
          <a:p>
            <a:r>
              <a:rPr lang="en-US" dirty="0"/>
              <a:t>In horizontal integration, a separate sub-system is used as a common interface layer between all sub-systems.  </a:t>
            </a:r>
            <a:endParaRPr lang="en-US" dirty="0" smtClean="0"/>
          </a:p>
          <a:p>
            <a:r>
              <a:rPr lang="en-US" dirty="0" smtClean="0"/>
              <a:t>Very </a:t>
            </a:r>
            <a:r>
              <a:rPr lang="en-US" dirty="0"/>
              <a:t>often, this layer is referred to as an Enterprise Service Bus (ESB).  </a:t>
            </a:r>
            <a:endParaRPr lang="en-US" dirty="0" smtClean="0"/>
          </a:p>
          <a:p>
            <a:r>
              <a:rPr lang="en-US" dirty="0" smtClean="0"/>
              <a:t>This </a:t>
            </a:r>
            <a:r>
              <a:rPr lang="en-US" dirty="0"/>
              <a:t>method allows each sub-system to have just one single interface to communicate with all the other sub-systems connected to the common interface layer (i.e., with ten systems, there are only ten connections).  </a:t>
            </a:r>
            <a:endParaRPr lang="en-US" dirty="0" smtClean="0"/>
          </a:p>
          <a:p>
            <a:r>
              <a:rPr lang="en-US" dirty="0" smtClean="0"/>
              <a:t>The </a:t>
            </a:r>
            <a:r>
              <a:rPr lang="en-US" dirty="0"/>
              <a:t>benefit of this method is also that each sub-system can be changed or even replaced without having to redo the interfaces of any other systems.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1888378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Data Format integration</a:t>
            </a:r>
          </a:p>
        </p:txBody>
      </p:sp>
      <p:sp>
        <p:nvSpPr>
          <p:cNvPr id="3" name="Content Placeholder 2"/>
          <p:cNvSpPr>
            <a:spLocks noGrp="1"/>
          </p:cNvSpPr>
          <p:nvPr>
            <p:ph idx="1"/>
          </p:nvPr>
        </p:nvSpPr>
        <p:spPr/>
        <p:txBody>
          <a:bodyPr>
            <a:normAutofit/>
          </a:bodyPr>
          <a:lstStyle/>
          <a:p>
            <a:r>
              <a:rPr lang="en-US" dirty="0"/>
              <a:t>Integrating different IT systems into each other usually requires that the data coming out from one system needs to be transformed into a different data format used by the receiving system.  </a:t>
            </a:r>
            <a:endParaRPr lang="en-US" dirty="0" smtClean="0"/>
          </a:p>
          <a:p>
            <a:r>
              <a:rPr lang="en-US" dirty="0" smtClean="0"/>
              <a:t>As </a:t>
            </a:r>
            <a:r>
              <a:rPr lang="en-US" dirty="0"/>
              <a:t>with the Star Integration, if each transformation needs to be done system-by-system basis, the number of data transformations increases significantly and becomes a high-maintenance task.  </a:t>
            </a:r>
            <a:endParaRPr lang="en-US" dirty="0" smtClean="0"/>
          </a:p>
          <a:p>
            <a:r>
              <a:rPr lang="en-US" dirty="0" smtClean="0"/>
              <a:t>To </a:t>
            </a:r>
            <a:r>
              <a:rPr lang="en-US" dirty="0"/>
              <a:t>overcome this problem, the common data format approach allows each system to do only one data conversion from its native format to the common (and vice versa).  </a:t>
            </a:r>
            <a:endParaRPr lang="en-US" dirty="0" smtClean="0"/>
          </a:p>
          <a:p>
            <a:r>
              <a:rPr lang="en-US" dirty="0" smtClean="0"/>
              <a:t>This </a:t>
            </a:r>
            <a:r>
              <a:rPr lang="en-US" dirty="0"/>
              <a:t>way, the number of required data transformations is just as high as the number of the sub-system.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1635272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System for Value Delivery</a:t>
            </a:r>
            <a:endParaRPr lang="en-US" dirty="0"/>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22</a:t>
            </a:fld>
            <a:endParaRPr lang="en-US"/>
          </a:p>
        </p:txBody>
      </p:sp>
    </p:spTree>
    <p:extLst>
      <p:ext uri="{BB962C8B-B14F-4D97-AF65-F5344CB8AC3E}">
        <p14:creationId xmlns:p14="http://schemas.microsoft.com/office/powerpoint/2010/main" val="4075390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a:t>
            </a:r>
            <a:r>
              <a:rPr lang="en-US" dirty="0" smtClean="0"/>
              <a:t>System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a:t>
            </a:r>
            <a:r>
              <a:rPr lang="en-US" dirty="0"/>
              <a:t>legacy </a:t>
            </a:r>
            <a:r>
              <a:rPr lang="en-US" dirty="0" smtClean="0"/>
              <a:t>system </a:t>
            </a:r>
            <a:r>
              <a:rPr lang="en-US" dirty="0"/>
              <a:t>refers to outdated </a:t>
            </a:r>
            <a:r>
              <a:rPr lang="en-US" dirty="0" smtClean="0"/>
              <a:t>computer systems</a:t>
            </a:r>
            <a:r>
              <a:rPr lang="en-US" dirty="0"/>
              <a:t>, programming languages or application software that are used </a:t>
            </a:r>
            <a:r>
              <a:rPr lang="en-US" dirty="0" smtClean="0"/>
              <a:t>instead of </a:t>
            </a:r>
            <a:r>
              <a:rPr lang="en-US" dirty="0"/>
              <a:t>available upgraded versions</a:t>
            </a:r>
            <a:r>
              <a:rPr lang="en-US" dirty="0" smtClean="0"/>
              <a:t>.</a:t>
            </a:r>
          </a:p>
          <a:p>
            <a:r>
              <a:rPr lang="en-US" dirty="0" smtClean="0"/>
              <a:t>A </a:t>
            </a:r>
            <a:r>
              <a:rPr lang="en-US" dirty="0"/>
              <a:t>legacy system is not necessarily defined by age</a:t>
            </a:r>
            <a:r>
              <a:rPr lang="en-US" dirty="0" smtClean="0"/>
              <a:t>.</a:t>
            </a:r>
          </a:p>
          <a:p>
            <a:pPr lvl="1"/>
            <a:r>
              <a:rPr lang="en-US" dirty="0" smtClean="0"/>
              <a:t>Legacy </a:t>
            </a:r>
            <a:r>
              <a:rPr lang="en-US" dirty="0"/>
              <a:t>may refer to lack of vendor support </a:t>
            </a:r>
            <a:r>
              <a:rPr lang="en-US" dirty="0" smtClean="0"/>
              <a:t>or</a:t>
            </a:r>
          </a:p>
          <a:p>
            <a:pPr lvl="1"/>
            <a:r>
              <a:rPr lang="en-US" dirty="0" smtClean="0"/>
              <a:t>A </a:t>
            </a:r>
            <a:r>
              <a:rPr lang="en-US" dirty="0"/>
              <a:t>system's incapacity to meet organizational requirements. For example, a </a:t>
            </a:r>
            <a:r>
              <a:rPr lang="en-US" dirty="0" smtClean="0"/>
              <a:t>large mainframe </a:t>
            </a:r>
            <a:r>
              <a:rPr lang="en-US" dirty="0"/>
              <a:t>may use a 64-bit Java, while a Linux platform might utilize code from the1960s</a:t>
            </a:r>
            <a:r>
              <a:rPr lang="en-US" dirty="0" smtClean="0"/>
              <a:t>.</a:t>
            </a:r>
          </a:p>
          <a:p>
            <a:pPr lvl="1"/>
            <a:r>
              <a:rPr lang="en-US" dirty="0" smtClean="0"/>
              <a:t>Legacy </a:t>
            </a:r>
            <a:r>
              <a:rPr lang="en-US" dirty="0"/>
              <a:t>conditions refer to a system's difficulty (or inability) to be maintained, </a:t>
            </a:r>
            <a:r>
              <a:rPr lang="en-US" dirty="0" smtClean="0"/>
              <a:t>supported or </a:t>
            </a:r>
            <a:r>
              <a:rPr lang="en-US" dirty="0"/>
              <a:t>improved. A legacy system is usually incompatible with newly purchased systems</a:t>
            </a:r>
            <a:r>
              <a:rPr lang="en-US" dirty="0" smtClean="0"/>
              <a:t>.</a:t>
            </a:r>
          </a:p>
          <a:p>
            <a:r>
              <a:rPr lang="en-US" dirty="0" smtClean="0"/>
              <a:t>An </a:t>
            </a:r>
            <a:r>
              <a:rPr lang="en-US" dirty="0"/>
              <a:t>organization might continue to use legacy systems for a wide range </a:t>
            </a:r>
            <a:r>
              <a:rPr lang="en-US" dirty="0" smtClean="0"/>
              <a:t>of reasons</a:t>
            </a:r>
            <a:r>
              <a:rPr lang="en-US" dirty="0"/>
              <a:t>, such as the following</a:t>
            </a:r>
            <a:r>
              <a:rPr lang="en-US" dirty="0" smtClean="0"/>
              <a:t>:</a:t>
            </a:r>
          </a:p>
          <a:p>
            <a:pPr lvl="1"/>
            <a:r>
              <a:rPr lang="en-US" dirty="0" smtClean="0"/>
              <a:t>"</a:t>
            </a:r>
            <a:r>
              <a:rPr lang="en-US" dirty="0"/>
              <a:t>If it is not broken." The system might work adequately</a:t>
            </a:r>
            <a:r>
              <a:rPr lang="en-US" dirty="0" smtClean="0"/>
              <a:t>.</a:t>
            </a:r>
          </a:p>
          <a:p>
            <a:pPr lvl="1"/>
            <a:r>
              <a:rPr lang="en-US" dirty="0" smtClean="0"/>
              <a:t>The </a:t>
            </a:r>
            <a:r>
              <a:rPr lang="en-US" dirty="0"/>
              <a:t>system is complex, and documentation is poor. Simply defining scope can </a:t>
            </a:r>
            <a:r>
              <a:rPr lang="en-US" dirty="0" smtClean="0"/>
              <a:t>be difficult.</a:t>
            </a:r>
          </a:p>
          <a:p>
            <a:pPr lvl="1"/>
            <a:r>
              <a:rPr lang="en-US" dirty="0" smtClean="0"/>
              <a:t>A </a:t>
            </a:r>
            <a:r>
              <a:rPr lang="en-US" dirty="0"/>
              <a:t>redesign is costly, due to complexity or monolithic architecture.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4168407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system vs. Legacy system</a:t>
            </a:r>
          </a:p>
        </p:txBody>
      </p:sp>
      <p:sp>
        <p:nvSpPr>
          <p:cNvPr id="3" name="Content Placeholder 2"/>
          <p:cNvSpPr>
            <a:spLocks noGrp="1"/>
          </p:cNvSpPr>
          <p:nvPr>
            <p:ph idx="1"/>
          </p:nvPr>
        </p:nvSpPr>
        <p:spPr/>
        <p:txBody>
          <a:bodyPr>
            <a:normAutofit/>
          </a:bodyPr>
          <a:lstStyle/>
          <a:p>
            <a:r>
              <a:rPr lang="en-US" dirty="0"/>
              <a:t>Integrated </a:t>
            </a:r>
            <a:r>
              <a:rPr lang="en-US" dirty="0" smtClean="0"/>
              <a:t>system</a:t>
            </a:r>
          </a:p>
          <a:p>
            <a:pPr lvl="1"/>
            <a:r>
              <a:rPr lang="en-US" dirty="0" smtClean="0"/>
              <a:t>Technology </a:t>
            </a:r>
            <a:r>
              <a:rPr lang="en-US" dirty="0"/>
              <a:t>dependency: independent of </a:t>
            </a:r>
            <a:r>
              <a:rPr lang="en-US" dirty="0" smtClean="0"/>
              <a:t>platforms, programming languages, database programming, database </a:t>
            </a:r>
            <a:r>
              <a:rPr lang="en-US" dirty="0"/>
              <a:t>schema and </a:t>
            </a:r>
            <a:r>
              <a:rPr lang="en-US" dirty="0" err="1" smtClean="0"/>
              <a:t>etc</a:t>
            </a:r>
            <a:endParaRPr lang="en-US" dirty="0" smtClean="0"/>
          </a:p>
          <a:p>
            <a:pPr lvl="1"/>
            <a:r>
              <a:rPr lang="en-US" dirty="0" smtClean="0"/>
              <a:t>Competitive </a:t>
            </a:r>
            <a:r>
              <a:rPr lang="en-US" dirty="0"/>
              <a:t>advantage: integrated system let </a:t>
            </a:r>
            <a:r>
              <a:rPr lang="en-US" dirty="0" smtClean="0"/>
              <a:t>an organization </a:t>
            </a:r>
            <a:r>
              <a:rPr lang="en-US" dirty="0"/>
              <a:t>be </a:t>
            </a:r>
            <a:r>
              <a:rPr lang="en-US" dirty="0" smtClean="0"/>
              <a:t>competitive in </a:t>
            </a:r>
            <a:r>
              <a:rPr lang="en-US" dirty="0"/>
              <a:t>a time in </a:t>
            </a:r>
            <a:r>
              <a:rPr lang="en-US" dirty="0" smtClean="0"/>
              <a:t>which Technology </a:t>
            </a:r>
            <a:r>
              <a:rPr lang="en-US" dirty="0"/>
              <a:t>is changed from time to time, </a:t>
            </a:r>
            <a:r>
              <a:rPr lang="en-US" dirty="0" smtClean="0"/>
              <a:t>growing needs </a:t>
            </a:r>
            <a:r>
              <a:rPr lang="en-US" dirty="0"/>
              <a:t>for information availability and accessibility </a:t>
            </a:r>
            <a:r>
              <a:rPr lang="en-US" dirty="0" smtClean="0"/>
              <a:t>is happened</a:t>
            </a:r>
            <a:r>
              <a:rPr lang="en-US" dirty="0"/>
              <a:t>, and </a:t>
            </a:r>
            <a:r>
              <a:rPr lang="en-US" dirty="0" err="1" smtClean="0"/>
              <a:t>etc</a:t>
            </a:r>
            <a:endParaRPr lang="en-US" dirty="0" smtClean="0"/>
          </a:p>
          <a:p>
            <a:pPr lvl="1"/>
            <a:r>
              <a:rPr lang="en-US" dirty="0" smtClean="0"/>
              <a:t>Integrated </a:t>
            </a:r>
            <a:r>
              <a:rPr lang="en-US" dirty="0"/>
              <a:t>system </a:t>
            </a:r>
            <a:r>
              <a:rPr lang="en-US" dirty="0" smtClean="0"/>
              <a:t>designed with consideration modification and evolution to meet new and constantly </a:t>
            </a:r>
            <a:r>
              <a:rPr lang="en-US" dirty="0"/>
              <a:t>changing business requirements.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3269652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system vs. Legacy system</a:t>
            </a:r>
          </a:p>
        </p:txBody>
      </p:sp>
      <p:sp>
        <p:nvSpPr>
          <p:cNvPr id="3" name="Content Placeholder 2"/>
          <p:cNvSpPr>
            <a:spLocks noGrp="1"/>
          </p:cNvSpPr>
          <p:nvPr>
            <p:ph idx="1"/>
          </p:nvPr>
        </p:nvSpPr>
        <p:spPr/>
        <p:txBody>
          <a:bodyPr>
            <a:normAutofit/>
          </a:bodyPr>
          <a:lstStyle/>
          <a:p>
            <a:r>
              <a:rPr lang="en-US" dirty="0"/>
              <a:t>Integrated </a:t>
            </a:r>
            <a:r>
              <a:rPr lang="en-US" dirty="0" smtClean="0"/>
              <a:t>system</a:t>
            </a:r>
          </a:p>
          <a:p>
            <a:pPr lvl="1"/>
            <a:r>
              <a:rPr lang="en-US" dirty="0" smtClean="0"/>
              <a:t>Technology </a:t>
            </a:r>
            <a:r>
              <a:rPr lang="en-US" dirty="0"/>
              <a:t>dependency: independent of </a:t>
            </a:r>
            <a:r>
              <a:rPr lang="en-US" dirty="0" smtClean="0"/>
              <a:t>platforms, programming languages, database programming, database </a:t>
            </a:r>
            <a:r>
              <a:rPr lang="en-US" dirty="0"/>
              <a:t>schema and </a:t>
            </a:r>
            <a:r>
              <a:rPr lang="en-US" dirty="0" err="1" smtClean="0"/>
              <a:t>etc</a:t>
            </a:r>
            <a:endParaRPr lang="en-US" dirty="0" smtClean="0"/>
          </a:p>
          <a:p>
            <a:pPr lvl="1"/>
            <a:r>
              <a:rPr lang="en-US" dirty="0" smtClean="0"/>
              <a:t>Competitive </a:t>
            </a:r>
            <a:r>
              <a:rPr lang="en-US" dirty="0"/>
              <a:t>advantage: integrated system let </a:t>
            </a:r>
            <a:r>
              <a:rPr lang="en-US" dirty="0" smtClean="0"/>
              <a:t>an organization </a:t>
            </a:r>
            <a:r>
              <a:rPr lang="en-US" dirty="0"/>
              <a:t>be </a:t>
            </a:r>
            <a:r>
              <a:rPr lang="en-US" dirty="0" smtClean="0"/>
              <a:t>competitive in </a:t>
            </a:r>
            <a:r>
              <a:rPr lang="en-US" dirty="0"/>
              <a:t>a time in </a:t>
            </a:r>
            <a:r>
              <a:rPr lang="en-US" dirty="0" smtClean="0"/>
              <a:t>which Technology </a:t>
            </a:r>
            <a:r>
              <a:rPr lang="en-US" dirty="0"/>
              <a:t>is changed from time to time, </a:t>
            </a:r>
            <a:r>
              <a:rPr lang="en-US" dirty="0" smtClean="0"/>
              <a:t>growing needs </a:t>
            </a:r>
            <a:r>
              <a:rPr lang="en-US" dirty="0"/>
              <a:t>for information availability and accessibility </a:t>
            </a:r>
            <a:r>
              <a:rPr lang="en-US" dirty="0" smtClean="0"/>
              <a:t>is happened</a:t>
            </a:r>
            <a:r>
              <a:rPr lang="en-US" dirty="0"/>
              <a:t>, and </a:t>
            </a:r>
            <a:r>
              <a:rPr lang="en-US" dirty="0" err="1" smtClean="0"/>
              <a:t>etc</a:t>
            </a:r>
            <a:endParaRPr lang="en-US" dirty="0" smtClean="0"/>
          </a:p>
          <a:p>
            <a:pPr lvl="1"/>
            <a:r>
              <a:rPr lang="en-US" dirty="0" smtClean="0"/>
              <a:t>Integrated </a:t>
            </a:r>
            <a:r>
              <a:rPr lang="en-US" dirty="0"/>
              <a:t>system </a:t>
            </a:r>
            <a:r>
              <a:rPr lang="en-US" dirty="0" smtClean="0"/>
              <a:t>designed with consideration modification and evolution to meet new and constantly </a:t>
            </a:r>
            <a:r>
              <a:rPr lang="en-US" dirty="0"/>
              <a:t>changing business requirements.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2739920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uncovers hidden problems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pic>
        <p:nvPicPr>
          <p:cNvPr id="6" name="Picture 5"/>
          <p:cNvPicPr>
            <a:picLocks noChangeAspect="1"/>
          </p:cNvPicPr>
          <p:nvPr/>
        </p:nvPicPr>
        <p:blipFill>
          <a:blip r:embed="rId2"/>
          <a:stretch>
            <a:fillRect/>
          </a:stretch>
        </p:blipFill>
        <p:spPr>
          <a:xfrm>
            <a:off x="1823511" y="1489551"/>
            <a:ext cx="7764109" cy="4824542"/>
          </a:xfrm>
          <a:prstGeom prst="rect">
            <a:avLst/>
          </a:prstGeom>
        </p:spPr>
      </p:pic>
    </p:spTree>
    <p:extLst>
      <p:ext uri="{BB962C8B-B14F-4D97-AF65-F5344CB8AC3E}">
        <p14:creationId xmlns:p14="http://schemas.microsoft.com/office/powerpoint/2010/main" val="404781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Functional Model of Information Flow</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pic>
        <p:nvPicPr>
          <p:cNvPr id="5" name="Picture 4"/>
          <p:cNvPicPr>
            <a:picLocks noChangeAspect="1"/>
          </p:cNvPicPr>
          <p:nvPr/>
        </p:nvPicPr>
        <p:blipFill>
          <a:blip r:embed="rId2"/>
          <a:stretch>
            <a:fillRect/>
          </a:stretch>
        </p:blipFill>
        <p:spPr>
          <a:xfrm>
            <a:off x="1092278" y="1406880"/>
            <a:ext cx="9916909" cy="4486901"/>
          </a:xfrm>
          <a:prstGeom prst="rect">
            <a:avLst/>
          </a:prstGeom>
        </p:spPr>
      </p:pic>
    </p:spTree>
    <p:extLst>
      <p:ext uri="{BB962C8B-B14F-4D97-AF65-F5344CB8AC3E}">
        <p14:creationId xmlns:p14="http://schemas.microsoft.com/office/powerpoint/2010/main" val="1632716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7502887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Integration Challenges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29</a:t>
            </a:fld>
            <a:endParaRPr lang="en-US"/>
          </a:p>
        </p:txBody>
      </p:sp>
    </p:spTree>
    <p:extLst>
      <p:ext uri="{BB962C8B-B14F-4D97-AF65-F5344CB8AC3E}">
        <p14:creationId xmlns:p14="http://schemas.microsoft.com/office/powerpoint/2010/main" val="4178565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1078665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35815716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dirty="0" smtClean="0"/>
              <a:t>Main Types </a:t>
            </a:r>
            <a:r>
              <a:rPr lang="en-US" dirty="0"/>
              <a:t>of </a:t>
            </a:r>
            <a:r>
              <a:rPr lang="en-US" dirty="0" smtClean="0"/>
              <a:t>Integration</a:t>
            </a:r>
            <a:endParaRPr lang="en-US" dirty="0"/>
          </a:p>
        </p:txBody>
      </p:sp>
      <p:sp>
        <p:nvSpPr>
          <p:cNvPr id="3" name="Content Placeholder 2"/>
          <p:cNvSpPr>
            <a:spLocks noGrp="1"/>
          </p:cNvSpPr>
          <p:nvPr>
            <p:ph idx="1"/>
          </p:nvPr>
        </p:nvSpPr>
        <p:spPr/>
        <p:txBody>
          <a:bodyPr/>
          <a:lstStyle/>
          <a:p>
            <a:r>
              <a:rPr lang="en-US" dirty="0"/>
              <a:t>API </a:t>
            </a:r>
            <a:r>
              <a:rPr lang="en-US" dirty="0" smtClean="0"/>
              <a:t>Integration</a:t>
            </a:r>
          </a:p>
          <a:p>
            <a:r>
              <a:rPr lang="en-US" dirty="0" err="1" smtClean="0"/>
              <a:t>Webhooks</a:t>
            </a:r>
            <a:endParaRPr lang="en-US" dirty="0" smtClean="0"/>
          </a:p>
          <a:p>
            <a:r>
              <a:rPr lang="en-US" dirty="0"/>
              <a:t>Integration Services Component (ISC) </a:t>
            </a:r>
            <a:endParaRPr lang="en-US" dirty="0" smtClean="0"/>
          </a:p>
          <a:p>
            <a:r>
              <a:rPr lang="en-US" dirty="0" smtClean="0"/>
              <a:t>Orchestrations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pic>
        <p:nvPicPr>
          <p:cNvPr id="1026" name="Picture 2" descr="15 Webhook Images, Stock Photos &amp; Vectors | Shutterstock"/>
          <p:cNvPicPr>
            <a:picLocks noChangeAspect="1" noChangeArrowheads="1"/>
          </p:cNvPicPr>
          <p:nvPr/>
        </p:nvPicPr>
        <p:blipFill rotWithShape="1">
          <a:blip r:embed="rId2">
            <a:extLst>
              <a:ext uri="{28A0092B-C50C-407E-A947-70E740481C1C}">
                <a14:useLocalDpi xmlns:a14="http://schemas.microsoft.com/office/drawing/2010/main" val="0"/>
              </a:ext>
            </a:extLst>
          </a:blip>
          <a:srcRect l="1120" t="2827" r="2353" b="8912"/>
          <a:stretch/>
        </p:blipFill>
        <p:spPr bwMode="auto">
          <a:xfrm>
            <a:off x="5395866" y="3385995"/>
            <a:ext cx="5323438" cy="2353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90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Integration</a:t>
            </a:r>
          </a:p>
        </p:txBody>
      </p:sp>
      <p:sp>
        <p:nvSpPr>
          <p:cNvPr id="3" name="Content Placeholder 2"/>
          <p:cNvSpPr>
            <a:spLocks noGrp="1"/>
          </p:cNvSpPr>
          <p:nvPr>
            <p:ph idx="1"/>
          </p:nvPr>
        </p:nvSpPr>
        <p:spPr/>
        <p:txBody>
          <a:bodyPr>
            <a:normAutofit fontScale="70000" lnSpcReduction="20000"/>
          </a:bodyPr>
          <a:lstStyle/>
          <a:p>
            <a:r>
              <a:rPr lang="en-US" dirty="0"/>
              <a:t>Application Programming Interface (API) is the most common tool for connecting different applications for service management software. </a:t>
            </a:r>
            <a:endParaRPr lang="en-US" dirty="0" smtClean="0"/>
          </a:p>
          <a:p>
            <a:r>
              <a:rPr lang="en-US" dirty="0" smtClean="0"/>
              <a:t>There </a:t>
            </a:r>
            <a:r>
              <a:rPr lang="en-US" dirty="0"/>
              <a:t>are many different types of API that are either public, partner, or private. What they all have in common is how they enable interaction between applications. </a:t>
            </a:r>
            <a:endParaRPr lang="en-US" dirty="0" smtClean="0"/>
          </a:p>
          <a:p>
            <a:r>
              <a:rPr lang="en-US" dirty="0" smtClean="0"/>
              <a:t>An </a:t>
            </a:r>
            <a:r>
              <a:rPr lang="en-US" dirty="0"/>
              <a:t>API uses a common code language to specify functionality and set protocols. This gives your applications the ability to transfer data.</a:t>
            </a:r>
          </a:p>
          <a:p>
            <a:r>
              <a:rPr lang="en-US" dirty="0" smtClean="0"/>
              <a:t>Pros</a:t>
            </a:r>
            <a:r>
              <a:rPr lang="en-US" dirty="0"/>
              <a:t>:</a:t>
            </a:r>
          </a:p>
          <a:p>
            <a:pPr lvl="1"/>
            <a:r>
              <a:rPr lang="en-US" dirty="0"/>
              <a:t>Highly Flexible: Even though you are dependent on the developer resources, specific data becomes highly flexible because the integration uses product code.</a:t>
            </a:r>
          </a:p>
          <a:p>
            <a:pPr lvl="1"/>
            <a:r>
              <a:rPr lang="en-US" dirty="0"/>
              <a:t>App Changes Aren’t Disruptive: Service providers offer better functionality that goes uninterrupted since APIs are often limited in scope.</a:t>
            </a:r>
          </a:p>
          <a:p>
            <a:pPr lvl="1"/>
            <a:r>
              <a:rPr lang="en-US" dirty="0"/>
              <a:t>Widely Available: As stated earlier, API is the most common tool for third-party integration. So, it will be unlikely that you run into a service that won’t offer API integration options.</a:t>
            </a:r>
          </a:p>
          <a:p>
            <a:r>
              <a:rPr lang="en-US" dirty="0"/>
              <a:t>Cons:</a:t>
            </a:r>
          </a:p>
          <a:p>
            <a:pPr lvl="1"/>
            <a:r>
              <a:rPr lang="en-US" dirty="0"/>
              <a:t>Dependent on Vendor: Vendors are responsible for creating APIs. So, you are reliant on the vendor to create APIs for the specific type of information you are trying to pull.</a:t>
            </a:r>
          </a:p>
          <a:p>
            <a:pPr lvl="1"/>
            <a:r>
              <a:rPr lang="en-US" dirty="0"/>
              <a:t>Code-Intensive: Because they are code-based, APIs need an understanding of programming languages to install.</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4629947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Integration</a:t>
            </a:r>
          </a:p>
        </p:txBody>
      </p:sp>
      <p:sp>
        <p:nvSpPr>
          <p:cNvPr id="3" name="Content Placeholder 2"/>
          <p:cNvSpPr>
            <a:spLocks noGrp="1"/>
          </p:cNvSpPr>
          <p:nvPr>
            <p:ph idx="1"/>
          </p:nvPr>
        </p:nvSpPr>
        <p:spPr/>
        <p:txBody>
          <a:bodyPr>
            <a:normAutofit/>
          </a:bodyPr>
          <a:lstStyle/>
          <a:p>
            <a:r>
              <a:rPr lang="en-US" dirty="0"/>
              <a:t>Middleware is the hidden software layer that glues together distributed systems, applications, services, and devices. </a:t>
            </a:r>
            <a:endParaRPr lang="en-US" dirty="0" smtClean="0"/>
          </a:p>
          <a:p>
            <a:r>
              <a:rPr lang="en-US" dirty="0" smtClean="0"/>
              <a:t>It </a:t>
            </a:r>
            <a:r>
              <a:rPr lang="en-US" dirty="0"/>
              <a:t>handles different tasks such as data management, messaging, API management, or authentication. Cloud middleware can be accessed via APIs. </a:t>
            </a:r>
            <a:endParaRPr lang="en-US" dirty="0" smtClean="0"/>
          </a:p>
          <a:p>
            <a:r>
              <a:rPr lang="en-US" dirty="0" smtClean="0"/>
              <a:t>In </a:t>
            </a:r>
            <a:r>
              <a:rPr lang="en-US" dirty="0"/>
              <a:t>turn, an API gateway can be considered a type of middleware between a collection of services and systems using them.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7304526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Webhooks</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a:t>Webhooks</a:t>
            </a:r>
            <a:r>
              <a:rPr lang="en-US" dirty="0"/>
              <a:t> or HTTP callbacks are an alternative to API integration. </a:t>
            </a:r>
            <a:endParaRPr lang="en-US" dirty="0" smtClean="0"/>
          </a:p>
          <a:p>
            <a:r>
              <a:rPr lang="en-US" dirty="0" smtClean="0"/>
              <a:t>They </a:t>
            </a:r>
            <a:r>
              <a:rPr lang="en-US" dirty="0"/>
              <a:t>are both tools that link to a web application but have two key differences. </a:t>
            </a:r>
            <a:endParaRPr lang="en-US" dirty="0" smtClean="0"/>
          </a:p>
          <a:p>
            <a:r>
              <a:rPr lang="en-US" dirty="0" smtClean="0"/>
              <a:t>For </a:t>
            </a:r>
            <a:r>
              <a:rPr lang="en-US" dirty="0" err="1"/>
              <a:t>webhooks</a:t>
            </a:r>
            <a:r>
              <a:rPr lang="en-US" dirty="0"/>
              <a:t>, implementation is often not code-based. They often have modules that are programmable within a web application. </a:t>
            </a:r>
            <a:endParaRPr lang="en-US" dirty="0" smtClean="0"/>
          </a:p>
          <a:p>
            <a:r>
              <a:rPr lang="en-US" dirty="0" smtClean="0"/>
              <a:t>Instead </a:t>
            </a:r>
            <a:r>
              <a:rPr lang="en-US" dirty="0"/>
              <a:t>of being request-based, </a:t>
            </a:r>
            <a:r>
              <a:rPr lang="en-US" dirty="0" err="1"/>
              <a:t>webhooks</a:t>
            </a:r>
            <a:r>
              <a:rPr lang="en-US" dirty="0"/>
              <a:t> are event-based. </a:t>
            </a:r>
            <a:endParaRPr lang="en-US" dirty="0" smtClean="0"/>
          </a:p>
          <a:p>
            <a:r>
              <a:rPr lang="en-US" dirty="0" smtClean="0"/>
              <a:t>They </a:t>
            </a:r>
            <a:r>
              <a:rPr lang="en-US" dirty="0"/>
              <a:t>only trigger when specific events occur within a third-party service.</a:t>
            </a:r>
          </a:p>
          <a:p>
            <a:r>
              <a:rPr lang="en-US" dirty="0" smtClean="0"/>
              <a:t>Pros</a:t>
            </a:r>
            <a:r>
              <a:rPr lang="en-US" dirty="0"/>
              <a:t>:</a:t>
            </a:r>
          </a:p>
          <a:p>
            <a:pPr lvl="1"/>
            <a:r>
              <a:rPr lang="en-US" dirty="0"/>
              <a:t>Real-Time Data: </a:t>
            </a:r>
            <a:r>
              <a:rPr lang="en-US" dirty="0" err="1"/>
              <a:t>Webhooks</a:t>
            </a:r>
            <a:r>
              <a:rPr lang="en-US" dirty="0"/>
              <a:t> don’t use a request-based system. They allow your team to view data on a real-time scale.</a:t>
            </a:r>
          </a:p>
          <a:p>
            <a:pPr lvl="1"/>
            <a:r>
              <a:rPr lang="en-US" dirty="0"/>
              <a:t>Supports Automation Efforts: Because data requests are event-based, you don’t have to set up poll timings to your data center. This can help streamline data flow and automation.</a:t>
            </a:r>
          </a:p>
          <a:p>
            <a:r>
              <a:rPr lang="en-US" dirty="0"/>
              <a:t>Cons:</a:t>
            </a:r>
          </a:p>
          <a:p>
            <a:pPr lvl="1"/>
            <a:r>
              <a:rPr lang="en-US" dirty="0"/>
              <a:t>Limits Data Manipulation: A </a:t>
            </a:r>
            <a:r>
              <a:rPr lang="en-US" dirty="0" err="1"/>
              <a:t>webhook</a:t>
            </a:r>
            <a:r>
              <a:rPr lang="en-US" dirty="0"/>
              <a:t> requires the service to trigger a data transfer based on an update. </a:t>
            </a:r>
            <a:endParaRPr lang="en-US" dirty="0" smtClean="0"/>
          </a:p>
          <a:p>
            <a:pPr lvl="1"/>
            <a:r>
              <a:rPr lang="en-US" dirty="0" smtClean="0"/>
              <a:t>In </a:t>
            </a:r>
            <a:r>
              <a:rPr lang="en-US" dirty="0"/>
              <a:t>contrast to </a:t>
            </a:r>
            <a:r>
              <a:rPr lang="en-US" dirty="0" err="1"/>
              <a:t>webhooks</a:t>
            </a:r>
            <a:r>
              <a:rPr lang="en-US" dirty="0"/>
              <a:t>, APIs can list, create, edit, or delete an item without triggering a transfer.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41195241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Services Component (ISC)</a:t>
            </a:r>
          </a:p>
        </p:txBody>
      </p:sp>
      <p:sp>
        <p:nvSpPr>
          <p:cNvPr id="3" name="Content Placeholder 2"/>
          <p:cNvSpPr>
            <a:spLocks noGrp="1"/>
          </p:cNvSpPr>
          <p:nvPr>
            <p:ph idx="1"/>
          </p:nvPr>
        </p:nvSpPr>
        <p:spPr/>
        <p:txBody>
          <a:bodyPr>
            <a:normAutofit fontScale="85000" lnSpcReduction="10000"/>
          </a:bodyPr>
          <a:lstStyle/>
          <a:p>
            <a:r>
              <a:rPr lang="en-US" dirty="0"/>
              <a:t>Integration Services Component (ISC) lives on a local server unlike code-based integrations.  </a:t>
            </a:r>
            <a:endParaRPr lang="en-US" dirty="0" smtClean="0"/>
          </a:p>
          <a:p>
            <a:r>
              <a:rPr lang="en-US" dirty="0" smtClean="0"/>
              <a:t>The </a:t>
            </a:r>
            <a:r>
              <a:rPr lang="en-US" dirty="0"/>
              <a:t>ISC creates a bridge with </a:t>
            </a:r>
            <a:r>
              <a:rPr lang="en-US" dirty="0" err="1"/>
              <a:t>on-premise</a:t>
            </a:r>
            <a:r>
              <a:rPr lang="en-US" dirty="0"/>
              <a:t> tools such as directories, asset management tools, and BI tools without the need for file imports</a:t>
            </a:r>
            <a:r>
              <a:rPr lang="en-US" dirty="0" smtClean="0"/>
              <a:t>.</a:t>
            </a:r>
            <a:endParaRPr lang="en-US" dirty="0"/>
          </a:p>
          <a:p>
            <a:r>
              <a:rPr lang="en-US" dirty="0"/>
              <a:t>Pros:</a:t>
            </a:r>
          </a:p>
          <a:p>
            <a:pPr lvl="1"/>
            <a:r>
              <a:rPr lang="en-US" dirty="0"/>
              <a:t>(Near) Out-of-the-Box Solution: The ISC immediately offers many data synchronization options you would likely use.</a:t>
            </a:r>
          </a:p>
          <a:p>
            <a:pPr lvl="1"/>
            <a:r>
              <a:rPr lang="en-US" dirty="0"/>
              <a:t>Wider Range of Functionality: With an ISC, you have complete data access that you can do anything with.  </a:t>
            </a:r>
            <a:endParaRPr lang="en-US" dirty="0" smtClean="0"/>
          </a:p>
          <a:p>
            <a:pPr lvl="1"/>
            <a:r>
              <a:rPr lang="en-US" dirty="0" smtClean="0"/>
              <a:t>Any </a:t>
            </a:r>
            <a:r>
              <a:rPr lang="en-US" dirty="0"/>
              <a:t>data that you can access on the backend with your cloud service will be available.</a:t>
            </a:r>
          </a:p>
          <a:p>
            <a:r>
              <a:rPr lang="en-US" dirty="0"/>
              <a:t>Cons:</a:t>
            </a:r>
          </a:p>
          <a:p>
            <a:pPr lvl="1"/>
            <a:r>
              <a:rPr lang="en-US" dirty="0"/>
              <a:t>Knowledge of Database Architecture Necessary: If you are unfamiliar with how your local database is set up, implementing an ISC will be challenging.</a:t>
            </a:r>
          </a:p>
          <a:p>
            <a:pPr lvl="1"/>
            <a:r>
              <a:rPr lang="en-US" dirty="0"/>
              <a:t>Requires Access to the Backend of Your Applications: There will be many cases where backend access isn’t there for your team, so you won’t be able to use an ISC in those situations.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28969421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Orchestrations</a:t>
            </a:r>
          </a:p>
        </p:txBody>
      </p:sp>
      <p:sp>
        <p:nvSpPr>
          <p:cNvPr id="3" name="Content Placeholder 2"/>
          <p:cNvSpPr>
            <a:spLocks noGrp="1"/>
          </p:cNvSpPr>
          <p:nvPr>
            <p:ph idx="1"/>
          </p:nvPr>
        </p:nvSpPr>
        <p:spPr/>
        <p:txBody>
          <a:bodyPr>
            <a:normAutofit fontScale="85000" lnSpcReduction="20000"/>
          </a:bodyPr>
          <a:lstStyle/>
          <a:p>
            <a:r>
              <a:rPr lang="en-US" dirty="0"/>
              <a:t>The most automated integration option is orchestrations. </a:t>
            </a:r>
            <a:endParaRPr lang="en-US" dirty="0" smtClean="0"/>
          </a:p>
          <a:p>
            <a:r>
              <a:rPr lang="en-US" dirty="0" smtClean="0"/>
              <a:t>It is the </a:t>
            </a:r>
            <a:r>
              <a:rPr lang="en-US" dirty="0"/>
              <a:t>process of automating multiple systems and services together. </a:t>
            </a:r>
            <a:endParaRPr lang="en-US" dirty="0" smtClean="0"/>
          </a:p>
          <a:p>
            <a:r>
              <a:rPr lang="en-US" dirty="0" smtClean="0"/>
              <a:t>Teams </a:t>
            </a:r>
            <a:r>
              <a:rPr lang="en-US" dirty="0"/>
              <a:t>will often use software configuration management tools such as PowerShell to build orchestrations. </a:t>
            </a:r>
            <a:endParaRPr lang="en-US" dirty="0" smtClean="0"/>
          </a:p>
          <a:p>
            <a:r>
              <a:rPr lang="en-US" dirty="0" smtClean="0"/>
              <a:t>Software </a:t>
            </a:r>
            <a:r>
              <a:rPr lang="en-US" dirty="0"/>
              <a:t>configuration management tools offer various methods such as snap-ins or hosting APIs to connect with applications to manage the automation workflow.</a:t>
            </a:r>
          </a:p>
          <a:p>
            <a:r>
              <a:rPr lang="en-US" dirty="0" smtClean="0"/>
              <a:t>Pros</a:t>
            </a:r>
            <a:r>
              <a:rPr lang="en-US" dirty="0"/>
              <a:t>:</a:t>
            </a:r>
          </a:p>
          <a:p>
            <a:pPr lvl="1"/>
            <a:r>
              <a:rPr lang="en-US" dirty="0"/>
              <a:t>Full Automation: Automation across all processes.</a:t>
            </a:r>
          </a:p>
          <a:p>
            <a:pPr lvl="1"/>
            <a:r>
              <a:rPr lang="en-US" dirty="0"/>
              <a:t>Manages Multiple Systems: Ability to manage the integrations of multiple systems collectively.</a:t>
            </a:r>
          </a:p>
          <a:p>
            <a:r>
              <a:rPr lang="en-US" dirty="0"/>
              <a:t>Cons:</a:t>
            </a:r>
          </a:p>
          <a:p>
            <a:pPr lvl="1"/>
            <a:r>
              <a:rPr lang="en-US" dirty="0"/>
              <a:t>Code-Intensive: You need to have coding skills to manage your software configuration management tool.</a:t>
            </a:r>
          </a:p>
          <a:p>
            <a:pPr lvl="1"/>
            <a:r>
              <a:rPr lang="en-US" dirty="0"/>
              <a:t>Labor-Intensive: Because the workflows are quite complex, the setup can be a drawn-out process. Also, any asset or process changes force you to check how it will affect your orchestrations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4075353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38888113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steps of system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graphicFrame>
        <p:nvGraphicFramePr>
          <p:cNvPr id="7" name="Diagram 6"/>
          <p:cNvGraphicFramePr/>
          <p:nvPr>
            <p:extLst>
              <p:ext uri="{D42A27DB-BD31-4B8C-83A1-F6EECF244321}">
                <p14:modId xmlns:p14="http://schemas.microsoft.com/office/powerpoint/2010/main" val="2857962458"/>
              </p:ext>
            </p:extLst>
          </p:nvPr>
        </p:nvGraphicFramePr>
        <p:xfrm>
          <a:off x="972743" y="1207300"/>
          <a:ext cx="9782773"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34121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steps of system integration</a:t>
            </a:r>
          </a:p>
        </p:txBody>
      </p:sp>
      <p:sp>
        <p:nvSpPr>
          <p:cNvPr id="3" name="Content Placeholder 2"/>
          <p:cNvSpPr>
            <a:spLocks noGrp="1"/>
          </p:cNvSpPr>
          <p:nvPr>
            <p:ph idx="1"/>
          </p:nvPr>
        </p:nvSpPr>
        <p:spPr/>
        <p:txBody>
          <a:bodyPr>
            <a:normAutofit/>
          </a:bodyPr>
          <a:lstStyle/>
          <a:p>
            <a:r>
              <a:rPr lang="en-US" dirty="0"/>
              <a:t>Planning and feasibility analysis</a:t>
            </a:r>
          </a:p>
          <a:p>
            <a:pPr lvl="1"/>
            <a:r>
              <a:rPr lang="en-US" dirty="0"/>
              <a:t>Every integration process starts with the assessment of systems to be integrated and mapping out a realistic strategy. </a:t>
            </a:r>
          </a:p>
          <a:p>
            <a:r>
              <a:rPr lang="en-US" dirty="0"/>
              <a:t>Architecture modeling</a:t>
            </a:r>
          </a:p>
          <a:p>
            <a:pPr lvl="1"/>
            <a:r>
              <a:rPr lang="en-US" dirty="0" smtClean="0"/>
              <a:t>Choosing </a:t>
            </a:r>
            <a:r>
              <a:rPr lang="en-US" dirty="0"/>
              <a:t>one of the common models we mentioned above or designing a custom architecture to meet your specific needs. </a:t>
            </a:r>
          </a:p>
          <a:p>
            <a:r>
              <a:rPr lang="en-US" dirty="0"/>
              <a:t>Implementation</a:t>
            </a:r>
          </a:p>
          <a:p>
            <a:pPr lvl="1"/>
            <a:r>
              <a:rPr lang="en-US" dirty="0"/>
              <a:t>The new integrated system is thoroughly tested to make sure that all modules seamlessly interact with one another without losing any data during transmission. </a:t>
            </a:r>
          </a:p>
          <a:p>
            <a:r>
              <a:rPr lang="en-US" dirty="0"/>
              <a:t>Maintenance</a:t>
            </a:r>
          </a:p>
          <a:p>
            <a:pPr lvl="1"/>
            <a:r>
              <a:rPr lang="en-US" dirty="0"/>
              <a:t>You shouldn’t neglect routine maintenance on the system.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3389403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integration </a:t>
            </a:r>
            <a:r>
              <a:rPr lang="en-US" dirty="0" smtClean="0"/>
              <a:t>Overview</a:t>
            </a:r>
            <a:endParaRPr lang="en-US" dirty="0"/>
          </a:p>
        </p:txBody>
      </p:sp>
      <p:sp>
        <p:nvSpPr>
          <p:cNvPr id="3" name="Content Placeholder 2"/>
          <p:cNvSpPr>
            <a:spLocks noGrp="1"/>
          </p:cNvSpPr>
          <p:nvPr>
            <p:ph idx="1"/>
          </p:nvPr>
        </p:nvSpPr>
        <p:spPr/>
        <p:txBody>
          <a:bodyPr/>
          <a:lstStyle/>
          <a:p>
            <a:r>
              <a:rPr lang="en-US" dirty="0" smtClean="0"/>
              <a:t>What is Systems Integration?</a:t>
            </a:r>
          </a:p>
          <a:p>
            <a:pPr lvl="1"/>
            <a:r>
              <a:rPr lang="en-US" dirty="0" smtClean="0"/>
              <a:t>What </a:t>
            </a:r>
            <a:r>
              <a:rPr lang="en-US" dirty="0"/>
              <a:t>is </a:t>
            </a:r>
            <a:r>
              <a:rPr lang="en-US" dirty="0" smtClean="0"/>
              <a:t>system?</a:t>
            </a:r>
          </a:p>
          <a:p>
            <a:pPr lvl="2"/>
            <a:r>
              <a:rPr lang="en-US" dirty="0" smtClean="0"/>
              <a:t>A </a:t>
            </a:r>
            <a:r>
              <a:rPr lang="en-US" dirty="0"/>
              <a:t>system is an aggregation of subsystems cooperating so that the system is able to achieve one or </a:t>
            </a:r>
            <a:r>
              <a:rPr lang="en-US" dirty="0" smtClean="0"/>
              <a:t>more goals.</a:t>
            </a:r>
          </a:p>
          <a:p>
            <a:pPr lvl="1"/>
            <a:r>
              <a:rPr lang="en-US" dirty="0" smtClean="0"/>
              <a:t>Systems integration is </a:t>
            </a:r>
            <a:r>
              <a:rPr lang="en-US" dirty="0"/>
              <a:t>the process of linking together </a:t>
            </a:r>
            <a:r>
              <a:rPr lang="en-US" dirty="0" smtClean="0"/>
              <a:t>different computing </a:t>
            </a:r>
            <a:r>
              <a:rPr lang="en-US" dirty="0"/>
              <a:t>systems and software applications physically or functionally, to act as </a:t>
            </a:r>
            <a:r>
              <a:rPr lang="en-US" dirty="0" smtClean="0"/>
              <a:t>a coordinated </a:t>
            </a:r>
            <a:r>
              <a:rPr lang="en-US" dirty="0"/>
              <a:t>whole</a:t>
            </a:r>
            <a:r>
              <a:rPr lang="en-US" dirty="0" smtClean="0"/>
              <a:t>.</a:t>
            </a:r>
          </a:p>
          <a:p>
            <a:pPr lvl="1"/>
            <a:r>
              <a:rPr lang="en-US" dirty="0" smtClean="0"/>
              <a:t>System </a:t>
            </a:r>
            <a:r>
              <a:rPr lang="en-US" dirty="0"/>
              <a:t>integration is the process of connecting different </a:t>
            </a:r>
            <a:r>
              <a:rPr lang="en-US" dirty="0" smtClean="0"/>
              <a:t>sub-systems(components</a:t>
            </a:r>
            <a:r>
              <a:rPr lang="en-US" dirty="0"/>
              <a:t>) into a single larger system that functions </a:t>
            </a:r>
            <a:r>
              <a:rPr lang="en-US" dirty="0" smtClean="0"/>
              <a:t>as one.</a:t>
            </a:r>
          </a:p>
          <a:p>
            <a:pPr lvl="2"/>
            <a:r>
              <a:rPr lang="en-US" dirty="0" smtClean="0"/>
              <a:t>In software solutions, system integration is typically defined as the process </a:t>
            </a:r>
            <a:r>
              <a:rPr lang="en-US" dirty="0"/>
              <a:t>of linking together various IT systems, services and/or software to enable all of them to </a:t>
            </a:r>
            <a:r>
              <a:rPr lang="en-US" dirty="0" smtClean="0"/>
              <a:t>work functionally </a:t>
            </a:r>
            <a:r>
              <a:rPr lang="en-US" dirty="0"/>
              <a:t>together.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2561281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integration </a:t>
            </a:r>
            <a:r>
              <a:rPr lang="en-US" dirty="0" smtClean="0"/>
              <a:t>Overview</a:t>
            </a:r>
            <a:endParaRPr lang="en-US" dirty="0"/>
          </a:p>
        </p:txBody>
      </p:sp>
      <p:sp>
        <p:nvSpPr>
          <p:cNvPr id="3" name="Content Placeholder 2"/>
          <p:cNvSpPr>
            <a:spLocks noGrp="1"/>
          </p:cNvSpPr>
          <p:nvPr>
            <p:ph idx="1"/>
          </p:nvPr>
        </p:nvSpPr>
        <p:spPr/>
        <p:txBody>
          <a:bodyPr/>
          <a:lstStyle/>
          <a:p>
            <a:r>
              <a:rPr lang="en-US" dirty="0"/>
              <a:t>The main reason for organizations to use system integration is</a:t>
            </a:r>
            <a:r>
              <a:rPr lang="en-US" dirty="0" smtClean="0"/>
              <a:t>:</a:t>
            </a:r>
          </a:p>
          <a:p>
            <a:pPr lvl="1"/>
            <a:r>
              <a:rPr lang="en-US" dirty="0" smtClean="0"/>
              <a:t>Their </a:t>
            </a:r>
            <a:r>
              <a:rPr lang="en-US" dirty="0"/>
              <a:t>need to improve productivity and quality of their </a:t>
            </a:r>
            <a:r>
              <a:rPr lang="en-US" dirty="0" smtClean="0"/>
              <a:t>operations.</a:t>
            </a:r>
          </a:p>
          <a:p>
            <a:pPr lvl="1"/>
            <a:r>
              <a:rPr lang="en-US" dirty="0" smtClean="0"/>
              <a:t>Get </a:t>
            </a:r>
            <a:r>
              <a:rPr lang="en-US" dirty="0"/>
              <a:t>the organizations various IT systems to “talk to each other” through the integration, </a:t>
            </a:r>
            <a:r>
              <a:rPr lang="en-US" dirty="0" smtClean="0"/>
              <a:t>to speed </a:t>
            </a:r>
            <a:r>
              <a:rPr lang="en-US" dirty="0"/>
              <a:t>up information flows and reduce operational costs for the </a:t>
            </a:r>
            <a:r>
              <a:rPr lang="en-US" dirty="0" smtClean="0"/>
              <a:t>organization.</a:t>
            </a:r>
          </a:p>
          <a:p>
            <a:pPr lvl="1"/>
            <a:r>
              <a:rPr lang="en-US" dirty="0" smtClean="0"/>
              <a:t>But </a:t>
            </a:r>
            <a:r>
              <a:rPr lang="en-US" dirty="0"/>
              <a:t>system integration is not used only to connect an organization’s internal systems, </a:t>
            </a:r>
            <a:r>
              <a:rPr lang="en-US" dirty="0" smtClean="0"/>
              <a:t>but also </a:t>
            </a:r>
            <a:r>
              <a:rPr lang="en-US" dirty="0"/>
              <a:t>third parties that the organization operates with.</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581908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a:t>
            </a:r>
            <a:r>
              <a:rPr lang="en-US" dirty="0"/>
              <a:t>do you need it?</a:t>
            </a:r>
            <a:endParaRPr lang="en-US" dirty="0"/>
          </a:p>
        </p:txBody>
      </p:sp>
      <p:sp>
        <p:nvSpPr>
          <p:cNvPr id="3" name="Content Placeholder 2"/>
          <p:cNvSpPr>
            <a:spLocks noGrp="1"/>
          </p:cNvSpPr>
          <p:nvPr>
            <p:ph idx="1"/>
          </p:nvPr>
        </p:nvSpPr>
        <p:spPr/>
        <p:txBody>
          <a:bodyPr>
            <a:normAutofit/>
          </a:bodyPr>
          <a:lstStyle/>
          <a:p>
            <a:r>
              <a:rPr lang="en-US" dirty="0"/>
              <a:t>System integration is the process of joining software and hardware modules into one cohesive infrastructure, enabling all pieces to work as a whole. </a:t>
            </a:r>
            <a:endParaRPr lang="en-US" dirty="0" smtClean="0"/>
          </a:p>
          <a:p>
            <a:r>
              <a:rPr lang="en-US" dirty="0" smtClean="0"/>
              <a:t>Often </a:t>
            </a:r>
            <a:r>
              <a:rPr lang="en-US" dirty="0"/>
              <a:t>referred to as IT integration or software integration, it results in the following advantages.</a:t>
            </a:r>
          </a:p>
          <a:p>
            <a:pPr lvl="1"/>
            <a:r>
              <a:rPr lang="en-US" dirty="0" smtClean="0"/>
              <a:t>Increased productivity</a:t>
            </a:r>
          </a:p>
          <a:p>
            <a:pPr lvl="1"/>
            <a:r>
              <a:rPr lang="en-US" dirty="0" smtClean="0"/>
              <a:t>More </a:t>
            </a:r>
            <a:r>
              <a:rPr lang="en-US" dirty="0"/>
              <a:t>accurate and trustworthy </a:t>
            </a:r>
            <a:r>
              <a:rPr lang="en-US" dirty="0" smtClean="0"/>
              <a:t>data</a:t>
            </a:r>
            <a:endParaRPr lang="en-US" dirty="0"/>
          </a:p>
          <a:p>
            <a:pPr lvl="1"/>
            <a:r>
              <a:rPr lang="en-US" dirty="0" smtClean="0"/>
              <a:t>Faster decision-making</a:t>
            </a:r>
          </a:p>
          <a:p>
            <a:pPr lvl="1"/>
            <a:r>
              <a:rPr lang="en-US" dirty="0" smtClean="0"/>
              <a:t>Cost-effectiveness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2147297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Common Integration Types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Data Integration</a:t>
            </a:r>
            <a:endParaRPr lang="en-US" dirty="0"/>
          </a:p>
          <a:p>
            <a:pPr lvl="1"/>
            <a:r>
              <a:rPr lang="en-US" dirty="0"/>
              <a:t>Data integration is the process of gathering data from disparate sources (e.g., services, platforms, and databases) together to provide businesses with a centralized access point making data more available and easy to process/consume by systems and their users.</a:t>
            </a:r>
          </a:p>
          <a:p>
            <a:r>
              <a:rPr lang="en-US" dirty="0" smtClean="0"/>
              <a:t>Business-to-Business Integration</a:t>
            </a:r>
            <a:endParaRPr lang="en-US" dirty="0"/>
          </a:p>
          <a:p>
            <a:pPr lvl="1"/>
            <a:r>
              <a:rPr lang="en-US" dirty="0" smtClean="0"/>
              <a:t>This </a:t>
            </a:r>
            <a:r>
              <a:rPr lang="en-US" dirty="0"/>
              <a:t>type of integration enables companies to automate business communication and processes with all stakeholders to exchange vital for their business data more efficiently. So, with the B2B integration, organizations facilitate real-time data exchange with their business partners.  </a:t>
            </a:r>
          </a:p>
          <a:p>
            <a:r>
              <a:rPr lang="en-US" dirty="0" smtClean="0"/>
              <a:t>Legacy System Integration</a:t>
            </a:r>
            <a:endParaRPr lang="en-US" dirty="0"/>
          </a:p>
          <a:p>
            <a:pPr lvl="1"/>
            <a:r>
              <a:rPr lang="en-US" dirty="0" smtClean="0"/>
              <a:t>Legacy </a:t>
            </a:r>
            <a:r>
              <a:rPr lang="en-US" dirty="0"/>
              <a:t>system integration implies connectivity between outdated legacy systems (still vital for core business) with more modern IT infrastructure to ensure seamless communication between the components and avoid disrupting a company's day-to-day workflow.  </a:t>
            </a:r>
          </a:p>
          <a:p>
            <a:r>
              <a:rPr lang="en-US" dirty="0" smtClean="0"/>
              <a:t>Electronic Document Interchange </a:t>
            </a:r>
            <a:r>
              <a:rPr lang="en-US" dirty="0"/>
              <a:t>(EDI)</a:t>
            </a:r>
          </a:p>
          <a:p>
            <a:pPr lvl="1"/>
            <a:r>
              <a:rPr lang="en-US" dirty="0" smtClean="0"/>
              <a:t>EDI </a:t>
            </a:r>
            <a:r>
              <a:rPr lang="en-US" dirty="0"/>
              <a:t>is the system-to-system exchange of business documents in a standard electronic format between business partners intended to replace paper-based documents (e.g., invoices or purchase orders). Hence, this type of integration is vital for companies looking to enable paper-based business transactions to save time and avoid costly errors resulting from manual processing.</a:t>
            </a:r>
          </a:p>
          <a:p>
            <a:r>
              <a:rPr lang="en-US" dirty="0" smtClean="0"/>
              <a:t>Enterprise Application Integration (</a:t>
            </a:r>
            <a:r>
              <a:rPr lang="en-US" dirty="0"/>
              <a:t>EAI)</a:t>
            </a:r>
          </a:p>
          <a:p>
            <a:pPr lvl="1"/>
            <a:r>
              <a:rPr lang="en-US" dirty="0" smtClean="0"/>
              <a:t>EAI is </a:t>
            </a:r>
            <a:r>
              <a:rPr lang="en-US" dirty="0"/>
              <a:t>all about bridging gaps between different software programs and applications (ERP, CRM, SCM, etc.) to streamline business processes through smooth data flow from one point to another.</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099769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Common Integration Types</a:t>
            </a:r>
            <a:endParaRPr lang="en-US" dirty="0"/>
          </a:p>
        </p:txBody>
      </p:sp>
      <p:sp>
        <p:nvSpPr>
          <p:cNvPr id="3" name="Content Placeholder 2"/>
          <p:cNvSpPr>
            <a:spLocks noGrp="1"/>
          </p:cNvSpPr>
          <p:nvPr>
            <p:ph idx="1"/>
          </p:nvPr>
        </p:nvSpPr>
        <p:spPr/>
        <p:txBody>
          <a:bodyPr>
            <a:normAutofit/>
          </a:bodyPr>
          <a:lstStyle/>
          <a:p>
            <a:r>
              <a:rPr lang="en-US" dirty="0"/>
              <a:t>Business-to-business integration</a:t>
            </a:r>
          </a:p>
          <a:p>
            <a:pPr lvl="1"/>
            <a:r>
              <a:rPr lang="en-US" dirty="0"/>
              <a:t>Goal: connecting systems of two or more </a:t>
            </a:r>
            <a:r>
              <a:rPr lang="en-US" dirty="0" smtClean="0"/>
              <a:t>organizations</a:t>
            </a:r>
          </a:p>
          <a:p>
            <a:pPr lvl="1"/>
            <a:r>
              <a:rPr lang="en-US" dirty="0" smtClean="0"/>
              <a:t>Business-to-business </a:t>
            </a:r>
            <a:r>
              <a:rPr lang="en-US" dirty="0"/>
              <a:t>or B2B integration automates transactions and document exchange across companies. </a:t>
            </a:r>
            <a:endParaRPr lang="en-US" dirty="0" smtClean="0"/>
          </a:p>
          <a:p>
            <a:pPr lvl="1"/>
            <a:r>
              <a:rPr lang="en-US" dirty="0" smtClean="0"/>
              <a:t>It </a:t>
            </a:r>
            <a:r>
              <a:rPr lang="en-US" dirty="0"/>
              <a:t>leads to more efficient cooperation and trade with suppliers, customers, and </a:t>
            </a:r>
            <a:r>
              <a:rPr lang="en-US" dirty="0" smtClean="0"/>
              <a:t>partners.</a:t>
            </a:r>
          </a:p>
          <a:p>
            <a:pPr lvl="1"/>
            <a:r>
              <a:rPr lang="en-US" dirty="0" smtClean="0"/>
              <a:t>Example</a:t>
            </a:r>
            <a:r>
              <a:rPr lang="en-US" dirty="0"/>
              <a:t>: connecting a retailer’s purchasing system to a supplier’s ERP system</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2830620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Common Integration Types</a:t>
            </a:r>
            <a:endParaRPr lang="en-US" dirty="0"/>
          </a:p>
        </p:txBody>
      </p:sp>
      <p:sp>
        <p:nvSpPr>
          <p:cNvPr id="3" name="Content Placeholder 2"/>
          <p:cNvSpPr>
            <a:spLocks noGrp="1"/>
          </p:cNvSpPr>
          <p:nvPr>
            <p:ph idx="1"/>
          </p:nvPr>
        </p:nvSpPr>
        <p:spPr/>
        <p:txBody>
          <a:bodyPr>
            <a:normAutofit/>
          </a:bodyPr>
          <a:lstStyle/>
          <a:p>
            <a:r>
              <a:rPr lang="en-US" dirty="0" smtClean="0"/>
              <a:t>Legacy </a:t>
            </a:r>
            <a:r>
              <a:rPr lang="en-US" dirty="0" smtClean="0"/>
              <a:t>System Integration</a:t>
            </a:r>
            <a:endParaRPr lang="en-US" dirty="0"/>
          </a:p>
          <a:p>
            <a:pPr lvl="1"/>
            <a:r>
              <a:rPr lang="en-US" dirty="0" smtClean="0"/>
              <a:t>Goal</a:t>
            </a:r>
            <a:r>
              <a:rPr lang="en-US" dirty="0"/>
              <a:t>: integration of modern applications into existing outdated systems</a:t>
            </a:r>
          </a:p>
          <a:p>
            <a:pPr lvl="1"/>
            <a:r>
              <a:rPr lang="en-US" dirty="0" smtClean="0"/>
              <a:t>Many </a:t>
            </a:r>
            <a:r>
              <a:rPr lang="en-US" dirty="0"/>
              <a:t>organizations use outdated software to perform their core business functions. </a:t>
            </a:r>
            <a:endParaRPr lang="en-US" dirty="0" smtClean="0"/>
          </a:p>
          <a:p>
            <a:pPr lvl="1"/>
            <a:r>
              <a:rPr lang="en-US" dirty="0" smtClean="0"/>
              <a:t>It </a:t>
            </a:r>
            <a:r>
              <a:rPr lang="en-US" dirty="0"/>
              <a:t>cannot be removed and replaced with more modern technology as it is critical to a company’s day-to-day workflow. </a:t>
            </a:r>
            <a:endParaRPr lang="en-US" dirty="0" smtClean="0"/>
          </a:p>
          <a:p>
            <a:pPr lvl="1"/>
            <a:r>
              <a:rPr lang="en-US" dirty="0" smtClean="0"/>
              <a:t>Instead</a:t>
            </a:r>
            <a:r>
              <a:rPr lang="en-US" dirty="0"/>
              <a:t>, legacy systems can be modernized by establishing a communication channel with newer information systems and technology solutions.</a:t>
            </a:r>
          </a:p>
          <a:p>
            <a:pPr lvl="1"/>
            <a:r>
              <a:rPr lang="en-US" dirty="0" smtClean="0"/>
              <a:t>Example</a:t>
            </a:r>
            <a:r>
              <a:rPr lang="en-US" dirty="0"/>
              <a:t>: connecting a legacy CRM system to a data warehouse or a transportation management system (TMS).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2794051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1273</TotalTime>
  <Words>3032</Words>
  <Application>Microsoft Office PowerPoint</Application>
  <PresentationFormat>Widescreen</PresentationFormat>
  <Paragraphs>247</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Candara</vt:lpstr>
      <vt:lpstr>Office Theme</vt:lpstr>
      <vt:lpstr>Introduction</vt:lpstr>
      <vt:lpstr>Outline</vt:lpstr>
      <vt:lpstr>Introduction</vt:lpstr>
      <vt:lpstr>System integration Overview</vt:lpstr>
      <vt:lpstr>System integration Overview</vt:lpstr>
      <vt:lpstr>When do you need it?</vt:lpstr>
      <vt:lpstr>Most Common Integration Types</vt:lpstr>
      <vt:lpstr>Most Common Integration Types</vt:lpstr>
      <vt:lpstr>Most Common Integration Types</vt:lpstr>
      <vt:lpstr>Most Common Integration Types</vt:lpstr>
      <vt:lpstr>Most Common Integration Types</vt:lpstr>
      <vt:lpstr>Most Common Integration Types</vt:lpstr>
      <vt:lpstr>Integration Models</vt:lpstr>
      <vt:lpstr>Point-to-Point Integration</vt:lpstr>
      <vt:lpstr>Point-to-Point Integration</vt:lpstr>
      <vt:lpstr>Hub-and-spoke model</vt:lpstr>
      <vt:lpstr>Enterprise Service Bus (ESB)</vt:lpstr>
      <vt:lpstr>Vertical Integration</vt:lpstr>
      <vt:lpstr>Star Integration</vt:lpstr>
      <vt:lpstr>Horizontal Integration</vt:lpstr>
      <vt:lpstr>Common Data Format integration</vt:lpstr>
      <vt:lpstr>A System for Value Delivery</vt:lpstr>
      <vt:lpstr>Legacy System</vt:lpstr>
      <vt:lpstr>Integrated system vs. Legacy system</vt:lpstr>
      <vt:lpstr>Integrated system vs. Legacy system</vt:lpstr>
      <vt:lpstr>Integration uncovers hidden problems</vt:lpstr>
      <vt:lpstr>Example Functional Model of Information Flow</vt:lpstr>
      <vt:lpstr>PowerPoint Presentation</vt:lpstr>
      <vt:lpstr>System Integration Challenges</vt:lpstr>
      <vt:lpstr>PowerPoint Presentation</vt:lpstr>
      <vt:lpstr>4 Main Types of Integration</vt:lpstr>
      <vt:lpstr>API Integration</vt:lpstr>
      <vt:lpstr>API Integration</vt:lpstr>
      <vt:lpstr>Webhooks</vt:lpstr>
      <vt:lpstr>Integration Services Component (ISC)</vt:lpstr>
      <vt:lpstr>Orchestrations</vt:lpstr>
      <vt:lpstr>PowerPoint Presentation</vt:lpstr>
      <vt:lpstr>Key steps of system integration</vt:lpstr>
      <vt:lpstr>Key steps of system integration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181</cp:revision>
  <cp:lastPrinted>2021-10-18T07:27:50Z</cp:lastPrinted>
  <dcterms:created xsi:type="dcterms:W3CDTF">2021-10-12T10:09:12Z</dcterms:created>
  <dcterms:modified xsi:type="dcterms:W3CDTF">2023-03-02T10:22:08Z</dcterms:modified>
</cp:coreProperties>
</file>