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53" r:id="rId3"/>
    <p:sldId id="686" r:id="rId4"/>
    <p:sldId id="805" r:id="rId5"/>
    <p:sldId id="806" r:id="rId6"/>
    <p:sldId id="807" r:id="rId7"/>
    <p:sldId id="808" r:id="rId8"/>
    <p:sldId id="809" r:id="rId9"/>
    <p:sldId id="810" r:id="rId10"/>
    <p:sldId id="811" r:id="rId11"/>
    <p:sldId id="812" r:id="rId12"/>
    <p:sldId id="813" r:id="rId13"/>
    <p:sldId id="814" r:id="rId14"/>
    <p:sldId id="790" r:id="rId15"/>
    <p:sldId id="796" r:id="rId16"/>
    <p:sldId id="797" r:id="rId17"/>
    <p:sldId id="798" r:id="rId18"/>
    <p:sldId id="799" r:id="rId19"/>
    <p:sldId id="815" r:id="rId20"/>
    <p:sldId id="816" r:id="rId21"/>
    <p:sldId id="817" r:id="rId22"/>
    <p:sldId id="818" r:id="rId23"/>
    <p:sldId id="819" r:id="rId24"/>
    <p:sldId id="820" r:id="rId25"/>
    <p:sldId id="821" r:id="rId26"/>
    <p:sldId id="822" r:id="rId27"/>
    <p:sldId id="823" r:id="rId28"/>
    <p:sldId id="824" r:id="rId29"/>
    <p:sldId id="825" r:id="rId30"/>
    <p:sldId id="791" r:id="rId31"/>
    <p:sldId id="792" r:id="rId32"/>
    <p:sldId id="793" r:id="rId33"/>
    <p:sldId id="794" r:id="rId34"/>
    <p:sldId id="795" r:id="rId35"/>
    <p:sldId id="802" r:id="rId36"/>
    <p:sldId id="800" r:id="rId37"/>
    <p:sldId id="803" r:id="rId38"/>
    <p:sldId id="801" r:id="rId39"/>
    <p:sldId id="827" r:id="rId40"/>
    <p:sldId id="832" r:id="rId41"/>
    <p:sldId id="866" r:id="rId42"/>
    <p:sldId id="831" r:id="rId43"/>
    <p:sldId id="826" r:id="rId44"/>
    <p:sldId id="834" r:id="rId45"/>
    <p:sldId id="836" r:id="rId46"/>
    <p:sldId id="868" r:id="rId47"/>
    <p:sldId id="835" r:id="rId48"/>
    <p:sldId id="833" r:id="rId49"/>
    <p:sldId id="867" r:id="rId50"/>
    <p:sldId id="869" r:id="rId51"/>
    <p:sldId id="837" r:id="rId52"/>
    <p:sldId id="838" r:id="rId53"/>
    <p:sldId id="839" r:id="rId54"/>
    <p:sldId id="828" r:id="rId55"/>
    <p:sldId id="840" r:id="rId56"/>
    <p:sldId id="842" r:id="rId57"/>
    <p:sldId id="841" r:id="rId58"/>
    <p:sldId id="843" r:id="rId59"/>
    <p:sldId id="844" r:id="rId60"/>
    <p:sldId id="845" r:id="rId61"/>
    <p:sldId id="829" r:id="rId62"/>
    <p:sldId id="846" r:id="rId63"/>
    <p:sldId id="847" r:id="rId64"/>
    <p:sldId id="848" r:id="rId65"/>
    <p:sldId id="849" r:id="rId66"/>
    <p:sldId id="850" r:id="rId67"/>
    <p:sldId id="851" r:id="rId68"/>
    <p:sldId id="852" r:id="rId69"/>
    <p:sldId id="853" r:id="rId70"/>
    <p:sldId id="854" r:id="rId71"/>
    <p:sldId id="855" r:id="rId72"/>
    <p:sldId id="856" r:id="rId73"/>
    <p:sldId id="857" r:id="rId74"/>
    <p:sldId id="830" r:id="rId75"/>
    <p:sldId id="858" r:id="rId76"/>
    <p:sldId id="861" r:id="rId77"/>
    <p:sldId id="862" r:id="rId78"/>
    <p:sldId id="860" r:id="rId79"/>
    <p:sldId id="864" r:id="rId80"/>
    <p:sldId id="870" r:id="rId81"/>
    <p:sldId id="872" r:id="rId82"/>
    <p:sldId id="873" r:id="rId83"/>
    <p:sldId id="865" r:id="rId84"/>
    <p:sldId id="871" r:id="rId85"/>
    <p:sldId id="874" r:id="rId86"/>
    <p:sldId id="875" r:id="rId87"/>
    <p:sldId id="87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929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070D8CB-FC5D-4DD3-AAFE-773FCAA19D69}" type="slidenum">
              <a:rPr lang="en-US" b="0" smtClean="0">
                <a:latin typeface="Arial" pitchFamily="34" charset="0"/>
              </a:rPr>
              <a:pPr/>
              <a:t>13</a:t>
            </a:fld>
            <a:endParaRPr lang="en-US" b="0">
              <a:latin typeface="Arial" pitchFamily="34" charset="0"/>
            </a:endParaRPr>
          </a:p>
        </p:txBody>
      </p:sp>
    </p:spTree>
    <p:extLst>
      <p:ext uri="{BB962C8B-B14F-4D97-AF65-F5344CB8AC3E}">
        <p14:creationId xmlns:p14="http://schemas.microsoft.com/office/powerpoint/2010/main" val="1479485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48" name="Slide Number Placeholder 3"/>
          <p:cNvSpPr>
            <a:spLocks noGrp="1"/>
          </p:cNvSpPr>
          <p:nvPr>
            <p:ph type="sldNum" sz="quarter" idx="5"/>
          </p:nvPr>
        </p:nvSpPr>
        <p:spPr/>
        <p:txBody>
          <a:bodyPr/>
          <a:lstStyle/>
          <a:p>
            <a:pPr>
              <a:defRPr/>
            </a:pPr>
            <a:fld id="{734FC88A-BF73-4835-BDFA-56F5AE6A572E}" type="slidenum">
              <a:rPr lang="en-US" smtClean="0"/>
              <a:pPr>
                <a:defRPr/>
              </a:pPr>
              <a:t>19</a:t>
            </a:fld>
            <a:endParaRPr lang="en-US"/>
          </a:p>
        </p:txBody>
      </p:sp>
    </p:spTree>
    <p:extLst>
      <p:ext uri="{BB962C8B-B14F-4D97-AF65-F5344CB8AC3E}">
        <p14:creationId xmlns:p14="http://schemas.microsoft.com/office/powerpoint/2010/main" val="16175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40" name="Slide Number Placeholder 3"/>
          <p:cNvSpPr>
            <a:spLocks noGrp="1"/>
          </p:cNvSpPr>
          <p:nvPr>
            <p:ph type="sldNum" sz="quarter" idx="5"/>
          </p:nvPr>
        </p:nvSpPr>
        <p:spPr/>
        <p:txBody>
          <a:bodyPr/>
          <a:lstStyle/>
          <a:p>
            <a:pPr>
              <a:defRPr/>
            </a:pPr>
            <a:fld id="{D5464461-EBAA-4782-80E9-CA0351BD741B}" type="slidenum">
              <a:rPr lang="en-US" smtClean="0"/>
              <a:pPr>
                <a:defRPr/>
              </a:pPr>
              <a:t>20</a:t>
            </a:fld>
            <a:endParaRPr lang="en-US"/>
          </a:p>
        </p:txBody>
      </p:sp>
    </p:spTree>
    <p:extLst>
      <p:ext uri="{BB962C8B-B14F-4D97-AF65-F5344CB8AC3E}">
        <p14:creationId xmlns:p14="http://schemas.microsoft.com/office/powerpoint/2010/main" val="2877442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64" name="Slide Number Placeholder 3"/>
          <p:cNvSpPr>
            <a:spLocks noGrp="1"/>
          </p:cNvSpPr>
          <p:nvPr>
            <p:ph type="sldNum" sz="quarter" idx="5"/>
          </p:nvPr>
        </p:nvSpPr>
        <p:spPr/>
        <p:txBody>
          <a:bodyPr/>
          <a:lstStyle/>
          <a:p>
            <a:pPr>
              <a:defRPr/>
            </a:pPr>
            <a:fld id="{583D5C71-982D-44DD-91DF-FA0C992F5AC3}" type="slidenum">
              <a:rPr lang="en-US" smtClean="0"/>
              <a:pPr>
                <a:defRPr/>
              </a:pPr>
              <a:t>21</a:t>
            </a:fld>
            <a:endParaRPr lang="en-US"/>
          </a:p>
        </p:txBody>
      </p:sp>
    </p:spTree>
    <p:extLst>
      <p:ext uri="{BB962C8B-B14F-4D97-AF65-F5344CB8AC3E}">
        <p14:creationId xmlns:p14="http://schemas.microsoft.com/office/powerpoint/2010/main" val="955404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72" name="Slide Number Placeholder 3"/>
          <p:cNvSpPr>
            <a:spLocks noGrp="1"/>
          </p:cNvSpPr>
          <p:nvPr>
            <p:ph type="sldNum" sz="quarter" idx="5"/>
          </p:nvPr>
        </p:nvSpPr>
        <p:spPr/>
        <p:txBody>
          <a:bodyPr/>
          <a:lstStyle/>
          <a:p>
            <a:pPr>
              <a:defRPr/>
            </a:pPr>
            <a:fld id="{11BB0757-545D-4DC5-9759-122DE4A0EBFA}" type="slidenum">
              <a:rPr lang="en-US" smtClean="0"/>
              <a:pPr>
                <a:defRPr/>
              </a:pPr>
              <a:t>22</a:t>
            </a:fld>
            <a:endParaRPr lang="en-US"/>
          </a:p>
        </p:txBody>
      </p:sp>
    </p:spTree>
    <p:extLst>
      <p:ext uri="{BB962C8B-B14F-4D97-AF65-F5344CB8AC3E}">
        <p14:creationId xmlns:p14="http://schemas.microsoft.com/office/powerpoint/2010/main" val="177598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796" name="Slide Number Placeholder 3"/>
          <p:cNvSpPr>
            <a:spLocks noGrp="1"/>
          </p:cNvSpPr>
          <p:nvPr>
            <p:ph type="sldNum" sz="quarter" idx="5"/>
          </p:nvPr>
        </p:nvSpPr>
        <p:spPr/>
        <p:txBody>
          <a:bodyPr/>
          <a:lstStyle/>
          <a:p>
            <a:pPr>
              <a:defRPr/>
            </a:pPr>
            <a:fld id="{FD4ED772-6ECD-42E5-830E-D1A947011511}" type="slidenum">
              <a:rPr lang="en-US" smtClean="0"/>
              <a:pPr>
                <a:defRPr/>
              </a:pPr>
              <a:t>23</a:t>
            </a:fld>
            <a:endParaRPr lang="en-US"/>
          </a:p>
        </p:txBody>
      </p:sp>
    </p:spTree>
    <p:extLst>
      <p:ext uri="{BB962C8B-B14F-4D97-AF65-F5344CB8AC3E}">
        <p14:creationId xmlns:p14="http://schemas.microsoft.com/office/powerpoint/2010/main" val="4276807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0" name="Slide Number Placeholder 3"/>
          <p:cNvSpPr>
            <a:spLocks noGrp="1"/>
          </p:cNvSpPr>
          <p:nvPr>
            <p:ph type="sldNum" sz="quarter" idx="5"/>
          </p:nvPr>
        </p:nvSpPr>
        <p:spPr/>
        <p:txBody>
          <a:bodyPr/>
          <a:lstStyle/>
          <a:p>
            <a:pPr>
              <a:defRPr/>
            </a:pPr>
            <a:fld id="{C3A0B591-614B-4176-94D6-715BC2AFA895}" type="slidenum">
              <a:rPr lang="en-US" smtClean="0"/>
              <a:pPr>
                <a:defRPr/>
              </a:pPr>
              <a:t>24</a:t>
            </a:fld>
            <a:endParaRPr lang="en-US"/>
          </a:p>
        </p:txBody>
      </p:sp>
    </p:spTree>
    <p:extLst>
      <p:ext uri="{BB962C8B-B14F-4D97-AF65-F5344CB8AC3E}">
        <p14:creationId xmlns:p14="http://schemas.microsoft.com/office/powerpoint/2010/main" val="3617404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88" name="Slide Number Placeholder 3"/>
          <p:cNvSpPr>
            <a:spLocks noGrp="1"/>
          </p:cNvSpPr>
          <p:nvPr>
            <p:ph type="sldNum" sz="quarter" idx="5"/>
          </p:nvPr>
        </p:nvSpPr>
        <p:spPr/>
        <p:txBody>
          <a:bodyPr/>
          <a:lstStyle/>
          <a:p>
            <a:pPr>
              <a:defRPr/>
            </a:pPr>
            <a:fld id="{8F6E2462-330D-430F-9826-668393BE3135}" type="slidenum">
              <a:rPr lang="en-US" smtClean="0"/>
              <a:pPr>
                <a:defRPr/>
              </a:pPr>
              <a:t>25</a:t>
            </a:fld>
            <a:endParaRPr lang="en-US"/>
          </a:p>
        </p:txBody>
      </p:sp>
    </p:spTree>
    <p:extLst>
      <p:ext uri="{BB962C8B-B14F-4D97-AF65-F5344CB8AC3E}">
        <p14:creationId xmlns:p14="http://schemas.microsoft.com/office/powerpoint/2010/main" val="533558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108" name="Slide Number Placeholder 3"/>
          <p:cNvSpPr>
            <a:spLocks noGrp="1"/>
          </p:cNvSpPr>
          <p:nvPr>
            <p:ph type="sldNum" sz="quarter" idx="5"/>
          </p:nvPr>
        </p:nvSpPr>
        <p:spPr/>
        <p:txBody>
          <a:bodyPr/>
          <a:lstStyle/>
          <a:p>
            <a:pPr>
              <a:defRPr/>
            </a:pPr>
            <a:fld id="{E7FE874D-4491-4652-B8FB-65F93F175252}" type="slidenum">
              <a:rPr lang="en-US" smtClean="0"/>
              <a:pPr>
                <a:defRPr/>
              </a:pPr>
              <a:t>26</a:t>
            </a:fld>
            <a:endParaRPr lang="en-US"/>
          </a:p>
        </p:txBody>
      </p:sp>
    </p:spTree>
    <p:extLst>
      <p:ext uri="{BB962C8B-B14F-4D97-AF65-F5344CB8AC3E}">
        <p14:creationId xmlns:p14="http://schemas.microsoft.com/office/powerpoint/2010/main" val="2728148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2" name="Slide Number Placeholder 3"/>
          <p:cNvSpPr>
            <a:spLocks noGrp="1"/>
          </p:cNvSpPr>
          <p:nvPr>
            <p:ph type="sldNum" sz="quarter" idx="5"/>
          </p:nvPr>
        </p:nvSpPr>
        <p:spPr/>
        <p:txBody>
          <a:bodyPr/>
          <a:lstStyle/>
          <a:p>
            <a:pPr>
              <a:defRPr/>
            </a:pPr>
            <a:fld id="{77E738B8-14DB-44B3-BBE8-18E68CFF46B0}" type="slidenum">
              <a:rPr lang="en-US" smtClean="0"/>
              <a:pPr>
                <a:defRPr/>
              </a:pPr>
              <a:t>27</a:t>
            </a:fld>
            <a:endParaRPr lang="en-US"/>
          </a:p>
        </p:txBody>
      </p:sp>
    </p:spTree>
    <p:extLst>
      <p:ext uri="{BB962C8B-B14F-4D97-AF65-F5344CB8AC3E}">
        <p14:creationId xmlns:p14="http://schemas.microsoft.com/office/powerpoint/2010/main" val="313393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579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6" name="Slide Number Placeholder 3"/>
          <p:cNvSpPr>
            <a:spLocks noGrp="1"/>
          </p:cNvSpPr>
          <p:nvPr>
            <p:ph type="sldNum" sz="quarter" idx="5"/>
          </p:nvPr>
        </p:nvSpPr>
        <p:spPr/>
        <p:txBody>
          <a:bodyPr/>
          <a:lstStyle/>
          <a:p>
            <a:pPr>
              <a:defRPr/>
            </a:pPr>
            <a:fld id="{C09FFE38-B3DE-4BA9-8901-BD21DC6461BD}" type="slidenum">
              <a:rPr lang="en-US" smtClean="0"/>
              <a:pPr>
                <a:defRPr/>
              </a:pPr>
              <a:t>28</a:t>
            </a:fld>
            <a:endParaRPr lang="en-US"/>
          </a:p>
        </p:txBody>
      </p:sp>
    </p:spTree>
    <p:extLst>
      <p:ext uri="{BB962C8B-B14F-4D97-AF65-F5344CB8AC3E}">
        <p14:creationId xmlns:p14="http://schemas.microsoft.com/office/powerpoint/2010/main" val="3300896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92BCB0C-D534-4FD2-8967-99E042346915}" type="slidenum">
              <a:rPr lang="en-US" b="0" smtClean="0">
                <a:latin typeface="Arial" pitchFamily="34" charset="0"/>
              </a:rPr>
              <a:pPr/>
              <a:t>56</a:t>
            </a:fld>
            <a:endParaRPr lang="en-US" b="0">
              <a:latin typeface="Arial" pitchFamily="34" charset="0"/>
            </a:endParaRPr>
          </a:p>
        </p:txBody>
      </p:sp>
    </p:spTree>
    <p:extLst>
      <p:ext uri="{BB962C8B-B14F-4D97-AF65-F5344CB8AC3E}">
        <p14:creationId xmlns:p14="http://schemas.microsoft.com/office/powerpoint/2010/main" val="3494827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102E39D8-1DC4-4C13-96E5-8C21AE5B7398}" type="slidenum">
              <a:rPr lang="en-US" b="0" smtClean="0">
                <a:latin typeface="Arial" pitchFamily="34" charset="0"/>
              </a:rPr>
              <a:pPr/>
              <a:t>58</a:t>
            </a:fld>
            <a:endParaRPr lang="en-US" b="0">
              <a:latin typeface="Arial" pitchFamily="34" charset="0"/>
            </a:endParaRPr>
          </a:p>
        </p:txBody>
      </p:sp>
    </p:spTree>
    <p:extLst>
      <p:ext uri="{BB962C8B-B14F-4D97-AF65-F5344CB8AC3E}">
        <p14:creationId xmlns:p14="http://schemas.microsoft.com/office/powerpoint/2010/main" val="422161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6</a:t>
            </a:fld>
            <a:endParaRPr lang="en-US" b="0">
              <a:latin typeface="Arial" pitchFamily="34" charset="0"/>
            </a:endParaRPr>
          </a:p>
        </p:txBody>
      </p:sp>
    </p:spTree>
    <p:extLst>
      <p:ext uri="{BB962C8B-B14F-4D97-AF65-F5344CB8AC3E}">
        <p14:creationId xmlns:p14="http://schemas.microsoft.com/office/powerpoint/2010/main" val="619007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EEFB411-74D0-46E9-BD4E-76245F4D592D}" type="slidenum">
              <a:rPr lang="en-US" b="0" smtClean="0">
                <a:latin typeface="Arial" pitchFamily="34" charset="0"/>
              </a:rPr>
              <a:pPr/>
              <a:t>7</a:t>
            </a:fld>
            <a:endParaRPr lang="en-US" b="0">
              <a:latin typeface="Arial" pitchFamily="34" charset="0"/>
            </a:endParaRPr>
          </a:p>
        </p:txBody>
      </p:sp>
    </p:spTree>
    <p:extLst>
      <p:ext uri="{BB962C8B-B14F-4D97-AF65-F5344CB8AC3E}">
        <p14:creationId xmlns:p14="http://schemas.microsoft.com/office/powerpoint/2010/main" val="185537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0654916-760C-4E9E-BF14-268676905DAE}" type="slidenum">
              <a:rPr lang="en-US" b="0" smtClean="0">
                <a:latin typeface="Arial" pitchFamily="34" charset="0"/>
              </a:rPr>
              <a:pPr/>
              <a:t>8</a:t>
            </a:fld>
            <a:endParaRPr lang="en-US" b="0">
              <a:latin typeface="Arial" pitchFamily="34" charset="0"/>
            </a:endParaRPr>
          </a:p>
        </p:txBody>
      </p:sp>
    </p:spTree>
    <p:extLst>
      <p:ext uri="{BB962C8B-B14F-4D97-AF65-F5344CB8AC3E}">
        <p14:creationId xmlns:p14="http://schemas.microsoft.com/office/powerpoint/2010/main" val="175229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3E9D8AD-0EA9-409B-8FBC-A1E7F2620873}" type="slidenum">
              <a:rPr lang="en-US" b="0" smtClean="0">
                <a:latin typeface="Arial" pitchFamily="34" charset="0"/>
              </a:rPr>
              <a:pPr/>
              <a:t>9</a:t>
            </a:fld>
            <a:endParaRPr lang="en-US" b="0">
              <a:latin typeface="Arial" pitchFamily="34" charset="0"/>
            </a:endParaRPr>
          </a:p>
        </p:txBody>
      </p:sp>
    </p:spTree>
    <p:extLst>
      <p:ext uri="{BB962C8B-B14F-4D97-AF65-F5344CB8AC3E}">
        <p14:creationId xmlns:p14="http://schemas.microsoft.com/office/powerpoint/2010/main" val="79582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A0D1191-8AE4-4E7C-B9FF-521D38731219}" type="slidenum">
              <a:rPr lang="en-US" b="0" smtClean="0">
                <a:latin typeface="Arial" pitchFamily="34" charset="0"/>
              </a:rPr>
              <a:pPr/>
              <a:t>10</a:t>
            </a:fld>
            <a:endParaRPr lang="en-US" b="0">
              <a:latin typeface="Arial" pitchFamily="34" charset="0"/>
            </a:endParaRPr>
          </a:p>
        </p:txBody>
      </p:sp>
    </p:spTree>
    <p:extLst>
      <p:ext uri="{BB962C8B-B14F-4D97-AF65-F5344CB8AC3E}">
        <p14:creationId xmlns:p14="http://schemas.microsoft.com/office/powerpoint/2010/main" val="86424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1C555C3-435F-480B-9A79-7722C3654776}" type="slidenum">
              <a:rPr lang="en-US" b="0" smtClean="0">
                <a:latin typeface="Arial" pitchFamily="34" charset="0"/>
              </a:rPr>
              <a:pPr/>
              <a:t>11</a:t>
            </a:fld>
            <a:endParaRPr lang="en-US" b="0">
              <a:latin typeface="Arial" pitchFamily="34" charset="0"/>
            </a:endParaRPr>
          </a:p>
        </p:txBody>
      </p:sp>
    </p:spTree>
    <p:extLst>
      <p:ext uri="{BB962C8B-B14F-4D97-AF65-F5344CB8AC3E}">
        <p14:creationId xmlns:p14="http://schemas.microsoft.com/office/powerpoint/2010/main" val="364744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B0D631E-99C1-4BEE-91E9-E6CAF2ED4539}" type="slidenum">
              <a:rPr lang="en-US" b="0" smtClean="0">
                <a:latin typeface="Arial" pitchFamily="34" charset="0"/>
              </a:rPr>
              <a:pPr/>
              <a:t>12</a:t>
            </a:fld>
            <a:endParaRPr lang="en-US" b="0">
              <a:latin typeface="Arial" pitchFamily="34" charset="0"/>
            </a:endParaRPr>
          </a:p>
        </p:txBody>
      </p:sp>
    </p:spTree>
    <p:extLst>
      <p:ext uri="{BB962C8B-B14F-4D97-AF65-F5344CB8AC3E}">
        <p14:creationId xmlns:p14="http://schemas.microsoft.com/office/powerpoint/2010/main" val="1748808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BAE503-214E-41E7-A1CC-825DFCFCD2B2}"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4EAF9C-2905-4B77-B140-C65EF70F4A01}"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21979-8695-4DD7-BCCE-26E548B8258E}"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7149AAD-8AED-4581-A21E-FCFFF0CEB797}" type="datetime1">
              <a:rPr lang="en-US" smtClean="0"/>
              <a:t>5/22/2023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EE9E14EC-6907-4474-979B-BFD76A0F385C}" type="datetime1">
              <a:rPr lang="en-US" smtClean="0"/>
              <a:t>5/22/2023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DA373-F9A4-4647-A799-41E7F5FCE11A}" type="datetime1">
              <a:rPr lang="en-US" smtClean="0"/>
              <a:t>5/22/2023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F27026-E5EB-4068-925D-6274B5B8B0A3}"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618291-08E8-495F-9B1C-D078F349A608}"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2AB46-CF1E-4373-AD59-6430295C178E}" type="datetime1">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F3230EC-0AE4-47F8-842D-4E8E82265172}" type="datetime1">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5/22/2023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23A9F-AC8B-47DF-AA76-9184A11AFB43}" type="datetime1">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B6F942-4A2C-4386-B3C9-34B1FF8D1FDE}"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2EC9AB-AC8E-446C-8B3E-4473E995B505}"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0824B-B771-49CE-B525-80823CF7591A}" type="datetime1">
              <a:rPr lang="en-US" smtClean="0"/>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sa-hw2-backend.stevetarzia.com/api/search?query=northwestern&amp;date=2020-04-16" TargetMode="External"/><Relationship Id="rId3" Type="http://schemas.openxmlformats.org/officeDocument/2006/relationships/hyperlink" Target="https://www.elastic.co/guide/en/elasticsearch/reference/current/rest-apis.html" TargetMode="External"/><Relationship Id="rId7" Type="http://schemas.openxmlformats.org/officeDocument/2006/relationships/hyperlink" Target="https://meta.discourse.org/t/3423.json" TargetMode="External"/><Relationship Id="rId2" Type="http://schemas.openxmlformats.org/officeDocument/2006/relationships/hyperlink" Target="https://developer.twitter.com/en/docs/tweets/post-and-engage/api-reference/post-statuses-update" TargetMode="External"/><Relationship Id="rId1" Type="http://schemas.openxmlformats.org/officeDocument/2006/relationships/slideLayout" Target="../slideLayouts/slideLayout2.xml"/><Relationship Id="rId6" Type="http://schemas.openxmlformats.org/officeDocument/2006/relationships/hyperlink" Target="https://meta.discourse.org/latest.json?category=7" TargetMode="External"/><Relationship Id="rId5" Type="http://schemas.openxmlformats.org/officeDocument/2006/relationships/hyperlink" Target="https://meta.discourse.org/categories.json" TargetMode="External"/><Relationship Id="rId4" Type="http://schemas.openxmlformats.org/officeDocument/2006/relationships/hyperlink" Target="https://docs.discourse.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Service-Oriented Architecture (SOA) and APIs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4136B1D-B51C-4F38-ACA8-9A4BDEE1327D}" type="slidenum">
              <a:rPr lang="en-US" b="0" smtClean="0">
                <a:solidFill>
                  <a:schemeClr val="tx2"/>
                </a:solidFill>
                <a:latin typeface="Candara" panose="020E0502030303020204" pitchFamily="34" charset="0"/>
              </a:rPr>
              <a:pPr/>
              <a:t>10</a:t>
            </a:fld>
            <a:endParaRPr lang="en-US" b="0">
              <a:solidFill>
                <a:schemeClr val="tx2"/>
              </a:solidFill>
              <a:latin typeface="Candara" panose="020E0502030303020204" pitchFamily="34" charset="0"/>
            </a:endParaRPr>
          </a:p>
        </p:txBody>
      </p:sp>
      <p:sp>
        <p:nvSpPr>
          <p:cNvPr id="10243" name="Rectangle 2"/>
          <p:cNvSpPr>
            <a:spLocks noGrp="1" noChangeArrowheads="1"/>
          </p:cNvSpPr>
          <p:nvPr>
            <p:ph type="title"/>
          </p:nvPr>
        </p:nvSpPr>
        <p:spPr/>
        <p:txBody>
          <a:bodyPr>
            <a:normAutofit/>
          </a:bodyPr>
          <a:lstStyle/>
          <a:p>
            <a:pPr eaLnBrk="1" hangingPunct="1"/>
            <a:r>
              <a:rPr lang="en-GB" sz="3600" dirty="0"/>
              <a:t>Example: A 3-Tier Internet Banking System</a:t>
            </a:r>
          </a:p>
        </p:txBody>
      </p:sp>
      <p:sp>
        <p:nvSpPr>
          <p:cNvPr id="10244" name="Oval 5"/>
          <p:cNvSpPr>
            <a:spLocks noChangeArrowheads="1"/>
          </p:cNvSpPr>
          <p:nvPr/>
        </p:nvSpPr>
        <p:spPr bwMode="auto">
          <a:xfrm>
            <a:off x="4629436" y="2510548"/>
            <a:ext cx="1752600" cy="1752600"/>
          </a:xfrm>
          <a:prstGeom prst="ellipse">
            <a:avLst/>
          </a:prstGeom>
          <a:solidFill>
            <a:schemeClr val="accent1"/>
          </a:solidFill>
          <a:ln w="9525">
            <a:solidFill>
              <a:schemeClr val="tx1"/>
            </a:solidFill>
            <a:round/>
            <a:headEnd/>
            <a:tailEnd/>
          </a:ln>
        </p:spPr>
        <p:txBody>
          <a:bodyPr wrap="none" anchor="ctr"/>
          <a:lstStyle/>
          <a:p>
            <a:pPr algn="ctr"/>
            <a:r>
              <a:rPr lang="en-US">
                <a:latin typeface="Candara" panose="020E0502030303020204" pitchFamily="34" charset="0"/>
              </a:rPr>
              <a:t>Web Server</a:t>
            </a:r>
          </a:p>
          <a:p>
            <a:pPr algn="ctr"/>
            <a:r>
              <a:rPr lang="en-US">
                <a:latin typeface="Candara" panose="020E0502030303020204" pitchFamily="34" charset="0"/>
              </a:rPr>
              <a:t>for account </a:t>
            </a:r>
          </a:p>
          <a:p>
            <a:pPr algn="ctr"/>
            <a:r>
              <a:rPr lang="en-US">
                <a:latin typeface="Candara" panose="020E0502030303020204" pitchFamily="34" charset="0"/>
              </a:rPr>
              <a:t>service </a:t>
            </a:r>
          </a:p>
          <a:p>
            <a:pPr algn="ctr"/>
            <a:r>
              <a:rPr lang="en-US">
                <a:latin typeface="Candara" panose="020E0502030303020204" pitchFamily="34" charset="0"/>
              </a:rPr>
              <a:t>provision</a:t>
            </a:r>
            <a:endParaRPr lang="en-GB">
              <a:latin typeface="Candara" panose="020E0502030303020204" pitchFamily="34" charset="0"/>
            </a:endParaRPr>
          </a:p>
        </p:txBody>
      </p:sp>
      <p:sp>
        <p:nvSpPr>
          <p:cNvPr id="10245" name="Rectangle 6"/>
          <p:cNvSpPr>
            <a:spLocks noChangeArrowheads="1"/>
          </p:cNvSpPr>
          <p:nvPr/>
        </p:nvSpPr>
        <p:spPr bwMode="auto">
          <a:xfrm>
            <a:off x="2676811" y="1205623"/>
            <a:ext cx="685800" cy="381000"/>
          </a:xfrm>
          <a:prstGeom prst="rec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Client</a:t>
            </a:r>
            <a:endParaRPr lang="en-GB">
              <a:latin typeface="Candara" panose="020E0502030303020204" pitchFamily="34" charset="0"/>
            </a:endParaRPr>
          </a:p>
        </p:txBody>
      </p:sp>
      <p:sp>
        <p:nvSpPr>
          <p:cNvPr id="10246" name="Rectangle 7"/>
          <p:cNvSpPr>
            <a:spLocks noChangeArrowheads="1"/>
          </p:cNvSpPr>
          <p:nvPr/>
        </p:nvSpPr>
        <p:spPr bwMode="auto">
          <a:xfrm>
            <a:off x="3943636" y="1015123"/>
            <a:ext cx="685800" cy="381000"/>
          </a:xfrm>
          <a:prstGeom prst="rec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Client</a:t>
            </a:r>
            <a:endParaRPr lang="en-GB">
              <a:latin typeface="Candara" panose="020E0502030303020204" pitchFamily="34" charset="0"/>
            </a:endParaRPr>
          </a:p>
        </p:txBody>
      </p:sp>
      <p:sp>
        <p:nvSpPr>
          <p:cNvPr id="10247" name="Rectangle 8"/>
          <p:cNvSpPr>
            <a:spLocks noChangeArrowheads="1"/>
          </p:cNvSpPr>
          <p:nvPr/>
        </p:nvSpPr>
        <p:spPr bwMode="auto">
          <a:xfrm>
            <a:off x="1991011" y="3224923"/>
            <a:ext cx="685800" cy="381000"/>
          </a:xfrm>
          <a:prstGeom prst="rec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Client</a:t>
            </a:r>
            <a:endParaRPr lang="en-GB">
              <a:latin typeface="Candara" panose="020E0502030303020204" pitchFamily="34" charset="0"/>
            </a:endParaRPr>
          </a:p>
        </p:txBody>
      </p:sp>
      <p:sp>
        <p:nvSpPr>
          <p:cNvPr id="10248" name="Rectangle 9"/>
          <p:cNvSpPr>
            <a:spLocks noChangeArrowheads="1"/>
          </p:cNvSpPr>
          <p:nvPr/>
        </p:nvSpPr>
        <p:spPr bwMode="auto">
          <a:xfrm>
            <a:off x="1991011" y="2158123"/>
            <a:ext cx="685800" cy="381000"/>
          </a:xfrm>
          <a:prstGeom prst="rec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Client</a:t>
            </a:r>
            <a:endParaRPr lang="en-GB">
              <a:latin typeface="Candara" panose="020E0502030303020204" pitchFamily="34" charset="0"/>
            </a:endParaRPr>
          </a:p>
        </p:txBody>
      </p:sp>
      <p:cxnSp>
        <p:nvCxnSpPr>
          <p:cNvPr id="10249" name="AutoShape 10"/>
          <p:cNvCxnSpPr>
            <a:cxnSpLocks noChangeShapeType="1"/>
            <a:stCxn id="10245" idx="2"/>
            <a:endCxn id="10244" idx="1"/>
          </p:cNvCxnSpPr>
          <p:nvPr/>
        </p:nvCxnSpPr>
        <p:spPr bwMode="auto">
          <a:xfrm>
            <a:off x="3019711" y="1586623"/>
            <a:ext cx="1866900" cy="1181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0" name="AutoShape 11"/>
          <p:cNvCxnSpPr>
            <a:cxnSpLocks noChangeShapeType="1"/>
            <a:stCxn id="10246" idx="2"/>
            <a:endCxn id="10244" idx="0"/>
          </p:cNvCxnSpPr>
          <p:nvPr/>
        </p:nvCxnSpPr>
        <p:spPr bwMode="auto">
          <a:xfrm>
            <a:off x="4286536" y="1396124"/>
            <a:ext cx="1219200" cy="1114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1" name="AutoShape 12"/>
          <p:cNvCxnSpPr>
            <a:cxnSpLocks noChangeShapeType="1"/>
            <a:stCxn id="10248" idx="3"/>
            <a:endCxn id="10244" idx="2"/>
          </p:cNvCxnSpPr>
          <p:nvPr/>
        </p:nvCxnSpPr>
        <p:spPr bwMode="auto">
          <a:xfrm>
            <a:off x="2676812" y="2348624"/>
            <a:ext cx="1952625" cy="1038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2" name="AutoShape 13"/>
          <p:cNvCxnSpPr>
            <a:cxnSpLocks noChangeShapeType="1"/>
            <a:stCxn id="10247" idx="3"/>
            <a:endCxn id="10244" idx="3"/>
          </p:cNvCxnSpPr>
          <p:nvPr/>
        </p:nvCxnSpPr>
        <p:spPr bwMode="auto">
          <a:xfrm>
            <a:off x="2676811" y="3415423"/>
            <a:ext cx="2209800" cy="5905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253" name="AutoShape 14"/>
          <p:cNvSpPr>
            <a:spLocks noChangeArrowheads="1"/>
          </p:cNvSpPr>
          <p:nvPr/>
        </p:nvSpPr>
        <p:spPr bwMode="auto">
          <a:xfrm>
            <a:off x="7629811" y="3796423"/>
            <a:ext cx="1905000" cy="1981200"/>
          </a:xfrm>
          <a:prstGeom prst="flowChartMagneticDisk">
            <a:avLst/>
          </a:prstGeom>
          <a:solidFill>
            <a:srgbClr val="AFEFE9"/>
          </a:solidFill>
          <a:ln w="9525">
            <a:solidFill>
              <a:schemeClr val="tx1"/>
            </a:solidFill>
            <a:round/>
            <a:headEnd/>
            <a:tailEnd/>
          </a:ln>
        </p:spPr>
        <p:txBody>
          <a:bodyPr wrap="none" anchor="ctr"/>
          <a:lstStyle/>
          <a:p>
            <a:pPr algn="ctr"/>
            <a:r>
              <a:rPr lang="en-US">
                <a:latin typeface="Candara" panose="020E0502030303020204" pitchFamily="34" charset="0"/>
              </a:rPr>
              <a:t>Database server</a:t>
            </a:r>
          </a:p>
          <a:p>
            <a:pPr algn="ctr"/>
            <a:r>
              <a:rPr lang="en-US">
                <a:latin typeface="Candara" panose="020E0502030303020204" pitchFamily="34" charset="0"/>
              </a:rPr>
              <a:t>Customer</a:t>
            </a:r>
          </a:p>
          <a:p>
            <a:pPr algn="ctr"/>
            <a:r>
              <a:rPr lang="en-US">
                <a:latin typeface="Candara" panose="020E0502030303020204" pitchFamily="34" charset="0"/>
              </a:rPr>
              <a:t>account</a:t>
            </a:r>
          </a:p>
          <a:p>
            <a:pPr algn="ctr"/>
            <a:r>
              <a:rPr lang="en-US">
                <a:latin typeface="Candara" panose="020E0502030303020204" pitchFamily="34" charset="0"/>
              </a:rPr>
              <a:t>database</a:t>
            </a:r>
            <a:endParaRPr lang="en-GB">
              <a:latin typeface="Candara" panose="020E0502030303020204" pitchFamily="34" charset="0"/>
            </a:endParaRPr>
          </a:p>
        </p:txBody>
      </p:sp>
      <p:cxnSp>
        <p:nvCxnSpPr>
          <p:cNvPr id="10254" name="AutoShape 15"/>
          <p:cNvCxnSpPr>
            <a:cxnSpLocks noChangeShapeType="1"/>
            <a:stCxn id="10244" idx="5"/>
            <a:endCxn id="10253" idx="2"/>
          </p:cNvCxnSpPr>
          <p:nvPr/>
        </p:nvCxnSpPr>
        <p:spPr bwMode="auto">
          <a:xfrm>
            <a:off x="6124861" y="4005973"/>
            <a:ext cx="1504950" cy="78105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0255" name="Text Box 16"/>
          <p:cNvSpPr txBox="1">
            <a:spLocks noChangeArrowheads="1"/>
          </p:cNvSpPr>
          <p:nvPr/>
        </p:nvSpPr>
        <p:spPr bwMode="auto">
          <a:xfrm>
            <a:off x="3234287" y="2134974"/>
            <a:ext cx="8162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latin typeface="Candara" panose="020E0502030303020204" pitchFamily="34" charset="0"/>
              </a:rPr>
              <a:t>HTTP</a:t>
            </a:r>
          </a:p>
          <a:p>
            <a:r>
              <a:rPr lang="en-US" b="0" dirty="0">
                <a:latin typeface="Candara" panose="020E0502030303020204" pitchFamily="34" charset="0"/>
              </a:rPr>
              <a:t>HTTPS</a:t>
            </a:r>
          </a:p>
        </p:txBody>
      </p:sp>
      <p:sp>
        <p:nvSpPr>
          <p:cNvPr id="10256" name="Text Box 17"/>
          <p:cNvSpPr txBox="1">
            <a:spLocks noChangeArrowheads="1"/>
          </p:cNvSpPr>
          <p:nvPr/>
        </p:nvSpPr>
        <p:spPr bwMode="auto">
          <a:xfrm>
            <a:off x="6174943" y="4492671"/>
            <a:ext cx="12382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latin typeface="Candara" panose="020E0502030303020204" pitchFamily="34" charset="0"/>
              </a:rPr>
              <a:t>Database requests and responses</a:t>
            </a:r>
          </a:p>
        </p:txBody>
      </p:sp>
      <p:sp>
        <p:nvSpPr>
          <p:cNvPr id="2" name="TextBox 1"/>
          <p:cNvSpPr txBox="1"/>
          <p:nvPr/>
        </p:nvSpPr>
        <p:spPr>
          <a:xfrm>
            <a:off x="1263425" y="3968558"/>
            <a:ext cx="2071401" cy="646331"/>
          </a:xfrm>
          <a:prstGeom prst="rect">
            <a:avLst/>
          </a:prstGeom>
          <a:noFill/>
        </p:spPr>
        <p:txBody>
          <a:bodyPr wrap="none" rtlCol="0">
            <a:spAutoFit/>
          </a:bodyPr>
          <a:lstStyle/>
          <a:p>
            <a:r>
              <a:rPr lang="en-US" dirty="0">
                <a:latin typeface="Candara" panose="020E0502030303020204" pitchFamily="34" charset="0"/>
              </a:rPr>
              <a:t>Presentation Layer </a:t>
            </a:r>
          </a:p>
          <a:p>
            <a:r>
              <a:rPr lang="en-US" dirty="0">
                <a:latin typeface="Candara" panose="020E0502030303020204" pitchFamily="34" charset="0"/>
              </a:rPr>
              <a:t>in Client Browsers</a:t>
            </a:r>
          </a:p>
        </p:txBody>
      </p:sp>
      <p:sp>
        <p:nvSpPr>
          <p:cNvPr id="18" name="TextBox 17"/>
          <p:cNvSpPr txBox="1"/>
          <p:nvPr/>
        </p:nvSpPr>
        <p:spPr>
          <a:xfrm>
            <a:off x="4322486" y="4249619"/>
            <a:ext cx="1852459" cy="923330"/>
          </a:xfrm>
          <a:prstGeom prst="rect">
            <a:avLst/>
          </a:prstGeom>
          <a:noFill/>
        </p:spPr>
        <p:txBody>
          <a:bodyPr wrap="square" rtlCol="0">
            <a:spAutoFit/>
          </a:bodyPr>
          <a:lstStyle/>
          <a:p>
            <a:r>
              <a:rPr lang="en-US" dirty="0">
                <a:latin typeface="Candara" panose="020E0502030303020204" pitchFamily="34" charset="0"/>
              </a:rPr>
              <a:t>Business Logic Layer </a:t>
            </a:r>
          </a:p>
          <a:p>
            <a:r>
              <a:rPr lang="en-US" dirty="0">
                <a:latin typeface="Candara" panose="020E0502030303020204" pitchFamily="34" charset="0"/>
              </a:rPr>
              <a:t>in server</a:t>
            </a:r>
          </a:p>
        </p:txBody>
      </p:sp>
      <p:sp>
        <p:nvSpPr>
          <p:cNvPr id="19" name="TextBox 18"/>
          <p:cNvSpPr txBox="1"/>
          <p:nvPr/>
        </p:nvSpPr>
        <p:spPr>
          <a:xfrm>
            <a:off x="7998014" y="2925183"/>
            <a:ext cx="1736824" cy="923330"/>
          </a:xfrm>
          <a:prstGeom prst="rect">
            <a:avLst/>
          </a:prstGeom>
          <a:noFill/>
        </p:spPr>
        <p:txBody>
          <a:bodyPr wrap="square" rtlCol="0">
            <a:spAutoFit/>
          </a:bodyPr>
          <a:lstStyle/>
          <a:p>
            <a:r>
              <a:rPr lang="en-US" dirty="0">
                <a:latin typeface="Candara" panose="020E0502030303020204" pitchFamily="34" charset="0"/>
              </a:rPr>
              <a:t>Data Management Layer </a:t>
            </a:r>
          </a:p>
        </p:txBody>
      </p:sp>
    </p:spTree>
    <p:extLst>
      <p:ext uri="{BB962C8B-B14F-4D97-AF65-F5344CB8AC3E}">
        <p14:creationId xmlns:p14="http://schemas.microsoft.com/office/powerpoint/2010/main" val="2270405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a:t>Four-Tier Architecture with a Service Layer</a:t>
            </a:r>
            <a:endParaRPr lang="en-GB"/>
          </a:p>
        </p:txBody>
      </p:sp>
      <p:sp>
        <p:nvSpPr>
          <p:cNvPr id="20484" name="Rectangle 3"/>
          <p:cNvSpPr>
            <a:spLocks noGrp="1" noChangeArrowheads="1"/>
          </p:cNvSpPr>
          <p:nvPr>
            <p:ph idx="1"/>
          </p:nvPr>
        </p:nvSpPr>
        <p:spPr>
          <a:xfrm>
            <a:off x="347527" y="1060983"/>
            <a:ext cx="7475347" cy="5115980"/>
          </a:xfrm>
        </p:spPr>
        <p:txBody>
          <a:bodyPr>
            <a:normAutofit/>
          </a:bodyPr>
          <a:lstStyle/>
          <a:p>
            <a:pPr eaLnBrk="1" hangingPunct="1"/>
            <a:r>
              <a:rPr lang="en-GB" dirty="0"/>
              <a:t>Each layer may execute on a separate processor;</a:t>
            </a:r>
          </a:p>
          <a:p>
            <a:pPr eaLnBrk="1" hangingPunct="1"/>
            <a:r>
              <a:rPr lang="en-GB" dirty="0"/>
              <a:t>Application is largely composed of existing services, running on a different server (repository), provided by external service providers;</a:t>
            </a:r>
          </a:p>
          <a:p>
            <a:pPr eaLnBrk="1" hangingPunct="1"/>
            <a:r>
              <a:rPr lang="en-GB" dirty="0"/>
              <a:t>This is an example of Service-Oriented Architecture (SOA);</a:t>
            </a:r>
          </a:p>
          <a:p>
            <a:pPr eaLnBrk="1" hangingPunct="1"/>
            <a:r>
              <a:rPr lang="en-GB" dirty="0"/>
              <a:t>SOA does not have to be in N-Tier. It can be a tree or graph too.</a:t>
            </a: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FC87823-3889-43B8-9F7E-CA90F90D532F}" type="slidenum">
              <a:rPr lang="en-US" b="0" smtClean="0">
                <a:solidFill>
                  <a:schemeClr val="tx2"/>
                </a:solidFill>
                <a:latin typeface="Candara" panose="020E0502030303020204" pitchFamily="34" charset="0"/>
              </a:rPr>
              <a:pPr/>
              <a:t>11</a:t>
            </a:fld>
            <a:endParaRPr lang="en-US" b="0">
              <a:solidFill>
                <a:schemeClr val="tx2"/>
              </a:solidFill>
              <a:latin typeface="Candara" panose="020E0502030303020204" pitchFamily="34" charset="0"/>
            </a:endParaRPr>
          </a:p>
        </p:txBody>
      </p:sp>
      <p:sp>
        <p:nvSpPr>
          <p:cNvPr id="11269" name="Rectangle 5"/>
          <p:cNvSpPr>
            <a:spLocks noChangeArrowheads="1"/>
          </p:cNvSpPr>
          <p:nvPr/>
        </p:nvSpPr>
        <p:spPr bwMode="auto">
          <a:xfrm>
            <a:off x="8358994" y="946397"/>
            <a:ext cx="2057400" cy="536575"/>
          </a:xfrm>
          <a:prstGeom prst="rec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Presentation </a:t>
            </a:r>
          </a:p>
          <a:p>
            <a:pPr algn="ctr"/>
            <a:r>
              <a:rPr lang="en-US">
                <a:latin typeface="Candara" panose="020E0502030303020204" pitchFamily="34" charset="0"/>
              </a:rPr>
              <a:t>Layer (GUI)</a:t>
            </a:r>
            <a:endParaRPr lang="en-GB">
              <a:latin typeface="Candara" panose="020E0502030303020204" pitchFamily="34" charset="0"/>
            </a:endParaRPr>
          </a:p>
        </p:txBody>
      </p:sp>
      <p:sp>
        <p:nvSpPr>
          <p:cNvPr id="11270" name="Rectangle 6"/>
          <p:cNvSpPr>
            <a:spLocks noChangeArrowheads="1"/>
          </p:cNvSpPr>
          <p:nvPr/>
        </p:nvSpPr>
        <p:spPr bwMode="auto">
          <a:xfrm>
            <a:off x="8358994" y="2087809"/>
            <a:ext cx="2057400" cy="538162"/>
          </a:xfrm>
          <a:prstGeom prst="rec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Application </a:t>
            </a:r>
          </a:p>
          <a:p>
            <a:pPr algn="ctr"/>
            <a:r>
              <a:rPr lang="en-US">
                <a:latin typeface="Candara" panose="020E0502030303020204" pitchFamily="34" charset="0"/>
              </a:rPr>
              <a:t>Processing Layer</a:t>
            </a:r>
            <a:endParaRPr lang="en-GB">
              <a:latin typeface="Candara" panose="020E0502030303020204" pitchFamily="34" charset="0"/>
            </a:endParaRPr>
          </a:p>
        </p:txBody>
      </p:sp>
      <p:sp>
        <p:nvSpPr>
          <p:cNvPr id="20488" name="Rectangle 7"/>
          <p:cNvSpPr>
            <a:spLocks noChangeArrowheads="1"/>
          </p:cNvSpPr>
          <p:nvPr/>
        </p:nvSpPr>
        <p:spPr bwMode="auto">
          <a:xfrm>
            <a:off x="8358994" y="3689596"/>
            <a:ext cx="2057400" cy="609600"/>
          </a:xfrm>
          <a:prstGeom prst="rect">
            <a:avLst/>
          </a:prstGeom>
          <a:solidFill>
            <a:srgbClr val="CCECFF"/>
          </a:solidFill>
          <a:ln w="9525">
            <a:solidFill>
              <a:schemeClr val="tx1"/>
            </a:solidFill>
            <a:miter lim="800000"/>
            <a:headEnd/>
            <a:tailEnd/>
          </a:ln>
        </p:spPr>
        <p:txBody>
          <a:bodyPr wrap="none" anchor="ctr"/>
          <a:lstStyle/>
          <a:p>
            <a:pPr algn="ctr"/>
            <a:r>
              <a:rPr lang="en-US">
                <a:latin typeface="Candara" panose="020E0502030303020204" pitchFamily="34" charset="0"/>
              </a:rPr>
              <a:t>Service Repository </a:t>
            </a:r>
          </a:p>
          <a:p>
            <a:pPr algn="ctr"/>
            <a:r>
              <a:rPr lang="en-US">
                <a:latin typeface="Candara" panose="020E0502030303020204" pitchFamily="34" charset="0"/>
              </a:rPr>
              <a:t>Layer</a:t>
            </a:r>
            <a:endParaRPr lang="en-GB">
              <a:latin typeface="Candara" panose="020E0502030303020204" pitchFamily="34" charset="0"/>
            </a:endParaRPr>
          </a:p>
        </p:txBody>
      </p:sp>
      <p:cxnSp>
        <p:nvCxnSpPr>
          <p:cNvPr id="11272" name="AutoShape 8"/>
          <p:cNvCxnSpPr>
            <a:cxnSpLocks noChangeShapeType="1"/>
            <a:stCxn id="11269" idx="2"/>
            <a:endCxn id="11270" idx="0"/>
          </p:cNvCxnSpPr>
          <p:nvPr/>
        </p:nvCxnSpPr>
        <p:spPr bwMode="auto">
          <a:xfrm>
            <a:off x="9387694" y="1482971"/>
            <a:ext cx="0" cy="604838"/>
          </a:xfrm>
          <a:prstGeom prst="straightConnector1">
            <a:avLst/>
          </a:prstGeom>
          <a:noFill/>
          <a:ln w="381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73" name="AutoShape 9"/>
          <p:cNvCxnSpPr>
            <a:cxnSpLocks noChangeShapeType="1"/>
            <a:stCxn id="11270" idx="2"/>
            <a:endCxn id="20488" idx="0"/>
          </p:cNvCxnSpPr>
          <p:nvPr/>
        </p:nvCxnSpPr>
        <p:spPr bwMode="auto">
          <a:xfrm rot="5400000">
            <a:off x="8856676" y="3156990"/>
            <a:ext cx="1063625" cy="1588"/>
          </a:xfrm>
          <a:prstGeom prst="straightConnector1">
            <a:avLst/>
          </a:prstGeom>
          <a:noFill/>
          <a:ln w="381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cxnSp>
      <p:sp>
        <p:nvSpPr>
          <p:cNvPr id="11274" name="Rectangle 7"/>
          <p:cNvSpPr>
            <a:spLocks noChangeArrowheads="1"/>
          </p:cNvSpPr>
          <p:nvPr/>
        </p:nvSpPr>
        <p:spPr bwMode="auto">
          <a:xfrm>
            <a:off x="8358994" y="5136930"/>
            <a:ext cx="2057400" cy="538163"/>
          </a:xfrm>
          <a:prstGeom prst="rect">
            <a:avLst/>
          </a:prstGeom>
          <a:solidFill>
            <a:srgbClr val="FFFFCC"/>
          </a:solidFill>
          <a:ln w="9525">
            <a:solidFill>
              <a:schemeClr val="tx1"/>
            </a:solidFill>
            <a:miter lim="800000"/>
            <a:headEnd/>
            <a:tailEnd/>
          </a:ln>
        </p:spPr>
        <p:txBody>
          <a:bodyPr wrap="none" anchor="ctr"/>
          <a:lstStyle/>
          <a:p>
            <a:pPr algn="ctr"/>
            <a:r>
              <a:rPr lang="en-US" dirty="0">
                <a:latin typeface="Candara" panose="020E0502030303020204" pitchFamily="34" charset="0"/>
              </a:rPr>
              <a:t>Data Management </a:t>
            </a:r>
          </a:p>
          <a:p>
            <a:pPr algn="ctr"/>
            <a:r>
              <a:rPr lang="en-US" dirty="0">
                <a:latin typeface="Candara" panose="020E0502030303020204" pitchFamily="34" charset="0"/>
              </a:rPr>
              <a:t>Layer outside App</a:t>
            </a:r>
            <a:endParaRPr lang="en-GB" dirty="0">
              <a:latin typeface="Candara" panose="020E0502030303020204" pitchFamily="34" charset="0"/>
            </a:endParaRPr>
          </a:p>
        </p:txBody>
      </p:sp>
      <p:cxnSp>
        <p:nvCxnSpPr>
          <p:cNvPr id="11275" name="AutoShape 9"/>
          <p:cNvCxnSpPr>
            <a:cxnSpLocks noChangeShapeType="1"/>
            <a:stCxn id="20488" idx="2"/>
            <a:endCxn id="11274" idx="0"/>
          </p:cNvCxnSpPr>
          <p:nvPr/>
        </p:nvCxnSpPr>
        <p:spPr bwMode="auto">
          <a:xfrm>
            <a:off x="9387694" y="4299197"/>
            <a:ext cx="0" cy="837733"/>
          </a:xfrm>
          <a:prstGeom prst="straightConnector1">
            <a:avLst/>
          </a:prstGeom>
          <a:noFill/>
          <a:ln w="381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cxnSp>
      <p:sp>
        <p:nvSpPr>
          <p:cNvPr id="26" name="Freeform 25"/>
          <p:cNvSpPr>
            <a:spLocks noChangeArrowheads="1"/>
          </p:cNvSpPr>
          <p:nvPr/>
        </p:nvSpPr>
        <p:spPr bwMode="auto">
          <a:xfrm>
            <a:off x="7901794" y="2622797"/>
            <a:ext cx="990600" cy="2514133"/>
          </a:xfrm>
          <a:custGeom>
            <a:avLst/>
            <a:gdLst>
              <a:gd name="T0" fmla="*/ 2147483647 w 822960"/>
              <a:gd name="T1" fmla="*/ 0 h 2296160"/>
              <a:gd name="T2" fmla="*/ 2147483647 w 822960"/>
              <a:gd name="T3" fmla="*/ 451670 h 2296160"/>
              <a:gd name="T4" fmla="*/ 42685754 w 822960"/>
              <a:gd name="T5" fmla="*/ 451670 h 2296160"/>
              <a:gd name="T6" fmla="*/ 0 w 822960"/>
              <a:gd name="T7" fmla="*/ 1947185 h 2296160"/>
              <a:gd name="T8" fmla="*/ 2147483647 w 822960"/>
              <a:gd name="T9" fmla="*/ 1947185 h 2296160"/>
              <a:gd name="T10" fmla="*/ 2147483647 w 822960"/>
              <a:gd name="T11" fmla="*/ 2268365 h 2296160"/>
              <a:gd name="T12" fmla="*/ 0 60000 65536"/>
              <a:gd name="T13" fmla="*/ 0 60000 65536"/>
              <a:gd name="T14" fmla="*/ 0 60000 65536"/>
              <a:gd name="T15" fmla="*/ 0 60000 65536"/>
              <a:gd name="T16" fmla="*/ 0 60000 65536"/>
              <a:gd name="T17" fmla="*/ 0 60000 65536"/>
              <a:gd name="T18" fmla="*/ 0 w 822960"/>
              <a:gd name="T19" fmla="*/ 0 h 2296160"/>
              <a:gd name="T20" fmla="*/ 822960 w 822960"/>
              <a:gd name="T21" fmla="*/ 2296160 h 2296160"/>
            </a:gdLst>
            <a:ahLst/>
            <a:cxnLst>
              <a:cxn ang="T12">
                <a:pos x="T0" y="T1"/>
              </a:cxn>
              <a:cxn ang="T13">
                <a:pos x="T2" y="T3"/>
              </a:cxn>
              <a:cxn ang="T14">
                <a:pos x="T4" y="T5"/>
              </a:cxn>
              <a:cxn ang="T15">
                <a:pos x="T6" y="T7"/>
              </a:cxn>
              <a:cxn ang="T16">
                <a:pos x="T8" y="T9"/>
              </a:cxn>
              <a:cxn ang="T17">
                <a:pos x="T10" y="T11"/>
              </a:cxn>
            </a:cxnLst>
            <a:rect l="T18" t="T19" r="T20" b="T21"/>
            <a:pathLst>
              <a:path w="822960" h="2296160">
                <a:moveTo>
                  <a:pt x="822960" y="0"/>
                </a:moveTo>
                <a:lnTo>
                  <a:pt x="822960" y="457200"/>
                </a:lnTo>
                <a:lnTo>
                  <a:pt x="10160" y="457200"/>
                </a:lnTo>
                <a:cubicBezTo>
                  <a:pt x="6773" y="961813"/>
                  <a:pt x="3387" y="1466427"/>
                  <a:pt x="0" y="1971040"/>
                </a:cubicBezTo>
                <a:lnTo>
                  <a:pt x="741680" y="1971040"/>
                </a:lnTo>
                <a:lnTo>
                  <a:pt x="741680" y="2296160"/>
                </a:lnTo>
              </a:path>
            </a:pathLst>
          </a:custGeom>
          <a:noFill/>
          <a:ln w="38100" algn="ctr">
            <a:solidFill>
              <a:schemeClr val="tx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grpSp>
        <p:nvGrpSpPr>
          <p:cNvPr id="2" name="Group 27"/>
          <p:cNvGrpSpPr>
            <a:grpSpLocks/>
          </p:cNvGrpSpPr>
          <p:nvPr/>
        </p:nvGrpSpPr>
        <p:grpSpPr bwMode="auto">
          <a:xfrm>
            <a:off x="9848070" y="2632322"/>
            <a:ext cx="1787525" cy="828675"/>
            <a:chOff x="7203440" y="2905760"/>
            <a:chExt cx="1788160" cy="828040"/>
          </a:xfrm>
        </p:grpSpPr>
        <p:sp>
          <p:nvSpPr>
            <p:cNvPr id="11278" name="Rectangle 7"/>
            <p:cNvSpPr>
              <a:spLocks noChangeArrowheads="1"/>
            </p:cNvSpPr>
            <p:nvPr/>
          </p:nvSpPr>
          <p:spPr bwMode="auto">
            <a:xfrm>
              <a:off x="7696200" y="3124200"/>
              <a:ext cx="1295400" cy="609600"/>
            </a:xfrm>
            <a:prstGeom prst="rect">
              <a:avLst/>
            </a:prstGeom>
            <a:solidFill>
              <a:srgbClr val="FFFFCC"/>
            </a:solidFill>
            <a:ln w="9525">
              <a:solidFill>
                <a:schemeClr val="tx1"/>
              </a:solidFill>
              <a:miter lim="800000"/>
              <a:headEnd/>
              <a:tailEnd/>
            </a:ln>
          </p:spPr>
          <p:txBody>
            <a:bodyPr wrap="none" anchor="ctr"/>
            <a:lstStyle/>
            <a:p>
              <a:pPr algn="ctr"/>
              <a:r>
                <a:rPr lang="en-US" sz="1600" dirty="0">
                  <a:latin typeface="Candara" panose="020E0502030303020204" pitchFamily="34" charset="0"/>
                </a:rPr>
                <a:t>In-App Data </a:t>
              </a:r>
            </a:p>
            <a:p>
              <a:pPr algn="ctr"/>
              <a:r>
                <a:rPr lang="en-US" sz="1600" dirty="0">
                  <a:latin typeface="Candara" panose="020E0502030303020204" pitchFamily="34" charset="0"/>
                </a:rPr>
                <a:t>Management </a:t>
              </a:r>
            </a:p>
          </p:txBody>
        </p:sp>
        <p:sp>
          <p:nvSpPr>
            <p:cNvPr id="11279" name="Freeform 26"/>
            <p:cNvSpPr>
              <a:spLocks noChangeArrowheads="1"/>
            </p:cNvSpPr>
            <p:nvPr/>
          </p:nvSpPr>
          <p:spPr bwMode="auto">
            <a:xfrm>
              <a:off x="7203440" y="2905760"/>
              <a:ext cx="487680" cy="518160"/>
            </a:xfrm>
            <a:custGeom>
              <a:avLst/>
              <a:gdLst>
                <a:gd name="T0" fmla="*/ 0 w 487680"/>
                <a:gd name="T1" fmla="*/ 0 h 518160"/>
                <a:gd name="T2" fmla="*/ 0 w 487680"/>
                <a:gd name="T3" fmla="*/ 518160 h 518160"/>
                <a:gd name="T4" fmla="*/ 487680 w 487680"/>
                <a:gd name="T5" fmla="*/ 518160 h 518160"/>
                <a:gd name="T6" fmla="*/ 0 60000 65536"/>
                <a:gd name="T7" fmla="*/ 0 60000 65536"/>
                <a:gd name="T8" fmla="*/ 0 60000 65536"/>
                <a:gd name="T9" fmla="*/ 0 w 487680"/>
                <a:gd name="T10" fmla="*/ 0 h 518160"/>
                <a:gd name="T11" fmla="*/ 487680 w 487680"/>
                <a:gd name="T12" fmla="*/ 518160 h 518160"/>
              </a:gdLst>
              <a:ahLst/>
              <a:cxnLst>
                <a:cxn ang="T6">
                  <a:pos x="T0" y="T1"/>
                </a:cxn>
                <a:cxn ang="T7">
                  <a:pos x="T2" y="T3"/>
                </a:cxn>
                <a:cxn ang="T8">
                  <a:pos x="T4" y="T5"/>
                </a:cxn>
              </a:cxnLst>
              <a:rect l="T9" t="T10" r="T11" b="T12"/>
              <a:pathLst>
                <a:path w="487680" h="518160">
                  <a:moveTo>
                    <a:pt x="0" y="0"/>
                  </a:moveTo>
                  <a:lnTo>
                    <a:pt x="0" y="518160"/>
                  </a:lnTo>
                  <a:lnTo>
                    <a:pt x="487680" y="518160"/>
                  </a:lnTo>
                </a:path>
              </a:pathLst>
            </a:custGeom>
            <a:noFill/>
            <a:ln w="38100" algn="ctr">
              <a:solidFill>
                <a:schemeClr val="tx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grpSp>
      <p:grpSp>
        <p:nvGrpSpPr>
          <p:cNvPr id="16" name="Group 27">
            <a:extLst>
              <a:ext uri="{FF2B5EF4-FFF2-40B4-BE49-F238E27FC236}">
                <a16:creationId xmlns:a16="http://schemas.microsoft.com/office/drawing/2014/main" id="{979EE29D-1CD2-4D8D-84D4-0006BA230271}"/>
              </a:ext>
            </a:extLst>
          </p:cNvPr>
          <p:cNvGrpSpPr>
            <a:grpSpLocks/>
          </p:cNvGrpSpPr>
          <p:nvPr/>
        </p:nvGrpSpPr>
        <p:grpSpPr bwMode="auto">
          <a:xfrm>
            <a:off x="9923811" y="4332064"/>
            <a:ext cx="1787525" cy="707465"/>
            <a:chOff x="7203440" y="3026877"/>
            <a:chExt cx="1788160" cy="706923"/>
          </a:xfrm>
        </p:grpSpPr>
        <p:sp>
          <p:nvSpPr>
            <p:cNvPr id="17" name="Rectangle 7">
              <a:extLst>
                <a:ext uri="{FF2B5EF4-FFF2-40B4-BE49-F238E27FC236}">
                  <a16:creationId xmlns:a16="http://schemas.microsoft.com/office/drawing/2014/main" id="{40FEC58F-C053-4AA6-8C8A-DB3F5D5D66B0}"/>
                </a:ext>
              </a:extLst>
            </p:cNvPr>
            <p:cNvSpPr>
              <a:spLocks noChangeArrowheads="1"/>
            </p:cNvSpPr>
            <p:nvPr/>
          </p:nvSpPr>
          <p:spPr bwMode="auto">
            <a:xfrm>
              <a:off x="7696200" y="3124200"/>
              <a:ext cx="1295400" cy="609600"/>
            </a:xfrm>
            <a:prstGeom prst="rect">
              <a:avLst/>
            </a:prstGeom>
            <a:solidFill>
              <a:srgbClr val="FFFFCC"/>
            </a:solidFill>
            <a:ln w="9525">
              <a:solidFill>
                <a:schemeClr val="tx1"/>
              </a:solidFill>
              <a:miter lim="800000"/>
              <a:headEnd/>
              <a:tailEnd/>
            </a:ln>
          </p:spPr>
          <p:txBody>
            <a:bodyPr wrap="none" anchor="ctr"/>
            <a:lstStyle/>
            <a:p>
              <a:pPr algn="ctr"/>
              <a:r>
                <a:rPr lang="en-US" sz="1600" dirty="0">
                  <a:latin typeface="Candara" panose="020E0502030303020204" pitchFamily="34" charset="0"/>
                </a:rPr>
                <a:t>Data </a:t>
              </a:r>
            </a:p>
            <a:p>
              <a:pPr algn="ctr"/>
              <a:r>
                <a:rPr lang="en-US" sz="1600" dirty="0">
                  <a:latin typeface="Candara" panose="020E0502030303020204" pitchFamily="34" charset="0"/>
                </a:rPr>
                <a:t>Management </a:t>
              </a:r>
            </a:p>
          </p:txBody>
        </p:sp>
        <p:sp>
          <p:nvSpPr>
            <p:cNvPr id="18" name="Freeform 26">
              <a:extLst>
                <a:ext uri="{FF2B5EF4-FFF2-40B4-BE49-F238E27FC236}">
                  <a16:creationId xmlns:a16="http://schemas.microsoft.com/office/drawing/2014/main" id="{DF4CB69A-889D-4392-9DBC-C5D18D207D12}"/>
                </a:ext>
              </a:extLst>
            </p:cNvPr>
            <p:cNvSpPr>
              <a:spLocks noChangeArrowheads="1"/>
            </p:cNvSpPr>
            <p:nvPr/>
          </p:nvSpPr>
          <p:spPr bwMode="auto">
            <a:xfrm>
              <a:off x="7203440" y="3026877"/>
              <a:ext cx="487680" cy="397043"/>
            </a:xfrm>
            <a:custGeom>
              <a:avLst/>
              <a:gdLst>
                <a:gd name="T0" fmla="*/ 0 w 487680"/>
                <a:gd name="T1" fmla="*/ 0 h 518160"/>
                <a:gd name="T2" fmla="*/ 0 w 487680"/>
                <a:gd name="T3" fmla="*/ 518160 h 518160"/>
                <a:gd name="T4" fmla="*/ 487680 w 487680"/>
                <a:gd name="T5" fmla="*/ 518160 h 518160"/>
                <a:gd name="T6" fmla="*/ 0 60000 65536"/>
                <a:gd name="T7" fmla="*/ 0 60000 65536"/>
                <a:gd name="T8" fmla="*/ 0 60000 65536"/>
                <a:gd name="T9" fmla="*/ 0 w 487680"/>
                <a:gd name="T10" fmla="*/ 0 h 518160"/>
                <a:gd name="T11" fmla="*/ 487680 w 487680"/>
                <a:gd name="T12" fmla="*/ 518160 h 518160"/>
              </a:gdLst>
              <a:ahLst/>
              <a:cxnLst>
                <a:cxn ang="T6">
                  <a:pos x="T0" y="T1"/>
                </a:cxn>
                <a:cxn ang="T7">
                  <a:pos x="T2" y="T3"/>
                </a:cxn>
                <a:cxn ang="T8">
                  <a:pos x="T4" y="T5"/>
                </a:cxn>
              </a:cxnLst>
              <a:rect l="T9" t="T10" r="T11" b="T12"/>
              <a:pathLst>
                <a:path w="487680" h="518160">
                  <a:moveTo>
                    <a:pt x="0" y="0"/>
                  </a:moveTo>
                  <a:lnTo>
                    <a:pt x="0" y="518160"/>
                  </a:lnTo>
                  <a:lnTo>
                    <a:pt x="487680" y="518160"/>
                  </a:lnTo>
                </a:path>
              </a:pathLst>
            </a:custGeom>
            <a:noFill/>
            <a:ln w="38100" algn="ctr">
              <a:solidFill>
                <a:schemeClr val="tx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grpSp>
      <p:sp>
        <p:nvSpPr>
          <p:cNvPr id="3" name="Speech Bubble: Rectangle with Corners Rounded 2">
            <a:extLst>
              <a:ext uri="{FF2B5EF4-FFF2-40B4-BE49-F238E27FC236}">
                <a16:creationId xmlns:a16="http://schemas.microsoft.com/office/drawing/2014/main" id="{BDC6B862-A760-15C8-807E-BCE8FFD40955}"/>
              </a:ext>
            </a:extLst>
          </p:cNvPr>
          <p:cNvSpPr/>
          <p:nvPr/>
        </p:nvSpPr>
        <p:spPr bwMode="auto">
          <a:xfrm>
            <a:off x="10686274" y="1708396"/>
            <a:ext cx="1062033" cy="803028"/>
          </a:xfrm>
          <a:prstGeom prst="wedgeRoundRectCallout">
            <a:avLst>
              <a:gd name="adj1" fmla="val -52461"/>
              <a:gd name="adj2" fmla="val 9858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400" dirty="0">
                <a:latin typeface="Candara" panose="020E0502030303020204" pitchFamily="34" charset="0"/>
              </a:rPr>
              <a:t>Not accessible outside</a:t>
            </a:r>
          </a:p>
        </p:txBody>
      </p:sp>
      <p:sp>
        <p:nvSpPr>
          <p:cNvPr id="4" name="Speech Bubble: Rectangle with Corners Rounded 3">
            <a:extLst>
              <a:ext uri="{FF2B5EF4-FFF2-40B4-BE49-F238E27FC236}">
                <a16:creationId xmlns:a16="http://schemas.microsoft.com/office/drawing/2014/main" id="{5EFC393E-DA1F-3A04-F648-CC0A85A8AEDF}"/>
              </a:ext>
            </a:extLst>
          </p:cNvPr>
          <p:cNvSpPr/>
          <p:nvPr/>
        </p:nvSpPr>
        <p:spPr bwMode="auto">
          <a:xfrm>
            <a:off x="9848069" y="5782168"/>
            <a:ext cx="1434233" cy="609600"/>
          </a:xfrm>
          <a:prstGeom prst="wedgeRoundRectCallout">
            <a:avLst>
              <a:gd name="adj1" fmla="val -90291"/>
              <a:gd name="adj2" fmla="val -6873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200" dirty="0">
                <a:latin typeface="Candara" panose="020E0502030303020204" pitchFamily="34" charset="0"/>
              </a:rPr>
              <a:t>Shared by many applications</a:t>
            </a:r>
          </a:p>
        </p:txBody>
      </p:sp>
    </p:spTree>
    <p:extLst>
      <p:ext uri="{BB962C8B-B14F-4D97-AF65-F5344CB8AC3E}">
        <p14:creationId xmlns:p14="http://schemas.microsoft.com/office/powerpoint/2010/main" val="32858407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0"/>
                                  </p:stCondLst>
                                  <p:childTnLst>
                                    <p:animScale>
                                      <p:cBhvr>
                                        <p:cTn id="6" dur="2000" fill="hold"/>
                                        <p:tgtEl>
                                          <p:spTgt spid="20488"/>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0484">
                                            <p:txEl>
                                              <p:pRg st="3" end="3"/>
                                            </p:txEl>
                                          </p:spTgt>
                                        </p:tgtEl>
                                        <p:attrNameLst>
                                          <p:attrName>style.visibility</p:attrName>
                                        </p:attrNameLst>
                                      </p:cBhvr>
                                      <p:to>
                                        <p:strVal val="visible"/>
                                      </p:to>
                                    </p:set>
                                    <p:animEffect transition="in" filter="wipe(left)">
                                      <p:cBhvr>
                                        <p:cTn id="11" dur="500"/>
                                        <p:tgtEl>
                                          <p:spTgt spid="20484">
                                            <p:txEl>
                                              <p:pRg st="3" end="3"/>
                                            </p:txEl>
                                          </p:spTgt>
                                        </p:tgtEl>
                                      </p:cBhvr>
                                    </p:animEffect>
                                  </p:childTnLst>
                                </p:cTn>
                              </p:par>
                            </p:childTnLst>
                          </p:cTn>
                        </p:par>
                        <p:par>
                          <p:cTn id="12" fill="hold" nodeType="afterGroup">
                            <p:stCondLst>
                              <p:cond delay="500"/>
                            </p:stCondLst>
                            <p:childTnLst>
                              <p:par>
                                <p:cTn id="13" presetID="6" presetClass="emph" presetSubtype="0" fill="hold" grpId="1" nodeType="afterEffect">
                                  <p:stCondLst>
                                    <p:cond delay="0"/>
                                  </p:stCondLst>
                                  <p:childTnLst>
                                    <p:animScale>
                                      <p:cBhvr>
                                        <p:cTn id="14" dur="2000" fill="hold"/>
                                        <p:tgtEl>
                                          <p:spTgt spid="20488"/>
                                        </p:tgtEl>
                                      </p:cBhvr>
                                      <p:by x="75000" y="75000"/>
                                    </p:animScale>
                                  </p:childTnLst>
                                </p:cTn>
                              </p:par>
                            </p:childTnLst>
                          </p:cTn>
                        </p:par>
                        <p:par>
                          <p:cTn id="15" fill="hold" nodeType="afterGroup">
                            <p:stCondLst>
                              <p:cond delay="25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nodeType="afterGroup">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par>
                          <p:cTn id="23" fill="hold">
                            <p:stCondLst>
                              <p:cond delay="35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p:stCondLst>
                              <p:cond delay="45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p:bldP spid="20488" grpId="1" animBg="1"/>
      <p:bldP spid="26" grpId="0" animBg="1"/>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9E6F6BC-6DF8-4D47-B993-4D42C612E24D}" type="slidenum">
              <a:rPr lang="en-US" b="0" smtClean="0">
                <a:solidFill>
                  <a:schemeClr val="tx2"/>
                </a:solidFill>
                <a:latin typeface="Candara" panose="020E0502030303020204" pitchFamily="34" charset="0"/>
              </a:rPr>
              <a:pPr/>
              <a:t>12</a:t>
            </a:fld>
            <a:endParaRPr lang="en-US" b="0">
              <a:solidFill>
                <a:schemeClr val="tx2"/>
              </a:solidFill>
              <a:latin typeface="Candara" panose="020E0502030303020204" pitchFamily="34" charset="0"/>
            </a:endParaRPr>
          </a:p>
        </p:txBody>
      </p:sp>
      <p:sp>
        <p:nvSpPr>
          <p:cNvPr id="12291" name="Rectangle 2"/>
          <p:cNvSpPr>
            <a:spLocks noGrp="1" noChangeArrowheads="1"/>
          </p:cNvSpPr>
          <p:nvPr>
            <p:ph type="title"/>
          </p:nvPr>
        </p:nvSpPr>
        <p:spPr>
          <a:xfrm>
            <a:off x="208227" y="11052"/>
            <a:ext cx="9551406" cy="952500"/>
          </a:xfrm>
        </p:spPr>
        <p:txBody>
          <a:bodyPr>
            <a:normAutofit fontScale="90000"/>
          </a:bodyPr>
          <a:lstStyle/>
          <a:p>
            <a:pPr eaLnBrk="1" hangingPunct="1">
              <a:lnSpc>
                <a:spcPct val="150000"/>
              </a:lnSpc>
            </a:pPr>
            <a:r>
              <a:rPr lang="en-US" dirty="0"/>
              <a:t>Four-Tier Architecture: Java EE </a:t>
            </a:r>
            <a:r>
              <a:rPr lang="en-US" dirty="0" smtClean="0"/>
              <a:t>Application</a:t>
            </a:r>
            <a:r>
              <a:rPr lang="en-US" dirty="0"/>
              <a:t/>
            </a:r>
            <a:br>
              <a:rPr lang="en-US" dirty="0"/>
            </a:br>
            <a:r>
              <a:rPr lang="en-US" sz="1800" dirty="0"/>
              <a:t>Source: Java Enterprise Edition</a:t>
            </a:r>
            <a:endParaRPr lang="en-GB" sz="1800" dirty="0"/>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065059"/>
            <a:ext cx="60198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17"/>
          <p:cNvSpPr txBox="1">
            <a:spLocks noChangeArrowheads="1"/>
          </p:cNvSpPr>
          <p:nvPr/>
        </p:nvSpPr>
        <p:spPr bwMode="auto">
          <a:xfrm>
            <a:off x="8748714" y="1598458"/>
            <a:ext cx="1614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Candara" panose="020E0502030303020204" pitchFamily="34" charset="0"/>
              </a:rPr>
              <a:t>Client Machine</a:t>
            </a:r>
          </a:p>
        </p:txBody>
      </p:sp>
      <p:sp>
        <p:nvSpPr>
          <p:cNvPr id="12294" name="TextBox 18"/>
          <p:cNvSpPr txBox="1">
            <a:spLocks noChangeArrowheads="1"/>
          </p:cNvSpPr>
          <p:nvPr/>
        </p:nvSpPr>
        <p:spPr bwMode="auto">
          <a:xfrm>
            <a:off x="8767764" y="3579658"/>
            <a:ext cx="1595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Candara" panose="020E0502030303020204" pitchFamily="34" charset="0"/>
              </a:rPr>
              <a:t>Java EE Server</a:t>
            </a:r>
          </a:p>
        </p:txBody>
      </p:sp>
      <p:sp>
        <p:nvSpPr>
          <p:cNvPr id="12295" name="TextBox 19"/>
          <p:cNvSpPr txBox="1">
            <a:spLocks noChangeArrowheads="1"/>
          </p:cNvSpPr>
          <p:nvPr/>
        </p:nvSpPr>
        <p:spPr bwMode="auto">
          <a:xfrm>
            <a:off x="8747125" y="5179859"/>
            <a:ext cx="1493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Candara" panose="020E0502030303020204" pitchFamily="34" charset="0"/>
              </a:rPr>
              <a:t>EIS Database </a:t>
            </a:r>
          </a:p>
          <a:p>
            <a:r>
              <a:rPr lang="en-US" b="0">
                <a:latin typeface="Candara" panose="020E0502030303020204" pitchFamily="34" charset="0"/>
              </a:rPr>
              <a:t>Server</a:t>
            </a:r>
          </a:p>
        </p:txBody>
      </p:sp>
      <p:sp>
        <p:nvSpPr>
          <p:cNvPr id="12296" name="Rectangle 20"/>
          <p:cNvSpPr>
            <a:spLocks noChangeArrowheads="1"/>
          </p:cNvSpPr>
          <p:nvPr/>
        </p:nvSpPr>
        <p:spPr bwMode="auto">
          <a:xfrm>
            <a:off x="4114801" y="5103659"/>
            <a:ext cx="12698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latin typeface="Candara" panose="020E0502030303020204" pitchFamily="34" charset="0"/>
                <a:cs typeface="Arial" pitchFamily="34" charset="0"/>
              </a:rPr>
              <a:t>Enterprise </a:t>
            </a:r>
          </a:p>
          <a:p>
            <a:r>
              <a:rPr lang="en-US" sz="1600">
                <a:latin typeface="Candara" panose="020E0502030303020204" pitchFamily="34" charset="0"/>
                <a:cs typeface="Arial" pitchFamily="34" charset="0"/>
              </a:rPr>
              <a:t>Information </a:t>
            </a:r>
          </a:p>
          <a:p>
            <a:r>
              <a:rPr lang="en-US" sz="1600">
                <a:latin typeface="Candara" panose="020E0502030303020204" pitchFamily="34" charset="0"/>
                <a:cs typeface="Arial" pitchFamily="34" charset="0"/>
              </a:rPr>
              <a:t>System</a:t>
            </a:r>
          </a:p>
        </p:txBody>
      </p:sp>
      <p:sp>
        <p:nvSpPr>
          <p:cNvPr id="22" name="Rectangle 21"/>
          <p:cNvSpPr>
            <a:spLocks noChangeArrowheads="1"/>
          </p:cNvSpPr>
          <p:nvPr/>
        </p:nvSpPr>
        <p:spPr bwMode="auto">
          <a:xfrm>
            <a:off x="7010400" y="4113058"/>
            <a:ext cx="1295400" cy="38100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3" name="Rectangle 22"/>
          <p:cNvSpPr>
            <a:spLocks noChangeArrowheads="1"/>
          </p:cNvSpPr>
          <p:nvPr/>
        </p:nvSpPr>
        <p:spPr bwMode="auto">
          <a:xfrm>
            <a:off x="7010400" y="5332258"/>
            <a:ext cx="1295400" cy="38100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 name="Rectangle 23"/>
          <p:cNvSpPr>
            <a:spLocks noChangeArrowheads="1"/>
          </p:cNvSpPr>
          <p:nvPr/>
        </p:nvSpPr>
        <p:spPr bwMode="auto">
          <a:xfrm>
            <a:off x="7010400" y="3198658"/>
            <a:ext cx="1295400" cy="38100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 name="Rectangle 24"/>
          <p:cNvSpPr>
            <a:spLocks noChangeArrowheads="1"/>
          </p:cNvSpPr>
          <p:nvPr/>
        </p:nvSpPr>
        <p:spPr bwMode="auto">
          <a:xfrm>
            <a:off x="7010400" y="1750858"/>
            <a:ext cx="1295400" cy="38100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Tree>
    <p:extLst>
      <p:ext uri="{BB962C8B-B14F-4D97-AF65-F5344CB8AC3E}">
        <p14:creationId xmlns:p14="http://schemas.microsoft.com/office/powerpoint/2010/main" val="40412407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92BD66F-CDE3-40A0-943C-FF0838915485}" type="slidenum">
              <a:rPr lang="en-US" b="0" smtClean="0">
                <a:solidFill>
                  <a:schemeClr val="tx2"/>
                </a:solidFill>
              </a:rPr>
              <a:pPr/>
              <a:t>13</a:t>
            </a:fld>
            <a:endParaRPr lang="en-US" b="0">
              <a:solidFill>
                <a:schemeClr val="tx2"/>
              </a:solidFill>
            </a:endParaRP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161" y="1066800"/>
            <a:ext cx="7875939" cy="528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a:spLocks noGrp="1" noChangeArrowheads="1"/>
          </p:cNvSpPr>
          <p:nvPr>
            <p:ph type="title"/>
          </p:nvPr>
        </p:nvSpPr>
        <p:spPr>
          <a:xfrm>
            <a:off x="97722" y="33740"/>
            <a:ext cx="10494078" cy="609600"/>
          </a:xfrm>
        </p:spPr>
        <p:txBody>
          <a:bodyPr>
            <a:normAutofit fontScale="90000"/>
          </a:bodyPr>
          <a:lstStyle/>
          <a:p>
            <a:pPr eaLnBrk="1" hangingPunct="1">
              <a:lnSpc>
                <a:spcPct val="150000"/>
              </a:lnSpc>
            </a:pPr>
            <a:r>
              <a:rPr lang="en-US" dirty="0"/>
              <a:t>Java EE Application (not strictly tiered)</a:t>
            </a:r>
            <a:endParaRPr lang="en-GB" sz="1800" dirty="0"/>
          </a:p>
        </p:txBody>
      </p:sp>
      <p:sp>
        <p:nvSpPr>
          <p:cNvPr id="2" name="Rounded Rectangular Callout 1"/>
          <p:cNvSpPr/>
          <p:nvPr/>
        </p:nvSpPr>
        <p:spPr bwMode="auto">
          <a:xfrm>
            <a:off x="7162800" y="838200"/>
            <a:ext cx="1447800" cy="457200"/>
          </a:xfrm>
          <a:prstGeom prst="wedgeRoundRectCallout">
            <a:avLst>
              <a:gd name="adj1" fmla="val -36945"/>
              <a:gd name="adj2" fmla="val 103316"/>
              <a:gd name="adj3" fmla="val 16667"/>
            </a:avLst>
          </a:prstGeom>
          <a:solidFill>
            <a:schemeClr val="accent5">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dirty="0">
                <a:latin typeface="Times New Roman" pitchFamily="18" charset="0"/>
              </a:rPr>
              <a:t>Thin client</a:t>
            </a:r>
          </a:p>
        </p:txBody>
      </p:sp>
      <p:sp>
        <p:nvSpPr>
          <p:cNvPr id="6" name="Rounded Rectangular Callout 5"/>
          <p:cNvSpPr/>
          <p:nvPr/>
        </p:nvSpPr>
        <p:spPr bwMode="auto">
          <a:xfrm>
            <a:off x="3352800" y="830424"/>
            <a:ext cx="1447800" cy="457200"/>
          </a:xfrm>
          <a:prstGeom prst="wedgeRoundRectCallout">
            <a:avLst>
              <a:gd name="adj1" fmla="val -36945"/>
              <a:gd name="adj2" fmla="val 10331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dirty="0">
                <a:latin typeface="Times New Roman" pitchFamily="18" charset="0"/>
              </a:rPr>
              <a:t>Thick client</a:t>
            </a:r>
          </a:p>
        </p:txBody>
      </p:sp>
      <p:cxnSp>
        <p:nvCxnSpPr>
          <p:cNvPr id="4" name="Straight Connector 3">
            <a:extLst>
              <a:ext uri="{FF2B5EF4-FFF2-40B4-BE49-F238E27FC236}">
                <a16:creationId xmlns:a16="http://schemas.microsoft.com/office/drawing/2014/main" id="{215DE88C-EC6F-6D56-9A74-917F07316121}"/>
              </a:ext>
            </a:extLst>
          </p:cNvPr>
          <p:cNvCxnSpPr/>
          <p:nvPr/>
        </p:nvCxnSpPr>
        <p:spPr bwMode="auto">
          <a:xfrm>
            <a:off x="3177773" y="2026920"/>
            <a:ext cx="91440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42F28387-08EE-40FB-EE1D-4B70B4CE2D16}"/>
              </a:ext>
            </a:extLst>
          </p:cNvPr>
          <p:cNvCxnSpPr>
            <a:cxnSpLocks/>
          </p:cNvCxnSpPr>
          <p:nvPr/>
        </p:nvCxnSpPr>
        <p:spPr bwMode="auto">
          <a:xfrm>
            <a:off x="5723308" y="1828800"/>
            <a:ext cx="220980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7068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Architecture (SOA)</a:t>
            </a:r>
          </a:p>
        </p:txBody>
      </p:sp>
      <p:sp>
        <p:nvSpPr>
          <p:cNvPr id="3" name="Content Placeholder 2"/>
          <p:cNvSpPr>
            <a:spLocks noGrp="1"/>
          </p:cNvSpPr>
          <p:nvPr>
            <p:ph idx="1"/>
          </p:nvPr>
        </p:nvSpPr>
        <p:spPr/>
        <p:txBody>
          <a:bodyPr/>
          <a:lstStyle/>
          <a:p>
            <a:r>
              <a:rPr lang="en-US" dirty="0"/>
              <a:t>Service-Oriented Architecture (SOA) is a software architecture design that utilizes modular, reusable, and interoperable services to support the requirements of business processes and users. </a:t>
            </a:r>
            <a:endParaRPr lang="en-US" dirty="0" smtClean="0"/>
          </a:p>
          <a:p>
            <a:r>
              <a:rPr lang="en-US" dirty="0" smtClean="0"/>
              <a:t>In </a:t>
            </a:r>
            <a:r>
              <a:rPr lang="en-US" dirty="0"/>
              <a:t>an SOA, software services are designed to be self-contained, independent components that can be easily integrated with other services to create complex business applications. </a:t>
            </a:r>
            <a:endParaRPr lang="en-US" dirty="0" smtClean="0"/>
          </a:p>
          <a:p>
            <a:r>
              <a:rPr lang="en-US" dirty="0" smtClean="0"/>
              <a:t>These </a:t>
            </a:r>
            <a:r>
              <a:rPr lang="en-US" dirty="0"/>
              <a:t>services communicate with each other through standardized interfaces, allowing them to be used in multiple contexts and across different technology platforms. </a:t>
            </a:r>
            <a:endParaRPr lang="en-US" dirty="0" smtClean="0"/>
          </a:p>
          <a:p>
            <a:r>
              <a:rPr lang="en-US" dirty="0" smtClean="0"/>
              <a:t>The </a:t>
            </a:r>
            <a:r>
              <a:rPr lang="en-US" dirty="0"/>
              <a:t>goal of SOA is to create a flexible, scalable, and dynamic IT infrastructure that enables organizations to quickly adapt to changing business needs and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396184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B7F16B-B7E8-4755-BADF-C97A4EE600EF}"/>
              </a:ext>
            </a:extLst>
          </p:cNvPr>
          <p:cNvSpPr/>
          <p:nvPr/>
        </p:nvSpPr>
        <p:spPr>
          <a:xfrm>
            <a:off x="144629" y="1480456"/>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201" name="Flowchart: Magnetic Disk 200">
            <a:extLst>
              <a:ext uri="{FF2B5EF4-FFF2-40B4-BE49-F238E27FC236}">
                <a16:creationId xmlns:a16="http://schemas.microsoft.com/office/drawing/2014/main" id="{2BE3D908-557B-45C3-812F-C25F6695CE0D}"/>
              </a:ext>
            </a:extLst>
          </p:cNvPr>
          <p:cNvSpPr/>
          <p:nvPr/>
        </p:nvSpPr>
        <p:spPr>
          <a:xfrm>
            <a:off x="852990" y="5257216"/>
            <a:ext cx="9227181" cy="1355685"/>
          </a:xfrm>
          <a:prstGeom prst="flowChartMagneticDisk">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p:txBody>
      </p:sp>
      <p:sp>
        <p:nvSpPr>
          <p:cNvPr id="20" name="Rectangle: Rounded Corners 19">
            <a:extLst>
              <a:ext uri="{FF2B5EF4-FFF2-40B4-BE49-F238E27FC236}">
                <a16:creationId xmlns:a16="http://schemas.microsoft.com/office/drawing/2014/main" id="{FBFAAD37-F448-4C0E-A15F-68BB93B31DC5}"/>
              </a:ext>
            </a:extLst>
          </p:cNvPr>
          <p:cNvSpPr/>
          <p:nvPr/>
        </p:nvSpPr>
        <p:spPr>
          <a:xfrm>
            <a:off x="852989" y="1686315"/>
            <a:ext cx="9074779" cy="5815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Web service</a:t>
            </a:r>
          </a:p>
        </p:txBody>
      </p:sp>
      <p:sp>
        <p:nvSpPr>
          <p:cNvPr id="21" name="Rectangle: Rounded Corners 20">
            <a:extLst>
              <a:ext uri="{FF2B5EF4-FFF2-40B4-BE49-F238E27FC236}">
                <a16:creationId xmlns:a16="http://schemas.microsoft.com/office/drawing/2014/main" id="{EB5262A9-29A7-41ED-A01C-18256CFDB0D2}"/>
              </a:ext>
            </a:extLst>
          </p:cNvPr>
          <p:cNvSpPr/>
          <p:nvPr/>
        </p:nvSpPr>
        <p:spPr>
          <a:xfrm>
            <a:off x="852989" y="4846474"/>
            <a:ext cx="9074781" cy="31304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Run time libraries</a:t>
            </a:r>
          </a:p>
        </p:txBody>
      </p:sp>
      <p:sp>
        <p:nvSpPr>
          <p:cNvPr id="22" name="Rectangle: Rounded Corners 21">
            <a:extLst>
              <a:ext uri="{FF2B5EF4-FFF2-40B4-BE49-F238E27FC236}">
                <a16:creationId xmlns:a16="http://schemas.microsoft.com/office/drawing/2014/main" id="{B62AF1A2-07B8-4AC6-B442-D310214E7C46}"/>
              </a:ext>
            </a:extLst>
          </p:cNvPr>
          <p:cNvSpPr/>
          <p:nvPr/>
        </p:nvSpPr>
        <p:spPr>
          <a:xfrm>
            <a:off x="794268" y="3519803"/>
            <a:ext cx="9133501" cy="122782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85000"/>
                    <a:lumOff val="15000"/>
                  </a:schemeClr>
                </a:solidFill>
              </a:rPr>
              <a:t>Application software </a:t>
            </a:r>
            <a:br>
              <a:rPr lang="en-US" sz="2800" dirty="0">
                <a:solidFill>
                  <a:schemeClr val="tx1">
                    <a:lumMod val="85000"/>
                    <a:lumOff val="15000"/>
                  </a:schemeClr>
                </a:solidFill>
              </a:rPr>
            </a:br>
            <a:r>
              <a:rPr lang="en-US" sz="2800" dirty="0">
                <a:solidFill>
                  <a:schemeClr val="tx1">
                    <a:lumMod val="85000"/>
                    <a:lumOff val="15000"/>
                  </a:schemeClr>
                </a:solidFill>
              </a:rPr>
              <a:t>Business Logic</a:t>
            </a:r>
          </a:p>
        </p:txBody>
      </p:sp>
      <p:sp>
        <p:nvSpPr>
          <p:cNvPr id="202" name="Flowchart: Magnetic Disk 201">
            <a:extLst>
              <a:ext uri="{FF2B5EF4-FFF2-40B4-BE49-F238E27FC236}">
                <a16:creationId xmlns:a16="http://schemas.microsoft.com/office/drawing/2014/main" id="{F3EC0868-106D-4C76-86E9-8164F2B16ABA}"/>
              </a:ext>
            </a:extLst>
          </p:cNvPr>
          <p:cNvSpPr/>
          <p:nvPr/>
        </p:nvSpPr>
        <p:spPr>
          <a:xfrm>
            <a:off x="1154526"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03" name="Flowchart: Magnetic Disk 202">
            <a:extLst>
              <a:ext uri="{FF2B5EF4-FFF2-40B4-BE49-F238E27FC236}">
                <a16:creationId xmlns:a16="http://schemas.microsoft.com/office/drawing/2014/main" id="{021129E6-9A3F-4032-9778-3611F0792939}"/>
              </a:ext>
            </a:extLst>
          </p:cNvPr>
          <p:cNvSpPr/>
          <p:nvPr/>
        </p:nvSpPr>
        <p:spPr>
          <a:xfrm>
            <a:off x="1154526"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28" name="Flowchart: Magnetic Disk 227">
            <a:extLst>
              <a:ext uri="{FF2B5EF4-FFF2-40B4-BE49-F238E27FC236}">
                <a16:creationId xmlns:a16="http://schemas.microsoft.com/office/drawing/2014/main" id="{246E78CD-684D-40CD-AB3F-079EC058C0A8}"/>
              </a:ext>
            </a:extLst>
          </p:cNvPr>
          <p:cNvSpPr/>
          <p:nvPr/>
        </p:nvSpPr>
        <p:spPr>
          <a:xfrm>
            <a:off x="2245505" y="571746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29" name="Flowchart: Magnetic Disk 228">
            <a:extLst>
              <a:ext uri="{FF2B5EF4-FFF2-40B4-BE49-F238E27FC236}">
                <a16:creationId xmlns:a16="http://schemas.microsoft.com/office/drawing/2014/main" id="{0B7C8203-4ADD-43F8-B7CC-054A8C6A3F44}"/>
              </a:ext>
            </a:extLst>
          </p:cNvPr>
          <p:cNvSpPr/>
          <p:nvPr/>
        </p:nvSpPr>
        <p:spPr>
          <a:xfrm>
            <a:off x="2245505" y="6149854"/>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0" name="Flowchart: Magnetic Disk 229">
            <a:extLst>
              <a:ext uri="{FF2B5EF4-FFF2-40B4-BE49-F238E27FC236}">
                <a16:creationId xmlns:a16="http://schemas.microsoft.com/office/drawing/2014/main" id="{2060E990-9CE0-4975-9363-20776634FF60}"/>
              </a:ext>
            </a:extLst>
          </p:cNvPr>
          <p:cNvSpPr/>
          <p:nvPr/>
        </p:nvSpPr>
        <p:spPr>
          <a:xfrm>
            <a:off x="3336484"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1" name="Flowchart: Magnetic Disk 230">
            <a:extLst>
              <a:ext uri="{FF2B5EF4-FFF2-40B4-BE49-F238E27FC236}">
                <a16:creationId xmlns:a16="http://schemas.microsoft.com/office/drawing/2014/main" id="{8A84D017-3256-41EE-B692-BB656F2C5479}"/>
              </a:ext>
            </a:extLst>
          </p:cNvPr>
          <p:cNvSpPr/>
          <p:nvPr/>
        </p:nvSpPr>
        <p:spPr>
          <a:xfrm>
            <a:off x="3336484"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2" name="Flowchart: Magnetic Disk 231">
            <a:extLst>
              <a:ext uri="{FF2B5EF4-FFF2-40B4-BE49-F238E27FC236}">
                <a16:creationId xmlns:a16="http://schemas.microsoft.com/office/drawing/2014/main" id="{7E355485-FB6D-42DC-8E6E-E654A3AE49A9}"/>
              </a:ext>
            </a:extLst>
          </p:cNvPr>
          <p:cNvSpPr/>
          <p:nvPr/>
        </p:nvSpPr>
        <p:spPr>
          <a:xfrm>
            <a:off x="4485716"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3" name="Flowchart: Magnetic Disk 232">
            <a:extLst>
              <a:ext uri="{FF2B5EF4-FFF2-40B4-BE49-F238E27FC236}">
                <a16:creationId xmlns:a16="http://schemas.microsoft.com/office/drawing/2014/main" id="{1385BBA1-18AA-4AAB-B57F-FC4B70DC4019}"/>
              </a:ext>
            </a:extLst>
          </p:cNvPr>
          <p:cNvSpPr/>
          <p:nvPr/>
        </p:nvSpPr>
        <p:spPr>
          <a:xfrm>
            <a:off x="4485716"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4" name="Flowchart: Magnetic Disk 233">
            <a:extLst>
              <a:ext uri="{FF2B5EF4-FFF2-40B4-BE49-F238E27FC236}">
                <a16:creationId xmlns:a16="http://schemas.microsoft.com/office/drawing/2014/main" id="{6298BCF6-84AC-4D82-9DA0-2D1D8607B647}"/>
              </a:ext>
            </a:extLst>
          </p:cNvPr>
          <p:cNvSpPr/>
          <p:nvPr/>
        </p:nvSpPr>
        <p:spPr>
          <a:xfrm>
            <a:off x="5519697" y="575259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5" name="Flowchart: Magnetic Disk 234">
            <a:extLst>
              <a:ext uri="{FF2B5EF4-FFF2-40B4-BE49-F238E27FC236}">
                <a16:creationId xmlns:a16="http://schemas.microsoft.com/office/drawing/2014/main" id="{16A7015D-6E14-4C7D-A90C-0DDABAB4BA5B}"/>
              </a:ext>
            </a:extLst>
          </p:cNvPr>
          <p:cNvSpPr/>
          <p:nvPr/>
        </p:nvSpPr>
        <p:spPr>
          <a:xfrm>
            <a:off x="5519697" y="618497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6" name="Flowchart: Magnetic Disk 235">
            <a:extLst>
              <a:ext uri="{FF2B5EF4-FFF2-40B4-BE49-F238E27FC236}">
                <a16:creationId xmlns:a16="http://schemas.microsoft.com/office/drawing/2014/main" id="{9C7784D4-39E0-47F7-98E9-15E829F966B4}"/>
              </a:ext>
            </a:extLst>
          </p:cNvPr>
          <p:cNvSpPr/>
          <p:nvPr/>
        </p:nvSpPr>
        <p:spPr>
          <a:xfrm>
            <a:off x="6668929"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7" name="Flowchart: Magnetic Disk 236">
            <a:extLst>
              <a:ext uri="{FF2B5EF4-FFF2-40B4-BE49-F238E27FC236}">
                <a16:creationId xmlns:a16="http://schemas.microsoft.com/office/drawing/2014/main" id="{6216C49A-C48A-49DC-A880-43793EE12617}"/>
              </a:ext>
            </a:extLst>
          </p:cNvPr>
          <p:cNvSpPr/>
          <p:nvPr/>
        </p:nvSpPr>
        <p:spPr>
          <a:xfrm>
            <a:off x="6668929"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8" name="Flowchart: Magnetic Disk 237">
            <a:extLst>
              <a:ext uri="{FF2B5EF4-FFF2-40B4-BE49-F238E27FC236}">
                <a16:creationId xmlns:a16="http://schemas.microsoft.com/office/drawing/2014/main" id="{0DFDD4EF-5EE2-46A4-BB13-C54F439B5003}"/>
              </a:ext>
            </a:extLst>
          </p:cNvPr>
          <p:cNvSpPr/>
          <p:nvPr/>
        </p:nvSpPr>
        <p:spPr>
          <a:xfrm>
            <a:off x="7695601" y="569498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9" name="Flowchart: Magnetic Disk 238">
            <a:extLst>
              <a:ext uri="{FF2B5EF4-FFF2-40B4-BE49-F238E27FC236}">
                <a16:creationId xmlns:a16="http://schemas.microsoft.com/office/drawing/2014/main" id="{F62A794E-6138-4884-A24D-090A53274C59}"/>
              </a:ext>
            </a:extLst>
          </p:cNvPr>
          <p:cNvSpPr/>
          <p:nvPr/>
        </p:nvSpPr>
        <p:spPr>
          <a:xfrm>
            <a:off x="7695601" y="612737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0" name="Flowchart: Magnetic Disk 239">
            <a:extLst>
              <a:ext uri="{FF2B5EF4-FFF2-40B4-BE49-F238E27FC236}">
                <a16:creationId xmlns:a16="http://schemas.microsoft.com/office/drawing/2014/main" id="{00AA85B2-7F8C-4DB1-937A-E6B2D9E8916D}"/>
              </a:ext>
            </a:extLst>
          </p:cNvPr>
          <p:cNvSpPr/>
          <p:nvPr/>
        </p:nvSpPr>
        <p:spPr>
          <a:xfrm>
            <a:off x="8722273"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1" name="Flowchart: Magnetic Disk 240">
            <a:extLst>
              <a:ext uri="{FF2B5EF4-FFF2-40B4-BE49-F238E27FC236}">
                <a16:creationId xmlns:a16="http://schemas.microsoft.com/office/drawing/2014/main" id="{A94470D6-5BE9-416A-AB98-AD31F3C4FEFE}"/>
              </a:ext>
            </a:extLst>
          </p:cNvPr>
          <p:cNvSpPr/>
          <p:nvPr/>
        </p:nvSpPr>
        <p:spPr>
          <a:xfrm>
            <a:off x="8722273"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2" name="TextBox 241">
            <a:extLst>
              <a:ext uri="{FF2B5EF4-FFF2-40B4-BE49-F238E27FC236}">
                <a16:creationId xmlns:a16="http://schemas.microsoft.com/office/drawing/2014/main" id="{5A7260CF-30A8-490A-A3F0-B9ABB9E0710A}"/>
              </a:ext>
            </a:extLst>
          </p:cNvPr>
          <p:cNvSpPr txBox="1"/>
          <p:nvPr/>
        </p:nvSpPr>
        <p:spPr>
          <a:xfrm>
            <a:off x="4615961" y="5298862"/>
            <a:ext cx="1770485" cy="646331"/>
          </a:xfrm>
          <a:prstGeom prst="rect">
            <a:avLst/>
          </a:prstGeom>
          <a:noFill/>
        </p:spPr>
        <p:txBody>
          <a:bodyPr wrap="none" rtlCol="0">
            <a:spAutoFit/>
          </a:bodyPr>
          <a:lstStyle/>
          <a:p>
            <a:r>
              <a:rPr lang="en-US" b="1" dirty="0"/>
              <a:t>Database Engine</a:t>
            </a:r>
          </a:p>
          <a:p>
            <a:endParaRPr lang="en-US" dirty="0"/>
          </a:p>
        </p:txBody>
      </p:sp>
      <p:sp>
        <p:nvSpPr>
          <p:cNvPr id="246" name="Rectangle: Rounded Corners 245">
            <a:extLst>
              <a:ext uri="{FF2B5EF4-FFF2-40B4-BE49-F238E27FC236}">
                <a16:creationId xmlns:a16="http://schemas.microsoft.com/office/drawing/2014/main" id="{DE6BD8F7-622B-4196-96BD-69D20D5F3F95}"/>
              </a:ext>
            </a:extLst>
          </p:cNvPr>
          <p:cNvSpPr/>
          <p:nvPr/>
        </p:nvSpPr>
        <p:spPr>
          <a:xfrm>
            <a:off x="794269" y="2450858"/>
            <a:ext cx="6756404" cy="9110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Presentation Layer </a:t>
            </a: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64595" y="700612"/>
            <a:ext cx="1111715" cy="646331"/>
          </a:xfrm>
          <a:prstGeom prst="rect">
            <a:avLst/>
          </a:prstGeom>
          <a:noFill/>
        </p:spPr>
        <p:txBody>
          <a:bodyPr wrap="none" rtlCol="0">
            <a:spAutoFit/>
          </a:bodyPr>
          <a:lstStyle/>
          <a:p>
            <a:pPr algn="ctr"/>
            <a:r>
              <a:rPr lang="en-US" dirty="0"/>
              <a:t>User </a:t>
            </a:r>
            <a:br>
              <a:rPr lang="en-US" dirty="0"/>
            </a:br>
            <a:r>
              <a:rPr lang="en-US" dirty="0"/>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63144" y="368625"/>
            <a:ext cx="2018053" cy="646331"/>
          </a:xfrm>
          <a:prstGeom prst="rect">
            <a:avLst/>
          </a:prstGeom>
          <a:noFill/>
        </p:spPr>
        <p:txBody>
          <a:bodyPr wrap="none" rtlCol="0">
            <a:spAutoFit/>
          </a:bodyPr>
          <a:lstStyle/>
          <a:p>
            <a:pPr algn="ctr"/>
            <a:r>
              <a:rPr lang="en-US" dirty="0"/>
              <a:t>Scripts/</a:t>
            </a:r>
            <a:br>
              <a:rPr lang="en-US" dirty="0"/>
            </a:br>
            <a:r>
              <a:rPr lang="en-US" dirty="0"/>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78527" y="1092478"/>
            <a:ext cx="1341714" cy="338554"/>
          </a:xfrm>
          <a:prstGeom prst="rect">
            <a:avLst/>
          </a:prstGeom>
          <a:noFill/>
        </p:spPr>
        <p:txBody>
          <a:bodyPr wrap="none" rtlCol="0">
            <a:spAutoFit/>
          </a:bodyPr>
          <a:lstStyle/>
          <a:p>
            <a:pPr algn="ctr"/>
            <a:r>
              <a:rPr lang="en-US" sz="1600" dirty="0"/>
              <a:t>API endpoints</a:t>
            </a: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a:off x="8425543" y="2107598"/>
            <a:ext cx="15738"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a:off x="8700502" y="2107598"/>
            <a:ext cx="21771"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a:off x="8981494" y="2107598"/>
            <a:ext cx="0"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6255367" cy="523220"/>
          </a:xfrm>
          <a:prstGeom prst="rect">
            <a:avLst/>
          </a:prstGeom>
          <a:noFill/>
        </p:spPr>
        <p:txBody>
          <a:bodyPr wrap="none" rtlCol="0">
            <a:spAutoFit/>
          </a:bodyPr>
          <a:lstStyle/>
          <a:p>
            <a:r>
              <a:rPr lang="en-US" sz="2800" dirty="0"/>
              <a:t>Monolithic Application Conceptual Model</a:t>
            </a:r>
          </a:p>
        </p:txBody>
      </p:sp>
      <p:sp>
        <p:nvSpPr>
          <p:cNvPr id="2" name="Slide Number Placeholder 1"/>
          <p:cNvSpPr>
            <a:spLocks noGrp="1"/>
          </p:cNvSpPr>
          <p:nvPr>
            <p:ph type="sldNum" sz="quarter" idx="12"/>
          </p:nvPr>
        </p:nvSpPr>
        <p:spPr/>
        <p:txBody>
          <a:bodyPr/>
          <a:lstStyle/>
          <a:p>
            <a:fld id="{B8DACC02-A2BD-4578-8E03-6D891060A695}" type="slidenum">
              <a:rPr lang="en-US" smtClean="0"/>
              <a:t>15</a:t>
            </a:fld>
            <a:endParaRPr lang="en-US"/>
          </a:p>
        </p:txBody>
      </p:sp>
    </p:spTree>
    <p:extLst>
      <p:ext uri="{BB962C8B-B14F-4D97-AF65-F5344CB8AC3E}">
        <p14:creationId xmlns:p14="http://schemas.microsoft.com/office/powerpoint/2010/main" val="1834595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1017-DA85-4442-B90A-B0F50E3F6EBD}"/>
              </a:ext>
            </a:extLst>
          </p:cNvPr>
          <p:cNvSpPr>
            <a:spLocks noGrp="1"/>
          </p:cNvSpPr>
          <p:nvPr>
            <p:ph type="title"/>
          </p:nvPr>
        </p:nvSpPr>
        <p:spPr/>
        <p:txBody>
          <a:bodyPr/>
          <a:lstStyle/>
          <a:p>
            <a:r>
              <a:rPr lang="en-US" dirty="0"/>
              <a:t>Services-oriented Architecture</a:t>
            </a:r>
          </a:p>
        </p:txBody>
      </p:sp>
      <p:sp>
        <p:nvSpPr>
          <p:cNvPr id="3" name="Content Placeholder 2">
            <a:extLst>
              <a:ext uri="{FF2B5EF4-FFF2-40B4-BE49-F238E27FC236}">
                <a16:creationId xmlns:a16="http://schemas.microsoft.com/office/drawing/2014/main" id="{C52AF3FC-38CA-4566-9438-3022077FD978}"/>
              </a:ext>
            </a:extLst>
          </p:cNvPr>
          <p:cNvSpPr>
            <a:spLocks noGrp="1"/>
          </p:cNvSpPr>
          <p:nvPr>
            <p:ph sz="quarter" idx="1"/>
          </p:nvPr>
        </p:nvSpPr>
        <p:spPr/>
        <p:txBody>
          <a:bodyPr/>
          <a:lstStyle/>
          <a:p>
            <a:r>
              <a:rPr lang="en-US" dirty="0"/>
              <a:t>Longstanding approach to business  application development</a:t>
            </a:r>
          </a:p>
          <a:p>
            <a:r>
              <a:rPr lang="en-US" dirty="0"/>
              <a:t>Monolithic application  based on reusable services</a:t>
            </a:r>
          </a:p>
          <a:p>
            <a:r>
              <a:rPr lang="en-US" dirty="0"/>
              <a:t>Complex applications rely on an enterprise service bus to manage communications among services, database connectivity, event triggers, </a:t>
            </a:r>
            <a:r>
              <a:rPr lang="en-US" dirty="0" err="1"/>
              <a:t>etc</a:t>
            </a:r>
            <a:endParaRPr lang="en-US" dirty="0"/>
          </a:p>
          <a:p>
            <a:r>
              <a:rPr lang="en-US" dirty="0"/>
              <a:t>Single uniform technology platform</a:t>
            </a:r>
          </a:p>
          <a:p>
            <a:r>
              <a:rPr lang="en-US" dirty="0"/>
              <a:t>Code assembled into a monolithic package</a:t>
            </a:r>
          </a:p>
          <a:p>
            <a:r>
              <a:rPr lang="en-US" dirty="0"/>
              <a:t>Scales to very high performance through clustered deployment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228662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D297-C7DF-438E-8F05-24BDEFE8660D}"/>
              </a:ext>
            </a:extLst>
          </p:cNvPr>
          <p:cNvSpPr>
            <a:spLocks noGrp="1"/>
          </p:cNvSpPr>
          <p:nvPr>
            <p:ph type="title"/>
          </p:nvPr>
        </p:nvSpPr>
        <p:spPr/>
        <p:txBody>
          <a:bodyPr/>
          <a:lstStyle/>
          <a:p>
            <a:r>
              <a:rPr lang="en-US" dirty="0"/>
              <a:t>SOA development issues</a:t>
            </a:r>
          </a:p>
        </p:txBody>
      </p:sp>
      <p:sp>
        <p:nvSpPr>
          <p:cNvPr id="3" name="Content Placeholder 2">
            <a:extLst>
              <a:ext uri="{FF2B5EF4-FFF2-40B4-BE49-F238E27FC236}">
                <a16:creationId xmlns:a16="http://schemas.microsoft.com/office/drawing/2014/main" id="{98348077-F75C-46F2-90C3-9C12734C206E}"/>
              </a:ext>
            </a:extLst>
          </p:cNvPr>
          <p:cNvSpPr>
            <a:spLocks noGrp="1"/>
          </p:cNvSpPr>
          <p:nvPr>
            <p:ph sz="quarter" idx="1"/>
          </p:nvPr>
        </p:nvSpPr>
        <p:spPr/>
        <p:txBody>
          <a:bodyPr/>
          <a:lstStyle/>
          <a:p>
            <a:r>
              <a:rPr lang="en-US" dirty="0"/>
              <a:t>Services are closely interrelated throughout the application</a:t>
            </a:r>
          </a:p>
          <a:p>
            <a:r>
              <a:rPr lang="en-US" dirty="0"/>
              <a:t>Developers must understand all aspects of the application</a:t>
            </a:r>
          </a:p>
          <a:p>
            <a:r>
              <a:rPr lang="en-US" dirty="0"/>
              <a:t>Single technology stack </a:t>
            </a:r>
          </a:p>
          <a:p>
            <a:r>
              <a:rPr lang="en-US" dirty="0"/>
              <a:t>Small changes require full recompilation</a:t>
            </a:r>
          </a:p>
          <a:p>
            <a:r>
              <a:rPr lang="en-US" dirty="0"/>
              <a:t>Complex applications can hit hardware or OS limits</a:t>
            </a:r>
          </a:p>
          <a:p>
            <a:r>
              <a:rPr lang="en-US" dirty="0"/>
              <a:t>Centralized development pattern</a:t>
            </a:r>
          </a:p>
          <a:p>
            <a:r>
              <a:rPr lang="en-US" dirty="0"/>
              <a:t>Operations separated from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002815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B7F16B-B7E8-4755-BADF-C97A4EE600EF}"/>
              </a:ext>
            </a:extLst>
          </p:cNvPr>
          <p:cNvSpPr/>
          <p:nvPr/>
        </p:nvSpPr>
        <p:spPr>
          <a:xfrm>
            <a:off x="144629" y="1480456"/>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201" name="Flowchart: Magnetic Disk 200">
            <a:extLst>
              <a:ext uri="{FF2B5EF4-FFF2-40B4-BE49-F238E27FC236}">
                <a16:creationId xmlns:a16="http://schemas.microsoft.com/office/drawing/2014/main" id="{2BE3D908-557B-45C3-812F-C25F6695CE0D}"/>
              </a:ext>
            </a:extLst>
          </p:cNvPr>
          <p:cNvSpPr/>
          <p:nvPr/>
        </p:nvSpPr>
        <p:spPr>
          <a:xfrm>
            <a:off x="852990" y="5257216"/>
            <a:ext cx="9227181" cy="1355685"/>
          </a:xfrm>
          <a:prstGeom prst="flowChartMagneticDisk">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p:txBody>
      </p:sp>
      <p:sp>
        <p:nvSpPr>
          <p:cNvPr id="20" name="Rectangle: Rounded Corners 19">
            <a:extLst>
              <a:ext uri="{FF2B5EF4-FFF2-40B4-BE49-F238E27FC236}">
                <a16:creationId xmlns:a16="http://schemas.microsoft.com/office/drawing/2014/main" id="{FBFAAD37-F448-4C0E-A15F-68BB93B31DC5}"/>
              </a:ext>
            </a:extLst>
          </p:cNvPr>
          <p:cNvSpPr/>
          <p:nvPr/>
        </p:nvSpPr>
        <p:spPr>
          <a:xfrm>
            <a:off x="852989" y="1686315"/>
            <a:ext cx="9074779" cy="5815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Web service</a:t>
            </a:r>
          </a:p>
        </p:txBody>
      </p:sp>
      <p:sp>
        <p:nvSpPr>
          <p:cNvPr id="21" name="Rectangle: Rounded Corners 20">
            <a:extLst>
              <a:ext uri="{FF2B5EF4-FFF2-40B4-BE49-F238E27FC236}">
                <a16:creationId xmlns:a16="http://schemas.microsoft.com/office/drawing/2014/main" id="{EB5262A9-29A7-41ED-A01C-18256CFDB0D2}"/>
              </a:ext>
            </a:extLst>
          </p:cNvPr>
          <p:cNvSpPr/>
          <p:nvPr/>
        </p:nvSpPr>
        <p:spPr>
          <a:xfrm>
            <a:off x="852989" y="4755456"/>
            <a:ext cx="9074781" cy="40406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Enterprise Service Bus</a:t>
            </a:r>
          </a:p>
        </p:txBody>
      </p:sp>
      <p:sp>
        <p:nvSpPr>
          <p:cNvPr id="22" name="Rectangle: Rounded Corners 21">
            <a:extLst>
              <a:ext uri="{FF2B5EF4-FFF2-40B4-BE49-F238E27FC236}">
                <a16:creationId xmlns:a16="http://schemas.microsoft.com/office/drawing/2014/main" id="{B62AF1A2-07B8-4AC6-B442-D310214E7C46}"/>
              </a:ext>
            </a:extLst>
          </p:cNvPr>
          <p:cNvSpPr/>
          <p:nvPr/>
        </p:nvSpPr>
        <p:spPr>
          <a:xfrm>
            <a:off x="794268" y="3192857"/>
            <a:ext cx="9133501" cy="150625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lumMod val="85000"/>
                    <a:lumOff val="15000"/>
                  </a:schemeClr>
                </a:solidFill>
              </a:rPr>
              <a:t>Application software Business Logic</a:t>
            </a:r>
          </a:p>
        </p:txBody>
      </p:sp>
      <p:sp>
        <p:nvSpPr>
          <p:cNvPr id="202" name="Flowchart: Magnetic Disk 201">
            <a:extLst>
              <a:ext uri="{FF2B5EF4-FFF2-40B4-BE49-F238E27FC236}">
                <a16:creationId xmlns:a16="http://schemas.microsoft.com/office/drawing/2014/main" id="{F3EC0868-106D-4C76-86E9-8164F2B16ABA}"/>
              </a:ext>
            </a:extLst>
          </p:cNvPr>
          <p:cNvSpPr/>
          <p:nvPr/>
        </p:nvSpPr>
        <p:spPr>
          <a:xfrm>
            <a:off x="1154526"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03" name="Flowchart: Magnetic Disk 202">
            <a:extLst>
              <a:ext uri="{FF2B5EF4-FFF2-40B4-BE49-F238E27FC236}">
                <a16:creationId xmlns:a16="http://schemas.microsoft.com/office/drawing/2014/main" id="{021129E6-9A3F-4032-9778-3611F0792939}"/>
              </a:ext>
            </a:extLst>
          </p:cNvPr>
          <p:cNvSpPr/>
          <p:nvPr/>
        </p:nvSpPr>
        <p:spPr>
          <a:xfrm>
            <a:off x="1154526"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28" name="Flowchart: Magnetic Disk 227">
            <a:extLst>
              <a:ext uri="{FF2B5EF4-FFF2-40B4-BE49-F238E27FC236}">
                <a16:creationId xmlns:a16="http://schemas.microsoft.com/office/drawing/2014/main" id="{246E78CD-684D-40CD-AB3F-079EC058C0A8}"/>
              </a:ext>
            </a:extLst>
          </p:cNvPr>
          <p:cNvSpPr/>
          <p:nvPr/>
        </p:nvSpPr>
        <p:spPr>
          <a:xfrm>
            <a:off x="2245505" y="571746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29" name="Flowchart: Magnetic Disk 228">
            <a:extLst>
              <a:ext uri="{FF2B5EF4-FFF2-40B4-BE49-F238E27FC236}">
                <a16:creationId xmlns:a16="http://schemas.microsoft.com/office/drawing/2014/main" id="{0B7C8203-4ADD-43F8-B7CC-054A8C6A3F44}"/>
              </a:ext>
            </a:extLst>
          </p:cNvPr>
          <p:cNvSpPr/>
          <p:nvPr/>
        </p:nvSpPr>
        <p:spPr>
          <a:xfrm>
            <a:off x="2245505" y="6149854"/>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0" name="Flowchart: Magnetic Disk 229">
            <a:extLst>
              <a:ext uri="{FF2B5EF4-FFF2-40B4-BE49-F238E27FC236}">
                <a16:creationId xmlns:a16="http://schemas.microsoft.com/office/drawing/2014/main" id="{2060E990-9CE0-4975-9363-20776634FF60}"/>
              </a:ext>
            </a:extLst>
          </p:cNvPr>
          <p:cNvSpPr/>
          <p:nvPr/>
        </p:nvSpPr>
        <p:spPr>
          <a:xfrm>
            <a:off x="3336484"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1" name="Flowchart: Magnetic Disk 230">
            <a:extLst>
              <a:ext uri="{FF2B5EF4-FFF2-40B4-BE49-F238E27FC236}">
                <a16:creationId xmlns:a16="http://schemas.microsoft.com/office/drawing/2014/main" id="{8A84D017-3256-41EE-B692-BB656F2C5479}"/>
              </a:ext>
            </a:extLst>
          </p:cNvPr>
          <p:cNvSpPr/>
          <p:nvPr/>
        </p:nvSpPr>
        <p:spPr>
          <a:xfrm>
            <a:off x="3336484"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2" name="Flowchart: Magnetic Disk 231">
            <a:extLst>
              <a:ext uri="{FF2B5EF4-FFF2-40B4-BE49-F238E27FC236}">
                <a16:creationId xmlns:a16="http://schemas.microsoft.com/office/drawing/2014/main" id="{7E355485-FB6D-42DC-8E6E-E654A3AE49A9}"/>
              </a:ext>
            </a:extLst>
          </p:cNvPr>
          <p:cNvSpPr/>
          <p:nvPr/>
        </p:nvSpPr>
        <p:spPr>
          <a:xfrm>
            <a:off x="4485716"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3" name="Flowchart: Magnetic Disk 232">
            <a:extLst>
              <a:ext uri="{FF2B5EF4-FFF2-40B4-BE49-F238E27FC236}">
                <a16:creationId xmlns:a16="http://schemas.microsoft.com/office/drawing/2014/main" id="{1385BBA1-18AA-4AAB-B57F-FC4B70DC4019}"/>
              </a:ext>
            </a:extLst>
          </p:cNvPr>
          <p:cNvSpPr/>
          <p:nvPr/>
        </p:nvSpPr>
        <p:spPr>
          <a:xfrm>
            <a:off x="4485716"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4" name="Flowchart: Magnetic Disk 233">
            <a:extLst>
              <a:ext uri="{FF2B5EF4-FFF2-40B4-BE49-F238E27FC236}">
                <a16:creationId xmlns:a16="http://schemas.microsoft.com/office/drawing/2014/main" id="{6298BCF6-84AC-4D82-9DA0-2D1D8607B647}"/>
              </a:ext>
            </a:extLst>
          </p:cNvPr>
          <p:cNvSpPr/>
          <p:nvPr/>
        </p:nvSpPr>
        <p:spPr>
          <a:xfrm>
            <a:off x="5519697" y="575259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5" name="Flowchart: Magnetic Disk 234">
            <a:extLst>
              <a:ext uri="{FF2B5EF4-FFF2-40B4-BE49-F238E27FC236}">
                <a16:creationId xmlns:a16="http://schemas.microsoft.com/office/drawing/2014/main" id="{16A7015D-6E14-4C7D-A90C-0DDABAB4BA5B}"/>
              </a:ext>
            </a:extLst>
          </p:cNvPr>
          <p:cNvSpPr/>
          <p:nvPr/>
        </p:nvSpPr>
        <p:spPr>
          <a:xfrm>
            <a:off x="5519697" y="618497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6" name="Flowchart: Magnetic Disk 235">
            <a:extLst>
              <a:ext uri="{FF2B5EF4-FFF2-40B4-BE49-F238E27FC236}">
                <a16:creationId xmlns:a16="http://schemas.microsoft.com/office/drawing/2014/main" id="{9C7784D4-39E0-47F7-98E9-15E829F966B4}"/>
              </a:ext>
            </a:extLst>
          </p:cNvPr>
          <p:cNvSpPr/>
          <p:nvPr/>
        </p:nvSpPr>
        <p:spPr>
          <a:xfrm>
            <a:off x="6668929"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7" name="Flowchart: Magnetic Disk 236">
            <a:extLst>
              <a:ext uri="{FF2B5EF4-FFF2-40B4-BE49-F238E27FC236}">
                <a16:creationId xmlns:a16="http://schemas.microsoft.com/office/drawing/2014/main" id="{6216C49A-C48A-49DC-A880-43793EE12617}"/>
              </a:ext>
            </a:extLst>
          </p:cNvPr>
          <p:cNvSpPr/>
          <p:nvPr/>
        </p:nvSpPr>
        <p:spPr>
          <a:xfrm>
            <a:off x="6668929"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8" name="Flowchart: Magnetic Disk 237">
            <a:extLst>
              <a:ext uri="{FF2B5EF4-FFF2-40B4-BE49-F238E27FC236}">
                <a16:creationId xmlns:a16="http://schemas.microsoft.com/office/drawing/2014/main" id="{0DFDD4EF-5EE2-46A4-BB13-C54F439B5003}"/>
              </a:ext>
            </a:extLst>
          </p:cNvPr>
          <p:cNvSpPr/>
          <p:nvPr/>
        </p:nvSpPr>
        <p:spPr>
          <a:xfrm>
            <a:off x="7695601" y="569498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9" name="Flowchart: Magnetic Disk 238">
            <a:extLst>
              <a:ext uri="{FF2B5EF4-FFF2-40B4-BE49-F238E27FC236}">
                <a16:creationId xmlns:a16="http://schemas.microsoft.com/office/drawing/2014/main" id="{F62A794E-6138-4884-A24D-090A53274C59}"/>
              </a:ext>
            </a:extLst>
          </p:cNvPr>
          <p:cNvSpPr/>
          <p:nvPr/>
        </p:nvSpPr>
        <p:spPr>
          <a:xfrm>
            <a:off x="7695601" y="612737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0" name="Flowchart: Magnetic Disk 239">
            <a:extLst>
              <a:ext uri="{FF2B5EF4-FFF2-40B4-BE49-F238E27FC236}">
                <a16:creationId xmlns:a16="http://schemas.microsoft.com/office/drawing/2014/main" id="{00AA85B2-7F8C-4DB1-937A-E6B2D9E8916D}"/>
              </a:ext>
            </a:extLst>
          </p:cNvPr>
          <p:cNvSpPr/>
          <p:nvPr/>
        </p:nvSpPr>
        <p:spPr>
          <a:xfrm>
            <a:off x="8722273"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1" name="Flowchart: Magnetic Disk 240">
            <a:extLst>
              <a:ext uri="{FF2B5EF4-FFF2-40B4-BE49-F238E27FC236}">
                <a16:creationId xmlns:a16="http://schemas.microsoft.com/office/drawing/2014/main" id="{A94470D6-5BE9-416A-AB98-AD31F3C4FEFE}"/>
              </a:ext>
            </a:extLst>
          </p:cNvPr>
          <p:cNvSpPr/>
          <p:nvPr/>
        </p:nvSpPr>
        <p:spPr>
          <a:xfrm>
            <a:off x="8722273"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2" name="TextBox 241">
            <a:extLst>
              <a:ext uri="{FF2B5EF4-FFF2-40B4-BE49-F238E27FC236}">
                <a16:creationId xmlns:a16="http://schemas.microsoft.com/office/drawing/2014/main" id="{5A7260CF-30A8-490A-A3F0-B9ABB9E0710A}"/>
              </a:ext>
            </a:extLst>
          </p:cNvPr>
          <p:cNvSpPr txBox="1"/>
          <p:nvPr/>
        </p:nvSpPr>
        <p:spPr>
          <a:xfrm>
            <a:off x="4615961" y="5298862"/>
            <a:ext cx="1770485" cy="646331"/>
          </a:xfrm>
          <a:prstGeom prst="rect">
            <a:avLst/>
          </a:prstGeom>
          <a:noFill/>
        </p:spPr>
        <p:txBody>
          <a:bodyPr wrap="none" rtlCol="0">
            <a:spAutoFit/>
          </a:bodyPr>
          <a:lstStyle/>
          <a:p>
            <a:r>
              <a:rPr lang="en-US" b="1" dirty="0"/>
              <a:t>Database Engine</a:t>
            </a:r>
          </a:p>
          <a:p>
            <a:endParaRPr lang="en-US" dirty="0"/>
          </a:p>
        </p:txBody>
      </p:sp>
      <p:sp>
        <p:nvSpPr>
          <p:cNvPr id="246" name="Rectangle: Rounded Corners 245">
            <a:extLst>
              <a:ext uri="{FF2B5EF4-FFF2-40B4-BE49-F238E27FC236}">
                <a16:creationId xmlns:a16="http://schemas.microsoft.com/office/drawing/2014/main" id="{DE6BD8F7-622B-4196-96BD-69D20D5F3F95}"/>
              </a:ext>
            </a:extLst>
          </p:cNvPr>
          <p:cNvSpPr/>
          <p:nvPr/>
        </p:nvSpPr>
        <p:spPr>
          <a:xfrm>
            <a:off x="794269" y="2450858"/>
            <a:ext cx="6756404" cy="5593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Presentation Layer </a:t>
            </a: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64595" y="700612"/>
            <a:ext cx="1111715" cy="646331"/>
          </a:xfrm>
          <a:prstGeom prst="rect">
            <a:avLst/>
          </a:prstGeom>
          <a:noFill/>
        </p:spPr>
        <p:txBody>
          <a:bodyPr wrap="none" rtlCol="0">
            <a:spAutoFit/>
          </a:bodyPr>
          <a:lstStyle/>
          <a:p>
            <a:pPr algn="ctr"/>
            <a:r>
              <a:rPr lang="en-US" dirty="0"/>
              <a:t>User </a:t>
            </a:r>
            <a:br>
              <a:rPr lang="en-US" dirty="0"/>
            </a:br>
            <a:r>
              <a:rPr lang="en-US" dirty="0"/>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63144" y="368625"/>
            <a:ext cx="2018053" cy="646331"/>
          </a:xfrm>
          <a:prstGeom prst="rect">
            <a:avLst/>
          </a:prstGeom>
          <a:noFill/>
        </p:spPr>
        <p:txBody>
          <a:bodyPr wrap="none" rtlCol="0">
            <a:spAutoFit/>
          </a:bodyPr>
          <a:lstStyle/>
          <a:p>
            <a:pPr algn="ctr"/>
            <a:r>
              <a:rPr lang="en-US" dirty="0"/>
              <a:t>Scripts/</a:t>
            </a:r>
            <a:br>
              <a:rPr lang="en-US" dirty="0"/>
            </a:br>
            <a:r>
              <a:rPr lang="en-US" dirty="0"/>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78527" y="1092478"/>
            <a:ext cx="1341714" cy="338554"/>
          </a:xfrm>
          <a:prstGeom prst="rect">
            <a:avLst/>
          </a:prstGeom>
          <a:noFill/>
        </p:spPr>
        <p:txBody>
          <a:bodyPr wrap="none" rtlCol="0">
            <a:spAutoFit/>
          </a:bodyPr>
          <a:lstStyle/>
          <a:p>
            <a:pPr algn="ctr"/>
            <a:r>
              <a:rPr lang="en-US" sz="1600" dirty="0"/>
              <a:t>API endpoints</a:t>
            </a: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flipH="1">
            <a:off x="7109800" y="2107598"/>
            <a:ext cx="1315743" cy="1635067"/>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flipH="1">
            <a:off x="7834540" y="2107598"/>
            <a:ext cx="865962"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flipH="1">
            <a:off x="8497590" y="2107598"/>
            <a:ext cx="483904"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6885346" cy="523220"/>
          </a:xfrm>
          <a:prstGeom prst="rect">
            <a:avLst/>
          </a:prstGeom>
          <a:noFill/>
        </p:spPr>
        <p:txBody>
          <a:bodyPr wrap="none" rtlCol="0">
            <a:spAutoFit/>
          </a:bodyPr>
          <a:lstStyle/>
          <a:p>
            <a:r>
              <a:rPr lang="en-US" sz="2800" dirty="0"/>
              <a:t>Monolithic Application: Enterprise SOA Model</a:t>
            </a:r>
          </a:p>
        </p:txBody>
      </p:sp>
      <p:sp>
        <p:nvSpPr>
          <p:cNvPr id="2" name="Rectangle: Rounded Corners 1">
            <a:extLst>
              <a:ext uri="{FF2B5EF4-FFF2-40B4-BE49-F238E27FC236}">
                <a16:creationId xmlns:a16="http://schemas.microsoft.com/office/drawing/2014/main" id="{51B9EF54-BA6E-4EE8-A163-03BE36C1A231}"/>
              </a:ext>
            </a:extLst>
          </p:cNvPr>
          <p:cNvSpPr/>
          <p:nvPr/>
        </p:nvSpPr>
        <p:spPr>
          <a:xfrm>
            <a:off x="1034143" y="3791029"/>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B4E6B5AD-9B87-47C8-9A76-FF0252D99DD0}"/>
              </a:ext>
            </a:extLst>
          </p:cNvPr>
          <p:cNvSpPr/>
          <p:nvPr/>
        </p:nvSpPr>
        <p:spPr>
          <a:xfrm>
            <a:off x="1034143" y="423899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9CAD441-6A37-463A-82F8-25163862CE16}"/>
              </a:ext>
            </a:extLst>
          </p:cNvPr>
          <p:cNvSpPr/>
          <p:nvPr/>
        </p:nvSpPr>
        <p:spPr>
          <a:xfrm>
            <a:off x="1817915" y="377463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39E79D0D-7BFD-45E4-9657-D70E250778C5}"/>
              </a:ext>
            </a:extLst>
          </p:cNvPr>
          <p:cNvSpPr/>
          <p:nvPr/>
        </p:nvSpPr>
        <p:spPr>
          <a:xfrm>
            <a:off x="1817915" y="422259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E9BB9D6-78AF-4BA1-B34E-C216BA426F1E}"/>
              </a:ext>
            </a:extLst>
          </p:cNvPr>
          <p:cNvSpPr/>
          <p:nvPr/>
        </p:nvSpPr>
        <p:spPr>
          <a:xfrm>
            <a:off x="2568795"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8FFCD205-9D07-4DD5-85A1-E1EA78770700}"/>
              </a:ext>
            </a:extLst>
          </p:cNvPr>
          <p:cNvSpPr/>
          <p:nvPr/>
        </p:nvSpPr>
        <p:spPr>
          <a:xfrm>
            <a:off x="2568795"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F410F1B1-96C6-4F36-8A7B-4DDB620AD5FB}"/>
              </a:ext>
            </a:extLst>
          </p:cNvPr>
          <p:cNvSpPr/>
          <p:nvPr/>
        </p:nvSpPr>
        <p:spPr>
          <a:xfrm>
            <a:off x="3382718"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64081F67-9E32-4D19-B073-7C72FC988186}"/>
              </a:ext>
            </a:extLst>
          </p:cNvPr>
          <p:cNvSpPr/>
          <p:nvPr/>
        </p:nvSpPr>
        <p:spPr>
          <a:xfrm>
            <a:off x="3382718"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05385B54-9B78-470E-BE02-CDEFF5F777D2}"/>
              </a:ext>
            </a:extLst>
          </p:cNvPr>
          <p:cNvSpPr/>
          <p:nvPr/>
        </p:nvSpPr>
        <p:spPr>
          <a:xfrm>
            <a:off x="4218227"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D8349B2B-E8B2-4B6B-892B-89963D42EDD6}"/>
              </a:ext>
            </a:extLst>
          </p:cNvPr>
          <p:cNvSpPr/>
          <p:nvPr/>
        </p:nvSpPr>
        <p:spPr>
          <a:xfrm>
            <a:off x="4218227"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123EB617-FE2F-48AC-82D9-2F06AB5D6303}"/>
              </a:ext>
            </a:extLst>
          </p:cNvPr>
          <p:cNvSpPr/>
          <p:nvPr/>
        </p:nvSpPr>
        <p:spPr>
          <a:xfrm>
            <a:off x="5040887"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0070AC5A-4AF5-41BE-8AF4-9EDFF83373F8}"/>
              </a:ext>
            </a:extLst>
          </p:cNvPr>
          <p:cNvSpPr/>
          <p:nvPr/>
        </p:nvSpPr>
        <p:spPr>
          <a:xfrm>
            <a:off x="5040887"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74A5708E-85BC-43B3-ABA5-5FABB6CB3055}"/>
              </a:ext>
            </a:extLst>
          </p:cNvPr>
          <p:cNvSpPr/>
          <p:nvPr/>
        </p:nvSpPr>
        <p:spPr>
          <a:xfrm>
            <a:off x="5772532"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B113C01F-B58D-4814-ABD1-71776A48C314}"/>
              </a:ext>
            </a:extLst>
          </p:cNvPr>
          <p:cNvSpPr/>
          <p:nvPr/>
        </p:nvSpPr>
        <p:spPr>
          <a:xfrm>
            <a:off x="5772532"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E0991DA8-E91D-418A-8B3A-1E725A4F47DA}"/>
              </a:ext>
            </a:extLst>
          </p:cNvPr>
          <p:cNvSpPr/>
          <p:nvPr/>
        </p:nvSpPr>
        <p:spPr>
          <a:xfrm>
            <a:off x="6586455"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63D64A8E-13CA-46ED-80CC-F3B29839FEE0}"/>
              </a:ext>
            </a:extLst>
          </p:cNvPr>
          <p:cNvSpPr/>
          <p:nvPr/>
        </p:nvSpPr>
        <p:spPr>
          <a:xfrm>
            <a:off x="6586455"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643C2FF3-880C-434A-AF16-126D3A5D6711}"/>
              </a:ext>
            </a:extLst>
          </p:cNvPr>
          <p:cNvSpPr/>
          <p:nvPr/>
        </p:nvSpPr>
        <p:spPr>
          <a:xfrm>
            <a:off x="7421964" y="3804289"/>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A47EF62D-9050-463B-AA00-25C3F767948D}"/>
              </a:ext>
            </a:extLst>
          </p:cNvPr>
          <p:cNvSpPr/>
          <p:nvPr/>
        </p:nvSpPr>
        <p:spPr>
          <a:xfrm>
            <a:off x="7421964" y="425225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97CC1BE6-C886-4D1B-8127-D0E9451693AC}"/>
              </a:ext>
            </a:extLst>
          </p:cNvPr>
          <p:cNvSpPr/>
          <p:nvPr/>
        </p:nvSpPr>
        <p:spPr>
          <a:xfrm>
            <a:off x="8162346" y="37614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2FA3AC3F-4D3E-408E-BA27-CE143F88EF2C}"/>
              </a:ext>
            </a:extLst>
          </p:cNvPr>
          <p:cNvSpPr/>
          <p:nvPr/>
        </p:nvSpPr>
        <p:spPr>
          <a:xfrm>
            <a:off x="8171019" y="425225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9430C7F-BE70-49AA-8F25-A8BB4CA3C88B}"/>
              </a:ext>
            </a:extLst>
          </p:cNvPr>
          <p:cNvSpPr txBox="1"/>
          <p:nvPr/>
        </p:nvSpPr>
        <p:spPr>
          <a:xfrm>
            <a:off x="8904716" y="3741784"/>
            <a:ext cx="1090362" cy="738664"/>
          </a:xfrm>
          <a:prstGeom prst="rect">
            <a:avLst/>
          </a:prstGeom>
          <a:noFill/>
        </p:spPr>
        <p:txBody>
          <a:bodyPr wrap="none" rtlCol="0">
            <a:spAutoFit/>
          </a:bodyPr>
          <a:lstStyle/>
          <a:p>
            <a:pPr algn="ctr"/>
            <a:r>
              <a:rPr lang="en-US" sz="1400" dirty="0"/>
              <a:t>Reusable</a:t>
            </a:r>
          </a:p>
          <a:p>
            <a:pPr algn="ctr"/>
            <a:r>
              <a:rPr lang="en-US" sz="1400" dirty="0"/>
              <a:t>Composable</a:t>
            </a:r>
            <a:br>
              <a:rPr lang="en-US" sz="1400" dirty="0"/>
            </a:br>
            <a:r>
              <a:rPr lang="en-US" sz="1400" dirty="0"/>
              <a:t>Services</a:t>
            </a:r>
          </a:p>
        </p:txBody>
      </p:sp>
      <p:sp>
        <p:nvSpPr>
          <p:cNvPr id="6" name="TextBox 5">
            <a:extLst>
              <a:ext uri="{FF2B5EF4-FFF2-40B4-BE49-F238E27FC236}">
                <a16:creationId xmlns:a16="http://schemas.microsoft.com/office/drawing/2014/main" id="{41065CDE-70A5-40E6-A7EB-4409833047C4}"/>
              </a:ext>
            </a:extLst>
          </p:cNvPr>
          <p:cNvSpPr txBox="1"/>
          <p:nvPr/>
        </p:nvSpPr>
        <p:spPr>
          <a:xfrm>
            <a:off x="8730101" y="3730687"/>
            <a:ext cx="362600" cy="769441"/>
          </a:xfrm>
          <a:prstGeom prst="rect">
            <a:avLst/>
          </a:prstGeom>
          <a:noFill/>
        </p:spPr>
        <p:txBody>
          <a:bodyPr wrap="none" rtlCol="0">
            <a:spAutoFit/>
          </a:bodyPr>
          <a:lstStyle/>
          <a:p>
            <a:r>
              <a:rPr lang="en-US" sz="4400" dirty="0"/>
              <a:t>}</a:t>
            </a:r>
          </a:p>
        </p:txBody>
      </p:sp>
      <p:sp>
        <p:nvSpPr>
          <p:cNvPr id="3" name="Slide Number Placeholder 2"/>
          <p:cNvSpPr>
            <a:spLocks noGrp="1"/>
          </p:cNvSpPr>
          <p:nvPr>
            <p:ph type="sldNum" sz="quarter" idx="12"/>
          </p:nvPr>
        </p:nvSpPr>
        <p:spPr/>
        <p:txBody>
          <a:bodyPr/>
          <a:lstStyle/>
          <a:p>
            <a:fld id="{B8DACC02-A2BD-4578-8E03-6D891060A695}" type="slidenum">
              <a:rPr lang="en-US" smtClean="0"/>
              <a:t>18</a:t>
            </a:fld>
            <a:endParaRPr lang="en-US"/>
          </a:p>
        </p:txBody>
      </p:sp>
    </p:spTree>
    <p:extLst>
      <p:ext uri="{BB962C8B-B14F-4D97-AF65-F5344CB8AC3E}">
        <p14:creationId xmlns:p14="http://schemas.microsoft.com/office/powerpoint/2010/main" val="3241760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p:txBody>
          <a:bodyPr/>
          <a:lstStyle/>
          <a:p>
            <a:pPr>
              <a:defRPr/>
            </a:pPr>
            <a:fld id="{DDFFC57E-EC9B-478E-8E80-7BF330C7C327}" type="slidenum">
              <a:rPr lang="en-US" smtClean="0"/>
              <a:pPr>
                <a:defRPr/>
              </a:pPr>
              <a:t>19</a:t>
            </a:fld>
            <a:endParaRPr lang="en-US"/>
          </a:p>
        </p:txBody>
      </p:sp>
      <p:sp>
        <p:nvSpPr>
          <p:cNvPr id="4099" name="Rectangle 2"/>
          <p:cNvSpPr>
            <a:spLocks noChangeArrowheads="1"/>
          </p:cNvSpPr>
          <p:nvPr/>
        </p:nvSpPr>
        <p:spPr bwMode="auto">
          <a:xfrm>
            <a:off x="140279" y="110331"/>
            <a:ext cx="120314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a:lnSpc>
                <a:spcPct val="90000"/>
              </a:lnSpc>
              <a:spcBef>
                <a:spcPct val="0"/>
              </a:spcBef>
            </a:pPr>
            <a:r>
              <a:rPr lang="en-US" sz="3600" b="1" dirty="0">
                <a:solidFill>
                  <a:schemeClr val="bg1"/>
                </a:solidFill>
                <a:latin typeface="Candara" panose="020E0502030303020204" pitchFamily="34" charset="0"/>
                <a:ea typeface="+mj-ea"/>
                <a:cs typeface="+mj-cs"/>
              </a:rPr>
              <a:t>Distributed Development: Separation of Responsibility</a:t>
            </a:r>
          </a:p>
        </p:txBody>
      </p:sp>
      <p:sp>
        <p:nvSpPr>
          <p:cNvPr id="4100" name="Line 9"/>
          <p:cNvSpPr>
            <a:spLocks noChangeShapeType="1"/>
          </p:cNvSpPr>
          <p:nvPr/>
        </p:nvSpPr>
        <p:spPr bwMode="auto">
          <a:xfrm flipH="1">
            <a:off x="3429001" y="3721100"/>
            <a:ext cx="1584325" cy="1460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nvGrpSpPr>
          <p:cNvPr id="2" name="Group 68"/>
          <p:cNvGrpSpPr>
            <a:grpSpLocks/>
          </p:cNvGrpSpPr>
          <p:nvPr/>
        </p:nvGrpSpPr>
        <p:grpSpPr bwMode="auto">
          <a:xfrm>
            <a:off x="4891088" y="3357563"/>
            <a:ext cx="1858962" cy="666750"/>
            <a:chOff x="2073" y="1683"/>
            <a:chExt cx="1171" cy="420"/>
          </a:xfrm>
        </p:grpSpPr>
        <p:sp>
          <p:nvSpPr>
            <p:cNvPr id="4140" name="Freeform 10"/>
            <p:cNvSpPr>
              <a:spLocks/>
            </p:cNvSpPr>
            <p:nvPr/>
          </p:nvSpPr>
          <p:spPr bwMode="auto">
            <a:xfrm>
              <a:off x="2073" y="1685"/>
              <a:ext cx="1171" cy="418"/>
            </a:xfrm>
            <a:custGeom>
              <a:avLst/>
              <a:gdLst>
                <a:gd name="T0" fmla="*/ 0 w 8400"/>
                <a:gd name="T1" fmla="*/ 0 h 3200"/>
                <a:gd name="T2" fmla="*/ 0 w 8400"/>
                <a:gd name="T3" fmla="*/ 0 h 3200"/>
                <a:gd name="T4" fmla="*/ 0 w 8400"/>
                <a:gd name="T5" fmla="*/ 0 h 3200"/>
                <a:gd name="T6" fmla="*/ 0 w 8400"/>
                <a:gd name="T7" fmla="*/ 0 h 3200"/>
                <a:gd name="T8" fmla="*/ 0 w 8400"/>
                <a:gd name="T9" fmla="*/ 0 h 3200"/>
                <a:gd name="T10" fmla="*/ 0 w 8400"/>
                <a:gd name="T11" fmla="*/ 0 h 3200"/>
                <a:gd name="T12" fmla="*/ 0 w 8400"/>
                <a:gd name="T13" fmla="*/ 0 h 3200"/>
                <a:gd name="T14" fmla="*/ 0 w 8400"/>
                <a:gd name="T15" fmla="*/ 0 h 3200"/>
                <a:gd name="T16" fmla="*/ 0 w 8400"/>
                <a:gd name="T17" fmla="*/ 0 h 3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00"/>
                <a:gd name="T28" fmla="*/ 0 h 3200"/>
                <a:gd name="T29" fmla="*/ 8400 w 8400"/>
                <a:gd name="T30" fmla="*/ 3200 h 3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00" h="3200">
                  <a:moveTo>
                    <a:pt x="400" y="0"/>
                  </a:moveTo>
                  <a:cubicBezTo>
                    <a:pt x="180" y="0"/>
                    <a:pt x="0" y="180"/>
                    <a:pt x="0" y="400"/>
                  </a:cubicBezTo>
                  <a:lnTo>
                    <a:pt x="0" y="2800"/>
                  </a:lnTo>
                  <a:cubicBezTo>
                    <a:pt x="0" y="3021"/>
                    <a:pt x="180" y="3200"/>
                    <a:pt x="400" y="3200"/>
                  </a:cubicBezTo>
                  <a:lnTo>
                    <a:pt x="8000" y="3200"/>
                  </a:lnTo>
                  <a:cubicBezTo>
                    <a:pt x="8221" y="3200"/>
                    <a:pt x="8400" y="3021"/>
                    <a:pt x="8400" y="2800"/>
                  </a:cubicBezTo>
                  <a:lnTo>
                    <a:pt x="8400" y="400"/>
                  </a:lnTo>
                  <a:cubicBezTo>
                    <a:pt x="8400" y="180"/>
                    <a:pt x="8221" y="0"/>
                    <a:pt x="8000" y="0"/>
                  </a:cubicBezTo>
                  <a:lnTo>
                    <a:pt x="400"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4141" name="Freeform 11"/>
            <p:cNvSpPr>
              <a:spLocks/>
            </p:cNvSpPr>
            <p:nvPr/>
          </p:nvSpPr>
          <p:spPr bwMode="auto">
            <a:xfrm>
              <a:off x="2073" y="1685"/>
              <a:ext cx="1171" cy="418"/>
            </a:xfrm>
            <a:custGeom>
              <a:avLst/>
              <a:gdLst>
                <a:gd name="T0" fmla="*/ 0 w 8400"/>
                <a:gd name="T1" fmla="*/ 0 h 3200"/>
                <a:gd name="T2" fmla="*/ 0 w 8400"/>
                <a:gd name="T3" fmla="*/ 0 h 3200"/>
                <a:gd name="T4" fmla="*/ 0 w 8400"/>
                <a:gd name="T5" fmla="*/ 0 h 3200"/>
                <a:gd name="T6" fmla="*/ 0 w 8400"/>
                <a:gd name="T7" fmla="*/ 0 h 3200"/>
                <a:gd name="T8" fmla="*/ 0 w 8400"/>
                <a:gd name="T9" fmla="*/ 0 h 3200"/>
                <a:gd name="T10" fmla="*/ 0 w 8400"/>
                <a:gd name="T11" fmla="*/ 0 h 3200"/>
                <a:gd name="T12" fmla="*/ 0 w 8400"/>
                <a:gd name="T13" fmla="*/ 0 h 3200"/>
                <a:gd name="T14" fmla="*/ 0 w 8400"/>
                <a:gd name="T15" fmla="*/ 0 h 3200"/>
                <a:gd name="T16" fmla="*/ 0 w 8400"/>
                <a:gd name="T17" fmla="*/ 0 h 3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00"/>
                <a:gd name="T28" fmla="*/ 0 h 3200"/>
                <a:gd name="T29" fmla="*/ 8400 w 8400"/>
                <a:gd name="T30" fmla="*/ 3200 h 3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00" h="3200">
                  <a:moveTo>
                    <a:pt x="400" y="0"/>
                  </a:moveTo>
                  <a:cubicBezTo>
                    <a:pt x="180" y="0"/>
                    <a:pt x="0" y="180"/>
                    <a:pt x="0" y="400"/>
                  </a:cubicBezTo>
                  <a:lnTo>
                    <a:pt x="0" y="2800"/>
                  </a:lnTo>
                  <a:cubicBezTo>
                    <a:pt x="0" y="3021"/>
                    <a:pt x="180" y="3200"/>
                    <a:pt x="400" y="3200"/>
                  </a:cubicBezTo>
                  <a:lnTo>
                    <a:pt x="8000" y="3200"/>
                  </a:lnTo>
                  <a:cubicBezTo>
                    <a:pt x="8221" y="3200"/>
                    <a:pt x="8400" y="3021"/>
                    <a:pt x="8400" y="2800"/>
                  </a:cubicBezTo>
                  <a:lnTo>
                    <a:pt x="8400" y="400"/>
                  </a:lnTo>
                  <a:cubicBezTo>
                    <a:pt x="8400" y="180"/>
                    <a:pt x="8221" y="0"/>
                    <a:pt x="8000" y="0"/>
                  </a:cubicBezTo>
                  <a:lnTo>
                    <a:pt x="400"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42" name="Freeform 12"/>
            <p:cNvSpPr>
              <a:spLocks/>
            </p:cNvSpPr>
            <p:nvPr/>
          </p:nvSpPr>
          <p:spPr bwMode="auto">
            <a:xfrm>
              <a:off x="2333" y="1843"/>
              <a:ext cx="614" cy="208"/>
            </a:xfrm>
            <a:custGeom>
              <a:avLst/>
              <a:gdLst>
                <a:gd name="T0" fmla="*/ 0 w 4400"/>
                <a:gd name="T1" fmla="*/ 0 h 1600"/>
                <a:gd name="T2" fmla="*/ 0 w 4400"/>
                <a:gd name="T3" fmla="*/ 0 h 1600"/>
                <a:gd name="T4" fmla="*/ 0 w 4400"/>
                <a:gd name="T5" fmla="*/ 0 h 1600"/>
                <a:gd name="T6" fmla="*/ 0 w 4400"/>
                <a:gd name="T7" fmla="*/ 0 h 1600"/>
                <a:gd name="T8" fmla="*/ 0 w 4400"/>
                <a:gd name="T9" fmla="*/ 0 h 1600"/>
                <a:gd name="T10" fmla="*/ 0 w 4400"/>
                <a:gd name="T11" fmla="*/ 0 h 1600"/>
                <a:gd name="T12" fmla="*/ 0 w 4400"/>
                <a:gd name="T13" fmla="*/ 0 h 1600"/>
                <a:gd name="T14" fmla="*/ 0 60000 65536"/>
                <a:gd name="T15" fmla="*/ 0 60000 65536"/>
                <a:gd name="T16" fmla="*/ 0 60000 65536"/>
                <a:gd name="T17" fmla="*/ 0 60000 65536"/>
                <a:gd name="T18" fmla="*/ 0 60000 65536"/>
                <a:gd name="T19" fmla="*/ 0 60000 65536"/>
                <a:gd name="T20" fmla="*/ 0 60000 65536"/>
                <a:gd name="T21" fmla="*/ 0 w 4400"/>
                <a:gd name="T22" fmla="*/ 0 h 1600"/>
                <a:gd name="T23" fmla="*/ 4400 w 44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00" h="1600">
                  <a:moveTo>
                    <a:pt x="2200" y="0"/>
                  </a:moveTo>
                  <a:cubicBezTo>
                    <a:pt x="985" y="0"/>
                    <a:pt x="0" y="113"/>
                    <a:pt x="0" y="252"/>
                  </a:cubicBezTo>
                  <a:lnTo>
                    <a:pt x="0" y="1349"/>
                  </a:lnTo>
                  <a:cubicBezTo>
                    <a:pt x="0" y="1488"/>
                    <a:pt x="985" y="1600"/>
                    <a:pt x="2200" y="1600"/>
                  </a:cubicBezTo>
                  <a:cubicBezTo>
                    <a:pt x="3416" y="1600"/>
                    <a:pt x="4400" y="1488"/>
                    <a:pt x="4400" y="1349"/>
                  </a:cubicBezTo>
                  <a:lnTo>
                    <a:pt x="4400" y="252"/>
                  </a:lnTo>
                  <a:cubicBezTo>
                    <a:pt x="4400" y="113"/>
                    <a:pt x="3416" y="0"/>
                    <a:pt x="2200" y="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4143" name="Freeform 13"/>
            <p:cNvSpPr>
              <a:spLocks/>
            </p:cNvSpPr>
            <p:nvPr/>
          </p:nvSpPr>
          <p:spPr bwMode="auto">
            <a:xfrm>
              <a:off x="2333" y="1843"/>
              <a:ext cx="614" cy="208"/>
            </a:xfrm>
            <a:custGeom>
              <a:avLst/>
              <a:gdLst>
                <a:gd name="T0" fmla="*/ 0 w 4400"/>
                <a:gd name="T1" fmla="*/ 0 h 1600"/>
                <a:gd name="T2" fmla="*/ 0 w 4400"/>
                <a:gd name="T3" fmla="*/ 0 h 1600"/>
                <a:gd name="T4" fmla="*/ 0 w 4400"/>
                <a:gd name="T5" fmla="*/ 0 h 1600"/>
                <a:gd name="T6" fmla="*/ 0 w 4400"/>
                <a:gd name="T7" fmla="*/ 0 h 1600"/>
                <a:gd name="T8" fmla="*/ 0 w 4400"/>
                <a:gd name="T9" fmla="*/ 0 h 1600"/>
                <a:gd name="T10" fmla="*/ 0 w 4400"/>
                <a:gd name="T11" fmla="*/ 0 h 1600"/>
                <a:gd name="T12" fmla="*/ 0 w 4400"/>
                <a:gd name="T13" fmla="*/ 0 h 1600"/>
                <a:gd name="T14" fmla="*/ 0 60000 65536"/>
                <a:gd name="T15" fmla="*/ 0 60000 65536"/>
                <a:gd name="T16" fmla="*/ 0 60000 65536"/>
                <a:gd name="T17" fmla="*/ 0 60000 65536"/>
                <a:gd name="T18" fmla="*/ 0 60000 65536"/>
                <a:gd name="T19" fmla="*/ 0 60000 65536"/>
                <a:gd name="T20" fmla="*/ 0 60000 65536"/>
                <a:gd name="T21" fmla="*/ 0 w 4400"/>
                <a:gd name="T22" fmla="*/ 0 h 1600"/>
                <a:gd name="T23" fmla="*/ 4400 w 44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00" h="1600">
                  <a:moveTo>
                    <a:pt x="2200" y="0"/>
                  </a:moveTo>
                  <a:cubicBezTo>
                    <a:pt x="985" y="0"/>
                    <a:pt x="0" y="113"/>
                    <a:pt x="0" y="252"/>
                  </a:cubicBezTo>
                  <a:lnTo>
                    <a:pt x="0" y="1349"/>
                  </a:lnTo>
                  <a:cubicBezTo>
                    <a:pt x="0" y="1488"/>
                    <a:pt x="985" y="1600"/>
                    <a:pt x="2200" y="1600"/>
                  </a:cubicBezTo>
                  <a:cubicBezTo>
                    <a:pt x="3416" y="1600"/>
                    <a:pt x="4400" y="1488"/>
                    <a:pt x="4400" y="1349"/>
                  </a:cubicBezTo>
                  <a:lnTo>
                    <a:pt x="4400" y="252"/>
                  </a:lnTo>
                  <a:cubicBezTo>
                    <a:pt x="4400" y="113"/>
                    <a:pt x="3416" y="0"/>
                    <a:pt x="2200" y="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44" name="Freeform 14"/>
            <p:cNvSpPr>
              <a:spLocks/>
            </p:cNvSpPr>
            <p:nvPr/>
          </p:nvSpPr>
          <p:spPr bwMode="auto">
            <a:xfrm>
              <a:off x="2333" y="1875"/>
              <a:ext cx="614" cy="33"/>
            </a:xfrm>
            <a:custGeom>
              <a:avLst/>
              <a:gdLst>
                <a:gd name="T0" fmla="*/ 0 w 482"/>
                <a:gd name="T1" fmla="*/ 0 h 28"/>
                <a:gd name="T2" fmla="*/ 383555737 w 482"/>
                <a:gd name="T3" fmla="*/ 454652 h 28"/>
                <a:gd name="T4" fmla="*/ 768005656 w 482"/>
                <a:gd name="T5" fmla="*/ 0 h 28"/>
                <a:gd name="T6" fmla="*/ 0 60000 65536"/>
                <a:gd name="T7" fmla="*/ 0 60000 65536"/>
                <a:gd name="T8" fmla="*/ 0 60000 65536"/>
                <a:gd name="T9" fmla="*/ 0 w 482"/>
                <a:gd name="T10" fmla="*/ 0 h 28"/>
                <a:gd name="T11" fmla="*/ 482 w 482"/>
                <a:gd name="T12" fmla="*/ 28 h 28"/>
              </a:gdLst>
              <a:ahLst/>
              <a:cxnLst>
                <a:cxn ang="T6">
                  <a:pos x="T0" y="T1"/>
                </a:cxn>
                <a:cxn ang="T7">
                  <a:pos x="T2" y="T3"/>
                </a:cxn>
                <a:cxn ang="T8">
                  <a:pos x="T4" y="T5"/>
                </a:cxn>
              </a:cxnLst>
              <a:rect l="T9" t="T10" r="T11" b="T12"/>
              <a:pathLst>
                <a:path w="482" h="28">
                  <a:moveTo>
                    <a:pt x="0" y="0"/>
                  </a:moveTo>
                  <a:cubicBezTo>
                    <a:pt x="0" y="15"/>
                    <a:pt x="108" y="28"/>
                    <a:pt x="241" y="28"/>
                  </a:cubicBezTo>
                  <a:cubicBezTo>
                    <a:pt x="374" y="28"/>
                    <a:pt x="482" y="15"/>
                    <a:pt x="482"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45" name="Rectangle 15"/>
            <p:cNvSpPr>
              <a:spLocks noChangeArrowheads="1"/>
            </p:cNvSpPr>
            <p:nvPr/>
          </p:nvSpPr>
          <p:spPr bwMode="auto">
            <a:xfrm>
              <a:off x="2469" y="1902"/>
              <a:ext cx="3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Candara" panose="020E0502030303020204" pitchFamily="34" charset="0"/>
                </a:rPr>
                <a:t>Registry</a:t>
              </a:r>
              <a:endParaRPr lang="en-US" sz="1400">
                <a:latin typeface="Candara" panose="020E0502030303020204" pitchFamily="34" charset="0"/>
              </a:endParaRPr>
            </a:p>
          </p:txBody>
        </p:sp>
        <p:sp>
          <p:nvSpPr>
            <p:cNvPr id="4146" name="Rectangle 16"/>
            <p:cNvSpPr>
              <a:spLocks noChangeArrowheads="1"/>
            </p:cNvSpPr>
            <p:nvPr/>
          </p:nvSpPr>
          <p:spPr bwMode="auto">
            <a:xfrm>
              <a:off x="2333" y="1683"/>
              <a:ext cx="7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chemeClr val="folHlink"/>
                  </a:solidFill>
                  <a:latin typeface="Candara" panose="020E0502030303020204" pitchFamily="34" charset="0"/>
                </a:rPr>
                <a:t>Service brokers</a:t>
              </a:r>
            </a:p>
          </p:txBody>
        </p:sp>
        <p:sp>
          <p:nvSpPr>
            <p:cNvPr id="4147" name="Rectangle 17"/>
            <p:cNvSpPr>
              <a:spLocks noChangeArrowheads="1"/>
            </p:cNvSpPr>
            <p:nvPr/>
          </p:nvSpPr>
          <p:spPr bwMode="auto">
            <a:xfrm>
              <a:off x="2469" y="1902"/>
              <a:ext cx="3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000000"/>
                  </a:solidFill>
                  <a:latin typeface="Candara" panose="020E0502030303020204" pitchFamily="34" charset="0"/>
                </a:rPr>
                <a:t>Registry</a:t>
              </a:r>
              <a:endParaRPr lang="en-US" sz="1400">
                <a:latin typeface="Candara" panose="020E0502030303020204" pitchFamily="34" charset="0"/>
              </a:endParaRPr>
            </a:p>
          </p:txBody>
        </p:sp>
      </p:grpSp>
      <p:sp>
        <p:nvSpPr>
          <p:cNvPr id="4102" name="Line 18"/>
          <p:cNvSpPr>
            <a:spLocks noChangeShapeType="1"/>
          </p:cNvSpPr>
          <p:nvPr/>
        </p:nvSpPr>
        <p:spPr bwMode="auto">
          <a:xfrm flipV="1">
            <a:off x="3810000" y="3811588"/>
            <a:ext cx="1493838" cy="14462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103" name="Line 19"/>
          <p:cNvSpPr>
            <a:spLocks noChangeShapeType="1"/>
          </p:cNvSpPr>
          <p:nvPr/>
        </p:nvSpPr>
        <p:spPr bwMode="auto">
          <a:xfrm flipH="1" flipV="1">
            <a:off x="6327776" y="3811588"/>
            <a:ext cx="1597025" cy="14462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nvGrpSpPr>
          <p:cNvPr id="3" name="Group 24"/>
          <p:cNvGrpSpPr>
            <a:grpSpLocks/>
          </p:cNvGrpSpPr>
          <p:nvPr/>
        </p:nvGrpSpPr>
        <p:grpSpPr bwMode="auto">
          <a:xfrm>
            <a:off x="6983414" y="5116514"/>
            <a:ext cx="1703387" cy="827087"/>
            <a:chOff x="3358" y="2181"/>
            <a:chExt cx="949" cy="521"/>
          </a:xfrm>
        </p:grpSpPr>
        <p:sp>
          <p:nvSpPr>
            <p:cNvPr id="4133" name="Freeform 25"/>
            <p:cNvSpPr>
              <a:spLocks/>
            </p:cNvSpPr>
            <p:nvPr/>
          </p:nvSpPr>
          <p:spPr bwMode="auto">
            <a:xfrm>
              <a:off x="3358" y="2181"/>
              <a:ext cx="949" cy="521"/>
            </a:xfrm>
            <a:custGeom>
              <a:avLst/>
              <a:gdLst>
                <a:gd name="T0" fmla="*/ 0 w 6800"/>
                <a:gd name="T1" fmla="*/ 0 h 4000"/>
                <a:gd name="T2" fmla="*/ 0 w 6800"/>
                <a:gd name="T3" fmla="*/ 0 h 4000"/>
                <a:gd name="T4" fmla="*/ 0 w 6800"/>
                <a:gd name="T5" fmla="*/ 0 h 4000"/>
                <a:gd name="T6" fmla="*/ 0 w 6800"/>
                <a:gd name="T7" fmla="*/ 0 h 4000"/>
                <a:gd name="T8" fmla="*/ 0 w 6800"/>
                <a:gd name="T9" fmla="*/ 0 h 4000"/>
                <a:gd name="T10" fmla="*/ 0 w 6800"/>
                <a:gd name="T11" fmla="*/ 0 h 4000"/>
                <a:gd name="T12" fmla="*/ 0 w 6800"/>
                <a:gd name="T13" fmla="*/ 0 h 4000"/>
                <a:gd name="T14" fmla="*/ 0 w 6800"/>
                <a:gd name="T15" fmla="*/ 0 h 4000"/>
                <a:gd name="T16" fmla="*/ 0 w 6800"/>
                <a:gd name="T17" fmla="*/ 0 h 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0"/>
                <a:gd name="T28" fmla="*/ 0 h 4000"/>
                <a:gd name="T29" fmla="*/ 6800 w 6800"/>
                <a:gd name="T30" fmla="*/ 4000 h 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0" h="4000">
                  <a:moveTo>
                    <a:pt x="500" y="0"/>
                  </a:moveTo>
                  <a:cubicBezTo>
                    <a:pt x="224" y="0"/>
                    <a:pt x="0" y="224"/>
                    <a:pt x="0" y="500"/>
                  </a:cubicBezTo>
                  <a:lnTo>
                    <a:pt x="0" y="3500"/>
                  </a:lnTo>
                  <a:cubicBezTo>
                    <a:pt x="0" y="3777"/>
                    <a:pt x="224" y="4000"/>
                    <a:pt x="500" y="4000"/>
                  </a:cubicBezTo>
                  <a:lnTo>
                    <a:pt x="6300" y="4000"/>
                  </a:lnTo>
                  <a:cubicBezTo>
                    <a:pt x="6577" y="4000"/>
                    <a:pt x="6800" y="3777"/>
                    <a:pt x="6800" y="3500"/>
                  </a:cubicBezTo>
                  <a:lnTo>
                    <a:pt x="6800" y="500"/>
                  </a:lnTo>
                  <a:cubicBezTo>
                    <a:pt x="6800" y="224"/>
                    <a:pt x="6577" y="0"/>
                    <a:pt x="6300" y="0"/>
                  </a:cubicBezTo>
                  <a:lnTo>
                    <a:pt x="500"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4134" name="Freeform 26"/>
            <p:cNvSpPr>
              <a:spLocks/>
            </p:cNvSpPr>
            <p:nvPr/>
          </p:nvSpPr>
          <p:spPr bwMode="auto">
            <a:xfrm>
              <a:off x="3358" y="2181"/>
              <a:ext cx="949" cy="521"/>
            </a:xfrm>
            <a:custGeom>
              <a:avLst/>
              <a:gdLst>
                <a:gd name="T0" fmla="*/ 0 w 6800"/>
                <a:gd name="T1" fmla="*/ 0 h 4000"/>
                <a:gd name="T2" fmla="*/ 0 w 6800"/>
                <a:gd name="T3" fmla="*/ 0 h 4000"/>
                <a:gd name="T4" fmla="*/ 0 w 6800"/>
                <a:gd name="T5" fmla="*/ 0 h 4000"/>
                <a:gd name="T6" fmla="*/ 0 w 6800"/>
                <a:gd name="T7" fmla="*/ 0 h 4000"/>
                <a:gd name="T8" fmla="*/ 0 w 6800"/>
                <a:gd name="T9" fmla="*/ 0 h 4000"/>
                <a:gd name="T10" fmla="*/ 0 w 6800"/>
                <a:gd name="T11" fmla="*/ 0 h 4000"/>
                <a:gd name="T12" fmla="*/ 0 w 6800"/>
                <a:gd name="T13" fmla="*/ 0 h 4000"/>
                <a:gd name="T14" fmla="*/ 0 w 6800"/>
                <a:gd name="T15" fmla="*/ 0 h 4000"/>
                <a:gd name="T16" fmla="*/ 0 w 6800"/>
                <a:gd name="T17" fmla="*/ 0 h 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0"/>
                <a:gd name="T28" fmla="*/ 0 h 4000"/>
                <a:gd name="T29" fmla="*/ 6800 w 6800"/>
                <a:gd name="T30" fmla="*/ 4000 h 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0" h="4000">
                  <a:moveTo>
                    <a:pt x="500" y="0"/>
                  </a:moveTo>
                  <a:cubicBezTo>
                    <a:pt x="224" y="0"/>
                    <a:pt x="0" y="224"/>
                    <a:pt x="0" y="500"/>
                  </a:cubicBezTo>
                  <a:lnTo>
                    <a:pt x="0" y="3500"/>
                  </a:lnTo>
                  <a:cubicBezTo>
                    <a:pt x="0" y="3777"/>
                    <a:pt x="224" y="4000"/>
                    <a:pt x="500" y="4000"/>
                  </a:cubicBezTo>
                  <a:lnTo>
                    <a:pt x="6300" y="4000"/>
                  </a:lnTo>
                  <a:cubicBezTo>
                    <a:pt x="6577" y="4000"/>
                    <a:pt x="6800" y="3777"/>
                    <a:pt x="6800" y="3500"/>
                  </a:cubicBezTo>
                  <a:lnTo>
                    <a:pt x="6800" y="500"/>
                  </a:lnTo>
                  <a:cubicBezTo>
                    <a:pt x="6800" y="224"/>
                    <a:pt x="6577" y="0"/>
                    <a:pt x="6300" y="0"/>
                  </a:cubicBezTo>
                  <a:lnTo>
                    <a:pt x="500"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35" name="Rectangle 27"/>
            <p:cNvSpPr>
              <a:spLocks noChangeArrowheads="1"/>
            </p:cNvSpPr>
            <p:nvPr/>
          </p:nvSpPr>
          <p:spPr bwMode="auto">
            <a:xfrm>
              <a:off x="3440" y="2197"/>
              <a:ext cx="7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chemeClr val="folHlink"/>
                  </a:solidFill>
                  <a:latin typeface="Candara" panose="020E0502030303020204" pitchFamily="34" charset="0"/>
                </a:rPr>
                <a:t>Service providers</a:t>
              </a:r>
            </a:p>
          </p:txBody>
        </p:sp>
        <p:sp>
          <p:nvSpPr>
            <p:cNvPr id="4136" name="Freeform 28"/>
            <p:cNvSpPr>
              <a:spLocks/>
            </p:cNvSpPr>
            <p:nvPr/>
          </p:nvSpPr>
          <p:spPr bwMode="auto">
            <a:xfrm>
              <a:off x="3525" y="2389"/>
              <a:ext cx="726" cy="261"/>
            </a:xfrm>
            <a:custGeom>
              <a:avLst/>
              <a:gdLst>
                <a:gd name="T0" fmla="*/ 0 w 5200"/>
                <a:gd name="T1" fmla="*/ 0 h 2000"/>
                <a:gd name="T2" fmla="*/ 0 w 5200"/>
                <a:gd name="T3" fmla="*/ 0 h 2000"/>
                <a:gd name="T4" fmla="*/ 0 w 5200"/>
                <a:gd name="T5" fmla="*/ 0 h 2000"/>
                <a:gd name="T6" fmla="*/ 0 w 5200"/>
                <a:gd name="T7" fmla="*/ 0 h 2000"/>
                <a:gd name="T8" fmla="*/ 0 w 5200"/>
                <a:gd name="T9" fmla="*/ 0 h 2000"/>
                <a:gd name="T10" fmla="*/ 0 w 5200"/>
                <a:gd name="T11" fmla="*/ 0 h 2000"/>
                <a:gd name="T12" fmla="*/ 0 w 5200"/>
                <a:gd name="T13" fmla="*/ 0 h 2000"/>
                <a:gd name="T14" fmla="*/ 0 60000 65536"/>
                <a:gd name="T15" fmla="*/ 0 60000 65536"/>
                <a:gd name="T16" fmla="*/ 0 60000 65536"/>
                <a:gd name="T17" fmla="*/ 0 60000 65536"/>
                <a:gd name="T18" fmla="*/ 0 60000 65536"/>
                <a:gd name="T19" fmla="*/ 0 60000 65536"/>
                <a:gd name="T20" fmla="*/ 0 60000 65536"/>
                <a:gd name="T21" fmla="*/ 0 w 5200"/>
                <a:gd name="T22" fmla="*/ 0 h 2000"/>
                <a:gd name="T23" fmla="*/ 5200 w 52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0" h="2000">
                  <a:moveTo>
                    <a:pt x="2600" y="0"/>
                  </a:moveTo>
                  <a:cubicBezTo>
                    <a:pt x="1164" y="0"/>
                    <a:pt x="0" y="141"/>
                    <a:pt x="0" y="314"/>
                  </a:cubicBezTo>
                  <a:lnTo>
                    <a:pt x="0" y="1686"/>
                  </a:lnTo>
                  <a:cubicBezTo>
                    <a:pt x="0" y="1860"/>
                    <a:pt x="1164" y="2000"/>
                    <a:pt x="2600" y="2000"/>
                  </a:cubicBezTo>
                  <a:cubicBezTo>
                    <a:pt x="4036" y="2000"/>
                    <a:pt x="5200" y="1860"/>
                    <a:pt x="5200" y="1686"/>
                  </a:cubicBezTo>
                  <a:lnTo>
                    <a:pt x="5200" y="314"/>
                  </a:lnTo>
                  <a:cubicBezTo>
                    <a:pt x="5200" y="141"/>
                    <a:pt x="4036" y="0"/>
                    <a:pt x="2600" y="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4137" name="Freeform 29"/>
            <p:cNvSpPr>
              <a:spLocks/>
            </p:cNvSpPr>
            <p:nvPr/>
          </p:nvSpPr>
          <p:spPr bwMode="auto">
            <a:xfrm>
              <a:off x="3525" y="2389"/>
              <a:ext cx="726" cy="261"/>
            </a:xfrm>
            <a:custGeom>
              <a:avLst/>
              <a:gdLst>
                <a:gd name="T0" fmla="*/ 0 w 5200"/>
                <a:gd name="T1" fmla="*/ 0 h 2000"/>
                <a:gd name="T2" fmla="*/ 0 w 5200"/>
                <a:gd name="T3" fmla="*/ 0 h 2000"/>
                <a:gd name="T4" fmla="*/ 0 w 5200"/>
                <a:gd name="T5" fmla="*/ 0 h 2000"/>
                <a:gd name="T6" fmla="*/ 0 w 5200"/>
                <a:gd name="T7" fmla="*/ 0 h 2000"/>
                <a:gd name="T8" fmla="*/ 0 w 5200"/>
                <a:gd name="T9" fmla="*/ 0 h 2000"/>
                <a:gd name="T10" fmla="*/ 0 w 5200"/>
                <a:gd name="T11" fmla="*/ 0 h 2000"/>
                <a:gd name="T12" fmla="*/ 0 w 5200"/>
                <a:gd name="T13" fmla="*/ 0 h 2000"/>
                <a:gd name="T14" fmla="*/ 0 60000 65536"/>
                <a:gd name="T15" fmla="*/ 0 60000 65536"/>
                <a:gd name="T16" fmla="*/ 0 60000 65536"/>
                <a:gd name="T17" fmla="*/ 0 60000 65536"/>
                <a:gd name="T18" fmla="*/ 0 60000 65536"/>
                <a:gd name="T19" fmla="*/ 0 60000 65536"/>
                <a:gd name="T20" fmla="*/ 0 60000 65536"/>
                <a:gd name="T21" fmla="*/ 0 w 5200"/>
                <a:gd name="T22" fmla="*/ 0 h 2000"/>
                <a:gd name="T23" fmla="*/ 5200 w 52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0" h="2000">
                  <a:moveTo>
                    <a:pt x="2600" y="0"/>
                  </a:moveTo>
                  <a:cubicBezTo>
                    <a:pt x="1164" y="0"/>
                    <a:pt x="0" y="141"/>
                    <a:pt x="0" y="314"/>
                  </a:cubicBezTo>
                  <a:lnTo>
                    <a:pt x="0" y="1686"/>
                  </a:lnTo>
                  <a:cubicBezTo>
                    <a:pt x="0" y="1860"/>
                    <a:pt x="1164" y="2000"/>
                    <a:pt x="2600" y="2000"/>
                  </a:cubicBezTo>
                  <a:cubicBezTo>
                    <a:pt x="4036" y="2000"/>
                    <a:pt x="5200" y="1860"/>
                    <a:pt x="5200" y="1686"/>
                  </a:cubicBezTo>
                  <a:lnTo>
                    <a:pt x="5200" y="314"/>
                  </a:lnTo>
                  <a:cubicBezTo>
                    <a:pt x="5200" y="141"/>
                    <a:pt x="4036" y="0"/>
                    <a:pt x="2600" y="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38" name="Freeform 30"/>
            <p:cNvSpPr>
              <a:spLocks/>
            </p:cNvSpPr>
            <p:nvPr/>
          </p:nvSpPr>
          <p:spPr bwMode="auto">
            <a:xfrm>
              <a:off x="3525" y="2430"/>
              <a:ext cx="726" cy="41"/>
            </a:xfrm>
            <a:custGeom>
              <a:avLst/>
              <a:gdLst>
                <a:gd name="T0" fmla="*/ 0 w 570"/>
                <a:gd name="T1" fmla="*/ 0 h 35"/>
                <a:gd name="T2" fmla="*/ 449826965 w 570"/>
                <a:gd name="T3" fmla="*/ 394596 h 35"/>
                <a:gd name="T4" fmla="*/ 900618502 w 570"/>
                <a:gd name="T5" fmla="*/ 0 h 35"/>
                <a:gd name="T6" fmla="*/ 0 60000 65536"/>
                <a:gd name="T7" fmla="*/ 0 60000 65536"/>
                <a:gd name="T8" fmla="*/ 0 60000 65536"/>
                <a:gd name="T9" fmla="*/ 0 w 570"/>
                <a:gd name="T10" fmla="*/ 0 h 35"/>
                <a:gd name="T11" fmla="*/ 570 w 570"/>
                <a:gd name="T12" fmla="*/ 35 h 35"/>
              </a:gdLst>
              <a:ahLst/>
              <a:cxnLst>
                <a:cxn ang="T6">
                  <a:pos x="T0" y="T1"/>
                </a:cxn>
                <a:cxn ang="T7">
                  <a:pos x="T2" y="T3"/>
                </a:cxn>
                <a:cxn ang="T8">
                  <a:pos x="T4" y="T5"/>
                </a:cxn>
              </a:cxnLst>
              <a:rect l="T9" t="T10" r="T11" b="T12"/>
              <a:pathLst>
                <a:path w="570" h="35">
                  <a:moveTo>
                    <a:pt x="0" y="0"/>
                  </a:moveTo>
                  <a:cubicBezTo>
                    <a:pt x="0" y="19"/>
                    <a:pt x="128" y="35"/>
                    <a:pt x="285" y="35"/>
                  </a:cubicBezTo>
                  <a:cubicBezTo>
                    <a:pt x="442" y="35"/>
                    <a:pt x="570" y="19"/>
                    <a:pt x="57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39" name="Rectangle 31"/>
            <p:cNvSpPr>
              <a:spLocks noChangeArrowheads="1"/>
            </p:cNvSpPr>
            <p:nvPr/>
          </p:nvSpPr>
          <p:spPr bwMode="auto">
            <a:xfrm>
              <a:off x="3585" y="2480"/>
              <a:ext cx="60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Candara" panose="020E0502030303020204" pitchFamily="34" charset="0"/>
                </a:rPr>
                <a:t>Active Objects</a:t>
              </a:r>
              <a:endParaRPr lang="en-US" sz="1400">
                <a:latin typeface="Candara" panose="020E0502030303020204" pitchFamily="34" charset="0"/>
              </a:endParaRPr>
            </a:p>
          </p:txBody>
        </p:sp>
      </p:grpSp>
      <p:grpSp>
        <p:nvGrpSpPr>
          <p:cNvPr id="4" name="Group 32"/>
          <p:cNvGrpSpPr>
            <a:grpSpLocks/>
          </p:cNvGrpSpPr>
          <p:nvPr/>
        </p:nvGrpSpPr>
        <p:grpSpPr bwMode="auto">
          <a:xfrm>
            <a:off x="2852739" y="5168900"/>
            <a:ext cx="1792287" cy="774700"/>
            <a:chOff x="860" y="2214"/>
            <a:chExt cx="1004" cy="488"/>
          </a:xfrm>
        </p:grpSpPr>
        <p:sp>
          <p:nvSpPr>
            <p:cNvPr id="4126" name="Freeform 33"/>
            <p:cNvSpPr>
              <a:spLocks/>
            </p:cNvSpPr>
            <p:nvPr/>
          </p:nvSpPr>
          <p:spPr bwMode="auto">
            <a:xfrm>
              <a:off x="860" y="2214"/>
              <a:ext cx="1004" cy="488"/>
            </a:xfrm>
            <a:custGeom>
              <a:avLst/>
              <a:gdLst>
                <a:gd name="T0" fmla="*/ 0 w 7200"/>
                <a:gd name="T1" fmla="*/ 0 h 3741"/>
                <a:gd name="T2" fmla="*/ 0 w 7200"/>
                <a:gd name="T3" fmla="*/ 0 h 3741"/>
                <a:gd name="T4" fmla="*/ 0 w 7200"/>
                <a:gd name="T5" fmla="*/ 0 h 3741"/>
                <a:gd name="T6" fmla="*/ 0 w 7200"/>
                <a:gd name="T7" fmla="*/ 0 h 3741"/>
                <a:gd name="T8" fmla="*/ 0 w 7200"/>
                <a:gd name="T9" fmla="*/ 0 h 3741"/>
                <a:gd name="T10" fmla="*/ 0 w 7200"/>
                <a:gd name="T11" fmla="*/ 0 h 3741"/>
                <a:gd name="T12" fmla="*/ 0 w 7200"/>
                <a:gd name="T13" fmla="*/ 0 h 3741"/>
                <a:gd name="T14" fmla="*/ 0 w 7200"/>
                <a:gd name="T15" fmla="*/ 0 h 3741"/>
                <a:gd name="T16" fmla="*/ 0 w 7200"/>
                <a:gd name="T17" fmla="*/ 0 h 3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00"/>
                <a:gd name="T28" fmla="*/ 0 h 3741"/>
                <a:gd name="T29" fmla="*/ 7200 w 7200"/>
                <a:gd name="T30" fmla="*/ 3741 h 37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00" h="3741">
                  <a:moveTo>
                    <a:pt x="468" y="0"/>
                  </a:moveTo>
                  <a:cubicBezTo>
                    <a:pt x="210" y="0"/>
                    <a:pt x="0" y="209"/>
                    <a:pt x="0" y="468"/>
                  </a:cubicBezTo>
                  <a:lnTo>
                    <a:pt x="0" y="3274"/>
                  </a:lnTo>
                  <a:cubicBezTo>
                    <a:pt x="0" y="3532"/>
                    <a:pt x="210" y="3741"/>
                    <a:pt x="468" y="3741"/>
                  </a:cubicBezTo>
                  <a:lnTo>
                    <a:pt x="6733" y="3741"/>
                  </a:lnTo>
                  <a:cubicBezTo>
                    <a:pt x="6991" y="3741"/>
                    <a:pt x="7200" y="3532"/>
                    <a:pt x="7200" y="3274"/>
                  </a:cubicBezTo>
                  <a:lnTo>
                    <a:pt x="7200" y="468"/>
                  </a:lnTo>
                  <a:cubicBezTo>
                    <a:pt x="7200" y="209"/>
                    <a:pt x="6991" y="0"/>
                    <a:pt x="6733" y="0"/>
                  </a:cubicBezTo>
                  <a:lnTo>
                    <a:pt x="468"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4127" name="Freeform 34"/>
            <p:cNvSpPr>
              <a:spLocks/>
            </p:cNvSpPr>
            <p:nvPr/>
          </p:nvSpPr>
          <p:spPr bwMode="auto">
            <a:xfrm>
              <a:off x="860" y="2214"/>
              <a:ext cx="1004" cy="488"/>
            </a:xfrm>
            <a:custGeom>
              <a:avLst/>
              <a:gdLst>
                <a:gd name="T0" fmla="*/ 0 w 7200"/>
                <a:gd name="T1" fmla="*/ 0 h 3741"/>
                <a:gd name="T2" fmla="*/ 0 w 7200"/>
                <a:gd name="T3" fmla="*/ 0 h 3741"/>
                <a:gd name="T4" fmla="*/ 0 w 7200"/>
                <a:gd name="T5" fmla="*/ 0 h 3741"/>
                <a:gd name="T6" fmla="*/ 0 w 7200"/>
                <a:gd name="T7" fmla="*/ 0 h 3741"/>
                <a:gd name="T8" fmla="*/ 0 w 7200"/>
                <a:gd name="T9" fmla="*/ 0 h 3741"/>
                <a:gd name="T10" fmla="*/ 0 w 7200"/>
                <a:gd name="T11" fmla="*/ 0 h 3741"/>
                <a:gd name="T12" fmla="*/ 0 w 7200"/>
                <a:gd name="T13" fmla="*/ 0 h 3741"/>
                <a:gd name="T14" fmla="*/ 0 w 7200"/>
                <a:gd name="T15" fmla="*/ 0 h 3741"/>
                <a:gd name="T16" fmla="*/ 0 w 7200"/>
                <a:gd name="T17" fmla="*/ 0 h 3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00"/>
                <a:gd name="T28" fmla="*/ 0 h 3741"/>
                <a:gd name="T29" fmla="*/ 7200 w 7200"/>
                <a:gd name="T30" fmla="*/ 3741 h 37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00" h="3741">
                  <a:moveTo>
                    <a:pt x="468" y="0"/>
                  </a:moveTo>
                  <a:cubicBezTo>
                    <a:pt x="210" y="0"/>
                    <a:pt x="0" y="209"/>
                    <a:pt x="0" y="468"/>
                  </a:cubicBezTo>
                  <a:lnTo>
                    <a:pt x="0" y="3274"/>
                  </a:lnTo>
                  <a:cubicBezTo>
                    <a:pt x="0" y="3532"/>
                    <a:pt x="210" y="3741"/>
                    <a:pt x="468" y="3741"/>
                  </a:cubicBezTo>
                  <a:lnTo>
                    <a:pt x="6733" y="3741"/>
                  </a:lnTo>
                  <a:cubicBezTo>
                    <a:pt x="6991" y="3741"/>
                    <a:pt x="7200" y="3532"/>
                    <a:pt x="7200" y="3274"/>
                  </a:cubicBezTo>
                  <a:lnTo>
                    <a:pt x="7200" y="468"/>
                  </a:lnTo>
                  <a:cubicBezTo>
                    <a:pt x="7200" y="209"/>
                    <a:pt x="6991" y="0"/>
                    <a:pt x="6733" y="0"/>
                  </a:cubicBezTo>
                  <a:lnTo>
                    <a:pt x="468"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28" name="Rectangle 35"/>
            <p:cNvSpPr>
              <a:spLocks noChangeArrowheads="1"/>
            </p:cNvSpPr>
            <p:nvPr/>
          </p:nvSpPr>
          <p:spPr bwMode="auto">
            <a:xfrm>
              <a:off x="926" y="2215"/>
              <a:ext cx="84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chemeClr val="folHlink"/>
                  </a:solidFill>
                  <a:latin typeface="Candara" panose="020E0502030303020204" pitchFamily="34" charset="0"/>
                </a:rPr>
                <a:t>Application builders</a:t>
              </a:r>
            </a:p>
          </p:txBody>
        </p:sp>
        <p:sp>
          <p:nvSpPr>
            <p:cNvPr id="4129" name="Freeform 36"/>
            <p:cNvSpPr>
              <a:spLocks/>
            </p:cNvSpPr>
            <p:nvPr/>
          </p:nvSpPr>
          <p:spPr bwMode="auto">
            <a:xfrm>
              <a:off x="916" y="2389"/>
              <a:ext cx="892" cy="261"/>
            </a:xfrm>
            <a:custGeom>
              <a:avLst/>
              <a:gdLst>
                <a:gd name="T0" fmla="*/ 0 w 6400"/>
                <a:gd name="T1" fmla="*/ 0 h 2000"/>
                <a:gd name="T2" fmla="*/ 0 w 6400"/>
                <a:gd name="T3" fmla="*/ 0 h 2000"/>
                <a:gd name="T4" fmla="*/ 0 w 6400"/>
                <a:gd name="T5" fmla="*/ 0 h 2000"/>
                <a:gd name="T6" fmla="*/ 0 w 6400"/>
                <a:gd name="T7" fmla="*/ 0 h 2000"/>
                <a:gd name="T8" fmla="*/ 0 w 6400"/>
                <a:gd name="T9" fmla="*/ 0 h 2000"/>
                <a:gd name="T10" fmla="*/ 0 w 6400"/>
                <a:gd name="T11" fmla="*/ 0 h 2000"/>
                <a:gd name="T12" fmla="*/ 0 w 6400"/>
                <a:gd name="T13" fmla="*/ 0 h 2000"/>
                <a:gd name="T14" fmla="*/ 0 60000 65536"/>
                <a:gd name="T15" fmla="*/ 0 60000 65536"/>
                <a:gd name="T16" fmla="*/ 0 60000 65536"/>
                <a:gd name="T17" fmla="*/ 0 60000 65536"/>
                <a:gd name="T18" fmla="*/ 0 60000 65536"/>
                <a:gd name="T19" fmla="*/ 0 60000 65536"/>
                <a:gd name="T20" fmla="*/ 0 60000 65536"/>
                <a:gd name="T21" fmla="*/ 0 w 6400"/>
                <a:gd name="T22" fmla="*/ 0 h 2000"/>
                <a:gd name="T23" fmla="*/ 6400 w 64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00" h="2000">
                  <a:moveTo>
                    <a:pt x="6400" y="1000"/>
                  </a:moveTo>
                  <a:cubicBezTo>
                    <a:pt x="6400" y="1553"/>
                    <a:pt x="5926" y="2000"/>
                    <a:pt x="5339" y="2000"/>
                  </a:cubicBezTo>
                  <a:lnTo>
                    <a:pt x="1062" y="2000"/>
                  </a:lnTo>
                  <a:cubicBezTo>
                    <a:pt x="475" y="2000"/>
                    <a:pt x="0" y="1553"/>
                    <a:pt x="0" y="1000"/>
                  </a:cubicBezTo>
                  <a:cubicBezTo>
                    <a:pt x="0" y="448"/>
                    <a:pt x="475" y="0"/>
                    <a:pt x="1062" y="0"/>
                  </a:cubicBezTo>
                  <a:lnTo>
                    <a:pt x="5339" y="0"/>
                  </a:lnTo>
                  <a:cubicBezTo>
                    <a:pt x="5926" y="0"/>
                    <a:pt x="6400" y="448"/>
                    <a:pt x="6400" y="100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4130" name="Freeform 37"/>
            <p:cNvSpPr>
              <a:spLocks/>
            </p:cNvSpPr>
            <p:nvPr/>
          </p:nvSpPr>
          <p:spPr bwMode="auto">
            <a:xfrm>
              <a:off x="916" y="2389"/>
              <a:ext cx="892" cy="261"/>
            </a:xfrm>
            <a:custGeom>
              <a:avLst/>
              <a:gdLst>
                <a:gd name="T0" fmla="*/ 0 w 6400"/>
                <a:gd name="T1" fmla="*/ 0 h 2000"/>
                <a:gd name="T2" fmla="*/ 0 w 6400"/>
                <a:gd name="T3" fmla="*/ 0 h 2000"/>
                <a:gd name="T4" fmla="*/ 0 w 6400"/>
                <a:gd name="T5" fmla="*/ 0 h 2000"/>
                <a:gd name="T6" fmla="*/ 0 w 6400"/>
                <a:gd name="T7" fmla="*/ 0 h 2000"/>
                <a:gd name="T8" fmla="*/ 0 w 6400"/>
                <a:gd name="T9" fmla="*/ 0 h 2000"/>
                <a:gd name="T10" fmla="*/ 0 w 6400"/>
                <a:gd name="T11" fmla="*/ 0 h 2000"/>
                <a:gd name="T12" fmla="*/ 0 w 6400"/>
                <a:gd name="T13" fmla="*/ 0 h 2000"/>
                <a:gd name="T14" fmla="*/ 0 60000 65536"/>
                <a:gd name="T15" fmla="*/ 0 60000 65536"/>
                <a:gd name="T16" fmla="*/ 0 60000 65536"/>
                <a:gd name="T17" fmla="*/ 0 60000 65536"/>
                <a:gd name="T18" fmla="*/ 0 60000 65536"/>
                <a:gd name="T19" fmla="*/ 0 60000 65536"/>
                <a:gd name="T20" fmla="*/ 0 60000 65536"/>
                <a:gd name="T21" fmla="*/ 0 w 6400"/>
                <a:gd name="T22" fmla="*/ 0 h 2000"/>
                <a:gd name="T23" fmla="*/ 6400 w 64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00" h="2000">
                  <a:moveTo>
                    <a:pt x="6400" y="1000"/>
                  </a:moveTo>
                  <a:cubicBezTo>
                    <a:pt x="6400" y="1553"/>
                    <a:pt x="5926" y="2000"/>
                    <a:pt x="5339" y="2000"/>
                  </a:cubicBezTo>
                  <a:lnTo>
                    <a:pt x="1062" y="2000"/>
                  </a:lnTo>
                  <a:cubicBezTo>
                    <a:pt x="475" y="2000"/>
                    <a:pt x="0" y="1553"/>
                    <a:pt x="0" y="1000"/>
                  </a:cubicBezTo>
                  <a:cubicBezTo>
                    <a:pt x="0" y="448"/>
                    <a:pt x="475" y="0"/>
                    <a:pt x="1062" y="0"/>
                  </a:cubicBezTo>
                  <a:lnTo>
                    <a:pt x="5339" y="0"/>
                  </a:lnTo>
                  <a:cubicBezTo>
                    <a:pt x="5926" y="0"/>
                    <a:pt x="6400" y="448"/>
                    <a:pt x="6400" y="100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31" name="Freeform 38"/>
            <p:cNvSpPr>
              <a:spLocks/>
            </p:cNvSpPr>
            <p:nvPr/>
          </p:nvSpPr>
          <p:spPr bwMode="auto">
            <a:xfrm>
              <a:off x="1513" y="2389"/>
              <a:ext cx="147" cy="261"/>
            </a:xfrm>
            <a:custGeom>
              <a:avLst/>
              <a:gdLst>
                <a:gd name="T0" fmla="*/ 135745460 w 116"/>
                <a:gd name="T1" fmla="*/ 6857221 h 219"/>
                <a:gd name="T2" fmla="*/ 0 w 116"/>
                <a:gd name="T3" fmla="*/ 3455580 h 219"/>
                <a:gd name="T4" fmla="*/ 135745460 w 116"/>
                <a:gd name="T5" fmla="*/ 0 h 219"/>
                <a:gd name="T6" fmla="*/ 0 60000 65536"/>
                <a:gd name="T7" fmla="*/ 0 60000 65536"/>
                <a:gd name="T8" fmla="*/ 0 60000 65536"/>
                <a:gd name="T9" fmla="*/ 0 w 116"/>
                <a:gd name="T10" fmla="*/ 0 h 219"/>
                <a:gd name="T11" fmla="*/ 116 w 116"/>
                <a:gd name="T12" fmla="*/ 219 h 219"/>
              </a:gdLst>
              <a:ahLst/>
              <a:cxnLst>
                <a:cxn ang="T6">
                  <a:pos x="T0" y="T1"/>
                </a:cxn>
                <a:cxn ang="T7">
                  <a:pos x="T2" y="T3"/>
                </a:cxn>
                <a:cxn ang="T8">
                  <a:pos x="T4" y="T5"/>
                </a:cxn>
              </a:cxnLst>
              <a:rect l="T9" t="T10" r="T11" b="T12"/>
              <a:pathLst>
                <a:path w="116" h="219">
                  <a:moveTo>
                    <a:pt x="116" y="219"/>
                  </a:moveTo>
                  <a:cubicBezTo>
                    <a:pt x="52" y="219"/>
                    <a:pt x="0" y="170"/>
                    <a:pt x="0" y="110"/>
                  </a:cubicBezTo>
                  <a:cubicBezTo>
                    <a:pt x="0" y="49"/>
                    <a:pt x="52" y="0"/>
                    <a:pt x="116"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4132" name="Rectangle 39"/>
            <p:cNvSpPr>
              <a:spLocks noChangeArrowheads="1"/>
            </p:cNvSpPr>
            <p:nvPr/>
          </p:nvSpPr>
          <p:spPr bwMode="auto">
            <a:xfrm>
              <a:off x="994" y="2462"/>
              <a:ext cx="5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Candara" panose="020E0502030303020204" pitchFamily="34" charset="0"/>
                </a:rPr>
                <a:t>Applications</a:t>
              </a:r>
              <a:endParaRPr lang="en-US" sz="1400">
                <a:latin typeface="Candara" panose="020E0502030303020204" pitchFamily="34" charset="0"/>
              </a:endParaRPr>
            </a:p>
          </p:txBody>
        </p:sp>
      </p:grpSp>
      <p:sp>
        <p:nvSpPr>
          <p:cNvPr id="4106" name="Line 40"/>
          <p:cNvSpPr>
            <a:spLocks noChangeShapeType="1"/>
          </p:cNvSpPr>
          <p:nvPr/>
        </p:nvSpPr>
        <p:spPr bwMode="auto">
          <a:xfrm>
            <a:off x="4648200" y="5562600"/>
            <a:ext cx="228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107" name="Line 41"/>
          <p:cNvSpPr>
            <a:spLocks noChangeShapeType="1"/>
          </p:cNvSpPr>
          <p:nvPr/>
        </p:nvSpPr>
        <p:spPr bwMode="auto">
          <a:xfrm flipH="1">
            <a:off x="4648200" y="5715000"/>
            <a:ext cx="228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108" name="AutoShape 42"/>
          <p:cNvSpPr>
            <a:spLocks noChangeArrowheads="1"/>
          </p:cNvSpPr>
          <p:nvPr/>
        </p:nvSpPr>
        <p:spPr bwMode="auto">
          <a:xfrm>
            <a:off x="5105401" y="4651376"/>
            <a:ext cx="1355725" cy="530225"/>
          </a:xfrm>
          <a:prstGeom prst="irregularSeal1">
            <a:avLst/>
          </a:prstGeom>
          <a:solidFill>
            <a:srgbClr val="EAEAEA"/>
          </a:solidFill>
          <a:ln w="9525">
            <a:solidFill>
              <a:schemeClr val="tx1"/>
            </a:solidFill>
            <a:miter lim="800000"/>
            <a:headEnd/>
            <a:tailEnd/>
          </a:ln>
        </p:spPr>
        <p:txBody>
          <a:bodyPr wrap="none" anchor="ctr"/>
          <a:lstStyle/>
          <a:p>
            <a:pPr algn="ctr"/>
            <a:r>
              <a:rPr lang="en-US" sz="1400">
                <a:latin typeface="Candara" panose="020E0502030303020204" pitchFamily="34" charset="0"/>
              </a:rPr>
              <a:t>Internet</a:t>
            </a:r>
          </a:p>
        </p:txBody>
      </p:sp>
      <p:grpSp>
        <p:nvGrpSpPr>
          <p:cNvPr id="5" name="Group 72"/>
          <p:cNvGrpSpPr>
            <a:grpSpLocks/>
          </p:cNvGrpSpPr>
          <p:nvPr/>
        </p:nvGrpSpPr>
        <p:grpSpPr bwMode="auto">
          <a:xfrm>
            <a:off x="6858000" y="2743201"/>
            <a:ext cx="1905000" cy="1179513"/>
            <a:chOff x="3265" y="1397"/>
            <a:chExt cx="976" cy="743"/>
          </a:xfrm>
        </p:grpSpPr>
        <p:sp>
          <p:nvSpPr>
            <p:cNvPr id="4120" name="Rectangle 55"/>
            <p:cNvSpPr>
              <a:spLocks noChangeArrowheads="1"/>
            </p:cNvSpPr>
            <p:nvPr/>
          </p:nvSpPr>
          <p:spPr bwMode="auto">
            <a:xfrm>
              <a:off x="3508" y="1397"/>
              <a:ext cx="733" cy="7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Candara" panose="020E0502030303020204" pitchFamily="34" charset="0"/>
              </a:endParaRPr>
            </a:p>
          </p:txBody>
        </p:sp>
        <p:sp>
          <p:nvSpPr>
            <p:cNvPr id="4121" name="Rectangle 56"/>
            <p:cNvSpPr>
              <a:spLocks noChangeArrowheads="1"/>
            </p:cNvSpPr>
            <p:nvPr/>
          </p:nvSpPr>
          <p:spPr bwMode="auto">
            <a:xfrm>
              <a:off x="3570" y="1454"/>
              <a:ext cx="610" cy="172"/>
            </a:xfrm>
            <a:prstGeom prst="rect">
              <a:avLst/>
            </a:prstGeom>
            <a:solidFill>
              <a:schemeClr val="bg1"/>
            </a:solidFill>
            <a:ln w="9525">
              <a:solidFill>
                <a:schemeClr val="tx1"/>
              </a:solidFill>
              <a:miter lim="800000"/>
              <a:headEnd/>
              <a:tailEnd/>
            </a:ln>
          </p:spPr>
          <p:txBody>
            <a:bodyPr wrap="none" anchor="ctr"/>
            <a:lstStyle/>
            <a:p>
              <a:pPr algn="ctr"/>
              <a:r>
                <a:rPr lang="en-US" sz="1400">
                  <a:latin typeface="Candara" panose="020E0502030303020204" pitchFamily="34" charset="0"/>
                </a:rPr>
                <a:t>White pages</a:t>
              </a:r>
            </a:p>
          </p:txBody>
        </p:sp>
        <p:sp>
          <p:nvSpPr>
            <p:cNvPr id="4122" name="Rectangle 57"/>
            <p:cNvSpPr>
              <a:spLocks noChangeArrowheads="1"/>
            </p:cNvSpPr>
            <p:nvPr/>
          </p:nvSpPr>
          <p:spPr bwMode="auto">
            <a:xfrm>
              <a:off x="3570" y="1683"/>
              <a:ext cx="610" cy="171"/>
            </a:xfrm>
            <a:prstGeom prst="rect">
              <a:avLst/>
            </a:prstGeom>
            <a:solidFill>
              <a:srgbClr val="FFFF00"/>
            </a:solidFill>
            <a:ln w="9525">
              <a:solidFill>
                <a:schemeClr val="tx1"/>
              </a:solidFill>
              <a:miter lim="800000"/>
              <a:headEnd/>
              <a:tailEnd/>
            </a:ln>
          </p:spPr>
          <p:txBody>
            <a:bodyPr wrap="none" anchor="ctr"/>
            <a:lstStyle/>
            <a:p>
              <a:pPr algn="ctr"/>
              <a:r>
                <a:rPr lang="en-US" sz="1400">
                  <a:latin typeface="Candara" panose="020E0502030303020204" pitchFamily="34" charset="0"/>
                </a:rPr>
                <a:t>Yellow pages</a:t>
              </a:r>
            </a:p>
          </p:txBody>
        </p:sp>
        <p:sp>
          <p:nvSpPr>
            <p:cNvPr id="4123" name="Rectangle 58"/>
            <p:cNvSpPr>
              <a:spLocks noChangeArrowheads="1"/>
            </p:cNvSpPr>
            <p:nvPr/>
          </p:nvSpPr>
          <p:spPr bwMode="auto">
            <a:xfrm>
              <a:off x="3570" y="1912"/>
              <a:ext cx="610" cy="171"/>
            </a:xfrm>
            <a:prstGeom prst="rect">
              <a:avLst/>
            </a:prstGeom>
            <a:solidFill>
              <a:srgbClr val="00CC00"/>
            </a:solidFill>
            <a:ln w="9525">
              <a:solidFill>
                <a:schemeClr val="tx1"/>
              </a:solidFill>
              <a:miter lim="800000"/>
              <a:headEnd/>
              <a:tailEnd/>
            </a:ln>
          </p:spPr>
          <p:txBody>
            <a:bodyPr wrap="none" anchor="ctr"/>
            <a:lstStyle/>
            <a:p>
              <a:pPr algn="ctr"/>
              <a:r>
                <a:rPr lang="en-US" sz="1400">
                  <a:latin typeface="Candara" panose="020E0502030303020204" pitchFamily="34" charset="0"/>
                </a:rPr>
                <a:t>Green pages</a:t>
              </a:r>
            </a:p>
          </p:txBody>
        </p:sp>
        <p:sp>
          <p:nvSpPr>
            <p:cNvPr id="4124" name="Line 59"/>
            <p:cNvSpPr>
              <a:spLocks noChangeShapeType="1"/>
            </p:cNvSpPr>
            <p:nvPr/>
          </p:nvSpPr>
          <p:spPr bwMode="auto">
            <a:xfrm>
              <a:off x="3265" y="2111"/>
              <a:ext cx="243" cy="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125" name="Line 60"/>
            <p:cNvSpPr>
              <a:spLocks noChangeShapeType="1"/>
            </p:cNvSpPr>
            <p:nvPr/>
          </p:nvSpPr>
          <p:spPr bwMode="auto">
            <a:xfrm flipV="1">
              <a:off x="3265" y="1397"/>
              <a:ext cx="243" cy="33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4110" name="Rectangle 67"/>
          <p:cNvSpPr>
            <a:spLocks noChangeArrowheads="1"/>
          </p:cNvSpPr>
          <p:nvPr/>
        </p:nvSpPr>
        <p:spPr bwMode="auto">
          <a:xfrm>
            <a:off x="2590800" y="990600"/>
            <a:ext cx="73741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2000">
                <a:solidFill>
                  <a:schemeClr val="tx2"/>
                </a:solidFill>
                <a:latin typeface="Candara" panose="020E0502030303020204" pitchFamily="34" charset="0"/>
              </a:rPr>
              <a:t>The Three-Party Model of Service-Oriented Software Development</a:t>
            </a:r>
          </a:p>
        </p:txBody>
      </p:sp>
      <p:sp>
        <p:nvSpPr>
          <p:cNvPr id="172101" name="AutoShape 69"/>
          <p:cNvSpPr>
            <a:spLocks noChangeArrowheads="1"/>
          </p:cNvSpPr>
          <p:nvPr/>
        </p:nvSpPr>
        <p:spPr bwMode="auto">
          <a:xfrm>
            <a:off x="8915400" y="3276600"/>
            <a:ext cx="1676400" cy="1828800"/>
          </a:xfrm>
          <a:prstGeom prst="wedgeRoundRectCallout">
            <a:avLst>
              <a:gd name="adj1" fmla="val -73509"/>
              <a:gd name="adj2" fmla="val 78083"/>
              <a:gd name="adj3" fmla="val 16667"/>
            </a:avLst>
          </a:prstGeom>
          <a:solidFill>
            <a:srgbClr val="CCECFF"/>
          </a:solidFill>
          <a:ln w="9525">
            <a:solidFill>
              <a:schemeClr val="tx1"/>
            </a:solidFill>
            <a:miter lim="800000"/>
            <a:headEnd/>
            <a:tailEnd/>
          </a:ln>
        </p:spPr>
        <p:txBody>
          <a:bodyPr/>
          <a:lstStyle/>
          <a:p>
            <a:pPr algn="ctr" eaLnBrk="0" hangingPunct="0"/>
            <a:r>
              <a:rPr lang="en-US" sz="1600" dirty="0">
                <a:latin typeface="Candara" panose="020E0502030303020204" pitchFamily="34" charset="0"/>
              </a:rPr>
              <a:t>Traditional object-oriented programmers, active objects hosting</a:t>
            </a:r>
          </a:p>
        </p:txBody>
      </p:sp>
      <p:sp>
        <p:nvSpPr>
          <p:cNvPr id="172105" name="AutoShape 73"/>
          <p:cNvSpPr>
            <a:spLocks noChangeArrowheads="1"/>
          </p:cNvSpPr>
          <p:nvPr/>
        </p:nvSpPr>
        <p:spPr bwMode="auto">
          <a:xfrm flipH="1">
            <a:off x="4486042" y="1676400"/>
            <a:ext cx="2264008" cy="1295400"/>
          </a:xfrm>
          <a:prstGeom prst="wedgeRoundRectCallout">
            <a:avLst>
              <a:gd name="adj1" fmla="val 1728"/>
              <a:gd name="adj2" fmla="val 67928"/>
              <a:gd name="adj3" fmla="val 16667"/>
            </a:avLst>
          </a:prstGeom>
          <a:solidFill>
            <a:srgbClr val="FFFFCC"/>
          </a:solidFill>
          <a:ln w="9525">
            <a:solidFill>
              <a:schemeClr val="tx1"/>
            </a:solidFill>
            <a:miter lim="800000"/>
            <a:headEnd/>
            <a:tailEnd/>
          </a:ln>
        </p:spPr>
        <p:txBody>
          <a:bodyPr/>
          <a:lstStyle/>
          <a:p>
            <a:pPr algn="ctr" eaLnBrk="0" hangingPunct="0"/>
            <a:r>
              <a:rPr lang="en-US" sz="1600" dirty="0">
                <a:latin typeface="Candara" panose="020E0502030303020204" pitchFamily="34" charset="0"/>
              </a:rPr>
              <a:t>Developers who understand database, ontology, searching, and matching</a:t>
            </a:r>
          </a:p>
        </p:txBody>
      </p:sp>
      <p:sp>
        <p:nvSpPr>
          <p:cNvPr id="4113" name="Text Box 74"/>
          <p:cNvSpPr txBox="1">
            <a:spLocks noChangeArrowheads="1"/>
          </p:cNvSpPr>
          <p:nvPr/>
        </p:nvSpPr>
        <p:spPr bwMode="auto">
          <a:xfrm>
            <a:off x="2776538" y="6030914"/>
            <a:ext cx="1983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Service requesters</a:t>
            </a:r>
          </a:p>
        </p:txBody>
      </p:sp>
      <p:sp>
        <p:nvSpPr>
          <p:cNvPr id="4114" name="Text Box 75"/>
          <p:cNvSpPr txBox="1">
            <a:spLocks noChangeArrowheads="1"/>
          </p:cNvSpPr>
          <p:nvPr/>
        </p:nvSpPr>
        <p:spPr bwMode="auto">
          <a:xfrm>
            <a:off x="6858001" y="6030914"/>
            <a:ext cx="2016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Service developers</a:t>
            </a:r>
          </a:p>
        </p:txBody>
      </p:sp>
      <p:sp>
        <p:nvSpPr>
          <p:cNvPr id="4115" name="Text Box 76"/>
          <p:cNvSpPr txBox="1">
            <a:spLocks noChangeArrowheads="1"/>
          </p:cNvSpPr>
          <p:nvPr/>
        </p:nvSpPr>
        <p:spPr bwMode="auto">
          <a:xfrm>
            <a:off x="4927600" y="4129088"/>
            <a:ext cx="19399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Service repository</a:t>
            </a:r>
          </a:p>
        </p:txBody>
      </p:sp>
      <p:pic>
        <p:nvPicPr>
          <p:cNvPr id="4116" name="Picture 49"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676400"/>
            <a:ext cx="63023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Box 49"/>
          <p:cNvSpPr txBox="1">
            <a:spLocks noChangeArrowheads="1"/>
          </p:cNvSpPr>
          <p:nvPr/>
        </p:nvSpPr>
        <p:spPr bwMode="auto">
          <a:xfrm>
            <a:off x="1676400" y="2133600"/>
            <a:ext cx="10262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End user</a:t>
            </a:r>
          </a:p>
        </p:txBody>
      </p:sp>
      <p:cxnSp>
        <p:nvCxnSpPr>
          <p:cNvPr id="4118" name="Straight Connector 51"/>
          <p:cNvCxnSpPr>
            <a:cxnSpLocks noChangeShapeType="1"/>
            <a:stCxn id="4117" idx="2"/>
          </p:cNvCxnSpPr>
          <p:nvPr/>
        </p:nvCxnSpPr>
        <p:spPr bwMode="auto">
          <a:xfrm>
            <a:off x="2189522" y="2502932"/>
            <a:ext cx="629878" cy="3135869"/>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72103" name="AutoShape 71"/>
          <p:cNvSpPr>
            <a:spLocks noChangeArrowheads="1"/>
          </p:cNvSpPr>
          <p:nvPr/>
        </p:nvSpPr>
        <p:spPr bwMode="auto">
          <a:xfrm flipH="1">
            <a:off x="1676400" y="3429000"/>
            <a:ext cx="2209800" cy="1371600"/>
          </a:xfrm>
          <a:prstGeom prst="wedgeRoundRectCallout">
            <a:avLst>
              <a:gd name="adj1" fmla="val -26662"/>
              <a:gd name="adj2" fmla="val 67759"/>
              <a:gd name="adj3" fmla="val 16667"/>
            </a:avLst>
          </a:prstGeom>
          <a:solidFill>
            <a:schemeClr val="accent1"/>
          </a:solidFill>
          <a:ln w="9525">
            <a:solidFill>
              <a:schemeClr val="tx1"/>
            </a:solidFill>
            <a:miter lim="800000"/>
            <a:headEnd/>
            <a:tailEnd/>
          </a:ln>
        </p:spPr>
        <p:txBody>
          <a:bodyPr/>
          <a:lstStyle/>
          <a:p>
            <a:pPr algn="ctr" eaLnBrk="0" hangingPunct="0"/>
            <a:r>
              <a:rPr lang="en-US">
                <a:latin typeface="Candara" panose="020E0502030303020204" pitchFamily="34" charset="0"/>
              </a:rPr>
              <a:t>Software engineers who understand the application domain</a:t>
            </a:r>
          </a:p>
        </p:txBody>
      </p:sp>
      <p:sp>
        <p:nvSpPr>
          <p:cNvPr id="6" name="Rounded Rectangular Callout 5"/>
          <p:cNvSpPr/>
          <p:nvPr/>
        </p:nvSpPr>
        <p:spPr bwMode="auto">
          <a:xfrm>
            <a:off x="2917897" y="1513054"/>
            <a:ext cx="1196941" cy="990433"/>
          </a:xfrm>
          <a:prstGeom prst="wedgeRoundRectCallout">
            <a:avLst>
              <a:gd name="adj1" fmla="val -83155"/>
              <a:gd name="adj2" fmla="val 15184"/>
              <a:gd name="adj3" fmla="val 16667"/>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andara" panose="020E0502030303020204" pitchFamily="34" charset="0"/>
              </a:rPr>
              <a:t>Not a part of the model</a:t>
            </a:r>
          </a:p>
        </p:txBody>
      </p:sp>
    </p:spTree>
    <p:extLst>
      <p:ext uri="{BB962C8B-B14F-4D97-AF65-F5344CB8AC3E}">
        <p14:creationId xmlns:p14="http://schemas.microsoft.com/office/powerpoint/2010/main" val="3648747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afterEffect">
                                  <p:stCondLst>
                                    <p:cond delay="0"/>
                                  </p:stCondLst>
                                  <p:childTnLst>
                                    <p:animScale>
                                      <p:cBhvr>
                                        <p:cTn id="6" dur="2000" fill="hold"/>
                                        <p:tgtEl>
                                          <p:spTgt spid="3"/>
                                        </p:tgtEl>
                                      </p:cBhvr>
                                      <p:by x="150000" y="150000"/>
                                    </p:animScale>
                                  </p:childTnLst>
                                </p:cTn>
                              </p:par>
                            </p:childTnLst>
                          </p:cTn>
                        </p:par>
                        <p:par>
                          <p:cTn id="7" fill="hold" nodeType="afterGroup">
                            <p:stCondLst>
                              <p:cond delay="2000"/>
                            </p:stCondLst>
                            <p:childTnLst>
                              <p:par>
                                <p:cTn id="8" presetID="3" presetClass="entr" presetSubtype="10" fill="hold" grpId="0" nodeType="afterEffect">
                                  <p:stCondLst>
                                    <p:cond delay="0"/>
                                  </p:stCondLst>
                                  <p:childTnLst>
                                    <p:set>
                                      <p:cBhvr>
                                        <p:cTn id="9" dur="1" fill="hold">
                                          <p:stCondLst>
                                            <p:cond delay="0"/>
                                          </p:stCondLst>
                                        </p:cTn>
                                        <p:tgtEl>
                                          <p:spTgt spid="172101"/>
                                        </p:tgtEl>
                                        <p:attrNameLst>
                                          <p:attrName>style.visibility</p:attrName>
                                        </p:attrNameLst>
                                      </p:cBhvr>
                                      <p:to>
                                        <p:strVal val="visible"/>
                                      </p:to>
                                    </p:set>
                                    <p:animEffect transition="in" filter="blinds(horizontal)">
                                      <p:cBhvr>
                                        <p:cTn id="10" dur="500"/>
                                        <p:tgtEl>
                                          <p:spTgt spid="17210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nodeType="clickEffect">
                                  <p:stCondLst>
                                    <p:cond delay="0"/>
                                  </p:stCondLst>
                                  <p:childTnLst>
                                    <p:animScale>
                                      <p:cBhvr>
                                        <p:cTn id="14" dur="2000" fill="hold"/>
                                        <p:tgtEl>
                                          <p:spTgt spid="2"/>
                                        </p:tgtEl>
                                      </p:cBhvr>
                                      <p:by x="150000" y="150000"/>
                                    </p:animScale>
                                  </p:childTnLst>
                                </p:cTn>
                              </p:par>
                            </p:childTnLst>
                          </p:cTn>
                        </p:par>
                        <p:par>
                          <p:cTn id="15" fill="hold" nodeType="afterGroup">
                            <p:stCondLst>
                              <p:cond delay="2000"/>
                            </p:stCondLst>
                            <p:childTnLst>
                              <p:par>
                                <p:cTn id="16" presetID="3" presetClass="entr" presetSubtype="1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par>
                          <p:cTn id="19" fill="hold" nodeType="afterGroup">
                            <p:stCondLst>
                              <p:cond delay="2500"/>
                            </p:stCondLst>
                            <p:childTnLst>
                              <p:par>
                                <p:cTn id="20" presetID="3" presetClass="entr" presetSubtype="10" fill="hold" grpId="0" nodeType="afterEffect">
                                  <p:stCondLst>
                                    <p:cond delay="0"/>
                                  </p:stCondLst>
                                  <p:childTnLst>
                                    <p:set>
                                      <p:cBhvr>
                                        <p:cTn id="21" dur="1" fill="hold">
                                          <p:stCondLst>
                                            <p:cond delay="0"/>
                                          </p:stCondLst>
                                        </p:cTn>
                                        <p:tgtEl>
                                          <p:spTgt spid="172105"/>
                                        </p:tgtEl>
                                        <p:attrNameLst>
                                          <p:attrName>style.visibility</p:attrName>
                                        </p:attrNameLst>
                                      </p:cBhvr>
                                      <p:to>
                                        <p:strVal val="visible"/>
                                      </p:to>
                                    </p:set>
                                    <p:animEffect transition="in" filter="blinds(horizontal)">
                                      <p:cBhvr>
                                        <p:cTn id="22" dur="500"/>
                                        <p:tgtEl>
                                          <p:spTgt spid="172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mph" presetSubtype="0" fill="hold" nodeType="clickEffect">
                                  <p:stCondLst>
                                    <p:cond delay="0"/>
                                  </p:stCondLst>
                                  <p:childTnLst>
                                    <p:animScale>
                                      <p:cBhvr>
                                        <p:cTn id="26" dur="2000" fill="hold"/>
                                        <p:tgtEl>
                                          <p:spTgt spid="4"/>
                                        </p:tgtEl>
                                      </p:cBhvr>
                                      <p:by x="150000" y="150000"/>
                                    </p:animScale>
                                  </p:childTnLst>
                                </p:cTn>
                              </p:par>
                            </p:childTnLst>
                          </p:cTn>
                        </p:par>
                        <p:par>
                          <p:cTn id="27" fill="hold" nodeType="afterGroup">
                            <p:stCondLst>
                              <p:cond delay="2000"/>
                            </p:stCondLst>
                            <p:childTnLst>
                              <p:par>
                                <p:cTn id="28" presetID="3" presetClass="entr" presetSubtype="10" fill="hold" grpId="0" nodeType="afterEffect">
                                  <p:stCondLst>
                                    <p:cond delay="0"/>
                                  </p:stCondLst>
                                  <p:childTnLst>
                                    <p:set>
                                      <p:cBhvr>
                                        <p:cTn id="29" dur="1" fill="hold">
                                          <p:stCondLst>
                                            <p:cond delay="0"/>
                                          </p:stCondLst>
                                        </p:cTn>
                                        <p:tgtEl>
                                          <p:spTgt spid="172103"/>
                                        </p:tgtEl>
                                        <p:attrNameLst>
                                          <p:attrName>style.visibility</p:attrName>
                                        </p:attrNameLst>
                                      </p:cBhvr>
                                      <p:to>
                                        <p:strVal val="visible"/>
                                      </p:to>
                                    </p:set>
                                    <p:animEffect transition="in" filter="blinds(horizontal)">
                                      <p:cBhvr>
                                        <p:cTn id="30" dur="500"/>
                                        <p:tgtEl>
                                          <p:spTgt spid="172103"/>
                                        </p:tgtEl>
                                      </p:cBhvr>
                                    </p:animEffect>
                                  </p:childTnLst>
                                </p:cTn>
                              </p:par>
                            </p:childTnLst>
                          </p:cTn>
                        </p:par>
                        <p:par>
                          <p:cTn id="31" fill="hold">
                            <p:stCondLst>
                              <p:cond delay="2500"/>
                            </p:stCondLst>
                            <p:childTnLst>
                              <p:par>
                                <p:cTn id="32" presetID="22" presetClass="entr" presetSubtype="8" fill="hold" grpId="0" nodeType="afterEffect">
                                  <p:stCondLst>
                                    <p:cond delay="150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01" grpId="0" animBg="1"/>
      <p:bldP spid="172105" grpId="0" animBg="1"/>
      <p:bldP spid="172103"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Service-Oriented Architecture (SOA)</a:t>
            </a:r>
            <a:endParaRPr lang="en-US" dirty="0" smtClean="0"/>
          </a:p>
          <a:p>
            <a:pPr>
              <a:lnSpc>
                <a:spcPct val="100000"/>
              </a:lnSpc>
            </a:pPr>
            <a:r>
              <a:rPr lang="en-US" dirty="0" smtClean="0"/>
              <a:t>Principles </a:t>
            </a:r>
            <a:r>
              <a:rPr lang="en-US" dirty="0"/>
              <a:t>of SOA</a:t>
            </a:r>
          </a:p>
          <a:p>
            <a:pPr>
              <a:lnSpc>
                <a:spcPct val="100000"/>
              </a:lnSpc>
            </a:pPr>
            <a:r>
              <a:rPr lang="en-US" dirty="0" smtClean="0"/>
              <a:t>Components </a:t>
            </a:r>
            <a:r>
              <a:rPr lang="en-US" dirty="0"/>
              <a:t>of SOA</a:t>
            </a:r>
          </a:p>
          <a:p>
            <a:pPr>
              <a:lnSpc>
                <a:spcPct val="100000"/>
              </a:lnSpc>
            </a:pPr>
            <a:r>
              <a:rPr lang="en-US" dirty="0" smtClean="0"/>
              <a:t>APIs </a:t>
            </a:r>
            <a:r>
              <a:rPr lang="en-US" dirty="0"/>
              <a:t>and web services</a:t>
            </a:r>
          </a:p>
          <a:p>
            <a:pPr>
              <a:lnSpc>
                <a:spcPct val="100000"/>
              </a:lnSpc>
            </a:pPr>
            <a:r>
              <a:rPr lang="en-US" dirty="0" smtClean="0"/>
              <a:t>API </a:t>
            </a:r>
            <a:r>
              <a:rPr lang="en-US" dirty="0"/>
              <a:t>management and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p:txBody>
          <a:bodyPr/>
          <a:lstStyle/>
          <a:p>
            <a:pPr>
              <a:defRPr/>
            </a:pPr>
            <a:fld id="{4C2331D3-3348-4FCE-9DA5-FA50F09877CF}" type="slidenum">
              <a:rPr lang="en-US" smtClean="0"/>
              <a:pPr>
                <a:defRPr/>
              </a:pPr>
              <a:t>20</a:t>
            </a:fld>
            <a:endParaRPr lang="en-US"/>
          </a:p>
        </p:txBody>
      </p:sp>
      <p:sp>
        <p:nvSpPr>
          <p:cNvPr id="5123" name="Rectangle 2"/>
          <p:cNvSpPr>
            <a:spLocks noChangeArrowheads="1"/>
          </p:cNvSpPr>
          <p:nvPr/>
        </p:nvSpPr>
        <p:spPr bwMode="auto">
          <a:xfrm>
            <a:off x="172187" y="32546"/>
            <a:ext cx="11428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defTabSz="966788" eaLnBrk="0" hangingPunct="0">
              <a:lnSpc>
                <a:spcPct val="125000"/>
              </a:lnSpc>
              <a:spcBef>
                <a:spcPct val="20000"/>
              </a:spcBef>
            </a:pPr>
            <a:r>
              <a:rPr lang="en-US" sz="3600" b="1" dirty="0">
                <a:solidFill>
                  <a:schemeClr val="bg1"/>
                </a:solidFill>
                <a:latin typeface="Candara" panose="020E0502030303020204" pitchFamily="34" charset="0"/>
                <a:ea typeface="+mj-ea"/>
                <a:cs typeface="+mj-cs"/>
              </a:rPr>
              <a:t>A Scenario of the SO Software Development and Tools</a:t>
            </a:r>
          </a:p>
        </p:txBody>
      </p:sp>
      <p:sp>
        <p:nvSpPr>
          <p:cNvPr id="5124" name="Rectangle 46"/>
          <p:cNvSpPr>
            <a:spLocks noChangeArrowheads="1"/>
          </p:cNvSpPr>
          <p:nvPr/>
        </p:nvSpPr>
        <p:spPr bwMode="auto">
          <a:xfrm>
            <a:off x="9067800" y="4038601"/>
            <a:ext cx="12455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33CC"/>
                </a:solidFill>
                <a:latin typeface="Candara" panose="020E0502030303020204" pitchFamily="34" charset="0"/>
              </a:rPr>
              <a:t>(1) Developing</a:t>
            </a:r>
          </a:p>
        </p:txBody>
      </p:sp>
      <p:sp>
        <p:nvSpPr>
          <p:cNvPr id="5180" name="Rectangle 47"/>
          <p:cNvSpPr>
            <a:spLocks noChangeArrowheads="1"/>
          </p:cNvSpPr>
          <p:nvPr/>
        </p:nvSpPr>
        <p:spPr bwMode="auto">
          <a:xfrm>
            <a:off x="7315201" y="2895601"/>
            <a:ext cx="11766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33CC"/>
                </a:solidFill>
                <a:latin typeface="Candara" panose="020E0502030303020204" pitchFamily="34" charset="0"/>
              </a:rPr>
              <a:t>(2) Publishing</a:t>
            </a:r>
          </a:p>
        </p:txBody>
      </p:sp>
      <p:sp>
        <p:nvSpPr>
          <p:cNvPr id="5126" name="Rectangle 49"/>
          <p:cNvSpPr>
            <a:spLocks noChangeArrowheads="1"/>
          </p:cNvSpPr>
          <p:nvPr/>
        </p:nvSpPr>
        <p:spPr bwMode="auto">
          <a:xfrm>
            <a:off x="4771670" y="3248026"/>
            <a:ext cx="634789" cy="4924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33CC"/>
                </a:solidFill>
                <a:latin typeface="Candara" panose="020E0502030303020204" pitchFamily="34" charset="0"/>
              </a:rPr>
              <a:t>(4) </a:t>
            </a:r>
            <a:br>
              <a:rPr lang="en-US" sz="1600" dirty="0">
                <a:solidFill>
                  <a:srgbClr val="0033CC"/>
                </a:solidFill>
                <a:latin typeface="Candara" panose="020E0502030303020204" pitchFamily="34" charset="0"/>
              </a:rPr>
            </a:br>
            <a:r>
              <a:rPr lang="en-US" sz="1600" dirty="0">
                <a:solidFill>
                  <a:srgbClr val="0033CC"/>
                </a:solidFill>
                <a:latin typeface="Candara" panose="020E0502030303020204" pitchFamily="34" charset="0"/>
              </a:rPr>
              <a:t>Finding</a:t>
            </a:r>
          </a:p>
        </p:txBody>
      </p:sp>
      <p:sp>
        <p:nvSpPr>
          <p:cNvPr id="5127" name="Rectangle 50"/>
          <p:cNvSpPr>
            <a:spLocks noChangeArrowheads="1"/>
          </p:cNvSpPr>
          <p:nvPr/>
        </p:nvSpPr>
        <p:spPr bwMode="auto">
          <a:xfrm flipH="1">
            <a:off x="5458352" y="2012078"/>
            <a:ext cx="12774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600" dirty="0">
                <a:solidFill>
                  <a:srgbClr val="0033CC"/>
                </a:solidFill>
                <a:latin typeface="Candara" panose="020E0502030303020204" pitchFamily="34" charset="0"/>
                <a:sym typeface="Wingdings" panose="05000000000000000000" pitchFamily="2" charset="2"/>
              </a:rPr>
              <a:t>(3) Registering</a:t>
            </a:r>
            <a:endParaRPr lang="en-US" sz="1600" dirty="0">
              <a:solidFill>
                <a:srgbClr val="0033CC"/>
              </a:solidFill>
              <a:latin typeface="Candara" panose="020E0502030303020204" pitchFamily="34" charset="0"/>
            </a:endParaRPr>
          </a:p>
        </p:txBody>
      </p:sp>
      <p:sp>
        <p:nvSpPr>
          <p:cNvPr id="5128" name="Rectangle 51"/>
          <p:cNvSpPr>
            <a:spLocks noChangeArrowheads="1"/>
          </p:cNvSpPr>
          <p:nvPr/>
        </p:nvSpPr>
        <p:spPr bwMode="auto">
          <a:xfrm>
            <a:off x="3670624" y="2984656"/>
            <a:ext cx="5498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33CC"/>
                </a:solidFill>
                <a:latin typeface="Candara" panose="020E0502030303020204" pitchFamily="34" charset="0"/>
              </a:rPr>
              <a:t>(5) </a:t>
            </a:r>
            <a:br>
              <a:rPr lang="en-US" sz="1600" dirty="0">
                <a:solidFill>
                  <a:srgbClr val="0033CC"/>
                </a:solidFill>
                <a:latin typeface="Candara" panose="020E0502030303020204" pitchFamily="34" charset="0"/>
              </a:rPr>
            </a:br>
            <a:r>
              <a:rPr lang="en-US" sz="1600" dirty="0">
                <a:solidFill>
                  <a:srgbClr val="0033CC"/>
                </a:solidFill>
                <a:latin typeface="Candara" panose="020E0502030303020204" pitchFamily="34" charset="0"/>
              </a:rPr>
              <a:t>Found</a:t>
            </a:r>
          </a:p>
        </p:txBody>
      </p:sp>
      <p:sp>
        <p:nvSpPr>
          <p:cNvPr id="5129" name="Line 52"/>
          <p:cNvSpPr>
            <a:spLocks noChangeShapeType="1"/>
          </p:cNvSpPr>
          <p:nvPr/>
        </p:nvSpPr>
        <p:spPr bwMode="auto">
          <a:xfrm flipH="1">
            <a:off x="3817939" y="2670175"/>
            <a:ext cx="1431925" cy="1085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30" name="Freeform 53"/>
          <p:cNvSpPr>
            <a:spLocks/>
          </p:cNvSpPr>
          <p:nvPr/>
        </p:nvSpPr>
        <p:spPr bwMode="auto">
          <a:xfrm>
            <a:off x="5118100" y="2279651"/>
            <a:ext cx="2019300" cy="722313"/>
          </a:xfrm>
          <a:custGeom>
            <a:avLst/>
            <a:gdLst>
              <a:gd name="T0" fmla="*/ 2147483647 w 8400"/>
              <a:gd name="T1" fmla="*/ 0 h 3200"/>
              <a:gd name="T2" fmla="*/ 0 w 8400"/>
              <a:gd name="T3" fmla="*/ 2147483647 h 3200"/>
              <a:gd name="T4" fmla="*/ 0 w 8400"/>
              <a:gd name="T5" fmla="*/ 2147483647 h 3200"/>
              <a:gd name="T6" fmla="*/ 2147483647 w 8400"/>
              <a:gd name="T7" fmla="*/ 2147483647 h 3200"/>
              <a:gd name="T8" fmla="*/ 2147483647 w 8400"/>
              <a:gd name="T9" fmla="*/ 2147483647 h 3200"/>
              <a:gd name="T10" fmla="*/ 2147483647 w 8400"/>
              <a:gd name="T11" fmla="*/ 2147483647 h 3200"/>
              <a:gd name="T12" fmla="*/ 2147483647 w 8400"/>
              <a:gd name="T13" fmla="*/ 2147483647 h 3200"/>
              <a:gd name="T14" fmla="*/ 2147483647 w 8400"/>
              <a:gd name="T15" fmla="*/ 0 h 3200"/>
              <a:gd name="T16" fmla="*/ 2147483647 w 8400"/>
              <a:gd name="T17" fmla="*/ 0 h 3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00"/>
              <a:gd name="T28" fmla="*/ 0 h 3200"/>
              <a:gd name="T29" fmla="*/ 8400 w 8400"/>
              <a:gd name="T30" fmla="*/ 3200 h 3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00" h="3200">
                <a:moveTo>
                  <a:pt x="400" y="0"/>
                </a:moveTo>
                <a:cubicBezTo>
                  <a:pt x="180" y="0"/>
                  <a:pt x="0" y="180"/>
                  <a:pt x="0" y="400"/>
                </a:cubicBezTo>
                <a:lnTo>
                  <a:pt x="0" y="2800"/>
                </a:lnTo>
                <a:cubicBezTo>
                  <a:pt x="0" y="3021"/>
                  <a:pt x="180" y="3200"/>
                  <a:pt x="400" y="3200"/>
                </a:cubicBezTo>
                <a:lnTo>
                  <a:pt x="8000" y="3200"/>
                </a:lnTo>
                <a:cubicBezTo>
                  <a:pt x="8221" y="3200"/>
                  <a:pt x="8400" y="3021"/>
                  <a:pt x="8400" y="2800"/>
                </a:cubicBezTo>
                <a:lnTo>
                  <a:pt x="8400" y="400"/>
                </a:lnTo>
                <a:cubicBezTo>
                  <a:pt x="8400" y="180"/>
                  <a:pt x="8221" y="0"/>
                  <a:pt x="8000" y="0"/>
                </a:cubicBezTo>
                <a:lnTo>
                  <a:pt x="400"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5131" name="Freeform 54"/>
          <p:cNvSpPr>
            <a:spLocks/>
          </p:cNvSpPr>
          <p:nvPr/>
        </p:nvSpPr>
        <p:spPr bwMode="auto">
          <a:xfrm>
            <a:off x="5118100" y="2279651"/>
            <a:ext cx="2019300" cy="722313"/>
          </a:xfrm>
          <a:custGeom>
            <a:avLst/>
            <a:gdLst>
              <a:gd name="T0" fmla="*/ 2147483647 w 8400"/>
              <a:gd name="T1" fmla="*/ 0 h 3200"/>
              <a:gd name="T2" fmla="*/ 0 w 8400"/>
              <a:gd name="T3" fmla="*/ 2147483647 h 3200"/>
              <a:gd name="T4" fmla="*/ 0 w 8400"/>
              <a:gd name="T5" fmla="*/ 2147483647 h 3200"/>
              <a:gd name="T6" fmla="*/ 2147483647 w 8400"/>
              <a:gd name="T7" fmla="*/ 2147483647 h 3200"/>
              <a:gd name="T8" fmla="*/ 2147483647 w 8400"/>
              <a:gd name="T9" fmla="*/ 2147483647 h 3200"/>
              <a:gd name="T10" fmla="*/ 2147483647 w 8400"/>
              <a:gd name="T11" fmla="*/ 2147483647 h 3200"/>
              <a:gd name="T12" fmla="*/ 2147483647 w 8400"/>
              <a:gd name="T13" fmla="*/ 2147483647 h 3200"/>
              <a:gd name="T14" fmla="*/ 2147483647 w 8400"/>
              <a:gd name="T15" fmla="*/ 0 h 3200"/>
              <a:gd name="T16" fmla="*/ 2147483647 w 8400"/>
              <a:gd name="T17" fmla="*/ 0 h 3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00"/>
              <a:gd name="T28" fmla="*/ 0 h 3200"/>
              <a:gd name="T29" fmla="*/ 8400 w 8400"/>
              <a:gd name="T30" fmla="*/ 3200 h 3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00" h="3200">
                <a:moveTo>
                  <a:pt x="400" y="0"/>
                </a:moveTo>
                <a:cubicBezTo>
                  <a:pt x="180" y="0"/>
                  <a:pt x="0" y="180"/>
                  <a:pt x="0" y="400"/>
                </a:cubicBezTo>
                <a:lnTo>
                  <a:pt x="0" y="2800"/>
                </a:lnTo>
                <a:cubicBezTo>
                  <a:pt x="0" y="3021"/>
                  <a:pt x="180" y="3200"/>
                  <a:pt x="400" y="3200"/>
                </a:cubicBezTo>
                <a:lnTo>
                  <a:pt x="8000" y="3200"/>
                </a:lnTo>
                <a:cubicBezTo>
                  <a:pt x="8221" y="3200"/>
                  <a:pt x="8400" y="3021"/>
                  <a:pt x="8400" y="2800"/>
                </a:cubicBezTo>
                <a:lnTo>
                  <a:pt x="8400" y="400"/>
                </a:lnTo>
                <a:cubicBezTo>
                  <a:pt x="8400" y="180"/>
                  <a:pt x="8221" y="0"/>
                  <a:pt x="8000" y="0"/>
                </a:cubicBezTo>
                <a:lnTo>
                  <a:pt x="400"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32" name="Freeform 55"/>
          <p:cNvSpPr>
            <a:spLocks/>
          </p:cNvSpPr>
          <p:nvPr/>
        </p:nvSpPr>
        <p:spPr bwMode="auto">
          <a:xfrm>
            <a:off x="5567363" y="2551113"/>
            <a:ext cx="1058862" cy="360362"/>
          </a:xfrm>
          <a:custGeom>
            <a:avLst/>
            <a:gdLst>
              <a:gd name="T0" fmla="*/ 2147483647 w 4400"/>
              <a:gd name="T1" fmla="*/ 0 h 1600"/>
              <a:gd name="T2" fmla="*/ 0 w 4400"/>
              <a:gd name="T3" fmla="*/ 2147483647 h 1600"/>
              <a:gd name="T4" fmla="*/ 0 w 4400"/>
              <a:gd name="T5" fmla="*/ 2147483647 h 1600"/>
              <a:gd name="T6" fmla="*/ 2147483647 w 4400"/>
              <a:gd name="T7" fmla="*/ 2147483647 h 1600"/>
              <a:gd name="T8" fmla="*/ 2147483647 w 4400"/>
              <a:gd name="T9" fmla="*/ 2147483647 h 1600"/>
              <a:gd name="T10" fmla="*/ 2147483647 w 4400"/>
              <a:gd name="T11" fmla="*/ 2147483647 h 1600"/>
              <a:gd name="T12" fmla="*/ 2147483647 w 4400"/>
              <a:gd name="T13" fmla="*/ 0 h 1600"/>
              <a:gd name="T14" fmla="*/ 0 60000 65536"/>
              <a:gd name="T15" fmla="*/ 0 60000 65536"/>
              <a:gd name="T16" fmla="*/ 0 60000 65536"/>
              <a:gd name="T17" fmla="*/ 0 60000 65536"/>
              <a:gd name="T18" fmla="*/ 0 60000 65536"/>
              <a:gd name="T19" fmla="*/ 0 60000 65536"/>
              <a:gd name="T20" fmla="*/ 0 60000 65536"/>
              <a:gd name="T21" fmla="*/ 0 w 4400"/>
              <a:gd name="T22" fmla="*/ 0 h 1600"/>
              <a:gd name="T23" fmla="*/ 4400 w 44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00" h="1600">
                <a:moveTo>
                  <a:pt x="2200" y="0"/>
                </a:moveTo>
                <a:cubicBezTo>
                  <a:pt x="985" y="0"/>
                  <a:pt x="0" y="113"/>
                  <a:pt x="0" y="252"/>
                </a:cubicBezTo>
                <a:lnTo>
                  <a:pt x="0" y="1349"/>
                </a:lnTo>
                <a:cubicBezTo>
                  <a:pt x="0" y="1488"/>
                  <a:pt x="985" y="1600"/>
                  <a:pt x="2200" y="1600"/>
                </a:cubicBezTo>
                <a:cubicBezTo>
                  <a:pt x="3416" y="1600"/>
                  <a:pt x="4400" y="1488"/>
                  <a:pt x="4400" y="1349"/>
                </a:cubicBezTo>
                <a:lnTo>
                  <a:pt x="4400" y="252"/>
                </a:lnTo>
                <a:cubicBezTo>
                  <a:pt x="4400" y="113"/>
                  <a:pt x="3416" y="0"/>
                  <a:pt x="2200" y="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5133" name="Freeform 56"/>
          <p:cNvSpPr>
            <a:spLocks/>
          </p:cNvSpPr>
          <p:nvPr/>
        </p:nvSpPr>
        <p:spPr bwMode="auto">
          <a:xfrm>
            <a:off x="5567363" y="2551113"/>
            <a:ext cx="1058862" cy="360362"/>
          </a:xfrm>
          <a:custGeom>
            <a:avLst/>
            <a:gdLst>
              <a:gd name="T0" fmla="*/ 2147483647 w 4400"/>
              <a:gd name="T1" fmla="*/ 0 h 1600"/>
              <a:gd name="T2" fmla="*/ 0 w 4400"/>
              <a:gd name="T3" fmla="*/ 2147483647 h 1600"/>
              <a:gd name="T4" fmla="*/ 0 w 4400"/>
              <a:gd name="T5" fmla="*/ 2147483647 h 1600"/>
              <a:gd name="T6" fmla="*/ 2147483647 w 4400"/>
              <a:gd name="T7" fmla="*/ 2147483647 h 1600"/>
              <a:gd name="T8" fmla="*/ 2147483647 w 4400"/>
              <a:gd name="T9" fmla="*/ 2147483647 h 1600"/>
              <a:gd name="T10" fmla="*/ 2147483647 w 4400"/>
              <a:gd name="T11" fmla="*/ 2147483647 h 1600"/>
              <a:gd name="T12" fmla="*/ 2147483647 w 4400"/>
              <a:gd name="T13" fmla="*/ 0 h 1600"/>
              <a:gd name="T14" fmla="*/ 0 60000 65536"/>
              <a:gd name="T15" fmla="*/ 0 60000 65536"/>
              <a:gd name="T16" fmla="*/ 0 60000 65536"/>
              <a:gd name="T17" fmla="*/ 0 60000 65536"/>
              <a:gd name="T18" fmla="*/ 0 60000 65536"/>
              <a:gd name="T19" fmla="*/ 0 60000 65536"/>
              <a:gd name="T20" fmla="*/ 0 60000 65536"/>
              <a:gd name="T21" fmla="*/ 0 w 4400"/>
              <a:gd name="T22" fmla="*/ 0 h 1600"/>
              <a:gd name="T23" fmla="*/ 4400 w 44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00" h="1600">
                <a:moveTo>
                  <a:pt x="2200" y="0"/>
                </a:moveTo>
                <a:cubicBezTo>
                  <a:pt x="985" y="0"/>
                  <a:pt x="0" y="113"/>
                  <a:pt x="0" y="252"/>
                </a:cubicBezTo>
                <a:lnTo>
                  <a:pt x="0" y="1349"/>
                </a:lnTo>
                <a:cubicBezTo>
                  <a:pt x="0" y="1488"/>
                  <a:pt x="985" y="1600"/>
                  <a:pt x="2200" y="1600"/>
                </a:cubicBezTo>
                <a:cubicBezTo>
                  <a:pt x="3416" y="1600"/>
                  <a:pt x="4400" y="1488"/>
                  <a:pt x="4400" y="1349"/>
                </a:cubicBezTo>
                <a:lnTo>
                  <a:pt x="4400" y="252"/>
                </a:lnTo>
                <a:cubicBezTo>
                  <a:pt x="4400" y="113"/>
                  <a:pt x="3416" y="0"/>
                  <a:pt x="2200" y="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34" name="Freeform 57"/>
          <p:cNvSpPr>
            <a:spLocks/>
          </p:cNvSpPr>
          <p:nvPr/>
        </p:nvSpPr>
        <p:spPr bwMode="auto">
          <a:xfrm>
            <a:off x="5567363" y="2606675"/>
            <a:ext cx="1058862" cy="57150"/>
          </a:xfrm>
          <a:custGeom>
            <a:avLst/>
            <a:gdLst>
              <a:gd name="T0" fmla="*/ 0 w 482"/>
              <a:gd name="T1" fmla="*/ 0 h 28"/>
              <a:gd name="T2" fmla="*/ 2147483647 w 482"/>
              <a:gd name="T3" fmla="*/ 2147483647 h 28"/>
              <a:gd name="T4" fmla="*/ 2147483647 w 482"/>
              <a:gd name="T5" fmla="*/ 0 h 28"/>
              <a:gd name="T6" fmla="*/ 0 60000 65536"/>
              <a:gd name="T7" fmla="*/ 0 60000 65536"/>
              <a:gd name="T8" fmla="*/ 0 60000 65536"/>
              <a:gd name="T9" fmla="*/ 0 w 482"/>
              <a:gd name="T10" fmla="*/ 0 h 28"/>
              <a:gd name="T11" fmla="*/ 482 w 482"/>
              <a:gd name="T12" fmla="*/ 28 h 28"/>
            </a:gdLst>
            <a:ahLst/>
            <a:cxnLst>
              <a:cxn ang="T6">
                <a:pos x="T0" y="T1"/>
              </a:cxn>
              <a:cxn ang="T7">
                <a:pos x="T2" y="T3"/>
              </a:cxn>
              <a:cxn ang="T8">
                <a:pos x="T4" y="T5"/>
              </a:cxn>
            </a:cxnLst>
            <a:rect l="T9" t="T10" r="T11" b="T12"/>
            <a:pathLst>
              <a:path w="482" h="28">
                <a:moveTo>
                  <a:pt x="0" y="0"/>
                </a:moveTo>
                <a:cubicBezTo>
                  <a:pt x="0" y="15"/>
                  <a:pt x="108" y="28"/>
                  <a:pt x="241" y="28"/>
                </a:cubicBezTo>
                <a:cubicBezTo>
                  <a:pt x="374" y="28"/>
                  <a:pt x="482" y="15"/>
                  <a:pt x="482"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35" name="Rectangle 58"/>
          <p:cNvSpPr>
            <a:spLocks noChangeArrowheads="1"/>
          </p:cNvSpPr>
          <p:nvPr/>
        </p:nvSpPr>
        <p:spPr bwMode="auto">
          <a:xfrm>
            <a:off x="5800726" y="2654301"/>
            <a:ext cx="7149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andara" panose="020E0502030303020204" pitchFamily="34" charset="0"/>
              </a:rPr>
              <a:t>Registry</a:t>
            </a:r>
            <a:endParaRPr lang="en-US" sz="1600">
              <a:latin typeface="Candara" panose="020E0502030303020204" pitchFamily="34" charset="0"/>
            </a:endParaRPr>
          </a:p>
        </p:txBody>
      </p:sp>
      <p:sp>
        <p:nvSpPr>
          <p:cNvPr id="5136" name="Rectangle 59"/>
          <p:cNvSpPr>
            <a:spLocks noChangeArrowheads="1"/>
          </p:cNvSpPr>
          <p:nvPr/>
        </p:nvSpPr>
        <p:spPr bwMode="auto">
          <a:xfrm>
            <a:off x="5567364" y="2276476"/>
            <a:ext cx="1336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andara" panose="020E0502030303020204" pitchFamily="34" charset="0"/>
              </a:rPr>
              <a:t>Service brokers</a:t>
            </a:r>
            <a:endParaRPr lang="en-US" sz="1600">
              <a:latin typeface="Candara" panose="020E0502030303020204" pitchFamily="34" charset="0"/>
            </a:endParaRPr>
          </a:p>
        </p:txBody>
      </p:sp>
      <p:sp>
        <p:nvSpPr>
          <p:cNvPr id="5137" name="Rectangle 60"/>
          <p:cNvSpPr>
            <a:spLocks noChangeArrowheads="1"/>
          </p:cNvSpPr>
          <p:nvPr/>
        </p:nvSpPr>
        <p:spPr bwMode="auto">
          <a:xfrm>
            <a:off x="5800726" y="2654301"/>
            <a:ext cx="7149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andara" panose="020E0502030303020204" pitchFamily="34" charset="0"/>
              </a:rPr>
              <a:t>Registry</a:t>
            </a:r>
            <a:endParaRPr lang="en-US" sz="1600">
              <a:latin typeface="Candara" panose="020E0502030303020204" pitchFamily="34" charset="0"/>
            </a:endParaRPr>
          </a:p>
        </p:txBody>
      </p:sp>
      <p:sp>
        <p:nvSpPr>
          <p:cNvPr id="5138" name="Line 61"/>
          <p:cNvSpPr>
            <a:spLocks noChangeShapeType="1"/>
          </p:cNvSpPr>
          <p:nvPr/>
        </p:nvSpPr>
        <p:spPr bwMode="auto">
          <a:xfrm flipV="1">
            <a:off x="4014789" y="2770189"/>
            <a:ext cx="1552575" cy="11826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39" name="Line 62"/>
          <p:cNvSpPr>
            <a:spLocks noChangeShapeType="1"/>
          </p:cNvSpPr>
          <p:nvPr/>
        </p:nvSpPr>
        <p:spPr bwMode="auto">
          <a:xfrm flipH="1" flipV="1">
            <a:off x="6678613" y="2770189"/>
            <a:ext cx="1776412" cy="9858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41" name="Rectangle 64"/>
          <p:cNvSpPr>
            <a:spLocks noChangeArrowheads="1"/>
          </p:cNvSpPr>
          <p:nvPr/>
        </p:nvSpPr>
        <p:spPr bwMode="auto">
          <a:xfrm>
            <a:off x="5175251" y="3970273"/>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33CC"/>
                </a:solidFill>
                <a:latin typeface="Candara" panose="020E0502030303020204" pitchFamily="34" charset="0"/>
              </a:rPr>
              <a:t>(7) SOAP/HTTP call</a:t>
            </a:r>
          </a:p>
        </p:txBody>
      </p:sp>
      <p:sp>
        <p:nvSpPr>
          <p:cNvPr id="5143" name="Rectangle 66"/>
          <p:cNvSpPr>
            <a:spLocks noChangeArrowheads="1"/>
          </p:cNvSpPr>
          <p:nvPr/>
        </p:nvSpPr>
        <p:spPr bwMode="auto">
          <a:xfrm>
            <a:off x="5593607" y="4370230"/>
            <a:ext cx="93615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33CC"/>
                </a:solidFill>
                <a:latin typeface="Candara" panose="020E0502030303020204" pitchFamily="34" charset="0"/>
              </a:rPr>
              <a:t>(8) Results</a:t>
            </a:r>
          </a:p>
        </p:txBody>
      </p:sp>
      <p:sp>
        <p:nvSpPr>
          <p:cNvPr id="5144" name="Freeform 67"/>
          <p:cNvSpPr>
            <a:spLocks/>
          </p:cNvSpPr>
          <p:nvPr/>
        </p:nvSpPr>
        <p:spPr bwMode="auto">
          <a:xfrm>
            <a:off x="3082926" y="3781426"/>
            <a:ext cx="1731963" cy="841375"/>
          </a:xfrm>
          <a:custGeom>
            <a:avLst/>
            <a:gdLst>
              <a:gd name="T0" fmla="*/ 2147483647 w 7200"/>
              <a:gd name="T1" fmla="*/ 0 h 3741"/>
              <a:gd name="T2" fmla="*/ 0 w 7200"/>
              <a:gd name="T3" fmla="*/ 2147483647 h 3741"/>
              <a:gd name="T4" fmla="*/ 0 w 7200"/>
              <a:gd name="T5" fmla="*/ 2147483647 h 3741"/>
              <a:gd name="T6" fmla="*/ 2147483647 w 7200"/>
              <a:gd name="T7" fmla="*/ 2147483647 h 3741"/>
              <a:gd name="T8" fmla="*/ 2147483647 w 7200"/>
              <a:gd name="T9" fmla="*/ 2147483647 h 3741"/>
              <a:gd name="T10" fmla="*/ 2147483647 w 7200"/>
              <a:gd name="T11" fmla="*/ 2147483647 h 3741"/>
              <a:gd name="T12" fmla="*/ 2147483647 w 7200"/>
              <a:gd name="T13" fmla="*/ 2147483647 h 3741"/>
              <a:gd name="T14" fmla="*/ 2147483647 w 7200"/>
              <a:gd name="T15" fmla="*/ 0 h 3741"/>
              <a:gd name="T16" fmla="*/ 2147483647 w 7200"/>
              <a:gd name="T17" fmla="*/ 0 h 3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00"/>
              <a:gd name="T28" fmla="*/ 0 h 3741"/>
              <a:gd name="T29" fmla="*/ 7200 w 7200"/>
              <a:gd name="T30" fmla="*/ 3741 h 37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00" h="3741">
                <a:moveTo>
                  <a:pt x="468" y="0"/>
                </a:moveTo>
                <a:cubicBezTo>
                  <a:pt x="210" y="0"/>
                  <a:pt x="0" y="209"/>
                  <a:pt x="0" y="468"/>
                </a:cubicBezTo>
                <a:lnTo>
                  <a:pt x="0" y="3274"/>
                </a:lnTo>
                <a:cubicBezTo>
                  <a:pt x="0" y="3532"/>
                  <a:pt x="210" y="3741"/>
                  <a:pt x="468" y="3741"/>
                </a:cubicBezTo>
                <a:lnTo>
                  <a:pt x="6733" y="3741"/>
                </a:lnTo>
                <a:cubicBezTo>
                  <a:pt x="6991" y="3741"/>
                  <a:pt x="7200" y="3532"/>
                  <a:pt x="7200" y="3274"/>
                </a:cubicBezTo>
                <a:lnTo>
                  <a:pt x="7200" y="468"/>
                </a:lnTo>
                <a:cubicBezTo>
                  <a:pt x="7200" y="209"/>
                  <a:pt x="6991" y="0"/>
                  <a:pt x="6733" y="0"/>
                </a:cubicBezTo>
                <a:lnTo>
                  <a:pt x="468"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5145" name="Freeform 68"/>
          <p:cNvSpPr>
            <a:spLocks/>
          </p:cNvSpPr>
          <p:nvPr/>
        </p:nvSpPr>
        <p:spPr bwMode="auto">
          <a:xfrm>
            <a:off x="3082926" y="3781426"/>
            <a:ext cx="1731963" cy="841375"/>
          </a:xfrm>
          <a:custGeom>
            <a:avLst/>
            <a:gdLst>
              <a:gd name="T0" fmla="*/ 2147483647 w 7200"/>
              <a:gd name="T1" fmla="*/ 0 h 3741"/>
              <a:gd name="T2" fmla="*/ 0 w 7200"/>
              <a:gd name="T3" fmla="*/ 2147483647 h 3741"/>
              <a:gd name="T4" fmla="*/ 0 w 7200"/>
              <a:gd name="T5" fmla="*/ 2147483647 h 3741"/>
              <a:gd name="T6" fmla="*/ 2147483647 w 7200"/>
              <a:gd name="T7" fmla="*/ 2147483647 h 3741"/>
              <a:gd name="T8" fmla="*/ 2147483647 w 7200"/>
              <a:gd name="T9" fmla="*/ 2147483647 h 3741"/>
              <a:gd name="T10" fmla="*/ 2147483647 w 7200"/>
              <a:gd name="T11" fmla="*/ 2147483647 h 3741"/>
              <a:gd name="T12" fmla="*/ 2147483647 w 7200"/>
              <a:gd name="T13" fmla="*/ 2147483647 h 3741"/>
              <a:gd name="T14" fmla="*/ 2147483647 w 7200"/>
              <a:gd name="T15" fmla="*/ 0 h 3741"/>
              <a:gd name="T16" fmla="*/ 2147483647 w 7200"/>
              <a:gd name="T17" fmla="*/ 0 h 3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00"/>
              <a:gd name="T28" fmla="*/ 0 h 3741"/>
              <a:gd name="T29" fmla="*/ 7200 w 7200"/>
              <a:gd name="T30" fmla="*/ 3741 h 37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00" h="3741">
                <a:moveTo>
                  <a:pt x="468" y="0"/>
                </a:moveTo>
                <a:cubicBezTo>
                  <a:pt x="210" y="0"/>
                  <a:pt x="0" y="209"/>
                  <a:pt x="0" y="468"/>
                </a:cubicBezTo>
                <a:lnTo>
                  <a:pt x="0" y="3274"/>
                </a:lnTo>
                <a:cubicBezTo>
                  <a:pt x="0" y="3532"/>
                  <a:pt x="210" y="3741"/>
                  <a:pt x="468" y="3741"/>
                </a:cubicBezTo>
                <a:lnTo>
                  <a:pt x="6733" y="3741"/>
                </a:lnTo>
                <a:cubicBezTo>
                  <a:pt x="6991" y="3741"/>
                  <a:pt x="7200" y="3532"/>
                  <a:pt x="7200" y="3274"/>
                </a:cubicBezTo>
                <a:lnTo>
                  <a:pt x="7200" y="468"/>
                </a:lnTo>
                <a:cubicBezTo>
                  <a:pt x="7200" y="209"/>
                  <a:pt x="6991" y="0"/>
                  <a:pt x="6733" y="0"/>
                </a:cubicBezTo>
                <a:lnTo>
                  <a:pt x="468"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46" name="Rectangle 69"/>
          <p:cNvSpPr>
            <a:spLocks noChangeArrowheads="1"/>
          </p:cNvSpPr>
          <p:nvPr/>
        </p:nvSpPr>
        <p:spPr bwMode="auto">
          <a:xfrm>
            <a:off x="3197226" y="3783014"/>
            <a:ext cx="16350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andara" panose="020E0502030303020204" pitchFamily="34" charset="0"/>
              </a:rPr>
              <a:t>Application builder</a:t>
            </a:r>
            <a:endParaRPr lang="en-US" sz="1600">
              <a:latin typeface="Candara" panose="020E0502030303020204" pitchFamily="34" charset="0"/>
            </a:endParaRPr>
          </a:p>
        </p:txBody>
      </p:sp>
      <p:sp>
        <p:nvSpPr>
          <p:cNvPr id="5147" name="Freeform 70"/>
          <p:cNvSpPr>
            <a:spLocks/>
          </p:cNvSpPr>
          <p:nvPr/>
        </p:nvSpPr>
        <p:spPr bwMode="auto">
          <a:xfrm>
            <a:off x="7391401" y="3722688"/>
            <a:ext cx="1635125" cy="900112"/>
          </a:xfrm>
          <a:custGeom>
            <a:avLst/>
            <a:gdLst>
              <a:gd name="T0" fmla="*/ 2147483647 w 6800"/>
              <a:gd name="T1" fmla="*/ 0 h 4000"/>
              <a:gd name="T2" fmla="*/ 0 w 6800"/>
              <a:gd name="T3" fmla="*/ 2147483647 h 4000"/>
              <a:gd name="T4" fmla="*/ 0 w 6800"/>
              <a:gd name="T5" fmla="*/ 2147483647 h 4000"/>
              <a:gd name="T6" fmla="*/ 2147483647 w 6800"/>
              <a:gd name="T7" fmla="*/ 2147483647 h 4000"/>
              <a:gd name="T8" fmla="*/ 2147483647 w 6800"/>
              <a:gd name="T9" fmla="*/ 2147483647 h 4000"/>
              <a:gd name="T10" fmla="*/ 2147483647 w 6800"/>
              <a:gd name="T11" fmla="*/ 2147483647 h 4000"/>
              <a:gd name="T12" fmla="*/ 2147483647 w 6800"/>
              <a:gd name="T13" fmla="*/ 2147483647 h 4000"/>
              <a:gd name="T14" fmla="*/ 2147483647 w 6800"/>
              <a:gd name="T15" fmla="*/ 0 h 4000"/>
              <a:gd name="T16" fmla="*/ 2147483647 w 6800"/>
              <a:gd name="T17" fmla="*/ 0 h 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0"/>
              <a:gd name="T28" fmla="*/ 0 h 4000"/>
              <a:gd name="T29" fmla="*/ 6800 w 6800"/>
              <a:gd name="T30" fmla="*/ 4000 h 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0" h="4000">
                <a:moveTo>
                  <a:pt x="500" y="0"/>
                </a:moveTo>
                <a:cubicBezTo>
                  <a:pt x="224" y="0"/>
                  <a:pt x="0" y="224"/>
                  <a:pt x="0" y="500"/>
                </a:cubicBezTo>
                <a:lnTo>
                  <a:pt x="0" y="3500"/>
                </a:lnTo>
                <a:cubicBezTo>
                  <a:pt x="0" y="3777"/>
                  <a:pt x="224" y="4000"/>
                  <a:pt x="500" y="4000"/>
                </a:cubicBezTo>
                <a:lnTo>
                  <a:pt x="6300" y="4000"/>
                </a:lnTo>
                <a:cubicBezTo>
                  <a:pt x="6577" y="4000"/>
                  <a:pt x="6800" y="3777"/>
                  <a:pt x="6800" y="3500"/>
                </a:cubicBezTo>
                <a:lnTo>
                  <a:pt x="6800" y="500"/>
                </a:lnTo>
                <a:cubicBezTo>
                  <a:pt x="6800" y="224"/>
                  <a:pt x="6577" y="0"/>
                  <a:pt x="6300" y="0"/>
                </a:cubicBezTo>
                <a:lnTo>
                  <a:pt x="500"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5148" name="Freeform 71"/>
          <p:cNvSpPr>
            <a:spLocks/>
          </p:cNvSpPr>
          <p:nvPr/>
        </p:nvSpPr>
        <p:spPr bwMode="auto">
          <a:xfrm>
            <a:off x="7391401" y="3722688"/>
            <a:ext cx="1635125" cy="900112"/>
          </a:xfrm>
          <a:custGeom>
            <a:avLst/>
            <a:gdLst>
              <a:gd name="T0" fmla="*/ 2147483647 w 6800"/>
              <a:gd name="T1" fmla="*/ 0 h 4000"/>
              <a:gd name="T2" fmla="*/ 0 w 6800"/>
              <a:gd name="T3" fmla="*/ 2147483647 h 4000"/>
              <a:gd name="T4" fmla="*/ 0 w 6800"/>
              <a:gd name="T5" fmla="*/ 2147483647 h 4000"/>
              <a:gd name="T6" fmla="*/ 2147483647 w 6800"/>
              <a:gd name="T7" fmla="*/ 2147483647 h 4000"/>
              <a:gd name="T8" fmla="*/ 2147483647 w 6800"/>
              <a:gd name="T9" fmla="*/ 2147483647 h 4000"/>
              <a:gd name="T10" fmla="*/ 2147483647 w 6800"/>
              <a:gd name="T11" fmla="*/ 2147483647 h 4000"/>
              <a:gd name="T12" fmla="*/ 2147483647 w 6800"/>
              <a:gd name="T13" fmla="*/ 2147483647 h 4000"/>
              <a:gd name="T14" fmla="*/ 2147483647 w 6800"/>
              <a:gd name="T15" fmla="*/ 0 h 4000"/>
              <a:gd name="T16" fmla="*/ 2147483647 w 6800"/>
              <a:gd name="T17" fmla="*/ 0 h 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0"/>
              <a:gd name="T28" fmla="*/ 0 h 4000"/>
              <a:gd name="T29" fmla="*/ 6800 w 6800"/>
              <a:gd name="T30" fmla="*/ 4000 h 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0" h="4000">
                <a:moveTo>
                  <a:pt x="500" y="0"/>
                </a:moveTo>
                <a:cubicBezTo>
                  <a:pt x="224" y="0"/>
                  <a:pt x="0" y="224"/>
                  <a:pt x="0" y="500"/>
                </a:cubicBezTo>
                <a:lnTo>
                  <a:pt x="0" y="3500"/>
                </a:lnTo>
                <a:cubicBezTo>
                  <a:pt x="0" y="3777"/>
                  <a:pt x="224" y="4000"/>
                  <a:pt x="500" y="4000"/>
                </a:cubicBezTo>
                <a:lnTo>
                  <a:pt x="6300" y="4000"/>
                </a:lnTo>
                <a:cubicBezTo>
                  <a:pt x="6577" y="4000"/>
                  <a:pt x="6800" y="3777"/>
                  <a:pt x="6800" y="3500"/>
                </a:cubicBezTo>
                <a:lnTo>
                  <a:pt x="6800" y="500"/>
                </a:lnTo>
                <a:cubicBezTo>
                  <a:pt x="6800" y="224"/>
                  <a:pt x="6577" y="0"/>
                  <a:pt x="6300" y="0"/>
                </a:cubicBezTo>
                <a:lnTo>
                  <a:pt x="500"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49" name="Rectangle 72"/>
          <p:cNvSpPr>
            <a:spLocks noChangeArrowheads="1"/>
          </p:cNvSpPr>
          <p:nvPr/>
        </p:nvSpPr>
        <p:spPr bwMode="auto">
          <a:xfrm>
            <a:off x="7532689" y="3751264"/>
            <a:ext cx="14923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andara" panose="020E0502030303020204" pitchFamily="34" charset="0"/>
              </a:rPr>
              <a:t>Service providers</a:t>
            </a:r>
            <a:endParaRPr lang="en-US" sz="1600">
              <a:latin typeface="Candara" panose="020E0502030303020204" pitchFamily="34" charset="0"/>
            </a:endParaRPr>
          </a:p>
        </p:txBody>
      </p:sp>
      <p:sp>
        <p:nvSpPr>
          <p:cNvPr id="5150" name="Freeform 73"/>
          <p:cNvSpPr>
            <a:spLocks/>
          </p:cNvSpPr>
          <p:nvPr/>
        </p:nvSpPr>
        <p:spPr bwMode="auto">
          <a:xfrm>
            <a:off x="7678739" y="4083050"/>
            <a:ext cx="1252537" cy="450850"/>
          </a:xfrm>
          <a:custGeom>
            <a:avLst/>
            <a:gdLst>
              <a:gd name="T0" fmla="*/ 2147483647 w 5200"/>
              <a:gd name="T1" fmla="*/ 0 h 2000"/>
              <a:gd name="T2" fmla="*/ 0 w 5200"/>
              <a:gd name="T3" fmla="*/ 2147483647 h 2000"/>
              <a:gd name="T4" fmla="*/ 0 w 5200"/>
              <a:gd name="T5" fmla="*/ 2147483647 h 2000"/>
              <a:gd name="T6" fmla="*/ 2147483647 w 5200"/>
              <a:gd name="T7" fmla="*/ 2147483647 h 2000"/>
              <a:gd name="T8" fmla="*/ 2147483647 w 5200"/>
              <a:gd name="T9" fmla="*/ 2147483647 h 2000"/>
              <a:gd name="T10" fmla="*/ 2147483647 w 5200"/>
              <a:gd name="T11" fmla="*/ 2147483647 h 2000"/>
              <a:gd name="T12" fmla="*/ 2147483647 w 5200"/>
              <a:gd name="T13" fmla="*/ 0 h 2000"/>
              <a:gd name="T14" fmla="*/ 0 60000 65536"/>
              <a:gd name="T15" fmla="*/ 0 60000 65536"/>
              <a:gd name="T16" fmla="*/ 0 60000 65536"/>
              <a:gd name="T17" fmla="*/ 0 60000 65536"/>
              <a:gd name="T18" fmla="*/ 0 60000 65536"/>
              <a:gd name="T19" fmla="*/ 0 60000 65536"/>
              <a:gd name="T20" fmla="*/ 0 60000 65536"/>
              <a:gd name="T21" fmla="*/ 0 w 5200"/>
              <a:gd name="T22" fmla="*/ 0 h 2000"/>
              <a:gd name="T23" fmla="*/ 5200 w 52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0" h="2000">
                <a:moveTo>
                  <a:pt x="2600" y="0"/>
                </a:moveTo>
                <a:cubicBezTo>
                  <a:pt x="1164" y="0"/>
                  <a:pt x="0" y="141"/>
                  <a:pt x="0" y="314"/>
                </a:cubicBezTo>
                <a:lnTo>
                  <a:pt x="0" y="1686"/>
                </a:lnTo>
                <a:cubicBezTo>
                  <a:pt x="0" y="1860"/>
                  <a:pt x="1164" y="2000"/>
                  <a:pt x="2600" y="2000"/>
                </a:cubicBezTo>
                <a:cubicBezTo>
                  <a:pt x="4036" y="2000"/>
                  <a:pt x="5200" y="1860"/>
                  <a:pt x="5200" y="1686"/>
                </a:cubicBezTo>
                <a:lnTo>
                  <a:pt x="5200" y="314"/>
                </a:lnTo>
                <a:cubicBezTo>
                  <a:pt x="5200" y="141"/>
                  <a:pt x="4036" y="0"/>
                  <a:pt x="2600" y="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5151" name="Freeform 74"/>
          <p:cNvSpPr>
            <a:spLocks/>
          </p:cNvSpPr>
          <p:nvPr/>
        </p:nvSpPr>
        <p:spPr bwMode="auto">
          <a:xfrm>
            <a:off x="7678739" y="4083050"/>
            <a:ext cx="1252537" cy="450850"/>
          </a:xfrm>
          <a:custGeom>
            <a:avLst/>
            <a:gdLst>
              <a:gd name="T0" fmla="*/ 2147483647 w 5200"/>
              <a:gd name="T1" fmla="*/ 0 h 2000"/>
              <a:gd name="T2" fmla="*/ 0 w 5200"/>
              <a:gd name="T3" fmla="*/ 2147483647 h 2000"/>
              <a:gd name="T4" fmla="*/ 0 w 5200"/>
              <a:gd name="T5" fmla="*/ 2147483647 h 2000"/>
              <a:gd name="T6" fmla="*/ 2147483647 w 5200"/>
              <a:gd name="T7" fmla="*/ 2147483647 h 2000"/>
              <a:gd name="T8" fmla="*/ 2147483647 w 5200"/>
              <a:gd name="T9" fmla="*/ 2147483647 h 2000"/>
              <a:gd name="T10" fmla="*/ 2147483647 w 5200"/>
              <a:gd name="T11" fmla="*/ 2147483647 h 2000"/>
              <a:gd name="T12" fmla="*/ 2147483647 w 5200"/>
              <a:gd name="T13" fmla="*/ 0 h 2000"/>
              <a:gd name="T14" fmla="*/ 0 60000 65536"/>
              <a:gd name="T15" fmla="*/ 0 60000 65536"/>
              <a:gd name="T16" fmla="*/ 0 60000 65536"/>
              <a:gd name="T17" fmla="*/ 0 60000 65536"/>
              <a:gd name="T18" fmla="*/ 0 60000 65536"/>
              <a:gd name="T19" fmla="*/ 0 60000 65536"/>
              <a:gd name="T20" fmla="*/ 0 60000 65536"/>
              <a:gd name="T21" fmla="*/ 0 w 5200"/>
              <a:gd name="T22" fmla="*/ 0 h 2000"/>
              <a:gd name="T23" fmla="*/ 5200 w 52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0" h="2000">
                <a:moveTo>
                  <a:pt x="2600" y="0"/>
                </a:moveTo>
                <a:cubicBezTo>
                  <a:pt x="1164" y="0"/>
                  <a:pt x="0" y="141"/>
                  <a:pt x="0" y="314"/>
                </a:cubicBezTo>
                <a:lnTo>
                  <a:pt x="0" y="1686"/>
                </a:lnTo>
                <a:cubicBezTo>
                  <a:pt x="0" y="1860"/>
                  <a:pt x="1164" y="2000"/>
                  <a:pt x="2600" y="2000"/>
                </a:cubicBezTo>
                <a:cubicBezTo>
                  <a:pt x="4036" y="2000"/>
                  <a:pt x="5200" y="1860"/>
                  <a:pt x="5200" y="1686"/>
                </a:cubicBezTo>
                <a:lnTo>
                  <a:pt x="5200" y="314"/>
                </a:lnTo>
                <a:cubicBezTo>
                  <a:pt x="5200" y="141"/>
                  <a:pt x="4036" y="0"/>
                  <a:pt x="2600" y="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52" name="Freeform 75"/>
          <p:cNvSpPr>
            <a:spLocks/>
          </p:cNvSpPr>
          <p:nvPr/>
        </p:nvSpPr>
        <p:spPr bwMode="auto">
          <a:xfrm>
            <a:off x="7678739" y="4152900"/>
            <a:ext cx="1252537" cy="71438"/>
          </a:xfrm>
          <a:custGeom>
            <a:avLst/>
            <a:gdLst>
              <a:gd name="T0" fmla="*/ 0 w 570"/>
              <a:gd name="T1" fmla="*/ 0 h 35"/>
              <a:gd name="T2" fmla="*/ 2147483647 w 570"/>
              <a:gd name="T3" fmla="*/ 2147483647 h 35"/>
              <a:gd name="T4" fmla="*/ 2147483647 w 570"/>
              <a:gd name="T5" fmla="*/ 0 h 35"/>
              <a:gd name="T6" fmla="*/ 0 60000 65536"/>
              <a:gd name="T7" fmla="*/ 0 60000 65536"/>
              <a:gd name="T8" fmla="*/ 0 60000 65536"/>
              <a:gd name="T9" fmla="*/ 0 w 570"/>
              <a:gd name="T10" fmla="*/ 0 h 35"/>
              <a:gd name="T11" fmla="*/ 570 w 570"/>
              <a:gd name="T12" fmla="*/ 35 h 35"/>
            </a:gdLst>
            <a:ahLst/>
            <a:cxnLst>
              <a:cxn ang="T6">
                <a:pos x="T0" y="T1"/>
              </a:cxn>
              <a:cxn ang="T7">
                <a:pos x="T2" y="T3"/>
              </a:cxn>
              <a:cxn ang="T8">
                <a:pos x="T4" y="T5"/>
              </a:cxn>
            </a:cxnLst>
            <a:rect l="T9" t="T10" r="T11" b="T12"/>
            <a:pathLst>
              <a:path w="570" h="35">
                <a:moveTo>
                  <a:pt x="0" y="0"/>
                </a:moveTo>
                <a:cubicBezTo>
                  <a:pt x="0" y="19"/>
                  <a:pt x="128" y="35"/>
                  <a:pt x="285" y="35"/>
                </a:cubicBezTo>
                <a:cubicBezTo>
                  <a:pt x="442" y="35"/>
                  <a:pt x="570" y="19"/>
                  <a:pt x="57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53" name="Rectangle 76"/>
          <p:cNvSpPr>
            <a:spLocks noChangeArrowheads="1"/>
          </p:cNvSpPr>
          <p:nvPr/>
        </p:nvSpPr>
        <p:spPr bwMode="auto">
          <a:xfrm>
            <a:off x="7696200" y="4238626"/>
            <a:ext cx="12487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andara" panose="020E0502030303020204" pitchFamily="34" charset="0"/>
              </a:rPr>
              <a:t>Active Objects</a:t>
            </a:r>
            <a:endParaRPr lang="en-US" sz="1600">
              <a:latin typeface="Candara" panose="020E0502030303020204" pitchFamily="34" charset="0"/>
            </a:endParaRPr>
          </a:p>
        </p:txBody>
      </p:sp>
      <p:sp>
        <p:nvSpPr>
          <p:cNvPr id="5154" name="Freeform 77"/>
          <p:cNvSpPr>
            <a:spLocks/>
          </p:cNvSpPr>
          <p:nvPr/>
        </p:nvSpPr>
        <p:spPr bwMode="auto">
          <a:xfrm>
            <a:off x="3179764" y="4083050"/>
            <a:ext cx="1538287" cy="450850"/>
          </a:xfrm>
          <a:custGeom>
            <a:avLst/>
            <a:gdLst>
              <a:gd name="T0" fmla="*/ 2147483647 w 6400"/>
              <a:gd name="T1" fmla="*/ 2147483647 h 2000"/>
              <a:gd name="T2" fmla="*/ 2147483647 w 6400"/>
              <a:gd name="T3" fmla="*/ 2147483647 h 2000"/>
              <a:gd name="T4" fmla="*/ 2147483647 w 6400"/>
              <a:gd name="T5" fmla="*/ 2147483647 h 2000"/>
              <a:gd name="T6" fmla="*/ 0 w 6400"/>
              <a:gd name="T7" fmla="*/ 2147483647 h 2000"/>
              <a:gd name="T8" fmla="*/ 2147483647 w 6400"/>
              <a:gd name="T9" fmla="*/ 0 h 2000"/>
              <a:gd name="T10" fmla="*/ 2147483647 w 6400"/>
              <a:gd name="T11" fmla="*/ 0 h 2000"/>
              <a:gd name="T12" fmla="*/ 2147483647 w 6400"/>
              <a:gd name="T13" fmla="*/ 2147483647 h 2000"/>
              <a:gd name="T14" fmla="*/ 0 60000 65536"/>
              <a:gd name="T15" fmla="*/ 0 60000 65536"/>
              <a:gd name="T16" fmla="*/ 0 60000 65536"/>
              <a:gd name="T17" fmla="*/ 0 60000 65536"/>
              <a:gd name="T18" fmla="*/ 0 60000 65536"/>
              <a:gd name="T19" fmla="*/ 0 60000 65536"/>
              <a:gd name="T20" fmla="*/ 0 60000 65536"/>
              <a:gd name="T21" fmla="*/ 0 w 6400"/>
              <a:gd name="T22" fmla="*/ 0 h 2000"/>
              <a:gd name="T23" fmla="*/ 6400 w 64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00" h="2000">
                <a:moveTo>
                  <a:pt x="6400" y="1000"/>
                </a:moveTo>
                <a:cubicBezTo>
                  <a:pt x="6400" y="1553"/>
                  <a:pt x="5926" y="2000"/>
                  <a:pt x="5339" y="2000"/>
                </a:cubicBezTo>
                <a:lnTo>
                  <a:pt x="1062" y="2000"/>
                </a:lnTo>
                <a:cubicBezTo>
                  <a:pt x="475" y="2000"/>
                  <a:pt x="0" y="1553"/>
                  <a:pt x="0" y="1000"/>
                </a:cubicBezTo>
                <a:cubicBezTo>
                  <a:pt x="0" y="448"/>
                  <a:pt x="475" y="0"/>
                  <a:pt x="1062" y="0"/>
                </a:cubicBezTo>
                <a:lnTo>
                  <a:pt x="5339" y="0"/>
                </a:lnTo>
                <a:cubicBezTo>
                  <a:pt x="5926" y="0"/>
                  <a:pt x="6400" y="448"/>
                  <a:pt x="6400" y="100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5155" name="Freeform 78"/>
          <p:cNvSpPr>
            <a:spLocks/>
          </p:cNvSpPr>
          <p:nvPr/>
        </p:nvSpPr>
        <p:spPr bwMode="auto">
          <a:xfrm>
            <a:off x="3179764" y="4083050"/>
            <a:ext cx="1538287" cy="450850"/>
          </a:xfrm>
          <a:custGeom>
            <a:avLst/>
            <a:gdLst>
              <a:gd name="T0" fmla="*/ 2147483647 w 6400"/>
              <a:gd name="T1" fmla="*/ 2147483647 h 2000"/>
              <a:gd name="T2" fmla="*/ 2147483647 w 6400"/>
              <a:gd name="T3" fmla="*/ 2147483647 h 2000"/>
              <a:gd name="T4" fmla="*/ 2147483647 w 6400"/>
              <a:gd name="T5" fmla="*/ 2147483647 h 2000"/>
              <a:gd name="T6" fmla="*/ 0 w 6400"/>
              <a:gd name="T7" fmla="*/ 2147483647 h 2000"/>
              <a:gd name="T8" fmla="*/ 2147483647 w 6400"/>
              <a:gd name="T9" fmla="*/ 0 h 2000"/>
              <a:gd name="T10" fmla="*/ 2147483647 w 6400"/>
              <a:gd name="T11" fmla="*/ 0 h 2000"/>
              <a:gd name="T12" fmla="*/ 2147483647 w 6400"/>
              <a:gd name="T13" fmla="*/ 2147483647 h 2000"/>
              <a:gd name="T14" fmla="*/ 0 60000 65536"/>
              <a:gd name="T15" fmla="*/ 0 60000 65536"/>
              <a:gd name="T16" fmla="*/ 0 60000 65536"/>
              <a:gd name="T17" fmla="*/ 0 60000 65536"/>
              <a:gd name="T18" fmla="*/ 0 60000 65536"/>
              <a:gd name="T19" fmla="*/ 0 60000 65536"/>
              <a:gd name="T20" fmla="*/ 0 60000 65536"/>
              <a:gd name="T21" fmla="*/ 0 w 6400"/>
              <a:gd name="T22" fmla="*/ 0 h 2000"/>
              <a:gd name="T23" fmla="*/ 6400 w 64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00" h="2000">
                <a:moveTo>
                  <a:pt x="6400" y="1000"/>
                </a:moveTo>
                <a:cubicBezTo>
                  <a:pt x="6400" y="1553"/>
                  <a:pt x="5926" y="2000"/>
                  <a:pt x="5339" y="2000"/>
                </a:cubicBezTo>
                <a:lnTo>
                  <a:pt x="1062" y="2000"/>
                </a:lnTo>
                <a:cubicBezTo>
                  <a:pt x="475" y="2000"/>
                  <a:pt x="0" y="1553"/>
                  <a:pt x="0" y="1000"/>
                </a:cubicBezTo>
                <a:cubicBezTo>
                  <a:pt x="0" y="448"/>
                  <a:pt x="475" y="0"/>
                  <a:pt x="1062" y="0"/>
                </a:cubicBezTo>
                <a:lnTo>
                  <a:pt x="5339" y="0"/>
                </a:lnTo>
                <a:cubicBezTo>
                  <a:pt x="5926" y="0"/>
                  <a:pt x="6400" y="448"/>
                  <a:pt x="6400" y="100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56" name="Freeform 79"/>
          <p:cNvSpPr>
            <a:spLocks/>
          </p:cNvSpPr>
          <p:nvPr/>
        </p:nvSpPr>
        <p:spPr bwMode="auto">
          <a:xfrm>
            <a:off x="4210051" y="4083050"/>
            <a:ext cx="252413" cy="450850"/>
          </a:xfrm>
          <a:custGeom>
            <a:avLst/>
            <a:gdLst>
              <a:gd name="T0" fmla="*/ 2147483647 w 116"/>
              <a:gd name="T1" fmla="*/ 2147483647 h 219"/>
              <a:gd name="T2" fmla="*/ 0 w 116"/>
              <a:gd name="T3" fmla="*/ 2147483647 h 219"/>
              <a:gd name="T4" fmla="*/ 2147483647 w 116"/>
              <a:gd name="T5" fmla="*/ 0 h 219"/>
              <a:gd name="T6" fmla="*/ 0 60000 65536"/>
              <a:gd name="T7" fmla="*/ 0 60000 65536"/>
              <a:gd name="T8" fmla="*/ 0 60000 65536"/>
              <a:gd name="T9" fmla="*/ 0 w 116"/>
              <a:gd name="T10" fmla="*/ 0 h 219"/>
              <a:gd name="T11" fmla="*/ 116 w 116"/>
              <a:gd name="T12" fmla="*/ 219 h 219"/>
            </a:gdLst>
            <a:ahLst/>
            <a:cxnLst>
              <a:cxn ang="T6">
                <a:pos x="T0" y="T1"/>
              </a:cxn>
              <a:cxn ang="T7">
                <a:pos x="T2" y="T3"/>
              </a:cxn>
              <a:cxn ang="T8">
                <a:pos x="T4" y="T5"/>
              </a:cxn>
            </a:cxnLst>
            <a:rect l="T9" t="T10" r="T11" b="T12"/>
            <a:pathLst>
              <a:path w="116" h="219">
                <a:moveTo>
                  <a:pt x="116" y="219"/>
                </a:moveTo>
                <a:cubicBezTo>
                  <a:pt x="52" y="219"/>
                  <a:pt x="0" y="170"/>
                  <a:pt x="0" y="110"/>
                </a:cubicBezTo>
                <a:cubicBezTo>
                  <a:pt x="0" y="49"/>
                  <a:pt x="52" y="0"/>
                  <a:pt x="116"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5157" name="Rectangle 80"/>
          <p:cNvSpPr>
            <a:spLocks noChangeArrowheads="1"/>
          </p:cNvSpPr>
          <p:nvPr/>
        </p:nvSpPr>
        <p:spPr bwMode="auto">
          <a:xfrm>
            <a:off x="3257550" y="4210051"/>
            <a:ext cx="1070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Candara" panose="020E0502030303020204" pitchFamily="34" charset="0"/>
              </a:rPr>
              <a:t>Applications</a:t>
            </a:r>
            <a:endParaRPr lang="en-US" sz="1600">
              <a:latin typeface="Candara" panose="020E0502030303020204" pitchFamily="34" charset="0"/>
            </a:endParaRPr>
          </a:p>
        </p:txBody>
      </p:sp>
      <p:sp>
        <p:nvSpPr>
          <p:cNvPr id="5158" name="Line 81"/>
          <p:cNvSpPr>
            <a:spLocks noChangeShapeType="1"/>
          </p:cNvSpPr>
          <p:nvPr/>
        </p:nvSpPr>
        <p:spPr bwMode="auto">
          <a:xfrm>
            <a:off x="4824414" y="4249738"/>
            <a:ext cx="25669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59" name="Line 82"/>
          <p:cNvSpPr>
            <a:spLocks noChangeShapeType="1"/>
          </p:cNvSpPr>
          <p:nvPr/>
        </p:nvSpPr>
        <p:spPr bwMode="auto">
          <a:xfrm flipH="1">
            <a:off x="4800600" y="4343400"/>
            <a:ext cx="2590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60" name="AutoShape 83"/>
          <p:cNvSpPr>
            <a:spLocks noChangeArrowheads="1"/>
          </p:cNvSpPr>
          <p:nvPr/>
        </p:nvSpPr>
        <p:spPr bwMode="auto">
          <a:xfrm>
            <a:off x="5462588" y="3065463"/>
            <a:ext cx="1473200" cy="576262"/>
          </a:xfrm>
          <a:prstGeom prst="irregularSeal1">
            <a:avLst/>
          </a:prstGeom>
          <a:solidFill>
            <a:srgbClr val="EAEAEA"/>
          </a:solidFill>
          <a:ln w="9525">
            <a:solidFill>
              <a:schemeClr val="tx1"/>
            </a:solidFill>
            <a:miter lim="800000"/>
            <a:headEnd/>
            <a:tailEnd/>
          </a:ln>
        </p:spPr>
        <p:txBody>
          <a:bodyPr wrap="none" anchor="ctr"/>
          <a:lstStyle/>
          <a:p>
            <a:pPr algn="ctr"/>
            <a:r>
              <a:rPr lang="en-US" sz="1600">
                <a:latin typeface="Candara" panose="020E0502030303020204" pitchFamily="34" charset="0"/>
              </a:rPr>
              <a:t>Internet</a:t>
            </a:r>
          </a:p>
        </p:txBody>
      </p:sp>
      <p:sp>
        <p:nvSpPr>
          <p:cNvPr id="5161" name="Text Box 84"/>
          <p:cNvSpPr txBox="1">
            <a:spLocks noChangeArrowheads="1"/>
          </p:cNvSpPr>
          <p:nvPr/>
        </p:nvSpPr>
        <p:spPr bwMode="auto">
          <a:xfrm>
            <a:off x="8710614" y="2039938"/>
            <a:ext cx="19573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eaLnBrk="1" hangingPunct="1"/>
            <a:r>
              <a:rPr lang="en-US" sz="1600" b="0" dirty="0">
                <a:latin typeface="Candara" panose="020E0502030303020204" pitchFamily="34" charset="0"/>
              </a:rPr>
              <a:t>Service</a:t>
            </a:r>
          </a:p>
          <a:p>
            <a:pPr eaLnBrk="1" hangingPunct="1"/>
            <a:r>
              <a:rPr lang="en-US" sz="1600" b="0" dirty="0">
                <a:latin typeface="Candara" panose="020E0502030303020204" pitchFamily="34" charset="0"/>
              </a:rPr>
              <a:t>Development </a:t>
            </a:r>
            <a:r>
              <a:rPr lang="en-US" sz="1600" b="0" dirty="0" err="1">
                <a:latin typeface="Candara" panose="020E0502030303020204" pitchFamily="34" charset="0"/>
              </a:rPr>
              <a:t>Envir</a:t>
            </a:r>
            <a:r>
              <a:rPr lang="en-US" sz="1600" b="0" dirty="0">
                <a:latin typeface="Candara" panose="020E0502030303020204" pitchFamily="34" charset="0"/>
              </a:rPr>
              <a:t>:</a:t>
            </a:r>
          </a:p>
          <a:p>
            <a:pPr eaLnBrk="1" hangingPunct="1"/>
            <a:r>
              <a:rPr lang="en-US" sz="1600" b="0" dirty="0">
                <a:latin typeface="Candara" panose="020E0502030303020204" pitchFamily="34" charset="0"/>
              </a:rPr>
              <a:t>Visual Studio, </a:t>
            </a:r>
            <a:br>
              <a:rPr lang="en-US" sz="1600" b="0" dirty="0">
                <a:latin typeface="Candara" panose="020E0502030303020204" pitchFamily="34" charset="0"/>
              </a:rPr>
            </a:br>
            <a:r>
              <a:rPr lang="en-US" sz="1600" b="0" dirty="0">
                <a:latin typeface="Candara" panose="020E0502030303020204" pitchFamily="34" charset="0"/>
              </a:rPr>
              <a:t>Flask, Django</a:t>
            </a:r>
          </a:p>
          <a:p>
            <a:pPr eaLnBrk="1" hangingPunct="1"/>
            <a:r>
              <a:rPr lang="en-US" sz="1600" b="0" dirty="0">
                <a:latin typeface="Candara" panose="020E0502030303020204" pitchFamily="34" charset="0"/>
              </a:rPr>
              <a:t>Java EE / Eclipse / NetBeans</a:t>
            </a:r>
          </a:p>
        </p:txBody>
      </p:sp>
      <p:sp>
        <p:nvSpPr>
          <p:cNvPr id="5162" name="Text Box 85"/>
          <p:cNvSpPr txBox="1">
            <a:spLocks noChangeArrowheads="1"/>
          </p:cNvSpPr>
          <p:nvPr/>
        </p:nvSpPr>
        <p:spPr bwMode="auto">
          <a:xfrm>
            <a:off x="8815389" y="762001"/>
            <a:ext cx="137249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eaLnBrk="1" hangingPunct="1"/>
            <a:r>
              <a:rPr lang="en-US" sz="1600" b="0" dirty="0">
                <a:latin typeface="Candara" panose="020E0502030303020204" pitchFamily="34" charset="0"/>
              </a:rPr>
              <a:t>Programming</a:t>
            </a:r>
          </a:p>
          <a:p>
            <a:pPr eaLnBrk="1" hangingPunct="1"/>
            <a:r>
              <a:rPr lang="en-US" sz="1600" b="0" dirty="0">
                <a:latin typeface="Candara" panose="020E0502030303020204" pitchFamily="34" charset="0"/>
              </a:rPr>
              <a:t>languages:</a:t>
            </a:r>
          </a:p>
          <a:p>
            <a:pPr eaLnBrk="1" hangingPunct="1"/>
            <a:r>
              <a:rPr lang="en-US" sz="1600" b="0" dirty="0">
                <a:latin typeface="Candara" panose="020E0502030303020204" pitchFamily="34" charset="0"/>
              </a:rPr>
              <a:t>C++, C#</a:t>
            </a:r>
          </a:p>
          <a:p>
            <a:pPr eaLnBrk="1" hangingPunct="1"/>
            <a:r>
              <a:rPr lang="en-US" sz="1600" b="0" dirty="0">
                <a:latin typeface="Candara" panose="020E0502030303020204" pitchFamily="34" charset="0"/>
              </a:rPr>
              <a:t>Java, Python</a:t>
            </a:r>
          </a:p>
        </p:txBody>
      </p:sp>
      <p:sp>
        <p:nvSpPr>
          <p:cNvPr id="5163" name="Line 86"/>
          <p:cNvSpPr>
            <a:spLocks noChangeShapeType="1"/>
          </p:cNvSpPr>
          <p:nvPr/>
        </p:nvSpPr>
        <p:spPr bwMode="auto">
          <a:xfrm flipV="1">
            <a:off x="8677275" y="3513138"/>
            <a:ext cx="152400" cy="22860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64" name="Line 87"/>
          <p:cNvSpPr>
            <a:spLocks noChangeShapeType="1"/>
          </p:cNvSpPr>
          <p:nvPr/>
        </p:nvSpPr>
        <p:spPr bwMode="auto">
          <a:xfrm flipH="1">
            <a:off x="9131300" y="1814514"/>
            <a:ext cx="0" cy="2952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65" name="Text Box 88"/>
          <p:cNvSpPr txBox="1">
            <a:spLocks noChangeArrowheads="1"/>
          </p:cNvSpPr>
          <p:nvPr/>
        </p:nvSpPr>
        <p:spPr bwMode="auto">
          <a:xfrm>
            <a:off x="1581150" y="4889501"/>
            <a:ext cx="48196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algn="ctr" eaLnBrk="1" hangingPunct="1"/>
            <a:r>
              <a:rPr lang="en-US" sz="1600" b="0" dirty="0">
                <a:latin typeface="Candara" panose="020E0502030303020204" pitchFamily="34" charset="0"/>
              </a:rPr>
              <a:t>Application development platforms</a:t>
            </a:r>
          </a:p>
          <a:p>
            <a:pPr algn="ctr" eaLnBrk="1" hangingPunct="1"/>
            <a:r>
              <a:rPr lang="en-US" sz="1600" b="0" dirty="0">
                <a:latin typeface="Candara" panose="020E0502030303020204" pitchFamily="34" charset="0"/>
              </a:rPr>
              <a:t>Specification languages VS, WebSphere, SCA/SDO, WF, WSFL, BPEL, Django for composition, code generation, in addition to use programming languages</a:t>
            </a:r>
          </a:p>
        </p:txBody>
      </p:sp>
      <p:sp>
        <p:nvSpPr>
          <p:cNvPr id="5166" name="Text Box 89"/>
          <p:cNvSpPr txBox="1">
            <a:spLocks noChangeArrowheads="1"/>
          </p:cNvSpPr>
          <p:nvPr/>
        </p:nvSpPr>
        <p:spPr bwMode="auto">
          <a:xfrm>
            <a:off x="2766813" y="1597026"/>
            <a:ext cx="19575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algn="r" eaLnBrk="1" hangingPunct="1"/>
            <a:r>
              <a:rPr lang="en-US" sz="1600" b="0" dirty="0">
                <a:latin typeface="Candara" panose="020E0502030303020204" pitchFamily="34" charset="0"/>
              </a:rPr>
              <a:t>Directory of services</a:t>
            </a:r>
          </a:p>
          <a:p>
            <a:pPr algn="r" eaLnBrk="1" hangingPunct="1"/>
            <a:r>
              <a:rPr lang="en-US" sz="1600" b="0" dirty="0">
                <a:latin typeface="Candara" panose="020E0502030303020204" pitchFamily="34" charset="0"/>
              </a:rPr>
              <a:t>UDDI / WSDL / SOAP</a:t>
            </a:r>
          </a:p>
          <a:p>
            <a:pPr algn="r" eaLnBrk="1" hangingPunct="1"/>
            <a:r>
              <a:rPr lang="en-US" sz="1600" b="0" dirty="0">
                <a:latin typeface="Candara" panose="020E0502030303020204" pitchFamily="34" charset="0"/>
              </a:rPr>
              <a:t>ebXML, RDF/S, OWL</a:t>
            </a:r>
          </a:p>
          <a:p>
            <a:pPr algn="r" eaLnBrk="1" hangingPunct="1"/>
            <a:r>
              <a:rPr lang="en-US" sz="1600" b="0" dirty="0">
                <a:latin typeface="Candara" panose="020E0502030303020204" pitchFamily="34" charset="0"/>
              </a:rPr>
              <a:t>Ontology</a:t>
            </a:r>
          </a:p>
        </p:txBody>
      </p:sp>
      <p:sp>
        <p:nvSpPr>
          <p:cNvPr id="5167" name="Line 90"/>
          <p:cNvSpPr>
            <a:spLocks noChangeShapeType="1"/>
          </p:cNvSpPr>
          <p:nvPr/>
        </p:nvSpPr>
        <p:spPr bwMode="auto">
          <a:xfrm flipH="1" flipV="1">
            <a:off x="4648201" y="2133600"/>
            <a:ext cx="392113" cy="24130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68" name="Line 91"/>
          <p:cNvSpPr>
            <a:spLocks noChangeShapeType="1"/>
          </p:cNvSpPr>
          <p:nvPr/>
        </p:nvSpPr>
        <p:spPr bwMode="auto">
          <a:xfrm flipH="1" flipV="1">
            <a:off x="4724401" y="2514601"/>
            <a:ext cx="315913" cy="155575"/>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69" name="Line 92"/>
          <p:cNvSpPr>
            <a:spLocks noChangeShapeType="1"/>
          </p:cNvSpPr>
          <p:nvPr/>
        </p:nvSpPr>
        <p:spPr bwMode="auto">
          <a:xfrm flipH="1">
            <a:off x="9551988" y="1814514"/>
            <a:ext cx="0" cy="2952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70" name="Text Box 93"/>
          <p:cNvSpPr txBox="1">
            <a:spLocks noChangeArrowheads="1"/>
          </p:cNvSpPr>
          <p:nvPr/>
        </p:nvSpPr>
        <p:spPr bwMode="auto">
          <a:xfrm>
            <a:off x="6812173" y="4889501"/>
            <a:ext cx="304282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algn="ctr" eaLnBrk="1" hangingPunct="1"/>
            <a:r>
              <a:rPr lang="en-US" sz="1600" b="0" dirty="0">
                <a:latin typeface="Candara" panose="020E0502030303020204" pitchFamily="34" charset="0"/>
              </a:rPr>
              <a:t>Using Web Service standards:</a:t>
            </a:r>
          </a:p>
          <a:p>
            <a:pPr algn="ctr" eaLnBrk="1" hangingPunct="1"/>
            <a:r>
              <a:rPr lang="en-US" sz="1600" b="0" dirty="0">
                <a:latin typeface="Candara" panose="020E0502030303020204" pitchFamily="34" charset="0"/>
              </a:rPr>
              <a:t>XML, WSDL, RDF, OWL, ontology</a:t>
            </a:r>
          </a:p>
        </p:txBody>
      </p:sp>
      <p:sp>
        <p:nvSpPr>
          <p:cNvPr id="5171" name="Line 94"/>
          <p:cNvSpPr>
            <a:spLocks noChangeShapeType="1"/>
          </p:cNvSpPr>
          <p:nvPr/>
        </p:nvSpPr>
        <p:spPr bwMode="auto">
          <a:xfrm flipV="1">
            <a:off x="8002588" y="4643438"/>
            <a:ext cx="0" cy="29686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72" name="Line 95"/>
          <p:cNvSpPr>
            <a:spLocks noChangeShapeType="1"/>
          </p:cNvSpPr>
          <p:nvPr/>
        </p:nvSpPr>
        <p:spPr bwMode="auto">
          <a:xfrm flipV="1">
            <a:off x="8529638" y="4643438"/>
            <a:ext cx="0" cy="29686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76" name="Line 105"/>
          <p:cNvSpPr>
            <a:spLocks noChangeShapeType="1"/>
          </p:cNvSpPr>
          <p:nvPr/>
        </p:nvSpPr>
        <p:spPr bwMode="auto">
          <a:xfrm flipV="1">
            <a:off x="3605213" y="4643438"/>
            <a:ext cx="0" cy="29686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77" name="Line 106"/>
          <p:cNvSpPr>
            <a:spLocks noChangeShapeType="1"/>
          </p:cNvSpPr>
          <p:nvPr/>
        </p:nvSpPr>
        <p:spPr bwMode="auto">
          <a:xfrm flipV="1">
            <a:off x="4132263" y="4643438"/>
            <a:ext cx="0" cy="29686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78" name="Line 107"/>
          <p:cNvSpPr>
            <a:spLocks noChangeShapeType="1"/>
          </p:cNvSpPr>
          <p:nvPr/>
        </p:nvSpPr>
        <p:spPr bwMode="auto">
          <a:xfrm flipV="1">
            <a:off x="8982075" y="3513138"/>
            <a:ext cx="152400" cy="22860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5179" name="Text Box 109"/>
          <p:cNvSpPr txBox="1">
            <a:spLocks noChangeArrowheads="1"/>
          </p:cNvSpPr>
          <p:nvPr/>
        </p:nvSpPr>
        <p:spPr bwMode="auto">
          <a:xfrm>
            <a:off x="2215581" y="3924107"/>
            <a:ext cx="8386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sz="1600" b="0" dirty="0">
                <a:solidFill>
                  <a:srgbClr val="0033CC"/>
                </a:solidFill>
                <a:latin typeface="Candara" panose="020E0502030303020204" pitchFamily="34" charset="0"/>
              </a:rPr>
              <a:t>(6) </a:t>
            </a:r>
            <a:br>
              <a:rPr lang="en-US" sz="1600" b="0" dirty="0">
                <a:solidFill>
                  <a:srgbClr val="0033CC"/>
                </a:solidFill>
                <a:latin typeface="Candara" panose="020E0502030303020204" pitchFamily="34" charset="0"/>
              </a:rPr>
            </a:br>
            <a:r>
              <a:rPr lang="en-US" sz="1600" b="0" dirty="0">
                <a:solidFill>
                  <a:srgbClr val="0033CC"/>
                </a:solidFill>
                <a:latin typeface="Candara" panose="020E0502030303020204" pitchFamily="34" charset="0"/>
              </a:rPr>
              <a:t>Binding</a:t>
            </a:r>
          </a:p>
        </p:txBody>
      </p:sp>
    </p:spTree>
    <p:extLst>
      <p:ext uri="{BB962C8B-B14F-4D97-AF65-F5344CB8AC3E}">
        <p14:creationId xmlns:p14="http://schemas.microsoft.com/office/powerpoint/2010/main" val="3087480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6"/>
                                        </p:tgtEl>
                                        <p:attrNameLst>
                                          <p:attrName>style.visibility</p:attrName>
                                        </p:attrNameLst>
                                      </p:cBhvr>
                                      <p:to>
                                        <p:strVal val="visible"/>
                                      </p:to>
                                    </p:set>
                                    <p:animEffect transition="in" filter="wipe(left)">
                                      <p:cBhvr>
                                        <p:cTn id="7" dur="500"/>
                                        <p:tgtEl>
                                          <p:spTgt spid="51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67"/>
                                        </p:tgtEl>
                                        <p:attrNameLst>
                                          <p:attrName>style.visibility</p:attrName>
                                        </p:attrNameLst>
                                      </p:cBhvr>
                                      <p:to>
                                        <p:strVal val="visible"/>
                                      </p:to>
                                    </p:set>
                                    <p:animEffect transition="in" filter="wipe(left)">
                                      <p:cBhvr>
                                        <p:cTn id="10" dur="500"/>
                                        <p:tgtEl>
                                          <p:spTgt spid="516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168"/>
                                        </p:tgtEl>
                                        <p:attrNameLst>
                                          <p:attrName>style.visibility</p:attrName>
                                        </p:attrNameLst>
                                      </p:cBhvr>
                                      <p:to>
                                        <p:strVal val="visible"/>
                                      </p:to>
                                    </p:set>
                                    <p:animEffect transition="in" filter="wipe(left)">
                                      <p:cBhvr>
                                        <p:cTn id="13" dur="500"/>
                                        <p:tgtEl>
                                          <p:spTgt spid="516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165"/>
                                        </p:tgtEl>
                                        <p:attrNameLst>
                                          <p:attrName>style.visibility</p:attrName>
                                        </p:attrNameLst>
                                      </p:cBhvr>
                                      <p:to>
                                        <p:strVal val="visible"/>
                                      </p:to>
                                    </p:set>
                                    <p:animEffect transition="in" filter="wipe(down)">
                                      <p:cBhvr>
                                        <p:cTn id="18" dur="500"/>
                                        <p:tgtEl>
                                          <p:spTgt spid="5165"/>
                                        </p:tgtEl>
                                      </p:cBhvr>
                                    </p:animEffect>
                                  </p:childTnLst>
                                </p:cTn>
                              </p:par>
                              <p:par>
                                <p:cTn id="19" presetID="22" presetClass="entr" presetSubtype="4" fill="hold" grpId="0" nodeType="withEffect">
                                  <p:stCondLst>
                                    <p:cond delay="1000"/>
                                  </p:stCondLst>
                                  <p:childTnLst>
                                    <p:set>
                                      <p:cBhvr>
                                        <p:cTn id="20" dur="1" fill="hold">
                                          <p:stCondLst>
                                            <p:cond delay="0"/>
                                          </p:stCondLst>
                                        </p:cTn>
                                        <p:tgtEl>
                                          <p:spTgt spid="5176"/>
                                        </p:tgtEl>
                                        <p:attrNameLst>
                                          <p:attrName>style.visibility</p:attrName>
                                        </p:attrNameLst>
                                      </p:cBhvr>
                                      <p:to>
                                        <p:strVal val="visible"/>
                                      </p:to>
                                    </p:set>
                                    <p:animEffect transition="in" filter="wipe(down)">
                                      <p:cBhvr>
                                        <p:cTn id="21" dur="1000"/>
                                        <p:tgtEl>
                                          <p:spTgt spid="5176"/>
                                        </p:tgtEl>
                                      </p:cBhvr>
                                    </p:animEffect>
                                  </p:childTnLst>
                                </p:cTn>
                              </p:par>
                              <p:par>
                                <p:cTn id="22" presetID="22" presetClass="entr" presetSubtype="4" fill="hold" grpId="0" nodeType="withEffect">
                                  <p:stCondLst>
                                    <p:cond delay="1000"/>
                                  </p:stCondLst>
                                  <p:childTnLst>
                                    <p:set>
                                      <p:cBhvr>
                                        <p:cTn id="23" dur="1" fill="hold">
                                          <p:stCondLst>
                                            <p:cond delay="0"/>
                                          </p:stCondLst>
                                        </p:cTn>
                                        <p:tgtEl>
                                          <p:spTgt spid="5177"/>
                                        </p:tgtEl>
                                        <p:attrNameLst>
                                          <p:attrName>style.visibility</p:attrName>
                                        </p:attrNameLst>
                                      </p:cBhvr>
                                      <p:to>
                                        <p:strVal val="visible"/>
                                      </p:to>
                                    </p:set>
                                    <p:animEffect transition="in" filter="wipe(down)">
                                      <p:cBhvr>
                                        <p:cTn id="24" dur="1000"/>
                                        <p:tgtEl>
                                          <p:spTgt spid="5177"/>
                                        </p:tgtEl>
                                      </p:cBhvr>
                                    </p:animEffect>
                                  </p:childTnLst>
                                </p:cTn>
                              </p:par>
                            </p:childTnLst>
                          </p:cTn>
                        </p:par>
                        <p:par>
                          <p:cTn id="25" fill="hold">
                            <p:stCondLst>
                              <p:cond delay="2000"/>
                            </p:stCondLst>
                            <p:childTnLst>
                              <p:par>
                                <p:cTn id="26" presetID="22" presetClass="entr" presetSubtype="8" fill="hold" grpId="0" nodeType="afterEffect">
                                  <p:stCondLst>
                                    <p:cond delay="1000"/>
                                  </p:stCondLst>
                                  <p:childTnLst>
                                    <p:set>
                                      <p:cBhvr>
                                        <p:cTn id="27" dur="1" fill="hold">
                                          <p:stCondLst>
                                            <p:cond delay="0"/>
                                          </p:stCondLst>
                                        </p:cTn>
                                        <p:tgtEl>
                                          <p:spTgt spid="5124"/>
                                        </p:tgtEl>
                                        <p:attrNameLst>
                                          <p:attrName>style.visibility</p:attrName>
                                        </p:attrNameLst>
                                      </p:cBhvr>
                                      <p:to>
                                        <p:strVal val="visible"/>
                                      </p:to>
                                    </p:set>
                                    <p:animEffect transition="in" filter="wipe(left)">
                                      <p:cBhvr>
                                        <p:cTn id="28" dur="1000"/>
                                        <p:tgtEl>
                                          <p:spTgt spid="5124"/>
                                        </p:tgtEl>
                                      </p:cBhvr>
                                    </p:animEffect>
                                  </p:childTnLst>
                                </p:cTn>
                              </p:par>
                            </p:childTnLst>
                          </p:cTn>
                        </p:par>
                        <p:par>
                          <p:cTn id="29" fill="hold">
                            <p:stCondLst>
                              <p:cond delay="4000"/>
                            </p:stCondLst>
                            <p:childTnLst>
                              <p:par>
                                <p:cTn id="30" presetID="22" presetClass="entr" presetSubtype="8" fill="hold" grpId="0" nodeType="afterEffect">
                                  <p:stCondLst>
                                    <p:cond delay="1000"/>
                                  </p:stCondLst>
                                  <p:childTnLst>
                                    <p:set>
                                      <p:cBhvr>
                                        <p:cTn id="31" dur="1" fill="hold">
                                          <p:stCondLst>
                                            <p:cond delay="0"/>
                                          </p:stCondLst>
                                        </p:cTn>
                                        <p:tgtEl>
                                          <p:spTgt spid="5180"/>
                                        </p:tgtEl>
                                        <p:attrNameLst>
                                          <p:attrName>style.visibility</p:attrName>
                                        </p:attrNameLst>
                                      </p:cBhvr>
                                      <p:to>
                                        <p:strVal val="visible"/>
                                      </p:to>
                                    </p:set>
                                    <p:animEffect transition="in" filter="wipe(left)">
                                      <p:cBhvr>
                                        <p:cTn id="32" dur="1000"/>
                                        <p:tgtEl>
                                          <p:spTgt spid="5180"/>
                                        </p:tgtEl>
                                      </p:cBhvr>
                                    </p:animEffect>
                                  </p:childTnLst>
                                </p:cTn>
                              </p:par>
                            </p:childTnLst>
                          </p:cTn>
                        </p:par>
                        <p:par>
                          <p:cTn id="33" fill="hold">
                            <p:stCondLst>
                              <p:cond delay="6000"/>
                            </p:stCondLst>
                            <p:childTnLst>
                              <p:par>
                                <p:cTn id="34" presetID="22" presetClass="entr" presetSubtype="8" fill="hold" grpId="0" nodeType="afterEffect">
                                  <p:stCondLst>
                                    <p:cond delay="1000"/>
                                  </p:stCondLst>
                                  <p:childTnLst>
                                    <p:set>
                                      <p:cBhvr>
                                        <p:cTn id="35" dur="1" fill="hold">
                                          <p:stCondLst>
                                            <p:cond delay="0"/>
                                          </p:stCondLst>
                                        </p:cTn>
                                        <p:tgtEl>
                                          <p:spTgt spid="5127"/>
                                        </p:tgtEl>
                                        <p:attrNameLst>
                                          <p:attrName>style.visibility</p:attrName>
                                        </p:attrNameLst>
                                      </p:cBhvr>
                                      <p:to>
                                        <p:strVal val="visible"/>
                                      </p:to>
                                    </p:set>
                                    <p:animEffect transition="in" filter="wipe(left)">
                                      <p:cBhvr>
                                        <p:cTn id="36" dur="1000"/>
                                        <p:tgtEl>
                                          <p:spTgt spid="5127"/>
                                        </p:tgtEl>
                                      </p:cBhvr>
                                    </p:animEffect>
                                  </p:childTnLst>
                                </p:cTn>
                              </p:par>
                            </p:childTnLst>
                          </p:cTn>
                        </p:par>
                        <p:par>
                          <p:cTn id="37" fill="hold">
                            <p:stCondLst>
                              <p:cond delay="8000"/>
                            </p:stCondLst>
                            <p:childTnLst>
                              <p:par>
                                <p:cTn id="38" presetID="22" presetClass="entr" presetSubtype="8" fill="hold" grpId="0" nodeType="afterEffect">
                                  <p:stCondLst>
                                    <p:cond delay="1000"/>
                                  </p:stCondLst>
                                  <p:childTnLst>
                                    <p:set>
                                      <p:cBhvr>
                                        <p:cTn id="39" dur="1" fill="hold">
                                          <p:stCondLst>
                                            <p:cond delay="0"/>
                                          </p:stCondLst>
                                        </p:cTn>
                                        <p:tgtEl>
                                          <p:spTgt spid="5126"/>
                                        </p:tgtEl>
                                        <p:attrNameLst>
                                          <p:attrName>style.visibility</p:attrName>
                                        </p:attrNameLst>
                                      </p:cBhvr>
                                      <p:to>
                                        <p:strVal val="visible"/>
                                      </p:to>
                                    </p:set>
                                    <p:animEffect transition="in" filter="wipe(left)">
                                      <p:cBhvr>
                                        <p:cTn id="40" dur="1000"/>
                                        <p:tgtEl>
                                          <p:spTgt spid="5126"/>
                                        </p:tgtEl>
                                      </p:cBhvr>
                                    </p:animEffect>
                                  </p:childTnLst>
                                </p:cTn>
                              </p:par>
                            </p:childTnLst>
                          </p:cTn>
                        </p:par>
                        <p:par>
                          <p:cTn id="41" fill="hold">
                            <p:stCondLst>
                              <p:cond delay="10000"/>
                            </p:stCondLst>
                            <p:childTnLst>
                              <p:par>
                                <p:cTn id="42" presetID="22" presetClass="entr" presetSubtype="8" fill="hold" grpId="0" nodeType="afterEffect">
                                  <p:stCondLst>
                                    <p:cond delay="1000"/>
                                  </p:stCondLst>
                                  <p:childTnLst>
                                    <p:set>
                                      <p:cBhvr>
                                        <p:cTn id="43" dur="1" fill="hold">
                                          <p:stCondLst>
                                            <p:cond delay="0"/>
                                          </p:stCondLst>
                                        </p:cTn>
                                        <p:tgtEl>
                                          <p:spTgt spid="5128"/>
                                        </p:tgtEl>
                                        <p:attrNameLst>
                                          <p:attrName>style.visibility</p:attrName>
                                        </p:attrNameLst>
                                      </p:cBhvr>
                                      <p:to>
                                        <p:strVal val="visible"/>
                                      </p:to>
                                    </p:set>
                                    <p:animEffect transition="in" filter="wipe(left)">
                                      <p:cBhvr>
                                        <p:cTn id="44" dur="1000"/>
                                        <p:tgtEl>
                                          <p:spTgt spid="5128"/>
                                        </p:tgtEl>
                                      </p:cBhvr>
                                    </p:animEffect>
                                  </p:childTnLst>
                                </p:cTn>
                              </p:par>
                            </p:childTnLst>
                          </p:cTn>
                        </p:par>
                        <p:par>
                          <p:cTn id="45" fill="hold">
                            <p:stCondLst>
                              <p:cond delay="12000"/>
                            </p:stCondLst>
                            <p:childTnLst>
                              <p:par>
                                <p:cTn id="46" presetID="22" presetClass="entr" presetSubtype="8" fill="hold" grpId="0" nodeType="afterEffect">
                                  <p:stCondLst>
                                    <p:cond delay="1000"/>
                                  </p:stCondLst>
                                  <p:childTnLst>
                                    <p:set>
                                      <p:cBhvr>
                                        <p:cTn id="47" dur="1" fill="hold">
                                          <p:stCondLst>
                                            <p:cond delay="0"/>
                                          </p:stCondLst>
                                        </p:cTn>
                                        <p:tgtEl>
                                          <p:spTgt spid="5179"/>
                                        </p:tgtEl>
                                        <p:attrNameLst>
                                          <p:attrName>style.visibility</p:attrName>
                                        </p:attrNameLst>
                                      </p:cBhvr>
                                      <p:to>
                                        <p:strVal val="visible"/>
                                      </p:to>
                                    </p:set>
                                    <p:animEffect transition="in" filter="wipe(left)">
                                      <p:cBhvr>
                                        <p:cTn id="48" dur="1000"/>
                                        <p:tgtEl>
                                          <p:spTgt spid="5179"/>
                                        </p:tgtEl>
                                      </p:cBhvr>
                                    </p:animEffect>
                                  </p:childTnLst>
                                </p:cTn>
                              </p:par>
                            </p:childTnLst>
                          </p:cTn>
                        </p:par>
                        <p:par>
                          <p:cTn id="49" fill="hold">
                            <p:stCondLst>
                              <p:cond delay="14000"/>
                            </p:stCondLst>
                            <p:childTnLst>
                              <p:par>
                                <p:cTn id="50" presetID="22" presetClass="entr" presetSubtype="8" fill="hold" grpId="0" nodeType="afterEffect">
                                  <p:stCondLst>
                                    <p:cond delay="1000"/>
                                  </p:stCondLst>
                                  <p:childTnLst>
                                    <p:set>
                                      <p:cBhvr>
                                        <p:cTn id="51" dur="1" fill="hold">
                                          <p:stCondLst>
                                            <p:cond delay="0"/>
                                          </p:stCondLst>
                                        </p:cTn>
                                        <p:tgtEl>
                                          <p:spTgt spid="5141"/>
                                        </p:tgtEl>
                                        <p:attrNameLst>
                                          <p:attrName>style.visibility</p:attrName>
                                        </p:attrNameLst>
                                      </p:cBhvr>
                                      <p:to>
                                        <p:strVal val="visible"/>
                                      </p:to>
                                    </p:set>
                                    <p:animEffect transition="in" filter="wipe(left)">
                                      <p:cBhvr>
                                        <p:cTn id="52" dur="1000"/>
                                        <p:tgtEl>
                                          <p:spTgt spid="5141"/>
                                        </p:tgtEl>
                                      </p:cBhvr>
                                    </p:animEffect>
                                  </p:childTnLst>
                                </p:cTn>
                              </p:par>
                            </p:childTnLst>
                          </p:cTn>
                        </p:par>
                        <p:par>
                          <p:cTn id="53" fill="hold">
                            <p:stCondLst>
                              <p:cond delay="16000"/>
                            </p:stCondLst>
                            <p:childTnLst>
                              <p:par>
                                <p:cTn id="54" presetID="22" presetClass="entr" presetSubtype="8" fill="hold" grpId="0" nodeType="afterEffect">
                                  <p:stCondLst>
                                    <p:cond delay="1000"/>
                                  </p:stCondLst>
                                  <p:childTnLst>
                                    <p:set>
                                      <p:cBhvr>
                                        <p:cTn id="55" dur="1" fill="hold">
                                          <p:stCondLst>
                                            <p:cond delay="0"/>
                                          </p:stCondLst>
                                        </p:cTn>
                                        <p:tgtEl>
                                          <p:spTgt spid="5143"/>
                                        </p:tgtEl>
                                        <p:attrNameLst>
                                          <p:attrName>style.visibility</p:attrName>
                                        </p:attrNameLst>
                                      </p:cBhvr>
                                      <p:to>
                                        <p:strVal val="visible"/>
                                      </p:to>
                                    </p:set>
                                    <p:animEffect transition="in" filter="wipe(left)">
                                      <p:cBhvr>
                                        <p:cTn id="56" dur="1000"/>
                                        <p:tgtEl>
                                          <p:spTgt spid="5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80" grpId="0"/>
      <p:bldP spid="5126" grpId="0" animBg="1"/>
      <p:bldP spid="5127" grpId="0"/>
      <p:bldP spid="5128" grpId="0"/>
      <p:bldP spid="5141" grpId="0"/>
      <p:bldP spid="5143" grpId="0"/>
      <p:bldP spid="5165" grpId="0"/>
      <p:bldP spid="5166" grpId="0"/>
      <p:bldP spid="5167" grpId="0" animBg="1"/>
      <p:bldP spid="5168" grpId="0" animBg="1"/>
      <p:bldP spid="5176" grpId="0" animBg="1"/>
      <p:bldP spid="5177" grpId="0" animBg="1"/>
      <p:bldP spid="51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4"/>
          <p:cNvSpPr>
            <a:spLocks noChangeArrowheads="1"/>
          </p:cNvSpPr>
          <p:nvPr/>
        </p:nvSpPr>
        <p:spPr bwMode="auto">
          <a:xfrm>
            <a:off x="1828800" y="2402920"/>
            <a:ext cx="7696200" cy="36576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eaLnBrk="0" hangingPunct="0"/>
            <a:endParaRPr lang="zh-CN" altLang="en-US" sz="4000">
              <a:latin typeface="Candara" panose="020E0502030303020204" pitchFamily="34" charset="0"/>
              <a:ea typeface="宋体" pitchFamily="2" charset="-122"/>
            </a:endParaRPr>
          </a:p>
        </p:txBody>
      </p:sp>
      <p:sp>
        <p:nvSpPr>
          <p:cNvPr id="13314" name="Slide Number Placeholder 5"/>
          <p:cNvSpPr>
            <a:spLocks noGrp="1"/>
          </p:cNvSpPr>
          <p:nvPr>
            <p:ph type="sldNum" sz="quarter" idx="12"/>
          </p:nvPr>
        </p:nvSpPr>
        <p:spPr/>
        <p:txBody>
          <a:bodyPr/>
          <a:lstStyle/>
          <a:p>
            <a:pPr>
              <a:defRPr/>
            </a:pPr>
            <a:fld id="{7AFD9C51-B147-479B-9E46-83EA0E48D509}" type="slidenum">
              <a:rPr lang="en-US" smtClean="0"/>
              <a:pPr>
                <a:defRPr/>
              </a:pPr>
              <a:t>21</a:t>
            </a:fld>
            <a:endParaRPr lang="en-US"/>
          </a:p>
        </p:txBody>
      </p:sp>
      <p:sp>
        <p:nvSpPr>
          <p:cNvPr id="6147" name="Rectangle 2"/>
          <p:cNvSpPr>
            <a:spLocks noGrp="1" noChangeArrowheads="1"/>
          </p:cNvSpPr>
          <p:nvPr>
            <p:ph type="title"/>
          </p:nvPr>
        </p:nvSpPr>
        <p:spPr>
          <a:xfrm>
            <a:off x="160544" y="96560"/>
            <a:ext cx="10431257" cy="623888"/>
          </a:xfrm>
        </p:spPr>
        <p:txBody>
          <a:bodyPr>
            <a:normAutofit fontScale="90000"/>
          </a:bodyPr>
          <a:lstStyle/>
          <a:p>
            <a:pPr eaLnBrk="1" hangingPunct="1"/>
            <a:r>
              <a:rPr lang="en-US" altLang="zh-CN" dirty="0">
                <a:ea typeface="宋体" pitchFamily="2" charset="-122"/>
              </a:rPr>
              <a:t>Web Services in Web Applications</a:t>
            </a:r>
          </a:p>
        </p:txBody>
      </p:sp>
      <p:sp>
        <p:nvSpPr>
          <p:cNvPr id="6148" name="Oval 4"/>
          <p:cNvSpPr>
            <a:spLocks noChangeArrowheads="1"/>
          </p:cNvSpPr>
          <p:nvPr/>
        </p:nvSpPr>
        <p:spPr bwMode="auto">
          <a:xfrm>
            <a:off x="2363789" y="2637871"/>
            <a:ext cx="6664325" cy="3101975"/>
          </a:xfrm>
          <a:prstGeom prst="ellipse">
            <a:avLst/>
          </a:prstGeom>
          <a:solidFill>
            <a:srgbClr val="EAEAEA"/>
          </a:solidFill>
          <a:ln w="9525">
            <a:solidFill>
              <a:schemeClr val="tx1"/>
            </a:solidFill>
            <a:round/>
            <a:headEnd/>
            <a:tailEnd/>
          </a:ln>
        </p:spPr>
        <p:txBody>
          <a:bodyPr wrap="none" anchor="ctr"/>
          <a:lstStyle/>
          <a:p>
            <a:pPr algn="ctr" eaLnBrk="0" hangingPunct="0"/>
            <a:endParaRPr lang="zh-CN" altLang="en-US" sz="4000">
              <a:latin typeface="Candara" panose="020E0502030303020204" pitchFamily="34" charset="0"/>
              <a:ea typeface="宋体" pitchFamily="2" charset="-122"/>
            </a:endParaRPr>
          </a:p>
        </p:txBody>
      </p:sp>
      <p:sp>
        <p:nvSpPr>
          <p:cNvPr id="6149" name="Rectangle 5"/>
          <p:cNvSpPr>
            <a:spLocks noChangeArrowheads="1"/>
          </p:cNvSpPr>
          <p:nvPr/>
        </p:nvSpPr>
        <p:spPr bwMode="auto">
          <a:xfrm>
            <a:off x="5926138" y="4706384"/>
            <a:ext cx="2413000" cy="344487"/>
          </a:xfrm>
          <a:prstGeom prst="rect">
            <a:avLst/>
          </a:prstGeom>
          <a:solidFill>
            <a:schemeClr val="bg1"/>
          </a:solidFill>
          <a:ln w="9525">
            <a:solidFill>
              <a:schemeClr val="tx1"/>
            </a:solidFill>
            <a:miter lim="800000"/>
            <a:headEnd/>
            <a:tailEnd/>
          </a:ln>
        </p:spPr>
        <p:txBody>
          <a:bodyPr wrap="none" anchor="ctr"/>
          <a:lstStyle/>
          <a:p>
            <a:pPr algn="ctr"/>
            <a:r>
              <a:rPr lang="en-US" altLang="zh-CN" dirty="0">
                <a:latin typeface="Candara" panose="020E0502030303020204" pitchFamily="34" charset="0"/>
                <a:ea typeface="宋体" pitchFamily="2" charset="-122"/>
              </a:rPr>
              <a:t>Data Infrastructure</a:t>
            </a:r>
          </a:p>
        </p:txBody>
      </p:sp>
      <p:sp>
        <p:nvSpPr>
          <p:cNvPr id="6150" name="Rectangle 6"/>
          <p:cNvSpPr>
            <a:spLocks noChangeArrowheads="1"/>
          </p:cNvSpPr>
          <p:nvPr/>
        </p:nvSpPr>
        <p:spPr bwMode="auto">
          <a:xfrm>
            <a:off x="5926138" y="4360309"/>
            <a:ext cx="2413000" cy="346075"/>
          </a:xfrm>
          <a:prstGeom prst="rect">
            <a:avLst/>
          </a:prstGeom>
          <a:solidFill>
            <a:schemeClr val="bg1"/>
          </a:solidFill>
          <a:ln w="9525">
            <a:solidFill>
              <a:schemeClr val="tx1"/>
            </a:solidFill>
            <a:miter lim="800000"/>
            <a:headEnd/>
            <a:tailEnd/>
          </a:ln>
        </p:spPr>
        <p:txBody>
          <a:bodyPr wrap="none" anchor="ctr"/>
          <a:lstStyle/>
          <a:p>
            <a:pPr algn="ctr"/>
            <a:r>
              <a:rPr lang="en-US" altLang="zh-CN" dirty="0">
                <a:latin typeface="Candara" panose="020E0502030303020204" pitchFamily="34" charset="0"/>
                <a:ea typeface="宋体" pitchFamily="2" charset="-122"/>
              </a:rPr>
              <a:t>Big Data</a:t>
            </a:r>
          </a:p>
        </p:txBody>
      </p:sp>
      <p:sp>
        <p:nvSpPr>
          <p:cNvPr id="6151" name="Rectangle 7"/>
          <p:cNvSpPr>
            <a:spLocks noChangeArrowheads="1"/>
          </p:cNvSpPr>
          <p:nvPr/>
        </p:nvSpPr>
        <p:spPr bwMode="auto">
          <a:xfrm>
            <a:off x="5926138" y="4015820"/>
            <a:ext cx="2413000" cy="344488"/>
          </a:xfrm>
          <a:prstGeom prst="rect">
            <a:avLst/>
          </a:prstGeom>
          <a:solidFill>
            <a:schemeClr val="bg1"/>
          </a:solidFill>
          <a:ln w="9525">
            <a:solidFill>
              <a:schemeClr val="tx1"/>
            </a:solidFill>
            <a:miter lim="800000"/>
            <a:headEnd/>
            <a:tailEnd/>
          </a:ln>
        </p:spPr>
        <p:txBody>
          <a:bodyPr wrap="none" anchor="ctr"/>
          <a:lstStyle/>
          <a:p>
            <a:pPr algn="ctr"/>
            <a:r>
              <a:rPr lang="en-US" altLang="zh-CN" dirty="0">
                <a:latin typeface="Candara" panose="020E0502030303020204" pitchFamily="34" charset="0"/>
                <a:ea typeface="宋体" pitchFamily="2" charset="-122"/>
              </a:rPr>
              <a:t>Database and Ontology</a:t>
            </a:r>
          </a:p>
        </p:txBody>
      </p:sp>
      <p:sp>
        <p:nvSpPr>
          <p:cNvPr id="6152" name="Oval 8"/>
          <p:cNvSpPr>
            <a:spLocks noChangeArrowheads="1"/>
          </p:cNvSpPr>
          <p:nvPr/>
        </p:nvSpPr>
        <p:spPr bwMode="auto">
          <a:xfrm>
            <a:off x="6040438" y="3557034"/>
            <a:ext cx="2182812" cy="458787"/>
          </a:xfrm>
          <a:prstGeom prst="ellipse">
            <a:avLst/>
          </a:prstGeom>
          <a:solidFill>
            <a:schemeClr val="bg1"/>
          </a:solidFill>
          <a:ln w="9525">
            <a:solidFill>
              <a:schemeClr val="tx1"/>
            </a:solidFill>
            <a:round/>
            <a:headEnd/>
            <a:tailEnd/>
          </a:ln>
        </p:spPr>
        <p:txBody>
          <a:bodyPr wrap="none" anchor="ctr"/>
          <a:lstStyle/>
          <a:p>
            <a:pPr algn="ctr"/>
            <a:r>
              <a:rPr lang="en-US" altLang="zh-CN" dirty="0">
                <a:latin typeface="Candara" panose="020E0502030303020204" pitchFamily="34" charset="0"/>
                <a:ea typeface="宋体" pitchFamily="2" charset="-122"/>
              </a:rPr>
              <a:t>Local Data</a:t>
            </a:r>
          </a:p>
        </p:txBody>
      </p:sp>
      <p:sp>
        <p:nvSpPr>
          <p:cNvPr id="6153" name="Rectangle 9"/>
          <p:cNvSpPr>
            <a:spLocks noChangeArrowheads="1"/>
          </p:cNvSpPr>
          <p:nvPr/>
        </p:nvSpPr>
        <p:spPr bwMode="auto">
          <a:xfrm>
            <a:off x="3052763" y="4706384"/>
            <a:ext cx="2413000" cy="344487"/>
          </a:xfrm>
          <a:prstGeom prst="rect">
            <a:avLst/>
          </a:prstGeom>
          <a:solidFill>
            <a:schemeClr val="bg1"/>
          </a:solidFill>
          <a:ln w="9525">
            <a:solidFill>
              <a:schemeClr val="tx1"/>
            </a:solidFill>
            <a:miter lim="800000"/>
            <a:headEnd/>
            <a:tailEnd/>
          </a:ln>
        </p:spPr>
        <p:txBody>
          <a:bodyPr wrap="none" anchor="ctr"/>
          <a:lstStyle/>
          <a:p>
            <a:pPr algn="ctr"/>
            <a:r>
              <a:rPr lang="en-US" altLang="zh-CN">
                <a:latin typeface="Candara" panose="020E0502030303020204" pitchFamily="34" charset="0"/>
                <a:ea typeface="宋体" pitchFamily="2" charset="-122"/>
              </a:rPr>
              <a:t>Programming languages</a:t>
            </a:r>
          </a:p>
        </p:txBody>
      </p:sp>
      <p:sp>
        <p:nvSpPr>
          <p:cNvPr id="6154" name="Rectangle 10"/>
          <p:cNvSpPr>
            <a:spLocks noChangeArrowheads="1"/>
          </p:cNvSpPr>
          <p:nvPr/>
        </p:nvSpPr>
        <p:spPr bwMode="auto">
          <a:xfrm>
            <a:off x="3052763" y="4360309"/>
            <a:ext cx="2413000" cy="346075"/>
          </a:xfrm>
          <a:prstGeom prst="rect">
            <a:avLst/>
          </a:prstGeom>
          <a:solidFill>
            <a:schemeClr val="bg1"/>
          </a:solidFill>
          <a:ln w="9525">
            <a:solidFill>
              <a:schemeClr val="tx1"/>
            </a:solidFill>
            <a:miter lim="800000"/>
            <a:headEnd/>
            <a:tailEnd/>
          </a:ln>
        </p:spPr>
        <p:txBody>
          <a:bodyPr wrap="none" anchor="ctr"/>
          <a:lstStyle/>
          <a:p>
            <a:pPr algn="ctr"/>
            <a:r>
              <a:rPr lang="en-US" altLang="zh-CN">
                <a:latin typeface="Candara" panose="020E0502030303020204" pitchFamily="34" charset="0"/>
                <a:ea typeface="宋体" pitchFamily="2" charset="-122"/>
              </a:rPr>
              <a:t>IDE (.Net or Java EE)</a:t>
            </a:r>
          </a:p>
        </p:txBody>
      </p:sp>
      <p:sp>
        <p:nvSpPr>
          <p:cNvPr id="6155" name="Rectangle 11"/>
          <p:cNvSpPr>
            <a:spLocks noChangeArrowheads="1"/>
          </p:cNvSpPr>
          <p:nvPr/>
        </p:nvSpPr>
        <p:spPr bwMode="auto">
          <a:xfrm>
            <a:off x="3052763" y="3341134"/>
            <a:ext cx="2413000" cy="344487"/>
          </a:xfrm>
          <a:prstGeom prst="rect">
            <a:avLst/>
          </a:prstGeom>
          <a:solidFill>
            <a:schemeClr val="bg1"/>
          </a:solidFill>
          <a:ln w="9525">
            <a:solidFill>
              <a:schemeClr val="tx1"/>
            </a:solidFill>
            <a:miter lim="800000"/>
            <a:headEnd/>
            <a:tailEnd/>
          </a:ln>
        </p:spPr>
        <p:txBody>
          <a:bodyPr wrap="none" anchor="ctr"/>
          <a:lstStyle/>
          <a:p>
            <a:pPr algn="ctr"/>
            <a:r>
              <a:rPr lang="en-US" altLang="zh-CN">
                <a:latin typeface="Candara" panose="020E0502030303020204" pitchFamily="34" charset="0"/>
                <a:ea typeface="宋体" pitchFamily="2" charset="-122"/>
              </a:rPr>
              <a:t>WSDL Interface</a:t>
            </a:r>
          </a:p>
        </p:txBody>
      </p:sp>
      <p:sp>
        <p:nvSpPr>
          <p:cNvPr id="6156" name="Oval 12"/>
          <p:cNvSpPr>
            <a:spLocks noChangeArrowheads="1"/>
          </p:cNvSpPr>
          <p:nvPr/>
        </p:nvSpPr>
        <p:spPr bwMode="auto">
          <a:xfrm>
            <a:off x="3052763" y="3695146"/>
            <a:ext cx="2413000" cy="688975"/>
          </a:xfrm>
          <a:prstGeom prst="ellipse">
            <a:avLst/>
          </a:prstGeom>
          <a:solidFill>
            <a:schemeClr val="bg1"/>
          </a:solidFill>
          <a:ln w="9525">
            <a:solidFill>
              <a:schemeClr val="tx1"/>
            </a:solidFill>
            <a:round/>
            <a:headEnd/>
            <a:tailEnd/>
          </a:ln>
        </p:spPr>
        <p:txBody>
          <a:bodyPr wrap="none" anchor="ctr"/>
          <a:lstStyle/>
          <a:p>
            <a:pPr algn="ctr"/>
            <a:r>
              <a:rPr lang="en-US" altLang="zh-CN">
                <a:latin typeface="Candara" panose="020E0502030303020204" pitchFamily="34" charset="0"/>
                <a:ea typeface="宋体" pitchFamily="2" charset="-122"/>
              </a:rPr>
              <a:t>Service / Object</a:t>
            </a:r>
          </a:p>
        </p:txBody>
      </p:sp>
      <p:sp>
        <p:nvSpPr>
          <p:cNvPr id="6157" name="Oval 13"/>
          <p:cNvSpPr>
            <a:spLocks noChangeArrowheads="1"/>
          </p:cNvSpPr>
          <p:nvPr/>
        </p:nvSpPr>
        <p:spPr bwMode="auto">
          <a:xfrm>
            <a:off x="4699000" y="1259921"/>
            <a:ext cx="2413000" cy="688975"/>
          </a:xfrm>
          <a:prstGeom prst="ellipse">
            <a:avLst/>
          </a:prstGeom>
          <a:solidFill>
            <a:schemeClr val="bg1"/>
          </a:solidFill>
          <a:ln w="9525">
            <a:solidFill>
              <a:schemeClr val="tx1"/>
            </a:solidFill>
            <a:round/>
            <a:headEnd/>
            <a:tailEnd/>
          </a:ln>
        </p:spPr>
        <p:txBody>
          <a:bodyPr wrap="none" anchor="ctr"/>
          <a:lstStyle/>
          <a:p>
            <a:pPr algn="ctr"/>
            <a:r>
              <a:rPr lang="en-US" altLang="zh-CN">
                <a:latin typeface="Candara" panose="020E0502030303020204" pitchFamily="34" charset="0"/>
                <a:ea typeface="宋体" pitchFamily="2" charset="-122"/>
              </a:rPr>
              <a:t>Service Directory</a:t>
            </a:r>
          </a:p>
          <a:p>
            <a:pPr algn="ctr"/>
            <a:r>
              <a:rPr lang="en-US" altLang="zh-CN">
                <a:latin typeface="Candara" panose="020E0502030303020204" pitchFamily="34" charset="0"/>
                <a:ea typeface="宋体" pitchFamily="2" charset="-122"/>
              </a:rPr>
              <a:t>UDDI or ebXML</a:t>
            </a:r>
          </a:p>
        </p:txBody>
      </p:sp>
      <p:sp>
        <p:nvSpPr>
          <p:cNvPr id="6158" name="Oval 14"/>
          <p:cNvSpPr>
            <a:spLocks noChangeArrowheads="1"/>
          </p:cNvSpPr>
          <p:nvPr/>
        </p:nvSpPr>
        <p:spPr bwMode="auto">
          <a:xfrm>
            <a:off x="2133601" y="1488521"/>
            <a:ext cx="1952625" cy="688975"/>
          </a:xfrm>
          <a:prstGeom prst="ellipse">
            <a:avLst/>
          </a:prstGeom>
          <a:solidFill>
            <a:schemeClr val="bg1"/>
          </a:solidFill>
          <a:ln w="9525">
            <a:solidFill>
              <a:schemeClr val="tx1"/>
            </a:solidFill>
            <a:round/>
            <a:headEnd/>
            <a:tailEnd/>
          </a:ln>
        </p:spPr>
        <p:txBody>
          <a:bodyPr wrap="none" anchor="ctr"/>
          <a:lstStyle/>
          <a:p>
            <a:pPr algn="ctr"/>
            <a:r>
              <a:rPr lang="en-US" altLang="zh-CN">
                <a:latin typeface="Candara" panose="020E0502030303020204" pitchFamily="34" charset="0"/>
                <a:ea typeface="宋体" pitchFamily="2" charset="-122"/>
              </a:rPr>
              <a:t>Service </a:t>
            </a:r>
          </a:p>
          <a:p>
            <a:pPr algn="ctr"/>
            <a:r>
              <a:rPr lang="en-US" altLang="zh-CN">
                <a:latin typeface="Candara" panose="020E0502030303020204" pitchFamily="34" charset="0"/>
                <a:ea typeface="宋体" pitchFamily="2" charset="-122"/>
              </a:rPr>
              <a:t>requesters</a:t>
            </a:r>
          </a:p>
        </p:txBody>
      </p:sp>
      <p:cxnSp>
        <p:nvCxnSpPr>
          <p:cNvPr id="6159" name="AutoShape 15"/>
          <p:cNvCxnSpPr>
            <a:cxnSpLocks noChangeShapeType="1"/>
            <a:endCxn id="6168" idx="3"/>
          </p:cNvCxnSpPr>
          <p:nvPr/>
        </p:nvCxnSpPr>
        <p:spPr bwMode="auto">
          <a:xfrm flipV="1">
            <a:off x="5082382" y="1847997"/>
            <a:ext cx="2928349" cy="1493136"/>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60" name="AutoShape 16"/>
          <p:cNvCxnSpPr>
            <a:cxnSpLocks noChangeShapeType="1"/>
            <a:stCxn id="6155" idx="0"/>
            <a:endCxn id="6157" idx="4"/>
          </p:cNvCxnSpPr>
          <p:nvPr/>
        </p:nvCxnSpPr>
        <p:spPr bwMode="auto">
          <a:xfrm flipV="1">
            <a:off x="4259264" y="1948895"/>
            <a:ext cx="1646237" cy="1392238"/>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61" name="AutoShape 17"/>
          <p:cNvCxnSpPr>
            <a:cxnSpLocks noChangeShapeType="1"/>
            <a:stCxn id="6158" idx="6"/>
            <a:endCxn id="6157" idx="2"/>
          </p:cNvCxnSpPr>
          <p:nvPr/>
        </p:nvCxnSpPr>
        <p:spPr bwMode="auto">
          <a:xfrm flipV="1">
            <a:off x="4086226" y="1604408"/>
            <a:ext cx="612775" cy="2286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162" name="Oval 18"/>
          <p:cNvSpPr>
            <a:spLocks noChangeArrowheads="1"/>
          </p:cNvSpPr>
          <p:nvPr/>
        </p:nvSpPr>
        <p:spPr bwMode="auto">
          <a:xfrm>
            <a:off x="6040438" y="3096659"/>
            <a:ext cx="2068512" cy="460375"/>
          </a:xfrm>
          <a:prstGeom prst="ellipse">
            <a:avLst/>
          </a:prstGeom>
          <a:solidFill>
            <a:schemeClr val="bg1"/>
          </a:solidFill>
          <a:ln w="9525">
            <a:solidFill>
              <a:schemeClr val="tx1"/>
            </a:solidFill>
            <a:round/>
            <a:headEnd/>
            <a:tailEnd/>
          </a:ln>
        </p:spPr>
        <p:txBody>
          <a:bodyPr wrap="none" anchor="ctr"/>
          <a:lstStyle/>
          <a:p>
            <a:pPr algn="ctr"/>
            <a:r>
              <a:rPr lang="en-US" altLang="zh-CN" dirty="0">
                <a:latin typeface="Candara" panose="020E0502030303020204" pitchFamily="34" charset="0"/>
                <a:ea typeface="宋体" pitchFamily="2" charset="-122"/>
              </a:rPr>
              <a:t>Global Data</a:t>
            </a:r>
          </a:p>
        </p:txBody>
      </p:sp>
      <p:cxnSp>
        <p:nvCxnSpPr>
          <p:cNvPr id="6163" name="AutoShape 19"/>
          <p:cNvCxnSpPr>
            <a:cxnSpLocks noChangeShapeType="1"/>
            <a:stCxn id="6162" idx="0"/>
            <a:endCxn id="6168" idx="4"/>
          </p:cNvCxnSpPr>
          <p:nvPr/>
        </p:nvCxnSpPr>
        <p:spPr bwMode="auto">
          <a:xfrm flipV="1">
            <a:off x="7074694" y="1948896"/>
            <a:ext cx="1626394" cy="1147763"/>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64" name="AutoShape 20"/>
          <p:cNvCxnSpPr>
            <a:cxnSpLocks noChangeShapeType="1"/>
            <a:stCxn id="6152" idx="2"/>
            <a:endCxn id="6156" idx="6"/>
          </p:cNvCxnSpPr>
          <p:nvPr/>
        </p:nvCxnSpPr>
        <p:spPr bwMode="auto">
          <a:xfrm rot="10800000" flipV="1">
            <a:off x="5465764" y="3787221"/>
            <a:ext cx="574675" cy="252413"/>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65" name="AutoShape 21"/>
          <p:cNvCxnSpPr>
            <a:cxnSpLocks noChangeShapeType="1"/>
            <a:stCxn id="6162" idx="2"/>
            <a:endCxn id="6156" idx="6"/>
          </p:cNvCxnSpPr>
          <p:nvPr/>
        </p:nvCxnSpPr>
        <p:spPr bwMode="auto">
          <a:xfrm rot="10800000" flipV="1">
            <a:off x="5465764" y="3326845"/>
            <a:ext cx="574675" cy="712788"/>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166" name="Text Box 22"/>
          <p:cNvSpPr txBox="1">
            <a:spLocks noChangeArrowheads="1"/>
          </p:cNvSpPr>
          <p:nvPr/>
        </p:nvSpPr>
        <p:spPr bwMode="auto">
          <a:xfrm>
            <a:off x="1828800" y="2326721"/>
            <a:ext cx="13083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eaLnBrk="1" hangingPunct="1"/>
            <a:r>
              <a:rPr lang="en-US" altLang="zh-CN" b="0">
                <a:latin typeface="Candara" panose="020E0502030303020204" pitchFamily="34" charset="0"/>
                <a:ea typeface="宋体" pitchFamily="2" charset="-122"/>
              </a:rPr>
              <a:t>SOAP/HTTP</a:t>
            </a:r>
          </a:p>
        </p:txBody>
      </p:sp>
      <p:sp>
        <p:nvSpPr>
          <p:cNvPr id="6167" name="Text Box 23"/>
          <p:cNvSpPr txBox="1">
            <a:spLocks noChangeArrowheads="1"/>
          </p:cNvSpPr>
          <p:nvPr/>
        </p:nvSpPr>
        <p:spPr bwMode="auto">
          <a:xfrm>
            <a:off x="5006975" y="5250896"/>
            <a:ext cx="1478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eaLnBrk="1" hangingPunct="1"/>
            <a:r>
              <a:rPr lang="en-US" altLang="zh-CN" b="0">
                <a:latin typeface="Candara" panose="020E0502030303020204" pitchFamily="34" charset="0"/>
                <a:ea typeface="宋体" pitchFamily="2" charset="-122"/>
              </a:rPr>
              <a:t>Web Services</a:t>
            </a:r>
          </a:p>
        </p:txBody>
      </p:sp>
      <p:sp>
        <p:nvSpPr>
          <p:cNvPr id="6168" name="Oval 24"/>
          <p:cNvSpPr>
            <a:spLocks noChangeArrowheads="1"/>
          </p:cNvSpPr>
          <p:nvPr/>
        </p:nvSpPr>
        <p:spPr bwMode="auto">
          <a:xfrm>
            <a:off x="7724776" y="1259921"/>
            <a:ext cx="1952625" cy="688975"/>
          </a:xfrm>
          <a:prstGeom prst="ellipse">
            <a:avLst/>
          </a:prstGeom>
          <a:solidFill>
            <a:schemeClr val="bg1"/>
          </a:solidFill>
          <a:ln w="9525">
            <a:solidFill>
              <a:schemeClr val="tx1"/>
            </a:solidFill>
            <a:round/>
            <a:headEnd/>
            <a:tailEnd/>
          </a:ln>
        </p:spPr>
        <p:txBody>
          <a:bodyPr wrap="none" anchor="ctr"/>
          <a:lstStyle/>
          <a:p>
            <a:pPr algn="ctr"/>
            <a:r>
              <a:rPr lang="en-US" altLang="zh-CN">
                <a:latin typeface="Candara" panose="020E0502030303020204" pitchFamily="34" charset="0"/>
                <a:ea typeface="宋体" pitchFamily="2" charset="-122"/>
              </a:rPr>
              <a:t>Other Web</a:t>
            </a:r>
          </a:p>
          <a:p>
            <a:pPr algn="ctr"/>
            <a:r>
              <a:rPr lang="en-US" altLang="zh-CN">
                <a:latin typeface="Candara" panose="020E0502030303020204" pitchFamily="34" charset="0"/>
                <a:ea typeface="宋体" pitchFamily="2" charset="-122"/>
              </a:rPr>
              <a:t>Services </a:t>
            </a:r>
          </a:p>
        </p:txBody>
      </p:sp>
      <p:cxnSp>
        <p:nvCxnSpPr>
          <p:cNvPr id="6169" name="AutoShape 25"/>
          <p:cNvCxnSpPr>
            <a:cxnSpLocks noChangeShapeType="1"/>
            <a:stCxn id="6157" idx="6"/>
            <a:endCxn id="6168" idx="2"/>
          </p:cNvCxnSpPr>
          <p:nvPr/>
        </p:nvCxnSpPr>
        <p:spPr bwMode="auto">
          <a:xfrm>
            <a:off x="7112001" y="1604408"/>
            <a:ext cx="612775"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58" idx="4"/>
          </p:cNvCxnSpPr>
          <p:nvPr/>
        </p:nvCxnSpPr>
        <p:spPr bwMode="auto">
          <a:xfrm rot="16200000" flipH="1">
            <a:off x="2661445" y="2625965"/>
            <a:ext cx="1139825" cy="24288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171" name="Text Box 27"/>
          <p:cNvSpPr txBox="1">
            <a:spLocks noChangeArrowheads="1"/>
          </p:cNvSpPr>
          <p:nvPr/>
        </p:nvSpPr>
        <p:spPr bwMode="auto">
          <a:xfrm>
            <a:off x="2057400" y="1145621"/>
            <a:ext cx="2117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Application builders</a:t>
            </a:r>
          </a:p>
        </p:txBody>
      </p:sp>
      <p:sp>
        <p:nvSpPr>
          <p:cNvPr id="6172" name="Text Box 28"/>
          <p:cNvSpPr txBox="1">
            <a:spLocks noChangeArrowheads="1"/>
          </p:cNvSpPr>
          <p:nvPr/>
        </p:nvSpPr>
        <p:spPr bwMode="auto">
          <a:xfrm>
            <a:off x="5562600" y="878921"/>
            <a:ext cx="9380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Brokers</a:t>
            </a:r>
          </a:p>
        </p:txBody>
      </p:sp>
      <p:sp>
        <p:nvSpPr>
          <p:cNvPr id="6173" name="Text Box 29"/>
          <p:cNvSpPr txBox="1">
            <a:spLocks noChangeArrowheads="1"/>
          </p:cNvSpPr>
          <p:nvPr/>
        </p:nvSpPr>
        <p:spPr bwMode="auto">
          <a:xfrm>
            <a:off x="3662364" y="6060520"/>
            <a:ext cx="43075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A program consists of algorithms and data</a:t>
            </a:r>
          </a:p>
        </p:txBody>
      </p:sp>
      <p:cxnSp>
        <p:nvCxnSpPr>
          <p:cNvPr id="6174" name="Straight Arrow Connector 30"/>
          <p:cNvCxnSpPr>
            <a:cxnSpLocks noChangeShapeType="1"/>
          </p:cNvCxnSpPr>
          <p:nvPr/>
        </p:nvCxnSpPr>
        <p:spPr bwMode="auto">
          <a:xfrm rot="10800000">
            <a:off x="4419600" y="5222320"/>
            <a:ext cx="914400" cy="838200"/>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6175" name="Straight Arrow Connector 31"/>
          <p:cNvCxnSpPr>
            <a:cxnSpLocks noChangeShapeType="1"/>
          </p:cNvCxnSpPr>
          <p:nvPr/>
        </p:nvCxnSpPr>
        <p:spPr bwMode="auto">
          <a:xfrm rot="5400000" flipH="1" flipV="1">
            <a:off x="6477000" y="5374720"/>
            <a:ext cx="762000" cy="609600"/>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2" name="TextBox 1"/>
          <p:cNvSpPr txBox="1"/>
          <p:nvPr/>
        </p:nvSpPr>
        <p:spPr>
          <a:xfrm>
            <a:off x="8610600" y="5298521"/>
            <a:ext cx="2035760" cy="1200329"/>
          </a:xfrm>
          <a:prstGeom prst="rect">
            <a:avLst/>
          </a:prstGeom>
          <a:noFill/>
        </p:spPr>
        <p:txBody>
          <a:bodyPr wrap="square" rtlCol="0">
            <a:spAutoFit/>
          </a:bodyPr>
          <a:lstStyle/>
          <a:p>
            <a:r>
              <a:rPr lang="en-US" dirty="0">
                <a:latin typeface="Candara" panose="020E0502030303020204" pitchFamily="34" charset="0"/>
              </a:rPr>
              <a:t>Service hosting infrastructure, e.g., servers or cloud computing</a:t>
            </a:r>
          </a:p>
        </p:txBody>
      </p:sp>
      <p:cxnSp>
        <p:nvCxnSpPr>
          <p:cNvPr id="4" name="Straight Arrow Connector 3"/>
          <p:cNvCxnSpPr>
            <a:stCxn id="2" idx="1"/>
          </p:cNvCxnSpPr>
          <p:nvPr/>
        </p:nvCxnSpPr>
        <p:spPr bwMode="auto">
          <a:xfrm flipH="1" flipV="1">
            <a:off x="8223250" y="5434251"/>
            <a:ext cx="387350" cy="4644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1939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dirty="0"/>
              <a:t>Definitions and Terminologies</a:t>
            </a:r>
          </a:p>
        </p:txBody>
      </p:sp>
      <p:sp>
        <p:nvSpPr>
          <p:cNvPr id="265219" name="Rectangle 3"/>
          <p:cNvSpPr>
            <a:spLocks noGrp="1" noChangeArrowheads="1"/>
          </p:cNvSpPr>
          <p:nvPr>
            <p:ph idx="1"/>
          </p:nvPr>
        </p:nvSpPr>
        <p:spPr/>
        <p:txBody>
          <a:bodyPr>
            <a:normAutofit/>
          </a:bodyPr>
          <a:lstStyle/>
          <a:p>
            <a:pPr eaLnBrk="1" hangingPunct="1">
              <a:lnSpc>
                <a:spcPct val="90000"/>
              </a:lnSpc>
            </a:pPr>
            <a:r>
              <a:rPr lang="en-GB" altLang="zh-CN" sz="2400" dirty="0">
                <a:ea typeface="宋体" pitchFamily="2" charset="-122"/>
              </a:rPr>
              <a:t>A </a:t>
            </a:r>
            <a:r>
              <a:rPr lang="en-GB" altLang="zh-CN" sz="2400" b="1" dirty="0">
                <a:ea typeface="宋体" pitchFamily="2" charset="-122"/>
              </a:rPr>
              <a:t>service</a:t>
            </a:r>
            <a:r>
              <a:rPr lang="en-GB" altLang="zh-CN" sz="2400" dirty="0">
                <a:ea typeface="宋体" pitchFamily="2" charset="-122"/>
              </a:rPr>
              <a:t> is the interface between the producer and the consumer. </a:t>
            </a:r>
          </a:p>
          <a:p>
            <a:pPr eaLnBrk="1" hangingPunct="1">
              <a:lnSpc>
                <a:spcPct val="90000"/>
              </a:lnSpc>
            </a:pPr>
            <a:r>
              <a:rPr lang="en-GB" altLang="zh-CN" sz="2400" dirty="0">
                <a:ea typeface="宋体" pitchFamily="2" charset="-122"/>
              </a:rPr>
              <a:t>From the </a:t>
            </a:r>
            <a:r>
              <a:rPr lang="en-GB" altLang="zh-CN" sz="2400" dirty="0">
                <a:solidFill>
                  <a:schemeClr val="folHlink"/>
                </a:solidFill>
                <a:ea typeface="宋体" pitchFamily="2" charset="-122"/>
              </a:rPr>
              <a:t>service provider's</a:t>
            </a:r>
            <a:r>
              <a:rPr lang="en-GB" altLang="zh-CN" sz="2400" dirty="0">
                <a:ea typeface="宋体" pitchFamily="2" charset="-122"/>
              </a:rPr>
              <a:t> point of view, a service is a function module that is well-defined, self-contained, and does not depend on the context or state of other functions. A service is often implemented by an </a:t>
            </a:r>
            <a:r>
              <a:rPr lang="en-GB" altLang="zh-CN" sz="2400" dirty="0">
                <a:solidFill>
                  <a:srgbClr val="0033CC"/>
                </a:solidFill>
                <a:ea typeface="宋体" pitchFamily="2" charset="-122"/>
              </a:rPr>
              <a:t>active object</a:t>
            </a:r>
            <a:r>
              <a:rPr lang="en-GB" altLang="zh-CN" sz="2400" dirty="0">
                <a:ea typeface="宋体" pitchFamily="2" charset="-122"/>
              </a:rPr>
              <a:t>. </a:t>
            </a:r>
          </a:p>
          <a:p>
            <a:pPr lvl="1" eaLnBrk="1" hangingPunct="1">
              <a:lnSpc>
                <a:spcPct val="90000"/>
              </a:lnSpc>
            </a:pPr>
            <a:r>
              <a:rPr lang="en-GB" altLang="zh-CN" dirty="0">
                <a:ea typeface="宋体" pitchFamily="2" charset="-122"/>
              </a:rPr>
              <a:t>Services can be newly developed modules or just wrapped around existing (legacy) software to give them new interfaces. </a:t>
            </a:r>
          </a:p>
          <a:p>
            <a:pPr eaLnBrk="1" hangingPunct="1">
              <a:lnSpc>
                <a:spcPct val="90000"/>
              </a:lnSpc>
            </a:pPr>
            <a:r>
              <a:rPr lang="en-GB" altLang="zh-CN" sz="2400" dirty="0">
                <a:ea typeface="宋体" pitchFamily="2" charset="-122"/>
              </a:rPr>
              <a:t>From the </a:t>
            </a:r>
            <a:r>
              <a:rPr lang="en-GB" altLang="zh-CN" sz="2400" dirty="0">
                <a:solidFill>
                  <a:schemeClr val="folHlink"/>
                </a:solidFill>
                <a:ea typeface="宋体" pitchFamily="2" charset="-122"/>
              </a:rPr>
              <a:t>application builder's</a:t>
            </a:r>
            <a:r>
              <a:rPr lang="en-GB" altLang="zh-CN" sz="2400" dirty="0">
                <a:ea typeface="宋体" pitchFamily="2" charset="-122"/>
              </a:rPr>
              <a:t> point of view, a service is a unit of work done by a service provider to achieve desired end results for a service consumer (an application builder, not an end user). </a:t>
            </a:r>
          </a:p>
          <a:p>
            <a:pPr eaLnBrk="1" hangingPunct="1">
              <a:lnSpc>
                <a:spcPct val="90000"/>
              </a:lnSpc>
            </a:pPr>
            <a:r>
              <a:rPr lang="en-GB" altLang="zh-CN" sz="2400" dirty="0">
                <a:ea typeface="宋体" pitchFamily="2" charset="-122"/>
              </a:rPr>
              <a:t>A </a:t>
            </a:r>
            <a:r>
              <a:rPr lang="en-GB" altLang="zh-CN" sz="2400" dirty="0">
                <a:solidFill>
                  <a:srgbClr val="0033CC"/>
                </a:solidFill>
                <a:ea typeface="宋体" pitchFamily="2" charset="-122"/>
              </a:rPr>
              <a:t>service</a:t>
            </a:r>
            <a:r>
              <a:rPr lang="en-GB" altLang="zh-CN" sz="2400" dirty="0">
                <a:ea typeface="宋体" pitchFamily="2" charset="-122"/>
              </a:rPr>
              <a:t> normally does not have the human user's interface. Instead, it provides loosely coupled Application Programming Interface (API), </a:t>
            </a:r>
            <a:r>
              <a:rPr lang="en-GB" altLang="zh-CN" sz="2400" dirty="0">
                <a:solidFill>
                  <a:schemeClr val="folHlink"/>
                </a:solidFill>
                <a:ea typeface="宋体" pitchFamily="2" charset="-122"/>
              </a:rPr>
              <a:t>with standard interface</a:t>
            </a:r>
            <a:r>
              <a:rPr lang="en-GB" altLang="zh-CN" sz="2400" dirty="0">
                <a:ea typeface="宋体" pitchFamily="2" charset="-122"/>
              </a:rPr>
              <a:t>, so that a service can be </a:t>
            </a:r>
            <a:r>
              <a:rPr lang="en-GB" altLang="zh-CN" sz="2400" dirty="0">
                <a:solidFill>
                  <a:schemeClr val="folHlink"/>
                </a:solidFill>
                <a:ea typeface="宋体" pitchFamily="2" charset="-122"/>
              </a:rPr>
              <a:t>discovered</a:t>
            </a:r>
            <a:r>
              <a:rPr lang="en-GB" altLang="zh-CN" sz="2400" dirty="0">
                <a:ea typeface="宋体" pitchFamily="2" charset="-122"/>
              </a:rPr>
              <a:t> and invoked by a computer program. </a:t>
            </a:r>
          </a:p>
          <a:p>
            <a:pPr eaLnBrk="1" hangingPunct="1">
              <a:lnSpc>
                <a:spcPct val="90000"/>
              </a:lnSpc>
            </a:pPr>
            <a:r>
              <a:rPr lang="en-GB" altLang="zh-CN" sz="2400" dirty="0">
                <a:ea typeface="宋体" pitchFamily="2" charset="-122"/>
              </a:rPr>
              <a:t>For human users (end users) to use services, a (graphic) user interface needs to be added</a:t>
            </a:r>
            <a:r>
              <a:rPr lang="en-US" altLang="zh-CN" sz="2400" dirty="0">
                <a:ea typeface="宋体" pitchFamily="2" charset="-122"/>
              </a:rPr>
              <a:t> – forming a (Web) application.</a:t>
            </a:r>
          </a:p>
        </p:txBody>
      </p:sp>
      <p:sp>
        <p:nvSpPr>
          <p:cNvPr id="5122" name="Slide Number Placeholder 5"/>
          <p:cNvSpPr>
            <a:spLocks noGrp="1"/>
          </p:cNvSpPr>
          <p:nvPr>
            <p:ph type="sldNum" sz="quarter" idx="12"/>
          </p:nvPr>
        </p:nvSpPr>
        <p:spPr/>
        <p:txBody>
          <a:bodyPr/>
          <a:lstStyle/>
          <a:p>
            <a:pPr>
              <a:defRPr/>
            </a:pPr>
            <a:fld id="{9F9FFACD-3571-427C-9718-4A2B97E2CFB8}" type="slidenum">
              <a:rPr lang="en-US" smtClean="0"/>
              <a:pPr>
                <a:defRPr/>
              </a:pPr>
              <a:t>22</a:t>
            </a:fld>
            <a:endParaRPr lang="en-US"/>
          </a:p>
        </p:txBody>
      </p:sp>
    </p:spTree>
    <p:extLst>
      <p:ext uri="{BB962C8B-B14F-4D97-AF65-F5344CB8AC3E}">
        <p14:creationId xmlns:p14="http://schemas.microsoft.com/office/powerpoint/2010/main" val="505784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5219">
                                            <p:txEl>
                                              <p:pRg st="3" end="3"/>
                                            </p:txEl>
                                          </p:spTgt>
                                        </p:tgtEl>
                                        <p:attrNameLst>
                                          <p:attrName>style.visibility</p:attrName>
                                        </p:attrNameLst>
                                      </p:cBhvr>
                                      <p:to>
                                        <p:strVal val="visible"/>
                                      </p:to>
                                    </p:set>
                                    <p:animEffect transition="in" filter="wipe(left)">
                                      <p:cBhvr>
                                        <p:cTn id="7" dur="500"/>
                                        <p:tgtEl>
                                          <p:spTgt spid="26521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5219">
                                            <p:txEl>
                                              <p:pRg st="4" end="4"/>
                                            </p:txEl>
                                          </p:spTgt>
                                        </p:tgtEl>
                                        <p:attrNameLst>
                                          <p:attrName>style.visibility</p:attrName>
                                        </p:attrNameLst>
                                      </p:cBhvr>
                                      <p:to>
                                        <p:strVal val="visible"/>
                                      </p:to>
                                    </p:set>
                                    <p:animEffect transition="in" filter="wipe(left)">
                                      <p:cBhvr>
                                        <p:cTn id="12" dur="500"/>
                                        <p:tgtEl>
                                          <p:spTgt spid="265219">
                                            <p:txEl>
                                              <p:pRg st="4" end="4"/>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65219">
                                            <p:txEl>
                                              <p:pRg st="5" end="5"/>
                                            </p:txEl>
                                          </p:spTgt>
                                        </p:tgtEl>
                                        <p:attrNameLst>
                                          <p:attrName>style.visibility</p:attrName>
                                        </p:attrNameLst>
                                      </p:cBhvr>
                                      <p:to>
                                        <p:strVal val="visible"/>
                                      </p:to>
                                    </p:set>
                                    <p:animEffect transition="in" filter="wipe(left)">
                                      <p:cBhvr>
                                        <p:cTn id="15" dur="500"/>
                                        <p:tgtEl>
                                          <p:spTgt spid="265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a:t>Definitions and Terminologies (contd.)</a:t>
            </a:r>
          </a:p>
        </p:txBody>
      </p:sp>
      <p:sp>
        <p:nvSpPr>
          <p:cNvPr id="433155" name="Rectangle 3"/>
          <p:cNvSpPr>
            <a:spLocks noGrp="1" noChangeArrowheads="1"/>
          </p:cNvSpPr>
          <p:nvPr>
            <p:ph idx="1"/>
          </p:nvPr>
        </p:nvSpPr>
        <p:spPr/>
        <p:txBody>
          <a:bodyPr>
            <a:normAutofit/>
          </a:bodyPr>
          <a:lstStyle/>
          <a:p>
            <a:pPr>
              <a:spcBef>
                <a:spcPts val="600"/>
              </a:spcBef>
            </a:pPr>
            <a:r>
              <a:rPr lang="en-US" sz="2400" b="1" dirty="0"/>
              <a:t>Service-Oriented Architecture</a:t>
            </a:r>
            <a:r>
              <a:rPr lang="en-US" sz="2400" dirty="0"/>
              <a:t> (SOA): Software consisting of a collection of </a:t>
            </a:r>
            <a:r>
              <a:rPr lang="en-US" sz="2400" dirty="0">
                <a:solidFill>
                  <a:srgbClr val="0033CC"/>
                </a:solidFill>
              </a:rPr>
              <a:t>loosely</a:t>
            </a:r>
            <a:r>
              <a:rPr lang="en-US" sz="2400" dirty="0"/>
              <a:t> coupled and </a:t>
            </a:r>
            <a:r>
              <a:rPr lang="en-US" sz="2400" dirty="0">
                <a:solidFill>
                  <a:srgbClr val="0033CC"/>
                </a:solidFill>
              </a:rPr>
              <a:t>platform-independent</a:t>
            </a:r>
            <a:r>
              <a:rPr lang="en-US" sz="2400" dirty="0"/>
              <a:t> services that communicate with each other through </a:t>
            </a:r>
            <a:r>
              <a:rPr lang="en-US" sz="2400" dirty="0">
                <a:solidFill>
                  <a:srgbClr val="0033CC"/>
                </a:solidFill>
              </a:rPr>
              <a:t>standard</a:t>
            </a:r>
            <a:r>
              <a:rPr lang="en-US" sz="2400" dirty="0"/>
              <a:t> interfaces. SOA does not concern developing </a:t>
            </a:r>
            <a:br>
              <a:rPr lang="en-US" sz="2400" dirty="0"/>
            </a:br>
            <a:r>
              <a:rPr lang="en-US" sz="2400" dirty="0"/>
              <a:t>operational software.</a:t>
            </a:r>
          </a:p>
          <a:p>
            <a:pPr>
              <a:spcBef>
                <a:spcPts val="600"/>
              </a:spcBef>
            </a:pPr>
            <a:r>
              <a:rPr lang="en-GB" altLang="zh-CN" sz="2400" b="1" dirty="0">
                <a:ea typeface="宋体" pitchFamily="2" charset="-122"/>
              </a:rPr>
              <a:t>Service-Oriented Computing</a:t>
            </a:r>
            <a:r>
              <a:rPr lang="en-GB" altLang="zh-CN" sz="2400" dirty="0">
                <a:ea typeface="宋体" pitchFamily="2" charset="-122"/>
              </a:rPr>
              <a:t> (SOC) refers to the paradigm that represents computation in SOA</a:t>
            </a:r>
            <a:r>
              <a:rPr lang="en-US" altLang="zh-CN" sz="2400" dirty="0">
                <a:ea typeface="宋体" pitchFamily="2" charset="-122"/>
              </a:rPr>
              <a:t>. A level deeper than </a:t>
            </a:r>
            <a:br>
              <a:rPr lang="en-US" altLang="zh-CN" sz="2400" dirty="0">
                <a:ea typeface="宋体" pitchFamily="2" charset="-122"/>
              </a:rPr>
            </a:br>
            <a:r>
              <a:rPr lang="en-US" altLang="zh-CN" sz="2400" dirty="0">
                <a:ea typeface="宋体" pitchFamily="2" charset="-122"/>
              </a:rPr>
              <a:t>SOA, incl. algorithms and data structures.</a:t>
            </a:r>
          </a:p>
          <a:p>
            <a:pPr>
              <a:spcBef>
                <a:spcPts val="600"/>
              </a:spcBef>
            </a:pPr>
            <a:r>
              <a:rPr lang="en-US" altLang="zh-CN" sz="2400" dirty="0">
                <a:solidFill>
                  <a:schemeClr val="folHlink"/>
                </a:solidFill>
                <a:ea typeface="宋体" pitchFamily="2" charset="-122"/>
              </a:rPr>
              <a:t>SOA</a:t>
            </a:r>
            <a:r>
              <a:rPr lang="en-US" altLang="zh-CN" sz="2400" dirty="0">
                <a:ea typeface="宋体" pitchFamily="2" charset="-122"/>
              </a:rPr>
              <a:t> and </a:t>
            </a:r>
            <a:r>
              <a:rPr lang="en-US" altLang="zh-CN" sz="2400" dirty="0">
                <a:solidFill>
                  <a:schemeClr val="folHlink"/>
                </a:solidFill>
                <a:ea typeface="宋体" pitchFamily="2" charset="-122"/>
              </a:rPr>
              <a:t>SOC</a:t>
            </a:r>
            <a:r>
              <a:rPr lang="en-US" altLang="zh-CN" sz="2400" dirty="0">
                <a:ea typeface="宋体" pitchFamily="2" charset="-122"/>
              </a:rPr>
              <a:t> are often used interchangeably.</a:t>
            </a:r>
          </a:p>
          <a:p>
            <a:pPr>
              <a:spcBef>
                <a:spcPts val="600"/>
              </a:spcBef>
            </a:pPr>
            <a:r>
              <a:rPr lang="en-GB" altLang="zh-CN" sz="2400" b="1" dirty="0">
                <a:ea typeface="宋体" pitchFamily="2" charset="-122"/>
              </a:rPr>
              <a:t>Web Services</a:t>
            </a:r>
            <a:r>
              <a:rPr lang="en-GB" altLang="zh-CN" sz="2400" dirty="0">
                <a:ea typeface="宋体" pitchFamily="2" charset="-122"/>
              </a:rPr>
              <a:t> are services accessible over the Web. As an architecture, it refers to Web-based SOA and a set of enabling Web technologies, including </a:t>
            </a:r>
            <a:r>
              <a:rPr lang="en-US" altLang="zh-CN" sz="2400" dirty="0">
                <a:ea typeface="宋体" pitchFamily="2" charset="-122"/>
              </a:rPr>
              <a:t>XML, JSON, SOAP, WSDL, HTTP, UDDI, and ebXML. Two types of Web services:</a:t>
            </a:r>
          </a:p>
          <a:p>
            <a:pPr lvl="1">
              <a:spcBef>
                <a:spcPts val="600"/>
              </a:spcBef>
            </a:pPr>
            <a:r>
              <a:rPr lang="en-US" altLang="zh-CN" sz="2000" dirty="0">
                <a:ea typeface="宋体" pitchFamily="2" charset="-122"/>
              </a:rPr>
              <a:t>SOAP/WSDL Services (heavy duty services)</a:t>
            </a:r>
          </a:p>
          <a:p>
            <a:pPr lvl="1">
              <a:spcBef>
                <a:spcPts val="600"/>
              </a:spcBef>
            </a:pPr>
            <a:r>
              <a:rPr lang="en-US" altLang="zh-CN" sz="2000" dirty="0">
                <a:ea typeface="宋体" pitchFamily="2" charset="-122"/>
              </a:rPr>
              <a:t>RESTful Services (lightweight or micro services)</a:t>
            </a:r>
            <a:endParaRPr lang="en-GB" altLang="zh-CN" sz="2000" dirty="0">
              <a:ea typeface="宋体" pitchFamily="2" charset="-122"/>
            </a:endParaRPr>
          </a:p>
        </p:txBody>
      </p:sp>
      <p:sp>
        <p:nvSpPr>
          <p:cNvPr id="6146" name="Slide Number Placeholder 5"/>
          <p:cNvSpPr>
            <a:spLocks noGrp="1"/>
          </p:cNvSpPr>
          <p:nvPr>
            <p:ph type="sldNum" sz="quarter" idx="12"/>
          </p:nvPr>
        </p:nvSpPr>
        <p:spPr/>
        <p:txBody>
          <a:bodyPr/>
          <a:lstStyle/>
          <a:p>
            <a:pPr>
              <a:defRPr/>
            </a:pPr>
            <a:fld id="{74DAC80E-585C-4BFD-85DB-3C34FD806F05}" type="slidenum">
              <a:rPr lang="en-US" smtClean="0"/>
              <a:pPr>
                <a:defRPr/>
              </a:pPr>
              <a:t>23</a:t>
            </a:fld>
            <a:endParaRPr lang="en-US"/>
          </a:p>
        </p:txBody>
      </p:sp>
    </p:spTree>
    <p:extLst>
      <p:ext uri="{BB962C8B-B14F-4D97-AF65-F5344CB8AC3E}">
        <p14:creationId xmlns:p14="http://schemas.microsoft.com/office/powerpoint/2010/main" val="1767397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3155">
                                            <p:txEl>
                                              <p:pRg st="1" end="1"/>
                                            </p:txEl>
                                          </p:spTgt>
                                        </p:tgtEl>
                                        <p:attrNameLst>
                                          <p:attrName>style.visibility</p:attrName>
                                        </p:attrNameLst>
                                      </p:cBhvr>
                                      <p:to>
                                        <p:strVal val="visible"/>
                                      </p:to>
                                    </p:set>
                                    <p:animEffect transition="in" filter="wipe(left)">
                                      <p:cBhvr>
                                        <p:cTn id="7" dur="500"/>
                                        <p:tgtEl>
                                          <p:spTgt spid="433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3155">
                                            <p:txEl>
                                              <p:pRg st="2" end="2"/>
                                            </p:txEl>
                                          </p:spTgt>
                                        </p:tgtEl>
                                        <p:attrNameLst>
                                          <p:attrName>style.visibility</p:attrName>
                                        </p:attrNameLst>
                                      </p:cBhvr>
                                      <p:to>
                                        <p:strVal val="visible"/>
                                      </p:to>
                                    </p:set>
                                    <p:animEffect transition="in" filter="wipe(left)">
                                      <p:cBhvr>
                                        <p:cTn id="12" dur="500"/>
                                        <p:tgtEl>
                                          <p:spTgt spid="433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433155">
                                            <p:txEl>
                                              <p:pRg st="3" end="3"/>
                                            </p:txEl>
                                          </p:spTgt>
                                        </p:tgtEl>
                                        <p:attrNameLst>
                                          <p:attrName>style.visibility</p:attrName>
                                        </p:attrNameLst>
                                      </p:cBhvr>
                                      <p:to>
                                        <p:strVal val="visible"/>
                                      </p:to>
                                    </p:set>
                                    <p:animEffect transition="in" filter="wedge">
                                      <p:cBhvr>
                                        <p:cTn id="17" dur="2000"/>
                                        <p:tgtEl>
                                          <p:spTgt spid="433155">
                                            <p:txEl>
                                              <p:pRg st="3" end="3"/>
                                            </p:txEl>
                                          </p:spTgt>
                                        </p:tgtEl>
                                      </p:cBhvr>
                                    </p:animEffect>
                                  </p:childTnLst>
                                </p:cTn>
                              </p:par>
                            </p:childTnLst>
                          </p:cTn>
                        </p:par>
                        <p:par>
                          <p:cTn id="18" fill="hold">
                            <p:stCondLst>
                              <p:cond delay="2000"/>
                            </p:stCondLst>
                            <p:childTnLst>
                              <p:par>
                                <p:cTn id="19" presetID="20" presetClass="entr" presetSubtype="0" fill="hold" nodeType="afterEffect">
                                  <p:stCondLst>
                                    <p:cond delay="0"/>
                                  </p:stCondLst>
                                  <p:childTnLst>
                                    <p:set>
                                      <p:cBhvr>
                                        <p:cTn id="20" dur="1" fill="hold">
                                          <p:stCondLst>
                                            <p:cond delay="0"/>
                                          </p:stCondLst>
                                        </p:cTn>
                                        <p:tgtEl>
                                          <p:spTgt spid="433155">
                                            <p:txEl>
                                              <p:pRg st="4" end="4"/>
                                            </p:txEl>
                                          </p:spTgt>
                                        </p:tgtEl>
                                        <p:attrNameLst>
                                          <p:attrName>style.visibility</p:attrName>
                                        </p:attrNameLst>
                                      </p:cBhvr>
                                      <p:to>
                                        <p:strVal val="visible"/>
                                      </p:to>
                                    </p:set>
                                    <p:animEffect transition="in" filter="wedge">
                                      <p:cBhvr>
                                        <p:cTn id="21" dur="2000"/>
                                        <p:tgtEl>
                                          <p:spTgt spid="433155">
                                            <p:txEl>
                                              <p:pRg st="4" end="4"/>
                                            </p:txEl>
                                          </p:spTgt>
                                        </p:tgtEl>
                                      </p:cBhvr>
                                    </p:animEffect>
                                  </p:childTnLst>
                                </p:cTn>
                              </p:par>
                            </p:childTnLst>
                          </p:cTn>
                        </p:par>
                        <p:par>
                          <p:cTn id="22" fill="hold">
                            <p:stCondLst>
                              <p:cond delay="4000"/>
                            </p:stCondLst>
                            <p:childTnLst>
                              <p:par>
                                <p:cTn id="23" presetID="20" presetClass="entr" presetSubtype="0" fill="hold" nodeType="afterEffect">
                                  <p:stCondLst>
                                    <p:cond delay="0"/>
                                  </p:stCondLst>
                                  <p:childTnLst>
                                    <p:set>
                                      <p:cBhvr>
                                        <p:cTn id="24" dur="1" fill="hold">
                                          <p:stCondLst>
                                            <p:cond delay="0"/>
                                          </p:stCondLst>
                                        </p:cTn>
                                        <p:tgtEl>
                                          <p:spTgt spid="433155">
                                            <p:txEl>
                                              <p:pRg st="5" end="5"/>
                                            </p:txEl>
                                          </p:spTgt>
                                        </p:tgtEl>
                                        <p:attrNameLst>
                                          <p:attrName>style.visibility</p:attrName>
                                        </p:attrNameLst>
                                      </p:cBhvr>
                                      <p:to>
                                        <p:strVal val="visible"/>
                                      </p:to>
                                    </p:set>
                                    <p:animEffect transition="in" filter="wedge">
                                      <p:cBhvr>
                                        <p:cTn id="25" dur="2000"/>
                                        <p:tgtEl>
                                          <p:spTgt spid="433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Definitions and Terminologies (contd.)</a:t>
            </a:r>
          </a:p>
        </p:txBody>
      </p:sp>
      <p:sp>
        <p:nvSpPr>
          <p:cNvPr id="433155" name="Rectangle 3"/>
          <p:cNvSpPr>
            <a:spLocks noGrp="1" noChangeArrowheads="1"/>
          </p:cNvSpPr>
          <p:nvPr>
            <p:ph idx="1"/>
          </p:nvPr>
        </p:nvSpPr>
        <p:spPr/>
        <p:txBody>
          <a:bodyPr/>
          <a:lstStyle/>
          <a:p>
            <a:pPr>
              <a:spcBef>
                <a:spcPts val="600"/>
              </a:spcBef>
            </a:pPr>
            <a:r>
              <a:rPr lang="en-US" b="1" dirty="0"/>
              <a:t>Service-Oriented Development</a:t>
            </a:r>
            <a:r>
              <a:rPr lang="en-US" dirty="0"/>
              <a:t> (SOD) </a:t>
            </a:r>
          </a:p>
          <a:p>
            <a:pPr lvl="1">
              <a:spcBef>
                <a:spcPts val="600"/>
              </a:spcBef>
            </a:pPr>
            <a:r>
              <a:rPr lang="en-US" dirty="0"/>
              <a:t>concerns the entire software </a:t>
            </a:r>
            <a:r>
              <a:rPr lang="en-US" b="1" dirty="0"/>
              <a:t>development cycle </a:t>
            </a:r>
            <a:r>
              <a:rPr lang="en-US" dirty="0"/>
              <a:t>based on SOA concepts and SOC paradigm. </a:t>
            </a:r>
          </a:p>
          <a:p>
            <a:pPr lvl="1">
              <a:spcBef>
                <a:spcPts val="600"/>
              </a:spcBef>
            </a:pPr>
            <a:r>
              <a:rPr lang="en-US" dirty="0"/>
              <a:t>involves current technologies and tools to effectively produce operational software:</a:t>
            </a:r>
          </a:p>
          <a:p>
            <a:pPr lvl="2">
              <a:spcBef>
                <a:spcPts val="600"/>
              </a:spcBef>
            </a:pPr>
            <a:r>
              <a:rPr lang="en-US" altLang="zh-CN" dirty="0">
                <a:ea typeface="宋体" pitchFamily="2" charset="-122"/>
              </a:rPr>
              <a:t>Development environments: VS, Java EE, </a:t>
            </a:r>
            <a:br>
              <a:rPr lang="en-US" altLang="zh-CN" dirty="0">
                <a:ea typeface="宋体" pitchFamily="2" charset="-122"/>
              </a:rPr>
            </a:br>
            <a:r>
              <a:rPr lang="en-US" altLang="zh-CN" dirty="0">
                <a:ea typeface="宋体" pitchFamily="2" charset="-122"/>
              </a:rPr>
              <a:t>Flask, Django, NetBeans, WebSphere, etc.;</a:t>
            </a:r>
          </a:p>
          <a:p>
            <a:pPr lvl="2">
              <a:spcBef>
                <a:spcPts val="600"/>
              </a:spcBef>
            </a:pPr>
            <a:r>
              <a:rPr lang="en-US" altLang="zh-CN" dirty="0">
                <a:ea typeface="宋体" pitchFamily="2" charset="-122"/>
              </a:rPr>
              <a:t>Databases, SQL, Oracle, BD, XML DB, etc.;</a:t>
            </a:r>
          </a:p>
          <a:p>
            <a:pPr lvl="2">
              <a:spcBef>
                <a:spcPts val="600"/>
              </a:spcBef>
            </a:pPr>
            <a:r>
              <a:rPr lang="en-US" altLang="zh-CN" dirty="0">
                <a:ea typeface="宋体" pitchFamily="2" charset="-122"/>
              </a:rPr>
              <a:t>Deployment and hosting environment: Server, cloud: </a:t>
            </a:r>
            <a:r>
              <a:rPr lang="en-US" altLang="zh-CN" dirty="0" err="1">
                <a:ea typeface="宋体" pitchFamily="2" charset="-122"/>
              </a:rPr>
              <a:t>SoD</a:t>
            </a:r>
            <a:r>
              <a:rPr lang="en-US" altLang="zh-CN" dirty="0">
                <a:ea typeface="宋体" pitchFamily="2" charset="-122"/>
              </a:rPr>
              <a:t>, AWS Cloud, Google Cloud, MS Azure, etc.</a:t>
            </a:r>
          </a:p>
        </p:txBody>
      </p:sp>
      <p:sp>
        <p:nvSpPr>
          <p:cNvPr id="7170" name="Slide Number Placeholder 5"/>
          <p:cNvSpPr>
            <a:spLocks noGrp="1"/>
          </p:cNvSpPr>
          <p:nvPr>
            <p:ph type="sldNum" sz="quarter" idx="12"/>
          </p:nvPr>
        </p:nvSpPr>
        <p:spPr/>
        <p:txBody>
          <a:bodyPr/>
          <a:lstStyle/>
          <a:p>
            <a:pPr>
              <a:defRPr/>
            </a:pPr>
            <a:fld id="{26B5123B-B89B-4620-9F87-44BF6B4176EF}" type="slidenum">
              <a:rPr lang="en-US" smtClean="0"/>
              <a:pPr>
                <a:defRPr/>
              </a:pPr>
              <a:t>24</a:t>
            </a:fld>
            <a:endParaRPr lang="en-US"/>
          </a:p>
        </p:txBody>
      </p:sp>
    </p:spTree>
    <p:extLst>
      <p:ext uri="{BB962C8B-B14F-4D97-AF65-F5344CB8AC3E}">
        <p14:creationId xmlns:p14="http://schemas.microsoft.com/office/powerpoint/2010/main" val="31359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3155">
                                            <p:txEl>
                                              <p:pRg st="2" end="2"/>
                                            </p:txEl>
                                          </p:spTgt>
                                        </p:tgtEl>
                                        <p:attrNameLst>
                                          <p:attrName>style.visibility</p:attrName>
                                        </p:attrNameLst>
                                      </p:cBhvr>
                                      <p:to>
                                        <p:strVal val="visible"/>
                                      </p:to>
                                    </p:set>
                                    <p:animEffect transition="in" filter="wipe(left)">
                                      <p:cBhvr>
                                        <p:cTn id="7" dur="500"/>
                                        <p:tgtEl>
                                          <p:spTgt spid="43315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3155">
                                            <p:txEl>
                                              <p:pRg st="3" end="3"/>
                                            </p:txEl>
                                          </p:spTgt>
                                        </p:tgtEl>
                                        <p:attrNameLst>
                                          <p:attrName>style.visibility</p:attrName>
                                        </p:attrNameLst>
                                      </p:cBhvr>
                                      <p:to>
                                        <p:strVal val="visible"/>
                                      </p:to>
                                    </p:set>
                                    <p:animEffect transition="in" filter="wipe(left)">
                                      <p:cBhvr>
                                        <p:cTn id="11" dur="500"/>
                                        <p:tgtEl>
                                          <p:spTgt spid="433155">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33155">
                                            <p:txEl>
                                              <p:pRg st="4" end="4"/>
                                            </p:txEl>
                                          </p:spTgt>
                                        </p:tgtEl>
                                        <p:attrNameLst>
                                          <p:attrName>style.visibility</p:attrName>
                                        </p:attrNameLst>
                                      </p:cBhvr>
                                      <p:to>
                                        <p:strVal val="visible"/>
                                      </p:to>
                                    </p:set>
                                    <p:animEffect transition="in" filter="wipe(left)">
                                      <p:cBhvr>
                                        <p:cTn id="15" dur="500"/>
                                        <p:tgtEl>
                                          <p:spTgt spid="433155">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33155">
                                            <p:txEl>
                                              <p:pRg st="5" end="5"/>
                                            </p:txEl>
                                          </p:spTgt>
                                        </p:tgtEl>
                                        <p:attrNameLst>
                                          <p:attrName>style.visibility</p:attrName>
                                        </p:attrNameLst>
                                      </p:cBhvr>
                                      <p:to>
                                        <p:strVal val="visible"/>
                                      </p:to>
                                    </p:set>
                                    <p:animEffect transition="in" filter="wipe(left)">
                                      <p:cBhvr>
                                        <p:cTn id="19" dur="500"/>
                                        <p:tgtEl>
                                          <p:spTgt spid="433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p:txBody>
          <a:bodyPr/>
          <a:lstStyle/>
          <a:p>
            <a:pPr>
              <a:defRPr/>
            </a:pPr>
            <a:fld id="{610410C9-0909-401C-AA36-945C018599E6}" type="slidenum">
              <a:rPr lang="en-US" smtClean="0"/>
              <a:pPr>
                <a:defRPr/>
              </a:pPr>
              <a:t>25</a:t>
            </a:fld>
            <a:endParaRPr lang="en-US"/>
          </a:p>
        </p:txBody>
      </p:sp>
      <p:sp>
        <p:nvSpPr>
          <p:cNvPr id="21507" name="Rectangle 2"/>
          <p:cNvSpPr>
            <a:spLocks noGrp="1" noChangeArrowheads="1"/>
          </p:cNvSpPr>
          <p:nvPr>
            <p:ph type="title"/>
          </p:nvPr>
        </p:nvSpPr>
        <p:spPr>
          <a:xfrm>
            <a:off x="383908" y="76200"/>
            <a:ext cx="10207892" cy="623888"/>
          </a:xfrm>
        </p:spPr>
        <p:txBody>
          <a:bodyPr>
            <a:normAutofit fontScale="90000"/>
          </a:bodyPr>
          <a:lstStyle/>
          <a:p>
            <a:pPr eaLnBrk="1" hangingPunct="1"/>
            <a:r>
              <a:rPr lang="en-US" altLang="zh-CN" dirty="0">
                <a:ea typeface="PMingLiU" pitchFamily="18" charset="-120"/>
              </a:rPr>
              <a:t>OO</a:t>
            </a:r>
            <a:r>
              <a:rPr lang="en-US" altLang="zh-TW" dirty="0">
                <a:ea typeface="PMingLiU" pitchFamily="18" charset="-120"/>
              </a:rPr>
              <a:t> Development versus </a:t>
            </a:r>
            <a:r>
              <a:rPr lang="en-US" altLang="zh-CN" dirty="0">
                <a:ea typeface="PMingLiU" pitchFamily="18" charset="-120"/>
              </a:rPr>
              <a:t>SO</a:t>
            </a:r>
            <a:r>
              <a:rPr lang="en-US" altLang="zh-TW" dirty="0">
                <a:ea typeface="PMingLiU" pitchFamily="18" charset="-120"/>
              </a:rPr>
              <a:t> Development </a:t>
            </a:r>
            <a:endParaRPr lang="en-US" altLang="zh-CN" dirty="0">
              <a:ea typeface="PMingLiU" pitchFamily="18" charset="-120"/>
            </a:endParaRPr>
          </a:p>
        </p:txBody>
      </p:sp>
      <p:sp>
        <p:nvSpPr>
          <p:cNvPr id="21508" name="Text Box 23"/>
          <p:cNvSpPr txBox="1">
            <a:spLocks noChangeArrowheads="1"/>
          </p:cNvSpPr>
          <p:nvPr/>
        </p:nvSpPr>
        <p:spPr bwMode="auto">
          <a:xfrm>
            <a:off x="3200401" y="4403725"/>
            <a:ext cx="1738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algn="ctr" eaLnBrk="1" hangingPunct="1"/>
            <a:r>
              <a:rPr lang="en-US" b="0" dirty="0">
                <a:latin typeface="Candara" panose="020E0502030303020204" pitchFamily="34" charset="0"/>
              </a:rPr>
              <a:t>OO Languages</a:t>
            </a:r>
          </a:p>
        </p:txBody>
      </p:sp>
      <p:sp>
        <p:nvSpPr>
          <p:cNvPr id="21509" name="Rectangle 24"/>
          <p:cNvSpPr>
            <a:spLocks noChangeArrowheads="1"/>
          </p:cNvSpPr>
          <p:nvPr/>
        </p:nvSpPr>
        <p:spPr bwMode="auto">
          <a:xfrm>
            <a:off x="4968875" y="4403725"/>
            <a:ext cx="1811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latin typeface="Candara" panose="020E0502030303020204" pitchFamily="34" charset="0"/>
              </a:rPr>
              <a:t>OO IDEs/Tools</a:t>
            </a:r>
          </a:p>
        </p:txBody>
      </p:sp>
      <p:sp>
        <p:nvSpPr>
          <p:cNvPr id="21510" name="Rectangle 25"/>
          <p:cNvSpPr>
            <a:spLocks noChangeArrowheads="1"/>
          </p:cNvSpPr>
          <p:nvPr/>
        </p:nvSpPr>
        <p:spPr bwMode="auto">
          <a:xfrm>
            <a:off x="1676400" y="4765676"/>
            <a:ext cx="1371600" cy="163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pPr>
            <a:r>
              <a:rPr lang="en-US">
                <a:latin typeface="Candara" panose="020E0502030303020204" pitchFamily="34" charset="0"/>
              </a:rPr>
              <a:t>Object</a:t>
            </a:r>
          </a:p>
          <a:p>
            <a:pPr algn="ctr">
              <a:lnSpc>
                <a:spcPct val="90000"/>
              </a:lnSpc>
            </a:pPr>
            <a:r>
              <a:rPr lang="en-US">
                <a:latin typeface="Candara" panose="020E0502030303020204" pitchFamily="34" charset="0"/>
              </a:rPr>
              <a:t>orientation </a:t>
            </a:r>
          </a:p>
          <a:p>
            <a:pPr algn="ctr"/>
            <a:r>
              <a:rPr lang="en-US">
                <a:latin typeface="Candara" panose="020E0502030303020204" pitchFamily="34" charset="0"/>
              </a:rPr>
              <a:t>Inheritance</a:t>
            </a:r>
          </a:p>
          <a:p>
            <a:pPr algn="ctr"/>
            <a:r>
              <a:rPr lang="en-US">
                <a:latin typeface="Candara" panose="020E0502030303020204" pitchFamily="34" charset="0"/>
              </a:rPr>
              <a:t>Polymorphism</a:t>
            </a:r>
          </a:p>
          <a:p>
            <a:pPr algn="ctr"/>
            <a:r>
              <a:rPr lang="en-US">
                <a:latin typeface="Candara" panose="020E0502030303020204" pitchFamily="34" charset="0"/>
              </a:rPr>
              <a:t>Dynamic </a:t>
            </a:r>
          </a:p>
          <a:p>
            <a:pPr algn="ctr"/>
            <a:r>
              <a:rPr lang="en-US">
                <a:latin typeface="Candara" panose="020E0502030303020204" pitchFamily="34" charset="0"/>
              </a:rPr>
              <a:t>binding</a:t>
            </a:r>
          </a:p>
        </p:txBody>
      </p:sp>
      <p:sp>
        <p:nvSpPr>
          <p:cNvPr id="21511" name="Rectangle 26"/>
          <p:cNvSpPr>
            <a:spLocks noChangeArrowheads="1"/>
          </p:cNvSpPr>
          <p:nvPr/>
        </p:nvSpPr>
        <p:spPr bwMode="auto">
          <a:xfrm>
            <a:off x="3440114" y="4765676"/>
            <a:ext cx="1284287" cy="163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pPr>
            <a:r>
              <a:rPr lang="en-US" dirty="0">
                <a:latin typeface="Candara" panose="020E0502030303020204" pitchFamily="34" charset="0"/>
              </a:rPr>
              <a:t>C++</a:t>
            </a:r>
          </a:p>
          <a:p>
            <a:pPr algn="ctr">
              <a:lnSpc>
                <a:spcPct val="90000"/>
              </a:lnSpc>
            </a:pPr>
            <a:r>
              <a:rPr lang="en-US" dirty="0">
                <a:latin typeface="Candara" panose="020E0502030303020204" pitchFamily="34" charset="0"/>
              </a:rPr>
              <a:t>C#</a:t>
            </a:r>
          </a:p>
          <a:p>
            <a:pPr algn="ctr">
              <a:lnSpc>
                <a:spcPct val="90000"/>
              </a:lnSpc>
            </a:pPr>
            <a:r>
              <a:rPr lang="en-US" dirty="0">
                <a:latin typeface="Candara" panose="020E0502030303020204" pitchFamily="34" charset="0"/>
              </a:rPr>
              <a:t>Objective C </a:t>
            </a:r>
          </a:p>
          <a:p>
            <a:pPr algn="ctr">
              <a:lnSpc>
                <a:spcPct val="90000"/>
              </a:lnSpc>
            </a:pPr>
            <a:r>
              <a:rPr lang="en-US" dirty="0">
                <a:latin typeface="Candara" panose="020E0502030303020204" pitchFamily="34" charset="0"/>
              </a:rPr>
              <a:t>Java</a:t>
            </a:r>
          </a:p>
          <a:p>
            <a:pPr algn="ctr">
              <a:lnSpc>
                <a:spcPct val="90000"/>
              </a:lnSpc>
            </a:pPr>
            <a:r>
              <a:rPr lang="en-US" dirty="0">
                <a:latin typeface="Candara" panose="020E0502030303020204" pitchFamily="34" charset="0"/>
              </a:rPr>
              <a:t>Python</a:t>
            </a:r>
          </a:p>
          <a:p>
            <a:pPr algn="ctr">
              <a:lnSpc>
                <a:spcPct val="90000"/>
              </a:lnSpc>
            </a:pPr>
            <a:r>
              <a:rPr lang="en-US" dirty="0">
                <a:latin typeface="Candara" panose="020E0502030303020204" pitchFamily="34" charset="0"/>
              </a:rPr>
              <a:t>Smalltalk</a:t>
            </a:r>
          </a:p>
        </p:txBody>
      </p:sp>
      <p:sp>
        <p:nvSpPr>
          <p:cNvPr id="21512" name="Rectangle 27"/>
          <p:cNvSpPr>
            <a:spLocks noChangeArrowheads="1"/>
          </p:cNvSpPr>
          <p:nvPr/>
        </p:nvSpPr>
        <p:spPr bwMode="auto">
          <a:xfrm>
            <a:off x="5207001" y="4765676"/>
            <a:ext cx="1362075" cy="163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dirty="0">
                <a:latin typeface="Candara" panose="020E0502030303020204" pitchFamily="34" charset="0"/>
              </a:rPr>
              <a:t>CORBA</a:t>
            </a:r>
          </a:p>
          <a:p>
            <a:pPr algn="ctr"/>
            <a:r>
              <a:rPr lang="en-US" dirty="0">
                <a:latin typeface="Candara" panose="020E0502030303020204" pitchFamily="34" charset="0"/>
              </a:rPr>
              <a:t>Eclipse</a:t>
            </a:r>
          </a:p>
          <a:p>
            <a:pPr algn="ctr"/>
            <a:r>
              <a:rPr lang="en-US" dirty="0">
                <a:latin typeface="Candara" panose="020E0502030303020204" pitchFamily="34" charset="0"/>
              </a:rPr>
              <a:t>UML</a:t>
            </a:r>
          </a:p>
          <a:p>
            <a:pPr algn="ctr"/>
            <a:r>
              <a:rPr lang="en-US" dirty="0">
                <a:latin typeface="Candara" panose="020E0502030303020204" pitchFamily="34" charset="0"/>
              </a:rPr>
              <a:t>GCC</a:t>
            </a:r>
          </a:p>
          <a:p>
            <a:pPr algn="ctr"/>
            <a:r>
              <a:rPr lang="en-US" dirty="0">
                <a:latin typeface="Candara" panose="020E0502030303020204" pitchFamily="34" charset="0"/>
              </a:rPr>
              <a:t>Visual Studio</a:t>
            </a:r>
          </a:p>
        </p:txBody>
      </p:sp>
      <p:sp>
        <p:nvSpPr>
          <p:cNvPr id="21513" name="Rectangle 28"/>
          <p:cNvSpPr>
            <a:spLocks noChangeArrowheads="1"/>
          </p:cNvSpPr>
          <p:nvPr/>
        </p:nvSpPr>
        <p:spPr bwMode="auto">
          <a:xfrm>
            <a:off x="7285039" y="4403725"/>
            <a:ext cx="2682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solidFill>
                  <a:srgbClr val="0033CC"/>
                </a:solidFill>
                <a:latin typeface="Candara" panose="020E0502030303020204" pitchFamily="34" charset="0"/>
              </a:rPr>
              <a:t>OO Development Cycle</a:t>
            </a:r>
          </a:p>
        </p:txBody>
      </p:sp>
      <p:sp>
        <p:nvSpPr>
          <p:cNvPr id="21514" name="Rectangle 29"/>
          <p:cNvSpPr>
            <a:spLocks noChangeArrowheads="1"/>
          </p:cNvSpPr>
          <p:nvPr/>
        </p:nvSpPr>
        <p:spPr bwMode="auto">
          <a:xfrm>
            <a:off x="6967539" y="4765676"/>
            <a:ext cx="3398837" cy="163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atin typeface="Candara" panose="020E0502030303020204" pitchFamily="34" charset="0"/>
              </a:rPr>
              <a:t>Specification/Modeling</a:t>
            </a:r>
          </a:p>
          <a:p>
            <a:pPr algn="ctr"/>
            <a:r>
              <a:rPr lang="en-US">
                <a:latin typeface="Candara" panose="020E0502030303020204" pitchFamily="34" charset="0"/>
              </a:rPr>
              <a:t>Verification/Model checking</a:t>
            </a:r>
          </a:p>
          <a:p>
            <a:pPr algn="ctr"/>
            <a:r>
              <a:rPr lang="en-US">
                <a:latin typeface="Candara" panose="020E0502030303020204" pitchFamily="34" charset="0"/>
              </a:rPr>
              <a:t>Design / Coding</a:t>
            </a:r>
          </a:p>
          <a:p>
            <a:pPr algn="ctr"/>
            <a:r>
              <a:rPr lang="en-US">
                <a:latin typeface="Candara" panose="020E0502030303020204" pitchFamily="34" charset="0"/>
              </a:rPr>
              <a:t>Validation / Testing</a:t>
            </a:r>
          </a:p>
          <a:p>
            <a:pPr algn="ctr"/>
            <a:r>
              <a:rPr lang="en-US">
                <a:latin typeface="Candara" panose="020E0502030303020204" pitchFamily="34" charset="0"/>
              </a:rPr>
              <a:t>Operation</a:t>
            </a:r>
          </a:p>
          <a:p>
            <a:pPr algn="ctr"/>
            <a:r>
              <a:rPr lang="en-US">
                <a:latin typeface="Candara" panose="020E0502030303020204" pitchFamily="34" charset="0"/>
              </a:rPr>
              <a:t>Maintenance</a:t>
            </a:r>
          </a:p>
        </p:txBody>
      </p:sp>
      <p:cxnSp>
        <p:nvCxnSpPr>
          <p:cNvPr id="21515" name="AutoShape 37"/>
          <p:cNvCxnSpPr>
            <a:cxnSpLocks noChangeShapeType="1"/>
            <a:stCxn id="21510" idx="3"/>
            <a:endCxn id="21511" idx="1"/>
          </p:cNvCxnSpPr>
          <p:nvPr/>
        </p:nvCxnSpPr>
        <p:spPr bwMode="auto">
          <a:xfrm flipV="1">
            <a:off x="3048001" y="5583238"/>
            <a:ext cx="39211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6" name="AutoShape 38"/>
          <p:cNvCxnSpPr>
            <a:cxnSpLocks noChangeShapeType="1"/>
            <a:stCxn id="21511" idx="3"/>
            <a:endCxn id="21512" idx="1"/>
          </p:cNvCxnSpPr>
          <p:nvPr/>
        </p:nvCxnSpPr>
        <p:spPr bwMode="auto">
          <a:xfrm>
            <a:off x="4724400" y="5583238"/>
            <a:ext cx="482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7" name="AutoShape 39"/>
          <p:cNvCxnSpPr>
            <a:cxnSpLocks noChangeShapeType="1"/>
            <a:stCxn id="21512" idx="3"/>
            <a:endCxn id="21514" idx="1"/>
          </p:cNvCxnSpPr>
          <p:nvPr/>
        </p:nvCxnSpPr>
        <p:spPr bwMode="auto">
          <a:xfrm flipV="1">
            <a:off x="6569076" y="5583238"/>
            <a:ext cx="3984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 name="Straight Connector 50"/>
          <p:cNvCxnSpPr/>
          <p:nvPr/>
        </p:nvCxnSpPr>
        <p:spPr>
          <a:xfrm>
            <a:off x="1700213" y="4267200"/>
            <a:ext cx="8666162"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519" name="Text Box 23"/>
          <p:cNvSpPr txBox="1">
            <a:spLocks noChangeArrowheads="1"/>
          </p:cNvSpPr>
          <p:nvPr/>
        </p:nvSpPr>
        <p:spPr bwMode="auto">
          <a:xfrm>
            <a:off x="1447800" y="4403725"/>
            <a:ext cx="1752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algn="ctr" eaLnBrk="1" hangingPunct="1"/>
            <a:r>
              <a:rPr lang="en-US" b="0">
                <a:latin typeface="Candara" panose="020E0502030303020204" pitchFamily="34" charset="0"/>
              </a:rPr>
              <a:t>OO Concepts</a:t>
            </a:r>
          </a:p>
        </p:txBody>
      </p:sp>
      <p:grpSp>
        <p:nvGrpSpPr>
          <p:cNvPr id="2" name="Group 30"/>
          <p:cNvGrpSpPr>
            <a:grpSpLocks/>
          </p:cNvGrpSpPr>
          <p:nvPr/>
        </p:nvGrpSpPr>
        <p:grpSpPr bwMode="auto">
          <a:xfrm>
            <a:off x="1447800" y="990600"/>
            <a:ext cx="9144000" cy="3028950"/>
            <a:chOff x="-76200" y="990600"/>
            <a:chExt cx="9144000" cy="3028950"/>
          </a:xfrm>
        </p:grpSpPr>
        <p:sp>
          <p:nvSpPr>
            <p:cNvPr id="21521" name="Rectangle 30"/>
            <p:cNvSpPr>
              <a:spLocks noChangeArrowheads="1"/>
            </p:cNvSpPr>
            <p:nvPr/>
          </p:nvSpPr>
          <p:spPr bwMode="auto">
            <a:xfrm>
              <a:off x="3479800" y="1189038"/>
              <a:ext cx="1776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a:latin typeface="Candara" panose="020E0502030303020204" pitchFamily="34" charset="0"/>
                </a:rPr>
                <a:t>SO IDEs/Tools</a:t>
              </a:r>
            </a:p>
          </p:txBody>
        </p:sp>
        <p:sp>
          <p:nvSpPr>
            <p:cNvPr id="21522" name="Rectangle 32"/>
            <p:cNvSpPr>
              <a:spLocks noChangeArrowheads="1"/>
            </p:cNvSpPr>
            <p:nvPr/>
          </p:nvSpPr>
          <p:spPr bwMode="auto">
            <a:xfrm>
              <a:off x="152400" y="1543050"/>
              <a:ext cx="1371600" cy="2476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pPr>
              <a:r>
                <a:rPr lang="en-US">
                  <a:latin typeface="Candara" panose="020E0502030303020204" pitchFamily="34" charset="0"/>
                </a:rPr>
                <a:t>Service</a:t>
              </a:r>
            </a:p>
            <a:p>
              <a:pPr algn="ctr">
                <a:lnSpc>
                  <a:spcPct val="90000"/>
                </a:lnSpc>
              </a:pPr>
              <a:r>
                <a:rPr lang="en-US">
                  <a:latin typeface="Candara" panose="020E0502030303020204" pitchFamily="34" charset="0"/>
                </a:rPr>
                <a:t>orientation</a:t>
              </a:r>
            </a:p>
            <a:p>
              <a:pPr algn="ctr">
                <a:lnSpc>
                  <a:spcPct val="90000"/>
                </a:lnSpc>
              </a:pPr>
              <a:r>
                <a:rPr lang="en-US">
                  <a:latin typeface="Candara" panose="020E0502030303020204" pitchFamily="34" charset="0"/>
                </a:rPr>
                <a:t>Loosely </a:t>
              </a:r>
            </a:p>
            <a:p>
              <a:pPr algn="ctr">
                <a:lnSpc>
                  <a:spcPct val="90000"/>
                </a:lnSpc>
              </a:pPr>
              <a:r>
                <a:rPr lang="en-US">
                  <a:latin typeface="Candara" panose="020E0502030303020204" pitchFamily="34" charset="0"/>
                </a:rPr>
                <a:t>coupled</a:t>
              </a:r>
            </a:p>
            <a:p>
              <a:pPr algn="ctr">
                <a:lnSpc>
                  <a:spcPct val="90000"/>
                </a:lnSpc>
              </a:pPr>
              <a:r>
                <a:rPr lang="en-US">
                  <a:latin typeface="Candara" panose="020E0502030303020204" pitchFamily="34" charset="0"/>
                </a:rPr>
                <a:t>Remote </a:t>
              </a:r>
              <a:br>
                <a:rPr lang="en-US">
                  <a:latin typeface="Candara" panose="020E0502030303020204" pitchFamily="34" charset="0"/>
                </a:rPr>
              </a:br>
              <a:r>
                <a:rPr lang="en-US">
                  <a:latin typeface="Candara" panose="020E0502030303020204" pitchFamily="34" charset="0"/>
                </a:rPr>
                <a:t>binding</a:t>
              </a:r>
            </a:p>
            <a:p>
              <a:pPr algn="ctr">
                <a:lnSpc>
                  <a:spcPct val="90000"/>
                </a:lnSpc>
              </a:pPr>
              <a:r>
                <a:rPr lang="en-US">
                  <a:latin typeface="Candara" panose="020E0502030303020204" pitchFamily="34" charset="0"/>
                </a:rPr>
                <a:t>Dynamic </a:t>
              </a:r>
              <a:br>
                <a:rPr lang="en-US">
                  <a:latin typeface="Candara" panose="020E0502030303020204" pitchFamily="34" charset="0"/>
                </a:rPr>
              </a:br>
              <a:r>
                <a:rPr lang="en-US">
                  <a:latin typeface="Candara" panose="020E0502030303020204" pitchFamily="34" charset="0"/>
                </a:rPr>
                <a:t>composition</a:t>
              </a:r>
            </a:p>
            <a:p>
              <a:pPr algn="ctr">
                <a:lnSpc>
                  <a:spcPct val="90000"/>
                </a:lnSpc>
              </a:pPr>
              <a:r>
                <a:rPr lang="en-US">
                  <a:latin typeface="Candara" panose="020E0502030303020204" pitchFamily="34" charset="0"/>
                </a:rPr>
                <a:t>Standard</a:t>
              </a:r>
              <a:br>
                <a:rPr lang="en-US">
                  <a:latin typeface="Candara" panose="020E0502030303020204" pitchFamily="34" charset="0"/>
                </a:rPr>
              </a:br>
              <a:r>
                <a:rPr lang="en-US">
                  <a:latin typeface="Candara" panose="020E0502030303020204" pitchFamily="34" charset="0"/>
                </a:rPr>
                <a:t>interfaces</a:t>
              </a:r>
            </a:p>
          </p:txBody>
        </p:sp>
        <p:sp>
          <p:nvSpPr>
            <p:cNvPr id="21523" name="Rectangle 33"/>
            <p:cNvSpPr>
              <a:spLocks noChangeArrowheads="1"/>
            </p:cNvSpPr>
            <p:nvPr/>
          </p:nvSpPr>
          <p:spPr bwMode="auto">
            <a:xfrm>
              <a:off x="5953125" y="1189038"/>
              <a:ext cx="2732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0033CC"/>
                  </a:solidFill>
                  <a:latin typeface="Candara" panose="020E0502030303020204" pitchFamily="34" charset="0"/>
                </a:rPr>
                <a:t>SO Development Cycles</a:t>
              </a:r>
            </a:p>
          </p:txBody>
        </p:sp>
        <p:sp>
          <p:nvSpPr>
            <p:cNvPr id="21524" name="Rectangle 34"/>
            <p:cNvSpPr>
              <a:spLocks noChangeArrowheads="1"/>
            </p:cNvSpPr>
            <p:nvPr/>
          </p:nvSpPr>
          <p:spPr bwMode="auto">
            <a:xfrm>
              <a:off x="5446713" y="1550988"/>
              <a:ext cx="3544887" cy="24685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dirty="0">
                  <a:latin typeface="Candara" panose="020E0502030303020204" pitchFamily="34" charset="0"/>
                </a:rPr>
                <a:t>Service development in OOC</a:t>
              </a:r>
            </a:p>
            <a:p>
              <a:r>
                <a:rPr lang="en-US" dirty="0">
                  <a:latin typeface="Candara" panose="020E0502030303020204" pitchFamily="34" charset="0"/>
                </a:rPr>
                <a:t>Interface definition / wrapping</a:t>
              </a:r>
            </a:p>
            <a:p>
              <a:r>
                <a:rPr lang="en-US" dirty="0">
                  <a:latin typeface="Candara" panose="020E0502030303020204" pitchFamily="34" charset="0"/>
                </a:rPr>
                <a:t>Service hosting / registration</a:t>
              </a:r>
            </a:p>
            <a:p>
              <a:pPr>
                <a:lnSpc>
                  <a:spcPct val="140000"/>
                </a:lnSpc>
              </a:pPr>
              <a:r>
                <a:rPr lang="en-US" dirty="0">
                  <a:latin typeface="Candara" panose="020E0502030303020204" pitchFamily="34" charset="0"/>
                </a:rPr>
                <a:t>Application specification</a:t>
              </a:r>
            </a:p>
            <a:p>
              <a:r>
                <a:rPr lang="en-US" dirty="0">
                  <a:latin typeface="Candara" panose="020E0502030303020204" pitchFamily="34" charset="0"/>
                </a:rPr>
                <a:t>    Service search</a:t>
              </a:r>
            </a:p>
            <a:p>
              <a:r>
                <a:rPr lang="en-US" dirty="0">
                  <a:latin typeface="Candara" panose="020E0502030303020204" pitchFamily="34" charset="0"/>
                </a:rPr>
                <a:t>    Remote binding</a:t>
              </a:r>
            </a:p>
            <a:p>
              <a:r>
                <a:rPr lang="en-US" dirty="0">
                  <a:latin typeface="Candara" panose="020E0502030303020204" pitchFamily="34" charset="0"/>
                </a:rPr>
                <a:t>    Operation</a:t>
              </a:r>
            </a:p>
            <a:p>
              <a:r>
                <a:rPr lang="en-US" dirty="0">
                  <a:latin typeface="Candara" panose="020E0502030303020204" pitchFamily="34" charset="0"/>
                </a:rPr>
                <a:t>    Dynamic configuration</a:t>
              </a:r>
            </a:p>
          </p:txBody>
        </p:sp>
        <p:cxnSp>
          <p:nvCxnSpPr>
            <p:cNvPr id="21525" name="AutoShape 35"/>
            <p:cNvCxnSpPr>
              <a:cxnSpLocks noChangeShapeType="1"/>
              <a:stCxn id="21522" idx="3"/>
              <a:endCxn id="21529" idx="1"/>
            </p:cNvCxnSpPr>
            <p:nvPr/>
          </p:nvCxnSpPr>
          <p:spPr bwMode="auto">
            <a:xfrm flipV="1">
              <a:off x="1524000" y="2774950"/>
              <a:ext cx="381000"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6" name="Rectangle 44"/>
            <p:cNvSpPr>
              <a:spLocks noChangeArrowheads="1"/>
            </p:cNvSpPr>
            <p:nvPr/>
          </p:nvSpPr>
          <p:spPr bwMode="auto">
            <a:xfrm>
              <a:off x="3581400" y="1550988"/>
              <a:ext cx="1476375" cy="2468562"/>
            </a:xfrm>
            <a:prstGeom prst="rect">
              <a:avLst/>
            </a:prstGeom>
            <a:solidFill>
              <a:schemeClr val="bg1"/>
            </a:solidFill>
            <a:ln w="9525">
              <a:solidFill>
                <a:schemeClr val="tx1"/>
              </a:solidFill>
              <a:miter lim="800000"/>
              <a:headEnd/>
              <a:tailEnd/>
            </a:ln>
          </p:spPr>
          <p:txBody>
            <a:bodyPr wrap="none" anchor="ctr"/>
            <a:lstStyle/>
            <a:p>
              <a:pPr algn="ctr"/>
              <a:r>
                <a:rPr lang="en-US" dirty="0">
                  <a:latin typeface="Candara" panose="020E0502030303020204" pitchFamily="34" charset="0"/>
                </a:rPr>
                <a:t>Visual Studio</a:t>
              </a:r>
            </a:p>
            <a:p>
              <a:pPr algn="ctr"/>
              <a:r>
                <a:rPr lang="en-US" dirty="0">
                  <a:latin typeface="Candara" panose="020E0502030303020204" pitchFamily="34" charset="0"/>
                </a:rPr>
                <a:t>Flask, Django </a:t>
              </a:r>
              <a:br>
                <a:rPr lang="en-US" dirty="0">
                  <a:latin typeface="Candara" panose="020E0502030303020204" pitchFamily="34" charset="0"/>
                </a:rPr>
              </a:br>
              <a:r>
                <a:rPr lang="en-US" dirty="0">
                  <a:latin typeface="Candara" panose="020E0502030303020204" pitchFamily="34" charset="0"/>
                </a:rPr>
                <a:t>NetBeans</a:t>
              </a:r>
            </a:p>
            <a:p>
              <a:pPr algn="ctr"/>
              <a:r>
                <a:rPr lang="en-US" dirty="0">
                  <a:latin typeface="Candara" panose="020E0502030303020204" pitchFamily="34" charset="0"/>
                </a:rPr>
                <a:t>Oracle SOA </a:t>
              </a:r>
              <a:br>
                <a:rPr lang="en-US" dirty="0">
                  <a:latin typeface="Candara" panose="020E0502030303020204" pitchFamily="34" charset="0"/>
                </a:rPr>
              </a:br>
              <a:r>
                <a:rPr lang="en-US" dirty="0">
                  <a:latin typeface="Candara" panose="020E0502030303020204" pitchFamily="34" charset="0"/>
                </a:rPr>
                <a:t>suite</a:t>
              </a:r>
            </a:p>
            <a:p>
              <a:pPr algn="ctr"/>
              <a:r>
                <a:rPr lang="en-US" dirty="0">
                  <a:latin typeface="Candara" panose="020E0502030303020204" pitchFamily="34" charset="0"/>
                </a:rPr>
                <a:t>JDeveloper</a:t>
              </a:r>
            </a:p>
            <a:p>
              <a:pPr algn="ctr"/>
              <a:r>
                <a:rPr lang="en-US" dirty="0">
                  <a:latin typeface="Candara" panose="020E0502030303020204" pitchFamily="34" charset="0"/>
                </a:rPr>
                <a:t>Java EE</a:t>
              </a:r>
            </a:p>
            <a:p>
              <a:pPr algn="ctr"/>
              <a:r>
                <a:rPr lang="en-US" dirty="0">
                  <a:latin typeface="Candara" panose="020E0502030303020204" pitchFamily="34" charset="0"/>
                </a:rPr>
                <a:t>WebSphere</a:t>
              </a:r>
            </a:p>
            <a:p>
              <a:pPr algn="ctr" eaLnBrk="0" hangingPunct="0"/>
              <a:r>
                <a:rPr lang="en-US" dirty="0">
                  <a:latin typeface="Candara" panose="020E0502030303020204" pitchFamily="34" charset="0"/>
                </a:rPr>
                <a:t>ebXML</a:t>
              </a:r>
            </a:p>
          </p:txBody>
        </p:sp>
        <p:sp>
          <p:nvSpPr>
            <p:cNvPr id="21527" name="Rectangle 45"/>
            <p:cNvSpPr>
              <a:spLocks noChangeArrowheads="1"/>
            </p:cNvSpPr>
            <p:nvPr/>
          </p:nvSpPr>
          <p:spPr bwMode="auto">
            <a:xfrm>
              <a:off x="1219200" y="990600"/>
              <a:ext cx="25908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a:latin typeface="Candara" panose="020E0502030303020204" pitchFamily="34" charset="0"/>
                </a:rPr>
                <a:t>SO Protocols/</a:t>
              </a:r>
            </a:p>
            <a:p>
              <a:pPr algn="ctr">
                <a:lnSpc>
                  <a:spcPct val="90000"/>
                </a:lnSpc>
              </a:pPr>
              <a:r>
                <a:rPr lang="en-US">
                  <a:latin typeface="Candara" panose="020E0502030303020204" pitchFamily="34" charset="0"/>
                </a:rPr>
                <a:t>Languages</a:t>
              </a:r>
            </a:p>
          </p:txBody>
        </p:sp>
        <p:sp>
          <p:nvSpPr>
            <p:cNvPr id="21528" name="Text Box 48"/>
            <p:cNvSpPr txBox="1">
              <a:spLocks noChangeArrowheads="1"/>
            </p:cNvSpPr>
            <p:nvPr/>
          </p:nvSpPr>
          <p:spPr bwMode="auto">
            <a:xfrm>
              <a:off x="7872413" y="2525713"/>
              <a:ext cx="11953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sz="1600" b="0" dirty="0">
                  <a:latin typeface="Candara" panose="020E0502030303020204" pitchFamily="34" charset="0"/>
                </a:rPr>
                <a:t>Directory</a:t>
              </a:r>
            </a:p>
            <a:p>
              <a:r>
                <a:rPr lang="en-US" sz="1600" b="0" dirty="0">
                  <a:latin typeface="Candara" panose="020E0502030303020204" pitchFamily="34" charset="0"/>
                </a:rPr>
                <a:t>Repository</a:t>
              </a:r>
            </a:p>
            <a:p>
              <a:r>
                <a:rPr lang="en-US" sz="1600" b="0" dirty="0">
                  <a:latin typeface="Candara" panose="020E0502030303020204" pitchFamily="34" charset="0"/>
                </a:rPr>
                <a:t>Ontology</a:t>
              </a:r>
            </a:p>
            <a:p>
              <a:r>
                <a:rPr lang="en-US" sz="1600" b="0" dirty="0">
                  <a:latin typeface="Candara" panose="020E0502030303020204" pitchFamily="34" charset="0"/>
                </a:rPr>
                <a:t>Match</a:t>
              </a:r>
            </a:p>
          </p:txBody>
        </p:sp>
        <p:sp>
          <p:nvSpPr>
            <p:cNvPr id="21529" name="Rectangle 31"/>
            <p:cNvSpPr>
              <a:spLocks noChangeArrowheads="1"/>
            </p:cNvSpPr>
            <p:nvPr/>
          </p:nvSpPr>
          <p:spPr bwMode="auto">
            <a:xfrm>
              <a:off x="1905000" y="1528763"/>
              <a:ext cx="1250950" cy="2490787"/>
            </a:xfrm>
            <a:prstGeom prst="rect">
              <a:avLst/>
            </a:prstGeom>
            <a:solidFill>
              <a:schemeClr val="bg1"/>
            </a:solidFill>
            <a:ln w="9525">
              <a:solidFill>
                <a:schemeClr val="tx1"/>
              </a:solidFill>
              <a:miter lim="800000"/>
              <a:headEnd/>
              <a:tailEnd/>
            </a:ln>
          </p:spPr>
          <p:txBody>
            <a:bodyPr wrap="none" anchor="ctr"/>
            <a:lstStyle/>
            <a:p>
              <a:pPr algn="ctr"/>
              <a:r>
                <a:rPr lang="en-US" dirty="0">
                  <a:latin typeface="Candara" panose="020E0502030303020204" pitchFamily="34" charset="0"/>
                </a:rPr>
                <a:t>XML</a:t>
              </a:r>
            </a:p>
            <a:p>
              <a:pPr algn="ctr"/>
              <a:r>
                <a:rPr lang="en-US" dirty="0">
                  <a:latin typeface="Candara" panose="020E0502030303020204" pitchFamily="34" charset="0"/>
                </a:rPr>
                <a:t>WSDL</a:t>
              </a:r>
            </a:p>
            <a:p>
              <a:pPr algn="ctr"/>
              <a:r>
                <a:rPr lang="en-US" dirty="0">
                  <a:latin typeface="Candara" panose="020E0502030303020204" pitchFamily="34" charset="0"/>
                </a:rPr>
                <a:t>SOAP</a:t>
              </a:r>
            </a:p>
            <a:p>
              <a:pPr algn="ctr"/>
              <a:r>
                <a:rPr lang="en-US" dirty="0">
                  <a:latin typeface="Candara" panose="020E0502030303020204" pitchFamily="34" charset="0"/>
                </a:rPr>
                <a:t>RDF</a:t>
              </a:r>
            </a:p>
            <a:p>
              <a:pPr algn="ctr"/>
              <a:r>
                <a:rPr lang="en-US" dirty="0">
                  <a:latin typeface="Candara" panose="020E0502030303020204" pitchFamily="34" charset="0"/>
                </a:rPr>
                <a:t>OWL</a:t>
              </a:r>
            </a:p>
            <a:p>
              <a:pPr algn="ctr"/>
              <a:r>
                <a:rPr lang="en-US" dirty="0">
                  <a:latin typeface="Candara" panose="020E0502030303020204" pitchFamily="34" charset="0"/>
                </a:rPr>
                <a:t>BPEL</a:t>
              </a:r>
            </a:p>
            <a:p>
              <a:pPr algn="ctr"/>
              <a:r>
                <a:rPr lang="en-US" dirty="0">
                  <a:latin typeface="Candara" panose="020E0502030303020204" pitchFamily="34" charset="0"/>
                </a:rPr>
                <a:t>SCA/SDO</a:t>
              </a:r>
            </a:p>
            <a:p>
              <a:pPr algn="ctr"/>
              <a:r>
                <a:rPr lang="en-US" dirty="0">
                  <a:latin typeface="Candara" panose="020E0502030303020204" pitchFamily="34" charset="0"/>
                </a:rPr>
                <a:t>PSML</a:t>
              </a:r>
            </a:p>
          </p:txBody>
        </p:sp>
        <p:cxnSp>
          <p:nvCxnSpPr>
            <p:cNvPr id="49" name="Straight Connector 48"/>
            <p:cNvCxnSpPr/>
            <p:nvPr/>
          </p:nvCxnSpPr>
          <p:spPr>
            <a:xfrm flipV="1">
              <a:off x="5456238" y="2419350"/>
              <a:ext cx="3459162" cy="269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5334000" y="3028950"/>
              <a:ext cx="325438" cy="838200"/>
            </a:xfrm>
            <a:custGeom>
              <a:avLst/>
              <a:gdLst>
                <a:gd name="connsiteX0" fmla="*/ 249382 w 249382"/>
                <a:gd name="connsiteY0" fmla="*/ 529936 h 529936"/>
                <a:gd name="connsiteX1" fmla="*/ 0 w 249382"/>
                <a:gd name="connsiteY1" fmla="*/ 529936 h 529936"/>
                <a:gd name="connsiteX2" fmla="*/ 10391 w 249382"/>
                <a:gd name="connsiteY2" fmla="*/ 0 h 529936"/>
                <a:gd name="connsiteX3" fmla="*/ 238991 w 249382"/>
                <a:gd name="connsiteY3" fmla="*/ 0 h 529936"/>
              </a:gdLst>
              <a:ahLst/>
              <a:cxnLst>
                <a:cxn ang="0">
                  <a:pos x="connsiteX0" y="connsiteY0"/>
                </a:cxn>
                <a:cxn ang="0">
                  <a:pos x="connsiteX1" y="connsiteY1"/>
                </a:cxn>
                <a:cxn ang="0">
                  <a:pos x="connsiteX2" y="connsiteY2"/>
                </a:cxn>
                <a:cxn ang="0">
                  <a:pos x="connsiteX3" y="connsiteY3"/>
                </a:cxn>
              </a:cxnLst>
              <a:rect l="l" t="t" r="r" b="b"/>
              <a:pathLst>
                <a:path w="249382" h="529936">
                  <a:moveTo>
                    <a:pt x="249382" y="529936"/>
                  </a:moveTo>
                  <a:lnTo>
                    <a:pt x="0" y="529936"/>
                  </a:lnTo>
                  <a:lnTo>
                    <a:pt x="10391" y="0"/>
                  </a:lnTo>
                  <a:lnTo>
                    <a:pt x="238991" y="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en-US">
                <a:latin typeface="Candara" panose="020E0502030303020204" pitchFamily="34" charset="0"/>
              </a:endParaRPr>
            </a:p>
          </p:txBody>
        </p:sp>
        <p:cxnSp>
          <p:nvCxnSpPr>
            <p:cNvPr id="52" name="Straight Connector 51"/>
            <p:cNvCxnSpPr/>
            <p:nvPr/>
          </p:nvCxnSpPr>
          <p:spPr>
            <a:xfrm rot="16200000" flipH="1">
              <a:off x="7139781" y="3234532"/>
              <a:ext cx="157003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533" name="AutoShape 35"/>
            <p:cNvCxnSpPr>
              <a:cxnSpLocks noChangeShapeType="1"/>
              <a:stCxn id="21529" idx="3"/>
              <a:endCxn id="21526" idx="1"/>
            </p:cNvCxnSpPr>
            <p:nvPr/>
          </p:nvCxnSpPr>
          <p:spPr bwMode="auto">
            <a:xfrm>
              <a:off x="3155950" y="2774950"/>
              <a:ext cx="425450" cy="11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34" name="AutoShape 35"/>
            <p:cNvCxnSpPr>
              <a:cxnSpLocks noChangeShapeType="1"/>
              <a:stCxn id="21526" idx="3"/>
              <a:endCxn id="21524" idx="1"/>
            </p:cNvCxnSpPr>
            <p:nvPr/>
          </p:nvCxnSpPr>
          <p:spPr bwMode="auto">
            <a:xfrm>
              <a:off x="5057775" y="2786063"/>
              <a:ext cx="388938"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35" name="Text Box 23"/>
            <p:cNvSpPr txBox="1">
              <a:spLocks noChangeArrowheads="1"/>
            </p:cNvSpPr>
            <p:nvPr/>
          </p:nvSpPr>
          <p:spPr bwMode="auto">
            <a:xfrm>
              <a:off x="-76200" y="1189038"/>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pPr algn="ctr" eaLnBrk="1" hangingPunct="1"/>
              <a:r>
                <a:rPr lang="en-US" b="0">
                  <a:latin typeface="Candara" panose="020E0502030303020204" pitchFamily="34" charset="0"/>
                </a:rPr>
                <a:t>SO Concepts</a:t>
              </a:r>
            </a:p>
          </p:txBody>
        </p:sp>
      </p:grpSp>
      <p:sp>
        <p:nvSpPr>
          <p:cNvPr id="32" name="Freeform 31"/>
          <p:cNvSpPr/>
          <p:nvPr/>
        </p:nvSpPr>
        <p:spPr bwMode="auto">
          <a:xfrm>
            <a:off x="7142162" y="4876800"/>
            <a:ext cx="325438" cy="1371600"/>
          </a:xfrm>
          <a:custGeom>
            <a:avLst/>
            <a:gdLst>
              <a:gd name="connsiteX0" fmla="*/ 249382 w 249382"/>
              <a:gd name="connsiteY0" fmla="*/ 529936 h 529936"/>
              <a:gd name="connsiteX1" fmla="*/ 0 w 249382"/>
              <a:gd name="connsiteY1" fmla="*/ 529936 h 529936"/>
              <a:gd name="connsiteX2" fmla="*/ 10391 w 249382"/>
              <a:gd name="connsiteY2" fmla="*/ 0 h 529936"/>
              <a:gd name="connsiteX3" fmla="*/ 238991 w 249382"/>
              <a:gd name="connsiteY3" fmla="*/ 0 h 529936"/>
            </a:gdLst>
            <a:ahLst/>
            <a:cxnLst>
              <a:cxn ang="0">
                <a:pos x="connsiteX0" y="connsiteY0"/>
              </a:cxn>
              <a:cxn ang="0">
                <a:pos x="connsiteX1" y="connsiteY1"/>
              </a:cxn>
              <a:cxn ang="0">
                <a:pos x="connsiteX2" y="connsiteY2"/>
              </a:cxn>
              <a:cxn ang="0">
                <a:pos x="connsiteX3" y="connsiteY3"/>
              </a:cxn>
            </a:cxnLst>
            <a:rect l="l" t="t" r="r" b="b"/>
            <a:pathLst>
              <a:path w="249382" h="529936">
                <a:moveTo>
                  <a:pt x="249382" y="529936"/>
                </a:moveTo>
                <a:lnTo>
                  <a:pt x="0" y="529936"/>
                </a:lnTo>
                <a:lnTo>
                  <a:pt x="10391" y="0"/>
                </a:lnTo>
                <a:lnTo>
                  <a:pt x="238991" y="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en-US">
              <a:latin typeface="Candara" panose="020E0502030303020204" pitchFamily="34" charset="0"/>
            </a:endParaRPr>
          </a:p>
        </p:txBody>
      </p:sp>
    </p:spTree>
    <p:extLst>
      <p:ext uri="{BB962C8B-B14F-4D97-AF65-F5344CB8AC3E}">
        <p14:creationId xmlns:p14="http://schemas.microsoft.com/office/powerpoint/2010/main" val="240175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p:txBody>
          <a:bodyPr/>
          <a:lstStyle/>
          <a:p>
            <a:pPr>
              <a:defRPr/>
            </a:pPr>
            <a:fld id="{5AC04C86-872D-4E23-A7E8-39BE180538E6}" type="slidenum">
              <a:rPr lang="en-US" smtClean="0"/>
              <a:pPr>
                <a:defRPr/>
              </a:pPr>
              <a:t>26</a:t>
            </a:fld>
            <a:endParaRPr lang="en-US"/>
          </a:p>
        </p:txBody>
      </p:sp>
      <p:sp>
        <p:nvSpPr>
          <p:cNvPr id="22531" name="Rectangle 2"/>
          <p:cNvSpPr>
            <a:spLocks noGrp="1" noChangeArrowheads="1"/>
          </p:cNvSpPr>
          <p:nvPr>
            <p:ph type="title"/>
          </p:nvPr>
        </p:nvSpPr>
        <p:spPr>
          <a:xfrm>
            <a:off x="244306" y="152400"/>
            <a:ext cx="10347496" cy="623888"/>
          </a:xfrm>
        </p:spPr>
        <p:txBody>
          <a:bodyPr>
            <a:normAutofit fontScale="90000"/>
          </a:bodyPr>
          <a:lstStyle/>
          <a:p>
            <a:pPr eaLnBrk="1" hangingPunct="1"/>
            <a:r>
              <a:rPr lang="en-US" dirty="0"/>
              <a:t>Component-Based Development</a:t>
            </a:r>
          </a:p>
        </p:txBody>
      </p:sp>
      <p:sp>
        <p:nvSpPr>
          <p:cNvPr id="22532" name="Rectangle 153"/>
          <p:cNvSpPr>
            <a:spLocks noChangeArrowheads="1"/>
          </p:cNvSpPr>
          <p:nvPr/>
        </p:nvSpPr>
        <p:spPr bwMode="auto">
          <a:xfrm>
            <a:off x="2133600" y="29718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33" name="Rectangle 154"/>
          <p:cNvSpPr>
            <a:spLocks noChangeArrowheads="1"/>
          </p:cNvSpPr>
          <p:nvPr/>
        </p:nvSpPr>
        <p:spPr bwMode="auto">
          <a:xfrm>
            <a:off x="2590800" y="29718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34" name="Rectangle 155"/>
          <p:cNvSpPr>
            <a:spLocks noChangeArrowheads="1"/>
          </p:cNvSpPr>
          <p:nvPr/>
        </p:nvSpPr>
        <p:spPr bwMode="auto">
          <a:xfrm>
            <a:off x="2209800" y="28194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35" name="Rectangle 156"/>
          <p:cNvSpPr>
            <a:spLocks noChangeArrowheads="1"/>
          </p:cNvSpPr>
          <p:nvPr/>
        </p:nvSpPr>
        <p:spPr bwMode="auto">
          <a:xfrm>
            <a:off x="2133600" y="26670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36" name="Rectangle 157"/>
          <p:cNvSpPr>
            <a:spLocks noChangeArrowheads="1"/>
          </p:cNvSpPr>
          <p:nvPr/>
        </p:nvSpPr>
        <p:spPr bwMode="auto">
          <a:xfrm>
            <a:off x="2209800" y="25146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37" name="Rectangle 158"/>
          <p:cNvSpPr>
            <a:spLocks noChangeArrowheads="1"/>
          </p:cNvSpPr>
          <p:nvPr/>
        </p:nvSpPr>
        <p:spPr bwMode="auto">
          <a:xfrm>
            <a:off x="2667000" y="28194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38" name="Rectangle 159"/>
          <p:cNvSpPr>
            <a:spLocks noChangeArrowheads="1"/>
          </p:cNvSpPr>
          <p:nvPr/>
        </p:nvSpPr>
        <p:spPr bwMode="auto">
          <a:xfrm>
            <a:off x="2590800" y="26670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39" name="Rectangle 160"/>
          <p:cNvSpPr>
            <a:spLocks noChangeArrowheads="1"/>
          </p:cNvSpPr>
          <p:nvPr/>
        </p:nvSpPr>
        <p:spPr bwMode="auto">
          <a:xfrm>
            <a:off x="2667000" y="25146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0" name="Rectangle 161"/>
          <p:cNvSpPr>
            <a:spLocks noChangeArrowheads="1"/>
          </p:cNvSpPr>
          <p:nvPr/>
        </p:nvSpPr>
        <p:spPr bwMode="auto">
          <a:xfrm>
            <a:off x="3048000" y="28956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1" name="Rectangle 162"/>
          <p:cNvSpPr>
            <a:spLocks noChangeArrowheads="1"/>
          </p:cNvSpPr>
          <p:nvPr/>
        </p:nvSpPr>
        <p:spPr bwMode="auto">
          <a:xfrm>
            <a:off x="3505200" y="28956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2" name="Rectangle 163"/>
          <p:cNvSpPr>
            <a:spLocks noChangeArrowheads="1"/>
          </p:cNvSpPr>
          <p:nvPr/>
        </p:nvSpPr>
        <p:spPr bwMode="auto">
          <a:xfrm>
            <a:off x="3124200" y="27432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3" name="Rectangle 164"/>
          <p:cNvSpPr>
            <a:spLocks noChangeArrowheads="1"/>
          </p:cNvSpPr>
          <p:nvPr/>
        </p:nvSpPr>
        <p:spPr bwMode="auto">
          <a:xfrm>
            <a:off x="3048000" y="25908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4" name="Rectangle 165"/>
          <p:cNvSpPr>
            <a:spLocks noChangeArrowheads="1"/>
          </p:cNvSpPr>
          <p:nvPr/>
        </p:nvSpPr>
        <p:spPr bwMode="auto">
          <a:xfrm>
            <a:off x="3124200" y="24384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5" name="Rectangle 166"/>
          <p:cNvSpPr>
            <a:spLocks noChangeArrowheads="1"/>
          </p:cNvSpPr>
          <p:nvPr/>
        </p:nvSpPr>
        <p:spPr bwMode="auto">
          <a:xfrm>
            <a:off x="3581400" y="27432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6" name="Rectangle 167"/>
          <p:cNvSpPr>
            <a:spLocks noChangeArrowheads="1"/>
          </p:cNvSpPr>
          <p:nvPr/>
        </p:nvSpPr>
        <p:spPr bwMode="auto">
          <a:xfrm>
            <a:off x="3429000" y="25146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7" name="Rectangle 168"/>
          <p:cNvSpPr>
            <a:spLocks noChangeArrowheads="1"/>
          </p:cNvSpPr>
          <p:nvPr/>
        </p:nvSpPr>
        <p:spPr bwMode="auto">
          <a:xfrm>
            <a:off x="3581400" y="24384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8" name="Rectangle 169"/>
          <p:cNvSpPr>
            <a:spLocks noChangeArrowheads="1"/>
          </p:cNvSpPr>
          <p:nvPr/>
        </p:nvSpPr>
        <p:spPr bwMode="auto">
          <a:xfrm>
            <a:off x="2209800" y="22860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49" name="Rectangle 170"/>
          <p:cNvSpPr>
            <a:spLocks noChangeArrowheads="1"/>
          </p:cNvSpPr>
          <p:nvPr/>
        </p:nvSpPr>
        <p:spPr bwMode="auto">
          <a:xfrm>
            <a:off x="2667000" y="22860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0" name="Rectangle 171"/>
          <p:cNvSpPr>
            <a:spLocks noChangeArrowheads="1"/>
          </p:cNvSpPr>
          <p:nvPr/>
        </p:nvSpPr>
        <p:spPr bwMode="auto">
          <a:xfrm>
            <a:off x="2286000" y="21336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1" name="Rectangle 172"/>
          <p:cNvSpPr>
            <a:spLocks noChangeArrowheads="1"/>
          </p:cNvSpPr>
          <p:nvPr/>
        </p:nvSpPr>
        <p:spPr bwMode="auto">
          <a:xfrm>
            <a:off x="2209800" y="19812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2" name="Rectangle 173"/>
          <p:cNvSpPr>
            <a:spLocks noChangeArrowheads="1"/>
          </p:cNvSpPr>
          <p:nvPr/>
        </p:nvSpPr>
        <p:spPr bwMode="auto">
          <a:xfrm>
            <a:off x="2286000" y="18288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3" name="Rectangle 174"/>
          <p:cNvSpPr>
            <a:spLocks noChangeArrowheads="1"/>
          </p:cNvSpPr>
          <p:nvPr/>
        </p:nvSpPr>
        <p:spPr bwMode="auto">
          <a:xfrm>
            <a:off x="2743200" y="21336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4" name="Rectangle 175"/>
          <p:cNvSpPr>
            <a:spLocks noChangeArrowheads="1"/>
          </p:cNvSpPr>
          <p:nvPr/>
        </p:nvSpPr>
        <p:spPr bwMode="auto">
          <a:xfrm>
            <a:off x="2667000" y="19812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5" name="Rectangle 176"/>
          <p:cNvSpPr>
            <a:spLocks noChangeArrowheads="1"/>
          </p:cNvSpPr>
          <p:nvPr/>
        </p:nvSpPr>
        <p:spPr bwMode="auto">
          <a:xfrm>
            <a:off x="2743200" y="18288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6" name="Text Box 177"/>
          <p:cNvSpPr txBox="1">
            <a:spLocks noChangeArrowheads="1"/>
          </p:cNvSpPr>
          <p:nvPr/>
        </p:nvSpPr>
        <p:spPr bwMode="auto">
          <a:xfrm>
            <a:off x="2667000" y="1295401"/>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dirty="0"/>
              <a:t>Bricks and Tiles</a:t>
            </a:r>
          </a:p>
        </p:txBody>
      </p:sp>
      <p:sp>
        <p:nvSpPr>
          <p:cNvPr id="22557" name="Rectangle 180"/>
          <p:cNvSpPr>
            <a:spLocks noChangeArrowheads="1"/>
          </p:cNvSpPr>
          <p:nvPr/>
        </p:nvSpPr>
        <p:spPr bwMode="auto">
          <a:xfrm>
            <a:off x="2438400" y="30480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8" name="Rectangle 181"/>
          <p:cNvSpPr>
            <a:spLocks noChangeArrowheads="1"/>
          </p:cNvSpPr>
          <p:nvPr/>
        </p:nvSpPr>
        <p:spPr bwMode="auto">
          <a:xfrm>
            <a:off x="3276600" y="21336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59" name="Rectangle 184"/>
          <p:cNvSpPr>
            <a:spLocks noChangeArrowheads="1"/>
          </p:cNvSpPr>
          <p:nvPr/>
        </p:nvSpPr>
        <p:spPr bwMode="auto">
          <a:xfrm>
            <a:off x="3124200" y="29718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60" name="Rectangle 185"/>
          <p:cNvSpPr>
            <a:spLocks noChangeArrowheads="1"/>
          </p:cNvSpPr>
          <p:nvPr/>
        </p:nvSpPr>
        <p:spPr bwMode="auto">
          <a:xfrm>
            <a:off x="3581400" y="22098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61" name="Rectangle 186"/>
          <p:cNvSpPr>
            <a:spLocks noChangeArrowheads="1"/>
          </p:cNvSpPr>
          <p:nvPr/>
        </p:nvSpPr>
        <p:spPr bwMode="auto">
          <a:xfrm>
            <a:off x="3352800" y="1905000"/>
            <a:ext cx="381000" cy="1524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64381" name="AutoShape 189"/>
          <p:cNvSpPr>
            <a:spLocks noChangeArrowheads="1"/>
          </p:cNvSpPr>
          <p:nvPr/>
        </p:nvSpPr>
        <p:spPr bwMode="auto">
          <a:xfrm>
            <a:off x="5334000" y="2209800"/>
            <a:ext cx="1066800" cy="762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chemeClr val="tx1"/>
            </a:solidFill>
            <a:miter lim="800000"/>
            <a:headEnd/>
            <a:tailEnd/>
          </a:ln>
        </p:spPr>
        <p:txBody>
          <a:bodyPr wrap="none" anchor="ctr"/>
          <a:lstStyle/>
          <a:p>
            <a:endParaRPr lang="en-US"/>
          </a:p>
        </p:txBody>
      </p:sp>
      <p:grpSp>
        <p:nvGrpSpPr>
          <p:cNvPr id="2" name="Group 517"/>
          <p:cNvGrpSpPr>
            <a:grpSpLocks/>
          </p:cNvGrpSpPr>
          <p:nvPr/>
        </p:nvGrpSpPr>
        <p:grpSpPr bwMode="auto">
          <a:xfrm>
            <a:off x="6553200" y="1371600"/>
            <a:ext cx="4114800" cy="1981200"/>
            <a:chOff x="3168" y="864"/>
            <a:chExt cx="2592" cy="1248"/>
          </a:xfrm>
        </p:grpSpPr>
        <p:sp>
          <p:nvSpPr>
            <p:cNvPr id="22754" name="Rectangle 28"/>
            <p:cNvSpPr>
              <a:spLocks noChangeArrowheads="1"/>
            </p:cNvSpPr>
            <p:nvPr/>
          </p:nvSpPr>
          <p:spPr bwMode="auto">
            <a:xfrm>
              <a:off x="331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5" name="Rectangle 29"/>
            <p:cNvSpPr>
              <a:spLocks noChangeArrowheads="1"/>
            </p:cNvSpPr>
            <p:nvPr/>
          </p:nvSpPr>
          <p:spPr bwMode="auto">
            <a:xfrm>
              <a:off x="355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6" name="Rectangle 30"/>
            <p:cNvSpPr>
              <a:spLocks noChangeArrowheads="1"/>
            </p:cNvSpPr>
            <p:nvPr/>
          </p:nvSpPr>
          <p:spPr bwMode="auto">
            <a:xfrm>
              <a:off x="379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7" name="Rectangle 31"/>
            <p:cNvSpPr>
              <a:spLocks noChangeArrowheads="1"/>
            </p:cNvSpPr>
            <p:nvPr/>
          </p:nvSpPr>
          <p:spPr bwMode="auto">
            <a:xfrm>
              <a:off x="403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8" name="Rectangle 32"/>
            <p:cNvSpPr>
              <a:spLocks noChangeArrowheads="1"/>
            </p:cNvSpPr>
            <p:nvPr/>
          </p:nvSpPr>
          <p:spPr bwMode="auto">
            <a:xfrm>
              <a:off x="3456"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9" name="Rectangle 33"/>
            <p:cNvSpPr>
              <a:spLocks noChangeArrowheads="1"/>
            </p:cNvSpPr>
            <p:nvPr/>
          </p:nvSpPr>
          <p:spPr bwMode="auto">
            <a:xfrm>
              <a:off x="3696"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0" name="Rectangle 34"/>
            <p:cNvSpPr>
              <a:spLocks noChangeArrowheads="1"/>
            </p:cNvSpPr>
            <p:nvPr/>
          </p:nvSpPr>
          <p:spPr bwMode="auto">
            <a:xfrm>
              <a:off x="3936"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1" name="Rectangle 35"/>
            <p:cNvSpPr>
              <a:spLocks noChangeArrowheads="1"/>
            </p:cNvSpPr>
            <p:nvPr/>
          </p:nvSpPr>
          <p:spPr bwMode="auto">
            <a:xfrm>
              <a:off x="3312" y="1920"/>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2" name="Rectangle 36"/>
            <p:cNvSpPr>
              <a:spLocks noChangeArrowheads="1"/>
            </p:cNvSpPr>
            <p:nvPr/>
          </p:nvSpPr>
          <p:spPr bwMode="auto">
            <a:xfrm>
              <a:off x="4128" y="1920"/>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3" name="Rectangle 190"/>
            <p:cNvSpPr>
              <a:spLocks noChangeArrowheads="1"/>
            </p:cNvSpPr>
            <p:nvPr/>
          </p:nvSpPr>
          <p:spPr bwMode="auto">
            <a:xfrm>
              <a:off x="331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4" name="Rectangle 191"/>
            <p:cNvSpPr>
              <a:spLocks noChangeArrowheads="1"/>
            </p:cNvSpPr>
            <p:nvPr/>
          </p:nvSpPr>
          <p:spPr bwMode="auto">
            <a:xfrm>
              <a:off x="355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5" name="Rectangle 192"/>
            <p:cNvSpPr>
              <a:spLocks noChangeArrowheads="1"/>
            </p:cNvSpPr>
            <p:nvPr/>
          </p:nvSpPr>
          <p:spPr bwMode="auto">
            <a:xfrm>
              <a:off x="379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6" name="Rectangle 193"/>
            <p:cNvSpPr>
              <a:spLocks noChangeArrowheads="1"/>
            </p:cNvSpPr>
            <p:nvPr/>
          </p:nvSpPr>
          <p:spPr bwMode="auto">
            <a:xfrm>
              <a:off x="403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7" name="Rectangle 194"/>
            <p:cNvSpPr>
              <a:spLocks noChangeArrowheads="1"/>
            </p:cNvSpPr>
            <p:nvPr/>
          </p:nvSpPr>
          <p:spPr bwMode="auto">
            <a:xfrm>
              <a:off x="3456"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8" name="Rectangle 195"/>
            <p:cNvSpPr>
              <a:spLocks noChangeArrowheads="1"/>
            </p:cNvSpPr>
            <p:nvPr/>
          </p:nvSpPr>
          <p:spPr bwMode="auto">
            <a:xfrm>
              <a:off x="3696"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69" name="Rectangle 196"/>
            <p:cNvSpPr>
              <a:spLocks noChangeArrowheads="1"/>
            </p:cNvSpPr>
            <p:nvPr/>
          </p:nvSpPr>
          <p:spPr bwMode="auto">
            <a:xfrm>
              <a:off x="3936"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0" name="Rectangle 197"/>
            <p:cNvSpPr>
              <a:spLocks noChangeArrowheads="1"/>
            </p:cNvSpPr>
            <p:nvPr/>
          </p:nvSpPr>
          <p:spPr bwMode="auto">
            <a:xfrm>
              <a:off x="3312" y="1728"/>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1" name="Rectangle 198"/>
            <p:cNvSpPr>
              <a:spLocks noChangeArrowheads="1"/>
            </p:cNvSpPr>
            <p:nvPr/>
          </p:nvSpPr>
          <p:spPr bwMode="auto">
            <a:xfrm>
              <a:off x="4128" y="1728"/>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2" name="Rectangle 199"/>
            <p:cNvSpPr>
              <a:spLocks noChangeArrowheads="1"/>
            </p:cNvSpPr>
            <p:nvPr/>
          </p:nvSpPr>
          <p:spPr bwMode="auto">
            <a:xfrm>
              <a:off x="331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3" name="Rectangle 200"/>
            <p:cNvSpPr>
              <a:spLocks noChangeArrowheads="1"/>
            </p:cNvSpPr>
            <p:nvPr/>
          </p:nvSpPr>
          <p:spPr bwMode="auto">
            <a:xfrm>
              <a:off x="355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4" name="Rectangle 201"/>
            <p:cNvSpPr>
              <a:spLocks noChangeArrowheads="1"/>
            </p:cNvSpPr>
            <p:nvPr/>
          </p:nvSpPr>
          <p:spPr bwMode="auto">
            <a:xfrm>
              <a:off x="379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5" name="Rectangle 202"/>
            <p:cNvSpPr>
              <a:spLocks noChangeArrowheads="1"/>
            </p:cNvSpPr>
            <p:nvPr/>
          </p:nvSpPr>
          <p:spPr bwMode="auto">
            <a:xfrm>
              <a:off x="403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6" name="Rectangle 203"/>
            <p:cNvSpPr>
              <a:spLocks noChangeArrowheads="1"/>
            </p:cNvSpPr>
            <p:nvPr/>
          </p:nvSpPr>
          <p:spPr bwMode="auto">
            <a:xfrm>
              <a:off x="3456"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7" name="Rectangle 204"/>
            <p:cNvSpPr>
              <a:spLocks noChangeArrowheads="1"/>
            </p:cNvSpPr>
            <p:nvPr/>
          </p:nvSpPr>
          <p:spPr bwMode="auto">
            <a:xfrm>
              <a:off x="3696"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8" name="Rectangle 205"/>
            <p:cNvSpPr>
              <a:spLocks noChangeArrowheads="1"/>
            </p:cNvSpPr>
            <p:nvPr/>
          </p:nvSpPr>
          <p:spPr bwMode="auto">
            <a:xfrm>
              <a:off x="3936"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79" name="Rectangle 206"/>
            <p:cNvSpPr>
              <a:spLocks noChangeArrowheads="1"/>
            </p:cNvSpPr>
            <p:nvPr/>
          </p:nvSpPr>
          <p:spPr bwMode="auto">
            <a:xfrm>
              <a:off x="3312" y="153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0" name="Rectangle 207"/>
            <p:cNvSpPr>
              <a:spLocks noChangeArrowheads="1"/>
            </p:cNvSpPr>
            <p:nvPr/>
          </p:nvSpPr>
          <p:spPr bwMode="auto">
            <a:xfrm>
              <a:off x="4128" y="153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1" name="Rectangle 208"/>
            <p:cNvSpPr>
              <a:spLocks noChangeArrowheads="1"/>
            </p:cNvSpPr>
            <p:nvPr/>
          </p:nvSpPr>
          <p:spPr bwMode="auto">
            <a:xfrm>
              <a:off x="331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2" name="Rectangle 209"/>
            <p:cNvSpPr>
              <a:spLocks noChangeArrowheads="1"/>
            </p:cNvSpPr>
            <p:nvPr/>
          </p:nvSpPr>
          <p:spPr bwMode="auto">
            <a:xfrm>
              <a:off x="355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3" name="Rectangle 210"/>
            <p:cNvSpPr>
              <a:spLocks noChangeArrowheads="1"/>
            </p:cNvSpPr>
            <p:nvPr/>
          </p:nvSpPr>
          <p:spPr bwMode="auto">
            <a:xfrm>
              <a:off x="379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4" name="Rectangle 211"/>
            <p:cNvSpPr>
              <a:spLocks noChangeArrowheads="1"/>
            </p:cNvSpPr>
            <p:nvPr/>
          </p:nvSpPr>
          <p:spPr bwMode="auto">
            <a:xfrm>
              <a:off x="403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5" name="Rectangle 212"/>
            <p:cNvSpPr>
              <a:spLocks noChangeArrowheads="1"/>
            </p:cNvSpPr>
            <p:nvPr/>
          </p:nvSpPr>
          <p:spPr bwMode="auto">
            <a:xfrm>
              <a:off x="3456" y="134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6" name="Rectangle 213"/>
            <p:cNvSpPr>
              <a:spLocks noChangeArrowheads="1"/>
            </p:cNvSpPr>
            <p:nvPr/>
          </p:nvSpPr>
          <p:spPr bwMode="auto">
            <a:xfrm>
              <a:off x="3696" y="134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7" name="Rectangle 214"/>
            <p:cNvSpPr>
              <a:spLocks noChangeArrowheads="1"/>
            </p:cNvSpPr>
            <p:nvPr/>
          </p:nvSpPr>
          <p:spPr bwMode="auto">
            <a:xfrm>
              <a:off x="3936" y="134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8" name="Rectangle 215"/>
            <p:cNvSpPr>
              <a:spLocks noChangeArrowheads="1"/>
            </p:cNvSpPr>
            <p:nvPr/>
          </p:nvSpPr>
          <p:spPr bwMode="auto">
            <a:xfrm>
              <a:off x="3312" y="134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89" name="Rectangle 216"/>
            <p:cNvSpPr>
              <a:spLocks noChangeArrowheads="1"/>
            </p:cNvSpPr>
            <p:nvPr/>
          </p:nvSpPr>
          <p:spPr bwMode="auto">
            <a:xfrm>
              <a:off x="4128" y="134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grpSp>
          <p:nvGrpSpPr>
            <p:cNvPr id="22790" name="Group 293"/>
            <p:cNvGrpSpPr>
              <a:grpSpLocks/>
            </p:cNvGrpSpPr>
            <p:nvPr/>
          </p:nvGrpSpPr>
          <p:grpSpPr bwMode="auto">
            <a:xfrm>
              <a:off x="4368" y="1344"/>
              <a:ext cx="1152" cy="768"/>
              <a:chOff x="3600" y="2592"/>
              <a:chExt cx="1200" cy="768"/>
            </a:xfrm>
          </p:grpSpPr>
          <p:sp>
            <p:nvSpPr>
              <p:cNvPr id="22795" name="Rectangle 222"/>
              <p:cNvSpPr>
                <a:spLocks noChangeArrowheads="1"/>
              </p:cNvSpPr>
              <p:nvPr/>
            </p:nvSpPr>
            <p:spPr bwMode="auto">
              <a:xfrm>
                <a:off x="360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96" name="Rectangle 223"/>
              <p:cNvSpPr>
                <a:spLocks noChangeArrowheads="1"/>
              </p:cNvSpPr>
              <p:nvPr/>
            </p:nvSpPr>
            <p:spPr bwMode="auto">
              <a:xfrm>
                <a:off x="384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97" name="Rectangle 224"/>
              <p:cNvSpPr>
                <a:spLocks noChangeArrowheads="1"/>
              </p:cNvSpPr>
              <p:nvPr/>
            </p:nvSpPr>
            <p:spPr bwMode="auto">
              <a:xfrm>
                <a:off x="408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98" name="Rectangle 225"/>
              <p:cNvSpPr>
                <a:spLocks noChangeArrowheads="1"/>
              </p:cNvSpPr>
              <p:nvPr/>
            </p:nvSpPr>
            <p:spPr bwMode="auto">
              <a:xfrm>
                <a:off x="432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99" name="Rectangle 226"/>
              <p:cNvSpPr>
                <a:spLocks noChangeArrowheads="1"/>
              </p:cNvSpPr>
              <p:nvPr/>
            </p:nvSpPr>
            <p:spPr bwMode="auto">
              <a:xfrm>
                <a:off x="374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0" name="Rectangle 227"/>
              <p:cNvSpPr>
                <a:spLocks noChangeArrowheads="1"/>
              </p:cNvSpPr>
              <p:nvPr/>
            </p:nvSpPr>
            <p:spPr bwMode="auto">
              <a:xfrm>
                <a:off x="398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1" name="Rectangle 228"/>
              <p:cNvSpPr>
                <a:spLocks noChangeArrowheads="1"/>
              </p:cNvSpPr>
              <p:nvPr/>
            </p:nvSpPr>
            <p:spPr bwMode="auto">
              <a:xfrm>
                <a:off x="422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2" name="Rectangle 229"/>
              <p:cNvSpPr>
                <a:spLocks noChangeArrowheads="1"/>
              </p:cNvSpPr>
              <p:nvPr/>
            </p:nvSpPr>
            <p:spPr bwMode="auto">
              <a:xfrm>
                <a:off x="3600" y="3168"/>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3" name="Rectangle 230"/>
              <p:cNvSpPr>
                <a:spLocks noChangeArrowheads="1"/>
              </p:cNvSpPr>
              <p:nvPr/>
            </p:nvSpPr>
            <p:spPr bwMode="auto">
              <a:xfrm>
                <a:off x="4656" y="3168"/>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4" name="Rectangle 258"/>
              <p:cNvSpPr>
                <a:spLocks noChangeArrowheads="1"/>
              </p:cNvSpPr>
              <p:nvPr/>
            </p:nvSpPr>
            <p:spPr bwMode="auto">
              <a:xfrm>
                <a:off x="456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5" name="Rectangle 259"/>
              <p:cNvSpPr>
                <a:spLocks noChangeArrowheads="1"/>
              </p:cNvSpPr>
              <p:nvPr/>
            </p:nvSpPr>
            <p:spPr bwMode="auto">
              <a:xfrm>
                <a:off x="4416"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6" name="Rectangle 260"/>
              <p:cNvSpPr>
                <a:spLocks noChangeArrowheads="1"/>
              </p:cNvSpPr>
              <p:nvPr/>
            </p:nvSpPr>
            <p:spPr bwMode="auto">
              <a:xfrm>
                <a:off x="360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7" name="Rectangle 261"/>
              <p:cNvSpPr>
                <a:spLocks noChangeArrowheads="1"/>
              </p:cNvSpPr>
              <p:nvPr/>
            </p:nvSpPr>
            <p:spPr bwMode="auto">
              <a:xfrm>
                <a:off x="384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8" name="Rectangle 262"/>
              <p:cNvSpPr>
                <a:spLocks noChangeArrowheads="1"/>
              </p:cNvSpPr>
              <p:nvPr/>
            </p:nvSpPr>
            <p:spPr bwMode="auto">
              <a:xfrm>
                <a:off x="408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09" name="Rectangle 263"/>
              <p:cNvSpPr>
                <a:spLocks noChangeArrowheads="1"/>
              </p:cNvSpPr>
              <p:nvPr/>
            </p:nvSpPr>
            <p:spPr bwMode="auto">
              <a:xfrm>
                <a:off x="432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0" name="Rectangle 264"/>
              <p:cNvSpPr>
                <a:spLocks noChangeArrowheads="1"/>
              </p:cNvSpPr>
              <p:nvPr/>
            </p:nvSpPr>
            <p:spPr bwMode="auto">
              <a:xfrm>
                <a:off x="374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1" name="Rectangle 265"/>
              <p:cNvSpPr>
                <a:spLocks noChangeArrowheads="1"/>
              </p:cNvSpPr>
              <p:nvPr/>
            </p:nvSpPr>
            <p:spPr bwMode="auto">
              <a:xfrm>
                <a:off x="398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2" name="Rectangle 266"/>
              <p:cNvSpPr>
                <a:spLocks noChangeArrowheads="1"/>
              </p:cNvSpPr>
              <p:nvPr/>
            </p:nvSpPr>
            <p:spPr bwMode="auto">
              <a:xfrm>
                <a:off x="422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3" name="Rectangle 267"/>
              <p:cNvSpPr>
                <a:spLocks noChangeArrowheads="1"/>
              </p:cNvSpPr>
              <p:nvPr/>
            </p:nvSpPr>
            <p:spPr bwMode="auto">
              <a:xfrm>
                <a:off x="3600" y="297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4" name="Rectangle 268"/>
              <p:cNvSpPr>
                <a:spLocks noChangeArrowheads="1"/>
              </p:cNvSpPr>
              <p:nvPr/>
            </p:nvSpPr>
            <p:spPr bwMode="auto">
              <a:xfrm>
                <a:off x="4656" y="297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5" name="Rectangle 269"/>
              <p:cNvSpPr>
                <a:spLocks noChangeArrowheads="1"/>
              </p:cNvSpPr>
              <p:nvPr/>
            </p:nvSpPr>
            <p:spPr bwMode="auto">
              <a:xfrm>
                <a:off x="456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6" name="Rectangle 270"/>
              <p:cNvSpPr>
                <a:spLocks noChangeArrowheads="1"/>
              </p:cNvSpPr>
              <p:nvPr/>
            </p:nvSpPr>
            <p:spPr bwMode="auto">
              <a:xfrm>
                <a:off x="4416"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7" name="Rectangle 271"/>
              <p:cNvSpPr>
                <a:spLocks noChangeArrowheads="1"/>
              </p:cNvSpPr>
              <p:nvPr/>
            </p:nvSpPr>
            <p:spPr bwMode="auto">
              <a:xfrm>
                <a:off x="360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8" name="Rectangle 272"/>
              <p:cNvSpPr>
                <a:spLocks noChangeArrowheads="1"/>
              </p:cNvSpPr>
              <p:nvPr/>
            </p:nvSpPr>
            <p:spPr bwMode="auto">
              <a:xfrm>
                <a:off x="384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19" name="Rectangle 273"/>
              <p:cNvSpPr>
                <a:spLocks noChangeArrowheads="1"/>
              </p:cNvSpPr>
              <p:nvPr/>
            </p:nvSpPr>
            <p:spPr bwMode="auto">
              <a:xfrm>
                <a:off x="408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0" name="Rectangle 274"/>
              <p:cNvSpPr>
                <a:spLocks noChangeArrowheads="1"/>
              </p:cNvSpPr>
              <p:nvPr/>
            </p:nvSpPr>
            <p:spPr bwMode="auto">
              <a:xfrm>
                <a:off x="432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1" name="Rectangle 275"/>
              <p:cNvSpPr>
                <a:spLocks noChangeArrowheads="1"/>
              </p:cNvSpPr>
              <p:nvPr/>
            </p:nvSpPr>
            <p:spPr bwMode="auto">
              <a:xfrm>
                <a:off x="374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2" name="Rectangle 276"/>
              <p:cNvSpPr>
                <a:spLocks noChangeArrowheads="1"/>
              </p:cNvSpPr>
              <p:nvPr/>
            </p:nvSpPr>
            <p:spPr bwMode="auto">
              <a:xfrm>
                <a:off x="398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3" name="Rectangle 277"/>
              <p:cNvSpPr>
                <a:spLocks noChangeArrowheads="1"/>
              </p:cNvSpPr>
              <p:nvPr/>
            </p:nvSpPr>
            <p:spPr bwMode="auto">
              <a:xfrm>
                <a:off x="422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4" name="Rectangle 278"/>
              <p:cNvSpPr>
                <a:spLocks noChangeArrowheads="1"/>
              </p:cNvSpPr>
              <p:nvPr/>
            </p:nvSpPr>
            <p:spPr bwMode="auto">
              <a:xfrm>
                <a:off x="3600" y="278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5" name="Rectangle 279"/>
              <p:cNvSpPr>
                <a:spLocks noChangeArrowheads="1"/>
              </p:cNvSpPr>
              <p:nvPr/>
            </p:nvSpPr>
            <p:spPr bwMode="auto">
              <a:xfrm>
                <a:off x="4656" y="278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6" name="Rectangle 280"/>
              <p:cNvSpPr>
                <a:spLocks noChangeArrowheads="1"/>
              </p:cNvSpPr>
              <p:nvPr/>
            </p:nvSpPr>
            <p:spPr bwMode="auto">
              <a:xfrm>
                <a:off x="456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7" name="Rectangle 281"/>
              <p:cNvSpPr>
                <a:spLocks noChangeArrowheads="1"/>
              </p:cNvSpPr>
              <p:nvPr/>
            </p:nvSpPr>
            <p:spPr bwMode="auto">
              <a:xfrm>
                <a:off x="4416"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8" name="Rectangle 282"/>
              <p:cNvSpPr>
                <a:spLocks noChangeArrowheads="1"/>
              </p:cNvSpPr>
              <p:nvPr/>
            </p:nvSpPr>
            <p:spPr bwMode="auto">
              <a:xfrm>
                <a:off x="360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29" name="Rectangle 283"/>
              <p:cNvSpPr>
                <a:spLocks noChangeArrowheads="1"/>
              </p:cNvSpPr>
              <p:nvPr/>
            </p:nvSpPr>
            <p:spPr bwMode="auto">
              <a:xfrm>
                <a:off x="384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0" name="Rectangle 284"/>
              <p:cNvSpPr>
                <a:spLocks noChangeArrowheads="1"/>
              </p:cNvSpPr>
              <p:nvPr/>
            </p:nvSpPr>
            <p:spPr bwMode="auto">
              <a:xfrm>
                <a:off x="408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1" name="Rectangle 285"/>
              <p:cNvSpPr>
                <a:spLocks noChangeArrowheads="1"/>
              </p:cNvSpPr>
              <p:nvPr/>
            </p:nvSpPr>
            <p:spPr bwMode="auto">
              <a:xfrm>
                <a:off x="432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2" name="Rectangle 286"/>
              <p:cNvSpPr>
                <a:spLocks noChangeArrowheads="1"/>
              </p:cNvSpPr>
              <p:nvPr/>
            </p:nvSpPr>
            <p:spPr bwMode="auto">
              <a:xfrm>
                <a:off x="374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3" name="Rectangle 287"/>
              <p:cNvSpPr>
                <a:spLocks noChangeArrowheads="1"/>
              </p:cNvSpPr>
              <p:nvPr/>
            </p:nvSpPr>
            <p:spPr bwMode="auto">
              <a:xfrm>
                <a:off x="398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4" name="Rectangle 288"/>
              <p:cNvSpPr>
                <a:spLocks noChangeArrowheads="1"/>
              </p:cNvSpPr>
              <p:nvPr/>
            </p:nvSpPr>
            <p:spPr bwMode="auto">
              <a:xfrm>
                <a:off x="422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5" name="Rectangle 289"/>
              <p:cNvSpPr>
                <a:spLocks noChangeArrowheads="1"/>
              </p:cNvSpPr>
              <p:nvPr/>
            </p:nvSpPr>
            <p:spPr bwMode="auto">
              <a:xfrm>
                <a:off x="3600" y="259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6" name="Rectangle 290"/>
              <p:cNvSpPr>
                <a:spLocks noChangeArrowheads="1"/>
              </p:cNvSpPr>
              <p:nvPr/>
            </p:nvSpPr>
            <p:spPr bwMode="auto">
              <a:xfrm>
                <a:off x="4656" y="259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7" name="Rectangle 291"/>
              <p:cNvSpPr>
                <a:spLocks noChangeArrowheads="1"/>
              </p:cNvSpPr>
              <p:nvPr/>
            </p:nvSpPr>
            <p:spPr bwMode="auto">
              <a:xfrm>
                <a:off x="456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838" name="Rectangle 292"/>
              <p:cNvSpPr>
                <a:spLocks noChangeArrowheads="1"/>
              </p:cNvSpPr>
              <p:nvPr/>
            </p:nvSpPr>
            <p:spPr bwMode="auto">
              <a:xfrm>
                <a:off x="4416"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grpSp>
        <p:sp>
          <p:nvSpPr>
            <p:cNvPr id="22791" name="Rectangle 295"/>
            <p:cNvSpPr>
              <a:spLocks noChangeArrowheads="1"/>
            </p:cNvSpPr>
            <p:nvPr/>
          </p:nvSpPr>
          <p:spPr bwMode="auto">
            <a:xfrm>
              <a:off x="4272" y="1200"/>
              <a:ext cx="96" cy="912"/>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92" name="Freeform 221" descr="Wave"/>
            <p:cNvSpPr>
              <a:spLocks/>
            </p:cNvSpPr>
            <p:nvPr/>
          </p:nvSpPr>
          <p:spPr bwMode="auto">
            <a:xfrm>
              <a:off x="3792" y="864"/>
              <a:ext cx="1968" cy="672"/>
            </a:xfrm>
            <a:custGeom>
              <a:avLst/>
              <a:gdLst>
                <a:gd name="T0" fmla="*/ 0 w 1968"/>
                <a:gd name="T1" fmla="*/ 0 h 672"/>
                <a:gd name="T2" fmla="*/ 1392 w 1968"/>
                <a:gd name="T3" fmla="*/ 192 h 672"/>
                <a:gd name="T4" fmla="*/ 1968 w 1968"/>
                <a:gd name="T5" fmla="*/ 672 h 672"/>
                <a:gd name="T6" fmla="*/ 576 w 1968"/>
                <a:gd name="T7" fmla="*/ 480 h 672"/>
                <a:gd name="T8" fmla="*/ 0 w 1968"/>
                <a:gd name="T9" fmla="*/ 0 h 672"/>
                <a:gd name="T10" fmla="*/ 0 60000 65536"/>
                <a:gd name="T11" fmla="*/ 0 60000 65536"/>
                <a:gd name="T12" fmla="*/ 0 60000 65536"/>
                <a:gd name="T13" fmla="*/ 0 60000 65536"/>
                <a:gd name="T14" fmla="*/ 0 60000 65536"/>
                <a:gd name="T15" fmla="*/ 0 w 1968"/>
                <a:gd name="T16" fmla="*/ 0 h 672"/>
                <a:gd name="T17" fmla="*/ 1968 w 1968"/>
                <a:gd name="T18" fmla="*/ 672 h 672"/>
              </a:gdLst>
              <a:ahLst/>
              <a:cxnLst>
                <a:cxn ang="T10">
                  <a:pos x="T0" y="T1"/>
                </a:cxn>
                <a:cxn ang="T11">
                  <a:pos x="T2" y="T3"/>
                </a:cxn>
                <a:cxn ang="T12">
                  <a:pos x="T4" y="T5"/>
                </a:cxn>
                <a:cxn ang="T13">
                  <a:pos x="T6" y="T7"/>
                </a:cxn>
                <a:cxn ang="T14">
                  <a:pos x="T8" y="T9"/>
                </a:cxn>
              </a:cxnLst>
              <a:rect l="T15" t="T16" r="T17" b="T18"/>
              <a:pathLst>
                <a:path w="1968" h="672">
                  <a:moveTo>
                    <a:pt x="0" y="0"/>
                  </a:moveTo>
                  <a:lnTo>
                    <a:pt x="1392" y="192"/>
                  </a:lnTo>
                  <a:lnTo>
                    <a:pt x="1968" y="672"/>
                  </a:lnTo>
                  <a:lnTo>
                    <a:pt x="576" y="480"/>
                  </a:lnTo>
                  <a:lnTo>
                    <a:pt x="0" y="0"/>
                  </a:lnTo>
                  <a:close/>
                </a:path>
              </a:pathLst>
            </a:custGeom>
            <a:pattFill prst="wave">
              <a:fgClr>
                <a:schemeClr val="accent1"/>
              </a:fgClr>
              <a:bgClr>
                <a:schemeClr val="bg1"/>
              </a:bgClr>
            </a:pattFill>
            <a:ln w="9525">
              <a:solidFill>
                <a:schemeClr val="tx1"/>
              </a:solidFill>
              <a:round/>
              <a:headEnd/>
              <a:tailEnd/>
            </a:ln>
          </p:spPr>
          <p:txBody>
            <a:bodyPr/>
            <a:lstStyle/>
            <a:p>
              <a:endParaRPr lang="en-US"/>
            </a:p>
          </p:txBody>
        </p:sp>
        <p:sp>
          <p:nvSpPr>
            <p:cNvPr id="22793" name="Rectangle 296"/>
            <p:cNvSpPr>
              <a:spLocks noChangeArrowheads="1"/>
            </p:cNvSpPr>
            <p:nvPr/>
          </p:nvSpPr>
          <p:spPr bwMode="auto">
            <a:xfrm>
              <a:off x="3264" y="1344"/>
              <a:ext cx="96" cy="768"/>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94" name="Freeform 217"/>
            <p:cNvSpPr>
              <a:spLocks/>
            </p:cNvSpPr>
            <p:nvPr/>
          </p:nvSpPr>
          <p:spPr bwMode="auto">
            <a:xfrm>
              <a:off x="3168" y="864"/>
              <a:ext cx="1200" cy="480"/>
            </a:xfrm>
            <a:custGeom>
              <a:avLst/>
              <a:gdLst>
                <a:gd name="T0" fmla="*/ 0 w 1200"/>
                <a:gd name="T1" fmla="*/ 480 h 480"/>
                <a:gd name="T2" fmla="*/ 1200 w 1200"/>
                <a:gd name="T3" fmla="*/ 480 h 480"/>
                <a:gd name="T4" fmla="*/ 624 w 1200"/>
                <a:gd name="T5" fmla="*/ 0 h 480"/>
                <a:gd name="T6" fmla="*/ 0 w 1200"/>
                <a:gd name="T7" fmla="*/ 480 h 480"/>
                <a:gd name="T8" fmla="*/ 0 60000 65536"/>
                <a:gd name="T9" fmla="*/ 0 60000 65536"/>
                <a:gd name="T10" fmla="*/ 0 60000 65536"/>
                <a:gd name="T11" fmla="*/ 0 60000 65536"/>
                <a:gd name="T12" fmla="*/ 0 w 1200"/>
                <a:gd name="T13" fmla="*/ 0 h 480"/>
                <a:gd name="T14" fmla="*/ 1200 w 1200"/>
                <a:gd name="T15" fmla="*/ 480 h 480"/>
              </a:gdLst>
              <a:ahLst/>
              <a:cxnLst>
                <a:cxn ang="T8">
                  <a:pos x="T0" y="T1"/>
                </a:cxn>
                <a:cxn ang="T9">
                  <a:pos x="T2" y="T3"/>
                </a:cxn>
                <a:cxn ang="T10">
                  <a:pos x="T4" y="T5"/>
                </a:cxn>
                <a:cxn ang="T11">
                  <a:pos x="T6" y="T7"/>
                </a:cxn>
              </a:cxnLst>
              <a:rect l="T12" t="T13" r="T14" b="T15"/>
              <a:pathLst>
                <a:path w="1200" h="480">
                  <a:moveTo>
                    <a:pt x="0" y="480"/>
                  </a:moveTo>
                  <a:lnTo>
                    <a:pt x="1200" y="480"/>
                  </a:lnTo>
                  <a:lnTo>
                    <a:pt x="624" y="0"/>
                  </a:lnTo>
                  <a:lnTo>
                    <a:pt x="0" y="480"/>
                  </a:lnTo>
                  <a:close/>
                </a:path>
              </a:pathLst>
            </a:custGeom>
            <a:solidFill>
              <a:srgbClr val="EAEAEA"/>
            </a:solidFill>
            <a:ln w="9525">
              <a:solidFill>
                <a:schemeClr val="tx1"/>
              </a:solidFill>
              <a:round/>
              <a:headEnd/>
              <a:tailEnd/>
            </a:ln>
          </p:spPr>
          <p:txBody>
            <a:bodyPr/>
            <a:lstStyle/>
            <a:p>
              <a:endParaRPr lang="en-US"/>
            </a:p>
          </p:txBody>
        </p:sp>
      </p:grpSp>
      <p:sp>
        <p:nvSpPr>
          <p:cNvPr id="22564" name="AutoShape 298"/>
          <p:cNvSpPr>
            <a:spLocks noChangeArrowheads="1"/>
          </p:cNvSpPr>
          <p:nvPr/>
        </p:nvSpPr>
        <p:spPr bwMode="auto">
          <a:xfrm>
            <a:off x="4267200" y="19812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65" name="AutoShape 299"/>
          <p:cNvSpPr>
            <a:spLocks noChangeArrowheads="1"/>
          </p:cNvSpPr>
          <p:nvPr/>
        </p:nvSpPr>
        <p:spPr bwMode="auto">
          <a:xfrm>
            <a:off x="4419600" y="22098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66" name="AutoShape 300"/>
          <p:cNvSpPr>
            <a:spLocks noChangeArrowheads="1"/>
          </p:cNvSpPr>
          <p:nvPr/>
        </p:nvSpPr>
        <p:spPr bwMode="auto">
          <a:xfrm>
            <a:off x="4800600" y="21336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67" name="AutoShape 301"/>
          <p:cNvSpPr>
            <a:spLocks noChangeArrowheads="1"/>
          </p:cNvSpPr>
          <p:nvPr/>
        </p:nvSpPr>
        <p:spPr bwMode="auto">
          <a:xfrm>
            <a:off x="4724400" y="24384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68" name="AutoShape 302"/>
          <p:cNvSpPr>
            <a:spLocks noChangeArrowheads="1"/>
          </p:cNvSpPr>
          <p:nvPr/>
        </p:nvSpPr>
        <p:spPr bwMode="auto">
          <a:xfrm>
            <a:off x="4648200" y="19050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69" name="AutoShape 303"/>
          <p:cNvSpPr>
            <a:spLocks noChangeArrowheads="1"/>
          </p:cNvSpPr>
          <p:nvPr/>
        </p:nvSpPr>
        <p:spPr bwMode="auto">
          <a:xfrm>
            <a:off x="4876800" y="28956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0" name="AutoShape 304"/>
          <p:cNvSpPr>
            <a:spLocks noChangeArrowheads="1"/>
          </p:cNvSpPr>
          <p:nvPr/>
        </p:nvSpPr>
        <p:spPr bwMode="auto">
          <a:xfrm>
            <a:off x="4572000" y="29718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1" name="AutoShape 305"/>
          <p:cNvSpPr>
            <a:spLocks noChangeArrowheads="1"/>
          </p:cNvSpPr>
          <p:nvPr/>
        </p:nvSpPr>
        <p:spPr bwMode="auto">
          <a:xfrm>
            <a:off x="4114800" y="22860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2" name="AutoShape 306"/>
          <p:cNvSpPr>
            <a:spLocks noChangeArrowheads="1"/>
          </p:cNvSpPr>
          <p:nvPr/>
        </p:nvSpPr>
        <p:spPr bwMode="auto">
          <a:xfrm>
            <a:off x="4267200" y="24384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3" name="AutoShape 307"/>
          <p:cNvSpPr>
            <a:spLocks noChangeArrowheads="1"/>
          </p:cNvSpPr>
          <p:nvPr/>
        </p:nvSpPr>
        <p:spPr bwMode="auto">
          <a:xfrm>
            <a:off x="4419600" y="25908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4" name="AutoShape 308"/>
          <p:cNvSpPr>
            <a:spLocks noChangeArrowheads="1"/>
          </p:cNvSpPr>
          <p:nvPr/>
        </p:nvSpPr>
        <p:spPr bwMode="auto">
          <a:xfrm>
            <a:off x="4495800" y="28194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5" name="AutoShape 309"/>
          <p:cNvSpPr>
            <a:spLocks noChangeArrowheads="1"/>
          </p:cNvSpPr>
          <p:nvPr/>
        </p:nvSpPr>
        <p:spPr bwMode="auto">
          <a:xfrm>
            <a:off x="4495800" y="28194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6" name="AutoShape 310"/>
          <p:cNvSpPr>
            <a:spLocks noChangeArrowheads="1"/>
          </p:cNvSpPr>
          <p:nvPr/>
        </p:nvSpPr>
        <p:spPr bwMode="auto">
          <a:xfrm>
            <a:off x="4038600" y="28194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7" name="AutoShape 311"/>
          <p:cNvSpPr>
            <a:spLocks noChangeArrowheads="1"/>
          </p:cNvSpPr>
          <p:nvPr/>
        </p:nvSpPr>
        <p:spPr bwMode="auto">
          <a:xfrm>
            <a:off x="4191000" y="29718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sp>
        <p:nvSpPr>
          <p:cNvPr id="22578" name="AutoShape 312"/>
          <p:cNvSpPr>
            <a:spLocks noChangeArrowheads="1"/>
          </p:cNvSpPr>
          <p:nvPr/>
        </p:nvSpPr>
        <p:spPr bwMode="auto">
          <a:xfrm>
            <a:off x="4800600" y="2667000"/>
            <a:ext cx="228600" cy="152400"/>
          </a:xfrm>
          <a:prstGeom prst="flowChartPunchedTape">
            <a:avLst/>
          </a:prstGeom>
          <a:solidFill>
            <a:schemeClr val="bg1"/>
          </a:solidFill>
          <a:ln w="9525">
            <a:solidFill>
              <a:schemeClr val="accent1"/>
            </a:solidFill>
            <a:miter lim="800000"/>
            <a:headEnd/>
            <a:tailEnd/>
          </a:ln>
        </p:spPr>
        <p:txBody>
          <a:bodyPr wrap="none" anchor="ctr"/>
          <a:lstStyle/>
          <a:p>
            <a:pPr eaLnBrk="0" hangingPunct="0"/>
            <a:endParaRPr lang="en-US"/>
          </a:p>
        </p:txBody>
      </p:sp>
      <p:grpSp>
        <p:nvGrpSpPr>
          <p:cNvPr id="4" name="Group 520"/>
          <p:cNvGrpSpPr>
            <a:grpSpLocks/>
          </p:cNvGrpSpPr>
          <p:nvPr/>
        </p:nvGrpSpPr>
        <p:grpSpPr bwMode="auto">
          <a:xfrm>
            <a:off x="1905000" y="4191000"/>
            <a:ext cx="6477000" cy="2103438"/>
            <a:chOff x="240" y="2640"/>
            <a:chExt cx="4080" cy="1325"/>
          </a:xfrm>
        </p:grpSpPr>
        <p:grpSp>
          <p:nvGrpSpPr>
            <p:cNvPr id="22584" name="Group 379"/>
            <p:cNvGrpSpPr>
              <a:grpSpLocks/>
            </p:cNvGrpSpPr>
            <p:nvPr/>
          </p:nvGrpSpPr>
          <p:grpSpPr bwMode="auto">
            <a:xfrm>
              <a:off x="864" y="2640"/>
              <a:ext cx="960" cy="768"/>
              <a:chOff x="3408" y="1440"/>
              <a:chExt cx="960" cy="768"/>
            </a:xfrm>
          </p:grpSpPr>
          <p:sp>
            <p:nvSpPr>
              <p:cNvPr id="22718" name="Rectangle 343"/>
              <p:cNvSpPr>
                <a:spLocks noChangeArrowheads="1"/>
              </p:cNvSpPr>
              <p:nvPr/>
            </p:nvSpPr>
            <p:spPr bwMode="auto">
              <a:xfrm>
                <a:off x="3408" y="211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9" name="Rectangle 344"/>
              <p:cNvSpPr>
                <a:spLocks noChangeArrowheads="1"/>
              </p:cNvSpPr>
              <p:nvPr/>
            </p:nvSpPr>
            <p:spPr bwMode="auto">
              <a:xfrm>
                <a:off x="3648" y="211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0" name="Rectangle 345"/>
              <p:cNvSpPr>
                <a:spLocks noChangeArrowheads="1"/>
              </p:cNvSpPr>
              <p:nvPr/>
            </p:nvSpPr>
            <p:spPr bwMode="auto">
              <a:xfrm>
                <a:off x="3888" y="211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1" name="Rectangle 346"/>
              <p:cNvSpPr>
                <a:spLocks noChangeArrowheads="1"/>
              </p:cNvSpPr>
              <p:nvPr/>
            </p:nvSpPr>
            <p:spPr bwMode="auto">
              <a:xfrm>
                <a:off x="4128" y="211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2" name="Rectangle 347"/>
              <p:cNvSpPr>
                <a:spLocks noChangeArrowheads="1"/>
              </p:cNvSpPr>
              <p:nvPr/>
            </p:nvSpPr>
            <p:spPr bwMode="auto">
              <a:xfrm>
                <a:off x="355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3" name="Rectangle 348"/>
              <p:cNvSpPr>
                <a:spLocks noChangeArrowheads="1"/>
              </p:cNvSpPr>
              <p:nvPr/>
            </p:nvSpPr>
            <p:spPr bwMode="auto">
              <a:xfrm>
                <a:off x="379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4" name="Rectangle 349"/>
              <p:cNvSpPr>
                <a:spLocks noChangeArrowheads="1"/>
              </p:cNvSpPr>
              <p:nvPr/>
            </p:nvSpPr>
            <p:spPr bwMode="auto">
              <a:xfrm>
                <a:off x="403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5" name="Rectangle 350"/>
              <p:cNvSpPr>
                <a:spLocks noChangeArrowheads="1"/>
              </p:cNvSpPr>
              <p:nvPr/>
            </p:nvSpPr>
            <p:spPr bwMode="auto">
              <a:xfrm>
                <a:off x="3408" y="201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6" name="Rectangle 351"/>
              <p:cNvSpPr>
                <a:spLocks noChangeArrowheads="1"/>
              </p:cNvSpPr>
              <p:nvPr/>
            </p:nvSpPr>
            <p:spPr bwMode="auto">
              <a:xfrm>
                <a:off x="4224" y="201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7" name="Rectangle 352"/>
              <p:cNvSpPr>
                <a:spLocks noChangeArrowheads="1"/>
              </p:cNvSpPr>
              <p:nvPr/>
            </p:nvSpPr>
            <p:spPr bwMode="auto">
              <a:xfrm>
                <a:off x="3408"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8" name="Rectangle 353"/>
              <p:cNvSpPr>
                <a:spLocks noChangeArrowheads="1"/>
              </p:cNvSpPr>
              <p:nvPr/>
            </p:nvSpPr>
            <p:spPr bwMode="auto">
              <a:xfrm>
                <a:off x="3648"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29" name="Rectangle 354"/>
              <p:cNvSpPr>
                <a:spLocks noChangeArrowheads="1"/>
              </p:cNvSpPr>
              <p:nvPr/>
            </p:nvSpPr>
            <p:spPr bwMode="auto">
              <a:xfrm>
                <a:off x="3888"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0" name="Rectangle 355"/>
              <p:cNvSpPr>
                <a:spLocks noChangeArrowheads="1"/>
              </p:cNvSpPr>
              <p:nvPr/>
            </p:nvSpPr>
            <p:spPr bwMode="auto">
              <a:xfrm>
                <a:off x="4128"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1" name="Rectangle 356"/>
              <p:cNvSpPr>
                <a:spLocks noChangeArrowheads="1"/>
              </p:cNvSpPr>
              <p:nvPr/>
            </p:nvSpPr>
            <p:spPr bwMode="auto">
              <a:xfrm>
                <a:off x="355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2" name="Rectangle 357"/>
              <p:cNvSpPr>
                <a:spLocks noChangeArrowheads="1"/>
              </p:cNvSpPr>
              <p:nvPr/>
            </p:nvSpPr>
            <p:spPr bwMode="auto">
              <a:xfrm>
                <a:off x="379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3" name="Rectangle 358"/>
              <p:cNvSpPr>
                <a:spLocks noChangeArrowheads="1"/>
              </p:cNvSpPr>
              <p:nvPr/>
            </p:nvSpPr>
            <p:spPr bwMode="auto">
              <a:xfrm>
                <a:off x="403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4" name="Rectangle 359"/>
              <p:cNvSpPr>
                <a:spLocks noChangeArrowheads="1"/>
              </p:cNvSpPr>
              <p:nvPr/>
            </p:nvSpPr>
            <p:spPr bwMode="auto">
              <a:xfrm>
                <a:off x="3408" y="182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5" name="Rectangle 360"/>
              <p:cNvSpPr>
                <a:spLocks noChangeArrowheads="1"/>
              </p:cNvSpPr>
              <p:nvPr/>
            </p:nvSpPr>
            <p:spPr bwMode="auto">
              <a:xfrm>
                <a:off x="4224" y="182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6" name="Rectangle 361"/>
              <p:cNvSpPr>
                <a:spLocks noChangeArrowheads="1"/>
              </p:cNvSpPr>
              <p:nvPr/>
            </p:nvSpPr>
            <p:spPr bwMode="auto">
              <a:xfrm>
                <a:off x="3408"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7" name="Rectangle 362"/>
              <p:cNvSpPr>
                <a:spLocks noChangeArrowheads="1"/>
              </p:cNvSpPr>
              <p:nvPr/>
            </p:nvSpPr>
            <p:spPr bwMode="auto">
              <a:xfrm>
                <a:off x="3648"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8" name="Rectangle 363"/>
              <p:cNvSpPr>
                <a:spLocks noChangeArrowheads="1"/>
              </p:cNvSpPr>
              <p:nvPr/>
            </p:nvSpPr>
            <p:spPr bwMode="auto">
              <a:xfrm>
                <a:off x="3888"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39" name="Rectangle 364"/>
              <p:cNvSpPr>
                <a:spLocks noChangeArrowheads="1"/>
              </p:cNvSpPr>
              <p:nvPr/>
            </p:nvSpPr>
            <p:spPr bwMode="auto">
              <a:xfrm>
                <a:off x="4128"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0" name="Rectangle 365"/>
              <p:cNvSpPr>
                <a:spLocks noChangeArrowheads="1"/>
              </p:cNvSpPr>
              <p:nvPr/>
            </p:nvSpPr>
            <p:spPr bwMode="auto">
              <a:xfrm>
                <a:off x="355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1" name="Rectangle 366"/>
              <p:cNvSpPr>
                <a:spLocks noChangeArrowheads="1"/>
              </p:cNvSpPr>
              <p:nvPr/>
            </p:nvSpPr>
            <p:spPr bwMode="auto">
              <a:xfrm>
                <a:off x="379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2" name="Rectangle 367"/>
              <p:cNvSpPr>
                <a:spLocks noChangeArrowheads="1"/>
              </p:cNvSpPr>
              <p:nvPr/>
            </p:nvSpPr>
            <p:spPr bwMode="auto">
              <a:xfrm>
                <a:off x="403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3" name="Rectangle 368"/>
              <p:cNvSpPr>
                <a:spLocks noChangeArrowheads="1"/>
              </p:cNvSpPr>
              <p:nvPr/>
            </p:nvSpPr>
            <p:spPr bwMode="auto">
              <a:xfrm>
                <a:off x="3408" y="163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4" name="Rectangle 369"/>
              <p:cNvSpPr>
                <a:spLocks noChangeArrowheads="1"/>
              </p:cNvSpPr>
              <p:nvPr/>
            </p:nvSpPr>
            <p:spPr bwMode="auto">
              <a:xfrm>
                <a:off x="4224" y="163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5" name="Rectangle 370"/>
              <p:cNvSpPr>
                <a:spLocks noChangeArrowheads="1"/>
              </p:cNvSpPr>
              <p:nvPr/>
            </p:nvSpPr>
            <p:spPr bwMode="auto">
              <a:xfrm>
                <a:off x="3408"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6" name="Rectangle 371"/>
              <p:cNvSpPr>
                <a:spLocks noChangeArrowheads="1"/>
              </p:cNvSpPr>
              <p:nvPr/>
            </p:nvSpPr>
            <p:spPr bwMode="auto">
              <a:xfrm>
                <a:off x="3648"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7" name="Rectangle 372"/>
              <p:cNvSpPr>
                <a:spLocks noChangeArrowheads="1"/>
              </p:cNvSpPr>
              <p:nvPr/>
            </p:nvSpPr>
            <p:spPr bwMode="auto">
              <a:xfrm>
                <a:off x="3888"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8" name="Rectangle 373"/>
              <p:cNvSpPr>
                <a:spLocks noChangeArrowheads="1"/>
              </p:cNvSpPr>
              <p:nvPr/>
            </p:nvSpPr>
            <p:spPr bwMode="auto">
              <a:xfrm>
                <a:off x="4128"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49" name="Rectangle 374"/>
              <p:cNvSpPr>
                <a:spLocks noChangeArrowheads="1"/>
              </p:cNvSpPr>
              <p:nvPr/>
            </p:nvSpPr>
            <p:spPr bwMode="auto">
              <a:xfrm>
                <a:off x="355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0" name="Rectangle 375"/>
              <p:cNvSpPr>
                <a:spLocks noChangeArrowheads="1"/>
              </p:cNvSpPr>
              <p:nvPr/>
            </p:nvSpPr>
            <p:spPr bwMode="auto">
              <a:xfrm>
                <a:off x="379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1" name="Rectangle 376"/>
              <p:cNvSpPr>
                <a:spLocks noChangeArrowheads="1"/>
              </p:cNvSpPr>
              <p:nvPr/>
            </p:nvSpPr>
            <p:spPr bwMode="auto">
              <a:xfrm>
                <a:off x="403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2" name="Rectangle 377"/>
              <p:cNvSpPr>
                <a:spLocks noChangeArrowheads="1"/>
              </p:cNvSpPr>
              <p:nvPr/>
            </p:nvSpPr>
            <p:spPr bwMode="auto">
              <a:xfrm>
                <a:off x="3408" y="1440"/>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53" name="Rectangle 378"/>
              <p:cNvSpPr>
                <a:spLocks noChangeArrowheads="1"/>
              </p:cNvSpPr>
              <p:nvPr/>
            </p:nvSpPr>
            <p:spPr bwMode="auto">
              <a:xfrm>
                <a:off x="4224" y="1440"/>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grpSp>
        <p:sp>
          <p:nvSpPr>
            <p:cNvPr id="22585" name="Rectangle 380"/>
            <p:cNvSpPr>
              <a:spLocks noChangeArrowheads="1"/>
            </p:cNvSpPr>
            <p:nvPr/>
          </p:nvSpPr>
          <p:spPr bwMode="auto">
            <a:xfrm>
              <a:off x="240" y="2832"/>
              <a:ext cx="96" cy="768"/>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grpSp>
          <p:nvGrpSpPr>
            <p:cNvPr id="22586" name="Group 471"/>
            <p:cNvGrpSpPr>
              <a:grpSpLocks/>
            </p:cNvGrpSpPr>
            <p:nvPr/>
          </p:nvGrpSpPr>
          <p:grpSpPr bwMode="auto">
            <a:xfrm>
              <a:off x="1056" y="2784"/>
              <a:ext cx="960" cy="768"/>
              <a:chOff x="3408" y="1440"/>
              <a:chExt cx="960" cy="768"/>
            </a:xfrm>
          </p:grpSpPr>
          <p:sp>
            <p:nvSpPr>
              <p:cNvPr id="22682" name="Rectangle 472"/>
              <p:cNvSpPr>
                <a:spLocks noChangeArrowheads="1"/>
              </p:cNvSpPr>
              <p:nvPr/>
            </p:nvSpPr>
            <p:spPr bwMode="auto">
              <a:xfrm>
                <a:off x="3408" y="211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3" name="Rectangle 473"/>
              <p:cNvSpPr>
                <a:spLocks noChangeArrowheads="1"/>
              </p:cNvSpPr>
              <p:nvPr/>
            </p:nvSpPr>
            <p:spPr bwMode="auto">
              <a:xfrm>
                <a:off x="3648" y="211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4" name="Rectangle 474"/>
              <p:cNvSpPr>
                <a:spLocks noChangeArrowheads="1"/>
              </p:cNvSpPr>
              <p:nvPr/>
            </p:nvSpPr>
            <p:spPr bwMode="auto">
              <a:xfrm>
                <a:off x="3888" y="211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5" name="Rectangle 475"/>
              <p:cNvSpPr>
                <a:spLocks noChangeArrowheads="1"/>
              </p:cNvSpPr>
              <p:nvPr/>
            </p:nvSpPr>
            <p:spPr bwMode="auto">
              <a:xfrm>
                <a:off x="4128" y="211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6" name="Rectangle 476"/>
              <p:cNvSpPr>
                <a:spLocks noChangeArrowheads="1"/>
              </p:cNvSpPr>
              <p:nvPr/>
            </p:nvSpPr>
            <p:spPr bwMode="auto">
              <a:xfrm>
                <a:off x="355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7" name="Rectangle 477"/>
              <p:cNvSpPr>
                <a:spLocks noChangeArrowheads="1"/>
              </p:cNvSpPr>
              <p:nvPr/>
            </p:nvSpPr>
            <p:spPr bwMode="auto">
              <a:xfrm>
                <a:off x="379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8" name="Rectangle 478"/>
              <p:cNvSpPr>
                <a:spLocks noChangeArrowheads="1"/>
              </p:cNvSpPr>
              <p:nvPr/>
            </p:nvSpPr>
            <p:spPr bwMode="auto">
              <a:xfrm>
                <a:off x="4032" y="201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9" name="Rectangle 479"/>
              <p:cNvSpPr>
                <a:spLocks noChangeArrowheads="1"/>
              </p:cNvSpPr>
              <p:nvPr/>
            </p:nvSpPr>
            <p:spPr bwMode="auto">
              <a:xfrm>
                <a:off x="3408" y="201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0" name="Rectangle 480"/>
              <p:cNvSpPr>
                <a:spLocks noChangeArrowheads="1"/>
              </p:cNvSpPr>
              <p:nvPr/>
            </p:nvSpPr>
            <p:spPr bwMode="auto">
              <a:xfrm>
                <a:off x="4224" y="201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1" name="Rectangle 481"/>
              <p:cNvSpPr>
                <a:spLocks noChangeArrowheads="1"/>
              </p:cNvSpPr>
              <p:nvPr/>
            </p:nvSpPr>
            <p:spPr bwMode="auto">
              <a:xfrm>
                <a:off x="3408"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2" name="Rectangle 482"/>
              <p:cNvSpPr>
                <a:spLocks noChangeArrowheads="1"/>
              </p:cNvSpPr>
              <p:nvPr/>
            </p:nvSpPr>
            <p:spPr bwMode="auto">
              <a:xfrm>
                <a:off x="3648"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3" name="Rectangle 483"/>
              <p:cNvSpPr>
                <a:spLocks noChangeArrowheads="1"/>
              </p:cNvSpPr>
              <p:nvPr/>
            </p:nvSpPr>
            <p:spPr bwMode="auto">
              <a:xfrm>
                <a:off x="3888"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4" name="Rectangle 484"/>
              <p:cNvSpPr>
                <a:spLocks noChangeArrowheads="1"/>
              </p:cNvSpPr>
              <p:nvPr/>
            </p:nvSpPr>
            <p:spPr bwMode="auto">
              <a:xfrm>
                <a:off x="4128" y="192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5" name="Rectangle 485"/>
              <p:cNvSpPr>
                <a:spLocks noChangeArrowheads="1"/>
              </p:cNvSpPr>
              <p:nvPr/>
            </p:nvSpPr>
            <p:spPr bwMode="auto">
              <a:xfrm>
                <a:off x="355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6" name="Rectangle 486"/>
              <p:cNvSpPr>
                <a:spLocks noChangeArrowheads="1"/>
              </p:cNvSpPr>
              <p:nvPr/>
            </p:nvSpPr>
            <p:spPr bwMode="auto">
              <a:xfrm>
                <a:off x="379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7" name="Rectangle 487"/>
              <p:cNvSpPr>
                <a:spLocks noChangeArrowheads="1"/>
              </p:cNvSpPr>
              <p:nvPr/>
            </p:nvSpPr>
            <p:spPr bwMode="auto">
              <a:xfrm>
                <a:off x="4032" y="182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8" name="Rectangle 488"/>
              <p:cNvSpPr>
                <a:spLocks noChangeArrowheads="1"/>
              </p:cNvSpPr>
              <p:nvPr/>
            </p:nvSpPr>
            <p:spPr bwMode="auto">
              <a:xfrm>
                <a:off x="3408" y="182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99" name="Rectangle 489"/>
              <p:cNvSpPr>
                <a:spLocks noChangeArrowheads="1"/>
              </p:cNvSpPr>
              <p:nvPr/>
            </p:nvSpPr>
            <p:spPr bwMode="auto">
              <a:xfrm>
                <a:off x="4224" y="182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0" name="Rectangle 490"/>
              <p:cNvSpPr>
                <a:spLocks noChangeArrowheads="1"/>
              </p:cNvSpPr>
              <p:nvPr/>
            </p:nvSpPr>
            <p:spPr bwMode="auto">
              <a:xfrm>
                <a:off x="3408"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1" name="Rectangle 491"/>
              <p:cNvSpPr>
                <a:spLocks noChangeArrowheads="1"/>
              </p:cNvSpPr>
              <p:nvPr/>
            </p:nvSpPr>
            <p:spPr bwMode="auto">
              <a:xfrm>
                <a:off x="3648"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2" name="Rectangle 492"/>
              <p:cNvSpPr>
                <a:spLocks noChangeArrowheads="1"/>
              </p:cNvSpPr>
              <p:nvPr/>
            </p:nvSpPr>
            <p:spPr bwMode="auto">
              <a:xfrm>
                <a:off x="3888"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3" name="Rectangle 493"/>
              <p:cNvSpPr>
                <a:spLocks noChangeArrowheads="1"/>
              </p:cNvSpPr>
              <p:nvPr/>
            </p:nvSpPr>
            <p:spPr bwMode="auto">
              <a:xfrm>
                <a:off x="4128" y="172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4" name="Rectangle 494"/>
              <p:cNvSpPr>
                <a:spLocks noChangeArrowheads="1"/>
              </p:cNvSpPr>
              <p:nvPr/>
            </p:nvSpPr>
            <p:spPr bwMode="auto">
              <a:xfrm>
                <a:off x="355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5" name="Rectangle 495"/>
              <p:cNvSpPr>
                <a:spLocks noChangeArrowheads="1"/>
              </p:cNvSpPr>
              <p:nvPr/>
            </p:nvSpPr>
            <p:spPr bwMode="auto">
              <a:xfrm>
                <a:off x="379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6" name="Rectangle 496"/>
              <p:cNvSpPr>
                <a:spLocks noChangeArrowheads="1"/>
              </p:cNvSpPr>
              <p:nvPr/>
            </p:nvSpPr>
            <p:spPr bwMode="auto">
              <a:xfrm>
                <a:off x="4032" y="163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7" name="Rectangle 497"/>
              <p:cNvSpPr>
                <a:spLocks noChangeArrowheads="1"/>
              </p:cNvSpPr>
              <p:nvPr/>
            </p:nvSpPr>
            <p:spPr bwMode="auto">
              <a:xfrm>
                <a:off x="3408" y="163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8" name="Rectangle 498"/>
              <p:cNvSpPr>
                <a:spLocks noChangeArrowheads="1"/>
              </p:cNvSpPr>
              <p:nvPr/>
            </p:nvSpPr>
            <p:spPr bwMode="auto">
              <a:xfrm>
                <a:off x="4224" y="163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09" name="Rectangle 499"/>
              <p:cNvSpPr>
                <a:spLocks noChangeArrowheads="1"/>
              </p:cNvSpPr>
              <p:nvPr/>
            </p:nvSpPr>
            <p:spPr bwMode="auto">
              <a:xfrm>
                <a:off x="3408"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0" name="Rectangle 500"/>
              <p:cNvSpPr>
                <a:spLocks noChangeArrowheads="1"/>
              </p:cNvSpPr>
              <p:nvPr/>
            </p:nvSpPr>
            <p:spPr bwMode="auto">
              <a:xfrm>
                <a:off x="3648"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1" name="Rectangle 501"/>
              <p:cNvSpPr>
                <a:spLocks noChangeArrowheads="1"/>
              </p:cNvSpPr>
              <p:nvPr/>
            </p:nvSpPr>
            <p:spPr bwMode="auto">
              <a:xfrm>
                <a:off x="3888"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2" name="Rectangle 502"/>
              <p:cNvSpPr>
                <a:spLocks noChangeArrowheads="1"/>
              </p:cNvSpPr>
              <p:nvPr/>
            </p:nvSpPr>
            <p:spPr bwMode="auto">
              <a:xfrm>
                <a:off x="4128" y="153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3" name="Rectangle 503"/>
              <p:cNvSpPr>
                <a:spLocks noChangeArrowheads="1"/>
              </p:cNvSpPr>
              <p:nvPr/>
            </p:nvSpPr>
            <p:spPr bwMode="auto">
              <a:xfrm>
                <a:off x="355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4" name="Rectangle 504"/>
              <p:cNvSpPr>
                <a:spLocks noChangeArrowheads="1"/>
              </p:cNvSpPr>
              <p:nvPr/>
            </p:nvSpPr>
            <p:spPr bwMode="auto">
              <a:xfrm>
                <a:off x="379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5" name="Rectangle 505"/>
              <p:cNvSpPr>
                <a:spLocks noChangeArrowheads="1"/>
              </p:cNvSpPr>
              <p:nvPr/>
            </p:nvSpPr>
            <p:spPr bwMode="auto">
              <a:xfrm>
                <a:off x="4032" y="144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6" name="Rectangle 506"/>
              <p:cNvSpPr>
                <a:spLocks noChangeArrowheads="1"/>
              </p:cNvSpPr>
              <p:nvPr/>
            </p:nvSpPr>
            <p:spPr bwMode="auto">
              <a:xfrm>
                <a:off x="3408" y="1440"/>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717" name="Rectangle 507"/>
              <p:cNvSpPr>
                <a:spLocks noChangeArrowheads="1"/>
              </p:cNvSpPr>
              <p:nvPr/>
            </p:nvSpPr>
            <p:spPr bwMode="auto">
              <a:xfrm>
                <a:off x="4224" y="1440"/>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grpSp>
        <p:grpSp>
          <p:nvGrpSpPr>
            <p:cNvPr id="22587" name="Group 381"/>
            <p:cNvGrpSpPr>
              <a:grpSpLocks/>
            </p:cNvGrpSpPr>
            <p:nvPr/>
          </p:nvGrpSpPr>
          <p:grpSpPr bwMode="auto">
            <a:xfrm>
              <a:off x="1152" y="3024"/>
              <a:ext cx="1152" cy="768"/>
              <a:chOff x="3600" y="2592"/>
              <a:chExt cx="1200" cy="768"/>
            </a:xfrm>
          </p:grpSpPr>
          <p:sp>
            <p:nvSpPr>
              <p:cNvPr id="22638" name="Rectangle 382"/>
              <p:cNvSpPr>
                <a:spLocks noChangeArrowheads="1"/>
              </p:cNvSpPr>
              <p:nvPr/>
            </p:nvSpPr>
            <p:spPr bwMode="auto">
              <a:xfrm>
                <a:off x="360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9" name="Rectangle 383"/>
              <p:cNvSpPr>
                <a:spLocks noChangeArrowheads="1"/>
              </p:cNvSpPr>
              <p:nvPr/>
            </p:nvSpPr>
            <p:spPr bwMode="auto">
              <a:xfrm>
                <a:off x="384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0" name="Rectangle 384"/>
              <p:cNvSpPr>
                <a:spLocks noChangeArrowheads="1"/>
              </p:cNvSpPr>
              <p:nvPr/>
            </p:nvSpPr>
            <p:spPr bwMode="auto">
              <a:xfrm>
                <a:off x="408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1" name="Rectangle 385"/>
              <p:cNvSpPr>
                <a:spLocks noChangeArrowheads="1"/>
              </p:cNvSpPr>
              <p:nvPr/>
            </p:nvSpPr>
            <p:spPr bwMode="auto">
              <a:xfrm>
                <a:off x="432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2" name="Rectangle 386"/>
              <p:cNvSpPr>
                <a:spLocks noChangeArrowheads="1"/>
              </p:cNvSpPr>
              <p:nvPr/>
            </p:nvSpPr>
            <p:spPr bwMode="auto">
              <a:xfrm>
                <a:off x="374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3" name="Rectangle 387"/>
              <p:cNvSpPr>
                <a:spLocks noChangeArrowheads="1"/>
              </p:cNvSpPr>
              <p:nvPr/>
            </p:nvSpPr>
            <p:spPr bwMode="auto">
              <a:xfrm>
                <a:off x="398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4" name="Rectangle 388"/>
              <p:cNvSpPr>
                <a:spLocks noChangeArrowheads="1"/>
              </p:cNvSpPr>
              <p:nvPr/>
            </p:nvSpPr>
            <p:spPr bwMode="auto">
              <a:xfrm>
                <a:off x="422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5" name="Rectangle 389"/>
              <p:cNvSpPr>
                <a:spLocks noChangeArrowheads="1"/>
              </p:cNvSpPr>
              <p:nvPr/>
            </p:nvSpPr>
            <p:spPr bwMode="auto">
              <a:xfrm>
                <a:off x="3600" y="3168"/>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6" name="Rectangle 390"/>
              <p:cNvSpPr>
                <a:spLocks noChangeArrowheads="1"/>
              </p:cNvSpPr>
              <p:nvPr/>
            </p:nvSpPr>
            <p:spPr bwMode="auto">
              <a:xfrm>
                <a:off x="4656" y="3168"/>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7" name="Rectangle 391"/>
              <p:cNvSpPr>
                <a:spLocks noChangeArrowheads="1"/>
              </p:cNvSpPr>
              <p:nvPr/>
            </p:nvSpPr>
            <p:spPr bwMode="auto">
              <a:xfrm>
                <a:off x="456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8" name="Rectangle 392"/>
              <p:cNvSpPr>
                <a:spLocks noChangeArrowheads="1"/>
              </p:cNvSpPr>
              <p:nvPr/>
            </p:nvSpPr>
            <p:spPr bwMode="auto">
              <a:xfrm>
                <a:off x="4416"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49" name="Rectangle 393"/>
              <p:cNvSpPr>
                <a:spLocks noChangeArrowheads="1"/>
              </p:cNvSpPr>
              <p:nvPr/>
            </p:nvSpPr>
            <p:spPr bwMode="auto">
              <a:xfrm>
                <a:off x="360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0" name="Rectangle 394"/>
              <p:cNvSpPr>
                <a:spLocks noChangeArrowheads="1"/>
              </p:cNvSpPr>
              <p:nvPr/>
            </p:nvSpPr>
            <p:spPr bwMode="auto">
              <a:xfrm>
                <a:off x="384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1" name="Rectangle 395"/>
              <p:cNvSpPr>
                <a:spLocks noChangeArrowheads="1"/>
              </p:cNvSpPr>
              <p:nvPr/>
            </p:nvSpPr>
            <p:spPr bwMode="auto">
              <a:xfrm>
                <a:off x="408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2" name="Rectangle 396"/>
              <p:cNvSpPr>
                <a:spLocks noChangeArrowheads="1"/>
              </p:cNvSpPr>
              <p:nvPr/>
            </p:nvSpPr>
            <p:spPr bwMode="auto">
              <a:xfrm>
                <a:off x="432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3" name="Rectangle 397"/>
              <p:cNvSpPr>
                <a:spLocks noChangeArrowheads="1"/>
              </p:cNvSpPr>
              <p:nvPr/>
            </p:nvSpPr>
            <p:spPr bwMode="auto">
              <a:xfrm>
                <a:off x="374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4" name="Rectangle 398"/>
              <p:cNvSpPr>
                <a:spLocks noChangeArrowheads="1"/>
              </p:cNvSpPr>
              <p:nvPr/>
            </p:nvSpPr>
            <p:spPr bwMode="auto">
              <a:xfrm>
                <a:off x="398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5" name="Rectangle 399"/>
              <p:cNvSpPr>
                <a:spLocks noChangeArrowheads="1"/>
              </p:cNvSpPr>
              <p:nvPr/>
            </p:nvSpPr>
            <p:spPr bwMode="auto">
              <a:xfrm>
                <a:off x="422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6" name="Rectangle 400"/>
              <p:cNvSpPr>
                <a:spLocks noChangeArrowheads="1"/>
              </p:cNvSpPr>
              <p:nvPr/>
            </p:nvSpPr>
            <p:spPr bwMode="auto">
              <a:xfrm>
                <a:off x="3600" y="297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7" name="Rectangle 401"/>
              <p:cNvSpPr>
                <a:spLocks noChangeArrowheads="1"/>
              </p:cNvSpPr>
              <p:nvPr/>
            </p:nvSpPr>
            <p:spPr bwMode="auto">
              <a:xfrm>
                <a:off x="4656" y="297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8" name="Rectangle 402"/>
              <p:cNvSpPr>
                <a:spLocks noChangeArrowheads="1"/>
              </p:cNvSpPr>
              <p:nvPr/>
            </p:nvSpPr>
            <p:spPr bwMode="auto">
              <a:xfrm>
                <a:off x="456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59" name="Rectangle 403"/>
              <p:cNvSpPr>
                <a:spLocks noChangeArrowheads="1"/>
              </p:cNvSpPr>
              <p:nvPr/>
            </p:nvSpPr>
            <p:spPr bwMode="auto">
              <a:xfrm>
                <a:off x="4416"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0" name="Rectangle 404"/>
              <p:cNvSpPr>
                <a:spLocks noChangeArrowheads="1"/>
              </p:cNvSpPr>
              <p:nvPr/>
            </p:nvSpPr>
            <p:spPr bwMode="auto">
              <a:xfrm>
                <a:off x="360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1" name="Rectangle 405"/>
              <p:cNvSpPr>
                <a:spLocks noChangeArrowheads="1"/>
              </p:cNvSpPr>
              <p:nvPr/>
            </p:nvSpPr>
            <p:spPr bwMode="auto">
              <a:xfrm>
                <a:off x="384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2" name="Rectangle 406"/>
              <p:cNvSpPr>
                <a:spLocks noChangeArrowheads="1"/>
              </p:cNvSpPr>
              <p:nvPr/>
            </p:nvSpPr>
            <p:spPr bwMode="auto">
              <a:xfrm>
                <a:off x="408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3" name="Rectangle 407"/>
              <p:cNvSpPr>
                <a:spLocks noChangeArrowheads="1"/>
              </p:cNvSpPr>
              <p:nvPr/>
            </p:nvSpPr>
            <p:spPr bwMode="auto">
              <a:xfrm>
                <a:off x="432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4" name="Rectangle 408"/>
              <p:cNvSpPr>
                <a:spLocks noChangeArrowheads="1"/>
              </p:cNvSpPr>
              <p:nvPr/>
            </p:nvSpPr>
            <p:spPr bwMode="auto">
              <a:xfrm>
                <a:off x="374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5" name="Rectangle 409"/>
              <p:cNvSpPr>
                <a:spLocks noChangeArrowheads="1"/>
              </p:cNvSpPr>
              <p:nvPr/>
            </p:nvSpPr>
            <p:spPr bwMode="auto">
              <a:xfrm>
                <a:off x="398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6" name="Rectangle 410"/>
              <p:cNvSpPr>
                <a:spLocks noChangeArrowheads="1"/>
              </p:cNvSpPr>
              <p:nvPr/>
            </p:nvSpPr>
            <p:spPr bwMode="auto">
              <a:xfrm>
                <a:off x="422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7" name="Rectangle 411"/>
              <p:cNvSpPr>
                <a:spLocks noChangeArrowheads="1"/>
              </p:cNvSpPr>
              <p:nvPr/>
            </p:nvSpPr>
            <p:spPr bwMode="auto">
              <a:xfrm>
                <a:off x="3600" y="278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8" name="Rectangle 412"/>
              <p:cNvSpPr>
                <a:spLocks noChangeArrowheads="1"/>
              </p:cNvSpPr>
              <p:nvPr/>
            </p:nvSpPr>
            <p:spPr bwMode="auto">
              <a:xfrm>
                <a:off x="4656" y="278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69" name="Rectangle 413"/>
              <p:cNvSpPr>
                <a:spLocks noChangeArrowheads="1"/>
              </p:cNvSpPr>
              <p:nvPr/>
            </p:nvSpPr>
            <p:spPr bwMode="auto">
              <a:xfrm>
                <a:off x="456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0" name="Rectangle 414"/>
              <p:cNvSpPr>
                <a:spLocks noChangeArrowheads="1"/>
              </p:cNvSpPr>
              <p:nvPr/>
            </p:nvSpPr>
            <p:spPr bwMode="auto">
              <a:xfrm>
                <a:off x="4416"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1" name="Rectangle 415"/>
              <p:cNvSpPr>
                <a:spLocks noChangeArrowheads="1"/>
              </p:cNvSpPr>
              <p:nvPr/>
            </p:nvSpPr>
            <p:spPr bwMode="auto">
              <a:xfrm>
                <a:off x="360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2" name="Rectangle 416"/>
              <p:cNvSpPr>
                <a:spLocks noChangeArrowheads="1"/>
              </p:cNvSpPr>
              <p:nvPr/>
            </p:nvSpPr>
            <p:spPr bwMode="auto">
              <a:xfrm>
                <a:off x="384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3" name="Rectangle 417"/>
              <p:cNvSpPr>
                <a:spLocks noChangeArrowheads="1"/>
              </p:cNvSpPr>
              <p:nvPr/>
            </p:nvSpPr>
            <p:spPr bwMode="auto">
              <a:xfrm>
                <a:off x="408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4" name="Rectangle 418"/>
              <p:cNvSpPr>
                <a:spLocks noChangeArrowheads="1"/>
              </p:cNvSpPr>
              <p:nvPr/>
            </p:nvSpPr>
            <p:spPr bwMode="auto">
              <a:xfrm>
                <a:off x="432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5" name="Rectangle 419"/>
              <p:cNvSpPr>
                <a:spLocks noChangeArrowheads="1"/>
              </p:cNvSpPr>
              <p:nvPr/>
            </p:nvSpPr>
            <p:spPr bwMode="auto">
              <a:xfrm>
                <a:off x="374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6" name="Rectangle 420"/>
              <p:cNvSpPr>
                <a:spLocks noChangeArrowheads="1"/>
              </p:cNvSpPr>
              <p:nvPr/>
            </p:nvSpPr>
            <p:spPr bwMode="auto">
              <a:xfrm>
                <a:off x="398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7" name="Rectangle 421"/>
              <p:cNvSpPr>
                <a:spLocks noChangeArrowheads="1"/>
              </p:cNvSpPr>
              <p:nvPr/>
            </p:nvSpPr>
            <p:spPr bwMode="auto">
              <a:xfrm>
                <a:off x="422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8" name="Rectangle 422"/>
              <p:cNvSpPr>
                <a:spLocks noChangeArrowheads="1"/>
              </p:cNvSpPr>
              <p:nvPr/>
            </p:nvSpPr>
            <p:spPr bwMode="auto">
              <a:xfrm>
                <a:off x="3600" y="259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79" name="Rectangle 423"/>
              <p:cNvSpPr>
                <a:spLocks noChangeArrowheads="1"/>
              </p:cNvSpPr>
              <p:nvPr/>
            </p:nvSpPr>
            <p:spPr bwMode="auto">
              <a:xfrm>
                <a:off x="4656" y="259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0" name="Rectangle 424"/>
              <p:cNvSpPr>
                <a:spLocks noChangeArrowheads="1"/>
              </p:cNvSpPr>
              <p:nvPr/>
            </p:nvSpPr>
            <p:spPr bwMode="auto">
              <a:xfrm>
                <a:off x="456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81" name="Rectangle 425"/>
              <p:cNvSpPr>
                <a:spLocks noChangeArrowheads="1"/>
              </p:cNvSpPr>
              <p:nvPr/>
            </p:nvSpPr>
            <p:spPr bwMode="auto">
              <a:xfrm>
                <a:off x="4416"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grpSp>
        <p:grpSp>
          <p:nvGrpSpPr>
            <p:cNvPr id="22588" name="Group 426"/>
            <p:cNvGrpSpPr>
              <a:grpSpLocks/>
            </p:cNvGrpSpPr>
            <p:nvPr/>
          </p:nvGrpSpPr>
          <p:grpSpPr bwMode="auto">
            <a:xfrm>
              <a:off x="1296" y="3168"/>
              <a:ext cx="1152" cy="768"/>
              <a:chOff x="3600" y="2592"/>
              <a:chExt cx="1200" cy="768"/>
            </a:xfrm>
          </p:grpSpPr>
          <p:sp>
            <p:nvSpPr>
              <p:cNvPr id="22594" name="Rectangle 427"/>
              <p:cNvSpPr>
                <a:spLocks noChangeArrowheads="1"/>
              </p:cNvSpPr>
              <p:nvPr/>
            </p:nvSpPr>
            <p:spPr bwMode="auto">
              <a:xfrm>
                <a:off x="360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95" name="Rectangle 428"/>
              <p:cNvSpPr>
                <a:spLocks noChangeArrowheads="1"/>
              </p:cNvSpPr>
              <p:nvPr/>
            </p:nvSpPr>
            <p:spPr bwMode="auto">
              <a:xfrm>
                <a:off x="384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96" name="Rectangle 429"/>
              <p:cNvSpPr>
                <a:spLocks noChangeArrowheads="1"/>
              </p:cNvSpPr>
              <p:nvPr/>
            </p:nvSpPr>
            <p:spPr bwMode="auto">
              <a:xfrm>
                <a:off x="408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97" name="Rectangle 430"/>
              <p:cNvSpPr>
                <a:spLocks noChangeArrowheads="1"/>
              </p:cNvSpPr>
              <p:nvPr/>
            </p:nvSpPr>
            <p:spPr bwMode="auto">
              <a:xfrm>
                <a:off x="432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98" name="Rectangle 431"/>
              <p:cNvSpPr>
                <a:spLocks noChangeArrowheads="1"/>
              </p:cNvSpPr>
              <p:nvPr/>
            </p:nvSpPr>
            <p:spPr bwMode="auto">
              <a:xfrm>
                <a:off x="374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99" name="Rectangle 432"/>
              <p:cNvSpPr>
                <a:spLocks noChangeArrowheads="1"/>
              </p:cNvSpPr>
              <p:nvPr/>
            </p:nvSpPr>
            <p:spPr bwMode="auto">
              <a:xfrm>
                <a:off x="398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0" name="Rectangle 433"/>
              <p:cNvSpPr>
                <a:spLocks noChangeArrowheads="1"/>
              </p:cNvSpPr>
              <p:nvPr/>
            </p:nvSpPr>
            <p:spPr bwMode="auto">
              <a:xfrm>
                <a:off x="4224"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1" name="Rectangle 434"/>
              <p:cNvSpPr>
                <a:spLocks noChangeArrowheads="1"/>
              </p:cNvSpPr>
              <p:nvPr/>
            </p:nvSpPr>
            <p:spPr bwMode="auto">
              <a:xfrm>
                <a:off x="3600" y="3168"/>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2" name="Rectangle 435"/>
              <p:cNvSpPr>
                <a:spLocks noChangeArrowheads="1"/>
              </p:cNvSpPr>
              <p:nvPr/>
            </p:nvSpPr>
            <p:spPr bwMode="auto">
              <a:xfrm>
                <a:off x="4656" y="3168"/>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3" name="Rectangle 436"/>
              <p:cNvSpPr>
                <a:spLocks noChangeArrowheads="1"/>
              </p:cNvSpPr>
              <p:nvPr/>
            </p:nvSpPr>
            <p:spPr bwMode="auto">
              <a:xfrm>
                <a:off x="4560" y="326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4" name="Rectangle 437"/>
              <p:cNvSpPr>
                <a:spLocks noChangeArrowheads="1"/>
              </p:cNvSpPr>
              <p:nvPr/>
            </p:nvSpPr>
            <p:spPr bwMode="auto">
              <a:xfrm>
                <a:off x="4416" y="316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5" name="Rectangle 438"/>
              <p:cNvSpPr>
                <a:spLocks noChangeArrowheads="1"/>
              </p:cNvSpPr>
              <p:nvPr/>
            </p:nvSpPr>
            <p:spPr bwMode="auto">
              <a:xfrm>
                <a:off x="360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6" name="Rectangle 439"/>
              <p:cNvSpPr>
                <a:spLocks noChangeArrowheads="1"/>
              </p:cNvSpPr>
              <p:nvPr/>
            </p:nvSpPr>
            <p:spPr bwMode="auto">
              <a:xfrm>
                <a:off x="384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7" name="Rectangle 440"/>
              <p:cNvSpPr>
                <a:spLocks noChangeArrowheads="1"/>
              </p:cNvSpPr>
              <p:nvPr/>
            </p:nvSpPr>
            <p:spPr bwMode="auto">
              <a:xfrm>
                <a:off x="408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8" name="Rectangle 441"/>
              <p:cNvSpPr>
                <a:spLocks noChangeArrowheads="1"/>
              </p:cNvSpPr>
              <p:nvPr/>
            </p:nvSpPr>
            <p:spPr bwMode="auto">
              <a:xfrm>
                <a:off x="432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09" name="Rectangle 442"/>
              <p:cNvSpPr>
                <a:spLocks noChangeArrowheads="1"/>
              </p:cNvSpPr>
              <p:nvPr/>
            </p:nvSpPr>
            <p:spPr bwMode="auto">
              <a:xfrm>
                <a:off x="374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0" name="Rectangle 443"/>
              <p:cNvSpPr>
                <a:spLocks noChangeArrowheads="1"/>
              </p:cNvSpPr>
              <p:nvPr/>
            </p:nvSpPr>
            <p:spPr bwMode="auto">
              <a:xfrm>
                <a:off x="398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1" name="Rectangle 444"/>
              <p:cNvSpPr>
                <a:spLocks noChangeArrowheads="1"/>
              </p:cNvSpPr>
              <p:nvPr/>
            </p:nvSpPr>
            <p:spPr bwMode="auto">
              <a:xfrm>
                <a:off x="4224"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2" name="Rectangle 445"/>
              <p:cNvSpPr>
                <a:spLocks noChangeArrowheads="1"/>
              </p:cNvSpPr>
              <p:nvPr/>
            </p:nvSpPr>
            <p:spPr bwMode="auto">
              <a:xfrm>
                <a:off x="3600" y="297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3" name="Rectangle 446"/>
              <p:cNvSpPr>
                <a:spLocks noChangeArrowheads="1"/>
              </p:cNvSpPr>
              <p:nvPr/>
            </p:nvSpPr>
            <p:spPr bwMode="auto">
              <a:xfrm>
                <a:off x="4656" y="2976"/>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4" name="Rectangle 447"/>
              <p:cNvSpPr>
                <a:spLocks noChangeArrowheads="1"/>
              </p:cNvSpPr>
              <p:nvPr/>
            </p:nvSpPr>
            <p:spPr bwMode="auto">
              <a:xfrm>
                <a:off x="4560" y="307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5" name="Rectangle 448"/>
              <p:cNvSpPr>
                <a:spLocks noChangeArrowheads="1"/>
              </p:cNvSpPr>
              <p:nvPr/>
            </p:nvSpPr>
            <p:spPr bwMode="auto">
              <a:xfrm>
                <a:off x="4416" y="2976"/>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6" name="Rectangle 449"/>
              <p:cNvSpPr>
                <a:spLocks noChangeArrowheads="1"/>
              </p:cNvSpPr>
              <p:nvPr/>
            </p:nvSpPr>
            <p:spPr bwMode="auto">
              <a:xfrm>
                <a:off x="360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7" name="Rectangle 450"/>
              <p:cNvSpPr>
                <a:spLocks noChangeArrowheads="1"/>
              </p:cNvSpPr>
              <p:nvPr/>
            </p:nvSpPr>
            <p:spPr bwMode="auto">
              <a:xfrm>
                <a:off x="384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8" name="Rectangle 451"/>
              <p:cNvSpPr>
                <a:spLocks noChangeArrowheads="1"/>
              </p:cNvSpPr>
              <p:nvPr/>
            </p:nvSpPr>
            <p:spPr bwMode="auto">
              <a:xfrm>
                <a:off x="408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19" name="Rectangle 452"/>
              <p:cNvSpPr>
                <a:spLocks noChangeArrowheads="1"/>
              </p:cNvSpPr>
              <p:nvPr/>
            </p:nvSpPr>
            <p:spPr bwMode="auto">
              <a:xfrm>
                <a:off x="432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0" name="Rectangle 453"/>
              <p:cNvSpPr>
                <a:spLocks noChangeArrowheads="1"/>
              </p:cNvSpPr>
              <p:nvPr/>
            </p:nvSpPr>
            <p:spPr bwMode="auto">
              <a:xfrm>
                <a:off x="374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1" name="Rectangle 454"/>
              <p:cNvSpPr>
                <a:spLocks noChangeArrowheads="1"/>
              </p:cNvSpPr>
              <p:nvPr/>
            </p:nvSpPr>
            <p:spPr bwMode="auto">
              <a:xfrm>
                <a:off x="398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2" name="Rectangle 455"/>
              <p:cNvSpPr>
                <a:spLocks noChangeArrowheads="1"/>
              </p:cNvSpPr>
              <p:nvPr/>
            </p:nvSpPr>
            <p:spPr bwMode="auto">
              <a:xfrm>
                <a:off x="4224"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3" name="Rectangle 456"/>
              <p:cNvSpPr>
                <a:spLocks noChangeArrowheads="1"/>
              </p:cNvSpPr>
              <p:nvPr/>
            </p:nvSpPr>
            <p:spPr bwMode="auto">
              <a:xfrm>
                <a:off x="3600" y="278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4" name="Rectangle 457"/>
              <p:cNvSpPr>
                <a:spLocks noChangeArrowheads="1"/>
              </p:cNvSpPr>
              <p:nvPr/>
            </p:nvSpPr>
            <p:spPr bwMode="auto">
              <a:xfrm>
                <a:off x="4656" y="2784"/>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5" name="Rectangle 458"/>
              <p:cNvSpPr>
                <a:spLocks noChangeArrowheads="1"/>
              </p:cNvSpPr>
              <p:nvPr/>
            </p:nvSpPr>
            <p:spPr bwMode="auto">
              <a:xfrm>
                <a:off x="4560" y="2880"/>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6" name="Rectangle 459"/>
              <p:cNvSpPr>
                <a:spLocks noChangeArrowheads="1"/>
              </p:cNvSpPr>
              <p:nvPr/>
            </p:nvSpPr>
            <p:spPr bwMode="auto">
              <a:xfrm>
                <a:off x="4416" y="2784"/>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7" name="Rectangle 460"/>
              <p:cNvSpPr>
                <a:spLocks noChangeArrowheads="1"/>
              </p:cNvSpPr>
              <p:nvPr/>
            </p:nvSpPr>
            <p:spPr bwMode="auto">
              <a:xfrm>
                <a:off x="360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8" name="Rectangle 461"/>
              <p:cNvSpPr>
                <a:spLocks noChangeArrowheads="1"/>
              </p:cNvSpPr>
              <p:nvPr/>
            </p:nvSpPr>
            <p:spPr bwMode="auto">
              <a:xfrm>
                <a:off x="384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29" name="Rectangle 462"/>
              <p:cNvSpPr>
                <a:spLocks noChangeArrowheads="1"/>
              </p:cNvSpPr>
              <p:nvPr/>
            </p:nvSpPr>
            <p:spPr bwMode="auto">
              <a:xfrm>
                <a:off x="408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0" name="Rectangle 463"/>
              <p:cNvSpPr>
                <a:spLocks noChangeArrowheads="1"/>
              </p:cNvSpPr>
              <p:nvPr/>
            </p:nvSpPr>
            <p:spPr bwMode="auto">
              <a:xfrm>
                <a:off x="432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1" name="Rectangle 464"/>
              <p:cNvSpPr>
                <a:spLocks noChangeArrowheads="1"/>
              </p:cNvSpPr>
              <p:nvPr/>
            </p:nvSpPr>
            <p:spPr bwMode="auto">
              <a:xfrm>
                <a:off x="374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2" name="Rectangle 465"/>
              <p:cNvSpPr>
                <a:spLocks noChangeArrowheads="1"/>
              </p:cNvSpPr>
              <p:nvPr/>
            </p:nvSpPr>
            <p:spPr bwMode="auto">
              <a:xfrm>
                <a:off x="398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3" name="Rectangle 466"/>
              <p:cNvSpPr>
                <a:spLocks noChangeArrowheads="1"/>
              </p:cNvSpPr>
              <p:nvPr/>
            </p:nvSpPr>
            <p:spPr bwMode="auto">
              <a:xfrm>
                <a:off x="4224"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4" name="Rectangle 467"/>
              <p:cNvSpPr>
                <a:spLocks noChangeArrowheads="1"/>
              </p:cNvSpPr>
              <p:nvPr/>
            </p:nvSpPr>
            <p:spPr bwMode="auto">
              <a:xfrm>
                <a:off x="3600" y="259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5" name="Rectangle 468"/>
              <p:cNvSpPr>
                <a:spLocks noChangeArrowheads="1"/>
              </p:cNvSpPr>
              <p:nvPr/>
            </p:nvSpPr>
            <p:spPr bwMode="auto">
              <a:xfrm>
                <a:off x="4656" y="2592"/>
                <a:ext cx="144"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6" name="Rectangle 469"/>
              <p:cNvSpPr>
                <a:spLocks noChangeArrowheads="1"/>
              </p:cNvSpPr>
              <p:nvPr/>
            </p:nvSpPr>
            <p:spPr bwMode="auto">
              <a:xfrm>
                <a:off x="4560" y="2688"/>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637" name="Rectangle 470"/>
              <p:cNvSpPr>
                <a:spLocks noChangeArrowheads="1"/>
              </p:cNvSpPr>
              <p:nvPr/>
            </p:nvSpPr>
            <p:spPr bwMode="auto">
              <a:xfrm>
                <a:off x="4416" y="2592"/>
                <a:ext cx="240" cy="96"/>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grpSp>
        <p:sp>
          <p:nvSpPr>
            <p:cNvPr id="22589" name="Freeform 508" descr="Wave"/>
            <p:cNvSpPr>
              <a:spLocks/>
            </p:cNvSpPr>
            <p:nvPr/>
          </p:nvSpPr>
          <p:spPr bwMode="auto">
            <a:xfrm>
              <a:off x="2736" y="3312"/>
              <a:ext cx="1584" cy="541"/>
            </a:xfrm>
            <a:custGeom>
              <a:avLst/>
              <a:gdLst>
                <a:gd name="T0" fmla="*/ 0 w 1968"/>
                <a:gd name="T1" fmla="*/ 0 h 672"/>
                <a:gd name="T2" fmla="*/ 2 w 1968"/>
                <a:gd name="T3" fmla="*/ 2 h 672"/>
                <a:gd name="T4" fmla="*/ 2 w 1968"/>
                <a:gd name="T5" fmla="*/ 2 h 672"/>
                <a:gd name="T6" fmla="*/ 2 w 1968"/>
                <a:gd name="T7" fmla="*/ 2 h 672"/>
                <a:gd name="T8" fmla="*/ 0 w 1968"/>
                <a:gd name="T9" fmla="*/ 0 h 672"/>
                <a:gd name="T10" fmla="*/ 0 60000 65536"/>
                <a:gd name="T11" fmla="*/ 0 60000 65536"/>
                <a:gd name="T12" fmla="*/ 0 60000 65536"/>
                <a:gd name="T13" fmla="*/ 0 60000 65536"/>
                <a:gd name="T14" fmla="*/ 0 60000 65536"/>
                <a:gd name="T15" fmla="*/ 0 w 1968"/>
                <a:gd name="T16" fmla="*/ 0 h 672"/>
                <a:gd name="T17" fmla="*/ 1968 w 1968"/>
                <a:gd name="T18" fmla="*/ 672 h 672"/>
              </a:gdLst>
              <a:ahLst/>
              <a:cxnLst>
                <a:cxn ang="T10">
                  <a:pos x="T0" y="T1"/>
                </a:cxn>
                <a:cxn ang="T11">
                  <a:pos x="T2" y="T3"/>
                </a:cxn>
                <a:cxn ang="T12">
                  <a:pos x="T4" y="T5"/>
                </a:cxn>
                <a:cxn ang="T13">
                  <a:pos x="T6" y="T7"/>
                </a:cxn>
                <a:cxn ang="T14">
                  <a:pos x="T8" y="T9"/>
                </a:cxn>
              </a:cxnLst>
              <a:rect l="T15" t="T16" r="T17" b="T18"/>
              <a:pathLst>
                <a:path w="1968" h="672">
                  <a:moveTo>
                    <a:pt x="0" y="0"/>
                  </a:moveTo>
                  <a:lnTo>
                    <a:pt x="1392" y="192"/>
                  </a:lnTo>
                  <a:lnTo>
                    <a:pt x="1968" y="672"/>
                  </a:lnTo>
                  <a:lnTo>
                    <a:pt x="576" y="480"/>
                  </a:lnTo>
                  <a:lnTo>
                    <a:pt x="0" y="0"/>
                  </a:lnTo>
                  <a:close/>
                </a:path>
              </a:pathLst>
            </a:custGeom>
            <a:pattFill prst="wave">
              <a:fgClr>
                <a:schemeClr val="accent1"/>
              </a:fgClr>
              <a:bgClr>
                <a:schemeClr val="bg1"/>
              </a:bgClr>
            </a:pattFill>
            <a:ln w="9525">
              <a:solidFill>
                <a:schemeClr val="tx1"/>
              </a:solidFill>
              <a:round/>
              <a:headEnd/>
              <a:tailEnd/>
            </a:ln>
          </p:spPr>
          <p:txBody>
            <a:bodyPr/>
            <a:lstStyle/>
            <a:p>
              <a:endParaRPr lang="en-US"/>
            </a:p>
          </p:txBody>
        </p:sp>
        <p:sp>
          <p:nvSpPr>
            <p:cNvPr id="22590" name="Rectangle 509"/>
            <p:cNvSpPr>
              <a:spLocks noChangeArrowheads="1"/>
            </p:cNvSpPr>
            <p:nvPr/>
          </p:nvSpPr>
          <p:spPr bwMode="auto">
            <a:xfrm>
              <a:off x="384" y="2928"/>
              <a:ext cx="96" cy="768"/>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91" name="Rectangle 510"/>
            <p:cNvSpPr>
              <a:spLocks noChangeArrowheads="1"/>
            </p:cNvSpPr>
            <p:nvPr/>
          </p:nvSpPr>
          <p:spPr bwMode="auto">
            <a:xfrm>
              <a:off x="528" y="3024"/>
              <a:ext cx="96" cy="768"/>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92" name="Rectangle 511"/>
            <p:cNvSpPr>
              <a:spLocks noChangeArrowheads="1"/>
            </p:cNvSpPr>
            <p:nvPr/>
          </p:nvSpPr>
          <p:spPr bwMode="auto">
            <a:xfrm>
              <a:off x="672" y="3120"/>
              <a:ext cx="96" cy="768"/>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93" name="Freeform 512" descr="Wave"/>
            <p:cNvSpPr>
              <a:spLocks/>
            </p:cNvSpPr>
            <p:nvPr/>
          </p:nvSpPr>
          <p:spPr bwMode="auto">
            <a:xfrm>
              <a:off x="2640" y="3408"/>
              <a:ext cx="1632" cy="557"/>
            </a:xfrm>
            <a:custGeom>
              <a:avLst/>
              <a:gdLst>
                <a:gd name="T0" fmla="*/ 0 w 1968"/>
                <a:gd name="T1" fmla="*/ 0 h 672"/>
                <a:gd name="T2" fmla="*/ 2 w 1968"/>
                <a:gd name="T3" fmla="*/ 2 h 672"/>
                <a:gd name="T4" fmla="*/ 2 w 1968"/>
                <a:gd name="T5" fmla="*/ 2 h 672"/>
                <a:gd name="T6" fmla="*/ 2 w 1968"/>
                <a:gd name="T7" fmla="*/ 2 h 672"/>
                <a:gd name="T8" fmla="*/ 0 w 1968"/>
                <a:gd name="T9" fmla="*/ 0 h 672"/>
                <a:gd name="T10" fmla="*/ 0 60000 65536"/>
                <a:gd name="T11" fmla="*/ 0 60000 65536"/>
                <a:gd name="T12" fmla="*/ 0 60000 65536"/>
                <a:gd name="T13" fmla="*/ 0 60000 65536"/>
                <a:gd name="T14" fmla="*/ 0 60000 65536"/>
                <a:gd name="T15" fmla="*/ 0 w 1968"/>
                <a:gd name="T16" fmla="*/ 0 h 672"/>
                <a:gd name="T17" fmla="*/ 1968 w 1968"/>
                <a:gd name="T18" fmla="*/ 672 h 672"/>
              </a:gdLst>
              <a:ahLst/>
              <a:cxnLst>
                <a:cxn ang="T10">
                  <a:pos x="T0" y="T1"/>
                </a:cxn>
                <a:cxn ang="T11">
                  <a:pos x="T2" y="T3"/>
                </a:cxn>
                <a:cxn ang="T12">
                  <a:pos x="T4" y="T5"/>
                </a:cxn>
                <a:cxn ang="T13">
                  <a:pos x="T6" y="T7"/>
                </a:cxn>
                <a:cxn ang="T14">
                  <a:pos x="T8" y="T9"/>
                </a:cxn>
              </a:cxnLst>
              <a:rect l="T15" t="T16" r="T17" b="T18"/>
              <a:pathLst>
                <a:path w="1968" h="672">
                  <a:moveTo>
                    <a:pt x="0" y="0"/>
                  </a:moveTo>
                  <a:lnTo>
                    <a:pt x="1392" y="192"/>
                  </a:lnTo>
                  <a:lnTo>
                    <a:pt x="1968" y="672"/>
                  </a:lnTo>
                  <a:lnTo>
                    <a:pt x="576" y="480"/>
                  </a:lnTo>
                  <a:lnTo>
                    <a:pt x="0" y="0"/>
                  </a:lnTo>
                  <a:close/>
                </a:path>
              </a:pathLst>
            </a:custGeom>
            <a:pattFill prst="wave">
              <a:fgClr>
                <a:schemeClr val="accent1"/>
              </a:fgClr>
              <a:bgClr>
                <a:schemeClr val="bg1"/>
              </a:bgClr>
            </a:pattFill>
            <a:ln w="9525">
              <a:solidFill>
                <a:schemeClr val="tx1"/>
              </a:solidFill>
              <a:round/>
              <a:headEnd/>
              <a:tailEnd/>
            </a:ln>
          </p:spPr>
          <p:txBody>
            <a:bodyPr/>
            <a:lstStyle/>
            <a:p>
              <a:endParaRPr lang="en-US"/>
            </a:p>
          </p:txBody>
        </p:sp>
      </p:grpSp>
      <p:sp>
        <p:nvSpPr>
          <p:cNvPr id="264706" name="AutoShape 514"/>
          <p:cNvSpPr>
            <a:spLocks noChangeArrowheads="1"/>
          </p:cNvSpPr>
          <p:nvPr/>
        </p:nvSpPr>
        <p:spPr bwMode="auto">
          <a:xfrm rot="-1890043">
            <a:off x="6096000" y="3886200"/>
            <a:ext cx="1066800" cy="762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w="9525">
            <a:solidFill>
              <a:schemeClr val="tx1"/>
            </a:solidFill>
            <a:miter lim="800000"/>
            <a:headEnd/>
            <a:tailEnd/>
          </a:ln>
        </p:spPr>
        <p:txBody>
          <a:bodyPr wrap="none" anchor="ctr"/>
          <a:lstStyle/>
          <a:p>
            <a:endParaRPr lang="en-US"/>
          </a:p>
        </p:txBody>
      </p:sp>
      <p:sp>
        <p:nvSpPr>
          <p:cNvPr id="22581" name="Rectangle 515"/>
          <p:cNvSpPr>
            <a:spLocks noChangeArrowheads="1"/>
          </p:cNvSpPr>
          <p:nvPr/>
        </p:nvSpPr>
        <p:spPr bwMode="auto">
          <a:xfrm>
            <a:off x="1752600" y="1828800"/>
            <a:ext cx="152400" cy="12192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2582" name="Rectangle 516"/>
          <p:cNvSpPr>
            <a:spLocks noChangeArrowheads="1"/>
          </p:cNvSpPr>
          <p:nvPr/>
        </p:nvSpPr>
        <p:spPr bwMode="auto">
          <a:xfrm>
            <a:off x="1981200" y="1981200"/>
            <a:ext cx="152400" cy="1219200"/>
          </a:xfrm>
          <a:prstGeom prst="rect">
            <a:avLst/>
          </a:prstGeom>
          <a:solidFill>
            <a:srgbClr val="990000"/>
          </a:solidFill>
          <a:ln w="9525">
            <a:solidFill>
              <a:schemeClr val="bg1"/>
            </a:solidFill>
            <a:miter lim="800000"/>
            <a:headEnd/>
            <a:tailEnd/>
          </a:ln>
        </p:spPr>
        <p:txBody>
          <a:bodyPr wrap="none" anchor="ctr"/>
          <a:lstStyle/>
          <a:p>
            <a:pPr eaLnBrk="0" hangingPunct="0"/>
            <a:endParaRPr lang="en-US"/>
          </a:p>
        </p:txBody>
      </p:sp>
      <p:sp>
        <p:nvSpPr>
          <p:cNvPr id="264711" name="AutoShape 519"/>
          <p:cNvSpPr>
            <a:spLocks noChangeArrowheads="1"/>
          </p:cNvSpPr>
          <p:nvPr/>
        </p:nvSpPr>
        <p:spPr bwMode="auto">
          <a:xfrm rot="5400000">
            <a:off x="3162300" y="3238500"/>
            <a:ext cx="685800" cy="762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folHlink"/>
          </a:solidFill>
          <a:ln w="9525">
            <a:solidFill>
              <a:schemeClr val="tx1"/>
            </a:solidFill>
            <a:miter lim="800000"/>
            <a:headEnd/>
            <a:tailEnd/>
          </a:ln>
        </p:spPr>
        <p:txBody>
          <a:bodyPr wrap="none" anchor="ctr"/>
          <a:lstStyle/>
          <a:p>
            <a:endParaRPr lang="en-US"/>
          </a:p>
        </p:txBody>
      </p:sp>
      <p:sp>
        <p:nvSpPr>
          <p:cNvPr id="311" name="Text Box 177">
            <a:extLst>
              <a:ext uri="{FF2B5EF4-FFF2-40B4-BE49-F238E27FC236}">
                <a16:creationId xmlns:a16="http://schemas.microsoft.com/office/drawing/2014/main" id="{A02EC9FC-5B8E-480B-BFF5-346ECCE8A6D0}"/>
              </a:ext>
            </a:extLst>
          </p:cNvPr>
          <p:cNvSpPr txBox="1">
            <a:spLocks noChangeArrowheads="1"/>
          </p:cNvSpPr>
          <p:nvPr/>
        </p:nvSpPr>
        <p:spPr bwMode="auto">
          <a:xfrm>
            <a:off x="3726420" y="3443678"/>
            <a:ext cx="18646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dirty="0"/>
              <a:t>Component-based</a:t>
            </a:r>
          </a:p>
        </p:txBody>
      </p:sp>
      <p:sp>
        <p:nvSpPr>
          <p:cNvPr id="312" name="Text Box 177">
            <a:extLst>
              <a:ext uri="{FF2B5EF4-FFF2-40B4-BE49-F238E27FC236}">
                <a16:creationId xmlns:a16="http://schemas.microsoft.com/office/drawing/2014/main" id="{992E3F6F-EB04-4674-9457-AF631DB447C7}"/>
              </a:ext>
            </a:extLst>
          </p:cNvPr>
          <p:cNvSpPr txBox="1">
            <a:spLocks noChangeArrowheads="1"/>
          </p:cNvSpPr>
          <p:nvPr/>
        </p:nvSpPr>
        <p:spPr bwMode="auto">
          <a:xfrm>
            <a:off x="5206734" y="1899171"/>
            <a:ext cx="12024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dirty="0"/>
              <a:t>Traditional</a:t>
            </a:r>
          </a:p>
        </p:txBody>
      </p:sp>
    </p:spTree>
    <p:extLst>
      <p:ext uri="{BB962C8B-B14F-4D97-AF65-F5344CB8AC3E}">
        <p14:creationId xmlns:p14="http://schemas.microsoft.com/office/powerpoint/2010/main" val="3219239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4381"/>
                                        </p:tgtEl>
                                        <p:attrNameLst>
                                          <p:attrName>style.visibility</p:attrName>
                                        </p:attrNameLst>
                                      </p:cBhvr>
                                      <p:to>
                                        <p:strVal val="visible"/>
                                      </p:to>
                                    </p:set>
                                    <p:anim calcmode="lin" valueType="num">
                                      <p:cBhvr additive="base">
                                        <p:cTn id="7" dur="500" fill="hold"/>
                                        <p:tgtEl>
                                          <p:spTgt spid="264381"/>
                                        </p:tgtEl>
                                        <p:attrNameLst>
                                          <p:attrName>ppt_x</p:attrName>
                                        </p:attrNameLst>
                                      </p:cBhvr>
                                      <p:tavLst>
                                        <p:tav tm="0">
                                          <p:val>
                                            <p:strVal val="0-#ppt_w/2"/>
                                          </p:val>
                                        </p:tav>
                                        <p:tav tm="100000">
                                          <p:val>
                                            <p:strVal val="#ppt_x"/>
                                          </p:val>
                                        </p:tav>
                                      </p:tavLst>
                                    </p:anim>
                                    <p:anim calcmode="lin" valueType="num">
                                      <p:cBhvr additive="base">
                                        <p:cTn id="8" dur="500" fill="hold"/>
                                        <p:tgtEl>
                                          <p:spTgt spid="26438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12"/>
                                        </p:tgtEl>
                                        <p:attrNameLst>
                                          <p:attrName>style.visibility</p:attrName>
                                        </p:attrNameLst>
                                      </p:cBhvr>
                                      <p:to>
                                        <p:strVal val="visible"/>
                                      </p:to>
                                    </p:set>
                                    <p:animEffect transition="in" filter="wipe(left)">
                                      <p:cBhvr>
                                        <p:cTn id="12" dur="500"/>
                                        <p:tgtEl>
                                          <p:spTgt spid="312"/>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10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6438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12"/>
                                        </p:tgtEl>
                                        <p:attrNameLst>
                                          <p:attrName>style.visibility</p:attrName>
                                        </p:attrNameLst>
                                      </p:cBhvr>
                                      <p:to>
                                        <p:strVal val="hidden"/>
                                      </p:to>
                                    </p:set>
                                  </p:childTnLst>
                                </p:cTn>
                              </p:par>
                            </p:childTnLst>
                          </p:cTn>
                        </p:par>
                        <p:par>
                          <p:cTn id="25" fill="hold" nodeType="afterGroup">
                            <p:stCondLst>
                              <p:cond delay="0"/>
                            </p:stCondLst>
                            <p:childTnLst>
                              <p:par>
                                <p:cTn id="26" presetID="2" presetClass="entr" presetSubtype="8" fill="hold" grpId="0" nodeType="afterEffect">
                                  <p:stCondLst>
                                    <p:cond delay="0"/>
                                  </p:stCondLst>
                                  <p:childTnLst>
                                    <p:set>
                                      <p:cBhvr>
                                        <p:cTn id="27" dur="1" fill="hold">
                                          <p:stCondLst>
                                            <p:cond delay="0"/>
                                          </p:stCondLst>
                                        </p:cTn>
                                        <p:tgtEl>
                                          <p:spTgt spid="264711"/>
                                        </p:tgtEl>
                                        <p:attrNameLst>
                                          <p:attrName>style.visibility</p:attrName>
                                        </p:attrNameLst>
                                      </p:cBhvr>
                                      <p:to>
                                        <p:strVal val="visible"/>
                                      </p:to>
                                    </p:set>
                                    <p:anim calcmode="lin" valueType="num">
                                      <p:cBhvr additive="base">
                                        <p:cTn id="28" dur="500" fill="hold"/>
                                        <p:tgtEl>
                                          <p:spTgt spid="264711"/>
                                        </p:tgtEl>
                                        <p:attrNameLst>
                                          <p:attrName>ppt_x</p:attrName>
                                        </p:attrNameLst>
                                      </p:cBhvr>
                                      <p:tavLst>
                                        <p:tav tm="0">
                                          <p:val>
                                            <p:strVal val="0-#ppt_w/2"/>
                                          </p:val>
                                        </p:tav>
                                        <p:tav tm="100000">
                                          <p:val>
                                            <p:strVal val="#ppt_x"/>
                                          </p:val>
                                        </p:tav>
                                      </p:tavLst>
                                    </p:anim>
                                    <p:anim calcmode="lin" valueType="num">
                                      <p:cBhvr additive="base">
                                        <p:cTn id="29" dur="500" fill="hold"/>
                                        <p:tgtEl>
                                          <p:spTgt spid="264711"/>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11"/>
                                        </p:tgtEl>
                                        <p:attrNameLst>
                                          <p:attrName>style.visibility</p:attrName>
                                        </p:attrNameLst>
                                      </p:cBhvr>
                                      <p:to>
                                        <p:strVal val="visible"/>
                                      </p:to>
                                    </p:set>
                                    <p:animEffect transition="in" filter="wipe(left)">
                                      <p:cBhvr>
                                        <p:cTn id="33" dur="500"/>
                                        <p:tgtEl>
                                          <p:spTgt spid="311"/>
                                        </p:tgtEl>
                                      </p:cBhvr>
                                    </p:animEffect>
                                  </p:childTnLst>
                                </p:cTn>
                              </p:par>
                            </p:childTnLst>
                          </p:cTn>
                        </p:par>
                        <p:par>
                          <p:cTn id="34" fill="hold">
                            <p:stCondLst>
                              <p:cond delay="1000"/>
                            </p:stCondLst>
                            <p:childTnLst>
                              <p:par>
                                <p:cTn id="35" presetID="3" presetClass="entr" presetSubtype="1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264706"/>
                                        </p:tgtEl>
                                        <p:attrNameLst>
                                          <p:attrName>style.visibility</p:attrName>
                                        </p:attrNameLst>
                                      </p:cBhvr>
                                      <p:to>
                                        <p:strVal val="visible"/>
                                      </p:to>
                                    </p:set>
                                    <p:anim calcmode="lin" valueType="num">
                                      <p:cBhvr>
                                        <p:cTn id="42" dur="500" fill="hold"/>
                                        <p:tgtEl>
                                          <p:spTgt spid="264706"/>
                                        </p:tgtEl>
                                        <p:attrNameLst>
                                          <p:attrName>ppt_w</p:attrName>
                                        </p:attrNameLst>
                                      </p:cBhvr>
                                      <p:tavLst>
                                        <p:tav tm="0">
                                          <p:val>
                                            <p:fltVal val="0"/>
                                          </p:val>
                                        </p:tav>
                                        <p:tav tm="100000">
                                          <p:val>
                                            <p:strVal val="#ppt_w"/>
                                          </p:val>
                                        </p:tav>
                                      </p:tavLst>
                                    </p:anim>
                                    <p:anim calcmode="lin" valueType="num">
                                      <p:cBhvr>
                                        <p:cTn id="43" dur="500" fill="hold"/>
                                        <p:tgtEl>
                                          <p:spTgt spid="264706"/>
                                        </p:tgtEl>
                                        <p:attrNameLst>
                                          <p:attrName>ppt_h</p:attrName>
                                        </p:attrNameLst>
                                      </p:cBhvr>
                                      <p:tavLst>
                                        <p:tav tm="0">
                                          <p:val>
                                            <p:fltVal val="0"/>
                                          </p:val>
                                        </p:tav>
                                        <p:tav tm="100000">
                                          <p:val>
                                            <p:strVal val="#ppt_h"/>
                                          </p:val>
                                        </p:tav>
                                      </p:tavLst>
                                    </p:anim>
                                    <p:anim calcmode="lin" valueType="num">
                                      <p:cBhvr>
                                        <p:cTn id="44" dur="500" fill="hold"/>
                                        <p:tgtEl>
                                          <p:spTgt spid="264706"/>
                                        </p:tgtEl>
                                        <p:attrNameLst>
                                          <p:attrName>style.rotation</p:attrName>
                                        </p:attrNameLst>
                                      </p:cBhvr>
                                      <p:tavLst>
                                        <p:tav tm="0">
                                          <p:val>
                                            <p:fltVal val="360"/>
                                          </p:val>
                                        </p:tav>
                                        <p:tav tm="100000">
                                          <p:val>
                                            <p:fltVal val="0"/>
                                          </p:val>
                                        </p:tav>
                                      </p:tavLst>
                                    </p:anim>
                                    <p:animEffect transition="in" filter="fade">
                                      <p:cBhvr>
                                        <p:cTn id="45" dur="500"/>
                                        <p:tgtEl>
                                          <p:spTgt spid="264706"/>
                                        </p:tgtEl>
                                      </p:cBhvr>
                                    </p:animEffect>
                                  </p:childTnLst>
                                </p:cTn>
                              </p:par>
                            </p:childTnLst>
                          </p:cTn>
                        </p:par>
                        <p:par>
                          <p:cTn id="46" fill="hold">
                            <p:stCondLst>
                              <p:cond delay="500"/>
                            </p:stCondLst>
                            <p:childTnLst>
                              <p:par>
                                <p:cTn id="47" presetID="22" presetClass="entr" presetSubtype="4"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down)">
                                      <p:cBhvr>
                                        <p:cTn id="4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381" grpId="0" animBg="1"/>
      <p:bldP spid="264381" grpId="1" animBg="1"/>
      <p:bldP spid="264706" grpId="0" animBg="1"/>
      <p:bldP spid="264711" grpId="0" animBg="1"/>
      <p:bldP spid="311" grpId="0"/>
      <p:bldP spid="312" grpId="0"/>
      <p:bldP spid="3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p:txBody>
          <a:bodyPr/>
          <a:lstStyle/>
          <a:p>
            <a:pPr>
              <a:defRPr/>
            </a:pPr>
            <a:fld id="{41F3A332-2CDA-41C4-9B41-9E959D1C45F2}" type="slidenum">
              <a:rPr lang="en-US" smtClean="0"/>
              <a:pPr>
                <a:defRPr/>
              </a:pPr>
              <a:t>27</a:t>
            </a:fld>
            <a:endParaRPr lang="en-US"/>
          </a:p>
        </p:txBody>
      </p:sp>
      <p:sp>
        <p:nvSpPr>
          <p:cNvPr id="23555" name="Rectangle 2"/>
          <p:cNvSpPr>
            <a:spLocks noGrp="1" noChangeArrowheads="1"/>
          </p:cNvSpPr>
          <p:nvPr>
            <p:ph type="title"/>
          </p:nvPr>
        </p:nvSpPr>
        <p:spPr/>
        <p:txBody>
          <a:bodyPr/>
          <a:lstStyle/>
          <a:p>
            <a:pPr eaLnBrk="1" hangingPunct="1"/>
            <a:r>
              <a:rPr lang="en-US"/>
              <a:t>Component-Based Software Development</a:t>
            </a:r>
          </a:p>
        </p:txBody>
      </p:sp>
      <p:grpSp>
        <p:nvGrpSpPr>
          <p:cNvPr id="23556" name="Group 29"/>
          <p:cNvGrpSpPr>
            <a:grpSpLocks/>
          </p:cNvGrpSpPr>
          <p:nvPr/>
        </p:nvGrpSpPr>
        <p:grpSpPr bwMode="auto">
          <a:xfrm>
            <a:off x="2362200" y="1600200"/>
            <a:ext cx="914400" cy="914400"/>
            <a:chOff x="528" y="1008"/>
            <a:chExt cx="576" cy="576"/>
          </a:xfrm>
        </p:grpSpPr>
        <p:sp>
          <p:nvSpPr>
            <p:cNvPr id="23685" name="Rectangle 14"/>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86" name="AutoShape 22"/>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87" name="AutoShape 23"/>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88" name="AutoShape 24"/>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89" name="AutoShape 25"/>
            <p:cNvCxnSpPr>
              <a:cxnSpLocks noChangeShapeType="1"/>
              <a:stCxn id="23686" idx="1"/>
              <a:endCxn id="23687"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90" name="AutoShape 26"/>
            <p:cNvCxnSpPr>
              <a:cxnSpLocks noChangeShapeType="1"/>
              <a:stCxn id="23686" idx="3"/>
              <a:endCxn id="23688" idx="0"/>
            </p:cNvCxnSpPr>
            <p:nvPr/>
          </p:nvCxnSpPr>
          <p:spPr bwMode="auto">
            <a:xfrm>
              <a:off x="91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91" name="AutoShape 27"/>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92" name="AutoShape 28"/>
            <p:cNvCxnSpPr>
              <a:cxnSpLocks noChangeShapeType="1"/>
              <a:stCxn id="23691" idx="2"/>
              <a:endCxn id="23686" idx="0"/>
            </p:cNvCxnSpPr>
            <p:nvPr/>
          </p:nvCxnSpPr>
          <p:spPr bwMode="auto">
            <a:xfrm rot="5400000">
              <a:off x="768" y="1152"/>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3557" name="Group 30"/>
          <p:cNvGrpSpPr>
            <a:grpSpLocks/>
          </p:cNvGrpSpPr>
          <p:nvPr/>
        </p:nvGrpSpPr>
        <p:grpSpPr bwMode="auto">
          <a:xfrm>
            <a:off x="2743200" y="1676400"/>
            <a:ext cx="914400" cy="914400"/>
            <a:chOff x="528" y="1008"/>
            <a:chExt cx="576" cy="576"/>
          </a:xfrm>
        </p:grpSpPr>
        <p:sp>
          <p:nvSpPr>
            <p:cNvPr id="23677" name="Rectangle 31"/>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78" name="AutoShape 32"/>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79" name="AutoShape 33"/>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80" name="AutoShape 34"/>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81" name="AutoShape 35"/>
            <p:cNvCxnSpPr>
              <a:cxnSpLocks noChangeShapeType="1"/>
              <a:stCxn id="23678" idx="1"/>
              <a:endCxn id="23679"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82" name="AutoShape 36"/>
            <p:cNvCxnSpPr>
              <a:cxnSpLocks noChangeShapeType="1"/>
              <a:stCxn id="23678" idx="3"/>
              <a:endCxn id="23680" idx="0"/>
            </p:cNvCxnSpPr>
            <p:nvPr/>
          </p:nvCxnSpPr>
          <p:spPr bwMode="auto">
            <a:xfrm>
              <a:off x="91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83" name="AutoShape 37"/>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84" name="AutoShape 38"/>
            <p:cNvCxnSpPr>
              <a:cxnSpLocks noChangeShapeType="1"/>
              <a:stCxn id="23683" idx="2"/>
              <a:endCxn id="23678" idx="0"/>
            </p:cNvCxnSpPr>
            <p:nvPr/>
          </p:nvCxnSpPr>
          <p:spPr bwMode="auto">
            <a:xfrm rot="5400000">
              <a:off x="768" y="1152"/>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3558" name="Group 39"/>
          <p:cNvGrpSpPr>
            <a:grpSpLocks/>
          </p:cNvGrpSpPr>
          <p:nvPr/>
        </p:nvGrpSpPr>
        <p:grpSpPr bwMode="auto">
          <a:xfrm>
            <a:off x="3429000" y="1905000"/>
            <a:ext cx="914400" cy="914400"/>
            <a:chOff x="528" y="1008"/>
            <a:chExt cx="576" cy="576"/>
          </a:xfrm>
        </p:grpSpPr>
        <p:sp>
          <p:nvSpPr>
            <p:cNvPr id="23669" name="Rectangle 40"/>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70" name="AutoShape 41"/>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71" name="AutoShape 42"/>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72" name="AutoShape 43"/>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73" name="AutoShape 44"/>
            <p:cNvCxnSpPr>
              <a:cxnSpLocks noChangeShapeType="1"/>
              <a:stCxn id="23670" idx="1"/>
              <a:endCxn id="23671"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74" name="AutoShape 45"/>
            <p:cNvCxnSpPr>
              <a:cxnSpLocks noChangeShapeType="1"/>
              <a:stCxn id="23670" idx="3"/>
              <a:endCxn id="23672" idx="0"/>
            </p:cNvCxnSpPr>
            <p:nvPr/>
          </p:nvCxnSpPr>
          <p:spPr bwMode="auto">
            <a:xfrm>
              <a:off x="91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75" name="AutoShape 46"/>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76" name="AutoShape 47"/>
            <p:cNvCxnSpPr>
              <a:cxnSpLocks noChangeShapeType="1"/>
              <a:stCxn id="23675" idx="2"/>
              <a:endCxn id="23670" idx="0"/>
            </p:cNvCxnSpPr>
            <p:nvPr/>
          </p:nvCxnSpPr>
          <p:spPr bwMode="auto">
            <a:xfrm rot="5400000">
              <a:off x="768" y="1152"/>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3559" name="Group 48"/>
          <p:cNvGrpSpPr>
            <a:grpSpLocks/>
          </p:cNvGrpSpPr>
          <p:nvPr/>
        </p:nvGrpSpPr>
        <p:grpSpPr bwMode="auto">
          <a:xfrm>
            <a:off x="3200400" y="1828800"/>
            <a:ext cx="914400" cy="914400"/>
            <a:chOff x="528" y="1008"/>
            <a:chExt cx="576" cy="576"/>
          </a:xfrm>
        </p:grpSpPr>
        <p:sp>
          <p:nvSpPr>
            <p:cNvPr id="23661" name="Rectangle 49"/>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62" name="AutoShape 50"/>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63" name="AutoShape 51"/>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64" name="AutoShape 52"/>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65" name="AutoShape 53"/>
            <p:cNvCxnSpPr>
              <a:cxnSpLocks noChangeShapeType="1"/>
              <a:stCxn id="23662" idx="1"/>
              <a:endCxn id="23663"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66" name="AutoShape 54"/>
            <p:cNvCxnSpPr>
              <a:cxnSpLocks noChangeShapeType="1"/>
              <a:stCxn id="23662" idx="3"/>
              <a:endCxn id="23664" idx="0"/>
            </p:cNvCxnSpPr>
            <p:nvPr/>
          </p:nvCxnSpPr>
          <p:spPr bwMode="auto">
            <a:xfrm>
              <a:off x="91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67" name="AutoShape 55"/>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68" name="AutoShape 56"/>
            <p:cNvCxnSpPr>
              <a:cxnSpLocks noChangeShapeType="1"/>
              <a:stCxn id="23667" idx="2"/>
              <a:endCxn id="23662" idx="0"/>
            </p:cNvCxnSpPr>
            <p:nvPr/>
          </p:nvCxnSpPr>
          <p:spPr bwMode="auto">
            <a:xfrm rot="5400000">
              <a:off x="768" y="1152"/>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3560" name="Group 57"/>
          <p:cNvGrpSpPr>
            <a:grpSpLocks/>
          </p:cNvGrpSpPr>
          <p:nvPr/>
        </p:nvGrpSpPr>
        <p:grpSpPr bwMode="auto">
          <a:xfrm>
            <a:off x="3581400" y="1981200"/>
            <a:ext cx="914400" cy="914400"/>
            <a:chOff x="528" y="1008"/>
            <a:chExt cx="576" cy="576"/>
          </a:xfrm>
        </p:grpSpPr>
        <p:sp>
          <p:nvSpPr>
            <p:cNvPr id="23653" name="Rectangle 58"/>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54" name="AutoShape 59"/>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55" name="AutoShape 60"/>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56" name="AutoShape 61"/>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57" name="AutoShape 62"/>
            <p:cNvCxnSpPr>
              <a:cxnSpLocks noChangeShapeType="1"/>
              <a:stCxn id="23654" idx="1"/>
              <a:endCxn id="23655"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58" name="AutoShape 63"/>
            <p:cNvCxnSpPr>
              <a:cxnSpLocks noChangeShapeType="1"/>
              <a:stCxn id="23654" idx="3"/>
              <a:endCxn id="23656" idx="0"/>
            </p:cNvCxnSpPr>
            <p:nvPr/>
          </p:nvCxnSpPr>
          <p:spPr bwMode="auto">
            <a:xfrm>
              <a:off x="91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59" name="AutoShape 64"/>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60" name="AutoShape 65"/>
            <p:cNvCxnSpPr>
              <a:cxnSpLocks noChangeShapeType="1"/>
              <a:stCxn id="23659" idx="2"/>
              <a:endCxn id="23654" idx="0"/>
            </p:cNvCxnSpPr>
            <p:nvPr/>
          </p:nvCxnSpPr>
          <p:spPr bwMode="auto">
            <a:xfrm rot="5400000">
              <a:off x="768" y="1152"/>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7" name="Group 186"/>
          <p:cNvGrpSpPr>
            <a:grpSpLocks/>
          </p:cNvGrpSpPr>
          <p:nvPr/>
        </p:nvGrpSpPr>
        <p:grpSpPr bwMode="auto">
          <a:xfrm>
            <a:off x="7391400" y="1066800"/>
            <a:ext cx="2133600" cy="2667000"/>
            <a:chOff x="3552" y="672"/>
            <a:chExt cx="1344" cy="1680"/>
          </a:xfrm>
        </p:grpSpPr>
        <p:sp>
          <p:nvSpPr>
            <p:cNvPr id="23621" name="Rectangle 77"/>
            <p:cNvSpPr>
              <a:spLocks noChangeArrowheads="1"/>
            </p:cNvSpPr>
            <p:nvPr/>
          </p:nvSpPr>
          <p:spPr bwMode="auto">
            <a:xfrm>
              <a:off x="3552" y="672"/>
              <a:ext cx="1344" cy="1680"/>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22" name="Rectangle 67"/>
            <p:cNvSpPr>
              <a:spLocks noChangeArrowheads="1"/>
            </p:cNvSpPr>
            <p:nvPr/>
          </p:nvSpPr>
          <p:spPr bwMode="auto">
            <a:xfrm>
              <a:off x="3648" y="720"/>
              <a:ext cx="576" cy="624"/>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23" name="AutoShape 68"/>
            <p:cNvSpPr>
              <a:spLocks noChangeArrowheads="1"/>
            </p:cNvSpPr>
            <p:nvPr/>
          </p:nvSpPr>
          <p:spPr bwMode="auto">
            <a:xfrm>
              <a:off x="3840" y="912"/>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24" name="AutoShape 69"/>
            <p:cNvSpPr>
              <a:spLocks noChangeArrowheads="1"/>
            </p:cNvSpPr>
            <p:nvPr/>
          </p:nvSpPr>
          <p:spPr bwMode="auto">
            <a:xfrm>
              <a:off x="3696" y="1104"/>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25" name="AutoShape 70"/>
            <p:cNvSpPr>
              <a:spLocks noChangeArrowheads="1"/>
            </p:cNvSpPr>
            <p:nvPr/>
          </p:nvSpPr>
          <p:spPr bwMode="auto">
            <a:xfrm>
              <a:off x="3984" y="1152"/>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26" name="AutoShape 71"/>
            <p:cNvCxnSpPr>
              <a:cxnSpLocks noChangeShapeType="1"/>
              <a:stCxn id="23623" idx="1"/>
              <a:endCxn id="23624" idx="0"/>
            </p:cNvCxnSpPr>
            <p:nvPr/>
          </p:nvCxnSpPr>
          <p:spPr bwMode="auto">
            <a:xfrm rot="10800000" flipV="1">
              <a:off x="3792" y="984"/>
              <a:ext cx="48" cy="12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27" name="AutoShape 72"/>
            <p:cNvCxnSpPr>
              <a:cxnSpLocks noChangeShapeType="1"/>
              <a:stCxn id="23623" idx="3"/>
              <a:endCxn id="23625" idx="0"/>
            </p:cNvCxnSpPr>
            <p:nvPr/>
          </p:nvCxnSpPr>
          <p:spPr bwMode="auto">
            <a:xfrm>
              <a:off x="4032" y="984"/>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28" name="AutoShape 73"/>
            <p:cNvSpPr>
              <a:spLocks noChangeArrowheads="1"/>
            </p:cNvSpPr>
            <p:nvPr/>
          </p:nvSpPr>
          <p:spPr bwMode="auto">
            <a:xfrm>
              <a:off x="3792" y="768"/>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29" name="AutoShape 74"/>
            <p:cNvCxnSpPr>
              <a:cxnSpLocks noChangeShapeType="1"/>
              <a:stCxn id="23628" idx="2"/>
              <a:endCxn id="23623" idx="0"/>
            </p:cNvCxnSpPr>
            <p:nvPr/>
          </p:nvCxnSpPr>
          <p:spPr bwMode="auto">
            <a:xfrm rot="5400000">
              <a:off x="3888" y="864"/>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30" name="AutoShape 75"/>
            <p:cNvSpPr>
              <a:spLocks noChangeArrowheads="1"/>
            </p:cNvSpPr>
            <p:nvPr/>
          </p:nvSpPr>
          <p:spPr bwMode="auto">
            <a:xfrm>
              <a:off x="3696" y="1248"/>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31" name="AutoShape 76"/>
            <p:cNvCxnSpPr>
              <a:cxnSpLocks noChangeShapeType="1"/>
              <a:stCxn id="23624" idx="2"/>
              <a:endCxn id="23630" idx="0"/>
            </p:cNvCxnSpPr>
            <p:nvPr/>
          </p:nvCxnSpPr>
          <p:spPr bwMode="auto">
            <a:xfrm>
              <a:off x="3792" y="1152"/>
              <a:ext cx="0" cy="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32" name="Rectangle 97"/>
            <p:cNvSpPr>
              <a:spLocks noChangeArrowheads="1"/>
            </p:cNvSpPr>
            <p:nvPr/>
          </p:nvSpPr>
          <p:spPr bwMode="auto">
            <a:xfrm>
              <a:off x="3600" y="1584"/>
              <a:ext cx="624"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33" name="AutoShape 98"/>
            <p:cNvSpPr>
              <a:spLocks noChangeArrowheads="1"/>
            </p:cNvSpPr>
            <p:nvPr/>
          </p:nvSpPr>
          <p:spPr bwMode="auto">
            <a:xfrm>
              <a:off x="3840" y="1776"/>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34" name="AutoShape 99"/>
            <p:cNvSpPr>
              <a:spLocks noChangeArrowheads="1"/>
            </p:cNvSpPr>
            <p:nvPr/>
          </p:nvSpPr>
          <p:spPr bwMode="auto">
            <a:xfrm>
              <a:off x="3696" y="2016"/>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35" name="AutoShape 100"/>
            <p:cNvSpPr>
              <a:spLocks noChangeArrowheads="1"/>
            </p:cNvSpPr>
            <p:nvPr/>
          </p:nvSpPr>
          <p:spPr bwMode="auto">
            <a:xfrm>
              <a:off x="3984" y="2016"/>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36" name="AutoShape 101"/>
            <p:cNvCxnSpPr>
              <a:cxnSpLocks noChangeShapeType="1"/>
              <a:stCxn id="23633" idx="1"/>
              <a:endCxn id="23634" idx="0"/>
            </p:cNvCxnSpPr>
            <p:nvPr/>
          </p:nvCxnSpPr>
          <p:spPr bwMode="auto">
            <a:xfrm rot="10800000" flipV="1">
              <a:off x="3792" y="1848"/>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37" name="AutoShape 102"/>
            <p:cNvCxnSpPr>
              <a:cxnSpLocks noChangeShapeType="1"/>
              <a:stCxn id="23633" idx="3"/>
              <a:endCxn id="23635" idx="0"/>
            </p:cNvCxnSpPr>
            <p:nvPr/>
          </p:nvCxnSpPr>
          <p:spPr bwMode="auto">
            <a:xfrm>
              <a:off x="4032" y="1848"/>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38" name="AutoShape 103"/>
            <p:cNvSpPr>
              <a:spLocks noChangeArrowheads="1"/>
            </p:cNvSpPr>
            <p:nvPr/>
          </p:nvSpPr>
          <p:spPr bwMode="auto">
            <a:xfrm>
              <a:off x="3792" y="1632"/>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39" name="AutoShape 104"/>
            <p:cNvCxnSpPr>
              <a:cxnSpLocks noChangeShapeType="1"/>
              <a:stCxn id="23638" idx="2"/>
              <a:endCxn id="23633" idx="0"/>
            </p:cNvCxnSpPr>
            <p:nvPr/>
          </p:nvCxnSpPr>
          <p:spPr bwMode="auto">
            <a:xfrm rot="5400000">
              <a:off x="3888" y="1728"/>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40" name="Rectangle 106"/>
            <p:cNvSpPr>
              <a:spLocks noChangeArrowheads="1"/>
            </p:cNvSpPr>
            <p:nvPr/>
          </p:nvSpPr>
          <p:spPr bwMode="auto">
            <a:xfrm>
              <a:off x="4368" y="1440"/>
              <a:ext cx="432" cy="81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41" name="AutoShape 107"/>
            <p:cNvSpPr>
              <a:spLocks noChangeArrowheads="1"/>
            </p:cNvSpPr>
            <p:nvPr/>
          </p:nvSpPr>
          <p:spPr bwMode="auto">
            <a:xfrm>
              <a:off x="4544" y="1664"/>
              <a:ext cx="128" cy="168"/>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42" name="AutoShape 108"/>
            <p:cNvSpPr>
              <a:spLocks noChangeArrowheads="1"/>
            </p:cNvSpPr>
            <p:nvPr/>
          </p:nvSpPr>
          <p:spPr bwMode="auto">
            <a:xfrm>
              <a:off x="4416" y="1944"/>
              <a:ext cx="160" cy="72"/>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643" name="AutoShape 109"/>
            <p:cNvSpPr>
              <a:spLocks noChangeArrowheads="1"/>
            </p:cNvSpPr>
            <p:nvPr/>
          </p:nvSpPr>
          <p:spPr bwMode="auto">
            <a:xfrm>
              <a:off x="4640" y="1944"/>
              <a:ext cx="112" cy="72"/>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44" name="AutoShape 110"/>
            <p:cNvCxnSpPr>
              <a:cxnSpLocks noChangeShapeType="1"/>
              <a:stCxn id="23641" idx="1"/>
              <a:endCxn id="23642" idx="0"/>
            </p:cNvCxnSpPr>
            <p:nvPr/>
          </p:nvCxnSpPr>
          <p:spPr bwMode="auto">
            <a:xfrm rot="10800000" flipV="1">
              <a:off x="4496" y="1748"/>
              <a:ext cx="48" cy="19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645" name="AutoShape 111"/>
            <p:cNvCxnSpPr>
              <a:cxnSpLocks noChangeShapeType="1"/>
              <a:stCxn id="23641" idx="3"/>
              <a:endCxn id="23643" idx="0"/>
            </p:cNvCxnSpPr>
            <p:nvPr/>
          </p:nvCxnSpPr>
          <p:spPr bwMode="auto">
            <a:xfrm>
              <a:off x="4672" y="1748"/>
              <a:ext cx="24" cy="19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46" name="AutoShape 112"/>
            <p:cNvSpPr>
              <a:spLocks noChangeArrowheads="1"/>
            </p:cNvSpPr>
            <p:nvPr/>
          </p:nvSpPr>
          <p:spPr bwMode="auto">
            <a:xfrm>
              <a:off x="4512" y="1496"/>
              <a:ext cx="192" cy="56"/>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47" name="AutoShape 113"/>
            <p:cNvCxnSpPr>
              <a:cxnSpLocks noChangeShapeType="1"/>
              <a:stCxn id="23646" idx="2"/>
              <a:endCxn id="23641" idx="0"/>
            </p:cNvCxnSpPr>
            <p:nvPr/>
          </p:nvCxnSpPr>
          <p:spPr bwMode="auto">
            <a:xfrm rot="5400000">
              <a:off x="4552" y="1608"/>
              <a:ext cx="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48" name="AutoShape 114"/>
            <p:cNvSpPr>
              <a:spLocks noChangeArrowheads="1"/>
            </p:cNvSpPr>
            <p:nvPr/>
          </p:nvSpPr>
          <p:spPr bwMode="auto">
            <a:xfrm>
              <a:off x="4560" y="2160"/>
              <a:ext cx="96" cy="64"/>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649" name="AutoShape 115"/>
            <p:cNvCxnSpPr>
              <a:cxnSpLocks noChangeShapeType="1"/>
              <a:stCxn id="23643" idx="2"/>
              <a:endCxn id="23648" idx="0"/>
            </p:cNvCxnSpPr>
            <p:nvPr/>
          </p:nvCxnSpPr>
          <p:spPr bwMode="auto">
            <a:xfrm flipH="1">
              <a:off x="4608" y="2016"/>
              <a:ext cx="88"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50" name="AutoShape 116"/>
            <p:cNvCxnSpPr>
              <a:cxnSpLocks noChangeShapeType="1"/>
              <a:stCxn id="23642" idx="2"/>
              <a:endCxn id="23648" idx="0"/>
            </p:cNvCxnSpPr>
            <p:nvPr/>
          </p:nvCxnSpPr>
          <p:spPr bwMode="auto">
            <a:xfrm>
              <a:off x="4496" y="2016"/>
              <a:ext cx="112"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51" name="AutoShape 117"/>
            <p:cNvCxnSpPr>
              <a:cxnSpLocks noChangeShapeType="1"/>
              <a:stCxn id="23622" idx="2"/>
              <a:endCxn id="23632" idx="0"/>
            </p:cNvCxnSpPr>
            <p:nvPr/>
          </p:nvCxnSpPr>
          <p:spPr bwMode="auto">
            <a:xfrm flipH="1">
              <a:off x="3912" y="1344"/>
              <a:ext cx="24"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52" name="AutoShape 118"/>
            <p:cNvCxnSpPr>
              <a:cxnSpLocks noChangeShapeType="1"/>
              <a:stCxn id="23632" idx="2"/>
              <a:endCxn id="23640" idx="0"/>
            </p:cNvCxnSpPr>
            <p:nvPr/>
          </p:nvCxnSpPr>
          <p:spPr bwMode="auto">
            <a:xfrm rot="5400000" flipH="1" flipV="1">
              <a:off x="3888" y="1464"/>
              <a:ext cx="720" cy="672"/>
            </a:xfrm>
            <a:prstGeom prst="bentConnector5">
              <a:avLst>
                <a:gd name="adj1" fmla="val -20000"/>
                <a:gd name="adj2" fmla="val 57144"/>
                <a:gd name="adj3" fmla="val 12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59191" name="AutoShape 119"/>
          <p:cNvSpPr>
            <a:spLocks noChangeArrowheads="1"/>
          </p:cNvSpPr>
          <p:nvPr/>
        </p:nvSpPr>
        <p:spPr bwMode="auto">
          <a:xfrm>
            <a:off x="5257800" y="2057400"/>
            <a:ext cx="1066800" cy="762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chemeClr val="tx1"/>
            </a:solidFill>
            <a:miter lim="800000"/>
            <a:headEnd/>
            <a:tailEnd/>
          </a:ln>
        </p:spPr>
        <p:txBody>
          <a:bodyPr wrap="none" anchor="ctr"/>
          <a:lstStyle/>
          <a:p>
            <a:endParaRPr lang="en-US">
              <a:latin typeface="Candara" panose="020E0502030303020204" pitchFamily="34" charset="0"/>
            </a:endParaRPr>
          </a:p>
        </p:txBody>
      </p:sp>
      <p:sp>
        <p:nvSpPr>
          <p:cNvPr id="23563" name="Rectangle 130"/>
          <p:cNvSpPr>
            <a:spLocks noChangeArrowheads="1"/>
          </p:cNvSpPr>
          <p:nvPr/>
        </p:nvSpPr>
        <p:spPr bwMode="auto">
          <a:xfrm>
            <a:off x="2209800" y="1447800"/>
            <a:ext cx="2667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Candara" panose="020E0502030303020204" pitchFamily="34" charset="0"/>
            </a:endParaRPr>
          </a:p>
        </p:txBody>
      </p:sp>
      <p:sp>
        <p:nvSpPr>
          <p:cNvPr id="23564" name="Text Box 131"/>
          <p:cNvSpPr txBox="1">
            <a:spLocks noChangeArrowheads="1"/>
          </p:cNvSpPr>
          <p:nvPr/>
        </p:nvSpPr>
        <p:spPr bwMode="auto">
          <a:xfrm>
            <a:off x="2273300" y="3092450"/>
            <a:ext cx="20024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solidFill>
                  <a:schemeClr val="tx2"/>
                </a:solidFill>
                <a:latin typeface="Candara" panose="020E0502030303020204" pitchFamily="34" charset="0"/>
              </a:rPr>
              <a:t>Organization X: </a:t>
            </a:r>
          </a:p>
          <a:p>
            <a:r>
              <a:rPr lang="en-US" b="0">
                <a:latin typeface="Candara" panose="020E0502030303020204" pitchFamily="34" charset="0"/>
              </a:rPr>
              <a:t>Component library</a:t>
            </a:r>
          </a:p>
        </p:txBody>
      </p:sp>
      <p:grpSp>
        <p:nvGrpSpPr>
          <p:cNvPr id="8" name="Group 187"/>
          <p:cNvGrpSpPr>
            <a:grpSpLocks/>
          </p:cNvGrpSpPr>
          <p:nvPr/>
        </p:nvGrpSpPr>
        <p:grpSpPr bwMode="auto">
          <a:xfrm>
            <a:off x="2209800" y="4114800"/>
            <a:ext cx="2667000" cy="2133600"/>
            <a:chOff x="288" y="2592"/>
            <a:chExt cx="1680" cy="1344"/>
          </a:xfrm>
        </p:grpSpPr>
        <p:sp>
          <p:nvSpPr>
            <p:cNvPr id="23602" name="Freeform 123"/>
            <p:cNvSpPr>
              <a:spLocks/>
            </p:cNvSpPr>
            <p:nvPr/>
          </p:nvSpPr>
          <p:spPr bwMode="auto">
            <a:xfrm>
              <a:off x="480" y="2832"/>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603" name="Freeform 124"/>
            <p:cNvSpPr>
              <a:spLocks/>
            </p:cNvSpPr>
            <p:nvPr/>
          </p:nvSpPr>
          <p:spPr bwMode="auto">
            <a:xfrm>
              <a:off x="624" y="2640"/>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604" name="Freeform 125"/>
            <p:cNvSpPr>
              <a:spLocks/>
            </p:cNvSpPr>
            <p:nvPr/>
          </p:nvSpPr>
          <p:spPr bwMode="auto">
            <a:xfrm>
              <a:off x="720" y="2832"/>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605" name="Freeform 126"/>
            <p:cNvSpPr>
              <a:spLocks/>
            </p:cNvSpPr>
            <p:nvPr/>
          </p:nvSpPr>
          <p:spPr bwMode="auto">
            <a:xfrm>
              <a:off x="816" y="3024"/>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606" name="Freeform 127"/>
            <p:cNvSpPr>
              <a:spLocks/>
            </p:cNvSpPr>
            <p:nvPr/>
          </p:nvSpPr>
          <p:spPr bwMode="auto">
            <a:xfrm>
              <a:off x="1008" y="2928"/>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607" name="Freeform 128"/>
            <p:cNvSpPr>
              <a:spLocks/>
            </p:cNvSpPr>
            <p:nvPr/>
          </p:nvSpPr>
          <p:spPr bwMode="auto">
            <a:xfrm>
              <a:off x="1152" y="2928"/>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grpSp>
          <p:nvGrpSpPr>
            <p:cNvPr id="23608" name="Group 170"/>
            <p:cNvGrpSpPr>
              <a:grpSpLocks/>
            </p:cNvGrpSpPr>
            <p:nvPr/>
          </p:nvGrpSpPr>
          <p:grpSpPr bwMode="auto">
            <a:xfrm>
              <a:off x="1296" y="3024"/>
              <a:ext cx="384" cy="384"/>
              <a:chOff x="1488" y="3264"/>
              <a:chExt cx="384" cy="384"/>
            </a:xfrm>
          </p:grpSpPr>
          <p:sp>
            <p:nvSpPr>
              <p:cNvPr id="23617" name="Freeform 129"/>
              <p:cNvSpPr>
                <a:spLocks/>
              </p:cNvSpPr>
              <p:nvPr/>
            </p:nvSpPr>
            <p:spPr bwMode="auto">
              <a:xfrm>
                <a:off x="1488" y="3264"/>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618" name="Line 144"/>
              <p:cNvSpPr>
                <a:spLocks noChangeShapeType="1"/>
              </p:cNvSpPr>
              <p:nvPr/>
            </p:nvSpPr>
            <p:spPr bwMode="auto">
              <a:xfrm>
                <a:off x="1680" y="33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619" name="Line 145"/>
              <p:cNvSpPr>
                <a:spLocks noChangeShapeType="1"/>
              </p:cNvSpPr>
              <p:nvPr/>
            </p:nvSpPr>
            <p:spPr bwMode="auto">
              <a:xfrm flipH="1">
                <a:off x="1584"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620" name="Line 146"/>
              <p:cNvSpPr>
                <a:spLocks noChangeShapeType="1"/>
              </p:cNvSpPr>
              <p:nvPr/>
            </p:nvSpPr>
            <p:spPr bwMode="auto">
              <a:xfrm>
                <a:off x="1680"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23609" name="Rectangle 147"/>
            <p:cNvSpPr>
              <a:spLocks noChangeArrowheads="1"/>
            </p:cNvSpPr>
            <p:nvPr/>
          </p:nvSpPr>
          <p:spPr bwMode="auto">
            <a:xfrm>
              <a:off x="288" y="2592"/>
              <a:ext cx="1680"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Candara" panose="020E0502030303020204" pitchFamily="34" charset="0"/>
              </a:endParaRPr>
            </a:p>
          </p:txBody>
        </p:sp>
        <p:sp>
          <p:nvSpPr>
            <p:cNvPr id="23610" name="Text Box 148"/>
            <p:cNvSpPr txBox="1">
              <a:spLocks noChangeArrowheads="1"/>
            </p:cNvSpPr>
            <p:nvPr/>
          </p:nvSpPr>
          <p:spPr bwMode="auto">
            <a:xfrm>
              <a:off x="328" y="3484"/>
              <a:ext cx="126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solidFill>
                    <a:schemeClr val="folHlink"/>
                  </a:solidFill>
                  <a:latin typeface="Candara" panose="020E0502030303020204" pitchFamily="34" charset="0"/>
                </a:rPr>
                <a:t>Organization Y: </a:t>
              </a:r>
            </a:p>
            <a:p>
              <a:r>
                <a:rPr lang="en-US" b="0">
                  <a:latin typeface="Candara" panose="020E0502030303020204" pitchFamily="34" charset="0"/>
                </a:rPr>
                <a:t>Component library</a:t>
              </a:r>
            </a:p>
          </p:txBody>
        </p:sp>
        <p:sp>
          <p:nvSpPr>
            <p:cNvPr id="23611" name="Freeform 172"/>
            <p:cNvSpPr>
              <a:spLocks/>
            </p:cNvSpPr>
            <p:nvPr/>
          </p:nvSpPr>
          <p:spPr bwMode="auto">
            <a:xfrm>
              <a:off x="1536" y="2688"/>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612" name="Line 173"/>
            <p:cNvSpPr>
              <a:spLocks noChangeShapeType="1"/>
            </p:cNvSpPr>
            <p:nvPr/>
          </p:nvSpPr>
          <p:spPr bwMode="auto">
            <a:xfrm>
              <a:off x="1728" y="268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613" name="Line 174"/>
            <p:cNvSpPr>
              <a:spLocks noChangeShapeType="1"/>
            </p:cNvSpPr>
            <p:nvPr/>
          </p:nvSpPr>
          <p:spPr bwMode="auto">
            <a:xfrm flipH="1">
              <a:off x="1632" y="27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614" name="Line 175"/>
            <p:cNvSpPr>
              <a:spLocks noChangeShapeType="1"/>
            </p:cNvSpPr>
            <p:nvPr/>
          </p:nvSpPr>
          <p:spPr bwMode="auto">
            <a:xfrm>
              <a:off x="1728" y="278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615" name="Line 176"/>
            <p:cNvSpPr>
              <a:spLocks noChangeShapeType="1"/>
            </p:cNvSpPr>
            <p:nvPr/>
          </p:nvSpPr>
          <p:spPr bwMode="auto">
            <a:xfrm>
              <a:off x="1824" y="28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616" name="Line 177"/>
            <p:cNvSpPr>
              <a:spLocks noChangeShapeType="1"/>
            </p:cNvSpPr>
            <p:nvPr/>
          </p:nvSpPr>
          <p:spPr bwMode="auto">
            <a:xfrm flipH="1">
              <a:off x="1728" y="2976"/>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nvGrpSpPr>
          <p:cNvPr id="10" name="Group 188"/>
          <p:cNvGrpSpPr>
            <a:grpSpLocks/>
          </p:cNvGrpSpPr>
          <p:nvPr/>
        </p:nvGrpSpPr>
        <p:grpSpPr bwMode="auto">
          <a:xfrm>
            <a:off x="7010400" y="4114800"/>
            <a:ext cx="2667000" cy="2133600"/>
            <a:chOff x="3312" y="2592"/>
            <a:chExt cx="1680" cy="1344"/>
          </a:xfrm>
        </p:grpSpPr>
        <p:sp>
          <p:nvSpPr>
            <p:cNvPr id="23579" name="Rectangle 149"/>
            <p:cNvSpPr>
              <a:spLocks noChangeArrowheads="1"/>
            </p:cNvSpPr>
            <p:nvPr/>
          </p:nvSpPr>
          <p:spPr bwMode="auto">
            <a:xfrm>
              <a:off x="3312" y="2592"/>
              <a:ext cx="1680" cy="1344"/>
            </a:xfrm>
            <a:prstGeom prst="rect">
              <a:avLst/>
            </a:prstGeom>
            <a:solidFill>
              <a:srgbClr val="FFFFCC"/>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580" name="Freeform 150"/>
            <p:cNvSpPr>
              <a:spLocks/>
            </p:cNvSpPr>
            <p:nvPr/>
          </p:nvSpPr>
          <p:spPr bwMode="auto">
            <a:xfrm>
              <a:off x="3936" y="2736"/>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581" name="Line 151"/>
            <p:cNvSpPr>
              <a:spLocks noChangeShapeType="1"/>
            </p:cNvSpPr>
            <p:nvPr/>
          </p:nvSpPr>
          <p:spPr bwMode="auto">
            <a:xfrm>
              <a:off x="4128" y="27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82" name="Line 152"/>
            <p:cNvSpPr>
              <a:spLocks noChangeShapeType="1"/>
            </p:cNvSpPr>
            <p:nvPr/>
          </p:nvSpPr>
          <p:spPr bwMode="auto">
            <a:xfrm flipH="1">
              <a:off x="4032" y="29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83" name="Line 153"/>
            <p:cNvSpPr>
              <a:spLocks noChangeShapeType="1"/>
            </p:cNvSpPr>
            <p:nvPr/>
          </p:nvSpPr>
          <p:spPr bwMode="auto">
            <a:xfrm>
              <a:off x="4128" y="29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84" name="Freeform 158"/>
            <p:cNvSpPr>
              <a:spLocks/>
            </p:cNvSpPr>
            <p:nvPr/>
          </p:nvSpPr>
          <p:spPr bwMode="auto">
            <a:xfrm>
              <a:off x="4368" y="3168"/>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585" name="Line 159"/>
            <p:cNvSpPr>
              <a:spLocks noChangeShapeType="1"/>
            </p:cNvSpPr>
            <p:nvPr/>
          </p:nvSpPr>
          <p:spPr bwMode="auto">
            <a:xfrm>
              <a:off x="4560" y="321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86" name="Line 160"/>
            <p:cNvSpPr>
              <a:spLocks noChangeShapeType="1"/>
            </p:cNvSpPr>
            <p:nvPr/>
          </p:nvSpPr>
          <p:spPr bwMode="auto">
            <a:xfrm flipH="1">
              <a:off x="4464"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87" name="Line 161"/>
            <p:cNvSpPr>
              <a:spLocks noChangeShapeType="1"/>
            </p:cNvSpPr>
            <p:nvPr/>
          </p:nvSpPr>
          <p:spPr bwMode="auto">
            <a:xfrm>
              <a:off x="4560"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88" name="Freeform 162"/>
            <p:cNvSpPr>
              <a:spLocks/>
            </p:cNvSpPr>
            <p:nvPr/>
          </p:nvSpPr>
          <p:spPr bwMode="auto">
            <a:xfrm>
              <a:off x="3936" y="3504"/>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589" name="Line 163"/>
            <p:cNvSpPr>
              <a:spLocks noChangeShapeType="1"/>
            </p:cNvSpPr>
            <p:nvPr/>
          </p:nvSpPr>
          <p:spPr bwMode="auto">
            <a:xfrm>
              <a:off x="4128" y="355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90" name="Line 164"/>
            <p:cNvSpPr>
              <a:spLocks noChangeShapeType="1"/>
            </p:cNvSpPr>
            <p:nvPr/>
          </p:nvSpPr>
          <p:spPr bwMode="auto">
            <a:xfrm flipH="1">
              <a:off x="4032" y="36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91" name="Line 165"/>
            <p:cNvSpPr>
              <a:spLocks noChangeShapeType="1"/>
            </p:cNvSpPr>
            <p:nvPr/>
          </p:nvSpPr>
          <p:spPr bwMode="auto">
            <a:xfrm>
              <a:off x="4128" y="36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cxnSp>
          <p:nvCxnSpPr>
            <p:cNvPr id="23592" name="AutoShape 166"/>
            <p:cNvCxnSpPr>
              <a:cxnSpLocks noChangeShapeType="1"/>
              <a:stCxn id="23580" idx="3"/>
              <a:endCxn id="23596" idx="7"/>
            </p:cNvCxnSpPr>
            <p:nvPr/>
          </p:nvCxnSpPr>
          <p:spPr bwMode="auto">
            <a:xfrm flipH="1">
              <a:off x="3840" y="3072"/>
              <a:ext cx="144" cy="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3" name="AutoShape 167"/>
            <p:cNvCxnSpPr>
              <a:cxnSpLocks noChangeShapeType="1"/>
              <a:stCxn id="23601" idx="0"/>
              <a:endCxn id="23588" idx="1"/>
            </p:cNvCxnSpPr>
            <p:nvPr/>
          </p:nvCxnSpPr>
          <p:spPr bwMode="auto">
            <a:xfrm>
              <a:off x="3792" y="3408"/>
              <a:ext cx="192"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4" name="AutoShape 168"/>
            <p:cNvCxnSpPr>
              <a:cxnSpLocks noChangeShapeType="1"/>
              <a:stCxn id="23580" idx="5"/>
              <a:endCxn id="23584" idx="1"/>
            </p:cNvCxnSpPr>
            <p:nvPr/>
          </p:nvCxnSpPr>
          <p:spPr bwMode="auto">
            <a:xfrm>
              <a:off x="4272" y="3072"/>
              <a:ext cx="144"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95" name="AutoShape 169"/>
            <p:cNvCxnSpPr>
              <a:cxnSpLocks noChangeShapeType="1"/>
              <a:stCxn id="23584" idx="3"/>
              <a:endCxn id="23588" idx="7"/>
            </p:cNvCxnSpPr>
            <p:nvPr/>
          </p:nvCxnSpPr>
          <p:spPr bwMode="auto">
            <a:xfrm flipH="1">
              <a:off x="4272" y="3504"/>
              <a:ext cx="144" cy="4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96" name="Freeform 179"/>
            <p:cNvSpPr>
              <a:spLocks/>
            </p:cNvSpPr>
            <p:nvPr/>
          </p:nvSpPr>
          <p:spPr bwMode="auto">
            <a:xfrm>
              <a:off x="3504" y="3120"/>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3597" name="Line 180"/>
            <p:cNvSpPr>
              <a:spLocks noChangeShapeType="1"/>
            </p:cNvSpPr>
            <p:nvPr/>
          </p:nvSpPr>
          <p:spPr bwMode="auto">
            <a:xfrm>
              <a:off x="3696" y="312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98" name="Line 181"/>
            <p:cNvSpPr>
              <a:spLocks noChangeShapeType="1"/>
            </p:cNvSpPr>
            <p:nvPr/>
          </p:nvSpPr>
          <p:spPr bwMode="auto">
            <a:xfrm flipH="1">
              <a:off x="3600"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599" name="Line 182"/>
            <p:cNvSpPr>
              <a:spLocks noChangeShapeType="1"/>
            </p:cNvSpPr>
            <p:nvPr/>
          </p:nvSpPr>
          <p:spPr bwMode="auto">
            <a:xfrm>
              <a:off x="3696"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600" name="Line 183"/>
            <p:cNvSpPr>
              <a:spLocks noChangeShapeType="1"/>
            </p:cNvSpPr>
            <p:nvPr/>
          </p:nvSpPr>
          <p:spPr bwMode="auto">
            <a:xfrm>
              <a:off x="3792" y="33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3601" name="Line 184"/>
            <p:cNvSpPr>
              <a:spLocks noChangeShapeType="1"/>
            </p:cNvSpPr>
            <p:nvPr/>
          </p:nvSpPr>
          <p:spPr bwMode="auto">
            <a:xfrm flipH="1">
              <a:off x="3696" y="3408"/>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259257" name="AutoShape 185"/>
          <p:cNvSpPr>
            <a:spLocks noChangeArrowheads="1"/>
          </p:cNvSpPr>
          <p:nvPr/>
        </p:nvSpPr>
        <p:spPr bwMode="auto">
          <a:xfrm>
            <a:off x="5410200" y="4800600"/>
            <a:ext cx="1066800" cy="762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chemeClr val="tx1"/>
            </a:solidFill>
            <a:miter lim="800000"/>
            <a:headEnd/>
            <a:tailEnd/>
          </a:ln>
        </p:spPr>
        <p:txBody>
          <a:bodyPr wrap="none" anchor="ctr"/>
          <a:lstStyle/>
          <a:p>
            <a:endParaRPr lang="en-US">
              <a:latin typeface="Candara" panose="020E0502030303020204" pitchFamily="34" charset="0"/>
            </a:endParaRPr>
          </a:p>
        </p:txBody>
      </p:sp>
      <p:grpSp>
        <p:nvGrpSpPr>
          <p:cNvPr id="11" name="Group 143"/>
          <p:cNvGrpSpPr>
            <a:grpSpLocks/>
          </p:cNvGrpSpPr>
          <p:nvPr/>
        </p:nvGrpSpPr>
        <p:grpSpPr bwMode="auto">
          <a:xfrm>
            <a:off x="3886200" y="2057400"/>
            <a:ext cx="914400" cy="990600"/>
            <a:chOff x="3744" y="816"/>
            <a:chExt cx="576" cy="624"/>
          </a:xfrm>
        </p:grpSpPr>
        <p:sp>
          <p:nvSpPr>
            <p:cNvPr id="23569" name="Rectangle 133"/>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570" name="AutoShape 134"/>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571" name="AutoShape 135"/>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3572" name="AutoShape 136"/>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573" name="AutoShape 137"/>
            <p:cNvCxnSpPr>
              <a:cxnSpLocks noChangeShapeType="1"/>
              <a:stCxn id="23570" idx="1"/>
              <a:endCxn id="23571"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574" name="AutoShape 138"/>
            <p:cNvCxnSpPr>
              <a:cxnSpLocks noChangeShapeType="1"/>
              <a:stCxn id="23570" idx="3"/>
              <a:endCxn id="23572" idx="0"/>
            </p:cNvCxnSpPr>
            <p:nvPr/>
          </p:nvCxnSpPr>
          <p:spPr bwMode="auto">
            <a:xfrm>
              <a:off x="4128" y="1080"/>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575" name="AutoShape 139"/>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576" name="AutoShape 140"/>
            <p:cNvCxnSpPr>
              <a:cxnSpLocks noChangeShapeType="1"/>
              <a:stCxn id="23575" idx="2"/>
              <a:endCxn id="23570" idx="0"/>
            </p:cNvCxnSpPr>
            <p:nvPr/>
          </p:nvCxnSpPr>
          <p:spPr bwMode="auto">
            <a:xfrm rot="5400000">
              <a:off x="3984" y="960"/>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7" name="AutoShape 141"/>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3578" name="AutoShape 142"/>
            <p:cNvCxnSpPr>
              <a:cxnSpLocks noChangeShapeType="1"/>
              <a:stCxn id="23571" idx="2"/>
              <a:endCxn id="23577" idx="0"/>
            </p:cNvCxnSpPr>
            <p:nvPr/>
          </p:nvCxnSpPr>
          <p:spPr bwMode="auto">
            <a:xfrm>
              <a:off x="3888" y="1248"/>
              <a:ext cx="0" cy="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 name="Group 3"/>
          <p:cNvGrpSpPr/>
          <p:nvPr/>
        </p:nvGrpSpPr>
        <p:grpSpPr>
          <a:xfrm>
            <a:off x="7373178" y="5049078"/>
            <a:ext cx="457200" cy="457200"/>
            <a:chOff x="4114800" y="5943600"/>
            <a:chExt cx="457200" cy="457200"/>
          </a:xfrm>
        </p:grpSpPr>
        <p:cxnSp>
          <p:nvCxnSpPr>
            <p:cNvPr id="3" name="Straight Connector 2"/>
            <p:cNvCxnSpPr/>
            <p:nvPr/>
          </p:nvCxnSpPr>
          <p:spPr bwMode="auto">
            <a:xfrm>
              <a:off x="4114800" y="5943600"/>
              <a:ext cx="457200" cy="457200"/>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143" name="Straight Connector 142"/>
            <p:cNvCxnSpPr/>
            <p:nvPr/>
          </p:nvCxnSpPr>
          <p:spPr bwMode="auto">
            <a:xfrm flipH="1">
              <a:off x="4114800" y="5943600"/>
              <a:ext cx="457200" cy="457200"/>
            </a:xfrm>
            <a:prstGeom prst="line">
              <a:avLst/>
            </a:prstGeom>
            <a:solidFill>
              <a:schemeClr val="accent1"/>
            </a:solidFill>
            <a:ln w="571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294290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9191"/>
                                        </p:tgtEl>
                                        <p:attrNameLst>
                                          <p:attrName>style.visibility</p:attrName>
                                        </p:attrNameLst>
                                      </p:cBhvr>
                                      <p:to>
                                        <p:strVal val="visible"/>
                                      </p:to>
                                    </p:set>
                                    <p:anim calcmode="lin" valueType="num">
                                      <p:cBhvr additive="base">
                                        <p:cTn id="7" dur="500" fill="hold"/>
                                        <p:tgtEl>
                                          <p:spTgt spid="259191"/>
                                        </p:tgtEl>
                                        <p:attrNameLst>
                                          <p:attrName>ppt_x</p:attrName>
                                        </p:attrNameLst>
                                      </p:cBhvr>
                                      <p:tavLst>
                                        <p:tav tm="0">
                                          <p:val>
                                            <p:strVal val="0-#ppt_w/2"/>
                                          </p:val>
                                        </p:tav>
                                        <p:tav tm="100000">
                                          <p:val>
                                            <p:strVal val="#ppt_x"/>
                                          </p:val>
                                        </p:tav>
                                      </p:tavLst>
                                    </p:anim>
                                    <p:anim calcmode="lin" valueType="num">
                                      <p:cBhvr additive="base">
                                        <p:cTn id="8" dur="500" fill="hold"/>
                                        <p:tgtEl>
                                          <p:spTgt spid="25919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nodeType="afterGroup">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259257"/>
                                        </p:tgtEl>
                                        <p:attrNameLst>
                                          <p:attrName>style.visibility</p:attrName>
                                        </p:attrNameLst>
                                      </p:cBhvr>
                                      <p:to>
                                        <p:strVal val="visible"/>
                                      </p:to>
                                    </p:set>
                                    <p:anim calcmode="lin" valueType="num">
                                      <p:cBhvr additive="base">
                                        <p:cTn id="21" dur="500" fill="hold"/>
                                        <p:tgtEl>
                                          <p:spTgt spid="259257"/>
                                        </p:tgtEl>
                                        <p:attrNameLst>
                                          <p:attrName>ppt_x</p:attrName>
                                        </p:attrNameLst>
                                      </p:cBhvr>
                                      <p:tavLst>
                                        <p:tav tm="0">
                                          <p:val>
                                            <p:strVal val="0-#ppt_w/2"/>
                                          </p:val>
                                        </p:tav>
                                        <p:tav tm="100000">
                                          <p:val>
                                            <p:strVal val="#ppt_x"/>
                                          </p:val>
                                        </p:tav>
                                      </p:tavLst>
                                    </p:anim>
                                    <p:anim calcmode="lin" valueType="num">
                                      <p:cBhvr additive="base">
                                        <p:cTn id="22" dur="500" fill="hold"/>
                                        <p:tgtEl>
                                          <p:spTgt spid="259257"/>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000"/>
                            </p:stCondLst>
                            <p:childTnLst>
                              <p:par>
                                <p:cTn id="24" presetID="3" presetClass="entr" presetSubtype="1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path" presetSubtype="0" accel="50000" decel="50000" fill="hold" nodeType="clickEffect">
                                  <p:stCondLst>
                                    <p:cond delay="0"/>
                                  </p:stCondLst>
                                  <p:childTnLst>
                                    <p:animMotion origin="layout" path="M -3.33333E-6 -2.22222E-6 L 0.35 0.38334 " pathEditMode="relative" rAng="0" ptsTypes="AA">
                                      <p:cBhvr>
                                        <p:cTn id="30" dur="2000" fill="hold"/>
                                        <p:tgtEl>
                                          <p:spTgt spid="11"/>
                                        </p:tgtEl>
                                        <p:attrNameLst>
                                          <p:attrName>ppt_x</p:attrName>
                                          <p:attrName>ppt_y</p:attrName>
                                        </p:attrNameLst>
                                      </p:cBhvr>
                                      <p:rCtr x="17500" y="19200"/>
                                    </p:animMotion>
                                  </p:childTnLst>
                                </p:cTn>
                              </p:par>
                            </p:childTnLst>
                          </p:cTn>
                        </p:par>
                        <p:par>
                          <p:cTn id="31" fill="hold" nodeType="afterGroup">
                            <p:stCondLst>
                              <p:cond delay="2000"/>
                            </p:stCondLst>
                            <p:childTnLst>
                              <p:par>
                                <p:cTn id="32" presetID="26" presetClass="emph" presetSubtype="0" fill="hold" nodeType="afterEffect">
                                  <p:stCondLst>
                                    <p:cond delay="0"/>
                                  </p:stCondLst>
                                  <p:childTnLst>
                                    <p:animEffect transition="out" filter="fade">
                                      <p:cBhvr>
                                        <p:cTn id="33" dur="500" tmFilter="0, 0; .2, .5; .8, .5; 1, 0"/>
                                        <p:tgtEl>
                                          <p:spTgt spid="11"/>
                                        </p:tgtEl>
                                      </p:cBhvr>
                                    </p:animEffect>
                                    <p:animScale>
                                      <p:cBhvr>
                                        <p:cTn id="34" dur="250" autoRev="1" fill="hold"/>
                                        <p:tgtEl>
                                          <p:spTgt spid="11"/>
                                        </p:tgtEl>
                                      </p:cBhvr>
                                      <p:by x="105000" y="105000"/>
                                    </p:animScale>
                                  </p:childTnLst>
                                </p:cTn>
                              </p:par>
                            </p:childTnLst>
                          </p:cTn>
                        </p:par>
                        <p:par>
                          <p:cTn id="35" fill="hold">
                            <p:stCondLst>
                              <p:cond delay="2500"/>
                            </p:stCondLst>
                            <p:childTnLst>
                              <p:par>
                                <p:cTn id="36" presetID="10"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91" grpId="0" animBg="1"/>
      <p:bldP spid="2592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p:txBody>
          <a:bodyPr/>
          <a:lstStyle/>
          <a:p>
            <a:pPr>
              <a:defRPr/>
            </a:pPr>
            <a:fld id="{D1A764C7-A960-43B4-92AB-682884EB2F97}" type="slidenum">
              <a:rPr lang="en-US" smtClean="0"/>
              <a:pPr>
                <a:defRPr/>
              </a:pPr>
              <a:t>28</a:t>
            </a:fld>
            <a:endParaRPr lang="en-US"/>
          </a:p>
        </p:txBody>
      </p:sp>
      <p:sp>
        <p:nvSpPr>
          <p:cNvPr id="24579" name="Rectangle 4"/>
          <p:cNvSpPr>
            <a:spLocks noGrp="1" noChangeArrowheads="1"/>
          </p:cNvSpPr>
          <p:nvPr>
            <p:ph type="title"/>
          </p:nvPr>
        </p:nvSpPr>
        <p:spPr/>
        <p:txBody>
          <a:bodyPr/>
          <a:lstStyle/>
          <a:p>
            <a:pPr eaLnBrk="1" hangingPunct="1"/>
            <a:r>
              <a:rPr lang="en-US"/>
              <a:t>Service-Oriented Software Development</a:t>
            </a:r>
          </a:p>
        </p:txBody>
      </p:sp>
      <p:grpSp>
        <p:nvGrpSpPr>
          <p:cNvPr id="24580" name="Group 186"/>
          <p:cNvGrpSpPr>
            <a:grpSpLocks/>
          </p:cNvGrpSpPr>
          <p:nvPr/>
        </p:nvGrpSpPr>
        <p:grpSpPr bwMode="auto">
          <a:xfrm>
            <a:off x="2286000" y="4572000"/>
            <a:ext cx="762000" cy="762000"/>
            <a:chOff x="2688" y="1056"/>
            <a:chExt cx="480" cy="480"/>
          </a:xfrm>
        </p:grpSpPr>
        <p:sp>
          <p:nvSpPr>
            <p:cNvPr id="24795" name="Oval 185"/>
            <p:cNvSpPr>
              <a:spLocks noChangeArrowheads="1"/>
            </p:cNvSpPr>
            <p:nvPr/>
          </p:nvSpPr>
          <p:spPr bwMode="auto">
            <a:xfrm>
              <a:off x="2688" y="105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96" name="Group 41"/>
            <p:cNvGrpSpPr>
              <a:grpSpLocks/>
            </p:cNvGrpSpPr>
            <p:nvPr/>
          </p:nvGrpSpPr>
          <p:grpSpPr bwMode="auto">
            <a:xfrm>
              <a:off x="2784" y="1152"/>
              <a:ext cx="288" cy="288"/>
              <a:chOff x="528" y="1008"/>
              <a:chExt cx="576" cy="576"/>
            </a:xfrm>
          </p:grpSpPr>
          <p:sp>
            <p:nvSpPr>
              <p:cNvPr id="24797" name="Rectangle 42"/>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98" name="AutoShape 43"/>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99" name="AutoShape 44"/>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800" name="AutoShape 45"/>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801" name="AutoShape 46"/>
              <p:cNvCxnSpPr>
                <a:cxnSpLocks noChangeShapeType="1"/>
                <a:stCxn id="24798" idx="1"/>
                <a:endCxn id="24799"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802" name="AutoShape 47"/>
              <p:cNvCxnSpPr>
                <a:cxnSpLocks noChangeShapeType="1"/>
                <a:stCxn id="24798" idx="3"/>
                <a:endCxn id="24800" idx="0"/>
              </p:cNvCxnSpPr>
              <p:nvPr/>
            </p:nvCxnSpPr>
            <p:spPr bwMode="auto">
              <a:xfrm>
                <a:off x="91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803" name="AutoShape 48"/>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804" name="AutoShape 49"/>
              <p:cNvCxnSpPr>
                <a:cxnSpLocks noChangeShapeType="1"/>
                <a:stCxn id="24803" idx="2"/>
                <a:endCxn id="24798" idx="0"/>
              </p:cNvCxnSpPr>
              <p:nvPr/>
            </p:nvCxnSpPr>
            <p:spPr bwMode="auto">
              <a:xfrm rot="5400000">
                <a:off x="768" y="1152"/>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sp>
        <p:nvSpPr>
          <p:cNvPr id="24581" name="Rectangle 84"/>
          <p:cNvSpPr>
            <a:spLocks noChangeArrowheads="1"/>
          </p:cNvSpPr>
          <p:nvPr/>
        </p:nvSpPr>
        <p:spPr bwMode="auto">
          <a:xfrm>
            <a:off x="2133600" y="3962400"/>
            <a:ext cx="23622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Candara" panose="020E0502030303020204" pitchFamily="34" charset="0"/>
            </a:endParaRPr>
          </a:p>
        </p:txBody>
      </p:sp>
      <p:sp>
        <p:nvSpPr>
          <p:cNvPr id="24582" name="Text Box 85"/>
          <p:cNvSpPr txBox="1">
            <a:spLocks noChangeArrowheads="1"/>
          </p:cNvSpPr>
          <p:nvPr/>
        </p:nvSpPr>
        <p:spPr bwMode="auto">
          <a:xfrm>
            <a:off x="2197100" y="5607050"/>
            <a:ext cx="20024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solidFill>
                  <a:schemeClr val="tx2"/>
                </a:solidFill>
                <a:latin typeface="Candara" panose="020E0502030303020204" pitchFamily="34" charset="0"/>
              </a:rPr>
              <a:t>Organization X: </a:t>
            </a:r>
          </a:p>
          <a:p>
            <a:r>
              <a:rPr lang="en-US" b="0">
                <a:latin typeface="Candara" panose="020E0502030303020204" pitchFamily="34" charset="0"/>
              </a:rPr>
              <a:t>Component library</a:t>
            </a:r>
          </a:p>
        </p:txBody>
      </p:sp>
      <p:grpSp>
        <p:nvGrpSpPr>
          <p:cNvPr id="24583" name="Group 187"/>
          <p:cNvGrpSpPr>
            <a:grpSpLocks/>
          </p:cNvGrpSpPr>
          <p:nvPr/>
        </p:nvGrpSpPr>
        <p:grpSpPr bwMode="auto">
          <a:xfrm>
            <a:off x="2286000" y="4191000"/>
            <a:ext cx="762000" cy="762000"/>
            <a:chOff x="2592" y="1728"/>
            <a:chExt cx="480" cy="480"/>
          </a:xfrm>
        </p:grpSpPr>
        <p:sp>
          <p:nvSpPr>
            <p:cNvPr id="24783" name="Oval 184"/>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84" name="Group 86"/>
            <p:cNvGrpSpPr>
              <a:grpSpLocks/>
            </p:cNvGrpSpPr>
            <p:nvPr/>
          </p:nvGrpSpPr>
          <p:grpSpPr bwMode="auto">
            <a:xfrm>
              <a:off x="2688" y="1824"/>
              <a:ext cx="266" cy="288"/>
              <a:chOff x="3744" y="816"/>
              <a:chExt cx="576" cy="624"/>
            </a:xfrm>
          </p:grpSpPr>
          <p:sp>
            <p:nvSpPr>
              <p:cNvPr id="24785" name="Rectangle 87"/>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86" name="AutoShape 88"/>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87" name="AutoShape 89"/>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88" name="AutoShape 90"/>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89" name="AutoShape 91"/>
              <p:cNvCxnSpPr>
                <a:cxnSpLocks noChangeShapeType="1"/>
                <a:stCxn id="24786" idx="1"/>
                <a:endCxn id="24787"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790" name="AutoShape 92"/>
              <p:cNvCxnSpPr>
                <a:cxnSpLocks noChangeShapeType="1"/>
                <a:stCxn id="24786" idx="3"/>
                <a:endCxn id="24788" idx="0"/>
              </p:cNvCxnSpPr>
              <p:nvPr/>
            </p:nvCxnSpPr>
            <p:spPr bwMode="auto">
              <a:xfrm>
                <a:off x="4128" y="1080"/>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791" name="AutoShape 93"/>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92" name="AutoShape 94"/>
              <p:cNvCxnSpPr>
                <a:cxnSpLocks noChangeShapeType="1"/>
                <a:stCxn id="24791" idx="2"/>
                <a:endCxn id="24786" idx="0"/>
              </p:cNvCxnSpPr>
              <p:nvPr/>
            </p:nvCxnSpPr>
            <p:spPr bwMode="auto">
              <a:xfrm rot="5400000">
                <a:off x="3984" y="960"/>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793" name="AutoShape 95"/>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94" name="AutoShape 96"/>
              <p:cNvCxnSpPr>
                <a:cxnSpLocks noChangeShapeType="1"/>
                <a:stCxn id="24787" idx="2"/>
                <a:endCxn id="24793" idx="0"/>
              </p:cNvCxnSpPr>
              <p:nvPr/>
            </p:nvCxnSpPr>
            <p:spPr bwMode="auto">
              <a:xfrm>
                <a:off x="3888" y="1248"/>
                <a:ext cx="0" cy="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grpSp>
        <p:nvGrpSpPr>
          <p:cNvPr id="24584" name="Group 145"/>
          <p:cNvGrpSpPr>
            <a:grpSpLocks/>
          </p:cNvGrpSpPr>
          <p:nvPr/>
        </p:nvGrpSpPr>
        <p:grpSpPr bwMode="auto">
          <a:xfrm>
            <a:off x="5105400" y="4648200"/>
            <a:ext cx="762000" cy="762000"/>
            <a:chOff x="2496" y="3216"/>
            <a:chExt cx="480" cy="480"/>
          </a:xfrm>
        </p:grpSpPr>
        <p:sp>
          <p:nvSpPr>
            <p:cNvPr id="24777" name="Oval 144"/>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78" name="Group 104"/>
            <p:cNvGrpSpPr>
              <a:grpSpLocks/>
            </p:cNvGrpSpPr>
            <p:nvPr/>
          </p:nvGrpSpPr>
          <p:grpSpPr bwMode="auto">
            <a:xfrm>
              <a:off x="2544" y="3264"/>
              <a:ext cx="384" cy="384"/>
              <a:chOff x="1488" y="3264"/>
              <a:chExt cx="384" cy="384"/>
            </a:xfrm>
          </p:grpSpPr>
          <p:sp>
            <p:nvSpPr>
              <p:cNvPr id="24779" name="Freeform 105"/>
              <p:cNvSpPr>
                <a:spLocks/>
              </p:cNvSpPr>
              <p:nvPr/>
            </p:nvSpPr>
            <p:spPr bwMode="auto">
              <a:xfrm>
                <a:off x="1488" y="3264"/>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4780" name="Line 106"/>
              <p:cNvSpPr>
                <a:spLocks noChangeShapeType="1"/>
              </p:cNvSpPr>
              <p:nvPr/>
            </p:nvSpPr>
            <p:spPr bwMode="auto">
              <a:xfrm>
                <a:off x="1680" y="33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81" name="Line 107"/>
              <p:cNvSpPr>
                <a:spLocks noChangeShapeType="1"/>
              </p:cNvSpPr>
              <p:nvPr/>
            </p:nvSpPr>
            <p:spPr bwMode="auto">
              <a:xfrm flipH="1">
                <a:off x="1584"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82" name="Line 108"/>
              <p:cNvSpPr>
                <a:spLocks noChangeShapeType="1"/>
              </p:cNvSpPr>
              <p:nvPr/>
            </p:nvSpPr>
            <p:spPr bwMode="auto">
              <a:xfrm>
                <a:off x="1680"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sp>
        <p:nvSpPr>
          <p:cNvPr id="24585" name="Rectangle 109"/>
          <p:cNvSpPr>
            <a:spLocks noChangeArrowheads="1"/>
          </p:cNvSpPr>
          <p:nvPr/>
        </p:nvSpPr>
        <p:spPr bwMode="auto">
          <a:xfrm>
            <a:off x="5105400" y="4114800"/>
            <a:ext cx="2362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Candara" panose="020E0502030303020204" pitchFamily="34" charset="0"/>
            </a:endParaRPr>
          </a:p>
        </p:txBody>
      </p:sp>
      <p:sp>
        <p:nvSpPr>
          <p:cNvPr id="24586" name="Text Box 110"/>
          <p:cNvSpPr txBox="1">
            <a:spLocks noChangeArrowheads="1"/>
          </p:cNvSpPr>
          <p:nvPr/>
        </p:nvSpPr>
        <p:spPr bwMode="auto">
          <a:xfrm>
            <a:off x="5168900" y="5530850"/>
            <a:ext cx="20024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solidFill>
                  <a:schemeClr val="folHlink"/>
                </a:solidFill>
                <a:latin typeface="Candara" panose="020E0502030303020204" pitchFamily="34" charset="0"/>
              </a:rPr>
              <a:t>Organization Y: </a:t>
            </a:r>
          </a:p>
          <a:p>
            <a:r>
              <a:rPr lang="en-US" b="0">
                <a:latin typeface="Candara" panose="020E0502030303020204" pitchFamily="34" charset="0"/>
              </a:rPr>
              <a:t>Component library</a:t>
            </a:r>
          </a:p>
        </p:txBody>
      </p:sp>
      <p:grpSp>
        <p:nvGrpSpPr>
          <p:cNvPr id="24587" name="Group 146"/>
          <p:cNvGrpSpPr>
            <a:grpSpLocks/>
          </p:cNvGrpSpPr>
          <p:nvPr/>
        </p:nvGrpSpPr>
        <p:grpSpPr bwMode="auto">
          <a:xfrm>
            <a:off x="5257800" y="4267200"/>
            <a:ext cx="762000" cy="762000"/>
            <a:chOff x="2496" y="2544"/>
            <a:chExt cx="480" cy="480"/>
          </a:xfrm>
        </p:grpSpPr>
        <p:sp>
          <p:nvSpPr>
            <p:cNvPr id="24770" name="Oval 143"/>
            <p:cNvSpPr>
              <a:spLocks noChangeArrowheads="1"/>
            </p:cNvSpPr>
            <p:nvPr/>
          </p:nvSpPr>
          <p:spPr bwMode="auto">
            <a:xfrm>
              <a:off x="2496" y="2544"/>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771" name="Freeform 111"/>
            <p:cNvSpPr>
              <a:spLocks/>
            </p:cNvSpPr>
            <p:nvPr/>
          </p:nvSpPr>
          <p:spPr bwMode="auto">
            <a:xfrm>
              <a:off x="2544" y="2592"/>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4772" name="Line 112"/>
            <p:cNvSpPr>
              <a:spLocks noChangeShapeType="1"/>
            </p:cNvSpPr>
            <p:nvPr/>
          </p:nvSpPr>
          <p:spPr bwMode="auto">
            <a:xfrm>
              <a:off x="2736" y="259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73" name="Line 113"/>
            <p:cNvSpPr>
              <a:spLocks noChangeShapeType="1"/>
            </p:cNvSpPr>
            <p:nvPr/>
          </p:nvSpPr>
          <p:spPr bwMode="auto">
            <a:xfrm flipH="1">
              <a:off x="2640" y="268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74" name="Line 114"/>
            <p:cNvSpPr>
              <a:spLocks noChangeShapeType="1"/>
            </p:cNvSpPr>
            <p:nvPr/>
          </p:nvSpPr>
          <p:spPr bwMode="auto">
            <a:xfrm>
              <a:off x="2736" y="268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75" name="Line 115"/>
            <p:cNvSpPr>
              <a:spLocks noChangeShapeType="1"/>
            </p:cNvSpPr>
            <p:nvPr/>
          </p:nvSpPr>
          <p:spPr bwMode="auto">
            <a:xfrm>
              <a:off x="2832" y="278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76" name="Line 116"/>
            <p:cNvSpPr>
              <a:spLocks noChangeShapeType="1"/>
            </p:cNvSpPr>
            <p:nvPr/>
          </p:nvSpPr>
          <p:spPr bwMode="auto">
            <a:xfrm flipH="1">
              <a:off x="2736" y="2880"/>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nvGrpSpPr>
          <p:cNvPr id="24588" name="Group 147"/>
          <p:cNvGrpSpPr>
            <a:grpSpLocks/>
          </p:cNvGrpSpPr>
          <p:nvPr/>
        </p:nvGrpSpPr>
        <p:grpSpPr bwMode="auto">
          <a:xfrm>
            <a:off x="5638800" y="4343400"/>
            <a:ext cx="762000" cy="762000"/>
            <a:chOff x="2496" y="2544"/>
            <a:chExt cx="480" cy="480"/>
          </a:xfrm>
        </p:grpSpPr>
        <p:sp>
          <p:nvSpPr>
            <p:cNvPr id="24763" name="Oval 148"/>
            <p:cNvSpPr>
              <a:spLocks noChangeArrowheads="1"/>
            </p:cNvSpPr>
            <p:nvPr/>
          </p:nvSpPr>
          <p:spPr bwMode="auto">
            <a:xfrm>
              <a:off x="2496" y="2544"/>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764" name="Freeform 149"/>
            <p:cNvSpPr>
              <a:spLocks/>
            </p:cNvSpPr>
            <p:nvPr/>
          </p:nvSpPr>
          <p:spPr bwMode="auto">
            <a:xfrm>
              <a:off x="2544" y="2592"/>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4765" name="Line 150"/>
            <p:cNvSpPr>
              <a:spLocks noChangeShapeType="1"/>
            </p:cNvSpPr>
            <p:nvPr/>
          </p:nvSpPr>
          <p:spPr bwMode="auto">
            <a:xfrm>
              <a:off x="2736" y="259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66" name="Line 151"/>
            <p:cNvSpPr>
              <a:spLocks noChangeShapeType="1"/>
            </p:cNvSpPr>
            <p:nvPr/>
          </p:nvSpPr>
          <p:spPr bwMode="auto">
            <a:xfrm flipH="1">
              <a:off x="2640" y="268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67" name="Line 152"/>
            <p:cNvSpPr>
              <a:spLocks noChangeShapeType="1"/>
            </p:cNvSpPr>
            <p:nvPr/>
          </p:nvSpPr>
          <p:spPr bwMode="auto">
            <a:xfrm>
              <a:off x="2736" y="268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68" name="Line 153"/>
            <p:cNvSpPr>
              <a:spLocks noChangeShapeType="1"/>
            </p:cNvSpPr>
            <p:nvPr/>
          </p:nvSpPr>
          <p:spPr bwMode="auto">
            <a:xfrm>
              <a:off x="2832" y="278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69" name="Line 154"/>
            <p:cNvSpPr>
              <a:spLocks noChangeShapeType="1"/>
            </p:cNvSpPr>
            <p:nvPr/>
          </p:nvSpPr>
          <p:spPr bwMode="auto">
            <a:xfrm flipH="1">
              <a:off x="2736" y="2880"/>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nvGrpSpPr>
          <p:cNvPr id="24589" name="Group 155"/>
          <p:cNvGrpSpPr>
            <a:grpSpLocks/>
          </p:cNvGrpSpPr>
          <p:nvPr/>
        </p:nvGrpSpPr>
        <p:grpSpPr bwMode="auto">
          <a:xfrm>
            <a:off x="6172200" y="4267200"/>
            <a:ext cx="762000" cy="762000"/>
            <a:chOff x="2496" y="2544"/>
            <a:chExt cx="480" cy="480"/>
          </a:xfrm>
        </p:grpSpPr>
        <p:sp>
          <p:nvSpPr>
            <p:cNvPr id="24756" name="Oval 156"/>
            <p:cNvSpPr>
              <a:spLocks noChangeArrowheads="1"/>
            </p:cNvSpPr>
            <p:nvPr/>
          </p:nvSpPr>
          <p:spPr bwMode="auto">
            <a:xfrm>
              <a:off x="2496" y="2544"/>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757" name="Freeform 157"/>
            <p:cNvSpPr>
              <a:spLocks/>
            </p:cNvSpPr>
            <p:nvPr/>
          </p:nvSpPr>
          <p:spPr bwMode="auto">
            <a:xfrm>
              <a:off x="2544" y="2592"/>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4758" name="Line 158"/>
            <p:cNvSpPr>
              <a:spLocks noChangeShapeType="1"/>
            </p:cNvSpPr>
            <p:nvPr/>
          </p:nvSpPr>
          <p:spPr bwMode="auto">
            <a:xfrm>
              <a:off x="2736" y="259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59" name="Line 159"/>
            <p:cNvSpPr>
              <a:spLocks noChangeShapeType="1"/>
            </p:cNvSpPr>
            <p:nvPr/>
          </p:nvSpPr>
          <p:spPr bwMode="auto">
            <a:xfrm flipH="1">
              <a:off x="2640" y="268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60" name="Line 160"/>
            <p:cNvSpPr>
              <a:spLocks noChangeShapeType="1"/>
            </p:cNvSpPr>
            <p:nvPr/>
          </p:nvSpPr>
          <p:spPr bwMode="auto">
            <a:xfrm>
              <a:off x="2736" y="268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61" name="Line 161"/>
            <p:cNvSpPr>
              <a:spLocks noChangeShapeType="1"/>
            </p:cNvSpPr>
            <p:nvPr/>
          </p:nvSpPr>
          <p:spPr bwMode="auto">
            <a:xfrm>
              <a:off x="2832" y="278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62" name="Line 162"/>
            <p:cNvSpPr>
              <a:spLocks noChangeShapeType="1"/>
            </p:cNvSpPr>
            <p:nvPr/>
          </p:nvSpPr>
          <p:spPr bwMode="auto">
            <a:xfrm flipH="1">
              <a:off x="2736" y="2880"/>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nvGrpSpPr>
          <p:cNvPr id="24590" name="Group 163"/>
          <p:cNvGrpSpPr>
            <a:grpSpLocks/>
          </p:cNvGrpSpPr>
          <p:nvPr/>
        </p:nvGrpSpPr>
        <p:grpSpPr bwMode="auto">
          <a:xfrm>
            <a:off x="5791200" y="4648200"/>
            <a:ext cx="762000" cy="762000"/>
            <a:chOff x="2496" y="3216"/>
            <a:chExt cx="480" cy="480"/>
          </a:xfrm>
        </p:grpSpPr>
        <p:sp>
          <p:nvSpPr>
            <p:cNvPr id="24750" name="Oval 164"/>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51" name="Group 165"/>
            <p:cNvGrpSpPr>
              <a:grpSpLocks/>
            </p:cNvGrpSpPr>
            <p:nvPr/>
          </p:nvGrpSpPr>
          <p:grpSpPr bwMode="auto">
            <a:xfrm>
              <a:off x="2544" y="3264"/>
              <a:ext cx="384" cy="384"/>
              <a:chOff x="1488" y="3264"/>
              <a:chExt cx="384" cy="384"/>
            </a:xfrm>
          </p:grpSpPr>
          <p:sp>
            <p:nvSpPr>
              <p:cNvPr id="24752" name="Freeform 166"/>
              <p:cNvSpPr>
                <a:spLocks/>
              </p:cNvSpPr>
              <p:nvPr/>
            </p:nvSpPr>
            <p:spPr bwMode="auto">
              <a:xfrm>
                <a:off x="1488" y="3264"/>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4753" name="Line 167"/>
              <p:cNvSpPr>
                <a:spLocks noChangeShapeType="1"/>
              </p:cNvSpPr>
              <p:nvPr/>
            </p:nvSpPr>
            <p:spPr bwMode="auto">
              <a:xfrm>
                <a:off x="1680" y="33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54" name="Line 168"/>
              <p:cNvSpPr>
                <a:spLocks noChangeShapeType="1"/>
              </p:cNvSpPr>
              <p:nvPr/>
            </p:nvSpPr>
            <p:spPr bwMode="auto">
              <a:xfrm flipH="1">
                <a:off x="1584"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55" name="Line 169"/>
              <p:cNvSpPr>
                <a:spLocks noChangeShapeType="1"/>
              </p:cNvSpPr>
              <p:nvPr/>
            </p:nvSpPr>
            <p:spPr bwMode="auto">
              <a:xfrm>
                <a:off x="1680"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grpSp>
        <p:nvGrpSpPr>
          <p:cNvPr id="24591" name="Group 170"/>
          <p:cNvGrpSpPr>
            <a:grpSpLocks/>
          </p:cNvGrpSpPr>
          <p:nvPr/>
        </p:nvGrpSpPr>
        <p:grpSpPr bwMode="auto">
          <a:xfrm>
            <a:off x="5943600" y="4876800"/>
            <a:ext cx="762000" cy="762000"/>
            <a:chOff x="2496" y="3216"/>
            <a:chExt cx="480" cy="480"/>
          </a:xfrm>
        </p:grpSpPr>
        <p:sp>
          <p:nvSpPr>
            <p:cNvPr id="24744" name="Oval 171"/>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45" name="Group 172"/>
            <p:cNvGrpSpPr>
              <a:grpSpLocks/>
            </p:cNvGrpSpPr>
            <p:nvPr/>
          </p:nvGrpSpPr>
          <p:grpSpPr bwMode="auto">
            <a:xfrm>
              <a:off x="2544" y="3264"/>
              <a:ext cx="384" cy="384"/>
              <a:chOff x="1488" y="3264"/>
              <a:chExt cx="384" cy="384"/>
            </a:xfrm>
          </p:grpSpPr>
          <p:sp>
            <p:nvSpPr>
              <p:cNvPr id="24746" name="Freeform 173"/>
              <p:cNvSpPr>
                <a:spLocks/>
              </p:cNvSpPr>
              <p:nvPr/>
            </p:nvSpPr>
            <p:spPr bwMode="auto">
              <a:xfrm>
                <a:off x="1488" y="3264"/>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4747" name="Line 174"/>
              <p:cNvSpPr>
                <a:spLocks noChangeShapeType="1"/>
              </p:cNvSpPr>
              <p:nvPr/>
            </p:nvSpPr>
            <p:spPr bwMode="auto">
              <a:xfrm>
                <a:off x="1680" y="33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48" name="Line 175"/>
              <p:cNvSpPr>
                <a:spLocks noChangeShapeType="1"/>
              </p:cNvSpPr>
              <p:nvPr/>
            </p:nvSpPr>
            <p:spPr bwMode="auto">
              <a:xfrm flipH="1">
                <a:off x="1584"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49" name="Line 176"/>
              <p:cNvSpPr>
                <a:spLocks noChangeShapeType="1"/>
              </p:cNvSpPr>
              <p:nvPr/>
            </p:nvSpPr>
            <p:spPr bwMode="auto">
              <a:xfrm>
                <a:off x="1680"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grpSp>
        <p:nvGrpSpPr>
          <p:cNvPr id="15" name="Group 177"/>
          <p:cNvGrpSpPr>
            <a:grpSpLocks/>
          </p:cNvGrpSpPr>
          <p:nvPr/>
        </p:nvGrpSpPr>
        <p:grpSpPr bwMode="auto">
          <a:xfrm>
            <a:off x="6553200" y="4648200"/>
            <a:ext cx="762000" cy="762000"/>
            <a:chOff x="2496" y="3216"/>
            <a:chExt cx="480" cy="480"/>
          </a:xfrm>
        </p:grpSpPr>
        <p:sp>
          <p:nvSpPr>
            <p:cNvPr id="24738" name="Oval 178"/>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39" name="Group 179"/>
            <p:cNvGrpSpPr>
              <a:grpSpLocks/>
            </p:cNvGrpSpPr>
            <p:nvPr/>
          </p:nvGrpSpPr>
          <p:grpSpPr bwMode="auto">
            <a:xfrm>
              <a:off x="2544" y="3264"/>
              <a:ext cx="384" cy="384"/>
              <a:chOff x="1488" y="3264"/>
              <a:chExt cx="384" cy="384"/>
            </a:xfrm>
          </p:grpSpPr>
          <p:sp>
            <p:nvSpPr>
              <p:cNvPr id="24740" name="Freeform 180"/>
              <p:cNvSpPr>
                <a:spLocks/>
              </p:cNvSpPr>
              <p:nvPr/>
            </p:nvSpPr>
            <p:spPr bwMode="auto">
              <a:xfrm>
                <a:off x="1488" y="3264"/>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endParaRPr lang="en-US">
                  <a:latin typeface="Candara" panose="020E0502030303020204" pitchFamily="34" charset="0"/>
                </a:endParaRPr>
              </a:p>
            </p:txBody>
          </p:sp>
          <p:sp>
            <p:nvSpPr>
              <p:cNvPr id="24741" name="Line 181"/>
              <p:cNvSpPr>
                <a:spLocks noChangeShapeType="1"/>
              </p:cNvSpPr>
              <p:nvPr/>
            </p:nvSpPr>
            <p:spPr bwMode="auto">
              <a:xfrm>
                <a:off x="1680" y="33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42" name="Line 182"/>
              <p:cNvSpPr>
                <a:spLocks noChangeShapeType="1"/>
              </p:cNvSpPr>
              <p:nvPr/>
            </p:nvSpPr>
            <p:spPr bwMode="auto">
              <a:xfrm flipH="1">
                <a:off x="1584"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743" name="Line 183"/>
              <p:cNvSpPr>
                <a:spLocks noChangeShapeType="1"/>
              </p:cNvSpPr>
              <p:nvPr/>
            </p:nvSpPr>
            <p:spPr bwMode="auto">
              <a:xfrm>
                <a:off x="1680" y="34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grpSp>
        <p:nvGrpSpPr>
          <p:cNvPr id="24593" name="Group 201"/>
          <p:cNvGrpSpPr>
            <a:grpSpLocks/>
          </p:cNvGrpSpPr>
          <p:nvPr/>
        </p:nvGrpSpPr>
        <p:grpSpPr bwMode="auto">
          <a:xfrm>
            <a:off x="2971800" y="4419600"/>
            <a:ext cx="762000" cy="762000"/>
            <a:chOff x="2592" y="1728"/>
            <a:chExt cx="480" cy="480"/>
          </a:xfrm>
        </p:grpSpPr>
        <p:sp>
          <p:nvSpPr>
            <p:cNvPr id="24726" name="Oval 202"/>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27" name="Group 203"/>
            <p:cNvGrpSpPr>
              <a:grpSpLocks/>
            </p:cNvGrpSpPr>
            <p:nvPr/>
          </p:nvGrpSpPr>
          <p:grpSpPr bwMode="auto">
            <a:xfrm>
              <a:off x="2688" y="1824"/>
              <a:ext cx="266" cy="288"/>
              <a:chOff x="3744" y="816"/>
              <a:chExt cx="576" cy="624"/>
            </a:xfrm>
          </p:grpSpPr>
          <p:sp>
            <p:nvSpPr>
              <p:cNvPr id="24728" name="Rectangle 204"/>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29" name="AutoShape 205"/>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30" name="AutoShape 206"/>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31" name="AutoShape 207"/>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32" name="AutoShape 208"/>
              <p:cNvCxnSpPr>
                <a:cxnSpLocks noChangeShapeType="1"/>
                <a:stCxn id="24729" idx="1"/>
                <a:endCxn id="24730"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733" name="AutoShape 209"/>
              <p:cNvCxnSpPr>
                <a:cxnSpLocks noChangeShapeType="1"/>
                <a:stCxn id="24729" idx="3"/>
                <a:endCxn id="24731" idx="0"/>
              </p:cNvCxnSpPr>
              <p:nvPr/>
            </p:nvCxnSpPr>
            <p:spPr bwMode="auto">
              <a:xfrm>
                <a:off x="4128" y="1080"/>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734" name="AutoShape 210"/>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35" name="AutoShape 211"/>
              <p:cNvCxnSpPr>
                <a:cxnSpLocks noChangeShapeType="1"/>
                <a:stCxn id="24734" idx="2"/>
                <a:endCxn id="24729" idx="0"/>
              </p:cNvCxnSpPr>
              <p:nvPr/>
            </p:nvCxnSpPr>
            <p:spPr bwMode="auto">
              <a:xfrm rot="5400000">
                <a:off x="3984" y="960"/>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736" name="AutoShape 212"/>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37" name="AutoShape 213"/>
              <p:cNvCxnSpPr>
                <a:cxnSpLocks noChangeShapeType="1"/>
                <a:stCxn id="24730" idx="2"/>
                <a:endCxn id="24736" idx="0"/>
              </p:cNvCxnSpPr>
              <p:nvPr/>
            </p:nvCxnSpPr>
            <p:spPr bwMode="auto">
              <a:xfrm>
                <a:off x="3888" y="1248"/>
                <a:ext cx="0" cy="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grpSp>
        <p:nvGrpSpPr>
          <p:cNvPr id="24594" name="Group 214"/>
          <p:cNvGrpSpPr>
            <a:grpSpLocks/>
          </p:cNvGrpSpPr>
          <p:nvPr/>
        </p:nvGrpSpPr>
        <p:grpSpPr bwMode="auto">
          <a:xfrm>
            <a:off x="3505200" y="4191000"/>
            <a:ext cx="762000" cy="762000"/>
            <a:chOff x="2592" y="1728"/>
            <a:chExt cx="480" cy="480"/>
          </a:xfrm>
        </p:grpSpPr>
        <p:sp>
          <p:nvSpPr>
            <p:cNvPr id="24714" name="Oval 215"/>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15" name="Group 216"/>
            <p:cNvGrpSpPr>
              <a:grpSpLocks/>
            </p:cNvGrpSpPr>
            <p:nvPr/>
          </p:nvGrpSpPr>
          <p:grpSpPr bwMode="auto">
            <a:xfrm>
              <a:off x="2688" y="1824"/>
              <a:ext cx="266" cy="288"/>
              <a:chOff x="3744" y="816"/>
              <a:chExt cx="576" cy="624"/>
            </a:xfrm>
          </p:grpSpPr>
          <p:sp>
            <p:nvSpPr>
              <p:cNvPr id="24716" name="Rectangle 217"/>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17" name="AutoShape 218"/>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18" name="AutoShape 219"/>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19" name="AutoShape 220"/>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20" name="AutoShape 221"/>
              <p:cNvCxnSpPr>
                <a:cxnSpLocks noChangeShapeType="1"/>
                <a:stCxn id="24717" idx="1"/>
                <a:endCxn id="24718"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721" name="AutoShape 222"/>
              <p:cNvCxnSpPr>
                <a:cxnSpLocks noChangeShapeType="1"/>
                <a:stCxn id="24717" idx="3"/>
                <a:endCxn id="24719" idx="0"/>
              </p:cNvCxnSpPr>
              <p:nvPr/>
            </p:nvCxnSpPr>
            <p:spPr bwMode="auto">
              <a:xfrm>
                <a:off x="4128" y="1080"/>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722" name="AutoShape 223"/>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23" name="AutoShape 224"/>
              <p:cNvCxnSpPr>
                <a:cxnSpLocks noChangeShapeType="1"/>
                <a:stCxn id="24722" idx="2"/>
                <a:endCxn id="24717" idx="0"/>
              </p:cNvCxnSpPr>
              <p:nvPr/>
            </p:nvCxnSpPr>
            <p:spPr bwMode="auto">
              <a:xfrm rot="5400000">
                <a:off x="3984" y="960"/>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724" name="AutoShape 225"/>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25" name="AutoShape 226"/>
              <p:cNvCxnSpPr>
                <a:cxnSpLocks noChangeShapeType="1"/>
                <a:stCxn id="24718" idx="2"/>
                <a:endCxn id="24724" idx="0"/>
              </p:cNvCxnSpPr>
              <p:nvPr/>
            </p:nvCxnSpPr>
            <p:spPr bwMode="auto">
              <a:xfrm>
                <a:off x="3888" y="1248"/>
                <a:ext cx="0" cy="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grpSp>
        <p:nvGrpSpPr>
          <p:cNvPr id="24595" name="Group 227"/>
          <p:cNvGrpSpPr>
            <a:grpSpLocks/>
          </p:cNvGrpSpPr>
          <p:nvPr/>
        </p:nvGrpSpPr>
        <p:grpSpPr bwMode="auto">
          <a:xfrm>
            <a:off x="2971800" y="4648200"/>
            <a:ext cx="762000" cy="762000"/>
            <a:chOff x="2688" y="1056"/>
            <a:chExt cx="480" cy="480"/>
          </a:xfrm>
        </p:grpSpPr>
        <p:sp>
          <p:nvSpPr>
            <p:cNvPr id="24704" name="Oval 228"/>
            <p:cNvSpPr>
              <a:spLocks noChangeArrowheads="1"/>
            </p:cNvSpPr>
            <p:nvPr/>
          </p:nvSpPr>
          <p:spPr bwMode="auto">
            <a:xfrm>
              <a:off x="2688" y="105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705" name="Group 229"/>
            <p:cNvGrpSpPr>
              <a:grpSpLocks/>
            </p:cNvGrpSpPr>
            <p:nvPr/>
          </p:nvGrpSpPr>
          <p:grpSpPr bwMode="auto">
            <a:xfrm>
              <a:off x="2784" y="1152"/>
              <a:ext cx="288" cy="288"/>
              <a:chOff x="528" y="1008"/>
              <a:chExt cx="576" cy="576"/>
            </a:xfrm>
          </p:grpSpPr>
          <p:sp>
            <p:nvSpPr>
              <p:cNvPr id="24706" name="Rectangle 230"/>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07" name="AutoShape 231"/>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08" name="AutoShape 232"/>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709" name="AutoShape 233"/>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10" name="AutoShape 234"/>
              <p:cNvCxnSpPr>
                <a:cxnSpLocks noChangeShapeType="1"/>
                <a:stCxn id="24707" idx="1"/>
                <a:endCxn id="24708"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711" name="AutoShape 235"/>
              <p:cNvCxnSpPr>
                <a:cxnSpLocks noChangeShapeType="1"/>
                <a:stCxn id="24707" idx="3"/>
                <a:endCxn id="24709" idx="0"/>
              </p:cNvCxnSpPr>
              <p:nvPr/>
            </p:nvCxnSpPr>
            <p:spPr bwMode="auto">
              <a:xfrm>
                <a:off x="91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712" name="AutoShape 236"/>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13" name="AutoShape 237"/>
              <p:cNvCxnSpPr>
                <a:cxnSpLocks noChangeShapeType="1"/>
                <a:stCxn id="24712" idx="2"/>
                <a:endCxn id="24707" idx="0"/>
              </p:cNvCxnSpPr>
              <p:nvPr/>
            </p:nvCxnSpPr>
            <p:spPr bwMode="auto">
              <a:xfrm rot="5400000">
                <a:off x="768" y="1152"/>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grpSp>
        <p:nvGrpSpPr>
          <p:cNvPr id="23" name="Group 238"/>
          <p:cNvGrpSpPr>
            <a:grpSpLocks/>
          </p:cNvGrpSpPr>
          <p:nvPr/>
        </p:nvGrpSpPr>
        <p:grpSpPr bwMode="auto">
          <a:xfrm>
            <a:off x="3581400" y="4419600"/>
            <a:ext cx="762000" cy="762000"/>
            <a:chOff x="2688" y="1056"/>
            <a:chExt cx="480" cy="480"/>
          </a:xfrm>
        </p:grpSpPr>
        <p:sp>
          <p:nvSpPr>
            <p:cNvPr id="24694" name="Oval 239"/>
            <p:cNvSpPr>
              <a:spLocks noChangeArrowheads="1"/>
            </p:cNvSpPr>
            <p:nvPr/>
          </p:nvSpPr>
          <p:spPr bwMode="auto">
            <a:xfrm>
              <a:off x="2688" y="105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695" name="Group 240"/>
            <p:cNvGrpSpPr>
              <a:grpSpLocks/>
            </p:cNvGrpSpPr>
            <p:nvPr/>
          </p:nvGrpSpPr>
          <p:grpSpPr bwMode="auto">
            <a:xfrm>
              <a:off x="2784" y="1152"/>
              <a:ext cx="288" cy="288"/>
              <a:chOff x="528" y="1008"/>
              <a:chExt cx="576" cy="576"/>
            </a:xfrm>
          </p:grpSpPr>
          <p:sp>
            <p:nvSpPr>
              <p:cNvPr id="24696" name="Rectangle 241"/>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697" name="AutoShape 242"/>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698" name="AutoShape 243"/>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699" name="AutoShape 244"/>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00" name="AutoShape 245"/>
              <p:cNvCxnSpPr>
                <a:cxnSpLocks noChangeShapeType="1"/>
                <a:stCxn id="24697" idx="1"/>
                <a:endCxn id="24698"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701" name="AutoShape 246"/>
              <p:cNvCxnSpPr>
                <a:cxnSpLocks noChangeShapeType="1"/>
                <a:stCxn id="24697" idx="3"/>
                <a:endCxn id="24699" idx="0"/>
              </p:cNvCxnSpPr>
              <p:nvPr/>
            </p:nvCxnSpPr>
            <p:spPr bwMode="auto">
              <a:xfrm>
                <a:off x="912" y="1272"/>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702" name="AutoShape 247"/>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703" name="AutoShape 248"/>
              <p:cNvCxnSpPr>
                <a:cxnSpLocks noChangeShapeType="1"/>
                <a:stCxn id="24702" idx="2"/>
                <a:endCxn id="24697" idx="0"/>
              </p:cNvCxnSpPr>
              <p:nvPr/>
            </p:nvCxnSpPr>
            <p:spPr bwMode="auto">
              <a:xfrm rot="5400000">
                <a:off x="768" y="1152"/>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grpSp>
        <p:nvGrpSpPr>
          <p:cNvPr id="25" name="Group 188"/>
          <p:cNvGrpSpPr>
            <a:grpSpLocks/>
          </p:cNvGrpSpPr>
          <p:nvPr/>
        </p:nvGrpSpPr>
        <p:grpSpPr bwMode="auto">
          <a:xfrm>
            <a:off x="2667000" y="4114800"/>
            <a:ext cx="762000" cy="762000"/>
            <a:chOff x="2592" y="1728"/>
            <a:chExt cx="480" cy="480"/>
          </a:xfrm>
        </p:grpSpPr>
        <p:sp>
          <p:nvSpPr>
            <p:cNvPr id="24682" name="Oval 189"/>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grpSp>
          <p:nvGrpSpPr>
            <p:cNvPr id="24683" name="Group 190"/>
            <p:cNvGrpSpPr>
              <a:grpSpLocks/>
            </p:cNvGrpSpPr>
            <p:nvPr/>
          </p:nvGrpSpPr>
          <p:grpSpPr bwMode="auto">
            <a:xfrm>
              <a:off x="2688" y="1824"/>
              <a:ext cx="266" cy="288"/>
              <a:chOff x="3744" y="816"/>
              <a:chExt cx="576" cy="624"/>
            </a:xfrm>
          </p:grpSpPr>
          <p:sp>
            <p:nvSpPr>
              <p:cNvPr id="24684" name="Rectangle 191"/>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685" name="AutoShape 192"/>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686" name="AutoShape 193"/>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sp>
            <p:nvSpPr>
              <p:cNvPr id="24687" name="AutoShape 194"/>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688" name="AutoShape 195"/>
              <p:cNvCxnSpPr>
                <a:cxnSpLocks noChangeShapeType="1"/>
                <a:stCxn id="24685" idx="1"/>
                <a:endCxn id="24686"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689" name="AutoShape 196"/>
              <p:cNvCxnSpPr>
                <a:cxnSpLocks noChangeShapeType="1"/>
                <a:stCxn id="24685" idx="3"/>
                <a:endCxn id="24687" idx="0"/>
              </p:cNvCxnSpPr>
              <p:nvPr/>
            </p:nvCxnSpPr>
            <p:spPr bwMode="auto">
              <a:xfrm>
                <a:off x="4128" y="1080"/>
                <a:ext cx="48" cy="16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690" name="AutoShape 197"/>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691" name="AutoShape 198"/>
              <p:cNvCxnSpPr>
                <a:cxnSpLocks noChangeShapeType="1"/>
                <a:stCxn id="24690" idx="2"/>
                <a:endCxn id="24685" idx="0"/>
              </p:cNvCxnSpPr>
              <p:nvPr/>
            </p:nvCxnSpPr>
            <p:spPr bwMode="auto">
              <a:xfrm rot="5400000">
                <a:off x="3984" y="960"/>
                <a:ext cx="9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692" name="AutoShape 199"/>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US">
                  <a:latin typeface="Candara" panose="020E0502030303020204" pitchFamily="34" charset="0"/>
                </a:endParaRPr>
              </a:p>
            </p:txBody>
          </p:sp>
          <p:cxnSp>
            <p:nvCxnSpPr>
              <p:cNvPr id="24693" name="AutoShape 200"/>
              <p:cNvCxnSpPr>
                <a:cxnSpLocks noChangeShapeType="1"/>
                <a:stCxn id="24686" idx="2"/>
                <a:endCxn id="24692" idx="0"/>
              </p:cNvCxnSpPr>
              <p:nvPr/>
            </p:nvCxnSpPr>
            <p:spPr bwMode="auto">
              <a:xfrm>
                <a:off x="3888" y="1248"/>
                <a:ext cx="0" cy="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sp>
        <p:nvSpPr>
          <p:cNvPr id="24598" name="Rectangle 256"/>
          <p:cNvSpPr>
            <a:spLocks noChangeArrowheads="1"/>
          </p:cNvSpPr>
          <p:nvPr/>
        </p:nvSpPr>
        <p:spPr bwMode="auto">
          <a:xfrm>
            <a:off x="8001000" y="4114800"/>
            <a:ext cx="2362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Candara" panose="020E0502030303020204" pitchFamily="34" charset="0"/>
            </a:endParaRPr>
          </a:p>
        </p:txBody>
      </p:sp>
      <p:sp>
        <p:nvSpPr>
          <p:cNvPr id="24599" name="Text Box 257"/>
          <p:cNvSpPr txBox="1">
            <a:spLocks noChangeArrowheads="1"/>
          </p:cNvSpPr>
          <p:nvPr/>
        </p:nvSpPr>
        <p:spPr bwMode="auto">
          <a:xfrm>
            <a:off x="8064500" y="5530850"/>
            <a:ext cx="20024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Organization Z: </a:t>
            </a:r>
          </a:p>
          <a:p>
            <a:r>
              <a:rPr lang="en-US" b="0">
                <a:latin typeface="Candara" panose="020E0502030303020204" pitchFamily="34" charset="0"/>
              </a:rPr>
              <a:t>Component library</a:t>
            </a:r>
          </a:p>
        </p:txBody>
      </p:sp>
      <p:grpSp>
        <p:nvGrpSpPr>
          <p:cNvPr id="24600" name="Group 312"/>
          <p:cNvGrpSpPr>
            <a:grpSpLocks/>
          </p:cNvGrpSpPr>
          <p:nvPr/>
        </p:nvGrpSpPr>
        <p:grpSpPr bwMode="auto">
          <a:xfrm>
            <a:off x="8077200" y="4191000"/>
            <a:ext cx="762000" cy="762000"/>
            <a:chOff x="2832" y="1728"/>
            <a:chExt cx="480" cy="480"/>
          </a:xfrm>
        </p:grpSpPr>
        <p:sp>
          <p:nvSpPr>
            <p:cNvPr id="24675" name="Oval 304"/>
            <p:cNvSpPr>
              <a:spLocks noChangeArrowheads="1"/>
            </p:cNvSpPr>
            <p:nvPr/>
          </p:nvSpPr>
          <p:spPr bwMode="auto">
            <a:xfrm>
              <a:off x="283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76" name="Oval 305"/>
            <p:cNvSpPr>
              <a:spLocks noChangeArrowheads="1"/>
            </p:cNvSpPr>
            <p:nvPr/>
          </p:nvSpPr>
          <p:spPr bwMode="auto">
            <a:xfrm>
              <a:off x="2880" y="1776"/>
              <a:ext cx="384" cy="384"/>
            </a:xfrm>
            <a:prstGeom prst="ellipse">
              <a:avLst/>
            </a:prstGeom>
            <a:solidFill>
              <a:srgbClr val="CCECFF"/>
            </a:solidFill>
            <a:ln w="9525">
              <a:solidFill>
                <a:schemeClr val="tx1"/>
              </a:solidFill>
              <a:round/>
              <a:headEnd/>
              <a:tailEnd/>
            </a:ln>
          </p:spPr>
          <p:txBody>
            <a:bodyPr wrap="none" anchor="ctr"/>
            <a:lstStyle/>
            <a:p>
              <a:pPr eaLnBrk="0" hangingPunct="0"/>
              <a:endParaRPr lang="en-US">
                <a:latin typeface="Candara" panose="020E0502030303020204" pitchFamily="34" charset="0"/>
              </a:endParaRPr>
            </a:p>
          </p:txBody>
        </p:sp>
        <p:sp>
          <p:nvSpPr>
            <p:cNvPr id="24677" name="Line 277"/>
            <p:cNvSpPr>
              <a:spLocks noChangeShapeType="1"/>
            </p:cNvSpPr>
            <p:nvPr/>
          </p:nvSpPr>
          <p:spPr bwMode="auto">
            <a:xfrm>
              <a:off x="3072" y="182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78" name="Line 278"/>
            <p:cNvSpPr>
              <a:spLocks noChangeShapeType="1"/>
            </p:cNvSpPr>
            <p:nvPr/>
          </p:nvSpPr>
          <p:spPr bwMode="auto">
            <a:xfrm flipH="1">
              <a:off x="2976"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79" name="Line 279"/>
            <p:cNvSpPr>
              <a:spLocks noChangeShapeType="1"/>
            </p:cNvSpPr>
            <p:nvPr/>
          </p:nvSpPr>
          <p:spPr bwMode="auto">
            <a:xfrm>
              <a:off x="3072" y="19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80" name="Line 280"/>
            <p:cNvSpPr>
              <a:spLocks noChangeShapeType="1"/>
            </p:cNvSpPr>
            <p:nvPr/>
          </p:nvSpPr>
          <p:spPr bwMode="auto">
            <a:xfrm>
              <a:off x="3120" y="196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81" name="Line 281"/>
            <p:cNvSpPr>
              <a:spLocks noChangeShapeType="1"/>
            </p:cNvSpPr>
            <p:nvPr/>
          </p:nvSpPr>
          <p:spPr bwMode="auto">
            <a:xfrm flipH="1">
              <a:off x="3072" y="206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nvGrpSpPr>
          <p:cNvPr id="24601" name="Group 311"/>
          <p:cNvGrpSpPr>
            <a:grpSpLocks/>
          </p:cNvGrpSpPr>
          <p:nvPr/>
        </p:nvGrpSpPr>
        <p:grpSpPr bwMode="auto">
          <a:xfrm>
            <a:off x="9372600" y="4800600"/>
            <a:ext cx="762000" cy="762000"/>
            <a:chOff x="2208" y="1728"/>
            <a:chExt cx="480" cy="480"/>
          </a:xfrm>
        </p:grpSpPr>
        <p:grpSp>
          <p:nvGrpSpPr>
            <p:cNvPr id="24668" name="Group 309"/>
            <p:cNvGrpSpPr>
              <a:grpSpLocks/>
            </p:cNvGrpSpPr>
            <p:nvPr/>
          </p:nvGrpSpPr>
          <p:grpSpPr bwMode="auto">
            <a:xfrm>
              <a:off x="2208" y="1728"/>
              <a:ext cx="480" cy="480"/>
              <a:chOff x="2208" y="1728"/>
              <a:chExt cx="480" cy="480"/>
            </a:xfrm>
          </p:grpSpPr>
          <p:sp>
            <p:nvSpPr>
              <p:cNvPr id="24670" name="Oval 290"/>
              <p:cNvSpPr>
                <a:spLocks noChangeArrowheads="1"/>
              </p:cNvSpPr>
              <p:nvPr/>
            </p:nvSpPr>
            <p:spPr bwMode="auto">
              <a:xfrm>
                <a:off x="2208"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71" name="Oval 303"/>
              <p:cNvSpPr>
                <a:spLocks noChangeArrowheads="1"/>
              </p:cNvSpPr>
              <p:nvPr/>
            </p:nvSpPr>
            <p:spPr bwMode="auto">
              <a:xfrm>
                <a:off x="2256" y="1776"/>
                <a:ext cx="384" cy="384"/>
              </a:xfrm>
              <a:prstGeom prst="ellipse">
                <a:avLst/>
              </a:prstGeom>
              <a:solidFill>
                <a:srgbClr val="CCECFF"/>
              </a:solidFill>
              <a:ln w="9525">
                <a:solidFill>
                  <a:schemeClr val="tx1"/>
                </a:solidFill>
                <a:round/>
                <a:headEnd/>
                <a:tailEnd/>
              </a:ln>
            </p:spPr>
            <p:txBody>
              <a:bodyPr wrap="none" anchor="ctr"/>
              <a:lstStyle/>
              <a:p>
                <a:pPr eaLnBrk="0" hangingPunct="0"/>
                <a:endParaRPr lang="en-US">
                  <a:latin typeface="Candara" panose="020E0502030303020204" pitchFamily="34" charset="0"/>
                </a:endParaRPr>
              </a:p>
            </p:txBody>
          </p:sp>
          <p:sp>
            <p:nvSpPr>
              <p:cNvPr id="24672" name="Line 293"/>
              <p:cNvSpPr>
                <a:spLocks noChangeShapeType="1"/>
              </p:cNvSpPr>
              <p:nvPr/>
            </p:nvSpPr>
            <p:spPr bwMode="auto">
              <a:xfrm>
                <a:off x="2448" y="18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73" name="Line 294"/>
              <p:cNvSpPr>
                <a:spLocks noChangeShapeType="1"/>
              </p:cNvSpPr>
              <p:nvPr/>
            </p:nvSpPr>
            <p:spPr bwMode="auto">
              <a:xfrm flipH="1">
                <a:off x="2352"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74" name="Line 295"/>
              <p:cNvSpPr>
                <a:spLocks noChangeShapeType="1"/>
              </p:cNvSpPr>
              <p:nvPr/>
            </p:nvSpPr>
            <p:spPr bwMode="auto">
              <a:xfrm>
                <a:off x="2448"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24669" name="Line 310"/>
            <p:cNvSpPr>
              <a:spLocks noChangeShapeType="1"/>
            </p:cNvSpPr>
            <p:nvPr/>
          </p:nvSpPr>
          <p:spPr bwMode="auto">
            <a:xfrm>
              <a:off x="2352" y="206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nvGrpSpPr>
          <p:cNvPr id="24602" name="Group 313"/>
          <p:cNvGrpSpPr>
            <a:grpSpLocks/>
          </p:cNvGrpSpPr>
          <p:nvPr/>
        </p:nvGrpSpPr>
        <p:grpSpPr bwMode="auto">
          <a:xfrm>
            <a:off x="8458200" y="4572000"/>
            <a:ext cx="762000" cy="762000"/>
            <a:chOff x="2832" y="1728"/>
            <a:chExt cx="480" cy="480"/>
          </a:xfrm>
        </p:grpSpPr>
        <p:sp>
          <p:nvSpPr>
            <p:cNvPr id="24661" name="Oval 314"/>
            <p:cNvSpPr>
              <a:spLocks noChangeArrowheads="1"/>
            </p:cNvSpPr>
            <p:nvPr/>
          </p:nvSpPr>
          <p:spPr bwMode="auto">
            <a:xfrm>
              <a:off x="283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62" name="Oval 315"/>
            <p:cNvSpPr>
              <a:spLocks noChangeArrowheads="1"/>
            </p:cNvSpPr>
            <p:nvPr/>
          </p:nvSpPr>
          <p:spPr bwMode="auto">
            <a:xfrm>
              <a:off x="2880" y="1776"/>
              <a:ext cx="384" cy="384"/>
            </a:xfrm>
            <a:prstGeom prst="ellipse">
              <a:avLst/>
            </a:prstGeom>
            <a:solidFill>
              <a:srgbClr val="CCECFF"/>
            </a:solidFill>
            <a:ln w="9525">
              <a:solidFill>
                <a:schemeClr val="tx1"/>
              </a:solidFill>
              <a:round/>
              <a:headEnd/>
              <a:tailEnd/>
            </a:ln>
          </p:spPr>
          <p:txBody>
            <a:bodyPr wrap="none" anchor="ctr"/>
            <a:lstStyle/>
            <a:p>
              <a:pPr eaLnBrk="0" hangingPunct="0"/>
              <a:endParaRPr lang="en-US">
                <a:latin typeface="Candara" panose="020E0502030303020204" pitchFamily="34" charset="0"/>
              </a:endParaRPr>
            </a:p>
          </p:txBody>
        </p:sp>
        <p:sp>
          <p:nvSpPr>
            <p:cNvPr id="24663" name="Line 316"/>
            <p:cNvSpPr>
              <a:spLocks noChangeShapeType="1"/>
            </p:cNvSpPr>
            <p:nvPr/>
          </p:nvSpPr>
          <p:spPr bwMode="auto">
            <a:xfrm>
              <a:off x="3072" y="182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64" name="Line 317"/>
            <p:cNvSpPr>
              <a:spLocks noChangeShapeType="1"/>
            </p:cNvSpPr>
            <p:nvPr/>
          </p:nvSpPr>
          <p:spPr bwMode="auto">
            <a:xfrm flipH="1">
              <a:off x="2976"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65" name="Line 318"/>
            <p:cNvSpPr>
              <a:spLocks noChangeShapeType="1"/>
            </p:cNvSpPr>
            <p:nvPr/>
          </p:nvSpPr>
          <p:spPr bwMode="auto">
            <a:xfrm>
              <a:off x="3072" y="19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66" name="Line 319"/>
            <p:cNvSpPr>
              <a:spLocks noChangeShapeType="1"/>
            </p:cNvSpPr>
            <p:nvPr/>
          </p:nvSpPr>
          <p:spPr bwMode="auto">
            <a:xfrm>
              <a:off x="3120" y="196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67" name="Line 320"/>
            <p:cNvSpPr>
              <a:spLocks noChangeShapeType="1"/>
            </p:cNvSpPr>
            <p:nvPr/>
          </p:nvSpPr>
          <p:spPr bwMode="auto">
            <a:xfrm flipH="1">
              <a:off x="3072" y="206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nvGrpSpPr>
          <p:cNvPr id="24603" name="Group 321"/>
          <p:cNvGrpSpPr>
            <a:grpSpLocks/>
          </p:cNvGrpSpPr>
          <p:nvPr/>
        </p:nvGrpSpPr>
        <p:grpSpPr bwMode="auto">
          <a:xfrm>
            <a:off x="9067800" y="4343400"/>
            <a:ext cx="762000" cy="762000"/>
            <a:chOff x="2832" y="1728"/>
            <a:chExt cx="480" cy="480"/>
          </a:xfrm>
        </p:grpSpPr>
        <p:sp>
          <p:nvSpPr>
            <p:cNvPr id="24654" name="Oval 322"/>
            <p:cNvSpPr>
              <a:spLocks noChangeArrowheads="1"/>
            </p:cNvSpPr>
            <p:nvPr/>
          </p:nvSpPr>
          <p:spPr bwMode="auto">
            <a:xfrm>
              <a:off x="283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55" name="Oval 323"/>
            <p:cNvSpPr>
              <a:spLocks noChangeArrowheads="1"/>
            </p:cNvSpPr>
            <p:nvPr/>
          </p:nvSpPr>
          <p:spPr bwMode="auto">
            <a:xfrm>
              <a:off x="2880" y="1776"/>
              <a:ext cx="384" cy="384"/>
            </a:xfrm>
            <a:prstGeom prst="ellipse">
              <a:avLst/>
            </a:prstGeom>
            <a:solidFill>
              <a:srgbClr val="CCECFF"/>
            </a:solidFill>
            <a:ln w="9525">
              <a:solidFill>
                <a:schemeClr val="tx1"/>
              </a:solidFill>
              <a:round/>
              <a:headEnd/>
              <a:tailEnd/>
            </a:ln>
          </p:spPr>
          <p:txBody>
            <a:bodyPr wrap="none" anchor="ctr"/>
            <a:lstStyle/>
            <a:p>
              <a:pPr eaLnBrk="0" hangingPunct="0"/>
              <a:endParaRPr lang="en-US">
                <a:latin typeface="Candara" panose="020E0502030303020204" pitchFamily="34" charset="0"/>
              </a:endParaRPr>
            </a:p>
          </p:txBody>
        </p:sp>
        <p:sp>
          <p:nvSpPr>
            <p:cNvPr id="24656" name="Line 324"/>
            <p:cNvSpPr>
              <a:spLocks noChangeShapeType="1"/>
            </p:cNvSpPr>
            <p:nvPr/>
          </p:nvSpPr>
          <p:spPr bwMode="auto">
            <a:xfrm>
              <a:off x="3072" y="182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57" name="Line 325"/>
            <p:cNvSpPr>
              <a:spLocks noChangeShapeType="1"/>
            </p:cNvSpPr>
            <p:nvPr/>
          </p:nvSpPr>
          <p:spPr bwMode="auto">
            <a:xfrm flipH="1">
              <a:off x="2976"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58" name="Line 326"/>
            <p:cNvSpPr>
              <a:spLocks noChangeShapeType="1"/>
            </p:cNvSpPr>
            <p:nvPr/>
          </p:nvSpPr>
          <p:spPr bwMode="auto">
            <a:xfrm>
              <a:off x="3072" y="19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59" name="Line 327"/>
            <p:cNvSpPr>
              <a:spLocks noChangeShapeType="1"/>
            </p:cNvSpPr>
            <p:nvPr/>
          </p:nvSpPr>
          <p:spPr bwMode="auto">
            <a:xfrm>
              <a:off x="3120" y="196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60" name="Line 328"/>
            <p:cNvSpPr>
              <a:spLocks noChangeShapeType="1"/>
            </p:cNvSpPr>
            <p:nvPr/>
          </p:nvSpPr>
          <p:spPr bwMode="auto">
            <a:xfrm flipH="1">
              <a:off x="3072" y="206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grpSp>
        <p:nvGrpSpPr>
          <p:cNvPr id="21504" name="Group 329"/>
          <p:cNvGrpSpPr>
            <a:grpSpLocks/>
          </p:cNvGrpSpPr>
          <p:nvPr/>
        </p:nvGrpSpPr>
        <p:grpSpPr bwMode="auto">
          <a:xfrm>
            <a:off x="9448800" y="4343400"/>
            <a:ext cx="762000" cy="762000"/>
            <a:chOff x="2208" y="1728"/>
            <a:chExt cx="480" cy="480"/>
          </a:xfrm>
        </p:grpSpPr>
        <p:grpSp>
          <p:nvGrpSpPr>
            <p:cNvPr id="24647" name="Group 330"/>
            <p:cNvGrpSpPr>
              <a:grpSpLocks/>
            </p:cNvGrpSpPr>
            <p:nvPr/>
          </p:nvGrpSpPr>
          <p:grpSpPr bwMode="auto">
            <a:xfrm>
              <a:off x="2208" y="1728"/>
              <a:ext cx="480" cy="480"/>
              <a:chOff x="2208" y="1728"/>
              <a:chExt cx="480" cy="480"/>
            </a:xfrm>
          </p:grpSpPr>
          <p:sp>
            <p:nvSpPr>
              <p:cNvPr id="24649" name="Oval 331"/>
              <p:cNvSpPr>
                <a:spLocks noChangeArrowheads="1"/>
              </p:cNvSpPr>
              <p:nvPr/>
            </p:nvSpPr>
            <p:spPr bwMode="auto">
              <a:xfrm>
                <a:off x="2208"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50" name="Oval 332"/>
              <p:cNvSpPr>
                <a:spLocks noChangeArrowheads="1"/>
              </p:cNvSpPr>
              <p:nvPr/>
            </p:nvSpPr>
            <p:spPr bwMode="auto">
              <a:xfrm>
                <a:off x="2256" y="1776"/>
                <a:ext cx="384" cy="384"/>
              </a:xfrm>
              <a:prstGeom prst="ellipse">
                <a:avLst/>
              </a:prstGeom>
              <a:solidFill>
                <a:srgbClr val="CCECFF"/>
              </a:solidFill>
              <a:ln w="9525">
                <a:solidFill>
                  <a:schemeClr val="tx1"/>
                </a:solidFill>
                <a:round/>
                <a:headEnd/>
                <a:tailEnd/>
              </a:ln>
            </p:spPr>
            <p:txBody>
              <a:bodyPr wrap="none" anchor="ctr"/>
              <a:lstStyle/>
              <a:p>
                <a:pPr eaLnBrk="0" hangingPunct="0"/>
                <a:endParaRPr lang="en-US">
                  <a:latin typeface="Candara" panose="020E0502030303020204" pitchFamily="34" charset="0"/>
                </a:endParaRPr>
              </a:p>
            </p:txBody>
          </p:sp>
          <p:sp>
            <p:nvSpPr>
              <p:cNvPr id="24651" name="Line 333"/>
              <p:cNvSpPr>
                <a:spLocks noChangeShapeType="1"/>
              </p:cNvSpPr>
              <p:nvPr/>
            </p:nvSpPr>
            <p:spPr bwMode="auto">
              <a:xfrm>
                <a:off x="2448" y="18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52" name="Line 334"/>
              <p:cNvSpPr>
                <a:spLocks noChangeShapeType="1"/>
              </p:cNvSpPr>
              <p:nvPr/>
            </p:nvSpPr>
            <p:spPr bwMode="auto">
              <a:xfrm flipH="1">
                <a:off x="2352"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4653" name="Line 335"/>
              <p:cNvSpPr>
                <a:spLocks noChangeShapeType="1"/>
              </p:cNvSpPr>
              <p:nvPr/>
            </p:nvSpPr>
            <p:spPr bwMode="auto">
              <a:xfrm>
                <a:off x="2448"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24648" name="Line 336"/>
            <p:cNvSpPr>
              <a:spLocks noChangeShapeType="1"/>
            </p:cNvSpPr>
            <p:nvPr/>
          </p:nvSpPr>
          <p:spPr bwMode="auto">
            <a:xfrm>
              <a:off x="2352" y="206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331089" name="Oval 337"/>
          <p:cNvSpPr>
            <a:spLocks noChangeArrowheads="1"/>
          </p:cNvSpPr>
          <p:nvPr/>
        </p:nvSpPr>
        <p:spPr bwMode="auto">
          <a:xfrm>
            <a:off x="4343400" y="2895600"/>
            <a:ext cx="3886200" cy="685800"/>
          </a:xfrm>
          <a:prstGeom prst="ellipse">
            <a:avLst/>
          </a:prstGeom>
          <a:solidFill>
            <a:schemeClr val="accent2"/>
          </a:solidFill>
          <a:ln w="9525">
            <a:solidFill>
              <a:schemeClr val="tx1"/>
            </a:solidFill>
            <a:round/>
            <a:headEnd/>
            <a:tailEnd/>
          </a:ln>
        </p:spPr>
        <p:txBody>
          <a:bodyPr wrap="none" anchor="ctr"/>
          <a:lstStyle/>
          <a:p>
            <a:pPr algn="ctr" eaLnBrk="0" hangingPunct="0"/>
            <a:r>
              <a:rPr lang="en-US">
                <a:latin typeface="Candara" panose="020E0502030303020204" pitchFamily="34" charset="0"/>
              </a:rPr>
              <a:t>Service broker</a:t>
            </a:r>
          </a:p>
        </p:txBody>
      </p:sp>
      <p:grpSp>
        <p:nvGrpSpPr>
          <p:cNvPr id="21507" name="Group 407"/>
          <p:cNvGrpSpPr>
            <a:grpSpLocks/>
          </p:cNvGrpSpPr>
          <p:nvPr/>
        </p:nvGrpSpPr>
        <p:grpSpPr bwMode="auto">
          <a:xfrm>
            <a:off x="3505200" y="1219200"/>
            <a:ext cx="5410200" cy="1219200"/>
            <a:chOff x="1248" y="768"/>
            <a:chExt cx="3408" cy="768"/>
          </a:xfrm>
        </p:grpSpPr>
        <p:grpSp>
          <p:nvGrpSpPr>
            <p:cNvPr id="24628" name="Group 339"/>
            <p:cNvGrpSpPr>
              <a:grpSpLocks/>
            </p:cNvGrpSpPr>
            <p:nvPr/>
          </p:nvGrpSpPr>
          <p:grpSpPr bwMode="auto">
            <a:xfrm>
              <a:off x="2784" y="768"/>
              <a:ext cx="480" cy="480"/>
              <a:chOff x="2688" y="1056"/>
              <a:chExt cx="480" cy="480"/>
            </a:xfrm>
          </p:grpSpPr>
          <p:sp>
            <p:nvSpPr>
              <p:cNvPr id="24645" name="Oval 340"/>
              <p:cNvSpPr>
                <a:spLocks noChangeArrowheads="1"/>
              </p:cNvSpPr>
              <p:nvPr/>
            </p:nvSpPr>
            <p:spPr bwMode="auto">
              <a:xfrm>
                <a:off x="2688" y="105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46" name="Rectangle 342"/>
              <p:cNvSpPr>
                <a:spLocks noChangeArrowheads="1"/>
              </p:cNvSpPr>
              <p:nvPr/>
            </p:nvSpPr>
            <p:spPr bwMode="auto">
              <a:xfrm>
                <a:off x="2784" y="1152"/>
                <a:ext cx="288" cy="288"/>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200">
                    <a:latin typeface="Candara" panose="020E0502030303020204" pitchFamily="34" charset="0"/>
                  </a:rPr>
                  <a:t>proxy</a:t>
                </a:r>
              </a:p>
            </p:txBody>
          </p:sp>
        </p:grpSp>
        <p:grpSp>
          <p:nvGrpSpPr>
            <p:cNvPr id="24629" name="Group 350"/>
            <p:cNvGrpSpPr>
              <a:grpSpLocks/>
            </p:cNvGrpSpPr>
            <p:nvPr/>
          </p:nvGrpSpPr>
          <p:grpSpPr bwMode="auto">
            <a:xfrm>
              <a:off x="3456" y="1056"/>
              <a:ext cx="480" cy="480"/>
              <a:chOff x="2832" y="1728"/>
              <a:chExt cx="480" cy="480"/>
            </a:xfrm>
          </p:grpSpPr>
          <p:sp>
            <p:nvSpPr>
              <p:cNvPr id="24643" name="Oval 351"/>
              <p:cNvSpPr>
                <a:spLocks noChangeArrowheads="1"/>
              </p:cNvSpPr>
              <p:nvPr/>
            </p:nvSpPr>
            <p:spPr bwMode="auto">
              <a:xfrm>
                <a:off x="283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44" name="Oval 352"/>
              <p:cNvSpPr>
                <a:spLocks noChangeArrowheads="1"/>
              </p:cNvSpPr>
              <p:nvPr/>
            </p:nvSpPr>
            <p:spPr bwMode="auto">
              <a:xfrm>
                <a:off x="2880" y="1776"/>
                <a:ext cx="384" cy="384"/>
              </a:xfrm>
              <a:prstGeom prst="ellipse">
                <a:avLst/>
              </a:prstGeom>
              <a:solidFill>
                <a:srgbClr val="CCECFF"/>
              </a:solidFill>
              <a:ln w="9525">
                <a:solidFill>
                  <a:schemeClr val="tx1"/>
                </a:solidFill>
                <a:round/>
                <a:headEnd/>
                <a:tailEnd/>
              </a:ln>
            </p:spPr>
            <p:txBody>
              <a:bodyPr wrap="none" anchor="ctr"/>
              <a:lstStyle/>
              <a:p>
                <a:pPr algn="ctr" eaLnBrk="0" hangingPunct="0"/>
                <a:r>
                  <a:rPr lang="en-US" sz="1200">
                    <a:latin typeface="Candara" panose="020E0502030303020204" pitchFamily="34" charset="0"/>
                  </a:rPr>
                  <a:t>proxy</a:t>
                </a:r>
              </a:p>
            </p:txBody>
          </p:sp>
        </p:grpSp>
        <p:grpSp>
          <p:nvGrpSpPr>
            <p:cNvPr id="24630" name="Group 358"/>
            <p:cNvGrpSpPr>
              <a:grpSpLocks/>
            </p:cNvGrpSpPr>
            <p:nvPr/>
          </p:nvGrpSpPr>
          <p:grpSpPr bwMode="auto">
            <a:xfrm>
              <a:off x="2064" y="1056"/>
              <a:ext cx="480" cy="480"/>
              <a:chOff x="2496" y="3216"/>
              <a:chExt cx="480" cy="480"/>
            </a:xfrm>
          </p:grpSpPr>
          <p:sp>
            <p:nvSpPr>
              <p:cNvPr id="24641" name="Oval 359"/>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42" name="Freeform 361"/>
              <p:cNvSpPr>
                <a:spLocks/>
              </p:cNvSpPr>
              <p:nvPr/>
            </p:nvSpPr>
            <p:spPr bwMode="auto">
              <a:xfrm>
                <a:off x="2544" y="3264"/>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pPr eaLnBrk="0" hangingPunct="0"/>
                <a:endParaRPr lang="en-US" sz="1200">
                  <a:latin typeface="Candara" panose="020E0502030303020204" pitchFamily="34" charset="0"/>
                </a:endParaRPr>
              </a:p>
              <a:p>
                <a:pPr eaLnBrk="0" hangingPunct="0"/>
                <a:r>
                  <a:rPr lang="en-US" sz="1200">
                    <a:latin typeface="Candara" panose="020E0502030303020204" pitchFamily="34" charset="0"/>
                  </a:rPr>
                  <a:t> proxy</a:t>
                </a:r>
              </a:p>
            </p:txBody>
          </p:sp>
        </p:grpSp>
        <p:cxnSp>
          <p:nvCxnSpPr>
            <p:cNvPr id="24631" name="AutoShape 365"/>
            <p:cNvCxnSpPr>
              <a:cxnSpLocks noChangeShapeType="1"/>
              <a:stCxn id="24645" idx="2"/>
              <a:endCxn id="24641" idx="7"/>
            </p:cNvCxnSpPr>
            <p:nvPr/>
          </p:nvCxnSpPr>
          <p:spPr bwMode="auto">
            <a:xfrm flipH="1">
              <a:off x="2474" y="1008"/>
              <a:ext cx="310" cy="11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632" name="AutoShape 366"/>
            <p:cNvCxnSpPr>
              <a:cxnSpLocks noChangeShapeType="1"/>
              <a:stCxn id="24645" idx="6"/>
              <a:endCxn id="24643" idx="1"/>
            </p:cNvCxnSpPr>
            <p:nvPr/>
          </p:nvCxnSpPr>
          <p:spPr bwMode="auto">
            <a:xfrm>
              <a:off x="3264" y="1008"/>
              <a:ext cx="262" cy="11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4633" name="Group 367"/>
            <p:cNvGrpSpPr>
              <a:grpSpLocks/>
            </p:cNvGrpSpPr>
            <p:nvPr/>
          </p:nvGrpSpPr>
          <p:grpSpPr bwMode="auto">
            <a:xfrm>
              <a:off x="4176" y="1056"/>
              <a:ext cx="480" cy="480"/>
              <a:chOff x="2496" y="2544"/>
              <a:chExt cx="480" cy="480"/>
            </a:xfrm>
          </p:grpSpPr>
          <p:sp>
            <p:nvSpPr>
              <p:cNvPr id="24639" name="Oval 368"/>
              <p:cNvSpPr>
                <a:spLocks noChangeArrowheads="1"/>
              </p:cNvSpPr>
              <p:nvPr/>
            </p:nvSpPr>
            <p:spPr bwMode="auto">
              <a:xfrm>
                <a:off x="2496" y="2544"/>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40" name="Freeform 369"/>
              <p:cNvSpPr>
                <a:spLocks/>
              </p:cNvSpPr>
              <p:nvPr/>
            </p:nvSpPr>
            <p:spPr bwMode="auto">
              <a:xfrm>
                <a:off x="2544" y="2592"/>
                <a:ext cx="384" cy="384"/>
              </a:xfrm>
              <a:custGeom>
                <a:avLst/>
                <a:gdLst>
                  <a:gd name="T0" fmla="*/ 192 w 384"/>
                  <a:gd name="T1" fmla="*/ 0 h 384"/>
                  <a:gd name="T2" fmla="*/ 48 w 384"/>
                  <a:gd name="T3" fmla="*/ 48 h 384"/>
                  <a:gd name="T4" fmla="*/ 0 w 384"/>
                  <a:gd name="T5" fmla="*/ 192 h 384"/>
                  <a:gd name="T6" fmla="*/ 48 w 384"/>
                  <a:gd name="T7" fmla="*/ 336 h 384"/>
                  <a:gd name="T8" fmla="*/ 192 w 384"/>
                  <a:gd name="T9" fmla="*/ 384 h 384"/>
                  <a:gd name="T10" fmla="*/ 336 w 384"/>
                  <a:gd name="T11" fmla="*/ 336 h 384"/>
                  <a:gd name="T12" fmla="*/ 384 w 384"/>
                  <a:gd name="T13" fmla="*/ 192 h 384"/>
                  <a:gd name="T14" fmla="*/ 336 w 384"/>
                  <a:gd name="T15" fmla="*/ 48 h 384"/>
                  <a:gd name="T16" fmla="*/ 192 w 384"/>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384"/>
                  <a:gd name="T29" fmla="*/ 384 w 384"/>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p:spPr>
            <p:txBody>
              <a:bodyPr/>
              <a:lstStyle/>
              <a:p>
                <a:pPr eaLnBrk="0" hangingPunct="0"/>
                <a:endParaRPr lang="en-US" sz="1200">
                  <a:latin typeface="Candara" panose="020E0502030303020204" pitchFamily="34" charset="0"/>
                </a:endParaRPr>
              </a:p>
              <a:p>
                <a:pPr eaLnBrk="0" hangingPunct="0"/>
                <a:r>
                  <a:rPr lang="en-US" sz="1200">
                    <a:latin typeface="Candara" panose="020E0502030303020204" pitchFamily="34" charset="0"/>
                  </a:rPr>
                  <a:t> proxy</a:t>
                </a:r>
              </a:p>
            </p:txBody>
          </p:sp>
        </p:grpSp>
        <p:cxnSp>
          <p:nvCxnSpPr>
            <p:cNvPr id="24634" name="AutoShape 375"/>
            <p:cNvCxnSpPr>
              <a:cxnSpLocks noChangeShapeType="1"/>
              <a:stCxn id="24643" idx="6"/>
              <a:endCxn id="24639" idx="2"/>
            </p:cNvCxnSpPr>
            <p:nvPr/>
          </p:nvCxnSpPr>
          <p:spPr bwMode="auto">
            <a:xfrm>
              <a:off x="3936" y="1296"/>
              <a:ext cx="24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4635" name="Group 376"/>
            <p:cNvGrpSpPr>
              <a:grpSpLocks/>
            </p:cNvGrpSpPr>
            <p:nvPr/>
          </p:nvGrpSpPr>
          <p:grpSpPr bwMode="auto">
            <a:xfrm>
              <a:off x="1248" y="1056"/>
              <a:ext cx="480" cy="480"/>
              <a:chOff x="2592" y="1728"/>
              <a:chExt cx="480" cy="480"/>
            </a:xfrm>
          </p:grpSpPr>
          <p:sp>
            <p:nvSpPr>
              <p:cNvPr id="24637" name="Oval 377"/>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p:spPr>
            <p:txBody>
              <a:bodyPr wrap="none" anchor="ctr"/>
              <a:lstStyle/>
              <a:p>
                <a:pPr eaLnBrk="0" hangingPunct="0"/>
                <a:endParaRPr lang="en-US">
                  <a:latin typeface="Candara" panose="020E0502030303020204" pitchFamily="34" charset="0"/>
                </a:endParaRPr>
              </a:p>
            </p:txBody>
          </p:sp>
          <p:sp>
            <p:nvSpPr>
              <p:cNvPr id="24638" name="Rectangle 379"/>
              <p:cNvSpPr>
                <a:spLocks noChangeArrowheads="1"/>
              </p:cNvSpPr>
              <p:nvPr/>
            </p:nvSpPr>
            <p:spPr bwMode="auto">
              <a:xfrm>
                <a:off x="2688" y="1824"/>
                <a:ext cx="266" cy="288"/>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200">
                    <a:latin typeface="Candara" panose="020E0502030303020204" pitchFamily="34" charset="0"/>
                  </a:rPr>
                  <a:t>proxy</a:t>
                </a:r>
              </a:p>
            </p:txBody>
          </p:sp>
        </p:grpSp>
        <p:cxnSp>
          <p:nvCxnSpPr>
            <p:cNvPr id="24636" name="AutoShape 389"/>
            <p:cNvCxnSpPr>
              <a:cxnSpLocks noChangeShapeType="1"/>
              <a:stCxn id="24641" idx="2"/>
              <a:endCxn id="24637" idx="6"/>
            </p:cNvCxnSpPr>
            <p:nvPr/>
          </p:nvCxnSpPr>
          <p:spPr bwMode="auto">
            <a:xfrm flipH="1">
              <a:off x="1728" y="1296"/>
              <a:ext cx="3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1513" name="Group 402"/>
          <p:cNvGrpSpPr>
            <a:grpSpLocks/>
          </p:cNvGrpSpPr>
          <p:nvPr/>
        </p:nvGrpSpPr>
        <p:grpSpPr bwMode="auto">
          <a:xfrm>
            <a:off x="3200400" y="2514600"/>
            <a:ext cx="1981200" cy="533400"/>
            <a:chOff x="1056" y="1584"/>
            <a:chExt cx="1248" cy="336"/>
          </a:xfrm>
        </p:grpSpPr>
        <p:sp>
          <p:nvSpPr>
            <p:cNvPr id="24626" name="AutoShape 395"/>
            <p:cNvSpPr>
              <a:spLocks noChangeArrowheads="1"/>
            </p:cNvSpPr>
            <p:nvPr/>
          </p:nvSpPr>
          <p:spPr bwMode="auto">
            <a:xfrm rot="5400000" flipV="1">
              <a:off x="2040" y="1656"/>
              <a:ext cx="336"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chemeClr val="tx1"/>
              </a:solidFill>
              <a:miter lim="800000"/>
              <a:headEnd/>
              <a:tailEnd/>
            </a:ln>
          </p:spPr>
          <p:txBody>
            <a:bodyPr wrap="none" anchor="ctr"/>
            <a:lstStyle/>
            <a:p>
              <a:endParaRPr lang="en-US">
                <a:latin typeface="Candara" panose="020E0502030303020204" pitchFamily="34" charset="0"/>
              </a:endParaRPr>
            </a:p>
          </p:txBody>
        </p:sp>
        <p:sp>
          <p:nvSpPr>
            <p:cNvPr id="24627" name="Text Box 396"/>
            <p:cNvSpPr txBox="1">
              <a:spLocks noChangeArrowheads="1"/>
            </p:cNvSpPr>
            <p:nvPr/>
          </p:nvSpPr>
          <p:spPr bwMode="auto">
            <a:xfrm>
              <a:off x="1056" y="1632"/>
              <a:ext cx="11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Auto-searchable</a:t>
              </a:r>
            </a:p>
          </p:txBody>
        </p:sp>
      </p:grpSp>
      <p:grpSp>
        <p:nvGrpSpPr>
          <p:cNvPr id="21514" name="Group 403"/>
          <p:cNvGrpSpPr>
            <a:grpSpLocks/>
          </p:cNvGrpSpPr>
          <p:nvPr/>
        </p:nvGrpSpPr>
        <p:grpSpPr bwMode="auto">
          <a:xfrm>
            <a:off x="6553200" y="2438400"/>
            <a:ext cx="1104900" cy="533400"/>
            <a:chOff x="3168" y="1536"/>
            <a:chExt cx="696" cy="336"/>
          </a:xfrm>
        </p:grpSpPr>
        <p:sp>
          <p:nvSpPr>
            <p:cNvPr id="24624" name="AutoShape 394"/>
            <p:cNvSpPr>
              <a:spLocks noChangeArrowheads="1"/>
            </p:cNvSpPr>
            <p:nvPr/>
          </p:nvSpPr>
          <p:spPr bwMode="auto">
            <a:xfrm rot="-5400000">
              <a:off x="3096" y="1608"/>
              <a:ext cx="336"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w="9525">
              <a:solidFill>
                <a:schemeClr val="tx1"/>
              </a:solidFill>
              <a:miter lim="800000"/>
              <a:headEnd/>
              <a:tailEnd/>
            </a:ln>
          </p:spPr>
          <p:txBody>
            <a:bodyPr wrap="none" anchor="ctr"/>
            <a:lstStyle/>
            <a:p>
              <a:endParaRPr lang="en-US">
                <a:latin typeface="Candara" panose="020E0502030303020204" pitchFamily="34" charset="0"/>
              </a:endParaRPr>
            </a:p>
          </p:txBody>
        </p:sp>
        <p:sp>
          <p:nvSpPr>
            <p:cNvPr id="24625" name="Text Box 397"/>
            <p:cNvSpPr txBox="1">
              <a:spLocks noChangeArrowheads="1"/>
            </p:cNvSpPr>
            <p:nvPr/>
          </p:nvSpPr>
          <p:spPr bwMode="auto">
            <a:xfrm>
              <a:off x="3360" y="1584"/>
              <a:ext cx="5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Found</a:t>
              </a:r>
            </a:p>
          </p:txBody>
        </p:sp>
      </p:grpSp>
      <p:grpSp>
        <p:nvGrpSpPr>
          <p:cNvPr id="21515" name="Group 404"/>
          <p:cNvGrpSpPr>
            <a:grpSpLocks/>
          </p:cNvGrpSpPr>
          <p:nvPr/>
        </p:nvGrpSpPr>
        <p:grpSpPr bwMode="auto">
          <a:xfrm>
            <a:off x="3314700" y="3238500"/>
            <a:ext cx="5867400" cy="876300"/>
            <a:chOff x="1128" y="2040"/>
            <a:chExt cx="3696" cy="552"/>
          </a:xfrm>
        </p:grpSpPr>
        <p:cxnSp>
          <p:nvCxnSpPr>
            <p:cNvPr id="24620" name="AutoShape 390"/>
            <p:cNvCxnSpPr>
              <a:cxnSpLocks noChangeShapeType="1"/>
              <a:stCxn id="24581" idx="0"/>
              <a:endCxn id="331089" idx="2"/>
            </p:cNvCxnSpPr>
            <p:nvPr/>
          </p:nvCxnSpPr>
          <p:spPr bwMode="auto">
            <a:xfrm flipV="1">
              <a:off x="1128" y="2040"/>
              <a:ext cx="648" cy="456"/>
            </a:xfrm>
            <a:prstGeom prst="straightConnector1">
              <a:avLst/>
            </a:prstGeom>
            <a:noFill/>
            <a:ln w="9525">
              <a:solidFill>
                <a:schemeClr val="tx1"/>
              </a:solidFill>
              <a:prstDash val="dashDot"/>
              <a:round/>
              <a:headEnd/>
              <a:tailEnd type="triangle" w="med" len="med"/>
            </a:ln>
            <a:extLst>
              <a:ext uri="{909E8E84-426E-40DD-AFC4-6F175D3DCCD1}">
                <a14:hiddenFill xmlns:a14="http://schemas.microsoft.com/office/drawing/2010/main">
                  <a:noFill/>
                </a14:hiddenFill>
              </a:ext>
            </a:extLst>
          </p:spPr>
        </p:cxnSp>
        <p:cxnSp>
          <p:nvCxnSpPr>
            <p:cNvPr id="24621" name="AutoShape 391"/>
            <p:cNvCxnSpPr>
              <a:cxnSpLocks noChangeShapeType="1"/>
              <a:stCxn id="24585" idx="0"/>
              <a:endCxn id="331089" idx="4"/>
            </p:cNvCxnSpPr>
            <p:nvPr/>
          </p:nvCxnSpPr>
          <p:spPr bwMode="auto">
            <a:xfrm flipV="1">
              <a:off x="3000" y="2256"/>
              <a:ext cx="0" cy="336"/>
            </a:xfrm>
            <a:prstGeom prst="straightConnector1">
              <a:avLst/>
            </a:prstGeom>
            <a:noFill/>
            <a:ln w="9525">
              <a:solidFill>
                <a:schemeClr val="tx1"/>
              </a:solidFill>
              <a:prstDash val="dashDot"/>
              <a:round/>
              <a:headEnd/>
              <a:tailEnd type="triangle" w="med" len="med"/>
            </a:ln>
            <a:extLst>
              <a:ext uri="{909E8E84-426E-40DD-AFC4-6F175D3DCCD1}">
                <a14:hiddenFill xmlns:a14="http://schemas.microsoft.com/office/drawing/2010/main">
                  <a:noFill/>
                </a14:hiddenFill>
              </a:ext>
            </a:extLst>
          </p:spPr>
        </p:cxnSp>
        <p:cxnSp>
          <p:nvCxnSpPr>
            <p:cNvPr id="24622" name="AutoShape 392"/>
            <p:cNvCxnSpPr>
              <a:cxnSpLocks noChangeShapeType="1"/>
              <a:stCxn id="24598" idx="0"/>
              <a:endCxn id="331089" idx="6"/>
            </p:cNvCxnSpPr>
            <p:nvPr/>
          </p:nvCxnSpPr>
          <p:spPr bwMode="auto">
            <a:xfrm flipH="1" flipV="1">
              <a:off x="4224" y="2040"/>
              <a:ext cx="600" cy="552"/>
            </a:xfrm>
            <a:prstGeom prst="straightConnector1">
              <a:avLst/>
            </a:prstGeom>
            <a:noFill/>
            <a:ln w="9525">
              <a:solidFill>
                <a:schemeClr val="tx1"/>
              </a:solidFill>
              <a:prstDash val="dashDot"/>
              <a:round/>
              <a:headEnd/>
              <a:tailEnd type="triangle" w="med" len="med"/>
            </a:ln>
            <a:extLst>
              <a:ext uri="{909E8E84-426E-40DD-AFC4-6F175D3DCCD1}">
                <a14:hiddenFill xmlns:a14="http://schemas.microsoft.com/office/drawing/2010/main">
                  <a:noFill/>
                </a14:hiddenFill>
              </a:ext>
            </a:extLst>
          </p:spPr>
        </p:cxnSp>
        <p:sp>
          <p:nvSpPr>
            <p:cNvPr id="24623" name="Text Box 398"/>
            <p:cNvSpPr txBox="1">
              <a:spLocks noChangeArrowheads="1"/>
            </p:cNvSpPr>
            <p:nvPr/>
          </p:nvSpPr>
          <p:spPr bwMode="auto">
            <a:xfrm>
              <a:off x="2112" y="2256"/>
              <a:ext cx="8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Registration</a:t>
              </a:r>
            </a:p>
          </p:txBody>
        </p:sp>
      </p:grpSp>
      <p:sp>
        <p:nvSpPr>
          <p:cNvPr id="331151" name="Freeform 399"/>
          <p:cNvSpPr>
            <a:spLocks/>
          </p:cNvSpPr>
          <p:nvPr/>
        </p:nvSpPr>
        <p:spPr bwMode="auto">
          <a:xfrm>
            <a:off x="2514600" y="1752600"/>
            <a:ext cx="838200" cy="2209800"/>
          </a:xfrm>
          <a:custGeom>
            <a:avLst/>
            <a:gdLst>
              <a:gd name="T0" fmla="*/ 2147483647 w 528"/>
              <a:gd name="T1" fmla="*/ 0 h 1392"/>
              <a:gd name="T2" fmla="*/ 0 w 528"/>
              <a:gd name="T3" fmla="*/ 0 h 1392"/>
              <a:gd name="T4" fmla="*/ 0 w 528"/>
              <a:gd name="T5" fmla="*/ 2147483647 h 1392"/>
              <a:gd name="T6" fmla="*/ 0 60000 65536"/>
              <a:gd name="T7" fmla="*/ 0 60000 65536"/>
              <a:gd name="T8" fmla="*/ 0 60000 65536"/>
              <a:gd name="T9" fmla="*/ 0 w 528"/>
              <a:gd name="T10" fmla="*/ 0 h 1392"/>
              <a:gd name="T11" fmla="*/ 528 w 528"/>
              <a:gd name="T12" fmla="*/ 1392 h 1392"/>
            </a:gdLst>
            <a:ahLst/>
            <a:cxnLst>
              <a:cxn ang="T6">
                <a:pos x="T0" y="T1"/>
              </a:cxn>
              <a:cxn ang="T7">
                <a:pos x="T2" y="T3"/>
              </a:cxn>
              <a:cxn ang="T8">
                <a:pos x="T4" y="T5"/>
              </a:cxn>
            </a:cxnLst>
            <a:rect l="T9" t="T10" r="T11" b="T12"/>
            <a:pathLst>
              <a:path w="528" h="1392">
                <a:moveTo>
                  <a:pt x="528" y="0"/>
                </a:moveTo>
                <a:lnTo>
                  <a:pt x="0" y="0"/>
                </a:lnTo>
                <a:lnTo>
                  <a:pt x="0" y="1392"/>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331152" name="Freeform 400"/>
          <p:cNvSpPr>
            <a:spLocks/>
          </p:cNvSpPr>
          <p:nvPr/>
        </p:nvSpPr>
        <p:spPr bwMode="auto">
          <a:xfrm flipH="1">
            <a:off x="9220200" y="1600200"/>
            <a:ext cx="533400" cy="2514600"/>
          </a:xfrm>
          <a:custGeom>
            <a:avLst/>
            <a:gdLst>
              <a:gd name="T0" fmla="*/ 2147483647 w 528"/>
              <a:gd name="T1" fmla="*/ 0 h 1392"/>
              <a:gd name="T2" fmla="*/ 0 w 528"/>
              <a:gd name="T3" fmla="*/ 0 h 1392"/>
              <a:gd name="T4" fmla="*/ 0 w 528"/>
              <a:gd name="T5" fmla="*/ 2147483647 h 1392"/>
              <a:gd name="T6" fmla="*/ 0 60000 65536"/>
              <a:gd name="T7" fmla="*/ 0 60000 65536"/>
              <a:gd name="T8" fmla="*/ 0 60000 65536"/>
              <a:gd name="T9" fmla="*/ 0 w 528"/>
              <a:gd name="T10" fmla="*/ 0 h 1392"/>
              <a:gd name="T11" fmla="*/ 528 w 528"/>
              <a:gd name="T12" fmla="*/ 1392 h 1392"/>
            </a:gdLst>
            <a:ahLst/>
            <a:cxnLst>
              <a:cxn ang="T6">
                <a:pos x="T0" y="T1"/>
              </a:cxn>
              <a:cxn ang="T7">
                <a:pos x="T2" y="T3"/>
              </a:cxn>
              <a:cxn ang="T8">
                <a:pos x="T4" y="T5"/>
              </a:cxn>
            </a:cxnLst>
            <a:rect l="T9" t="T10" r="T11" b="T12"/>
            <a:pathLst>
              <a:path w="528" h="1392">
                <a:moveTo>
                  <a:pt x="528" y="0"/>
                </a:moveTo>
                <a:lnTo>
                  <a:pt x="0" y="0"/>
                </a:lnTo>
                <a:lnTo>
                  <a:pt x="0" y="1392"/>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331153" name="Freeform 401"/>
          <p:cNvSpPr>
            <a:spLocks/>
          </p:cNvSpPr>
          <p:nvPr/>
        </p:nvSpPr>
        <p:spPr bwMode="auto">
          <a:xfrm>
            <a:off x="7010400" y="2514600"/>
            <a:ext cx="1828800" cy="1600200"/>
          </a:xfrm>
          <a:custGeom>
            <a:avLst/>
            <a:gdLst>
              <a:gd name="T0" fmla="*/ 2147483647 w 1152"/>
              <a:gd name="T1" fmla="*/ 0 h 1008"/>
              <a:gd name="T2" fmla="*/ 2147483647 w 1152"/>
              <a:gd name="T3" fmla="*/ 2147483647 h 1008"/>
              <a:gd name="T4" fmla="*/ 2147483647 w 1152"/>
              <a:gd name="T5" fmla="*/ 2147483647 h 1008"/>
              <a:gd name="T6" fmla="*/ 2147483647 w 1152"/>
              <a:gd name="T7" fmla="*/ 2147483647 h 1008"/>
              <a:gd name="T8" fmla="*/ 0 w 1152"/>
              <a:gd name="T9" fmla="*/ 2147483647 h 1008"/>
              <a:gd name="T10" fmla="*/ 0 w 1152"/>
              <a:gd name="T11" fmla="*/ 2147483647 h 1008"/>
              <a:gd name="T12" fmla="*/ 0 60000 65536"/>
              <a:gd name="T13" fmla="*/ 0 60000 65536"/>
              <a:gd name="T14" fmla="*/ 0 60000 65536"/>
              <a:gd name="T15" fmla="*/ 0 60000 65536"/>
              <a:gd name="T16" fmla="*/ 0 60000 65536"/>
              <a:gd name="T17" fmla="*/ 0 60000 65536"/>
              <a:gd name="T18" fmla="*/ 0 w 1152"/>
              <a:gd name="T19" fmla="*/ 0 h 1008"/>
              <a:gd name="T20" fmla="*/ 1152 w 1152"/>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1152" h="1008">
                <a:moveTo>
                  <a:pt x="1152" y="0"/>
                </a:moveTo>
                <a:lnTo>
                  <a:pt x="1152" y="672"/>
                </a:lnTo>
                <a:lnTo>
                  <a:pt x="720" y="672"/>
                </a:lnTo>
                <a:lnTo>
                  <a:pt x="720" y="816"/>
                </a:lnTo>
                <a:lnTo>
                  <a:pt x="0" y="816"/>
                </a:lnTo>
                <a:lnTo>
                  <a:pt x="0" y="1008"/>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grpSp>
        <p:nvGrpSpPr>
          <p:cNvPr id="21516" name="Group 406"/>
          <p:cNvGrpSpPr>
            <a:grpSpLocks/>
          </p:cNvGrpSpPr>
          <p:nvPr/>
        </p:nvGrpSpPr>
        <p:grpSpPr bwMode="auto">
          <a:xfrm>
            <a:off x="3352800" y="1143000"/>
            <a:ext cx="5867400" cy="1371600"/>
            <a:chOff x="1152" y="720"/>
            <a:chExt cx="3696" cy="864"/>
          </a:xfrm>
        </p:grpSpPr>
        <p:sp>
          <p:nvSpPr>
            <p:cNvPr id="24618" name="Rectangle 338"/>
            <p:cNvSpPr>
              <a:spLocks noChangeArrowheads="1"/>
            </p:cNvSpPr>
            <p:nvPr/>
          </p:nvSpPr>
          <p:spPr bwMode="auto">
            <a:xfrm>
              <a:off x="1152" y="720"/>
              <a:ext cx="3696"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Candara" panose="020E0502030303020204" pitchFamily="34" charset="0"/>
              </a:endParaRPr>
            </a:p>
          </p:txBody>
        </p:sp>
        <p:sp>
          <p:nvSpPr>
            <p:cNvPr id="24619" name="Text Box 405"/>
            <p:cNvSpPr txBox="1">
              <a:spLocks noChangeArrowheads="1"/>
            </p:cNvSpPr>
            <p:nvPr/>
          </p:nvSpPr>
          <p:spPr bwMode="auto">
            <a:xfrm>
              <a:off x="1152" y="720"/>
              <a:ext cx="8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latin typeface="Candara" panose="020E0502030303020204" pitchFamily="34" charset="0"/>
                </a:rPr>
                <a:t>Application</a:t>
              </a:r>
            </a:p>
          </p:txBody>
        </p:sp>
      </p:grpSp>
      <p:grpSp>
        <p:nvGrpSpPr>
          <p:cNvPr id="21517" name="Group 410"/>
          <p:cNvGrpSpPr>
            <a:grpSpLocks/>
          </p:cNvGrpSpPr>
          <p:nvPr/>
        </p:nvGrpSpPr>
        <p:grpSpPr bwMode="auto">
          <a:xfrm>
            <a:off x="1752600" y="2971800"/>
            <a:ext cx="1074738" cy="1066800"/>
            <a:chOff x="144" y="1872"/>
            <a:chExt cx="677" cy="672"/>
          </a:xfrm>
        </p:grpSpPr>
        <p:sp>
          <p:nvSpPr>
            <p:cNvPr id="24616" name="Text Box 408"/>
            <p:cNvSpPr txBox="1">
              <a:spLocks noChangeArrowheads="1"/>
            </p:cNvSpPr>
            <p:nvPr/>
          </p:nvSpPr>
          <p:spPr bwMode="auto">
            <a:xfrm>
              <a:off x="144" y="1872"/>
              <a:ext cx="67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cs typeface="Arial" pitchFamily="34" charset="0"/>
                </a:defRPr>
              </a:lvl1pPr>
              <a:lvl2pPr marL="742950" indent="-285750" eaLnBrk="0" hangingPunct="0">
                <a:defRPr b="1">
                  <a:solidFill>
                    <a:schemeClr val="tx1"/>
                  </a:solidFill>
                  <a:latin typeface="Times New Roman" pitchFamily="18" charset="0"/>
                  <a:cs typeface="Arial" pitchFamily="34" charset="0"/>
                </a:defRPr>
              </a:lvl2pPr>
              <a:lvl3pPr marL="1143000" indent="-228600" eaLnBrk="0" hangingPunct="0">
                <a:defRPr b="1">
                  <a:solidFill>
                    <a:schemeClr val="tx1"/>
                  </a:solidFill>
                  <a:latin typeface="Times New Roman" pitchFamily="18" charset="0"/>
                  <a:cs typeface="Arial" pitchFamily="34" charset="0"/>
                </a:defRPr>
              </a:lvl3pPr>
              <a:lvl4pPr marL="1600200" indent="-228600" eaLnBrk="0" hangingPunct="0">
                <a:defRPr b="1">
                  <a:solidFill>
                    <a:schemeClr val="tx1"/>
                  </a:solidFill>
                  <a:latin typeface="Times New Roman" pitchFamily="18" charset="0"/>
                  <a:cs typeface="Arial" pitchFamily="34" charset="0"/>
                </a:defRPr>
              </a:lvl4pPr>
              <a:lvl5pPr marL="2057400" indent="-228600" eaLnBrk="0" hangingPunct="0">
                <a:defRPr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a:solidFill>
                    <a:schemeClr val="tx1"/>
                  </a:solidFill>
                  <a:latin typeface="Times New Roman" pitchFamily="18" charset="0"/>
                  <a:cs typeface="Arial" pitchFamily="34" charset="0"/>
                </a:defRPr>
              </a:lvl9pPr>
            </a:lstStyle>
            <a:p>
              <a:r>
                <a:rPr lang="en-US" b="0">
                  <a:solidFill>
                    <a:schemeClr val="tx2"/>
                  </a:solidFill>
                  <a:latin typeface="Candara" panose="020E0502030303020204" pitchFamily="34" charset="0"/>
                </a:rPr>
                <a:t>Standard</a:t>
              </a:r>
            </a:p>
            <a:p>
              <a:r>
                <a:rPr lang="en-US" b="0">
                  <a:solidFill>
                    <a:schemeClr val="tx2"/>
                  </a:solidFill>
                  <a:latin typeface="Candara" panose="020E0502030303020204" pitchFamily="34" charset="0"/>
                </a:rPr>
                <a:t>Interface</a:t>
              </a:r>
            </a:p>
          </p:txBody>
        </p:sp>
        <p:sp>
          <p:nvSpPr>
            <p:cNvPr id="24617" name="Line 409"/>
            <p:cNvSpPr>
              <a:spLocks noChangeShapeType="1"/>
            </p:cNvSpPr>
            <p:nvPr/>
          </p:nvSpPr>
          <p:spPr bwMode="auto">
            <a:xfrm>
              <a:off x="480" y="2256"/>
              <a:ext cx="288" cy="288"/>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228" name="Oval Callout 227"/>
          <p:cNvSpPr/>
          <p:nvPr/>
        </p:nvSpPr>
        <p:spPr bwMode="auto">
          <a:xfrm>
            <a:off x="8534400" y="685800"/>
            <a:ext cx="1524000" cy="838200"/>
          </a:xfrm>
          <a:prstGeom prst="wedgeEllipseCallout">
            <a:avLst>
              <a:gd name="adj1" fmla="val -47998"/>
              <a:gd name="adj2" fmla="val 98903"/>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nchor="ctr"/>
          <a:lstStyle/>
          <a:p>
            <a:pPr algn="ctr" eaLnBrk="0" hangingPunct="0">
              <a:defRPr/>
            </a:pPr>
            <a:r>
              <a:rPr lang="en-US" dirty="0">
                <a:latin typeface="Candara" panose="020E0502030303020204" pitchFamily="34" charset="0"/>
                <a:cs typeface="Arial" charset="0"/>
              </a:rPr>
              <a:t>Design Pattern?</a:t>
            </a:r>
          </a:p>
        </p:txBody>
      </p:sp>
    </p:spTree>
    <p:extLst>
      <p:ext uri="{BB962C8B-B14F-4D97-AF65-F5344CB8AC3E}">
        <p14:creationId xmlns:p14="http://schemas.microsoft.com/office/powerpoint/2010/main" val="347633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23"/>
                                        </p:tgtEl>
                                      </p:cBhvr>
                                      <p:by x="150000" y="150000"/>
                                    </p:animScale>
                                  </p:childTnLst>
                                </p:cTn>
                              </p:par>
                              <p:par>
                                <p:cTn id="7" presetID="6" presetClass="emph" presetSubtype="0" fill="hold" nodeType="withEffect">
                                  <p:stCondLst>
                                    <p:cond delay="0"/>
                                  </p:stCondLst>
                                  <p:childTnLst>
                                    <p:animScale>
                                      <p:cBhvr>
                                        <p:cTn id="8" dur="2000" fill="hold"/>
                                        <p:tgtEl>
                                          <p:spTgt spid="15"/>
                                        </p:tgtEl>
                                      </p:cBhvr>
                                      <p:by x="150000" y="150000"/>
                                    </p:animScale>
                                  </p:childTnLst>
                                </p:cTn>
                              </p:par>
                              <p:par>
                                <p:cTn id="9" presetID="6" presetClass="emph" presetSubtype="0" fill="hold" nodeType="withEffect">
                                  <p:stCondLst>
                                    <p:cond delay="0"/>
                                  </p:stCondLst>
                                  <p:childTnLst>
                                    <p:animScale>
                                      <p:cBhvr>
                                        <p:cTn id="10" dur="2000" fill="hold"/>
                                        <p:tgtEl>
                                          <p:spTgt spid="21504"/>
                                        </p:tgtEl>
                                      </p:cBhvr>
                                      <p:by x="150000" y="150000"/>
                                    </p:animScale>
                                  </p:childTnLst>
                                </p:cTn>
                              </p:par>
                            </p:childTnLst>
                          </p:cTn>
                        </p:par>
                        <p:par>
                          <p:cTn id="11" fill="hold" nodeType="afterGroup">
                            <p:stCondLst>
                              <p:cond delay="2000"/>
                            </p:stCondLst>
                            <p:childTnLst>
                              <p:par>
                                <p:cTn id="12" presetID="6" presetClass="emph" presetSubtype="0" fill="hold" nodeType="afterEffect">
                                  <p:stCondLst>
                                    <p:cond delay="0"/>
                                  </p:stCondLst>
                                  <p:childTnLst>
                                    <p:animScale>
                                      <p:cBhvr>
                                        <p:cTn id="13" dur="2000" fill="hold"/>
                                        <p:tgtEl>
                                          <p:spTgt spid="25"/>
                                        </p:tgtEl>
                                      </p:cBhvr>
                                      <p:by x="150000" y="150000"/>
                                    </p:animScale>
                                  </p:childTnLst>
                                </p:cTn>
                              </p:par>
                            </p:childTnLst>
                          </p:cTn>
                        </p:par>
                        <p:par>
                          <p:cTn id="14" fill="hold" nodeType="afterGroup">
                            <p:stCondLst>
                              <p:cond delay="4000"/>
                            </p:stCondLst>
                            <p:childTnLst>
                              <p:par>
                                <p:cTn id="15" presetID="2" presetClass="entr" presetSubtype="4" fill="hold" nodeType="afterEffect">
                                  <p:stCondLst>
                                    <p:cond delay="0"/>
                                  </p:stCondLst>
                                  <p:childTnLst>
                                    <p:set>
                                      <p:cBhvr>
                                        <p:cTn id="16" dur="1" fill="hold">
                                          <p:stCondLst>
                                            <p:cond delay="0"/>
                                          </p:stCondLst>
                                        </p:cTn>
                                        <p:tgtEl>
                                          <p:spTgt spid="21517"/>
                                        </p:tgtEl>
                                        <p:attrNameLst>
                                          <p:attrName>style.visibility</p:attrName>
                                        </p:attrNameLst>
                                      </p:cBhvr>
                                      <p:to>
                                        <p:strVal val="visible"/>
                                      </p:to>
                                    </p:set>
                                    <p:anim calcmode="lin" valueType="num">
                                      <p:cBhvr additive="base">
                                        <p:cTn id="17" dur="500" fill="hold"/>
                                        <p:tgtEl>
                                          <p:spTgt spid="21517"/>
                                        </p:tgtEl>
                                        <p:attrNameLst>
                                          <p:attrName>ppt_x</p:attrName>
                                        </p:attrNameLst>
                                      </p:cBhvr>
                                      <p:tavLst>
                                        <p:tav tm="0">
                                          <p:val>
                                            <p:strVal val="#ppt_x"/>
                                          </p:val>
                                        </p:tav>
                                        <p:tav tm="100000">
                                          <p:val>
                                            <p:strVal val="#ppt_x"/>
                                          </p:val>
                                        </p:tav>
                                      </p:tavLst>
                                    </p:anim>
                                    <p:anim calcmode="lin" valueType="num">
                                      <p:cBhvr additive="base">
                                        <p:cTn id="18" dur="500" fill="hold"/>
                                        <p:tgtEl>
                                          <p:spTgt spid="2151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31089"/>
                                        </p:tgtEl>
                                        <p:attrNameLst>
                                          <p:attrName>style.visibility</p:attrName>
                                        </p:attrNameLst>
                                      </p:cBhvr>
                                      <p:to>
                                        <p:strVal val="visible"/>
                                      </p:to>
                                    </p:set>
                                    <p:animEffect transition="in" filter="blinds(horizontal)">
                                      <p:cBhvr>
                                        <p:cTn id="23" dur="500"/>
                                        <p:tgtEl>
                                          <p:spTgt spid="331089"/>
                                        </p:tgtEl>
                                      </p:cBhvr>
                                    </p:animEffect>
                                  </p:childTnLst>
                                </p:cTn>
                              </p:par>
                            </p:childTnLst>
                          </p:cTn>
                        </p:par>
                        <p:par>
                          <p:cTn id="24" fill="hold" nodeType="afterGroup">
                            <p:stCondLst>
                              <p:cond delay="500"/>
                            </p:stCondLst>
                            <p:childTnLst>
                              <p:par>
                                <p:cTn id="25" presetID="2" presetClass="entr" presetSubtype="4" fill="hold" nodeType="afterEffect">
                                  <p:stCondLst>
                                    <p:cond delay="0"/>
                                  </p:stCondLst>
                                  <p:childTnLst>
                                    <p:set>
                                      <p:cBhvr>
                                        <p:cTn id="26" dur="1" fill="hold">
                                          <p:stCondLst>
                                            <p:cond delay="0"/>
                                          </p:stCondLst>
                                        </p:cTn>
                                        <p:tgtEl>
                                          <p:spTgt spid="21515"/>
                                        </p:tgtEl>
                                        <p:attrNameLst>
                                          <p:attrName>style.visibility</p:attrName>
                                        </p:attrNameLst>
                                      </p:cBhvr>
                                      <p:to>
                                        <p:strVal val="visible"/>
                                      </p:to>
                                    </p:set>
                                    <p:anim calcmode="lin" valueType="num">
                                      <p:cBhvr additive="base">
                                        <p:cTn id="27" dur="500" fill="hold"/>
                                        <p:tgtEl>
                                          <p:spTgt spid="21515"/>
                                        </p:tgtEl>
                                        <p:attrNameLst>
                                          <p:attrName>ppt_x</p:attrName>
                                        </p:attrNameLst>
                                      </p:cBhvr>
                                      <p:tavLst>
                                        <p:tav tm="0">
                                          <p:val>
                                            <p:strVal val="#ppt_x"/>
                                          </p:val>
                                        </p:tav>
                                        <p:tav tm="100000">
                                          <p:val>
                                            <p:strVal val="#ppt_x"/>
                                          </p:val>
                                        </p:tav>
                                      </p:tavLst>
                                    </p:anim>
                                    <p:anim calcmode="lin" valueType="num">
                                      <p:cBhvr additive="base">
                                        <p:cTn id="28"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1516"/>
                                        </p:tgtEl>
                                        <p:attrNameLst>
                                          <p:attrName>style.visibility</p:attrName>
                                        </p:attrNameLst>
                                      </p:cBhvr>
                                      <p:to>
                                        <p:strVal val="visible"/>
                                      </p:to>
                                    </p:set>
                                    <p:animEffect transition="in" filter="blinds(horizontal)">
                                      <p:cBhvr>
                                        <p:cTn id="33" dur="500"/>
                                        <p:tgtEl>
                                          <p:spTgt spid="21516"/>
                                        </p:tgtEl>
                                      </p:cBhvr>
                                    </p:animEffect>
                                  </p:childTnLst>
                                </p:cTn>
                              </p:par>
                            </p:childTnLst>
                          </p:cTn>
                        </p:par>
                        <p:par>
                          <p:cTn id="34" fill="hold" nodeType="afterGroup">
                            <p:stCondLst>
                              <p:cond delay="500"/>
                            </p:stCondLst>
                            <p:childTnLst>
                              <p:par>
                                <p:cTn id="35" presetID="2" presetClass="entr" presetSubtype="4" fill="hold" nodeType="afterEffect">
                                  <p:stCondLst>
                                    <p:cond delay="0"/>
                                  </p:stCondLst>
                                  <p:childTnLst>
                                    <p:set>
                                      <p:cBhvr>
                                        <p:cTn id="36" dur="1" fill="hold">
                                          <p:stCondLst>
                                            <p:cond delay="0"/>
                                          </p:stCondLst>
                                        </p:cTn>
                                        <p:tgtEl>
                                          <p:spTgt spid="21513"/>
                                        </p:tgtEl>
                                        <p:attrNameLst>
                                          <p:attrName>style.visibility</p:attrName>
                                        </p:attrNameLst>
                                      </p:cBhvr>
                                      <p:to>
                                        <p:strVal val="visible"/>
                                      </p:to>
                                    </p:set>
                                    <p:anim calcmode="lin" valueType="num">
                                      <p:cBhvr additive="base">
                                        <p:cTn id="37" dur="500" fill="hold"/>
                                        <p:tgtEl>
                                          <p:spTgt spid="21513"/>
                                        </p:tgtEl>
                                        <p:attrNameLst>
                                          <p:attrName>ppt_x</p:attrName>
                                        </p:attrNameLst>
                                      </p:cBhvr>
                                      <p:tavLst>
                                        <p:tav tm="0">
                                          <p:val>
                                            <p:strVal val="#ppt_x"/>
                                          </p:val>
                                        </p:tav>
                                        <p:tav tm="100000">
                                          <p:val>
                                            <p:strVal val="#ppt_x"/>
                                          </p:val>
                                        </p:tav>
                                      </p:tavLst>
                                    </p:anim>
                                    <p:anim calcmode="lin" valueType="num">
                                      <p:cBhvr additive="base">
                                        <p:cTn id="38" dur="500" fill="hold"/>
                                        <p:tgtEl>
                                          <p:spTgt spid="2151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1514"/>
                                        </p:tgtEl>
                                        <p:attrNameLst>
                                          <p:attrName>style.visibility</p:attrName>
                                        </p:attrNameLst>
                                      </p:cBhvr>
                                      <p:to>
                                        <p:strVal val="visible"/>
                                      </p:to>
                                    </p:set>
                                    <p:anim calcmode="lin" valueType="num">
                                      <p:cBhvr additive="base">
                                        <p:cTn id="43" dur="500" fill="hold"/>
                                        <p:tgtEl>
                                          <p:spTgt spid="21514"/>
                                        </p:tgtEl>
                                        <p:attrNameLst>
                                          <p:attrName>ppt_x</p:attrName>
                                        </p:attrNameLst>
                                      </p:cBhvr>
                                      <p:tavLst>
                                        <p:tav tm="0">
                                          <p:val>
                                            <p:strVal val="#ppt_x"/>
                                          </p:val>
                                        </p:tav>
                                        <p:tav tm="100000">
                                          <p:val>
                                            <p:strVal val="#ppt_x"/>
                                          </p:val>
                                        </p:tav>
                                      </p:tavLst>
                                    </p:anim>
                                    <p:anim calcmode="lin" valueType="num">
                                      <p:cBhvr additive="base">
                                        <p:cTn id="44"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31151"/>
                                        </p:tgtEl>
                                        <p:attrNameLst>
                                          <p:attrName>style.visibility</p:attrName>
                                        </p:attrNameLst>
                                      </p:cBhvr>
                                      <p:to>
                                        <p:strVal val="visible"/>
                                      </p:to>
                                    </p:set>
                                    <p:animEffect transition="in" filter="wipe(down)">
                                      <p:cBhvr>
                                        <p:cTn id="49" dur="500"/>
                                        <p:tgtEl>
                                          <p:spTgt spid="3311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31153"/>
                                        </p:tgtEl>
                                        <p:attrNameLst>
                                          <p:attrName>style.visibility</p:attrName>
                                        </p:attrNameLst>
                                      </p:cBhvr>
                                      <p:to>
                                        <p:strVal val="visible"/>
                                      </p:to>
                                    </p:set>
                                    <p:animEffect transition="in" filter="wipe(down)">
                                      <p:cBhvr>
                                        <p:cTn id="52" dur="500"/>
                                        <p:tgtEl>
                                          <p:spTgt spid="33115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31152"/>
                                        </p:tgtEl>
                                        <p:attrNameLst>
                                          <p:attrName>style.visibility</p:attrName>
                                        </p:attrNameLst>
                                      </p:cBhvr>
                                      <p:to>
                                        <p:strVal val="visible"/>
                                      </p:to>
                                    </p:set>
                                    <p:animEffect transition="in" filter="wipe(down)">
                                      <p:cBhvr>
                                        <p:cTn id="55" dur="500"/>
                                        <p:tgtEl>
                                          <p:spTgt spid="331152"/>
                                        </p:tgtEl>
                                      </p:cBhvr>
                                    </p:animEffect>
                                  </p:childTnLst>
                                </p:cTn>
                              </p:par>
                            </p:childTnLst>
                          </p:cTn>
                        </p:par>
                        <p:par>
                          <p:cTn id="56" fill="hold" nodeType="afterGroup">
                            <p:stCondLst>
                              <p:cond delay="500"/>
                            </p:stCondLst>
                            <p:childTnLst>
                              <p:par>
                                <p:cTn id="57" presetID="2" presetClass="entr" presetSubtype="4" fill="hold" nodeType="afterEffect">
                                  <p:stCondLst>
                                    <p:cond delay="0"/>
                                  </p:stCondLst>
                                  <p:childTnLst>
                                    <p:set>
                                      <p:cBhvr>
                                        <p:cTn id="58" dur="1" fill="hold">
                                          <p:stCondLst>
                                            <p:cond delay="0"/>
                                          </p:stCondLst>
                                        </p:cTn>
                                        <p:tgtEl>
                                          <p:spTgt spid="21507"/>
                                        </p:tgtEl>
                                        <p:attrNameLst>
                                          <p:attrName>style.visibility</p:attrName>
                                        </p:attrNameLst>
                                      </p:cBhvr>
                                      <p:to>
                                        <p:strVal val="visible"/>
                                      </p:to>
                                    </p:set>
                                    <p:anim calcmode="lin" valueType="num">
                                      <p:cBhvr additive="base">
                                        <p:cTn id="59" dur="500" fill="hold"/>
                                        <p:tgtEl>
                                          <p:spTgt spid="21507"/>
                                        </p:tgtEl>
                                        <p:attrNameLst>
                                          <p:attrName>ppt_x</p:attrName>
                                        </p:attrNameLst>
                                      </p:cBhvr>
                                      <p:tavLst>
                                        <p:tav tm="0">
                                          <p:val>
                                            <p:strVal val="#ppt_x"/>
                                          </p:val>
                                        </p:tav>
                                        <p:tav tm="100000">
                                          <p:val>
                                            <p:strVal val="#ppt_x"/>
                                          </p:val>
                                        </p:tav>
                                      </p:tavLst>
                                    </p:anim>
                                    <p:anim calcmode="lin" valueType="num">
                                      <p:cBhvr additive="base">
                                        <p:cTn id="60" dur="500" fill="hold"/>
                                        <p:tgtEl>
                                          <p:spTgt spid="21507"/>
                                        </p:tgtEl>
                                        <p:attrNameLst>
                                          <p:attrName>ppt_y</p:attrName>
                                        </p:attrNameLst>
                                      </p:cBhvr>
                                      <p:tavLst>
                                        <p:tav tm="0">
                                          <p:val>
                                            <p:strVal val="1+#ppt_h/2"/>
                                          </p:val>
                                        </p:tav>
                                        <p:tav tm="100000">
                                          <p:val>
                                            <p:strVal val="#ppt_y"/>
                                          </p:val>
                                        </p:tav>
                                      </p:tavLst>
                                    </p:anim>
                                  </p:childTnLst>
                                </p:cTn>
                              </p:par>
                              <p:par>
                                <p:cTn id="61" presetID="1" presetClass="exit" presetSubtype="0" fill="hold" nodeType="withEffect">
                                  <p:stCondLst>
                                    <p:cond delay="0"/>
                                  </p:stCondLst>
                                  <p:childTnLst>
                                    <p:set>
                                      <p:cBhvr>
                                        <p:cTn id="62" dur="1" fill="hold">
                                          <p:stCondLst>
                                            <p:cond delay="0"/>
                                          </p:stCondLst>
                                        </p:cTn>
                                        <p:tgtEl>
                                          <p:spTgt spid="21517"/>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8"/>
                                        </p:tgtEl>
                                        <p:attrNameLst>
                                          <p:attrName>style.visibility</p:attrName>
                                        </p:attrNameLst>
                                      </p:cBhvr>
                                      <p:to>
                                        <p:strVal val="visible"/>
                                      </p:to>
                                    </p:set>
                                    <p:animEffect transition="in" filter="wipe(down)">
                                      <p:cBhvr>
                                        <p:cTn id="67" dur="500"/>
                                        <p:tgtEl>
                                          <p:spTgt spid="228"/>
                                        </p:tgtEl>
                                      </p:cBhvr>
                                    </p:animEffect>
                                  </p:childTnLst>
                                </p:cTn>
                              </p:par>
                            </p:childTnLst>
                          </p:cTn>
                        </p:par>
                        <p:par>
                          <p:cTn id="68" fill="hold" nodeType="afterGroup">
                            <p:stCondLst>
                              <p:cond delay="500"/>
                            </p:stCondLst>
                            <p:childTnLst>
                              <p:par>
                                <p:cTn id="69" presetID="26" presetClass="emph" presetSubtype="0" fill="hold" grpId="1" nodeType="afterEffect">
                                  <p:stCondLst>
                                    <p:cond delay="0"/>
                                  </p:stCondLst>
                                  <p:childTnLst>
                                    <p:animEffect transition="out" filter="fade">
                                      <p:cBhvr>
                                        <p:cTn id="70" dur="500" tmFilter="0, 0; .2, .5; .8, .5; 1, 0"/>
                                        <p:tgtEl>
                                          <p:spTgt spid="228"/>
                                        </p:tgtEl>
                                      </p:cBhvr>
                                    </p:animEffect>
                                    <p:animScale>
                                      <p:cBhvr>
                                        <p:cTn id="71" dur="250" autoRev="1" fill="hold"/>
                                        <p:tgtEl>
                                          <p:spTgt spid="2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089" grpId="0" animBg="1"/>
      <p:bldP spid="331151" grpId="0" animBg="1"/>
      <p:bldP spid="331152" grpId="0" animBg="1"/>
      <p:bldP spid="331153" grpId="0" animBg="1"/>
      <p:bldP spid="228" grpId="0" animBg="1"/>
      <p:bldP spid="22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Principles of SOA</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84263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Service-Oriented Architecture (SOA)</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SOA</a:t>
            </a:r>
          </a:p>
        </p:txBody>
      </p:sp>
      <p:sp>
        <p:nvSpPr>
          <p:cNvPr id="3" name="Content Placeholder 2"/>
          <p:cNvSpPr>
            <a:spLocks noGrp="1"/>
          </p:cNvSpPr>
          <p:nvPr>
            <p:ph idx="1"/>
          </p:nvPr>
        </p:nvSpPr>
        <p:spPr/>
        <p:txBody>
          <a:bodyPr/>
          <a:lstStyle/>
          <a:p>
            <a:r>
              <a:rPr lang="en-US" dirty="0"/>
              <a:t>Service-Oriented Architecture (SOA) is a software architecture design that emphasizes the use of loosely coupled, reusable software services to support the requirements of business processes and users.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1028" name="Picture 4" descr="https://pimages.toolbox.com/wp-content/uploads/2023/04/28084201/service-oriented-architecture-princi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825" t="16367" r="2597" b="14268"/>
          <a:stretch/>
        </p:blipFill>
        <p:spPr bwMode="auto">
          <a:xfrm>
            <a:off x="347526" y="2317687"/>
            <a:ext cx="11443580" cy="408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445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SOA</a:t>
            </a:r>
          </a:p>
        </p:txBody>
      </p:sp>
      <p:sp>
        <p:nvSpPr>
          <p:cNvPr id="3" name="Content Placeholder 2"/>
          <p:cNvSpPr>
            <a:spLocks noGrp="1"/>
          </p:cNvSpPr>
          <p:nvPr>
            <p:ph idx="1"/>
          </p:nvPr>
        </p:nvSpPr>
        <p:spPr/>
        <p:txBody>
          <a:bodyPr/>
          <a:lstStyle/>
          <a:p>
            <a:r>
              <a:rPr lang="en-US" dirty="0"/>
              <a:t>Service </a:t>
            </a:r>
            <a:r>
              <a:rPr lang="en-US" dirty="0" smtClean="0"/>
              <a:t>contract</a:t>
            </a:r>
          </a:p>
          <a:p>
            <a:pPr lvl="1"/>
            <a:r>
              <a:rPr lang="en-US" dirty="0" smtClean="0"/>
              <a:t>Services </a:t>
            </a:r>
            <a:r>
              <a:rPr lang="en-US" dirty="0"/>
              <a:t>in an SOA have a formal contract that defines their functionality, inputs, and outputs. This contract is agreed upon by both the service provider and the service consumer and serves as the basis for the interaction between them</a:t>
            </a:r>
            <a:r>
              <a:rPr lang="en-US" dirty="0" smtClean="0"/>
              <a:t>.</a:t>
            </a:r>
          </a:p>
          <a:p>
            <a:pPr lvl="1"/>
            <a:endParaRPr lang="en-US" dirty="0"/>
          </a:p>
          <a:p>
            <a:r>
              <a:rPr lang="en-US" dirty="0"/>
              <a:t>Loose </a:t>
            </a:r>
            <a:r>
              <a:rPr lang="en-US" dirty="0" smtClean="0"/>
              <a:t>coupling</a:t>
            </a:r>
          </a:p>
          <a:p>
            <a:pPr lvl="1"/>
            <a:r>
              <a:rPr lang="en-US" dirty="0" smtClean="0"/>
              <a:t>Services </a:t>
            </a:r>
            <a:r>
              <a:rPr lang="en-US" dirty="0"/>
              <a:t>in an SOA are loosely coupled, which means that they operate independently of each other and do not depend on specific implementation details of other services. This allows for greater flexibility and scalability within the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914856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SOA</a:t>
            </a:r>
          </a:p>
        </p:txBody>
      </p:sp>
      <p:sp>
        <p:nvSpPr>
          <p:cNvPr id="3" name="Content Placeholder 2"/>
          <p:cNvSpPr>
            <a:spLocks noGrp="1"/>
          </p:cNvSpPr>
          <p:nvPr>
            <p:ph idx="1"/>
          </p:nvPr>
        </p:nvSpPr>
        <p:spPr/>
        <p:txBody>
          <a:bodyPr/>
          <a:lstStyle/>
          <a:p>
            <a:r>
              <a:rPr lang="en-US" dirty="0" smtClean="0"/>
              <a:t>Reusability</a:t>
            </a:r>
          </a:p>
          <a:p>
            <a:pPr lvl="1"/>
            <a:r>
              <a:rPr lang="en-US" dirty="0" smtClean="0"/>
              <a:t>Services </a:t>
            </a:r>
            <a:r>
              <a:rPr lang="en-US" dirty="0"/>
              <a:t>in an SOA are designed to be reusable, which means that they can be used in different contexts and for different business processes. This reduces development time and costs and promotes consistency across different parts of the system</a:t>
            </a:r>
            <a:r>
              <a:rPr lang="en-US" dirty="0" smtClean="0"/>
              <a:t>.</a:t>
            </a:r>
          </a:p>
          <a:p>
            <a:pPr lvl="1"/>
            <a:endParaRPr lang="en-US" dirty="0"/>
          </a:p>
          <a:p>
            <a:r>
              <a:rPr lang="en-US" dirty="0" smtClean="0"/>
              <a:t>Composability</a:t>
            </a:r>
          </a:p>
          <a:p>
            <a:pPr lvl="1"/>
            <a:r>
              <a:rPr lang="en-US" dirty="0" smtClean="0"/>
              <a:t>Services </a:t>
            </a:r>
            <a:r>
              <a:rPr lang="en-US" dirty="0"/>
              <a:t>in an SOA are designed to be </a:t>
            </a:r>
            <a:r>
              <a:rPr lang="en-US" dirty="0" err="1"/>
              <a:t>composable</a:t>
            </a:r>
            <a:r>
              <a:rPr lang="en-US" dirty="0"/>
              <a:t>, which means that they can be combined to create more complex business processes. This allows for greater flexibility and agility in responding to changing business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790432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SOA</a:t>
            </a:r>
          </a:p>
        </p:txBody>
      </p:sp>
      <p:sp>
        <p:nvSpPr>
          <p:cNvPr id="3" name="Content Placeholder 2"/>
          <p:cNvSpPr>
            <a:spLocks noGrp="1"/>
          </p:cNvSpPr>
          <p:nvPr>
            <p:ph idx="1"/>
          </p:nvPr>
        </p:nvSpPr>
        <p:spPr/>
        <p:txBody>
          <a:bodyPr/>
          <a:lstStyle/>
          <a:p>
            <a:r>
              <a:rPr lang="en-US" dirty="0" smtClean="0"/>
              <a:t>Abstraction</a:t>
            </a:r>
          </a:p>
          <a:p>
            <a:pPr lvl="1"/>
            <a:r>
              <a:rPr lang="en-US" dirty="0" smtClean="0"/>
              <a:t>Services </a:t>
            </a:r>
            <a:r>
              <a:rPr lang="en-US" dirty="0"/>
              <a:t>in an SOA are designed to be abstracted, which means that they hide implementation details from service consumers. This promotes simplicity and ease of use for service consumers.</a:t>
            </a:r>
          </a:p>
          <a:p>
            <a:endParaRPr lang="en-US" dirty="0"/>
          </a:p>
          <a:p>
            <a:r>
              <a:rPr lang="en-US" dirty="0" smtClean="0"/>
              <a:t>Interoperability</a:t>
            </a:r>
          </a:p>
          <a:p>
            <a:pPr lvl="1"/>
            <a:r>
              <a:rPr lang="en-US" dirty="0" smtClean="0"/>
              <a:t>Services </a:t>
            </a:r>
            <a:r>
              <a:rPr lang="en-US" dirty="0"/>
              <a:t>in an SOA are designed to be interoperable, which means that they can communicate with </a:t>
            </a:r>
            <a:r>
              <a:rPr lang="en-US" dirty="0" err="1"/>
              <a:t>otherservices</a:t>
            </a:r>
            <a:r>
              <a:rPr lang="en-US" dirty="0"/>
              <a:t> and systems regardless of the technology platform or programming language used. This promotes integration and collaboration between different systems and organizations.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280961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SOA</a:t>
            </a:r>
          </a:p>
        </p:txBody>
      </p:sp>
      <p:sp>
        <p:nvSpPr>
          <p:cNvPr id="3" name="Content Placeholder 2"/>
          <p:cNvSpPr>
            <a:spLocks noGrp="1"/>
          </p:cNvSpPr>
          <p:nvPr>
            <p:ph idx="1"/>
          </p:nvPr>
        </p:nvSpPr>
        <p:spPr/>
        <p:txBody>
          <a:bodyPr/>
          <a:lstStyle/>
          <a:p>
            <a:r>
              <a:rPr lang="en-US" dirty="0" smtClean="0"/>
              <a:t>Autonomy</a:t>
            </a:r>
          </a:p>
          <a:p>
            <a:pPr lvl="1"/>
            <a:r>
              <a:rPr lang="en-US" dirty="0" smtClean="0"/>
              <a:t>Services </a:t>
            </a:r>
            <a:r>
              <a:rPr lang="en-US" dirty="0"/>
              <a:t>in an SOA are designed to be autonomous, which means that they have control over their own functionality and behavior. This allows services to operate independently, reducing dependencies and promoting flexibility and scalability.</a:t>
            </a:r>
          </a:p>
          <a:p>
            <a:endParaRPr lang="en-US" dirty="0"/>
          </a:p>
          <a:p>
            <a:r>
              <a:rPr lang="en-US" dirty="0" smtClean="0"/>
              <a:t>Statelessness</a:t>
            </a:r>
          </a:p>
          <a:p>
            <a:pPr lvl="1"/>
            <a:r>
              <a:rPr lang="en-US" dirty="0" smtClean="0"/>
              <a:t>Services </a:t>
            </a:r>
            <a:r>
              <a:rPr lang="en-US" dirty="0"/>
              <a:t>in an SOA are designed to be stateless, which means that they do not store information about previous interactions with a service consumer. This promotes simplicity and enables services to be easily scaled and replicated.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711303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Components of SOA</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109085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a:t>
            </a:r>
            <a:r>
              <a:rPr lang="en-US" dirty="0" smtClean="0"/>
              <a:t>SOA</a:t>
            </a:r>
            <a:endParaRPr lang="en-US" dirty="0"/>
          </a:p>
        </p:txBody>
      </p:sp>
      <p:sp>
        <p:nvSpPr>
          <p:cNvPr id="3" name="Content Placeholder 2"/>
          <p:cNvSpPr>
            <a:spLocks noGrp="1"/>
          </p:cNvSpPr>
          <p:nvPr>
            <p:ph idx="1"/>
          </p:nvPr>
        </p:nvSpPr>
        <p:spPr/>
        <p:txBody>
          <a:bodyPr numCol="1">
            <a:normAutofit/>
          </a:bodyPr>
          <a:lstStyle/>
          <a:p>
            <a:r>
              <a:rPr lang="en-US" dirty="0"/>
              <a:t>Service </a:t>
            </a:r>
            <a:r>
              <a:rPr lang="en-US" dirty="0" smtClean="0"/>
              <a:t>provider</a:t>
            </a:r>
          </a:p>
          <a:p>
            <a:pPr lvl="1"/>
            <a:r>
              <a:rPr lang="en-US" dirty="0" smtClean="0"/>
              <a:t>A </a:t>
            </a:r>
            <a:r>
              <a:rPr lang="en-US" dirty="0"/>
              <a:t>service provider is responsible for creating and hosting a service that can be accessed by other components in the SOA. The service provider defines the service contract, which outlines the functionality, inputs, and outputs of the service</a:t>
            </a:r>
            <a:r>
              <a:rPr lang="en-US" dirty="0" smtClean="0"/>
              <a:t>.</a:t>
            </a:r>
          </a:p>
          <a:p>
            <a:pPr lvl="1"/>
            <a:endParaRPr lang="en-US" dirty="0"/>
          </a:p>
          <a:p>
            <a:r>
              <a:rPr lang="en-US" dirty="0"/>
              <a:t>Service </a:t>
            </a:r>
            <a:r>
              <a:rPr lang="en-US" dirty="0" smtClean="0"/>
              <a:t>registry</a:t>
            </a:r>
          </a:p>
          <a:p>
            <a:pPr lvl="1"/>
            <a:r>
              <a:rPr lang="en-US" dirty="0" smtClean="0"/>
              <a:t>A </a:t>
            </a:r>
            <a:r>
              <a:rPr lang="en-US" dirty="0"/>
              <a:t>service registry is a repository that stores information about available services in the SOA. It allows service consumers to discover and access services provided by the service provider</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517482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a:t>
            </a:r>
            <a:r>
              <a:rPr lang="en-US" dirty="0" smtClean="0"/>
              <a:t>SOA</a:t>
            </a:r>
            <a:endParaRPr lang="en-US" dirty="0"/>
          </a:p>
        </p:txBody>
      </p:sp>
      <p:sp>
        <p:nvSpPr>
          <p:cNvPr id="3" name="Content Placeholder 2"/>
          <p:cNvSpPr>
            <a:spLocks noGrp="1"/>
          </p:cNvSpPr>
          <p:nvPr>
            <p:ph idx="1"/>
          </p:nvPr>
        </p:nvSpPr>
        <p:spPr/>
        <p:txBody>
          <a:bodyPr numCol="1">
            <a:normAutofit/>
          </a:bodyPr>
          <a:lstStyle/>
          <a:p>
            <a:r>
              <a:rPr lang="en-US" dirty="0" smtClean="0"/>
              <a:t>Service consumer</a:t>
            </a:r>
          </a:p>
          <a:p>
            <a:pPr lvl="1"/>
            <a:r>
              <a:rPr lang="en-US" dirty="0" smtClean="0"/>
              <a:t>A </a:t>
            </a:r>
            <a:r>
              <a:rPr lang="en-US" dirty="0"/>
              <a:t>service consumer is a component that accesses and uses services provided by the service provider. The service consumer sends requests to the service provider and receives responses back</a:t>
            </a:r>
            <a:r>
              <a:rPr lang="en-US" dirty="0" smtClean="0"/>
              <a:t>.</a:t>
            </a:r>
          </a:p>
          <a:p>
            <a:pPr lvl="1"/>
            <a:endParaRPr lang="en-US" dirty="0" smtClean="0"/>
          </a:p>
          <a:p>
            <a:r>
              <a:rPr lang="en-US" dirty="0"/>
              <a:t>Service bus</a:t>
            </a:r>
          </a:p>
          <a:p>
            <a:pPr lvl="1"/>
            <a:r>
              <a:rPr lang="en-US" dirty="0"/>
              <a:t>A service bus is a middleware component that facilitates communication between services in the SOA. It provides routing, transformation, and other functions that allow services to work together seamlessly.</a:t>
            </a:r>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16966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SOA</a:t>
            </a:r>
          </a:p>
        </p:txBody>
      </p:sp>
      <p:sp>
        <p:nvSpPr>
          <p:cNvPr id="3" name="Content Placeholder 2"/>
          <p:cNvSpPr>
            <a:spLocks noGrp="1"/>
          </p:cNvSpPr>
          <p:nvPr>
            <p:ph idx="1"/>
          </p:nvPr>
        </p:nvSpPr>
        <p:spPr/>
        <p:txBody>
          <a:bodyPr numCol="1">
            <a:normAutofit/>
          </a:bodyPr>
          <a:lstStyle/>
          <a:p>
            <a:r>
              <a:rPr lang="en-US" dirty="0" smtClean="0"/>
              <a:t>Service contract</a:t>
            </a:r>
          </a:p>
          <a:p>
            <a:pPr lvl="1"/>
            <a:r>
              <a:rPr lang="en-US" dirty="0" smtClean="0"/>
              <a:t>A </a:t>
            </a:r>
            <a:r>
              <a:rPr lang="en-US" dirty="0"/>
              <a:t>service contract is a formal agreement between the service provider and the service consumer that defines the interface and behavior of the service. It includes information such as the service name, operations, parameters, and data types.</a:t>
            </a:r>
          </a:p>
          <a:p>
            <a:r>
              <a:rPr lang="en-US" dirty="0"/>
              <a:t>Service </a:t>
            </a:r>
            <a:r>
              <a:rPr lang="en-US" dirty="0" smtClean="0"/>
              <a:t>interface</a:t>
            </a:r>
          </a:p>
          <a:p>
            <a:pPr lvl="1"/>
            <a:r>
              <a:rPr lang="en-US" dirty="0" smtClean="0"/>
              <a:t>A </a:t>
            </a:r>
            <a:r>
              <a:rPr lang="en-US" dirty="0"/>
              <a:t>service interface is the set of operations and messages that a service provides to its consumers. It defines the way in which a service can be accessed and used by other components in the SOA.</a:t>
            </a:r>
          </a:p>
          <a:p>
            <a:r>
              <a:rPr lang="en-US" dirty="0"/>
              <a:t>Service </a:t>
            </a:r>
            <a:r>
              <a:rPr lang="en-US" dirty="0" smtClean="0"/>
              <a:t>endpoint</a:t>
            </a:r>
          </a:p>
          <a:p>
            <a:pPr lvl="1"/>
            <a:r>
              <a:rPr lang="en-US" dirty="0" smtClean="0"/>
              <a:t>A </a:t>
            </a:r>
            <a:r>
              <a:rPr lang="en-US" dirty="0"/>
              <a:t>service endpoint is the location where a service can be accessed by a consumer. It includes information such as the service URL, protocol, and transport bindings.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836914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and web </a:t>
            </a:r>
            <a:r>
              <a:rPr lang="en-US" dirty="0" smtClean="0"/>
              <a:t>services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401158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Shape 418"/>
          <p:cNvSpPr txBox="1"/>
          <p:nvPr/>
        </p:nvSpPr>
        <p:spPr>
          <a:xfrm>
            <a:off x="8255000" y="6229350"/>
            <a:ext cx="3523558" cy="457200"/>
          </a:xfrm>
          <a:prstGeom prst="rect">
            <a:avLst/>
          </a:prstGeom>
          <a:noFill/>
          <a:ln>
            <a:noFill/>
          </a:ln>
        </p:spPr>
        <p:txBody>
          <a:bodyPr spcFirstLastPara="1" wrap="square" lIns="91425" tIns="45700" rIns="91425" bIns="45700" anchor="b" anchorCtr="0">
            <a:noAutofit/>
          </a:bodyPr>
          <a:lstStyle/>
          <a:p>
            <a:pPr algn="r">
              <a:buClr>
                <a:schemeClr val="lt2"/>
              </a:buClr>
            </a:pPr>
            <a:fld id="{00000000-1234-1234-1234-123412341234}" type="slidenum">
              <a:rPr lang="en-US" sz="1400">
                <a:solidFill>
                  <a:schemeClr val="lt2"/>
                </a:solidFill>
                <a:latin typeface="Candara" panose="020E0502030303020204" pitchFamily="34" charset="0"/>
                <a:ea typeface="Arial"/>
                <a:cs typeface="Arial"/>
                <a:sym typeface="Arial"/>
              </a:rPr>
              <a:pPr algn="r">
                <a:buClr>
                  <a:schemeClr val="lt2"/>
                </a:buClr>
              </a:pPr>
              <a:t>4</a:t>
            </a:fld>
            <a:endParaRPr dirty="0">
              <a:latin typeface="Candara" panose="020E0502030303020204" pitchFamily="34" charset="0"/>
            </a:endParaRPr>
          </a:p>
        </p:txBody>
      </p:sp>
      <p:sp>
        <p:nvSpPr>
          <p:cNvPr id="419" name="Shape 419"/>
          <p:cNvSpPr txBox="1"/>
          <p:nvPr/>
        </p:nvSpPr>
        <p:spPr>
          <a:xfrm>
            <a:off x="2133600" y="533400"/>
            <a:ext cx="1371600" cy="5486400"/>
          </a:xfrm>
          <a:prstGeom prst="rect">
            <a:avLst/>
          </a:prstGeom>
          <a:solidFill>
            <a:srgbClr val="CCFFFF"/>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Candara" panose="020E0502030303020204" pitchFamily="34" charset="0"/>
              <a:ea typeface="Arial"/>
              <a:cs typeface="Arial"/>
              <a:sym typeface="Arial"/>
            </a:endParaRPr>
          </a:p>
        </p:txBody>
      </p:sp>
      <p:sp>
        <p:nvSpPr>
          <p:cNvPr id="420" name="Shape 420"/>
          <p:cNvSpPr txBox="1"/>
          <p:nvPr/>
        </p:nvSpPr>
        <p:spPr>
          <a:xfrm>
            <a:off x="8915400" y="533400"/>
            <a:ext cx="1371600" cy="5486400"/>
          </a:xfrm>
          <a:prstGeom prst="rect">
            <a:avLst/>
          </a:prstGeom>
          <a:solidFill>
            <a:srgbClr val="CCFFFF"/>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Candara" panose="020E0502030303020204" pitchFamily="34" charset="0"/>
              <a:ea typeface="Arial"/>
              <a:cs typeface="Arial"/>
              <a:sym typeface="Arial"/>
            </a:endParaRPr>
          </a:p>
        </p:txBody>
      </p:sp>
      <p:sp>
        <p:nvSpPr>
          <p:cNvPr id="421" name="Shape 421"/>
          <p:cNvSpPr txBox="1"/>
          <p:nvPr/>
        </p:nvSpPr>
        <p:spPr>
          <a:xfrm>
            <a:off x="3581400" y="2362200"/>
            <a:ext cx="5257800" cy="3657600"/>
          </a:xfrm>
          <a:prstGeom prst="rect">
            <a:avLst/>
          </a:prstGeom>
          <a:solidFill>
            <a:srgbClr val="FFCCFF"/>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buClr>
                <a:schemeClr val="dk1"/>
              </a:buClr>
            </a:pPr>
            <a:r>
              <a:rPr lang="en-US" sz="2400" dirty="0">
                <a:solidFill>
                  <a:schemeClr val="dk1"/>
                </a:solidFill>
                <a:latin typeface="Candara" panose="020E0502030303020204" pitchFamily="34" charset="0"/>
                <a:ea typeface="Times New Roman"/>
                <a:cs typeface="Times New Roman"/>
                <a:sym typeface="Times New Roman"/>
              </a:rPr>
              <a:t>Distributed Computing Platform</a:t>
            </a:r>
            <a:endParaRPr dirty="0">
              <a:latin typeface="Candara" panose="020E0502030303020204" pitchFamily="34" charset="0"/>
            </a:endParaRPr>
          </a:p>
          <a:p>
            <a:pPr>
              <a:buClr>
                <a:schemeClr val="dk1"/>
              </a:buClr>
              <a:buSzPts val="2400"/>
              <a:buFont typeface="Times New Roman"/>
              <a:buChar char="•"/>
            </a:pPr>
            <a:r>
              <a:rPr lang="en-US" sz="2400" dirty="0">
                <a:solidFill>
                  <a:schemeClr val="dk1"/>
                </a:solidFill>
                <a:latin typeface="Candara" panose="020E0502030303020204" pitchFamily="34" charset="0"/>
                <a:ea typeface="Times New Roman"/>
                <a:cs typeface="Times New Roman"/>
                <a:sym typeface="Times New Roman"/>
              </a:rPr>
              <a:t> Application Support Services (OS, </a:t>
            </a:r>
            <a:endParaRPr dirty="0">
              <a:latin typeface="Candara" panose="020E0502030303020204" pitchFamily="34" charset="0"/>
            </a:endParaRPr>
          </a:p>
          <a:p>
            <a:pPr>
              <a:buClr>
                <a:schemeClr val="dk1"/>
              </a:buClr>
            </a:pPr>
            <a:r>
              <a:rPr lang="en-US" sz="2400" dirty="0">
                <a:solidFill>
                  <a:schemeClr val="dk1"/>
                </a:solidFill>
                <a:latin typeface="Candara" panose="020E0502030303020204" pitchFamily="34" charset="0"/>
                <a:ea typeface="Times New Roman"/>
                <a:cs typeface="Times New Roman"/>
                <a:sym typeface="Times New Roman"/>
              </a:rPr>
              <a:t>  DB support, Directories, RPC)</a:t>
            </a:r>
            <a:endParaRPr dirty="0">
              <a:latin typeface="Candara" panose="020E0502030303020204" pitchFamily="34" charset="0"/>
            </a:endParaRPr>
          </a:p>
          <a:p>
            <a:pPr>
              <a:buClr>
                <a:schemeClr val="dk1"/>
              </a:buClr>
              <a:buSzPts val="2400"/>
              <a:buFont typeface="Times New Roman"/>
              <a:buChar char="•"/>
            </a:pPr>
            <a:r>
              <a:rPr lang="en-US" sz="2400" dirty="0">
                <a:solidFill>
                  <a:schemeClr val="dk1"/>
                </a:solidFill>
                <a:latin typeface="Candara" panose="020E0502030303020204" pitchFamily="34" charset="0"/>
                <a:ea typeface="Times New Roman"/>
                <a:cs typeface="Times New Roman"/>
                <a:sym typeface="Times New Roman"/>
              </a:rPr>
              <a:t> Communication Network Services</a:t>
            </a:r>
            <a:endParaRPr dirty="0">
              <a:latin typeface="Candara" panose="020E0502030303020204" pitchFamily="34" charset="0"/>
            </a:endParaRPr>
          </a:p>
          <a:p>
            <a:pPr>
              <a:buClr>
                <a:schemeClr val="dk1"/>
              </a:buClr>
            </a:pPr>
            <a:r>
              <a:rPr lang="en-US" sz="2400" dirty="0">
                <a:solidFill>
                  <a:schemeClr val="dk1"/>
                </a:solidFill>
                <a:latin typeface="Candara" panose="020E0502030303020204" pitchFamily="34" charset="0"/>
                <a:ea typeface="Times New Roman"/>
                <a:cs typeface="Times New Roman"/>
                <a:sym typeface="Times New Roman"/>
              </a:rPr>
              <a:t>   (Network protocols, Physical devices)</a:t>
            </a:r>
            <a:endParaRPr dirty="0">
              <a:latin typeface="Candara" panose="020E0502030303020204" pitchFamily="34" charset="0"/>
            </a:endParaRPr>
          </a:p>
          <a:p>
            <a:pPr>
              <a:buClr>
                <a:schemeClr val="dk1"/>
              </a:buClr>
              <a:buSzPts val="2400"/>
              <a:buFont typeface="Times New Roman"/>
              <a:buChar char="•"/>
            </a:pPr>
            <a:r>
              <a:rPr lang="en-US" sz="2400" dirty="0">
                <a:solidFill>
                  <a:schemeClr val="dk1"/>
                </a:solidFill>
                <a:latin typeface="Candara" panose="020E0502030303020204" pitchFamily="34" charset="0"/>
                <a:ea typeface="Times New Roman"/>
                <a:cs typeface="Times New Roman"/>
                <a:sym typeface="Times New Roman"/>
              </a:rPr>
              <a:t> Hardware</a:t>
            </a:r>
            <a:endParaRPr dirty="0">
              <a:latin typeface="Candara" panose="020E0502030303020204" pitchFamily="34" charset="0"/>
            </a:endParaRPr>
          </a:p>
        </p:txBody>
      </p:sp>
      <p:sp>
        <p:nvSpPr>
          <p:cNvPr id="422" name="Shape 422"/>
          <p:cNvSpPr txBox="1"/>
          <p:nvPr/>
        </p:nvSpPr>
        <p:spPr>
          <a:xfrm>
            <a:off x="3581400" y="1447800"/>
            <a:ext cx="5257800" cy="762000"/>
          </a:xfrm>
          <a:prstGeom prst="rect">
            <a:avLst/>
          </a:prstGeom>
          <a:solidFill>
            <a:srgbClr val="99FFCC"/>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400">
                <a:solidFill>
                  <a:schemeClr val="dk1"/>
                </a:solidFill>
                <a:latin typeface="Candara" panose="020E0502030303020204" pitchFamily="34" charset="0"/>
                <a:ea typeface="Times New Roman"/>
                <a:cs typeface="Times New Roman"/>
                <a:sym typeface="Times New Roman"/>
              </a:rPr>
              <a:t>Application Systems:</a:t>
            </a:r>
            <a:endParaRPr>
              <a:latin typeface="Candara" panose="020E0502030303020204" pitchFamily="34" charset="0"/>
            </a:endParaRPr>
          </a:p>
          <a:p>
            <a:pPr algn="ctr">
              <a:buClr>
                <a:schemeClr val="dk1"/>
              </a:buClr>
            </a:pPr>
            <a:r>
              <a:rPr lang="en-US" sz="2400">
                <a:solidFill>
                  <a:schemeClr val="dk1"/>
                </a:solidFill>
                <a:latin typeface="Candara" panose="020E0502030303020204" pitchFamily="34" charset="0"/>
                <a:ea typeface="Times New Roman"/>
                <a:cs typeface="Times New Roman"/>
                <a:sym typeface="Times New Roman"/>
              </a:rPr>
              <a:t>support enterprise systems</a:t>
            </a:r>
            <a:endParaRPr>
              <a:latin typeface="Candara" panose="020E0502030303020204" pitchFamily="34" charset="0"/>
            </a:endParaRPr>
          </a:p>
        </p:txBody>
      </p:sp>
      <p:sp>
        <p:nvSpPr>
          <p:cNvPr id="423" name="Shape 423"/>
          <p:cNvSpPr txBox="1"/>
          <p:nvPr/>
        </p:nvSpPr>
        <p:spPr>
          <a:xfrm>
            <a:off x="3581400" y="533400"/>
            <a:ext cx="5257800" cy="762000"/>
          </a:xfrm>
          <a:prstGeom prst="rect">
            <a:avLst/>
          </a:prstGeom>
          <a:solidFill>
            <a:srgbClr val="FFFF99"/>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400">
                <a:solidFill>
                  <a:schemeClr val="dk1"/>
                </a:solidFill>
                <a:latin typeface="Candara" panose="020E0502030303020204" pitchFamily="34" charset="0"/>
                <a:ea typeface="Times New Roman"/>
                <a:cs typeface="Times New Roman"/>
                <a:sym typeface="Times New Roman"/>
              </a:rPr>
              <a:t>Enterprise Systems:</a:t>
            </a:r>
            <a:endParaRPr>
              <a:latin typeface="Candara" panose="020E0502030303020204" pitchFamily="34" charset="0"/>
            </a:endParaRPr>
          </a:p>
          <a:p>
            <a:pPr algn="ctr">
              <a:buClr>
                <a:schemeClr val="dk1"/>
              </a:buClr>
            </a:pPr>
            <a:r>
              <a:rPr lang="en-US" sz="2400">
                <a:solidFill>
                  <a:schemeClr val="dk1"/>
                </a:solidFill>
                <a:latin typeface="Candara" panose="020E0502030303020204" pitchFamily="34" charset="0"/>
                <a:ea typeface="Times New Roman"/>
                <a:cs typeface="Times New Roman"/>
                <a:sym typeface="Times New Roman"/>
              </a:rPr>
              <a:t>Perform enterprise activities</a:t>
            </a:r>
            <a:endParaRPr>
              <a:latin typeface="Candara" panose="020E0502030303020204" pitchFamily="34" charset="0"/>
            </a:endParaRPr>
          </a:p>
        </p:txBody>
      </p:sp>
      <p:sp>
        <p:nvSpPr>
          <p:cNvPr id="424" name="Shape 424"/>
          <p:cNvSpPr txBox="1"/>
          <p:nvPr/>
        </p:nvSpPr>
        <p:spPr>
          <a:xfrm rot="-5400000">
            <a:off x="1614487" y="1430337"/>
            <a:ext cx="2438400" cy="946150"/>
          </a:xfrm>
          <a:prstGeom prst="rect">
            <a:avLst/>
          </a:prstGeom>
          <a:noFill/>
          <a:ln>
            <a:noFill/>
          </a:ln>
        </p:spPr>
        <p:txBody>
          <a:bodyPr spcFirstLastPara="1" wrap="square" lIns="91425" tIns="45700" rIns="91425" bIns="45700" anchor="t" anchorCtr="0">
            <a:noAutofit/>
          </a:bodyPr>
          <a:lstStyle/>
          <a:p>
            <a:pPr>
              <a:buClr>
                <a:schemeClr val="dk1"/>
              </a:buClr>
            </a:pPr>
            <a:r>
              <a:rPr lang="en-US" sz="2800">
                <a:solidFill>
                  <a:schemeClr val="dk1"/>
                </a:solidFill>
                <a:latin typeface="Candara" panose="020E0502030303020204" pitchFamily="34" charset="0"/>
                <a:ea typeface="Times New Roman"/>
                <a:cs typeface="Times New Roman"/>
                <a:sym typeface="Times New Roman"/>
              </a:rPr>
              <a:t>Management</a:t>
            </a:r>
            <a:endParaRPr>
              <a:latin typeface="Candara" panose="020E0502030303020204" pitchFamily="34" charset="0"/>
            </a:endParaRPr>
          </a:p>
          <a:p>
            <a:pPr>
              <a:buClr>
                <a:schemeClr val="dk1"/>
              </a:buClr>
            </a:pPr>
            <a:r>
              <a:rPr lang="en-US" sz="2800">
                <a:solidFill>
                  <a:schemeClr val="dk1"/>
                </a:solidFill>
                <a:latin typeface="Candara" panose="020E0502030303020204" pitchFamily="34" charset="0"/>
                <a:ea typeface="Times New Roman"/>
                <a:cs typeface="Times New Roman"/>
                <a:sym typeface="Times New Roman"/>
              </a:rPr>
              <a:t>and Support</a:t>
            </a:r>
            <a:endParaRPr>
              <a:latin typeface="Candara" panose="020E0502030303020204" pitchFamily="34" charset="0"/>
            </a:endParaRPr>
          </a:p>
        </p:txBody>
      </p:sp>
      <p:sp>
        <p:nvSpPr>
          <p:cNvPr id="425" name="Shape 425"/>
          <p:cNvSpPr txBox="1"/>
          <p:nvPr/>
        </p:nvSpPr>
        <p:spPr>
          <a:xfrm rot="-5400000">
            <a:off x="1642269" y="3993356"/>
            <a:ext cx="2535237" cy="946150"/>
          </a:xfrm>
          <a:prstGeom prst="rect">
            <a:avLst/>
          </a:prstGeom>
          <a:noFill/>
          <a:ln>
            <a:noFill/>
          </a:ln>
        </p:spPr>
        <p:txBody>
          <a:bodyPr spcFirstLastPara="1" wrap="square" lIns="91425" tIns="45700" rIns="91425" bIns="45700" anchor="t" anchorCtr="0">
            <a:noAutofit/>
          </a:bodyPr>
          <a:lstStyle/>
          <a:p>
            <a:pPr>
              <a:buClr>
                <a:schemeClr val="dk1"/>
              </a:buClr>
            </a:pPr>
            <a:r>
              <a:rPr lang="en-US" sz="2800">
                <a:solidFill>
                  <a:schemeClr val="dk1"/>
                </a:solidFill>
                <a:latin typeface="Candara" panose="020E0502030303020204" pitchFamily="34" charset="0"/>
                <a:ea typeface="Times New Roman"/>
                <a:cs typeface="Times New Roman"/>
                <a:sym typeface="Times New Roman"/>
              </a:rPr>
              <a:t>Network</a:t>
            </a:r>
            <a:endParaRPr>
              <a:latin typeface="Candara" panose="020E0502030303020204" pitchFamily="34" charset="0"/>
            </a:endParaRPr>
          </a:p>
          <a:p>
            <a:pPr>
              <a:buClr>
                <a:schemeClr val="dk1"/>
              </a:buClr>
            </a:pPr>
            <a:r>
              <a:rPr lang="en-US" sz="2800">
                <a:solidFill>
                  <a:schemeClr val="dk1"/>
                </a:solidFill>
                <a:latin typeface="Candara" panose="020E0502030303020204" pitchFamily="34" charset="0"/>
                <a:ea typeface="Times New Roman"/>
                <a:cs typeface="Times New Roman"/>
                <a:sym typeface="Times New Roman"/>
              </a:rPr>
              <a:t>Management</a:t>
            </a:r>
            <a:endParaRPr>
              <a:latin typeface="Candara" panose="020E0502030303020204" pitchFamily="34" charset="0"/>
            </a:endParaRPr>
          </a:p>
        </p:txBody>
      </p:sp>
      <p:sp>
        <p:nvSpPr>
          <p:cNvPr id="426" name="Shape 426"/>
          <p:cNvSpPr txBox="1"/>
          <p:nvPr/>
        </p:nvSpPr>
        <p:spPr>
          <a:xfrm rot="-5400000">
            <a:off x="7822971" y="1778227"/>
            <a:ext cx="2551569" cy="519112"/>
          </a:xfrm>
          <a:prstGeom prst="rect">
            <a:avLst/>
          </a:prstGeom>
          <a:noFill/>
          <a:ln>
            <a:noFill/>
          </a:ln>
        </p:spPr>
        <p:txBody>
          <a:bodyPr spcFirstLastPara="1" wrap="square" lIns="91425" tIns="45700" rIns="91425" bIns="45700" anchor="t" anchorCtr="0">
            <a:noAutofit/>
          </a:bodyPr>
          <a:lstStyle/>
          <a:p>
            <a:pPr>
              <a:buClr>
                <a:schemeClr val="dk1"/>
              </a:buClr>
            </a:pPr>
            <a:r>
              <a:rPr lang="en-US" sz="2800" dirty="0">
                <a:solidFill>
                  <a:schemeClr val="dk1"/>
                </a:solidFill>
                <a:latin typeface="Candara" panose="020E0502030303020204" pitchFamily="34" charset="0"/>
                <a:ea typeface="Times New Roman"/>
                <a:cs typeface="Times New Roman"/>
                <a:sym typeface="Times New Roman"/>
              </a:rPr>
              <a:t>Interoperability</a:t>
            </a:r>
            <a:endParaRPr dirty="0">
              <a:latin typeface="Candara" panose="020E0502030303020204" pitchFamily="34" charset="0"/>
            </a:endParaRPr>
          </a:p>
        </p:txBody>
      </p:sp>
      <p:sp>
        <p:nvSpPr>
          <p:cNvPr id="427" name="Shape 427"/>
          <p:cNvSpPr txBox="1"/>
          <p:nvPr/>
        </p:nvSpPr>
        <p:spPr>
          <a:xfrm rot="-5400000">
            <a:off x="8466138" y="2430462"/>
            <a:ext cx="2179637" cy="519112"/>
          </a:xfrm>
          <a:prstGeom prst="rect">
            <a:avLst/>
          </a:prstGeom>
          <a:noFill/>
          <a:ln>
            <a:noFill/>
          </a:ln>
        </p:spPr>
        <p:txBody>
          <a:bodyPr spcFirstLastPara="1" wrap="square" lIns="91425" tIns="45700" rIns="91425" bIns="45700" anchor="t" anchorCtr="0">
            <a:noAutofit/>
          </a:bodyPr>
          <a:lstStyle/>
          <a:p>
            <a:pPr>
              <a:buClr>
                <a:schemeClr val="dk1"/>
              </a:buClr>
            </a:pPr>
            <a:r>
              <a:rPr lang="en-US" sz="2800">
                <a:solidFill>
                  <a:schemeClr val="dk1"/>
                </a:solidFill>
                <a:latin typeface="Candara" panose="020E0502030303020204" pitchFamily="34" charset="0"/>
                <a:ea typeface="Times New Roman"/>
                <a:cs typeface="Times New Roman"/>
                <a:sym typeface="Times New Roman"/>
              </a:rPr>
              <a:t>Portability</a:t>
            </a:r>
            <a:endParaRPr>
              <a:latin typeface="Candara" panose="020E0502030303020204" pitchFamily="34" charset="0"/>
            </a:endParaRPr>
          </a:p>
        </p:txBody>
      </p:sp>
      <p:sp>
        <p:nvSpPr>
          <p:cNvPr id="428" name="Shape 428"/>
          <p:cNvSpPr txBox="1"/>
          <p:nvPr/>
        </p:nvSpPr>
        <p:spPr>
          <a:xfrm rot="-5400000">
            <a:off x="8795544" y="3320256"/>
            <a:ext cx="2282825" cy="519112"/>
          </a:xfrm>
          <a:prstGeom prst="rect">
            <a:avLst/>
          </a:prstGeom>
          <a:noFill/>
          <a:ln>
            <a:noFill/>
          </a:ln>
        </p:spPr>
        <p:txBody>
          <a:bodyPr spcFirstLastPara="1" wrap="square" lIns="91425" tIns="45700" rIns="91425" bIns="45700" anchor="t" anchorCtr="0">
            <a:noAutofit/>
          </a:bodyPr>
          <a:lstStyle/>
          <a:p>
            <a:pPr>
              <a:buClr>
                <a:schemeClr val="dk1"/>
              </a:buClr>
            </a:pPr>
            <a:r>
              <a:rPr lang="en-US" sz="2800">
                <a:solidFill>
                  <a:schemeClr val="dk1"/>
                </a:solidFill>
                <a:latin typeface="Candara" panose="020E0502030303020204" pitchFamily="34" charset="0"/>
                <a:ea typeface="Times New Roman"/>
                <a:cs typeface="Times New Roman"/>
                <a:sym typeface="Times New Roman"/>
              </a:rPr>
              <a:t>Integration</a:t>
            </a:r>
            <a:endParaRPr>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10506745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Content Placeholder 5"/>
          <p:cNvSpPr>
            <a:spLocks noGrp="1"/>
          </p:cNvSpPr>
          <p:nvPr>
            <p:ph idx="1"/>
          </p:nvPr>
        </p:nvSpPr>
        <p:spPr/>
        <p:txBody>
          <a:bodyPr>
            <a:normAutofit/>
          </a:bodyPr>
          <a:lstStyle/>
          <a:p>
            <a:r>
              <a:rPr lang="en-US" dirty="0"/>
              <a:t>APIs (Application Programming Interfaces) and web services are both technologies that allow different applications to communicate with each other over the internet.</a:t>
            </a:r>
          </a:p>
          <a:p>
            <a:r>
              <a:rPr lang="en-US" dirty="0" smtClean="0"/>
              <a:t>APIs </a:t>
            </a:r>
            <a:r>
              <a:rPr lang="en-US" dirty="0"/>
              <a:t>are sets of protocols, routines, and tools used to build software applications. </a:t>
            </a:r>
            <a:endParaRPr lang="en-US" dirty="0" smtClean="0"/>
          </a:p>
          <a:p>
            <a:pPr lvl="1"/>
            <a:r>
              <a:rPr lang="en-US" dirty="0" smtClean="0"/>
              <a:t>An </a:t>
            </a:r>
            <a:r>
              <a:rPr lang="en-US" dirty="0"/>
              <a:t>API defines how different software components should interact with each other, allowing code from one application to be used in another application in a standardized and controlled way. </a:t>
            </a:r>
            <a:endParaRPr lang="en-US" dirty="0" smtClean="0"/>
          </a:p>
          <a:p>
            <a:pPr lvl="1"/>
            <a:r>
              <a:rPr lang="en-US" dirty="0" smtClean="0"/>
              <a:t>APIs </a:t>
            </a:r>
            <a:r>
              <a:rPr lang="en-US" dirty="0"/>
              <a:t>allow developers to access functionalities of a specific software or service without having to understand the underlying implementation details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40</a:t>
            </a:fld>
            <a:endParaRPr lang="en-US"/>
          </a:p>
        </p:txBody>
      </p:sp>
    </p:spTree>
    <p:extLst>
      <p:ext uri="{BB962C8B-B14F-4D97-AF65-F5344CB8AC3E}">
        <p14:creationId xmlns:p14="http://schemas.microsoft.com/office/powerpoint/2010/main" val="4230077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API?</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grpSp>
        <p:nvGrpSpPr>
          <p:cNvPr id="19" name="Canvas 12">
            <a:extLst>
              <a:ext uri="{FF2B5EF4-FFF2-40B4-BE49-F238E27FC236}">
                <a16:creationId xmlns:a16="http://schemas.microsoft.com/office/drawing/2014/main" id="{16A5FFA9-7A67-4B71-968A-C2C82FDEAB8D}"/>
              </a:ext>
            </a:extLst>
          </p:cNvPr>
          <p:cNvGrpSpPr>
            <a:grpSpLocks/>
          </p:cNvGrpSpPr>
          <p:nvPr/>
        </p:nvGrpSpPr>
        <p:grpSpPr bwMode="auto">
          <a:xfrm>
            <a:off x="3154619" y="1775325"/>
            <a:ext cx="6036579" cy="3772862"/>
            <a:chOff x="2184" y="-3835"/>
            <a:chExt cx="49835" cy="30541"/>
          </a:xfrm>
        </p:grpSpPr>
        <p:sp>
          <p:nvSpPr>
            <p:cNvPr id="20" name="AutoShape 10">
              <a:extLst>
                <a:ext uri="{FF2B5EF4-FFF2-40B4-BE49-F238E27FC236}">
                  <a16:creationId xmlns:a16="http://schemas.microsoft.com/office/drawing/2014/main" id="{3EBD0CD6-D884-4CB8-BEB6-95E312747783}"/>
                </a:ext>
              </a:extLst>
            </p:cNvPr>
            <p:cNvSpPr>
              <a:spLocks noChangeAspect="1" noChangeArrowheads="1"/>
            </p:cNvSpPr>
            <p:nvPr/>
          </p:nvSpPr>
          <p:spPr bwMode="auto">
            <a:xfrm>
              <a:off x="2184" y="-3835"/>
              <a:ext cx="49835" cy="30541"/>
            </a:xfrm>
            <a:prstGeom prst="rect">
              <a:avLst/>
            </a:prstGeom>
            <a:noFill/>
            <a:ln w="9525">
              <a:solidFill>
                <a:srgbClr val="17365D"/>
              </a:solidFill>
              <a:miter lim="800000"/>
              <a:headEnd/>
              <a:tailEn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21" name="Oval 9">
              <a:extLst>
                <a:ext uri="{FF2B5EF4-FFF2-40B4-BE49-F238E27FC236}">
                  <a16:creationId xmlns:a16="http://schemas.microsoft.com/office/drawing/2014/main" id="{510EDD1B-D028-426C-B612-593476BAA73C}"/>
                </a:ext>
              </a:extLst>
            </p:cNvPr>
            <p:cNvSpPr>
              <a:spLocks noChangeArrowheads="1"/>
            </p:cNvSpPr>
            <p:nvPr/>
          </p:nvSpPr>
          <p:spPr bwMode="auto">
            <a:xfrm>
              <a:off x="8604" y="2743"/>
              <a:ext cx="11957" cy="756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normAutofit/>
            </a:bodyPr>
            <a:lstStyle/>
            <a:p>
              <a:pPr marL="0" marR="0" lvl="0" indent="0" algn="ctr" defTabSz="914400" rtl="0" eaLnBrk="1" fontAlgn="base" latinLnBrk="0" hangingPunct="1">
                <a:lnSpc>
                  <a:spcPct val="90000"/>
                </a:lnSpc>
                <a:spcBef>
                  <a:spcPct val="0"/>
                </a:spcBef>
                <a:spcAft>
                  <a:spcPts val="600"/>
                </a:spcAft>
                <a:buClrTx/>
                <a:buSzTx/>
                <a:buFontTx/>
                <a:buNone/>
                <a:tabLst/>
              </a:pPr>
              <a:r>
                <a:rPr kumimoji="0" lang="en-US" sz="2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App A</a:t>
              </a:r>
              <a:endParaRPr kumimoji="0" lang="en-US" sz="24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22" name="Rectangle 8">
              <a:extLst>
                <a:ext uri="{FF2B5EF4-FFF2-40B4-BE49-F238E27FC236}">
                  <a16:creationId xmlns:a16="http://schemas.microsoft.com/office/drawing/2014/main" id="{47EEB565-AFA5-49D9-A4AE-708D47F7E512}"/>
                </a:ext>
              </a:extLst>
            </p:cNvPr>
            <p:cNvSpPr>
              <a:spLocks noChangeArrowheads="1"/>
            </p:cNvSpPr>
            <p:nvPr/>
          </p:nvSpPr>
          <p:spPr bwMode="auto">
            <a:xfrm>
              <a:off x="9392" y="14432"/>
              <a:ext cx="10553" cy="28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a:bodyPr>
            <a:lstStyle/>
            <a:p>
              <a:pPr marL="0" marR="0" lvl="0" indent="0" algn="ctr" defTabSz="914400" rtl="0" eaLnBrk="1" fontAlgn="base" latinLnBrk="0" hangingPunct="1">
                <a:lnSpc>
                  <a:spcPct val="90000"/>
                </a:lnSpc>
                <a:spcBef>
                  <a:spcPct val="0"/>
                </a:spcBef>
                <a:spcAft>
                  <a:spcPts val="600"/>
                </a:spcAft>
                <a:buClrTx/>
                <a:buSzTx/>
                <a:buFontTx/>
                <a:buNone/>
                <a:tabLst/>
              </a:pPr>
              <a:r>
                <a:rPr kumimoji="0" lang="en-US" sz="16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Client</a:t>
              </a:r>
              <a:endParaRPr kumimoji="0" lang="en-US" sz="16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23" name="AutoShape 7">
              <a:extLst>
                <a:ext uri="{FF2B5EF4-FFF2-40B4-BE49-F238E27FC236}">
                  <a16:creationId xmlns:a16="http://schemas.microsoft.com/office/drawing/2014/main" id="{40E8A2F0-6E20-4C1D-B7B1-E6744416BFB6}"/>
                </a:ext>
              </a:extLst>
            </p:cNvPr>
            <p:cNvSpPr>
              <a:spLocks noChangeShapeType="1"/>
            </p:cNvSpPr>
            <p:nvPr/>
          </p:nvSpPr>
          <p:spPr bwMode="auto">
            <a:xfrm>
              <a:off x="20561" y="6527"/>
              <a:ext cx="1330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24" name="Oval 6">
              <a:extLst>
                <a:ext uri="{FF2B5EF4-FFF2-40B4-BE49-F238E27FC236}">
                  <a16:creationId xmlns:a16="http://schemas.microsoft.com/office/drawing/2014/main" id="{E60FCD21-C0BF-47C8-A514-1F570CBBA344}"/>
                </a:ext>
              </a:extLst>
            </p:cNvPr>
            <p:cNvSpPr>
              <a:spLocks noChangeArrowheads="1"/>
            </p:cNvSpPr>
            <p:nvPr/>
          </p:nvSpPr>
          <p:spPr bwMode="auto">
            <a:xfrm>
              <a:off x="33865" y="2743"/>
              <a:ext cx="11957" cy="756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normAutofit/>
            </a:bodyPr>
            <a:lstStyle/>
            <a:p>
              <a:pPr marL="0" marR="0" lvl="0" indent="0" algn="ctr" defTabSz="914400" rtl="0" eaLnBrk="1" fontAlgn="base" latinLnBrk="0" hangingPunct="1">
                <a:lnSpc>
                  <a:spcPct val="90000"/>
                </a:lnSpc>
                <a:spcBef>
                  <a:spcPct val="0"/>
                </a:spcBef>
                <a:spcAft>
                  <a:spcPts val="600"/>
                </a:spcAft>
                <a:buClrTx/>
                <a:buSzTx/>
                <a:buFontTx/>
                <a:buNone/>
                <a:tabLst/>
              </a:pPr>
              <a:r>
                <a:rPr kumimoji="0" lang="en-US" sz="2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App B</a:t>
              </a:r>
              <a:endParaRPr kumimoji="0" lang="en-US" sz="24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25" name="AutoShape 5">
              <a:extLst>
                <a:ext uri="{FF2B5EF4-FFF2-40B4-BE49-F238E27FC236}">
                  <a16:creationId xmlns:a16="http://schemas.microsoft.com/office/drawing/2014/main" id="{AE7C34F4-7131-420C-BD99-C8B9C6BB487A}"/>
                </a:ext>
              </a:extLst>
            </p:cNvPr>
            <p:cNvSpPr>
              <a:spLocks noChangeShapeType="1"/>
            </p:cNvSpPr>
            <p:nvPr/>
          </p:nvSpPr>
          <p:spPr bwMode="auto">
            <a:xfrm flipH="1">
              <a:off x="18809" y="9200"/>
              <a:ext cx="16808"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26" name="AutoShape 4">
              <a:extLst>
                <a:ext uri="{FF2B5EF4-FFF2-40B4-BE49-F238E27FC236}">
                  <a16:creationId xmlns:a16="http://schemas.microsoft.com/office/drawing/2014/main" id="{657B7106-7D05-4CCF-BA2B-17E91947F8EB}"/>
                </a:ext>
              </a:extLst>
            </p:cNvPr>
            <p:cNvSpPr>
              <a:spLocks noChangeArrowheads="1"/>
            </p:cNvSpPr>
            <p:nvPr/>
          </p:nvSpPr>
          <p:spPr bwMode="auto">
            <a:xfrm>
              <a:off x="22060" y="279"/>
              <a:ext cx="9766" cy="4858"/>
            </a:xfrm>
            <a:prstGeom prst="rightArrow">
              <a:avLst>
                <a:gd name="adj1" fmla="val 50000"/>
                <a:gd name="adj2" fmla="val 5025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0"/>
                </a:spcBef>
                <a:spcAft>
                  <a:spcPts val="600"/>
                </a:spcAft>
                <a:buClrTx/>
                <a:buSzTx/>
                <a:buFontTx/>
                <a:buNone/>
                <a:tabLst/>
              </a:pPr>
              <a:r>
                <a:rPr kumimoji="0" lang="en-US" sz="1300" b="0"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Request</a:t>
              </a:r>
              <a:endParaRPr kumimoji="0" lang="en-US" sz="13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27" name="AutoShape 3">
              <a:extLst>
                <a:ext uri="{FF2B5EF4-FFF2-40B4-BE49-F238E27FC236}">
                  <a16:creationId xmlns:a16="http://schemas.microsoft.com/office/drawing/2014/main" id="{EBA8E3C0-240A-43EE-88ED-6944731FC3BE}"/>
                </a:ext>
              </a:extLst>
            </p:cNvPr>
            <p:cNvSpPr>
              <a:spLocks noChangeArrowheads="1"/>
            </p:cNvSpPr>
            <p:nvPr/>
          </p:nvSpPr>
          <p:spPr bwMode="auto">
            <a:xfrm>
              <a:off x="22060" y="10839"/>
              <a:ext cx="9766" cy="4857"/>
            </a:xfrm>
            <a:prstGeom prst="leftArrow">
              <a:avLst>
                <a:gd name="adj1" fmla="val 50000"/>
                <a:gd name="adj2" fmla="val 5026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0"/>
                </a:spcBef>
                <a:spcAft>
                  <a:spcPts val="600"/>
                </a:spcAft>
                <a:buClrTx/>
                <a:buSzTx/>
                <a:buFontTx/>
                <a:buNone/>
                <a:tabLst/>
              </a:pPr>
              <a:r>
                <a:rPr kumimoji="0" lang="en-US" sz="1300" b="0"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Response</a:t>
              </a:r>
              <a:endParaRPr kumimoji="0" lang="en-US" sz="13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28" name="Rectangle 2">
              <a:extLst>
                <a:ext uri="{FF2B5EF4-FFF2-40B4-BE49-F238E27FC236}">
                  <a16:creationId xmlns:a16="http://schemas.microsoft.com/office/drawing/2014/main" id="{5D891D1F-4A24-4AD8-900E-44ABF8C44DAC}"/>
                </a:ext>
              </a:extLst>
            </p:cNvPr>
            <p:cNvSpPr>
              <a:spLocks noChangeArrowheads="1"/>
            </p:cNvSpPr>
            <p:nvPr/>
          </p:nvSpPr>
          <p:spPr bwMode="auto">
            <a:xfrm>
              <a:off x="36240" y="14432"/>
              <a:ext cx="10553" cy="28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a:bodyPr>
            <a:lstStyle/>
            <a:p>
              <a:pPr marL="0" marR="0" lvl="0" indent="0" algn="ctr" defTabSz="914400" rtl="0" eaLnBrk="1" fontAlgn="base" latinLnBrk="0" hangingPunct="1">
                <a:lnSpc>
                  <a:spcPct val="90000"/>
                </a:lnSpc>
                <a:spcBef>
                  <a:spcPct val="0"/>
                </a:spcBef>
                <a:spcAft>
                  <a:spcPts val="600"/>
                </a:spcAft>
                <a:buClrTx/>
                <a:buSzTx/>
                <a:buFontTx/>
                <a:buNone/>
                <a:tabLst/>
              </a:pPr>
              <a:r>
                <a:rPr kumimoji="0" lang="en-US" sz="16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Server</a:t>
              </a:r>
              <a:endParaRPr kumimoji="0" lang="en-US" sz="1600" b="0" i="0" u="none" strike="noStrike" cap="none" normalizeH="0" baseline="0">
                <a:ln>
                  <a:noFill/>
                </a:ln>
                <a:solidFill>
                  <a:schemeClr val="tx1"/>
                </a:solidFill>
                <a:effectLst/>
                <a:latin typeface="Candara" panose="020E0502030303020204" pitchFamily="34" charset="0"/>
                <a:cs typeface="Arial" pitchFamily="34" charset="0"/>
              </a:endParaRPr>
            </a:p>
          </p:txBody>
        </p:sp>
      </p:grpSp>
    </p:spTree>
    <p:extLst>
      <p:ext uri="{BB962C8B-B14F-4D97-AF65-F5344CB8AC3E}">
        <p14:creationId xmlns:p14="http://schemas.microsoft.com/office/powerpoint/2010/main" val="3864727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Content Placeholder 5"/>
          <p:cNvSpPr>
            <a:spLocks noGrp="1"/>
          </p:cNvSpPr>
          <p:nvPr>
            <p:ph idx="1"/>
          </p:nvPr>
        </p:nvSpPr>
        <p:spPr/>
        <p:txBody>
          <a:bodyPr>
            <a:normAutofit/>
          </a:bodyPr>
          <a:lstStyle/>
          <a:p>
            <a:r>
              <a:rPr lang="en-US" dirty="0" smtClean="0"/>
              <a:t>Web </a:t>
            </a:r>
            <a:r>
              <a:rPr lang="en-US" dirty="0"/>
              <a:t>services, on the other hand, are a specific type of API that use standardized protocols such as HTTP, XML, and SOAP to exchange information and perform specific functions over the internet. </a:t>
            </a:r>
            <a:endParaRPr lang="en-US" dirty="0" smtClean="0"/>
          </a:p>
          <a:p>
            <a:pPr lvl="1"/>
            <a:r>
              <a:rPr lang="en-US" dirty="0" smtClean="0"/>
              <a:t>Web </a:t>
            </a:r>
            <a:r>
              <a:rPr lang="en-US" dirty="0"/>
              <a:t>services are designed to be platform-agnostic and can be accessed from any programming language or technology platform, making them highly interoperable.</a:t>
            </a:r>
          </a:p>
        </p:txBody>
      </p:sp>
      <p:sp>
        <p:nvSpPr>
          <p:cNvPr id="4" name="Slide Number Placeholder 3"/>
          <p:cNvSpPr>
            <a:spLocks noGrp="1"/>
          </p:cNvSpPr>
          <p:nvPr>
            <p:ph type="sldNum" sz="quarter" idx="12"/>
          </p:nvPr>
        </p:nvSpPr>
        <p:spPr/>
        <p:txBody>
          <a:bodyPr/>
          <a:lstStyle/>
          <a:p>
            <a:fld id="{B8DACC02-A2BD-4578-8E03-6D891060A695}" type="slidenum">
              <a:rPr lang="en-US" smtClean="0"/>
              <a:t>42</a:t>
            </a:fld>
            <a:endParaRPr lang="en-US"/>
          </a:p>
        </p:txBody>
      </p:sp>
    </p:spTree>
    <p:extLst>
      <p:ext uri="{BB962C8B-B14F-4D97-AF65-F5344CB8AC3E}">
        <p14:creationId xmlns:p14="http://schemas.microsoft.com/office/powerpoint/2010/main" val="2636796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Fundamentals</a:t>
            </a:r>
          </a:p>
        </p:txBody>
      </p:sp>
      <p:sp>
        <p:nvSpPr>
          <p:cNvPr id="3" name="Content Placeholder 2"/>
          <p:cNvSpPr>
            <a:spLocks noGrp="1"/>
          </p:cNvSpPr>
          <p:nvPr>
            <p:ph idx="1"/>
          </p:nvPr>
        </p:nvSpPr>
        <p:spPr/>
        <p:txBody>
          <a:bodyPr/>
          <a:lstStyle/>
          <a:p>
            <a:r>
              <a:rPr lang="en-US" dirty="0"/>
              <a:t>APIs provide a set of rules and protocols for building software components that can be easily integrated with other software components. </a:t>
            </a:r>
            <a:endParaRPr lang="en-US" dirty="0" smtClean="0"/>
          </a:p>
          <a:p>
            <a:r>
              <a:rPr lang="en-US" dirty="0" smtClean="0"/>
              <a:t>APIs </a:t>
            </a:r>
            <a:r>
              <a:rPr lang="en-US" dirty="0"/>
              <a:t>typically include a set of programming instructions, data structures, and communication protocols that allow developers to access the functionalities of a specific software or service without having to understand the underlying implementation details.</a:t>
            </a:r>
          </a:p>
          <a:p>
            <a:r>
              <a:rPr lang="en-US" dirty="0" smtClean="0"/>
              <a:t>APIs </a:t>
            </a:r>
            <a:r>
              <a:rPr lang="en-US" dirty="0"/>
              <a:t>are used extensively in modern software development to create modular and scalable applications. </a:t>
            </a:r>
            <a:endParaRPr lang="en-US" dirty="0" smtClean="0"/>
          </a:p>
          <a:p>
            <a:r>
              <a:rPr lang="en-US" dirty="0" smtClean="0"/>
              <a:t>They </a:t>
            </a:r>
            <a:r>
              <a:rPr lang="en-US" dirty="0"/>
              <a:t>allow developers to build complex software systems by combining and reusing smaller, more focused software components. </a:t>
            </a:r>
            <a:endParaRPr lang="en-US" dirty="0" smtClean="0"/>
          </a:p>
          <a:p>
            <a:r>
              <a:rPr lang="en-US" dirty="0" smtClean="0"/>
              <a:t>APIs </a:t>
            </a:r>
            <a:r>
              <a:rPr lang="en-US" dirty="0"/>
              <a:t>can be designed for internal use within an organization, or they can be made available publicly for other developers to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312941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F42F-3ADF-8F48-9EFC-4A8A4E6EB836}"/>
              </a:ext>
            </a:extLst>
          </p:cNvPr>
          <p:cNvSpPr>
            <a:spLocks noGrp="1"/>
          </p:cNvSpPr>
          <p:nvPr>
            <p:ph type="title"/>
          </p:nvPr>
        </p:nvSpPr>
        <p:spPr/>
        <p:txBody>
          <a:bodyPr/>
          <a:lstStyle/>
          <a:p>
            <a:r>
              <a:rPr lang="en-US" dirty="0"/>
              <a:t>Application Programming Interfaces (APIs)</a:t>
            </a:r>
          </a:p>
        </p:txBody>
      </p:sp>
      <p:sp>
        <p:nvSpPr>
          <p:cNvPr id="3" name="Content Placeholder 2">
            <a:extLst>
              <a:ext uri="{FF2B5EF4-FFF2-40B4-BE49-F238E27FC236}">
                <a16:creationId xmlns:a16="http://schemas.microsoft.com/office/drawing/2014/main" id="{6544C610-C823-5C4D-8C25-EEA37D495346}"/>
              </a:ext>
            </a:extLst>
          </p:cNvPr>
          <p:cNvSpPr>
            <a:spLocks noGrp="1"/>
          </p:cNvSpPr>
          <p:nvPr>
            <p:ph idx="1"/>
          </p:nvPr>
        </p:nvSpPr>
        <p:spPr/>
        <p:txBody>
          <a:bodyPr>
            <a:normAutofit fontScale="92500"/>
          </a:bodyPr>
          <a:lstStyle/>
          <a:p>
            <a:pPr marL="0" indent="0">
              <a:buNone/>
            </a:pPr>
            <a:r>
              <a:rPr lang="en-US" dirty="0"/>
              <a:t>An API defines how software can be used by other software.</a:t>
            </a:r>
          </a:p>
          <a:p>
            <a:r>
              <a:rPr lang="en-US" dirty="0"/>
              <a:t>The API for a code </a:t>
            </a:r>
            <a:r>
              <a:rPr lang="en-US" b="1" dirty="0">
                <a:solidFill>
                  <a:schemeClr val="accent6"/>
                </a:solidFill>
              </a:rPr>
              <a:t>library</a:t>
            </a:r>
            <a:r>
              <a:rPr lang="en-US" dirty="0"/>
              <a:t> is the list of functions/classes it provides. </a:t>
            </a:r>
          </a:p>
          <a:p>
            <a:r>
              <a:rPr lang="en-US" dirty="0"/>
              <a:t>Software </a:t>
            </a:r>
            <a:r>
              <a:rPr lang="en-US" b="1" dirty="0">
                <a:solidFill>
                  <a:schemeClr val="accent6"/>
                </a:solidFill>
              </a:rPr>
              <a:t>services</a:t>
            </a:r>
            <a:r>
              <a:rPr lang="en-US" dirty="0"/>
              <a:t> provide network remote procedure call (RPC) APIs.</a:t>
            </a:r>
          </a:p>
          <a:p>
            <a:pPr lvl="1"/>
            <a:r>
              <a:rPr lang="en-US" sz="3200" b="1" dirty="0"/>
              <a:t>Network-level APIs </a:t>
            </a:r>
            <a:r>
              <a:rPr lang="en-US" sz="3200" dirty="0"/>
              <a:t>can have any format, but most commonly:</a:t>
            </a:r>
          </a:p>
          <a:p>
            <a:pPr lvl="2"/>
            <a:r>
              <a:rPr lang="en-US" sz="3200" dirty="0">
                <a:solidFill>
                  <a:schemeClr val="accent6"/>
                </a:solidFill>
              </a:rPr>
              <a:t>REST</a:t>
            </a:r>
            <a:r>
              <a:rPr lang="en-US" sz="3200" dirty="0"/>
              <a:t>            </a:t>
            </a:r>
            <a:r>
              <a:rPr lang="en-US" sz="3200" dirty="0" smtClean="0"/>
              <a:t>     </a:t>
            </a:r>
            <a:r>
              <a:rPr lang="en-US" sz="3200" i="1" dirty="0" smtClean="0"/>
              <a:t>built </a:t>
            </a:r>
            <a:r>
              <a:rPr lang="en-US" sz="3200" i="1" dirty="0"/>
              <a:t>on top of HTTP</a:t>
            </a:r>
          </a:p>
          <a:p>
            <a:pPr lvl="2"/>
            <a:r>
              <a:rPr lang="en-US" sz="3200" dirty="0">
                <a:solidFill>
                  <a:schemeClr val="accent6"/>
                </a:solidFill>
              </a:rPr>
              <a:t>SOAP</a:t>
            </a:r>
            <a:r>
              <a:rPr lang="en-US" sz="3200" dirty="0"/>
              <a:t> </a:t>
            </a:r>
            <a:r>
              <a:rPr lang="en-US" sz="3200" i="1" dirty="0"/>
              <a:t>(old)</a:t>
            </a:r>
            <a:endParaRPr lang="en-US" sz="3200" dirty="0"/>
          </a:p>
          <a:p>
            <a:pPr lvl="2"/>
            <a:r>
              <a:rPr lang="en-US" sz="3200" dirty="0">
                <a:solidFill>
                  <a:schemeClr val="accent6"/>
                </a:solidFill>
              </a:rPr>
              <a:t>Thrift</a:t>
            </a:r>
            <a:r>
              <a:rPr lang="en-US" sz="3200" dirty="0"/>
              <a:t>                   </a:t>
            </a:r>
            <a:r>
              <a:rPr lang="en-US" sz="3200" dirty="0" smtClean="0"/>
              <a:t>     </a:t>
            </a:r>
            <a:r>
              <a:rPr lang="en-US" sz="3200" dirty="0"/>
              <a:t>binary protocols, more efficient than REST.</a:t>
            </a:r>
          </a:p>
          <a:p>
            <a:pPr lvl="2"/>
            <a:r>
              <a:rPr lang="en-US" sz="3200" dirty="0">
                <a:solidFill>
                  <a:schemeClr val="accent6"/>
                </a:solidFill>
              </a:rPr>
              <a:t>Protocol buffers</a:t>
            </a:r>
          </a:p>
          <a:p>
            <a:pPr lvl="2"/>
            <a:r>
              <a:rPr lang="en-US" sz="3200" dirty="0" err="1">
                <a:solidFill>
                  <a:schemeClr val="accent6"/>
                </a:solidFill>
              </a:rPr>
              <a:t>GraphQL</a:t>
            </a:r>
            <a:endParaRPr lang="en-US" sz="3200" dirty="0"/>
          </a:p>
          <a:p>
            <a:pPr lvl="1"/>
            <a:r>
              <a:rPr lang="en-US" sz="3600" dirty="0"/>
              <a:t>Usually includes some form of </a:t>
            </a:r>
            <a:r>
              <a:rPr lang="en-US" sz="3600" i="1" dirty="0"/>
              <a:t>authentication:</a:t>
            </a:r>
          </a:p>
          <a:p>
            <a:pPr lvl="2"/>
            <a:r>
              <a:rPr lang="en-US" sz="3200" dirty="0"/>
              <a:t>Service must identify you to give access or personalized data.</a:t>
            </a:r>
          </a:p>
        </p:txBody>
      </p:sp>
      <p:sp>
        <p:nvSpPr>
          <p:cNvPr id="4" name="Right Brace 3">
            <a:extLst>
              <a:ext uri="{FF2B5EF4-FFF2-40B4-BE49-F238E27FC236}">
                <a16:creationId xmlns:a16="http://schemas.microsoft.com/office/drawing/2014/main" id="{CB833FCF-ADA4-164C-A6D9-71421F3698E3}"/>
              </a:ext>
            </a:extLst>
          </p:cNvPr>
          <p:cNvSpPr/>
          <p:nvPr/>
        </p:nvSpPr>
        <p:spPr>
          <a:xfrm>
            <a:off x="3421744" y="2856416"/>
            <a:ext cx="250521" cy="789139"/>
          </a:xfrm>
          <a:prstGeom prst="rightBrace">
            <a:avLst>
              <a:gd name="adj1" fmla="val 28063"/>
              <a:gd name="adj2" fmla="val 2416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30108DD8-DA22-D846-A1F3-C24FE5D47117}"/>
              </a:ext>
            </a:extLst>
          </p:cNvPr>
          <p:cNvSpPr/>
          <p:nvPr/>
        </p:nvSpPr>
        <p:spPr>
          <a:xfrm>
            <a:off x="4104552" y="3885016"/>
            <a:ext cx="250521" cy="789139"/>
          </a:xfrm>
          <a:prstGeom prst="rightBrace">
            <a:avLst>
              <a:gd name="adj1" fmla="val 28063"/>
              <a:gd name="adj2" fmla="val 2416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279535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a:t>REST (Representational State Transfer) </a:t>
            </a:r>
            <a:r>
              <a:rPr lang="en-US" dirty="0" smtClean="0"/>
              <a:t>API is </a:t>
            </a:r>
            <a:r>
              <a:rPr lang="en-US" dirty="0"/>
              <a:t>a popular architectural style for building web services that use HTTP to communicate between applications. </a:t>
            </a:r>
            <a:endParaRPr lang="en-US" dirty="0" smtClean="0"/>
          </a:p>
          <a:p>
            <a:r>
              <a:rPr lang="en-US" dirty="0" smtClean="0"/>
              <a:t>REST </a:t>
            </a:r>
            <a:r>
              <a:rPr lang="en-US" dirty="0"/>
              <a:t>APIs are designed to be lightweight and scalable, and they use standard HTTP methods such as GET, POST, PUT, and DELETE to interact with resources. </a:t>
            </a:r>
            <a:endParaRPr lang="en-US" dirty="0" smtClean="0"/>
          </a:p>
          <a:p>
            <a:r>
              <a:rPr lang="en-US" dirty="0" smtClean="0"/>
              <a:t>REST </a:t>
            </a:r>
            <a:r>
              <a:rPr lang="en-US" dirty="0"/>
              <a:t>APIs typically use JSON or XML as the data format for exchanging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791554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Web Service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grpSp>
        <p:nvGrpSpPr>
          <p:cNvPr id="5" name="Canvas 12">
            <a:extLst>
              <a:ext uri="{FF2B5EF4-FFF2-40B4-BE49-F238E27FC236}">
                <a16:creationId xmlns:a16="http://schemas.microsoft.com/office/drawing/2014/main" id="{127C5614-FB21-48DA-ACA6-6AB4A346A177}"/>
              </a:ext>
            </a:extLst>
          </p:cNvPr>
          <p:cNvGrpSpPr>
            <a:grpSpLocks/>
          </p:cNvGrpSpPr>
          <p:nvPr/>
        </p:nvGrpSpPr>
        <p:grpSpPr bwMode="auto">
          <a:xfrm>
            <a:off x="2616640" y="1792020"/>
            <a:ext cx="6553200" cy="3352800"/>
            <a:chOff x="2184" y="-5962"/>
            <a:chExt cx="57836" cy="28871"/>
          </a:xfrm>
        </p:grpSpPr>
        <p:sp>
          <p:nvSpPr>
            <p:cNvPr id="6" name="AutoShape 11">
              <a:extLst>
                <a:ext uri="{FF2B5EF4-FFF2-40B4-BE49-F238E27FC236}">
                  <a16:creationId xmlns:a16="http://schemas.microsoft.com/office/drawing/2014/main" id="{DC7DE8F7-667D-4EFC-B630-1F0B72893384}"/>
                </a:ext>
              </a:extLst>
            </p:cNvPr>
            <p:cNvSpPr>
              <a:spLocks noChangeAspect="1" noChangeArrowheads="1"/>
            </p:cNvSpPr>
            <p:nvPr/>
          </p:nvSpPr>
          <p:spPr bwMode="auto">
            <a:xfrm>
              <a:off x="2184" y="-5962"/>
              <a:ext cx="57836" cy="28871"/>
            </a:xfrm>
            <a:prstGeom prst="rect">
              <a:avLst/>
            </a:prstGeom>
            <a:noFill/>
            <a:ln w="9525">
              <a:solidFill>
                <a:srgbClr val="17365D"/>
              </a:solidFill>
              <a:miter lim="800000"/>
              <a:headEnd/>
              <a:tailEn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7" name="Oval 10">
              <a:extLst>
                <a:ext uri="{FF2B5EF4-FFF2-40B4-BE49-F238E27FC236}">
                  <a16:creationId xmlns:a16="http://schemas.microsoft.com/office/drawing/2014/main" id="{F5481ED2-40BE-4C28-A25B-206D2B26EBA8}"/>
                </a:ext>
              </a:extLst>
            </p:cNvPr>
            <p:cNvSpPr>
              <a:spLocks noChangeArrowheads="1"/>
            </p:cNvSpPr>
            <p:nvPr/>
          </p:nvSpPr>
          <p:spPr bwMode="auto">
            <a:xfrm>
              <a:off x="7880" y="4146"/>
              <a:ext cx="15208" cy="55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App A</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8" name="Rectangle 9">
              <a:extLst>
                <a:ext uri="{FF2B5EF4-FFF2-40B4-BE49-F238E27FC236}">
                  <a16:creationId xmlns:a16="http://schemas.microsoft.com/office/drawing/2014/main" id="{D618EA15-E12C-48A2-853A-C248F02F004C}"/>
                </a:ext>
              </a:extLst>
            </p:cNvPr>
            <p:cNvSpPr>
              <a:spLocks noChangeArrowheads="1"/>
            </p:cNvSpPr>
            <p:nvPr/>
          </p:nvSpPr>
          <p:spPr bwMode="auto">
            <a:xfrm>
              <a:off x="9392" y="14432"/>
              <a:ext cx="10553" cy="28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Client</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9" name="AutoShape 8">
              <a:extLst>
                <a:ext uri="{FF2B5EF4-FFF2-40B4-BE49-F238E27FC236}">
                  <a16:creationId xmlns:a16="http://schemas.microsoft.com/office/drawing/2014/main" id="{4688F226-DE02-4139-930C-ED081C5DF99A}"/>
                </a:ext>
              </a:extLst>
            </p:cNvPr>
            <p:cNvSpPr>
              <a:spLocks noChangeShapeType="1"/>
            </p:cNvSpPr>
            <p:nvPr/>
          </p:nvSpPr>
          <p:spPr bwMode="auto">
            <a:xfrm flipV="1">
              <a:off x="23088" y="6845"/>
              <a:ext cx="17768" cy="5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10" name="Oval 7">
              <a:extLst>
                <a:ext uri="{FF2B5EF4-FFF2-40B4-BE49-F238E27FC236}">
                  <a16:creationId xmlns:a16="http://schemas.microsoft.com/office/drawing/2014/main" id="{46381F39-CFFE-4A24-B481-049CBAE39221}"/>
                </a:ext>
              </a:extLst>
            </p:cNvPr>
            <p:cNvSpPr>
              <a:spLocks noChangeArrowheads="1"/>
            </p:cNvSpPr>
            <p:nvPr/>
          </p:nvSpPr>
          <p:spPr bwMode="auto">
            <a:xfrm>
              <a:off x="40856" y="4026"/>
              <a:ext cx="14421" cy="563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App B</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11" name="AutoShape 6">
              <a:extLst>
                <a:ext uri="{FF2B5EF4-FFF2-40B4-BE49-F238E27FC236}">
                  <a16:creationId xmlns:a16="http://schemas.microsoft.com/office/drawing/2014/main" id="{4BE382BC-C45F-4DD7-B1D2-5437231BF324}"/>
                </a:ext>
              </a:extLst>
            </p:cNvPr>
            <p:cNvSpPr>
              <a:spLocks noChangeShapeType="1"/>
            </p:cNvSpPr>
            <p:nvPr/>
          </p:nvSpPr>
          <p:spPr bwMode="auto">
            <a:xfrm flipH="1">
              <a:off x="20859" y="8832"/>
              <a:ext cx="22111" cy="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12" name="Rectangle 5">
              <a:extLst>
                <a:ext uri="{FF2B5EF4-FFF2-40B4-BE49-F238E27FC236}">
                  <a16:creationId xmlns:a16="http://schemas.microsoft.com/office/drawing/2014/main" id="{FBCFB860-BD35-479D-AA5B-71C5AAE91C1D}"/>
                </a:ext>
              </a:extLst>
            </p:cNvPr>
            <p:cNvSpPr>
              <a:spLocks noChangeArrowheads="1"/>
            </p:cNvSpPr>
            <p:nvPr/>
          </p:nvSpPr>
          <p:spPr bwMode="auto">
            <a:xfrm>
              <a:off x="43669" y="13861"/>
              <a:ext cx="10553" cy="281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Server</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13" name="Oval 4">
              <a:extLst>
                <a:ext uri="{FF2B5EF4-FFF2-40B4-BE49-F238E27FC236}">
                  <a16:creationId xmlns:a16="http://schemas.microsoft.com/office/drawing/2014/main" id="{F14D9406-E9E8-49A2-8F68-23C935E1A2FE}"/>
                </a:ext>
              </a:extLst>
            </p:cNvPr>
            <p:cNvSpPr>
              <a:spLocks noChangeArrowheads="1"/>
            </p:cNvSpPr>
            <p:nvPr/>
          </p:nvSpPr>
          <p:spPr bwMode="auto">
            <a:xfrm>
              <a:off x="26466" y="9658"/>
              <a:ext cx="9145" cy="9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HTTP</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14" name="Oval 3">
              <a:extLst>
                <a:ext uri="{FF2B5EF4-FFF2-40B4-BE49-F238E27FC236}">
                  <a16:creationId xmlns:a16="http://schemas.microsoft.com/office/drawing/2014/main" id="{CA4DB9E0-2EC7-4A23-9AEF-A4F946588665}"/>
                </a:ext>
              </a:extLst>
            </p:cNvPr>
            <p:cNvSpPr>
              <a:spLocks noChangeArrowheads="1"/>
            </p:cNvSpPr>
            <p:nvPr/>
          </p:nvSpPr>
          <p:spPr bwMode="auto">
            <a:xfrm>
              <a:off x="27756" y="13861"/>
              <a:ext cx="6604" cy="39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JSON</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15" name="Oval 2">
              <a:extLst>
                <a:ext uri="{FF2B5EF4-FFF2-40B4-BE49-F238E27FC236}">
                  <a16:creationId xmlns:a16="http://schemas.microsoft.com/office/drawing/2014/main" id="{93495610-D365-4492-B900-20E6A03974A0}"/>
                </a:ext>
              </a:extLst>
            </p:cNvPr>
            <p:cNvSpPr>
              <a:spLocks noChangeArrowheads="1"/>
            </p:cNvSpPr>
            <p:nvPr/>
          </p:nvSpPr>
          <p:spPr bwMode="auto">
            <a:xfrm>
              <a:off x="26028" y="-2971"/>
              <a:ext cx="9144" cy="9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HTTP</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grpSp>
    </p:spTree>
    <p:extLst>
      <p:ext uri="{BB962C8B-B14F-4D97-AF65-F5344CB8AC3E}">
        <p14:creationId xmlns:p14="http://schemas.microsoft.com/office/powerpoint/2010/main" val="666358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example</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a:t>Twitter REST API documentation</a:t>
            </a:r>
          </a:p>
          <a:p>
            <a:r>
              <a:rPr lang="en-US" sz="2000" dirty="0">
                <a:hlinkClick r:id="rId2"/>
              </a:rPr>
              <a:t>https://developer.twitter.com/en/docs/tweets/post-and-engage/api-reference/post-statuses-update</a:t>
            </a:r>
            <a:r>
              <a:rPr lang="en-US" sz="2000" dirty="0"/>
              <a:t> </a:t>
            </a:r>
          </a:p>
          <a:p>
            <a:pPr marL="0" indent="0">
              <a:buNone/>
            </a:pPr>
            <a:r>
              <a:rPr lang="en-US" dirty="0"/>
              <a:t>Elastic Search: </a:t>
            </a:r>
            <a:r>
              <a:rPr lang="en-US" sz="2000" dirty="0">
                <a:hlinkClick r:id="rId3"/>
              </a:rPr>
              <a:t>https://www.elastic.co/guide/en/elasticsearch/reference/current/rest-apis.html</a:t>
            </a:r>
            <a:endParaRPr lang="en-US" sz="2000" dirty="0"/>
          </a:p>
          <a:p>
            <a:pPr marL="0" indent="0">
              <a:buNone/>
            </a:pPr>
            <a:r>
              <a:rPr lang="en-US" dirty="0"/>
              <a:t>Discourse web forum public API documentation:</a:t>
            </a:r>
          </a:p>
          <a:p>
            <a:pPr>
              <a:buFont typeface="Arial" panose="020B0604020202020204" pitchFamily="34" charset="0"/>
              <a:buChar char="•"/>
            </a:pPr>
            <a:r>
              <a:rPr lang="en-US" sz="2000" dirty="0">
                <a:hlinkClick r:id="rId4"/>
              </a:rPr>
              <a:t>https://docs.discourse.org</a:t>
            </a:r>
            <a:r>
              <a:rPr lang="en-US" sz="2000" dirty="0"/>
              <a:t> </a:t>
            </a:r>
          </a:p>
          <a:p>
            <a:pPr marL="0" indent="0">
              <a:buNone/>
            </a:pPr>
            <a:r>
              <a:rPr lang="en-US" dirty="0"/>
              <a:t>Output examples, viewable in a web browser:</a:t>
            </a:r>
          </a:p>
          <a:p>
            <a:r>
              <a:rPr lang="en-US" dirty="0">
                <a:hlinkClick r:id="rId5"/>
              </a:rPr>
              <a:t>https://meta.discourse.org/categories.json</a:t>
            </a:r>
            <a:endParaRPr lang="en-US" dirty="0"/>
          </a:p>
          <a:p>
            <a:r>
              <a:rPr lang="en-US" dirty="0">
                <a:hlinkClick r:id="rId6"/>
              </a:rPr>
              <a:t>https://meta.discourse.org/latest.json?category=7</a:t>
            </a:r>
            <a:r>
              <a:rPr lang="en-US" dirty="0"/>
              <a:t> </a:t>
            </a:r>
          </a:p>
          <a:p>
            <a:r>
              <a:rPr lang="en-US" dirty="0">
                <a:hlinkClick r:id="rId7"/>
              </a:rPr>
              <a:t>https://meta.discourse.org/t/3423.json</a:t>
            </a:r>
            <a:r>
              <a:rPr lang="en-US" dirty="0"/>
              <a:t> (requires authentication)</a:t>
            </a:r>
          </a:p>
          <a:p>
            <a:r>
              <a:rPr lang="en-US" sz="2400" dirty="0">
                <a:hlinkClick r:id="rId8"/>
              </a:rPr>
              <a:t>http://ssa-hw2-backend.stevetarzia.com/api/search?query=northwestern&amp;date=2020-04-16</a:t>
            </a:r>
            <a:endParaRPr lang="en-US" sz="2400" dirty="0"/>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669786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sp>
        <p:nvSpPr>
          <p:cNvPr id="3" name="Content Placeholder 2"/>
          <p:cNvSpPr>
            <a:spLocks noGrp="1"/>
          </p:cNvSpPr>
          <p:nvPr>
            <p:ph idx="1"/>
          </p:nvPr>
        </p:nvSpPr>
        <p:spPr/>
        <p:txBody>
          <a:bodyPr/>
          <a:lstStyle/>
          <a:p>
            <a:r>
              <a:rPr lang="en-US" dirty="0"/>
              <a:t>SOAP (Simple Object Access Protocol) </a:t>
            </a:r>
            <a:r>
              <a:rPr lang="en-US" dirty="0" smtClean="0"/>
              <a:t>API is </a:t>
            </a:r>
            <a:r>
              <a:rPr lang="en-US" dirty="0"/>
              <a:t>a protocol for exchanging structured information between applications over the internet. </a:t>
            </a:r>
            <a:endParaRPr lang="en-US" dirty="0" smtClean="0"/>
          </a:p>
          <a:p>
            <a:r>
              <a:rPr lang="en-US" dirty="0" smtClean="0"/>
              <a:t>SOAP </a:t>
            </a:r>
            <a:r>
              <a:rPr lang="en-US" dirty="0"/>
              <a:t>APIs use XML to encode the message and communicate via HTTP or other protocols. </a:t>
            </a:r>
            <a:endParaRPr lang="en-US" dirty="0" smtClean="0"/>
          </a:p>
          <a:p>
            <a:r>
              <a:rPr lang="en-US" dirty="0" smtClean="0"/>
              <a:t>SOAP </a:t>
            </a:r>
            <a:r>
              <a:rPr lang="en-US" dirty="0"/>
              <a:t>APIs are designed to be more secure and transactional than REST APIs, but they can also be more complex and heavyweight.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934469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Web Service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grpSp>
        <p:nvGrpSpPr>
          <p:cNvPr id="5" name="Canvas 12">
            <a:extLst>
              <a:ext uri="{FF2B5EF4-FFF2-40B4-BE49-F238E27FC236}">
                <a16:creationId xmlns:a16="http://schemas.microsoft.com/office/drawing/2014/main" id="{F4FEF06A-08A0-4DC0-84F0-D24B814C906C}"/>
              </a:ext>
            </a:extLst>
          </p:cNvPr>
          <p:cNvGrpSpPr>
            <a:grpSpLocks/>
          </p:cNvGrpSpPr>
          <p:nvPr/>
        </p:nvGrpSpPr>
        <p:grpSpPr bwMode="auto">
          <a:xfrm>
            <a:off x="2786189" y="1903022"/>
            <a:ext cx="6172200" cy="3048000"/>
            <a:chOff x="2184" y="-5962"/>
            <a:chExt cx="57836" cy="28871"/>
          </a:xfrm>
        </p:grpSpPr>
        <p:sp>
          <p:nvSpPr>
            <p:cNvPr id="6" name="AutoShape 11">
              <a:extLst>
                <a:ext uri="{FF2B5EF4-FFF2-40B4-BE49-F238E27FC236}">
                  <a16:creationId xmlns:a16="http://schemas.microsoft.com/office/drawing/2014/main" id="{17ED0E6D-579A-4EA3-83B4-DBF7B9865A40}"/>
                </a:ext>
              </a:extLst>
            </p:cNvPr>
            <p:cNvSpPr>
              <a:spLocks noChangeAspect="1" noChangeArrowheads="1"/>
            </p:cNvSpPr>
            <p:nvPr/>
          </p:nvSpPr>
          <p:spPr bwMode="auto">
            <a:xfrm>
              <a:off x="2184" y="-5962"/>
              <a:ext cx="57836" cy="28871"/>
            </a:xfrm>
            <a:prstGeom prst="rect">
              <a:avLst/>
            </a:prstGeom>
            <a:noFill/>
            <a:ln w="9525">
              <a:solidFill>
                <a:srgbClr val="17365D"/>
              </a:solidFill>
              <a:miter lim="800000"/>
              <a:headEnd/>
              <a:tailEn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7" name="Oval 10">
              <a:extLst>
                <a:ext uri="{FF2B5EF4-FFF2-40B4-BE49-F238E27FC236}">
                  <a16:creationId xmlns:a16="http://schemas.microsoft.com/office/drawing/2014/main" id="{C0682902-065E-45A7-8E83-0D50AA73E64C}"/>
                </a:ext>
              </a:extLst>
            </p:cNvPr>
            <p:cNvSpPr>
              <a:spLocks noChangeArrowheads="1"/>
            </p:cNvSpPr>
            <p:nvPr/>
          </p:nvSpPr>
          <p:spPr bwMode="auto">
            <a:xfrm>
              <a:off x="7880" y="4146"/>
              <a:ext cx="15208" cy="55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 </a:t>
              </a:r>
              <a:r>
                <a:rPr kumimoji="0" lang="en-US" sz="1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App A</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8" name="Rectangle 9">
              <a:extLst>
                <a:ext uri="{FF2B5EF4-FFF2-40B4-BE49-F238E27FC236}">
                  <a16:creationId xmlns:a16="http://schemas.microsoft.com/office/drawing/2014/main" id="{D97F53BB-8C15-4753-8217-BBBBE66A55D9}"/>
                </a:ext>
              </a:extLst>
            </p:cNvPr>
            <p:cNvSpPr>
              <a:spLocks noChangeArrowheads="1"/>
            </p:cNvSpPr>
            <p:nvPr/>
          </p:nvSpPr>
          <p:spPr bwMode="auto">
            <a:xfrm>
              <a:off x="9392" y="14432"/>
              <a:ext cx="10553" cy="28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Client</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9" name="AutoShape 8">
              <a:extLst>
                <a:ext uri="{FF2B5EF4-FFF2-40B4-BE49-F238E27FC236}">
                  <a16:creationId xmlns:a16="http://schemas.microsoft.com/office/drawing/2014/main" id="{250ECF4D-8518-41EE-A770-7E8C0BFEF8DE}"/>
                </a:ext>
              </a:extLst>
            </p:cNvPr>
            <p:cNvSpPr>
              <a:spLocks noChangeShapeType="1"/>
            </p:cNvSpPr>
            <p:nvPr/>
          </p:nvSpPr>
          <p:spPr bwMode="auto">
            <a:xfrm flipV="1">
              <a:off x="23088" y="6845"/>
              <a:ext cx="17768" cy="5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10" name="Oval 7">
              <a:extLst>
                <a:ext uri="{FF2B5EF4-FFF2-40B4-BE49-F238E27FC236}">
                  <a16:creationId xmlns:a16="http://schemas.microsoft.com/office/drawing/2014/main" id="{CAF0014D-1082-40F1-AB0E-62591BF79280}"/>
                </a:ext>
              </a:extLst>
            </p:cNvPr>
            <p:cNvSpPr>
              <a:spLocks noChangeArrowheads="1"/>
            </p:cNvSpPr>
            <p:nvPr/>
          </p:nvSpPr>
          <p:spPr bwMode="auto">
            <a:xfrm>
              <a:off x="40856" y="4026"/>
              <a:ext cx="14421" cy="563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App B</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11" name="AutoShape 6">
              <a:extLst>
                <a:ext uri="{FF2B5EF4-FFF2-40B4-BE49-F238E27FC236}">
                  <a16:creationId xmlns:a16="http://schemas.microsoft.com/office/drawing/2014/main" id="{F208EB87-85A7-457A-A35E-16F0C20F6790}"/>
                </a:ext>
              </a:extLst>
            </p:cNvPr>
            <p:cNvSpPr>
              <a:spLocks noChangeShapeType="1"/>
            </p:cNvSpPr>
            <p:nvPr/>
          </p:nvSpPr>
          <p:spPr bwMode="auto">
            <a:xfrm flipH="1">
              <a:off x="20859" y="8832"/>
              <a:ext cx="22111" cy="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latin typeface="Candara" panose="020E0502030303020204" pitchFamily="34" charset="0"/>
              </a:endParaRPr>
            </a:p>
          </p:txBody>
        </p:sp>
        <p:sp>
          <p:nvSpPr>
            <p:cNvPr id="12" name="Rectangle 5">
              <a:extLst>
                <a:ext uri="{FF2B5EF4-FFF2-40B4-BE49-F238E27FC236}">
                  <a16:creationId xmlns:a16="http://schemas.microsoft.com/office/drawing/2014/main" id="{ED97369E-237E-407D-A28A-57382B4E46C1}"/>
                </a:ext>
              </a:extLst>
            </p:cNvPr>
            <p:cNvSpPr>
              <a:spLocks noChangeArrowheads="1"/>
            </p:cNvSpPr>
            <p:nvPr/>
          </p:nvSpPr>
          <p:spPr bwMode="auto">
            <a:xfrm>
              <a:off x="43669" y="13861"/>
              <a:ext cx="10553" cy="281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Server</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13" name="Oval 4">
              <a:extLst>
                <a:ext uri="{FF2B5EF4-FFF2-40B4-BE49-F238E27FC236}">
                  <a16:creationId xmlns:a16="http://schemas.microsoft.com/office/drawing/2014/main" id="{C8C36F8C-4D00-460D-83DF-A95576A08CEB}"/>
                </a:ext>
              </a:extLst>
            </p:cNvPr>
            <p:cNvSpPr>
              <a:spLocks noChangeArrowheads="1"/>
            </p:cNvSpPr>
            <p:nvPr/>
          </p:nvSpPr>
          <p:spPr bwMode="auto">
            <a:xfrm>
              <a:off x="26466" y="9658"/>
              <a:ext cx="9145" cy="9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SOAP</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14" name="Oval 3">
              <a:extLst>
                <a:ext uri="{FF2B5EF4-FFF2-40B4-BE49-F238E27FC236}">
                  <a16:creationId xmlns:a16="http://schemas.microsoft.com/office/drawing/2014/main" id="{5E0D769D-6206-4A66-99C3-076597F0F53D}"/>
                </a:ext>
              </a:extLst>
            </p:cNvPr>
            <p:cNvSpPr>
              <a:spLocks noChangeArrowheads="1"/>
            </p:cNvSpPr>
            <p:nvPr/>
          </p:nvSpPr>
          <p:spPr bwMode="auto">
            <a:xfrm>
              <a:off x="28289" y="13861"/>
              <a:ext cx="6071" cy="39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XML</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sp>
          <p:nvSpPr>
            <p:cNvPr id="15" name="Oval 2">
              <a:extLst>
                <a:ext uri="{FF2B5EF4-FFF2-40B4-BE49-F238E27FC236}">
                  <a16:creationId xmlns:a16="http://schemas.microsoft.com/office/drawing/2014/main" id="{A6175841-F26C-4F57-8014-02BD31DD9081}"/>
                </a:ext>
              </a:extLst>
            </p:cNvPr>
            <p:cNvSpPr>
              <a:spLocks noChangeArrowheads="1"/>
            </p:cNvSpPr>
            <p:nvPr/>
          </p:nvSpPr>
          <p:spPr bwMode="auto">
            <a:xfrm>
              <a:off x="26028" y="-2971"/>
              <a:ext cx="9144" cy="914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Candara" panose="020E0502030303020204" pitchFamily="34" charset="0"/>
                  <a:ea typeface="Calibri" pitchFamily="34" charset="0"/>
                  <a:cs typeface="Times New Roman" pitchFamily="18" charset="0"/>
                </a:rPr>
                <a:t>SOAP</a:t>
              </a:r>
              <a:endParaRPr kumimoji="0" lang="en-US" sz="1800" b="0" i="0" u="none" strike="noStrike" cap="none" normalizeH="0" baseline="0">
                <a:ln>
                  <a:noFill/>
                </a:ln>
                <a:solidFill>
                  <a:schemeClr val="tx1"/>
                </a:solidFill>
                <a:effectLst/>
                <a:latin typeface="Candara" panose="020E0502030303020204" pitchFamily="34" charset="0"/>
                <a:cs typeface="Arial" pitchFamily="34" charset="0"/>
              </a:endParaRPr>
            </a:p>
          </p:txBody>
        </p:sp>
      </p:grpSp>
    </p:spTree>
    <p:extLst>
      <p:ext uri="{BB962C8B-B14F-4D97-AF65-F5344CB8AC3E}">
        <p14:creationId xmlns:p14="http://schemas.microsoft.com/office/powerpoint/2010/main" val="381884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Shape 434"/>
          <p:cNvSpPr txBox="1"/>
          <p:nvPr/>
        </p:nvSpPr>
        <p:spPr>
          <a:xfrm>
            <a:off x="8255000" y="6229350"/>
            <a:ext cx="1905000" cy="457200"/>
          </a:xfrm>
          <a:prstGeom prst="rect">
            <a:avLst/>
          </a:prstGeom>
          <a:noFill/>
          <a:ln>
            <a:noFill/>
          </a:ln>
        </p:spPr>
        <p:txBody>
          <a:bodyPr spcFirstLastPara="1" wrap="square" lIns="91425" tIns="45700" rIns="91425" bIns="45700" anchor="b" anchorCtr="0">
            <a:noAutofit/>
          </a:bodyPr>
          <a:lstStyle/>
          <a:p>
            <a:pPr algn="r">
              <a:buClr>
                <a:schemeClr val="lt2"/>
              </a:buClr>
            </a:pPr>
            <a:fld id="{00000000-1234-1234-1234-123412341234}" type="slidenum">
              <a:rPr lang="en-US" sz="1400">
                <a:solidFill>
                  <a:schemeClr val="lt2"/>
                </a:solidFill>
                <a:latin typeface="Candara" panose="020E0502030303020204" pitchFamily="34" charset="0"/>
                <a:ea typeface="Arial"/>
                <a:cs typeface="Arial"/>
                <a:sym typeface="Arial"/>
              </a:rPr>
              <a:pPr algn="r">
                <a:buClr>
                  <a:schemeClr val="lt2"/>
                </a:buClr>
              </a:pPr>
              <a:t>5</a:t>
            </a:fld>
            <a:endParaRPr>
              <a:latin typeface="Candara" panose="020E0502030303020204" pitchFamily="34" charset="0"/>
            </a:endParaRPr>
          </a:p>
        </p:txBody>
      </p:sp>
      <p:sp>
        <p:nvSpPr>
          <p:cNvPr id="435" name="Shape 435"/>
          <p:cNvSpPr txBox="1"/>
          <p:nvPr/>
        </p:nvSpPr>
        <p:spPr>
          <a:xfrm>
            <a:off x="2133600" y="533400"/>
            <a:ext cx="1371600" cy="5486400"/>
          </a:xfrm>
          <a:prstGeom prst="rect">
            <a:avLst/>
          </a:prstGeom>
          <a:solidFill>
            <a:srgbClr val="CCFFFF"/>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Candara" panose="020E0502030303020204" pitchFamily="34" charset="0"/>
              <a:ea typeface="Arial"/>
              <a:cs typeface="Arial"/>
              <a:sym typeface="Arial"/>
            </a:endParaRPr>
          </a:p>
        </p:txBody>
      </p:sp>
      <p:sp>
        <p:nvSpPr>
          <p:cNvPr id="436" name="Shape 436"/>
          <p:cNvSpPr txBox="1"/>
          <p:nvPr/>
        </p:nvSpPr>
        <p:spPr>
          <a:xfrm>
            <a:off x="8915400" y="533400"/>
            <a:ext cx="1371600" cy="5486400"/>
          </a:xfrm>
          <a:prstGeom prst="rect">
            <a:avLst/>
          </a:prstGeom>
          <a:solidFill>
            <a:srgbClr val="CCFFFF"/>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Candara" panose="020E0502030303020204" pitchFamily="34" charset="0"/>
              <a:ea typeface="Arial"/>
              <a:cs typeface="Arial"/>
              <a:sym typeface="Arial"/>
            </a:endParaRPr>
          </a:p>
        </p:txBody>
      </p:sp>
      <p:sp>
        <p:nvSpPr>
          <p:cNvPr id="437" name="Shape 437"/>
          <p:cNvSpPr txBox="1"/>
          <p:nvPr/>
        </p:nvSpPr>
        <p:spPr>
          <a:xfrm>
            <a:off x="3581400" y="2971800"/>
            <a:ext cx="5257800" cy="3048000"/>
          </a:xfrm>
          <a:prstGeom prst="rect">
            <a:avLst/>
          </a:prstGeom>
          <a:solidFill>
            <a:srgbClr val="FFCCFF"/>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2400">
              <a:solidFill>
                <a:schemeClr val="dk1"/>
              </a:solidFill>
              <a:latin typeface="Candara" panose="020E0502030303020204" pitchFamily="34" charset="0"/>
              <a:ea typeface="Arial"/>
              <a:cs typeface="Arial"/>
              <a:sym typeface="Arial"/>
            </a:endParaRPr>
          </a:p>
        </p:txBody>
      </p:sp>
      <p:sp>
        <p:nvSpPr>
          <p:cNvPr id="438" name="Shape 438"/>
          <p:cNvSpPr txBox="1"/>
          <p:nvPr/>
        </p:nvSpPr>
        <p:spPr>
          <a:xfrm>
            <a:off x="3581400" y="1828800"/>
            <a:ext cx="5257800" cy="1066800"/>
          </a:xfrm>
          <a:prstGeom prst="rect">
            <a:avLst/>
          </a:prstGeom>
          <a:solidFill>
            <a:srgbClr val="99FFCC"/>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buClr>
                <a:schemeClr val="dk1"/>
              </a:buClr>
            </a:pPr>
            <a:r>
              <a:rPr lang="en-US" sz="2400">
                <a:solidFill>
                  <a:schemeClr val="dk1"/>
                </a:solidFill>
                <a:latin typeface="Candara" panose="020E0502030303020204" pitchFamily="34" charset="0"/>
                <a:ea typeface="Times New Roman"/>
                <a:cs typeface="Times New Roman"/>
                <a:sym typeface="Times New Roman"/>
              </a:rPr>
              <a:t>Application Systems:</a:t>
            </a:r>
            <a:endParaRPr>
              <a:latin typeface="Candara" panose="020E0502030303020204" pitchFamily="34" charset="0"/>
            </a:endParaRPr>
          </a:p>
          <a:p>
            <a:pPr>
              <a:buClr>
                <a:schemeClr val="dk1"/>
              </a:buClr>
            </a:pPr>
            <a:endParaRPr sz="2400">
              <a:solidFill>
                <a:schemeClr val="dk1"/>
              </a:solidFill>
              <a:latin typeface="Candara" panose="020E0502030303020204" pitchFamily="34" charset="0"/>
              <a:ea typeface="Times New Roman"/>
              <a:cs typeface="Times New Roman"/>
              <a:sym typeface="Times New Roman"/>
            </a:endParaRPr>
          </a:p>
          <a:p>
            <a:endParaRPr sz="2400">
              <a:solidFill>
                <a:schemeClr val="dk1"/>
              </a:solidFill>
              <a:latin typeface="Candara" panose="020E0502030303020204" pitchFamily="34" charset="0"/>
              <a:ea typeface="Times New Roman"/>
              <a:cs typeface="Times New Roman"/>
              <a:sym typeface="Times New Roman"/>
            </a:endParaRPr>
          </a:p>
        </p:txBody>
      </p:sp>
      <p:sp>
        <p:nvSpPr>
          <p:cNvPr id="439" name="Shape 439"/>
          <p:cNvSpPr txBox="1"/>
          <p:nvPr/>
        </p:nvSpPr>
        <p:spPr>
          <a:xfrm>
            <a:off x="3581400" y="533400"/>
            <a:ext cx="5257800" cy="1219200"/>
          </a:xfrm>
          <a:prstGeom prst="rect">
            <a:avLst/>
          </a:prstGeom>
          <a:solidFill>
            <a:srgbClr val="FFFF99"/>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buClr>
                <a:schemeClr val="dk1"/>
              </a:buClr>
            </a:pPr>
            <a:r>
              <a:rPr lang="en-US" sz="2400">
                <a:solidFill>
                  <a:schemeClr val="dk1"/>
                </a:solidFill>
                <a:latin typeface="Candara" panose="020E0502030303020204" pitchFamily="34" charset="0"/>
                <a:ea typeface="Times New Roman"/>
                <a:cs typeface="Times New Roman"/>
                <a:sym typeface="Times New Roman"/>
              </a:rPr>
              <a:t>Enterprise Systems:</a:t>
            </a:r>
            <a:endParaRPr>
              <a:latin typeface="Candara" panose="020E0502030303020204" pitchFamily="34" charset="0"/>
            </a:endParaRPr>
          </a:p>
          <a:p>
            <a:pPr>
              <a:buClr>
                <a:schemeClr val="dk1"/>
              </a:buClr>
              <a:buSzPts val="2400"/>
              <a:buFont typeface="Times New Roman"/>
              <a:buChar char="•"/>
            </a:pPr>
            <a:r>
              <a:rPr lang="en-US" sz="2400">
                <a:solidFill>
                  <a:schemeClr val="dk1"/>
                </a:solidFill>
                <a:latin typeface="Candara" panose="020E0502030303020204" pitchFamily="34" charset="0"/>
                <a:ea typeface="Times New Roman"/>
                <a:cs typeface="Times New Roman"/>
                <a:sym typeface="Times New Roman"/>
              </a:rPr>
              <a:t>Engineering systems</a:t>
            </a:r>
            <a:endParaRPr>
              <a:latin typeface="Candara" panose="020E0502030303020204" pitchFamily="34" charset="0"/>
            </a:endParaRPr>
          </a:p>
          <a:p>
            <a:pPr>
              <a:buClr>
                <a:schemeClr val="dk1"/>
              </a:buClr>
              <a:buSzPts val="2400"/>
              <a:buFont typeface="Times New Roman"/>
              <a:buChar char="•"/>
            </a:pPr>
            <a:r>
              <a:rPr lang="en-US" sz="2400">
                <a:solidFill>
                  <a:schemeClr val="dk1"/>
                </a:solidFill>
                <a:latin typeface="Candara" panose="020E0502030303020204" pitchFamily="34" charset="0"/>
                <a:ea typeface="Times New Roman"/>
                <a:cs typeface="Times New Roman"/>
                <a:sym typeface="Times New Roman"/>
              </a:rPr>
              <a:t>Business systems</a:t>
            </a:r>
            <a:endParaRPr>
              <a:latin typeface="Candara" panose="020E0502030303020204" pitchFamily="34" charset="0"/>
            </a:endParaRPr>
          </a:p>
        </p:txBody>
      </p:sp>
      <p:sp>
        <p:nvSpPr>
          <p:cNvPr id="440" name="Shape 440"/>
          <p:cNvSpPr txBox="1"/>
          <p:nvPr/>
        </p:nvSpPr>
        <p:spPr>
          <a:xfrm rot="-5400000">
            <a:off x="1614487" y="1430337"/>
            <a:ext cx="2438400" cy="946150"/>
          </a:xfrm>
          <a:prstGeom prst="rect">
            <a:avLst/>
          </a:prstGeom>
          <a:noFill/>
          <a:ln>
            <a:noFill/>
          </a:ln>
        </p:spPr>
        <p:txBody>
          <a:bodyPr spcFirstLastPara="1" wrap="square" lIns="91425" tIns="45700" rIns="91425" bIns="45700" anchor="t" anchorCtr="0">
            <a:noAutofit/>
          </a:bodyPr>
          <a:lstStyle/>
          <a:p>
            <a:pPr>
              <a:buClr>
                <a:schemeClr val="dk1"/>
              </a:buClr>
            </a:pPr>
            <a:r>
              <a:rPr lang="en-US" sz="2800">
                <a:solidFill>
                  <a:schemeClr val="dk1"/>
                </a:solidFill>
                <a:latin typeface="Candara" panose="020E0502030303020204" pitchFamily="34" charset="0"/>
                <a:ea typeface="Times New Roman"/>
                <a:cs typeface="Times New Roman"/>
                <a:sym typeface="Times New Roman"/>
              </a:rPr>
              <a:t>Management</a:t>
            </a:r>
            <a:endParaRPr>
              <a:latin typeface="Candara" panose="020E0502030303020204" pitchFamily="34" charset="0"/>
            </a:endParaRPr>
          </a:p>
          <a:p>
            <a:pPr>
              <a:buClr>
                <a:schemeClr val="dk1"/>
              </a:buClr>
            </a:pPr>
            <a:r>
              <a:rPr lang="en-US" sz="2800">
                <a:solidFill>
                  <a:schemeClr val="dk1"/>
                </a:solidFill>
                <a:latin typeface="Candara" panose="020E0502030303020204" pitchFamily="34" charset="0"/>
                <a:ea typeface="Times New Roman"/>
                <a:cs typeface="Times New Roman"/>
                <a:sym typeface="Times New Roman"/>
              </a:rPr>
              <a:t>and Support</a:t>
            </a:r>
            <a:endParaRPr>
              <a:latin typeface="Candara" panose="020E0502030303020204" pitchFamily="34" charset="0"/>
            </a:endParaRPr>
          </a:p>
        </p:txBody>
      </p:sp>
      <p:sp>
        <p:nvSpPr>
          <p:cNvPr id="441" name="Shape 441"/>
          <p:cNvSpPr txBox="1"/>
          <p:nvPr/>
        </p:nvSpPr>
        <p:spPr>
          <a:xfrm rot="-5400000">
            <a:off x="1642269" y="3993356"/>
            <a:ext cx="2535237" cy="946150"/>
          </a:xfrm>
          <a:prstGeom prst="rect">
            <a:avLst/>
          </a:prstGeom>
          <a:noFill/>
          <a:ln>
            <a:noFill/>
          </a:ln>
        </p:spPr>
        <p:txBody>
          <a:bodyPr spcFirstLastPara="1" wrap="square" lIns="91425" tIns="45700" rIns="91425" bIns="45700" anchor="t" anchorCtr="0">
            <a:noAutofit/>
          </a:bodyPr>
          <a:lstStyle/>
          <a:p>
            <a:pPr>
              <a:buClr>
                <a:schemeClr val="dk1"/>
              </a:buClr>
            </a:pPr>
            <a:r>
              <a:rPr lang="en-US" sz="2800">
                <a:solidFill>
                  <a:schemeClr val="dk1"/>
                </a:solidFill>
                <a:latin typeface="Candara" panose="020E0502030303020204" pitchFamily="34" charset="0"/>
                <a:ea typeface="Times New Roman"/>
                <a:cs typeface="Times New Roman"/>
                <a:sym typeface="Times New Roman"/>
              </a:rPr>
              <a:t>Network</a:t>
            </a:r>
            <a:endParaRPr>
              <a:latin typeface="Candara" panose="020E0502030303020204" pitchFamily="34" charset="0"/>
            </a:endParaRPr>
          </a:p>
          <a:p>
            <a:pPr>
              <a:buClr>
                <a:schemeClr val="dk1"/>
              </a:buClr>
            </a:pPr>
            <a:r>
              <a:rPr lang="en-US" sz="2800">
                <a:solidFill>
                  <a:schemeClr val="dk1"/>
                </a:solidFill>
                <a:latin typeface="Candara" panose="020E0502030303020204" pitchFamily="34" charset="0"/>
                <a:ea typeface="Times New Roman"/>
                <a:cs typeface="Times New Roman"/>
                <a:sym typeface="Times New Roman"/>
              </a:rPr>
              <a:t>Management</a:t>
            </a:r>
            <a:endParaRPr>
              <a:latin typeface="Candara" panose="020E0502030303020204" pitchFamily="34" charset="0"/>
            </a:endParaRPr>
          </a:p>
        </p:txBody>
      </p:sp>
      <p:sp>
        <p:nvSpPr>
          <p:cNvPr id="442" name="Shape 442"/>
          <p:cNvSpPr txBox="1"/>
          <p:nvPr/>
        </p:nvSpPr>
        <p:spPr>
          <a:xfrm rot="-5400000">
            <a:off x="7787481" y="1585119"/>
            <a:ext cx="2622549" cy="519112"/>
          </a:xfrm>
          <a:prstGeom prst="rect">
            <a:avLst/>
          </a:prstGeom>
          <a:noFill/>
          <a:ln>
            <a:noFill/>
          </a:ln>
        </p:spPr>
        <p:txBody>
          <a:bodyPr spcFirstLastPara="1" wrap="square" lIns="91425" tIns="45700" rIns="91425" bIns="45700" anchor="t" anchorCtr="0">
            <a:noAutofit/>
          </a:bodyPr>
          <a:lstStyle/>
          <a:p>
            <a:pPr>
              <a:buClr>
                <a:schemeClr val="dk1"/>
              </a:buClr>
            </a:pPr>
            <a:r>
              <a:rPr lang="en-US" sz="2800" dirty="0">
                <a:solidFill>
                  <a:schemeClr val="dk1"/>
                </a:solidFill>
                <a:latin typeface="Candara" panose="020E0502030303020204" pitchFamily="34" charset="0"/>
                <a:ea typeface="Times New Roman"/>
                <a:cs typeface="Times New Roman"/>
                <a:sym typeface="Times New Roman"/>
              </a:rPr>
              <a:t>Interoperability</a:t>
            </a:r>
            <a:endParaRPr dirty="0">
              <a:latin typeface="Candara" panose="020E0502030303020204" pitchFamily="34" charset="0"/>
            </a:endParaRPr>
          </a:p>
        </p:txBody>
      </p:sp>
      <p:sp>
        <p:nvSpPr>
          <p:cNvPr id="443" name="Shape 443"/>
          <p:cNvSpPr txBox="1"/>
          <p:nvPr/>
        </p:nvSpPr>
        <p:spPr>
          <a:xfrm rot="-5400000">
            <a:off x="8466138" y="2430462"/>
            <a:ext cx="2179637" cy="519112"/>
          </a:xfrm>
          <a:prstGeom prst="rect">
            <a:avLst/>
          </a:prstGeom>
          <a:noFill/>
          <a:ln>
            <a:noFill/>
          </a:ln>
        </p:spPr>
        <p:txBody>
          <a:bodyPr spcFirstLastPara="1" wrap="square" lIns="91425" tIns="45700" rIns="91425" bIns="45700" anchor="t" anchorCtr="0">
            <a:noAutofit/>
          </a:bodyPr>
          <a:lstStyle/>
          <a:p>
            <a:pPr>
              <a:buClr>
                <a:schemeClr val="dk1"/>
              </a:buClr>
            </a:pPr>
            <a:r>
              <a:rPr lang="en-US" sz="2800">
                <a:solidFill>
                  <a:schemeClr val="dk1"/>
                </a:solidFill>
                <a:latin typeface="Candara" panose="020E0502030303020204" pitchFamily="34" charset="0"/>
                <a:ea typeface="Times New Roman"/>
                <a:cs typeface="Times New Roman"/>
                <a:sym typeface="Times New Roman"/>
              </a:rPr>
              <a:t>Portability</a:t>
            </a:r>
            <a:endParaRPr>
              <a:latin typeface="Candara" panose="020E0502030303020204" pitchFamily="34" charset="0"/>
            </a:endParaRPr>
          </a:p>
        </p:txBody>
      </p:sp>
      <p:sp>
        <p:nvSpPr>
          <p:cNvPr id="444" name="Shape 444"/>
          <p:cNvSpPr txBox="1"/>
          <p:nvPr/>
        </p:nvSpPr>
        <p:spPr>
          <a:xfrm rot="-5400000">
            <a:off x="8795544" y="3320256"/>
            <a:ext cx="2282825" cy="519112"/>
          </a:xfrm>
          <a:prstGeom prst="rect">
            <a:avLst/>
          </a:prstGeom>
          <a:noFill/>
          <a:ln>
            <a:noFill/>
          </a:ln>
        </p:spPr>
        <p:txBody>
          <a:bodyPr spcFirstLastPara="1" wrap="square" lIns="91425" tIns="45700" rIns="91425" bIns="45700" anchor="t" anchorCtr="0">
            <a:noAutofit/>
          </a:bodyPr>
          <a:lstStyle/>
          <a:p>
            <a:pPr>
              <a:buClr>
                <a:schemeClr val="dk1"/>
              </a:buClr>
            </a:pPr>
            <a:r>
              <a:rPr lang="en-US" sz="2800">
                <a:solidFill>
                  <a:schemeClr val="dk1"/>
                </a:solidFill>
                <a:latin typeface="Candara" panose="020E0502030303020204" pitchFamily="34" charset="0"/>
                <a:ea typeface="Times New Roman"/>
                <a:cs typeface="Times New Roman"/>
                <a:sym typeface="Times New Roman"/>
              </a:rPr>
              <a:t>Integration</a:t>
            </a:r>
            <a:endParaRPr>
              <a:latin typeface="Candara" panose="020E0502030303020204" pitchFamily="34" charset="0"/>
            </a:endParaRPr>
          </a:p>
        </p:txBody>
      </p:sp>
      <p:sp>
        <p:nvSpPr>
          <p:cNvPr id="445" name="Shape 445"/>
          <p:cNvSpPr txBox="1"/>
          <p:nvPr/>
        </p:nvSpPr>
        <p:spPr>
          <a:xfrm>
            <a:off x="6681456" y="851025"/>
            <a:ext cx="1972005" cy="885701"/>
          </a:xfrm>
          <a:prstGeom prst="rect">
            <a:avLst/>
          </a:prstGeom>
          <a:noFill/>
          <a:ln>
            <a:noFill/>
          </a:ln>
        </p:spPr>
        <p:txBody>
          <a:bodyPr spcFirstLastPara="1" wrap="square" lIns="91425" tIns="45700" rIns="91425" bIns="45700" anchor="t" anchorCtr="0">
            <a:noAutofit/>
          </a:bodyPr>
          <a:lstStyle/>
          <a:p>
            <a:pPr>
              <a:buClr>
                <a:schemeClr val="dk1"/>
              </a:buClr>
              <a:buSzPts val="2400"/>
              <a:buFont typeface="Times New Roman"/>
              <a:buChar char="•"/>
            </a:pPr>
            <a:r>
              <a:rPr lang="en-US" sz="2000" dirty="0">
                <a:solidFill>
                  <a:schemeClr val="dk1"/>
                </a:solidFill>
                <a:latin typeface="Candara" panose="020E0502030303020204" pitchFamily="34" charset="0"/>
                <a:ea typeface="Times New Roman"/>
                <a:cs typeface="Times New Roman"/>
                <a:sym typeface="Times New Roman"/>
              </a:rPr>
              <a:t> Manufacturing </a:t>
            </a:r>
            <a:endParaRPr sz="1600" dirty="0">
              <a:latin typeface="Candara" panose="020E0502030303020204" pitchFamily="34" charset="0"/>
            </a:endParaRPr>
          </a:p>
          <a:p>
            <a:pPr>
              <a:buClr>
                <a:schemeClr val="dk1"/>
              </a:buClr>
              <a:buSzPts val="2400"/>
              <a:buFont typeface="Times New Roman"/>
              <a:buChar char="•"/>
            </a:pPr>
            <a:r>
              <a:rPr lang="en-US" sz="2000" dirty="0">
                <a:solidFill>
                  <a:schemeClr val="dk1"/>
                </a:solidFill>
                <a:latin typeface="Candara" panose="020E0502030303020204" pitchFamily="34" charset="0"/>
                <a:ea typeface="Times New Roman"/>
                <a:cs typeface="Times New Roman"/>
                <a:sym typeface="Times New Roman"/>
              </a:rPr>
              <a:t> Office systems</a:t>
            </a:r>
            <a:endParaRPr sz="1600" dirty="0">
              <a:latin typeface="Candara" panose="020E0502030303020204" pitchFamily="34" charset="0"/>
            </a:endParaRPr>
          </a:p>
        </p:txBody>
      </p:sp>
      <p:sp>
        <p:nvSpPr>
          <p:cNvPr id="446" name="Shape 446"/>
          <p:cNvSpPr txBox="1"/>
          <p:nvPr/>
        </p:nvSpPr>
        <p:spPr>
          <a:xfrm>
            <a:off x="3657600" y="2209800"/>
            <a:ext cx="1600200" cy="60960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User</a:t>
            </a:r>
            <a:endParaRPr sz="1200" dirty="0">
              <a:latin typeface="Candara" panose="020E0502030303020204" pitchFamily="34" charset="0"/>
            </a:endParaRPr>
          </a:p>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Interfaces</a:t>
            </a:r>
            <a:endParaRPr sz="1200" dirty="0">
              <a:latin typeface="Candara" panose="020E0502030303020204" pitchFamily="34" charset="0"/>
            </a:endParaRPr>
          </a:p>
        </p:txBody>
      </p:sp>
      <p:sp>
        <p:nvSpPr>
          <p:cNvPr id="447" name="Shape 447"/>
          <p:cNvSpPr txBox="1"/>
          <p:nvPr/>
        </p:nvSpPr>
        <p:spPr>
          <a:xfrm>
            <a:off x="5334000" y="2209800"/>
            <a:ext cx="1676400" cy="60960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Processing</a:t>
            </a:r>
            <a:endParaRPr sz="1200" dirty="0">
              <a:latin typeface="Candara" panose="020E0502030303020204" pitchFamily="34" charset="0"/>
            </a:endParaRPr>
          </a:p>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programs</a:t>
            </a:r>
            <a:endParaRPr sz="1200" dirty="0">
              <a:latin typeface="Candara" panose="020E0502030303020204" pitchFamily="34" charset="0"/>
            </a:endParaRPr>
          </a:p>
        </p:txBody>
      </p:sp>
      <p:sp>
        <p:nvSpPr>
          <p:cNvPr id="448" name="Shape 448"/>
          <p:cNvSpPr txBox="1"/>
          <p:nvPr/>
        </p:nvSpPr>
        <p:spPr>
          <a:xfrm>
            <a:off x="7086600" y="2209800"/>
            <a:ext cx="1676400" cy="60960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Data files &amp;</a:t>
            </a:r>
            <a:endParaRPr sz="1200" dirty="0">
              <a:latin typeface="Candara" panose="020E0502030303020204" pitchFamily="34" charset="0"/>
            </a:endParaRPr>
          </a:p>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Databases</a:t>
            </a:r>
            <a:endParaRPr sz="1200" dirty="0">
              <a:latin typeface="Candara" panose="020E0502030303020204" pitchFamily="34" charset="0"/>
            </a:endParaRPr>
          </a:p>
        </p:txBody>
      </p:sp>
      <p:sp>
        <p:nvSpPr>
          <p:cNvPr id="449" name="Shape 449"/>
          <p:cNvSpPr txBox="1"/>
          <p:nvPr/>
        </p:nvSpPr>
        <p:spPr>
          <a:xfrm>
            <a:off x="3657601" y="2895600"/>
            <a:ext cx="4983161" cy="457200"/>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latin typeface="Candara" panose="020E0502030303020204" pitchFamily="34" charset="0"/>
                <a:ea typeface="Times New Roman"/>
                <a:cs typeface="Times New Roman"/>
                <a:sym typeface="Times New Roman"/>
              </a:rPr>
              <a:t>Distributed Computing Platform</a:t>
            </a:r>
            <a:endParaRPr dirty="0">
              <a:latin typeface="Candara" panose="020E0502030303020204" pitchFamily="34" charset="0"/>
            </a:endParaRPr>
          </a:p>
        </p:txBody>
      </p:sp>
      <p:sp>
        <p:nvSpPr>
          <p:cNvPr id="450" name="Shape 450"/>
          <p:cNvSpPr txBox="1"/>
          <p:nvPr/>
        </p:nvSpPr>
        <p:spPr>
          <a:xfrm>
            <a:off x="3810001" y="3200400"/>
            <a:ext cx="3952875" cy="457200"/>
          </a:xfrm>
          <a:prstGeom prst="rect">
            <a:avLst/>
          </a:prstGeom>
          <a:noFill/>
          <a:ln>
            <a:noFill/>
          </a:ln>
        </p:spPr>
        <p:txBody>
          <a:bodyPr spcFirstLastPara="1" wrap="square" lIns="91425" tIns="45700" rIns="91425" bIns="45700" anchor="t" anchorCtr="0">
            <a:noAutofit/>
          </a:bodyPr>
          <a:lstStyle/>
          <a:p>
            <a:pPr>
              <a:buClr>
                <a:schemeClr val="dk1"/>
              </a:buClr>
              <a:buSzPts val="2400"/>
              <a:buFont typeface="Times New Roman"/>
              <a:buChar char="•"/>
            </a:pPr>
            <a:r>
              <a:rPr lang="en-US" sz="2000" dirty="0">
                <a:solidFill>
                  <a:schemeClr val="dk1"/>
                </a:solidFill>
                <a:latin typeface="Candara" panose="020E0502030303020204" pitchFamily="34" charset="0"/>
                <a:ea typeface="Times New Roman"/>
                <a:cs typeface="Times New Roman"/>
                <a:sym typeface="Times New Roman"/>
              </a:rPr>
              <a:t> Application Support Services</a:t>
            </a:r>
            <a:endParaRPr sz="1600" dirty="0">
              <a:latin typeface="Candara" panose="020E0502030303020204" pitchFamily="34" charset="0"/>
            </a:endParaRPr>
          </a:p>
        </p:txBody>
      </p:sp>
      <p:sp>
        <p:nvSpPr>
          <p:cNvPr id="451" name="Shape 451"/>
          <p:cNvSpPr txBox="1"/>
          <p:nvPr/>
        </p:nvSpPr>
        <p:spPr>
          <a:xfrm>
            <a:off x="3657600" y="3657600"/>
            <a:ext cx="1600200" cy="68580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C/S Support</a:t>
            </a:r>
            <a:endParaRPr sz="1200" dirty="0">
              <a:latin typeface="Candara" panose="020E0502030303020204" pitchFamily="34" charset="0"/>
            </a:endParaRPr>
          </a:p>
        </p:txBody>
      </p:sp>
      <p:sp>
        <p:nvSpPr>
          <p:cNvPr id="452" name="Shape 452"/>
          <p:cNvSpPr txBox="1"/>
          <p:nvPr/>
        </p:nvSpPr>
        <p:spPr>
          <a:xfrm>
            <a:off x="7086600" y="3657600"/>
            <a:ext cx="1600200" cy="68580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Distributed</a:t>
            </a:r>
            <a:endParaRPr sz="1200" dirty="0">
              <a:latin typeface="Candara" panose="020E0502030303020204" pitchFamily="34" charset="0"/>
            </a:endParaRPr>
          </a:p>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OS</a:t>
            </a:r>
            <a:endParaRPr sz="1200" dirty="0">
              <a:latin typeface="Candara" panose="020E0502030303020204" pitchFamily="34" charset="0"/>
            </a:endParaRPr>
          </a:p>
        </p:txBody>
      </p:sp>
      <p:sp>
        <p:nvSpPr>
          <p:cNvPr id="453" name="Shape 453"/>
          <p:cNvSpPr txBox="1"/>
          <p:nvPr/>
        </p:nvSpPr>
        <p:spPr>
          <a:xfrm>
            <a:off x="5334000" y="3657600"/>
            <a:ext cx="1676400" cy="68580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Dist. Data </a:t>
            </a:r>
            <a:endParaRPr sz="1200" dirty="0">
              <a:latin typeface="Candara" panose="020E0502030303020204" pitchFamily="34" charset="0"/>
            </a:endParaRPr>
          </a:p>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Trans. Mgmt.</a:t>
            </a:r>
            <a:endParaRPr sz="1200" dirty="0">
              <a:latin typeface="Candara" panose="020E0502030303020204" pitchFamily="34" charset="0"/>
            </a:endParaRPr>
          </a:p>
        </p:txBody>
      </p:sp>
      <p:cxnSp>
        <p:nvCxnSpPr>
          <p:cNvPr id="454" name="Shape 454"/>
          <p:cNvCxnSpPr/>
          <p:nvPr/>
        </p:nvCxnSpPr>
        <p:spPr>
          <a:xfrm>
            <a:off x="3581400" y="4495800"/>
            <a:ext cx="5257800" cy="0"/>
          </a:xfrm>
          <a:prstGeom prst="straightConnector1">
            <a:avLst/>
          </a:prstGeom>
          <a:noFill/>
          <a:ln w="9525" cap="flat" cmpd="sng">
            <a:solidFill>
              <a:schemeClr val="dk1"/>
            </a:solidFill>
            <a:prstDash val="solid"/>
            <a:miter lim="8000"/>
            <a:headEnd type="none" w="sm" len="sm"/>
            <a:tailEnd type="none" w="sm" len="sm"/>
          </a:ln>
        </p:spPr>
      </p:cxnSp>
      <p:sp>
        <p:nvSpPr>
          <p:cNvPr id="455" name="Shape 455"/>
          <p:cNvSpPr txBox="1"/>
          <p:nvPr/>
        </p:nvSpPr>
        <p:spPr>
          <a:xfrm>
            <a:off x="3657600" y="4572001"/>
            <a:ext cx="5092700" cy="822325"/>
          </a:xfrm>
          <a:prstGeom prst="rect">
            <a:avLst/>
          </a:prstGeom>
          <a:noFill/>
          <a:ln>
            <a:noFill/>
          </a:ln>
        </p:spPr>
        <p:txBody>
          <a:bodyPr spcFirstLastPara="1" wrap="square" lIns="91425" tIns="45700" rIns="91425" bIns="45700" anchor="t" anchorCtr="0">
            <a:noAutofit/>
          </a:bodyPr>
          <a:lstStyle/>
          <a:p>
            <a:pPr>
              <a:buClr>
                <a:schemeClr val="dk1"/>
              </a:buClr>
            </a:pPr>
            <a:r>
              <a:rPr lang="en-US" sz="2000" dirty="0">
                <a:solidFill>
                  <a:schemeClr val="dk1"/>
                </a:solidFill>
                <a:latin typeface="Candara" panose="020E0502030303020204" pitchFamily="34" charset="0"/>
                <a:ea typeface="Times New Roman"/>
                <a:cs typeface="Times New Roman"/>
                <a:sym typeface="Times New Roman"/>
              </a:rPr>
              <a:t>Common Network Services</a:t>
            </a:r>
            <a:endParaRPr sz="1600" dirty="0">
              <a:latin typeface="Candara" panose="020E0502030303020204" pitchFamily="34" charset="0"/>
            </a:endParaRPr>
          </a:p>
          <a:p>
            <a:pPr>
              <a:buClr>
                <a:schemeClr val="dk1"/>
              </a:buClr>
              <a:buSzPts val="2400"/>
              <a:buFont typeface="Times New Roman"/>
              <a:buChar char="•"/>
            </a:pPr>
            <a:r>
              <a:rPr lang="en-US" sz="2000" dirty="0">
                <a:solidFill>
                  <a:schemeClr val="dk1"/>
                </a:solidFill>
                <a:latin typeface="Candara" panose="020E0502030303020204" pitchFamily="34" charset="0"/>
                <a:ea typeface="Times New Roman"/>
                <a:cs typeface="Times New Roman"/>
                <a:sym typeface="Times New Roman"/>
              </a:rPr>
              <a:t> Network protocols &amp; interconnectivity</a:t>
            </a:r>
            <a:endParaRPr sz="1600" dirty="0">
              <a:latin typeface="Candara" panose="020E0502030303020204" pitchFamily="34" charset="0"/>
            </a:endParaRPr>
          </a:p>
        </p:txBody>
      </p:sp>
      <p:sp>
        <p:nvSpPr>
          <p:cNvPr id="456" name="Shape 456"/>
          <p:cNvSpPr txBox="1"/>
          <p:nvPr/>
        </p:nvSpPr>
        <p:spPr>
          <a:xfrm>
            <a:off x="3810000" y="5306841"/>
            <a:ext cx="2033965" cy="68580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OSI</a:t>
            </a:r>
            <a:endParaRPr sz="1200" dirty="0">
              <a:latin typeface="Candara" panose="020E0502030303020204" pitchFamily="34" charset="0"/>
            </a:endParaRPr>
          </a:p>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protocols</a:t>
            </a:r>
            <a:endParaRPr sz="1200" dirty="0">
              <a:latin typeface="Candara" panose="020E0502030303020204" pitchFamily="34" charset="0"/>
            </a:endParaRPr>
          </a:p>
        </p:txBody>
      </p:sp>
      <p:sp>
        <p:nvSpPr>
          <p:cNvPr id="457" name="Shape 457"/>
          <p:cNvSpPr txBox="1"/>
          <p:nvPr/>
        </p:nvSpPr>
        <p:spPr>
          <a:xfrm>
            <a:off x="7010400" y="5306841"/>
            <a:ext cx="1382898" cy="60960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dk1"/>
              </a:buClr>
            </a:pPr>
            <a:r>
              <a:rPr lang="en-US" sz="2000" dirty="0">
                <a:solidFill>
                  <a:schemeClr val="dk1"/>
                </a:solidFill>
                <a:latin typeface="Candara" panose="020E0502030303020204" pitchFamily="34" charset="0"/>
                <a:ea typeface="Times New Roman"/>
                <a:cs typeface="Times New Roman"/>
                <a:sym typeface="Times New Roman"/>
              </a:rPr>
              <a:t>TCP/IP</a:t>
            </a:r>
            <a:endParaRPr sz="12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42634329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RESTful and SOAP services</a:t>
            </a:r>
          </a:p>
        </p:txBody>
      </p:sp>
      <p:graphicFrame>
        <p:nvGraphicFramePr>
          <p:cNvPr id="7" name="Content Placeholder 6"/>
          <p:cNvGraphicFramePr>
            <a:graphicFrameLocks noGrp="1"/>
          </p:cNvGraphicFramePr>
          <p:nvPr>
            <p:ph idx="1"/>
            <p:extLst/>
          </p:nvPr>
        </p:nvGraphicFramePr>
        <p:xfrm>
          <a:off x="1010444" y="1679892"/>
          <a:ext cx="10325100" cy="4101466"/>
        </p:xfrm>
        <a:graphic>
          <a:graphicData uri="http://schemas.openxmlformats.org/drawingml/2006/table">
            <a:tbl>
              <a:tblPr>
                <a:tableStyleId>{1FECB4D8-DB02-4DC6-A0A2-4F2EBAE1DC90}</a:tableStyleId>
              </a:tblPr>
              <a:tblGrid>
                <a:gridCol w="3441700">
                  <a:extLst>
                    <a:ext uri="{9D8B030D-6E8A-4147-A177-3AD203B41FA5}">
                      <a16:colId xmlns:a16="http://schemas.microsoft.com/office/drawing/2014/main" val="3369692542"/>
                    </a:ext>
                  </a:extLst>
                </a:gridCol>
                <a:gridCol w="3441700">
                  <a:extLst>
                    <a:ext uri="{9D8B030D-6E8A-4147-A177-3AD203B41FA5}">
                      <a16:colId xmlns:a16="http://schemas.microsoft.com/office/drawing/2014/main" val="1851767195"/>
                    </a:ext>
                  </a:extLst>
                </a:gridCol>
                <a:gridCol w="3441700">
                  <a:extLst>
                    <a:ext uri="{9D8B030D-6E8A-4147-A177-3AD203B41FA5}">
                      <a16:colId xmlns:a16="http://schemas.microsoft.com/office/drawing/2014/main" val="4289981302"/>
                    </a:ext>
                  </a:extLst>
                </a:gridCol>
              </a:tblGrid>
              <a:tr h="0">
                <a:tc>
                  <a:txBody>
                    <a:bodyPr/>
                    <a:lstStyle/>
                    <a:p>
                      <a:pPr algn="l"/>
                      <a:r>
                        <a:rPr lang="en-US" dirty="0">
                          <a:effectLst/>
                          <a:latin typeface="Candara" panose="020E0502030303020204" pitchFamily="34" charset="0"/>
                        </a:rPr>
                        <a:t>Feature</a:t>
                      </a:r>
                      <a:endParaRPr lang="en-US" b="0" dirty="0">
                        <a:effectLst/>
                        <a:latin typeface="Candara" panose="020E0502030303020204" pitchFamily="34" charset="0"/>
                      </a:endParaRPr>
                    </a:p>
                  </a:txBody>
                  <a:tcPr marL="152400" marR="152400" marT="176213" marB="176213" anchor="ctr"/>
                </a:tc>
                <a:tc>
                  <a:txBody>
                    <a:bodyPr/>
                    <a:lstStyle/>
                    <a:p>
                      <a:pPr algn="l"/>
                      <a:r>
                        <a:rPr lang="en-US">
                          <a:effectLst/>
                          <a:latin typeface="Candara" panose="020E0502030303020204" pitchFamily="34" charset="0"/>
                        </a:rPr>
                        <a:t>RESTful Services</a:t>
                      </a:r>
                      <a:endParaRPr lang="en-US" b="0">
                        <a:effectLst/>
                        <a:latin typeface="Candara" panose="020E0502030303020204" pitchFamily="34" charset="0"/>
                      </a:endParaRPr>
                    </a:p>
                  </a:txBody>
                  <a:tcPr marL="152400" marR="152400" marT="176213" marB="176213" anchor="ctr"/>
                </a:tc>
                <a:tc>
                  <a:txBody>
                    <a:bodyPr/>
                    <a:lstStyle/>
                    <a:p>
                      <a:pPr algn="l"/>
                      <a:r>
                        <a:rPr lang="en-US">
                          <a:effectLst/>
                          <a:latin typeface="Candara" panose="020E0502030303020204" pitchFamily="34" charset="0"/>
                        </a:rPr>
                        <a:t>SOAP Services</a:t>
                      </a:r>
                      <a:endParaRPr lang="en-US" b="0">
                        <a:effectLst/>
                        <a:latin typeface="Candara" panose="020E0502030303020204" pitchFamily="34" charset="0"/>
                      </a:endParaRPr>
                    </a:p>
                  </a:txBody>
                  <a:tcPr marL="152400" marR="152400" marT="176213" marB="176213" anchor="ctr"/>
                </a:tc>
                <a:extLst>
                  <a:ext uri="{0D108BD9-81ED-4DB2-BD59-A6C34878D82A}">
                    <a16:rowId xmlns:a16="http://schemas.microsoft.com/office/drawing/2014/main" val="793710217"/>
                  </a:ext>
                </a:extLst>
              </a:tr>
              <a:tr h="0">
                <a:tc>
                  <a:txBody>
                    <a:bodyPr/>
                    <a:lstStyle/>
                    <a:p>
                      <a:r>
                        <a:rPr lang="en-US">
                          <a:effectLst/>
                          <a:latin typeface="Candara" panose="020E0502030303020204" pitchFamily="34" charset="0"/>
                        </a:rPr>
                        <a:t>Protocol</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HTTP</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SOAP</a:t>
                      </a:r>
                      <a:endParaRPr lang="en-US" b="0">
                        <a:effectLst/>
                        <a:latin typeface="Candara" panose="020E0502030303020204" pitchFamily="34" charset="0"/>
                      </a:endParaRPr>
                    </a:p>
                  </a:txBody>
                  <a:tcPr marL="152400" marR="152400" marT="152400" marB="152400" anchor="ctr"/>
                </a:tc>
                <a:extLst>
                  <a:ext uri="{0D108BD9-81ED-4DB2-BD59-A6C34878D82A}">
                    <a16:rowId xmlns:a16="http://schemas.microsoft.com/office/drawing/2014/main" val="2594269746"/>
                  </a:ext>
                </a:extLst>
              </a:tr>
              <a:tr h="0">
                <a:tc>
                  <a:txBody>
                    <a:bodyPr/>
                    <a:lstStyle/>
                    <a:p>
                      <a:r>
                        <a:rPr lang="en-US">
                          <a:effectLst/>
                          <a:latin typeface="Candara" panose="020E0502030303020204" pitchFamily="34" charset="0"/>
                        </a:rPr>
                        <a:t>Message Format</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XML</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XML</a:t>
                      </a:r>
                      <a:endParaRPr lang="en-US" b="0">
                        <a:effectLst/>
                        <a:latin typeface="Candara" panose="020E0502030303020204" pitchFamily="34" charset="0"/>
                      </a:endParaRPr>
                    </a:p>
                  </a:txBody>
                  <a:tcPr marL="152400" marR="152400" marT="152400" marB="152400" anchor="ctr"/>
                </a:tc>
                <a:extLst>
                  <a:ext uri="{0D108BD9-81ED-4DB2-BD59-A6C34878D82A}">
                    <a16:rowId xmlns:a16="http://schemas.microsoft.com/office/drawing/2014/main" val="1480986182"/>
                  </a:ext>
                </a:extLst>
              </a:tr>
              <a:tr h="0">
                <a:tc>
                  <a:txBody>
                    <a:bodyPr/>
                    <a:lstStyle/>
                    <a:p>
                      <a:r>
                        <a:rPr lang="en-US">
                          <a:effectLst/>
                          <a:latin typeface="Candara" panose="020E0502030303020204" pitchFamily="34" charset="0"/>
                        </a:rPr>
                        <a:t>Verbs</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GET, POST, PUT, DELETE</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None</a:t>
                      </a:r>
                      <a:endParaRPr lang="en-US" b="0">
                        <a:effectLst/>
                        <a:latin typeface="Candara" panose="020E0502030303020204" pitchFamily="34" charset="0"/>
                      </a:endParaRPr>
                    </a:p>
                  </a:txBody>
                  <a:tcPr marL="152400" marR="152400" marT="152400" marB="152400" anchor="ctr"/>
                </a:tc>
                <a:extLst>
                  <a:ext uri="{0D108BD9-81ED-4DB2-BD59-A6C34878D82A}">
                    <a16:rowId xmlns:a16="http://schemas.microsoft.com/office/drawing/2014/main" val="3248814608"/>
                  </a:ext>
                </a:extLst>
              </a:tr>
              <a:tr h="0">
                <a:tc>
                  <a:txBody>
                    <a:bodyPr/>
                    <a:lstStyle/>
                    <a:p>
                      <a:r>
                        <a:rPr lang="en-US">
                          <a:effectLst/>
                          <a:latin typeface="Candara" panose="020E0502030303020204" pitchFamily="34" charset="0"/>
                        </a:rPr>
                        <a:t>Messaging Style</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Messaging</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Document-based</a:t>
                      </a:r>
                      <a:endParaRPr lang="en-US" b="0">
                        <a:effectLst/>
                        <a:latin typeface="Candara" panose="020E0502030303020204" pitchFamily="34" charset="0"/>
                      </a:endParaRPr>
                    </a:p>
                  </a:txBody>
                  <a:tcPr marL="152400" marR="152400" marT="152400" marB="152400" anchor="ctr"/>
                </a:tc>
                <a:extLst>
                  <a:ext uri="{0D108BD9-81ED-4DB2-BD59-A6C34878D82A}">
                    <a16:rowId xmlns:a16="http://schemas.microsoft.com/office/drawing/2014/main" val="4039446440"/>
                  </a:ext>
                </a:extLst>
              </a:tr>
              <a:tr h="0">
                <a:tc>
                  <a:txBody>
                    <a:bodyPr/>
                    <a:lstStyle/>
                    <a:p>
                      <a:r>
                        <a:rPr lang="en-US">
                          <a:effectLst/>
                          <a:latin typeface="Candara" panose="020E0502030303020204" pitchFamily="34" charset="0"/>
                        </a:rPr>
                        <a:t>Latency</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Low</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High</a:t>
                      </a:r>
                      <a:endParaRPr lang="en-US" b="0">
                        <a:effectLst/>
                        <a:latin typeface="Candara" panose="020E0502030303020204" pitchFamily="34" charset="0"/>
                      </a:endParaRPr>
                    </a:p>
                  </a:txBody>
                  <a:tcPr marL="152400" marR="152400" marT="152400" marB="152400" anchor="ctr"/>
                </a:tc>
                <a:extLst>
                  <a:ext uri="{0D108BD9-81ED-4DB2-BD59-A6C34878D82A}">
                    <a16:rowId xmlns:a16="http://schemas.microsoft.com/office/drawing/2014/main" val="1865845679"/>
                  </a:ext>
                </a:extLst>
              </a:tr>
              <a:tr h="0">
                <a:tc>
                  <a:txBody>
                    <a:bodyPr/>
                    <a:lstStyle/>
                    <a:p>
                      <a:r>
                        <a:rPr lang="en-US">
                          <a:effectLst/>
                          <a:latin typeface="Candara" panose="020E0502030303020204" pitchFamily="34" charset="0"/>
                        </a:rPr>
                        <a:t>Complexity</a:t>
                      </a:r>
                      <a:endParaRPr lang="en-US" b="0">
                        <a:effectLst/>
                        <a:latin typeface="Candara" panose="020E0502030303020204" pitchFamily="34" charset="0"/>
                      </a:endParaRPr>
                    </a:p>
                  </a:txBody>
                  <a:tcPr marL="152400" marR="152400" marT="152400" marB="152400" anchor="ctr"/>
                </a:tc>
                <a:tc>
                  <a:txBody>
                    <a:bodyPr/>
                    <a:lstStyle/>
                    <a:p>
                      <a:r>
                        <a:rPr lang="en-US">
                          <a:effectLst/>
                          <a:latin typeface="Candara" panose="020E0502030303020204" pitchFamily="34" charset="0"/>
                        </a:rPr>
                        <a:t>Simple</a:t>
                      </a:r>
                      <a:endParaRPr lang="en-US" b="0">
                        <a:effectLst/>
                        <a:latin typeface="Candara" panose="020E0502030303020204" pitchFamily="34" charset="0"/>
                      </a:endParaRPr>
                    </a:p>
                  </a:txBody>
                  <a:tcPr marL="152400" marR="152400" marT="152400" marB="152400" anchor="ctr"/>
                </a:tc>
                <a:tc>
                  <a:txBody>
                    <a:bodyPr/>
                    <a:lstStyle/>
                    <a:p>
                      <a:r>
                        <a:rPr lang="en-US" dirty="0">
                          <a:effectLst/>
                          <a:latin typeface="Candara" panose="020E0502030303020204" pitchFamily="34" charset="0"/>
                        </a:rPr>
                        <a:t>Complex</a:t>
                      </a:r>
                      <a:endParaRPr lang="en-US" b="0" dirty="0">
                        <a:effectLst/>
                        <a:latin typeface="Candara" panose="020E0502030303020204" pitchFamily="34" charset="0"/>
                      </a:endParaRPr>
                    </a:p>
                  </a:txBody>
                  <a:tcPr marL="152400" marR="152400" marT="152400" marB="152400" anchor="ctr"/>
                </a:tc>
                <a:extLst>
                  <a:ext uri="{0D108BD9-81ED-4DB2-BD59-A6C34878D82A}">
                    <a16:rowId xmlns:a16="http://schemas.microsoft.com/office/drawing/2014/main" val="3065173937"/>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t>50</a:t>
            </a:fld>
            <a:endParaRPr lang="en-US"/>
          </a:p>
        </p:txBody>
      </p:sp>
    </p:spTree>
    <p:extLst>
      <p:ext uri="{BB962C8B-B14F-4D97-AF65-F5344CB8AC3E}">
        <p14:creationId xmlns:p14="http://schemas.microsoft.com/office/powerpoint/2010/main" val="143930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GraphQL</a:t>
            </a:r>
            <a:endParaRPr lang="en-US" dirty="0"/>
          </a:p>
        </p:txBody>
      </p:sp>
      <p:sp>
        <p:nvSpPr>
          <p:cNvPr id="3" name="Content Placeholder 2"/>
          <p:cNvSpPr>
            <a:spLocks noGrp="1"/>
          </p:cNvSpPr>
          <p:nvPr>
            <p:ph idx="1"/>
          </p:nvPr>
        </p:nvSpPr>
        <p:spPr/>
        <p:txBody>
          <a:bodyPr/>
          <a:lstStyle/>
          <a:p>
            <a:r>
              <a:rPr lang="en-US" dirty="0" err="1"/>
              <a:t>GraphQL</a:t>
            </a:r>
            <a:r>
              <a:rPr lang="en-US" dirty="0"/>
              <a:t> </a:t>
            </a:r>
            <a:r>
              <a:rPr lang="en-US" dirty="0" smtClean="0"/>
              <a:t>API is </a:t>
            </a:r>
            <a:r>
              <a:rPr lang="en-US" dirty="0"/>
              <a:t>a query language for APIs that was developed by Facebook. </a:t>
            </a:r>
            <a:endParaRPr lang="en-US" dirty="0" smtClean="0"/>
          </a:p>
          <a:p>
            <a:r>
              <a:rPr lang="en-US" dirty="0" err="1" smtClean="0"/>
              <a:t>GraphQL</a:t>
            </a:r>
            <a:r>
              <a:rPr lang="en-US" dirty="0" smtClean="0"/>
              <a:t> </a:t>
            </a:r>
            <a:r>
              <a:rPr lang="en-US" dirty="0"/>
              <a:t>APIs allow clients to specify exactly what data they need, making them more efficient and flexible than traditional REST APIs. </a:t>
            </a:r>
            <a:endParaRPr lang="en-US" dirty="0" smtClean="0"/>
          </a:p>
          <a:p>
            <a:r>
              <a:rPr lang="en-US" dirty="0" err="1" smtClean="0"/>
              <a:t>GraphQL</a:t>
            </a:r>
            <a:r>
              <a:rPr lang="en-US" dirty="0" smtClean="0"/>
              <a:t> </a:t>
            </a:r>
            <a:r>
              <a:rPr lang="en-US" dirty="0"/>
              <a:t>APIs use a single endpoint to retrieve all the data required by a client, which can reduce the number of requests needed to retrieve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604496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endpoints and methods</a:t>
            </a:r>
          </a:p>
        </p:txBody>
      </p:sp>
      <p:sp>
        <p:nvSpPr>
          <p:cNvPr id="3" name="Content Placeholder 2"/>
          <p:cNvSpPr>
            <a:spLocks noGrp="1"/>
          </p:cNvSpPr>
          <p:nvPr>
            <p:ph idx="1"/>
          </p:nvPr>
        </p:nvSpPr>
        <p:spPr/>
        <p:txBody>
          <a:bodyPr>
            <a:normAutofit/>
          </a:bodyPr>
          <a:lstStyle/>
          <a:p>
            <a:r>
              <a:rPr lang="en-US" dirty="0"/>
              <a:t>API Endpoint:</a:t>
            </a:r>
          </a:p>
          <a:p>
            <a:pPr lvl="1"/>
            <a:r>
              <a:rPr lang="en-US" dirty="0"/>
              <a:t>An API endpoint is a specific URL that a client can use to access a specific API resource. </a:t>
            </a:r>
            <a:endParaRPr lang="en-US" dirty="0" smtClean="0"/>
          </a:p>
          <a:p>
            <a:pPr lvl="1"/>
            <a:r>
              <a:rPr lang="en-US" dirty="0" smtClean="0"/>
              <a:t>Endpoints </a:t>
            </a:r>
            <a:r>
              <a:rPr lang="en-US" dirty="0"/>
              <a:t>are the entry point for an API and specify the location where clients can access the API's functionalities. </a:t>
            </a:r>
            <a:endParaRPr lang="en-US" dirty="0" smtClean="0"/>
          </a:p>
          <a:p>
            <a:pPr lvl="1"/>
            <a:r>
              <a:rPr lang="en-US" dirty="0" smtClean="0"/>
              <a:t>For </a:t>
            </a:r>
            <a:r>
              <a:rPr lang="en-US" dirty="0"/>
              <a:t>example, an endpoint for a weather API might be "https://api.weather.com/forecast", which would allow a client to retrieve weather forecast data from the API. </a:t>
            </a:r>
            <a:endParaRPr lang="en-US" dirty="0" smtClean="0"/>
          </a:p>
          <a:p>
            <a:pPr lvl="1"/>
            <a:r>
              <a:rPr lang="en-US" dirty="0" smtClean="0"/>
              <a:t>Endpoints </a:t>
            </a:r>
            <a:r>
              <a:rPr lang="en-US" dirty="0"/>
              <a:t>can also include variables and query parameters to allow for more specific requests.</a:t>
            </a:r>
          </a:p>
          <a:p>
            <a:pPr marL="0" indent="0">
              <a:buNone/>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1057542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endpoints and methods</a:t>
            </a:r>
          </a:p>
        </p:txBody>
      </p:sp>
      <p:sp>
        <p:nvSpPr>
          <p:cNvPr id="3" name="Content Placeholder 2"/>
          <p:cNvSpPr>
            <a:spLocks noGrp="1"/>
          </p:cNvSpPr>
          <p:nvPr>
            <p:ph idx="1"/>
          </p:nvPr>
        </p:nvSpPr>
        <p:spPr/>
        <p:txBody>
          <a:bodyPr>
            <a:normAutofit/>
          </a:bodyPr>
          <a:lstStyle/>
          <a:p>
            <a:r>
              <a:rPr lang="en-US" dirty="0" smtClean="0"/>
              <a:t>API </a:t>
            </a:r>
            <a:r>
              <a:rPr lang="en-US" dirty="0"/>
              <a:t>Methods:</a:t>
            </a:r>
          </a:p>
          <a:p>
            <a:pPr lvl="1"/>
            <a:r>
              <a:rPr lang="en-US" dirty="0"/>
              <a:t>API methods, also known as HTTP methods or verbs, are the standard requests that a client can make to interact with an API endpoint. </a:t>
            </a:r>
            <a:endParaRPr lang="en-US" dirty="0" smtClean="0"/>
          </a:p>
          <a:p>
            <a:pPr lvl="1"/>
            <a:r>
              <a:rPr lang="en-US" dirty="0" smtClean="0"/>
              <a:t>The </a:t>
            </a:r>
            <a:r>
              <a:rPr lang="en-US" dirty="0"/>
              <a:t>most common API methods are</a:t>
            </a:r>
            <a:r>
              <a:rPr lang="en-US" dirty="0" smtClean="0"/>
              <a:t>:</a:t>
            </a:r>
            <a:endParaRPr lang="en-US" dirty="0"/>
          </a:p>
          <a:p>
            <a:pPr lvl="2"/>
            <a:r>
              <a:rPr lang="en-US" dirty="0"/>
              <a:t>GET: retrieves information from an API endpoint. For example, a GET request to a weather API endpoint might return the current temperature and weather conditions.</a:t>
            </a:r>
          </a:p>
          <a:p>
            <a:pPr lvl="2"/>
            <a:r>
              <a:rPr lang="en-US" dirty="0"/>
              <a:t>POST: sends new data to an API endpoint to create a new resource. For example, a POST request to a user registration API endpoint might create a new user account.</a:t>
            </a:r>
          </a:p>
          <a:p>
            <a:pPr lvl="2"/>
            <a:r>
              <a:rPr lang="en-US" dirty="0"/>
              <a:t>PUT: updates an existing resource in an API endpoint. For example, a PUT request to a user profile API endpoint might update the user's email address.</a:t>
            </a:r>
          </a:p>
          <a:p>
            <a:pPr lvl="2"/>
            <a:r>
              <a:rPr lang="en-US" dirty="0"/>
              <a:t>DELETE: removes an existing resource from an API endpoint. For example, a DELETE request to a user profile API endpoint might delete the user's account.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550744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Fundamentals</a:t>
            </a:r>
          </a:p>
        </p:txBody>
      </p:sp>
      <p:sp>
        <p:nvSpPr>
          <p:cNvPr id="3" name="Content Placeholder 2"/>
          <p:cNvSpPr>
            <a:spLocks noGrp="1"/>
          </p:cNvSpPr>
          <p:nvPr>
            <p:ph idx="1"/>
          </p:nvPr>
        </p:nvSpPr>
        <p:spPr/>
        <p:txBody>
          <a:bodyPr>
            <a:normAutofit/>
          </a:bodyPr>
          <a:lstStyle/>
          <a:p>
            <a:r>
              <a:rPr lang="en-US" dirty="0"/>
              <a:t>A web service is a software system designed to support interoperable machine-to-machine interaction over a network. </a:t>
            </a:r>
            <a:endParaRPr lang="en-US" dirty="0" smtClean="0"/>
          </a:p>
          <a:p>
            <a:r>
              <a:rPr lang="en-US" dirty="0" smtClean="0"/>
              <a:t>Web </a:t>
            </a:r>
            <a:r>
              <a:rPr lang="en-US" dirty="0"/>
              <a:t>services use standardized protocols like HTTP, XML, and SOAP to exchange information and perform specific functions over the internet.</a:t>
            </a:r>
          </a:p>
          <a:p>
            <a:r>
              <a:rPr lang="en-US" dirty="0" smtClean="0"/>
              <a:t>Web </a:t>
            </a:r>
            <a:r>
              <a:rPr lang="en-US" dirty="0"/>
              <a:t>services typically have an interface that is described in a formal description language, such as WSDL (Web Services Description Language), which defines the operations supported by the web service, the input parameters and output values, and the message format. </a:t>
            </a:r>
            <a:endParaRPr lang="en-US" dirty="0" smtClean="0"/>
          </a:p>
          <a:p>
            <a:r>
              <a:rPr lang="en-US" dirty="0" smtClean="0"/>
              <a:t>This </a:t>
            </a:r>
            <a:r>
              <a:rPr lang="en-US" dirty="0"/>
              <a:t>description is used by clients to understand how to interact with the web service and to generate code to access the service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787184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Fundamentals</a:t>
            </a:r>
          </a:p>
        </p:txBody>
      </p:sp>
      <p:sp>
        <p:nvSpPr>
          <p:cNvPr id="3" name="Content Placeholder 2"/>
          <p:cNvSpPr>
            <a:spLocks noGrp="1"/>
          </p:cNvSpPr>
          <p:nvPr>
            <p:ph idx="1"/>
          </p:nvPr>
        </p:nvSpPr>
        <p:spPr/>
        <p:txBody>
          <a:bodyPr>
            <a:normAutofit/>
          </a:bodyPr>
          <a:lstStyle/>
          <a:p>
            <a:r>
              <a:rPr lang="en-US" dirty="0" smtClean="0"/>
              <a:t>Web </a:t>
            </a:r>
            <a:r>
              <a:rPr lang="en-US" dirty="0"/>
              <a:t>services are designed to be platform-agnostic and can be accessed from any programming language or technology platform. </a:t>
            </a:r>
            <a:endParaRPr lang="en-US" dirty="0" smtClean="0"/>
          </a:p>
          <a:p>
            <a:r>
              <a:rPr lang="en-US" dirty="0" smtClean="0"/>
              <a:t>This </a:t>
            </a:r>
            <a:r>
              <a:rPr lang="en-US" dirty="0"/>
              <a:t>means that web services can be used to integrate disparate software systems and allow them to communicate with each other, even if they are running on different operating systems or technologies.</a:t>
            </a:r>
          </a:p>
          <a:p>
            <a:r>
              <a:rPr lang="en-US" dirty="0" smtClean="0"/>
              <a:t>Web </a:t>
            </a:r>
            <a:r>
              <a:rPr lang="en-US" dirty="0"/>
              <a:t>services can be classified into two main types: SOAP (Simple Object Access Protocol) and REST (Representational State Transfer). </a:t>
            </a:r>
            <a:r>
              <a:rPr lang="en-US" dirty="0" smtClean="0"/>
              <a:t>S</a:t>
            </a:r>
          </a:p>
          <a:p>
            <a:r>
              <a:rPr lang="en-US" dirty="0" smtClean="0"/>
              <a:t>OAP </a:t>
            </a:r>
            <a:r>
              <a:rPr lang="en-US" dirty="0"/>
              <a:t>web services use XML-based messaging to exchange information, while REST web services use HTTP and other web standards to exchange data in a lightweight and efficient way.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614962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Web Service (WS)</a:t>
            </a:r>
          </a:p>
        </p:txBody>
      </p:sp>
      <p:sp>
        <p:nvSpPr>
          <p:cNvPr id="5124" name="Rectangle 3"/>
          <p:cNvSpPr>
            <a:spLocks noGrp="1" noChangeArrowheads="1"/>
          </p:cNvSpPr>
          <p:nvPr>
            <p:ph idx="1"/>
          </p:nvPr>
        </p:nvSpPr>
        <p:spPr/>
        <p:txBody>
          <a:bodyPr>
            <a:normAutofit lnSpcReduction="10000"/>
          </a:bodyPr>
          <a:lstStyle/>
          <a:p>
            <a:pPr eaLnBrk="1" hangingPunct="1">
              <a:lnSpc>
                <a:spcPct val="90000"/>
              </a:lnSpc>
            </a:pPr>
            <a:r>
              <a:rPr lang="en-US" sz="2400" dirty="0"/>
              <a:t>Web Services are building blocks of SOC software</a:t>
            </a:r>
          </a:p>
          <a:p>
            <a:pPr lvl="1" eaLnBrk="1" hangingPunct="1">
              <a:lnSpc>
                <a:spcPct val="90000"/>
              </a:lnSpc>
            </a:pPr>
            <a:r>
              <a:rPr lang="en-US" dirty="0"/>
              <a:t>SOAP/WSDL services have an standard interface in </a:t>
            </a:r>
            <a:r>
              <a:rPr lang="en-US" dirty="0">
                <a:solidFill>
                  <a:srgbClr val="0000FF"/>
                </a:solidFill>
              </a:rPr>
              <a:t>WSDL</a:t>
            </a:r>
          </a:p>
          <a:p>
            <a:pPr lvl="1" eaLnBrk="1" hangingPunct="1">
              <a:lnSpc>
                <a:spcPct val="90000"/>
              </a:lnSpc>
            </a:pPr>
            <a:r>
              <a:rPr lang="en-US" dirty="0"/>
              <a:t>RESTful services use </a:t>
            </a:r>
            <a:r>
              <a:rPr lang="en-US" dirty="0">
                <a:solidFill>
                  <a:srgbClr val="0000FF"/>
                </a:solidFill>
              </a:rPr>
              <a:t>HTTP</a:t>
            </a:r>
            <a:r>
              <a:rPr lang="en-US" dirty="0"/>
              <a:t> without using SOAP/WSDL</a:t>
            </a:r>
          </a:p>
          <a:p>
            <a:pPr eaLnBrk="1" hangingPunct="1">
              <a:lnSpc>
                <a:spcPct val="90000"/>
              </a:lnSpc>
            </a:pPr>
            <a:r>
              <a:rPr lang="en-US" sz="2400" dirty="0"/>
              <a:t>WS can be remotely invoked via a message in a standard protocol, e.g., </a:t>
            </a:r>
            <a:r>
              <a:rPr lang="en-US" sz="2400" dirty="0">
                <a:solidFill>
                  <a:srgbClr val="0000FF"/>
                </a:solidFill>
              </a:rPr>
              <a:t>SOAP, HTTP</a:t>
            </a:r>
            <a:r>
              <a:rPr lang="en-US" sz="2400" dirty="0"/>
              <a:t> – It is NOT a remote procedure call</a:t>
            </a:r>
          </a:p>
          <a:p>
            <a:pPr lvl="1" eaLnBrk="1" hangingPunct="1">
              <a:lnSpc>
                <a:spcPct val="90000"/>
              </a:lnSpc>
            </a:pPr>
            <a:r>
              <a:rPr lang="en-US" dirty="0"/>
              <a:t>Loosely coupled vs. tightly coupled</a:t>
            </a:r>
          </a:p>
          <a:p>
            <a:pPr lvl="1" eaLnBrk="1" hangingPunct="1">
              <a:lnSpc>
                <a:spcPct val="90000"/>
              </a:lnSpc>
            </a:pPr>
            <a:r>
              <a:rPr lang="en-US" dirty="0"/>
              <a:t>Data flow vs. control flow</a:t>
            </a:r>
          </a:p>
          <a:p>
            <a:pPr eaLnBrk="1" hangingPunct="1">
              <a:lnSpc>
                <a:spcPct val="90000"/>
              </a:lnSpc>
            </a:pPr>
            <a:r>
              <a:rPr lang="en-US" sz="2400" dirty="0"/>
              <a:t>Web Services are platform-independent, it can be written in any languages: Java, C#, C++, Python, etc.</a:t>
            </a:r>
          </a:p>
          <a:p>
            <a:pPr eaLnBrk="1" hangingPunct="1">
              <a:lnSpc>
                <a:spcPct val="90000"/>
              </a:lnSpc>
            </a:pPr>
            <a:r>
              <a:rPr lang="en-US" sz="2400" dirty="0"/>
              <a:t>Every piece of program can be wrapped into a WS</a:t>
            </a:r>
          </a:p>
          <a:p>
            <a:pPr eaLnBrk="1" hangingPunct="1">
              <a:lnSpc>
                <a:spcPct val="90000"/>
              </a:lnSpc>
            </a:pPr>
            <a:r>
              <a:rPr lang="en-US" sz="2400" dirty="0"/>
              <a:t>Every WS can be placed in an internet-searchable repository</a:t>
            </a:r>
          </a:p>
          <a:p>
            <a:pPr eaLnBrk="1" hangingPunct="1">
              <a:lnSpc>
                <a:spcPct val="90000"/>
              </a:lnSpc>
            </a:pPr>
            <a:r>
              <a:rPr lang="en-US" sz="2400" dirty="0"/>
              <a:t>In the near future, most services required will be available (</a:t>
            </a:r>
            <a:r>
              <a:rPr lang="en-US" sz="2400" dirty="0">
                <a:solidFill>
                  <a:srgbClr val="0033CC"/>
                </a:solidFill>
              </a:rPr>
              <a:t>not necessarily free</a:t>
            </a:r>
            <a:r>
              <a:rPr lang="en-US" sz="2400" dirty="0"/>
              <a:t>). There is less need of writing new services. However, there is always a need of writing better services.</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6916B7E-6950-4F4F-B439-EF135B102750}" type="slidenum">
              <a:rPr lang="en-US" b="0" smtClean="0">
                <a:solidFill>
                  <a:schemeClr val="tx2"/>
                </a:solidFill>
              </a:rPr>
              <a:pPr/>
              <a:t>56</a:t>
            </a:fld>
            <a:endParaRPr lang="en-US" b="0">
              <a:solidFill>
                <a:schemeClr val="tx2"/>
              </a:solidFill>
            </a:endParaRPr>
          </a:p>
        </p:txBody>
      </p:sp>
    </p:spTree>
    <p:extLst>
      <p:ext uri="{BB962C8B-B14F-4D97-AF65-F5344CB8AC3E}">
        <p14:creationId xmlns:p14="http://schemas.microsoft.com/office/powerpoint/2010/main" val="73589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xEl>
                                              <p:pRg st="3" end="3"/>
                                            </p:txEl>
                                          </p:spTgt>
                                        </p:tgtEl>
                                        <p:attrNameLst>
                                          <p:attrName>style.visibility</p:attrName>
                                        </p:attrNameLst>
                                      </p:cBhvr>
                                      <p:to>
                                        <p:strVal val="visible"/>
                                      </p:to>
                                    </p:set>
                                    <p:animEffect transition="in" filter="wipe(up)">
                                      <p:cBhvr>
                                        <p:cTn id="7" dur="500"/>
                                        <p:tgtEl>
                                          <p:spTgt spid="5124">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250"/>
                                  </p:stCondLst>
                                  <p:childTnLst>
                                    <p:set>
                                      <p:cBhvr>
                                        <p:cTn id="10" dur="1" fill="hold">
                                          <p:stCondLst>
                                            <p:cond delay="0"/>
                                          </p:stCondLst>
                                        </p:cTn>
                                        <p:tgtEl>
                                          <p:spTgt spid="5124">
                                            <p:txEl>
                                              <p:pRg st="4" end="4"/>
                                            </p:txEl>
                                          </p:spTgt>
                                        </p:tgtEl>
                                        <p:attrNameLst>
                                          <p:attrName>style.visibility</p:attrName>
                                        </p:attrNameLst>
                                      </p:cBhvr>
                                      <p:to>
                                        <p:strVal val="visible"/>
                                      </p:to>
                                    </p:set>
                                    <p:animEffect transition="in" filter="wipe(up)">
                                      <p:cBhvr>
                                        <p:cTn id="11" dur="750"/>
                                        <p:tgtEl>
                                          <p:spTgt spid="5124">
                                            <p:txEl>
                                              <p:pRg st="4" end="4"/>
                                            </p:txEl>
                                          </p:spTgt>
                                        </p:tgtEl>
                                      </p:cBhvr>
                                    </p:animEffect>
                                  </p:childTnLst>
                                </p:cTn>
                              </p:par>
                            </p:childTnLst>
                          </p:cTn>
                        </p:par>
                        <p:par>
                          <p:cTn id="12" fill="hold">
                            <p:stCondLst>
                              <p:cond delay="1500"/>
                            </p:stCondLst>
                            <p:childTnLst>
                              <p:par>
                                <p:cTn id="13" presetID="22" presetClass="entr" presetSubtype="1" fill="hold" nodeType="afterEffect">
                                  <p:stCondLst>
                                    <p:cond delay="250"/>
                                  </p:stCondLst>
                                  <p:childTnLst>
                                    <p:set>
                                      <p:cBhvr>
                                        <p:cTn id="14" dur="1" fill="hold">
                                          <p:stCondLst>
                                            <p:cond delay="0"/>
                                          </p:stCondLst>
                                        </p:cTn>
                                        <p:tgtEl>
                                          <p:spTgt spid="5124">
                                            <p:txEl>
                                              <p:pRg st="5" end="5"/>
                                            </p:txEl>
                                          </p:spTgt>
                                        </p:tgtEl>
                                        <p:attrNameLst>
                                          <p:attrName>style.visibility</p:attrName>
                                        </p:attrNameLst>
                                      </p:cBhvr>
                                      <p:to>
                                        <p:strVal val="visible"/>
                                      </p:to>
                                    </p:set>
                                    <p:animEffect transition="in" filter="wipe(up)">
                                      <p:cBhvr>
                                        <p:cTn id="15" dur="750"/>
                                        <p:tgtEl>
                                          <p:spTgt spid="512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124">
                                            <p:txEl>
                                              <p:pRg st="6" end="6"/>
                                            </p:txEl>
                                          </p:spTgt>
                                        </p:tgtEl>
                                        <p:attrNameLst>
                                          <p:attrName>style.visibility</p:attrName>
                                        </p:attrNameLst>
                                      </p:cBhvr>
                                      <p:to>
                                        <p:strVal val="visible"/>
                                      </p:to>
                                    </p:set>
                                    <p:animEffect transition="in" filter="wipe(up)">
                                      <p:cBhvr>
                                        <p:cTn id="20" dur="500"/>
                                        <p:tgtEl>
                                          <p:spTgt spid="5124">
                                            <p:txEl>
                                              <p:pRg st="6" end="6"/>
                                            </p:txEl>
                                          </p:spTgt>
                                        </p:tgtEl>
                                      </p:cBhvr>
                                    </p:animEffect>
                                  </p:childTnLst>
                                </p:cTn>
                              </p:par>
                            </p:childTnLst>
                          </p:cTn>
                        </p:par>
                        <p:par>
                          <p:cTn id="21" fill="hold">
                            <p:stCondLst>
                              <p:cond delay="500"/>
                            </p:stCondLst>
                            <p:childTnLst>
                              <p:par>
                                <p:cTn id="22" presetID="22" presetClass="entr" presetSubtype="1" fill="hold" nodeType="afterEffect">
                                  <p:stCondLst>
                                    <p:cond delay="250"/>
                                  </p:stCondLst>
                                  <p:childTnLst>
                                    <p:set>
                                      <p:cBhvr>
                                        <p:cTn id="23" dur="1" fill="hold">
                                          <p:stCondLst>
                                            <p:cond delay="0"/>
                                          </p:stCondLst>
                                        </p:cTn>
                                        <p:tgtEl>
                                          <p:spTgt spid="5124">
                                            <p:txEl>
                                              <p:pRg st="7" end="7"/>
                                            </p:txEl>
                                          </p:spTgt>
                                        </p:tgtEl>
                                        <p:attrNameLst>
                                          <p:attrName>style.visibility</p:attrName>
                                        </p:attrNameLst>
                                      </p:cBhvr>
                                      <p:to>
                                        <p:strVal val="visible"/>
                                      </p:to>
                                    </p:set>
                                    <p:animEffect transition="in" filter="wipe(up)">
                                      <p:cBhvr>
                                        <p:cTn id="24" dur="750"/>
                                        <p:tgtEl>
                                          <p:spTgt spid="5124">
                                            <p:txEl>
                                              <p:pRg st="7" end="7"/>
                                            </p:txEl>
                                          </p:spTgt>
                                        </p:tgtEl>
                                      </p:cBhvr>
                                    </p:animEffect>
                                  </p:childTnLst>
                                </p:cTn>
                              </p:par>
                            </p:childTnLst>
                          </p:cTn>
                        </p:par>
                        <p:par>
                          <p:cTn id="25" fill="hold">
                            <p:stCondLst>
                              <p:cond delay="1500"/>
                            </p:stCondLst>
                            <p:childTnLst>
                              <p:par>
                                <p:cTn id="26" presetID="22" presetClass="entr" presetSubtype="1" fill="hold" nodeType="afterEffect">
                                  <p:stCondLst>
                                    <p:cond delay="250"/>
                                  </p:stCondLst>
                                  <p:childTnLst>
                                    <p:set>
                                      <p:cBhvr>
                                        <p:cTn id="27" dur="1" fill="hold">
                                          <p:stCondLst>
                                            <p:cond delay="0"/>
                                          </p:stCondLst>
                                        </p:cTn>
                                        <p:tgtEl>
                                          <p:spTgt spid="5124">
                                            <p:txEl>
                                              <p:pRg st="8" end="8"/>
                                            </p:txEl>
                                          </p:spTgt>
                                        </p:tgtEl>
                                        <p:attrNameLst>
                                          <p:attrName>style.visibility</p:attrName>
                                        </p:attrNameLst>
                                      </p:cBhvr>
                                      <p:to>
                                        <p:strVal val="visible"/>
                                      </p:to>
                                    </p:set>
                                    <p:animEffect transition="in" filter="wipe(up)">
                                      <p:cBhvr>
                                        <p:cTn id="28" dur="750"/>
                                        <p:tgtEl>
                                          <p:spTgt spid="5124">
                                            <p:txEl>
                                              <p:pRg st="8" end="8"/>
                                            </p:txEl>
                                          </p:spTgt>
                                        </p:tgtEl>
                                      </p:cBhvr>
                                    </p:animEffect>
                                  </p:childTnLst>
                                </p:cTn>
                              </p:par>
                            </p:childTnLst>
                          </p:cTn>
                        </p:par>
                        <p:par>
                          <p:cTn id="29" fill="hold">
                            <p:stCondLst>
                              <p:cond delay="2500"/>
                            </p:stCondLst>
                            <p:childTnLst>
                              <p:par>
                                <p:cTn id="30" presetID="22" presetClass="entr" presetSubtype="1" fill="hold" nodeType="afterEffect">
                                  <p:stCondLst>
                                    <p:cond delay="250"/>
                                  </p:stCondLst>
                                  <p:childTnLst>
                                    <p:set>
                                      <p:cBhvr>
                                        <p:cTn id="31" dur="1" fill="hold">
                                          <p:stCondLst>
                                            <p:cond delay="0"/>
                                          </p:stCondLst>
                                        </p:cTn>
                                        <p:tgtEl>
                                          <p:spTgt spid="5124">
                                            <p:txEl>
                                              <p:pRg st="9" end="9"/>
                                            </p:txEl>
                                          </p:spTgt>
                                        </p:tgtEl>
                                        <p:attrNameLst>
                                          <p:attrName>style.visibility</p:attrName>
                                        </p:attrNameLst>
                                      </p:cBhvr>
                                      <p:to>
                                        <p:strVal val="visible"/>
                                      </p:to>
                                    </p:set>
                                    <p:animEffect transition="in" filter="wipe(up)">
                                      <p:cBhvr>
                                        <p:cTn id="32" dur="750"/>
                                        <p:tgtEl>
                                          <p:spTgt spid="51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Web Service Authoring </a:t>
            </a:r>
            <a:r>
              <a:rPr lang="en-US" dirty="0" smtClean="0"/>
              <a:t>Tools</a:t>
            </a:r>
            <a:endParaRPr lang="en-US" dirty="0"/>
          </a:p>
        </p:txBody>
      </p:sp>
      <p:sp>
        <p:nvSpPr>
          <p:cNvPr id="3" name="Content Placeholder 2"/>
          <p:cNvSpPr>
            <a:spLocks noGrp="1"/>
          </p:cNvSpPr>
          <p:nvPr>
            <p:ph idx="1"/>
          </p:nvPr>
        </p:nvSpPr>
        <p:spPr/>
        <p:txBody>
          <a:bodyPr/>
          <a:lstStyle/>
          <a:p>
            <a:r>
              <a:rPr lang="en-US" dirty="0"/>
              <a:t>C# Web Services on Visual Studio</a:t>
            </a:r>
          </a:p>
          <a:p>
            <a:r>
              <a:rPr lang="en-US" dirty="0"/>
              <a:t>Java Web Services</a:t>
            </a:r>
          </a:p>
          <a:p>
            <a:r>
              <a:rPr lang="en-US" dirty="0"/>
              <a:t>Python Web Services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834087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94" name="Straight Arrow Connector 31"/>
          <p:cNvCxnSpPr>
            <a:cxnSpLocks noChangeShapeType="1"/>
          </p:cNvCxnSpPr>
          <p:nvPr/>
        </p:nvCxnSpPr>
        <p:spPr bwMode="auto">
          <a:xfrm flipH="1">
            <a:off x="4649747" y="3336516"/>
            <a:ext cx="41" cy="46157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195" name="Slide Number Placeholder 5"/>
          <p:cNvSpPr>
            <a:spLocks noGrp="1"/>
          </p:cNvSpPr>
          <p:nvPr>
            <p:ph type="sldNum" sz="quarter" idx="12"/>
          </p:nvPr>
        </p:nvSpPr>
        <p:spPr>
          <a:xfrm>
            <a:off x="11490369" y="6489385"/>
            <a:ext cx="494554" cy="3721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803072B-1EF6-4E1F-9C98-91CBD63E0F63}" type="slidenum">
              <a:rPr lang="en-US" b="0" smtClean="0">
                <a:solidFill>
                  <a:schemeClr val="tx2"/>
                </a:solidFill>
                <a:latin typeface="Candara" panose="020E0502030303020204" pitchFamily="34" charset="0"/>
              </a:rPr>
              <a:pPr/>
              <a:t>58</a:t>
            </a:fld>
            <a:endParaRPr lang="en-US" b="0">
              <a:solidFill>
                <a:schemeClr val="tx2"/>
              </a:solidFill>
              <a:latin typeface="Candara" panose="020E0502030303020204" pitchFamily="34" charset="0"/>
            </a:endParaRPr>
          </a:p>
        </p:txBody>
      </p:sp>
      <p:sp>
        <p:nvSpPr>
          <p:cNvPr id="8196" name="Rectangle 2"/>
          <p:cNvSpPr>
            <a:spLocks noGrp="1" noChangeArrowheads="1"/>
          </p:cNvSpPr>
          <p:nvPr>
            <p:ph type="title"/>
          </p:nvPr>
        </p:nvSpPr>
        <p:spPr>
          <a:xfrm>
            <a:off x="132623" y="152400"/>
            <a:ext cx="10459177" cy="623888"/>
          </a:xfrm>
        </p:spPr>
        <p:txBody>
          <a:bodyPr>
            <a:normAutofit fontScale="90000"/>
          </a:bodyPr>
          <a:lstStyle/>
          <a:p>
            <a:pPr eaLnBrk="1" hangingPunct="1"/>
            <a:r>
              <a:rPr lang="en-US" dirty="0"/>
              <a:t>Web Services are Wrapped Classes/Objects</a:t>
            </a:r>
          </a:p>
        </p:txBody>
      </p:sp>
      <p:sp>
        <p:nvSpPr>
          <p:cNvPr id="8197" name="Rectangle 6"/>
          <p:cNvSpPr>
            <a:spLocks noChangeArrowheads="1"/>
          </p:cNvSpPr>
          <p:nvPr/>
        </p:nvSpPr>
        <p:spPr bwMode="auto">
          <a:xfrm>
            <a:off x="3412538" y="4936371"/>
            <a:ext cx="4323940" cy="375340"/>
          </a:xfrm>
          <a:prstGeom prst="rect">
            <a:avLst/>
          </a:prstGeom>
          <a:solidFill>
            <a:srgbClr val="EAEAEA"/>
          </a:solidFill>
          <a:ln w="9525">
            <a:solidFill>
              <a:schemeClr val="tx1"/>
            </a:solidFill>
            <a:miter lim="800000"/>
            <a:headEnd/>
            <a:tailEnd/>
          </a:ln>
        </p:spPr>
        <p:txBody>
          <a:bodyPr wrap="none" anchor="ctr"/>
          <a:lstStyle/>
          <a:p>
            <a:pPr algn="ctr" eaLnBrk="1" hangingPunct="1"/>
            <a:r>
              <a:rPr lang="en-US" sz="1600" dirty="0">
                <a:latin typeface="Candara" panose="020E0502030303020204" pitchFamily="34" charset="0"/>
              </a:rPr>
              <a:t>Functions/Methods written in C# / Java / Python</a:t>
            </a:r>
          </a:p>
        </p:txBody>
      </p:sp>
      <p:sp>
        <p:nvSpPr>
          <p:cNvPr id="8198" name="Freeform 7"/>
          <p:cNvSpPr>
            <a:spLocks/>
          </p:cNvSpPr>
          <p:nvPr/>
        </p:nvSpPr>
        <p:spPr bwMode="auto">
          <a:xfrm>
            <a:off x="2611124" y="2646710"/>
            <a:ext cx="1985006" cy="427112"/>
          </a:xfrm>
          <a:custGeom>
            <a:avLst/>
            <a:gdLst>
              <a:gd name="T0" fmla="*/ 0 w 768"/>
              <a:gd name="T1" fmla="*/ 0 h 96"/>
              <a:gd name="T2" fmla="*/ 2147483647 w 768"/>
              <a:gd name="T3" fmla="*/ 0 h 96"/>
              <a:gd name="T4" fmla="*/ 2147483647 w 768"/>
              <a:gd name="T5" fmla="*/ 2147483647 h 96"/>
              <a:gd name="T6" fmla="*/ 0 60000 65536"/>
              <a:gd name="T7" fmla="*/ 0 60000 65536"/>
              <a:gd name="T8" fmla="*/ 0 60000 65536"/>
              <a:gd name="T9" fmla="*/ 0 w 768"/>
              <a:gd name="T10" fmla="*/ 0 h 96"/>
              <a:gd name="T11" fmla="*/ 768 w 768"/>
              <a:gd name="T12" fmla="*/ 96 h 96"/>
            </a:gdLst>
            <a:ahLst/>
            <a:cxnLst>
              <a:cxn ang="T6">
                <a:pos x="T0" y="T1"/>
              </a:cxn>
              <a:cxn ang="T7">
                <a:pos x="T2" y="T3"/>
              </a:cxn>
              <a:cxn ang="T8">
                <a:pos x="T4" y="T5"/>
              </a:cxn>
            </a:cxnLst>
            <a:rect l="T9" t="T10" r="T11" b="T12"/>
            <a:pathLst>
              <a:path w="768" h="96">
                <a:moveTo>
                  <a:pt x="0" y="0"/>
                </a:moveTo>
                <a:lnTo>
                  <a:pt x="768" y="0"/>
                </a:lnTo>
                <a:lnTo>
                  <a:pt x="768" y="96"/>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8199" name="Line 8"/>
          <p:cNvSpPr>
            <a:spLocks noChangeShapeType="1"/>
          </p:cNvSpPr>
          <p:nvPr/>
        </p:nvSpPr>
        <p:spPr bwMode="auto">
          <a:xfrm>
            <a:off x="4649788" y="4194649"/>
            <a:ext cx="0" cy="752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8200" name="Text Box 9"/>
          <p:cNvSpPr txBox="1">
            <a:spLocks noChangeArrowheads="1"/>
          </p:cNvSpPr>
          <p:nvPr/>
        </p:nvSpPr>
        <p:spPr bwMode="auto">
          <a:xfrm>
            <a:off x="2586202" y="1958151"/>
            <a:ext cx="26383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Remote invocation in </a:t>
            </a:r>
          </a:p>
          <a:p>
            <a:pPr eaLnBrk="1" hangingPunct="1"/>
            <a:r>
              <a:rPr lang="en-US" sz="2000" b="0" dirty="0">
                <a:latin typeface="Candara" panose="020E0502030303020204" pitchFamily="34" charset="0"/>
              </a:rPr>
              <a:t>XML/SOAP/HTTP</a:t>
            </a:r>
          </a:p>
        </p:txBody>
      </p:sp>
      <p:sp>
        <p:nvSpPr>
          <p:cNvPr id="8201" name="Text Box 10"/>
          <p:cNvSpPr txBox="1">
            <a:spLocks noChangeArrowheads="1"/>
          </p:cNvSpPr>
          <p:nvPr/>
        </p:nvSpPr>
        <p:spPr bwMode="auto">
          <a:xfrm>
            <a:off x="2892803" y="4401095"/>
            <a:ext cx="2186820" cy="40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r" eaLnBrk="1" hangingPunct="1"/>
            <a:r>
              <a:rPr lang="en-US" sz="2000" b="0" dirty="0">
                <a:latin typeface="Candara" panose="020E0502030303020204" pitchFamily="34" charset="0"/>
              </a:rPr>
              <a:t>Function call </a:t>
            </a:r>
          </a:p>
        </p:txBody>
      </p:sp>
      <p:sp>
        <p:nvSpPr>
          <p:cNvPr id="8202" name="Line 11"/>
          <p:cNvSpPr>
            <a:spLocks noChangeShapeType="1"/>
          </p:cNvSpPr>
          <p:nvPr/>
        </p:nvSpPr>
        <p:spPr bwMode="auto">
          <a:xfrm flipV="1">
            <a:off x="6619875" y="4194649"/>
            <a:ext cx="0" cy="7522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8203" name="Text Box 12"/>
          <p:cNvSpPr txBox="1">
            <a:spLocks noChangeArrowheads="1"/>
          </p:cNvSpPr>
          <p:nvPr/>
        </p:nvSpPr>
        <p:spPr bwMode="auto">
          <a:xfrm>
            <a:off x="5827601" y="4271275"/>
            <a:ext cx="15226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Return value</a:t>
            </a:r>
          </a:p>
        </p:txBody>
      </p:sp>
      <p:sp>
        <p:nvSpPr>
          <p:cNvPr id="8204" name="Freeform 13"/>
          <p:cNvSpPr>
            <a:spLocks/>
          </p:cNvSpPr>
          <p:nvPr/>
        </p:nvSpPr>
        <p:spPr bwMode="auto">
          <a:xfrm>
            <a:off x="2661647" y="1331281"/>
            <a:ext cx="3854044" cy="2562670"/>
          </a:xfrm>
          <a:custGeom>
            <a:avLst/>
            <a:gdLst>
              <a:gd name="T0" fmla="*/ 2147483647 w 2064"/>
              <a:gd name="T1" fmla="*/ 2147483647 h 288"/>
              <a:gd name="T2" fmla="*/ 2147483647 w 2064"/>
              <a:gd name="T3" fmla="*/ 0 h 288"/>
              <a:gd name="T4" fmla="*/ 0 w 2064"/>
              <a:gd name="T5" fmla="*/ 0 h 288"/>
              <a:gd name="T6" fmla="*/ 0 60000 65536"/>
              <a:gd name="T7" fmla="*/ 0 60000 65536"/>
              <a:gd name="T8" fmla="*/ 0 60000 65536"/>
              <a:gd name="T9" fmla="*/ 0 w 2064"/>
              <a:gd name="T10" fmla="*/ 0 h 288"/>
              <a:gd name="T11" fmla="*/ 2064 w 2064"/>
              <a:gd name="T12" fmla="*/ 288 h 288"/>
            </a:gdLst>
            <a:ahLst/>
            <a:cxnLst>
              <a:cxn ang="T6">
                <a:pos x="T0" y="T1"/>
              </a:cxn>
              <a:cxn ang="T7">
                <a:pos x="T2" y="T3"/>
              </a:cxn>
              <a:cxn ang="T8">
                <a:pos x="T4" y="T5"/>
              </a:cxn>
            </a:cxnLst>
            <a:rect l="T9" t="T10" r="T11" b="T12"/>
            <a:pathLst>
              <a:path w="2064" h="288">
                <a:moveTo>
                  <a:pt x="2064" y="288"/>
                </a:moveTo>
                <a:lnTo>
                  <a:pt x="2064" y="0"/>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8205" name="Text Box 14"/>
          <p:cNvSpPr txBox="1">
            <a:spLocks noChangeArrowheads="1"/>
          </p:cNvSpPr>
          <p:nvPr/>
        </p:nvSpPr>
        <p:spPr bwMode="auto">
          <a:xfrm>
            <a:off x="2604113" y="970492"/>
            <a:ext cx="34874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a:latin typeface="Candara" panose="020E0502030303020204" pitchFamily="34" charset="0"/>
              </a:rPr>
              <a:t>Return value in XML/SOAP/HTTP</a:t>
            </a:r>
          </a:p>
        </p:txBody>
      </p:sp>
      <p:sp>
        <p:nvSpPr>
          <p:cNvPr id="8206" name="Text Box 15"/>
          <p:cNvSpPr txBox="1">
            <a:spLocks noChangeArrowheads="1"/>
          </p:cNvSpPr>
          <p:nvPr/>
        </p:nvSpPr>
        <p:spPr bwMode="auto">
          <a:xfrm>
            <a:off x="1493754" y="4915430"/>
            <a:ext cx="18076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Service agent</a:t>
            </a:r>
          </a:p>
        </p:txBody>
      </p:sp>
      <p:sp>
        <p:nvSpPr>
          <p:cNvPr id="8207" name="Text Box 16"/>
          <p:cNvSpPr txBox="1">
            <a:spLocks noChangeArrowheads="1"/>
          </p:cNvSpPr>
          <p:nvPr/>
        </p:nvSpPr>
        <p:spPr bwMode="auto">
          <a:xfrm>
            <a:off x="2043520" y="5593526"/>
            <a:ext cx="71905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r>
              <a:rPr lang="en-US" sz="2000" b="0" dirty="0">
                <a:latin typeface="Candara" panose="020E0502030303020204" pitchFamily="34" charset="0"/>
              </a:rPr>
              <a:t>Manually write the functions/methods in the classes in C# or in Java, each function corresponds to a service </a:t>
            </a:r>
          </a:p>
        </p:txBody>
      </p:sp>
      <p:sp>
        <p:nvSpPr>
          <p:cNvPr id="8208" name="Text Box 17"/>
          <p:cNvSpPr txBox="1">
            <a:spLocks noChangeArrowheads="1"/>
          </p:cNvSpPr>
          <p:nvPr/>
        </p:nvSpPr>
        <p:spPr bwMode="auto">
          <a:xfrm>
            <a:off x="8278660" y="4118971"/>
            <a:ext cx="19910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Automatically </a:t>
            </a:r>
          </a:p>
          <a:p>
            <a:pPr eaLnBrk="1" hangingPunct="1"/>
            <a:r>
              <a:rPr lang="en-US" sz="2000" b="0" dirty="0">
                <a:latin typeface="Candara" panose="020E0502030303020204" pitchFamily="34" charset="0"/>
              </a:rPr>
              <a:t>generate the </a:t>
            </a:r>
          </a:p>
          <a:p>
            <a:pPr eaLnBrk="1" hangingPunct="1"/>
            <a:r>
              <a:rPr lang="en-US" sz="2000" b="0" dirty="0">
                <a:latin typeface="Candara" panose="020E0502030303020204" pitchFamily="34" charset="0"/>
              </a:rPr>
              <a:t>Service interfaces</a:t>
            </a:r>
          </a:p>
        </p:txBody>
      </p:sp>
      <p:sp>
        <p:nvSpPr>
          <p:cNvPr id="8209" name="Line 18"/>
          <p:cNvSpPr>
            <a:spLocks noChangeShapeType="1"/>
          </p:cNvSpPr>
          <p:nvPr/>
        </p:nvSpPr>
        <p:spPr bwMode="auto">
          <a:xfrm flipH="1" flipV="1">
            <a:off x="5635625" y="5305840"/>
            <a:ext cx="0" cy="2507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8210" name="Rectangle 19"/>
          <p:cNvSpPr>
            <a:spLocks noChangeArrowheads="1"/>
          </p:cNvSpPr>
          <p:nvPr/>
        </p:nvSpPr>
        <p:spPr bwMode="auto">
          <a:xfrm>
            <a:off x="8159437" y="1947932"/>
            <a:ext cx="2219954" cy="626106"/>
          </a:xfrm>
          <a:prstGeom prst="rect">
            <a:avLst/>
          </a:prstGeom>
          <a:solidFill>
            <a:srgbClr val="EAEAEA"/>
          </a:solidFill>
          <a:ln w="9525">
            <a:solidFill>
              <a:schemeClr val="tx1"/>
            </a:solidFill>
            <a:miter lim="800000"/>
            <a:headEnd/>
            <a:tailEnd/>
          </a:ln>
        </p:spPr>
        <p:txBody>
          <a:bodyPr wrap="none" anchor="ctr"/>
          <a:lstStyle/>
          <a:p>
            <a:pPr algn="ctr" eaLnBrk="1" hangingPunct="1"/>
            <a:r>
              <a:rPr lang="en-US" sz="2000">
                <a:latin typeface="Candara" panose="020E0502030303020204" pitchFamily="34" charset="0"/>
              </a:rPr>
              <a:t>WSDL Description </a:t>
            </a:r>
            <a:br>
              <a:rPr lang="en-US" sz="2000">
                <a:latin typeface="Candara" panose="020E0502030303020204" pitchFamily="34" charset="0"/>
              </a:rPr>
            </a:br>
            <a:r>
              <a:rPr lang="en-US" sz="2000">
                <a:latin typeface="Candara" panose="020E0502030303020204" pitchFamily="34" charset="0"/>
              </a:rPr>
              <a:t>for UDDI publication</a:t>
            </a:r>
          </a:p>
        </p:txBody>
      </p:sp>
      <p:cxnSp>
        <p:nvCxnSpPr>
          <p:cNvPr id="8211" name="AutoShape 20"/>
          <p:cNvCxnSpPr>
            <a:cxnSpLocks noChangeShapeType="1"/>
            <a:stCxn id="8216" idx="3"/>
            <a:endCxn id="8210" idx="2"/>
          </p:cNvCxnSpPr>
          <p:nvPr/>
        </p:nvCxnSpPr>
        <p:spPr bwMode="auto">
          <a:xfrm flipV="1">
            <a:off x="7736478" y="2574038"/>
            <a:ext cx="1532936" cy="144272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12" name="Line 21"/>
          <p:cNvSpPr>
            <a:spLocks noChangeShapeType="1"/>
          </p:cNvSpPr>
          <p:nvPr/>
        </p:nvSpPr>
        <p:spPr bwMode="auto">
          <a:xfrm flipV="1">
            <a:off x="9205913" y="1580380"/>
            <a:ext cx="0" cy="376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8213" name="Text Box 22"/>
          <p:cNvSpPr txBox="1">
            <a:spLocks noChangeArrowheads="1"/>
          </p:cNvSpPr>
          <p:nvPr/>
        </p:nvSpPr>
        <p:spPr bwMode="auto">
          <a:xfrm>
            <a:off x="8327802" y="1030817"/>
            <a:ext cx="1753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To UDDI server</a:t>
            </a:r>
          </a:p>
        </p:txBody>
      </p:sp>
      <p:sp>
        <p:nvSpPr>
          <p:cNvPr id="8214" name="Text Box 23"/>
          <p:cNvSpPr txBox="1">
            <a:spLocks noChangeArrowheads="1"/>
          </p:cNvSpPr>
          <p:nvPr/>
        </p:nvSpPr>
        <p:spPr bwMode="auto">
          <a:xfrm rot="-5400000">
            <a:off x="1378980" y="1557793"/>
            <a:ext cx="1264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r>
              <a:rPr lang="en-US" sz="2000" b="0">
                <a:latin typeface="Candara" panose="020E0502030303020204" pitchFamily="34" charset="0"/>
              </a:rPr>
              <a:t>Service</a:t>
            </a:r>
          </a:p>
          <a:p>
            <a:pPr algn="ctr" eaLnBrk="1" hangingPunct="1"/>
            <a:r>
              <a:rPr lang="en-US" sz="2000" b="0">
                <a:latin typeface="Candara" panose="020E0502030303020204" pitchFamily="34" charset="0"/>
              </a:rPr>
              <a:t>requester</a:t>
            </a:r>
          </a:p>
        </p:txBody>
      </p:sp>
      <p:cxnSp>
        <p:nvCxnSpPr>
          <p:cNvPr id="8215" name="Curved Connector 24"/>
          <p:cNvCxnSpPr>
            <a:cxnSpLocks noChangeShapeType="1"/>
            <a:stCxn id="8197" idx="3"/>
            <a:endCxn id="8216" idx="3"/>
          </p:cNvCxnSpPr>
          <p:nvPr/>
        </p:nvCxnSpPr>
        <p:spPr bwMode="auto">
          <a:xfrm flipV="1">
            <a:off x="7736478" y="4016760"/>
            <a:ext cx="12700" cy="1107281"/>
          </a:xfrm>
          <a:prstGeom prst="curvedConnector3">
            <a:avLst>
              <a:gd name="adj1" fmla="val 1800000"/>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8216" name="Rectangle 5"/>
          <p:cNvSpPr>
            <a:spLocks noChangeArrowheads="1"/>
          </p:cNvSpPr>
          <p:nvPr/>
        </p:nvSpPr>
        <p:spPr bwMode="auto">
          <a:xfrm>
            <a:off x="3412538" y="3828280"/>
            <a:ext cx="4323940" cy="376960"/>
          </a:xfrm>
          <a:prstGeom prst="rect">
            <a:avLst/>
          </a:prstGeom>
          <a:solidFill>
            <a:srgbClr val="EAEAEA"/>
          </a:solidFill>
          <a:ln w="9525">
            <a:solidFill>
              <a:schemeClr val="tx1"/>
            </a:solidFill>
            <a:miter lim="800000"/>
            <a:headEnd/>
            <a:tailEnd/>
          </a:ln>
        </p:spPr>
        <p:txBody>
          <a:bodyPr wrap="none" anchor="ctr"/>
          <a:lstStyle/>
          <a:p>
            <a:pPr algn="ctr" eaLnBrk="1" hangingPunct="1"/>
            <a:r>
              <a:rPr lang="en-US" sz="2000">
                <a:latin typeface="Candara" panose="020E0502030303020204" pitchFamily="34" charset="0"/>
              </a:rPr>
              <a:t>Web service interfaces in WSDL</a:t>
            </a:r>
          </a:p>
        </p:txBody>
      </p:sp>
      <p:sp>
        <p:nvSpPr>
          <p:cNvPr id="26" name="Rounded Rectangle 25"/>
          <p:cNvSpPr/>
          <p:nvPr/>
        </p:nvSpPr>
        <p:spPr bwMode="auto">
          <a:xfrm>
            <a:off x="3995622" y="3104274"/>
            <a:ext cx="1228956" cy="38828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latin typeface="Candara" panose="020E0502030303020204" pitchFamily="34" charset="0"/>
              </a:rPr>
              <a:t>Reactor</a:t>
            </a:r>
          </a:p>
        </p:txBody>
      </p:sp>
      <p:sp>
        <p:nvSpPr>
          <p:cNvPr id="27" name="Isosceles Triangle 26"/>
          <p:cNvSpPr>
            <a:spLocks noChangeArrowheads="1"/>
          </p:cNvSpPr>
          <p:nvPr/>
        </p:nvSpPr>
        <p:spPr bwMode="auto">
          <a:xfrm>
            <a:off x="1990971" y="2418976"/>
            <a:ext cx="361458" cy="334896"/>
          </a:xfrm>
          <a:prstGeom prst="triangle">
            <a:avLst>
              <a:gd name="adj" fmla="val 50000"/>
            </a:avLst>
          </a:prstGeom>
          <a:solidFill>
            <a:schemeClr val="accent1"/>
          </a:solidFill>
          <a:ln w="9525" algn="ctr">
            <a:solidFill>
              <a:schemeClr val="tx1"/>
            </a:solidFill>
            <a:round/>
            <a:headEnd/>
            <a:tailEnd/>
          </a:ln>
        </p:spPr>
        <p:txBody>
          <a:bodyPr/>
          <a:lstStyle/>
          <a:p>
            <a:endParaRPr lang="en-US">
              <a:latin typeface="Candara" panose="020E0502030303020204" pitchFamily="34" charset="0"/>
            </a:endParaRPr>
          </a:p>
        </p:txBody>
      </p:sp>
      <p:sp>
        <p:nvSpPr>
          <p:cNvPr id="28" name="Oval 27"/>
          <p:cNvSpPr>
            <a:spLocks noChangeArrowheads="1"/>
          </p:cNvSpPr>
          <p:nvPr/>
        </p:nvSpPr>
        <p:spPr bwMode="auto">
          <a:xfrm>
            <a:off x="4503617" y="4171803"/>
            <a:ext cx="289166" cy="310626"/>
          </a:xfrm>
          <a:prstGeom prst="ellipse">
            <a:avLst/>
          </a:prstGeom>
          <a:solidFill>
            <a:schemeClr val="accent1"/>
          </a:solidFill>
          <a:ln w="9525" algn="ctr">
            <a:solidFill>
              <a:schemeClr val="tx1"/>
            </a:solidFill>
            <a:prstDash val="lgDash"/>
            <a:round/>
            <a:headEnd/>
            <a:tailEnd/>
          </a:ln>
        </p:spPr>
        <p:txBody>
          <a:bodyPr/>
          <a:lstStyle/>
          <a:p>
            <a:endParaRPr lang="en-US">
              <a:latin typeface="Candara" panose="020E0502030303020204" pitchFamily="34" charset="0"/>
            </a:endParaRPr>
          </a:p>
        </p:txBody>
      </p:sp>
      <p:sp>
        <p:nvSpPr>
          <p:cNvPr id="29" name="Oval 28"/>
          <p:cNvSpPr>
            <a:spLocks noChangeArrowheads="1"/>
          </p:cNvSpPr>
          <p:nvPr/>
        </p:nvSpPr>
        <p:spPr bwMode="auto">
          <a:xfrm>
            <a:off x="6484817" y="4705203"/>
            <a:ext cx="289166" cy="310626"/>
          </a:xfrm>
          <a:prstGeom prst="ellipse">
            <a:avLst/>
          </a:prstGeom>
          <a:solidFill>
            <a:srgbClr val="FFFF00"/>
          </a:solidFill>
          <a:ln w="9525" algn="ctr">
            <a:solidFill>
              <a:schemeClr val="tx1"/>
            </a:solidFill>
            <a:prstDash val="lgDash"/>
            <a:round/>
            <a:headEnd/>
            <a:tailEnd/>
          </a:ln>
        </p:spPr>
        <p:txBody>
          <a:bodyPr/>
          <a:lstStyle/>
          <a:p>
            <a:endParaRPr lang="en-US">
              <a:latin typeface="Candara" panose="020E0502030303020204" pitchFamily="34" charset="0"/>
            </a:endParaRPr>
          </a:p>
        </p:txBody>
      </p:sp>
      <p:sp>
        <p:nvSpPr>
          <p:cNvPr id="30" name="Isosceles Triangle 29"/>
          <p:cNvSpPr>
            <a:spLocks noChangeArrowheads="1"/>
          </p:cNvSpPr>
          <p:nvPr/>
        </p:nvSpPr>
        <p:spPr bwMode="auto">
          <a:xfrm>
            <a:off x="6410571" y="3485776"/>
            <a:ext cx="361458" cy="334896"/>
          </a:xfrm>
          <a:prstGeom prst="triangle">
            <a:avLst>
              <a:gd name="adj" fmla="val 50000"/>
            </a:avLst>
          </a:prstGeom>
          <a:solidFill>
            <a:srgbClr val="FFFF00"/>
          </a:solidFill>
          <a:ln w="9525" algn="ctr">
            <a:solidFill>
              <a:schemeClr val="tx1"/>
            </a:solidFill>
            <a:round/>
            <a:headEnd/>
            <a:tailEnd/>
          </a:ln>
        </p:spPr>
        <p:txBody>
          <a:bodyPr/>
          <a:lstStyle/>
          <a:p>
            <a:endParaRPr lang="en-US">
              <a:latin typeface="Candara" panose="020E0502030303020204" pitchFamily="34" charset="0"/>
            </a:endParaRPr>
          </a:p>
        </p:txBody>
      </p:sp>
      <p:cxnSp>
        <p:nvCxnSpPr>
          <p:cNvPr id="2" name="Curved Connector 24">
            <a:extLst>
              <a:ext uri="{FF2B5EF4-FFF2-40B4-BE49-F238E27FC236}">
                <a16:creationId xmlns:a16="http://schemas.microsoft.com/office/drawing/2014/main" id="{AD44E2B0-8CCB-E98F-1AFD-41C7480C2B82}"/>
              </a:ext>
            </a:extLst>
          </p:cNvPr>
          <p:cNvCxnSpPr>
            <a:cxnSpLocks noChangeShapeType="1"/>
            <a:stCxn id="8197" idx="3"/>
          </p:cNvCxnSpPr>
          <p:nvPr/>
        </p:nvCxnSpPr>
        <p:spPr bwMode="auto">
          <a:xfrm flipH="1" flipV="1">
            <a:off x="6619875" y="1964917"/>
            <a:ext cx="1116603" cy="3159124"/>
          </a:xfrm>
          <a:prstGeom prst="curvedConnector4">
            <a:avLst>
              <a:gd name="adj1" fmla="val -20473"/>
              <a:gd name="adj2" fmla="val 52970"/>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12" name="Text Box 22">
            <a:extLst>
              <a:ext uri="{FF2B5EF4-FFF2-40B4-BE49-F238E27FC236}">
                <a16:creationId xmlns:a16="http://schemas.microsoft.com/office/drawing/2014/main" id="{68636B37-C7AB-307C-270A-53823FA87EA9}"/>
              </a:ext>
            </a:extLst>
          </p:cNvPr>
          <p:cNvSpPr txBox="1">
            <a:spLocks noChangeArrowheads="1"/>
          </p:cNvSpPr>
          <p:nvPr/>
        </p:nvSpPr>
        <p:spPr bwMode="auto">
          <a:xfrm>
            <a:off x="7169164" y="2904037"/>
            <a:ext cx="11073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RESTful</a:t>
            </a:r>
          </a:p>
        </p:txBody>
      </p:sp>
    </p:spTree>
    <p:extLst>
      <p:ext uri="{BB962C8B-B14F-4D97-AF65-F5344CB8AC3E}">
        <p14:creationId xmlns:p14="http://schemas.microsoft.com/office/powerpoint/2010/main" val="3393767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0" presetClass="path" presetSubtype="0" accel="50000" decel="50000" fill="hold" grpId="1" nodeType="afterEffect">
                                  <p:stCondLst>
                                    <p:cond delay="0"/>
                                  </p:stCondLst>
                                  <p:childTnLst>
                                    <p:animMotion origin="layout" path="M 0 0 L 0.27049 -0.00162 L 0.2717 0.19404 " pathEditMode="relative" ptsTypes="AAA">
                                      <p:cBhvr>
                                        <p:cTn id="11" dur="2000" fill="hold"/>
                                        <p:tgtEl>
                                          <p:spTgt spid="27"/>
                                        </p:tgtEl>
                                        <p:attrNameLst>
                                          <p:attrName>ppt_x</p:attrName>
                                          <p:attrName>ppt_y</p:attrName>
                                        </p:attrNameLst>
                                      </p:cBhvr>
                                    </p:animMotion>
                                  </p:childTnLst>
                                </p:cTn>
                              </p:par>
                            </p:childTnLst>
                          </p:cTn>
                        </p:par>
                        <p:par>
                          <p:cTn id="12" fill="hold" nodeType="afterGroup">
                            <p:stCondLst>
                              <p:cond delay="2500"/>
                            </p:stCondLst>
                            <p:childTnLst>
                              <p:par>
                                <p:cTn id="13" presetID="8" presetClass="emph" presetSubtype="0" fill="hold" grpId="2" nodeType="afterEffect">
                                  <p:stCondLst>
                                    <p:cond delay="0"/>
                                  </p:stCondLst>
                                  <p:childTnLst>
                                    <p:animRot by="21600000">
                                      <p:cBhvr>
                                        <p:cTn id="14" dur="2000" fill="hold"/>
                                        <p:tgtEl>
                                          <p:spTgt spid="27"/>
                                        </p:tgtEl>
                                        <p:attrNameLst>
                                          <p:attrName>r</p:attrName>
                                        </p:attrNameLst>
                                      </p:cBhvr>
                                    </p:animRot>
                                  </p:childTnLst>
                                </p:cTn>
                              </p:par>
                            </p:childTnLst>
                          </p:cTn>
                        </p:par>
                        <p:par>
                          <p:cTn id="15" fill="hold" nodeType="afterGroup">
                            <p:stCondLst>
                              <p:cond delay="4500"/>
                            </p:stCondLst>
                            <p:childTnLst>
                              <p:par>
                                <p:cTn id="16" presetID="10" presetClass="exit" presetSubtype="0" fill="hold" grpId="3" nodeType="afterEffect">
                                  <p:stCondLst>
                                    <p:cond delay="0"/>
                                  </p:stCondLst>
                                  <p:childTnLst>
                                    <p:animEffect transition="out" filter="fade">
                                      <p:cBhvr>
                                        <p:cTn id="17" dur="2000"/>
                                        <p:tgtEl>
                                          <p:spTgt spid="27"/>
                                        </p:tgtEl>
                                      </p:cBhvr>
                                    </p:animEffect>
                                    <p:set>
                                      <p:cBhvr>
                                        <p:cTn id="18" dur="1" fill="hold">
                                          <p:stCondLst>
                                            <p:cond delay="1999"/>
                                          </p:stCondLst>
                                        </p:cTn>
                                        <p:tgtEl>
                                          <p:spTgt spid="27"/>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000"/>
                                        <p:tgtEl>
                                          <p:spTgt spid="28"/>
                                        </p:tgtEl>
                                      </p:cBhvr>
                                    </p:animEffect>
                                  </p:childTnLst>
                                </p:cTn>
                              </p:par>
                            </p:childTnLst>
                          </p:cTn>
                        </p:par>
                        <p:par>
                          <p:cTn id="22" fill="hold" nodeType="afterGroup">
                            <p:stCondLst>
                              <p:cond delay="6500"/>
                            </p:stCondLst>
                            <p:childTnLst>
                              <p:par>
                                <p:cTn id="23" presetID="42" presetClass="path" presetSubtype="0" accel="50000" decel="50000" fill="hold" grpId="1" nodeType="afterEffect">
                                  <p:stCondLst>
                                    <p:cond delay="0"/>
                                  </p:stCondLst>
                                  <p:childTnLst>
                                    <p:animMotion origin="layout" path="M 3.33333E-6 -7.86309E-7 L 3.33333E-6 0.11101 " pathEditMode="relative" rAng="0" ptsTypes="AA">
                                      <p:cBhvr>
                                        <p:cTn id="24" dur="2000" fill="hold"/>
                                        <p:tgtEl>
                                          <p:spTgt spid="28"/>
                                        </p:tgtEl>
                                        <p:attrNameLst>
                                          <p:attrName>ppt_x</p:attrName>
                                          <p:attrName>ppt_y</p:attrName>
                                        </p:attrNameLst>
                                      </p:cBhvr>
                                      <p:rCtr x="0" y="5550"/>
                                    </p:animMotion>
                                  </p:childTnLst>
                                </p:cTn>
                              </p:par>
                            </p:childTnLst>
                          </p:cTn>
                        </p:par>
                        <p:par>
                          <p:cTn id="25" fill="hold" nodeType="afterGroup">
                            <p:stCondLst>
                              <p:cond delay="8500"/>
                            </p:stCondLst>
                            <p:childTnLst>
                              <p:par>
                                <p:cTn id="26" presetID="8" presetClass="emph" presetSubtype="0" fill="hold" grpId="2" nodeType="afterEffect">
                                  <p:stCondLst>
                                    <p:cond delay="0"/>
                                  </p:stCondLst>
                                  <p:childTnLst>
                                    <p:animRot by="21600000">
                                      <p:cBhvr>
                                        <p:cTn id="27" dur="2000" fill="hold"/>
                                        <p:tgtEl>
                                          <p:spTgt spid="28"/>
                                        </p:tgtEl>
                                        <p:attrNameLst>
                                          <p:attrName>r</p:attrName>
                                        </p:attrNameLst>
                                      </p:cBhvr>
                                    </p:animRot>
                                  </p:childTnLst>
                                </p:cTn>
                              </p:par>
                            </p:childTnLst>
                          </p:cTn>
                        </p:par>
                        <p:par>
                          <p:cTn id="28" fill="hold" nodeType="afterGroup">
                            <p:stCondLst>
                              <p:cond delay="10500"/>
                            </p:stCondLst>
                            <p:childTnLst>
                              <p:par>
                                <p:cTn id="29" presetID="10" presetClass="exit" presetSubtype="0" fill="hold" grpId="3" nodeType="afterEffect">
                                  <p:stCondLst>
                                    <p:cond delay="0"/>
                                  </p:stCondLst>
                                  <p:childTnLst>
                                    <p:animEffect transition="out" filter="fade">
                                      <p:cBhvr>
                                        <p:cTn id="30" dur="2000"/>
                                        <p:tgtEl>
                                          <p:spTgt spid="28"/>
                                        </p:tgtEl>
                                      </p:cBhvr>
                                    </p:animEffect>
                                    <p:set>
                                      <p:cBhvr>
                                        <p:cTn id="31" dur="1" fill="hold">
                                          <p:stCondLst>
                                            <p:cond delay="1999"/>
                                          </p:stCondLst>
                                        </p:cTn>
                                        <p:tgtEl>
                                          <p:spTgt spid="28"/>
                                        </p:tgtEl>
                                        <p:attrNameLst>
                                          <p:attrName>style.visibility</p:attrName>
                                        </p:attrNameLst>
                                      </p:cBhvr>
                                      <p:to>
                                        <p:strVal val="hidden"/>
                                      </p:to>
                                    </p:set>
                                  </p:childTnLst>
                                </p:cTn>
                              </p:par>
                            </p:childTnLst>
                          </p:cTn>
                        </p:par>
                        <p:par>
                          <p:cTn id="32" fill="hold" nodeType="afterGroup">
                            <p:stCondLst>
                              <p:cond delay="12500"/>
                            </p:stCondLst>
                            <p:childTnLst>
                              <p:par>
                                <p:cTn id="33" presetID="23" presetClass="entr" presetSubtype="16"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3000"/>
                            </p:stCondLst>
                            <p:childTnLst>
                              <p:par>
                                <p:cTn id="38" presetID="64" presetClass="path" presetSubtype="0" accel="50000" decel="50000" fill="hold" grpId="2" nodeType="afterEffect">
                                  <p:stCondLst>
                                    <p:cond delay="0"/>
                                  </p:stCondLst>
                                  <p:childTnLst>
                                    <p:animMotion origin="layout" path="M -3.33333E-6 3.38575E-6 L -3.33333E-6 -0.13321 " pathEditMode="relative" rAng="0" ptsTypes="AA">
                                      <p:cBhvr>
                                        <p:cTn id="39" dur="2000" fill="hold"/>
                                        <p:tgtEl>
                                          <p:spTgt spid="29"/>
                                        </p:tgtEl>
                                        <p:attrNameLst>
                                          <p:attrName>ppt_x</p:attrName>
                                          <p:attrName>ppt_y</p:attrName>
                                        </p:attrNameLst>
                                      </p:cBhvr>
                                      <p:rCtr x="0" y="-6660"/>
                                    </p:animMotion>
                                  </p:childTnLst>
                                </p:cTn>
                              </p:par>
                            </p:childTnLst>
                          </p:cTn>
                        </p:par>
                        <p:par>
                          <p:cTn id="40" fill="hold" nodeType="afterGroup">
                            <p:stCondLst>
                              <p:cond delay="15000"/>
                            </p:stCondLst>
                            <p:childTnLst>
                              <p:par>
                                <p:cTn id="41" presetID="10" presetClass="exit" presetSubtype="0" fill="hold" grpId="1" nodeType="afterEffect">
                                  <p:stCondLst>
                                    <p:cond delay="0"/>
                                  </p:stCondLst>
                                  <p:childTnLst>
                                    <p:animEffect transition="out" filter="fade">
                                      <p:cBhvr>
                                        <p:cTn id="42" dur="2000"/>
                                        <p:tgtEl>
                                          <p:spTgt spid="29"/>
                                        </p:tgtEl>
                                      </p:cBhvr>
                                    </p:animEffect>
                                    <p:set>
                                      <p:cBhvr>
                                        <p:cTn id="43" dur="1" fill="hold">
                                          <p:stCondLst>
                                            <p:cond delay="1999"/>
                                          </p:stCondLst>
                                        </p:cTn>
                                        <p:tgtEl>
                                          <p:spTgt spid="29"/>
                                        </p:tgtEl>
                                        <p:attrNameLst>
                                          <p:attrName>style.visibility</p:attrName>
                                        </p:attrNameLst>
                                      </p:cBhvr>
                                      <p:to>
                                        <p:strVal val="hidden"/>
                                      </p:to>
                                    </p:set>
                                  </p:childTnLst>
                                </p:cTn>
                              </p:par>
                            </p:childTnLst>
                          </p:cTn>
                        </p:par>
                        <p:par>
                          <p:cTn id="44" fill="hold" nodeType="afterGroup">
                            <p:stCondLst>
                              <p:cond delay="17000"/>
                            </p:stCondLst>
                            <p:childTnLst>
                              <p:par>
                                <p:cTn id="45" presetID="2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7500"/>
                            </p:stCondLst>
                            <p:childTnLst>
                              <p:par>
                                <p:cTn id="50" presetID="0" presetClass="path" presetSubtype="0" accel="50000" decel="50000" fill="hold" grpId="1" nodeType="afterEffect">
                                  <p:stCondLst>
                                    <p:cond delay="0"/>
                                  </p:stCondLst>
                                  <p:childTnLst>
                                    <p:animMotion origin="layout" path="M 0 0 L 0 -0.34205 L -0.49254 -0.34205 " pathEditMode="relative" ptsTypes="AAA">
                                      <p:cBhvr>
                                        <p:cTn id="51" dur="2000" fill="hold"/>
                                        <p:tgtEl>
                                          <p:spTgt spid="3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30" grpId="0" animBg="1"/>
      <p:bldP spid="30"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Types</a:t>
            </a:r>
            <a:endParaRPr lang="en-US" dirty="0"/>
          </a:p>
        </p:txBody>
      </p:sp>
      <p:sp>
        <p:nvSpPr>
          <p:cNvPr id="3" name="Content Placeholder 2"/>
          <p:cNvSpPr>
            <a:spLocks noGrp="1"/>
          </p:cNvSpPr>
          <p:nvPr>
            <p:ph idx="1"/>
          </p:nvPr>
        </p:nvSpPr>
        <p:spPr/>
        <p:txBody>
          <a:bodyPr>
            <a:normAutofit/>
          </a:bodyPr>
          <a:lstStyle/>
          <a:p>
            <a:r>
              <a:rPr lang="en-US" dirty="0" smtClean="0"/>
              <a:t>SOAP </a:t>
            </a:r>
            <a:r>
              <a:rPr lang="en-US" dirty="0"/>
              <a:t>web services use the XML-based SOAP protocol to exchange information between applications. </a:t>
            </a:r>
            <a:endParaRPr lang="en-US" dirty="0" smtClean="0"/>
          </a:p>
          <a:p>
            <a:pPr lvl="1"/>
            <a:r>
              <a:rPr lang="en-US" dirty="0" smtClean="0"/>
              <a:t>SOAP </a:t>
            </a:r>
            <a:r>
              <a:rPr lang="en-US" dirty="0"/>
              <a:t>web services typically use WSDL (Web Services Description Language) to describe the interface of the service and define the operations that can be performed. </a:t>
            </a:r>
            <a:endParaRPr lang="en-US" dirty="0" smtClean="0"/>
          </a:p>
          <a:p>
            <a:pPr lvl="1"/>
            <a:r>
              <a:rPr lang="en-US" dirty="0" smtClean="0"/>
              <a:t>SOAP </a:t>
            </a:r>
            <a:r>
              <a:rPr lang="en-US" dirty="0"/>
              <a:t>web services are designed to be highly secure and reliable, but they can also be more complex and heavyweight than other types of web services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38097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GB"/>
              <a:t>Client-Server (Two-Tier) Architectures</a:t>
            </a:r>
          </a:p>
        </p:txBody>
      </p:sp>
      <p:sp>
        <p:nvSpPr>
          <p:cNvPr id="5124" name="Rectangle 3"/>
          <p:cNvSpPr>
            <a:spLocks noGrp="1" noChangeArrowheads="1"/>
          </p:cNvSpPr>
          <p:nvPr>
            <p:ph idx="1"/>
          </p:nvPr>
        </p:nvSpPr>
        <p:spPr/>
        <p:txBody>
          <a:bodyPr/>
          <a:lstStyle/>
          <a:p>
            <a:pPr eaLnBrk="1" hangingPunct="1"/>
            <a:r>
              <a:rPr lang="en-GB" dirty="0"/>
              <a:t>The application is modelled as a set of services that are provided by servers and a set of clients that use these services;</a:t>
            </a:r>
          </a:p>
          <a:p>
            <a:pPr eaLnBrk="1" hangingPunct="1"/>
            <a:r>
              <a:rPr lang="en-GB" dirty="0"/>
              <a:t>Clients know of servers but servers need not to know of clients;</a:t>
            </a:r>
          </a:p>
          <a:p>
            <a:pPr eaLnBrk="1" hangingPunct="1"/>
            <a:r>
              <a:rPr lang="en-GB" dirty="0"/>
              <a:t>Clients and servers are logical processes: </a:t>
            </a:r>
            <a:br>
              <a:rPr lang="en-GB" dirty="0"/>
            </a:br>
            <a:r>
              <a:rPr lang="en-GB" dirty="0"/>
              <a:t>They could reside/running on different processors or on the same processor;</a:t>
            </a:r>
          </a:p>
          <a:p>
            <a:pPr eaLnBrk="1" hangingPunct="1"/>
            <a:r>
              <a:rPr lang="en-GB" dirty="0"/>
              <a:t>The mapping of processors to processes is not necessarily one to one.</a:t>
            </a:r>
          </a:p>
          <a:p>
            <a:pPr eaLnBrk="1" hangingPunct="1"/>
            <a:endParaRPr lang="en-GB" dirty="0"/>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6</a:t>
            </a:fld>
            <a:endParaRPr lang="en-US" b="0">
              <a:solidFill>
                <a:schemeClr val="tx2"/>
              </a:solidFill>
            </a:endParaRPr>
          </a:p>
        </p:txBody>
      </p:sp>
    </p:spTree>
    <p:extLst>
      <p:ext uri="{BB962C8B-B14F-4D97-AF65-F5344CB8AC3E}">
        <p14:creationId xmlns:p14="http://schemas.microsoft.com/office/powerpoint/2010/main" val="15067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Effect transition="in" filter="wipe(left)">
                                      <p:cBhvr>
                                        <p:cTn id="7" dur="500"/>
                                        <p:tgtEl>
                                          <p:spTgt spid="51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4">
                                            <p:txEl>
                                              <p:pRg st="2" end="2"/>
                                            </p:txEl>
                                          </p:spTgt>
                                        </p:tgtEl>
                                        <p:attrNameLst>
                                          <p:attrName>style.visibility</p:attrName>
                                        </p:attrNameLst>
                                      </p:cBhvr>
                                      <p:to>
                                        <p:strVal val="visible"/>
                                      </p:to>
                                    </p:set>
                                    <p:animEffect transition="in" filter="wipe(left)">
                                      <p:cBhvr>
                                        <p:cTn id="12" dur="500"/>
                                        <p:tgtEl>
                                          <p:spTgt spid="51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4">
                                            <p:txEl>
                                              <p:pRg st="3" end="3"/>
                                            </p:txEl>
                                          </p:spTgt>
                                        </p:tgtEl>
                                        <p:attrNameLst>
                                          <p:attrName>style.visibility</p:attrName>
                                        </p:attrNameLst>
                                      </p:cBhvr>
                                      <p:to>
                                        <p:strVal val="visible"/>
                                      </p:to>
                                    </p:set>
                                    <p:animEffect transition="in" filter="wipe(left)">
                                      <p:cBhvr>
                                        <p:cTn id="17" dur="5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Types</a:t>
            </a:r>
            <a:endParaRPr lang="en-US" dirty="0"/>
          </a:p>
        </p:txBody>
      </p:sp>
      <p:sp>
        <p:nvSpPr>
          <p:cNvPr id="3" name="Content Placeholder 2"/>
          <p:cNvSpPr>
            <a:spLocks noGrp="1"/>
          </p:cNvSpPr>
          <p:nvPr>
            <p:ph idx="1"/>
          </p:nvPr>
        </p:nvSpPr>
        <p:spPr/>
        <p:txBody>
          <a:bodyPr>
            <a:normAutofit/>
          </a:bodyPr>
          <a:lstStyle/>
          <a:p>
            <a:r>
              <a:rPr lang="en-US" dirty="0" smtClean="0"/>
              <a:t>RESTful </a:t>
            </a:r>
            <a:r>
              <a:rPr lang="en-US" dirty="0"/>
              <a:t>web services use the HTTP protocol and other web standards to exchange data between applications. </a:t>
            </a:r>
            <a:endParaRPr lang="en-US" dirty="0" smtClean="0"/>
          </a:p>
          <a:p>
            <a:pPr lvl="1"/>
            <a:r>
              <a:rPr lang="en-US" dirty="0" smtClean="0"/>
              <a:t>REST </a:t>
            </a:r>
            <a:r>
              <a:rPr lang="en-US" dirty="0"/>
              <a:t>is an architectural style that emphasizes simplicity, scalability, and interoperability. </a:t>
            </a:r>
            <a:endParaRPr lang="en-US" dirty="0" smtClean="0"/>
          </a:p>
          <a:p>
            <a:pPr lvl="1"/>
            <a:r>
              <a:rPr lang="en-US" dirty="0" smtClean="0"/>
              <a:t>RESTful </a:t>
            </a:r>
            <a:r>
              <a:rPr lang="en-US" dirty="0"/>
              <a:t>web services typically use JSON (JavaScript Object Notation) or XML to exchange data, and they use HTTP methods (GET, POST, PUT, DELETE) to interact with resources. </a:t>
            </a:r>
            <a:endParaRPr lang="en-US" dirty="0" smtClean="0"/>
          </a:p>
          <a:p>
            <a:pPr lvl="1"/>
            <a:r>
              <a:rPr lang="en-US" dirty="0" smtClean="0"/>
              <a:t>RESTful </a:t>
            </a:r>
            <a:r>
              <a:rPr lang="en-US" dirty="0"/>
              <a:t>web services are designed to be lightweight and efficient, but they may not be as secure as SOAP web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433370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and Web Service Integration</a:t>
            </a:r>
          </a:p>
        </p:txBody>
      </p:sp>
      <p:sp>
        <p:nvSpPr>
          <p:cNvPr id="3" name="Content Placeholder 2"/>
          <p:cNvSpPr>
            <a:spLocks noGrp="1"/>
          </p:cNvSpPr>
          <p:nvPr>
            <p:ph idx="1"/>
          </p:nvPr>
        </p:nvSpPr>
        <p:spPr/>
        <p:txBody>
          <a:bodyPr>
            <a:normAutofit/>
          </a:bodyPr>
          <a:lstStyle/>
          <a:p>
            <a:r>
              <a:rPr lang="en-US" dirty="0"/>
              <a:t>API Gateway: An API gateway is a server that acts as an intermediary between a client application and a set of APIs. </a:t>
            </a:r>
            <a:endParaRPr lang="en-US" dirty="0" smtClean="0"/>
          </a:p>
          <a:p>
            <a:pPr lvl="1"/>
            <a:r>
              <a:rPr lang="en-US" dirty="0" smtClean="0"/>
              <a:t>The </a:t>
            </a:r>
            <a:r>
              <a:rPr lang="en-US" dirty="0"/>
              <a:t>API gateway provides a single entry point for clients to access multiple APIs, and it can handle tasks such as authentication, rate limiting, and request routing. </a:t>
            </a:r>
            <a:endParaRPr lang="en-US" dirty="0" smtClean="0"/>
          </a:p>
          <a:p>
            <a:pPr lvl="1"/>
            <a:r>
              <a:rPr lang="en-US" dirty="0" smtClean="0"/>
              <a:t>API </a:t>
            </a:r>
            <a:r>
              <a:rPr lang="en-US" dirty="0"/>
              <a:t>gateways can help simplify the integration of APIs with other software systems by providing a unified interface</a:t>
            </a:r>
            <a:r>
              <a:rPr lang="en-US" dirty="0" smtClean="0"/>
              <a:t>.</a:t>
            </a:r>
            <a:endParaRPr lang="en-US" dirty="0"/>
          </a:p>
          <a:p>
            <a:r>
              <a:rPr lang="en-US" dirty="0"/>
              <a:t>API Proxies: An API proxy is a layer that sits between a client application and an API. </a:t>
            </a:r>
            <a:endParaRPr lang="en-US" dirty="0" smtClean="0"/>
          </a:p>
          <a:p>
            <a:pPr lvl="1"/>
            <a:r>
              <a:rPr lang="en-US" dirty="0" smtClean="0"/>
              <a:t>The </a:t>
            </a:r>
            <a:r>
              <a:rPr lang="en-US" dirty="0"/>
              <a:t>proxy intercepts requests from the client and routes them to the API, and it can perform tasks such as caching, transformation, and security enforcement. </a:t>
            </a:r>
            <a:endParaRPr lang="en-US" dirty="0" smtClean="0"/>
          </a:p>
          <a:p>
            <a:pPr lvl="1"/>
            <a:r>
              <a:rPr lang="en-US" dirty="0" smtClean="0"/>
              <a:t>API </a:t>
            </a:r>
            <a:r>
              <a:rPr lang="en-US" dirty="0"/>
              <a:t>proxies can help improve the performance and security of APIs by providing additional functionality and control</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885219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and Web Service Integration</a:t>
            </a:r>
          </a:p>
        </p:txBody>
      </p:sp>
      <p:sp>
        <p:nvSpPr>
          <p:cNvPr id="3" name="Content Placeholder 2"/>
          <p:cNvSpPr>
            <a:spLocks noGrp="1"/>
          </p:cNvSpPr>
          <p:nvPr>
            <p:ph idx="1"/>
          </p:nvPr>
        </p:nvSpPr>
        <p:spPr/>
        <p:txBody>
          <a:bodyPr>
            <a:normAutofit/>
          </a:bodyPr>
          <a:lstStyle/>
          <a:p>
            <a:r>
              <a:rPr lang="en-US" dirty="0" smtClean="0"/>
              <a:t>SDKs </a:t>
            </a:r>
            <a:r>
              <a:rPr lang="en-US" dirty="0"/>
              <a:t>(Software Development Kits): SDKs are collections of pre-built libraries, code snippets, and tools that developers can use to integrate APIs and web services into their applications. </a:t>
            </a:r>
            <a:endParaRPr lang="en-US" dirty="0" smtClean="0"/>
          </a:p>
          <a:p>
            <a:pPr lvl="1"/>
            <a:r>
              <a:rPr lang="en-US" dirty="0" smtClean="0"/>
              <a:t>SDKs </a:t>
            </a:r>
            <a:r>
              <a:rPr lang="en-US" dirty="0"/>
              <a:t>can simplify the integration process by providing pre-built functionality for common tasks such as authentication, data validation, and error handling</a:t>
            </a:r>
            <a:r>
              <a:rPr lang="en-US" dirty="0" smtClean="0"/>
              <a:t>.</a:t>
            </a:r>
            <a:endParaRPr lang="en-US" dirty="0"/>
          </a:p>
          <a:p>
            <a:r>
              <a:rPr lang="en-US" dirty="0" err="1"/>
              <a:t>Webhooks</a:t>
            </a:r>
            <a:r>
              <a:rPr lang="en-US" dirty="0"/>
              <a:t>: </a:t>
            </a:r>
            <a:r>
              <a:rPr lang="en-US" dirty="0" err="1"/>
              <a:t>Webhooks</a:t>
            </a:r>
            <a:r>
              <a:rPr lang="en-US" dirty="0"/>
              <a:t> are a way for one application to provide real-time notifications to another application. </a:t>
            </a:r>
            <a:endParaRPr lang="en-US" dirty="0" smtClean="0"/>
          </a:p>
          <a:p>
            <a:pPr lvl="1"/>
            <a:r>
              <a:rPr lang="en-US" dirty="0" smtClean="0"/>
              <a:t>When </a:t>
            </a:r>
            <a:r>
              <a:rPr lang="en-US" dirty="0"/>
              <a:t>a specific event occurs in the first application, it sends a message to a predefined URL in the second application. </a:t>
            </a:r>
            <a:endParaRPr lang="en-US" dirty="0" smtClean="0"/>
          </a:p>
          <a:p>
            <a:pPr lvl="1"/>
            <a:r>
              <a:rPr lang="en-US" dirty="0" err="1" smtClean="0"/>
              <a:t>Webhooks</a:t>
            </a:r>
            <a:r>
              <a:rPr lang="en-US" dirty="0" smtClean="0"/>
              <a:t> </a:t>
            </a:r>
            <a:r>
              <a:rPr lang="en-US" dirty="0"/>
              <a:t>can be used to trigger actions in </a:t>
            </a:r>
            <a:r>
              <a:rPr lang="en-US" dirty="0" err="1"/>
              <a:t>responseto</a:t>
            </a:r>
            <a:r>
              <a:rPr lang="en-US" dirty="0"/>
              <a:t> events, such as updating a database or sending a notification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875866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and Web Service Integration</a:t>
            </a:r>
          </a:p>
        </p:txBody>
      </p:sp>
      <p:sp>
        <p:nvSpPr>
          <p:cNvPr id="3" name="Content Placeholder 2"/>
          <p:cNvSpPr>
            <a:spLocks noGrp="1"/>
          </p:cNvSpPr>
          <p:nvPr>
            <p:ph idx="1"/>
          </p:nvPr>
        </p:nvSpPr>
        <p:spPr/>
        <p:txBody>
          <a:bodyPr>
            <a:normAutofit/>
          </a:bodyPr>
          <a:lstStyle/>
          <a:p>
            <a:r>
              <a:rPr lang="en-US" dirty="0" smtClean="0"/>
              <a:t>Integration </a:t>
            </a:r>
            <a:r>
              <a:rPr lang="en-US" dirty="0"/>
              <a:t>Platforms: Integration platforms are tools that provide a platform for integrating APIs and web services with other software systems. </a:t>
            </a:r>
            <a:endParaRPr lang="en-US" dirty="0" smtClean="0"/>
          </a:p>
          <a:p>
            <a:pPr lvl="1"/>
            <a:r>
              <a:rPr lang="en-US" dirty="0" smtClean="0"/>
              <a:t>Integration </a:t>
            </a:r>
            <a:r>
              <a:rPr lang="en-US" dirty="0"/>
              <a:t>platforms typically have a visual interface for connecting APIs and services, and they can handle tasks such as data mapping, transformation, and workflow automation. </a:t>
            </a:r>
            <a:endParaRPr lang="en-US" dirty="0" smtClean="0"/>
          </a:p>
          <a:p>
            <a:pPr lvl="1"/>
            <a:r>
              <a:rPr lang="en-US" dirty="0" smtClean="0"/>
              <a:t>Integration </a:t>
            </a:r>
            <a:r>
              <a:rPr lang="en-US" dirty="0"/>
              <a:t>platforms can help simplify the integration process by providing a unified platform for managing and monitoring integrations.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066261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Integration/Composition</a:t>
            </a:r>
            <a:endParaRPr lang="en-US" dirty="0"/>
          </a:p>
        </p:txBody>
      </p:sp>
      <p:sp>
        <p:nvSpPr>
          <p:cNvPr id="3" name="Content Placeholder 2"/>
          <p:cNvSpPr>
            <a:spLocks noGrp="1"/>
          </p:cNvSpPr>
          <p:nvPr>
            <p:ph idx="1"/>
          </p:nvPr>
        </p:nvSpPr>
        <p:spPr/>
        <p:txBody>
          <a:bodyPr/>
          <a:lstStyle/>
          <a:p>
            <a:r>
              <a:rPr lang="en-US" dirty="0" smtClean="0"/>
              <a:t>How services can interact over the network?</a:t>
            </a:r>
          </a:p>
          <a:p>
            <a:pPr lvl="1"/>
            <a:r>
              <a:rPr lang="en-US" dirty="0" smtClean="0"/>
              <a:t>APIs:</a:t>
            </a:r>
          </a:p>
          <a:p>
            <a:pPr lvl="2"/>
            <a:r>
              <a:rPr lang="en-US" dirty="0" smtClean="0"/>
              <a:t>Commands- actions, synchronous</a:t>
            </a:r>
          </a:p>
          <a:p>
            <a:pPr lvl="2"/>
            <a:r>
              <a:rPr lang="en-US" dirty="0" smtClean="0"/>
              <a:t>Messages- request for information, no state change, synchronous</a:t>
            </a:r>
          </a:p>
          <a:p>
            <a:pPr lvl="1"/>
            <a:r>
              <a:rPr lang="en-US" dirty="0" smtClean="0"/>
              <a:t>Events: facts and notifications, asynchronous</a:t>
            </a:r>
          </a:p>
          <a:p>
            <a:pPr lvl="1"/>
            <a:r>
              <a:rPr lang="en-US" dirty="0" smtClean="0"/>
              <a:t>Streams: a sequence of events/data elements made available over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747961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Learn the differences between an event-driven streaming platform like Apache Kafka and middleware like Message Queues (MQ), Extract-Transform-Load (ETL) and Enterprise Service Bus (ESB). </a:t>
            </a:r>
          </a:p>
          <a:p>
            <a:r>
              <a:rPr lang="en-US" dirty="0" smtClean="0"/>
              <a:t>Including best practices and anti-patterns, but also how these concepts and tools complement each other in an enterprise architecture.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990825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Legacy Middleware</a:t>
            </a:r>
            <a:endParaRPr lang="en-US" dirty="0"/>
          </a:p>
        </p:txBody>
      </p:sp>
      <p:sp>
        <p:nvSpPr>
          <p:cNvPr id="3" name="Content Placeholder 2"/>
          <p:cNvSpPr>
            <a:spLocks noGrp="1"/>
          </p:cNvSpPr>
          <p:nvPr>
            <p:ph idx="1"/>
          </p:nvPr>
        </p:nvSpPr>
        <p:spPr/>
        <p:txBody>
          <a:bodyPr>
            <a:normAutofit/>
          </a:bodyPr>
          <a:lstStyle/>
          <a:p>
            <a:r>
              <a:rPr lang="en-US" dirty="0" smtClean="0"/>
              <a:t>Extract-Transform-Load (ETL) is still a widely-used pattern to move data between different systems via batch processing. </a:t>
            </a:r>
          </a:p>
          <a:p>
            <a:r>
              <a:rPr lang="en-US" dirty="0" smtClean="0"/>
              <a:t>Due to its challenges in today’s world where real time is the new standard, an Enterprise Service Bus (ESB) is used in many enterprises as integration backbone between any kind of </a:t>
            </a:r>
            <a:r>
              <a:rPr lang="en-US" dirty="0" err="1" smtClean="0"/>
              <a:t>microservice</a:t>
            </a:r>
            <a:r>
              <a:rPr lang="en-US" dirty="0" smtClean="0"/>
              <a:t>, legacy application or cloud service to move data via SOAP / REST Web Services or other technologies. </a:t>
            </a:r>
          </a:p>
          <a:p>
            <a:r>
              <a:rPr lang="en-US" dirty="0" smtClean="0"/>
              <a:t>Stream Processing is often added as its own component in the enterprise architecture for correlation of different events to implement contextual rules and </a:t>
            </a:r>
            <a:r>
              <a:rPr lang="en-US" dirty="0" err="1" smtClean="0"/>
              <a:t>stateful</a:t>
            </a:r>
            <a:r>
              <a:rPr lang="en-US" dirty="0" smtClean="0"/>
              <a:t> analytics. </a:t>
            </a:r>
          </a:p>
          <a:p>
            <a:r>
              <a:rPr lang="en-US" dirty="0" smtClean="0"/>
              <a:t>Using all these components introduces challenges and complexities in development and operations.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3056571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269" t="9864" r="8265" b="14529"/>
          <a:stretch/>
        </p:blipFill>
        <p:spPr>
          <a:xfrm>
            <a:off x="1406105" y="1500995"/>
            <a:ext cx="9497683" cy="4839419"/>
          </a:xfrm>
          <a:prstGeom prst="rect">
            <a:avLst/>
          </a:prstGeom>
        </p:spPr>
      </p:pic>
      <p:sp>
        <p:nvSpPr>
          <p:cNvPr id="5" name="Title 1"/>
          <p:cNvSpPr>
            <a:spLocks noGrp="1"/>
          </p:cNvSpPr>
          <p:nvPr>
            <p:ph type="title"/>
          </p:nvPr>
        </p:nvSpPr>
        <p:spPr>
          <a:xfrm>
            <a:off x="388188" y="-217283"/>
            <a:ext cx="10515600" cy="1325563"/>
          </a:xfrm>
        </p:spPr>
        <p:txBody>
          <a:bodyPr/>
          <a:lstStyle/>
          <a:p>
            <a:r>
              <a:rPr lang="en-US" dirty="0" smtClean="0"/>
              <a:t>Traditional Middleware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42000827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255" t="10197" r="8432" b="13658"/>
          <a:stretch/>
        </p:blipFill>
        <p:spPr>
          <a:xfrm>
            <a:off x="1345720" y="1354343"/>
            <a:ext cx="9480431" cy="4873925"/>
          </a:xfrm>
          <a:prstGeom prst="rect">
            <a:avLst/>
          </a:prstGeom>
        </p:spPr>
      </p:pic>
      <p:sp>
        <p:nvSpPr>
          <p:cNvPr id="6" name="Title 1"/>
          <p:cNvSpPr>
            <a:spLocks noGrp="1"/>
          </p:cNvSpPr>
          <p:nvPr>
            <p:ph type="title"/>
          </p:nvPr>
        </p:nvSpPr>
        <p:spPr>
          <a:xfrm>
            <a:off x="388188" y="-217283"/>
            <a:ext cx="10515600" cy="1325563"/>
          </a:xfrm>
        </p:spPr>
        <p:txBody>
          <a:bodyPr/>
          <a:lstStyle/>
          <a:p>
            <a:r>
              <a:rPr lang="en-US" dirty="0" smtClean="0"/>
              <a:t>Traditional Middleware</a:t>
            </a:r>
            <a:endParaRPr lang="en-US" dirty="0"/>
          </a:p>
        </p:txBody>
      </p:sp>
      <p:sp>
        <p:nvSpPr>
          <p:cNvPr id="7" name="Slide Number Placeholder 6"/>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4179808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(MQ, ETL, ESB)</a:t>
            </a:r>
            <a:endParaRPr lang="en-US" dirty="0"/>
          </a:p>
        </p:txBody>
      </p:sp>
      <p:sp>
        <p:nvSpPr>
          <p:cNvPr id="3" name="Content Placeholder 2"/>
          <p:cNvSpPr>
            <a:spLocks noGrp="1"/>
          </p:cNvSpPr>
          <p:nvPr>
            <p:ph idx="1"/>
          </p:nvPr>
        </p:nvSpPr>
        <p:spPr/>
        <p:txBody>
          <a:bodyPr/>
          <a:lstStyle/>
          <a:p>
            <a:r>
              <a:rPr lang="en-US" dirty="0" smtClean="0"/>
              <a:t>Zoo of technologies</a:t>
            </a:r>
          </a:p>
          <a:p>
            <a:pPr lvl="1"/>
            <a:r>
              <a:rPr lang="en-US" dirty="0" smtClean="0"/>
              <a:t>Integration platform (ETL/ESB) + additional optional components</a:t>
            </a:r>
          </a:p>
          <a:p>
            <a:pPr lvl="1"/>
            <a:r>
              <a:rPr lang="en-US" dirty="0" smtClean="0"/>
              <a:t>Database</a:t>
            </a:r>
          </a:p>
          <a:p>
            <a:pPr lvl="1"/>
            <a:r>
              <a:rPr lang="en-US" dirty="0" smtClean="0"/>
              <a:t>APIs</a:t>
            </a:r>
          </a:p>
          <a:p>
            <a:r>
              <a:rPr lang="en-US" dirty="0" smtClean="0"/>
              <a:t>Architecture with limited scalability and availability</a:t>
            </a:r>
          </a:p>
          <a:p>
            <a:pPr lvl="1"/>
            <a:r>
              <a:rPr lang="en-US" dirty="0" smtClean="0"/>
              <a:t>No end-to-end, no native built-in scalability</a:t>
            </a:r>
          </a:p>
          <a:p>
            <a:pPr lvl="1"/>
            <a:r>
              <a:rPr lang="en-US" dirty="0" smtClean="0"/>
              <a:t>Downtime for maintenance</a:t>
            </a:r>
          </a:p>
          <a:p>
            <a:r>
              <a:rPr lang="en-US" dirty="0" smtClean="0"/>
              <a:t>Tight Coupling</a:t>
            </a:r>
          </a:p>
          <a:p>
            <a:pPr lvl="1"/>
            <a:r>
              <a:rPr lang="en-US" dirty="0" smtClean="0"/>
              <a:t>No separation of concerns and vendor lock-in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4062784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normAutofit/>
          </a:bodyPr>
          <a:lstStyle/>
          <a:p>
            <a:pPr eaLnBrk="1" hangingPunct="1"/>
            <a:r>
              <a:rPr lang="en-GB" sz="3600" dirty="0"/>
              <a:t>Client-Server Systems and their Federation</a:t>
            </a:r>
          </a:p>
        </p:txBody>
      </p:sp>
      <p:sp>
        <p:nvSpPr>
          <p:cNvPr id="2" name="Content Placeholder 1">
            <a:extLst>
              <a:ext uri="{FF2B5EF4-FFF2-40B4-BE49-F238E27FC236}">
                <a16:creationId xmlns:a16="http://schemas.microsoft.com/office/drawing/2014/main" id="{FF8D5180-7EBB-6F03-C163-89E4B84890F7}"/>
              </a:ext>
            </a:extLst>
          </p:cNvPr>
          <p:cNvSpPr>
            <a:spLocks noGrp="1"/>
          </p:cNvSpPr>
          <p:nvPr>
            <p:ph idx="1"/>
          </p:nvPr>
        </p:nvSpPr>
        <p:spPr/>
        <p:txBody>
          <a:bodyPr/>
          <a:lstStyle/>
          <a:p>
            <a:endParaRPr lang="en-US"/>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9F7C245-5416-4CAE-BFA8-28DAB106E541}" type="slidenum">
              <a:rPr lang="en-US" b="0" smtClean="0">
                <a:solidFill>
                  <a:schemeClr val="tx2"/>
                </a:solidFill>
              </a:rPr>
              <a:pPr/>
              <a:t>7</a:t>
            </a:fld>
            <a:endParaRPr lang="en-US" b="0">
              <a:solidFill>
                <a:schemeClr val="tx2"/>
              </a:solidFill>
            </a:endParaRPr>
          </a:p>
        </p:txBody>
      </p:sp>
      <p:sp>
        <p:nvSpPr>
          <p:cNvPr id="6147" name="Rectangle 22"/>
          <p:cNvSpPr>
            <a:spLocks noChangeArrowheads="1"/>
          </p:cNvSpPr>
          <p:nvPr/>
        </p:nvSpPr>
        <p:spPr bwMode="auto">
          <a:xfrm>
            <a:off x="8115300" y="443865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7173" name="Oval 5"/>
          <p:cNvSpPr>
            <a:spLocks noChangeArrowheads="1"/>
          </p:cNvSpPr>
          <p:nvPr/>
        </p:nvSpPr>
        <p:spPr bwMode="auto">
          <a:xfrm>
            <a:off x="5619750" y="2019300"/>
            <a:ext cx="914400" cy="914400"/>
          </a:xfrm>
          <a:prstGeom prst="ellipse">
            <a:avLst/>
          </a:prstGeom>
          <a:solidFill>
            <a:schemeClr val="accent1"/>
          </a:solidFill>
          <a:ln w="9525">
            <a:solidFill>
              <a:schemeClr val="tx1"/>
            </a:solidFill>
            <a:round/>
            <a:headEnd/>
            <a:tailEnd/>
          </a:ln>
        </p:spPr>
        <p:txBody>
          <a:bodyPr wrap="none" anchor="ctr"/>
          <a:lstStyle/>
          <a:p>
            <a:pPr algn="ctr"/>
            <a:r>
              <a:rPr lang="en-US"/>
              <a:t>Server</a:t>
            </a:r>
          </a:p>
          <a:p>
            <a:pPr algn="ctr"/>
            <a:r>
              <a:rPr lang="en-US"/>
              <a:t>2</a:t>
            </a:r>
            <a:endParaRPr lang="en-GB"/>
          </a:p>
        </p:txBody>
      </p:sp>
      <p:sp>
        <p:nvSpPr>
          <p:cNvPr id="7174" name="Oval 6"/>
          <p:cNvSpPr>
            <a:spLocks noChangeArrowheads="1"/>
          </p:cNvSpPr>
          <p:nvPr/>
        </p:nvSpPr>
        <p:spPr bwMode="auto">
          <a:xfrm>
            <a:off x="2857500" y="2286000"/>
            <a:ext cx="914400" cy="914400"/>
          </a:xfrm>
          <a:prstGeom prst="ellipse">
            <a:avLst/>
          </a:prstGeom>
          <a:solidFill>
            <a:schemeClr val="accent1"/>
          </a:solidFill>
          <a:ln w="9525">
            <a:solidFill>
              <a:schemeClr val="tx1"/>
            </a:solidFill>
            <a:round/>
            <a:headEnd/>
            <a:tailEnd/>
          </a:ln>
        </p:spPr>
        <p:txBody>
          <a:bodyPr wrap="none" anchor="ctr"/>
          <a:lstStyle/>
          <a:p>
            <a:pPr algn="ctr"/>
            <a:r>
              <a:rPr lang="en-US"/>
              <a:t>Server</a:t>
            </a:r>
          </a:p>
          <a:p>
            <a:pPr algn="ctr"/>
            <a:r>
              <a:rPr lang="en-US"/>
              <a:t>1</a:t>
            </a:r>
            <a:endParaRPr lang="en-GB"/>
          </a:p>
        </p:txBody>
      </p:sp>
      <p:sp>
        <p:nvSpPr>
          <p:cNvPr id="7175" name="Oval 7"/>
          <p:cNvSpPr>
            <a:spLocks noChangeArrowheads="1"/>
          </p:cNvSpPr>
          <p:nvPr/>
        </p:nvSpPr>
        <p:spPr bwMode="auto">
          <a:xfrm>
            <a:off x="6515100" y="3657600"/>
            <a:ext cx="914400" cy="914400"/>
          </a:xfrm>
          <a:prstGeom prst="ellipse">
            <a:avLst/>
          </a:prstGeom>
          <a:solidFill>
            <a:schemeClr val="accent1"/>
          </a:solidFill>
          <a:ln w="9525">
            <a:solidFill>
              <a:schemeClr val="tx1"/>
            </a:solidFill>
            <a:round/>
            <a:headEnd/>
            <a:tailEnd/>
          </a:ln>
        </p:spPr>
        <p:txBody>
          <a:bodyPr wrap="none" anchor="ctr"/>
          <a:lstStyle/>
          <a:p>
            <a:pPr algn="ctr"/>
            <a:r>
              <a:rPr lang="en-US"/>
              <a:t>Server</a:t>
            </a:r>
          </a:p>
          <a:p>
            <a:pPr algn="ctr"/>
            <a:r>
              <a:rPr lang="en-US"/>
              <a:t>4</a:t>
            </a:r>
            <a:endParaRPr lang="en-GB"/>
          </a:p>
        </p:txBody>
      </p:sp>
      <p:sp>
        <p:nvSpPr>
          <p:cNvPr id="7176" name="Oval 8"/>
          <p:cNvSpPr>
            <a:spLocks noChangeArrowheads="1"/>
          </p:cNvSpPr>
          <p:nvPr/>
        </p:nvSpPr>
        <p:spPr bwMode="auto">
          <a:xfrm>
            <a:off x="4000500" y="3657600"/>
            <a:ext cx="914400" cy="914400"/>
          </a:xfrm>
          <a:prstGeom prst="ellipse">
            <a:avLst/>
          </a:prstGeom>
          <a:solidFill>
            <a:schemeClr val="accent1"/>
          </a:solidFill>
          <a:ln w="9525">
            <a:solidFill>
              <a:schemeClr val="tx1"/>
            </a:solidFill>
            <a:round/>
            <a:headEnd/>
            <a:tailEnd/>
          </a:ln>
        </p:spPr>
        <p:txBody>
          <a:bodyPr wrap="none" anchor="ctr"/>
          <a:lstStyle/>
          <a:p>
            <a:pPr algn="ctr"/>
            <a:r>
              <a:rPr lang="en-US"/>
              <a:t>Server</a:t>
            </a:r>
          </a:p>
          <a:p>
            <a:pPr algn="ctr"/>
            <a:r>
              <a:rPr lang="en-US"/>
              <a:t>3</a:t>
            </a:r>
            <a:endParaRPr lang="en-GB"/>
          </a:p>
        </p:txBody>
      </p:sp>
      <p:cxnSp>
        <p:nvCxnSpPr>
          <p:cNvPr id="900105" name="AutoShape 9"/>
          <p:cNvCxnSpPr>
            <a:cxnSpLocks noChangeShapeType="1"/>
            <a:stCxn id="7174" idx="6"/>
            <a:endCxn id="7173" idx="2"/>
          </p:cNvCxnSpPr>
          <p:nvPr/>
        </p:nvCxnSpPr>
        <p:spPr bwMode="auto">
          <a:xfrm flipV="1">
            <a:off x="3771900" y="2476500"/>
            <a:ext cx="1847850" cy="266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0106" name="AutoShape 10"/>
          <p:cNvCxnSpPr>
            <a:cxnSpLocks noChangeShapeType="1"/>
            <a:stCxn id="7174" idx="5"/>
            <a:endCxn id="7176" idx="1"/>
          </p:cNvCxnSpPr>
          <p:nvPr/>
        </p:nvCxnSpPr>
        <p:spPr bwMode="auto">
          <a:xfrm>
            <a:off x="3638550" y="3067050"/>
            <a:ext cx="495300" cy="723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0107" name="AutoShape 11"/>
          <p:cNvCxnSpPr>
            <a:cxnSpLocks noChangeShapeType="1"/>
            <a:stCxn id="7176" idx="7"/>
            <a:endCxn id="7173" idx="3"/>
          </p:cNvCxnSpPr>
          <p:nvPr/>
        </p:nvCxnSpPr>
        <p:spPr bwMode="auto">
          <a:xfrm flipV="1">
            <a:off x="4781550" y="2800350"/>
            <a:ext cx="971550" cy="990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0108" name="AutoShape 12"/>
          <p:cNvCxnSpPr>
            <a:cxnSpLocks noChangeShapeType="1"/>
            <a:stCxn id="7173" idx="5"/>
            <a:endCxn id="7175" idx="0"/>
          </p:cNvCxnSpPr>
          <p:nvPr/>
        </p:nvCxnSpPr>
        <p:spPr bwMode="auto">
          <a:xfrm rot="16200000" flipH="1">
            <a:off x="6257925" y="2943225"/>
            <a:ext cx="857250" cy="571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57" name="Rectangle 13"/>
          <p:cNvSpPr>
            <a:spLocks noChangeArrowheads="1"/>
          </p:cNvSpPr>
          <p:nvPr/>
        </p:nvSpPr>
        <p:spPr bwMode="auto">
          <a:xfrm>
            <a:off x="2514600" y="13716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58" name="Rectangle 14"/>
          <p:cNvSpPr>
            <a:spLocks noChangeArrowheads="1"/>
          </p:cNvSpPr>
          <p:nvPr/>
        </p:nvSpPr>
        <p:spPr bwMode="auto">
          <a:xfrm>
            <a:off x="3695700" y="14478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59" name="Rectangle 15"/>
          <p:cNvSpPr>
            <a:spLocks noChangeArrowheads="1"/>
          </p:cNvSpPr>
          <p:nvPr/>
        </p:nvSpPr>
        <p:spPr bwMode="auto">
          <a:xfrm>
            <a:off x="6819900" y="16002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0" name="Rectangle 16"/>
          <p:cNvSpPr>
            <a:spLocks noChangeArrowheads="1"/>
          </p:cNvSpPr>
          <p:nvPr/>
        </p:nvSpPr>
        <p:spPr bwMode="auto">
          <a:xfrm>
            <a:off x="5753100" y="13716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1" name="Rectangle 17"/>
          <p:cNvSpPr>
            <a:spLocks noChangeArrowheads="1"/>
          </p:cNvSpPr>
          <p:nvPr/>
        </p:nvSpPr>
        <p:spPr bwMode="auto">
          <a:xfrm>
            <a:off x="4133850" y="49530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2" name="Rectangle 18"/>
          <p:cNvSpPr>
            <a:spLocks noChangeArrowheads="1"/>
          </p:cNvSpPr>
          <p:nvPr/>
        </p:nvSpPr>
        <p:spPr bwMode="auto">
          <a:xfrm>
            <a:off x="3009900" y="48006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3" name="Rectangle 19"/>
          <p:cNvSpPr>
            <a:spLocks noChangeArrowheads="1"/>
          </p:cNvSpPr>
          <p:nvPr/>
        </p:nvSpPr>
        <p:spPr bwMode="auto">
          <a:xfrm>
            <a:off x="1828800" y="30099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4" name="Rectangle 20"/>
          <p:cNvSpPr>
            <a:spLocks noChangeArrowheads="1"/>
          </p:cNvSpPr>
          <p:nvPr/>
        </p:nvSpPr>
        <p:spPr bwMode="auto">
          <a:xfrm>
            <a:off x="1752600" y="21336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5" name="Rectangle 21"/>
          <p:cNvSpPr>
            <a:spLocks noChangeArrowheads="1"/>
          </p:cNvSpPr>
          <p:nvPr/>
        </p:nvSpPr>
        <p:spPr bwMode="auto">
          <a:xfrm>
            <a:off x="6896100" y="22860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6" name="Rectangle 23"/>
          <p:cNvSpPr>
            <a:spLocks noChangeArrowheads="1"/>
          </p:cNvSpPr>
          <p:nvPr/>
        </p:nvSpPr>
        <p:spPr bwMode="auto">
          <a:xfrm>
            <a:off x="7296150" y="47625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167" name="Rectangle 24"/>
          <p:cNvSpPr>
            <a:spLocks noChangeArrowheads="1"/>
          </p:cNvSpPr>
          <p:nvPr/>
        </p:nvSpPr>
        <p:spPr bwMode="auto">
          <a:xfrm>
            <a:off x="6286500" y="4953000"/>
            <a:ext cx="685800" cy="381000"/>
          </a:xfrm>
          <a:prstGeom prst="rect">
            <a:avLst/>
          </a:prstGeom>
          <a:solidFill>
            <a:srgbClr val="FFFFCC"/>
          </a:solidFill>
          <a:ln w="9525">
            <a:solidFill>
              <a:schemeClr val="tx1"/>
            </a:solidFill>
            <a:miter lim="800000"/>
            <a:headEnd/>
            <a:tailEnd/>
          </a:ln>
        </p:spPr>
        <p:txBody>
          <a:bodyPr wrap="none" anchor="ctr"/>
          <a:lstStyle/>
          <a:p>
            <a:endParaRPr lang="en-US"/>
          </a:p>
        </p:txBody>
      </p:sp>
      <p:cxnSp>
        <p:nvCxnSpPr>
          <p:cNvPr id="6168" name="AutoShape 25"/>
          <p:cNvCxnSpPr>
            <a:cxnSpLocks noChangeShapeType="1"/>
            <a:stCxn id="6157" idx="2"/>
            <a:endCxn id="7174" idx="0"/>
          </p:cNvCxnSpPr>
          <p:nvPr/>
        </p:nvCxnSpPr>
        <p:spPr bwMode="auto">
          <a:xfrm>
            <a:off x="2857500" y="1752600"/>
            <a:ext cx="4572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69" name="AutoShape 26"/>
          <p:cNvCxnSpPr>
            <a:cxnSpLocks noChangeShapeType="1"/>
            <a:stCxn id="6158" idx="2"/>
          </p:cNvCxnSpPr>
          <p:nvPr/>
        </p:nvCxnSpPr>
        <p:spPr bwMode="auto">
          <a:xfrm flipH="1">
            <a:off x="3695700" y="1828800"/>
            <a:ext cx="342900" cy="647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0" name="AutoShape 27"/>
          <p:cNvCxnSpPr>
            <a:cxnSpLocks noChangeShapeType="1"/>
            <a:stCxn id="6164" idx="3"/>
          </p:cNvCxnSpPr>
          <p:nvPr/>
        </p:nvCxnSpPr>
        <p:spPr bwMode="auto">
          <a:xfrm>
            <a:off x="2438400" y="2324100"/>
            <a:ext cx="419100" cy="419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1" name="AutoShape 28"/>
          <p:cNvCxnSpPr>
            <a:cxnSpLocks noChangeShapeType="1"/>
            <a:stCxn id="6163" idx="3"/>
            <a:endCxn id="7174" idx="3"/>
          </p:cNvCxnSpPr>
          <p:nvPr/>
        </p:nvCxnSpPr>
        <p:spPr bwMode="auto">
          <a:xfrm flipV="1">
            <a:off x="2514600" y="3067050"/>
            <a:ext cx="476250" cy="133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2" name="AutoShape 29"/>
          <p:cNvCxnSpPr>
            <a:cxnSpLocks noChangeShapeType="1"/>
            <a:stCxn id="6162" idx="3"/>
            <a:endCxn id="7176" idx="3"/>
          </p:cNvCxnSpPr>
          <p:nvPr/>
        </p:nvCxnSpPr>
        <p:spPr bwMode="auto">
          <a:xfrm flipV="1">
            <a:off x="3695700" y="4438650"/>
            <a:ext cx="438150" cy="552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3" name="AutoShape 30"/>
          <p:cNvCxnSpPr>
            <a:cxnSpLocks noChangeShapeType="1"/>
            <a:endCxn id="6161" idx="0"/>
          </p:cNvCxnSpPr>
          <p:nvPr/>
        </p:nvCxnSpPr>
        <p:spPr bwMode="auto">
          <a:xfrm>
            <a:off x="4457700" y="4953000"/>
            <a:ext cx="1905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4" name="AutoShape 31"/>
          <p:cNvCxnSpPr>
            <a:cxnSpLocks noChangeShapeType="1"/>
            <a:stCxn id="7175" idx="4"/>
            <a:endCxn id="6167" idx="0"/>
          </p:cNvCxnSpPr>
          <p:nvPr/>
        </p:nvCxnSpPr>
        <p:spPr bwMode="auto">
          <a:xfrm flipH="1">
            <a:off x="6629400" y="4572000"/>
            <a:ext cx="3429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5" name="AutoShape 32"/>
          <p:cNvCxnSpPr>
            <a:cxnSpLocks noChangeShapeType="1"/>
            <a:stCxn id="7175" idx="5"/>
            <a:endCxn id="6166" idx="0"/>
          </p:cNvCxnSpPr>
          <p:nvPr/>
        </p:nvCxnSpPr>
        <p:spPr bwMode="auto">
          <a:xfrm>
            <a:off x="7296150" y="4438650"/>
            <a:ext cx="342900" cy="323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6" name="AutoShape 33"/>
          <p:cNvCxnSpPr>
            <a:cxnSpLocks noChangeShapeType="1"/>
            <a:stCxn id="7175" idx="6"/>
            <a:endCxn id="6147" idx="0"/>
          </p:cNvCxnSpPr>
          <p:nvPr/>
        </p:nvCxnSpPr>
        <p:spPr bwMode="auto">
          <a:xfrm>
            <a:off x="7429500" y="4114800"/>
            <a:ext cx="1028700" cy="323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7" name="AutoShape 34"/>
          <p:cNvCxnSpPr>
            <a:cxnSpLocks noChangeShapeType="1"/>
            <a:stCxn id="7173" idx="6"/>
            <a:endCxn id="6165" idx="1"/>
          </p:cNvCxnSpPr>
          <p:nvPr/>
        </p:nvCxnSpPr>
        <p:spPr bwMode="auto">
          <a:xfrm>
            <a:off x="6534150" y="2476500"/>
            <a:ext cx="36195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8" name="AutoShape 35"/>
          <p:cNvCxnSpPr>
            <a:cxnSpLocks noChangeShapeType="1"/>
            <a:stCxn id="7173" idx="7"/>
            <a:endCxn id="6159" idx="1"/>
          </p:cNvCxnSpPr>
          <p:nvPr/>
        </p:nvCxnSpPr>
        <p:spPr bwMode="auto">
          <a:xfrm rot="5400000" flipH="1" flipV="1">
            <a:off x="6429375" y="1762125"/>
            <a:ext cx="361950" cy="419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79" name="AutoShape 36"/>
          <p:cNvCxnSpPr>
            <a:cxnSpLocks noChangeShapeType="1"/>
            <a:stCxn id="7173" idx="0"/>
            <a:endCxn id="6160" idx="2"/>
          </p:cNvCxnSpPr>
          <p:nvPr/>
        </p:nvCxnSpPr>
        <p:spPr bwMode="auto">
          <a:xfrm rot="5400000" flipH="1" flipV="1">
            <a:off x="5953125" y="1876425"/>
            <a:ext cx="266700" cy="19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80" name="AutoShape 37"/>
          <p:cNvCxnSpPr>
            <a:cxnSpLocks noChangeShapeType="1"/>
            <a:stCxn id="6161" idx="0"/>
            <a:endCxn id="7176" idx="4"/>
          </p:cNvCxnSpPr>
          <p:nvPr/>
        </p:nvCxnSpPr>
        <p:spPr bwMode="auto">
          <a:xfrm flipH="1" flipV="1">
            <a:off x="4457700" y="4572000"/>
            <a:ext cx="1905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00138" name="Text Box 42"/>
          <p:cNvSpPr txBox="1">
            <a:spLocks noChangeArrowheads="1"/>
          </p:cNvSpPr>
          <p:nvPr/>
        </p:nvSpPr>
        <p:spPr bwMode="auto">
          <a:xfrm rot="1059560">
            <a:off x="4410023" y="3198169"/>
            <a:ext cx="16193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400"/>
              <a:t>Federation</a:t>
            </a:r>
          </a:p>
        </p:txBody>
      </p:sp>
      <p:sp>
        <p:nvSpPr>
          <p:cNvPr id="900139" name="Oval 43"/>
          <p:cNvSpPr>
            <a:spLocks noChangeArrowheads="1"/>
          </p:cNvSpPr>
          <p:nvPr/>
        </p:nvSpPr>
        <p:spPr bwMode="auto">
          <a:xfrm>
            <a:off x="8763001" y="1535114"/>
            <a:ext cx="1387475" cy="1387475"/>
          </a:xfrm>
          <a:prstGeom prst="ellipse">
            <a:avLst/>
          </a:prstGeom>
          <a:solidFill>
            <a:schemeClr val="accent1"/>
          </a:solidFill>
          <a:ln w="9525">
            <a:solidFill>
              <a:schemeClr val="tx1"/>
            </a:solidFill>
            <a:round/>
            <a:headEnd/>
            <a:tailEnd/>
          </a:ln>
        </p:spPr>
        <p:txBody>
          <a:bodyPr wrap="none" anchor="ctr"/>
          <a:lstStyle/>
          <a:p>
            <a:pPr algn="ctr"/>
            <a:r>
              <a:rPr lang="en-US"/>
              <a:t>Server</a:t>
            </a:r>
          </a:p>
          <a:p>
            <a:pPr algn="ctr"/>
            <a:endParaRPr lang="en-US"/>
          </a:p>
          <a:p>
            <a:pPr algn="ctr"/>
            <a:endParaRPr lang="en-US"/>
          </a:p>
        </p:txBody>
      </p:sp>
      <p:sp>
        <p:nvSpPr>
          <p:cNvPr id="900140" name="AutoShape 44"/>
          <p:cNvSpPr>
            <a:spLocks noChangeArrowheads="1"/>
          </p:cNvSpPr>
          <p:nvPr/>
        </p:nvSpPr>
        <p:spPr bwMode="auto">
          <a:xfrm>
            <a:off x="8991600" y="2220913"/>
            <a:ext cx="914400" cy="533400"/>
          </a:xfrm>
          <a:prstGeom prst="flowChartMagneticDisk">
            <a:avLst/>
          </a:prstGeom>
          <a:solidFill>
            <a:schemeClr val="accent1"/>
          </a:solidFill>
          <a:ln w="9525">
            <a:solidFill>
              <a:schemeClr val="tx1"/>
            </a:solidFill>
            <a:round/>
            <a:headEnd/>
            <a:tailEnd/>
          </a:ln>
        </p:spPr>
        <p:txBody>
          <a:bodyPr wrap="none" anchor="ctr"/>
          <a:lstStyle/>
          <a:p>
            <a:pPr algn="ctr"/>
            <a:r>
              <a:rPr lang="en-US"/>
              <a:t>database</a:t>
            </a:r>
          </a:p>
        </p:txBody>
      </p:sp>
      <p:sp>
        <p:nvSpPr>
          <p:cNvPr id="900141" name="Text Box 45"/>
          <p:cNvSpPr txBox="1">
            <a:spLocks noChangeArrowheads="1"/>
          </p:cNvSpPr>
          <p:nvPr/>
        </p:nvSpPr>
        <p:spPr bwMode="auto">
          <a:xfrm>
            <a:off x="8686801" y="3086100"/>
            <a:ext cx="14636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a:t>A server also manages the database</a:t>
            </a:r>
          </a:p>
        </p:txBody>
      </p:sp>
      <p:sp>
        <p:nvSpPr>
          <p:cNvPr id="41" name="Rectangle 40"/>
          <p:cNvSpPr>
            <a:spLocks noChangeArrowheads="1"/>
          </p:cNvSpPr>
          <p:nvPr/>
        </p:nvSpPr>
        <p:spPr bwMode="auto">
          <a:xfrm>
            <a:off x="2705100" y="1905000"/>
            <a:ext cx="3886200" cy="1371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dirty="0"/>
          </a:p>
          <a:p>
            <a:pPr algn="ctr"/>
            <a:r>
              <a:rPr lang="en-US" dirty="0"/>
              <a:t>Virtualization of services</a:t>
            </a:r>
          </a:p>
          <a:p>
            <a:pPr algn="ctr"/>
            <a:r>
              <a:rPr lang="en-US" dirty="0"/>
              <a:t>Virtual server A</a:t>
            </a:r>
          </a:p>
        </p:txBody>
      </p:sp>
      <p:sp>
        <p:nvSpPr>
          <p:cNvPr id="42" name="Rectangle 41"/>
          <p:cNvSpPr>
            <a:spLocks noChangeArrowheads="1"/>
          </p:cNvSpPr>
          <p:nvPr/>
        </p:nvSpPr>
        <p:spPr bwMode="auto">
          <a:xfrm>
            <a:off x="3848100" y="3276600"/>
            <a:ext cx="3886200" cy="1371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a:p>
            <a:pPr algn="ctr"/>
            <a:r>
              <a:rPr lang="en-US"/>
              <a:t>Virtualization of services</a:t>
            </a:r>
          </a:p>
          <a:p>
            <a:pPr algn="ctr"/>
            <a:r>
              <a:rPr lang="en-US"/>
              <a:t>Virtual server B</a:t>
            </a:r>
          </a:p>
        </p:txBody>
      </p:sp>
      <p:sp>
        <p:nvSpPr>
          <p:cNvPr id="43" name="Oval 42"/>
          <p:cNvSpPr>
            <a:spLocks noChangeArrowheads="1"/>
          </p:cNvSpPr>
          <p:nvPr/>
        </p:nvSpPr>
        <p:spPr bwMode="auto">
          <a:xfrm>
            <a:off x="2971800" y="2743200"/>
            <a:ext cx="457200" cy="457200"/>
          </a:xfrm>
          <a:prstGeom prst="ellipse">
            <a:avLst/>
          </a:prstGeom>
          <a:solidFill>
            <a:schemeClr val="bg1"/>
          </a:solidFill>
          <a:ln w="9525" algn="ctr">
            <a:solidFill>
              <a:schemeClr val="tx1"/>
            </a:solidFill>
            <a:round/>
            <a:headEnd/>
            <a:tailEnd/>
          </a:ln>
        </p:spPr>
        <p:txBody>
          <a:bodyPr/>
          <a:lstStyle/>
          <a:p>
            <a:endParaRPr lang="en-US"/>
          </a:p>
        </p:txBody>
      </p:sp>
      <p:sp>
        <p:nvSpPr>
          <p:cNvPr id="44" name="Oval 43"/>
          <p:cNvSpPr>
            <a:spLocks noChangeArrowheads="1"/>
          </p:cNvSpPr>
          <p:nvPr/>
        </p:nvSpPr>
        <p:spPr bwMode="auto">
          <a:xfrm>
            <a:off x="2971800" y="2057400"/>
            <a:ext cx="457200" cy="457200"/>
          </a:xfrm>
          <a:prstGeom prst="ellipse">
            <a:avLst/>
          </a:prstGeom>
          <a:solidFill>
            <a:schemeClr val="bg1"/>
          </a:solidFill>
          <a:ln w="9525" algn="ctr">
            <a:solidFill>
              <a:schemeClr val="tx1"/>
            </a:solidFill>
            <a:round/>
            <a:headEnd/>
            <a:tailEnd/>
          </a:ln>
        </p:spPr>
        <p:txBody>
          <a:bodyPr/>
          <a:lstStyle/>
          <a:p>
            <a:endParaRPr lang="en-US"/>
          </a:p>
        </p:txBody>
      </p:sp>
      <p:sp>
        <p:nvSpPr>
          <p:cNvPr id="45" name="Oval 44"/>
          <p:cNvSpPr>
            <a:spLocks noChangeArrowheads="1"/>
          </p:cNvSpPr>
          <p:nvPr/>
        </p:nvSpPr>
        <p:spPr bwMode="auto">
          <a:xfrm>
            <a:off x="3314699" y="2420321"/>
            <a:ext cx="457200" cy="457200"/>
          </a:xfrm>
          <a:prstGeom prst="ellipse">
            <a:avLst/>
          </a:prstGeom>
          <a:solidFill>
            <a:schemeClr val="bg1"/>
          </a:solidFill>
          <a:ln w="9525" algn="ctr">
            <a:solidFill>
              <a:schemeClr val="tx1"/>
            </a:solidFill>
            <a:round/>
            <a:headEnd/>
            <a:tailEnd/>
          </a:ln>
        </p:spPr>
        <p:txBody>
          <a:bodyPr/>
          <a:lstStyle/>
          <a:p>
            <a:endParaRPr lang="en-US"/>
          </a:p>
        </p:txBody>
      </p:sp>
      <p:sp>
        <p:nvSpPr>
          <p:cNvPr id="46" name="Oval 45"/>
          <p:cNvSpPr>
            <a:spLocks noChangeArrowheads="1"/>
          </p:cNvSpPr>
          <p:nvPr/>
        </p:nvSpPr>
        <p:spPr bwMode="auto">
          <a:xfrm>
            <a:off x="3962400" y="4114800"/>
            <a:ext cx="457200" cy="457200"/>
          </a:xfrm>
          <a:prstGeom prst="ellipse">
            <a:avLst/>
          </a:prstGeom>
          <a:solidFill>
            <a:schemeClr val="bg1"/>
          </a:solidFill>
          <a:ln w="9525" algn="ctr">
            <a:solidFill>
              <a:schemeClr val="tx1"/>
            </a:solidFill>
            <a:round/>
            <a:headEnd/>
            <a:tailEnd/>
          </a:ln>
        </p:spPr>
        <p:txBody>
          <a:bodyPr/>
          <a:lstStyle/>
          <a:p>
            <a:endParaRPr lang="en-US"/>
          </a:p>
        </p:txBody>
      </p:sp>
      <p:sp>
        <p:nvSpPr>
          <p:cNvPr id="47" name="Oval 46"/>
          <p:cNvSpPr>
            <a:spLocks noChangeArrowheads="1"/>
          </p:cNvSpPr>
          <p:nvPr/>
        </p:nvSpPr>
        <p:spPr bwMode="auto">
          <a:xfrm>
            <a:off x="5562600" y="1981200"/>
            <a:ext cx="990600" cy="914400"/>
          </a:xfrm>
          <a:prstGeom prst="ellipse">
            <a:avLst/>
          </a:prstGeom>
          <a:solidFill>
            <a:srgbClr val="CCECFF"/>
          </a:solidFill>
          <a:ln w="9525" algn="ctr">
            <a:solidFill>
              <a:schemeClr val="tx1"/>
            </a:solidFill>
            <a:round/>
            <a:headEnd/>
            <a:tailEnd/>
          </a:ln>
        </p:spPr>
        <p:txBody>
          <a:bodyPr/>
          <a:lstStyle/>
          <a:p>
            <a:pPr algn="ctr"/>
            <a:endParaRPr lang="en-US" sz="1200" dirty="0"/>
          </a:p>
        </p:txBody>
      </p:sp>
      <p:sp>
        <p:nvSpPr>
          <p:cNvPr id="48" name="Oval 47"/>
          <p:cNvSpPr>
            <a:spLocks noChangeArrowheads="1"/>
          </p:cNvSpPr>
          <p:nvPr/>
        </p:nvSpPr>
        <p:spPr bwMode="auto">
          <a:xfrm>
            <a:off x="4267200" y="4114800"/>
            <a:ext cx="457200" cy="457200"/>
          </a:xfrm>
          <a:prstGeom prst="ellipse">
            <a:avLst/>
          </a:prstGeom>
          <a:solidFill>
            <a:schemeClr val="bg1"/>
          </a:solidFill>
          <a:ln w="9525" algn="ctr">
            <a:solidFill>
              <a:schemeClr val="tx1"/>
            </a:solidFill>
            <a:round/>
            <a:headEnd/>
            <a:tailEnd/>
          </a:ln>
        </p:spPr>
        <p:txBody>
          <a:bodyPr/>
          <a:lstStyle/>
          <a:p>
            <a:endParaRPr lang="en-US"/>
          </a:p>
        </p:txBody>
      </p:sp>
      <p:sp>
        <p:nvSpPr>
          <p:cNvPr id="50" name="Oval 49"/>
          <p:cNvSpPr>
            <a:spLocks noChangeArrowheads="1"/>
          </p:cNvSpPr>
          <p:nvPr/>
        </p:nvSpPr>
        <p:spPr bwMode="auto">
          <a:xfrm>
            <a:off x="2743200" y="2514600"/>
            <a:ext cx="457200" cy="457200"/>
          </a:xfrm>
          <a:prstGeom prst="ellipse">
            <a:avLst/>
          </a:prstGeom>
          <a:solidFill>
            <a:schemeClr val="bg1"/>
          </a:solidFill>
          <a:ln w="9525" algn="ctr">
            <a:solidFill>
              <a:schemeClr val="tx1"/>
            </a:solidFill>
            <a:round/>
            <a:headEnd/>
            <a:tailEnd/>
          </a:ln>
        </p:spPr>
        <p:txBody>
          <a:bodyPr/>
          <a:lstStyle/>
          <a:p>
            <a:endParaRPr lang="en-US"/>
          </a:p>
        </p:txBody>
      </p:sp>
      <p:sp>
        <p:nvSpPr>
          <p:cNvPr id="3" name="Cloud Callout 2"/>
          <p:cNvSpPr/>
          <p:nvPr/>
        </p:nvSpPr>
        <p:spPr bwMode="auto">
          <a:xfrm rot="18788360">
            <a:off x="3519780" y="907898"/>
            <a:ext cx="3631834" cy="4737402"/>
          </a:xfrm>
          <a:prstGeom prst="cloudCallout">
            <a:avLst>
              <a:gd name="adj1" fmla="val -6747"/>
              <a:gd name="adj2" fmla="val 23937"/>
            </a:avLst>
          </a:prstGeom>
          <a:no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b="1">
              <a:latin typeface="Times New Roman" pitchFamily="18" charset="0"/>
            </a:endParaRPr>
          </a:p>
        </p:txBody>
      </p:sp>
      <p:sp>
        <p:nvSpPr>
          <p:cNvPr id="4" name="TextBox 3"/>
          <p:cNvSpPr txBox="1"/>
          <p:nvPr/>
        </p:nvSpPr>
        <p:spPr>
          <a:xfrm>
            <a:off x="4866444" y="2876164"/>
            <a:ext cx="1845377" cy="369332"/>
          </a:xfrm>
          <a:prstGeom prst="rect">
            <a:avLst/>
          </a:prstGeom>
          <a:noFill/>
        </p:spPr>
        <p:txBody>
          <a:bodyPr wrap="none" rtlCol="0">
            <a:spAutoFit/>
          </a:bodyPr>
          <a:lstStyle/>
          <a:p>
            <a:r>
              <a:rPr lang="en-US" dirty="0">
                <a:solidFill>
                  <a:srgbClr val="00B0F0"/>
                </a:solidFill>
              </a:rPr>
              <a:t>Cloud Computing</a:t>
            </a:r>
          </a:p>
        </p:txBody>
      </p:sp>
      <p:sp>
        <p:nvSpPr>
          <p:cNvPr id="49" name="Oval 48"/>
          <p:cNvSpPr>
            <a:spLocks noChangeArrowheads="1"/>
          </p:cNvSpPr>
          <p:nvPr/>
        </p:nvSpPr>
        <p:spPr bwMode="auto">
          <a:xfrm>
            <a:off x="6629400" y="3657600"/>
            <a:ext cx="990600" cy="914400"/>
          </a:xfrm>
          <a:prstGeom prst="ellipse">
            <a:avLst/>
          </a:prstGeom>
          <a:solidFill>
            <a:srgbClr val="CCECFF"/>
          </a:solidFill>
          <a:ln w="9525" algn="ctr">
            <a:solidFill>
              <a:schemeClr val="tx1"/>
            </a:solidFill>
            <a:round/>
            <a:headEnd/>
            <a:tailEnd/>
          </a:ln>
        </p:spPr>
        <p:txBody>
          <a:bodyPr/>
          <a:lstStyle/>
          <a:p>
            <a:pPr algn="ctr">
              <a:lnSpc>
                <a:spcPct val="150000"/>
              </a:lnSpc>
            </a:pPr>
            <a:endParaRPr lang="en-US" sz="1200" dirty="0"/>
          </a:p>
        </p:txBody>
      </p:sp>
      <p:sp>
        <p:nvSpPr>
          <p:cNvPr id="54" name="TextBox 53">
            <a:extLst>
              <a:ext uri="{FF2B5EF4-FFF2-40B4-BE49-F238E27FC236}">
                <a16:creationId xmlns:a16="http://schemas.microsoft.com/office/drawing/2014/main" id="{43349143-2CFB-422C-96EC-F8000F77B35C}"/>
              </a:ext>
            </a:extLst>
          </p:cNvPr>
          <p:cNvSpPr txBox="1"/>
          <p:nvPr/>
        </p:nvSpPr>
        <p:spPr>
          <a:xfrm>
            <a:off x="5218833" y="2243050"/>
            <a:ext cx="1792432" cy="461665"/>
          </a:xfrm>
          <a:prstGeom prst="rect">
            <a:avLst/>
          </a:prstGeom>
          <a:noFill/>
        </p:spPr>
        <p:txBody>
          <a:bodyPr wrap="square">
            <a:spAutoFit/>
          </a:bodyPr>
          <a:lstStyle/>
          <a:p>
            <a:pPr algn="ctr"/>
            <a:r>
              <a:rPr lang="en-US" sz="1200" dirty="0"/>
              <a:t>Multi tenancy /</a:t>
            </a:r>
            <a:br>
              <a:rPr lang="en-US" sz="1200" dirty="0"/>
            </a:br>
            <a:r>
              <a:rPr lang="en-US" sz="1200" dirty="0" err="1"/>
              <a:t>Loadbalancer</a:t>
            </a:r>
            <a:endParaRPr lang="en-US" sz="1200" dirty="0"/>
          </a:p>
        </p:txBody>
      </p:sp>
      <p:sp>
        <p:nvSpPr>
          <p:cNvPr id="55" name="TextBox 54">
            <a:extLst>
              <a:ext uri="{FF2B5EF4-FFF2-40B4-BE49-F238E27FC236}">
                <a16:creationId xmlns:a16="http://schemas.microsoft.com/office/drawing/2014/main" id="{95C6F9CD-D988-469D-B3C1-E993F53D2569}"/>
              </a:ext>
            </a:extLst>
          </p:cNvPr>
          <p:cNvSpPr txBox="1"/>
          <p:nvPr/>
        </p:nvSpPr>
        <p:spPr>
          <a:xfrm>
            <a:off x="6227619" y="3915555"/>
            <a:ext cx="1792432" cy="461665"/>
          </a:xfrm>
          <a:prstGeom prst="rect">
            <a:avLst/>
          </a:prstGeom>
          <a:noFill/>
        </p:spPr>
        <p:txBody>
          <a:bodyPr wrap="square">
            <a:spAutoFit/>
          </a:bodyPr>
          <a:lstStyle/>
          <a:p>
            <a:pPr algn="ctr"/>
            <a:r>
              <a:rPr lang="en-US" sz="1200" dirty="0"/>
              <a:t>Multi tenancy /</a:t>
            </a:r>
            <a:br>
              <a:rPr lang="en-US" sz="1200" dirty="0"/>
            </a:br>
            <a:r>
              <a:rPr lang="en-US" sz="1200" dirty="0" err="1"/>
              <a:t>Loadbalancer</a:t>
            </a:r>
            <a:endParaRPr lang="en-US" sz="1200" dirty="0"/>
          </a:p>
        </p:txBody>
      </p:sp>
    </p:spTree>
    <p:extLst>
      <p:ext uri="{BB962C8B-B14F-4D97-AF65-F5344CB8AC3E}">
        <p14:creationId xmlns:p14="http://schemas.microsoft.com/office/powerpoint/2010/main" val="19414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900139"/>
                                        </p:tgtEl>
                                        <p:attrNameLst>
                                          <p:attrName>style.visibility</p:attrName>
                                        </p:attrNameLst>
                                      </p:cBhvr>
                                      <p:to>
                                        <p:strVal val="visible"/>
                                      </p:to>
                                    </p:set>
                                    <p:anim calcmode="lin" valueType="num">
                                      <p:cBhvr>
                                        <p:cTn id="7" dur="500" fill="hold"/>
                                        <p:tgtEl>
                                          <p:spTgt spid="900139"/>
                                        </p:tgtEl>
                                        <p:attrNameLst>
                                          <p:attrName>ppt_w</p:attrName>
                                        </p:attrNameLst>
                                      </p:cBhvr>
                                      <p:tavLst>
                                        <p:tav tm="0">
                                          <p:val>
                                            <p:fltVal val="0"/>
                                          </p:val>
                                        </p:tav>
                                        <p:tav tm="100000">
                                          <p:val>
                                            <p:strVal val="#ppt_w"/>
                                          </p:val>
                                        </p:tav>
                                      </p:tavLst>
                                    </p:anim>
                                    <p:anim calcmode="lin" valueType="num">
                                      <p:cBhvr>
                                        <p:cTn id="8" dur="500" fill="hold"/>
                                        <p:tgtEl>
                                          <p:spTgt spid="900139"/>
                                        </p:tgtEl>
                                        <p:attrNameLst>
                                          <p:attrName>ppt_h</p:attrName>
                                        </p:attrNameLst>
                                      </p:cBhvr>
                                      <p:tavLst>
                                        <p:tav tm="0">
                                          <p:val>
                                            <p:fltVal val="0"/>
                                          </p:val>
                                        </p:tav>
                                        <p:tav tm="100000">
                                          <p:val>
                                            <p:strVal val="#ppt_h"/>
                                          </p:val>
                                        </p:tav>
                                      </p:tavLst>
                                    </p:anim>
                                    <p:animEffect transition="in" filter="fade">
                                      <p:cBhvr>
                                        <p:cTn id="9" dur="500"/>
                                        <p:tgtEl>
                                          <p:spTgt spid="90013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00140"/>
                                        </p:tgtEl>
                                        <p:attrNameLst>
                                          <p:attrName>style.visibility</p:attrName>
                                        </p:attrNameLst>
                                      </p:cBhvr>
                                      <p:to>
                                        <p:strVal val="visible"/>
                                      </p:to>
                                    </p:set>
                                    <p:anim calcmode="lin" valueType="num">
                                      <p:cBhvr>
                                        <p:cTn id="12" dur="500" fill="hold"/>
                                        <p:tgtEl>
                                          <p:spTgt spid="900140"/>
                                        </p:tgtEl>
                                        <p:attrNameLst>
                                          <p:attrName>ppt_w</p:attrName>
                                        </p:attrNameLst>
                                      </p:cBhvr>
                                      <p:tavLst>
                                        <p:tav tm="0">
                                          <p:val>
                                            <p:fltVal val="0"/>
                                          </p:val>
                                        </p:tav>
                                        <p:tav tm="100000">
                                          <p:val>
                                            <p:strVal val="#ppt_w"/>
                                          </p:val>
                                        </p:tav>
                                      </p:tavLst>
                                    </p:anim>
                                    <p:anim calcmode="lin" valueType="num">
                                      <p:cBhvr>
                                        <p:cTn id="13" dur="500" fill="hold"/>
                                        <p:tgtEl>
                                          <p:spTgt spid="900140"/>
                                        </p:tgtEl>
                                        <p:attrNameLst>
                                          <p:attrName>ppt_h</p:attrName>
                                        </p:attrNameLst>
                                      </p:cBhvr>
                                      <p:tavLst>
                                        <p:tav tm="0">
                                          <p:val>
                                            <p:fltVal val="0"/>
                                          </p:val>
                                        </p:tav>
                                        <p:tav tm="100000">
                                          <p:val>
                                            <p:strVal val="#ppt_h"/>
                                          </p:val>
                                        </p:tav>
                                      </p:tavLst>
                                    </p:anim>
                                    <p:animEffect transition="in" filter="fade">
                                      <p:cBhvr>
                                        <p:cTn id="14" dur="500"/>
                                        <p:tgtEl>
                                          <p:spTgt spid="900140"/>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900141"/>
                                        </p:tgtEl>
                                        <p:attrNameLst>
                                          <p:attrName>style.visibility</p:attrName>
                                        </p:attrNameLst>
                                      </p:cBhvr>
                                      <p:to>
                                        <p:strVal val="visible"/>
                                      </p:to>
                                    </p:set>
                                    <p:anim calcmode="lin" valueType="num">
                                      <p:cBhvr>
                                        <p:cTn id="17" dur="500" fill="hold"/>
                                        <p:tgtEl>
                                          <p:spTgt spid="900141"/>
                                        </p:tgtEl>
                                        <p:attrNameLst>
                                          <p:attrName>ppt_w</p:attrName>
                                        </p:attrNameLst>
                                      </p:cBhvr>
                                      <p:tavLst>
                                        <p:tav tm="0">
                                          <p:val>
                                            <p:fltVal val="0"/>
                                          </p:val>
                                        </p:tav>
                                        <p:tav tm="100000">
                                          <p:val>
                                            <p:strVal val="#ppt_w"/>
                                          </p:val>
                                        </p:tav>
                                      </p:tavLst>
                                    </p:anim>
                                    <p:anim calcmode="lin" valueType="num">
                                      <p:cBhvr>
                                        <p:cTn id="18" dur="500" fill="hold"/>
                                        <p:tgtEl>
                                          <p:spTgt spid="900141"/>
                                        </p:tgtEl>
                                        <p:attrNameLst>
                                          <p:attrName>ppt_h</p:attrName>
                                        </p:attrNameLst>
                                      </p:cBhvr>
                                      <p:tavLst>
                                        <p:tav tm="0">
                                          <p:val>
                                            <p:fltVal val="0"/>
                                          </p:val>
                                        </p:tav>
                                        <p:tav tm="100000">
                                          <p:val>
                                            <p:strVal val="#ppt_h"/>
                                          </p:val>
                                        </p:tav>
                                      </p:tavLst>
                                    </p:anim>
                                    <p:animEffect transition="in" filter="fade">
                                      <p:cBhvr>
                                        <p:cTn id="19" dur="500"/>
                                        <p:tgtEl>
                                          <p:spTgt spid="900141"/>
                                        </p:tgtEl>
                                      </p:cBhvr>
                                    </p:animEffect>
                                  </p:childTnLst>
                                </p:cTn>
                              </p:par>
                            </p:childTnLst>
                          </p:cTn>
                        </p:par>
                        <p:par>
                          <p:cTn id="20" fill="hold" nodeType="afterGroup">
                            <p:stCondLst>
                              <p:cond delay="500"/>
                            </p:stCondLst>
                            <p:childTnLst>
                              <p:par>
                                <p:cTn id="21" presetID="35" presetClass="emph" presetSubtype="0" fill="hold" grpId="1" nodeType="afterEffect">
                                  <p:stCondLst>
                                    <p:cond delay="0"/>
                                  </p:stCondLst>
                                  <p:childTnLst>
                                    <p:anim calcmode="discrete" valueType="str">
                                      <p:cBhvr>
                                        <p:cTn id="22" dur="1000" fill="hold"/>
                                        <p:tgtEl>
                                          <p:spTgt spid="900140"/>
                                        </p:tgtEl>
                                        <p:attrNameLst>
                                          <p:attrName>style.visibility</p:attrName>
                                        </p:attrNameLst>
                                      </p:cBhvr>
                                      <p:tavLst>
                                        <p:tav tm="0">
                                          <p:val>
                                            <p:strVal val="hidden"/>
                                          </p:val>
                                        </p:tav>
                                        <p:tav tm="50000">
                                          <p:val>
                                            <p:strVal val="visible"/>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0105"/>
                                        </p:tgtEl>
                                        <p:attrNameLst>
                                          <p:attrName>style.visibility</p:attrName>
                                        </p:attrNameLst>
                                      </p:cBhvr>
                                      <p:to>
                                        <p:strVal val="visible"/>
                                      </p:to>
                                    </p:set>
                                    <p:animEffect transition="in" filter="wipe(left)">
                                      <p:cBhvr>
                                        <p:cTn id="27" dur="500"/>
                                        <p:tgtEl>
                                          <p:spTgt spid="900105"/>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900106"/>
                                        </p:tgtEl>
                                        <p:attrNameLst>
                                          <p:attrName>style.visibility</p:attrName>
                                        </p:attrNameLst>
                                      </p:cBhvr>
                                      <p:to>
                                        <p:strVal val="visible"/>
                                      </p:to>
                                    </p:set>
                                    <p:animEffect transition="in" filter="wipe(left)">
                                      <p:cBhvr>
                                        <p:cTn id="31" dur="500"/>
                                        <p:tgtEl>
                                          <p:spTgt spid="900106"/>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900107"/>
                                        </p:tgtEl>
                                        <p:attrNameLst>
                                          <p:attrName>style.visibility</p:attrName>
                                        </p:attrNameLst>
                                      </p:cBhvr>
                                      <p:to>
                                        <p:strVal val="visible"/>
                                      </p:to>
                                    </p:set>
                                    <p:animEffect transition="in" filter="wipe(left)">
                                      <p:cBhvr>
                                        <p:cTn id="35" dur="500"/>
                                        <p:tgtEl>
                                          <p:spTgt spid="900107"/>
                                        </p:tgtEl>
                                      </p:cBhvr>
                                    </p:animEffect>
                                  </p:childTnLst>
                                </p:cTn>
                              </p:par>
                            </p:childTnLst>
                          </p:cTn>
                        </p:par>
                        <p:par>
                          <p:cTn id="36" fill="hold" nodeType="afterGroup">
                            <p:stCondLst>
                              <p:cond delay="1500"/>
                            </p:stCondLst>
                            <p:childTnLst>
                              <p:par>
                                <p:cTn id="37" presetID="22" presetClass="entr" presetSubtype="8" fill="hold" nodeType="afterEffect">
                                  <p:stCondLst>
                                    <p:cond delay="0"/>
                                  </p:stCondLst>
                                  <p:childTnLst>
                                    <p:set>
                                      <p:cBhvr>
                                        <p:cTn id="38" dur="1" fill="hold">
                                          <p:stCondLst>
                                            <p:cond delay="0"/>
                                          </p:stCondLst>
                                        </p:cTn>
                                        <p:tgtEl>
                                          <p:spTgt spid="900108"/>
                                        </p:tgtEl>
                                        <p:attrNameLst>
                                          <p:attrName>style.visibility</p:attrName>
                                        </p:attrNameLst>
                                      </p:cBhvr>
                                      <p:to>
                                        <p:strVal val="visible"/>
                                      </p:to>
                                    </p:set>
                                    <p:animEffect transition="in" filter="wipe(left)">
                                      <p:cBhvr>
                                        <p:cTn id="39" dur="500"/>
                                        <p:tgtEl>
                                          <p:spTgt spid="900108"/>
                                        </p:tgtEl>
                                      </p:cBhvr>
                                    </p:animEffect>
                                  </p:childTnLst>
                                </p:cTn>
                              </p:par>
                            </p:childTnLst>
                          </p:cTn>
                        </p:par>
                        <p:par>
                          <p:cTn id="40" fill="hold" nodeType="afterGroup">
                            <p:stCondLst>
                              <p:cond delay="2000"/>
                            </p:stCondLst>
                            <p:childTnLst>
                              <p:par>
                                <p:cTn id="41" presetID="23" presetClass="entr" presetSubtype="16" fill="hold" grpId="0" nodeType="afterEffect">
                                  <p:stCondLst>
                                    <p:cond delay="0"/>
                                  </p:stCondLst>
                                  <p:childTnLst>
                                    <p:set>
                                      <p:cBhvr>
                                        <p:cTn id="42" dur="1" fill="hold">
                                          <p:stCondLst>
                                            <p:cond delay="0"/>
                                          </p:stCondLst>
                                        </p:cTn>
                                        <p:tgtEl>
                                          <p:spTgt spid="900138"/>
                                        </p:tgtEl>
                                        <p:attrNameLst>
                                          <p:attrName>style.visibility</p:attrName>
                                        </p:attrNameLst>
                                      </p:cBhvr>
                                      <p:to>
                                        <p:strVal val="visible"/>
                                      </p:to>
                                    </p:set>
                                    <p:anim calcmode="lin" valueType="num">
                                      <p:cBhvr>
                                        <p:cTn id="43" dur="500" fill="hold"/>
                                        <p:tgtEl>
                                          <p:spTgt spid="900138"/>
                                        </p:tgtEl>
                                        <p:attrNameLst>
                                          <p:attrName>ppt_w</p:attrName>
                                        </p:attrNameLst>
                                      </p:cBhvr>
                                      <p:tavLst>
                                        <p:tav tm="0">
                                          <p:val>
                                            <p:fltVal val="0"/>
                                          </p:val>
                                        </p:tav>
                                        <p:tav tm="100000">
                                          <p:val>
                                            <p:strVal val="#ppt_w"/>
                                          </p:val>
                                        </p:tav>
                                      </p:tavLst>
                                    </p:anim>
                                    <p:anim calcmode="lin" valueType="num">
                                      <p:cBhvr>
                                        <p:cTn id="44" dur="500" fill="hold"/>
                                        <p:tgtEl>
                                          <p:spTgt spid="900138"/>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xit" presetSubtype="0" fill="hold" grpId="0" nodeType="clickEffect">
                                  <p:stCondLst>
                                    <p:cond delay="0"/>
                                  </p:stCondLst>
                                  <p:childTnLst>
                                    <p:animEffect transition="out" filter="fade">
                                      <p:cBhvr>
                                        <p:cTn id="48" dur="2000"/>
                                        <p:tgtEl>
                                          <p:spTgt spid="7174"/>
                                        </p:tgtEl>
                                      </p:cBhvr>
                                    </p:animEffect>
                                    <p:set>
                                      <p:cBhvr>
                                        <p:cTn id="49" dur="1" fill="hold">
                                          <p:stCondLst>
                                            <p:cond delay="1999"/>
                                          </p:stCondLst>
                                        </p:cTn>
                                        <p:tgtEl>
                                          <p:spTgt spid="717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2000"/>
                                        <p:tgtEl>
                                          <p:spTgt spid="7173"/>
                                        </p:tgtEl>
                                      </p:cBhvr>
                                    </p:animEffect>
                                    <p:set>
                                      <p:cBhvr>
                                        <p:cTn id="52" dur="1" fill="hold">
                                          <p:stCondLst>
                                            <p:cond delay="1999"/>
                                          </p:stCondLst>
                                        </p:cTn>
                                        <p:tgtEl>
                                          <p:spTgt spid="7173"/>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2000"/>
                                        <p:tgtEl>
                                          <p:spTgt spid="7176"/>
                                        </p:tgtEl>
                                      </p:cBhvr>
                                    </p:animEffect>
                                    <p:set>
                                      <p:cBhvr>
                                        <p:cTn id="55" dur="1" fill="hold">
                                          <p:stCondLst>
                                            <p:cond delay="1999"/>
                                          </p:stCondLst>
                                        </p:cTn>
                                        <p:tgtEl>
                                          <p:spTgt spid="717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900138"/>
                                        </p:tgtEl>
                                      </p:cBhvr>
                                    </p:animEffect>
                                    <p:set>
                                      <p:cBhvr>
                                        <p:cTn id="58" dur="1" fill="hold">
                                          <p:stCondLst>
                                            <p:cond delay="1999"/>
                                          </p:stCondLst>
                                        </p:cTn>
                                        <p:tgtEl>
                                          <p:spTgt spid="900138"/>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2000"/>
                                        <p:tgtEl>
                                          <p:spTgt spid="7175"/>
                                        </p:tgtEl>
                                      </p:cBhvr>
                                    </p:animEffect>
                                    <p:set>
                                      <p:cBhvr>
                                        <p:cTn id="61" dur="1" fill="hold">
                                          <p:stCondLst>
                                            <p:cond delay="1999"/>
                                          </p:stCondLst>
                                        </p:cTn>
                                        <p:tgtEl>
                                          <p:spTgt spid="717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2000"/>
                                        <p:tgtEl>
                                          <p:spTgt spid="900105"/>
                                        </p:tgtEl>
                                      </p:cBhvr>
                                    </p:animEffect>
                                    <p:set>
                                      <p:cBhvr>
                                        <p:cTn id="64" dur="1" fill="hold">
                                          <p:stCondLst>
                                            <p:cond delay="1999"/>
                                          </p:stCondLst>
                                        </p:cTn>
                                        <p:tgtEl>
                                          <p:spTgt spid="900105"/>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000"/>
                                        <p:tgtEl>
                                          <p:spTgt spid="900107"/>
                                        </p:tgtEl>
                                      </p:cBhvr>
                                    </p:animEffect>
                                    <p:set>
                                      <p:cBhvr>
                                        <p:cTn id="67" dur="1" fill="hold">
                                          <p:stCondLst>
                                            <p:cond delay="1999"/>
                                          </p:stCondLst>
                                        </p:cTn>
                                        <p:tgtEl>
                                          <p:spTgt spid="90010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000"/>
                                        <p:tgtEl>
                                          <p:spTgt spid="900106"/>
                                        </p:tgtEl>
                                      </p:cBhvr>
                                    </p:animEffect>
                                    <p:set>
                                      <p:cBhvr>
                                        <p:cTn id="70" dur="1" fill="hold">
                                          <p:stCondLst>
                                            <p:cond delay="1999"/>
                                          </p:stCondLst>
                                        </p:cTn>
                                        <p:tgtEl>
                                          <p:spTgt spid="900106"/>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000"/>
                                        <p:tgtEl>
                                          <p:spTgt spid="900108"/>
                                        </p:tgtEl>
                                      </p:cBhvr>
                                    </p:animEffect>
                                    <p:set>
                                      <p:cBhvr>
                                        <p:cTn id="73" dur="1" fill="hold">
                                          <p:stCondLst>
                                            <p:cond delay="1999"/>
                                          </p:stCondLst>
                                        </p:cTn>
                                        <p:tgtEl>
                                          <p:spTgt spid="900108"/>
                                        </p:tgtEl>
                                        <p:attrNameLst>
                                          <p:attrName>style.visibility</p:attrName>
                                        </p:attrNameLst>
                                      </p:cBhvr>
                                      <p:to>
                                        <p:strVal val="hidden"/>
                                      </p:to>
                                    </p:set>
                                  </p:childTnLst>
                                </p:cTn>
                              </p:par>
                              <p:par>
                                <p:cTn id="74" presetID="23" presetClass="entr" presetSubtype="16"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p:cTn id="76" dur="500" fill="hold"/>
                                        <p:tgtEl>
                                          <p:spTgt spid="41"/>
                                        </p:tgtEl>
                                        <p:attrNameLst>
                                          <p:attrName>ppt_w</p:attrName>
                                        </p:attrNameLst>
                                      </p:cBhvr>
                                      <p:tavLst>
                                        <p:tav tm="0">
                                          <p:val>
                                            <p:fltVal val="0"/>
                                          </p:val>
                                        </p:tav>
                                        <p:tav tm="100000">
                                          <p:val>
                                            <p:strVal val="#ppt_w"/>
                                          </p:val>
                                        </p:tav>
                                      </p:tavLst>
                                    </p:anim>
                                    <p:anim calcmode="lin" valueType="num">
                                      <p:cBhvr>
                                        <p:cTn id="77" dur="500" fill="hold"/>
                                        <p:tgtEl>
                                          <p:spTgt spid="41"/>
                                        </p:tgtEl>
                                        <p:attrNameLst>
                                          <p:attrName>ppt_h</p:attrName>
                                        </p:attrNameLst>
                                      </p:cBhvr>
                                      <p:tavLst>
                                        <p:tav tm="0">
                                          <p:val>
                                            <p:fltVal val="0"/>
                                          </p:val>
                                        </p:tav>
                                        <p:tav tm="100000">
                                          <p:val>
                                            <p:strVal val="#ppt_h"/>
                                          </p:val>
                                        </p:tav>
                                      </p:tavLst>
                                    </p:anim>
                                  </p:childTnLst>
                                </p:cTn>
                              </p:par>
                              <p:par>
                                <p:cTn id="78" presetID="23" presetClass="entr" presetSubtype="16"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fltVal val="0"/>
                                          </p:val>
                                        </p:tav>
                                        <p:tav tm="100000">
                                          <p:val>
                                            <p:strVal val="#ppt_w"/>
                                          </p:val>
                                        </p:tav>
                                      </p:tavLst>
                                    </p:anim>
                                    <p:anim calcmode="lin" valueType="num">
                                      <p:cBhvr>
                                        <p:cTn id="81"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16" fill="hold" grpId="0" nodeType="click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p:cTn id="86" dur="500" fill="hold"/>
                                        <p:tgtEl>
                                          <p:spTgt spid="43"/>
                                        </p:tgtEl>
                                        <p:attrNameLst>
                                          <p:attrName>ppt_w</p:attrName>
                                        </p:attrNameLst>
                                      </p:cBhvr>
                                      <p:tavLst>
                                        <p:tav tm="0">
                                          <p:val>
                                            <p:fltVal val="0"/>
                                          </p:val>
                                        </p:tav>
                                        <p:tav tm="100000">
                                          <p:val>
                                            <p:strVal val="#ppt_w"/>
                                          </p:val>
                                        </p:tav>
                                      </p:tavLst>
                                    </p:anim>
                                    <p:anim calcmode="lin" valueType="num">
                                      <p:cBhvr>
                                        <p:cTn id="87" dur="500" fill="hold"/>
                                        <p:tgtEl>
                                          <p:spTgt spid="43"/>
                                        </p:tgtEl>
                                        <p:attrNameLst>
                                          <p:attrName>ppt_h</p:attrName>
                                        </p:attrNameLst>
                                      </p:cBhvr>
                                      <p:tavLst>
                                        <p:tav tm="0">
                                          <p:val>
                                            <p:fltVal val="0"/>
                                          </p:val>
                                        </p:tav>
                                        <p:tav tm="100000">
                                          <p:val>
                                            <p:strVal val="#ppt_h"/>
                                          </p:val>
                                        </p:tav>
                                      </p:tavLst>
                                    </p:anim>
                                  </p:childTnLst>
                                </p:cTn>
                              </p:par>
                              <p:par>
                                <p:cTn id="88" presetID="23" presetClass="entr" presetSubtype="16"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p:cTn id="90" dur="500" fill="hold"/>
                                        <p:tgtEl>
                                          <p:spTgt spid="44"/>
                                        </p:tgtEl>
                                        <p:attrNameLst>
                                          <p:attrName>ppt_w</p:attrName>
                                        </p:attrNameLst>
                                      </p:cBhvr>
                                      <p:tavLst>
                                        <p:tav tm="0">
                                          <p:val>
                                            <p:fltVal val="0"/>
                                          </p:val>
                                        </p:tav>
                                        <p:tav tm="100000">
                                          <p:val>
                                            <p:strVal val="#ppt_w"/>
                                          </p:val>
                                        </p:tav>
                                      </p:tavLst>
                                    </p:anim>
                                    <p:anim calcmode="lin" valueType="num">
                                      <p:cBhvr>
                                        <p:cTn id="91" dur="500" fill="hold"/>
                                        <p:tgtEl>
                                          <p:spTgt spid="44"/>
                                        </p:tgtEl>
                                        <p:attrNameLst>
                                          <p:attrName>ppt_h</p:attrName>
                                        </p:attrNameLst>
                                      </p:cBhvr>
                                      <p:tavLst>
                                        <p:tav tm="0">
                                          <p:val>
                                            <p:fltVal val="0"/>
                                          </p:val>
                                        </p:tav>
                                        <p:tav tm="100000">
                                          <p:val>
                                            <p:strVal val="#ppt_h"/>
                                          </p:val>
                                        </p:tav>
                                      </p:tavLst>
                                    </p:anim>
                                  </p:childTnLst>
                                </p:cTn>
                              </p:par>
                              <p:par>
                                <p:cTn id="92" presetID="23" presetClass="entr" presetSubtype="16"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p:cTn id="94" dur="500" fill="hold"/>
                                        <p:tgtEl>
                                          <p:spTgt spid="45"/>
                                        </p:tgtEl>
                                        <p:attrNameLst>
                                          <p:attrName>ppt_w</p:attrName>
                                        </p:attrNameLst>
                                      </p:cBhvr>
                                      <p:tavLst>
                                        <p:tav tm="0">
                                          <p:val>
                                            <p:fltVal val="0"/>
                                          </p:val>
                                        </p:tav>
                                        <p:tav tm="100000">
                                          <p:val>
                                            <p:strVal val="#ppt_w"/>
                                          </p:val>
                                        </p:tav>
                                      </p:tavLst>
                                    </p:anim>
                                    <p:anim calcmode="lin" valueType="num">
                                      <p:cBhvr>
                                        <p:cTn id="95" dur="500" fill="hold"/>
                                        <p:tgtEl>
                                          <p:spTgt spid="45"/>
                                        </p:tgtEl>
                                        <p:attrNameLst>
                                          <p:attrName>ppt_h</p:attrName>
                                        </p:attrNameLst>
                                      </p:cBhvr>
                                      <p:tavLst>
                                        <p:tav tm="0">
                                          <p:val>
                                            <p:fltVal val="0"/>
                                          </p:val>
                                        </p:tav>
                                        <p:tav tm="100000">
                                          <p:val>
                                            <p:strVal val="#ppt_h"/>
                                          </p:val>
                                        </p:tav>
                                      </p:tavLst>
                                    </p:anim>
                                  </p:childTnLst>
                                </p:cTn>
                              </p:par>
                              <p:par>
                                <p:cTn id="96" presetID="23" presetClass="entr" presetSubtype="16"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p:cTn id="98" dur="500" fill="hold"/>
                                        <p:tgtEl>
                                          <p:spTgt spid="46"/>
                                        </p:tgtEl>
                                        <p:attrNameLst>
                                          <p:attrName>ppt_w</p:attrName>
                                        </p:attrNameLst>
                                      </p:cBhvr>
                                      <p:tavLst>
                                        <p:tav tm="0">
                                          <p:val>
                                            <p:fltVal val="0"/>
                                          </p:val>
                                        </p:tav>
                                        <p:tav tm="100000">
                                          <p:val>
                                            <p:strVal val="#ppt_w"/>
                                          </p:val>
                                        </p:tav>
                                      </p:tavLst>
                                    </p:anim>
                                    <p:anim calcmode="lin" valueType="num">
                                      <p:cBhvr>
                                        <p:cTn id="99" dur="500" fill="hold"/>
                                        <p:tgtEl>
                                          <p:spTgt spid="46"/>
                                        </p:tgtEl>
                                        <p:attrNameLst>
                                          <p:attrName>ppt_h</p:attrName>
                                        </p:attrNameLst>
                                      </p:cBhvr>
                                      <p:tavLst>
                                        <p:tav tm="0">
                                          <p:val>
                                            <p:fltVal val="0"/>
                                          </p:val>
                                        </p:tav>
                                        <p:tav tm="100000">
                                          <p:val>
                                            <p:strVal val="#ppt_h"/>
                                          </p:val>
                                        </p:tav>
                                      </p:tavLst>
                                    </p:anim>
                                  </p:childTnLst>
                                </p:cTn>
                              </p:par>
                              <p:par>
                                <p:cTn id="100" presetID="23" presetClass="entr" presetSubtype="16"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500" fill="hold"/>
                                        <p:tgtEl>
                                          <p:spTgt spid="50"/>
                                        </p:tgtEl>
                                        <p:attrNameLst>
                                          <p:attrName>ppt_w</p:attrName>
                                        </p:attrNameLst>
                                      </p:cBhvr>
                                      <p:tavLst>
                                        <p:tav tm="0">
                                          <p:val>
                                            <p:fltVal val="0"/>
                                          </p:val>
                                        </p:tav>
                                        <p:tav tm="100000">
                                          <p:val>
                                            <p:strVal val="#ppt_w"/>
                                          </p:val>
                                        </p:tav>
                                      </p:tavLst>
                                    </p:anim>
                                    <p:anim calcmode="lin" valueType="num">
                                      <p:cBhvr>
                                        <p:cTn id="103" dur="500" fill="hold"/>
                                        <p:tgtEl>
                                          <p:spTgt spid="50"/>
                                        </p:tgtEl>
                                        <p:attrNameLst>
                                          <p:attrName>ppt_h</p:attrName>
                                        </p:attrNameLst>
                                      </p:cBhvr>
                                      <p:tavLst>
                                        <p:tav tm="0">
                                          <p:val>
                                            <p:fltVal val="0"/>
                                          </p:val>
                                        </p:tav>
                                        <p:tav tm="100000">
                                          <p:val>
                                            <p:strVal val="#ppt_h"/>
                                          </p:val>
                                        </p:tav>
                                      </p:tavLst>
                                    </p:anim>
                                  </p:childTnLst>
                                </p:cTn>
                              </p:par>
                              <p:par>
                                <p:cTn id="104" presetID="23" presetClass="entr" presetSubtype="16"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p:cTn id="106" dur="500" fill="hold"/>
                                        <p:tgtEl>
                                          <p:spTgt spid="48"/>
                                        </p:tgtEl>
                                        <p:attrNameLst>
                                          <p:attrName>ppt_w</p:attrName>
                                        </p:attrNameLst>
                                      </p:cBhvr>
                                      <p:tavLst>
                                        <p:tav tm="0">
                                          <p:val>
                                            <p:fltVal val="0"/>
                                          </p:val>
                                        </p:tav>
                                        <p:tav tm="100000">
                                          <p:val>
                                            <p:strVal val="#ppt_w"/>
                                          </p:val>
                                        </p:tav>
                                      </p:tavLst>
                                    </p:anim>
                                    <p:anim calcmode="lin" valueType="num">
                                      <p:cBhvr>
                                        <p:cTn id="107" dur="500" fill="hold"/>
                                        <p:tgtEl>
                                          <p:spTgt spid="48"/>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3" presetClass="entr" presetSubtype="16"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anim calcmode="lin" valueType="num">
                                      <p:cBhvr>
                                        <p:cTn id="112" dur="500" fill="hold"/>
                                        <p:tgtEl>
                                          <p:spTgt spid="47"/>
                                        </p:tgtEl>
                                        <p:attrNameLst>
                                          <p:attrName>ppt_w</p:attrName>
                                        </p:attrNameLst>
                                      </p:cBhvr>
                                      <p:tavLst>
                                        <p:tav tm="0">
                                          <p:val>
                                            <p:fltVal val="0"/>
                                          </p:val>
                                        </p:tav>
                                        <p:tav tm="100000">
                                          <p:val>
                                            <p:strVal val="#ppt_w"/>
                                          </p:val>
                                        </p:tav>
                                      </p:tavLst>
                                    </p:anim>
                                    <p:anim calcmode="lin" valueType="num">
                                      <p:cBhvr>
                                        <p:cTn id="113" dur="500" fill="hold"/>
                                        <p:tgtEl>
                                          <p:spTgt spid="47"/>
                                        </p:tgtEl>
                                        <p:attrNameLst>
                                          <p:attrName>ppt_h</p:attrName>
                                        </p:attrNameLst>
                                      </p:cBhvr>
                                      <p:tavLst>
                                        <p:tav tm="0">
                                          <p:val>
                                            <p:fltVal val="0"/>
                                          </p:val>
                                        </p:tav>
                                        <p:tav tm="100000">
                                          <p:val>
                                            <p:strVal val="#ppt_h"/>
                                          </p:val>
                                        </p:tav>
                                      </p:tavLst>
                                    </p:anim>
                                  </p:childTnLst>
                                </p:cTn>
                              </p:par>
                            </p:childTnLst>
                          </p:cTn>
                        </p:par>
                        <p:par>
                          <p:cTn id="114" fill="hold" nodeType="afterGroup">
                            <p:stCondLst>
                              <p:cond delay="500"/>
                            </p:stCondLst>
                            <p:childTnLst>
                              <p:par>
                                <p:cTn id="115" presetID="1" presetClass="entr" presetSubtype="0" fill="hold" grpId="0" nodeType="after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childTnLst>
                          </p:cTn>
                        </p:par>
                        <p:par>
                          <p:cTn id="117" fill="hold">
                            <p:stCondLst>
                              <p:cond delay="500"/>
                            </p:stCondLst>
                            <p:childTnLst>
                              <p:par>
                                <p:cTn id="118" presetID="23" presetClass="entr" presetSubtype="16" fill="hold" grpId="0" nodeType="afterEffect">
                                  <p:stCondLst>
                                    <p:cond delay="0"/>
                                  </p:stCondLst>
                                  <p:childTnLst>
                                    <p:set>
                                      <p:cBhvr>
                                        <p:cTn id="119" dur="1" fill="hold">
                                          <p:stCondLst>
                                            <p:cond delay="0"/>
                                          </p:stCondLst>
                                        </p:cTn>
                                        <p:tgtEl>
                                          <p:spTgt spid="49"/>
                                        </p:tgtEl>
                                        <p:attrNameLst>
                                          <p:attrName>style.visibility</p:attrName>
                                        </p:attrNameLst>
                                      </p:cBhvr>
                                      <p:to>
                                        <p:strVal val="visible"/>
                                      </p:to>
                                    </p:set>
                                    <p:anim calcmode="lin" valueType="num">
                                      <p:cBhvr>
                                        <p:cTn id="120" dur="500" fill="hold"/>
                                        <p:tgtEl>
                                          <p:spTgt spid="49"/>
                                        </p:tgtEl>
                                        <p:attrNameLst>
                                          <p:attrName>ppt_w</p:attrName>
                                        </p:attrNameLst>
                                      </p:cBhvr>
                                      <p:tavLst>
                                        <p:tav tm="0">
                                          <p:val>
                                            <p:fltVal val="0"/>
                                          </p:val>
                                        </p:tav>
                                        <p:tav tm="100000">
                                          <p:val>
                                            <p:strVal val="#ppt_w"/>
                                          </p:val>
                                        </p:tav>
                                      </p:tavLst>
                                    </p:anim>
                                    <p:anim calcmode="lin" valueType="num">
                                      <p:cBhvr>
                                        <p:cTn id="121" dur="500" fill="hold"/>
                                        <p:tgtEl>
                                          <p:spTgt spid="49"/>
                                        </p:tgtEl>
                                        <p:attrNameLst>
                                          <p:attrName>ppt_h</p:attrName>
                                        </p:attrNameLst>
                                      </p:cBhvr>
                                      <p:tavLst>
                                        <p:tav tm="0">
                                          <p:val>
                                            <p:fltVal val="0"/>
                                          </p:val>
                                        </p:tav>
                                        <p:tav tm="100000">
                                          <p:val>
                                            <p:strVal val="#ppt_h"/>
                                          </p:val>
                                        </p:tav>
                                      </p:tavLst>
                                    </p:anim>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childTnLst>
                          </p:cTn>
                        </p:par>
                        <p:par>
                          <p:cTn id="125" fill="hold">
                            <p:stCondLst>
                              <p:cond delay="1000"/>
                            </p:stCondLst>
                            <p:childTnLst>
                              <p:par>
                                <p:cTn id="126" presetID="2" presetClass="entr" presetSubtype="2" fill="hold" grpId="0" nodeType="afterEffect">
                                  <p:stCondLst>
                                    <p:cond delay="0"/>
                                  </p:stCondLst>
                                  <p:childTnLst>
                                    <p:set>
                                      <p:cBhvr>
                                        <p:cTn id="127" dur="1" fill="hold">
                                          <p:stCondLst>
                                            <p:cond delay="0"/>
                                          </p:stCondLst>
                                        </p:cTn>
                                        <p:tgtEl>
                                          <p:spTgt spid="3"/>
                                        </p:tgtEl>
                                        <p:attrNameLst>
                                          <p:attrName>style.visibility</p:attrName>
                                        </p:attrNameLst>
                                      </p:cBhvr>
                                      <p:to>
                                        <p:strVal val="visible"/>
                                      </p:to>
                                    </p:set>
                                    <p:anim calcmode="lin" valueType="num">
                                      <p:cBhvr additive="base">
                                        <p:cTn id="128" dur="500" fill="hold"/>
                                        <p:tgtEl>
                                          <p:spTgt spid="3"/>
                                        </p:tgtEl>
                                        <p:attrNameLst>
                                          <p:attrName>ppt_x</p:attrName>
                                        </p:attrNameLst>
                                      </p:cBhvr>
                                      <p:tavLst>
                                        <p:tav tm="0">
                                          <p:val>
                                            <p:strVal val="1+#ppt_w/2"/>
                                          </p:val>
                                        </p:tav>
                                        <p:tav tm="100000">
                                          <p:val>
                                            <p:strVal val="#ppt_x"/>
                                          </p:val>
                                        </p:tav>
                                      </p:tavLst>
                                    </p:anim>
                                    <p:anim calcmode="lin" valueType="num">
                                      <p:cBhvr additive="base">
                                        <p:cTn id="129" dur="500" fill="hold"/>
                                        <p:tgtEl>
                                          <p:spTgt spid="3"/>
                                        </p:tgtEl>
                                        <p:attrNameLst>
                                          <p:attrName>ppt_y</p:attrName>
                                        </p:attrNameLst>
                                      </p:cBhvr>
                                      <p:tavLst>
                                        <p:tav tm="0">
                                          <p:val>
                                            <p:strVal val="#ppt_y"/>
                                          </p:val>
                                        </p:tav>
                                        <p:tav tm="100000">
                                          <p:val>
                                            <p:strVal val="#ppt_y"/>
                                          </p:val>
                                        </p:tav>
                                      </p:tavLst>
                                    </p:anim>
                                  </p:childTnLst>
                                </p:cTn>
                              </p:par>
                              <p:par>
                                <p:cTn id="130" presetID="2" presetClass="entr" presetSubtype="2" fill="hold" grpId="0" nodeType="withEffect">
                                  <p:stCondLst>
                                    <p:cond delay="0"/>
                                  </p:stCondLst>
                                  <p:childTnLst>
                                    <p:set>
                                      <p:cBhvr>
                                        <p:cTn id="131" dur="1" fill="hold">
                                          <p:stCondLst>
                                            <p:cond delay="0"/>
                                          </p:stCondLst>
                                        </p:cTn>
                                        <p:tgtEl>
                                          <p:spTgt spid="4"/>
                                        </p:tgtEl>
                                        <p:attrNameLst>
                                          <p:attrName>style.visibility</p:attrName>
                                        </p:attrNameLst>
                                      </p:cBhvr>
                                      <p:to>
                                        <p:strVal val="visible"/>
                                      </p:to>
                                    </p:set>
                                    <p:anim calcmode="lin" valueType="num">
                                      <p:cBhvr additive="base">
                                        <p:cTn id="132" dur="500" fill="hold"/>
                                        <p:tgtEl>
                                          <p:spTgt spid="4"/>
                                        </p:tgtEl>
                                        <p:attrNameLst>
                                          <p:attrName>ppt_x</p:attrName>
                                        </p:attrNameLst>
                                      </p:cBhvr>
                                      <p:tavLst>
                                        <p:tav tm="0">
                                          <p:val>
                                            <p:strVal val="1+#ppt_w/2"/>
                                          </p:val>
                                        </p:tav>
                                        <p:tav tm="100000">
                                          <p:val>
                                            <p:strVal val="#ppt_x"/>
                                          </p:val>
                                        </p:tav>
                                      </p:tavLst>
                                    </p:anim>
                                    <p:anim calcmode="lin" valueType="num">
                                      <p:cBhvr additive="base">
                                        <p:cTn id="13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4" grpId="0" animBg="1"/>
      <p:bldP spid="7175" grpId="0" animBg="1"/>
      <p:bldP spid="7176" grpId="0" animBg="1"/>
      <p:bldP spid="900138" grpId="0"/>
      <p:bldP spid="900138" grpId="1"/>
      <p:bldP spid="900139" grpId="0" animBg="1"/>
      <p:bldP spid="900140" grpId="0" animBg="1"/>
      <p:bldP spid="900140" grpId="1" animBg="1"/>
      <p:bldP spid="900141" grpId="0"/>
      <p:bldP spid="41" grpId="0" animBg="1"/>
      <p:bldP spid="42" grpId="0" animBg="1"/>
      <p:bldP spid="43" grpId="0" animBg="1"/>
      <p:bldP spid="44" grpId="0" animBg="1"/>
      <p:bldP spid="45" grpId="0" animBg="1"/>
      <p:bldP spid="46" grpId="0" animBg="1"/>
      <p:bldP spid="47" grpId="0" animBg="1"/>
      <p:bldP spid="48" grpId="0" animBg="1"/>
      <p:bldP spid="50" grpId="0" animBg="1"/>
      <p:bldP spid="3" grpId="0" animBg="1"/>
      <p:bldP spid="4" grpId="0"/>
      <p:bldP spid="49" grpId="0" animBg="1"/>
      <p:bldP spid="54" grpId="0"/>
      <p:bldP spid="5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Has Changed</a:t>
            </a:r>
            <a:endParaRPr lang="en-US" dirty="0"/>
          </a:p>
        </p:txBody>
      </p:sp>
      <p:sp>
        <p:nvSpPr>
          <p:cNvPr id="3" name="Content Placeholder 2"/>
          <p:cNvSpPr>
            <a:spLocks noGrp="1"/>
          </p:cNvSpPr>
          <p:nvPr>
            <p:ph idx="1"/>
          </p:nvPr>
        </p:nvSpPr>
        <p:spPr>
          <a:xfrm>
            <a:off x="838200" y="4462483"/>
            <a:ext cx="10515600" cy="1714479"/>
          </a:xfrm>
        </p:spPr>
        <p:txBody>
          <a:bodyPr/>
          <a:lstStyle/>
          <a:p>
            <a:pPr marL="0" indent="0" algn="ctr">
              <a:buNone/>
            </a:pPr>
            <a:r>
              <a:rPr lang="en-US" dirty="0" smtClean="0"/>
              <a:t>Business Digitalization Trends are driving the need to process events at a whole new scale, speed, and efficiency</a:t>
            </a:r>
          </a:p>
          <a:p>
            <a:pPr marL="0" indent="0" algn="ctr">
              <a:buNone/>
            </a:pPr>
            <a:endParaRPr lang="en-US" dirty="0"/>
          </a:p>
        </p:txBody>
      </p:sp>
      <p:pic>
        <p:nvPicPr>
          <p:cNvPr id="4" name="Picture 3"/>
          <p:cNvPicPr>
            <a:picLocks noChangeAspect="1"/>
          </p:cNvPicPr>
          <p:nvPr/>
        </p:nvPicPr>
        <p:blipFill rotWithShape="1">
          <a:blip r:embed="rId2"/>
          <a:srcRect l="9271" t="23751" r="8829" b="40557"/>
          <a:stretch/>
        </p:blipFill>
        <p:spPr>
          <a:xfrm>
            <a:off x="931653" y="1984075"/>
            <a:ext cx="10110157" cy="24784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2082589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Streaming Platforms</a:t>
            </a:r>
            <a:endParaRPr lang="en-US" dirty="0"/>
          </a:p>
        </p:txBody>
      </p:sp>
      <p:sp>
        <p:nvSpPr>
          <p:cNvPr id="3" name="Content Placeholder 2"/>
          <p:cNvSpPr>
            <a:spLocks noGrp="1"/>
          </p:cNvSpPr>
          <p:nvPr>
            <p:ph idx="1"/>
          </p:nvPr>
        </p:nvSpPr>
        <p:spPr>
          <a:xfrm>
            <a:off x="838200" y="3630105"/>
            <a:ext cx="1956758" cy="960707"/>
          </a:xfrm>
        </p:spPr>
        <p:txBody>
          <a:bodyPr/>
          <a:lstStyle/>
          <a:p>
            <a:pPr marL="0" indent="0">
              <a:buNone/>
            </a:pPr>
            <a:r>
              <a:rPr lang="en-US" dirty="0" smtClean="0"/>
              <a:t>Events</a:t>
            </a:r>
            <a:endParaRPr lang="en-US" dirty="0"/>
          </a:p>
        </p:txBody>
      </p:sp>
      <p:pic>
        <p:nvPicPr>
          <p:cNvPr id="4" name="Picture 3"/>
          <p:cNvPicPr>
            <a:picLocks noChangeAspect="1"/>
          </p:cNvPicPr>
          <p:nvPr/>
        </p:nvPicPr>
        <p:blipFill>
          <a:blip r:embed="rId2"/>
          <a:stretch>
            <a:fillRect/>
          </a:stretch>
        </p:blipFill>
        <p:spPr>
          <a:xfrm>
            <a:off x="2399784" y="1165256"/>
            <a:ext cx="7097115" cy="2152950"/>
          </a:xfrm>
          <a:prstGeom prst="rect">
            <a:avLst/>
          </a:prstGeom>
        </p:spPr>
      </p:pic>
      <p:pic>
        <p:nvPicPr>
          <p:cNvPr id="5" name="Picture 4"/>
          <p:cNvPicPr>
            <a:picLocks noChangeAspect="1"/>
          </p:cNvPicPr>
          <p:nvPr/>
        </p:nvPicPr>
        <p:blipFill>
          <a:blip r:embed="rId3"/>
          <a:stretch>
            <a:fillRect/>
          </a:stretch>
        </p:blipFill>
        <p:spPr>
          <a:xfrm>
            <a:off x="2695100" y="3652824"/>
            <a:ext cx="6801799" cy="259116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26971909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004" t="10614" r="8412" b="14386"/>
          <a:stretch/>
        </p:blipFill>
        <p:spPr>
          <a:xfrm>
            <a:off x="733245" y="491704"/>
            <a:ext cx="10739888" cy="5486401"/>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72</a:t>
            </a:fld>
            <a:endParaRPr lang="en-US"/>
          </a:p>
        </p:txBody>
      </p:sp>
    </p:spTree>
    <p:extLst>
      <p:ext uri="{BB962C8B-B14F-4D97-AF65-F5344CB8AC3E}">
        <p14:creationId xmlns:p14="http://schemas.microsoft.com/office/powerpoint/2010/main" val="33815560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 of API and web service integration</a:t>
            </a:r>
          </a:p>
        </p:txBody>
      </p:sp>
      <p:sp>
        <p:nvSpPr>
          <p:cNvPr id="4" name="Content Placeholder 3"/>
          <p:cNvSpPr>
            <a:spLocks noGrp="1"/>
          </p:cNvSpPr>
          <p:nvPr>
            <p:ph idx="1"/>
          </p:nvPr>
        </p:nvSpPr>
        <p:spPr/>
        <p:txBody>
          <a:bodyPr numCol="1">
            <a:normAutofit/>
          </a:bodyPr>
          <a:lstStyle/>
          <a:p>
            <a:pPr>
              <a:lnSpc>
                <a:spcPct val="150000"/>
              </a:lnSpc>
            </a:pPr>
            <a:r>
              <a:rPr lang="en-US" dirty="0" smtClean="0"/>
              <a:t>Scalability</a:t>
            </a:r>
            <a:endParaRPr lang="en-US" dirty="0"/>
          </a:p>
          <a:p>
            <a:pPr>
              <a:lnSpc>
                <a:spcPct val="150000"/>
              </a:lnSpc>
            </a:pPr>
            <a:r>
              <a:rPr lang="en-US" dirty="0" smtClean="0"/>
              <a:t>Reusability</a:t>
            </a:r>
            <a:endParaRPr lang="en-US" dirty="0"/>
          </a:p>
          <a:p>
            <a:pPr>
              <a:lnSpc>
                <a:spcPct val="150000"/>
              </a:lnSpc>
            </a:pPr>
            <a:r>
              <a:rPr lang="en-US" dirty="0" smtClean="0"/>
              <a:t>Interoperability</a:t>
            </a:r>
            <a:endParaRPr lang="en-US" dirty="0"/>
          </a:p>
          <a:p>
            <a:pPr>
              <a:lnSpc>
                <a:spcPct val="150000"/>
              </a:lnSpc>
            </a:pPr>
            <a:r>
              <a:rPr lang="en-US" dirty="0" smtClean="0"/>
              <a:t>Efficiency</a:t>
            </a:r>
            <a:endParaRPr lang="en-US" dirty="0"/>
          </a:p>
          <a:p>
            <a:pPr>
              <a:lnSpc>
                <a:spcPct val="150000"/>
              </a:lnSpc>
            </a:pPr>
            <a:r>
              <a:rPr lang="en-US" dirty="0" smtClean="0"/>
              <a:t>Security</a:t>
            </a:r>
            <a:endParaRPr lang="en-US" dirty="0"/>
          </a:p>
          <a:p>
            <a:pPr>
              <a:lnSpc>
                <a:spcPct val="150000"/>
              </a:lnSpc>
            </a:pPr>
            <a:r>
              <a:rPr lang="en-US" dirty="0" smtClean="0"/>
              <a:t>Innovation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t>73</a:t>
            </a:fld>
            <a:endParaRPr lang="en-US"/>
          </a:p>
        </p:txBody>
      </p:sp>
    </p:spTree>
    <p:extLst>
      <p:ext uri="{BB962C8B-B14F-4D97-AF65-F5344CB8AC3E}">
        <p14:creationId xmlns:p14="http://schemas.microsoft.com/office/powerpoint/2010/main" val="16941860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and Web Service Security</a:t>
            </a:r>
          </a:p>
        </p:txBody>
      </p:sp>
      <p:sp>
        <p:nvSpPr>
          <p:cNvPr id="3" name="Content Placeholder 2"/>
          <p:cNvSpPr>
            <a:spLocks noGrp="1"/>
          </p:cNvSpPr>
          <p:nvPr>
            <p:ph idx="1"/>
          </p:nvPr>
        </p:nvSpPr>
        <p:spPr/>
        <p:txBody>
          <a:bodyPr>
            <a:normAutofit/>
          </a:bodyPr>
          <a:lstStyle/>
          <a:p>
            <a:r>
              <a:rPr lang="en-US" dirty="0" smtClean="0"/>
              <a:t>Authentication</a:t>
            </a:r>
            <a:endParaRPr lang="en-US" dirty="0"/>
          </a:p>
          <a:p>
            <a:r>
              <a:rPr lang="en-US" dirty="0" smtClean="0"/>
              <a:t>Authorization</a:t>
            </a:r>
          </a:p>
          <a:p>
            <a:r>
              <a:rPr lang="en-US" dirty="0" smtClean="0"/>
              <a:t>Encryption</a:t>
            </a:r>
          </a:p>
          <a:p>
            <a:r>
              <a:rPr lang="en-US" dirty="0" smtClean="0"/>
              <a:t>Rate Limiting</a:t>
            </a:r>
          </a:p>
          <a:p>
            <a:r>
              <a:rPr lang="en-US" dirty="0" smtClean="0"/>
              <a:t>Input Validation</a:t>
            </a:r>
          </a:p>
          <a:p>
            <a:r>
              <a:rPr lang="en-US" dirty="0" smtClean="0"/>
              <a:t>Monitoring </a:t>
            </a:r>
            <a:r>
              <a:rPr lang="en-US" dirty="0"/>
              <a:t>and </a:t>
            </a:r>
            <a:r>
              <a:rPr lang="en-US" dirty="0" smtClean="0"/>
              <a:t>Logging</a:t>
            </a:r>
          </a:p>
          <a:p>
            <a:r>
              <a:rPr lang="en-US" dirty="0" smtClean="0"/>
              <a:t>API Abuse</a:t>
            </a:r>
          </a:p>
          <a:p>
            <a:r>
              <a:rPr lang="en-US" dirty="0" smtClean="0"/>
              <a:t>Vulnerability Management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5393239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t>
            </a:r>
            <a:r>
              <a:rPr lang="en-US" dirty="0"/>
              <a:t>and authorization mechanisms</a:t>
            </a:r>
          </a:p>
        </p:txBody>
      </p:sp>
      <p:sp>
        <p:nvSpPr>
          <p:cNvPr id="3" name="Content Placeholder 2"/>
          <p:cNvSpPr>
            <a:spLocks noGrp="1"/>
          </p:cNvSpPr>
          <p:nvPr>
            <p:ph idx="1"/>
          </p:nvPr>
        </p:nvSpPr>
        <p:spPr/>
        <p:txBody>
          <a:bodyPr>
            <a:normAutofit/>
          </a:bodyPr>
          <a:lstStyle/>
          <a:p>
            <a:r>
              <a:rPr lang="en-US" dirty="0" smtClean="0"/>
              <a:t>OAuth</a:t>
            </a:r>
            <a:r>
              <a:rPr lang="en-US" dirty="0"/>
              <a:t>: OAuth (Open Authorization) is an authorization framework that allows users to grant third-party applications access to their resources on a resource server without sharing their credentials. </a:t>
            </a:r>
            <a:endParaRPr lang="en-US" dirty="0" smtClean="0"/>
          </a:p>
          <a:p>
            <a:pPr lvl="1"/>
            <a:r>
              <a:rPr lang="en-US" dirty="0" smtClean="0"/>
              <a:t>OAuth </a:t>
            </a:r>
            <a:r>
              <a:rPr lang="en-US" dirty="0"/>
              <a:t>uses access tokens to grant access to resources, and it allows users to grant specific permissions to third-party applications. </a:t>
            </a:r>
            <a:endParaRPr lang="en-US" dirty="0" smtClean="0"/>
          </a:p>
          <a:p>
            <a:pPr lvl="1"/>
            <a:r>
              <a:rPr lang="en-US" dirty="0" smtClean="0"/>
              <a:t>OAuth </a:t>
            </a:r>
            <a:r>
              <a:rPr lang="en-US" dirty="0"/>
              <a:t>is widely used by social media platforms, cloud services, and other web applications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9748064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t>
            </a:r>
            <a:r>
              <a:rPr lang="en-US" dirty="0"/>
              <a:t>and authorization mechanisms</a:t>
            </a:r>
          </a:p>
        </p:txBody>
      </p:sp>
      <p:sp>
        <p:nvSpPr>
          <p:cNvPr id="3" name="Content Placeholder 2"/>
          <p:cNvSpPr>
            <a:spLocks noGrp="1"/>
          </p:cNvSpPr>
          <p:nvPr>
            <p:ph idx="1"/>
          </p:nvPr>
        </p:nvSpPr>
        <p:spPr/>
        <p:txBody>
          <a:bodyPr>
            <a:normAutofit/>
          </a:bodyPr>
          <a:lstStyle/>
          <a:p>
            <a:r>
              <a:rPr lang="en-US" dirty="0" smtClean="0"/>
              <a:t>JWT</a:t>
            </a:r>
            <a:r>
              <a:rPr lang="en-US" dirty="0"/>
              <a:t>: JWT (JSON Web Token) is a compact, URL-safe means of representing claims to be transferred between two parties. </a:t>
            </a:r>
            <a:endParaRPr lang="en-US" dirty="0" smtClean="0"/>
          </a:p>
          <a:p>
            <a:pPr lvl="1"/>
            <a:r>
              <a:rPr lang="en-US" dirty="0" smtClean="0"/>
              <a:t>JWTs </a:t>
            </a:r>
            <a:r>
              <a:rPr lang="en-US" dirty="0"/>
              <a:t>are used for authentication and authorization purposes, and they are self-contained tokens that contain all the necessary information to verify a user's identity and access privileges. </a:t>
            </a:r>
            <a:endParaRPr lang="en-US" dirty="0" smtClean="0"/>
          </a:p>
          <a:p>
            <a:pPr lvl="1"/>
            <a:r>
              <a:rPr lang="en-US" dirty="0" smtClean="0"/>
              <a:t>JWTs </a:t>
            </a:r>
            <a:r>
              <a:rPr lang="en-US" dirty="0"/>
              <a:t>are widely used in modern web applications and APIs because they are lightweight, easy to implement, and can be used across different programming languages and platforms.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33140455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securing APIs and web services</a:t>
            </a:r>
          </a:p>
        </p:txBody>
      </p:sp>
      <p:sp>
        <p:nvSpPr>
          <p:cNvPr id="3" name="Content Placeholder 2"/>
          <p:cNvSpPr>
            <a:spLocks noGrp="1"/>
          </p:cNvSpPr>
          <p:nvPr>
            <p:ph idx="1"/>
          </p:nvPr>
        </p:nvSpPr>
        <p:spPr/>
        <p:txBody>
          <a:bodyPr numCol="1">
            <a:normAutofit/>
          </a:bodyPr>
          <a:lstStyle/>
          <a:p>
            <a:r>
              <a:rPr lang="en-US" dirty="0"/>
              <a:t>Use Strong Authentication and Authorization </a:t>
            </a:r>
            <a:r>
              <a:rPr lang="en-US" dirty="0" smtClean="0"/>
              <a:t>Mechanisms</a:t>
            </a:r>
            <a:endParaRPr lang="en-US" dirty="0"/>
          </a:p>
          <a:p>
            <a:r>
              <a:rPr lang="en-US" dirty="0"/>
              <a:t>Implement </a:t>
            </a:r>
            <a:r>
              <a:rPr lang="en-US" dirty="0" smtClean="0"/>
              <a:t>Encryption</a:t>
            </a:r>
            <a:endParaRPr lang="en-US" dirty="0"/>
          </a:p>
          <a:p>
            <a:r>
              <a:rPr lang="en-US" dirty="0"/>
              <a:t>Implement Input </a:t>
            </a:r>
            <a:r>
              <a:rPr lang="en-US" dirty="0" smtClean="0"/>
              <a:t>Validation</a:t>
            </a:r>
          </a:p>
          <a:p>
            <a:r>
              <a:rPr lang="en-US" dirty="0" smtClean="0"/>
              <a:t>Implement </a:t>
            </a:r>
            <a:r>
              <a:rPr lang="en-US" dirty="0"/>
              <a:t>Rate </a:t>
            </a:r>
            <a:r>
              <a:rPr lang="en-US" dirty="0" smtClean="0"/>
              <a:t>Limiting</a:t>
            </a:r>
          </a:p>
          <a:p>
            <a:r>
              <a:rPr lang="en-US" dirty="0" smtClean="0"/>
              <a:t>Implement </a:t>
            </a:r>
            <a:r>
              <a:rPr lang="en-US" dirty="0"/>
              <a:t>Monitoring and </a:t>
            </a:r>
            <a:r>
              <a:rPr lang="en-US" dirty="0" smtClean="0"/>
              <a:t>Logging</a:t>
            </a:r>
          </a:p>
          <a:p>
            <a:r>
              <a:rPr lang="en-US" dirty="0" smtClean="0"/>
              <a:t>Use </a:t>
            </a:r>
            <a:r>
              <a:rPr lang="en-US" dirty="0"/>
              <a:t>API Gateways and </a:t>
            </a:r>
            <a:r>
              <a:rPr lang="en-US" dirty="0" smtClean="0"/>
              <a:t>Proxies</a:t>
            </a:r>
            <a:endParaRPr lang="en-US" dirty="0"/>
          </a:p>
          <a:p>
            <a:r>
              <a:rPr lang="en-US" dirty="0"/>
              <a:t>Implement API Abuse </a:t>
            </a:r>
            <a:r>
              <a:rPr lang="en-US" dirty="0" smtClean="0"/>
              <a:t>Prevention</a:t>
            </a:r>
            <a:endParaRPr lang="en-US" dirty="0"/>
          </a:p>
          <a:p>
            <a:r>
              <a:rPr lang="en-US" dirty="0"/>
              <a:t>Regularly Test for </a:t>
            </a:r>
            <a:r>
              <a:rPr lang="en-US" dirty="0" smtClean="0"/>
              <a:t>Vulnerabilities</a:t>
            </a:r>
            <a:endParaRPr lang="en-US" dirty="0"/>
          </a:p>
          <a:p>
            <a:r>
              <a:rPr lang="en-US" dirty="0"/>
              <a:t>Implement Secure Development </a:t>
            </a:r>
            <a:r>
              <a:rPr lang="en-US" dirty="0" smtClean="0"/>
              <a:t>Practices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5541486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 management and documentation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29652761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 management </a:t>
            </a:r>
          </a:p>
        </p:txBody>
      </p:sp>
      <p:sp>
        <p:nvSpPr>
          <p:cNvPr id="6" name="Content Placeholder 5"/>
          <p:cNvSpPr>
            <a:spLocks noGrp="1"/>
          </p:cNvSpPr>
          <p:nvPr>
            <p:ph idx="1"/>
          </p:nvPr>
        </p:nvSpPr>
        <p:spPr/>
        <p:txBody>
          <a:bodyPr>
            <a:normAutofit/>
          </a:bodyPr>
          <a:lstStyle/>
          <a:p>
            <a:r>
              <a:rPr lang="en-US" dirty="0" smtClean="0"/>
              <a:t>API </a:t>
            </a:r>
            <a:r>
              <a:rPr lang="en-US" dirty="0"/>
              <a:t>management refers to the process of designing, deploying, and maintaining APIs. </a:t>
            </a:r>
            <a:endParaRPr lang="en-US" dirty="0" smtClean="0"/>
          </a:p>
          <a:p>
            <a:r>
              <a:rPr lang="en-US" dirty="0" smtClean="0"/>
              <a:t>API </a:t>
            </a:r>
            <a:r>
              <a:rPr lang="en-US" dirty="0"/>
              <a:t>management includes tasks such as API versioning, security, performance monitoring, and analytics.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t>79</a:t>
            </a:fld>
            <a:endParaRPr lang="en-US"/>
          </a:p>
        </p:txBody>
      </p:sp>
      <p:pic>
        <p:nvPicPr>
          <p:cNvPr id="1026" name="Picture 2" descr="What Is API Management? - NGINX"/>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26521" t="4596" r="27618" b="5093"/>
          <a:stretch/>
        </p:blipFill>
        <p:spPr bwMode="auto">
          <a:xfrm>
            <a:off x="7070757" y="2515216"/>
            <a:ext cx="3749939" cy="395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17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en-GB"/>
              <a:t>Thin-Client and Fat-Client Architectures</a:t>
            </a:r>
            <a:endParaRPr lang="en-GB" b="0"/>
          </a:p>
        </p:txBody>
      </p:sp>
      <p:sp>
        <p:nvSpPr>
          <p:cNvPr id="8196" name="Rectangle 3"/>
          <p:cNvSpPr>
            <a:spLocks noGrp="1" noChangeArrowheads="1"/>
          </p:cNvSpPr>
          <p:nvPr>
            <p:ph idx="1"/>
          </p:nvPr>
        </p:nvSpPr>
        <p:spPr/>
        <p:txBody>
          <a:bodyPr>
            <a:normAutofit/>
          </a:bodyPr>
          <a:lstStyle/>
          <a:p>
            <a:pPr eaLnBrk="1" hangingPunct="1"/>
            <a:r>
              <a:rPr lang="en-GB" sz="2400" i="1" dirty="0"/>
              <a:t>Thin-client architecture</a:t>
            </a:r>
          </a:p>
          <a:p>
            <a:pPr lvl="1" eaLnBrk="1" hangingPunct="1"/>
            <a:r>
              <a:rPr lang="en-GB" dirty="0"/>
              <a:t>All of the application processing and data management are carried out on the server.</a:t>
            </a:r>
          </a:p>
          <a:p>
            <a:pPr lvl="1" eaLnBrk="1" hangingPunct="1"/>
            <a:r>
              <a:rPr lang="en-GB" dirty="0"/>
              <a:t>The client is simply responsible for running the presentation/GUI software.</a:t>
            </a:r>
          </a:p>
          <a:p>
            <a:pPr eaLnBrk="1" hangingPunct="1"/>
            <a:r>
              <a:rPr lang="en-GB" sz="2400" i="1" dirty="0"/>
              <a:t>Fat-client (Thick-client) architecture</a:t>
            </a:r>
          </a:p>
          <a:p>
            <a:pPr lvl="1" eaLnBrk="1" hangingPunct="1"/>
            <a:r>
              <a:rPr lang="en-GB" dirty="0"/>
              <a:t>The software on the client implements the application logic and the interactions with the users.</a:t>
            </a:r>
          </a:p>
          <a:p>
            <a:pPr lvl="1" eaLnBrk="1" hangingPunct="1"/>
            <a:r>
              <a:rPr lang="en-GB" dirty="0"/>
              <a:t>The server is responsible for data management (database) only.</a:t>
            </a:r>
          </a:p>
          <a:p>
            <a:pPr lvl="1" eaLnBrk="1" hangingPunct="1"/>
            <a:r>
              <a:rPr lang="en-GB" dirty="0">
                <a:solidFill>
                  <a:srgbClr val="0033CC"/>
                </a:solidFill>
              </a:rPr>
              <a:t>Example: Many game programs, Adobe Flash and MS Silverlight support Fat Clients, HTML5 can also support Fat Clients, where intensive processing and responsiveness are required.</a:t>
            </a:r>
          </a:p>
          <a:p>
            <a:pPr eaLnBrk="1" hangingPunct="1"/>
            <a:endParaRPr lang="en-GB" sz="2400" dirty="0"/>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56EDD66-B298-4E79-BDA7-E8E672554446}" type="slidenum">
              <a:rPr lang="en-US" b="0" smtClean="0">
                <a:solidFill>
                  <a:schemeClr val="tx2"/>
                </a:solidFill>
              </a:rPr>
              <a:pPr/>
              <a:t>8</a:t>
            </a:fld>
            <a:endParaRPr lang="en-US" b="0">
              <a:solidFill>
                <a:schemeClr val="tx2"/>
              </a:solidFill>
            </a:endParaRPr>
          </a:p>
        </p:txBody>
      </p:sp>
    </p:spTree>
    <p:extLst>
      <p:ext uri="{BB962C8B-B14F-4D97-AF65-F5344CB8AC3E}">
        <p14:creationId xmlns:p14="http://schemas.microsoft.com/office/powerpoint/2010/main" val="17015154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 management </a:t>
            </a:r>
          </a:p>
        </p:txBody>
      </p:sp>
      <p:sp>
        <p:nvSpPr>
          <p:cNvPr id="6" name="Content Placeholder 5"/>
          <p:cNvSpPr>
            <a:spLocks noGrp="1"/>
          </p:cNvSpPr>
          <p:nvPr>
            <p:ph idx="1"/>
          </p:nvPr>
        </p:nvSpPr>
        <p:spPr/>
        <p:txBody>
          <a:bodyPr>
            <a:normAutofit/>
          </a:bodyPr>
          <a:lstStyle/>
          <a:p>
            <a:r>
              <a:rPr lang="en-US" dirty="0" smtClean="0"/>
              <a:t>API </a:t>
            </a:r>
            <a:r>
              <a:rPr lang="en-US" dirty="0"/>
              <a:t>management tools can help automate these tasks and provide a unified interface for managing APIs.</a:t>
            </a:r>
          </a:p>
          <a:p>
            <a:r>
              <a:rPr lang="en-US" dirty="0"/>
              <a:t>API management tools can also provide features such as API gateways, which can help manage and secure API traffic between client applications and back-end services. </a:t>
            </a:r>
            <a:endParaRPr lang="en-US" dirty="0" smtClean="0"/>
          </a:p>
          <a:p>
            <a:r>
              <a:rPr lang="en-US" dirty="0" smtClean="0"/>
              <a:t>API </a:t>
            </a:r>
            <a:r>
              <a:rPr lang="en-US" dirty="0"/>
              <a:t>management can help ensure that APIs are secure, scalable, and reliable, and can help organizations monitor and optimize API performance.</a:t>
            </a:r>
          </a:p>
        </p:txBody>
      </p:sp>
      <p:sp>
        <p:nvSpPr>
          <p:cNvPr id="4" name="Slide Number Placeholder 3"/>
          <p:cNvSpPr>
            <a:spLocks noGrp="1"/>
          </p:cNvSpPr>
          <p:nvPr>
            <p:ph type="sldNum" sz="quarter" idx="12"/>
          </p:nvPr>
        </p:nvSpPr>
        <p:spPr/>
        <p:txBody>
          <a:bodyPr/>
          <a:lstStyle/>
          <a:p>
            <a:fld id="{B8DACC02-A2BD-4578-8E03-6D891060A695}" type="slidenum">
              <a:rPr lang="en-US" smtClean="0"/>
              <a:t>80</a:t>
            </a:fld>
            <a:endParaRPr lang="en-US"/>
          </a:p>
        </p:txBody>
      </p:sp>
    </p:spTree>
    <p:extLst>
      <p:ext uri="{BB962C8B-B14F-4D97-AF65-F5344CB8AC3E}">
        <p14:creationId xmlns:p14="http://schemas.microsoft.com/office/powerpoint/2010/main" val="12767426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API Management</a:t>
            </a:r>
          </a:p>
        </p:txBody>
      </p:sp>
      <p:sp>
        <p:nvSpPr>
          <p:cNvPr id="3" name="Content Placeholder 2"/>
          <p:cNvSpPr>
            <a:spLocks noGrp="1"/>
          </p:cNvSpPr>
          <p:nvPr>
            <p:ph idx="1"/>
          </p:nvPr>
        </p:nvSpPr>
        <p:spPr/>
        <p:txBody>
          <a:bodyPr>
            <a:normAutofit/>
          </a:bodyPr>
          <a:lstStyle/>
          <a:p>
            <a:r>
              <a:rPr lang="en-US" dirty="0"/>
              <a:t>API management includes a range of key features that are essential for effective API design, deployment, and management. </a:t>
            </a:r>
            <a:endParaRPr lang="en-US" dirty="0" smtClean="0"/>
          </a:p>
          <a:p>
            <a:r>
              <a:rPr lang="en-US" dirty="0" smtClean="0"/>
              <a:t>Here </a:t>
            </a:r>
            <a:r>
              <a:rPr lang="en-US" dirty="0"/>
              <a:t>is an overview of some of the key features:</a:t>
            </a:r>
          </a:p>
          <a:p>
            <a:pPr lvl="1"/>
            <a:r>
              <a:rPr lang="en-US" b="1" dirty="0" smtClean="0"/>
              <a:t>API Gateway </a:t>
            </a:r>
            <a:r>
              <a:rPr lang="en-US" dirty="0" smtClean="0"/>
              <a:t>is </a:t>
            </a:r>
            <a:r>
              <a:rPr lang="en-US" dirty="0"/>
              <a:t>a software layer that provides a single point of entry for APIs, allowing them to be managed and secured in a centralized location. </a:t>
            </a:r>
            <a:endParaRPr lang="en-US" dirty="0" smtClean="0"/>
          </a:p>
          <a:p>
            <a:pPr lvl="1"/>
            <a:r>
              <a:rPr lang="en-US" b="1" dirty="0" smtClean="0"/>
              <a:t>Analytics </a:t>
            </a:r>
            <a:r>
              <a:rPr lang="en-US" b="1" dirty="0"/>
              <a:t>and </a:t>
            </a:r>
            <a:r>
              <a:rPr lang="en-US" b="1" dirty="0" smtClean="0"/>
              <a:t>Monitoring </a:t>
            </a:r>
            <a:r>
              <a:rPr lang="en-US" dirty="0" smtClean="0"/>
              <a:t>tools </a:t>
            </a:r>
            <a:r>
              <a:rPr lang="en-US" dirty="0"/>
              <a:t>can help organizations track API usage, performance, and other metrics. </a:t>
            </a:r>
            <a:endParaRPr lang="en-US" dirty="0" smtClean="0"/>
          </a:p>
          <a:p>
            <a:pPr lvl="1"/>
            <a:r>
              <a:rPr lang="en-US" b="1" dirty="0" smtClean="0"/>
              <a:t>Security</a:t>
            </a:r>
            <a:r>
              <a:rPr lang="en-US" dirty="0" smtClean="0"/>
              <a:t> is </a:t>
            </a:r>
            <a:r>
              <a:rPr lang="en-US" dirty="0"/>
              <a:t>critical to ensuring that APIs are protected from unauthorized access and data breaches. </a:t>
            </a:r>
            <a:endParaRPr lang="en-US" dirty="0" smtClean="0"/>
          </a:p>
          <a:p>
            <a:pPr lvl="1"/>
            <a:r>
              <a:rPr lang="en-US" b="1" dirty="0" smtClean="0"/>
              <a:t>Developer Portal </a:t>
            </a:r>
            <a:r>
              <a:rPr lang="en-US" dirty="0" smtClean="0"/>
              <a:t>is </a:t>
            </a:r>
            <a:r>
              <a:rPr lang="en-US" dirty="0"/>
              <a:t>a centralized location where developers can find documentation, support, and resources related to APIs.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7059241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API documentation</a:t>
            </a:r>
          </a:p>
        </p:txBody>
      </p:sp>
      <p:sp>
        <p:nvSpPr>
          <p:cNvPr id="3" name="Content Placeholder 2"/>
          <p:cNvSpPr>
            <a:spLocks noGrp="1"/>
          </p:cNvSpPr>
          <p:nvPr>
            <p:ph idx="1"/>
          </p:nvPr>
        </p:nvSpPr>
        <p:spPr/>
        <p:txBody>
          <a:bodyPr>
            <a:normAutofit/>
          </a:bodyPr>
          <a:lstStyle/>
          <a:p>
            <a:r>
              <a:rPr lang="en-US" dirty="0"/>
              <a:t>Effective API documentation is essential for ensuring that APIs are usable and adopted by developers. </a:t>
            </a:r>
            <a:endParaRPr lang="en-US" dirty="0" smtClean="0"/>
          </a:p>
          <a:p>
            <a:r>
              <a:rPr lang="en-US" dirty="0" smtClean="0"/>
              <a:t>Here's </a:t>
            </a:r>
            <a:r>
              <a:rPr lang="en-US" dirty="0"/>
              <a:t>an overview of some best practices for API documentation:</a:t>
            </a:r>
          </a:p>
          <a:p>
            <a:pPr lvl="1"/>
            <a:r>
              <a:rPr lang="en-US" dirty="0" smtClean="0"/>
              <a:t>Use </a:t>
            </a:r>
            <a:r>
              <a:rPr lang="en-US" dirty="0"/>
              <a:t>of clear and concise </a:t>
            </a:r>
            <a:r>
              <a:rPr lang="en-US" dirty="0" smtClean="0"/>
              <a:t>language</a:t>
            </a:r>
          </a:p>
          <a:p>
            <a:pPr lvl="1"/>
            <a:r>
              <a:rPr lang="en-US" dirty="0" smtClean="0"/>
              <a:t>Provision </a:t>
            </a:r>
            <a:r>
              <a:rPr lang="en-US" dirty="0"/>
              <a:t>of examples and use </a:t>
            </a:r>
            <a:r>
              <a:rPr lang="en-US" dirty="0" smtClean="0"/>
              <a:t>cases</a:t>
            </a:r>
          </a:p>
          <a:p>
            <a:pPr lvl="1"/>
            <a:r>
              <a:rPr lang="en-US" dirty="0" smtClean="0"/>
              <a:t>Use </a:t>
            </a:r>
            <a:r>
              <a:rPr lang="en-US" dirty="0"/>
              <a:t>of consistent </a:t>
            </a:r>
            <a:r>
              <a:rPr lang="en-US" dirty="0" smtClean="0"/>
              <a:t>formatting</a:t>
            </a:r>
            <a:endParaRPr lang="en-US" dirty="0"/>
          </a:p>
          <a:p>
            <a:r>
              <a:rPr lang="en-US" dirty="0" smtClean="0"/>
              <a:t>By </a:t>
            </a:r>
            <a:r>
              <a:rPr lang="en-US" dirty="0"/>
              <a:t>following these best practices, organizations can improve the usability and adoption of their APIs in several ways:</a:t>
            </a:r>
          </a:p>
          <a:p>
            <a:pPr lvl="1"/>
            <a:r>
              <a:rPr lang="en-US" dirty="0" smtClean="0"/>
              <a:t>Improved understanding</a:t>
            </a:r>
            <a:endParaRPr lang="en-US" dirty="0"/>
          </a:p>
          <a:p>
            <a:pPr lvl="1"/>
            <a:r>
              <a:rPr lang="en-US" dirty="0" smtClean="0"/>
              <a:t>Faster development</a:t>
            </a:r>
            <a:endParaRPr lang="en-US" dirty="0"/>
          </a:p>
          <a:p>
            <a:pPr lvl="1"/>
            <a:r>
              <a:rPr lang="en-US" dirty="0" smtClean="0"/>
              <a:t>Increased adoption</a:t>
            </a:r>
            <a:endParaRPr lang="en-US" dirty="0"/>
          </a:p>
          <a:p>
            <a:pPr lvl="1"/>
            <a:r>
              <a:rPr lang="en-US" dirty="0" smtClean="0"/>
              <a:t>Better </a:t>
            </a:r>
            <a:r>
              <a:rPr lang="en-US" dirty="0"/>
              <a:t>user </a:t>
            </a:r>
            <a:r>
              <a:rPr lang="en-US" dirty="0" smtClean="0"/>
              <a:t>experience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98897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Documentation</a:t>
            </a:r>
          </a:p>
        </p:txBody>
      </p:sp>
      <p:sp>
        <p:nvSpPr>
          <p:cNvPr id="3" name="Content Placeholder 2"/>
          <p:cNvSpPr>
            <a:spLocks noGrp="1"/>
          </p:cNvSpPr>
          <p:nvPr>
            <p:ph idx="1"/>
          </p:nvPr>
        </p:nvSpPr>
        <p:spPr/>
        <p:txBody>
          <a:bodyPr>
            <a:normAutofit/>
          </a:bodyPr>
          <a:lstStyle/>
          <a:p>
            <a:r>
              <a:rPr lang="en-US" dirty="0" smtClean="0"/>
              <a:t>API </a:t>
            </a:r>
            <a:r>
              <a:rPr lang="en-US" dirty="0"/>
              <a:t>documentation refers to the process of creating and maintaining documentation for APIs. API documentation can include information such as API endpoints, parameters, data formats, and authentication requirements. </a:t>
            </a:r>
            <a:endParaRPr lang="en-US" dirty="0" smtClean="0"/>
          </a:p>
          <a:p>
            <a:r>
              <a:rPr lang="en-US" dirty="0" smtClean="0"/>
              <a:t>API </a:t>
            </a:r>
            <a:r>
              <a:rPr lang="en-US" dirty="0"/>
              <a:t>documentation can help developers understand how to use an API and can help ensure that APIs are used correctly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6838934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Documentation</a:t>
            </a:r>
          </a:p>
        </p:txBody>
      </p:sp>
      <p:sp>
        <p:nvSpPr>
          <p:cNvPr id="3" name="Content Placeholder 2"/>
          <p:cNvSpPr>
            <a:spLocks noGrp="1"/>
          </p:cNvSpPr>
          <p:nvPr>
            <p:ph idx="1"/>
          </p:nvPr>
        </p:nvSpPr>
        <p:spPr/>
        <p:txBody>
          <a:bodyPr>
            <a:normAutofit/>
          </a:bodyPr>
          <a:lstStyle/>
          <a:p>
            <a:r>
              <a:rPr lang="en-US" dirty="0" smtClean="0"/>
              <a:t>API </a:t>
            </a:r>
            <a:r>
              <a:rPr lang="en-US" dirty="0"/>
              <a:t>documentation should be clear, concise, and up-to-date. It should provide examples of how to use the API and should include information on error handling and troubleshooting. </a:t>
            </a:r>
            <a:endParaRPr lang="en-US" dirty="0" smtClean="0"/>
          </a:p>
          <a:p>
            <a:r>
              <a:rPr lang="en-US" dirty="0" smtClean="0"/>
              <a:t>API </a:t>
            </a:r>
            <a:r>
              <a:rPr lang="en-US" dirty="0"/>
              <a:t>documentation can be provided in a variety of formats, such as HTML, PDF, or Markdown, and can be generated automatically using tools such as Swagger or </a:t>
            </a:r>
            <a:r>
              <a:rPr lang="en-US" dirty="0" err="1"/>
              <a:t>OpenAPI</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1239137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t>
            </a:r>
            <a:r>
              <a:rPr lang="en-US" dirty="0"/>
              <a:t>documentation tools</a:t>
            </a:r>
          </a:p>
        </p:txBody>
      </p:sp>
      <p:sp>
        <p:nvSpPr>
          <p:cNvPr id="3" name="Content Placeholder 2"/>
          <p:cNvSpPr>
            <a:spLocks noGrp="1"/>
          </p:cNvSpPr>
          <p:nvPr>
            <p:ph idx="1"/>
          </p:nvPr>
        </p:nvSpPr>
        <p:spPr/>
        <p:txBody>
          <a:bodyPr>
            <a:normAutofit fontScale="92500" lnSpcReduction="10000"/>
          </a:bodyPr>
          <a:lstStyle/>
          <a:p>
            <a:r>
              <a:rPr lang="en-US" dirty="0"/>
              <a:t>Swagger / </a:t>
            </a:r>
            <a:r>
              <a:rPr lang="en-US" dirty="0" err="1" smtClean="0"/>
              <a:t>OpenAPI</a:t>
            </a:r>
            <a:endParaRPr lang="en-US" dirty="0" smtClean="0"/>
          </a:p>
          <a:p>
            <a:pPr lvl="1"/>
            <a:r>
              <a:rPr lang="en-US" dirty="0" smtClean="0"/>
              <a:t>An </a:t>
            </a:r>
            <a:r>
              <a:rPr lang="en-US" dirty="0"/>
              <a:t>open standard for describing RESTful APIs. </a:t>
            </a:r>
            <a:endParaRPr lang="en-US" dirty="0" smtClean="0"/>
          </a:p>
          <a:p>
            <a:pPr lvl="1"/>
            <a:r>
              <a:rPr lang="en-US" dirty="0" smtClean="0"/>
              <a:t>It </a:t>
            </a:r>
            <a:r>
              <a:rPr lang="en-US" dirty="0"/>
              <a:t>provides a specification for describing the structure and functionality of APIs, which can be used to generate documentation, code, and other artifacts. </a:t>
            </a:r>
            <a:endParaRPr lang="en-US" dirty="0" smtClean="0"/>
          </a:p>
          <a:p>
            <a:pPr lvl="1"/>
            <a:r>
              <a:rPr lang="en-US" dirty="0" smtClean="0"/>
              <a:t>Swagger </a:t>
            </a:r>
            <a:r>
              <a:rPr lang="en-US" dirty="0"/>
              <a:t>/ </a:t>
            </a:r>
            <a:r>
              <a:rPr lang="en-US" dirty="0" err="1"/>
              <a:t>OpenAPI</a:t>
            </a:r>
            <a:r>
              <a:rPr lang="en-US" dirty="0"/>
              <a:t> tools can help automate the documentation process, increase consistency, and improve accuracy by generating documentation directly from the API specification. </a:t>
            </a:r>
            <a:endParaRPr lang="en-US" dirty="0" smtClean="0"/>
          </a:p>
          <a:p>
            <a:pPr lvl="1"/>
            <a:r>
              <a:rPr lang="en-US" dirty="0" smtClean="0"/>
              <a:t>Swagger </a:t>
            </a:r>
            <a:r>
              <a:rPr lang="en-US" dirty="0"/>
              <a:t>/ </a:t>
            </a:r>
            <a:r>
              <a:rPr lang="en-US" dirty="0" err="1"/>
              <a:t>OpenAPI</a:t>
            </a:r>
            <a:r>
              <a:rPr lang="en-US" dirty="0"/>
              <a:t> tools are widely used and have a large community of users and contributors.</a:t>
            </a:r>
          </a:p>
          <a:p>
            <a:r>
              <a:rPr lang="en-US" dirty="0"/>
              <a:t>Pros:</a:t>
            </a:r>
          </a:p>
          <a:p>
            <a:pPr lvl="1"/>
            <a:r>
              <a:rPr lang="en-US" dirty="0" smtClean="0"/>
              <a:t>Large </a:t>
            </a:r>
            <a:r>
              <a:rPr lang="en-US" dirty="0"/>
              <a:t>community support</a:t>
            </a:r>
          </a:p>
          <a:p>
            <a:pPr lvl="1"/>
            <a:r>
              <a:rPr lang="en-US" dirty="0"/>
              <a:t>Open standard with wide adoption</a:t>
            </a:r>
          </a:p>
          <a:p>
            <a:pPr lvl="1"/>
            <a:r>
              <a:rPr lang="en-US" dirty="0"/>
              <a:t>Supports a range of programming languages and frameworks</a:t>
            </a:r>
          </a:p>
          <a:p>
            <a:r>
              <a:rPr lang="en-US" dirty="0"/>
              <a:t>Cons:</a:t>
            </a:r>
          </a:p>
          <a:p>
            <a:pPr lvl="1"/>
            <a:r>
              <a:rPr lang="en-US" dirty="0" smtClean="0"/>
              <a:t>Can </a:t>
            </a:r>
            <a:r>
              <a:rPr lang="en-US" dirty="0"/>
              <a:t>be complex to set up and configure</a:t>
            </a:r>
          </a:p>
          <a:p>
            <a:pPr lvl="1"/>
            <a:r>
              <a:rPr lang="en-US" dirty="0"/>
              <a:t>Limited support for non-RESTful APIs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pic>
        <p:nvPicPr>
          <p:cNvPr id="2050" name="Picture 2" descr="How to Generate an OpenAPI Description for an API"/>
          <p:cNvPicPr>
            <a:picLocks noChangeAspect="1" noChangeArrowheads="1"/>
          </p:cNvPicPr>
          <p:nvPr/>
        </p:nvPicPr>
        <p:blipFill rotWithShape="1">
          <a:blip r:embed="rId2">
            <a:extLst>
              <a:ext uri="{28A0092B-C50C-407E-A947-70E740481C1C}">
                <a14:useLocalDpi xmlns:a14="http://schemas.microsoft.com/office/drawing/2010/main" val="0"/>
              </a:ext>
            </a:extLst>
          </a:blip>
          <a:srcRect l="8485" t="12838" r="9070" b="9218"/>
          <a:stretch/>
        </p:blipFill>
        <p:spPr bwMode="auto">
          <a:xfrm>
            <a:off x="8738499" y="3879411"/>
            <a:ext cx="2999146" cy="223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0658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t>
            </a:r>
            <a:r>
              <a:rPr lang="en-US" dirty="0"/>
              <a:t>documentation tools</a:t>
            </a:r>
          </a:p>
        </p:txBody>
      </p:sp>
      <p:sp>
        <p:nvSpPr>
          <p:cNvPr id="3" name="Content Placeholder 2"/>
          <p:cNvSpPr>
            <a:spLocks noGrp="1"/>
          </p:cNvSpPr>
          <p:nvPr>
            <p:ph idx="1"/>
          </p:nvPr>
        </p:nvSpPr>
        <p:spPr/>
        <p:txBody>
          <a:bodyPr>
            <a:normAutofit fontScale="92500" lnSpcReduction="10000"/>
          </a:bodyPr>
          <a:lstStyle/>
          <a:p>
            <a:r>
              <a:rPr lang="en-US" dirty="0" smtClean="0"/>
              <a:t>RAML</a:t>
            </a:r>
          </a:p>
          <a:p>
            <a:pPr lvl="1"/>
            <a:r>
              <a:rPr lang="en-US" dirty="0" smtClean="0"/>
              <a:t>(RESTful </a:t>
            </a:r>
            <a:r>
              <a:rPr lang="en-US" dirty="0"/>
              <a:t>API Modeling Language) is a YAML-based language for describing RESTful APIs. </a:t>
            </a:r>
            <a:endParaRPr lang="en-US" dirty="0" smtClean="0"/>
          </a:p>
          <a:p>
            <a:pPr lvl="1"/>
            <a:r>
              <a:rPr lang="en-US" dirty="0" smtClean="0"/>
              <a:t>It </a:t>
            </a:r>
            <a:r>
              <a:rPr lang="en-US" dirty="0"/>
              <a:t>provides a simple and intuitive syntax for describing API resources, parameters, and responses. </a:t>
            </a:r>
            <a:endParaRPr lang="en-US" dirty="0" smtClean="0"/>
          </a:p>
          <a:p>
            <a:pPr lvl="1"/>
            <a:r>
              <a:rPr lang="en-US" dirty="0" smtClean="0"/>
              <a:t>RAML </a:t>
            </a:r>
            <a:r>
              <a:rPr lang="en-US" dirty="0"/>
              <a:t>tools can help automate the documentation process, increase consistency, and improve accuracy by generating documentation directly from the RAML specification.</a:t>
            </a:r>
          </a:p>
          <a:p>
            <a:endParaRPr lang="en-US" dirty="0" smtClean="0"/>
          </a:p>
          <a:p>
            <a:r>
              <a:rPr lang="en-US" dirty="0" smtClean="0"/>
              <a:t>Pros</a:t>
            </a:r>
            <a:r>
              <a:rPr lang="en-US" dirty="0"/>
              <a:t>:</a:t>
            </a:r>
          </a:p>
          <a:p>
            <a:pPr lvl="1"/>
            <a:r>
              <a:rPr lang="en-US" dirty="0" smtClean="0"/>
              <a:t>Simple </a:t>
            </a:r>
            <a:r>
              <a:rPr lang="en-US" dirty="0"/>
              <a:t>and intuitive syntax</a:t>
            </a:r>
          </a:p>
          <a:p>
            <a:pPr lvl="1"/>
            <a:r>
              <a:rPr lang="en-US" dirty="0"/>
              <a:t>Supports a range of programming languages and frameworks</a:t>
            </a:r>
          </a:p>
          <a:p>
            <a:pPr lvl="1"/>
            <a:r>
              <a:rPr lang="en-US" dirty="0"/>
              <a:t>Built-in support for API mocking and testing</a:t>
            </a:r>
          </a:p>
          <a:p>
            <a:endParaRPr lang="en-US" dirty="0" smtClean="0"/>
          </a:p>
          <a:p>
            <a:r>
              <a:rPr lang="en-US" dirty="0" smtClean="0"/>
              <a:t>Cons</a:t>
            </a:r>
            <a:r>
              <a:rPr lang="en-US" dirty="0"/>
              <a:t>:</a:t>
            </a:r>
          </a:p>
          <a:p>
            <a:pPr lvl="1"/>
            <a:r>
              <a:rPr lang="en-US" dirty="0" smtClean="0"/>
              <a:t>Smaller </a:t>
            </a:r>
            <a:r>
              <a:rPr lang="en-US" dirty="0"/>
              <a:t>community compared to other tools</a:t>
            </a:r>
          </a:p>
          <a:p>
            <a:pPr lvl="1"/>
            <a:r>
              <a:rPr lang="en-US" dirty="0"/>
              <a:t>Limited support for non-RESTful APIs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6032" y="4905280"/>
            <a:ext cx="1200150" cy="342900"/>
          </a:xfrm>
          <a:prstGeom prst="rect">
            <a:avLst/>
          </a:prstGeom>
        </p:spPr>
      </p:pic>
    </p:spTree>
    <p:extLst>
      <p:ext uri="{BB962C8B-B14F-4D97-AF65-F5344CB8AC3E}">
        <p14:creationId xmlns:p14="http://schemas.microsoft.com/office/powerpoint/2010/main" val="37867157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t>
            </a:r>
            <a:r>
              <a:rPr lang="en-US" dirty="0"/>
              <a:t>documentation tools</a:t>
            </a:r>
          </a:p>
        </p:txBody>
      </p:sp>
      <p:sp>
        <p:nvSpPr>
          <p:cNvPr id="3" name="Content Placeholder 2"/>
          <p:cNvSpPr>
            <a:spLocks noGrp="1"/>
          </p:cNvSpPr>
          <p:nvPr>
            <p:ph idx="1"/>
          </p:nvPr>
        </p:nvSpPr>
        <p:spPr/>
        <p:txBody>
          <a:bodyPr>
            <a:normAutofit fontScale="92500" lnSpcReduction="10000"/>
          </a:bodyPr>
          <a:lstStyle/>
          <a:p>
            <a:r>
              <a:rPr lang="en-US" dirty="0"/>
              <a:t>API </a:t>
            </a:r>
            <a:r>
              <a:rPr lang="en-US" dirty="0" smtClean="0"/>
              <a:t>Blueprint</a:t>
            </a:r>
          </a:p>
          <a:p>
            <a:pPr lvl="1"/>
            <a:r>
              <a:rPr lang="en-US" dirty="0" smtClean="0"/>
              <a:t>a </a:t>
            </a:r>
            <a:r>
              <a:rPr lang="en-US" dirty="0"/>
              <a:t>markup language for </a:t>
            </a:r>
            <a:r>
              <a:rPr lang="en-US" dirty="0" smtClean="0"/>
              <a:t>describing RESTful </a:t>
            </a:r>
            <a:r>
              <a:rPr lang="en-US" dirty="0"/>
              <a:t>APIs. </a:t>
            </a:r>
            <a:endParaRPr lang="en-US" dirty="0" smtClean="0"/>
          </a:p>
          <a:p>
            <a:pPr lvl="1"/>
            <a:r>
              <a:rPr lang="en-US" dirty="0" smtClean="0"/>
              <a:t>It </a:t>
            </a:r>
            <a:r>
              <a:rPr lang="en-US" dirty="0"/>
              <a:t>provides a simple and human-readable syntax for describing API resources, parameters, and responses. </a:t>
            </a:r>
            <a:endParaRPr lang="en-US" dirty="0" smtClean="0"/>
          </a:p>
          <a:p>
            <a:pPr lvl="1"/>
            <a:r>
              <a:rPr lang="en-US" dirty="0" smtClean="0"/>
              <a:t>API </a:t>
            </a:r>
            <a:r>
              <a:rPr lang="en-US" dirty="0"/>
              <a:t>Blueprint tools can help automate the documentation process, increase consistency, and improve accuracy by generating documentation directly from the API Blueprint specification</a:t>
            </a:r>
            <a:r>
              <a:rPr lang="en-US" dirty="0" smtClean="0"/>
              <a:t>.</a:t>
            </a:r>
          </a:p>
          <a:p>
            <a:pPr lvl="1"/>
            <a:endParaRPr lang="en-US" dirty="0"/>
          </a:p>
          <a:p>
            <a:r>
              <a:rPr lang="en-US" dirty="0"/>
              <a:t>Pros:</a:t>
            </a:r>
          </a:p>
          <a:p>
            <a:pPr lvl="1"/>
            <a:r>
              <a:rPr lang="en-US" dirty="0" smtClean="0"/>
              <a:t>Simple </a:t>
            </a:r>
            <a:r>
              <a:rPr lang="en-US" dirty="0"/>
              <a:t>and easy-to-understand syntax</a:t>
            </a:r>
          </a:p>
          <a:p>
            <a:pPr lvl="1"/>
            <a:r>
              <a:rPr lang="en-US" dirty="0"/>
              <a:t>Supports a range of programming languages and frameworks</a:t>
            </a:r>
          </a:p>
          <a:p>
            <a:pPr lvl="1"/>
            <a:r>
              <a:rPr lang="en-US" dirty="0"/>
              <a:t>Built-in support for API mocking and </a:t>
            </a:r>
            <a:r>
              <a:rPr lang="en-US" dirty="0" smtClean="0"/>
              <a:t>testing</a:t>
            </a:r>
          </a:p>
          <a:p>
            <a:pPr lvl="1"/>
            <a:endParaRPr lang="en-US" dirty="0"/>
          </a:p>
          <a:p>
            <a:r>
              <a:rPr lang="en-US" dirty="0"/>
              <a:t>Cons:</a:t>
            </a:r>
          </a:p>
          <a:p>
            <a:pPr lvl="1"/>
            <a:r>
              <a:rPr lang="en-US" dirty="0" smtClean="0"/>
              <a:t>Smaller </a:t>
            </a:r>
            <a:r>
              <a:rPr lang="en-US" dirty="0"/>
              <a:t>community compared to other tools</a:t>
            </a:r>
          </a:p>
          <a:p>
            <a:pPr lvl="1"/>
            <a:r>
              <a:rPr lang="en-US" dirty="0"/>
              <a:t>Limited support for non-RESTful APIs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pic>
        <p:nvPicPr>
          <p:cNvPr id="4098" name="Picture 2" descr="API Blueprint tutorial | Apiary 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345" y="3250591"/>
            <a:ext cx="2750587" cy="245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29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Traditional Three-Tier Architecture</a:t>
            </a:r>
            <a:endParaRPr lang="en-GB"/>
          </a:p>
        </p:txBody>
      </p:sp>
      <p:sp>
        <p:nvSpPr>
          <p:cNvPr id="9220" name="Rectangle 3"/>
          <p:cNvSpPr>
            <a:spLocks noGrp="1" noChangeArrowheads="1"/>
          </p:cNvSpPr>
          <p:nvPr>
            <p:ph idx="1"/>
          </p:nvPr>
        </p:nvSpPr>
        <p:spPr>
          <a:xfrm>
            <a:off x="588475" y="1213164"/>
            <a:ext cx="7786597" cy="4963799"/>
          </a:xfrm>
        </p:spPr>
        <p:txBody>
          <a:bodyPr/>
          <a:lstStyle/>
          <a:p>
            <a:pPr eaLnBrk="1" hangingPunct="1"/>
            <a:r>
              <a:rPr lang="en-GB" dirty="0"/>
              <a:t>Each layer may execute on a separate processor;</a:t>
            </a:r>
          </a:p>
          <a:p>
            <a:pPr eaLnBrk="1" hangingPunct="1"/>
            <a:r>
              <a:rPr lang="en-GB" dirty="0"/>
              <a:t>A more balanced approach, which allows for better performance than a thin-client approach and is simpler to manage than a fat-client approach;</a:t>
            </a:r>
          </a:p>
          <a:p>
            <a:pPr eaLnBrk="1" hangingPunct="1"/>
            <a:r>
              <a:rPr lang="en-GB" dirty="0"/>
              <a:t>A more scalable architecture - as demands increase, extra servers can be added.</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1ABD347-3BA2-43B1-8935-B3736E5BC362}" type="slidenum">
              <a:rPr lang="en-US" b="0" smtClean="0">
                <a:solidFill>
                  <a:schemeClr val="tx2"/>
                </a:solidFill>
                <a:latin typeface="Candara" panose="020E0502030303020204" pitchFamily="34" charset="0"/>
              </a:rPr>
              <a:pPr/>
              <a:t>9</a:t>
            </a:fld>
            <a:endParaRPr lang="en-US" b="0">
              <a:solidFill>
                <a:schemeClr val="tx2"/>
              </a:solidFill>
              <a:latin typeface="Candara" panose="020E0502030303020204" pitchFamily="34" charset="0"/>
            </a:endParaRPr>
          </a:p>
        </p:txBody>
      </p:sp>
      <p:grpSp>
        <p:nvGrpSpPr>
          <p:cNvPr id="9221" name="Group 4"/>
          <p:cNvGrpSpPr>
            <a:grpSpLocks/>
          </p:cNvGrpSpPr>
          <p:nvPr/>
        </p:nvGrpSpPr>
        <p:grpSpPr bwMode="auto">
          <a:xfrm>
            <a:off x="8631383" y="1828800"/>
            <a:ext cx="2057400" cy="3200400"/>
            <a:chOff x="1728" y="1152"/>
            <a:chExt cx="2064" cy="2016"/>
          </a:xfrm>
        </p:grpSpPr>
        <p:sp>
          <p:nvSpPr>
            <p:cNvPr id="9222" name="Rectangle 5"/>
            <p:cNvSpPr>
              <a:spLocks noChangeArrowheads="1"/>
            </p:cNvSpPr>
            <p:nvPr/>
          </p:nvSpPr>
          <p:spPr bwMode="auto">
            <a:xfrm>
              <a:off x="1728" y="1152"/>
              <a:ext cx="2064" cy="384"/>
            </a:xfrm>
            <a:prstGeom prst="rec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Presentation </a:t>
              </a:r>
            </a:p>
            <a:p>
              <a:pPr algn="ctr"/>
              <a:r>
                <a:rPr lang="en-US">
                  <a:latin typeface="Candara" panose="020E0502030303020204" pitchFamily="34" charset="0"/>
                </a:rPr>
                <a:t>Layer (GUI)</a:t>
              </a:r>
              <a:endParaRPr lang="en-GB">
                <a:latin typeface="Candara" panose="020E0502030303020204" pitchFamily="34" charset="0"/>
              </a:endParaRPr>
            </a:p>
          </p:txBody>
        </p:sp>
        <p:sp>
          <p:nvSpPr>
            <p:cNvPr id="9223" name="Rectangle 6"/>
            <p:cNvSpPr>
              <a:spLocks noChangeArrowheads="1"/>
            </p:cNvSpPr>
            <p:nvPr/>
          </p:nvSpPr>
          <p:spPr bwMode="auto">
            <a:xfrm>
              <a:off x="1728" y="1968"/>
              <a:ext cx="2064" cy="384"/>
            </a:xfrm>
            <a:prstGeom prst="rect">
              <a:avLst/>
            </a:prstGeom>
            <a:solidFill>
              <a:srgbClr val="FFFFCC"/>
            </a:solidFill>
            <a:ln w="9525">
              <a:solidFill>
                <a:schemeClr val="tx1"/>
              </a:solidFill>
              <a:miter lim="800000"/>
              <a:headEnd/>
              <a:tailEnd/>
            </a:ln>
          </p:spPr>
          <p:txBody>
            <a:bodyPr wrap="none" anchor="ctr"/>
            <a:lstStyle/>
            <a:p>
              <a:pPr algn="ctr"/>
              <a:r>
                <a:rPr lang="en-US" dirty="0">
                  <a:latin typeface="Candara" panose="020E0502030303020204" pitchFamily="34" charset="0"/>
                </a:rPr>
                <a:t>Application </a:t>
              </a:r>
            </a:p>
            <a:p>
              <a:pPr algn="ctr"/>
              <a:r>
                <a:rPr lang="en-US" dirty="0">
                  <a:latin typeface="Candara" panose="020E0502030303020204" pitchFamily="34" charset="0"/>
                </a:rPr>
                <a:t>Processing Layer</a:t>
              </a:r>
              <a:endParaRPr lang="en-GB" dirty="0">
                <a:latin typeface="Candara" panose="020E0502030303020204" pitchFamily="34" charset="0"/>
              </a:endParaRPr>
            </a:p>
          </p:txBody>
        </p:sp>
        <p:sp>
          <p:nvSpPr>
            <p:cNvPr id="9224" name="Rectangle 7"/>
            <p:cNvSpPr>
              <a:spLocks noChangeArrowheads="1"/>
            </p:cNvSpPr>
            <p:nvPr/>
          </p:nvSpPr>
          <p:spPr bwMode="auto">
            <a:xfrm>
              <a:off x="1728" y="2784"/>
              <a:ext cx="2064" cy="384"/>
            </a:xfrm>
            <a:prstGeom prst="rect">
              <a:avLst/>
            </a:prstGeom>
            <a:solidFill>
              <a:srgbClr val="FFFFCC"/>
            </a:solidFill>
            <a:ln w="9525">
              <a:solidFill>
                <a:schemeClr val="tx1"/>
              </a:solidFill>
              <a:miter lim="800000"/>
              <a:headEnd/>
              <a:tailEnd/>
            </a:ln>
          </p:spPr>
          <p:txBody>
            <a:bodyPr wrap="none" anchor="ctr"/>
            <a:lstStyle/>
            <a:p>
              <a:pPr algn="ctr"/>
              <a:r>
                <a:rPr lang="en-US">
                  <a:latin typeface="Candara" panose="020E0502030303020204" pitchFamily="34" charset="0"/>
                </a:rPr>
                <a:t>Data Management </a:t>
              </a:r>
            </a:p>
            <a:p>
              <a:pPr algn="ctr"/>
              <a:r>
                <a:rPr lang="en-US">
                  <a:latin typeface="Candara" panose="020E0502030303020204" pitchFamily="34" charset="0"/>
                </a:rPr>
                <a:t>Layer</a:t>
              </a:r>
              <a:endParaRPr lang="en-GB">
                <a:latin typeface="Candara" panose="020E0502030303020204" pitchFamily="34" charset="0"/>
              </a:endParaRPr>
            </a:p>
          </p:txBody>
        </p:sp>
        <p:cxnSp>
          <p:nvCxnSpPr>
            <p:cNvPr id="9225" name="AutoShape 8"/>
            <p:cNvCxnSpPr>
              <a:cxnSpLocks noChangeShapeType="1"/>
              <a:stCxn id="9222" idx="2"/>
              <a:endCxn id="9223" idx="0"/>
            </p:cNvCxnSpPr>
            <p:nvPr/>
          </p:nvCxnSpPr>
          <p:spPr bwMode="auto">
            <a:xfrm>
              <a:off x="2760" y="1536"/>
              <a:ext cx="0" cy="432"/>
            </a:xfrm>
            <a:prstGeom prst="straightConnector1">
              <a:avLst/>
            </a:prstGeom>
            <a:noFill/>
            <a:ln w="381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9226" name="AutoShape 9"/>
            <p:cNvCxnSpPr>
              <a:cxnSpLocks noChangeShapeType="1"/>
              <a:stCxn id="9223" idx="2"/>
              <a:endCxn id="9224" idx="0"/>
            </p:cNvCxnSpPr>
            <p:nvPr/>
          </p:nvCxnSpPr>
          <p:spPr bwMode="auto">
            <a:xfrm>
              <a:off x="2760" y="2352"/>
              <a:ext cx="0" cy="432"/>
            </a:xfrm>
            <a:prstGeom prst="straightConnector1">
              <a:avLst/>
            </a:prstGeom>
            <a:noFill/>
            <a:ln w="381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514743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5699</Words>
  <Application>Microsoft Office PowerPoint</Application>
  <PresentationFormat>Widescreen</PresentationFormat>
  <Paragraphs>894</Paragraphs>
  <Slides>87</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宋体</vt:lpstr>
      <vt:lpstr>Arial</vt:lpstr>
      <vt:lpstr>Calibri</vt:lpstr>
      <vt:lpstr>Calibri Light</vt:lpstr>
      <vt:lpstr>Candara</vt:lpstr>
      <vt:lpstr>PMingLiU</vt:lpstr>
      <vt:lpstr>Times New Roman</vt:lpstr>
      <vt:lpstr>Wingdings</vt:lpstr>
      <vt:lpstr>Office Theme</vt:lpstr>
      <vt:lpstr>Service-Oriented Architecture (SOA) and APIs</vt:lpstr>
      <vt:lpstr>Outline</vt:lpstr>
      <vt:lpstr>Service-Oriented Architecture (SOA)</vt:lpstr>
      <vt:lpstr>PowerPoint Presentation</vt:lpstr>
      <vt:lpstr>PowerPoint Presentation</vt:lpstr>
      <vt:lpstr>Client-Server (Two-Tier) Architectures</vt:lpstr>
      <vt:lpstr>Client-Server Systems and their Federation</vt:lpstr>
      <vt:lpstr>Thin-Client and Fat-Client Architectures</vt:lpstr>
      <vt:lpstr>Traditional Three-Tier Architecture</vt:lpstr>
      <vt:lpstr>Example: A 3-Tier Internet Banking System</vt:lpstr>
      <vt:lpstr>Four-Tier Architecture with a Service Layer</vt:lpstr>
      <vt:lpstr>Four-Tier Architecture: Java EE Application Source: Java Enterprise Edition</vt:lpstr>
      <vt:lpstr>Java EE Application (not strictly tiered)</vt:lpstr>
      <vt:lpstr>Service-Oriented Architecture (SOA)</vt:lpstr>
      <vt:lpstr>PowerPoint Presentation</vt:lpstr>
      <vt:lpstr>Services-oriented Architecture</vt:lpstr>
      <vt:lpstr>SOA development issues</vt:lpstr>
      <vt:lpstr>PowerPoint Presentation</vt:lpstr>
      <vt:lpstr>PowerPoint Presentation</vt:lpstr>
      <vt:lpstr>PowerPoint Presentation</vt:lpstr>
      <vt:lpstr>Web Services in Web Applications</vt:lpstr>
      <vt:lpstr>Definitions and Terminologies</vt:lpstr>
      <vt:lpstr>Definitions and Terminologies (contd.)</vt:lpstr>
      <vt:lpstr>Definitions and Terminologies (contd.)</vt:lpstr>
      <vt:lpstr>OO Development versus SO Development </vt:lpstr>
      <vt:lpstr>Component-Based Development</vt:lpstr>
      <vt:lpstr>Component-Based Software Development</vt:lpstr>
      <vt:lpstr>Service-Oriented Software Development</vt:lpstr>
      <vt:lpstr>Principles of SOA</vt:lpstr>
      <vt:lpstr>Principles of SOA</vt:lpstr>
      <vt:lpstr>Principles of SOA</vt:lpstr>
      <vt:lpstr>Principles of SOA</vt:lpstr>
      <vt:lpstr>Principles of SOA</vt:lpstr>
      <vt:lpstr>Principles of SOA</vt:lpstr>
      <vt:lpstr>Components of SOA</vt:lpstr>
      <vt:lpstr>Components of SOA</vt:lpstr>
      <vt:lpstr>Components of SOA</vt:lpstr>
      <vt:lpstr>Components of SOA</vt:lpstr>
      <vt:lpstr>APIs and web services</vt:lpstr>
      <vt:lpstr>Introduction</vt:lpstr>
      <vt:lpstr>What is API?</vt:lpstr>
      <vt:lpstr>Introduction</vt:lpstr>
      <vt:lpstr>API Fundamentals</vt:lpstr>
      <vt:lpstr>Application Programming Interfaces (APIs)</vt:lpstr>
      <vt:lpstr>REST</vt:lpstr>
      <vt:lpstr>RESTful Web Service</vt:lpstr>
      <vt:lpstr>REST API example</vt:lpstr>
      <vt:lpstr>SOAP</vt:lpstr>
      <vt:lpstr>SOAP Web Service</vt:lpstr>
      <vt:lpstr>RESTful and SOAP services</vt:lpstr>
      <vt:lpstr>GraphQL</vt:lpstr>
      <vt:lpstr>API endpoints and methods</vt:lpstr>
      <vt:lpstr>API endpoints and methods</vt:lpstr>
      <vt:lpstr>Web Service Fundamentals</vt:lpstr>
      <vt:lpstr>Web Service Fundamentals</vt:lpstr>
      <vt:lpstr>Web Service (WS)</vt:lpstr>
      <vt:lpstr>Main Web Service Authoring Tools</vt:lpstr>
      <vt:lpstr>Web Services are Wrapped Classes/Objects</vt:lpstr>
      <vt:lpstr>Web Services Types</vt:lpstr>
      <vt:lpstr>Web Services Types</vt:lpstr>
      <vt:lpstr>API and Web Service Integration</vt:lpstr>
      <vt:lpstr>API and Web Service Integration</vt:lpstr>
      <vt:lpstr>API and Web Service Integration</vt:lpstr>
      <vt:lpstr>Integration/Composition</vt:lpstr>
      <vt:lpstr>Types</vt:lpstr>
      <vt:lpstr>Problems of Legacy Middleware</vt:lpstr>
      <vt:lpstr>Traditional Middleware</vt:lpstr>
      <vt:lpstr>Traditional Middleware</vt:lpstr>
      <vt:lpstr>Challenges (MQ, ETL, ESB)</vt:lpstr>
      <vt:lpstr>The World Has Changed</vt:lpstr>
      <vt:lpstr>Event Streaming Platforms</vt:lpstr>
      <vt:lpstr>PowerPoint Presentation</vt:lpstr>
      <vt:lpstr>Benefits of API and web service integration</vt:lpstr>
      <vt:lpstr>API and Web Service Security</vt:lpstr>
      <vt:lpstr>Authentication and authorization mechanisms</vt:lpstr>
      <vt:lpstr>Authentication and authorization mechanisms</vt:lpstr>
      <vt:lpstr>Best practices for securing APIs and web services</vt:lpstr>
      <vt:lpstr>API management and documentation</vt:lpstr>
      <vt:lpstr>API management </vt:lpstr>
      <vt:lpstr>API management </vt:lpstr>
      <vt:lpstr>Key features of API Management</vt:lpstr>
      <vt:lpstr>Best practices for API documentation</vt:lpstr>
      <vt:lpstr>API Documentation</vt:lpstr>
      <vt:lpstr>API Documentation</vt:lpstr>
      <vt:lpstr>API documentation tools</vt:lpstr>
      <vt:lpstr>API documentation tools</vt:lpstr>
      <vt:lpstr>API documentation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233</cp:revision>
  <cp:lastPrinted>2021-10-18T07:27:50Z</cp:lastPrinted>
  <dcterms:created xsi:type="dcterms:W3CDTF">2021-10-12T10:09:12Z</dcterms:created>
  <dcterms:modified xsi:type="dcterms:W3CDTF">2023-05-22T04:49:45Z</dcterms:modified>
</cp:coreProperties>
</file>