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53" r:id="rId3"/>
    <p:sldId id="686" r:id="rId4"/>
    <p:sldId id="807" r:id="rId5"/>
    <p:sldId id="808" r:id="rId6"/>
    <p:sldId id="809" r:id="rId7"/>
    <p:sldId id="810" r:id="rId8"/>
    <p:sldId id="812" r:id="rId9"/>
    <p:sldId id="811" r:id="rId10"/>
    <p:sldId id="813" r:id="rId11"/>
    <p:sldId id="814" r:id="rId12"/>
    <p:sldId id="815" r:id="rId13"/>
    <p:sldId id="821" r:id="rId14"/>
    <p:sldId id="816" r:id="rId15"/>
    <p:sldId id="820" r:id="rId16"/>
    <p:sldId id="817" r:id="rId17"/>
    <p:sldId id="819" r:id="rId18"/>
    <p:sldId id="822" r:id="rId19"/>
    <p:sldId id="818" r:id="rId20"/>
    <p:sldId id="823" r:id="rId21"/>
    <p:sldId id="824" r:id="rId22"/>
    <p:sldId id="825" r:id="rId23"/>
    <p:sldId id="826" r:id="rId24"/>
    <p:sldId id="831" r:id="rId25"/>
    <p:sldId id="827" r:id="rId26"/>
    <p:sldId id="832" r:id="rId27"/>
    <p:sldId id="833" r:id="rId28"/>
    <p:sldId id="834" r:id="rId29"/>
    <p:sldId id="828" r:id="rId30"/>
    <p:sldId id="835" r:id="rId31"/>
    <p:sldId id="829" r:id="rId32"/>
    <p:sldId id="836" r:id="rId33"/>
    <p:sldId id="837" r:id="rId34"/>
    <p:sldId id="830" r:id="rId35"/>
    <p:sldId id="849" r:id="rId36"/>
    <p:sldId id="852" r:id="rId37"/>
    <p:sldId id="851" r:id="rId38"/>
    <p:sldId id="850" r:id="rId39"/>
    <p:sldId id="854" r:id="rId40"/>
    <p:sldId id="855" r:id="rId41"/>
    <p:sldId id="856" r:id="rId42"/>
    <p:sldId id="838" r:id="rId43"/>
    <p:sldId id="839" r:id="rId44"/>
    <p:sldId id="846" r:id="rId45"/>
    <p:sldId id="847" r:id="rId46"/>
    <p:sldId id="848" r:id="rId47"/>
    <p:sldId id="840" r:id="rId48"/>
    <p:sldId id="841" r:id="rId49"/>
    <p:sldId id="842" r:id="rId50"/>
    <p:sldId id="843" r:id="rId51"/>
    <p:sldId id="844" r:id="rId52"/>
    <p:sldId id="84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870"/>
    <a:srgbClr val="C0C0C0"/>
    <a:srgbClr val="8498BD"/>
    <a:srgbClr val="C2C2C2"/>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884" autoAdjust="0"/>
  </p:normalViewPr>
  <p:slideViewPr>
    <p:cSldViewPr snapToGrid="0">
      <p:cViewPr varScale="1">
        <p:scale>
          <a:sx n="111" d="100"/>
          <a:sy n="111" d="100"/>
        </p:scale>
        <p:origin x="34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4</a:t>
            </a:fld>
            <a:endParaRPr lang="en-US" b="0">
              <a:latin typeface="Arial" pitchFamily="34" charset="0"/>
            </a:endParaRPr>
          </a:p>
        </p:txBody>
      </p:sp>
    </p:spTree>
    <p:extLst>
      <p:ext uri="{BB962C8B-B14F-4D97-AF65-F5344CB8AC3E}">
        <p14:creationId xmlns:p14="http://schemas.microsoft.com/office/powerpoint/2010/main" val="619007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3AD851-1DFD-4B53-89AB-21F36F27E466}"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98816-771B-4311-B939-9FE9F6D94E0D}"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37FF9-EE1A-4B8B-AC91-B9C9CA51D135}"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AA6AD6F-A85E-4A39-B2A2-2AC12D7E78BC}" type="datetime1">
              <a:rPr lang="en-US" smtClean="0"/>
              <a:t>5/29/2023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9C407146-38CC-46F8-A57F-FC93A1885918}" type="datetime1">
              <a:rPr lang="en-US" smtClean="0"/>
              <a:t>5/29/2023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589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FD9BB0-972E-463E-83BB-8A542CD6F2D2}" type="datetime1">
              <a:rPr lang="en-US" smtClean="0"/>
              <a:t>5/29/2023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D40D-0AFF-4B07-85EC-01435232BA70}"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EB9354-0074-4F4D-9D0C-A47720EC7804}"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26419-23ED-400C-B35D-14F92A5CD4D5}" type="datetime1">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0065BE-FEB4-4747-9F34-B65C18C68754}" type="datetime1">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5/29/2023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74F24-C8CA-432A-99C1-AF947B713208}" type="datetime1">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DCCC21-B7A3-4482-BDF6-51C59A329067}"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671E02-55CE-4377-9748-9538BF22F9FF}"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96F30-6CB4-4EDF-8CC0-0F7164C78496}" type="datetime1">
              <a:rPr lang="en-US" smtClean="0"/>
              <a:t>5/29/2023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Integration Patterns and Frameworks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EIPs</a:t>
            </a:r>
          </a:p>
        </p:txBody>
      </p:sp>
      <p:sp>
        <p:nvSpPr>
          <p:cNvPr id="3" name="Content Placeholder 2"/>
          <p:cNvSpPr>
            <a:spLocks noGrp="1"/>
          </p:cNvSpPr>
          <p:nvPr>
            <p:ph idx="1"/>
          </p:nvPr>
        </p:nvSpPr>
        <p:spPr/>
        <p:txBody>
          <a:bodyPr/>
          <a:lstStyle/>
          <a:p>
            <a:r>
              <a:rPr lang="en-US" dirty="0"/>
              <a:t>Messaging Patterns: Publish-Subscribe, Point-to-Point Channel, Message Bus, etc.</a:t>
            </a:r>
          </a:p>
          <a:p>
            <a:r>
              <a:rPr lang="en-US" dirty="0"/>
              <a:t>Routing Patterns: Content-Based Router, Message Filter, Dynamic Router, etc.</a:t>
            </a:r>
          </a:p>
          <a:p>
            <a:r>
              <a:rPr lang="en-US" dirty="0"/>
              <a:t>Transformation Patterns: Envelope Wrapper, Content Enricher, Canonical Data Model, etc.</a:t>
            </a:r>
          </a:p>
          <a:p>
            <a:r>
              <a:rPr lang="en-US" dirty="0"/>
              <a:t>Transaction Patterns: Transactional Client, Transactional Server,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28746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EIPs</a:t>
            </a:r>
          </a:p>
        </p:txBody>
      </p:sp>
      <p:sp>
        <p:nvSpPr>
          <p:cNvPr id="3" name="Content Placeholder 2"/>
          <p:cNvSpPr>
            <a:spLocks noGrp="1"/>
          </p:cNvSpPr>
          <p:nvPr>
            <p:ph idx="1"/>
          </p:nvPr>
        </p:nvSpPr>
        <p:spPr/>
        <p:txBody>
          <a:bodyPr/>
          <a:lstStyle/>
          <a:p>
            <a:r>
              <a:rPr lang="en-US" dirty="0" smtClean="0"/>
              <a:t>Improved </a:t>
            </a:r>
            <a:r>
              <a:rPr lang="en-US" dirty="0"/>
              <a:t>flexibility and loose coupling between applications</a:t>
            </a:r>
          </a:p>
          <a:p>
            <a:r>
              <a:rPr lang="en-US" dirty="0"/>
              <a:t>Increased reusability of integration logic</a:t>
            </a:r>
          </a:p>
          <a:p>
            <a:r>
              <a:rPr lang="en-US" dirty="0"/>
              <a:t>Higher resilience and error handling</a:t>
            </a:r>
          </a:p>
          <a:p>
            <a:r>
              <a:rPr lang="en-US" dirty="0"/>
              <a:t>Faster development by using pre-built templates</a:t>
            </a:r>
          </a:p>
          <a:p>
            <a:r>
              <a:rPr lang="en-US" dirty="0"/>
              <a:t>Shared vocabulary to discuss integration challenges and their solutions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72251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 </a:t>
            </a:r>
          </a:p>
        </p:txBody>
      </p:sp>
      <p:sp>
        <p:nvSpPr>
          <p:cNvPr id="3" name="Content Placeholder 2"/>
          <p:cNvSpPr>
            <a:spLocks noGrp="1"/>
          </p:cNvSpPr>
          <p:nvPr>
            <p:ph idx="1"/>
          </p:nvPr>
        </p:nvSpPr>
        <p:spPr/>
        <p:txBody>
          <a:bodyPr/>
          <a:lstStyle/>
          <a:p>
            <a:r>
              <a:rPr lang="en-US" dirty="0"/>
              <a:t>Used to broadcast messages to multiple interested subscribers. </a:t>
            </a:r>
            <a:endParaRPr lang="en-US" dirty="0" smtClean="0"/>
          </a:p>
          <a:p>
            <a:r>
              <a:rPr lang="en-US" dirty="0" smtClean="0"/>
              <a:t>Publishers </a:t>
            </a:r>
            <a:r>
              <a:rPr lang="en-US" dirty="0"/>
              <a:t>send messages to a channel which then distributes them to subscribers.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 name="Picture 2" descr="https://www.enterpriseintegrationpatterns.com/img/PublishSubscribeSolu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472" y="2771656"/>
            <a:ext cx="48006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31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 </a:t>
            </a:r>
          </a:p>
        </p:txBody>
      </p:sp>
      <p:sp>
        <p:nvSpPr>
          <p:cNvPr id="3" name="Content Placeholder 2"/>
          <p:cNvSpPr>
            <a:spLocks noGrp="1"/>
          </p:cNvSpPr>
          <p:nvPr>
            <p:ph idx="1"/>
          </p:nvPr>
        </p:nvSpPr>
        <p:spPr/>
        <p:txBody>
          <a:bodyPr/>
          <a:lstStyle/>
          <a:p>
            <a:r>
              <a:rPr lang="en-US" dirty="0"/>
              <a:t>How can the sender broadcast an event to all interested receivers</a:t>
            </a:r>
            <a:r>
              <a:rPr lang="en-US" dirty="0" smtClean="0"/>
              <a:t>?</a:t>
            </a:r>
          </a:p>
          <a:p>
            <a:r>
              <a:rPr lang="en-US" dirty="0"/>
              <a:t>Send the event on a Publish-Subscribe Channel, which delivers a copy of a particular event to each receiver.</a:t>
            </a:r>
          </a:p>
          <a:p>
            <a:r>
              <a:rPr lang="en-US" dirty="0" smtClean="0"/>
              <a:t>A </a:t>
            </a:r>
            <a:r>
              <a:rPr lang="en-US" dirty="0"/>
              <a:t>Publish-Subscribe Channel works like this: It has one input channel that splits into multiple output channels, one for each subscriber. </a:t>
            </a:r>
            <a:endParaRPr lang="en-US" dirty="0" smtClean="0"/>
          </a:p>
          <a:p>
            <a:r>
              <a:rPr lang="en-US" dirty="0" smtClean="0"/>
              <a:t>When </a:t>
            </a:r>
            <a:r>
              <a:rPr lang="en-US" dirty="0"/>
              <a:t>an event is published into the channel, the Publish-Subscribe Channel delivers a copy of the message to each of the output channels. Each output channel has only one subscriber, which is only allowed to consume a message once. </a:t>
            </a:r>
            <a:endParaRPr lang="en-US" dirty="0" smtClean="0"/>
          </a:p>
          <a:p>
            <a:r>
              <a:rPr lang="en-US" dirty="0" smtClean="0"/>
              <a:t>In </a:t>
            </a:r>
            <a:r>
              <a:rPr lang="en-US" dirty="0"/>
              <a:t>this way, each subscriber only gets the message once and consumed copies disappear from their channels.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916232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Translator</a:t>
            </a:r>
          </a:p>
        </p:txBody>
      </p:sp>
      <p:sp>
        <p:nvSpPr>
          <p:cNvPr id="3" name="Content Placeholder 2"/>
          <p:cNvSpPr>
            <a:spLocks noGrp="1"/>
          </p:cNvSpPr>
          <p:nvPr>
            <p:ph idx="1"/>
          </p:nvPr>
        </p:nvSpPr>
        <p:spPr/>
        <p:txBody>
          <a:bodyPr/>
          <a:lstStyle/>
          <a:p>
            <a:r>
              <a:rPr lang="en-US" dirty="0"/>
              <a:t>Used to convert message formats and translate between different message versions or standards. </a:t>
            </a:r>
            <a:endParaRPr lang="en-US" dirty="0" smtClean="0"/>
          </a:p>
          <a:p>
            <a:r>
              <a:rPr lang="en-US" dirty="0" smtClean="0"/>
              <a:t>Required </a:t>
            </a:r>
            <a:r>
              <a:rPr lang="en-US" dirty="0"/>
              <a:t>when applications use different message formats.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20856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Translator</a:t>
            </a:r>
          </a:p>
        </p:txBody>
      </p:sp>
      <p:sp>
        <p:nvSpPr>
          <p:cNvPr id="3" name="Content Placeholder 2"/>
          <p:cNvSpPr>
            <a:spLocks noGrp="1"/>
          </p:cNvSpPr>
          <p:nvPr>
            <p:ph idx="1"/>
          </p:nvPr>
        </p:nvSpPr>
        <p:spPr/>
        <p:txBody>
          <a:bodyPr/>
          <a:lstStyle/>
          <a:p>
            <a:r>
              <a:rPr lang="en-US" dirty="0"/>
              <a:t>How can systems using different data formats communicate with each other using messaging</a:t>
            </a:r>
            <a:r>
              <a:rPr lang="en-US" dirty="0" smtClean="0"/>
              <a:t>?</a:t>
            </a:r>
          </a:p>
          <a:p>
            <a:r>
              <a:rPr lang="en-US" dirty="0"/>
              <a:t>Use a special filter, a Message Translator, between other filters or applications to translate one data format into another.</a:t>
            </a:r>
          </a:p>
          <a:p>
            <a:r>
              <a:rPr lang="en-US" dirty="0" smtClean="0"/>
              <a:t>The </a:t>
            </a:r>
            <a:r>
              <a:rPr lang="en-US" dirty="0"/>
              <a:t>Message Translator is the messaging equivalent of the Adapter pattern described in [</a:t>
            </a:r>
            <a:r>
              <a:rPr lang="en-US" dirty="0" err="1"/>
              <a:t>GoF</a:t>
            </a:r>
            <a:r>
              <a:rPr lang="en-US" dirty="0"/>
              <a:t>]. An adapter converts the interface of a component into a another interface so it can be used in a different context.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4338" name="Picture 2" descr="https://www.enterpriseintegrationpatterns.com/img/MessageTranslat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677" y="4707751"/>
            <a:ext cx="4010025"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Aggregator</a:t>
            </a:r>
          </a:p>
        </p:txBody>
      </p:sp>
      <p:sp>
        <p:nvSpPr>
          <p:cNvPr id="3" name="Content Placeholder 2"/>
          <p:cNvSpPr>
            <a:spLocks noGrp="1"/>
          </p:cNvSpPr>
          <p:nvPr>
            <p:ph idx="1"/>
          </p:nvPr>
        </p:nvSpPr>
        <p:spPr/>
        <p:txBody>
          <a:bodyPr/>
          <a:lstStyle/>
          <a:p>
            <a:r>
              <a:rPr lang="en-US" dirty="0"/>
              <a:t>Used to combine multiple messages into a single message. </a:t>
            </a:r>
            <a:endParaRPr lang="en-US" dirty="0" smtClean="0"/>
          </a:p>
          <a:p>
            <a:r>
              <a:rPr lang="en-US" dirty="0" smtClean="0"/>
              <a:t>The </a:t>
            </a:r>
            <a:r>
              <a:rPr lang="en-US" dirty="0"/>
              <a:t>Aggregator pattern correlates and combines messages that are part of the same logical "conversation" before passing them on. </a:t>
            </a:r>
            <a:endParaRPr lang="en-US" dirty="0" smtClean="0"/>
          </a:p>
          <a:p>
            <a:r>
              <a:rPr lang="en-US" dirty="0" smtClean="0"/>
              <a:t>Often </a:t>
            </a:r>
            <a:r>
              <a:rPr lang="en-US" dirty="0"/>
              <a:t>used to combine responses to a request that comes back in separate messages.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92221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Aggregator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
        <p:nvSpPr>
          <p:cNvPr id="5" name="Content Placeholder 2"/>
          <p:cNvSpPr>
            <a:spLocks noGrp="1"/>
          </p:cNvSpPr>
          <p:nvPr>
            <p:ph idx="1"/>
          </p:nvPr>
        </p:nvSpPr>
        <p:spPr>
          <a:xfrm>
            <a:off x="347527" y="1140737"/>
            <a:ext cx="6803771" cy="5036226"/>
          </a:xfrm>
        </p:spPr>
        <p:txBody>
          <a:bodyPr>
            <a:normAutofit/>
          </a:bodyPr>
          <a:lstStyle/>
          <a:p>
            <a:r>
              <a:rPr lang="en-US" dirty="0"/>
              <a:t>Businesses consolidate data from multiple sources for semantic completeness and contextualization purposes. </a:t>
            </a:r>
          </a:p>
          <a:p>
            <a:pPr lvl="1"/>
            <a:r>
              <a:rPr lang="en-US" dirty="0"/>
              <a:t>Building a single view of customer</a:t>
            </a:r>
          </a:p>
          <a:p>
            <a:pPr lvl="1"/>
            <a:r>
              <a:rPr lang="en-US" dirty="0"/>
              <a:t>Migrating data from on-</a:t>
            </a:r>
            <a:r>
              <a:rPr lang="en-US" dirty="0" err="1"/>
              <a:t>prem</a:t>
            </a:r>
            <a:r>
              <a:rPr lang="en-US" dirty="0"/>
              <a:t> applications to a cloud-based data warehouse</a:t>
            </a:r>
          </a:p>
          <a:p>
            <a:pPr lvl="1"/>
            <a:r>
              <a:rPr lang="en-US" dirty="0"/>
              <a:t>Consolidating sensor data and ERP data for advanced analytics on usage patterns</a:t>
            </a:r>
          </a:p>
          <a:p>
            <a:pPr lvl="1"/>
            <a:r>
              <a:rPr lang="en-US" dirty="0"/>
              <a:t>Preparation of executive sales dashboards</a:t>
            </a:r>
          </a:p>
        </p:txBody>
      </p:sp>
      <p:pic>
        <p:nvPicPr>
          <p:cNvPr id="6" name="Picture 2" descr="https://blogs.mulesoft.com/wp-content/uploads/unnamed-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845" y="3500259"/>
            <a:ext cx="4495800"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202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integration patterns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90797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Data Integration Patterns?</a:t>
            </a:r>
          </a:p>
        </p:txBody>
      </p:sp>
      <p:sp>
        <p:nvSpPr>
          <p:cNvPr id="3" name="Content Placeholder 2"/>
          <p:cNvSpPr>
            <a:spLocks noGrp="1"/>
          </p:cNvSpPr>
          <p:nvPr>
            <p:ph idx="1"/>
          </p:nvPr>
        </p:nvSpPr>
        <p:spPr/>
        <p:txBody>
          <a:bodyPr/>
          <a:lstStyle/>
          <a:p>
            <a:r>
              <a:rPr lang="en-US" dirty="0"/>
              <a:t>Data integration patterns deal with challenges related to integrating data across applications and systems.</a:t>
            </a:r>
          </a:p>
          <a:p>
            <a:r>
              <a:rPr lang="en-US" dirty="0"/>
              <a:t>They provide templates to perform data migration, transformation, synchronization, etc.</a:t>
            </a:r>
          </a:p>
          <a:p>
            <a:r>
              <a:rPr lang="en-US" dirty="0"/>
              <a:t>Examples: Canonical data model, Data mapping, Data replication, Data consolidation,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339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Overview of integration patterns</a:t>
            </a:r>
          </a:p>
          <a:p>
            <a:pPr>
              <a:lnSpc>
                <a:spcPct val="100000"/>
              </a:lnSpc>
            </a:pPr>
            <a:r>
              <a:rPr lang="en-US" dirty="0" smtClean="0"/>
              <a:t>Enterprise </a:t>
            </a:r>
            <a:r>
              <a:rPr lang="en-US" dirty="0"/>
              <a:t>integration patterns (EIP)</a:t>
            </a:r>
          </a:p>
          <a:p>
            <a:pPr>
              <a:lnSpc>
                <a:spcPct val="100000"/>
              </a:lnSpc>
            </a:pPr>
            <a:r>
              <a:rPr lang="en-US" dirty="0" smtClean="0"/>
              <a:t>Data </a:t>
            </a:r>
            <a:r>
              <a:rPr lang="en-US" dirty="0"/>
              <a:t>integration patterns</a:t>
            </a:r>
          </a:p>
          <a:p>
            <a:pPr>
              <a:lnSpc>
                <a:spcPct val="100000"/>
              </a:lnSpc>
            </a:pPr>
            <a:r>
              <a:rPr lang="en-US" dirty="0" smtClean="0"/>
              <a:t>Application </a:t>
            </a:r>
            <a:r>
              <a:rPr lang="en-US" dirty="0"/>
              <a:t>integration patterns</a:t>
            </a:r>
          </a:p>
          <a:p>
            <a:pPr>
              <a:lnSpc>
                <a:spcPct val="100000"/>
              </a:lnSpc>
            </a:pPr>
            <a:r>
              <a:rPr lang="en-US" dirty="0" smtClean="0"/>
              <a:t>Integration </a:t>
            </a:r>
            <a:r>
              <a:rPr lang="en-US" dirty="0"/>
              <a:t>framework selection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Data Integration Patterns</a:t>
            </a:r>
          </a:p>
        </p:txBody>
      </p:sp>
      <p:sp>
        <p:nvSpPr>
          <p:cNvPr id="3" name="Content Placeholder 2"/>
          <p:cNvSpPr>
            <a:spLocks noGrp="1"/>
          </p:cNvSpPr>
          <p:nvPr>
            <p:ph idx="1"/>
          </p:nvPr>
        </p:nvSpPr>
        <p:spPr/>
        <p:txBody>
          <a:bodyPr/>
          <a:lstStyle/>
          <a:p>
            <a:r>
              <a:rPr lang="en-US" dirty="0"/>
              <a:t>Consistent view of data across applications</a:t>
            </a:r>
          </a:p>
          <a:p>
            <a:r>
              <a:rPr lang="en-US" dirty="0"/>
              <a:t>Ability to migrate data from one system to another</a:t>
            </a:r>
          </a:p>
          <a:p>
            <a:r>
              <a:rPr lang="en-US" dirty="0"/>
              <a:t>Support for data synchronization and replication</a:t>
            </a:r>
          </a:p>
          <a:p>
            <a:r>
              <a:rPr lang="en-US" dirty="0"/>
              <a:t>Handling of data transformations and semantic mismatches between systems</a:t>
            </a:r>
          </a:p>
          <a:p>
            <a:r>
              <a:rPr lang="en-US" dirty="0"/>
              <a:t>Improved data quality and consistency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4415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Integration Patterns</a:t>
            </a:r>
          </a:p>
        </p:txBody>
      </p:sp>
      <p:sp>
        <p:nvSpPr>
          <p:cNvPr id="3" name="Content Placeholder 2"/>
          <p:cNvSpPr>
            <a:spLocks noGrp="1"/>
          </p:cNvSpPr>
          <p:nvPr>
            <p:ph idx="1"/>
          </p:nvPr>
        </p:nvSpPr>
        <p:spPr/>
        <p:txBody>
          <a:bodyPr/>
          <a:lstStyle/>
          <a:p>
            <a:r>
              <a:rPr lang="en-US" dirty="0"/>
              <a:t>Canonical Data Model: A standardized data format used to exchange data between systems</a:t>
            </a:r>
          </a:p>
          <a:p>
            <a:r>
              <a:rPr lang="en-US" dirty="0"/>
              <a:t>Data Mapping: Transforming data from one format to another</a:t>
            </a:r>
          </a:p>
          <a:p>
            <a:r>
              <a:rPr lang="en-US" dirty="0"/>
              <a:t>Data Migration: Moving data from one system to another</a:t>
            </a:r>
          </a:p>
          <a:p>
            <a:r>
              <a:rPr lang="en-US" dirty="0"/>
              <a:t>Data Replication: Copying data between systems to keep information synchronized</a:t>
            </a:r>
          </a:p>
          <a:p>
            <a:r>
              <a:rPr lang="en-US" dirty="0"/>
              <a:t>Data Consolidation: Combining data from multiple sources into a single data store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53258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Data Model</a:t>
            </a:r>
          </a:p>
        </p:txBody>
      </p:sp>
      <p:sp>
        <p:nvSpPr>
          <p:cNvPr id="3" name="Content Placeholder 2"/>
          <p:cNvSpPr>
            <a:spLocks noGrp="1"/>
          </p:cNvSpPr>
          <p:nvPr>
            <p:ph idx="1"/>
          </p:nvPr>
        </p:nvSpPr>
        <p:spPr/>
        <p:txBody>
          <a:bodyPr/>
          <a:lstStyle/>
          <a:p>
            <a:r>
              <a:rPr lang="en-US" dirty="0"/>
              <a:t>A standardized model to enable data exchange between systems. </a:t>
            </a:r>
            <a:endParaRPr lang="en-US" dirty="0" smtClean="0"/>
          </a:p>
          <a:p>
            <a:r>
              <a:rPr lang="en-US" dirty="0" smtClean="0"/>
              <a:t>Maps </a:t>
            </a:r>
            <a:r>
              <a:rPr lang="en-US" dirty="0"/>
              <a:t>from system-specific </a:t>
            </a:r>
            <a:r>
              <a:rPr lang="en-US" dirty="0" smtClean="0"/>
              <a:t>formats </a:t>
            </a:r>
            <a:r>
              <a:rPr lang="en-US" dirty="0"/>
              <a:t>to a common format</a:t>
            </a:r>
            <a:r>
              <a:rPr lang="en-US" dirty="0" smtClean="0"/>
              <a:t>.</a:t>
            </a:r>
          </a:p>
          <a:p>
            <a:r>
              <a:rPr lang="en-US" dirty="0"/>
              <a:t>A canonical data model (CDM) is a type of data model that presents data entities and relationships in the simplest possible form</a:t>
            </a:r>
            <a:r>
              <a:rPr lang="en-US" dirty="0" smtClean="0"/>
              <a: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16386" name="Picture 2" descr="Canonical Data Model vs Point-to-Point Ma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528" y="3261564"/>
            <a:ext cx="57150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47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a:t>
            </a:r>
          </a:p>
        </p:txBody>
      </p:sp>
      <p:sp>
        <p:nvSpPr>
          <p:cNvPr id="3" name="Content Placeholder 2"/>
          <p:cNvSpPr>
            <a:spLocks noGrp="1"/>
          </p:cNvSpPr>
          <p:nvPr>
            <p:ph idx="1"/>
          </p:nvPr>
        </p:nvSpPr>
        <p:spPr/>
        <p:txBody>
          <a:bodyPr/>
          <a:lstStyle/>
          <a:p>
            <a:r>
              <a:rPr lang="en-US" dirty="0"/>
              <a:t>Specification of how data is transformed from one format to another. </a:t>
            </a:r>
            <a:endParaRPr lang="en-US" dirty="0" smtClean="0"/>
          </a:p>
          <a:p>
            <a:r>
              <a:rPr lang="en-US" dirty="0" smtClean="0"/>
              <a:t>Used </a:t>
            </a:r>
            <a:r>
              <a:rPr lang="en-US" dirty="0"/>
              <a:t>when two systems use different semantics or data formats. Performed by data mapping tools</a:t>
            </a:r>
            <a:r>
              <a:rPr lang="en-US" dirty="0" smtClean="0"/>
              <a:t>.</a:t>
            </a:r>
          </a:p>
          <a:p>
            <a:r>
              <a:rPr lang="en-US" dirty="0" smtClean="0"/>
              <a:t>This </a:t>
            </a:r>
            <a:r>
              <a:rPr lang="en-US" dirty="0"/>
              <a:t>reduces the potential for errors, helps standardize your data and makes it easier to understand your data.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18434" name="Picture 2" descr="10 Best Data Mapping Tools Useful in ETL Process [2023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48" y="3326262"/>
            <a:ext cx="70485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875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a:t>
            </a:r>
          </a:p>
        </p:txBody>
      </p:sp>
      <p:sp>
        <p:nvSpPr>
          <p:cNvPr id="3" name="Content Placeholder 2"/>
          <p:cNvSpPr>
            <a:spLocks noGrp="1"/>
          </p:cNvSpPr>
          <p:nvPr>
            <p:ph idx="1"/>
          </p:nvPr>
        </p:nvSpPr>
        <p:spPr/>
        <p:txBody>
          <a:bodyPr/>
          <a:lstStyle/>
          <a:p>
            <a:r>
              <a:rPr lang="en-US" dirty="0"/>
              <a:t>Data mapping is a critical component of data integration and is used in many different types of systems, such as data warehousing, ETL processes, and application integration. </a:t>
            </a:r>
            <a:endParaRPr lang="en-US" dirty="0" smtClean="0"/>
          </a:p>
          <a:p>
            <a:r>
              <a:rPr lang="en-US" dirty="0" smtClean="0"/>
              <a:t>Effective </a:t>
            </a:r>
            <a:r>
              <a:rPr lang="en-US" dirty="0"/>
              <a:t>data mapping requires a thorough understanding of both the source and target data models. </a:t>
            </a:r>
            <a:endParaRPr lang="en-US" dirty="0" smtClean="0"/>
          </a:p>
          <a:p>
            <a:r>
              <a:rPr lang="en-US" dirty="0" smtClean="0"/>
              <a:t>Best </a:t>
            </a:r>
            <a:r>
              <a:rPr lang="en-US" dirty="0"/>
              <a:t>practices for data mapping include using automated tools, validating the mapping, and maintaining the mapping over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953062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347527" y="995248"/>
            <a:ext cx="8028724" cy="5470681"/>
          </a:xfrm>
        </p:spPr>
        <p:txBody>
          <a:bodyPr/>
          <a:lstStyle/>
          <a:p>
            <a:r>
              <a:rPr lang="en-US" dirty="0"/>
              <a:t>Data migration is the process of transferring data from one system or storage location to another. </a:t>
            </a:r>
            <a:endParaRPr lang="en-US" dirty="0" smtClean="0"/>
          </a:p>
          <a:p>
            <a:r>
              <a:rPr lang="en-US" dirty="0" smtClean="0"/>
              <a:t>The </a:t>
            </a:r>
            <a:r>
              <a:rPr lang="en-US" dirty="0"/>
              <a:t>goal of data migration is to move data from an old or outdated system to a new system that offers improved performance, features, or functionality. </a:t>
            </a:r>
            <a:endParaRPr lang="en-US" dirty="0" smtClean="0"/>
          </a:p>
          <a:p>
            <a:r>
              <a:rPr lang="en-US" dirty="0" smtClean="0"/>
              <a:t>Data </a:t>
            </a:r>
            <a:r>
              <a:rPr lang="en-US" dirty="0"/>
              <a:t>migration can involve moving data from one database to another, from one application to another, or from one physical storage medium to another.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19458" name="Picture 2" descr="What Is Data Migration? | Process, Plan &amp; Strategy | E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250" y="3816382"/>
            <a:ext cx="3622042" cy="264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943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347526" y="995248"/>
            <a:ext cx="11574180" cy="5470681"/>
          </a:xfrm>
        </p:spPr>
        <p:txBody>
          <a:bodyPr>
            <a:normAutofit/>
          </a:bodyPr>
          <a:lstStyle/>
          <a:p>
            <a:r>
              <a:rPr lang="en-US" dirty="0" smtClean="0"/>
              <a:t>Data </a:t>
            </a:r>
            <a:r>
              <a:rPr lang="en-US" dirty="0"/>
              <a:t>migration can be a complex and time-consuming process, requiring careful planning and execution to ensure that data is transferred accurately and securely.</a:t>
            </a:r>
          </a:p>
          <a:p>
            <a:r>
              <a:rPr lang="en-US" dirty="0" smtClean="0"/>
              <a:t>The </a:t>
            </a:r>
            <a:r>
              <a:rPr lang="en-US" dirty="0"/>
              <a:t>process of data migration typically involves several different steps, </a:t>
            </a:r>
            <a:r>
              <a:rPr lang="en-US" dirty="0" smtClean="0"/>
              <a:t>including:</a:t>
            </a:r>
          </a:p>
          <a:p>
            <a:pPr lvl="1"/>
            <a:r>
              <a:rPr lang="en-US" dirty="0" smtClean="0"/>
              <a:t>planning</a:t>
            </a:r>
            <a:r>
              <a:rPr lang="en-US" dirty="0"/>
              <a:t>, </a:t>
            </a:r>
            <a:endParaRPr lang="en-US" dirty="0" smtClean="0"/>
          </a:p>
          <a:p>
            <a:pPr lvl="1"/>
            <a:r>
              <a:rPr lang="en-US" dirty="0" smtClean="0"/>
              <a:t>data </a:t>
            </a:r>
            <a:r>
              <a:rPr lang="en-US" dirty="0"/>
              <a:t>profiling, </a:t>
            </a:r>
            <a:endParaRPr lang="en-US" dirty="0" smtClean="0"/>
          </a:p>
          <a:p>
            <a:pPr lvl="1"/>
            <a:r>
              <a:rPr lang="en-US" dirty="0" smtClean="0"/>
              <a:t>data </a:t>
            </a:r>
            <a:r>
              <a:rPr lang="en-US" dirty="0"/>
              <a:t>cleansing, </a:t>
            </a:r>
            <a:endParaRPr lang="en-US" dirty="0" smtClean="0"/>
          </a:p>
          <a:p>
            <a:pPr lvl="1"/>
            <a:r>
              <a:rPr lang="en-US" dirty="0" smtClean="0"/>
              <a:t>mapping</a:t>
            </a:r>
            <a:r>
              <a:rPr lang="en-US" dirty="0"/>
              <a:t>, </a:t>
            </a:r>
            <a:endParaRPr lang="en-US" dirty="0" smtClean="0"/>
          </a:p>
          <a:p>
            <a:pPr lvl="1"/>
            <a:r>
              <a:rPr lang="en-US" dirty="0" smtClean="0"/>
              <a:t>testing</a:t>
            </a:r>
            <a:r>
              <a:rPr lang="en-US" dirty="0"/>
              <a:t>, and </a:t>
            </a:r>
            <a:endParaRPr lang="en-US" dirty="0" smtClean="0"/>
          </a:p>
          <a:p>
            <a:pPr lvl="1"/>
            <a:r>
              <a:rPr lang="en-US" dirty="0" smtClean="0"/>
              <a:t>deployment.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726310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347526" y="995248"/>
            <a:ext cx="11574180" cy="5470681"/>
          </a:xfrm>
        </p:spPr>
        <p:txBody>
          <a:bodyPr>
            <a:normAutofit/>
          </a:bodyPr>
          <a:lstStyle/>
          <a:p>
            <a:r>
              <a:rPr lang="en-US" dirty="0" smtClean="0"/>
              <a:t>One </a:t>
            </a:r>
            <a:r>
              <a:rPr lang="en-US" dirty="0"/>
              <a:t>of the biggest challenges in data migration is ensuring data quality and integrity throughout the process. </a:t>
            </a:r>
            <a:endParaRPr lang="en-US" dirty="0" smtClean="0"/>
          </a:p>
          <a:p>
            <a:r>
              <a:rPr lang="en-US" dirty="0" smtClean="0"/>
              <a:t>This </a:t>
            </a:r>
            <a:r>
              <a:rPr lang="en-US" dirty="0"/>
              <a:t>requires careful attention to data profiling and cleansing, as well as thorough testing and validation.</a:t>
            </a:r>
          </a:p>
          <a:p>
            <a:r>
              <a:rPr lang="en-US" dirty="0" smtClean="0"/>
              <a:t>There </a:t>
            </a:r>
            <a:r>
              <a:rPr lang="en-US" dirty="0"/>
              <a:t>are several different approaches to data migration, including manual migration, automated migration, and a combination of both.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395618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Content Placeholder 2"/>
          <p:cNvSpPr>
            <a:spLocks noGrp="1"/>
          </p:cNvSpPr>
          <p:nvPr>
            <p:ph idx="1"/>
          </p:nvPr>
        </p:nvSpPr>
        <p:spPr>
          <a:xfrm>
            <a:off x="347526" y="995248"/>
            <a:ext cx="11574180" cy="5470681"/>
          </a:xfrm>
        </p:spPr>
        <p:txBody>
          <a:bodyPr>
            <a:normAutofit/>
          </a:bodyPr>
          <a:lstStyle/>
          <a:p>
            <a:r>
              <a:rPr lang="en-US" dirty="0" smtClean="0"/>
              <a:t>Effective </a:t>
            </a:r>
            <a:r>
              <a:rPr lang="en-US" dirty="0"/>
              <a:t>data migration requires a clear understanding of the source and target systems, as well as a detailed understanding of the data itself. </a:t>
            </a:r>
            <a:endParaRPr lang="en-US" dirty="0" smtClean="0"/>
          </a:p>
          <a:p>
            <a:r>
              <a:rPr lang="en-US" dirty="0" smtClean="0"/>
              <a:t>This </a:t>
            </a:r>
            <a:r>
              <a:rPr lang="en-US" dirty="0"/>
              <a:t>requires collaboration between technical teams, business stakeholders, and data owners.</a:t>
            </a:r>
          </a:p>
          <a:p>
            <a:r>
              <a:rPr lang="en-US" dirty="0" smtClean="0"/>
              <a:t>Data </a:t>
            </a:r>
            <a:r>
              <a:rPr lang="en-US" dirty="0"/>
              <a:t>migration can offer significant benefits, including improved system performance, increased functionality, and reduced costs</a:t>
            </a:r>
            <a:r>
              <a:rPr lang="en-US" dirty="0" smtClean="0"/>
              <a:t>.</a:t>
            </a:r>
          </a:p>
          <a:p>
            <a:r>
              <a:rPr lang="en-US" dirty="0" smtClean="0"/>
              <a:t>However</a:t>
            </a:r>
            <a:r>
              <a:rPr lang="en-US" dirty="0"/>
              <a:t>, data migration also carries some risks, including data loss, data corruption, and system downtime. </a:t>
            </a:r>
            <a:endParaRPr lang="en-US" dirty="0" smtClean="0"/>
          </a:p>
          <a:p>
            <a:r>
              <a:rPr lang="en-US" dirty="0" smtClean="0"/>
              <a:t>It </a:t>
            </a:r>
            <a:r>
              <a:rPr lang="en-US" dirty="0"/>
              <a:t>is important to carefully plan and execute data migration projects to minimize these risks and ensure a successful outcome.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19603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Replication</a:t>
            </a:r>
          </a:p>
        </p:txBody>
      </p:sp>
      <p:sp>
        <p:nvSpPr>
          <p:cNvPr id="3" name="Content Placeholder 2"/>
          <p:cNvSpPr>
            <a:spLocks noGrp="1"/>
          </p:cNvSpPr>
          <p:nvPr>
            <p:ph idx="1"/>
          </p:nvPr>
        </p:nvSpPr>
        <p:spPr/>
        <p:txBody>
          <a:bodyPr/>
          <a:lstStyle/>
          <a:p>
            <a:r>
              <a:rPr lang="en-US" dirty="0"/>
              <a:t>Continuous synchronization of data between source and target systems. </a:t>
            </a:r>
            <a:endParaRPr lang="en-US" dirty="0" smtClean="0"/>
          </a:p>
          <a:p>
            <a:r>
              <a:rPr lang="en-US" dirty="0" smtClean="0"/>
              <a:t>Ensures </a:t>
            </a:r>
            <a:r>
              <a:rPr lang="en-US" dirty="0"/>
              <a:t>that data is consistent across systems. </a:t>
            </a:r>
            <a:endParaRPr lang="en-US" dirty="0" smtClean="0"/>
          </a:p>
          <a:p>
            <a:r>
              <a:rPr lang="en-US" dirty="0" smtClean="0"/>
              <a:t>Can </a:t>
            </a:r>
            <a:r>
              <a:rPr lang="en-US" dirty="0"/>
              <a:t>be </a:t>
            </a:r>
            <a:r>
              <a:rPr lang="en-US" dirty="0" err="1"/>
              <a:t>uni</a:t>
            </a:r>
            <a:r>
              <a:rPr lang="en-US" dirty="0"/>
              <a:t>-directional (one-way) or bi-directional (two-way). </a:t>
            </a:r>
            <a:endParaRPr lang="en-US" dirty="0" smtClean="0"/>
          </a:p>
          <a:p>
            <a:r>
              <a:rPr lang="en-US" dirty="0" smtClean="0"/>
              <a:t>Requires </a:t>
            </a:r>
            <a:r>
              <a:rPr lang="en-US" dirty="0"/>
              <a:t>monitoring replications to handle errors and resolve data conflicts</a:t>
            </a:r>
            <a:r>
              <a:rPr lang="en-US" dirty="0" smtClean="0"/>
              <a:t>.</a:t>
            </a:r>
          </a:p>
          <a:p>
            <a:r>
              <a:rPr lang="en-US" dirty="0"/>
              <a:t>Data replication is the process of making multiple copies of data and storing them at different locations for backup purposes, fault tolerance and to improve their overall accessibility across a network.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95240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 of integration patterns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Replication</a:t>
            </a:r>
          </a:p>
        </p:txBody>
      </p:sp>
      <p:sp>
        <p:nvSpPr>
          <p:cNvPr id="3" name="Content Placeholder 2"/>
          <p:cNvSpPr>
            <a:spLocks noGrp="1"/>
          </p:cNvSpPr>
          <p:nvPr>
            <p:ph idx="1"/>
          </p:nvPr>
        </p:nvSpPr>
        <p:spPr/>
        <p:txBody>
          <a:bodyPr/>
          <a:lstStyle/>
          <a:p>
            <a:r>
              <a:rPr lang="en-US" dirty="0" smtClean="0"/>
              <a:t>Similar </a:t>
            </a:r>
            <a:r>
              <a:rPr lang="en-US" dirty="0"/>
              <a:t>to data mirroring, data replication can be applied to both individual computers and servers. </a:t>
            </a:r>
            <a:endParaRPr lang="en-US" dirty="0" smtClean="0"/>
          </a:p>
          <a:p>
            <a:r>
              <a:rPr lang="en-US" dirty="0" smtClean="0"/>
              <a:t>The </a:t>
            </a:r>
            <a:r>
              <a:rPr lang="en-US" dirty="0"/>
              <a:t>data replicates can be stored within the same system, on-site and off-site hosts, and cloud-based hosts</a:t>
            </a:r>
            <a:r>
              <a:rPr lang="en-US" dirty="0" smtClean="0"/>
              <a:t>.</a:t>
            </a:r>
          </a:p>
          <a:p>
            <a:r>
              <a:rPr lang="en-US" dirty="0"/>
              <a:t>Data replication is commonly used in distributed systems, such as multi-tiered applications, data warehouses, and cloud computing environments.</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21506" name="Picture 2" descr="Data replication Process - ManageEngine Device Control Plus"/>
          <p:cNvPicPr>
            <a:picLocks noChangeAspect="1" noChangeArrowheads="1"/>
          </p:cNvPicPr>
          <p:nvPr/>
        </p:nvPicPr>
        <p:blipFill rotWithShape="1">
          <a:blip r:embed="rId2">
            <a:extLst>
              <a:ext uri="{28A0092B-C50C-407E-A947-70E740481C1C}">
                <a14:useLocalDpi xmlns:a14="http://schemas.microsoft.com/office/drawing/2010/main" val="0"/>
              </a:ext>
            </a:extLst>
          </a:blip>
          <a:srcRect l="7838" t="14931" r="8261" b="6188"/>
          <a:stretch/>
        </p:blipFill>
        <p:spPr bwMode="auto">
          <a:xfrm>
            <a:off x="5900469" y="3588605"/>
            <a:ext cx="5115340" cy="290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43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Consolidation</a:t>
            </a:r>
          </a:p>
        </p:txBody>
      </p:sp>
      <p:sp>
        <p:nvSpPr>
          <p:cNvPr id="3" name="Content Placeholder 2"/>
          <p:cNvSpPr>
            <a:spLocks noGrp="1"/>
          </p:cNvSpPr>
          <p:nvPr>
            <p:ph idx="1"/>
          </p:nvPr>
        </p:nvSpPr>
        <p:spPr/>
        <p:txBody>
          <a:bodyPr/>
          <a:lstStyle/>
          <a:p>
            <a:r>
              <a:rPr lang="en-US" dirty="0"/>
              <a:t>Data consolidation is the process of combining data from multiple sources into a single, unified view. </a:t>
            </a:r>
            <a:endParaRPr lang="en-US" dirty="0" smtClean="0"/>
          </a:p>
          <a:p>
            <a:r>
              <a:rPr lang="en-US" dirty="0" smtClean="0"/>
              <a:t>The </a:t>
            </a:r>
            <a:r>
              <a:rPr lang="en-US" dirty="0"/>
              <a:t>goal of data consolidation is to provide a comprehensive and accurate view of data that can be used for reporting, analysis, and decision-making. </a:t>
            </a:r>
            <a:endParaRPr lang="en-US" dirty="0" smtClean="0"/>
          </a:p>
          <a:p>
            <a:r>
              <a:rPr lang="en-US" dirty="0" smtClean="0"/>
              <a:t>Data </a:t>
            </a:r>
            <a:r>
              <a:rPr lang="en-US" dirty="0"/>
              <a:t>consolidation is commonly used in situations where data is stored across multiple systems or applications, such as in mergers and acquisitions, or in organizations with multiple departments or business units.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43051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Consolidation</a:t>
            </a:r>
          </a:p>
        </p:txBody>
      </p:sp>
      <p:sp>
        <p:nvSpPr>
          <p:cNvPr id="3" name="Content Placeholder 2"/>
          <p:cNvSpPr>
            <a:spLocks noGrp="1"/>
          </p:cNvSpPr>
          <p:nvPr>
            <p:ph idx="1"/>
          </p:nvPr>
        </p:nvSpPr>
        <p:spPr/>
        <p:txBody>
          <a:bodyPr/>
          <a:lstStyle/>
          <a:p>
            <a:r>
              <a:rPr lang="en-US" dirty="0"/>
              <a:t>Data consolidation can be implemented using </a:t>
            </a:r>
            <a:r>
              <a:rPr lang="en-US" dirty="0" smtClean="0"/>
              <a:t>a variety </a:t>
            </a:r>
            <a:r>
              <a:rPr lang="en-US" dirty="0"/>
              <a:t>of technologies, including data warehouses, data lakes, and master data management (MDM) systems. </a:t>
            </a:r>
            <a:endParaRPr lang="en-US" dirty="0" smtClean="0"/>
          </a:p>
          <a:p>
            <a:r>
              <a:rPr lang="en-US" dirty="0" smtClean="0"/>
              <a:t>Each </a:t>
            </a:r>
            <a:r>
              <a:rPr lang="en-US" dirty="0"/>
              <a:t>approach has its own advantages and limitations, and the choice of technology will depend on the specific requirements of the application.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25602" name="Picture 2" descr="Data Consolidation - What It Is &amp; How To Do 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8233" y="3267953"/>
            <a:ext cx="7228635" cy="320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9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integration patterns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726743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endParaRPr lang="en-US" dirty="0"/>
          </a:p>
        </p:txBody>
      </p:sp>
      <p:sp>
        <p:nvSpPr>
          <p:cNvPr id="3" name="Content Placeholder 2"/>
          <p:cNvSpPr>
            <a:spLocks noGrp="1"/>
          </p:cNvSpPr>
          <p:nvPr>
            <p:ph idx="1"/>
          </p:nvPr>
        </p:nvSpPr>
        <p:spPr/>
        <p:txBody>
          <a:bodyPr/>
          <a:lstStyle/>
          <a:p>
            <a:r>
              <a:rPr lang="en-US" dirty="0"/>
              <a:t>Application integration patterns refer to a set of tried and tested design approaches for integrating applications and systems within an organization to enable them to work together seamlessly. </a:t>
            </a:r>
            <a:endParaRPr lang="en-US" dirty="0" smtClean="0"/>
          </a:p>
          <a:p>
            <a:r>
              <a:rPr lang="en-US" dirty="0" smtClean="0"/>
              <a:t>These </a:t>
            </a:r>
            <a:r>
              <a:rPr lang="en-US" dirty="0"/>
              <a:t>patterns provide a framework for creating flexible, scalable, and maintainable integrations between different applications and systems, regardless of their technologies, platforms, or protocols.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634882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192619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Message </a:t>
            </a:r>
            <a:r>
              <a:rPr lang="en-US" dirty="0" smtClean="0"/>
              <a:t>Bus</a:t>
            </a:r>
          </a:p>
          <a:p>
            <a:pPr lvl="1"/>
            <a:r>
              <a:rPr lang="en-US" dirty="0" smtClean="0"/>
              <a:t>This </a:t>
            </a:r>
            <a:r>
              <a:rPr lang="en-US" dirty="0"/>
              <a:t>pattern involves using a message broker to enable applications to communicate with each other via a shared message bus. </a:t>
            </a:r>
            <a:endParaRPr lang="en-US" dirty="0" smtClean="0"/>
          </a:p>
          <a:p>
            <a:pPr lvl="1"/>
            <a:r>
              <a:rPr lang="en-US" dirty="0" smtClean="0"/>
              <a:t>This </a:t>
            </a:r>
            <a:r>
              <a:rPr lang="en-US" dirty="0"/>
              <a:t>allows for asynchronous messaging, which can improve system performance and reliability.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1026" name="Picture 2" descr="Message Bus - Liferay Learn"/>
          <p:cNvPicPr>
            <a:picLocks noChangeAspect="1" noChangeArrowheads="1"/>
          </p:cNvPicPr>
          <p:nvPr/>
        </p:nvPicPr>
        <p:blipFill rotWithShape="1">
          <a:blip r:embed="rId2">
            <a:extLst>
              <a:ext uri="{28A0092B-C50C-407E-A947-70E740481C1C}">
                <a14:useLocalDpi xmlns:a14="http://schemas.microsoft.com/office/drawing/2010/main" val="0"/>
              </a:ext>
            </a:extLst>
          </a:blip>
          <a:srcRect t="23739"/>
          <a:stretch/>
        </p:blipFill>
        <p:spPr bwMode="auto">
          <a:xfrm>
            <a:off x="4184111" y="3063385"/>
            <a:ext cx="6843728" cy="300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722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Service-Oriented Architecture (SOA</a:t>
            </a:r>
            <a:r>
              <a:rPr lang="en-US" dirty="0" smtClean="0"/>
              <a:t>)</a:t>
            </a:r>
          </a:p>
          <a:p>
            <a:pPr lvl="1"/>
            <a:r>
              <a:rPr lang="en-US" dirty="0" smtClean="0"/>
              <a:t>This </a:t>
            </a:r>
            <a:r>
              <a:rPr lang="en-US" dirty="0"/>
              <a:t>pattern involves breaking down applications into smaller, reusable services that can be accessed by other applications through standardized interfaces. </a:t>
            </a:r>
            <a:endParaRPr lang="en-US" dirty="0" smtClean="0"/>
          </a:p>
          <a:p>
            <a:pPr lvl="1"/>
            <a:r>
              <a:rPr lang="en-US" dirty="0" smtClean="0"/>
              <a:t>This </a:t>
            </a:r>
            <a:r>
              <a:rPr lang="en-US" dirty="0"/>
              <a:t>enables greater flexibility and agility in application development and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2050" name="Picture 2" descr="Enterprise Benefits on Service Oriented Architecture - S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790" y="3242123"/>
            <a:ext cx="43434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7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Representational State Transfer (</a:t>
            </a:r>
            <a:r>
              <a:rPr lang="en-US" dirty="0" smtClean="0"/>
              <a:t>REST)</a:t>
            </a:r>
          </a:p>
          <a:p>
            <a:pPr lvl="1"/>
            <a:r>
              <a:rPr lang="en-US" dirty="0" smtClean="0"/>
              <a:t>This </a:t>
            </a:r>
            <a:r>
              <a:rPr lang="en-US" dirty="0"/>
              <a:t>pattern involves using a set of standard HTTP methods (GET, POST, PUT, DELETE) to exchange data between applications. </a:t>
            </a:r>
            <a:endParaRPr lang="en-US" dirty="0" smtClean="0"/>
          </a:p>
          <a:p>
            <a:pPr lvl="1"/>
            <a:r>
              <a:rPr lang="en-US" dirty="0" smtClean="0"/>
              <a:t>This </a:t>
            </a:r>
            <a:r>
              <a:rPr lang="en-US" dirty="0"/>
              <a:t>enables a uniform, lightweight, and scalable approach to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3074" name="Picture 2" descr="An Intro to Representational State Transfer (REST) | Develope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361" y="2810184"/>
            <a:ext cx="4994395" cy="347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27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smtClean="0"/>
              <a:t>Publish-Subscribe</a:t>
            </a:r>
          </a:p>
          <a:p>
            <a:pPr lvl="1"/>
            <a:r>
              <a:rPr lang="en-US" dirty="0" smtClean="0"/>
              <a:t>This </a:t>
            </a:r>
            <a:r>
              <a:rPr lang="en-US" dirty="0"/>
              <a:t>pattern involves using a topic-based messaging system to enable applications to subscribe to relevant messages and receive updates in real-time. </a:t>
            </a:r>
            <a:endParaRPr lang="en-US" dirty="0" smtClean="0"/>
          </a:p>
          <a:p>
            <a:pPr lvl="1"/>
            <a:r>
              <a:rPr lang="en-US" dirty="0" smtClean="0"/>
              <a:t>This </a:t>
            </a:r>
            <a:r>
              <a:rPr lang="en-US" dirty="0"/>
              <a:t>is useful for applications that require up-to-date information, such as stock market data or social media updates.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4098" name="Picture 2" descr="What is Pub-Sub? Rails Publish-Subscribe Pattern Tutorial | Toptal®"/>
          <p:cNvPicPr>
            <a:picLocks noChangeAspect="1" noChangeArrowheads="1"/>
          </p:cNvPicPr>
          <p:nvPr/>
        </p:nvPicPr>
        <p:blipFill rotWithShape="1">
          <a:blip r:embed="rId2">
            <a:extLst>
              <a:ext uri="{28A0092B-C50C-407E-A947-70E740481C1C}">
                <a14:useLocalDpi xmlns:a14="http://schemas.microsoft.com/office/drawing/2010/main" val="0"/>
              </a:ext>
            </a:extLst>
          </a:blip>
          <a:srcRect l="8425" r="9132"/>
          <a:stretch/>
        </p:blipFill>
        <p:spPr bwMode="auto">
          <a:xfrm>
            <a:off x="4987555" y="2993365"/>
            <a:ext cx="6080137" cy="337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8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dirty="0"/>
              <a:t>What are integration patterns?</a:t>
            </a:r>
            <a:endParaRPr lang="en-US" dirty="0"/>
          </a:p>
        </p:txBody>
      </p:sp>
      <p:sp>
        <p:nvSpPr>
          <p:cNvPr id="5124" name="Rectangle 3"/>
          <p:cNvSpPr>
            <a:spLocks noGrp="1" noChangeArrowheads="1"/>
          </p:cNvSpPr>
          <p:nvPr>
            <p:ph idx="1"/>
          </p:nvPr>
        </p:nvSpPr>
        <p:spPr/>
        <p:txBody>
          <a:bodyPr>
            <a:normAutofit/>
          </a:bodyPr>
          <a:lstStyle/>
          <a:p>
            <a:r>
              <a:rPr lang="en-US" dirty="0" smtClean="0"/>
              <a:t>Integration </a:t>
            </a:r>
            <a:r>
              <a:rPr lang="en-US" dirty="0"/>
              <a:t>patterns are reusable solutions to common integration problems.</a:t>
            </a:r>
          </a:p>
          <a:p>
            <a:r>
              <a:rPr lang="en-US" dirty="0"/>
              <a:t>They provide templates to solve recurring technical challenges in an integration architecture.</a:t>
            </a:r>
          </a:p>
          <a:p>
            <a:r>
              <a:rPr lang="en-US" dirty="0"/>
              <a:t>Examples: messaging patterns like publish-subscribe, data mapping, etc.</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4</a:t>
            </a:fld>
            <a:endParaRPr lang="en-US" b="0">
              <a:solidFill>
                <a:schemeClr val="tx2"/>
              </a:solidFill>
            </a:endParaRPr>
          </a:p>
        </p:txBody>
      </p:sp>
      <p:pic>
        <p:nvPicPr>
          <p:cNvPr id="12290" name="Picture 2" descr="Top 10 integration patterns for enterprise use cases | MuleSoft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541" y="3928505"/>
            <a:ext cx="6495391" cy="222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764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Remote Procedure Call (RPC</a:t>
            </a:r>
            <a:r>
              <a:rPr lang="en-US" dirty="0" smtClean="0"/>
              <a:t>)</a:t>
            </a:r>
          </a:p>
          <a:p>
            <a:pPr lvl="1"/>
            <a:r>
              <a:rPr lang="en-US" dirty="0" smtClean="0"/>
              <a:t>This </a:t>
            </a:r>
            <a:r>
              <a:rPr lang="en-US" dirty="0"/>
              <a:t>pattern involves invoking a procedure or method on a remote application or system, as if it were a local function call. </a:t>
            </a:r>
            <a:endParaRPr lang="en-US" dirty="0" smtClean="0"/>
          </a:p>
          <a:p>
            <a:pPr lvl="1"/>
            <a:r>
              <a:rPr lang="en-US" dirty="0" smtClean="0"/>
              <a:t>This </a:t>
            </a:r>
            <a:r>
              <a:rPr lang="en-US" dirty="0"/>
              <a:t>enables applications to interact with each other as if they were running on the same machine, which can simplify integration and reduce complexity.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pic>
        <p:nvPicPr>
          <p:cNvPr id="5122" name="Picture 2" descr="Remote Procedure Calls (RPC)"/>
          <p:cNvPicPr>
            <a:picLocks noChangeAspect="1" noChangeArrowheads="1"/>
          </p:cNvPicPr>
          <p:nvPr/>
        </p:nvPicPr>
        <p:blipFill rotWithShape="1">
          <a:blip r:embed="rId2">
            <a:extLst>
              <a:ext uri="{28A0092B-C50C-407E-A947-70E740481C1C}">
                <a14:useLocalDpi xmlns:a14="http://schemas.microsoft.com/office/drawing/2010/main" val="0"/>
              </a:ext>
            </a:extLst>
          </a:blip>
          <a:srcRect l="4172" t="26602" r="5332" b="8492"/>
          <a:stretch/>
        </p:blipFill>
        <p:spPr bwMode="auto">
          <a:xfrm>
            <a:off x="2346385" y="2965529"/>
            <a:ext cx="8709773" cy="351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452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 patterns </a:t>
            </a:r>
          </a:p>
        </p:txBody>
      </p:sp>
      <p:sp>
        <p:nvSpPr>
          <p:cNvPr id="3" name="Content Placeholder 2"/>
          <p:cNvSpPr>
            <a:spLocks noGrp="1"/>
          </p:cNvSpPr>
          <p:nvPr>
            <p:ph idx="1"/>
          </p:nvPr>
        </p:nvSpPr>
        <p:spPr/>
        <p:txBody>
          <a:bodyPr/>
          <a:lstStyle/>
          <a:p>
            <a:r>
              <a:rPr lang="en-US" dirty="0"/>
              <a:t>Enterprise Service Bus (ESB</a:t>
            </a:r>
            <a:r>
              <a:rPr lang="en-US" dirty="0" smtClean="0"/>
              <a:t>)</a:t>
            </a:r>
          </a:p>
          <a:p>
            <a:pPr lvl="1"/>
            <a:r>
              <a:rPr lang="en-US" dirty="0" smtClean="0"/>
              <a:t>This </a:t>
            </a:r>
            <a:r>
              <a:rPr lang="en-US" dirty="0"/>
              <a:t>pattern involves using an intermediary service bus to manage the flow of data and messages between applications. </a:t>
            </a:r>
            <a:endParaRPr lang="en-US" dirty="0" smtClean="0"/>
          </a:p>
          <a:p>
            <a:pPr lvl="1"/>
            <a:r>
              <a:rPr lang="en-US" dirty="0" smtClean="0"/>
              <a:t>The </a:t>
            </a:r>
            <a:r>
              <a:rPr lang="en-US" dirty="0"/>
              <a:t>ESB provides a centralized hub for routing, transformation, and mediation, which can simplify integration and improve scalability.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6148" name="Picture 4" descr="Enterprise Service Bus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909" y="3549829"/>
            <a:ext cx="49244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342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Integration framework selection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351060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r>
              <a:rPr lang="en-US" dirty="0"/>
              <a:t>Selecting the right integration framework is a critical decision that can have a significant impact on the success of a project. </a:t>
            </a:r>
            <a:endParaRPr lang="en-US" dirty="0" smtClean="0"/>
          </a:p>
          <a:p>
            <a:r>
              <a:rPr lang="en-US" dirty="0" smtClean="0"/>
              <a:t>To </a:t>
            </a:r>
            <a:r>
              <a:rPr lang="en-US" dirty="0"/>
              <a:t>choose the right framework, there are several key considerations that should be taken into account</a:t>
            </a:r>
            <a:r>
              <a:rPr lang="en-US" dirty="0" smtClean="0"/>
              <a:t>:</a:t>
            </a:r>
          </a:p>
          <a:p>
            <a:pPr lvl="1"/>
            <a:r>
              <a:rPr lang="en-US" dirty="0"/>
              <a:t>Programming </a:t>
            </a:r>
            <a:r>
              <a:rPr lang="en-US" dirty="0" smtClean="0"/>
              <a:t>language</a:t>
            </a:r>
          </a:p>
          <a:p>
            <a:pPr lvl="2"/>
            <a:r>
              <a:rPr lang="en-US" dirty="0" smtClean="0"/>
              <a:t>The </a:t>
            </a:r>
            <a:r>
              <a:rPr lang="en-US" dirty="0"/>
              <a:t>choice of programming language will depend on the specific needs of the project and the skills and preferences of the development team. </a:t>
            </a:r>
            <a:endParaRPr lang="en-US" dirty="0" smtClean="0"/>
          </a:p>
          <a:p>
            <a:pPr lvl="2"/>
            <a:r>
              <a:rPr lang="en-US" dirty="0" smtClean="0"/>
              <a:t>Some </a:t>
            </a:r>
            <a:r>
              <a:rPr lang="en-US" dirty="0"/>
              <a:t>integration frameworks are language-agnostic, while others are specific to a particular language or platform</a:t>
            </a:r>
            <a:r>
              <a:rPr lang="en-US" dirty="0" smtClean="0"/>
              <a:t>.</a:t>
            </a:r>
            <a:endParaRPr lang="en-US" dirty="0"/>
          </a:p>
          <a:p>
            <a:pPr lvl="1"/>
            <a:r>
              <a:rPr lang="en-US" dirty="0"/>
              <a:t>Protocol </a:t>
            </a:r>
            <a:r>
              <a:rPr lang="en-US" dirty="0" smtClean="0"/>
              <a:t>support</a:t>
            </a:r>
          </a:p>
          <a:p>
            <a:pPr lvl="2"/>
            <a:r>
              <a:rPr lang="en-US" dirty="0" smtClean="0"/>
              <a:t>The </a:t>
            </a:r>
            <a:r>
              <a:rPr lang="en-US" dirty="0"/>
              <a:t>framework should support the protocols and data formats that are used by the systems that need to be integrated. </a:t>
            </a:r>
            <a:endParaRPr lang="en-US" dirty="0" smtClean="0"/>
          </a:p>
          <a:p>
            <a:pPr lvl="2"/>
            <a:r>
              <a:rPr lang="en-US" dirty="0" smtClean="0"/>
              <a:t>This </a:t>
            </a:r>
            <a:r>
              <a:rPr lang="en-US" dirty="0"/>
              <a:t>may include support for RESTful APIs, SOAP, XML, JSON, and other common integration protocols.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007049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pPr lvl="1"/>
            <a:r>
              <a:rPr lang="en-US" dirty="0"/>
              <a:t>Orchestration </a:t>
            </a:r>
            <a:r>
              <a:rPr lang="en-US" dirty="0" smtClean="0"/>
              <a:t>capability</a:t>
            </a:r>
          </a:p>
          <a:p>
            <a:pPr lvl="2"/>
            <a:r>
              <a:rPr lang="en-US" dirty="0" smtClean="0"/>
              <a:t>The </a:t>
            </a:r>
            <a:r>
              <a:rPr lang="en-US" dirty="0"/>
              <a:t>framework should provide a way to orchestrate the integration process, including routing messages, transforming data, and coordinating workflows. </a:t>
            </a:r>
            <a:endParaRPr lang="en-US" dirty="0" smtClean="0"/>
          </a:p>
          <a:p>
            <a:pPr lvl="2"/>
            <a:r>
              <a:rPr lang="en-US" dirty="0" smtClean="0"/>
              <a:t>This </a:t>
            </a:r>
            <a:r>
              <a:rPr lang="en-US" dirty="0"/>
              <a:t>may involve the use of a workflow engine, business process management (BPM) tools, or other orchestration capabilities</a:t>
            </a:r>
            <a:r>
              <a:rPr lang="en-US" dirty="0" smtClean="0"/>
              <a:t>.</a:t>
            </a:r>
            <a:endParaRPr lang="en-US" dirty="0"/>
          </a:p>
          <a:p>
            <a:pPr lvl="1"/>
            <a:r>
              <a:rPr lang="en-US" dirty="0"/>
              <a:t>Community </a:t>
            </a:r>
            <a:r>
              <a:rPr lang="en-US" dirty="0" smtClean="0"/>
              <a:t>support</a:t>
            </a:r>
          </a:p>
          <a:p>
            <a:pPr lvl="2"/>
            <a:r>
              <a:rPr lang="en-US" dirty="0" smtClean="0"/>
              <a:t>The </a:t>
            </a:r>
            <a:r>
              <a:rPr lang="en-US" dirty="0"/>
              <a:t>framework should have an active and supportive community of developers and users. </a:t>
            </a:r>
            <a:endParaRPr lang="en-US" dirty="0" smtClean="0"/>
          </a:p>
          <a:p>
            <a:pPr lvl="2"/>
            <a:r>
              <a:rPr lang="en-US" dirty="0" smtClean="0"/>
              <a:t>This </a:t>
            </a:r>
            <a:r>
              <a:rPr lang="en-US" dirty="0"/>
              <a:t>can provide access to resources, tutorials, and best practices, as well as a forum for troubleshooting and problem-solving</a:t>
            </a:r>
            <a:r>
              <a:rPr lang="en-US" dirty="0" smtClean="0"/>
              <a:t>.</a:t>
            </a:r>
            <a:endParaRPr lang="en-US" dirty="0"/>
          </a:p>
          <a:p>
            <a:pPr lvl="1"/>
            <a:r>
              <a:rPr lang="en-US" dirty="0"/>
              <a:t>Licensing </a:t>
            </a:r>
            <a:r>
              <a:rPr lang="en-US" dirty="0" smtClean="0"/>
              <a:t>cost</a:t>
            </a:r>
          </a:p>
          <a:p>
            <a:pPr lvl="2"/>
            <a:r>
              <a:rPr lang="en-US" dirty="0" smtClean="0"/>
              <a:t>The </a:t>
            </a:r>
            <a:r>
              <a:rPr lang="en-US" dirty="0"/>
              <a:t>framework should be affordable and cost-effective, taking into account factors such as licensing fees, maintenance costs, and deployment expenses. </a:t>
            </a:r>
            <a:endParaRPr lang="en-US" dirty="0" smtClean="0"/>
          </a:p>
          <a:p>
            <a:pPr lvl="2"/>
            <a:r>
              <a:rPr lang="en-US" dirty="0" smtClean="0"/>
              <a:t>Open </a:t>
            </a:r>
            <a:r>
              <a:rPr lang="en-US" dirty="0"/>
              <a:t>source frameworks may be a good option for organizations with limited budgets, while commercial frameworks may offer additional features and support.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85598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pPr lvl="1"/>
            <a:r>
              <a:rPr lang="en-US" dirty="0" smtClean="0"/>
              <a:t>Scalability</a:t>
            </a:r>
          </a:p>
          <a:p>
            <a:pPr lvl="2"/>
            <a:r>
              <a:rPr lang="en-US" dirty="0" smtClean="0"/>
              <a:t>The </a:t>
            </a:r>
            <a:r>
              <a:rPr lang="en-US" dirty="0"/>
              <a:t>framework should be scalable </a:t>
            </a:r>
            <a:r>
              <a:rPr lang="en-US" dirty="0" smtClean="0"/>
              <a:t>and able </a:t>
            </a:r>
            <a:r>
              <a:rPr lang="en-US" dirty="0"/>
              <a:t>to handle the expected volume of data and traffic. </a:t>
            </a:r>
            <a:endParaRPr lang="en-US" dirty="0" smtClean="0"/>
          </a:p>
          <a:p>
            <a:pPr lvl="2"/>
            <a:r>
              <a:rPr lang="en-US" dirty="0" smtClean="0"/>
              <a:t>This </a:t>
            </a:r>
            <a:r>
              <a:rPr lang="en-US" dirty="0"/>
              <a:t>includes support for clustering, load balancing, and other techniques for managing system capacity and performance</a:t>
            </a:r>
            <a:r>
              <a:rPr lang="en-US" dirty="0" smtClean="0"/>
              <a:t>.</a:t>
            </a:r>
            <a:endParaRPr lang="en-US" dirty="0"/>
          </a:p>
          <a:p>
            <a:pPr lvl="1"/>
            <a:r>
              <a:rPr lang="en-US" dirty="0" smtClean="0"/>
              <a:t>Security</a:t>
            </a:r>
          </a:p>
          <a:p>
            <a:pPr lvl="2"/>
            <a:r>
              <a:rPr lang="en-US" dirty="0" smtClean="0"/>
              <a:t>The </a:t>
            </a:r>
            <a:r>
              <a:rPr lang="en-US" dirty="0"/>
              <a:t>framework should provide robust security features to protect data and prevent unauthorized access. </a:t>
            </a:r>
            <a:endParaRPr lang="en-US" dirty="0" smtClean="0"/>
          </a:p>
          <a:p>
            <a:pPr lvl="2"/>
            <a:r>
              <a:rPr lang="en-US" dirty="0" smtClean="0"/>
              <a:t>This </a:t>
            </a:r>
            <a:r>
              <a:rPr lang="en-US" dirty="0"/>
              <a:t>includes support for encryption, authentication, and authorization, as well as compliance with relevant security standards and regulations</a:t>
            </a:r>
            <a:r>
              <a:rPr lang="en-US" dirty="0" smtClean="0"/>
              <a:t>.</a:t>
            </a:r>
            <a:endParaRPr lang="en-US" dirty="0"/>
          </a:p>
          <a:p>
            <a:pPr lvl="1"/>
            <a:r>
              <a:rPr lang="en-US" dirty="0"/>
              <a:t>Ease of </a:t>
            </a:r>
            <a:r>
              <a:rPr lang="en-US" dirty="0" smtClean="0"/>
              <a:t>use</a:t>
            </a:r>
          </a:p>
          <a:p>
            <a:pPr lvl="2"/>
            <a:r>
              <a:rPr lang="en-US" dirty="0" smtClean="0"/>
              <a:t>The </a:t>
            </a:r>
            <a:r>
              <a:rPr lang="en-US" dirty="0"/>
              <a:t>framework should be easy to use and integrate with existing systems and applications. </a:t>
            </a:r>
            <a:endParaRPr lang="en-US" dirty="0" smtClean="0"/>
          </a:p>
          <a:p>
            <a:pPr lvl="2"/>
            <a:r>
              <a:rPr lang="en-US" dirty="0" smtClean="0"/>
              <a:t>This </a:t>
            </a:r>
            <a:r>
              <a:rPr lang="en-US" dirty="0"/>
              <a:t>may involve providing a user-friendly interface, clear documentation, and support for common development tools and workflows.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173936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pPr lvl="1"/>
            <a:r>
              <a:rPr lang="en-US" dirty="0"/>
              <a:t>Vendor </a:t>
            </a:r>
            <a:r>
              <a:rPr lang="en-US" dirty="0" smtClean="0"/>
              <a:t>support</a:t>
            </a:r>
          </a:p>
          <a:p>
            <a:pPr lvl="2"/>
            <a:r>
              <a:rPr lang="en-US" dirty="0" smtClean="0"/>
              <a:t>The </a:t>
            </a:r>
            <a:r>
              <a:rPr lang="en-US" dirty="0"/>
              <a:t>framework should have strong vendor support, including regular updates, bug fixes, and technical support. </a:t>
            </a:r>
            <a:endParaRPr lang="en-US" dirty="0" smtClean="0"/>
          </a:p>
          <a:p>
            <a:pPr lvl="2"/>
            <a:r>
              <a:rPr lang="en-US" dirty="0" smtClean="0"/>
              <a:t>This </a:t>
            </a:r>
            <a:r>
              <a:rPr lang="en-US" dirty="0"/>
              <a:t>can help to ensure that the framework remains up-to-date and compatible with other systems and applications.</a:t>
            </a:r>
          </a:p>
          <a:p>
            <a:pPr lvl="1"/>
            <a:endParaRPr lang="en-US" dirty="0"/>
          </a:p>
          <a:p>
            <a:pPr lvl="1"/>
            <a:r>
              <a:rPr lang="en-US" dirty="0"/>
              <a:t>Integration with other </a:t>
            </a:r>
            <a:r>
              <a:rPr lang="en-US" dirty="0" smtClean="0"/>
              <a:t>systems</a:t>
            </a:r>
          </a:p>
          <a:p>
            <a:pPr lvl="2"/>
            <a:r>
              <a:rPr lang="en-US" dirty="0" smtClean="0"/>
              <a:t>The </a:t>
            </a:r>
            <a:r>
              <a:rPr lang="en-US" dirty="0"/>
              <a:t>framework should be compatible with other systems and applications, including legacy systems, cloud-based platforms, and third-party APIs. </a:t>
            </a:r>
            <a:endParaRPr lang="en-US" dirty="0" smtClean="0"/>
          </a:p>
          <a:p>
            <a:pPr lvl="2"/>
            <a:r>
              <a:rPr lang="en-US" dirty="0" smtClean="0"/>
              <a:t>This </a:t>
            </a:r>
            <a:r>
              <a:rPr lang="en-US" dirty="0"/>
              <a:t>can help to ensure that the integration process is seamless and effective, and that data can be exchanged between systems without complications.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358545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a:t>
            </a:r>
          </a:p>
        </p:txBody>
      </p:sp>
      <p:sp>
        <p:nvSpPr>
          <p:cNvPr id="3" name="Content Placeholder 2"/>
          <p:cNvSpPr>
            <a:spLocks noGrp="1"/>
          </p:cNvSpPr>
          <p:nvPr>
            <p:ph idx="1"/>
          </p:nvPr>
        </p:nvSpPr>
        <p:spPr/>
        <p:txBody>
          <a:bodyPr/>
          <a:lstStyle/>
          <a:p>
            <a:r>
              <a:rPr lang="en-US" dirty="0"/>
              <a:t>Frameworks that enable building point-to-point integrations. Mention frameworks like Apache Camel, </a:t>
            </a:r>
            <a:r>
              <a:rPr lang="en-US" dirty="0" err="1"/>
              <a:t>MuleSoft</a:t>
            </a:r>
            <a:r>
              <a:rPr lang="en-US" dirty="0"/>
              <a:t>, etc. Discuss pros/cons.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201714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a:t>
            </a:r>
          </a:p>
        </p:txBody>
      </p:sp>
      <p:sp>
        <p:nvSpPr>
          <p:cNvPr id="3" name="Content Placeholder 2"/>
          <p:cNvSpPr>
            <a:spLocks noGrp="1"/>
          </p:cNvSpPr>
          <p:nvPr>
            <p:ph idx="1"/>
          </p:nvPr>
        </p:nvSpPr>
        <p:spPr/>
        <p:txBody>
          <a:bodyPr/>
          <a:lstStyle/>
          <a:p>
            <a:r>
              <a:rPr lang="en-US" dirty="0"/>
              <a:t>Frameworks that implement hub-and-spoke architecture. Mention frameworks like Apache </a:t>
            </a:r>
            <a:r>
              <a:rPr lang="en-US" dirty="0" err="1"/>
              <a:t>NiFi</a:t>
            </a:r>
            <a:r>
              <a:rPr lang="en-US" dirty="0"/>
              <a:t>, Azure Data Factory, etc. Discuss pros/cons.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878159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brokers</a:t>
            </a:r>
          </a:p>
        </p:txBody>
      </p:sp>
      <p:sp>
        <p:nvSpPr>
          <p:cNvPr id="3" name="Content Placeholder 2"/>
          <p:cNvSpPr>
            <a:spLocks noGrp="1"/>
          </p:cNvSpPr>
          <p:nvPr>
            <p:ph idx="1"/>
          </p:nvPr>
        </p:nvSpPr>
        <p:spPr/>
        <p:txBody>
          <a:bodyPr/>
          <a:lstStyle/>
          <a:p>
            <a:r>
              <a:rPr lang="en-US" dirty="0"/>
              <a:t>Discuss using message brokers like </a:t>
            </a:r>
            <a:r>
              <a:rPr lang="en-US" dirty="0" err="1"/>
              <a:t>RabbitMQ</a:t>
            </a:r>
            <a:r>
              <a:rPr lang="en-US" dirty="0"/>
              <a:t>, Apache Kafka, Azure Service Bus, etc. Mention pros/cons of message broker based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66297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integration patterns</a:t>
            </a:r>
          </a:p>
        </p:txBody>
      </p:sp>
      <p:sp>
        <p:nvSpPr>
          <p:cNvPr id="3" name="Content Placeholder 2"/>
          <p:cNvSpPr>
            <a:spLocks noGrp="1"/>
          </p:cNvSpPr>
          <p:nvPr>
            <p:ph idx="1"/>
          </p:nvPr>
        </p:nvSpPr>
        <p:spPr/>
        <p:txBody>
          <a:bodyPr/>
          <a:lstStyle/>
          <a:p>
            <a:r>
              <a:rPr lang="en-US" b="1" dirty="0"/>
              <a:t>Improved flexibility and adaptability</a:t>
            </a:r>
            <a:r>
              <a:rPr lang="en-US" dirty="0"/>
              <a:t>: Patterns provide loose coupling between systems</a:t>
            </a:r>
          </a:p>
          <a:p>
            <a:r>
              <a:rPr lang="en-US" b="1" dirty="0"/>
              <a:t>Increased reusability</a:t>
            </a:r>
            <a:r>
              <a:rPr lang="en-US" dirty="0"/>
              <a:t>: Patterns can be applied again and again in different use cases</a:t>
            </a:r>
          </a:p>
          <a:p>
            <a:r>
              <a:rPr lang="en-US" b="1" dirty="0"/>
              <a:t>Higher robustness</a:t>
            </a:r>
            <a:r>
              <a:rPr lang="en-US" dirty="0"/>
              <a:t>: Patterns incorporate solutions to common error handling and edge cases</a:t>
            </a:r>
          </a:p>
          <a:p>
            <a:r>
              <a:rPr lang="en-US" b="1" dirty="0"/>
              <a:t>Faster development</a:t>
            </a:r>
            <a:r>
              <a:rPr lang="en-US" dirty="0"/>
              <a:t>: Patterns provide pre-built templates to accelerate implementing integrations</a:t>
            </a:r>
          </a:p>
          <a:p>
            <a:r>
              <a:rPr lang="en-US" b="1" dirty="0"/>
              <a:t>Improved documentation</a:t>
            </a:r>
            <a:r>
              <a:rPr lang="en-US" dirty="0"/>
              <a:t>: Patterns provide a shared vocabulary to discuss integration solutions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2538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iPaaS</a:t>
            </a:r>
            <a:r>
              <a:rPr lang="en-US" dirty="0"/>
              <a:t> offerings</a:t>
            </a:r>
          </a:p>
        </p:txBody>
      </p:sp>
      <p:sp>
        <p:nvSpPr>
          <p:cNvPr id="3" name="Content Placeholder 2"/>
          <p:cNvSpPr>
            <a:spLocks noGrp="1"/>
          </p:cNvSpPr>
          <p:nvPr>
            <p:ph idx="1"/>
          </p:nvPr>
        </p:nvSpPr>
        <p:spPr/>
        <p:txBody>
          <a:bodyPr/>
          <a:lstStyle/>
          <a:p>
            <a:r>
              <a:rPr lang="en-US" dirty="0"/>
              <a:t>Discuss </a:t>
            </a:r>
            <a:r>
              <a:rPr lang="en-US" dirty="0" err="1"/>
              <a:t>iPaaS</a:t>
            </a:r>
            <a:r>
              <a:rPr lang="en-US" dirty="0"/>
              <a:t> platforms like Dell </a:t>
            </a:r>
            <a:r>
              <a:rPr lang="en-US" dirty="0" err="1"/>
              <a:t>Boomi</a:t>
            </a:r>
            <a:r>
              <a:rPr lang="en-US" dirty="0"/>
              <a:t>, </a:t>
            </a:r>
            <a:r>
              <a:rPr lang="en-US" dirty="0" err="1"/>
              <a:t>Informatica</a:t>
            </a:r>
            <a:r>
              <a:rPr lang="en-US" dirty="0"/>
              <a:t> Cloud, </a:t>
            </a:r>
            <a:r>
              <a:rPr lang="en-US" dirty="0" err="1"/>
              <a:t>MuleSoft</a:t>
            </a:r>
            <a:r>
              <a:rPr lang="en-US" dirty="0"/>
              <a:t> </a:t>
            </a:r>
            <a:r>
              <a:rPr lang="en-US" dirty="0" err="1"/>
              <a:t>CloudHub</a:t>
            </a:r>
            <a:r>
              <a:rPr lang="en-US" dirty="0"/>
              <a:t>, etc. that provide pre-built connectors and integrations. Mention pros/cons of </a:t>
            </a:r>
            <a:r>
              <a:rPr lang="en-US" dirty="0" err="1"/>
              <a:t>iPaaS</a:t>
            </a:r>
            <a:r>
              <a:rPr lang="en-US" dirty="0"/>
              <a:t> solutions.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936053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a:t>
            </a:r>
            <a:r>
              <a:rPr lang="en-US" dirty="0" err="1"/>
              <a:t>prem</a:t>
            </a:r>
            <a:r>
              <a:rPr lang="en-US" dirty="0"/>
              <a:t> vs Cloud</a:t>
            </a:r>
          </a:p>
        </p:txBody>
      </p:sp>
      <p:sp>
        <p:nvSpPr>
          <p:cNvPr id="3" name="Content Placeholder 2"/>
          <p:cNvSpPr>
            <a:spLocks noGrp="1"/>
          </p:cNvSpPr>
          <p:nvPr>
            <p:ph idx="1"/>
          </p:nvPr>
        </p:nvSpPr>
        <p:spPr/>
        <p:txBody>
          <a:bodyPr/>
          <a:lstStyle/>
          <a:p>
            <a:r>
              <a:rPr lang="en-US" dirty="0"/>
              <a:t>Compare on-premises vs cloud-based integration frameworks. Discuss pros/cons of each option. Mention some examples of each type.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204545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lstStyle/>
          <a:p>
            <a:r>
              <a:rPr lang="en-US" dirty="0"/>
              <a:t>Provide recommendations for selecting an integration framework based on use case, functionality, cost, etc. Mention that there is no “one size fits all” solution. Several options may need to be evaluated based on specific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40371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integration patterns</a:t>
            </a:r>
          </a:p>
        </p:txBody>
      </p:sp>
      <p:sp>
        <p:nvSpPr>
          <p:cNvPr id="3" name="Content Placeholder 2"/>
          <p:cNvSpPr>
            <a:spLocks noGrp="1"/>
          </p:cNvSpPr>
          <p:nvPr>
            <p:ph idx="1"/>
          </p:nvPr>
        </p:nvSpPr>
        <p:spPr/>
        <p:txBody>
          <a:bodyPr>
            <a:normAutofit/>
          </a:bodyPr>
          <a:lstStyle/>
          <a:p>
            <a:r>
              <a:rPr lang="en-US" sz="2600" dirty="0"/>
              <a:t>Messaging patterns: publish-subscribe, point-to-point messaging, etc.</a:t>
            </a:r>
          </a:p>
          <a:p>
            <a:r>
              <a:rPr lang="en-US" sz="2600" dirty="0"/>
              <a:t>Routing patterns: content-based router, message filter, etc.</a:t>
            </a:r>
          </a:p>
          <a:p>
            <a:r>
              <a:rPr lang="en-US" sz="2600" dirty="0"/>
              <a:t>Data patterns: data mapper, canonical data model, etc.</a:t>
            </a:r>
          </a:p>
          <a:p>
            <a:r>
              <a:rPr lang="en-US" sz="2600" dirty="0"/>
              <a:t>Transaction patterns: transaction coordinator, compensating transaction, etc.</a:t>
            </a:r>
          </a:p>
          <a:p>
            <a:r>
              <a:rPr lang="en-US" sz="2600" dirty="0"/>
              <a:t>Management and monitoring patterns: wire tap, message store,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3314" name="Picture 2" descr="Home - Enterprise Integration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147" y="3358696"/>
            <a:ext cx="6007853" cy="313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integration patterns?</a:t>
            </a:r>
          </a:p>
        </p:txBody>
      </p:sp>
      <p:sp>
        <p:nvSpPr>
          <p:cNvPr id="3" name="Content Placeholder 2"/>
          <p:cNvSpPr>
            <a:spLocks noGrp="1"/>
          </p:cNvSpPr>
          <p:nvPr>
            <p:ph idx="1"/>
          </p:nvPr>
        </p:nvSpPr>
        <p:spPr/>
        <p:txBody>
          <a:bodyPr/>
          <a:lstStyle/>
          <a:p>
            <a:r>
              <a:rPr lang="en-US" dirty="0"/>
              <a:t>Use patterns when implementing a new integration architecture</a:t>
            </a:r>
          </a:p>
          <a:p>
            <a:r>
              <a:rPr lang="en-US" dirty="0"/>
              <a:t>Apply patterns when redesigning or improving an existing integration architecture</a:t>
            </a:r>
          </a:p>
          <a:p>
            <a:r>
              <a:rPr lang="en-US" dirty="0"/>
              <a:t>Consider patterns when facing recurring integration challenges (data mapping, asynchronous messaging, etc.)</a:t>
            </a:r>
          </a:p>
          <a:p>
            <a:r>
              <a:rPr lang="en-US" dirty="0"/>
              <a:t>Look for patterns if aiming to build a scalable, robust and flexible integration solution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972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Enterprise integration patterns (EIP</a:t>
            </a:r>
            <a:r>
              <a:rPr lang="en-US" dirty="0" smtClean="0"/>
              <a: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11121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Enterprise Integration Patterns?</a:t>
            </a:r>
          </a:p>
        </p:txBody>
      </p:sp>
      <p:sp>
        <p:nvSpPr>
          <p:cNvPr id="3" name="Content Placeholder 2"/>
          <p:cNvSpPr>
            <a:spLocks noGrp="1"/>
          </p:cNvSpPr>
          <p:nvPr>
            <p:ph idx="1"/>
          </p:nvPr>
        </p:nvSpPr>
        <p:spPr/>
        <p:txBody>
          <a:bodyPr/>
          <a:lstStyle/>
          <a:p>
            <a:r>
              <a:rPr lang="en-US" dirty="0"/>
              <a:t>EIPs are a collection of 65 patterns that cover messaging, routing, transformation, and more.</a:t>
            </a:r>
          </a:p>
          <a:p>
            <a:r>
              <a:rPr lang="en-US" dirty="0"/>
              <a:t>They provide a standardized vocabulary and recommended solutions for enterprise application integration.</a:t>
            </a:r>
          </a:p>
          <a:p>
            <a:r>
              <a:rPr lang="en-US" dirty="0"/>
              <a:t>They were compiled by </a:t>
            </a:r>
            <a:r>
              <a:rPr lang="en-US" dirty="0" err="1"/>
              <a:t>Gregor</a:t>
            </a:r>
            <a:r>
              <a:rPr lang="en-US" dirty="0"/>
              <a:t> </a:t>
            </a:r>
            <a:r>
              <a:rPr lang="en-US" dirty="0" err="1"/>
              <a:t>Hohpe</a:t>
            </a:r>
            <a:r>
              <a:rPr lang="en-US" dirty="0"/>
              <a:t> and Bobby Woolf in their book “Enterprise Integration Patterns”.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963695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2678</Words>
  <Application>Microsoft Office PowerPoint</Application>
  <PresentationFormat>Widescreen</PresentationFormat>
  <Paragraphs>273</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맑은 고딕</vt:lpstr>
      <vt:lpstr>Arial</vt:lpstr>
      <vt:lpstr>Calibri</vt:lpstr>
      <vt:lpstr>Calibri Light</vt:lpstr>
      <vt:lpstr>Candara</vt:lpstr>
      <vt:lpstr>Times New Roman</vt:lpstr>
      <vt:lpstr>Office Theme</vt:lpstr>
      <vt:lpstr>Integration Patterns and Frameworks</vt:lpstr>
      <vt:lpstr>Outline</vt:lpstr>
      <vt:lpstr>Overview of integration patterns</vt:lpstr>
      <vt:lpstr>What are integration patterns?</vt:lpstr>
      <vt:lpstr>Benefits of using integration patterns</vt:lpstr>
      <vt:lpstr>Common types of integration patterns</vt:lpstr>
      <vt:lpstr>When to use integration patterns?</vt:lpstr>
      <vt:lpstr>Enterprise integration patterns (EIP)</vt:lpstr>
      <vt:lpstr>What are Enterprise Integration Patterns?</vt:lpstr>
      <vt:lpstr>Examples of EIPs</vt:lpstr>
      <vt:lpstr>Benefits of using EIPs</vt:lpstr>
      <vt:lpstr>Publish-Subscribe Channel </vt:lpstr>
      <vt:lpstr>Publish-Subscribe Channel </vt:lpstr>
      <vt:lpstr>Message Translator</vt:lpstr>
      <vt:lpstr>Message Translator</vt:lpstr>
      <vt:lpstr>Aggregator</vt:lpstr>
      <vt:lpstr>Aggregator</vt:lpstr>
      <vt:lpstr>Data integration patterns</vt:lpstr>
      <vt:lpstr>What are Data Integration Patterns?</vt:lpstr>
      <vt:lpstr>Benefits of Data Integration Patterns</vt:lpstr>
      <vt:lpstr>Common Data Integration Patterns</vt:lpstr>
      <vt:lpstr>Canonical Data Model</vt:lpstr>
      <vt:lpstr>Data Mapping</vt:lpstr>
      <vt:lpstr>Data Mapping</vt:lpstr>
      <vt:lpstr>Data Migration</vt:lpstr>
      <vt:lpstr>Data Migration</vt:lpstr>
      <vt:lpstr>Data Migration</vt:lpstr>
      <vt:lpstr>Data Migration</vt:lpstr>
      <vt:lpstr>Data Replication</vt:lpstr>
      <vt:lpstr>Data Replication</vt:lpstr>
      <vt:lpstr>Data Consolidation</vt:lpstr>
      <vt:lpstr>Data Consolidation</vt:lpstr>
      <vt:lpstr>Application integration patterns</vt:lpstr>
      <vt:lpstr>Application integration patterns </vt:lpstr>
      <vt:lpstr>Application integration patterns </vt:lpstr>
      <vt:lpstr>Application integration patterns </vt:lpstr>
      <vt:lpstr>Application integration patterns </vt:lpstr>
      <vt:lpstr>Application integration patterns </vt:lpstr>
      <vt:lpstr>Application integration patterns </vt:lpstr>
      <vt:lpstr>Application integration patterns </vt:lpstr>
      <vt:lpstr>Application integration patterns </vt:lpstr>
      <vt:lpstr>Integration framework selection</vt:lpstr>
      <vt:lpstr>Considerations</vt:lpstr>
      <vt:lpstr>Considerations</vt:lpstr>
      <vt:lpstr>Considerations</vt:lpstr>
      <vt:lpstr>Considerations</vt:lpstr>
      <vt:lpstr>Point-to-point</vt:lpstr>
      <vt:lpstr>Hub-and-spoke</vt:lpstr>
      <vt:lpstr>Message brokers</vt:lpstr>
      <vt:lpstr>iPaaS offerings</vt:lpstr>
      <vt:lpstr>On-prem vs Cloud</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273</cp:revision>
  <cp:lastPrinted>2021-10-18T07:27:50Z</cp:lastPrinted>
  <dcterms:created xsi:type="dcterms:W3CDTF">2021-10-12T10:09:12Z</dcterms:created>
  <dcterms:modified xsi:type="dcterms:W3CDTF">2023-05-29T05:08:29Z</dcterms:modified>
</cp:coreProperties>
</file>