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353" r:id="rId3"/>
    <p:sldId id="686" r:id="rId4"/>
    <p:sldId id="807" r:id="rId5"/>
    <p:sldId id="808" r:id="rId6"/>
    <p:sldId id="810" r:id="rId7"/>
    <p:sldId id="809" r:id="rId8"/>
    <p:sldId id="811" r:id="rId9"/>
    <p:sldId id="814" r:id="rId10"/>
    <p:sldId id="813" r:id="rId11"/>
    <p:sldId id="812" r:id="rId12"/>
    <p:sldId id="815" r:id="rId13"/>
    <p:sldId id="818" r:id="rId14"/>
    <p:sldId id="817" r:id="rId15"/>
    <p:sldId id="816" r:id="rId16"/>
    <p:sldId id="820" r:id="rId17"/>
    <p:sldId id="819" r:id="rId18"/>
    <p:sldId id="821" r:id="rId19"/>
    <p:sldId id="822" r:id="rId20"/>
    <p:sldId id="823" r:id="rId21"/>
    <p:sldId id="825" r:id="rId22"/>
    <p:sldId id="826" r:id="rId23"/>
    <p:sldId id="827" r:id="rId24"/>
    <p:sldId id="828" r:id="rId25"/>
    <p:sldId id="829" r:id="rId26"/>
    <p:sldId id="830" r:id="rId27"/>
    <p:sldId id="832" r:id="rId28"/>
    <p:sldId id="831" r:id="rId29"/>
    <p:sldId id="833" r:id="rId30"/>
    <p:sldId id="835" r:id="rId31"/>
    <p:sldId id="836" r:id="rId32"/>
    <p:sldId id="837" r:id="rId33"/>
    <p:sldId id="838" r:id="rId34"/>
    <p:sldId id="839" r:id="rId35"/>
    <p:sldId id="840" r:id="rId36"/>
    <p:sldId id="843" r:id="rId37"/>
    <p:sldId id="841" r:id="rId38"/>
    <p:sldId id="842" r:id="rId39"/>
    <p:sldId id="845" r:id="rId40"/>
    <p:sldId id="844" r:id="rId41"/>
    <p:sldId id="851" r:id="rId42"/>
    <p:sldId id="847" r:id="rId43"/>
    <p:sldId id="849" r:id="rId44"/>
    <p:sldId id="846" r:id="rId45"/>
    <p:sldId id="853" r:id="rId46"/>
    <p:sldId id="848" r:id="rId47"/>
    <p:sldId id="850" r:id="rId48"/>
    <p:sldId id="855" r:id="rId49"/>
    <p:sldId id="854" r:id="rId50"/>
    <p:sldId id="856" r:id="rId51"/>
    <p:sldId id="857" r:id="rId52"/>
    <p:sldId id="858" r:id="rId53"/>
    <p:sldId id="859" r:id="rId54"/>
    <p:sldId id="860" r:id="rId55"/>
    <p:sldId id="861" r:id="rId56"/>
    <p:sldId id="862" r:id="rId57"/>
    <p:sldId id="863" r:id="rId58"/>
    <p:sldId id="86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870"/>
    <a:srgbClr val="C0C0C0"/>
    <a:srgbClr val="8498BD"/>
    <a:srgbClr val="C2C2C2"/>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884" autoAdjust="0"/>
  </p:normalViewPr>
  <p:slideViewPr>
    <p:cSldViewPr snapToGrid="0">
      <p:cViewPr varScale="1">
        <p:scale>
          <a:sx n="111" d="100"/>
          <a:sy n="111" d="100"/>
        </p:scale>
        <p:origin x="34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5/25/2023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E09C6EA-DA62-411D-97A6-64A6C2EAFAC0}" type="slidenum">
              <a:rPr lang="en-US" b="0" smtClean="0">
                <a:latin typeface="Arial" pitchFamily="34" charset="0"/>
              </a:rPr>
              <a:pPr/>
              <a:t>4</a:t>
            </a:fld>
            <a:endParaRPr lang="en-US" b="0">
              <a:latin typeface="Arial" pitchFamily="34" charset="0"/>
            </a:endParaRPr>
          </a:p>
        </p:txBody>
      </p:sp>
    </p:spTree>
    <p:extLst>
      <p:ext uri="{BB962C8B-B14F-4D97-AF65-F5344CB8AC3E}">
        <p14:creationId xmlns:p14="http://schemas.microsoft.com/office/powerpoint/2010/main" val="619007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3AD851-1DFD-4B53-89AB-21F36F27E466}" type="datetime1">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Systems Integration - Java Code Geeks - 202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958312" y="175390"/>
            <a:ext cx="1767229" cy="1709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298816-771B-4311-B939-9FE9F6D94E0D}" type="datetime1">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337FF9-EE1A-4B8B-AC91-B9C9CA51D135}" type="datetime1">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ext Placeholder 2"/>
          <p:cNvSpPr>
            <a:spLocks noGrp="1"/>
          </p:cNvSpPr>
          <p:nvPr>
            <p:ph type="body" sz="half" idx="1"/>
          </p:nvPr>
        </p:nvSpPr>
        <p:spPr>
          <a:xfrm>
            <a:off x="711200" y="1066801"/>
            <a:ext cx="11176000"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55651" y="3657601"/>
            <a:ext cx="11131549"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2AA6AD6F-A85E-4A39-B2A2-2AC12D7E78BC}" type="datetime1">
              <a:rPr lang="en-US" smtClean="0"/>
              <a:t>5/25/2023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a:t>Click to edit Master title style</a:t>
            </a:r>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9C407146-38CC-46F8-A57F-FC93A1885918}" type="datetime1">
              <a:rPr lang="en-US" smtClean="0"/>
              <a:t>5/25/2023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2">
                    <a:lumMod val="50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accent2">
                    <a:lumMod val="50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85589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1"/>
            <a:ext cx="12192000" cy="830638"/>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830639"/>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995248"/>
            <a:ext cx="11650767" cy="547068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FD9BB0-972E-463E-83BB-8A542CD6F2D2}" type="datetime1">
              <a:rPr lang="en-US" smtClean="0"/>
              <a:t>5/25/2023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62D40D-0AFF-4B07-85EC-01435232BA70}" type="datetime1">
              <a:rPr lang="en-US" smtClean="0"/>
              <a:t>5/25/2023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EB9354-0074-4F4D-9D0C-A47720EC7804}" type="datetime1">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C26419-23ED-400C-B35D-14F92A5CD4D5}" type="datetime1">
              <a:rPr lang="en-US" smtClean="0"/>
              <a:t>5/25/2023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0065BE-FEB4-4747-9F34-B65C18C68754}" type="datetime1">
              <a:rPr lang="en-US" smtClean="0"/>
              <a:t>5/25/2023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832104"/>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0"/>
            <a:ext cx="11650767" cy="832104"/>
          </a:xfrm>
        </p:spPr>
        <p:txBody>
          <a:bodyPr/>
          <a:lstStyle>
            <a:lvl1pPr>
              <a:defRPr b="1">
                <a:solidFill>
                  <a:schemeClr val="bg1"/>
                </a:solidFill>
                <a:latin typeface="Candara" panose="020E0502030303020204" pitchFamily="34" charset="0"/>
              </a:defRPr>
            </a:lvl1pPr>
          </a:lstStyle>
          <a:p>
            <a:r>
              <a:rPr lang="en-US" dirty="0"/>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5/25/2023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74F24-C8CA-432A-99C1-AF947B713208}" type="datetime1">
              <a:rPr lang="en-US" smtClean="0"/>
              <a:t>5/25/2023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DCCC21-B7A3-4482-BDF6-51C59A329067}" type="datetime1">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671E02-55CE-4377-9748-9538BF22F9FF}" type="datetime1">
              <a:rPr lang="en-US" smtClean="0"/>
              <a:t>5/25/2023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96F30-6CB4-4EDF-8CC0-0F7164C78496}" type="datetime1">
              <a:rPr lang="en-US" smtClean="0"/>
              <a:t>5/25/2023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Data and Application Integration Techniques</a:t>
            </a:r>
            <a:endParaRPr lang="en-US" dirty="0"/>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a:t>SE495: Software and Systems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ELT (Extract, Load, Transform)</a:t>
            </a:r>
          </a:p>
        </p:txBody>
      </p:sp>
      <p:sp>
        <p:nvSpPr>
          <p:cNvPr id="3" name="Content Placeholder 2"/>
          <p:cNvSpPr>
            <a:spLocks noGrp="1"/>
          </p:cNvSpPr>
          <p:nvPr>
            <p:ph idx="1"/>
          </p:nvPr>
        </p:nvSpPr>
        <p:spPr/>
        <p:txBody>
          <a:bodyPr>
            <a:normAutofit/>
          </a:bodyPr>
          <a:lstStyle/>
          <a:p>
            <a:r>
              <a:rPr lang="en-US" dirty="0" smtClean="0"/>
              <a:t>ELT </a:t>
            </a:r>
            <a:r>
              <a:rPr lang="en-US" dirty="0"/>
              <a:t>has a number of advantages over ETL, including:</a:t>
            </a:r>
          </a:p>
          <a:p>
            <a:pPr lvl="1"/>
            <a:r>
              <a:rPr lang="en-US" dirty="0" smtClean="0"/>
              <a:t>Speed</a:t>
            </a:r>
          </a:p>
          <a:p>
            <a:pPr lvl="2"/>
            <a:r>
              <a:rPr lang="en-US" dirty="0" smtClean="0"/>
              <a:t>ELT </a:t>
            </a:r>
            <a:r>
              <a:rPr lang="en-US" dirty="0"/>
              <a:t>can be faster than ETL because the transformation is not performed until the data is in the target system.</a:t>
            </a:r>
          </a:p>
          <a:p>
            <a:pPr lvl="1"/>
            <a:r>
              <a:rPr lang="en-US" dirty="0" smtClean="0"/>
              <a:t>Flexibility</a:t>
            </a:r>
          </a:p>
          <a:p>
            <a:pPr lvl="2"/>
            <a:r>
              <a:rPr lang="en-US" dirty="0" smtClean="0"/>
              <a:t>ELT </a:t>
            </a:r>
            <a:r>
              <a:rPr lang="en-US" dirty="0"/>
              <a:t>is more flexible than ETL because the transformation can be performed in the target system, which may have more powerful transformation capabilities than the source system.</a:t>
            </a:r>
          </a:p>
          <a:p>
            <a:pPr lvl="1"/>
            <a:r>
              <a:rPr lang="en-US" dirty="0" smtClean="0"/>
              <a:t>Cost</a:t>
            </a:r>
          </a:p>
          <a:p>
            <a:pPr lvl="2"/>
            <a:r>
              <a:rPr lang="en-US" dirty="0" smtClean="0"/>
              <a:t>ELT </a:t>
            </a:r>
            <a:r>
              <a:rPr lang="en-US" dirty="0"/>
              <a:t>can be less expensive than ETL because the transformation is not performed in the source system, which may require more expensive software.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366941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ELT (Extract, Load, Transform)</a:t>
            </a:r>
          </a:p>
        </p:txBody>
      </p:sp>
      <p:sp>
        <p:nvSpPr>
          <p:cNvPr id="3" name="Content Placeholder 2"/>
          <p:cNvSpPr>
            <a:spLocks noGrp="1"/>
          </p:cNvSpPr>
          <p:nvPr>
            <p:ph idx="1"/>
          </p:nvPr>
        </p:nvSpPr>
        <p:spPr/>
        <p:txBody>
          <a:bodyPr/>
          <a:lstStyle/>
          <a:p>
            <a:r>
              <a:rPr lang="en-US" dirty="0" smtClean="0"/>
              <a:t>Advantages</a:t>
            </a:r>
            <a:r>
              <a:rPr lang="en-US" dirty="0"/>
              <a:t>: ELT is faster than ETL and can handle real-time data integration.</a:t>
            </a:r>
          </a:p>
          <a:p>
            <a:r>
              <a:rPr lang="en-US" dirty="0"/>
              <a:t>Disadvantages: ELT may not be suitable for complex transformations, and the target system must have the necessary processing power.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1620893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Virtualization</a:t>
            </a:r>
          </a:p>
        </p:txBody>
      </p:sp>
      <p:sp>
        <p:nvSpPr>
          <p:cNvPr id="3" name="Content Placeholder 2"/>
          <p:cNvSpPr>
            <a:spLocks noGrp="1"/>
          </p:cNvSpPr>
          <p:nvPr>
            <p:ph idx="1"/>
          </p:nvPr>
        </p:nvSpPr>
        <p:spPr/>
        <p:txBody>
          <a:bodyPr/>
          <a:lstStyle/>
          <a:p>
            <a:r>
              <a:rPr lang="en-US" dirty="0"/>
              <a:t>Data virtualization is a technique that creates </a:t>
            </a:r>
            <a:r>
              <a:rPr lang="en-US" dirty="0" smtClean="0"/>
              <a:t>a virtual </a:t>
            </a:r>
            <a:r>
              <a:rPr lang="en-US" dirty="0"/>
              <a:t>layer between the source and target systems, allowing the data to be accessed and integrated without physically moving it.</a:t>
            </a:r>
          </a:p>
          <a:p>
            <a:r>
              <a:rPr lang="en-US" dirty="0"/>
              <a:t>Data virtualization is a technology that creates a single, logical view of data from multiple, disparate sources. </a:t>
            </a:r>
            <a:endParaRPr lang="en-US" dirty="0" smtClean="0"/>
          </a:p>
          <a:p>
            <a:r>
              <a:rPr lang="en-US" dirty="0" smtClean="0"/>
              <a:t>This </a:t>
            </a:r>
            <a:r>
              <a:rPr lang="en-US" dirty="0"/>
              <a:t>allows users to access and analyze data from different sources without having to know the physical location or format of the data.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2218220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Virtualization</a:t>
            </a:r>
          </a:p>
        </p:txBody>
      </p:sp>
      <p:sp>
        <p:nvSpPr>
          <p:cNvPr id="3" name="Content Placeholder 2"/>
          <p:cNvSpPr>
            <a:spLocks noGrp="1"/>
          </p:cNvSpPr>
          <p:nvPr>
            <p:ph idx="1"/>
          </p:nvPr>
        </p:nvSpPr>
        <p:spPr/>
        <p:txBody>
          <a:bodyPr/>
          <a:lstStyle/>
          <a:p>
            <a:r>
              <a:rPr lang="en-US" dirty="0"/>
              <a:t>Data virtualization can be used to solve a variety of data integration challenges, including:</a:t>
            </a:r>
          </a:p>
          <a:p>
            <a:pPr lvl="1"/>
            <a:r>
              <a:rPr lang="en-US" sz="2600" dirty="0" smtClean="0"/>
              <a:t>Heterogeneous </a:t>
            </a:r>
            <a:r>
              <a:rPr lang="en-US" sz="2600" dirty="0"/>
              <a:t>data </a:t>
            </a:r>
            <a:r>
              <a:rPr lang="en-US" sz="2600" dirty="0" smtClean="0"/>
              <a:t>sources</a:t>
            </a:r>
            <a:endParaRPr lang="en-US" sz="2600" dirty="0"/>
          </a:p>
          <a:p>
            <a:pPr lvl="1"/>
            <a:r>
              <a:rPr lang="en-US" sz="2600" dirty="0"/>
              <a:t>Data </a:t>
            </a:r>
            <a:r>
              <a:rPr lang="en-US" sz="2600" dirty="0" smtClean="0"/>
              <a:t>silos</a:t>
            </a:r>
            <a:endParaRPr lang="en-US" sz="2600" dirty="0"/>
          </a:p>
          <a:p>
            <a:pPr lvl="1"/>
            <a:r>
              <a:rPr lang="en-US" sz="2600" dirty="0"/>
              <a:t>Data </a:t>
            </a:r>
            <a:r>
              <a:rPr lang="en-US" sz="2600" dirty="0" smtClean="0"/>
              <a:t>security</a:t>
            </a:r>
            <a:endParaRPr lang="en-US" sz="2600" dirty="0"/>
          </a:p>
          <a:p>
            <a:pPr lvl="1"/>
            <a:r>
              <a:rPr lang="en-US" sz="2600" dirty="0"/>
              <a:t>Data </a:t>
            </a:r>
            <a:r>
              <a:rPr lang="en-US" sz="2600" dirty="0" smtClean="0"/>
              <a:t>governance</a:t>
            </a:r>
            <a:endParaRPr lang="en-US" sz="2600"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267" y="2478998"/>
            <a:ext cx="7346704" cy="3986931"/>
          </a:xfrm>
          <a:prstGeom prst="rect">
            <a:avLst/>
          </a:prstGeom>
        </p:spPr>
      </p:pic>
    </p:spTree>
    <p:extLst>
      <p:ext uri="{BB962C8B-B14F-4D97-AF65-F5344CB8AC3E}">
        <p14:creationId xmlns:p14="http://schemas.microsoft.com/office/powerpoint/2010/main" val="917059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Virtualization</a:t>
            </a:r>
          </a:p>
        </p:txBody>
      </p:sp>
      <p:sp>
        <p:nvSpPr>
          <p:cNvPr id="3" name="Content Placeholder 2"/>
          <p:cNvSpPr>
            <a:spLocks noGrp="1"/>
          </p:cNvSpPr>
          <p:nvPr>
            <p:ph idx="1"/>
          </p:nvPr>
        </p:nvSpPr>
        <p:spPr/>
        <p:txBody>
          <a:bodyPr/>
          <a:lstStyle/>
          <a:p>
            <a:r>
              <a:rPr lang="en-US" dirty="0" smtClean="0"/>
              <a:t>Advantages</a:t>
            </a:r>
            <a:r>
              <a:rPr lang="en-US" dirty="0"/>
              <a:t>: Data virtualization is flexible, agile, and can handle real-time data integration. It can also reduce duplication of data.</a:t>
            </a:r>
          </a:p>
          <a:p>
            <a:r>
              <a:rPr lang="en-US" dirty="0"/>
              <a:t>Disadvantages: Data virtualization may not be suitable for handling large volumes of data or complex transformations.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496442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66036151"/>
              </p:ext>
            </p:extLst>
          </p:nvPr>
        </p:nvGraphicFramePr>
        <p:xfrm>
          <a:off x="347663" y="995363"/>
          <a:ext cx="11650662" cy="4709160"/>
        </p:xfrm>
        <a:graphic>
          <a:graphicData uri="http://schemas.openxmlformats.org/drawingml/2006/table">
            <a:tbl>
              <a:tblPr firstRow="1" bandRow="1">
                <a:tableStyleId>{F5AB1C69-6EDB-4FF4-983F-18BD219EF322}</a:tableStyleId>
              </a:tblPr>
              <a:tblGrid>
                <a:gridCol w="3689499">
                  <a:extLst>
                    <a:ext uri="{9D8B030D-6E8A-4147-A177-3AD203B41FA5}">
                      <a16:colId xmlns:a16="http://schemas.microsoft.com/office/drawing/2014/main" val="2056681391"/>
                    </a:ext>
                  </a:extLst>
                </a:gridCol>
                <a:gridCol w="3778370">
                  <a:extLst>
                    <a:ext uri="{9D8B030D-6E8A-4147-A177-3AD203B41FA5}">
                      <a16:colId xmlns:a16="http://schemas.microsoft.com/office/drawing/2014/main" val="1184691978"/>
                    </a:ext>
                  </a:extLst>
                </a:gridCol>
                <a:gridCol w="4182793">
                  <a:extLst>
                    <a:ext uri="{9D8B030D-6E8A-4147-A177-3AD203B41FA5}">
                      <a16:colId xmlns:a16="http://schemas.microsoft.com/office/drawing/2014/main" val="2529492779"/>
                    </a:ext>
                  </a:extLst>
                </a:gridCol>
              </a:tblGrid>
              <a:tr h="370840">
                <a:tc>
                  <a:txBody>
                    <a:bodyPr/>
                    <a:lstStyle/>
                    <a:p>
                      <a:pPr algn="ctr">
                        <a:lnSpc>
                          <a:spcPct val="150000"/>
                        </a:lnSpc>
                      </a:pPr>
                      <a:r>
                        <a:rPr lang="en-US" dirty="0" smtClean="0">
                          <a:latin typeface="Candara" panose="020E0502030303020204" pitchFamily="34" charset="0"/>
                        </a:rPr>
                        <a:t>ETL</a:t>
                      </a:r>
                      <a:endParaRPr lang="en-US" dirty="0">
                        <a:latin typeface="Candara" panose="020E0502030303020204" pitchFamily="34" charset="0"/>
                      </a:endParaRPr>
                    </a:p>
                  </a:txBody>
                  <a:tcPr/>
                </a:tc>
                <a:tc>
                  <a:txBody>
                    <a:bodyPr/>
                    <a:lstStyle/>
                    <a:p>
                      <a:pPr algn="ctr">
                        <a:lnSpc>
                          <a:spcPct val="150000"/>
                        </a:lnSpc>
                      </a:pPr>
                      <a:r>
                        <a:rPr lang="en-US" dirty="0" smtClean="0">
                          <a:latin typeface="Candara" panose="020E0502030303020204" pitchFamily="34" charset="0"/>
                        </a:rPr>
                        <a:t>ELT</a:t>
                      </a:r>
                      <a:endParaRPr lang="en-US" dirty="0">
                        <a:latin typeface="Candara" panose="020E0502030303020204" pitchFamily="34" charset="0"/>
                      </a:endParaRPr>
                    </a:p>
                  </a:txBody>
                  <a:tcPr/>
                </a:tc>
                <a:tc>
                  <a:txBody>
                    <a:bodyPr/>
                    <a:lstStyle/>
                    <a:p>
                      <a:pPr algn="ctr">
                        <a:lnSpc>
                          <a:spcPct val="150000"/>
                        </a:lnSpc>
                      </a:pPr>
                      <a:r>
                        <a:rPr lang="en-US" dirty="0" smtClean="0">
                          <a:latin typeface="Candara" panose="020E0502030303020204" pitchFamily="34" charset="0"/>
                        </a:rPr>
                        <a:t>Data Virtualization</a:t>
                      </a:r>
                      <a:endParaRPr lang="en-US" dirty="0">
                        <a:latin typeface="Candara" panose="020E0502030303020204" pitchFamily="34" charset="0"/>
                      </a:endParaRPr>
                    </a:p>
                  </a:txBody>
                  <a:tcPr/>
                </a:tc>
                <a:extLst>
                  <a:ext uri="{0D108BD9-81ED-4DB2-BD59-A6C34878D82A}">
                    <a16:rowId xmlns:a16="http://schemas.microsoft.com/office/drawing/2014/main" val="922201287"/>
                  </a:ext>
                </a:extLst>
              </a:tr>
              <a:tr h="370840">
                <a:tc>
                  <a:txBody>
                    <a:bodyPr/>
                    <a:lstStyle/>
                    <a:p>
                      <a:pPr marL="285750" indent="-285750">
                        <a:lnSpc>
                          <a:spcPct val="150000"/>
                        </a:lnSpc>
                        <a:buFont typeface="Arial" panose="020B0604020202020204" pitchFamily="34" charset="0"/>
                        <a:buChar char="•"/>
                      </a:pPr>
                      <a:r>
                        <a:rPr lang="en-US" dirty="0" err="1" smtClean="0">
                          <a:latin typeface="Candara" panose="020E0502030303020204" pitchFamily="34" charset="0"/>
                        </a:rPr>
                        <a:t>Talend</a:t>
                      </a:r>
                      <a:r>
                        <a:rPr lang="en-US" dirty="0" smtClean="0">
                          <a:latin typeface="Candara" panose="020E0502030303020204" pitchFamily="34" charset="0"/>
                        </a:rPr>
                        <a:t> (O and P)</a:t>
                      </a:r>
                    </a:p>
                    <a:p>
                      <a:pPr marL="285750" indent="-285750">
                        <a:lnSpc>
                          <a:spcPct val="150000"/>
                        </a:lnSpc>
                        <a:buFont typeface="Arial" panose="020B0604020202020204" pitchFamily="34" charset="0"/>
                        <a:buChar char="•"/>
                      </a:pPr>
                      <a:r>
                        <a:rPr lang="en-US" dirty="0" smtClean="0">
                          <a:latin typeface="Candara" panose="020E0502030303020204" pitchFamily="34" charset="0"/>
                        </a:rPr>
                        <a:t>Apache </a:t>
                      </a:r>
                      <a:r>
                        <a:rPr lang="en-US" dirty="0" err="1" smtClean="0">
                          <a:latin typeface="Candara" panose="020E0502030303020204" pitchFamily="34" charset="0"/>
                        </a:rPr>
                        <a:t>NiFi</a:t>
                      </a:r>
                      <a:r>
                        <a:rPr lang="en-US" dirty="0" smtClean="0">
                          <a:latin typeface="Candara" panose="020E0502030303020204" pitchFamily="34" charset="0"/>
                        </a:rPr>
                        <a:t> (O)</a:t>
                      </a:r>
                    </a:p>
                    <a:p>
                      <a:pPr marL="285750" indent="-285750">
                        <a:lnSpc>
                          <a:spcPct val="150000"/>
                        </a:lnSpc>
                        <a:buFont typeface="Arial" panose="020B0604020202020204" pitchFamily="34" charset="0"/>
                        <a:buChar char="•"/>
                      </a:pPr>
                      <a:r>
                        <a:rPr lang="en-US" dirty="0" smtClean="0">
                          <a:latin typeface="Candara" panose="020E0502030303020204" pitchFamily="34" charset="0"/>
                        </a:rPr>
                        <a:t>Microsoft SQL Server Integration Services (P)</a:t>
                      </a:r>
                    </a:p>
                    <a:p>
                      <a:pPr marL="285750" indent="-285750">
                        <a:lnSpc>
                          <a:spcPct val="150000"/>
                        </a:lnSpc>
                        <a:buFont typeface="Arial" panose="020B0604020202020204" pitchFamily="34" charset="0"/>
                        <a:buChar char="•"/>
                      </a:pPr>
                      <a:r>
                        <a:rPr lang="en-US" dirty="0" smtClean="0">
                          <a:latin typeface="Candara" panose="020E0502030303020204" pitchFamily="34" charset="0"/>
                        </a:rPr>
                        <a:t>Oracle Data Integrator (P)</a:t>
                      </a:r>
                    </a:p>
                    <a:p>
                      <a:pPr marL="285750" indent="-285750">
                        <a:lnSpc>
                          <a:spcPct val="150000"/>
                        </a:lnSpc>
                        <a:buFont typeface="Arial" panose="020B0604020202020204" pitchFamily="34" charset="0"/>
                        <a:buChar char="•"/>
                      </a:pPr>
                      <a:r>
                        <a:rPr lang="en-US" dirty="0" smtClean="0">
                          <a:latin typeface="Candara" panose="020E0502030303020204" pitchFamily="34" charset="0"/>
                        </a:rPr>
                        <a:t>IBM </a:t>
                      </a:r>
                      <a:r>
                        <a:rPr lang="en-US" dirty="0" err="1" smtClean="0">
                          <a:latin typeface="Candara" panose="020E0502030303020204" pitchFamily="34" charset="0"/>
                        </a:rPr>
                        <a:t>InfoSphere</a:t>
                      </a:r>
                      <a:r>
                        <a:rPr lang="en-US" dirty="0" smtClean="0">
                          <a:latin typeface="Candara" panose="020E0502030303020204" pitchFamily="34" charset="0"/>
                        </a:rPr>
                        <a:t> </a:t>
                      </a:r>
                      <a:r>
                        <a:rPr lang="en-US" dirty="0" err="1" smtClean="0">
                          <a:latin typeface="Candara" panose="020E0502030303020204" pitchFamily="34" charset="0"/>
                        </a:rPr>
                        <a:t>DataStage</a:t>
                      </a:r>
                      <a:r>
                        <a:rPr lang="en-US" dirty="0" smtClean="0">
                          <a:latin typeface="Candara" panose="020E0502030303020204" pitchFamily="34" charset="0"/>
                        </a:rPr>
                        <a:t> (P)</a:t>
                      </a:r>
                    </a:p>
                    <a:p>
                      <a:pPr marL="285750" indent="-285750">
                        <a:lnSpc>
                          <a:spcPct val="150000"/>
                        </a:lnSpc>
                        <a:buFont typeface="Arial" panose="020B0604020202020204" pitchFamily="34" charset="0"/>
                        <a:buChar char="•"/>
                      </a:pPr>
                      <a:r>
                        <a:rPr lang="en-US" dirty="0" smtClean="0">
                          <a:latin typeface="Candara" panose="020E0502030303020204" pitchFamily="34" charset="0"/>
                        </a:rPr>
                        <a:t>Pentaho Data Integration (O)</a:t>
                      </a:r>
                    </a:p>
                    <a:p>
                      <a:pPr marL="285750" indent="-285750">
                        <a:lnSpc>
                          <a:spcPct val="150000"/>
                        </a:lnSpc>
                        <a:buFont typeface="Arial" panose="020B0604020202020204" pitchFamily="34" charset="0"/>
                        <a:buChar char="•"/>
                      </a:pPr>
                      <a:r>
                        <a:rPr lang="en-US" dirty="0" smtClean="0">
                          <a:latin typeface="Candara" panose="020E0502030303020204" pitchFamily="34" charset="0"/>
                        </a:rPr>
                        <a:t>Apache Kafka (O)</a:t>
                      </a:r>
                    </a:p>
                    <a:p>
                      <a:pPr marL="285750" indent="-285750">
                        <a:lnSpc>
                          <a:spcPct val="150000"/>
                        </a:lnSpc>
                        <a:buFont typeface="Arial" panose="020B0604020202020204" pitchFamily="34" charset="0"/>
                        <a:buChar char="•"/>
                      </a:pPr>
                      <a:r>
                        <a:rPr lang="en-US" dirty="0" smtClean="0">
                          <a:latin typeface="Candara" panose="020E0502030303020204" pitchFamily="34" charset="0"/>
                        </a:rPr>
                        <a:t>Google Cloud Dataflow (P)</a:t>
                      </a:r>
                    </a:p>
                    <a:p>
                      <a:pPr marL="285750" indent="-285750">
                        <a:lnSpc>
                          <a:spcPct val="150000"/>
                        </a:lnSpc>
                        <a:buFont typeface="Arial" panose="020B0604020202020204" pitchFamily="34" charset="0"/>
                        <a:buChar char="•"/>
                      </a:pPr>
                      <a:r>
                        <a:rPr lang="en-US" dirty="0" smtClean="0">
                          <a:latin typeface="Candara" panose="020E0502030303020204" pitchFamily="34" charset="0"/>
                        </a:rPr>
                        <a:t>AWS Glue (P)</a:t>
                      </a:r>
                      <a:endParaRPr lang="en-US" dirty="0">
                        <a:latin typeface="Candara" panose="020E0502030303020204" pitchFamily="34" charset="0"/>
                      </a:endParaRPr>
                    </a:p>
                  </a:txBody>
                  <a:tcPr/>
                </a:tc>
                <a:tc>
                  <a:txBody>
                    <a:bodyPr/>
                    <a:lstStyle/>
                    <a:p>
                      <a:pPr marL="285750" indent="-285750">
                        <a:lnSpc>
                          <a:spcPct val="150000"/>
                        </a:lnSpc>
                        <a:buFont typeface="Arial" panose="020B0604020202020204" pitchFamily="34" charset="0"/>
                        <a:buChar char="•"/>
                      </a:pPr>
                      <a:r>
                        <a:rPr lang="en-US" dirty="0" smtClean="0">
                          <a:latin typeface="Candara" panose="020E0502030303020204" pitchFamily="34" charset="0"/>
                        </a:rPr>
                        <a:t>Oracle Data Integrator (P)</a:t>
                      </a:r>
                    </a:p>
                    <a:p>
                      <a:pPr marL="285750" indent="-285750">
                        <a:lnSpc>
                          <a:spcPct val="150000"/>
                        </a:lnSpc>
                        <a:buFont typeface="Arial" panose="020B0604020202020204" pitchFamily="34" charset="0"/>
                        <a:buChar char="•"/>
                      </a:pPr>
                      <a:r>
                        <a:rPr lang="en-US" dirty="0" smtClean="0">
                          <a:latin typeface="Candara" panose="020E0502030303020204" pitchFamily="34" charset="0"/>
                        </a:rPr>
                        <a:t>Microsoft Azure Data Factory (P)</a:t>
                      </a:r>
                    </a:p>
                    <a:p>
                      <a:pPr marL="285750" indent="-285750">
                        <a:lnSpc>
                          <a:spcPct val="150000"/>
                        </a:lnSpc>
                        <a:buFont typeface="Arial" panose="020B0604020202020204" pitchFamily="34" charset="0"/>
                        <a:buChar char="•"/>
                      </a:pPr>
                      <a:r>
                        <a:rPr lang="en-US" dirty="0" err="1" smtClean="0">
                          <a:latin typeface="Candara" panose="020E0502030303020204" pitchFamily="34" charset="0"/>
                        </a:rPr>
                        <a:t>Talend</a:t>
                      </a:r>
                      <a:r>
                        <a:rPr lang="en-US" dirty="0" smtClean="0">
                          <a:latin typeface="Candara" panose="020E0502030303020204" pitchFamily="34" charset="0"/>
                        </a:rPr>
                        <a:t> Big Data (P)</a:t>
                      </a:r>
                    </a:p>
                    <a:p>
                      <a:pPr marL="285750" indent="-285750">
                        <a:lnSpc>
                          <a:spcPct val="150000"/>
                        </a:lnSpc>
                        <a:buFont typeface="Arial" panose="020B0604020202020204" pitchFamily="34" charset="0"/>
                        <a:buChar char="•"/>
                      </a:pPr>
                      <a:r>
                        <a:rPr lang="en-US" dirty="0" smtClean="0">
                          <a:latin typeface="Candara" panose="020E0502030303020204" pitchFamily="34" charset="0"/>
                        </a:rPr>
                        <a:t>Apache </a:t>
                      </a:r>
                      <a:r>
                        <a:rPr lang="en-US" dirty="0" err="1" smtClean="0">
                          <a:latin typeface="Candara" panose="020E0502030303020204" pitchFamily="34" charset="0"/>
                        </a:rPr>
                        <a:t>NiFi</a:t>
                      </a:r>
                      <a:r>
                        <a:rPr lang="en-US" dirty="0" smtClean="0">
                          <a:latin typeface="Candara" panose="020E0502030303020204" pitchFamily="34" charset="0"/>
                        </a:rPr>
                        <a:t> (O)</a:t>
                      </a:r>
                    </a:p>
                    <a:p>
                      <a:pPr marL="285750" indent="-285750">
                        <a:lnSpc>
                          <a:spcPct val="150000"/>
                        </a:lnSpc>
                        <a:buFont typeface="Arial" panose="020B0604020202020204" pitchFamily="34" charset="0"/>
                        <a:buChar char="•"/>
                      </a:pPr>
                      <a:r>
                        <a:rPr lang="en-US" dirty="0" smtClean="0">
                          <a:latin typeface="Candara" panose="020E0502030303020204" pitchFamily="34" charset="0"/>
                        </a:rPr>
                        <a:t>Apache Spark (O)</a:t>
                      </a:r>
                    </a:p>
                    <a:p>
                      <a:pPr marL="285750" indent="-285750">
                        <a:lnSpc>
                          <a:spcPct val="150000"/>
                        </a:lnSpc>
                        <a:buFont typeface="Arial" panose="020B0604020202020204" pitchFamily="34" charset="0"/>
                        <a:buChar char="•"/>
                      </a:pPr>
                      <a:r>
                        <a:rPr lang="en-US" dirty="0" smtClean="0">
                          <a:latin typeface="Candara" panose="020E0502030303020204" pitchFamily="34" charset="0"/>
                        </a:rPr>
                        <a:t>Apache Hive (O)</a:t>
                      </a:r>
                    </a:p>
                    <a:p>
                      <a:pPr marL="285750" indent="-285750">
                        <a:lnSpc>
                          <a:spcPct val="150000"/>
                        </a:lnSpc>
                        <a:buFont typeface="Arial" panose="020B0604020202020204" pitchFamily="34" charset="0"/>
                        <a:buChar char="•"/>
                      </a:pPr>
                      <a:r>
                        <a:rPr lang="en-US" dirty="0" smtClean="0">
                          <a:latin typeface="Candara" panose="020E0502030303020204" pitchFamily="34" charset="0"/>
                        </a:rPr>
                        <a:t>AWS Glue (P)</a:t>
                      </a:r>
                    </a:p>
                    <a:p>
                      <a:pPr marL="285750" indent="-285750">
                        <a:lnSpc>
                          <a:spcPct val="150000"/>
                        </a:lnSpc>
                        <a:buFont typeface="Arial" panose="020B0604020202020204" pitchFamily="34" charset="0"/>
                        <a:buChar char="•"/>
                      </a:pPr>
                      <a:r>
                        <a:rPr lang="en-US" dirty="0" smtClean="0">
                          <a:latin typeface="Candara" panose="020E0502030303020204" pitchFamily="34" charset="0"/>
                        </a:rPr>
                        <a:t>Google Cloud Dataflow (P)</a:t>
                      </a:r>
                    </a:p>
                    <a:p>
                      <a:pPr marL="285750" indent="-285750">
                        <a:lnSpc>
                          <a:spcPct val="150000"/>
                        </a:lnSpc>
                        <a:buFont typeface="Arial" panose="020B0604020202020204" pitchFamily="34" charset="0"/>
                        <a:buChar char="•"/>
                      </a:pPr>
                      <a:r>
                        <a:rPr lang="en-US" dirty="0" smtClean="0">
                          <a:latin typeface="Candara" panose="020E0502030303020204" pitchFamily="34" charset="0"/>
                        </a:rPr>
                        <a:t>IBM Cloud Pak for Data (P)</a:t>
                      </a:r>
                      <a:endParaRPr lang="en-US" dirty="0">
                        <a:latin typeface="Candara" panose="020E0502030303020204" pitchFamily="34" charset="0"/>
                      </a:endParaRPr>
                    </a:p>
                  </a:txBody>
                  <a:tcPr/>
                </a:tc>
                <a:tc>
                  <a:txBody>
                    <a:bodyPr/>
                    <a:lstStyle/>
                    <a:p>
                      <a:pPr marL="285750" indent="-285750">
                        <a:lnSpc>
                          <a:spcPct val="150000"/>
                        </a:lnSpc>
                        <a:buFont typeface="Arial" panose="020B0604020202020204" pitchFamily="34" charset="0"/>
                        <a:buChar char="•"/>
                      </a:pPr>
                      <a:r>
                        <a:rPr lang="en-US" dirty="0" err="1" smtClean="0">
                          <a:latin typeface="Candara" panose="020E0502030303020204" pitchFamily="34" charset="0"/>
                        </a:rPr>
                        <a:t>Denodo</a:t>
                      </a:r>
                      <a:r>
                        <a:rPr lang="en-US" dirty="0" smtClean="0">
                          <a:latin typeface="Candara" panose="020E0502030303020204" pitchFamily="34" charset="0"/>
                        </a:rPr>
                        <a:t> (P)</a:t>
                      </a:r>
                    </a:p>
                    <a:p>
                      <a:pPr marL="285750" indent="-285750">
                        <a:lnSpc>
                          <a:spcPct val="150000"/>
                        </a:lnSpc>
                        <a:buFont typeface="Arial" panose="020B0604020202020204" pitchFamily="34" charset="0"/>
                        <a:buChar char="•"/>
                      </a:pPr>
                      <a:r>
                        <a:rPr lang="en-US" dirty="0" smtClean="0">
                          <a:latin typeface="Candara" panose="020E0502030303020204" pitchFamily="34" charset="0"/>
                        </a:rPr>
                        <a:t>Red Hat </a:t>
                      </a:r>
                      <a:r>
                        <a:rPr lang="en-US" dirty="0" err="1" smtClean="0">
                          <a:latin typeface="Candara" panose="020E0502030303020204" pitchFamily="34" charset="0"/>
                        </a:rPr>
                        <a:t>JBoss</a:t>
                      </a:r>
                      <a:r>
                        <a:rPr lang="en-US" dirty="0" smtClean="0">
                          <a:latin typeface="Candara" panose="020E0502030303020204" pitchFamily="34" charset="0"/>
                        </a:rPr>
                        <a:t> Data Virtualization (P)</a:t>
                      </a:r>
                    </a:p>
                    <a:p>
                      <a:pPr marL="285750" indent="-285750">
                        <a:lnSpc>
                          <a:spcPct val="150000"/>
                        </a:lnSpc>
                        <a:buFont typeface="Arial" panose="020B0604020202020204" pitchFamily="34" charset="0"/>
                        <a:buChar char="•"/>
                      </a:pPr>
                      <a:r>
                        <a:rPr lang="en-US" dirty="0" smtClean="0">
                          <a:latin typeface="Candara" panose="020E0502030303020204" pitchFamily="34" charset="0"/>
                        </a:rPr>
                        <a:t>Cisco Data Virtualization (P)</a:t>
                      </a:r>
                    </a:p>
                    <a:p>
                      <a:pPr marL="285750" indent="-285750">
                        <a:lnSpc>
                          <a:spcPct val="150000"/>
                        </a:lnSpc>
                        <a:buFont typeface="Arial" panose="020B0604020202020204" pitchFamily="34" charset="0"/>
                        <a:buChar char="•"/>
                      </a:pPr>
                      <a:r>
                        <a:rPr lang="en-US" dirty="0" smtClean="0">
                          <a:latin typeface="Candara" panose="020E0502030303020204" pitchFamily="34" charset="0"/>
                        </a:rPr>
                        <a:t>IBM Cloud Pak for Data (P)</a:t>
                      </a:r>
                    </a:p>
                    <a:p>
                      <a:pPr marL="285750" indent="-285750">
                        <a:lnSpc>
                          <a:spcPct val="150000"/>
                        </a:lnSpc>
                        <a:buFont typeface="Arial" panose="020B0604020202020204" pitchFamily="34" charset="0"/>
                        <a:buChar char="•"/>
                      </a:pPr>
                      <a:r>
                        <a:rPr lang="en-US" dirty="0" smtClean="0">
                          <a:latin typeface="Candara" panose="020E0502030303020204" pitchFamily="34" charset="0"/>
                        </a:rPr>
                        <a:t>TIBCO Data Virtualization (P)</a:t>
                      </a:r>
                    </a:p>
                    <a:p>
                      <a:pPr marL="285750" indent="-285750">
                        <a:lnSpc>
                          <a:spcPct val="150000"/>
                        </a:lnSpc>
                        <a:buFont typeface="Arial" panose="020B0604020202020204" pitchFamily="34" charset="0"/>
                        <a:buChar char="•"/>
                      </a:pPr>
                      <a:r>
                        <a:rPr lang="en-US" dirty="0" smtClean="0">
                          <a:latin typeface="Candara" panose="020E0502030303020204" pitchFamily="34" charset="0"/>
                        </a:rPr>
                        <a:t>Apache Calcite (O)</a:t>
                      </a:r>
                    </a:p>
                    <a:p>
                      <a:pPr marL="285750" indent="-285750">
                        <a:lnSpc>
                          <a:spcPct val="150000"/>
                        </a:lnSpc>
                        <a:buFont typeface="Arial" panose="020B0604020202020204" pitchFamily="34" charset="0"/>
                        <a:buChar char="•"/>
                      </a:pPr>
                      <a:r>
                        <a:rPr lang="en-US" dirty="0" err="1" smtClean="0">
                          <a:latin typeface="Candara" panose="020E0502030303020204" pitchFamily="34" charset="0"/>
                        </a:rPr>
                        <a:t>DataVirtuality</a:t>
                      </a:r>
                      <a:r>
                        <a:rPr lang="en-US" dirty="0" smtClean="0">
                          <a:latin typeface="Candara" panose="020E0502030303020204" pitchFamily="34" charset="0"/>
                        </a:rPr>
                        <a:t> (P)</a:t>
                      </a:r>
                    </a:p>
                    <a:p>
                      <a:pPr marL="285750" indent="-285750">
                        <a:lnSpc>
                          <a:spcPct val="150000"/>
                        </a:lnSpc>
                        <a:buFont typeface="Arial" panose="020B0604020202020204" pitchFamily="34" charset="0"/>
                        <a:buChar char="•"/>
                      </a:pPr>
                      <a:r>
                        <a:rPr lang="en-US" dirty="0" smtClean="0">
                          <a:latin typeface="Candara" panose="020E0502030303020204" pitchFamily="34" charset="0"/>
                        </a:rPr>
                        <a:t>Microsoft SQL Server </a:t>
                      </a:r>
                      <a:r>
                        <a:rPr lang="en-US" dirty="0" err="1" smtClean="0">
                          <a:latin typeface="Candara" panose="020E0502030303020204" pitchFamily="34" charset="0"/>
                        </a:rPr>
                        <a:t>PolyBase</a:t>
                      </a:r>
                      <a:r>
                        <a:rPr lang="en-US" dirty="0" smtClean="0">
                          <a:latin typeface="Candara" panose="020E0502030303020204" pitchFamily="34" charset="0"/>
                        </a:rPr>
                        <a:t> (P)</a:t>
                      </a:r>
                    </a:p>
                    <a:p>
                      <a:pPr marL="285750" indent="-285750">
                        <a:lnSpc>
                          <a:spcPct val="150000"/>
                        </a:lnSpc>
                        <a:buFont typeface="Arial" panose="020B0604020202020204" pitchFamily="34" charset="0"/>
                        <a:buChar char="•"/>
                      </a:pPr>
                      <a:r>
                        <a:rPr lang="en-US" dirty="0" smtClean="0">
                          <a:latin typeface="Candara" panose="020E0502030303020204" pitchFamily="34" charset="0"/>
                        </a:rPr>
                        <a:t>SAP HANA Smart Data Integration (P)</a:t>
                      </a:r>
                      <a:endParaRPr lang="en-US" dirty="0">
                        <a:latin typeface="Candara" panose="020E0502030303020204" pitchFamily="34" charset="0"/>
                      </a:endParaRPr>
                    </a:p>
                  </a:txBody>
                  <a:tcPr/>
                </a:tc>
                <a:extLst>
                  <a:ext uri="{0D108BD9-81ED-4DB2-BD59-A6C34878D82A}">
                    <a16:rowId xmlns:a16="http://schemas.microsoft.com/office/drawing/2014/main" val="3580534949"/>
                  </a:ext>
                </a:extLst>
              </a:tr>
            </a:tbl>
          </a:graphicData>
        </a:graphic>
      </p:graphicFrame>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1993312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Application integration: point-to-point, hub-and-spoke, and hybrid</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646063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Application integration is the process of connecting different applications and systems to work together seamlessly.</a:t>
            </a:r>
          </a:p>
          <a:p>
            <a:r>
              <a:rPr lang="en-US" dirty="0"/>
              <a:t>Point-to-Point, Hub-and-Spoke, and Hybrid are three common techniques used for application integration</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pic>
        <p:nvPicPr>
          <p:cNvPr id="5122" name="Picture 2" descr="Point to Point versus Hub, and Spoke Airline Network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5238" y="3019068"/>
            <a:ext cx="7225282" cy="3332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817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Point-to-Point Integration</a:t>
            </a:r>
          </a:p>
        </p:txBody>
      </p:sp>
      <p:sp>
        <p:nvSpPr>
          <p:cNvPr id="3" name="Content Placeholder 2"/>
          <p:cNvSpPr>
            <a:spLocks noGrp="1"/>
          </p:cNvSpPr>
          <p:nvPr>
            <p:ph idx="1"/>
          </p:nvPr>
        </p:nvSpPr>
        <p:spPr/>
        <p:txBody>
          <a:bodyPr/>
          <a:lstStyle/>
          <a:p>
            <a:r>
              <a:rPr lang="en-US" dirty="0"/>
              <a:t>Directly connecting two systems together</a:t>
            </a:r>
          </a:p>
          <a:p>
            <a:r>
              <a:rPr lang="en-US" dirty="0"/>
              <a:t>Simple and straightforward, but can become complex and difficult to manage as the number of systems increases</a:t>
            </a:r>
          </a:p>
          <a:p>
            <a:r>
              <a:rPr lang="en-US" dirty="0"/>
              <a:t>Custom interfaces and protocols are used to connect systems</a:t>
            </a:r>
          </a:p>
          <a:p>
            <a:r>
              <a:rPr lang="en-US" dirty="0"/>
              <a:t>Can be used for small-scale integrations or temporary solutions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108479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Point-to-Point Integration</a:t>
            </a:r>
          </a:p>
        </p:txBody>
      </p:sp>
      <p:sp>
        <p:nvSpPr>
          <p:cNvPr id="3" name="Content Placeholder 2"/>
          <p:cNvSpPr>
            <a:spLocks noGrp="1"/>
          </p:cNvSpPr>
          <p:nvPr>
            <p:ph idx="1"/>
          </p:nvPr>
        </p:nvSpPr>
        <p:spPr/>
        <p:txBody>
          <a:bodyPr/>
          <a:lstStyle/>
          <a:p>
            <a:r>
              <a:rPr lang="en-US" dirty="0"/>
              <a:t>Point-to-Point integration is a direct connection between two applications without any intermediary system.</a:t>
            </a:r>
          </a:p>
          <a:p>
            <a:r>
              <a:rPr lang="en-US" dirty="0"/>
              <a:t>Applications are connected using custom code or APIs.</a:t>
            </a:r>
          </a:p>
          <a:p>
            <a:r>
              <a:rPr lang="en-US" dirty="0"/>
              <a:t>Advantages: Point-to-Point integration is simple, fast, and can be used for small-scale integrations.</a:t>
            </a:r>
          </a:p>
          <a:p>
            <a:r>
              <a:rPr lang="en-US" dirty="0"/>
              <a:t>Disadvantages: Point-to-Point integration can become complex and difficult to manage as the number of applications increases.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242000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a:lnSpc>
                <a:spcPct val="100000"/>
              </a:lnSpc>
            </a:pPr>
            <a:r>
              <a:rPr lang="en-US" dirty="0" smtClean="0"/>
              <a:t>Data </a:t>
            </a:r>
            <a:r>
              <a:rPr lang="en-US" dirty="0"/>
              <a:t>integration: ETL, ELT, and data virtualization</a:t>
            </a:r>
          </a:p>
          <a:p>
            <a:pPr>
              <a:lnSpc>
                <a:spcPct val="100000"/>
              </a:lnSpc>
            </a:pPr>
            <a:r>
              <a:rPr lang="en-US" dirty="0" smtClean="0"/>
              <a:t>Application </a:t>
            </a:r>
            <a:r>
              <a:rPr lang="en-US" dirty="0"/>
              <a:t>integration: point-to-point, hub-and-spoke, and hybrid</a:t>
            </a:r>
          </a:p>
          <a:p>
            <a:pPr>
              <a:lnSpc>
                <a:spcPct val="100000"/>
              </a:lnSpc>
            </a:pPr>
            <a:r>
              <a:rPr lang="en-US" dirty="0" smtClean="0"/>
              <a:t>Adapters </a:t>
            </a:r>
            <a:r>
              <a:rPr lang="en-US" dirty="0"/>
              <a:t>and connectors</a:t>
            </a:r>
          </a:p>
          <a:p>
            <a:pPr>
              <a:lnSpc>
                <a:spcPct val="100000"/>
              </a:lnSpc>
            </a:pPr>
            <a:r>
              <a:rPr lang="en-US" dirty="0" smtClean="0"/>
              <a:t>Data </a:t>
            </a:r>
            <a:r>
              <a:rPr lang="en-US" dirty="0"/>
              <a:t>transformation and mapping</a:t>
            </a:r>
          </a:p>
          <a:p>
            <a:pPr>
              <a:lnSpc>
                <a:spcPct val="100000"/>
              </a:lnSpc>
            </a:pPr>
            <a:r>
              <a:rPr lang="en-US" dirty="0" smtClean="0"/>
              <a:t>Data </a:t>
            </a:r>
            <a:r>
              <a:rPr lang="en-US" dirty="0"/>
              <a:t>and application integration challenges and best practices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Hub-and-Spoke Integration</a:t>
            </a:r>
          </a:p>
        </p:txBody>
      </p:sp>
      <p:sp>
        <p:nvSpPr>
          <p:cNvPr id="3" name="Content Placeholder 2"/>
          <p:cNvSpPr>
            <a:spLocks noGrp="1"/>
          </p:cNvSpPr>
          <p:nvPr>
            <p:ph idx="1"/>
          </p:nvPr>
        </p:nvSpPr>
        <p:spPr/>
        <p:txBody>
          <a:bodyPr>
            <a:normAutofit/>
          </a:bodyPr>
          <a:lstStyle/>
          <a:p>
            <a:r>
              <a:rPr lang="en-US" dirty="0"/>
              <a:t>Hub-and-Spoke integration involves a central system (the hub) that connects to several applications (the spokes).</a:t>
            </a:r>
          </a:p>
          <a:p>
            <a:r>
              <a:rPr lang="en-US" dirty="0"/>
              <a:t>The hub acts as an intermediary system that provides routing, transformation, and other integration services.</a:t>
            </a:r>
          </a:p>
          <a:p>
            <a:r>
              <a:rPr lang="en-US" dirty="0"/>
              <a:t>Hub-and-spoke integration is a type of integration architecture where multiple systems are connected to a central hub. </a:t>
            </a:r>
            <a:endParaRPr lang="en-US" dirty="0" smtClean="0"/>
          </a:p>
          <a:p>
            <a:r>
              <a:rPr lang="en-US" dirty="0" smtClean="0"/>
              <a:t>The </a:t>
            </a:r>
            <a:r>
              <a:rPr lang="en-US" dirty="0"/>
              <a:t>hub acts as a mediator between the systems, and it is responsible for routing data between them</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428384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Hub-and-Spoke Integration</a:t>
            </a:r>
          </a:p>
        </p:txBody>
      </p:sp>
      <p:sp>
        <p:nvSpPr>
          <p:cNvPr id="3" name="Content Placeholder 2"/>
          <p:cNvSpPr>
            <a:spLocks noGrp="1"/>
          </p:cNvSpPr>
          <p:nvPr>
            <p:ph idx="1"/>
          </p:nvPr>
        </p:nvSpPr>
        <p:spPr/>
        <p:txBody>
          <a:bodyPr>
            <a:normAutofit/>
          </a:bodyPr>
          <a:lstStyle/>
          <a:p>
            <a:r>
              <a:rPr lang="en-US" dirty="0" smtClean="0"/>
              <a:t>Hub-and-spoke </a:t>
            </a:r>
            <a:r>
              <a:rPr lang="en-US" dirty="0"/>
              <a:t>integration is often used when there are a large number of systems to integrate, or when the systems are not compatible with each other. </a:t>
            </a:r>
            <a:endParaRPr lang="en-US" dirty="0" smtClean="0"/>
          </a:p>
          <a:p>
            <a:r>
              <a:rPr lang="en-US" dirty="0" smtClean="0"/>
              <a:t>It </a:t>
            </a:r>
            <a:r>
              <a:rPr lang="en-US" dirty="0"/>
              <a:t>is also a good solution for businesses that need to ensure data security and compliance</a:t>
            </a:r>
            <a:r>
              <a:rPr lang="en-US" dirty="0" smtClean="0"/>
              <a:t>.</a:t>
            </a:r>
          </a:p>
          <a:p>
            <a:r>
              <a:rPr lang="en-US" dirty="0"/>
              <a:t>Advantages: Hub-and-Spoke integration is scalable, manageable, and can handle complex integrations.</a:t>
            </a:r>
          </a:p>
          <a:p>
            <a:r>
              <a:rPr lang="en-US" dirty="0"/>
              <a:t>Disadvantages: Hub-and-Spoke integration can be expensive to set up, </a:t>
            </a:r>
            <a:r>
              <a:rPr lang="en-US" dirty="0" err="1"/>
              <a:t>andthere</a:t>
            </a:r>
            <a:r>
              <a:rPr lang="en-US" dirty="0"/>
              <a:t> is a single point of failure with the hub.</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540044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Integration</a:t>
            </a:r>
          </a:p>
        </p:txBody>
      </p:sp>
      <p:sp>
        <p:nvSpPr>
          <p:cNvPr id="3" name="Content Placeholder 2"/>
          <p:cNvSpPr>
            <a:spLocks noGrp="1"/>
          </p:cNvSpPr>
          <p:nvPr>
            <p:ph idx="1"/>
          </p:nvPr>
        </p:nvSpPr>
        <p:spPr/>
        <p:txBody>
          <a:bodyPr/>
          <a:lstStyle/>
          <a:p>
            <a:r>
              <a:rPr lang="en-US" dirty="0"/>
              <a:t>Hybrid integration combines Point-to-Point and Hub-and-Spoke integration techniques.</a:t>
            </a:r>
          </a:p>
          <a:p>
            <a:r>
              <a:rPr lang="en-US" dirty="0"/>
              <a:t>Some applications are connected directly using Point-to-Point integration, while others are connected through a central hub.</a:t>
            </a:r>
          </a:p>
          <a:p>
            <a:r>
              <a:rPr lang="en-US" dirty="0"/>
              <a:t>It is often used when there are a large number of systems to integrate, or when the systems are not compatible with each other. </a:t>
            </a:r>
            <a:endParaRPr lang="en-US" dirty="0" smtClean="0"/>
          </a:p>
          <a:p>
            <a:r>
              <a:rPr lang="en-US" dirty="0" smtClean="0"/>
              <a:t>Hybrid </a:t>
            </a:r>
            <a:r>
              <a:rPr lang="en-US" dirty="0"/>
              <a:t>integration can offer the best of both worlds, by providing the flexibility of point-to-point integration and the scalability of hub-and-spoke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247362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Integration</a:t>
            </a:r>
          </a:p>
        </p:txBody>
      </p:sp>
      <p:sp>
        <p:nvSpPr>
          <p:cNvPr id="3" name="Content Placeholder 2"/>
          <p:cNvSpPr>
            <a:spLocks noGrp="1"/>
          </p:cNvSpPr>
          <p:nvPr>
            <p:ph idx="1"/>
          </p:nvPr>
        </p:nvSpPr>
        <p:spPr/>
        <p:txBody>
          <a:bodyPr/>
          <a:lstStyle/>
          <a:p>
            <a:r>
              <a:rPr lang="en-US" dirty="0" smtClean="0"/>
              <a:t>Advantages</a:t>
            </a:r>
            <a:r>
              <a:rPr lang="en-US" dirty="0"/>
              <a:t>: Hybrid integration is flexible and can handle both simple and complex integrations.</a:t>
            </a:r>
          </a:p>
          <a:p>
            <a:r>
              <a:rPr lang="en-US" dirty="0"/>
              <a:t>Disadvantages: Hybrid integration can be more complex to manage than Point-to-Point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061350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a:t>Point-to-Point Integration </a:t>
            </a:r>
            <a:r>
              <a:rPr lang="en-US" dirty="0" smtClean="0"/>
              <a:t>Example</a:t>
            </a:r>
          </a:p>
          <a:p>
            <a:pPr lvl="1"/>
            <a:r>
              <a:rPr lang="en-US" dirty="0"/>
              <a:t>An example of Point-to-Point integration is connecting a web application to a database using a custom API.</a:t>
            </a:r>
          </a:p>
          <a:p>
            <a:pPr lvl="1"/>
            <a:r>
              <a:rPr lang="en-US" dirty="0"/>
              <a:t>The web application sends requests to the database through the API, and the database responds with the requested data.</a:t>
            </a:r>
          </a:p>
          <a:p>
            <a:pPr lvl="1"/>
            <a:r>
              <a:rPr lang="en-US" dirty="0"/>
              <a:t>Point-to-Point integration can be used for small-scale integrations where only a few applications need to be connected.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2170548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a:t>Hub-and-Spoke Integration Example</a:t>
            </a:r>
            <a:endParaRPr lang="en-US" dirty="0" smtClean="0"/>
          </a:p>
          <a:p>
            <a:pPr lvl="1"/>
            <a:r>
              <a:rPr lang="en-US" dirty="0"/>
              <a:t>An example of Hub-and-Spoke integration is connecting multiple applications to a central ERP system.</a:t>
            </a:r>
          </a:p>
          <a:p>
            <a:pPr lvl="1"/>
            <a:r>
              <a:rPr lang="en-US" dirty="0"/>
              <a:t>The ERP system acts as the hub, providing integration services such as data transformation and routing.</a:t>
            </a:r>
          </a:p>
          <a:p>
            <a:pPr lvl="1"/>
            <a:r>
              <a:rPr lang="en-US" dirty="0"/>
              <a:t>The spokes (applications) connect to the hub using standard protocols such as REST or SOAP.</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2608594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a:t>Hybrid Integration Example</a:t>
            </a:r>
            <a:endParaRPr lang="en-US" dirty="0" smtClean="0"/>
          </a:p>
          <a:p>
            <a:pPr lvl="1"/>
            <a:r>
              <a:rPr lang="en-US" dirty="0"/>
              <a:t>An example of Hybrid integration is connecting a web application to a payment gateway through a central hub.</a:t>
            </a:r>
          </a:p>
          <a:p>
            <a:pPr lvl="1"/>
            <a:r>
              <a:rPr lang="en-US" dirty="0" smtClean="0"/>
              <a:t>The web </a:t>
            </a:r>
            <a:r>
              <a:rPr lang="en-US" dirty="0"/>
              <a:t>application sends payment requests to the central hub, which then routes the requests to the appropriate payment gateway using Point-to-Point integration.</a:t>
            </a:r>
          </a:p>
          <a:p>
            <a:pPr lvl="1"/>
            <a:r>
              <a:rPr lang="en-US" dirty="0"/>
              <a:t>The hub also provides data transformation and other integration services as needed.</a:t>
            </a:r>
          </a:p>
          <a:p>
            <a:pPr lvl="1"/>
            <a:r>
              <a:rPr lang="en-US" dirty="0"/>
              <a:t>Hybrid integration can be used for complex integrations where some applications require direct connections, while others can be connected through a central hub.</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4160787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Adapters and </a:t>
            </a:r>
            <a:r>
              <a:rPr lang="en-US" dirty="0" smtClean="0"/>
              <a:t>connectors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2065980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Adapters and Connectors</a:t>
            </a:r>
          </a:p>
        </p:txBody>
      </p:sp>
      <p:sp>
        <p:nvSpPr>
          <p:cNvPr id="3" name="Content Placeholder 2"/>
          <p:cNvSpPr>
            <a:spLocks noGrp="1"/>
          </p:cNvSpPr>
          <p:nvPr>
            <p:ph idx="1"/>
          </p:nvPr>
        </p:nvSpPr>
        <p:spPr/>
        <p:txBody>
          <a:bodyPr/>
          <a:lstStyle/>
          <a:p>
            <a:r>
              <a:rPr lang="en-US" dirty="0"/>
              <a:t>Adapters and connectors are software components that enable data and application integration by providing a standardized interface between different systems and applications</a:t>
            </a:r>
            <a:r>
              <a:rPr lang="en-US" dirty="0" smtClean="0"/>
              <a:t>.</a:t>
            </a:r>
          </a:p>
          <a:p>
            <a:r>
              <a:rPr lang="en-US" dirty="0"/>
              <a:t>They are used to connect different systems and applications, regardless of their underlying technology. </a:t>
            </a:r>
            <a:endParaRPr lang="en-US" dirty="0" smtClean="0"/>
          </a:p>
          <a:p>
            <a:r>
              <a:rPr lang="en-US" dirty="0" smtClean="0"/>
              <a:t>This </a:t>
            </a:r>
            <a:r>
              <a:rPr lang="en-US" dirty="0"/>
              <a:t>allows businesses to share data and applications across different systems, which can improve efficiency and productivity.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3788443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Adapters</a:t>
            </a:r>
          </a:p>
        </p:txBody>
      </p:sp>
      <p:sp>
        <p:nvSpPr>
          <p:cNvPr id="3" name="Content Placeholder 2"/>
          <p:cNvSpPr>
            <a:spLocks noGrp="1"/>
          </p:cNvSpPr>
          <p:nvPr>
            <p:ph idx="1"/>
          </p:nvPr>
        </p:nvSpPr>
        <p:spPr/>
        <p:txBody>
          <a:bodyPr>
            <a:normAutofit/>
          </a:bodyPr>
          <a:lstStyle/>
          <a:p>
            <a:r>
              <a:rPr lang="en-US" dirty="0"/>
              <a:t>Adapters are software components that enable different applications and systems to communicate with each other.</a:t>
            </a:r>
          </a:p>
          <a:p>
            <a:r>
              <a:rPr lang="en-US" dirty="0"/>
              <a:t>Adapters act as a bridge between different systems, providing a standardized interface for data exchange</a:t>
            </a:r>
            <a:r>
              <a:rPr lang="en-US" dirty="0" smtClean="0"/>
              <a:t>.</a:t>
            </a:r>
          </a:p>
          <a:p>
            <a:r>
              <a:rPr lang="en-US" dirty="0" smtClean="0"/>
              <a:t>They </a:t>
            </a:r>
            <a:r>
              <a:rPr lang="en-US" dirty="0"/>
              <a:t>can be used to connect a variety of different systems, including:</a:t>
            </a:r>
          </a:p>
          <a:p>
            <a:pPr lvl="1"/>
            <a:r>
              <a:rPr lang="en-US" dirty="0" smtClean="0"/>
              <a:t>Relational </a:t>
            </a:r>
            <a:r>
              <a:rPr lang="en-US" dirty="0"/>
              <a:t>databases</a:t>
            </a:r>
          </a:p>
          <a:p>
            <a:pPr lvl="1"/>
            <a:r>
              <a:rPr lang="en-US" dirty="0"/>
              <a:t>NoSQL databases</a:t>
            </a:r>
          </a:p>
          <a:p>
            <a:pPr lvl="1"/>
            <a:r>
              <a:rPr lang="en-US" dirty="0"/>
              <a:t>File systems</a:t>
            </a:r>
          </a:p>
          <a:p>
            <a:pPr lvl="1"/>
            <a:r>
              <a:rPr lang="en-US" dirty="0"/>
              <a:t>Web services</a:t>
            </a:r>
          </a:p>
          <a:p>
            <a:pPr lvl="1"/>
            <a:r>
              <a:rPr lang="en-US" dirty="0"/>
              <a:t>Enterprise application integration (EAI) platforms</a:t>
            </a:r>
          </a:p>
          <a:p>
            <a:pPr lvl="1"/>
            <a:r>
              <a:rPr lang="en-US" dirty="0"/>
              <a:t>Cloud-based applications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58712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integration: ETL, ELT, and data virtualization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Adapters</a:t>
            </a:r>
          </a:p>
        </p:txBody>
      </p:sp>
      <p:sp>
        <p:nvSpPr>
          <p:cNvPr id="3" name="Content Placeholder 2"/>
          <p:cNvSpPr>
            <a:spLocks noGrp="1"/>
          </p:cNvSpPr>
          <p:nvPr>
            <p:ph idx="1"/>
          </p:nvPr>
        </p:nvSpPr>
        <p:spPr/>
        <p:txBody>
          <a:bodyPr/>
          <a:lstStyle/>
          <a:p>
            <a:r>
              <a:rPr lang="en-US" dirty="0"/>
              <a:t>Adapters can be used to perform a variety of different tasks, including:</a:t>
            </a:r>
          </a:p>
          <a:p>
            <a:pPr lvl="1"/>
            <a:r>
              <a:rPr lang="en-US" dirty="0" smtClean="0"/>
              <a:t>Extracting </a:t>
            </a:r>
            <a:r>
              <a:rPr lang="en-US" dirty="0"/>
              <a:t>data from one system and loading it into another</a:t>
            </a:r>
          </a:p>
          <a:p>
            <a:pPr lvl="1"/>
            <a:r>
              <a:rPr lang="en-US" dirty="0"/>
              <a:t>Transforming data from one format to another</a:t>
            </a:r>
          </a:p>
          <a:p>
            <a:pPr lvl="1"/>
            <a:r>
              <a:rPr lang="en-US" dirty="0"/>
              <a:t>Sending notifications when data is updated</a:t>
            </a:r>
          </a:p>
          <a:p>
            <a:pPr lvl="1"/>
            <a:r>
              <a:rPr lang="en-US" dirty="0"/>
              <a:t>Enabling users to interact with multiple systems from a single interface</a:t>
            </a:r>
          </a:p>
          <a:p>
            <a:r>
              <a:rPr lang="en-US" dirty="0" smtClean="0"/>
              <a:t>Advantages</a:t>
            </a:r>
            <a:r>
              <a:rPr lang="en-US" dirty="0"/>
              <a:t>: Adapters are flexible, reusable, and can handle different data formats and protocols.</a:t>
            </a:r>
          </a:p>
          <a:p>
            <a:r>
              <a:rPr lang="en-US" dirty="0"/>
              <a:t>Disadvantages: Adapters can be complex to configure and manage, and may require maintenance and updates over time.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2973041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Connectors</a:t>
            </a:r>
          </a:p>
        </p:txBody>
      </p:sp>
      <p:sp>
        <p:nvSpPr>
          <p:cNvPr id="3" name="Content Placeholder 2"/>
          <p:cNvSpPr>
            <a:spLocks noGrp="1"/>
          </p:cNvSpPr>
          <p:nvPr>
            <p:ph idx="1"/>
          </p:nvPr>
        </p:nvSpPr>
        <p:spPr/>
        <p:txBody>
          <a:bodyPr/>
          <a:lstStyle/>
          <a:p>
            <a:r>
              <a:rPr lang="en-US" dirty="0"/>
              <a:t>Connectors are software components that enable applications to connect to different data sources.</a:t>
            </a:r>
          </a:p>
          <a:p>
            <a:r>
              <a:rPr lang="en-US" dirty="0"/>
              <a:t>Connectors provide a standardized interface for data access, allowing applications to retrieve, manipulate, and store data from different sources.</a:t>
            </a:r>
          </a:p>
          <a:p>
            <a:r>
              <a:rPr lang="en-US" dirty="0"/>
              <a:t>Advantages: Connectors are flexible, reusable, and can handle different data formats and protocols.</a:t>
            </a:r>
          </a:p>
          <a:p>
            <a:r>
              <a:rPr lang="en-US" dirty="0"/>
              <a:t>Disadvantages: Connectors can be complex to configure and manage, and may require maintenance and updates over time.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578329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Adapters</a:t>
            </a:r>
          </a:p>
        </p:txBody>
      </p:sp>
      <p:sp>
        <p:nvSpPr>
          <p:cNvPr id="3" name="Content Placeholder 2"/>
          <p:cNvSpPr>
            <a:spLocks noGrp="1"/>
          </p:cNvSpPr>
          <p:nvPr>
            <p:ph idx="1"/>
          </p:nvPr>
        </p:nvSpPr>
        <p:spPr/>
        <p:txBody>
          <a:bodyPr/>
          <a:lstStyle/>
          <a:p>
            <a:r>
              <a:rPr lang="en-US" dirty="0"/>
              <a:t>There are different </a:t>
            </a:r>
            <a:r>
              <a:rPr lang="en-US" dirty="0" err="1"/>
              <a:t>typesof</a:t>
            </a:r>
            <a:r>
              <a:rPr lang="en-US" dirty="0"/>
              <a:t> adapters used for data and application integration, including:</a:t>
            </a:r>
          </a:p>
          <a:p>
            <a:pPr lvl="1"/>
            <a:r>
              <a:rPr lang="en-US" dirty="0"/>
              <a:t>Database adapters: enable applications to connect to and manipulate data in different databases.</a:t>
            </a:r>
          </a:p>
          <a:p>
            <a:pPr lvl="1"/>
            <a:r>
              <a:rPr lang="en-US" dirty="0"/>
              <a:t>Messaging adapters: enable applications to communicate with different messaging systems, such as JMS or MQTT.</a:t>
            </a:r>
          </a:p>
          <a:p>
            <a:pPr lvl="1"/>
            <a:r>
              <a:rPr lang="en-US" dirty="0"/>
              <a:t>Web service adapters: enable applications to consume and publish web services using different protocols, such as SOAP or REST.</a:t>
            </a:r>
          </a:p>
          <a:p>
            <a:pPr lvl="1"/>
            <a:r>
              <a:rPr lang="en-US" dirty="0"/>
              <a:t>File adapters: enable applications to read and write files in different formats, such as CSV or XML.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833288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Connectors</a:t>
            </a:r>
          </a:p>
        </p:txBody>
      </p:sp>
      <p:sp>
        <p:nvSpPr>
          <p:cNvPr id="3" name="Content Placeholder 2"/>
          <p:cNvSpPr>
            <a:spLocks noGrp="1"/>
          </p:cNvSpPr>
          <p:nvPr>
            <p:ph idx="1"/>
          </p:nvPr>
        </p:nvSpPr>
        <p:spPr/>
        <p:txBody>
          <a:bodyPr/>
          <a:lstStyle/>
          <a:p>
            <a:r>
              <a:rPr lang="en-US" dirty="0"/>
              <a:t>There are different types of connectors used for data and application integration, including:</a:t>
            </a:r>
          </a:p>
          <a:p>
            <a:pPr lvl="1"/>
            <a:r>
              <a:rPr lang="en-US" dirty="0"/>
              <a:t>JDBC connectors: enable applications to connect to different databases using the JDBC API.</a:t>
            </a:r>
          </a:p>
          <a:p>
            <a:pPr lvl="1"/>
            <a:r>
              <a:rPr lang="en-US" dirty="0"/>
              <a:t>ODBC connectors: enable applications to connect to different databases using the ODBC API.</a:t>
            </a:r>
          </a:p>
          <a:p>
            <a:pPr lvl="1"/>
            <a:r>
              <a:rPr lang="en-US" dirty="0"/>
              <a:t>REST connectors: enable applications to consume and publish REST APIs.</a:t>
            </a:r>
          </a:p>
          <a:p>
            <a:pPr lvl="1"/>
            <a:r>
              <a:rPr lang="en-US" dirty="0"/>
              <a:t>SOAP connectors: enable applications to consume and publish SOAP web services.</a:t>
            </a:r>
          </a:p>
          <a:p>
            <a:pPr lvl="1"/>
            <a:r>
              <a:rPr lang="en-US" dirty="0"/>
              <a:t>File system connectors: enable applications to read and write files in different formats, such as CSV or XML.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797325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Adapters and Connectors in Middleware</a:t>
            </a:r>
          </a:p>
        </p:txBody>
      </p:sp>
      <p:sp>
        <p:nvSpPr>
          <p:cNvPr id="3" name="Content Placeholder 2"/>
          <p:cNvSpPr>
            <a:spLocks noGrp="1"/>
          </p:cNvSpPr>
          <p:nvPr>
            <p:ph idx="1"/>
          </p:nvPr>
        </p:nvSpPr>
        <p:spPr/>
        <p:txBody>
          <a:bodyPr/>
          <a:lstStyle/>
          <a:p>
            <a:r>
              <a:rPr lang="en-US" dirty="0"/>
              <a:t>Middleware is a software layer that sits between different systems and applications, providing integration services.</a:t>
            </a:r>
          </a:p>
          <a:p>
            <a:r>
              <a:rPr lang="en-US" dirty="0"/>
              <a:t>Adapters and connectors are often used in middleware to enable data and application integration.</a:t>
            </a:r>
          </a:p>
          <a:p>
            <a:r>
              <a:rPr lang="en-US" dirty="0"/>
              <a:t>Middleware platforms such as </a:t>
            </a:r>
            <a:r>
              <a:rPr lang="en-US" dirty="0" err="1"/>
              <a:t>MuleSoft</a:t>
            </a:r>
            <a:r>
              <a:rPr lang="en-US" dirty="0"/>
              <a:t> and IBM Integration Bus provide a range of built-in adapters and connectors.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599865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Adapters and Connectors in Cloud Integration</a:t>
            </a:r>
          </a:p>
        </p:txBody>
      </p:sp>
      <p:sp>
        <p:nvSpPr>
          <p:cNvPr id="3" name="Content Placeholder 2"/>
          <p:cNvSpPr>
            <a:spLocks noGrp="1"/>
          </p:cNvSpPr>
          <p:nvPr>
            <p:ph idx="1"/>
          </p:nvPr>
        </p:nvSpPr>
        <p:spPr/>
        <p:txBody>
          <a:bodyPr/>
          <a:lstStyle/>
          <a:p>
            <a:r>
              <a:rPr lang="en-US" dirty="0"/>
              <a:t>Cloud integration platforms such as Microsoft Azure and AWS offer a range of adapters and connectors for data and application integration.</a:t>
            </a:r>
          </a:p>
          <a:p>
            <a:r>
              <a:rPr lang="en-US" dirty="0"/>
              <a:t>These platforms provide pre-built adapters and connectors for common systems and applications, as well as the ability to create custom adapters and connectors.</a:t>
            </a:r>
          </a:p>
          <a:p>
            <a:r>
              <a:rPr lang="en-US" dirty="0"/>
              <a:t>Cloud integration platforms also provide scalability, reliability, and security for data and application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186241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normAutofit/>
          </a:bodyPr>
          <a:lstStyle/>
          <a:p>
            <a:r>
              <a:rPr lang="en-US" dirty="0" err="1"/>
              <a:t>MuleSoft</a:t>
            </a:r>
            <a:r>
              <a:rPr lang="en-US" dirty="0"/>
              <a:t> </a:t>
            </a:r>
            <a:r>
              <a:rPr lang="en-US" dirty="0" err="1"/>
              <a:t>Anypoint</a:t>
            </a:r>
            <a:r>
              <a:rPr lang="en-US" dirty="0"/>
              <a:t> </a:t>
            </a:r>
            <a:r>
              <a:rPr lang="en-US" dirty="0" smtClean="0"/>
              <a:t>Platform (Pre-built connectors)</a:t>
            </a:r>
            <a:endParaRPr lang="en-US" dirty="0"/>
          </a:p>
          <a:p>
            <a:r>
              <a:rPr lang="en-US" dirty="0" smtClean="0"/>
              <a:t>IBM </a:t>
            </a:r>
            <a:r>
              <a:rPr lang="en-US" dirty="0"/>
              <a:t>Integration </a:t>
            </a:r>
            <a:r>
              <a:rPr lang="en-US" dirty="0" smtClean="0"/>
              <a:t>Bus (Built-in </a:t>
            </a:r>
            <a:r>
              <a:rPr lang="en-US" dirty="0"/>
              <a:t>adapters and </a:t>
            </a:r>
            <a:r>
              <a:rPr lang="en-US" dirty="0" smtClean="0"/>
              <a:t>connectors)</a:t>
            </a:r>
            <a:endParaRPr lang="en-US" dirty="0"/>
          </a:p>
          <a:p>
            <a:r>
              <a:rPr lang="en-US" dirty="0" smtClean="0"/>
              <a:t>Oracle </a:t>
            </a:r>
            <a:r>
              <a:rPr lang="en-US" dirty="0"/>
              <a:t>Integration Cloud </a:t>
            </a:r>
            <a:r>
              <a:rPr lang="en-US" dirty="0" smtClean="0"/>
              <a:t>Service (Pre-built adapters)</a:t>
            </a:r>
            <a:endParaRPr lang="en-US" dirty="0"/>
          </a:p>
          <a:p>
            <a:r>
              <a:rPr lang="en-US" dirty="0" smtClean="0"/>
              <a:t>Dell </a:t>
            </a:r>
            <a:r>
              <a:rPr lang="en-US" dirty="0" err="1" smtClean="0"/>
              <a:t>Boomi</a:t>
            </a:r>
            <a:r>
              <a:rPr lang="en-US" dirty="0" smtClean="0"/>
              <a:t> (Pre-built connectors)</a:t>
            </a:r>
            <a:endParaRPr lang="en-US" dirty="0"/>
          </a:p>
          <a:p>
            <a:r>
              <a:rPr lang="en-US" dirty="0" smtClean="0"/>
              <a:t>Apache Camel (Pre-built connectors)</a:t>
            </a:r>
            <a:endParaRPr lang="en-US" dirty="0"/>
          </a:p>
          <a:p>
            <a:r>
              <a:rPr lang="en-US" dirty="0" err="1" smtClean="0"/>
              <a:t>SnapLogic</a:t>
            </a:r>
            <a:r>
              <a:rPr lang="en-US" dirty="0" smtClean="0"/>
              <a:t> (Pre-built connectors)</a:t>
            </a:r>
            <a:endParaRPr lang="en-US" dirty="0"/>
          </a:p>
          <a:p>
            <a:r>
              <a:rPr lang="en-US" dirty="0" err="1" smtClean="0"/>
              <a:t>Jitterbit</a:t>
            </a:r>
            <a:r>
              <a:rPr lang="en-US" dirty="0" smtClean="0"/>
              <a:t> (Pre-built connectors)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103699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a:t>Adapters and connectors are software components that enable data and application integration by providing a standardized interface between different systems and applications.</a:t>
            </a:r>
          </a:p>
          <a:p>
            <a:r>
              <a:rPr lang="en-US" dirty="0"/>
              <a:t>Adapters act as a bridge between different systems, while connectors enable applications to connect to different data sources.</a:t>
            </a:r>
          </a:p>
          <a:p>
            <a:r>
              <a:rPr lang="en-US" dirty="0"/>
              <a:t>There are different types of adapters and connectors used for data and application integration, including database adapters, messaging adapters, web service adapters, and file adapters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726400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dirty="0" smtClean="0"/>
              <a:t>Adapters </a:t>
            </a:r>
            <a:r>
              <a:rPr lang="en-US" dirty="0"/>
              <a:t>and connectors are often used in middleware and cloud integration platforms to provide integration services.</a:t>
            </a:r>
          </a:p>
          <a:p>
            <a:r>
              <a:rPr lang="en-US" dirty="0"/>
              <a:t>Adapters and connectors provide flexibility, reusability, and the ability to handle different data formats and protocols.</a:t>
            </a:r>
          </a:p>
          <a:p>
            <a:r>
              <a:rPr lang="en-US" dirty="0"/>
              <a:t>However, they can be complex to configure and manage, and may require maintenance and updates over time.</a:t>
            </a:r>
          </a:p>
          <a:p>
            <a:r>
              <a:rPr lang="en-US" dirty="0"/>
              <a:t>Ultimately, the goal of adapters and connectors is to enable different systems and applications to work together seamlessly to support business operations and decision-making.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2798499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transformation and mapping</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3740388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GB" dirty="0"/>
              <a:t> Data Integration</a:t>
            </a:r>
            <a:endParaRPr lang="en-US" dirty="0"/>
          </a:p>
        </p:txBody>
      </p:sp>
      <p:sp>
        <p:nvSpPr>
          <p:cNvPr id="5124" name="Rectangle 3"/>
          <p:cNvSpPr>
            <a:spLocks noGrp="1" noChangeArrowheads="1"/>
          </p:cNvSpPr>
          <p:nvPr>
            <p:ph idx="1"/>
          </p:nvPr>
        </p:nvSpPr>
        <p:spPr/>
        <p:txBody>
          <a:bodyPr>
            <a:normAutofit/>
          </a:bodyPr>
          <a:lstStyle/>
          <a:p>
            <a:r>
              <a:rPr lang="en-US" dirty="0"/>
              <a:t>Data integration is the process of combining data from multiple sources into a unified view for analysis and decision-making.</a:t>
            </a:r>
          </a:p>
          <a:p>
            <a:r>
              <a:rPr lang="en-US" dirty="0"/>
              <a:t>ETL, ELT, and data virtualization are three common techniques used for data integration.</a:t>
            </a:r>
            <a:endParaRPr lang="en-US" dirty="0"/>
          </a:p>
        </p:txBody>
      </p:sp>
      <p:sp>
        <p:nvSpPr>
          <p:cNvPr id="51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74DBC24-7A42-4A34-B5C8-BD5078C1641E}" type="slidenum">
              <a:rPr lang="en-US" b="0" smtClean="0">
                <a:solidFill>
                  <a:schemeClr val="tx2"/>
                </a:solidFill>
              </a:rPr>
              <a:pPr/>
              <a:t>4</a:t>
            </a:fld>
            <a:endParaRPr lang="en-US" b="0">
              <a:solidFill>
                <a:schemeClr val="tx2"/>
              </a:solidFill>
            </a:endParaRPr>
          </a:p>
        </p:txBody>
      </p:sp>
      <p:pic>
        <p:nvPicPr>
          <p:cNvPr id="1026" name="Picture 2" descr="Data Integration vs Application Integration: A Comprehensive Guide - Learn  | Hev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2746" y="3081773"/>
            <a:ext cx="5472717"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7640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Transformation</a:t>
            </a:r>
          </a:p>
        </p:txBody>
      </p:sp>
      <p:sp>
        <p:nvSpPr>
          <p:cNvPr id="3" name="Content Placeholder 2"/>
          <p:cNvSpPr>
            <a:spLocks noGrp="1"/>
          </p:cNvSpPr>
          <p:nvPr>
            <p:ph idx="1"/>
          </p:nvPr>
        </p:nvSpPr>
        <p:spPr/>
        <p:txBody>
          <a:bodyPr/>
          <a:lstStyle/>
          <a:p>
            <a:r>
              <a:rPr lang="en-US" dirty="0"/>
              <a:t>Data transformation is the process of converting data from one format or structure to another.</a:t>
            </a:r>
          </a:p>
          <a:p>
            <a:r>
              <a:rPr lang="en-US" dirty="0"/>
              <a:t>Data transformation can involve changing data types, renaming fields, filtering data, and aggregating data, among other things.</a:t>
            </a:r>
          </a:p>
          <a:p>
            <a:r>
              <a:rPr lang="en-US" dirty="0"/>
              <a:t>This can be done for a variety of reasons, such as:</a:t>
            </a:r>
          </a:p>
          <a:p>
            <a:pPr lvl="1"/>
            <a:r>
              <a:rPr lang="en-US" dirty="0" smtClean="0"/>
              <a:t>To </a:t>
            </a:r>
            <a:r>
              <a:rPr lang="en-US" dirty="0"/>
              <a:t>make the data more compatible with a different system or application</a:t>
            </a:r>
          </a:p>
          <a:p>
            <a:pPr lvl="1"/>
            <a:r>
              <a:rPr lang="en-US" dirty="0"/>
              <a:t>To improve the quality of the data by removing errors or inconsistencies</a:t>
            </a:r>
          </a:p>
          <a:p>
            <a:pPr lvl="1"/>
            <a:r>
              <a:rPr lang="en-US" dirty="0"/>
              <a:t>To make the data more useful for analysis or reporting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24722361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Transformation</a:t>
            </a:r>
          </a:p>
        </p:txBody>
      </p:sp>
      <p:sp>
        <p:nvSpPr>
          <p:cNvPr id="3" name="Content Placeholder 2"/>
          <p:cNvSpPr>
            <a:spLocks noGrp="1"/>
          </p:cNvSpPr>
          <p:nvPr>
            <p:ph idx="1"/>
          </p:nvPr>
        </p:nvSpPr>
        <p:spPr/>
        <p:txBody>
          <a:bodyPr>
            <a:normAutofit/>
          </a:bodyPr>
          <a:lstStyle/>
          <a:p>
            <a:r>
              <a:rPr lang="en-US" dirty="0"/>
              <a:t>Some of the most common data transformation techniques include:</a:t>
            </a:r>
          </a:p>
          <a:p>
            <a:pPr lvl="1"/>
            <a:r>
              <a:rPr lang="en-US" dirty="0" smtClean="0"/>
              <a:t>Data cleaning</a:t>
            </a:r>
            <a:endParaRPr lang="en-US" dirty="0"/>
          </a:p>
          <a:p>
            <a:pPr lvl="1"/>
            <a:r>
              <a:rPr lang="en-US" dirty="0"/>
              <a:t>Data </a:t>
            </a:r>
            <a:r>
              <a:rPr lang="en-US" dirty="0" smtClean="0"/>
              <a:t>integration</a:t>
            </a:r>
            <a:endParaRPr lang="en-US" dirty="0"/>
          </a:p>
          <a:p>
            <a:pPr lvl="1"/>
            <a:r>
              <a:rPr lang="en-US" dirty="0"/>
              <a:t>Data </a:t>
            </a:r>
            <a:r>
              <a:rPr lang="en-US" dirty="0" smtClean="0"/>
              <a:t>normalization</a:t>
            </a:r>
            <a:endParaRPr lang="en-US" dirty="0"/>
          </a:p>
          <a:p>
            <a:pPr lvl="1"/>
            <a:r>
              <a:rPr lang="en-US" dirty="0"/>
              <a:t>Data </a:t>
            </a:r>
            <a:r>
              <a:rPr lang="en-US" dirty="0" smtClean="0"/>
              <a:t>mining</a:t>
            </a:r>
          </a:p>
          <a:p>
            <a:r>
              <a:rPr lang="en-US" dirty="0" smtClean="0"/>
              <a:t>Advantages</a:t>
            </a:r>
            <a:r>
              <a:rPr lang="en-US" dirty="0"/>
              <a:t>: Data transformation enables different systems and applications to share data in a standardized format, reducing the risk of errors or inconsistencies.</a:t>
            </a:r>
          </a:p>
          <a:p>
            <a:r>
              <a:rPr lang="en-US" dirty="0"/>
              <a:t>Disadvantages: Data transformation can be complex and time-consuming, and may require specialized skills or tools.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3803000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 Transformation</a:t>
            </a:r>
          </a:p>
        </p:txBody>
      </p:sp>
      <p:sp>
        <p:nvSpPr>
          <p:cNvPr id="3" name="Content Placeholder 2"/>
          <p:cNvSpPr>
            <a:spLocks noGrp="1"/>
          </p:cNvSpPr>
          <p:nvPr>
            <p:ph idx="1"/>
          </p:nvPr>
        </p:nvSpPr>
        <p:spPr/>
        <p:txBody>
          <a:bodyPr>
            <a:normAutofit/>
          </a:bodyPr>
          <a:lstStyle/>
          <a:p>
            <a:r>
              <a:rPr lang="en-US" dirty="0"/>
              <a:t>There are different types of data transformation used for data and application integration, including:</a:t>
            </a:r>
          </a:p>
          <a:p>
            <a:pPr lvl="1"/>
            <a:r>
              <a:rPr lang="en-US" dirty="0"/>
              <a:t>Data type transformation: converting data from one data type to another, such as converting a string to a number.</a:t>
            </a:r>
          </a:p>
          <a:p>
            <a:pPr lvl="1"/>
            <a:r>
              <a:rPr lang="en-US" dirty="0"/>
              <a:t>Data format transformation: converting data from one format to another, such as converting CSV data to XML data.</a:t>
            </a:r>
          </a:p>
          <a:p>
            <a:pPr lvl="1"/>
            <a:r>
              <a:rPr lang="en-US" dirty="0"/>
              <a:t>Data aggregation: combining data from multiple sources into a single dataset, such as combining sales data from different stores into a single report.</a:t>
            </a:r>
          </a:p>
          <a:p>
            <a:pPr lvl="1"/>
            <a:r>
              <a:rPr lang="en-US" dirty="0"/>
              <a:t>Data filtering: removing or selecting specific data based on criteria, such as selecting all customers from a specific region.</a:t>
            </a:r>
          </a:p>
          <a:p>
            <a:pPr lvl="1"/>
            <a:r>
              <a:rPr lang="en-US" dirty="0"/>
              <a:t>Data enrichment: adding additional data to existing data, such as adding demographic information to customer data.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13586372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Transformation Examples</a:t>
            </a:r>
          </a:p>
        </p:txBody>
      </p:sp>
      <p:sp>
        <p:nvSpPr>
          <p:cNvPr id="3" name="Content Placeholder 2"/>
          <p:cNvSpPr>
            <a:spLocks noGrp="1"/>
          </p:cNvSpPr>
          <p:nvPr>
            <p:ph idx="1"/>
          </p:nvPr>
        </p:nvSpPr>
        <p:spPr/>
        <p:txBody>
          <a:bodyPr/>
          <a:lstStyle/>
          <a:p>
            <a:r>
              <a:rPr lang="en-US" dirty="0"/>
              <a:t>An example of data transformation is converting date and time data from one format to another.</a:t>
            </a:r>
          </a:p>
          <a:p>
            <a:r>
              <a:rPr lang="en-US" dirty="0"/>
              <a:t>For example, converting a date and time field in the format "MM/DD/YYYY HH:MM:SS" to the </a:t>
            </a:r>
            <a:r>
              <a:rPr lang="en-US" dirty="0" err="1"/>
              <a:t>format"YYYY</a:t>
            </a:r>
            <a:r>
              <a:rPr lang="en-US" dirty="0"/>
              <a:t>-MM-DDTHH:MM:SSZ".</a:t>
            </a:r>
          </a:p>
          <a:p>
            <a:r>
              <a:rPr lang="en-US" dirty="0"/>
              <a:t>Another example is converting currency data from one currency to another, such as converting USD to EUR.</a:t>
            </a:r>
          </a:p>
          <a:p>
            <a:r>
              <a:rPr lang="en-US" dirty="0"/>
              <a:t>The data transformation process involves applying a conversion formula or lookup table to the data.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29572873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a:t>
            </a:r>
          </a:p>
        </p:txBody>
      </p:sp>
      <p:sp>
        <p:nvSpPr>
          <p:cNvPr id="3" name="Content Placeholder 2"/>
          <p:cNvSpPr>
            <a:spLocks noGrp="1"/>
          </p:cNvSpPr>
          <p:nvPr>
            <p:ph idx="1"/>
          </p:nvPr>
        </p:nvSpPr>
        <p:spPr/>
        <p:txBody>
          <a:bodyPr/>
          <a:lstStyle/>
          <a:p>
            <a:r>
              <a:rPr lang="en-US" dirty="0" smtClean="0"/>
              <a:t>Mapping </a:t>
            </a:r>
            <a:r>
              <a:rPr lang="en-US" dirty="0"/>
              <a:t>is the process of defining the relationship between data elements in different systems or applications.</a:t>
            </a:r>
          </a:p>
          <a:p>
            <a:r>
              <a:rPr lang="en-US" dirty="0"/>
              <a:t>Mapping enables data to be transferred between systems or applications in a way that preserves its meaning and context</a:t>
            </a:r>
            <a:r>
              <a:rPr lang="en-US" dirty="0" smtClean="0"/>
              <a:t>.</a:t>
            </a:r>
          </a:p>
          <a:p>
            <a:r>
              <a:rPr lang="en-US" dirty="0"/>
              <a:t>Data mapping is an essential part of any data integration project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10413898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a:t>
            </a:r>
          </a:p>
        </p:txBody>
      </p:sp>
      <p:sp>
        <p:nvSpPr>
          <p:cNvPr id="3" name="Content Placeholder 2"/>
          <p:cNvSpPr>
            <a:spLocks noGrp="1"/>
          </p:cNvSpPr>
          <p:nvPr>
            <p:ph idx="1"/>
          </p:nvPr>
        </p:nvSpPr>
        <p:spPr/>
        <p:txBody>
          <a:bodyPr>
            <a:normAutofit/>
          </a:bodyPr>
          <a:lstStyle/>
          <a:p>
            <a:r>
              <a:rPr lang="en-US" dirty="0"/>
              <a:t>There are two main types of data mapping:</a:t>
            </a:r>
          </a:p>
          <a:p>
            <a:pPr lvl="1"/>
            <a:r>
              <a:rPr lang="en-US" dirty="0" smtClean="0"/>
              <a:t>Physical </a:t>
            </a:r>
            <a:r>
              <a:rPr lang="en-US" dirty="0"/>
              <a:t>data mapping: This type of mapping identifies the physical location of data in the data sources. This is typically done by identifying the table names, column names, and data types of the fields in each data source.</a:t>
            </a:r>
          </a:p>
          <a:p>
            <a:pPr lvl="1"/>
            <a:r>
              <a:rPr lang="en-US" dirty="0"/>
              <a:t>Logical data mapping: This type of mapping identifies the logical meaning of the data in the data sources. This is typically done by identifying the business entities and attributes of the data.</a:t>
            </a:r>
          </a:p>
          <a:p>
            <a:r>
              <a:rPr lang="en-US" dirty="0" smtClean="0"/>
              <a:t>Advantages</a:t>
            </a:r>
            <a:r>
              <a:rPr lang="en-US" dirty="0"/>
              <a:t>: Mapping ensures that data is transferred accurately and correctly between systems or applications.</a:t>
            </a:r>
          </a:p>
          <a:p>
            <a:r>
              <a:rPr lang="en-US" dirty="0"/>
              <a:t>Disadvantages: Mapping can be complex and time-consuming, and may require specialized skills or tools.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396170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Examples</a:t>
            </a:r>
          </a:p>
        </p:txBody>
      </p:sp>
      <p:sp>
        <p:nvSpPr>
          <p:cNvPr id="3" name="Content Placeholder 2"/>
          <p:cNvSpPr>
            <a:spLocks noGrp="1"/>
          </p:cNvSpPr>
          <p:nvPr>
            <p:ph idx="1"/>
          </p:nvPr>
        </p:nvSpPr>
        <p:spPr/>
        <p:txBody>
          <a:bodyPr/>
          <a:lstStyle/>
          <a:p>
            <a:r>
              <a:rPr lang="en-US" dirty="0"/>
              <a:t>An example of mapping is mapping customer data from a CRM system to an ERP system.</a:t>
            </a:r>
          </a:p>
          <a:p>
            <a:r>
              <a:rPr lang="en-US" dirty="0"/>
              <a:t>The mapping process involves defining the relationship between fields in the two systems, such as mapping the customer name field in the CRM system to the customer name field in the ERP system.</a:t>
            </a:r>
          </a:p>
          <a:p>
            <a:r>
              <a:rPr lang="en-US" dirty="0"/>
              <a:t>Another example is mapping inventory data from a warehouse management system to an e-commerce platform.</a:t>
            </a:r>
          </a:p>
          <a:p>
            <a:r>
              <a:rPr lang="en-US" dirty="0"/>
              <a:t>The mapping process involves defining the relationship between fields in the two systems, such as mapping the product ID field in the warehouse management system to the product ID field in the e-commerce platform.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33186771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p:txBody>
          <a:bodyPr>
            <a:normAutofit/>
          </a:bodyPr>
          <a:lstStyle/>
          <a:p>
            <a:r>
              <a:rPr lang="en-US" dirty="0"/>
              <a:t>There are a number of tools available for data transformation and mapping. Some of the most popular tools include:</a:t>
            </a:r>
          </a:p>
          <a:p>
            <a:pPr lvl="1"/>
            <a:r>
              <a:rPr lang="en-US" sz="2600" dirty="0" err="1"/>
              <a:t>Talend</a:t>
            </a:r>
            <a:r>
              <a:rPr lang="en-US" sz="2600" dirty="0"/>
              <a:t> Open Studio for Data </a:t>
            </a:r>
            <a:r>
              <a:rPr lang="en-US" sz="2600" dirty="0" smtClean="0"/>
              <a:t>Integration</a:t>
            </a:r>
          </a:p>
          <a:p>
            <a:pPr lvl="1"/>
            <a:r>
              <a:rPr lang="en-US" sz="2600" dirty="0" smtClean="0"/>
              <a:t>IBM </a:t>
            </a:r>
            <a:r>
              <a:rPr lang="en-US" sz="2600" dirty="0" err="1"/>
              <a:t>InfoSphere</a:t>
            </a:r>
            <a:r>
              <a:rPr lang="en-US" sz="2600" dirty="0"/>
              <a:t> </a:t>
            </a:r>
            <a:r>
              <a:rPr lang="en-US" sz="2600" dirty="0" err="1" smtClean="0"/>
              <a:t>DataStage</a:t>
            </a:r>
            <a:endParaRPr lang="en-US" sz="2600" dirty="0" smtClean="0"/>
          </a:p>
          <a:p>
            <a:pPr lvl="1"/>
            <a:r>
              <a:rPr lang="en-US" sz="2600" dirty="0" smtClean="0"/>
              <a:t>Oracle </a:t>
            </a:r>
            <a:r>
              <a:rPr lang="en-US" sz="2600" dirty="0"/>
              <a:t>Data </a:t>
            </a:r>
            <a:r>
              <a:rPr lang="en-US" sz="2600" dirty="0" smtClean="0"/>
              <a:t>Integrator</a:t>
            </a:r>
          </a:p>
          <a:p>
            <a:pPr lvl="1"/>
            <a:r>
              <a:rPr lang="en-US" sz="2600" dirty="0" smtClean="0"/>
              <a:t>Microsoft SSIS</a:t>
            </a:r>
          </a:p>
          <a:p>
            <a:pPr lvl="1"/>
            <a:r>
              <a:rPr lang="en-US" sz="2600" dirty="0" smtClean="0"/>
              <a:t>SAP </a:t>
            </a:r>
            <a:r>
              <a:rPr lang="en-US" sz="2600" dirty="0"/>
              <a:t>Data </a:t>
            </a:r>
            <a:r>
              <a:rPr lang="en-US" sz="2600" dirty="0" smtClean="0"/>
              <a:t>Services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274077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Data and application integration challenges and best practices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1192897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Quality</a:t>
            </a:r>
          </a:p>
        </p:txBody>
      </p:sp>
      <p:sp>
        <p:nvSpPr>
          <p:cNvPr id="3" name="Content Placeholder 2"/>
          <p:cNvSpPr>
            <a:spLocks noGrp="1"/>
          </p:cNvSpPr>
          <p:nvPr>
            <p:ph idx="1"/>
          </p:nvPr>
        </p:nvSpPr>
        <p:spPr/>
        <p:txBody>
          <a:bodyPr/>
          <a:lstStyle/>
          <a:p>
            <a:r>
              <a:rPr lang="en-US" dirty="0"/>
              <a:t>Data quality is a common challenge during data and application integration.</a:t>
            </a:r>
          </a:p>
          <a:p>
            <a:r>
              <a:rPr lang="en-US" dirty="0"/>
              <a:t>Poor data quality can result in errors, inconsistencies, and incorrect decisions.</a:t>
            </a:r>
          </a:p>
          <a:p>
            <a:r>
              <a:rPr lang="en-US" dirty="0"/>
              <a:t>Best practices for addressing data quality issues </a:t>
            </a:r>
            <a:r>
              <a:rPr lang="en-US" dirty="0" smtClean="0"/>
              <a:t>include:</a:t>
            </a:r>
          </a:p>
          <a:p>
            <a:pPr lvl="1"/>
            <a:r>
              <a:rPr lang="en-US" dirty="0" smtClean="0"/>
              <a:t>establishing </a:t>
            </a:r>
            <a:r>
              <a:rPr lang="en-US" dirty="0"/>
              <a:t>data governance policies, </a:t>
            </a:r>
            <a:endParaRPr lang="en-US" dirty="0" smtClean="0"/>
          </a:p>
          <a:p>
            <a:pPr lvl="1"/>
            <a:r>
              <a:rPr lang="en-US" dirty="0" smtClean="0"/>
              <a:t>implementing </a:t>
            </a:r>
            <a:r>
              <a:rPr lang="en-US" dirty="0"/>
              <a:t>data validation and cleaning processes, and </a:t>
            </a:r>
            <a:endParaRPr lang="en-US" dirty="0" smtClean="0"/>
          </a:p>
          <a:p>
            <a:pPr lvl="1"/>
            <a:r>
              <a:rPr lang="en-US" dirty="0" smtClean="0"/>
              <a:t>conducting </a:t>
            </a:r>
            <a:r>
              <a:rPr lang="en-US" dirty="0"/>
              <a:t>regular data audits.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2509956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ETL (Extract, Transform, Load)</a:t>
            </a:r>
          </a:p>
        </p:txBody>
      </p:sp>
      <p:sp>
        <p:nvSpPr>
          <p:cNvPr id="3" name="Content Placeholder 2"/>
          <p:cNvSpPr>
            <a:spLocks noGrp="1"/>
          </p:cNvSpPr>
          <p:nvPr>
            <p:ph idx="1"/>
          </p:nvPr>
        </p:nvSpPr>
        <p:spPr/>
        <p:txBody>
          <a:bodyPr>
            <a:normAutofit/>
          </a:bodyPr>
          <a:lstStyle/>
          <a:p>
            <a:r>
              <a:rPr lang="en-US" dirty="0"/>
              <a:t>ETL is a batch-oriented process that involves extracting data from source systems, transforming it to meet the target system's requirements, and loading it into the target system.</a:t>
            </a:r>
          </a:p>
          <a:p>
            <a:r>
              <a:rPr lang="en-US" dirty="0"/>
              <a:t>Extract, transform, load (ETL) is a three-step process for moving data from one or more sources into a single destination.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pic>
        <p:nvPicPr>
          <p:cNvPr id="2050" name="Picture 2" descr="What is ETL? (Extract Transform Load) | Informatica Singapore"/>
          <p:cNvPicPr>
            <a:picLocks noChangeAspect="1" noChangeArrowheads="1"/>
          </p:cNvPicPr>
          <p:nvPr/>
        </p:nvPicPr>
        <p:blipFill rotWithShape="1">
          <a:blip r:embed="rId2">
            <a:extLst>
              <a:ext uri="{28A0092B-C50C-407E-A947-70E740481C1C}">
                <a14:useLocalDpi xmlns:a14="http://schemas.microsoft.com/office/drawing/2010/main" val="0"/>
              </a:ext>
            </a:extLst>
          </a:blip>
          <a:srcRect l="2646" t="26869" r="4470" b="4826"/>
          <a:stretch/>
        </p:blipFill>
        <p:spPr bwMode="auto">
          <a:xfrm>
            <a:off x="2980371" y="3458126"/>
            <a:ext cx="8332728" cy="3007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866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Security</a:t>
            </a:r>
          </a:p>
        </p:txBody>
      </p:sp>
      <p:sp>
        <p:nvSpPr>
          <p:cNvPr id="3" name="Content Placeholder 2"/>
          <p:cNvSpPr>
            <a:spLocks noGrp="1"/>
          </p:cNvSpPr>
          <p:nvPr>
            <p:ph idx="1"/>
          </p:nvPr>
        </p:nvSpPr>
        <p:spPr/>
        <p:txBody>
          <a:bodyPr/>
          <a:lstStyle/>
          <a:p>
            <a:r>
              <a:rPr lang="en-US" dirty="0"/>
              <a:t>Data security is a critical concern during data and application integration.</a:t>
            </a:r>
          </a:p>
          <a:p>
            <a:r>
              <a:rPr lang="en-US" dirty="0"/>
              <a:t>Data breaches can result in financial losses, reputational damage, and legal liability.</a:t>
            </a:r>
          </a:p>
          <a:p>
            <a:r>
              <a:rPr lang="en-US" dirty="0"/>
              <a:t>Best practices for addressing data security issues </a:t>
            </a:r>
            <a:r>
              <a:rPr lang="en-US" dirty="0" smtClean="0"/>
              <a:t>include:</a:t>
            </a:r>
          </a:p>
          <a:p>
            <a:pPr lvl="1"/>
            <a:r>
              <a:rPr lang="en-US" dirty="0" smtClean="0"/>
              <a:t>implementing </a:t>
            </a:r>
            <a:r>
              <a:rPr lang="en-US" dirty="0"/>
              <a:t>data encryption, </a:t>
            </a:r>
            <a:endParaRPr lang="en-US" dirty="0" smtClean="0"/>
          </a:p>
          <a:p>
            <a:pPr lvl="1"/>
            <a:r>
              <a:rPr lang="en-US" dirty="0" smtClean="0"/>
              <a:t>user </a:t>
            </a:r>
            <a:r>
              <a:rPr lang="en-US" dirty="0"/>
              <a:t>authentication, and access controls, as well as </a:t>
            </a:r>
            <a:endParaRPr lang="en-US" dirty="0" smtClean="0"/>
          </a:p>
          <a:p>
            <a:pPr lvl="1"/>
            <a:r>
              <a:rPr lang="en-US" dirty="0" smtClean="0"/>
              <a:t>conducting </a:t>
            </a:r>
            <a:r>
              <a:rPr lang="en-US" dirty="0"/>
              <a:t>regular security audits.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10812073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Governance</a:t>
            </a:r>
          </a:p>
        </p:txBody>
      </p:sp>
      <p:sp>
        <p:nvSpPr>
          <p:cNvPr id="3" name="Content Placeholder 2"/>
          <p:cNvSpPr>
            <a:spLocks noGrp="1"/>
          </p:cNvSpPr>
          <p:nvPr>
            <p:ph idx="1"/>
          </p:nvPr>
        </p:nvSpPr>
        <p:spPr/>
        <p:txBody>
          <a:bodyPr/>
          <a:lstStyle/>
          <a:p>
            <a:r>
              <a:rPr lang="en-US" dirty="0"/>
              <a:t>Data governance is the process of managing data quality, security, and compliance.</a:t>
            </a:r>
          </a:p>
          <a:p>
            <a:r>
              <a:rPr lang="en-US" dirty="0"/>
              <a:t>Data governance ensures that data is used appropriately and consistently across different systems and applications.</a:t>
            </a:r>
          </a:p>
          <a:p>
            <a:r>
              <a:rPr lang="en-US" dirty="0"/>
              <a:t>Best practices for data governance </a:t>
            </a:r>
            <a:r>
              <a:rPr lang="en-US" dirty="0" smtClean="0"/>
              <a:t>include:</a:t>
            </a:r>
          </a:p>
          <a:p>
            <a:pPr lvl="1"/>
            <a:r>
              <a:rPr lang="en-US" dirty="0" smtClean="0"/>
              <a:t>establishing </a:t>
            </a:r>
            <a:r>
              <a:rPr lang="en-US" dirty="0"/>
              <a:t>data ownership and stewardship, </a:t>
            </a:r>
            <a:endParaRPr lang="en-US" dirty="0" smtClean="0"/>
          </a:p>
          <a:p>
            <a:pPr lvl="1"/>
            <a:r>
              <a:rPr lang="en-US" dirty="0" smtClean="0"/>
              <a:t>defining </a:t>
            </a:r>
            <a:r>
              <a:rPr lang="en-US" dirty="0"/>
              <a:t>data standards and policies, and </a:t>
            </a:r>
            <a:endParaRPr lang="en-US" dirty="0" smtClean="0"/>
          </a:p>
          <a:p>
            <a:pPr lvl="1"/>
            <a:r>
              <a:rPr lang="en-US" dirty="0" smtClean="0"/>
              <a:t>implementing </a:t>
            </a:r>
            <a:r>
              <a:rPr lang="en-US" dirty="0"/>
              <a:t>data governance tools and processes.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40895495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Compatibility</a:t>
            </a:r>
          </a:p>
        </p:txBody>
      </p:sp>
      <p:sp>
        <p:nvSpPr>
          <p:cNvPr id="3" name="Content Placeholder 2"/>
          <p:cNvSpPr>
            <a:spLocks noGrp="1"/>
          </p:cNvSpPr>
          <p:nvPr>
            <p:ph idx="1"/>
          </p:nvPr>
        </p:nvSpPr>
        <p:spPr/>
        <p:txBody>
          <a:bodyPr/>
          <a:lstStyle/>
          <a:p>
            <a:r>
              <a:rPr lang="en-US" dirty="0" smtClean="0"/>
              <a:t>System compatibility </a:t>
            </a:r>
            <a:r>
              <a:rPr lang="en-US" dirty="0"/>
              <a:t>is a common challenge during data and application integration.</a:t>
            </a:r>
          </a:p>
          <a:p>
            <a:r>
              <a:rPr lang="en-US" dirty="0"/>
              <a:t>Different systems and applications may use different data formats, protocols, and interfaces, making it difficult to exchange data.</a:t>
            </a:r>
          </a:p>
          <a:p>
            <a:r>
              <a:rPr lang="en-US" dirty="0"/>
              <a:t>Best practices for addressing system compatibility issues </a:t>
            </a:r>
            <a:r>
              <a:rPr lang="en-US" dirty="0" smtClean="0"/>
              <a:t>include:</a:t>
            </a:r>
          </a:p>
          <a:p>
            <a:pPr lvl="1"/>
            <a:r>
              <a:rPr lang="en-US" dirty="0" smtClean="0"/>
              <a:t>using </a:t>
            </a:r>
            <a:r>
              <a:rPr lang="en-US" dirty="0"/>
              <a:t>standardized data formats and protocols, </a:t>
            </a:r>
            <a:endParaRPr lang="en-US" dirty="0" smtClean="0"/>
          </a:p>
          <a:p>
            <a:pPr lvl="1"/>
            <a:r>
              <a:rPr lang="en-US" dirty="0" smtClean="0"/>
              <a:t>implementing </a:t>
            </a:r>
            <a:r>
              <a:rPr lang="en-US" dirty="0"/>
              <a:t>middleware and integration platforms, and </a:t>
            </a:r>
            <a:endParaRPr lang="en-US" dirty="0" smtClean="0"/>
          </a:p>
          <a:p>
            <a:pPr lvl="1"/>
            <a:r>
              <a:rPr lang="en-US" dirty="0" smtClean="0"/>
              <a:t>conducting </a:t>
            </a:r>
            <a:r>
              <a:rPr lang="en-US" dirty="0"/>
              <a:t>thorough system compatibility 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16514444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sp>
        <p:nvSpPr>
          <p:cNvPr id="3" name="Content Placeholder 2"/>
          <p:cNvSpPr>
            <a:spLocks noGrp="1"/>
          </p:cNvSpPr>
          <p:nvPr>
            <p:ph idx="1"/>
          </p:nvPr>
        </p:nvSpPr>
        <p:spPr/>
        <p:txBody>
          <a:bodyPr/>
          <a:lstStyle/>
          <a:p>
            <a:r>
              <a:rPr lang="en-US" dirty="0" smtClean="0"/>
              <a:t>Scalability </a:t>
            </a:r>
            <a:r>
              <a:rPr lang="en-US" dirty="0"/>
              <a:t>is a challenge during data and application integration, especially as data volumes and system complexity increase.</a:t>
            </a:r>
          </a:p>
          <a:p>
            <a:r>
              <a:rPr lang="en-US" dirty="0"/>
              <a:t>Inadequate scalability can result in performance issues, system outages, and data loss.</a:t>
            </a:r>
          </a:p>
          <a:p>
            <a:r>
              <a:rPr lang="en-US" dirty="0"/>
              <a:t>Best practices for addressing scalability issues </a:t>
            </a:r>
            <a:r>
              <a:rPr lang="en-US" dirty="0" smtClean="0"/>
              <a:t>include:</a:t>
            </a:r>
          </a:p>
          <a:p>
            <a:pPr lvl="1"/>
            <a:r>
              <a:rPr lang="en-US" dirty="0" smtClean="0"/>
              <a:t>using </a:t>
            </a:r>
            <a:r>
              <a:rPr lang="en-US" dirty="0"/>
              <a:t>cloud-based integration platforms, </a:t>
            </a:r>
            <a:endParaRPr lang="en-US" dirty="0" smtClean="0"/>
          </a:p>
          <a:p>
            <a:pPr lvl="1"/>
            <a:r>
              <a:rPr lang="en-US" dirty="0" smtClean="0"/>
              <a:t>implementing </a:t>
            </a:r>
            <a:r>
              <a:rPr lang="en-US" dirty="0"/>
              <a:t>distributed architectures, and </a:t>
            </a:r>
            <a:endParaRPr lang="en-US" dirty="0" smtClean="0"/>
          </a:p>
          <a:p>
            <a:pPr lvl="1"/>
            <a:r>
              <a:rPr lang="en-US" dirty="0" smtClean="0"/>
              <a:t>conducting </a:t>
            </a:r>
            <a:r>
              <a:rPr lang="en-US" dirty="0"/>
              <a:t>load 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1802086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Change </a:t>
            </a:r>
            <a:r>
              <a:rPr lang="en-US" dirty="0" smtClean="0"/>
              <a:t>Management</a:t>
            </a:r>
            <a:endParaRPr lang="en-US" dirty="0"/>
          </a:p>
        </p:txBody>
      </p:sp>
      <p:sp>
        <p:nvSpPr>
          <p:cNvPr id="3" name="Content Placeholder 2"/>
          <p:cNvSpPr>
            <a:spLocks noGrp="1"/>
          </p:cNvSpPr>
          <p:nvPr>
            <p:ph idx="1"/>
          </p:nvPr>
        </p:nvSpPr>
        <p:spPr/>
        <p:txBody>
          <a:bodyPr/>
          <a:lstStyle/>
          <a:p>
            <a:r>
              <a:rPr lang="en-US" dirty="0" smtClean="0"/>
              <a:t>Change </a:t>
            </a:r>
            <a:r>
              <a:rPr lang="en-US" dirty="0"/>
              <a:t>management is a challenge during data and application integration, as changes to one system or application can have a ripple effect on other systems and applications.</a:t>
            </a:r>
          </a:p>
          <a:p>
            <a:r>
              <a:rPr lang="en-US" dirty="0"/>
              <a:t>Poor change management can result in system downtime, data loss, and customer dissatisfaction.</a:t>
            </a:r>
          </a:p>
          <a:p>
            <a:r>
              <a:rPr lang="en-US" dirty="0"/>
              <a:t>Best practices for change management </a:t>
            </a:r>
            <a:r>
              <a:rPr lang="en-US" dirty="0" smtClean="0"/>
              <a:t>include:</a:t>
            </a:r>
          </a:p>
          <a:p>
            <a:pPr lvl="1"/>
            <a:r>
              <a:rPr lang="en-US" dirty="0" smtClean="0"/>
              <a:t>establishing </a:t>
            </a:r>
            <a:r>
              <a:rPr lang="en-US" dirty="0"/>
              <a:t>change management processes, </a:t>
            </a:r>
            <a:endParaRPr lang="en-US" dirty="0" smtClean="0"/>
          </a:p>
          <a:p>
            <a:pPr lvl="1"/>
            <a:r>
              <a:rPr lang="en-US" dirty="0" smtClean="0"/>
              <a:t>conducting </a:t>
            </a:r>
            <a:r>
              <a:rPr lang="en-US" dirty="0"/>
              <a:t>impact analysis before making changes, and </a:t>
            </a:r>
            <a:endParaRPr lang="en-US" dirty="0" smtClean="0"/>
          </a:p>
          <a:p>
            <a:pPr lvl="1"/>
            <a:r>
              <a:rPr lang="en-US" dirty="0" smtClean="0"/>
              <a:t>implementing </a:t>
            </a:r>
            <a:r>
              <a:rPr lang="en-US" dirty="0"/>
              <a:t>version control and rollback procedures.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7413607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Study: </a:t>
            </a:r>
            <a:r>
              <a:rPr lang="en-US" dirty="0" smtClean="0"/>
              <a:t>Healthcare </a:t>
            </a:r>
            <a:r>
              <a:rPr lang="en-US" dirty="0"/>
              <a:t>Industry</a:t>
            </a:r>
          </a:p>
        </p:txBody>
      </p:sp>
      <p:sp>
        <p:nvSpPr>
          <p:cNvPr id="3" name="Content Placeholder 2"/>
          <p:cNvSpPr>
            <a:spLocks noGrp="1"/>
          </p:cNvSpPr>
          <p:nvPr>
            <p:ph idx="1"/>
          </p:nvPr>
        </p:nvSpPr>
        <p:spPr/>
        <p:txBody>
          <a:bodyPr/>
          <a:lstStyle/>
          <a:p>
            <a:r>
              <a:rPr lang="en-US" dirty="0"/>
              <a:t>Overview</a:t>
            </a:r>
          </a:p>
          <a:p>
            <a:pPr lvl="1"/>
            <a:r>
              <a:rPr lang="en-US" dirty="0" smtClean="0"/>
              <a:t>In </a:t>
            </a:r>
            <a:r>
              <a:rPr lang="en-US" dirty="0"/>
              <a:t>this case study, we'll explore how a large hospital network implemented data and application integration techniques to improve patient care, streamline workflows, and enhance collaboration among medical professionals. </a:t>
            </a:r>
            <a:endParaRPr lang="en-US" dirty="0" smtClean="0"/>
          </a:p>
          <a:p>
            <a:pPr lvl="1"/>
            <a:r>
              <a:rPr lang="en-US" dirty="0" smtClean="0"/>
              <a:t>The </a:t>
            </a:r>
            <a:r>
              <a:rPr lang="en-US" dirty="0"/>
              <a:t>hospital network consists of multiple hospitals, outpatient clinics, and specialized medical centers. Prior to integration, various departments and facilities used disparate software systems to manage patient records, schedules, billing, and other essential information.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6006713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Study: </a:t>
            </a:r>
            <a:r>
              <a:rPr lang="en-US" dirty="0" smtClean="0"/>
              <a:t>Healthcare </a:t>
            </a:r>
            <a:r>
              <a:rPr lang="en-US" dirty="0"/>
              <a:t>Industry</a:t>
            </a:r>
          </a:p>
        </p:txBody>
      </p:sp>
      <p:sp>
        <p:nvSpPr>
          <p:cNvPr id="3" name="Content Placeholder 2"/>
          <p:cNvSpPr>
            <a:spLocks noGrp="1"/>
          </p:cNvSpPr>
          <p:nvPr>
            <p:ph idx="1"/>
          </p:nvPr>
        </p:nvSpPr>
        <p:spPr/>
        <p:txBody>
          <a:bodyPr/>
          <a:lstStyle/>
          <a:p>
            <a:r>
              <a:rPr lang="en-US" dirty="0"/>
              <a:t>Challenge</a:t>
            </a:r>
          </a:p>
          <a:p>
            <a:pPr lvl="1"/>
            <a:r>
              <a:rPr lang="en-US" dirty="0" smtClean="0"/>
              <a:t>The </a:t>
            </a:r>
            <a:r>
              <a:rPr lang="en-US" dirty="0"/>
              <a:t>hospital network faced several challenges, including:</a:t>
            </a:r>
          </a:p>
          <a:p>
            <a:pPr lvl="2"/>
            <a:r>
              <a:rPr lang="en-US" dirty="0" smtClean="0"/>
              <a:t>Inefficient </a:t>
            </a:r>
            <a:r>
              <a:rPr lang="en-US" dirty="0"/>
              <a:t>data exchange between different software systems, leading to delays in patient care, billing, and reporting.</a:t>
            </a:r>
          </a:p>
          <a:p>
            <a:pPr lvl="2"/>
            <a:r>
              <a:rPr lang="en-US" dirty="0"/>
              <a:t>Inability to access a comprehensive view of patient data, limiting the ability of medical professionals to make informed decisions.</a:t>
            </a:r>
          </a:p>
          <a:p>
            <a:pPr lvl="2"/>
            <a:r>
              <a:rPr lang="en-US" dirty="0"/>
              <a:t>Time-consuming manual processes for transferring and reconciling data between systems, leading to potential errors and inconsistencies.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41149707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Study: </a:t>
            </a:r>
            <a:r>
              <a:rPr lang="en-US" dirty="0" smtClean="0"/>
              <a:t>Healthcare </a:t>
            </a:r>
            <a:r>
              <a:rPr lang="en-US" dirty="0"/>
              <a:t>Industry</a:t>
            </a:r>
          </a:p>
        </p:txBody>
      </p:sp>
      <p:sp>
        <p:nvSpPr>
          <p:cNvPr id="3" name="Content Placeholder 2"/>
          <p:cNvSpPr>
            <a:spLocks noGrp="1"/>
          </p:cNvSpPr>
          <p:nvPr>
            <p:ph idx="1"/>
          </p:nvPr>
        </p:nvSpPr>
        <p:spPr/>
        <p:txBody>
          <a:bodyPr>
            <a:normAutofit/>
          </a:bodyPr>
          <a:lstStyle/>
          <a:p>
            <a:r>
              <a:rPr lang="en-US" dirty="0"/>
              <a:t>Solution</a:t>
            </a:r>
          </a:p>
          <a:p>
            <a:pPr lvl="1"/>
            <a:r>
              <a:rPr lang="en-US" dirty="0" smtClean="0"/>
              <a:t>The </a:t>
            </a:r>
            <a:r>
              <a:rPr lang="en-US" dirty="0"/>
              <a:t>hospital network decided to implement a data and application integration solution to address these challenges. </a:t>
            </a:r>
            <a:endParaRPr lang="en-US" dirty="0" smtClean="0"/>
          </a:p>
          <a:p>
            <a:pPr lvl="1"/>
            <a:r>
              <a:rPr lang="en-US" dirty="0" smtClean="0"/>
              <a:t>The </a:t>
            </a:r>
            <a:r>
              <a:rPr lang="en-US" dirty="0"/>
              <a:t>solution involved the following key components:</a:t>
            </a:r>
          </a:p>
          <a:p>
            <a:pPr lvl="2"/>
            <a:r>
              <a:rPr lang="en-US" sz="2200" dirty="0" smtClean="0"/>
              <a:t>Enterprise </a:t>
            </a:r>
            <a:r>
              <a:rPr lang="en-US" sz="2200" dirty="0"/>
              <a:t>Service Bus (ESB</a:t>
            </a:r>
            <a:r>
              <a:rPr lang="en-US" sz="2200" dirty="0" smtClean="0"/>
              <a:t>) (Facilitate </a:t>
            </a:r>
            <a:r>
              <a:rPr lang="en-US" sz="2200" dirty="0"/>
              <a:t>communication </a:t>
            </a:r>
            <a:r>
              <a:rPr lang="en-US" sz="2200" dirty="0" smtClean="0"/>
              <a:t>and </a:t>
            </a:r>
            <a:r>
              <a:rPr lang="en-US" sz="2200" dirty="0"/>
              <a:t>exchange data in a standardized </a:t>
            </a:r>
            <a:r>
              <a:rPr lang="en-US" sz="2200" dirty="0" smtClean="0"/>
              <a:t>format)</a:t>
            </a:r>
            <a:endParaRPr lang="en-US" sz="2200" dirty="0"/>
          </a:p>
          <a:p>
            <a:pPr lvl="2"/>
            <a:r>
              <a:rPr lang="en-US" sz="2200" dirty="0" smtClean="0"/>
              <a:t>APIs (seamless </a:t>
            </a:r>
            <a:r>
              <a:rPr lang="en-US" sz="2200" dirty="0"/>
              <a:t>data exchange between the ESB and different software </a:t>
            </a:r>
            <a:r>
              <a:rPr lang="en-US" sz="2200" dirty="0" smtClean="0"/>
              <a:t>systems)</a:t>
            </a:r>
            <a:endParaRPr lang="en-US" sz="2200" dirty="0"/>
          </a:p>
          <a:p>
            <a:pPr lvl="2"/>
            <a:r>
              <a:rPr lang="en-US" sz="2200" dirty="0" smtClean="0"/>
              <a:t>Data </a:t>
            </a:r>
            <a:r>
              <a:rPr lang="en-US" sz="2200" dirty="0"/>
              <a:t>Transformation and </a:t>
            </a:r>
            <a:r>
              <a:rPr lang="en-US" sz="2200" dirty="0" smtClean="0"/>
              <a:t>Mapping</a:t>
            </a:r>
            <a:endParaRPr lang="en-US" sz="2200" dirty="0"/>
          </a:p>
          <a:p>
            <a:pPr lvl="2"/>
            <a:r>
              <a:rPr lang="en-US" sz="2200" dirty="0" smtClean="0"/>
              <a:t>Master </a:t>
            </a:r>
            <a:r>
              <a:rPr lang="en-US" sz="2200" dirty="0"/>
              <a:t>Data Management (MDM</a:t>
            </a:r>
            <a:r>
              <a:rPr lang="en-US" sz="2200" dirty="0" smtClean="0"/>
              <a:t>) (Single</a:t>
            </a:r>
            <a:r>
              <a:rPr lang="en-US" sz="2200" dirty="0"/>
              <a:t>, accurate source of truth for patient </a:t>
            </a:r>
            <a:r>
              <a:rPr lang="en-US" sz="2200" dirty="0" smtClean="0"/>
              <a:t>data)</a:t>
            </a:r>
            <a:endParaRPr lang="en-US" sz="2200" dirty="0"/>
          </a:p>
          <a:p>
            <a:pPr lvl="2"/>
            <a:r>
              <a:rPr lang="en-US" sz="2200" dirty="0" smtClean="0"/>
              <a:t>Business </a:t>
            </a:r>
            <a:r>
              <a:rPr lang="en-US" sz="2200" dirty="0"/>
              <a:t>Process </a:t>
            </a:r>
            <a:r>
              <a:rPr lang="en-US" sz="2200" dirty="0" smtClean="0"/>
              <a:t>Automation</a:t>
            </a:r>
            <a:endParaRPr lang="en-US" sz="2200"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11559809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Study: </a:t>
            </a:r>
            <a:r>
              <a:rPr lang="en-US" dirty="0" smtClean="0"/>
              <a:t>Healthcare </a:t>
            </a:r>
            <a:r>
              <a:rPr lang="en-US" dirty="0"/>
              <a:t>Industry</a:t>
            </a:r>
          </a:p>
        </p:txBody>
      </p:sp>
      <p:sp>
        <p:nvSpPr>
          <p:cNvPr id="3" name="Content Placeholder 2"/>
          <p:cNvSpPr>
            <a:spLocks noGrp="1"/>
          </p:cNvSpPr>
          <p:nvPr>
            <p:ph idx="1"/>
          </p:nvPr>
        </p:nvSpPr>
        <p:spPr/>
        <p:txBody>
          <a:bodyPr>
            <a:normAutofit/>
          </a:bodyPr>
          <a:lstStyle/>
          <a:p>
            <a:r>
              <a:rPr lang="en-US" dirty="0"/>
              <a:t>Results</a:t>
            </a:r>
          </a:p>
          <a:p>
            <a:pPr lvl="1"/>
            <a:r>
              <a:rPr lang="en-US" dirty="0" smtClean="0"/>
              <a:t>The </a:t>
            </a:r>
            <a:r>
              <a:rPr lang="en-US" dirty="0"/>
              <a:t>implementation of the data and application integration solution led to several key benefits for the hospital network, including:</a:t>
            </a:r>
          </a:p>
          <a:p>
            <a:pPr lvl="2"/>
            <a:r>
              <a:rPr lang="en-US" dirty="0" smtClean="0"/>
              <a:t>Improved </a:t>
            </a:r>
            <a:r>
              <a:rPr lang="en-US" dirty="0"/>
              <a:t>Patient </a:t>
            </a:r>
            <a:r>
              <a:rPr lang="en-US" dirty="0" smtClean="0"/>
              <a:t>Care</a:t>
            </a:r>
            <a:endParaRPr lang="en-US" dirty="0"/>
          </a:p>
          <a:p>
            <a:pPr lvl="2"/>
            <a:r>
              <a:rPr lang="en-US" dirty="0" smtClean="0"/>
              <a:t>Increased Efficiency</a:t>
            </a:r>
            <a:endParaRPr lang="en-US" dirty="0"/>
          </a:p>
          <a:p>
            <a:pPr lvl="2"/>
            <a:r>
              <a:rPr lang="en-US" dirty="0" smtClean="0"/>
              <a:t>Enhanced Collaboration</a:t>
            </a:r>
          </a:p>
          <a:p>
            <a:pPr lvl="2"/>
            <a:r>
              <a:rPr lang="en-US" dirty="0" smtClean="0"/>
              <a:t>Reduced Errors</a:t>
            </a:r>
          </a:p>
          <a:p>
            <a:pPr lvl="2"/>
            <a:r>
              <a:rPr lang="en-US" dirty="0" smtClean="0"/>
              <a:t>Scalability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802186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ETL (Extract, Transform, Load)</a:t>
            </a:r>
          </a:p>
        </p:txBody>
      </p:sp>
      <p:sp>
        <p:nvSpPr>
          <p:cNvPr id="3" name="Content Placeholder 2"/>
          <p:cNvSpPr>
            <a:spLocks noGrp="1"/>
          </p:cNvSpPr>
          <p:nvPr>
            <p:ph idx="1"/>
          </p:nvPr>
        </p:nvSpPr>
        <p:spPr/>
        <p:txBody>
          <a:bodyPr>
            <a:normAutofit/>
          </a:bodyPr>
          <a:lstStyle/>
          <a:p>
            <a:r>
              <a:rPr lang="en-US" dirty="0" smtClean="0"/>
              <a:t>The </a:t>
            </a:r>
            <a:r>
              <a:rPr lang="en-US" dirty="0"/>
              <a:t>three steps are:</a:t>
            </a:r>
          </a:p>
          <a:p>
            <a:pPr lvl="1"/>
            <a:r>
              <a:rPr lang="en-US" dirty="0" smtClean="0"/>
              <a:t>Extract</a:t>
            </a:r>
          </a:p>
          <a:p>
            <a:pPr lvl="2"/>
            <a:r>
              <a:rPr lang="en-US" dirty="0" smtClean="0"/>
              <a:t>The </a:t>
            </a:r>
            <a:r>
              <a:rPr lang="en-US" dirty="0"/>
              <a:t>first step is to extract the data from the source. This can be done using a variety of tools, such as SQL queries, ETL tools, or data scraping tools.</a:t>
            </a:r>
          </a:p>
          <a:p>
            <a:pPr lvl="1"/>
            <a:r>
              <a:rPr lang="en-US" dirty="0" smtClean="0"/>
              <a:t>Transform</a:t>
            </a:r>
          </a:p>
          <a:p>
            <a:pPr lvl="2"/>
            <a:r>
              <a:rPr lang="en-US" dirty="0" smtClean="0"/>
              <a:t>The </a:t>
            </a:r>
            <a:r>
              <a:rPr lang="en-US" dirty="0"/>
              <a:t>second step is to transform the data. This may involve cleaning the data, removing duplicates, or converting it into a different format.</a:t>
            </a:r>
          </a:p>
          <a:p>
            <a:pPr lvl="1"/>
            <a:r>
              <a:rPr lang="en-US" dirty="0" smtClean="0"/>
              <a:t>Load</a:t>
            </a:r>
          </a:p>
          <a:p>
            <a:pPr lvl="2"/>
            <a:r>
              <a:rPr lang="en-US" dirty="0" smtClean="0"/>
              <a:t>The </a:t>
            </a:r>
            <a:r>
              <a:rPr lang="en-US" dirty="0"/>
              <a:t>third step is to load the data into the destination. This can be done using a variety of tools, such as SQL queries, ETL tools, or data loading tools.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99269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ETL (Extract, Transform, Load)</a:t>
            </a:r>
          </a:p>
        </p:txBody>
      </p:sp>
      <p:sp>
        <p:nvSpPr>
          <p:cNvPr id="3" name="Content Placeholder 2"/>
          <p:cNvSpPr>
            <a:spLocks noGrp="1"/>
          </p:cNvSpPr>
          <p:nvPr>
            <p:ph idx="1"/>
          </p:nvPr>
        </p:nvSpPr>
        <p:spPr/>
        <p:txBody>
          <a:bodyPr/>
          <a:lstStyle/>
          <a:p>
            <a:r>
              <a:rPr lang="en-US" dirty="0" smtClean="0"/>
              <a:t>Advantages</a:t>
            </a:r>
            <a:r>
              <a:rPr lang="en-US" dirty="0"/>
              <a:t>: ETL is effective for large volumes of data and can handle complex transformations.</a:t>
            </a:r>
          </a:p>
          <a:p>
            <a:r>
              <a:rPr lang="en-US" dirty="0"/>
              <a:t>Disadvantages: ETL is time-consuming and may not be suitable for real-time data integration.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415439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ELT (Extract, Load, Transform)</a:t>
            </a:r>
          </a:p>
        </p:txBody>
      </p:sp>
      <p:sp>
        <p:nvSpPr>
          <p:cNvPr id="3" name="Content Placeholder 2"/>
          <p:cNvSpPr>
            <a:spLocks noGrp="1"/>
          </p:cNvSpPr>
          <p:nvPr>
            <p:ph idx="1"/>
          </p:nvPr>
        </p:nvSpPr>
        <p:spPr/>
        <p:txBody>
          <a:bodyPr>
            <a:normAutofit/>
          </a:bodyPr>
          <a:lstStyle/>
          <a:p>
            <a:r>
              <a:rPr lang="en-US" dirty="0"/>
              <a:t>ELT is a process that extracts data from source systems, loads it into the target system, and then transforms it in the target system.</a:t>
            </a:r>
          </a:p>
          <a:p>
            <a:r>
              <a:rPr lang="en-US" dirty="0"/>
              <a:t>Extract, load, transform (ELT) is a data integration process that is an alternative to the traditional extract, transform, load (ETL) process.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pic>
        <p:nvPicPr>
          <p:cNvPr id="3078" name="Picture 6" descr="What is ELT? (Extract, Load, Transform) The complete guid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0838" y="2633704"/>
            <a:ext cx="5468815" cy="3859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158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ELT (Extract, Load, Transform)</a:t>
            </a:r>
          </a:p>
        </p:txBody>
      </p:sp>
      <p:sp>
        <p:nvSpPr>
          <p:cNvPr id="3" name="Content Placeholder 2"/>
          <p:cNvSpPr>
            <a:spLocks noGrp="1"/>
          </p:cNvSpPr>
          <p:nvPr>
            <p:ph idx="1"/>
          </p:nvPr>
        </p:nvSpPr>
        <p:spPr/>
        <p:txBody>
          <a:bodyPr>
            <a:normAutofit/>
          </a:bodyPr>
          <a:lstStyle/>
          <a:p>
            <a:r>
              <a:rPr lang="en-US" dirty="0"/>
              <a:t>This process consists of three steps:</a:t>
            </a:r>
          </a:p>
          <a:p>
            <a:pPr lvl="1"/>
            <a:r>
              <a:rPr lang="en-US" dirty="0" smtClean="0"/>
              <a:t>Extract</a:t>
            </a:r>
          </a:p>
          <a:p>
            <a:pPr lvl="2"/>
            <a:r>
              <a:rPr lang="en-US" dirty="0" smtClean="0"/>
              <a:t>This </a:t>
            </a:r>
            <a:r>
              <a:rPr lang="en-US" dirty="0"/>
              <a:t>step works similarly in both ETL and ELT data management approaches. Raw streams of data from virtual infrastructure, software, and applications are ingested either in their entirety or according to predefined rules.</a:t>
            </a:r>
          </a:p>
          <a:p>
            <a:pPr lvl="1"/>
            <a:r>
              <a:rPr lang="en-US" dirty="0" smtClean="0"/>
              <a:t>Load</a:t>
            </a:r>
          </a:p>
          <a:p>
            <a:pPr lvl="2"/>
            <a:r>
              <a:rPr lang="en-US" dirty="0" smtClean="0"/>
              <a:t>Here </a:t>
            </a:r>
            <a:r>
              <a:rPr lang="en-US" dirty="0"/>
              <a:t>is where ELT branches off from its ETL cousin. Rather than deliver this mass of raw data and load it to an interim processing server for transformation, ELT delivers it directly to the target storage location. This shortens the cycle between extraction and delivery.</a:t>
            </a:r>
          </a:p>
          <a:p>
            <a:pPr lvl="1"/>
            <a:r>
              <a:rPr lang="en-US" dirty="0" smtClean="0"/>
              <a:t>Transform</a:t>
            </a:r>
          </a:p>
          <a:p>
            <a:pPr lvl="2"/>
            <a:r>
              <a:rPr lang="en-US" dirty="0" smtClean="0"/>
              <a:t>The </a:t>
            </a:r>
            <a:r>
              <a:rPr lang="en-US" dirty="0"/>
              <a:t>database or data warehouse sorts and normalizes the data, keeping part or all of it on hand and accessible for customized reporting. The overhead for storing this much data is higher, but it offers more opportunities to mine it for relevant business intelligence in near real-time.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532797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2231</TotalTime>
  <Words>3793</Words>
  <Application>Microsoft Office PowerPoint</Application>
  <PresentationFormat>Widescreen</PresentationFormat>
  <Paragraphs>385</Paragraphs>
  <Slides>58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맑은 고딕</vt:lpstr>
      <vt:lpstr>Arial</vt:lpstr>
      <vt:lpstr>Calibri</vt:lpstr>
      <vt:lpstr>Calibri Light</vt:lpstr>
      <vt:lpstr>Candara</vt:lpstr>
      <vt:lpstr>Times New Roman</vt:lpstr>
      <vt:lpstr>Office Theme</vt:lpstr>
      <vt:lpstr>Data and Application Integration Techniques</vt:lpstr>
      <vt:lpstr>Outline</vt:lpstr>
      <vt:lpstr>Data integration: ETL, ELT, and data virtualization</vt:lpstr>
      <vt:lpstr> Data Integration</vt:lpstr>
      <vt:lpstr>ETL (Extract, Transform, Load)</vt:lpstr>
      <vt:lpstr>ETL (Extract, Transform, Load)</vt:lpstr>
      <vt:lpstr>ETL (Extract, Transform, Load)</vt:lpstr>
      <vt:lpstr>ELT (Extract, Load, Transform)</vt:lpstr>
      <vt:lpstr>ELT (Extract, Load, Transform)</vt:lpstr>
      <vt:lpstr>ELT (Extract, Load, Transform)</vt:lpstr>
      <vt:lpstr>ELT (Extract, Load, Transform)</vt:lpstr>
      <vt:lpstr>Data Virtualization</vt:lpstr>
      <vt:lpstr>Data Virtualization</vt:lpstr>
      <vt:lpstr>Data Virtualization</vt:lpstr>
      <vt:lpstr>Tools</vt:lpstr>
      <vt:lpstr>Application integration: point-to-point, hub-and-spoke, and hybrid</vt:lpstr>
      <vt:lpstr>Introduction</vt:lpstr>
      <vt:lpstr>Point-to-Point Integration</vt:lpstr>
      <vt:lpstr>Point-to-Point Integration</vt:lpstr>
      <vt:lpstr>Hub-and-Spoke Integration</vt:lpstr>
      <vt:lpstr>Hub-and-Spoke Integration</vt:lpstr>
      <vt:lpstr>Hybrid Integration</vt:lpstr>
      <vt:lpstr>Hybrid Integration</vt:lpstr>
      <vt:lpstr>Examples</vt:lpstr>
      <vt:lpstr>Examples</vt:lpstr>
      <vt:lpstr>Examples</vt:lpstr>
      <vt:lpstr>Adapters and connectors</vt:lpstr>
      <vt:lpstr>Adapters and Connectors</vt:lpstr>
      <vt:lpstr>Adapters</vt:lpstr>
      <vt:lpstr>Adapters</vt:lpstr>
      <vt:lpstr>Connectors</vt:lpstr>
      <vt:lpstr>Types of Adapters</vt:lpstr>
      <vt:lpstr>Types of Connectors</vt:lpstr>
      <vt:lpstr>Adapters and Connectors in Middleware</vt:lpstr>
      <vt:lpstr>Adapters and Connectors in Cloud Integration</vt:lpstr>
      <vt:lpstr>Tools</vt:lpstr>
      <vt:lpstr>Summary</vt:lpstr>
      <vt:lpstr>Summary</vt:lpstr>
      <vt:lpstr>Data transformation and mapping</vt:lpstr>
      <vt:lpstr>Data Transformation</vt:lpstr>
      <vt:lpstr>Data Transformation</vt:lpstr>
      <vt:lpstr>Types of Data Transformation</vt:lpstr>
      <vt:lpstr>Data Transformation Examples</vt:lpstr>
      <vt:lpstr>Mapping</vt:lpstr>
      <vt:lpstr>Mapping</vt:lpstr>
      <vt:lpstr>Mapping Examples</vt:lpstr>
      <vt:lpstr>Tools</vt:lpstr>
      <vt:lpstr>Data and application integration challenges and best practices</vt:lpstr>
      <vt:lpstr>Data Quality</vt:lpstr>
      <vt:lpstr>Data Security</vt:lpstr>
      <vt:lpstr>Data Governance</vt:lpstr>
      <vt:lpstr>System Compatibility</vt:lpstr>
      <vt:lpstr>Scalability</vt:lpstr>
      <vt:lpstr>Change Management</vt:lpstr>
      <vt:lpstr>Case Study: Healthcare Industry</vt:lpstr>
      <vt:lpstr>Case Study: Healthcare Industry</vt:lpstr>
      <vt:lpstr>Case Study: Healthcare Industry</vt:lpstr>
      <vt:lpstr>Case Study: Healthcare Industry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284</cp:revision>
  <cp:lastPrinted>2021-10-18T07:27:50Z</cp:lastPrinted>
  <dcterms:created xsi:type="dcterms:W3CDTF">2021-10-12T10:09:12Z</dcterms:created>
  <dcterms:modified xsi:type="dcterms:W3CDTF">2023-05-25T09:30:09Z</dcterms:modified>
</cp:coreProperties>
</file>