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743" r:id="rId3"/>
    <p:sldId id="745" r:id="rId4"/>
    <p:sldId id="746" r:id="rId5"/>
    <p:sldId id="747" r:id="rId6"/>
    <p:sldId id="748" r:id="rId7"/>
    <p:sldId id="752" r:id="rId8"/>
    <p:sldId id="749" r:id="rId9"/>
    <p:sldId id="750" r:id="rId10"/>
    <p:sldId id="751" r:id="rId11"/>
    <p:sldId id="754" r:id="rId12"/>
    <p:sldId id="753" r:id="rId13"/>
    <p:sldId id="755" r:id="rId14"/>
    <p:sldId id="756" r:id="rId15"/>
    <p:sldId id="757" r:id="rId16"/>
    <p:sldId id="758" r:id="rId17"/>
    <p:sldId id="759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1" r:id="rId30"/>
    <p:sldId id="773" r:id="rId31"/>
    <p:sldId id="772" r:id="rId32"/>
    <p:sldId id="774" r:id="rId33"/>
    <p:sldId id="775" r:id="rId34"/>
    <p:sldId id="776" r:id="rId35"/>
    <p:sldId id="777" r:id="rId36"/>
    <p:sldId id="778" r:id="rId37"/>
    <p:sldId id="779" r:id="rId38"/>
    <p:sldId id="780" r:id="rId39"/>
    <p:sldId id="781" r:id="rId40"/>
    <p:sldId id="782" r:id="rId41"/>
    <p:sldId id="783" r:id="rId42"/>
    <p:sldId id="784" r:id="rId43"/>
    <p:sldId id="785" r:id="rId44"/>
    <p:sldId id="786" r:id="rId45"/>
    <p:sldId id="787" r:id="rId46"/>
    <p:sldId id="788" r:id="rId47"/>
    <p:sldId id="789" r:id="rId48"/>
    <p:sldId id="790" r:id="rId49"/>
    <p:sldId id="791" r:id="rId50"/>
    <p:sldId id="792" r:id="rId51"/>
    <p:sldId id="794" r:id="rId52"/>
    <p:sldId id="793" r:id="rId53"/>
    <p:sldId id="795" r:id="rId54"/>
    <p:sldId id="796" r:id="rId55"/>
    <p:sldId id="797" r:id="rId56"/>
    <p:sldId id="798" r:id="rId57"/>
    <p:sldId id="799" r:id="rId58"/>
    <p:sldId id="800" r:id="rId59"/>
    <p:sldId id="801" r:id="rId60"/>
    <p:sldId id="802" r:id="rId61"/>
    <p:sldId id="80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5" d="100"/>
          <a:sy n="105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y is Data Governance important for business? - BlueSoft">
            <a:extLst>
              <a:ext uri="{FF2B5EF4-FFF2-40B4-BE49-F238E27FC236}">
                <a16:creationId xmlns:a16="http://schemas.microsoft.com/office/drawing/2014/main" id="{4B111F11-0794-41C0-EFBD-56CD40DB04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68" y="391021"/>
            <a:ext cx="2600325" cy="14626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Data Analysis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IS465: Data Management and Governance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83D0-C2C3-43E6-914E-AD3F97C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and Prescriptive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C0AD-9C4B-4D12-8C0B-9ADF8A79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data analysis involves using data to forecast what may happen, while prescriptive data analysis involves recommending actions based on data insights.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Predictive: forecasting sales, customer churn, or credit risk</a:t>
            </a:r>
          </a:p>
          <a:p>
            <a:pPr lvl="1"/>
            <a:r>
              <a:rPr lang="en-US" dirty="0"/>
              <a:t>Prescriptive: recommending product offers, pricing, or inventory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6BB5A-2942-4099-8941-4D3E58F9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F3368-A9BE-4752-BEC5-CD19D2DD35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8" y="4063113"/>
            <a:ext cx="4245864" cy="24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E1707B-8713-4BD8-A709-B5C2D2A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6720B-1684-488E-B8D1-49EDD7F16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222C-1D5F-4410-B174-2F7932B1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2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6C74-122D-4C8A-80F0-B031E0F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77BF-D424-4DAA-B2C7-589DDFD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Your Data</a:t>
            </a:r>
          </a:p>
          <a:p>
            <a:r>
              <a:rPr lang="en-US" dirty="0"/>
              <a:t>Descriptive analytics involves summarizing and describing the basic features of data to understand what happened.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E6B53-AD66-433B-B037-10FC0834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630E7-9753-4929-AF58-207D5A2E9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76" y="2892263"/>
            <a:ext cx="8095488" cy="34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33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B25F-1391-445D-A01B-1C61349C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E611-3C21-4C51-8B1A-4DC822D2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Mean: The mean is the average value of a dataset.</a:t>
            </a:r>
          </a:p>
          <a:p>
            <a:r>
              <a:rPr lang="en-US" dirty="0"/>
              <a:t>Formula: μ = (</a:t>
            </a:r>
            <a:r>
              <a:rPr lang="en-US" dirty="0" err="1"/>
              <a:t>Σx</a:t>
            </a:r>
            <a:r>
              <a:rPr lang="en-US" dirty="0"/>
              <a:t>) / n</a:t>
            </a:r>
          </a:p>
          <a:p>
            <a:r>
              <a:rPr lang="en-US" dirty="0"/>
              <a:t>Example: calculating the mean of exam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60659-B585-402F-B2D8-817AF9AB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BDB75-F520-4C9F-B08C-E0F35DDD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488" y="3793683"/>
            <a:ext cx="428684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8817-DE15-413A-9045-E79EA072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9AD6-9EFA-4F35-90CE-5A27EA35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Median and Mode: The median is the middle value of a dataset, while the mode is the most frequent value.</a:t>
            </a:r>
          </a:p>
          <a:p>
            <a:r>
              <a:rPr lang="en-US" dirty="0"/>
              <a:t>Formula: </a:t>
            </a:r>
          </a:p>
          <a:p>
            <a:pPr lvl="1"/>
            <a:r>
              <a:rPr lang="en-US" dirty="0"/>
              <a:t>median = middle value</a:t>
            </a:r>
          </a:p>
          <a:p>
            <a:pPr lvl="1"/>
            <a:r>
              <a:rPr lang="en-US" dirty="0"/>
              <a:t>mode = most frequent value</a:t>
            </a:r>
          </a:p>
          <a:p>
            <a:r>
              <a:rPr lang="en-US" dirty="0"/>
              <a:t>Example: calculating the median and mode of a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771B4-62E9-47BD-A83C-60D29F9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02A84-5E66-4175-AAA9-9871DA196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5" t="18417" r="11200" b="24405"/>
          <a:stretch/>
        </p:blipFill>
        <p:spPr>
          <a:xfrm>
            <a:off x="4553712" y="4072368"/>
            <a:ext cx="6748272" cy="24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F7B9-82BA-4113-8798-75BCC94A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14E9-4F50-44F7-94C7-6BBC40F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and Variance: The range is the difference between the largest and smallest values, while variance measures the spread of a dataset.</a:t>
            </a:r>
          </a:p>
          <a:p>
            <a:r>
              <a:rPr lang="en-US" dirty="0"/>
              <a:t>Formula: range = max - min, variance = Σ(x - μ)^2 / n</a:t>
            </a:r>
          </a:p>
          <a:p>
            <a:r>
              <a:rPr lang="en-US" dirty="0"/>
              <a:t>Example: calculating the range and variance of a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CFAC-771F-4B7E-8C8D-00A3F74F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842BE2-120D-4F5D-9A2A-D8E7BFC97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6133" r="13898" b="14933"/>
          <a:stretch/>
        </p:blipFill>
        <p:spPr>
          <a:xfrm>
            <a:off x="6758098" y="3227831"/>
            <a:ext cx="3711781" cy="326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79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646A-EF0E-440C-9748-E79A768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9FAF-38EC-4050-82F1-81FCEA7F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Deviation: The standard deviation is the square root of the variance, measuring the spread of a dataset.</a:t>
            </a:r>
          </a:p>
          <a:p>
            <a:r>
              <a:rPr lang="en-US" dirty="0"/>
              <a:t>Formula: σ = √(Σ(x - μ)^2 / n)</a:t>
            </a:r>
          </a:p>
          <a:p>
            <a:r>
              <a:rPr lang="en-US" dirty="0"/>
              <a:t>Example: calculating the standard deviation of a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9DDF-9403-4783-9517-E6EF978A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F85BC-7B51-4748-A748-0C19668C8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40" y="3282696"/>
            <a:ext cx="4871764" cy="325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1C53-83FA-4E79-AC70-0A4A1ED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C003-4302-4921-910B-93A47757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summarization involves reducing data to its most important features.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Summarizing data with mean, median, and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379A-F636-43BF-8CAB-39A25FD3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C749B-B844-46E0-B60C-540C5C040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6" t="6666" r="7455" b="11867"/>
          <a:stretch/>
        </p:blipFill>
        <p:spPr>
          <a:xfrm>
            <a:off x="6242104" y="2880359"/>
            <a:ext cx="5032447" cy="362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8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1C53-83FA-4E79-AC70-0A4A1ED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C003-4302-4921-910B-93A47757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aggregation involves combining data to create new insights.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Aggregating data by group or category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379A-F636-43BF-8CAB-39A25FD3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EE6B7-A0DB-4BAA-98BD-0D924F0C9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25"/>
          <a:stretch/>
        </p:blipFill>
        <p:spPr>
          <a:xfrm>
            <a:off x="6246314" y="2609824"/>
            <a:ext cx="5680455" cy="37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4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E107-90A2-43D3-9A3B-9013733A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A1F0-2D05-411A-98C8-71C57A83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Conclusions from Data</a:t>
            </a:r>
          </a:p>
          <a:p>
            <a:r>
              <a:rPr lang="en-US" dirty="0"/>
              <a:t>Inferential analytics involves making conclusions or inferences about a larger population based on a sample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52501-CE2B-46DB-A28F-62BA07E2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ECC081-C197-4D30-81F3-A6FE8399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60" y="3357568"/>
            <a:ext cx="492511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1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C88C-5219-FB1A-EBD9-4FD48074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2F52-03EA-9DE3-39E8-C951941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  <a:p>
            <a:r>
              <a:rPr lang="en-US" dirty="0"/>
              <a:t>Data Analysis Techniques</a:t>
            </a:r>
          </a:p>
          <a:p>
            <a:r>
              <a:rPr lang="en-US" dirty="0"/>
              <a:t>Data Analysis Tools</a:t>
            </a:r>
          </a:p>
          <a:p>
            <a:r>
              <a:rPr lang="en-US" dirty="0"/>
              <a:t>Data Visualization Principles and Best Practices</a:t>
            </a:r>
          </a:p>
          <a:p>
            <a:r>
              <a:rPr lang="en-US" dirty="0"/>
              <a:t>Business Intelligence and Data Dashboards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82BD-CF9B-D357-1DF3-86F64F7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94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D722-879A-4DB3-92A9-62A4640D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064F-51A8-4813-886F-77C764F8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 involves testing a hypothesis about a population based on a sample of data.</a:t>
            </a:r>
          </a:p>
          <a:p>
            <a:r>
              <a:rPr lang="en-US" dirty="0"/>
              <a:t>Example: testing the mean of a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96646-0E24-4436-94F6-D323C2F1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BFC86-D1BC-47CE-8B6C-A4A20AE6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30" y="2932027"/>
            <a:ext cx="5817021" cy="35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4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369-4DCD-4565-B887-8376366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B254-1A8E-4A2D-BB75-8541F84F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confidence interval is a range of values within which a population parameter is likely to lie.</a:t>
            </a:r>
          </a:p>
          <a:p>
            <a:r>
              <a:rPr lang="en-US" dirty="0"/>
              <a:t>Formula: CI = x̄ ± (Z * σ / √n)</a:t>
            </a:r>
          </a:p>
          <a:p>
            <a:r>
              <a:rPr lang="en-US" dirty="0"/>
              <a:t>Example: calculating a confidence interval for a population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22FF1-887C-4493-908F-2CE5A6EB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DDFA3-33BD-4E1B-B06C-AD6AEBD55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40" y="3428999"/>
            <a:ext cx="5772912" cy="30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56A8-2A93-40B6-A4CC-B235BFAB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C8CA-3829-40C7-944E-6836F5E3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involves modeling the relationship between a dependent variable and one or more independent variables.</a:t>
            </a:r>
          </a:p>
          <a:p>
            <a:r>
              <a:rPr lang="en-US" dirty="0"/>
              <a:t>Example: modeling the relationship between exam scores and hours studied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136EE-0CC8-4A13-898C-98927AE3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87F8A-7213-4D5E-B4E7-2A2FF3BE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23" y="2968636"/>
            <a:ext cx="4228205" cy="33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D6D-0392-4B82-B0AC-265D3A0B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C6BAF-2BE1-43F1-8E66-F4CFDDD0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Forecasting the Future</a:t>
            </a:r>
          </a:p>
          <a:p>
            <a:r>
              <a:rPr lang="en-US" dirty="0"/>
              <a:t>Predictive analytics involves using data to forecast what may happen in the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FB45-5AE0-462B-B013-F846C9B8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55C78-A283-4763-9A02-1AEDB50AE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002" y="2743200"/>
            <a:ext cx="7205206" cy="36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1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F099-42EA-4841-9301-E305D241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17DD-A827-4712-BF04-B86E1424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can be used for predictive modeling, forecasting continuous outcomes.</a:t>
            </a:r>
          </a:p>
          <a:p>
            <a:r>
              <a:rPr lang="en-US" dirty="0"/>
              <a:t>Example: predicting house prices based on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9590A-6DB9-48EC-B1F5-4D2790DB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D4B73-0570-4A61-8027-D2D354E0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64" y="2944888"/>
            <a:ext cx="6262843" cy="354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5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5240-AF90-4C6D-A3D1-0F49A367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69F7-5C84-49C4-B13C-36B8EF63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are a type of predictive model that use a tree-like structure to classify or predict outcomes.</a:t>
            </a:r>
          </a:p>
          <a:p>
            <a:r>
              <a:rPr lang="en-US" dirty="0"/>
              <a:t>Example: predicting customer churn using a 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B509F-2C55-48DD-9FAE-4630ED33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47520-9D7E-474B-A4AD-13C094E69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8" b="10458"/>
          <a:stretch/>
        </p:blipFill>
        <p:spPr>
          <a:xfrm>
            <a:off x="4218705" y="2851987"/>
            <a:ext cx="5967711" cy="36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1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13C63-0561-4751-ABEB-2C67F11C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6F8E-50BC-480A-B59F-2DB27B1E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involves grouping similar data points into clusters to identify patterns or relationships.</a:t>
            </a:r>
          </a:p>
          <a:p>
            <a:r>
              <a:rPr lang="en-US" dirty="0"/>
              <a:t>Example: clustering customers based on demographics and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ECE9-E214-41B0-B82F-FBA82B22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D17C3-0DD1-4327-B46C-874EB132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487" y="3006752"/>
            <a:ext cx="5464617" cy="33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54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CA9AA-7FD0-431D-B117-7F0B3795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999D-B8D5-4741-B814-70F717F8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Recommending Actions</a:t>
            </a:r>
          </a:p>
          <a:p>
            <a:r>
              <a:rPr lang="en-US" dirty="0"/>
              <a:t>Prescriptive analytics involves using data to recommend actions or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A519-1512-4F36-92E9-11E99AE2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7EB41-E88A-421B-98EB-0F26F5B71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7" y="2515235"/>
            <a:ext cx="534674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9DED-D88A-4980-82F7-B99FFC3D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D400-16A2-4DB1-93EF-C5FAF889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techniques involve finding the best solution among a set of possible solutions.</a:t>
            </a:r>
          </a:p>
          <a:p>
            <a:r>
              <a:rPr lang="en-US" dirty="0"/>
              <a:t>Example: optimizing inventory levels using linear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C1C3-C691-4839-95D8-2CF0551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DF342-D97B-465B-9D03-FD0713C29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24" y="2920210"/>
            <a:ext cx="3562486" cy="357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97F-167C-4947-8AB3-64C3D96C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9AD9-9AAA-4863-AEE1-586E7377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modeling involves using data to simulate different scenarios and predict outcomes.</a:t>
            </a:r>
          </a:p>
          <a:p>
            <a:r>
              <a:rPr lang="en-US" dirty="0"/>
              <a:t>Example: simulating the impact of different marketing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55946-9368-40A0-B0E0-0E23A346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 descr="simulating the impact of different marketing strategies">
            <a:extLst>
              <a:ext uri="{FF2B5EF4-FFF2-40B4-BE49-F238E27FC236}">
                <a16:creationId xmlns:a16="http://schemas.microsoft.com/office/drawing/2014/main" id="{9ED28F67-C6F3-4D33-AD2D-D16F562CA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24" y="2853563"/>
            <a:ext cx="3639312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FA249D-CC91-C9E2-B898-538AD4DC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BA0FA8-29D7-33A6-975C-E2A3C5CE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D644-68D1-CFB9-D8EA-BE320FC1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6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1298B3-78E1-4518-BDDF-9B194A23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5E7D70-313C-4A6B-B795-8BE76BC14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F3C7-CC00-4124-BDD0-C830E981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21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154C-6EF8-4200-86B7-8F042007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Right Tool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B17-043C-4D4B-A77F-F890F427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tools are essential for extracting insights from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B4E26-EA63-426D-A95F-88F80392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F456B-D3BD-4DD4-A4BD-B23748F7E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4" t="14374" r="13593" b="5375"/>
          <a:stretch/>
        </p:blipFill>
        <p:spPr>
          <a:xfrm>
            <a:off x="3849624" y="2239339"/>
            <a:ext cx="7123176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3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5B0-892F-4CE4-B42A-6BEFF519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 - 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C9B3-2B87-446C-8B4A-4FAE7F39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is a popular spreadsheet software for data analysis and visualization.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manipulation and calculation</a:t>
            </a:r>
          </a:p>
          <a:p>
            <a:pPr lvl="1"/>
            <a:r>
              <a:rPr lang="en-US" dirty="0"/>
              <a:t>Charting and graphing</a:t>
            </a:r>
          </a:p>
          <a:p>
            <a:pPr lvl="1"/>
            <a:r>
              <a:rPr lang="en-US" dirty="0"/>
              <a:t>Pivot tables and data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DD497-44EC-47FB-94BE-962611A0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472CA-2F0F-4069-86DA-13535729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31" y="2212847"/>
            <a:ext cx="3981053" cy="370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43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688-56F4-444C-8AD5-D0F9535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Spreadsheets - Google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0385-72B2-474F-A36D-CE1BD660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Sheets is a cloud-based spreadsheet software for data analysis and collaboration.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Real-time collaboration</a:t>
            </a:r>
          </a:p>
          <a:p>
            <a:pPr lvl="1"/>
            <a:r>
              <a:rPr lang="en-US" dirty="0"/>
              <a:t>Automatic saving and versioning</a:t>
            </a:r>
          </a:p>
          <a:p>
            <a:pPr lvl="1"/>
            <a:r>
              <a:rPr lang="en-US" dirty="0"/>
              <a:t>Integration with Google Drive and other Google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748F9-96CD-4F50-A0D7-1D84087E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A993E-DDBE-4879-A084-F0CA22FEC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44" y="2775738"/>
            <a:ext cx="3717137" cy="37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30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51FC-732A-44E5-8542-DB90041C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Software -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91B1-FECE-4005-8434-40291C65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 popular programming language and environment for statistical computing and graphics.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Statistical modeling and analysis</a:t>
            </a:r>
          </a:p>
          <a:p>
            <a:pPr lvl="1"/>
            <a:r>
              <a:rPr lang="en-US" dirty="0"/>
              <a:t>Data visualization and graphing</a:t>
            </a:r>
          </a:p>
          <a:p>
            <a:pPr lvl="1"/>
            <a:r>
              <a:rPr lang="en-US" dirty="0"/>
              <a:t>Large community of users and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2BE10-5492-467B-B902-A2AF46B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2A40C-399F-4CF8-B814-151A87B95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572" y="3920299"/>
            <a:ext cx="36099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22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F8A0-FC4A-4646-BEDF-44A5CB36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Software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B5D1-3BAD-4F18-B8E3-39F1804E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popular programming language with extensive libraries for statistical analysis and machine learning.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NumPy and Pandas for data manipulation</a:t>
            </a:r>
          </a:p>
          <a:p>
            <a:r>
              <a:rPr lang="en-US" dirty="0" err="1"/>
              <a:t>Scikit</a:t>
            </a:r>
            <a:r>
              <a:rPr lang="en-US" dirty="0"/>
              <a:t>-learn for machine learning</a:t>
            </a:r>
          </a:p>
          <a:p>
            <a:r>
              <a:rPr lang="en-US" dirty="0"/>
              <a:t>Matplotlib and Seaborn for 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B264-94DD-4885-9B1D-3DA4B13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87669-5ED9-44DD-8D1A-94B890B37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939" y="3009672"/>
            <a:ext cx="4340352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531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4E85-9E65-442E-8C85-F2407DA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Software -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7AC2-D25A-4A12-9E1D-131BAB60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is a software suite for data management, predictive analytics, and business intelligence.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manipulation and analysis</a:t>
            </a:r>
          </a:p>
          <a:p>
            <a:pPr lvl="1"/>
            <a:r>
              <a:rPr lang="en-US" dirty="0"/>
              <a:t>Statistical modeling and machine learning</a:t>
            </a:r>
          </a:p>
          <a:p>
            <a:pPr lvl="1"/>
            <a:r>
              <a:rPr lang="en-US" dirty="0"/>
              <a:t>Reporting and visualization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146B8-E41B-4309-8952-1BA6C080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E3659-63C7-46CC-A9BF-5E56F9CC0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07" y="3700272"/>
            <a:ext cx="3524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4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DBA1-1346-4187-91C2-90A456E6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Software - SPSS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AA4E-53BF-4166-A770-98A1765B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SPSS is a software package for statistical analysis and data management.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manipulation and analysis</a:t>
            </a:r>
          </a:p>
          <a:p>
            <a:pPr lvl="1"/>
            <a:r>
              <a:rPr lang="en-US" dirty="0"/>
              <a:t>Statistical modeling and machine learning</a:t>
            </a:r>
          </a:p>
          <a:p>
            <a:pPr lvl="1"/>
            <a:r>
              <a:rPr lang="en-US" dirty="0"/>
              <a:t>Reporting and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50F7-D453-4141-A1B1-18877084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F97E0-96D9-49D2-A047-47D2CD405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70" y="2775394"/>
            <a:ext cx="25050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4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33B2-F99F-4F24-A52F-8118258F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 - Apache Mahout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1045-62D2-4B6C-9E11-67D1B81F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Apache Mahout is a project of the Apache Software Foundation for building scalable machine learning algorithms.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Classification and clustering</a:t>
            </a:r>
          </a:p>
          <a:p>
            <a:pPr lvl="1"/>
            <a:r>
              <a:rPr lang="en-US" dirty="0"/>
              <a:t>Recommendation systems</a:t>
            </a:r>
          </a:p>
          <a:p>
            <a:pPr lvl="1"/>
            <a:r>
              <a:rPr lang="en-US" dirty="0"/>
              <a:t>Integration with Hadoop and other big data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D0000-8CE8-4F3F-BF84-62F3D2DC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83B10-856E-4075-9185-4149C9D7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4196969"/>
            <a:ext cx="4875032" cy="212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0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C107-06A2-4DAB-8925-4BCE3CF8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Tools -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3D7A-B249-4156-BC68-9A309521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Weka is a collection of machine learning algorithms for data mining tasks.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Classification and clustering</a:t>
            </a:r>
          </a:p>
          <a:p>
            <a:pPr lvl="1"/>
            <a:r>
              <a:rPr lang="en-US" dirty="0"/>
              <a:t>Regression and association rule mining</a:t>
            </a:r>
          </a:p>
          <a:p>
            <a:pPr lvl="1"/>
            <a:r>
              <a:rPr lang="en-US" dirty="0"/>
              <a:t>Integration with Java and other programming languages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1EA7-0F5F-453D-BAFE-3F28EAAE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A06FF-08DA-47C5-8837-E1176F08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14" y="3805492"/>
            <a:ext cx="4471389" cy="23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35F5A-F29C-4F34-8AD7-33578A26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Unlocking Insights from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8D01D-6242-40BE-AC9F-AAC246BA3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 crucial step in extracting insights from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B251-9C4E-4C4E-8E3A-2773C02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ata Analysis Services - Tools, Statistics &amp; Insights - KGS Research">
            <a:extLst>
              <a:ext uri="{FF2B5EF4-FFF2-40B4-BE49-F238E27FC236}">
                <a16:creationId xmlns:a16="http://schemas.microsoft.com/office/drawing/2014/main" id="{DC2CA6ED-B935-4574-88F2-52D5A10D5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30" y="2120175"/>
            <a:ext cx="5313020" cy="428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648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A31C-2B86-419F-83BF-A0046355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Tools -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6278-E770-445D-8349-20DD1FAB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Tableau is a data visualization and business intelligence software for data analysis and reporting.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connection and blending</a:t>
            </a:r>
          </a:p>
          <a:p>
            <a:pPr lvl="1"/>
            <a:r>
              <a:rPr lang="en-US" dirty="0"/>
              <a:t>Drag-and-drop interface for visualization</a:t>
            </a:r>
          </a:p>
          <a:p>
            <a:pPr lvl="1"/>
            <a:r>
              <a:rPr lang="en-US" dirty="0"/>
              <a:t>Integration with various data sources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0F5A8-D652-42CB-9BD4-660EA717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0AE68-0B3E-4C76-AEA5-CBD63311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4" b="28987"/>
          <a:stretch/>
        </p:blipFill>
        <p:spPr>
          <a:xfrm>
            <a:off x="4114800" y="4365219"/>
            <a:ext cx="7464552" cy="16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57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9B23-0E0A-4CF7-9EEE-9E7C3464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Tools -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D445-0D8E-4095-B163-3014C1D2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is a business analytics service by Microsoft for data visualization and business intelligence."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connection and modeling</a:t>
            </a:r>
          </a:p>
          <a:p>
            <a:pPr lvl="1"/>
            <a:r>
              <a:rPr lang="en-US" dirty="0"/>
              <a:t>Interactive dashboards and reports</a:t>
            </a:r>
          </a:p>
          <a:p>
            <a:pPr lvl="1"/>
            <a:r>
              <a:rPr lang="en-US" dirty="0"/>
              <a:t>Integration with Microsoft Office and Azure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56364-8F78-4C81-88FF-57FE36AB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38D19-DB43-4177-A219-D527A0F54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762" y="2103120"/>
            <a:ext cx="4455519" cy="43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53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28C8-2B8A-4175-8BE8-B9556EB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Tools - QlikView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64E7-5BFF-4DD7-B34B-9BF61012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QlikView is a business intelligence software for data analysis and reporting.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Data association and modeling</a:t>
            </a:r>
          </a:p>
          <a:p>
            <a:pPr lvl="1"/>
            <a:r>
              <a:rPr lang="en-US" dirty="0"/>
              <a:t>Interactive dashboards and reports</a:t>
            </a:r>
          </a:p>
          <a:p>
            <a:pPr lvl="1"/>
            <a:r>
              <a:rPr lang="en-US" dirty="0"/>
              <a:t>Integration with various data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5663-160D-42E1-84C1-2A6D056D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74869-7907-4794-A767-2E0D17FD3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17" y="3779925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0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D6DB-5CF0-4236-BF6A-DE83DAF1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Data Insights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9AD0-88DA-4774-9247-DFF83B20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is the process of using visual representations to communicate data insights and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C6F2E-5162-45F2-ABD2-8E114DA0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620D2-F2F8-4171-9C3B-C7C9D87A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187" y="2353792"/>
            <a:ext cx="7050430" cy="39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3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77F7-D205-44E3-AA3C-C1F34780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FA1-2A65-4824-A79A-B557D384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visual representations to communicate data insights and trends.</a:t>
            </a:r>
          </a:p>
          <a:p>
            <a:r>
              <a:rPr lang="en-US" dirty="0"/>
              <a:t>Example: a simple bar chart or line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635B-BA5E-4A9C-8728-6E2E030A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F1591-D4FE-4D10-A88D-8C905ECC37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6" t="14356" r="10660" b="6230"/>
          <a:stretch/>
        </p:blipFill>
        <p:spPr>
          <a:xfrm>
            <a:off x="4615247" y="2688337"/>
            <a:ext cx="6861753" cy="35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9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9B13-42A1-4AFD-8948-17F69BBD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3A3A-1BD9-434D-9034-9905CB71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communication of data insights</a:t>
            </a:r>
          </a:p>
          <a:p>
            <a:r>
              <a:rPr lang="en-US" dirty="0"/>
              <a:t>Faster insights and decision-making</a:t>
            </a:r>
          </a:p>
          <a:p>
            <a:r>
              <a:rPr lang="en-US" dirty="0"/>
              <a:t>Better understanding of complex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16899-3377-4B41-8B8F-AB0E234E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6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6A-3BD8-440E-A8B5-FE93350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318-1BDC-4A12-9630-23419B5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right chart type</a:t>
            </a:r>
          </a:p>
          <a:p>
            <a:r>
              <a:rPr lang="en-US" dirty="0"/>
              <a:t>Use color effectively</a:t>
            </a:r>
          </a:p>
          <a:p>
            <a:r>
              <a:rPr lang="en-US" dirty="0"/>
              <a:t>Avoid 3D charts and unnecessary embellishments</a:t>
            </a:r>
          </a:p>
          <a:p>
            <a:r>
              <a:rPr lang="en-US" dirty="0"/>
              <a:t>Use interactive visualizations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16C7-D5BA-4B91-AFE3-D9A371D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06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6A-3BD8-440E-A8B5-FE93350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318-1BDC-4A12-9630-23419B5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right chart type</a:t>
            </a:r>
          </a:p>
          <a:p>
            <a:pPr lvl="1"/>
            <a:r>
              <a:rPr lang="en-US" dirty="0"/>
              <a:t>Bar chart for categorical data</a:t>
            </a:r>
          </a:p>
          <a:p>
            <a:pPr lvl="1"/>
            <a:r>
              <a:rPr lang="en-US" dirty="0"/>
              <a:t>Line graph for time series data</a:t>
            </a:r>
          </a:p>
          <a:p>
            <a:pPr lvl="1"/>
            <a:r>
              <a:rPr lang="en-US" dirty="0"/>
              <a:t>Scatter plot for correlation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16C7-D5BA-4B91-AFE3-D9A371D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7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6A-3BD8-440E-A8B5-FE93350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318-1BDC-4A12-9630-23419B5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color effectively</a:t>
            </a:r>
          </a:p>
          <a:p>
            <a:pPr lvl="1"/>
            <a:r>
              <a:rPr lang="en-US" dirty="0"/>
              <a:t>Use a limited color palette</a:t>
            </a:r>
          </a:p>
          <a:p>
            <a:pPr lvl="1"/>
            <a:r>
              <a:rPr lang="en-US" dirty="0"/>
              <a:t>Avoid 3D effects and gradients</a:t>
            </a:r>
          </a:p>
          <a:p>
            <a:pPr lvl="1"/>
            <a:r>
              <a:rPr lang="en-US" dirty="0"/>
              <a:t>Use color to highlight important insights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16C7-D5BA-4B91-AFE3-D9A371D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6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6A-3BD8-440E-A8B5-FE93350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318-1BDC-4A12-9630-23419B5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3D charts and unnecessary embellishments</a:t>
            </a:r>
          </a:p>
          <a:p>
            <a:pPr lvl="1"/>
            <a:r>
              <a:rPr lang="en-US" dirty="0"/>
              <a:t>Avoid 3D pie charts and bar charts</a:t>
            </a:r>
          </a:p>
          <a:p>
            <a:pPr lvl="1"/>
            <a:r>
              <a:rPr lang="en-US" dirty="0"/>
              <a:t>Avoid unnecessary animations and transitions</a:t>
            </a:r>
          </a:p>
          <a:p>
            <a:pPr lvl="1"/>
            <a:r>
              <a:rPr lang="en-US" dirty="0"/>
              <a:t>Focus on simplicity and clarity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16C7-D5BA-4B91-AFE3-D9A371D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4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B970-B0D4-4A15-9C77-D7364E9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F55A-200C-48AA-A73B-22FC68FE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the process of extracting insights and patterns from data to inform business decisions, solve problems, or answer questions.</a:t>
            </a:r>
          </a:p>
          <a:p>
            <a:r>
              <a:rPr lang="en-US" dirty="0"/>
              <a:t>Examines data to identify trends, relationships, and correlations</a:t>
            </a:r>
          </a:p>
          <a:p>
            <a:r>
              <a:rPr lang="en-US" dirty="0"/>
              <a:t>Uses various techniques and tools to extract insights</a:t>
            </a:r>
          </a:p>
          <a:p>
            <a:r>
              <a:rPr lang="en-US" dirty="0"/>
              <a:t>Involves data cleaning, transformation, and modeling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AD623-D301-4A2F-BEA0-880B7106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Analytics Assurance | Deloitte UK">
            <a:extLst>
              <a:ext uri="{FF2B5EF4-FFF2-40B4-BE49-F238E27FC236}">
                <a16:creationId xmlns:a16="http://schemas.microsoft.com/office/drawing/2014/main" id="{5138015E-719A-451E-8596-C57FF91E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43297"/>
            <a:ext cx="5539110" cy="254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75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CA6A-3BD8-440E-A8B5-FE933508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9318-1BDC-4A12-9630-23419B53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interactive visualizations</a:t>
            </a:r>
            <a:endParaRPr lang="ar-SA" dirty="0"/>
          </a:p>
          <a:p>
            <a:pPr lvl="1"/>
            <a:r>
              <a:rPr lang="en-US" dirty="0"/>
              <a:t>Interactive dashboards and reports</a:t>
            </a:r>
          </a:p>
          <a:p>
            <a:pPr lvl="1"/>
            <a:r>
              <a:rPr lang="en-US" dirty="0"/>
              <a:t>Drill-down capabilities</a:t>
            </a:r>
          </a:p>
          <a:p>
            <a:pPr lvl="1"/>
            <a:r>
              <a:rPr lang="en-US" dirty="0"/>
              <a:t>Filtering and sorting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716C7-D5BA-4B91-AFE3-D9A371DA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87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D4AD18-2605-475E-8F14-54CCA919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Data Dashboards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FBF48-5A61-468F-85DC-79107BD79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1B1F-CF50-422B-827B-A6A41D98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38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108C-F7F6-4557-804A-0A323CF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1221-4800-4D18-B420-B903F3AA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to Support Business Decisions</a:t>
            </a:r>
          </a:p>
          <a:p>
            <a:r>
              <a:rPr lang="en-US" dirty="0"/>
              <a:t>Business intelligence refers to the process of using data to support business decisions and drive organizational success.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9CFC-8360-426F-8926-4F0F2AC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F068-4E18-4D6A-9299-938E3502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92" y="2858135"/>
            <a:ext cx="6461760" cy="363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73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F4C0-79A0-47D0-A8F4-FB5573CD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4867-0D59-4D49-BDFF-2E3E15FA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data to support business decisions and drive organizational success.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Analyzing customer behavior to inform marketing strategies</a:t>
            </a:r>
          </a:p>
          <a:p>
            <a:pPr lvl="1"/>
            <a:r>
              <a:rPr lang="en-US" dirty="0"/>
              <a:t>Identifying trends to optimize operations</a:t>
            </a:r>
          </a:p>
          <a:p>
            <a:pPr lvl="1"/>
            <a:r>
              <a:rPr lang="en-US" dirty="0"/>
              <a:t>Developing predictive models to forecast sales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AA1E-6B0B-4D15-A57D-B7758679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4B6B6-6750-4E21-8D96-8D7A6EB437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8" t="13599" r="18556" b="7734"/>
          <a:stretch/>
        </p:blipFill>
        <p:spPr>
          <a:xfrm>
            <a:off x="7265093" y="2826792"/>
            <a:ext cx="4579381" cy="36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608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160B-1523-4EE3-8DFA-461B3393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6EAD-ADD4-4480-B507-7FC712AF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visual representation of key performance indicators (KPIs) that provide insights into business performance.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Sales dashboard to track revenue and customer acquisition</a:t>
            </a:r>
          </a:p>
          <a:p>
            <a:pPr lvl="1"/>
            <a:r>
              <a:rPr lang="en-US" dirty="0"/>
              <a:t>Operations dashboard to monitor production and supply chain performance</a:t>
            </a:r>
          </a:p>
          <a:p>
            <a:pPr lvl="1"/>
            <a:r>
              <a:rPr lang="en-US" dirty="0"/>
              <a:t>Marketing dashboard to track campaign performance and customer engagement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11DAE-D787-45B7-BC7D-925C892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2EF5F-FAE3-4059-B9BF-CEF22BA75A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4" t="6133" r="4439" b="8933"/>
          <a:stretch/>
        </p:blipFill>
        <p:spPr>
          <a:xfrm>
            <a:off x="6268628" y="3994986"/>
            <a:ext cx="4676740" cy="25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90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160B-1523-4EE3-8DFA-461B3393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6EAD-ADD4-4480-B507-7FC712AF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dashboards: monitor and control daily operations</a:t>
            </a:r>
          </a:p>
          <a:p>
            <a:r>
              <a:rPr lang="en-US" dirty="0"/>
              <a:t>Tactical dashboards: support tactical decision-making and planning</a:t>
            </a:r>
          </a:p>
          <a:p>
            <a:r>
              <a:rPr lang="en-US" dirty="0"/>
              <a:t>Strategic dashboards: inform strategic decision-making and goal-setting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11DAE-D787-45B7-BC7D-925C8928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A73B-62B8-458F-834B-295ACBFE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1DF1-C393-448D-97B5-B29A47BE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and control daily operations to ensure efficiency and effectiveness.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Production monitoring dashboard</a:t>
            </a:r>
          </a:p>
          <a:p>
            <a:pPr lvl="1"/>
            <a:r>
              <a:rPr lang="en-US" dirty="0"/>
              <a:t>Inventory management dashboard</a:t>
            </a:r>
          </a:p>
          <a:p>
            <a:pPr lvl="1"/>
            <a:r>
              <a:rPr lang="en-US" dirty="0"/>
              <a:t>Customer service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CBEC-2356-40F2-81E5-A41436A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5010D-DAC1-46E1-B9CC-D7DE4EAC5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31" y="2468880"/>
            <a:ext cx="6258560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21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2C6D-EE51-434C-B444-C1BE120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49C-7B56-48E5-95AF-9F92E094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 tactical decision-making and planning to achieve short-term goals.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Sales performance dashboard</a:t>
            </a:r>
          </a:p>
          <a:p>
            <a:pPr lvl="1"/>
            <a:r>
              <a:rPr lang="en-US" dirty="0"/>
              <a:t>Marketing campaign dashboard</a:t>
            </a:r>
          </a:p>
          <a:p>
            <a:pPr lvl="1"/>
            <a:r>
              <a:rPr lang="en-US" dirty="0"/>
              <a:t>Financial performance dashboard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8BDBB-448E-4A7B-88B4-A5B98BB5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0A934-B53C-4391-BE45-DC5D94868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47" y="1984883"/>
            <a:ext cx="5971198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63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96A8-A3B0-40FB-8ED2-E8055035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FDC7-978E-4667-BF36-DA6D6CFB3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7" y="1406880"/>
            <a:ext cx="6242250" cy="4746091"/>
          </a:xfrm>
        </p:spPr>
        <p:txBody>
          <a:bodyPr>
            <a:normAutofit/>
          </a:bodyPr>
          <a:lstStyle/>
          <a:p>
            <a:r>
              <a:rPr lang="en-US" dirty="0"/>
              <a:t>Inform strategic decision-making and goal-setting to achieve long-term objectives.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Executive dashboard to track overall business performance</a:t>
            </a:r>
          </a:p>
          <a:p>
            <a:pPr lvl="1"/>
            <a:r>
              <a:rPr lang="en-US" dirty="0"/>
              <a:t>Product development dashboard to track innovation and R&amp;D</a:t>
            </a:r>
          </a:p>
          <a:p>
            <a:pPr lvl="1"/>
            <a:r>
              <a:rPr lang="en-US" dirty="0"/>
              <a:t>Market analysis dashboard to track industry trends and competitors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E914-584C-44BD-A361-2A538FD1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9125F-2BFA-4259-B5FF-03FE90EB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77" y="1718131"/>
            <a:ext cx="5408515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50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5A5A-92E2-42A6-AF83-1A50F3A4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Effective Data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A34-55B0-473B-9644-88859A10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key performance indicators (KPIs)</a:t>
            </a:r>
          </a:p>
          <a:p>
            <a:r>
              <a:rPr lang="en-US" dirty="0"/>
              <a:t>Choose the right visualization tools</a:t>
            </a:r>
          </a:p>
          <a:p>
            <a:r>
              <a:rPr lang="en-US" dirty="0"/>
              <a:t>Ensure data quality and integrity</a:t>
            </a:r>
          </a:p>
          <a:p>
            <a:r>
              <a:rPr lang="en-US" dirty="0"/>
              <a:t>Keep it simple and intuitive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EBB1E-2E97-4BA7-A254-4BE48398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4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581C-D994-4491-A09F-C2A48E7D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Data Analysis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36EF-4E05-4849-983F-E34445FA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Informs business decisions with data-driven insights</a:t>
            </a:r>
          </a:p>
          <a:p>
            <a:r>
              <a:rPr lang="en-US" dirty="0"/>
              <a:t>Identifies areas for improvement and optimization</a:t>
            </a:r>
          </a:p>
          <a:p>
            <a:r>
              <a:rPr lang="en-US" dirty="0"/>
              <a:t>Supports data quality and governance initiatives</a:t>
            </a:r>
          </a:p>
          <a:p>
            <a:r>
              <a:rPr lang="en-US" dirty="0"/>
              <a:t>Enhances data security and privacy by detecting anomalies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9BBC-5BB2-419F-BD4C-87909D54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64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3845-F7B3-4F05-85B9-DFB176C6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7F3C-BD34-42A7-93DD-8408AFD7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that measure business performance and progress towards goals.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Revenue growth rate</a:t>
            </a:r>
          </a:p>
          <a:p>
            <a:pPr lvl="1"/>
            <a:r>
              <a:rPr lang="en-US" dirty="0"/>
              <a:t>Customer satisfaction rate</a:t>
            </a:r>
          </a:p>
          <a:p>
            <a:pPr lvl="1"/>
            <a:r>
              <a:rPr lang="en-US" dirty="0"/>
              <a:t>Production efficiency 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2181B-1C8F-42BA-840B-EE46625B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89C23-F803-4673-B60F-7656BB656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32" y="2058035"/>
            <a:ext cx="5886242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50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B4B-200B-46CF-B9BA-635CD6AB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Data Quality and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76D4-7EB9-4FA1-A343-8524F6C09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that is accurate, complete, and consistent."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validation and cleaning</a:t>
            </a:r>
          </a:p>
          <a:p>
            <a:pPr lvl="1"/>
            <a:r>
              <a:rPr lang="en-US" dirty="0"/>
              <a:t>Data normalization and transformation</a:t>
            </a:r>
          </a:p>
          <a:p>
            <a:pPr lvl="1"/>
            <a:r>
              <a:rPr lang="en-US" dirty="0"/>
              <a:t>Data backup and recovery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FE35-3304-4113-9993-77D236C3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A7B7-96BB-441A-9034-318C5A2F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different types of analysis?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13D367-22C7-40C9-9A01-E1202A65F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52" y="1561973"/>
            <a:ext cx="6151915" cy="4746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43112-40C1-4685-ADF4-09FA5FF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1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4A28-18CE-4F68-AEBF-005DA559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FCEC-B898-43E8-80AC-014527B0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data analysis involves summarizing and describing the basic features of data to understand what happened.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Calculating means, medians, and modes</a:t>
            </a:r>
          </a:p>
          <a:p>
            <a:pPr lvl="1"/>
            <a:r>
              <a:rPr lang="en-US" dirty="0"/>
              <a:t>Creating reports and dashboards</a:t>
            </a:r>
          </a:p>
          <a:p>
            <a:pPr lvl="1"/>
            <a:r>
              <a:rPr lang="en-US" dirty="0"/>
              <a:t>Identifying trends and patterns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AA73D-1115-486C-9695-3EC259CE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ABFA3-4D24-4CF2-83E9-CF1554929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03" y="3941064"/>
            <a:ext cx="6346571" cy="25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73BA-363C-4C0A-855E-4FF9914C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C42E-3DD8-4A03-A066-8562DBC6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Inferential data analysis involves making conclusions or inferences about a larger population based on a sample of data.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Confidence intervals</a:t>
            </a:r>
          </a:p>
          <a:p>
            <a:pPr lvl="1"/>
            <a:r>
              <a:rPr lang="en-US" dirty="0"/>
              <a:t>Regression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5157-FC7A-477A-81FA-516B0C7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EDFC3-6F31-4871-B663-EE80904E9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40" y="2923551"/>
            <a:ext cx="5810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6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1749</Words>
  <Application>Microsoft Office PowerPoint</Application>
  <PresentationFormat>Widescreen</PresentationFormat>
  <Paragraphs>323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Candara</vt:lpstr>
      <vt:lpstr>Office Theme</vt:lpstr>
      <vt:lpstr>Data Analysis and Visualization</vt:lpstr>
      <vt:lpstr>Outline</vt:lpstr>
      <vt:lpstr>Introduction to Data Analysis</vt:lpstr>
      <vt:lpstr>Unlocking Insights from Data</vt:lpstr>
      <vt:lpstr>What is Data Analysis?</vt:lpstr>
      <vt:lpstr>Why is Data Analysis Important?</vt:lpstr>
      <vt:lpstr>What are the different types of analysis?</vt:lpstr>
      <vt:lpstr>Descriptive Data Analysis</vt:lpstr>
      <vt:lpstr>Inferential Data Analysis</vt:lpstr>
      <vt:lpstr>Predictive and Prescriptive Data Analysis</vt:lpstr>
      <vt:lpstr>Data Analysis Techniques</vt:lpstr>
      <vt:lpstr>Descriptive Analytics</vt:lpstr>
      <vt:lpstr>Measures of Central Tendency</vt:lpstr>
      <vt:lpstr>Measures of Central Tendency</vt:lpstr>
      <vt:lpstr>Measures of Variability</vt:lpstr>
      <vt:lpstr>Measures of Variability</vt:lpstr>
      <vt:lpstr>Data Summarization</vt:lpstr>
      <vt:lpstr>Data Aggregation</vt:lpstr>
      <vt:lpstr>Inferential Analytics</vt:lpstr>
      <vt:lpstr>Hypothesis Testing</vt:lpstr>
      <vt:lpstr>Confidence Intervals</vt:lpstr>
      <vt:lpstr>Regression Analysis</vt:lpstr>
      <vt:lpstr>Predictive Analytics</vt:lpstr>
      <vt:lpstr>Regression Analysis</vt:lpstr>
      <vt:lpstr>Decision Trees</vt:lpstr>
      <vt:lpstr>Clustering</vt:lpstr>
      <vt:lpstr>Prescriptive Analytics</vt:lpstr>
      <vt:lpstr>Optimization Techniques</vt:lpstr>
      <vt:lpstr>Simulation Modeling</vt:lpstr>
      <vt:lpstr>Data Analysis Tools</vt:lpstr>
      <vt:lpstr>Selecting the Right Tool for the Job</vt:lpstr>
      <vt:lpstr>Spreadsheets - Microsoft Excel</vt:lpstr>
      <vt:lpstr>Spreadsheets - Google Sheets</vt:lpstr>
      <vt:lpstr>Statistical Software - R</vt:lpstr>
      <vt:lpstr>Statistical Software - Python</vt:lpstr>
      <vt:lpstr>Statistical Software - SAS</vt:lpstr>
      <vt:lpstr>Statistical Software - SPSS</vt:lpstr>
      <vt:lpstr>Data Mining Tools - Apache Mahout</vt:lpstr>
      <vt:lpstr>Data Mining Tools - Weka</vt:lpstr>
      <vt:lpstr>Business Intelligence Tools - Tableau</vt:lpstr>
      <vt:lpstr>Business Intelligence Tools - Power BI</vt:lpstr>
      <vt:lpstr>Business Intelligence Tools - QlikView</vt:lpstr>
      <vt:lpstr>Communicating Data Insights Effectively</vt:lpstr>
      <vt:lpstr>Data Visualization Definition</vt:lpstr>
      <vt:lpstr>Importance of Data Visualization</vt:lpstr>
      <vt:lpstr>Data Visualization Best Practices</vt:lpstr>
      <vt:lpstr>Data Visualization Best Practices</vt:lpstr>
      <vt:lpstr>Data Visualization Best Practices</vt:lpstr>
      <vt:lpstr>Data Visualization Best Practices</vt:lpstr>
      <vt:lpstr>Data Visualization Best Practices</vt:lpstr>
      <vt:lpstr>Business Intelligence and Data Dashboards</vt:lpstr>
      <vt:lpstr>Business Intelligence</vt:lpstr>
      <vt:lpstr>Business Intelligence</vt:lpstr>
      <vt:lpstr> Data Dashboard</vt:lpstr>
      <vt:lpstr>Types of Data Dashboards</vt:lpstr>
      <vt:lpstr>Operational Dashboards</vt:lpstr>
      <vt:lpstr>Tactical Dashboards</vt:lpstr>
      <vt:lpstr>Strategic Dashboards</vt:lpstr>
      <vt:lpstr>Designing Effective Data Dashboards</vt:lpstr>
      <vt:lpstr>Identify Key Performance Indicators (KPIs)</vt:lpstr>
      <vt:lpstr>Ensure Data Quality and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270</cp:revision>
  <cp:lastPrinted>2021-10-18T07:27:50Z</cp:lastPrinted>
  <dcterms:created xsi:type="dcterms:W3CDTF">2021-10-12T10:09:12Z</dcterms:created>
  <dcterms:modified xsi:type="dcterms:W3CDTF">2024-05-05T04:35:44Z</dcterms:modified>
</cp:coreProperties>
</file>