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53" r:id="rId3"/>
    <p:sldId id="388" r:id="rId4"/>
    <p:sldId id="390" r:id="rId5"/>
    <p:sldId id="397" r:id="rId6"/>
    <p:sldId id="393" r:id="rId7"/>
    <p:sldId id="394" r:id="rId8"/>
    <p:sldId id="395" r:id="rId9"/>
    <p:sldId id="396" r:id="rId10"/>
    <p:sldId id="398" r:id="rId11"/>
    <p:sldId id="399" r:id="rId12"/>
    <p:sldId id="400" r:id="rId13"/>
    <p:sldId id="401" r:id="rId14"/>
    <p:sldId id="403" r:id="rId15"/>
    <p:sldId id="402" r:id="rId16"/>
    <p:sldId id="404" r:id="rId17"/>
    <p:sldId id="405" r:id="rId18"/>
    <p:sldId id="406" r:id="rId19"/>
    <p:sldId id="407" r:id="rId20"/>
    <p:sldId id="40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92BCB0C-D534-4FD2-8967-99E042346915}" type="slidenum">
              <a:rPr lang="en-US" b="0" smtClean="0">
                <a:latin typeface="Arial" pitchFamily="34" charset="0"/>
              </a:rPr>
              <a:pPr/>
              <a:t>4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6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A759-BB8A-47D0-A600-B59D1A03F484}" type="datetime1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volution of Systems Integration - Java Code Geeks - 202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12" y="175390"/>
            <a:ext cx="1767229" cy="17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6390F-075D-4D01-B0B5-08A02CF5E4ED}" type="datetime1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F69F-17C3-46F1-B2CE-F6DE75843F61}" type="datetime1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FC7F8-06CE-42E4-9706-13828C82B91B}" type="datetime1">
              <a:rPr lang="en-US" smtClean="0"/>
              <a:t>4/9/2023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185E8-C19E-4B2F-A4A3-3EBDBD166B38}" type="datetime1">
              <a:rPr lang="en-US" smtClean="0"/>
              <a:t>4/9/2023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1"/>
            <a:ext cx="12192000" cy="83063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8306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995248"/>
            <a:ext cx="11650767" cy="547068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D224-1105-4A08-B2B4-C0F4488A8A02}" type="datetime1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EF804-EBF1-4D2D-8DE2-084556CC17BF}" type="datetime1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70EA-64E8-4A1C-829D-284E88B2D42D}" type="datetime1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077F-9ED0-4235-B871-2E199905B004}" type="datetime1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4FD4-00B8-4D1F-8EF0-D2C32F714B3D}" type="datetime1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83210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0"/>
            <a:ext cx="11650767" cy="83210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4/9/2023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915E-44F3-4064-A496-F77B0F83CA32}" type="datetime1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4838-8EAC-41AB-9E64-D4CE999FB075}" type="datetime1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DCC0-9BD5-4615-899F-05FE6436C5DA}" type="datetime1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2BD9-9DDE-4364-B9C4-3219C3A7F1D2}" type="datetime1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and Systems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Monolithic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95" y="1396394"/>
            <a:ext cx="4629549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2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Monolithic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applications are simple to test and debug.</a:t>
            </a:r>
          </a:p>
          <a:p>
            <a:r>
              <a:rPr lang="en-US" dirty="0"/>
              <a:t>These applications are also simple to deploy.</a:t>
            </a:r>
          </a:p>
          <a:p>
            <a:r>
              <a:rPr lang="en-US" dirty="0"/>
              <a:t>These applications are scalable.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2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Monolithic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time the application become too complex.</a:t>
            </a:r>
          </a:p>
          <a:p>
            <a:r>
              <a:rPr lang="en-US" dirty="0"/>
              <a:t>Being too large is very difficult for any developer to fully understand.</a:t>
            </a:r>
          </a:p>
          <a:p>
            <a:r>
              <a:rPr lang="en-US" dirty="0"/>
              <a:t>A large application is an obstacle to continuous deployment.</a:t>
            </a:r>
          </a:p>
          <a:p>
            <a:r>
              <a:rPr lang="en-US" dirty="0"/>
              <a:t>Another problem with monolithic applications is reliability.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7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– Tackling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858" y="1396394"/>
            <a:ext cx="5174293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07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– Tackling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272" y="1812267"/>
            <a:ext cx="55149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56" y="1272620"/>
            <a:ext cx="7642102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47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356" y="1735022"/>
            <a:ext cx="8162925" cy="36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2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24" y="1748191"/>
            <a:ext cx="8162925" cy="35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83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46" y="1709450"/>
            <a:ext cx="8162925" cy="34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32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46" y="1537010"/>
            <a:ext cx="8162925" cy="397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1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 to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 smtClean="0"/>
              <a:t>Architecture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</a:t>
            </a:r>
            <a:r>
              <a:rPr lang="en-US" dirty="0" smtClean="0"/>
              <a:t>Patterns</a:t>
            </a:r>
          </a:p>
          <a:p>
            <a:pPr>
              <a:lnSpc>
                <a:spcPct val="100000"/>
              </a:lnSpc>
            </a:pPr>
            <a:r>
              <a:rPr lang="en-US" dirty="0"/>
              <a:t>Tools and </a:t>
            </a:r>
            <a:r>
              <a:rPr lang="en-US" dirty="0" smtClean="0"/>
              <a:t>Technologies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2DF1F-92D2-9C4A-77F1-29C8F56A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58DB8-DB6F-23E7-D404-AC0B27A9C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Microservices</a:t>
            </a:r>
            <a:r>
              <a:rPr lang="en-US" sz="2400" dirty="0"/>
              <a:t> is a software development architecture that involves breaking down a large application into smaller, independent components or services. </a:t>
            </a:r>
            <a:endParaRPr 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service is responsible for a specific function or feature of the application and communicates with other services through well-defined APIs.</a:t>
            </a:r>
            <a:endParaRPr lang="en-US" sz="2400" dirty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916B7E-6950-4F4F-B439-EF135B102750}" type="slidenum">
              <a:rPr lang="en-US" b="0" smtClean="0">
                <a:solidFill>
                  <a:schemeClr val="tx2"/>
                </a:solidFill>
              </a:rPr>
              <a:pPr/>
              <a:t>4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1026" name="Picture 2" descr="Microservice Architecture 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167" y="2941678"/>
            <a:ext cx="5133975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Microservices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Microservices</a:t>
            </a:r>
            <a:r>
              <a:rPr lang="en-US" dirty="0"/>
              <a:t> are a thing these days.”</a:t>
            </a:r>
          </a:p>
          <a:p>
            <a:pPr marL="0" indent="0">
              <a:buNone/>
            </a:pPr>
            <a:r>
              <a:rPr lang="en-US" dirty="0"/>
              <a:t>		 Phil </a:t>
            </a:r>
            <a:r>
              <a:rPr lang="en-US" dirty="0" err="1"/>
              <a:t>Calçado</a:t>
            </a:r>
            <a:r>
              <a:rPr lang="en-US" dirty="0"/>
              <a:t>, former Director of Engineering, </a:t>
            </a:r>
            <a:r>
              <a:rPr lang="en-US" dirty="0" err="1"/>
              <a:t>SoundCloud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Microservices</a:t>
            </a:r>
            <a:r>
              <a:rPr lang="en-US" dirty="0"/>
              <a:t> are small, autonomous services that work together.” </a:t>
            </a:r>
          </a:p>
          <a:p>
            <a:pPr marL="0" indent="0">
              <a:buNone/>
            </a:pPr>
            <a:r>
              <a:rPr lang="en-US" dirty="0"/>
              <a:t>	Sam Newman, </a:t>
            </a:r>
            <a:r>
              <a:rPr lang="en-US" dirty="0" err="1"/>
              <a:t>Thoughtworks</a:t>
            </a:r>
            <a:endParaRPr lang="en-US" dirty="0"/>
          </a:p>
          <a:p>
            <a:r>
              <a:rPr lang="en-US" dirty="0"/>
              <a:t>“Loosely coupled service-oriented architecture with bounded contexts.” </a:t>
            </a:r>
          </a:p>
          <a:p>
            <a:pPr marL="0" indent="0">
              <a:buNone/>
            </a:pPr>
            <a:r>
              <a:rPr lang="en-US" dirty="0"/>
              <a:t>	Adrian Cockcroft, Battery Ventures</a:t>
            </a:r>
          </a:p>
          <a:p>
            <a:r>
              <a:rPr lang="en-US" dirty="0"/>
              <a:t>“A </a:t>
            </a:r>
            <a:r>
              <a:rPr lang="en-US" dirty="0" err="1"/>
              <a:t>microservice</a:t>
            </a:r>
            <a:r>
              <a:rPr lang="en-US" dirty="0"/>
              <a:t> is an independently deployable component of bounded scope that supports interoperability through message-based communication.”</a:t>
            </a:r>
          </a:p>
          <a:p>
            <a:pPr marL="0" indent="0">
              <a:buNone/>
            </a:pPr>
            <a:r>
              <a:rPr lang="en-US" dirty="0" smtClean="0"/>
              <a:t>          “</a:t>
            </a:r>
            <a:r>
              <a:rPr lang="en-US" dirty="0" err="1"/>
              <a:t>Microservice</a:t>
            </a:r>
            <a:r>
              <a:rPr lang="en-US" dirty="0"/>
              <a:t> Architecture-Aligning Principles, Practices, and Culture”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0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995248"/>
            <a:ext cx="7239277" cy="5470681"/>
          </a:xfrm>
        </p:spPr>
        <p:txBody>
          <a:bodyPr/>
          <a:lstStyle/>
          <a:p>
            <a:pPr indent="-423323">
              <a:buSzPts val="1400"/>
            </a:pPr>
            <a:r>
              <a:rPr lang="en-US" dirty="0"/>
              <a:t>Traditionally applications were built in a </a:t>
            </a:r>
            <a:r>
              <a:rPr lang="en-US" b="1" dirty="0">
                <a:ea typeface="Fira Sans"/>
                <a:cs typeface="Fira Sans"/>
                <a:sym typeface="Fira Sans"/>
              </a:rPr>
              <a:t>monolithic </a:t>
            </a:r>
            <a:r>
              <a:rPr lang="en-US" dirty="0"/>
              <a:t>architecture style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Single unit with client-side apps, server-side apps and a database managed and served in one place</a:t>
            </a:r>
          </a:p>
          <a:p>
            <a:pPr lvl="1">
              <a:spcBef>
                <a:spcPts val="0"/>
              </a:spcBef>
              <a:buClr>
                <a:srgbClr val="3B414C"/>
              </a:buClr>
            </a:pPr>
            <a:endParaRPr lang="en-US" dirty="0">
              <a:solidFill>
                <a:srgbClr val="3B414C"/>
              </a:solidFill>
            </a:endParaRPr>
          </a:p>
          <a:p>
            <a:r>
              <a:rPr lang="en-US" dirty="0"/>
              <a:t>However, modern applications are built in a </a:t>
            </a:r>
            <a:r>
              <a:rPr lang="en-US" b="1" dirty="0" err="1">
                <a:ea typeface="Fira Sans"/>
                <a:cs typeface="Fira Sans"/>
                <a:sym typeface="Fira Sans"/>
              </a:rPr>
              <a:t>microservices</a:t>
            </a:r>
            <a:r>
              <a:rPr lang="en-US" b="1" dirty="0">
                <a:ea typeface="Fira Sans"/>
                <a:cs typeface="Fira Sans"/>
                <a:sym typeface="Fira Sans"/>
              </a:rPr>
              <a:t> </a:t>
            </a:r>
            <a:r>
              <a:rPr lang="en-US" dirty="0"/>
              <a:t>architecture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Smaller, independent units that carry out every application process as a separate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Google Shape;1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66444" y="1887738"/>
            <a:ext cx="3543951" cy="1842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58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Microservices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components that can be updated and deployed separately </a:t>
            </a:r>
          </a:p>
          <a:p>
            <a:r>
              <a:rPr lang="en-US" dirty="0"/>
              <a:t>A bug in one </a:t>
            </a:r>
            <a:r>
              <a:rPr lang="en-US" dirty="0" err="1"/>
              <a:t>microservice</a:t>
            </a:r>
            <a:r>
              <a:rPr lang="en-US" dirty="0"/>
              <a:t> does not impact any other </a:t>
            </a:r>
            <a:r>
              <a:rPr lang="en-US" dirty="0" err="1"/>
              <a:t>microservice</a:t>
            </a:r>
            <a:endParaRPr lang="en-US" dirty="0"/>
          </a:p>
          <a:p>
            <a:r>
              <a:rPr lang="en-US" dirty="0"/>
              <a:t>Easier to understand and manage small units of code</a:t>
            </a:r>
          </a:p>
          <a:p>
            <a:r>
              <a:rPr lang="en-US" dirty="0"/>
              <a:t>Better scalability as each unit can scale independently</a:t>
            </a:r>
          </a:p>
          <a:p>
            <a:r>
              <a:rPr lang="en-US" dirty="0"/>
              <a:t>More freedom in tech selection as each </a:t>
            </a:r>
            <a:r>
              <a:rPr lang="en-US" dirty="0" err="1"/>
              <a:t>microservice</a:t>
            </a:r>
            <a:r>
              <a:rPr lang="en-US" dirty="0"/>
              <a:t> can use a different language and framework</a:t>
            </a: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Google Shape;168;p30"/>
          <p:cNvSpPr txBox="1"/>
          <p:nvPr/>
        </p:nvSpPr>
        <p:spPr>
          <a:xfrm>
            <a:off x="1853713" y="4629236"/>
            <a:ext cx="8234000" cy="11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2133"/>
              </a:spcAft>
            </a:pPr>
            <a:r>
              <a:rPr lang="en" sz="2400" dirty="0">
                <a:latin typeface="Candara" panose="020E0502030303020204" pitchFamily="34" charset="0"/>
                <a:ea typeface="Fira Sans Light"/>
                <a:cs typeface="Fira Sans Light"/>
                <a:sym typeface="Fira Sans Light"/>
              </a:rPr>
              <a:t> </a:t>
            </a:r>
            <a:r>
              <a:rPr lang="en" sz="2400" b="1" u="sng" dirty="0">
                <a:latin typeface="Candara" panose="020E0502030303020204" pitchFamily="34" charset="0"/>
                <a:ea typeface="Fira Sans"/>
                <a:cs typeface="Fira Sans"/>
                <a:sym typeface="Fira Sans"/>
              </a:rPr>
              <a:t>But</a:t>
            </a:r>
            <a:r>
              <a:rPr lang="en" sz="2400" dirty="0">
                <a:latin typeface="Candara" panose="020E0502030303020204" pitchFamily="34" charset="0"/>
                <a:ea typeface="Fira Sans Light"/>
                <a:cs typeface="Fira Sans Light"/>
                <a:sym typeface="Fira Sans Light"/>
              </a:rPr>
              <a:t> increase in complexity as each microservice needs to be able to talk to each other</a:t>
            </a:r>
            <a:endParaRPr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2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</a:t>
            </a:r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They are </a:t>
            </a:r>
            <a:r>
              <a:rPr lang="en-US" dirty="0"/>
              <a:t>easier to scale individual components of an application </a:t>
            </a:r>
            <a:r>
              <a:rPr lang="en-US" dirty="0" smtClean="0"/>
              <a:t>independently</a:t>
            </a:r>
            <a:endParaRPr lang="en-US" dirty="0"/>
          </a:p>
          <a:p>
            <a:r>
              <a:rPr lang="en-US" dirty="0" smtClean="0"/>
              <a:t>Flexibility</a:t>
            </a:r>
          </a:p>
          <a:p>
            <a:pPr lvl="1"/>
            <a:r>
              <a:rPr lang="en-US" dirty="0" smtClean="0"/>
              <a:t>They allow </a:t>
            </a:r>
            <a:r>
              <a:rPr lang="en-US" dirty="0"/>
              <a:t>developers to use different technologies and programming languages for different components of the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 smtClean="0"/>
              <a:t>Resilience</a:t>
            </a:r>
          </a:p>
          <a:p>
            <a:pPr lvl="1"/>
            <a:r>
              <a:rPr lang="en-US" dirty="0" smtClean="0"/>
              <a:t>Failures </a:t>
            </a:r>
            <a:r>
              <a:rPr lang="en-US" dirty="0"/>
              <a:t>in one service do not impact the entire </a:t>
            </a:r>
            <a:r>
              <a:rPr lang="en-US" dirty="0" smtClean="0"/>
              <a:t>application</a:t>
            </a:r>
            <a:endParaRPr lang="en-US" dirty="0"/>
          </a:p>
          <a:p>
            <a:r>
              <a:rPr lang="en-US" dirty="0" smtClean="0"/>
              <a:t>Faster </a:t>
            </a:r>
            <a:r>
              <a:rPr lang="en-US" dirty="0"/>
              <a:t>development and </a:t>
            </a:r>
            <a:r>
              <a:rPr lang="en-US" dirty="0" smtClean="0"/>
              <a:t>deployment</a:t>
            </a:r>
          </a:p>
          <a:p>
            <a:pPr lvl="1"/>
            <a:r>
              <a:rPr lang="en-US" dirty="0" err="1" smtClean="0"/>
              <a:t>Microservices</a:t>
            </a:r>
            <a:r>
              <a:rPr lang="en-US" dirty="0" smtClean="0"/>
              <a:t> </a:t>
            </a:r>
            <a:r>
              <a:rPr lang="en-US" dirty="0"/>
              <a:t>can be developed and deployed </a:t>
            </a:r>
            <a:r>
              <a:rPr lang="en-US" dirty="0" smtClean="0"/>
              <a:t>independently</a:t>
            </a:r>
            <a:endParaRPr lang="en-US" dirty="0"/>
          </a:p>
          <a:p>
            <a:r>
              <a:rPr lang="en-US" dirty="0" smtClean="0"/>
              <a:t>Improved </a:t>
            </a:r>
            <a:r>
              <a:rPr lang="en-US" dirty="0"/>
              <a:t>team </a:t>
            </a:r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encourage smaller, more focused development teams that can work more independently and </a:t>
            </a:r>
            <a:r>
              <a:rPr lang="en-US" dirty="0" smtClean="0"/>
              <a:t>collaboratively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5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using </a:t>
            </a:r>
            <a:r>
              <a:rPr lang="en-US" dirty="0" err="1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Increased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They add </a:t>
            </a:r>
            <a:r>
              <a:rPr lang="en-US" dirty="0"/>
              <a:t>additional complexity to the development and deployment process, as multiple services must be developed, tested, and deployed independently.</a:t>
            </a:r>
          </a:p>
          <a:p>
            <a:r>
              <a:rPr lang="en-US" dirty="0" smtClean="0"/>
              <a:t>Integration challenges</a:t>
            </a:r>
          </a:p>
          <a:p>
            <a:pPr lvl="1"/>
            <a:r>
              <a:rPr lang="en-US" dirty="0" smtClean="0"/>
              <a:t>Because </a:t>
            </a:r>
            <a:r>
              <a:rPr lang="en-US" dirty="0" err="1"/>
              <a:t>microservices</a:t>
            </a:r>
            <a:r>
              <a:rPr lang="en-US" dirty="0"/>
              <a:t> are developed independently, there can be challenges in integrating them with other services and ensuring that they work together seamlessly.</a:t>
            </a:r>
          </a:p>
          <a:p>
            <a:r>
              <a:rPr lang="en-US" dirty="0" smtClean="0"/>
              <a:t>Increased </a:t>
            </a:r>
            <a:r>
              <a:rPr lang="en-US" dirty="0"/>
              <a:t>operational </a:t>
            </a:r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Managing </a:t>
            </a:r>
            <a:r>
              <a:rPr lang="en-US" dirty="0"/>
              <a:t>multiple services can be more complex and require more resources than managing a single monolithic application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Testing </a:t>
            </a:r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Testing </a:t>
            </a:r>
            <a:r>
              <a:rPr lang="en-US" dirty="0" err="1"/>
              <a:t>microservices</a:t>
            </a:r>
            <a:r>
              <a:rPr lang="en-US" dirty="0"/>
              <a:t> can be more complex than testing a monolithic application, as each service must be tested independently and in conjunction with other services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Performance </a:t>
            </a:r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Because </a:t>
            </a:r>
            <a:r>
              <a:rPr lang="en-US" dirty="0" err="1"/>
              <a:t>microservices</a:t>
            </a:r>
            <a:r>
              <a:rPr lang="en-US" dirty="0"/>
              <a:t> communicate with each other over APIs, there can be additional performance overhead compared to a monolithic application that has direct access to all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3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590</Words>
  <Application>Microsoft Office PowerPoint</Application>
  <PresentationFormat>Widescreen</PresentationFormat>
  <Paragraphs>92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Fira Sans</vt:lpstr>
      <vt:lpstr>Fira Sans Light</vt:lpstr>
      <vt:lpstr>Times New Roman</vt:lpstr>
      <vt:lpstr>Office Theme</vt:lpstr>
      <vt:lpstr>Microservices</vt:lpstr>
      <vt:lpstr>Outline</vt:lpstr>
      <vt:lpstr>Introduction to Microservices</vt:lpstr>
      <vt:lpstr>Microservices</vt:lpstr>
      <vt:lpstr>What is Microservices?</vt:lpstr>
      <vt:lpstr>Microservices</vt:lpstr>
      <vt:lpstr>Why use Microservices?</vt:lpstr>
      <vt:lpstr>Benefits of using microservices</vt:lpstr>
      <vt:lpstr>Drawbacks of using microservices</vt:lpstr>
      <vt:lpstr>Building Monolithic Applications</vt:lpstr>
      <vt:lpstr>Building Monolithic Applications</vt:lpstr>
      <vt:lpstr>Issues with Monolithic Applications</vt:lpstr>
      <vt:lpstr>Microservices – Tackling Complexity</vt:lpstr>
      <vt:lpstr>Microservices – Tackling Complexity</vt:lpstr>
      <vt:lpstr>Why Microservices</vt:lpstr>
      <vt:lpstr>Why Microservices</vt:lpstr>
      <vt:lpstr>Why Microservices</vt:lpstr>
      <vt:lpstr>Why Microservices</vt:lpstr>
      <vt:lpstr>Why Microservices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199</cp:revision>
  <cp:lastPrinted>2021-10-18T07:27:50Z</cp:lastPrinted>
  <dcterms:created xsi:type="dcterms:W3CDTF">2021-10-12T10:09:12Z</dcterms:created>
  <dcterms:modified xsi:type="dcterms:W3CDTF">2023-04-09T11:42:35Z</dcterms:modified>
</cp:coreProperties>
</file>