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53" r:id="rId3"/>
    <p:sldId id="388" r:id="rId4"/>
    <p:sldId id="390" r:id="rId5"/>
    <p:sldId id="397" r:id="rId6"/>
    <p:sldId id="393" r:id="rId7"/>
    <p:sldId id="394" r:id="rId8"/>
    <p:sldId id="398" r:id="rId9"/>
    <p:sldId id="399" r:id="rId10"/>
    <p:sldId id="400" r:id="rId11"/>
    <p:sldId id="401" r:id="rId12"/>
    <p:sldId id="403" r:id="rId13"/>
    <p:sldId id="402" r:id="rId14"/>
    <p:sldId id="404" r:id="rId15"/>
    <p:sldId id="405" r:id="rId16"/>
    <p:sldId id="406" r:id="rId17"/>
    <p:sldId id="407" r:id="rId18"/>
    <p:sldId id="409" r:id="rId19"/>
    <p:sldId id="410" r:id="rId20"/>
    <p:sldId id="411" r:id="rId21"/>
    <p:sldId id="408"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59" r:id="rId48"/>
    <p:sldId id="460" r:id="rId49"/>
    <p:sldId id="462" r:id="rId50"/>
    <p:sldId id="463" r:id="rId51"/>
    <p:sldId id="468" r:id="rId52"/>
    <p:sldId id="469" r:id="rId53"/>
    <p:sldId id="470" r:id="rId54"/>
    <p:sldId id="471" r:id="rId55"/>
    <p:sldId id="472" r:id="rId56"/>
    <p:sldId id="473" r:id="rId57"/>
    <p:sldId id="474" r:id="rId58"/>
    <p:sldId id="476" r:id="rId59"/>
    <p:sldId id="478" r:id="rId60"/>
    <p:sldId id="479" r:id="rId61"/>
    <p:sldId id="480" r:id="rId62"/>
    <p:sldId id="481" r:id="rId63"/>
    <p:sldId id="438" r:id="rId64"/>
    <p:sldId id="439" r:id="rId65"/>
    <p:sldId id="441" r:id="rId66"/>
    <p:sldId id="442" r:id="rId67"/>
    <p:sldId id="443" r:id="rId68"/>
    <p:sldId id="444" r:id="rId69"/>
    <p:sldId id="446" r:id="rId70"/>
    <p:sldId id="445" r:id="rId71"/>
    <p:sldId id="447" r:id="rId72"/>
    <p:sldId id="448" r:id="rId73"/>
    <p:sldId id="449" r:id="rId74"/>
    <p:sldId id="450" r:id="rId75"/>
    <p:sldId id="451" r:id="rId76"/>
    <p:sldId id="452" r:id="rId77"/>
    <p:sldId id="453" r:id="rId78"/>
    <p:sldId id="454" r:id="rId79"/>
    <p:sldId id="455" r:id="rId80"/>
    <p:sldId id="457" r:id="rId81"/>
    <p:sldId id="456" r:id="rId82"/>
    <p:sldId id="482"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884" autoAdjust="0"/>
  </p:normalViewPr>
  <p:slideViewPr>
    <p:cSldViewPr snapToGrid="0">
      <p:cViewPr varScale="1">
        <p:scale>
          <a:sx n="111" d="100"/>
          <a:sy n="111" d="100"/>
        </p:scale>
        <p:origin x="3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92BCB0C-D534-4FD2-8967-99E042346915}"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1697763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CEF78A-B7DE-4D60-AB38-B0CAE9B7A1CE}"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B19DE8-CC8D-40DA-8432-204035A84043}"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B5DB3-5522-4366-AE51-8C3058F616C0}"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1C0BAD1-A9BC-4D09-BD19-D8CE2E25D5B5}" type="datetime1">
              <a:rPr lang="en-US" smtClean="0"/>
              <a:t>4/10/2023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FE3B0368-0C52-4F95-9AE3-C1B62A9B5994}" type="datetime1">
              <a:rPr lang="en-US" smtClean="0"/>
              <a:t>4/10/2023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5B5B2E-DEDF-4481-9CAA-7C12975A4D70}" type="datetime1">
              <a:rPr lang="en-US" smtClean="0"/>
              <a:t>4/10/2023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AEF7F8-6538-4ABD-9691-26678FEC9B5D}"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45C291-7F35-4857-8107-E1B6D3342D81}"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A6D6A0-F83B-4FC3-BABC-29A0FFD4F6DB}"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BF3EBC-6955-4FB4-AFC2-C8AAD972EA39}"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4/10/2023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588A1-D0DB-4782-A0B4-A411991C7E7B}"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D75073-14A9-4E49-87CE-E72BDB4231DD}"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CD3EA-FD31-4589-B56A-21E16EED0BBC}"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E9FAB-0FC1-4390-A786-9787B3E816C9}" type="datetime1">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americanlibrariesmagazine.org/2016/04/22/ebsco-kuali-open-source-project/" TargetMode="External"/><Relationship Id="rId2" Type="http://schemas.openxmlformats.org/officeDocument/2006/relationships/hyperlink" Target="https://www.folio.org/"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istio.io/"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linkerd.io/"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err="1"/>
              <a:t>Microservices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Monolithic Applications</a:t>
            </a:r>
          </a:p>
        </p:txBody>
      </p:sp>
      <p:sp>
        <p:nvSpPr>
          <p:cNvPr id="3" name="Content Placeholder 2"/>
          <p:cNvSpPr>
            <a:spLocks noGrp="1"/>
          </p:cNvSpPr>
          <p:nvPr>
            <p:ph idx="1"/>
          </p:nvPr>
        </p:nvSpPr>
        <p:spPr/>
        <p:txBody>
          <a:bodyPr/>
          <a:lstStyle/>
          <a:p>
            <a:r>
              <a:rPr lang="en-US" dirty="0"/>
              <a:t>In time the application become too complex.</a:t>
            </a:r>
          </a:p>
          <a:p>
            <a:r>
              <a:rPr lang="en-US" dirty="0"/>
              <a:t>Being too large is very difficult for any developer to fully understand.</a:t>
            </a:r>
          </a:p>
          <a:p>
            <a:r>
              <a:rPr lang="en-US" dirty="0"/>
              <a:t>A large application is an obstacle to continuous deployment.</a:t>
            </a:r>
          </a:p>
          <a:p>
            <a:r>
              <a:rPr lang="en-US" dirty="0"/>
              <a:t>Another problem with monolithic applications is reliability.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78367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 Tackling 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5" name="Content Placeholder 5"/>
          <p:cNvPicPr>
            <a:picLocks noChangeAspect="1"/>
          </p:cNvPicPr>
          <p:nvPr/>
        </p:nvPicPr>
        <p:blipFill>
          <a:blip r:embed="rId2"/>
          <a:stretch>
            <a:fillRect/>
          </a:stretch>
        </p:blipFill>
        <p:spPr>
          <a:xfrm>
            <a:off x="3297858" y="1396394"/>
            <a:ext cx="5174293" cy="4530725"/>
          </a:xfrm>
          <a:prstGeom prst="rect">
            <a:avLst/>
          </a:prstGeom>
        </p:spPr>
      </p:pic>
    </p:spTree>
    <p:extLst>
      <p:ext uri="{BB962C8B-B14F-4D97-AF65-F5344CB8AC3E}">
        <p14:creationId xmlns:p14="http://schemas.microsoft.com/office/powerpoint/2010/main" val="288610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 Tackling 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6" name="Content Placeholder 5"/>
          <p:cNvPicPr>
            <a:picLocks noChangeAspect="1"/>
          </p:cNvPicPr>
          <p:nvPr/>
        </p:nvPicPr>
        <p:blipFill>
          <a:blip r:embed="rId2"/>
          <a:stretch>
            <a:fillRect/>
          </a:stretch>
        </p:blipFill>
        <p:spPr>
          <a:xfrm>
            <a:off x="3278272" y="1812267"/>
            <a:ext cx="5514975" cy="3352800"/>
          </a:xfrm>
          <a:prstGeom prst="rect">
            <a:avLst/>
          </a:prstGeom>
        </p:spPr>
      </p:pic>
    </p:spTree>
    <p:extLst>
      <p:ext uri="{BB962C8B-B14F-4D97-AF65-F5344CB8AC3E}">
        <p14:creationId xmlns:p14="http://schemas.microsoft.com/office/powerpoint/2010/main" val="164631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Content Placeholder 5"/>
          <p:cNvPicPr>
            <a:picLocks noChangeAspect="1"/>
          </p:cNvPicPr>
          <p:nvPr/>
        </p:nvPicPr>
        <p:blipFill>
          <a:blip r:embed="rId2"/>
          <a:stretch>
            <a:fillRect/>
          </a:stretch>
        </p:blipFill>
        <p:spPr>
          <a:xfrm>
            <a:off x="2281356" y="1272620"/>
            <a:ext cx="7642102" cy="4530725"/>
          </a:xfrm>
          <a:prstGeom prst="rect">
            <a:avLst/>
          </a:prstGeom>
        </p:spPr>
      </p:pic>
    </p:spTree>
    <p:extLst>
      <p:ext uri="{BB962C8B-B14F-4D97-AF65-F5344CB8AC3E}">
        <p14:creationId xmlns:p14="http://schemas.microsoft.com/office/powerpoint/2010/main" val="370924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6" name="Content Placeholder 5"/>
          <p:cNvPicPr>
            <a:picLocks noChangeAspect="1"/>
          </p:cNvPicPr>
          <p:nvPr/>
        </p:nvPicPr>
        <p:blipFill>
          <a:blip r:embed="rId2"/>
          <a:stretch>
            <a:fillRect/>
          </a:stretch>
        </p:blipFill>
        <p:spPr>
          <a:xfrm>
            <a:off x="2281356" y="1735022"/>
            <a:ext cx="8162925" cy="3605919"/>
          </a:xfrm>
          <a:prstGeom prst="rect">
            <a:avLst/>
          </a:prstGeom>
        </p:spPr>
      </p:pic>
    </p:spTree>
    <p:extLst>
      <p:ext uri="{BB962C8B-B14F-4D97-AF65-F5344CB8AC3E}">
        <p14:creationId xmlns:p14="http://schemas.microsoft.com/office/powerpoint/2010/main" val="79752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7" name="Content Placeholder 5"/>
          <p:cNvPicPr>
            <a:picLocks noChangeAspect="1"/>
          </p:cNvPicPr>
          <p:nvPr/>
        </p:nvPicPr>
        <p:blipFill>
          <a:blip r:embed="rId2"/>
          <a:stretch>
            <a:fillRect/>
          </a:stretch>
        </p:blipFill>
        <p:spPr>
          <a:xfrm>
            <a:off x="2270424" y="1748191"/>
            <a:ext cx="8162925" cy="3509027"/>
          </a:xfrm>
          <a:prstGeom prst="rect">
            <a:avLst/>
          </a:prstGeom>
        </p:spPr>
      </p:pic>
    </p:spTree>
    <p:extLst>
      <p:ext uri="{BB962C8B-B14F-4D97-AF65-F5344CB8AC3E}">
        <p14:creationId xmlns:p14="http://schemas.microsoft.com/office/powerpoint/2010/main" val="398048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6" name="Content Placeholder 6"/>
          <p:cNvPicPr>
            <a:picLocks noChangeAspect="1"/>
          </p:cNvPicPr>
          <p:nvPr/>
        </p:nvPicPr>
        <p:blipFill>
          <a:blip r:embed="rId2"/>
          <a:stretch>
            <a:fillRect/>
          </a:stretch>
        </p:blipFill>
        <p:spPr>
          <a:xfrm>
            <a:off x="2091446" y="1709450"/>
            <a:ext cx="8162925" cy="3431473"/>
          </a:xfrm>
          <a:prstGeom prst="rect">
            <a:avLst/>
          </a:prstGeom>
        </p:spPr>
      </p:pic>
    </p:spTree>
    <p:extLst>
      <p:ext uri="{BB962C8B-B14F-4D97-AF65-F5344CB8AC3E}">
        <p14:creationId xmlns:p14="http://schemas.microsoft.com/office/powerpoint/2010/main" val="112073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7" name="Content Placeholder 5"/>
          <p:cNvPicPr>
            <a:picLocks noChangeAspect="1"/>
          </p:cNvPicPr>
          <p:nvPr/>
        </p:nvPicPr>
        <p:blipFill>
          <a:blip r:embed="rId2"/>
          <a:stretch>
            <a:fillRect/>
          </a:stretch>
        </p:blipFill>
        <p:spPr>
          <a:xfrm>
            <a:off x="2091446" y="1537010"/>
            <a:ext cx="8162925" cy="3977872"/>
          </a:xfrm>
          <a:prstGeom prst="rect">
            <a:avLst/>
          </a:prstGeom>
        </p:spPr>
      </p:pic>
    </p:spTree>
    <p:extLst>
      <p:ext uri="{BB962C8B-B14F-4D97-AF65-F5344CB8AC3E}">
        <p14:creationId xmlns:p14="http://schemas.microsoft.com/office/powerpoint/2010/main" val="310511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a:t>
            </a:r>
            <a:r>
              <a:rPr lang="en-US" dirty="0" err="1"/>
              <a:t>microservices</a:t>
            </a:r>
            <a:endParaRPr lang="en-US" dirty="0"/>
          </a:p>
        </p:txBody>
      </p:sp>
      <p:sp>
        <p:nvSpPr>
          <p:cNvPr id="3" name="Content Placeholder 2"/>
          <p:cNvSpPr>
            <a:spLocks noGrp="1"/>
          </p:cNvSpPr>
          <p:nvPr>
            <p:ph idx="1"/>
          </p:nvPr>
        </p:nvSpPr>
        <p:spPr/>
        <p:txBody>
          <a:bodyPr>
            <a:normAutofit/>
          </a:bodyPr>
          <a:lstStyle/>
          <a:p>
            <a:r>
              <a:rPr lang="en-US" dirty="0" smtClean="0"/>
              <a:t>Scalability</a:t>
            </a:r>
          </a:p>
          <a:p>
            <a:pPr lvl="1"/>
            <a:r>
              <a:rPr lang="en-US" dirty="0" smtClean="0"/>
              <a:t>They are </a:t>
            </a:r>
            <a:r>
              <a:rPr lang="en-US" dirty="0"/>
              <a:t>easier to scale individual components of an application </a:t>
            </a:r>
            <a:r>
              <a:rPr lang="en-US" dirty="0" smtClean="0"/>
              <a:t>independently</a:t>
            </a:r>
            <a:endParaRPr lang="en-US" dirty="0"/>
          </a:p>
          <a:p>
            <a:r>
              <a:rPr lang="en-US" dirty="0" smtClean="0"/>
              <a:t>Flexibility</a:t>
            </a:r>
          </a:p>
          <a:p>
            <a:pPr lvl="1"/>
            <a:r>
              <a:rPr lang="en-US" dirty="0" smtClean="0"/>
              <a:t>They allow </a:t>
            </a:r>
            <a:r>
              <a:rPr lang="en-US" dirty="0"/>
              <a:t>developers to use different technologies and programming languages for different components of the </a:t>
            </a:r>
            <a:r>
              <a:rPr lang="en-US" dirty="0" smtClean="0"/>
              <a:t>application</a:t>
            </a:r>
            <a:endParaRPr lang="en-US" dirty="0"/>
          </a:p>
          <a:p>
            <a:r>
              <a:rPr lang="en-US" dirty="0" smtClean="0"/>
              <a:t>Resilience</a:t>
            </a:r>
          </a:p>
          <a:p>
            <a:pPr lvl="1"/>
            <a:r>
              <a:rPr lang="en-US" dirty="0" smtClean="0"/>
              <a:t>Failures </a:t>
            </a:r>
            <a:r>
              <a:rPr lang="en-US" dirty="0"/>
              <a:t>in one service do not impact the entire </a:t>
            </a:r>
            <a:r>
              <a:rPr lang="en-US" dirty="0" smtClean="0"/>
              <a:t>application</a:t>
            </a:r>
            <a:endParaRPr lang="en-US" dirty="0"/>
          </a:p>
          <a:p>
            <a:r>
              <a:rPr lang="en-US" dirty="0" smtClean="0"/>
              <a:t>Faster </a:t>
            </a:r>
            <a:r>
              <a:rPr lang="en-US" dirty="0"/>
              <a:t>development and </a:t>
            </a:r>
            <a:r>
              <a:rPr lang="en-US" dirty="0" smtClean="0"/>
              <a:t>deployment</a:t>
            </a:r>
          </a:p>
          <a:p>
            <a:pPr lvl="1"/>
            <a:r>
              <a:rPr lang="en-US" dirty="0" err="1" smtClean="0"/>
              <a:t>Microservices</a:t>
            </a:r>
            <a:r>
              <a:rPr lang="en-US" dirty="0" smtClean="0"/>
              <a:t> </a:t>
            </a:r>
            <a:r>
              <a:rPr lang="en-US" dirty="0"/>
              <a:t>can be developed and deployed </a:t>
            </a:r>
            <a:r>
              <a:rPr lang="en-US" dirty="0" smtClean="0"/>
              <a:t>independently</a:t>
            </a:r>
            <a:endParaRPr lang="en-US" dirty="0"/>
          </a:p>
          <a:p>
            <a:r>
              <a:rPr lang="en-US" dirty="0" smtClean="0"/>
              <a:t>Improved </a:t>
            </a:r>
            <a:r>
              <a:rPr lang="en-US" dirty="0"/>
              <a:t>team </a:t>
            </a:r>
            <a:r>
              <a:rPr lang="en-US" dirty="0" smtClean="0"/>
              <a:t>collaboration</a:t>
            </a:r>
          </a:p>
          <a:p>
            <a:pPr lvl="1"/>
            <a:r>
              <a:rPr lang="en-US" dirty="0" smtClean="0"/>
              <a:t>They </a:t>
            </a:r>
            <a:r>
              <a:rPr lang="en-US" dirty="0"/>
              <a:t>encourage smaller, more focused development teams that can work more independently and </a:t>
            </a:r>
            <a:r>
              <a:rPr lang="en-US" dirty="0" smtClean="0"/>
              <a:t>collaboratively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79552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 of using </a:t>
            </a:r>
            <a:r>
              <a:rPr lang="en-US" dirty="0" err="1"/>
              <a:t>microservices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Increased </a:t>
            </a:r>
            <a:r>
              <a:rPr lang="en-US" dirty="0" smtClean="0"/>
              <a:t>complexity</a:t>
            </a:r>
          </a:p>
          <a:p>
            <a:pPr lvl="1"/>
            <a:r>
              <a:rPr lang="en-US" dirty="0" smtClean="0"/>
              <a:t>They add </a:t>
            </a:r>
            <a:r>
              <a:rPr lang="en-US" dirty="0"/>
              <a:t>additional complexity to the development and deployment process, as multiple services must be developed, tested, and deployed independently.</a:t>
            </a:r>
          </a:p>
          <a:p>
            <a:r>
              <a:rPr lang="en-US" dirty="0" smtClean="0"/>
              <a:t>Integration challenges</a:t>
            </a:r>
          </a:p>
          <a:p>
            <a:pPr lvl="1"/>
            <a:r>
              <a:rPr lang="en-US" dirty="0" smtClean="0"/>
              <a:t>Because </a:t>
            </a:r>
            <a:r>
              <a:rPr lang="en-US" dirty="0" err="1"/>
              <a:t>microservices</a:t>
            </a:r>
            <a:r>
              <a:rPr lang="en-US" dirty="0"/>
              <a:t> are developed independently, there can be challenges in integrating them with other services and ensuring that they work together seamlessly.</a:t>
            </a:r>
          </a:p>
          <a:p>
            <a:r>
              <a:rPr lang="en-US" dirty="0" smtClean="0"/>
              <a:t>Increased </a:t>
            </a:r>
            <a:r>
              <a:rPr lang="en-US" dirty="0"/>
              <a:t>operational </a:t>
            </a:r>
            <a:r>
              <a:rPr lang="en-US" dirty="0" smtClean="0"/>
              <a:t>overhead</a:t>
            </a:r>
          </a:p>
          <a:p>
            <a:pPr lvl="1"/>
            <a:r>
              <a:rPr lang="en-US" dirty="0" smtClean="0"/>
              <a:t>Managing </a:t>
            </a:r>
            <a:r>
              <a:rPr lang="en-US" dirty="0"/>
              <a:t>multiple services can be more complex and require more resources than managing a single monolithic application</a:t>
            </a:r>
            <a:r>
              <a:rPr lang="en-US" dirty="0" smtClean="0"/>
              <a:t>.</a:t>
            </a:r>
            <a:endParaRPr lang="en-US" dirty="0"/>
          </a:p>
          <a:p>
            <a:r>
              <a:rPr lang="en-US" dirty="0"/>
              <a:t>Testing </a:t>
            </a:r>
            <a:r>
              <a:rPr lang="en-US" dirty="0" smtClean="0"/>
              <a:t>challenges</a:t>
            </a:r>
          </a:p>
          <a:p>
            <a:pPr lvl="1"/>
            <a:r>
              <a:rPr lang="en-US" dirty="0" smtClean="0"/>
              <a:t>Testing </a:t>
            </a:r>
            <a:r>
              <a:rPr lang="en-US" dirty="0" err="1"/>
              <a:t>microservices</a:t>
            </a:r>
            <a:r>
              <a:rPr lang="en-US" dirty="0"/>
              <a:t> can be more complex than testing a monolithic application, as each service must be tested independently and in conjunction with other services</a:t>
            </a:r>
            <a:r>
              <a:rPr lang="en-US" dirty="0" smtClean="0"/>
              <a:t>.</a:t>
            </a:r>
            <a:endParaRPr lang="en-US" dirty="0"/>
          </a:p>
          <a:p>
            <a:r>
              <a:rPr lang="en-US" dirty="0"/>
              <a:t>Performance </a:t>
            </a:r>
            <a:r>
              <a:rPr lang="en-US" dirty="0" smtClean="0"/>
              <a:t>overhead</a:t>
            </a:r>
          </a:p>
          <a:p>
            <a:pPr lvl="1"/>
            <a:r>
              <a:rPr lang="en-US" dirty="0" smtClean="0"/>
              <a:t>Because </a:t>
            </a:r>
            <a:r>
              <a:rPr lang="en-US" dirty="0" err="1"/>
              <a:t>microservices</a:t>
            </a:r>
            <a:r>
              <a:rPr lang="en-US" dirty="0"/>
              <a:t> communicate with each other over APIs, there can be additional performance overhead compared to a monolithic application that has direct access to all components.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85764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 to </a:t>
            </a:r>
            <a:r>
              <a:rPr lang="en-US" dirty="0" err="1" smtClean="0"/>
              <a:t>Microservices</a:t>
            </a:r>
            <a:endParaRPr lang="en-US" dirty="0" smtClean="0"/>
          </a:p>
          <a:p>
            <a:pPr>
              <a:lnSpc>
                <a:spcPct val="100000"/>
              </a:lnSpc>
            </a:pPr>
            <a:r>
              <a:rPr lang="en-US" dirty="0" err="1"/>
              <a:t>Microservices</a:t>
            </a:r>
            <a:r>
              <a:rPr lang="en-US" dirty="0"/>
              <a:t> </a:t>
            </a:r>
            <a:r>
              <a:rPr lang="en-US" dirty="0" smtClean="0"/>
              <a:t>Architecture</a:t>
            </a:r>
          </a:p>
          <a:p>
            <a:pPr>
              <a:lnSpc>
                <a:spcPct val="100000"/>
              </a:lnSpc>
            </a:pPr>
            <a:r>
              <a:rPr lang="en-US" dirty="0"/>
              <a:t>Integration </a:t>
            </a:r>
            <a:r>
              <a:rPr lang="en-US" dirty="0" smtClean="0"/>
              <a:t>Patterns</a:t>
            </a:r>
          </a:p>
          <a:p>
            <a:pPr>
              <a:lnSpc>
                <a:spcPct val="100000"/>
              </a:lnSpc>
            </a:pPr>
            <a:r>
              <a:rPr lang="en-US" dirty="0"/>
              <a:t>Tools and </a:t>
            </a:r>
            <a:r>
              <a:rPr lang="en-US" dirty="0" smtClean="0"/>
              <a:t>Technologies</a:t>
            </a:r>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Microservices</a:t>
            </a:r>
            <a:r>
              <a:rPr lang="en-US" dirty="0"/>
              <a:t> </a:t>
            </a:r>
            <a:r>
              <a:rPr lang="en-US" dirty="0" smtClean="0"/>
              <a:t>Architecture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90410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components of </a:t>
            </a:r>
            <a:r>
              <a:rPr lang="en-US" dirty="0" err="1"/>
              <a:t>Microservice</a:t>
            </a:r>
            <a:r>
              <a:rPr lang="en-US" dirty="0"/>
              <a:t> architecture</a:t>
            </a:r>
          </a:p>
        </p:txBody>
      </p:sp>
      <p:sp>
        <p:nvSpPr>
          <p:cNvPr id="3" name="Content Placeholder 2"/>
          <p:cNvSpPr>
            <a:spLocks noGrp="1"/>
          </p:cNvSpPr>
          <p:nvPr>
            <p:ph idx="1"/>
          </p:nvPr>
        </p:nvSpPr>
        <p:spPr/>
        <p:txBody>
          <a:bodyPr>
            <a:normAutofit/>
          </a:bodyPr>
          <a:lstStyle/>
          <a:p>
            <a:r>
              <a:rPr lang="en-US" dirty="0" err="1" smtClean="0"/>
              <a:t>Microservices</a:t>
            </a:r>
            <a:endParaRPr lang="en-US" dirty="0"/>
          </a:p>
          <a:p>
            <a:pPr lvl="1"/>
            <a:r>
              <a:rPr lang="en-US" dirty="0" smtClean="0"/>
              <a:t>Self-contained services that can </a:t>
            </a:r>
            <a:r>
              <a:rPr lang="en-US" dirty="0"/>
              <a:t>be any language and function separate from one another, making them ideal for implementation through various software teams</a:t>
            </a:r>
            <a:r>
              <a:rPr lang="en-US" dirty="0" smtClean="0"/>
              <a:t>.</a:t>
            </a:r>
            <a:endParaRPr lang="en-US" dirty="0"/>
          </a:p>
          <a:p>
            <a:r>
              <a:rPr lang="en-US" dirty="0" smtClean="0"/>
              <a:t>Containers</a:t>
            </a:r>
          </a:p>
          <a:p>
            <a:pPr lvl="1"/>
            <a:r>
              <a:rPr lang="en-US" dirty="0"/>
              <a:t> </a:t>
            </a:r>
            <a:r>
              <a:rPr lang="en-US" dirty="0" smtClean="0"/>
              <a:t>A </a:t>
            </a:r>
            <a:r>
              <a:rPr lang="en-US" dirty="0"/>
              <a:t>package of software that functions </a:t>
            </a:r>
            <a:r>
              <a:rPr lang="en-US" dirty="0" smtClean="0"/>
              <a:t>independently and works </a:t>
            </a:r>
            <a:r>
              <a:rPr lang="en-US" dirty="0"/>
              <a:t>to isolate each service in the same environment.</a:t>
            </a:r>
          </a:p>
          <a:p>
            <a:r>
              <a:rPr lang="en-US" dirty="0"/>
              <a:t>Service </a:t>
            </a:r>
            <a:r>
              <a:rPr lang="en-US" dirty="0" smtClean="0"/>
              <a:t>mesh</a:t>
            </a:r>
          </a:p>
          <a:p>
            <a:pPr lvl="1"/>
            <a:r>
              <a:rPr lang="en-US" dirty="0" smtClean="0"/>
              <a:t>It is </a:t>
            </a:r>
            <a:r>
              <a:rPr lang="en-US" dirty="0"/>
              <a:t>responsible for the communication between </a:t>
            </a:r>
            <a:r>
              <a:rPr lang="en-US" dirty="0" err="1"/>
              <a:t>microservices</a:t>
            </a:r>
            <a:r>
              <a:rPr lang="en-US" dirty="0"/>
              <a:t> via a messaging layer</a:t>
            </a:r>
            <a:r>
              <a:rPr lang="en-US" dirty="0" smtClean="0"/>
              <a:t>.</a:t>
            </a:r>
            <a:endParaRPr lang="en-US" dirty="0"/>
          </a:p>
          <a:p>
            <a:r>
              <a:rPr lang="en-US" dirty="0"/>
              <a:t>Service </a:t>
            </a:r>
            <a:r>
              <a:rPr lang="en-US" dirty="0" smtClean="0"/>
              <a:t>discovery</a:t>
            </a:r>
          </a:p>
          <a:p>
            <a:pPr lvl="1"/>
            <a:r>
              <a:rPr lang="en-US" dirty="0" smtClean="0"/>
              <a:t>Helps </a:t>
            </a:r>
            <a:r>
              <a:rPr lang="en-US" dirty="0"/>
              <a:t>manage deployment and evenly distribute the load. </a:t>
            </a:r>
          </a:p>
          <a:p>
            <a:r>
              <a:rPr lang="en-US" dirty="0"/>
              <a:t>API </a:t>
            </a:r>
            <a:r>
              <a:rPr lang="en-US" dirty="0" smtClean="0"/>
              <a:t>gateway</a:t>
            </a:r>
          </a:p>
          <a:p>
            <a:pPr lvl="1"/>
            <a:r>
              <a:rPr lang="en-US" dirty="0" smtClean="0"/>
              <a:t>Communication </a:t>
            </a:r>
            <a:r>
              <a:rPr lang="en-US" dirty="0"/>
              <a:t>in the complex distributed </a:t>
            </a:r>
            <a:r>
              <a:rPr lang="en-US" dirty="0" err="1"/>
              <a:t>microservices</a:t>
            </a:r>
            <a:r>
              <a:rPr lang="en-US" dirty="0"/>
              <a:t> architecture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94282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0A31-BE7E-41C2-95AB-A88A9593BEB0}"/>
              </a:ext>
            </a:extLst>
          </p:cNvPr>
          <p:cNvSpPr>
            <a:spLocks noGrp="1"/>
          </p:cNvSpPr>
          <p:nvPr>
            <p:ph type="title"/>
          </p:nvPr>
        </p:nvSpPr>
        <p:spPr/>
        <p:txBody>
          <a:bodyPr/>
          <a:lstStyle/>
          <a:p>
            <a:r>
              <a:rPr lang="en-US" dirty="0"/>
              <a:t>What are microservices?</a:t>
            </a:r>
          </a:p>
        </p:txBody>
      </p:sp>
      <p:sp>
        <p:nvSpPr>
          <p:cNvPr id="3" name="Content Placeholder 2">
            <a:extLst>
              <a:ext uri="{FF2B5EF4-FFF2-40B4-BE49-F238E27FC236}">
                <a16:creationId xmlns:a16="http://schemas.microsoft.com/office/drawing/2014/main" id="{5B341214-C8E2-410A-BBA2-E42A9523638F}"/>
              </a:ext>
            </a:extLst>
          </p:cNvPr>
          <p:cNvSpPr>
            <a:spLocks noGrp="1"/>
          </p:cNvSpPr>
          <p:nvPr>
            <p:ph sz="quarter" idx="1"/>
          </p:nvPr>
        </p:nvSpPr>
        <p:spPr/>
        <p:txBody>
          <a:bodyPr/>
          <a:lstStyle/>
          <a:p>
            <a:r>
              <a:rPr lang="en-US" dirty="0"/>
              <a:t>A model of technical architecture</a:t>
            </a:r>
          </a:p>
          <a:p>
            <a:pPr lvl="1"/>
            <a:r>
              <a:rPr lang="en-US" dirty="0"/>
              <a:t>Small independent functional applications</a:t>
            </a:r>
          </a:p>
          <a:p>
            <a:pPr lvl="1"/>
            <a:r>
              <a:rPr lang="en-US" dirty="0"/>
              <a:t>Each microservices built on appropriate technical  components</a:t>
            </a:r>
          </a:p>
          <a:p>
            <a:r>
              <a:rPr lang="en-US" dirty="0"/>
              <a:t>A software development pattern</a:t>
            </a:r>
          </a:p>
          <a:p>
            <a:pPr lvl="1"/>
            <a:r>
              <a:rPr lang="en-US" dirty="0"/>
              <a:t>Decentralization  of technical components</a:t>
            </a:r>
          </a:p>
          <a:p>
            <a:pPr lvl="1"/>
            <a:r>
              <a:rPr lang="en-US" dirty="0"/>
              <a:t>Distributed programming / DevOps teams</a:t>
            </a:r>
          </a:p>
          <a:p>
            <a:pPr lvl="1"/>
            <a:r>
              <a:rPr lang="en-US" dirty="0"/>
              <a:t>Responsibility to deploy, operate, and  maintain services</a:t>
            </a:r>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49088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56D2-1D37-4D68-B92A-9DA2BAD9706A}"/>
              </a:ext>
            </a:extLst>
          </p:cNvPr>
          <p:cNvSpPr>
            <a:spLocks noGrp="1"/>
          </p:cNvSpPr>
          <p:nvPr>
            <p:ph type="title"/>
          </p:nvPr>
        </p:nvSpPr>
        <p:spPr/>
        <p:txBody>
          <a:bodyPr/>
          <a:lstStyle/>
          <a:p>
            <a:r>
              <a:rPr lang="en-US" dirty="0"/>
              <a:t>From apps to systems</a:t>
            </a:r>
          </a:p>
        </p:txBody>
      </p:sp>
      <p:sp>
        <p:nvSpPr>
          <p:cNvPr id="3" name="Content Placeholder 2">
            <a:extLst>
              <a:ext uri="{FF2B5EF4-FFF2-40B4-BE49-F238E27FC236}">
                <a16:creationId xmlns:a16="http://schemas.microsoft.com/office/drawing/2014/main" id="{E4D32BEC-A804-48B8-A811-35A1B6231D14}"/>
              </a:ext>
            </a:extLst>
          </p:cNvPr>
          <p:cNvSpPr>
            <a:spLocks noGrp="1"/>
          </p:cNvSpPr>
          <p:nvPr>
            <p:ph sz="quarter" idx="1"/>
          </p:nvPr>
        </p:nvSpPr>
        <p:spPr/>
        <p:txBody>
          <a:bodyPr/>
          <a:lstStyle/>
          <a:p>
            <a:r>
              <a:rPr lang="en-US" dirty="0"/>
              <a:t>Many microservices are assembled to create a complex business application</a:t>
            </a:r>
          </a:p>
          <a:p>
            <a:r>
              <a:rPr lang="en-US" dirty="0"/>
              <a:t>Separate independent components</a:t>
            </a:r>
          </a:p>
          <a:p>
            <a:r>
              <a:rPr lang="en-US" dirty="0"/>
              <a:t>Brought together via middleware or API gateway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03057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906E-0F4A-4658-8DB2-86737DDF0783}"/>
              </a:ext>
            </a:extLst>
          </p:cNvPr>
          <p:cNvSpPr>
            <a:spLocks noGrp="1"/>
          </p:cNvSpPr>
          <p:nvPr>
            <p:ph type="title"/>
          </p:nvPr>
        </p:nvSpPr>
        <p:spPr/>
        <p:txBody>
          <a:bodyPr/>
          <a:lstStyle/>
          <a:p>
            <a:r>
              <a:rPr lang="en-US" dirty="0"/>
              <a:t>Software Development Styles</a:t>
            </a:r>
          </a:p>
        </p:txBody>
      </p:sp>
      <p:sp>
        <p:nvSpPr>
          <p:cNvPr id="3" name="Content Placeholder 2">
            <a:extLst>
              <a:ext uri="{FF2B5EF4-FFF2-40B4-BE49-F238E27FC236}">
                <a16:creationId xmlns:a16="http://schemas.microsoft.com/office/drawing/2014/main" id="{7980A4F0-8D15-48A3-AE22-15517CA841EA}"/>
              </a:ext>
            </a:extLst>
          </p:cNvPr>
          <p:cNvSpPr>
            <a:spLocks noGrp="1"/>
          </p:cNvSpPr>
          <p:nvPr>
            <p:ph sz="quarter" idx="1"/>
          </p:nvPr>
        </p:nvSpPr>
        <p:spPr/>
        <p:txBody>
          <a:bodyPr>
            <a:normAutofit/>
          </a:bodyPr>
          <a:lstStyle/>
          <a:p>
            <a:r>
              <a:rPr lang="en-US" dirty="0"/>
              <a:t>Monolithic Applications</a:t>
            </a:r>
          </a:p>
          <a:p>
            <a:pPr lvl="1"/>
            <a:r>
              <a:rPr lang="en-US" dirty="0"/>
              <a:t>Codebase of application deployed as a single bundle of executables and libraries on a unified platform</a:t>
            </a:r>
          </a:p>
          <a:p>
            <a:r>
              <a:rPr lang="en-US" dirty="0"/>
              <a:t>Microservices Architecture</a:t>
            </a:r>
          </a:p>
          <a:p>
            <a:pPr lvl="1"/>
            <a:r>
              <a:rPr lang="en-US" dirty="0"/>
              <a:t>Multiple independent software components orchestrated to form a unified application</a:t>
            </a:r>
          </a:p>
          <a:p>
            <a:pPr lvl="1"/>
            <a:r>
              <a:rPr lang="en-US" dirty="0"/>
              <a:t>Common infrastructure:</a:t>
            </a:r>
          </a:p>
          <a:p>
            <a:pPr lvl="2"/>
            <a:r>
              <a:rPr lang="en-US" dirty="0"/>
              <a:t>User interface toolkit</a:t>
            </a:r>
          </a:p>
          <a:p>
            <a:pPr lvl="2"/>
            <a:r>
              <a:rPr lang="en-US" dirty="0"/>
              <a:t>API Gateway</a:t>
            </a:r>
          </a:p>
          <a:p>
            <a:pPr lvl="2"/>
            <a:r>
              <a:rPr lang="en-US"/>
              <a:t>Persistence layer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62753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5460-5626-4688-9B0B-94E3B348D0A0}"/>
              </a:ext>
            </a:extLst>
          </p:cNvPr>
          <p:cNvSpPr>
            <a:spLocks noGrp="1"/>
          </p:cNvSpPr>
          <p:nvPr>
            <p:ph type="title"/>
          </p:nvPr>
        </p:nvSpPr>
        <p:spPr/>
        <p:txBody>
          <a:bodyPr/>
          <a:lstStyle/>
          <a:p>
            <a:r>
              <a:rPr lang="en-US" dirty="0"/>
              <a:t>An internal architecture</a:t>
            </a:r>
          </a:p>
        </p:txBody>
      </p:sp>
      <p:sp>
        <p:nvSpPr>
          <p:cNvPr id="3" name="Content Placeholder 2">
            <a:extLst>
              <a:ext uri="{FF2B5EF4-FFF2-40B4-BE49-F238E27FC236}">
                <a16:creationId xmlns:a16="http://schemas.microsoft.com/office/drawing/2014/main" id="{52D00B16-F7FE-4E6E-ADCA-F2ADA11204FD}"/>
              </a:ext>
            </a:extLst>
          </p:cNvPr>
          <p:cNvSpPr>
            <a:spLocks noGrp="1"/>
          </p:cNvSpPr>
          <p:nvPr>
            <p:ph sz="quarter" idx="1"/>
          </p:nvPr>
        </p:nvSpPr>
        <p:spPr/>
        <p:txBody>
          <a:bodyPr/>
          <a:lstStyle/>
          <a:p>
            <a:r>
              <a:rPr lang="en-US" dirty="0"/>
              <a:t>Not necessarily apparent  to users whether the application is based on microservices</a:t>
            </a:r>
          </a:p>
          <a:p>
            <a:r>
              <a:rPr lang="en-US" dirty="0"/>
              <a:t>Needed for fast performance, high availability, extreme transaction loads</a:t>
            </a:r>
          </a:p>
          <a:p>
            <a:r>
              <a:rPr lang="en-US" dirty="0"/>
              <a:t>Decentralized architecture does not  imply fragmented user experience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47139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D891-650B-431C-89AF-761703F3EEC0}"/>
              </a:ext>
            </a:extLst>
          </p:cNvPr>
          <p:cNvSpPr>
            <a:spLocks noGrp="1"/>
          </p:cNvSpPr>
          <p:nvPr>
            <p:ph type="title"/>
          </p:nvPr>
        </p:nvSpPr>
        <p:spPr/>
        <p:txBody>
          <a:bodyPr/>
          <a:lstStyle/>
          <a:p>
            <a:r>
              <a:rPr lang="en-US" dirty="0"/>
              <a:t>Who uses Microservices</a:t>
            </a:r>
          </a:p>
        </p:txBody>
      </p:sp>
      <p:sp>
        <p:nvSpPr>
          <p:cNvPr id="3" name="Content Placeholder 2">
            <a:extLst>
              <a:ext uri="{FF2B5EF4-FFF2-40B4-BE49-F238E27FC236}">
                <a16:creationId xmlns:a16="http://schemas.microsoft.com/office/drawing/2014/main" id="{AD3386A0-80F4-4D25-8B41-B005172F788E}"/>
              </a:ext>
            </a:extLst>
          </p:cNvPr>
          <p:cNvSpPr>
            <a:spLocks noGrp="1"/>
          </p:cNvSpPr>
          <p:nvPr>
            <p:ph sz="quarter" idx="1"/>
          </p:nvPr>
        </p:nvSpPr>
        <p:spPr/>
        <p:txBody>
          <a:bodyPr/>
          <a:lstStyle/>
          <a:p>
            <a:r>
              <a:rPr lang="en-US" dirty="0"/>
              <a:t>Uber</a:t>
            </a:r>
          </a:p>
          <a:p>
            <a:r>
              <a:rPr lang="en-US" dirty="0"/>
              <a:t>Netflix</a:t>
            </a:r>
          </a:p>
          <a:p>
            <a:r>
              <a:rPr lang="en-US" dirty="0"/>
              <a:t>Amazon</a:t>
            </a:r>
          </a:p>
          <a:p>
            <a:r>
              <a:rPr lang="en-US" dirty="0" err="1"/>
              <a:t>Ebay</a:t>
            </a:r>
            <a:endParaRPr lang="en-US" dirty="0"/>
          </a:p>
          <a:p>
            <a:r>
              <a:rPr lang="en-US" dirty="0"/>
              <a:t>Twitter</a:t>
            </a:r>
          </a:p>
          <a:p>
            <a:r>
              <a:rPr lang="en-US" dirty="0"/>
              <a:t>PayPal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981347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6348-3406-4CF4-ABFC-1B03613B0ACB}"/>
              </a:ext>
            </a:extLst>
          </p:cNvPr>
          <p:cNvSpPr>
            <a:spLocks noGrp="1"/>
          </p:cNvSpPr>
          <p:nvPr>
            <p:ph type="title"/>
          </p:nvPr>
        </p:nvSpPr>
        <p:spPr/>
        <p:txBody>
          <a:bodyPr/>
          <a:lstStyle/>
          <a:p>
            <a:r>
              <a:rPr lang="en-US" dirty="0"/>
              <a:t>Alternative approach: Monolithic software</a:t>
            </a:r>
          </a:p>
        </p:txBody>
      </p:sp>
      <p:sp>
        <p:nvSpPr>
          <p:cNvPr id="3" name="Content Placeholder 2">
            <a:extLst>
              <a:ext uri="{FF2B5EF4-FFF2-40B4-BE49-F238E27FC236}">
                <a16:creationId xmlns:a16="http://schemas.microsoft.com/office/drawing/2014/main" id="{E4ED9131-CEB2-4F70-852B-B86376575BE7}"/>
              </a:ext>
            </a:extLst>
          </p:cNvPr>
          <p:cNvSpPr>
            <a:spLocks noGrp="1"/>
          </p:cNvSpPr>
          <p:nvPr>
            <p:ph sz="quarter" idx="1"/>
          </p:nvPr>
        </p:nvSpPr>
        <p:spPr/>
        <p:txBody>
          <a:bodyPr/>
          <a:lstStyle/>
          <a:p>
            <a:r>
              <a:rPr lang="en-US" dirty="0"/>
              <a:t>Consolidated executable application </a:t>
            </a:r>
          </a:p>
          <a:p>
            <a:pPr lvl="1"/>
            <a:r>
              <a:rPr lang="en-US" dirty="0"/>
              <a:t>Plus supporting libraries  and  modules</a:t>
            </a:r>
          </a:p>
          <a:p>
            <a:r>
              <a:rPr lang="en-US" dirty="0"/>
              <a:t>Can be massively distributed across computing clusters</a:t>
            </a:r>
          </a:p>
          <a:p>
            <a:r>
              <a:rPr lang="en-US" dirty="0"/>
              <a:t>Entire application based on a uniform technology stack:</a:t>
            </a:r>
          </a:p>
          <a:p>
            <a:pPr lvl="1"/>
            <a:r>
              <a:rPr lang="en-US" dirty="0"/>
              <a:t>Server platform</a:t>
            </a:r>
          </a:p>
          <a:p>
            <a:pPr lvl="1"/>
            <a:r>
              <a:rPr lang="en-US" dirty="0"/>
              <a:t>Operating system</a:t>
            </a:r>
          </a:p>
          <a:p>
            <a:pPr lvl="1"/>
            <a:r>
              <a:rPr lang="en-US" dirty="0"/>
              <a:t>Programming  language</a:t>
            </a:r>
          </a:p>
          <a:p>
            <a:pPr lvl="1"/>
            <a:r>
              <a:rPr lang="en-US" dirty="0"/>
              <a:t>Database layer</a:t>
            </a:r>
          </a:p>
          <a:p>
            <a:r>
              <a:rPr lang="en-US" dirty="0"/>
              <a:t>Enhancements mean recompilation of entire application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694715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ndara" panose="020E0502030303020204" pitchFamily="34" charset="0"/>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latin typeface="Candara" panose="020E0502030303020204" pitchFamily="34" charset="0"/>
            </a:endParaRPr>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846474"/>
            <a:ext cx="9074781" cy="31304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Run time libraries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519803"/>
            <a:ext cx="9133501" cy="122782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85000"/>
                    <a:lumOff val="15000"/>
                  </a:schemeClr>
                </a:solidFill>
                <a:latin typeface="Candara" panose="020E0502030303020204" pitchFamily="34" charset="0"/>
              </a:rPr>
              <a:t>Application software </a:t>
            </a:r>
            <a:br>
              <a:rPr lang="en-US" sz="2800" dirty="0">
                <a:solidFill>
                  <a:schemeClr val="tx1">
                    <a:lumMod val="85000"/>
                    <a:lumOff val="15000"/>
                  </a:schemeClr>
                </a:solidFill>
                <a:latin typeface="Candara" panose="020E0502030303020204" pitchFamily="34" charset="0"/>
              </a:rPr>
            </a:br>
            <a:r>
              <a:rPr lang="en-US" sz="2800" dirty="0">
                <a:solidFill>
                  <a:schemeClr val="tx1">
                    <a:lumMod val="85000"/>
                    <a:lumOff val="15000"/>
                  </a:schemeClr>
                </a:solidFill>
                <a:latin typeface="Candara" panose="020E0502030303020204" pitchFamily="34" charset="0"/>
              </a:rPr>
              <a:t>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829347" cy="646331"/>
          </a:xfrm>
          <a:prstGeom prst="rect">
            <a:avLst/>
          </a:prstGeom>
          <a:noFill/>
        </p:spPr>
        <p:txBody>
          <a:bodyPr wrap="none" rtlCol="0">
            <a:spAutoFit/>
          </a:bodyPr>
          <a:lstStyle/>
          <a:p>
            <a:r>
              <a:rPr lang="en-US" b="1" dirty="0">
                <a:latin typeface="Candara" panose="020E0502030303020204" pitchFamily="34" charset="0"/>
              </a:rPr>
              <a:t>Database Engine</a:t>
            </a:r>
          </a:p>
          <a:p>
            <a:endParaRPr lang="en-US" dirty="0">
              <a:latin typeface="Candara" panose="020E0502030303020204" pitchFamily="34" charset="0"/>
            </a:endParaRPr>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9110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35998" y="700612"/>
            <a:ext cx="1168910" cy="646331"/>
          </a:xfrm>
          <a:prstGeom prst="rect">
            <a:avLst/>
          </a:prstGeom>
          <a:noFill/>
        </p:spPr>
        <p:txBody>
          <a:bodyPr wrap="none" rtlCol="0">
            <a:spAutoFit/>
          </a:bodyPr>
          <a:lstStyle/>
          <a:p>
            <a:pPr algn="ctr"/>
            <a:r>
              <a:rPr lang="en-US" dirty="0">
                <a:latin typeface="Candara" panose="020E0502030303020204" pitchFamily="34" charset="0"/>
              </a:rPr>
              <a:t>User </a:t>
            </a:r>
            <a:br>
              <a:rPr lang="en-US" dirty="0">
                <a:latin typeface="Candara" panose="020E0502030303020204" pitchFamily="34" charset="0"/>
              </a:rPr>
            </a:br>
            <a:r>
              <a:rPr lang="en-US" dirty="0">
                <a:latin typeface="Candara" panose="020E0502030303020204" pitchFamily="34" charset="0"/>
              </a:rPr>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18036" y="368625"/>
            <a:ext cx="2108269" cy="646331"/>
          </a:xfrm>
          <a:prstGeom prst="rect">
            <a:avLst/>
          </a:prstGeom>
          <a:noFill/>
        </p:spPr>
        <p:txBody>
          <a:bodyPr wrap="none" rtlCol="0">
            <a:spAutoFit/>
          </a:bodyPr>
          <a:lstStyle/>
          <a:p>
            <a:pPr algn="ctr"/>
            <a:r>
              <a:rPr lang="en-US" dirty="0">
                <a:latin typeface="Candara" panose="020E0502030303020204" pitchFamily="34" charset="0"/>
              </a:rPr>
              <a:t>Scripts/</a:t>
            </a:r>
            <a:br>
              <a:rPr lang="en-US" dirty="0">
                <a:latin typeface="Candara" panose="020E0502030303020204" pitchFamily="34" charset="0"/>
              </a:rPr>
            </a:br>
            <a:r>
              <a:rPr lang="en-US" dirty="0">
                <a:latin typeface="Candara" panose="020E0502030303020204" pitchFamily="34" charset="0"/>
              </a:rPr>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49513" y="1092478"/>
            <a:ext cx="1399742" cy="338554"/>
          </a:xfrm>
          <a:prstGeom prst="rect">
            <a:avLst/>
          </a:prstGeom>
          <a:noFill/>
        </p:spPr>
        <p:txBody>
          <a:bodyPr wrap="none" rtlCol="0">
            <a:spAutoFit/>
          </a:bodyPr>
          <a:lstStyle/>
          <a:p>
            <a:pPr algn="ctr"/>
            <a:r>
              <a:rPr lang="en-US" sz="1600" dirty="0">
                <a:latin typeface="Candara" panose="020E0502030303020204" pitchFamily="34" charset="0"/>
              </a:rPr>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a:off x="8425543" y="2107598"/>
            <a:ext cx="15738"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a:off x="8700502" y="2107598"/>
            <a:ext cx="21771"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a:off x="8981494" y="2107598"/>
            <a:ext cx="0"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6447599" cy="523220"/>
          </a:xfrm>
          <a:prstGeom prst="rect">
            <a:avLst/>
          </a:prstGeom>
          <a:noFill/>
        </p:spPr>
        <p:txBody>
          <a:bodyPr wrap="none" rtlCol="0">
            <a:spAutoFit/>
          </a:bodyPr>
          <a:lstStyle/>
          <a:p>
            <a:r>
              <a:rPr lang="en-US" sz="2800" dirty="0">
                <a:latin typeface="Candara" panose="020E0502030303020204" pitchFamily="34" charset="0"/>
              </a:rPr>
              <a:t>Monolithic Application Conceptual Model</a:t>
            </a:r>
          </a:p>
        </p:txBody>
      </p:sp>
      <p:sp>
        <p:nvSpPr>
          <p:cNvPr id="2" name="Slide Number Placeholder 1"/>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1437394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1017-DA85-4442-B90A-B0F50E3F6EBD}"/>
              </a:ext>
            </a:extLst>
          </p:cNvPr>
          <p:cNvSpPr>
            <a:spLocks noGrp="1"/>
          </p:cNvSpPr>
          <p:nvPr>
            <p:ph type="title"/>
          </p:nvPr>
        </p:nvSpPr>
        <p:spPr/>
        <p:txBody>
          <a:bodyPr/>
          <a:lstStyle/>
          <a:p>
            <a:r>
              <a:rPr lang="en-US" dirty="0"/>
              <a:t>Services-oriented Architecture</a:t>
            </a:r>
          </a:p>
        </p:txBody>
      </p:sp>
      <p:sp>
        <p:nvSpPr>
          <p:cNvPr id="3" name="Content Placeholder 2">
            <a:extLst>
              <a:ext uri="{FF2B5EF4-FFF2-40B4-BE49-F238E27FC236}">
                <a16:creationId xmlns:a16="http://schemas.microsoft.com/office/drawing/2014/main" id="{C52AF3FC-38CA-4566-9438-3022077FD978}"/>
              </a:ext>
            </a:extLst>
          </p:cNvPr>
          <p:cNvSpPr>
            <a:spLocks noGrp="1"/>
          </p:cNvSpPr>
          <p:nvPr>
            <p:ph sz="quarter" idx="1"/>
          </p:nvPr>
        </p:nvSpPr>
        <p:spPr/>
        <p:txBody>
          <a:bodyPr/>
          <a:lstStyle/>
          <a:p>
            <a:r>
              <a:rPr lang="en-US" dirty="0"/>
              <a:t>Longstanding approach to business  application development</a:t>
            </a:r>
          </a:p>
          <a:p>
            <a:r>
              <a:rPr lang="en-US" dirty="0"/>
              <a:t>Monolithic application  based on reusable services</a:t>
            </a:r>
          </a:p>
          <a:p>
            <a:r>
              <a:rPr lang="en-US" dirty="0"/>
              <a:t>Complex applications rely on an enterprise service bus to manage communications among services, database connectivity, event triggers, </a:t>
            </a:r>
            <a:r>
              <a:rPr lang="en-US" dirty="0" err="1"/>
              <a:t>etc</a:t>
            </a:r>
            <a:endParaRPr lang="en-US" dirty="0"/>
          </a:p>
          <a:p>
            <a:r>
              <a:rPr lang="en-US" dirty="0"/>
              <a:t>Single uniform technology platform</a:t>
            </a:r>
          </a:p>
          <a:p>
            <a:r>
              <a:rPr lang="en-US" dirty="0"/>
              <a:t>Code assembled into a monolithic package</a:t>
            </a:r>
          </a:p>
          <a:p>
            <a:r>
              <a:rPr lang="en-US" dirty="0"/>
              <a:t>Scales to very high performance through clustered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01542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62DF1F-92D2-9C4A-77F1-29C8F56AC457}"/>
              </a:ext>
            </a:extLst>
          </p:cNvPr>
          <p:cNvSpPr>
            <a:spLocks noGrp="1"/>
          </p:cNvSpPr>
          <p:nvPr>
            <p:ph type="title"/>
          </p:nvPr>
        </p:nvSpPr>
        <p:spPr/>
        <p:txBody>
          <a:bodyPr/>
          <a:lstStyle/>
          <a:p>
            <a:r>
              <a:rPr lang="en-US" dirty="0"/>
              <a:t>Introduction to </a:t>
            </a:r>
            <a:r>
              <a:rPr lang="en-US" dirty="0" err="1"/>
              <a:t>Microservices</a:t>
            </a:r>
            <a:endParaRPr lang="en-US" dirty="0"/>
          </a:p>
        </p:txBody>
      </p:sp>
      <p:sp>
        <p:nvSpPr>
          <p:cNvPr id="5" name="Text Placeholder 4">
            <a:extLst>
              <a:ext uri="{FF2B5EF4-FFF2-40B4-BE49-F238E27FC236}">
                <a16:creationId xmlns:a16="http://schemas.microsoft.com/office/drawing/2014/main" id="{BA058DB8-DB6F-23E7-D404-AC0B27A9C8B4}"/>
              </a:ext>
            </a:extLst>
          </p:cNvPr>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941996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SOA development issues</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lstStyle/>
          <a:p>
            <a:r>
              <a:rPr lang="en-US" dirty="0"/>
              <a:t>Services are closely interrelated throughout the application</a:t>
            </a:r>
          </a:p>
          <a:p>
            <a:r>
              <a:rPr lang="en-US" dirty="0"/>
              <a:t>Developers must understand all aspects of the application</a:t>
            </a:r>
          </a:p>
          <a:p>
            <a:r>
              <a:rPr lang="en-US" dirty="0"/>
              <a:t>Single technology stack </a:t>
            </a:r>
          </a:p>
          <a:p>
            <a:r>
              <a:rPr lang="en-US" dirty="0"/>
              <a:t>Small changes require full recompilation</a:t>
            </a:r>
          </a:p>
          <a:p>
            <a:r>
              <a:rPr lang="en-US" dirty="0"/>
              <a:t>Complex applications can hit hardware or OS limits</a:t>
            </a:r>
          </a:p>
          <a:p>
            <a:r>
              <a:rPr lang="en-US" dirty="0"/>
              <a:t>Centralized development pattern</a:t>
            </a:r>
          </a:p>
          <a:p>
            <a:r>
              <a:rPr lang="en-US" dirty="0"/>
              <a:t>Operations separated from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020714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ndara" panose="020E0502030303020204" pitchFamily="34" charset="0"/>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latin typeface="Candara" panose="020E0502030303020204" pitchFamily="34" charset="0"/>
            </a:endParaRPr>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755456"/>
            <a:ext cx="9074781" cy="40406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Enterprise Service Bus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192857"/>
            <a:ext cx="9133501" cy="150625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lumMod val="85000"/>
                    <a:lumOff val="15000"/>
                  </a:schemeClr>
                </a:solidFill>
                <a:latin typeface="Candara" panose="020E0502030303020204" pitchFamily="34" charset="0"/>
              </a:rPr>
              <a:t>Application software 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829347" cy="646331"/>
          </a:xfrm>
          <a:prstGeom prst="rect">
            <a:avLst/>
          </a:prstGeom>
          <a:noFill/>
        </p:spPr>
        <p:txBody>
          <a:bodyPr wrap="none" rtlCol="0">
            <a:spAutoFit/>
          </a:bodyPr>
          <a:lstStyle/>
          <a:p>
            <a:r>
              <a:rPr lang="en-US" b="1" dirty="0">
                <a:latin typeface="Candara" panose="020E0502030303020204" pitchFamily="34" charset="0"/>
              </a:rPr>
              <a:t>Database Engine</a:t>
            </a:r>
          </a:p>
          <a:p>
            <a:endParaRPr lang="en-US" dirty="0">
              <a:latin typeface="Candara" panose="020E0502030303020204" pitchFamily="34" charset="0"/>
            </a:endParaRPr>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5593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35998" y="700612"/>
            <a:ext cx="1168910" cy="646331"/>
          </a:xfrm>
          <a:prstGeom prst="rect">
            <a:avLst/>
          </a:prstGeom>
          <a:noFill/>
        </p:spPr>
        <p:txBody>
          <a:bodyPr wrap="none" rtlCol="0">
            <a:spAutoFit/>
          </a:bodyPr>
          <a:lstStyle/>
          <a:p>
            <a:pPr algn="ctr"/>
            <a:r>
              <a:rPr lang="en-US" dirty="0">
                <a:latin typeface="Candara" panose="020E0502030303020204" pitchFamily="34" charset="0"/>
              </a:rPr>
              <a:t>User </a:t>
            </a:r>
            <a:br>
              <a:rPr lang="en-US" dirty="0">
                <a:latin typeface="Candara" panose="020E0502030303020204" pitchFamily="34" charset="0"/>
              </a:rPr>
            </a:br>
            <a:r>
              <a:rPr lang="en-US" dirty="0">
                <a:latin typeface="Candara" panose="020E0502030303020204" pitchFamily="34" charset="0"/>
              </a:rPr>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18036" y="368625"/>
            <a:ext cx="2108269" cy="646331"/>
          </a:xfrm>
          <a:prstGeom prst="rect">
            <a:avLst/>
          </a:prstGeom>
          <a:noFill/>
        </p:spPr>
        <p:txBody>
          <a:bodyPr wrap="none" rtlCol="0">
            <a:spAutoFit/>
          </a:bodyPr>
          <a:lstStyle/>
          <a:p>
            <a:pPr algn="ctr"/>
            <a:r>
              <a:rPr lang="en-US" dirty="0">
                <a:latin typeface="Candara" panose="020E0502030303020204" pitchFamily="34" charset="0"/>
              </a:rPr>
              <a:t>Scripts/</a:t>
            </a:r>
            <a:br>
              <a:rPr lang="en-US" dirty="0">
                <a:latin typeface="Candara" panose="020E0502030303020204" pitchFamily="34" charset="0"/>
              </a:rPr>
            </a:br>
            <a:r>
              <a:rPr lang="en-US" dirty="0">
                <a:latin typeface="Candara" panose="020E0502030303020204" pitchFamily="34" charset="0"/>
              </a:rPr>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49513" y="1092478"/>
            <a:ext cx="1399742" cy="338554"/>
          </a:xfrm>
          <a:prstGeom prst="rect">
            <a:avLst/>
          </a:prstGeom>
          <a:noFill/>
        </p:spPr>
        <p:txBody>
          <a:bodyPr wrap="none" rtlCol="0">
            <a:spAutoFit/>
          </a:bodyPr>
          <a:lstStyle/>
          <a:p>
            <a:pPr algn="ctr"/>
            <a:r>
              <a:rPr lang="en-US" sz="1600" dirty="0">
                <a:latin typeface="Candara" panose="020E0502030303020204" pitchFamily="34" charset="0"/>
              </a:rPr>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flipH="1">
            <a:off x="7109800" y="2107598"/>
            <a:ext cx="1315743" cy="1635067"/>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flipH="1">
            <a:off x="7834540" y="2107598"/>
            <a:ext cx="865962"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flipH="1">
            <a:off x="8497590" y="2107598"/>
            <a:ext cx="483904"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7114448" cy="523220"/>
          </a:xfrm>
          <a:prstGeom prst="rect">
            <a:avLst/>
          </a:prstGeom>
          <a:noFill/>
        </p:spPr>
        <p:txBody>
          <a:bodyPr wrap="none" rtlCol="0">
            <a:spAutoFit/>
          </a:bodyPr>
          <a:lstStyle/>
          <a:p>
            <a:r>
              <a:rPr lang="en-US" sz="2800" dirty="0">
                <a:latin typeface="Candara" panose="020E0502030303020204" pitchFamily="34" charset="0"/>
              </a:rPr>
              <a:t>Monolithic Application: Enterprise SOA Model</a:t>
            </a:r>
          </a:p>
        </p:txBody>
      </p:sp>
      <p:sp>
        <p:nvSpPr>
          <p:cNvPr id="2" name="Rectangle: Rounded Corners 1">
            <a:extLst>
              <a:ext uri="{FF2B5EF4-FFF2-40B4-BE49-F238E27FC236}">
                <a16:creationId xmlns:a16="http://schemas.microsoft.com/office/drawing/2014/main" id="{51B9EF54-BA6E-4EE8-A163-03BE36C1A231}"/>
              </a:ext>
            </a:extLst>
          </p:cNvPr>
          <p:cNvSpPr/>
          <p:nvPr/>
        </p:nvSpPr>
        <p:spPr>
          <a:xfrm>
            <a:off x="1034143" y="379102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2" name="Rectangle: Rounded Corners 41">
            <a:extLst>
              <a:ext uri="{FF2B5EF4-FFF2-40B4-BE49-F238E27FC236}">
                <a16:creationId xmlns:a16="http://schemas.microsoft.com/office/drawing/2014/main" id="{B4E6B5AD-9B87-47C8-9A76-FF0252D99DD0}"/>
              </a:ext>
            </a:extLst>
          </p:cNvPr>
          <p:cNvSpPr/>
          <p:nvPr/>
        </p:nvSpPr>
        <p:spPr>
          <a:xfrm>
            <a:off x="1034143" y="423899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3" name="Rectangle: Rounded Corners 42">
            <a:extLst>
              <a:ext uri="{FF2B5EF4-FFF2-40B4-BE49-F238E27FC236}">
                <a16:creationId xmlns:a16="http://schemas.microsoft.com/office/drawing/2014/main" id="{79CAD441-6A37-463A-82F8-25163862CE16}"/>
              </a:ext>
            </a:extLst>
          </p:cNvPr>
          <p:cNvSpPr/>
          <p:nvPr/>
        </p:nvSpPr>
        <p:spPr>
          <a:xfrm>
            <a:off x="1817915" y="377463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4" name="Rectangle: Rounded Corners 43">
            <a:extLst>
              <a:ext uri="{FF2B5EF4-FFF2-40B4-BE49-F238E27FC236}">
                <a16:creationId xmlns:a16="http://schemas.microsoft.com/office/drawing/2014/main" id="{39E79D0D-7BFD-45E4-9657-D70E250778C5}"/>
              </a:ext>
            </a:extLst>
          </p:cNvPr>
          <p:cNvSpPr/>
          <p:nvPr/>
        </p:nvSpPr>
        <p:spPr>
          <a:xfrm>
            <a:off x="1817915" y="422259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5" name="Rectangle: Rounded Corners 44">
            <a:extLst>
              <a:ext uri="{FF2B5EF4-FFF2-40B4-BE49-F238E27FC236}">
                <a16:creationId xmlns:a16="http://schemas.microsoft.com/office/drawing/2014/main" id="{4E9BB9D6-78AF-4BA1-B34E-C216BA426F1E}"/>
              </a:ext>
            </a:extLst>
          </p:cNvPr>
          <p:cNvSpPr/>
          <p:nvPr/>
        </p:nvSpPr>
        <p:spPr>
          <a:xfrm>
            <a:off x="256879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6" name="Rectangle: Rounded Corners 45">
            <a:extLst>
              <a:ext uri="{FF2B5EF4-FFF2-40B4-BE49-F238E27FC236}">
                <a16:creationId xmlns:a16="http://schemas.microsoft.com/office/drawing/2014/main" id="{8FFCD205-9D07-4DD5-85A1-E1EA78770700}"/>
              </a:ext>
            </a:extLst>
          </p:cNvPr>
          <p:cNvSpPr/>
          <p:nvPr/>
        </p:nvSpPr>
        <p:spPr>
          <a:xfrm>
            <a:off x="256879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7" name="Rectangle: Rounded Corners 46">
            <a:extLst>
              <a:ext uri="{FF2B5EF4-FFF2-40B4-BE49-F238E27FC236}">
                <a16:creationId xmlns:a16="http://schemas.microsoft.com/office/drawing/2014/main" id="{F410F1B1-96C6-4F36-8A7B-4DDB620AD5FB}"/>
              </a:ext>
            </a:extLst>
          </p:cNvPr>
          <p:cNvSpPr/>
          <p:nvPr/>
        </p:nvSpPr>
        <p:spPr>
          <a:xfrm>
            <a:off x="3382718"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8" name="Rectangle: Rounded Corners 47">
            <a:extLst>
              <a:ext uri="{FF2B5EF4-FFF2-40B4-BE49-F238E27FC236}">
                <a16:creationId xmlns:a16="http://schemas.microsoft.com/office/drawing/2014/main" id="{64081F67-9E32-4D19-B073-7C72FC988186}"/>
              </a:ext>
            </a:extLst>
          </p:cNvPr>
          <p:cNvSpPr/>
          <p:nvPr/>
        </p:nvSpPr>
        <p:spPr>
          <a:xfrm>
            <a:off x="3382718"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9" name="Rectangle: Rounded Corners 48">
            <a:extLst>
              <a:ext uri="{FF2B5EF4-FFF2-40B4-BE49-F238E27FC236}">
                <a16:creationId xmlns:a16="http://schemas.microsoft.com/office/drawing/2014/main" id="{05385B54-9B78-470E-BE02-CDEFF5F777D2}"/>
              </a:ext>
            </a:extLst>
          </p:cNvPr>
          <p:cNvSpPr/>
          <p:nvPr/>
        </p:nvSpPr>
        <p:spPr>
          <a:xfrm>
            <a:off x="421822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0" name="Rectangle: Rounded Corners 49">
            <a:extLst>
              <a:ext uri="{FF2B5EF4-FFF2-40B4-BE49-F238E27FC236}">
                <a16:creationId xmlns:a16="http://schemas.microsoft.com/office/drawing/2014/main" id="{D8349B2B-E8B2-4B6B-892B-89963D42EDD6}"/>
              </a:ext>
            </a:extLst>
          </p:cNvPr>
          <p:cNvSpPr/>
          <p:nvPr/>
        </p:nvSpPr>
        <p:spPr>
          <a:xfrm>
            <a:off x="421822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1" name="Rectangle: Rounded Corners 50">
            <a:extLst>
              <a:ext uri="{FF2B5EF4-FFF2-40B4-BE49-F238E27FC236}">
                <a16:creationId xmlns:a16="http://schemas.microsoft.com/office/drawing/2014/main" id="{123EB617-FE2F-48AC-82D9-2F06AB5D6303}"/>
              </a:ext>
            </a:extLst>
          </p:cNvPr>
          <p:cNvSpPr/>
          <p:nvPr/>
        </p:nvSpPr>
        <p:spPr>
          <a:xfrm>
            <a:off x="504088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2" name="Rectangle: Rounded Corners 51">
            <a:extLst>
              <a:ext uri="{FF2B5EF4-FFF2-40B4-BE49-F238E27FC236}">
                <a16:creationId xmlns:a16="http://schemas.microsoft.com/office/drawing/2014/main" id="{0070AC5A-4AF5-41BE-8AF4-9EDFF83373F8}"/>
              </a:ext>
            </a:extLst>
          </p:cNvPr>
          <p:cNvSpPr/>
          <p:nvPr/>
        </p:nvSpPr>
        <p:spPr>
          <a:xfrm>
            <a:off x="504088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3" name="Rectangle: Rounded Corners 52">
            <a:extLst>
              <a:ext uri="{FF2B5EF4-FFF2-40B4-BE49-F238E27FC236}">
                <a16:creationId xmlns:a16="http://schemas.microsoft.com/office/drawing/2014/main" id="{74A5708E-85BC-43B3-ABA5-5FABB6CB3055}"/>
              </a:ext>
            </a:extLst>
          </p:cNvPr>
          <p:cNvSpPr/>
          <p:nvPr/>
        </p:nvSpPr>
        <p:spPr>
          <a:xfrm>
            <a:off x="5772532"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Rounded Corners 53">
            <a:extLst>
              <a:ext uri="{FF2B5EF4-FFF2-40B4-BE49-F238E27FC236}">
                <a16:creationId xmlns:a16="http://schemas.microsoft.com/office/drawing/2014/main" id="{B113C01F-B58D-4814-ABD1-71776A48C314}"/>
              </a:ext>
            </a:extLst>
          </p:cNvPr>
          <p:cNvSpPr/>
          <p:nvPr/>
        </p:nvSpPr>
        <p:spPr>
          <a:xfrm>
            <a:off x="5772532"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5" name="Rectangle: Rounded Corners 54">
            <a:extLst>
              <a:ext uri="{FF2B5EF4-FFF2-40B4-BE49-F238E27FC236}">
                <a16:creationId xmlns:a16="http://schemas.microsoft.com/office/drawing/2014/main" id="{E0991DA8-E91D-418A-8B3A-1E725A4F47DA}"/>
              </a:ext>
            </a:extLst>
          </p:cNvPr>
          <p:cNvSpPr/>
          <p:nvPr/>
        </p:nvSpPr>
        <p:spPr>
          <a:xfrm>
            <a:off x="658645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6" name="Rectangle: Rounded Corners 55">
            <a:extLst>
              <a:ext uri="{FF2B5EF4-FFF2-40B4-BE49-F238E27FC236}">
                <a16:creationId xmlns:a16="http://schemas.microsoft.com/office/drawing/2014/main" id="{63D64A8E-13CA-46ED-80CC-F3B29839FEE0}"/>
              </a:ext>
            </a:extLst>
          </p:cNvPr>
          <p:cNvSpPr/>
          <p:nvPr/>
        </p:nvSpPr>
        <p:spPr>
          <a:xfrm>
            <a:off x="658645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7" name="Rectangle: Rounded Corners 56">
            <a:extLst>
              <a:ext uri="{FF2B5EF4-FFF2-40B4-BE49-F238E27FC236}">
                <a16:creationId xmlns:a16="http://schemas.microsoft.com/office/drawing/2014/main" id="{643C2FF3-880C-434A-AF16-126D3A5D6711}"/>
              </a:ext>
            </a:extLst>
          </p:cNvPr>
          <p:cNvSpPr/>
          <p:nvPr/>
        </p:nvSpPr>
        <p:spPr>
          <a:xfrm>
            <a:off x="7421964" y="380428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8" name="Rectangle: Rounded Corners 57">
            <a:extLst>
              <a:ext uri="{FF2B5EF4-FFF2-40B4-BE49-F238E27FC236}">
                <a16:creationId xmlns:a16="http://schemas.microsoft.com/office/drawing/2014/main" id="{A47EF62D-9050-463B-AA00-25C3F767948D}"/>
              </a:ext>
            </a:extLst>
          </p:cNvPr>
          <p:cNvSpPr/>
          <p:nvPr/>
        </p:nvSpPr>
        <p:spPr>
          <a:xfrm>
            <a:off x="7421964"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9" name="Rectangle: Rounded Corners 58">
            <a:extLst>
              <a:ext uri="{FF2B5EF4-FFF2-40B4-BE49-F238E27FC236}">
                <a16:creationId xmlns:a16="http://schemas.microsoft.com/office/drawing/2014/main" id="{97CC1BE6-C886-4D1B-8127-D0E9451693AC}"/>
              </a:ext>
            </a:extLst>
          </p:cNvPr>
          <p:cNvSpPr/>
          <p:nvPr/>
        </p:nvSpPr>
        <p:spPr>
          <a:xfrm>
            <a:off x="8162346" y="37614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0" name="Rectangle: Rounded Corners 59">
            <a:extLst>
              <a:ext uri="{FF2B5EF4-FFF2-40B4-BE49-F238E27FC236}">
                <a16:creationId xmlns:a16="http://schemas.microsoft.com/office/drawing/2014/main" id="{2FA3AC3F-4D3E-408E-BA27-CE143F88EF2C}"/>
              </a:ext>
            </a:extLst>
          </p:cNvPr>
          <p:cNvSpPr/>
          <p:nvPr/>
        </p:nvSpPr>
        <p:spPr>
          <a:xfrm>
            <a:off x="8171019"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4" name="TextBox 63">
            <a:extLst>
              <a:ext uri="{FF2B5EF4-FFF2-40B4-BE49-F238E27FC236}">
                <a16:creationId xmlns:a16="http://schemas.microsoft.com/office/drawing/2014/main" id="{89430C7F-BE70-49AA-8F25-A8BB4CA3C88B}"/>
              </a:ext>
            </a:extLst>
          </p:cNvPr>
          <p:cNvSpPr txBox="1"/>
          <p:nvPr/>
        </p:nvSpPr>
        <p:spPr>
          <a:xfrm>
            <a:off x="8885480" y="3741784"/>
            <a:ext cx="1128835" cy="738664"/>
          </a:xfrm>
          <a:prstGeom prst="rect">
            <a:avLst/>
          </a:prstGeom>
          <a:noFill/>
        </p:spPr>
        <p:txBody>
          <a:bodyPr wrap="none" rtlCol="0">
            <a:spAutoFit/>
          </a:bodyPr>
          <a:lstStyle/>
          <a:p>
            <a:pPr algn="ctr"/>
            <a:r>
              <a:rPr lang="en-US" sz="1400" dirty="0">
                <a:latin typeface="Candara" panose="020E0502030303020204" pitchFamily="34" charset="0"/>
              </a:rPr>
              <a:t>Reusable</a:t>
            </a:r>
          </a:p>
          <a:p>
            <a:pPr algn="ctr"/>
            <a:r>
              <a:rPr lang="en-US" sz="1400" dirty="0">
                <a:latin typeface="Candara" panose="020E0502030303020204" pitchFamily="34" charset="0"/>
              </a:rPr>
              <a:t>Composable</a:t>
            </a:r>
            <a:br>
              <a:rPr lang="en-US" sz="1400" dirty="0">
                <a:latin typeface="Candara" panose="020E0502030303020204" pitchFamily="34" charset="0"/>
              </a:rPr>
            </a:br>
            <a:r>
              <a:rPr lang="en-US" sz="1400" dirty="0">
                <a:latin typeface="Candara" panose="020E0502030303020204" pitchFamily="34" charset="0"/>
              </a:rPr>
              <a:t>Services</a:t>
            </a:r>
          </a:p>
        </p:txBody>
      </p:sp>
      <p:sp>
        <p:nvSpPr>
          <p:cNvPr id="6" name="TextBox 5">
            <a:extLst>
              <a:ext uri="{FF2B5EF4-FFF2-40B4-BE49-F238E27FC236}">
                <a16:creationId xmlns:a16="http://schemas.microsoft.com/office/drawing/2014/main" id="{41065CDE-70A5-40E6-A7EB-4409833047C4}"/>
              </a:ext>
            </a:extLst>
          </p:cNvPr>
          <p:cNvSpPr txBox="1"/>
          <p:nvPr/>
        </p:nvSpPr>
        <p:spPr>
          <a:xfrm>
            <a:off x="8730101" y="3730687"/>
            <a:ext cx="383438" cy="769441"/>
          </a:xfrm>
          <a:prstGeom prst="rect">
            <a:avLst/>
          </a:prstGeom>
          <a:noFill/>
        </p:spPr>
        <p:txBody>
          <a:bodyPr wrap="none" rtlCol="0">
            <a:spAutoFit/>
          </a:bodyPr>
          <a:lstStyle/>
          <a:p>
            <a:r>
              <a:rPr lang="en-US" sz="4400" dirty="0">
                <a:latin typeface="Candara" panose="020E0502030303020204" pitchFamily="34" charset="0"/>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t>31</a:t>
            </a:fld>
            <a:endParaRPr lang="en-US"/>
          </a:p>
        </p:txBody>
      </p:sp>
    </p:spTree>
    <p:extLst>
      <p:ext uri="{BB962C8B-B14F-4D97-AF65-F5344CB8AC3E}">
        <p14:creationId xmlns:p14="http://schemas.microsoft.com/office/powerpoint/2010/main" val="360310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Building a microservice</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normAutofit/>
          </a:bodyPr>
          <a:lstStyle/>
          <a:p>
            <a:r>
              <a:rPr lang="en-US" dirty="0"/>
              <a:t>Small unit of  functionality</a:t>
            </a:r>
          </a:p>
          <a:p>
            <a:r>
              <a:rPr lang="en-US" dirty="0"/>
              <a:t>Complete and independent  technology stack</a:t>
            </a:r>
          </a:p>
          <a:p>
            <a:r>
              <a:rPr lang="en-US" dirty="0"/>
              <a:t>Separate data stores</a:t>
            </a:r>
          </a:p>
          <a:p>
            <a:pPr lvl="1"/>
            <a:r>
              <a:rPr lang="en-US" dirty="0"/>
              <a:t>Synchronization  with other  services as needed through persistence layers</a:t>
            </a:r>
          </a:p>
          <a:p>
            <a:r>
              <a:rPr lang="en-US" dirty="0"/>
              <a:t>Invoked through API Request / Response</a:t>
            </a:r>
          </a:p>
          <a:p>
            <a:r>
              <a:rPr lang="en-US" dirty="0"/>
              <a:t>Usually: REST, HTTP, JSON</a:t>
            </a:r>
          </a:p>
          <a:p>
            <a:r>
              <a:rPr lang="en-US" dirty="0"/>
              <a:t>Self-contained components</a:t>
            </a:r>
          </a:p>
          <a:p>
            <a:r>
              <a:rPr lang="en-US" dirty="0"/>
              <a:t>Inner workings not exposed externally</a:t>
            </a:r>
          </a:p>
          <a:p>
            <a:pPr lvl="1"/>
            <a:r>
              <a:rPr lang="en-US" dirty="0"/>
              <a:t>Developers have free reign  to select tech components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23573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32AC-6C65-4986-875A-D6A89FEA005E}"/>
              </a:ext>
            </a:extLst>
          </p:cNvPr>
          <p:cNvSpPr>
            <a:spLocks noGrp="1"/>
          </p:cNvSpPr>
          <p:nvPr>
            <p:ph type="title"/>
          </p:nvPr>
        </p:nvSpPr>
        <p:spPr/>
        <p:txBody>
          <a:bodyPr/>
          <a:lstStyle/>
          <a:p>
            <a:r>
              <a:rPr lang="en-US" dirty="0"/>
              <a:t>Microservice conceptual model</a:t>
            </a:r>
          </a:p>
        </p:txBody>
      </p:sp>
      <p:grpSp>
        <p:nvGrpSpPr>
          <p:cNvPr id="17" name="Group 16">
            <a:extLst>
              <a:ext uri="{FF2B5EF4-FFF2-40B4-BE49-F238E27FC236}">
                <a16:creationId xmlns:a16="http://schemas.microsoft.com/office/drawing/2014/main" id="{9871A397-8420-417D-BD78-B2B8EDCB8A8E}"/>
              </a:ext>
            </a:extLst>
          </p:cNvPr>
          <p:cNvGrpSpPr/>
          <p:nvPr/>
        </p:nvGrpSpPr>
        <p:grpSpPr>
          <a:xfrm>
            <a:off x="3095528" y="1162458"/>
            <a:ext cx="3733799" cy="5133330"/>
            <a:chOff x="2980944" y="1846082"/>
            <a:chExt cx="1674725" cy="4782930"/>
          </a:xfrm>
        </p:grpSpPr>
        <p:sp>
          <p:nvSpPr>
            <p:cNvPr id="15" name="Rectangle: Rounded Corners 14">
              <a:extLst>
                <a:ext uri="{FF2B5EF4-FFF2-40B4-BE49-F238E27FC236}">
                  <a16:creationId xmlns:a16="http://schemas.microsoft.com/office/drawing/2014/main" id="{7003EA26-F51C-4403-BAA8-02E57136F1D3}"/>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 name="Rectangle 2">
              <a:extLst>
                <a:ext uri="{FF2B5EF4-FFF2-40B4-BE49-F238E27FC236}">
                  <a16:creationId xmlns:a16="http://schemas.microsoft.com/office/drawing/2014/main" id="{E7080175-D4A8-457A-9158-DFEFD70056D2}"/>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latin typeface="Candara" panose="020E0502030303020204" pitchFamily="34" charset="0"/>
                </a:rPr>
                <a:t>Microservice</a:t>
              </a:r>
              <a:endParaRPr lang="en-US" dirty="0">
                <a:latin typeface="Candara" panose="020E0502030303020204" pitchFamily="34" charset="0"/>
              </a:endParaRPr>
            </a:p>
          </p:txBody>
        </p:sp>
        <p:sp>
          <p:nvSpPr>
            <p:cNvPr id="4" name="Flowchart: Magnetic Disk 3">
              <a:extLst>
                <a:ext uri="{FF2B5EF4-FFF2-40B4-BE49-F238E27FC236}">
                  <a16:creationId xmlns:a16="http://schemas.microsoft.com/office/drawing/2014/main" id="{9BF84EA5-0459-4DEC-856B-32F2E954A15A}"/>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andara" panose="020E0502030303020204" pitchFamily="34" charset="0"/>
                </a:rPr>
                <a:t>Data Store</a:t>
              </a:r>
            </a:p>
          </p:txBody>
        </p:sp>
        <p:sp>
          <p:nvSpPr>
            <p:cNvPr id="5" name="Arrow: Up-Down 4">
              <a:extLst>
                <a:ext uri="{FF2B5EF4-FFF2-40B4-BE49-F238E27FC236}">
                  <a16:creationId xmlns:a16="http://schemas.microsoft.com/office/drawing/2014/main" id="{F440C531-CC71-45A6-9B02-036395CA1271}"/>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 name="Arrow: Up 5">
              <a:extLst>
                <a:ext uri="{FF2B5EF4-FFF2-40B4-BE49-F238E27FC236}">
                  <a16:creationId xmlns:a16="http://schemas.microsoft.com/office/drawing/2014/main" id="{BBFF995D-52EC-41D5-B5B8-DD0775308556}"/>
                </a:ext>
              </a:extLst>
            </p:cNvPr>
            <p:cNvSpPr/>
            <p:nvPr/>
          </p:nvSpPr>
          <p:spPr>
            <a:xfrm>
              <a:off x="4151376" y="2125980"/>
              <a:ext cx="137160" cy="2834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8" name="Arrow: Down 7">
              <a:extLst>
                <a:ext uri="{FF2B5EF4-FFF2-40B4-BE49-F238E27FC236}">
                  <a16:creationId xmlns:a16="http://schemas.microsoft.com/office/drawing/2014/main" id="{764E7009-8B77-4F62-94C8-F30A0B6C6786}"/>
                </a:ext>
              </a:extLst>
            </p:cNvPr>
            <p:cNvSpPr/>
            <p:nvPr/>
          </p:nvSpPr>
          <p:spPr>
            <a:xfrm>
              <a:off x="3319272" y="2125980"/>
              <a:ext cx="128016" cy="28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TextBox 8">
              <a:extLst>
                <a:ext uri="{FF2B5EF4-FFF2-40B4-BE49-F238E27FC236}">
                  <a16:creationId xmlns:a16="http://schemas.microsoft.com/office/drawing/2014/main" id="{D386465B-D27E-4547-B895-8493E3EA3BF7}"/>
                </a:ext>
              </a:extLst>
            </p:cNvPr>
            <p:cNvSpPr txBox="1"/>
            <p:nvPr/>
          </p:nvSpPr>
          <p:spPr>
            <a:xfrm>
              <a:off x="3090672" y="1846082"/>
              <a:ext cx="566713" cy="430152"/>
            </a:xfrm>
            <a:prstGeom prst="rect">
              <a:avLst/>
            </a:prstGeom>
            <a:noFill/>
          </p:spPr>
          <p:txBody>
            <a:bodyPr wrap="none" rtlCol="0">
              <a:spAutoFit/>
            </a:bodyPr>
            <a:lstStyle/>
            <a:p>
              <a:r>
                <a:rPr lang="en-US" sz="2400" dirty="0">
                  <a:latin typeface="Candara" panose="020E0502030303020204" pitchFamily="34" charset="0"/>
                </a:rPr>
                <a:t>Request</a:t>
              </a:r>
              <a:endParaRPr lang="en-US" sz="1100" dirty="0">
                <a:latin typeface="Candara" panose="020E0502030303020204" pitchFamily="34" charset="0"/>
              </a:endParaRPr>
            </a:p>
          </p:txBody>
        </p:sp>
        <p:sp>
          <p:nvSpPr>
            <p:cNvPr id="10" name="TextBox 9">
              <a:extLst>
                <a:ext uri="{FF2B5EF4-FFF2-40B4-BE49-F238E27FC236}">
                  <a16:creationId xmlns:a16="http://schemas.microsoft.com/office/drawing/2014/main" id="{594ABB7D-F08B-44A4-8F2B-28C03F9CB813}"/>
                </a:ext>
              </a:extLst>
            </p:cNvPr>
            <p:cNvSpPr txBox="1"/>
            <p:nvPr/>
          </p:nvSpPr>
          <p:spPr>
            <a:xfrm>
              <a:off x="3922776" y="1855729"/>
              <a:ext cx="557366" cy="372799"/>
            </a:xfrm>
            <a:prstGeom prst="rect">
              <a:avLst/>
            </a:prstGeom>
            <a:noFill/>
          </p:spPr>
          <p:txBody>
            <a:bodyPr wrap="none" rtlCol="0">
              <a:spAutoFit/>
            </a:bodyPr>
            <a:lstStyle/>
            <a:p>
              <a:r>
                <a:rPr lang="en-US" sz="2000" dirty="0">
                  <a:latin typeface="Candara" panose="020E0502030303020204" pitchFamily="34" charset="0"/>
                </a:rPr>
                <a:t>Response</a:t>
              </a:r>
              <a:endParaRPr lang="en-US" sz="1100" dirty="0">
                <a:latin typeface="Candara" panose="020E0502030303020204" pitchFamily="34" charset="0"/>
              </a:endParaRPr>
            </a:p>
          </p:txBody>
        </p:sp>
        <p:sp>
          <p:nvSpPr>
            <p:cNvPr id="11" name="TextBox 10">
              <a:extLst>
                <a:ext uri="{FF2B5EF4-FFF2-40B4-BE49-F238E27FC236}">
                  <a16:creationId xmlns:a16="http://schemas.microsoft.com/office/drawing/2014/main" id="{86838D7C-F08A-464E-A4CA-969F452561A0}"/>
                </a:ext>
              </a:extLst>
            </p:cNvPr>
            <p:cNvSpPr txBox="1"/>
            <p:nvPr/>
          </p:nvSpPr>
          <p:spPr>
            <a:xfrm>
              <a:off x="3345375" y="2260908"/>
              <a:ext cx="944489" cy="258091"/>
            </a:xfrm>
            <a:prstGeom prst="rect">
              <a:avLst/>
            </a:prstGeom>
            <a:noFill/>
          </p:spPr>
          <p:txBody>
            <a:bodyPr wrap="square" rtlCol="0">
              <a:spAutoFit/>
            </a:bodyPr>
            <a:lstStyle/>
            <a:p>
              <a:pPr algn="ctr"/>
              <a:r>
                <a:rPr lang="en-US" sz="1200" dirty="0">
                  <a:latin typeface="Candara" panose="020E0502030303020204" pitchFamily="34" charset="0"/>
                </a:rPr>
                <a:t>REST / HTTPS</a:t>
              </a:r>
            </a:p>
          </p:txBody>
        </p:sp>
        <p:sp>
          <p:nvSpPr>
            <p:cNvPr id="12" name="Rectangle: Rounded Corners 11">
              <a:extLst>
                <a:ext uri="{FF2B5EF4-FFF2-40B4-BE49-F238E27FC236}">
                  <a16:creationId xmlns:a16="http://schemas.microsoft.com/office/drawing/2014/main" id="{A6B40E0C-0814-48F0-AA09-347765F7281F}"/>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Candara" panose="020E0502030303020204" pitchFamily="34" charset="0"/>
                </a:rPr>
                <a:t>Web service</a:t>
              </a:r>
            </a:p>
          </p:txBody>
        </p:sp>
        <p:sp>
          <p:nvSpPr>
            <p:cNvPr id="13" name="Rectangle: Rounded Corners 12">
              <a:extLst>
                <a:ext uri="{FF2B5EF4-FFF2-40B4-BE49-F238E27FC236}">
                  <a16:creationId xmlns:a16="http://schemas.microsoft.com/office/drawing/2014/main" id="{EC4F449C-932C-4223-8B54-F6410AB7FF4D}"/>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latin typeface="Candara" panose="020E0502030303020204" pitchFamily="34" charset="0"/>
                </a:rPr>
                <a:t>Run time libraries</a:t>
              </a:r>
            </a:p>
          </p:txBody>
        </p:sp>
        <p:sp>
          <p:nvSpPr>
            <p:cNvPr id="14" name="Rectangle: Rounded Corners 13">
              <a:extLst>
                <a:ext uri="{FF2B5EF4-FFF2-40B4-BE49-F238E27FC236}">
                  <a16:creationId xmlns:a16="http://schemas.microsoft.com/office/drawing/2014/main" id="{39FF2D45-D2E2-4AE1-B807-748D5947DB63}"/>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Candara" panose="020E0502030303020204" pitchFamily="34" charset="0"/>
                </a:rPr>
                <a:t>Application </a:t>
              </a:r>
              <a:br>
                <a:rPr lang="en-US" sz="2400" dirty="0">
                  <a:solidFill>
                    <a:schemeClr val="tx1">
                      <a:lumMod val="85000"/>
                      <a:lumOff val="15000"/>
                    </a:schemeClr>
                  </a:solidFill>
                  <a:latin typeface="Candara" panose="020E0502030303020204" pitchFamily="34" charset="0"/>
                </a:rPr>
              </a:br>
              <a:r>
                <a:rPr lang="en-US" sz="2400" dirty="0">
                  <a:solidFill>
                    <a:schemeClr val="tx1">
                      <a:lumMod val="85000"/>
                      <a:lumOff val="15000"/>
                    </a:schemeClr>
                  </a:solidFill>
                  <a:latin typeface="Candara" panose="020E0502030303020204" pitchFamily="34" charset="0"/>
                </a:rPr>
                <a:t>software</a:t>
              </a:r>
            </a:p>
          </p:txBody>
        </p:sp>
        <p:sp>
          <p:nvSpPr>
            <p:cNvPr id="16" name="Rectangle: Rounded Corners 15">
              <a:extLst>
                <a:ext uri="{FF2B5EF4-FFF2-40B4-BE49-F238E27FC236}">
                  <a16:creationId xmlns:a16="http://schemas.microsoft.com/office/drawing/2014/main" id="{C7394812-1085-4AE1-ADF7-410DCA08E5AB}"/>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Candara" panose="020E0502030303020204" pitchFamily="34" charset="0"/>
                </a:rPr>
                <a:t>Service components</a:t>
              </a:r>
            </a:p>
          </p:txBody>
        </p:sp>
      </p:grpSp>
      <p:sp>
        <p:nvSpPr>
          <p:cNvPr id="18" name="Slide Number Placeholder 17"/>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046420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Assembling an application</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normAutofit/>
          </a:bodyPr>
          <a:lstStyle/>
          <a:p>
            <a:r>
              <a:rPr lang="en-US" dirty="0"/>
              <a:t>Each microservice performs a small limited task</a:t>
            </a:r>
          </a:p>
          <a:p>
            <a:pPr lvl="1"/>
            <a:r>
              <a:rPr lang="en-US" dirty="0"/>
              <a:t>Not intended to be standalone applications</a:t>
            </a:r>
          </a:p>
          <a:p>
            <a:r>
              <a:rPr lang="en-US" dirty="0"/>
              <a:t>Surrounded by specialized infrastructure</a:t>
            </a:r>
          </a:p>
          <a:p>
            <a:r>
              <a:rPr lang="en-US" dirty="0"/>
              <a:t>Manage communications</a:t>
            </a:r>
          </a:p>
          <a:p>
            <a:r>
              <a:rPr lang="en-US" dirty="0"/>
              <a:t>Orchestrate services into complex chains of tasks</a:t>
            </a:r>
          </a:p>
          <a:p>
            <a:r>
              <a:rPr lang="en-US" dirty="0"/>
              <a:t>Load balancing</a:t>
            </a:r>
          </a:p>
          <a:p>
            <a:r>
              <a:rPr lang="en-US" dirty="0"/>
              <a:t>API Gateway</a:t>
            </a:r>
          </a:p>
          <a:p>
            <a:r>
              <a:rPr lang="en-US" dirty="0"/>
              <a:t>User Interface layer</a:t>
            </a:r>
          </a:p>
          <a:p>
            <a:r>
              <a:rPr lang="en-US" dirty="0"/>
              <a:t>Externally exposed APIs</a:t>
            </a:r>
          </a:p>
          <a:p>
            <a:r>
              <a:rPr lang="en-US" dirty="0"/>
              <a:t>Multiple instances of any microservice launched as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975741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ctangle: Rounded Corners 10">
            <a:extLst>
              <a:ext uri="{FF2B5EF4-FFF2-40B4-BE49-F238E27FC236}">
                <a16:creationId xmlns:a16="http://schemas.microsoft.com/office/drawing/2014/main" id="{8CB7F16B-B7E8-4755-BADF-C97A4EE600EF}"/>
              </a:ext>
            </a:extLst>
          </p:cNvPr>
          <p:cNvSpPr/>
          <p:nvPr/>
        </p:nvSpPr>
        <p:spPr>
          <a:xfrm>
            <a:off x="143672" y="1487709"/>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ndara" panose="020E0502030303020204" pitchFamily="34" charset="0"/>
            </a:endParaRP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35998" y="700612"/>
            <a:ext cx="1168910" cy="646331"/>
          </a:xfrm>
          <a:prstGeom prst="rect">
            <a:avLst/>
          </a:prstGeom>
          <a:noFill/>
        </p:spPr>
        <p:txBody>
          <a:bodyPr wrap="none" rtlCol="0">
            <a:spAutoFit/>
          </a:bodyPr>
          <a:lstStyle/>
          <a:p>
            <a:pPr algn="ctr"/>
            <a:r>
              <a:rPr lang="en-US" dirty="0">
                <a:latin typeface="Candara" panose="020E0502030303020204" pitchFamily="34" charset="0"/>
              </a:rPr>
              <a:t>User </a:t>
            </a:r>
            <a:br>
              <a:rPr lang="en-US" dirty="0">
                <a:latin typeface="Candara" panose="020E0502030303020204" pitchFamily="34" charset="0"/>
              </a:rPr>
            </a:br>
            <a:r>
              <a:rPr lang="en-US" dirty="0">
                <a:latin typeface="Candara" panose="020E0502030303020204" pitchFamily="34" charset="0"/>
              </a:rPr>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18036" y="368625"/>
            <a:ext cx="2108269" cy="646331"/>
          </a:xfrm>
          <a:prstGeom prst="rect">
            <a:avLst/>
          </a:prstGeom>
          <a:noFill/>
        </p:spPr>
        <p:txBody>
          <a:bodyPr wrap="none" rtlCol="0">
            <a:spAutoFit/>
          </a:bodyPr>
          <a:lstStyle/>
          <a:p>
            <a:pPr algn="ctr"/>
            <a:r>
              <a:rPr lang="en-US" dirty="0">
                <a:latin typeface="Candara" panose="020E0502030303020204" pitchFamily="34" charset="0"/>
              </a:rPr>
              <a:t>Scripts/</a:t>
            </a:r>
            <a:br>
              <a:rPr lang="en-US" dirty="0">
                <a:latin typeface="Candara" panose="020E0502030303020204" pitchFamily="34" charset="0"/>
              </a:rPr>
            </a:br>
            <a:r>
              <a:rPr lang="en-US" dirty="0">
                <a:latin typeface="Candara" panose="020E0502030303020204" pitchFamily="34" charset="0"/>
              </a:rPr>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49513" y="1092478"/>
            <a:ext cx="1399742" cy="338554"/>
          </a:xfrm>
          <a:prstGeom prst="rect">
            <a:avLst/>
          </a:prstGeom>
          <a:noFill/>
        </p:spPr>
        <p:txBody>
          <a:bodyPr wrap="none" rtlCol="0">
            <a:spAutoFit/>
          </a:bodyPr>
          <a:lstStyle/>
          <a:p>
            <a:pPr algn="ctr"/>
            <a:r>
              <a:rPr lang="en-US" sz="1600" dirty="0">
                <a:latin typeface="Candara" panose="020E0502030303020204" pitchFamily="34" charset="0"/>
              </a:rPr>
              <a:t>API endpoints</a:t>
            </a:r>
          </a:p>
        </p:txBody>
      </p: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a:off x="9023049" y="2115226"/>
            <a:ext cx="726335" cy="87499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5062604" cy="523220"/>
          </a:xfrm>
          <a:prstGeom prst="rect">
            <a:avLst/>
          </a:prstGeom>
          <a:noFill/>
        </p:spPr>
        <p:txBody>
          <a:bodyPr wrap="none" rtlCol="0">
            <a:spAutoFit/>
          </a:bodyPr>
          <a:lstStyle/>
          <a:p>
            <a:r>
              <a:rPr lang="en-US" sz="2800" dirty="0">
                <a:latin typeface="Candara" panose="020E0502030303020204" pitchFamily="34" charset="0"/>
              </a:rPr>
              <a:t>Microservices-based Application</a:t>
            </a:r>
          </a:p>
        </p:txBody>
      </p:sp>
      <p:sp>
        <p:nvSpPr>
          <p:cNvPr id="61" name="Rectangle 60">
            <a:extLst>
              <a:ext uri="{FF2B5EF4-FFF2-40B4-BE49-F238E27FC236}">
                <a16:creationId xmlns:a16="http://schemas.microsoft.com/office/drawing/2014/main" id="{10560E69-6CCD-4574-8646-59CD3055DBA3}"/>
              </a:ext>
            </a:extLst>
          </p:cNvPr>
          <p:cNvSpPr/>
          <p:nvPr/>
        </p:nvSpPr>
        <p:spPr>
          <a:xfrm>
            <a:off x="549214" y="5897880"/>
            <a:ext cx="9573194" cy="607942"/>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ndara" panose="020E0502030303020204" pitchFamily="34" charset="0"/>
              </a:rPr>
              <a:t>Persistence / System</a:t>
            </a:r>
            <a:br>
              <a:rPr lang="en-US" dirty="0">
                <a:latin typeface="Candara" panose="020E0502030303020204" pitchFamily="34" charset="0"/>
              </a:rPr>
            </a:br>
            <a:r>
              <a:rPr lang="en-US" dirty="0">
                <a:latin typeface="Candara" panose="020E0502030303020204" pitchFamily="34" charset="0"/>
              </a:rPr>
              <a:t> Layer</a:t>
            </a:r>
          </a:p>
        </p:txBody>
      </p:sp>
      <p:pic>
        <p:nvPicPr>
          <p:cNvPr id="62" name="Picture 61">
            <a:extLst>
              <a:ext uri="{FF2B5EF4-FFF2-40B4-BE49-F238E27FC236}">
                <a16:creationId xmlns:a16="http://schemas.microsoft.com/office/drawing/2014/main" id="{3FA63F41-2F5D-4B57-B7D4-6E296C999DB8}"/>
              </a:ext>
            </a:extLst>
          </p:cNvPr>
          <p:cNvPicPr>
            <a:picLocks noChangeAspect="1"/>
          </p:cNvPicPr>
          <p:nvPr/>
        </p:nvPicPr>
        <p:blipFill>
          <a:blip r:embed="rId4"/>
          <a:stretch>
            <a:fillRect/>
          </a:stretch>
        </p:blipFill>
        <p:spPr>
          <a:xfrm>
            <a:off x="728929" y="5927588"/>
            <a:ext cx="1355904" cy="551554"/>
          </a:xfrm>
          <a:prstGeom prst="rect">
            <a:avLst/>
          </a:prstGeom>
        </p:spPr>
      </p:pic>
      <p:pic>
        <p:nvPicPr>
          <p:cNvPr id="63" name="Picture 62">
            <a:extLst>
              <a:ext uri="{FF2B5EF4-FFF2-40B4-BE49-F238E27FC236}">
                <a16:creationId xmlns:a16="http://schemas.microsoft.com/office/drawing/2014/main" id="{21E4C2BC-1911-4131-A9AA-50E2EE19F9FA}"/>
              </a:ext>
            </a:extLst>
          </p:cNvPr>
          <p:cNvPicPr>
            <a:picLocks noChangeAspect="1"/>
          </p:cNvPicPr>
          <p:nvPr/>
        </p:nvPicPr>
        <p:blipFill>
          <a:blip r:embed="rId4"/>
          <a:stretch>
            <a:fillRect/>
          </a:stretch>
        </p:blipFill>
        <p:spPr>
          <a:xfrm>
            <a:off x="2264548" y="5954268"/>
            <a:ext cx="1355904" cy="551554"/>
          </a:xfrm>
          <a:prstGeom prst="rect">
            <a:avLst/>
          </a:prstGeom>
        </p:spPr>
      </p:pic>
      <p:pic>
        <p:nvPicPr>
          <p:cNvPr id="65" name="Picture 64">
            <a:extLst>
              <a:ext uri="{FF2B5EF4-FFF2-40B4-BE49-F238E27FC236}">
                <a16:creationId xmlns:a16="http://schemas.microsoft.com/office/drawing/2014/main" id="{07FDCFA8-47E3-4759-B4B5-EB99E114B022}"/>
              </a:ext>
            </a:extLst>
          </p:cNvPr>
          <p:cNvPicPr>
            <a:picLocks noChangeAspect="1"/>
          </p:cNvPicPr>
          <p:nvPr/>
        </p:nvPicPr>
        <p:blipFill>
          <a:blip r:embed="rId4"/>
          <a:stretch>
            <a:fillRect/>
          </a:stretch>
        </p:blipFill>
        <p:spPr>
          <a:xfrm>
            <a:off x="6411767" y="5954268"/>
            <a:ext cx="1355904" cy="551554"/>
          </a:xfrm>
          <a:prstGeom prst="rect">
            <a:avLst/>
          </a:prstGeom>
        </p:spPr>
      </p:pic>
      <p:pic>
        <p:nvPicPr>
          <p:cNvPr id="66" name="Picture 65">
            <a:extLst>
              <a:ext uri="{FF2B5EF4-FFF2-40B4-BE49-F238E27FC236}">
                <a16:creationId xmlns:a16="http://schemas.microsoft.com/office/drawing/2014/main" id="{94A4121A-1FF4-4EA9-9E68-C4EA28CBC797}"/>
              </a:ext>
            </a:extLst>
          </p:cNvPr>
          <p:cNvPicPr>
            <a:picLocks noChangeAspect="1"/>
          </p:cNvPicPr>
          <p:nvPr/>
        </p:nvPicPr>
        <p:blipFill>
          <a:blip r:embed="rId4"/>
          <a:stretch>
            <a:fillRect/>
          </a:stretch>
        </p:blipFill>
        <p:spPr>
          <a:xfrm>
            <a:off x="8098237" y="5954268"/>
            <a:ext cx="1355904" cy="551554"/>
          </a:xfrm>
          <a:prstGeom prst="rect">
            <a:avLst/>
          </a:prstGeom>
        </p:spPr>
      </p:pic>
      <p:sp>
        <p:nvSpPr>
          <p:cNvPr id="68" name="Rectangle: Rounded Corners 67">
            <a:extLst>
              <a:ext uri="{FF2B5EF4-FFF2-40B4-BE49-F238E27FC236}">
                <a16:creationId xmlns:a16="http://schemas.microsoft.com/office/drawing/2014/main" id="{2FA16245-C6BE-4A58-A916-FC115BE45EEB}"/>
              </a:ext>
            </a:extLst>
          </p:cNvPr>
          <p:cNvSpPr/>
          <p:nvPr/>
        </p:nvSpPr>
        <p:spPr>
          <a:xfrm>
            <a:off x="906884" y="1565036"/>
            <a:ext cx="6756404" cy="5593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Presentation Layer / UI Toolkit </a:t>
            </a:r>
          </a:p>
        </p:txBody>
      </p:sp>
      <p:sp>
        <p:nvSpPr>
          <p:cNvPr id="69" name="Rectangle 68">
            <a:extLst>
              <a:ext uri="{FF2B5EF4-FFF2-40B4-BE49-F238E27FC236}">
                <a16:creationId xmlns:a16="http://schemas.microsoft.com/office/drawing/2014/main" id="{7DBFFF25-9B9B-445B-848A-27DD2C482C55}"/>
              </a:ext>
            </a:extLst>
          </p:cNvPr>
          <p:cNvSpPr/>
          <p:nvPr/>
        </p:nvSpPr>
        <p:spPr>
          <a:xfrm>
            <a:off x="1880252" y="2222640"/>
            <a:ext cx="5679329" cy="649224"/>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ndara" panose="020E0502030303020204" pitchFamily="34" charset="0"/>
              </a:rPr>
              <a:t>API Gateway</a:t>
            </a:r>
          </a:p>
        </p:txBody>
      </p:sp>
      <p:grpSp>
        <p:nvGrpSpPr>
          <p:cNvPr id="70" name="Group 69">
            <a:extLst>
              <a:ext uri="{FF2B5EF4-FFF2-40B4-BE49-F238E27FC236}">
                <a16:creationId xmlns:a16="http://schemas.microsoft.com/office/drawing/2014/main" id="{58ECB4EC-E6BB-42F9-9DB8-25F258487133}"/>
              </a:ext>
            </a:extLst>
          </p:cNvPr>
          <p:cNvGrpSpPr/>
          <p:nvPr/>
        </p:nvGrpSpPr>
        <p:grpSpPr>
          <a:xfrm>
            <a:off x="459941" y="3817228"/>
            <a:ext cx="693769" cy="1874697"/>
            <a:chOff x="2980944" y="2486780"/>
            <a:chExt cx="1674725" cy="4142232"/>
          </a:xfrm>
        </p:grpSpPr>
        <p:sp>
          <p:nvSpPr>
            <p:cNvPr id="71" name="Rectangle: Rounded Corners 70">
              <a:extLst>
                <a:ext uri="{FF2B5EF4-FFF2-40B4-BE49-F238E27FC236}">
                  <a16:creationId xmlns:a16="http://schemas.microsoft.com/office/drawing/2014/main" id="{FCC4153D-552A-4B88-8F9E-654F4F41723B}"/>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72" name="Rectangle 71">
              <a:extLst>
                <a:ext uri="{FF2B5EF4-FFF2-40B4-BE49-F238E27FC236}">
                  <a16:creationId xmlns:a16="http://schemas.microsoft.com/office/drawing/2014/main" id="{BA192DE2-83AC-4A51-8949-6A312E41E1E1}"/>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73" name="Flowchart: Magnetic Disk 72">
              <a:extLst>
                <a:ext uri="{FF2B5EF4-FFF2-40B4-BE49-F238E27FC236}">
                  <a16:creationId xmlns:a16="http://schemas.microsoft.com/office/drawing/2014/main" id="{6DAED553-997F-4246-9A33-4697A3524C1C}"/>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74" name="Arrow: Up-Down 73">
              <a:extLst>
                <a:ext uri="{FF2B5EF4-FFF2-40B4-BE49-F238E27FC236}">
                  <a16:creationId xmlns:a16="http://schemas.microsoft.com/office/drawing/2014/main" id="{3FAB9809-0A22-4A1A-9E0B-A6BC5D37841D}"/>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75" name="Rectangle: Rounded Corners 74">
              <a:extLst>
                <a:ext uri="{FF2B5EF4-FFF2-40B4-BE49-F238E27FC236}">
                  <a16:creationId xmlns:a16="http://schemas.microsoft.com/office/drawing/2014/main" id="{3DC202BD-C0AD-4638-831E-2197B82A298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76" name="Rectangle: Rounded Corners 75">
              <a:extLst>
                <a:ext uri="{FF2B5EF4-FFF2-40B4-BE49-F238E27FC236}">
                  <a16:creationId xmlns:a16="http://schemas.microsoft.com/office/drawing/2014/main" id="{BE0523F0-5F56-4B64-974C-3650504A333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77" name="Rectangle: Rounded Corners 76">
              <a:extLst>
                <a:ext uri="{FF2B5EF4-FFF2-40B4-BE49-F238E27FC236}">
                  <a16:creationId xmlns:a16="http://schemas.microsoft.com/office/drawing/2014/main" id="{2461EA41-5DCC-4F64-8FCC-EB9802AF229A}"/>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78" name="Rectangle: Rounded Corners 77">
              <a:extLst>
                <a:ext uri="{FF2B5EF4-FFF2-40B4-BE49-F238E27FC236}">
                  <a16:creationId xmlns:a16="http://schemas.microsoft.com/office/drawing/2014/main" id="{940168C5-B0C0-4CF6-BEDF-7110B0ADD5FE}"/>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79" name="Group 78">
            <a:extLst>
              <a:ext uri="{FF2B5EF4-FFF2-40B4-BE49-F238E27FC236}">
                <a16:creationId xmlns:a16="http://schemas.microsoft.com/office/drawing/2014/main" id="{6C082DC8-A54A-47D3-9CE0-9B413F2D843F}"/>
              </a:ext>
            </a:extLst>
          </p:cNvPr>
          <p:cNvGrpSpPr/>
          <p:nvPr/>
        </p:nvGrpSpPr>
        <p:grpSpPr>
          <a:xfrm>
            <a:off x="1494060" y="3382452"/>
            <a:ext cx="693769" cy="1874697"/>
            <a:chOff x="2980944" y="2486780"/>
            <a:chExt cx="1674725" cy="4142232"/>
          </a:xfrm>
        </p:grpSpPr>
        <p:sp>
          <p:nvSpPr>
            <p:cNvPr id="80" name="Rectangle: Rounded Corners 79">
              <a:extLst>
                <a:ext uri="{FF2B5EF4-FFF2-40B4-BE49-F238E27FC236}">
                  <a16:creationId xmlns:a16="http://schemas.microsoft.com/office/drawing/2014/main" id="{C5C32F68-81FF-4656-A71C-33AA03D37048}"/>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81" name="Rectangle 80">
              <a:extLst>
                <a:ext uri="{FF2B5EF4-FFF2-40B4-BE49-F238E27FC236}">
                  <a16:creationId xmlns:a16="http://schemas.microsoft.com/office/drawing/2014/main" id="{4D99018F-17C9-4313-9EA6-3A4623FB2DE3}"/>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82" name="Flowchart: Magnetic Disk 81">
              <a:extLst>
                <a:ext uri="{FF2B5EF4-FFF2-40B4-BE49-F238E27FC236}">
                  <a16:creationId xmlns:a16="http://schemas.microsoft.com/office/drawing/2014/main" id="{0B4B9607-C9C3-4C1D-8BE5-621C97B21D24}"/>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83" name="Arrow: Up-Down 82">
              <a:extLst>
                <a:ext uri="{FF2B5EF4-FFF2-40B4-BE49-F238E27FC236}">
                  <a16:creationId xmlns:a16="http://schemas.microsoft.com/office/drawing/2014/main" id="{4F197E61-7B17-4FFB-A4D0-9A270191B882}"/>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84" name="Rectangle: Rounded Corners 83">
              <a:extLst>
                <a:ext uri="{FF2B5EF4-FFF2-40B4-BE49-F238E27FC236}">
                  <a16:creationId xmlns:a16="http://schemas.microsoft.com/office/drawing/2014/main" id="{F5F3C281-B13B-4500-B7B3-0B769AB15A43}"/>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85" name="Rectangle: Rounded Corners 84">
              <a:extLst>
                <a:ext uri="{FF2B5EF4-FFF2-40B4-BE49-F238E27FC236}">
                  <a16:creationId xmlns:a16="http://schemas.microsoft.com/office/drawing/2014/main" id="{F01AAD49-A0CA-4C45-A12B-52138983B83B}"/>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86" name="Rectangle: Rounded Corners 85">
              <a:extLst>
                <a:ext uri="{FF2B5EF4-FFF2-40B4-BE49-F238E27FC236}">
                  <a16:creationId xmlns:a16="http://schemas.microsoft.com/office/drawing/2014/main" id="{69C32841-36A7-4452-9CBD-23A6C6CA5AC0}"/>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87" name="Rectangle: Rounded Corners 86">
              <a:extLst>
                <a:ext uri="{FF2B5EF4-FFF2-40B4-BE49-F238E27FC236}">
                  <a16:creationId xmlns:a16="http://schemas.microsoft.com/office/drawing/2014/main" id="{82B52418-04E5-42E3-AA3A-EC0A08274C39}"/>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88" name="Group 87">
            <a:extLst>
              <a:ext uri="{FF2B5EF4-FFF2-40B4-BE49-F238E27FC236}">
                <a16:creationId xmlns:a16="http://schemas.microsoft.com/office/drawing/2014/main" id="{A6B64B18-907D-4A24-AEF7-2E803B8C4400}"/>
              </a:ext>
            </a:extLst>
          </p:cNvPr>
          <p:cNvGrpSpPr/>
          <p:nvPr/>
        </p:nvGrpSpPr>
        <p:grpSpPr>
          <a:xfrm>
            <a:off x="2498432" y="3828462"/>
            <a:ext cx="693769" cy="1874697"/>
            <a:chOff x="2980944" y="2486780"/>
            <a:chExt cx="1674725" cy="4142232"/>
          </a:xfrm>
        </p:grpSpPr>
        <p:sp>
          <p:nvSpPr>
            <p:cNvPr id="89" name="Rectangle: Rounded Corners 88">
              <a:extLst>
                <a:ext uri="{FF2B5EF4-FFF2-40B4-BE49-F238E27FC236}">
                  <a16:creationId xmlns:a16="http://schemas.microsoft.com/office/drawing/2014/main" id="{B40B7EA9-51AA-4BC2-8609-01B005F012BA}"/>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90" name="Rectangle 89">
              <a:extLst>
                <a:ext uri="{FF2B5EF4-FFF2-40B4-BE49-F238E27FC236}">
                  <a16:creationId xmlns:a16="http://schemas.microsoft.com/office/drawing/2014/main" id="{8F0EF0D1-3A4A-445B-86AD-97B5B3584650}"/>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91" name="Flowchart: Magnetic Disk 90">
              <a:extLst>
                <a:ext uri="{FF2B5EF4-FFF2-40B4-BE49-F238E27FC236}">
                  <a16:creationId xmlns:a16="http://schemas.microsoft.com/office/drawing/2014/main" id="{9AFDE42E-A264-416E-A24A-79E90E6497E9}"/>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92" name="Arrow: Up-Down 91">
              <a:extLst>
                <a:ext uri="{FF2B5EF4-FFF2-40B4-BE49-F238E27FC236}">
                  <a16:creationId xmlns:a16="http://schemas.microsoft.com/office/drawing/2014/main" id="{B848AEBC-3AE7-4CB5-9547-165ACE5A3054}"/>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93" name="Rectangle: Rounded Corners 92">
              <a:extLst>
                <a:ext uri="{FF2B5EF4-FFF2-40B4-BE49-F238E27FC236}">
                  <a16:creationId xmlns:a16="http://schemas.microsoft.com/office/drawing/2014/main" id="{B26FEFC6-2D27-47CE-A44B-118E69165063}"/>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94" name="Rectangle: Rounded Corners 93">
              <a:extLst>
                <a:ext uri="{FF2B5EF4-FFF2-40B4-BE49-F238E27FC236}">
                  <a16:creationId xmlns:a16="http://schemas.microsoft.com/office/drawing/2014/main" id="{A6BCA929-A975-444E-BC43-0684DF23A98A}"/>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95" name="Rectangle: Rounded Corners 94">
              <a:extLst>
                <a:ext uri="{FF2B5EF4-FFF2-40B4-BE49-F238E27FC236}">
                  <a16:creationId xmlns:a16="http://schemas.microsoft.com/office/drawing/2014/main" id="{42CBBE08-A87E-47ED-A021-DCACA29E882F}"/>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96" name="Rectangle: Rounded Corners 95">
              <a:extLst>
                <a:ext uri="{FF2B5EF4-FFF2-40B4-BE49-F238E27FC236}">
                  <a16:creationId xmlns:a16="http://schemas.microsoft.com/office/drawing/2014/main" id="{B56B4311-ADFA-4305-9EF0-CFD0C7CE7996}"/>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97" name="Group 96">
            <a:extLst>
              <a:ext uri="{FF2B5EF4-FFF2-40B4-BE49-F238E27FC236}">
                <a16:creationId xmlns:a16="http://schemas.microsoft.com/office/drawing/2014/main" id="{A6EC5C9B-06BA-4AEF-8EB4-6DC1A3076C4C}"/>
              </a:ext>
            </a:extLst>
          </p:cNvPr>
          <p:cNvGrpSpPr/>
          <p:nvPr/>
        </p:nvGrpSpPr>
        <p:grpSpPr>
          <a:xfrm>
            <a:off x="3651918" y="3432589"/>
            <a:ext cx="693769" cy="1874697"/>
            <a:chOff x="2980944" y="2486780"/>
            <a:chExt cx="1674725" cy="4142232"/>
          </a:xfrm>
        </p:grpSpPr>
        <p:sp>
          <p:nvSpPr>
            <p:cNvPr id="98" name="Rectangle: Rounded Corners 97">
              <a:extLst>
                <a:ext uri="{FF2B5EF4-FFF2-40B4-BE49-F238E27FC236}">
                  <a16:creationId xmlns:a16="http://schemas.microsoft.com/office/drawing/2014/main" id="{2AC803E5-F3DD-4888-B40C-7C05B8E8E1D1}"/>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99" name="Rectangle 98">
              <a:extLst>
                <a:ext uri="{FF2B5EF4-FFF2-40B4-BE49-F238E27FC236}">
                  <a16:creationId xmlns:a16="http://schemas.microsoft.com/office/drawing/2014/main" id="{49DBAF5C-9D2F-4B35-9569-B9FDB84205C6}"/>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00" name="Flowchart: Magnetic Disk 99">
              <a:extLst>
                <a:ext uri="{FF2B5EF4-FFF2-40B4-BE49-F238E27FC236}">
                  <a16:creationId xmlns:a16="http://schemas.microsoft.com/office/drawing/2014/main" id="{9497A9A2-2880-466B-A463-BCBEDA09E6DC}"/>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01" name="Arrow: Up-Down 100">
              <a:extLst>
                <a:ext uri="{FF2B5EF4-FFF2-40B4-BE49-F238E27FC236}">
                  <a16:creationId xmlns:a16="http://schemas.microsoft.com/office/drawing/2014/main" id="{DAE810A4-2475-4CF1-B56A-0461078B0622}"/>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02" name="Rectangle: Rounded Corners 101">
              <a:extLst>
                <a:ext uri="{FF2B5EF4-FFF2-40B4-BE49-F238E27FC236}">
                  <a16:creationId xmlns:a16="http://schemas.microsoft.com/office/drawing/2014/main" id="{2AB185A6-78B2-4E0B-8D86-B1C66A698E2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03" name="Rectangle: Rounded Corners 102">
              <a:extLst>
                <a:ext uri="{FF2B5EF4-FFF2-40B4-BE49-F238E27FC236}">
                  <a16:creationId xmlns:a16="http://schemas.microsoft.com/office/drawing/2014/main" id="{8904FAF1-F9CC-43AF-8028-E15A5374885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04" name="Rectangle: Rounded Corners 103">
              <a:extLst>
                <a:ext uri="{FF2B5EF4-FFF2-40B4-BE49-F238E27FC236}">
                  <a16:creationId xmlns:a16="http://schemas.microsoft.com/office/drawing/2014/main" id="{8E5DBC05-1285-467A-9566-AA3599B181B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05" name="Rectangle: Rounded Corners 104">
              <a:extLst>
                <a:ext uri="{FF2B5EF4-FFF2-40B4-BE49-F238E27FC236}">
                  <a16:creationId xmlns:a16="http://schemas.microsoft.com/office/drawing/2014/main" id="{3058E67A-C0C3-4662-A61E-6E3DB0BDEA2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06" name="Group 105">
            <a:extLst>
              <a:ext uri="{FF2B5EF4-FFF2-40B4-BE49-F238E27FC236}">
                <a16:creationId xmlns:a16="http://schemas.microsoft.com/office/drawing/2014/main" id="{BC3CD973-D319-4FBE-A208-06B89ED88234}"/>
              </a:ext>
            </a:extLst>
          </p:cNvPr>
          <p:cNvGrpSpPr/>
          <p:nvPr/>
        </p:nvGrpSpPr>
        <p:grpSpPr>
          <a:xfrm>
            <a:off x="4636226" y="3920205"/>
            <a:ext cx="693769" cy="1874697"/>
            <a:chOff x="2980944" y="2486780"/>
            <a:chExt cx="1674725" cy="4142232"/>
          </a:xfrm>
        </p:grpSpPr>
        <p:sp>
          <p:nvSpPr>
            <p:cNvPr id="107" name="Rectangle: Rounded Corners 106">
              <a:extLst>
                <a:ext uri="{FF2B5EF4-FFF2-40B4-BE49-F238E27FC236}">
                  <a16:creationId xmlns:a16="http://schemas.microsoft.com/office/drawing/2014/main" id="{F2EA5C6E-2722-4BBF-85ED-86308466E976}"/>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08" name="Rectangle 107">
              <a:extLst>
                <a:ext uri="{FF2B5EF4-FFF2-40B4-BE49-F238E27FC236}">
                  <a16:creationId xmlns:a16="http://schemas.microsoft.com/office/drawing/2014/main" id="{74D4BE15-2834-4C28-851D-916C46B6A055}"/>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09" name="Flowchart: Magnetic Disk 108">
              <a:extLst>
                <a:ext uri="{FF2B5EF4-FFF2-40B4-BE49-F238E27FC236}">
                  <a16:creationId xmlns:a16="http://schemas.microsoft.com/office/drawing/2014/main" id="{BCAD8BE8-54A1-46FB-8A84-F851F8BCDF75}"/>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10" name="Arrow: Up-Down 109">
              <a:extLst>
                <a:ext uri="{FF2B5EF4-FFF2-40B4-BE49-F238E27FC236}">
                  <a16:creationId xmlns:a16="http://schemas.microsoft.com/office/drawing/2014/main" id="{3EF0AC00-2120-4FE2-9F59-CDF1D70C377A}"/>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11" name="Rectangle: Rounded Corners 110">
              <a:extLst>
                <a:ext uri="{FF2B5EF4-FFF2-40B4-BE49-F238E27FC236}">
                  <a16:creationId xmlns:a16="http://schemas.microsoft.com/office/drawing/2014/main" id="{98EB454C-CF9D-43CE-B867-9CBB624AA5F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12" name="Rectangle: Rounded Corners 111">
              <a:extLst>
                <a:ext uri="{FF2B5EF4-FFF2-40B4-BE49-F238E27FC236}">
                  <a16:creationId xmlns:a16="http://schemas.microsoft.com/office/drawing/2014/main" id="{6F943CCD-A807-468B-8397-0D89700444AD}"/>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13" name="Rectangle: Rounded Corners 112">
              <a:extLst>
                <a:ext uri="{FF2B5EF4-FFF2-40B4-BE49-F238E27FC236}">
                  <a16:creationId xmlns:a16="http://schemas.microsoft.com/office/drawing/2014/main" id="{7BFCEEEC-FA58-4ABB-ACA2-EE1399FF92A1}"/>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14" name="Rectangle: Rounded Corners 113">
              <a:extLst>
                <a:ext uri="{FF2B5EF4-FFF2-40B4-BE49-F238E27FC236}">
                  <a16:creationId xmlns:a16="http://schemas.microsoft.com/office/drawing/2014/main" id="{1C25BB42-7280-4E3A-B842-A8EF61CB686D}"/>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15" name="Group 114">
            <a:extLst>
              <a:ext uri="{FF2B5EF4-FFF2-40B4-BE49-F238E27FC236}">
                <a16:creationId xmlns:a16="http://schemas.microsoft.com/office/drawing/2014/main" id="{EBC46F02-D0A2-4E82-B3FC-0F57D69121D0}"/>
              </a:ext>
            </a:extLst>
          </p:cNvPr>
          <p:cNvGrpSpPr/>
          <p:nvPr/>
        </p:nvGrpSpPr>
        <p:grpSpPr>
          <a:xfrm>
            <a:off x="5606836" y="3382451"/>
            <a:ext cx="693769" cy="1874697"/>
            <a:chOff x="2980944" y="2486780"/>
            <a:chExt cx="1674725" cy="4142232"/>
          </a:xfrm>
        </p:grpSpPr>
        <p:sp>
          <p:nvSpPr>
            <p:cNvPr id="116" name="Rectangle: Rounded Corners 115">
              <a:extLst>
                <a:ext uri="{FF2B5EF4-FFF2-40B4-BE49-F238E27FC236}">
                  <a16:creationId xmlns:a16="http://schemas.microsoft.com/office/drawing/2014/main" id="{0D64DC7E-4636-4E17-9B95-4644404CDAFD}"/>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17" name="Rectangle 116">
              <a:extLst>
                <a:ext uri="{FF2B5EF4-FFF2-40B4-BE49-F238E27FC236}">
                  <a16:creationId xmlns:a16="http://schemas.microsoft.com/office/drawing/2014/main" id="{77B6E39A-E508-4850-B973-52C157903EF9}"/>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18" name="Flowchart: Magnetic Disk 117">
              <a:extLst>
                <a:ext uri="{FF2B5EF4-FFF2-40B4-BE49-F238E27FC236}">
                  <a16:creationId xmlns:a16="http://schemas.microsoft.com/office/drawing/2014/main" id="{01AD6BC7-0BCC-45BA-907A-159844958F69}"/>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19" name="Arrow: Up-Down 118">
              <a:extLst>
                <a:ext uri="{FF2B5EF4-FFF2-40B4-BE49-F238E27FC236}">
                  <a16:creationId xmlns:a16="http://schemas.microsoft.com/office/drawing/2014/main" id="{F3FFF7DB-E61B-4DFB-B52B-AA6B945896B0}"/>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20" name="Rectangle: Rounded Corners 119">
              <a:extLst>
                <a:ext uri="{FF2B5EF4-FFF2-40B4-BE49-F238E27FC236}">
                  <a16:creationId xmlns:a16="http://schemas.microsoft.com/office/drawing/2014/main" id="{6F294B00-0433-47F7-85DA-1FC26FF6BBED}"/>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21" name="Rectangle: Rounded Corners 120">
              <a:extLst>
                <a:ext uri="{FF2B5EF4-FFF2-40B4-BE49-F238E27FC236}">
                  <a16:creationId xmlns:a16="http://schemas.microsoft.com/office/drawing/2014/main" id="{72BCB78A-A871-4113-9A27-4DE66968983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22" name="Rectangle: Rounded Corners 121">
              <a:extLst>
                <a:ext uri="{FF2B5EF4-FFF2-40B4-BE49-F238E27FC236}">
                  <a16:creationId xmlns:a16="http://schemas.microsoft.com/office/drawing/2014/main" id="{1567683A-F8E8-455C-B06C-5A6DFCCFE9F3}"/>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23" name="Rectangle: Rounded Corners 122">
              <a:extLst>
                <a:ext uri="{FF2B5EF4-FFF2-40B4-BE49-F238E27FC236}">
                  <a16:creationId xmlns:a16="http://schemas.microsoft.com/office/drawing/2014/main" id="{24A5A878-7224-44A3-8523-69323C08D4CC}"/>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24" name="Group 123">
            <a:extLst>
              <a:ext uri="{FF2B5EF4-FFF2-40B4-BE49-F238E27FC236}">
                <a16:creationId xmlns:a16="http://schemas.microsoft.com/office/drawing/2014/main" id="{8EBAF3DD-AF2C-4271-A4BC-081004BC397A}"/>
              </a:ext>
            </a:extLst>
          </p:cNvPr>
          <p:cNvGrpSpPr/>
          <p:nvPr/>
        </p:nvGrpSpPr>
        <p:grpSpPr>
          <a:xfrm>
            <a:off x="6536866" y="3872238"/>
            <a:ext cx="693769" cy="1874697"/>
            <a:chOff x="2980944" y="2486780"/>
            <a:chExt cx="1674725" cy="4142232"/>
          </a:xfrm>
        </p:grpSpPr>
        <p:sp>
          <p:nvSpPr>
            <p:cNvPr id="125" name="Rectangle: Rounded Corners 124">
              <a:extLst>
                <a:ext uri="{FF2B5EF4-FFF2-40B4-BE49-F238E27FC236}">
                  <a16:creationId xmlns:a16="http://schemas.microsoft.com/office/drawing/2014/main" id="{43CA6DD3-05D2-45B0-BE7E-3508493BBCA6}"/>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26" name="Rectangle 125">
              <a:extLst>
                <a:ext uri="{FF2B5EF4-FFF2-40B4-BE49-F238E27FC236}">
                  <a16:creationId xmlns:a16="http://schemas.microsoft.com/office/drawing/2014/main" id="{E03439BB-2E5E-43FD-B7C2-0E447D98665A}"/>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27" name="Flowchart: Magnetic Disk 126">
              <a:extLst>
                <a:ext uri="{FF2B5EF4-FFF2-40B4-BE49-F238E27FC236}">
                  <a16:creationId xmlns:a16="http://schemas.microsoft.com/office/drawing/2014/main" id="{F187AA12-76AC-4BDB-A964-3BE20E0FF503}"/>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28" name="Arrow: Up-Down 127">
              <a:extLst>
                <a:ext uri="{FF2B5EF4-FFF2-40B4-BE49-F238E27FC236}">
                  <a16:creationId xmlns:a16="http://schemas.microsoft.com/office/drawing/2014/main" id="{3080DEDB-B8B3-4156-A32F-1507DB80EEDE}"/>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29" name="Rectangle: Rounded Corners 128">
              <a:extLst>
                <a:ext uri="{FF2B5EF4-FFF2-40B4-BE49-F238E27FC236}">
                  <a16:creationId xmlns:a16="http://schemas.microsoft.com/office/drawing/2014/main" id="{E445DB9A-B811-4A53-BAEB-B19FB765FCE5}"/>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30" name="Rectangle: Rounded Corners 129">
              <a:extLst>
                <a:ext uri="{FF2B5EF4-FFF2-40B4-BE49-F238E27FC236}">
                  <a16:creationId xmlns:a16="http://schemas.microsoft.com/office/drawing/2014/main" id="{D1A97DBB-155C-4A74-B11F-A389A2CDB7FE}"/>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31" name="Rectangle: Rounded Corners 130">
              <a:extLst>
                <a:ext uri="{FF2B5EF4-FFF2-40B4-BE49-F238E27FC236}">
                  <a16:creationId xmlns:a16="http://schemas.microsoft.com/office/drawing/2014/main" id="{2C6FBAF1-672D-4BE6-904D-AF1479BE631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32" name="Rectangle: Rounded Corners 131">
              <a:extLst>
                <a:ext uri="{FF2B5EF4-FFF2-40B4-BE49-F238E27FC236}">
                  <a16:creationId xmlns:a16="http://schemas.microsoft.com/office/drawing/2014/main" id="{8924D86C-99C1-4E11-BF83-7A7300B0A00B}"/>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33" name="Group 132">
            <a:extLst>
              <a:ext uri="{FF2B5EF4-FFF2-40B4-BE49-F238E27FC236}">
                <a16:creationId xmlns:a16="http://schemas.microsoft.com/office/drawing/2014/main" id="{E20603E1-BF7B-489C-8084-4ADE3185A9C0}"/>
              </a:ext>
            </a:extLst>
          </p:cNvPr>
          <p:cNvGrpSpPr/>
          <p:nvPr/>
        </p:nvGrpSpPr>
        <p:grpSpPr>
          <a:xfrm>
            <a:off x="7403308" y="3776356"/>
            <a:ext cx="693769" cy="1874697"/>
            <a:chOff x="2980944" y="2486780"/>
            <a:chExt cx="1674725" cy="4142232"/>
          </a:xfrm>
        </p:grpSpPr>
        <p:sp>
          <p:nvSpPr>
            <p:cNvPr id="134" name="Rectangle: Rounded Corners 133">
              <a:extLst>
                <a:ext uri="{FF2B5EF4-FFF2-40B4-BE49-F238E27FC236}">
                  <a16:creationId xmlns:a16="http://schemas.microsoft.com/office/drawing/2014/main" id="{A9CA8B3B-0BDC-468E-A974-584E01B3450B}"/>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35" name="Rectangle 134">
              <a:extLst>
                <a:ext uri="{FF2B5EF4-FFF2-40B4-BE49-F238E27FC236}">
                  <a16:creationId xmlns:a16="http://schemas.microsoft.com/office/drawing/2014/main" id="{358E2F81-8ECC-4BE2-8946-C2B5F61B92F3}"/>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36" name="Flowchart: Magnetic Disk 135">
              <a:extLst>
                <a:ext uri="{FF2B5EF4-FFF2-40B4-BE49-F238E27FC236}">
                  <a16:creationId xmlns:a16="http://schemas.microsoft.com/office/drawing/2014/main" id="{6B8EA4F6-6608-4134-8336-738F444F5FE8}"/>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37" name="Arrow: Up-Down 136">
              <a:extLst>
                <a:ext uri="{FF2B5EF4-FFF2-40B4-BE49-F238E27FC236}">
                  <a16:creationId xmlns:a16="http://schemas.microsoft.com/office/drawing/2014/main" id="{A11CC25E-D926-4389-B948-43C4E99AB067}"/>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38" name="Rectangle: Rounded Corners 137">
              <a:extLst>
                <a:ext uri="{FF2B5EF4-FFF2-40B4-BE49-F238E27FC236}">
                  <a16:creationId xmlns:a16="http://schemas.microsoft.com/office/drawing/2014/main" id="{23622C8F-B6A0-4C9D-9778-BA9B53C23099}"/>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39" name="Rectangle: Rounded Corners 138">
              <a:extLst>
                <a:ext uri="{FF2B5EF4-FFF2-40B4-BE49-F238E27FC236}">
                  <a16:creationId xmlns:a16="http://schemas.microsoft.com/office/drawing/2014/main" id="{BD2C1128-E2EA-4899-8C4D-93182A57730B}"/>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40" name="Rectangle: Rounded Corners 139">
              <a:extLst>
                <a:ext uri="{FF2B5EF4-FFF2-40B4-BE49-F238E27FC236}">
                  <a16:creationId xmlns:a16="http://schemas.microsoft.com/office/drawing/2014/main" id="{ED05A5B5-F17B-4C6C-8BF4-ADB15C39FFD5}"/>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41" name="Rectangle: Rounded Corners 140">
              <a:extLst>
                <a:ext uri="{FF2B5EF4-FFF2-40B4-BE49-F238E27FC236}">
                  <a16:creationId xmlns:a16="http://schemas.microsoft.com/office/drawing/2014/main" id="{77445E8F-3308-458E-BED0-DB730F2C588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72" name="Group 171">
            <a:extLst>
              <a:ext uri="{FF2B5EF4-FFF2-40B4-BE49-F238E27FC236}">
                <a16:creationId xmlns:a16="http://schemas.microsoft.com/office/drawing/2014/main" id="{2CC28529-E07A-45F5-8345-94E9B95F496A}"/>
              </a:ext>
            </a:extLst>
          </p:cNvPr>
          <p:cNvGrpSpPr/>
          <p:nvPr/>
        </p:nvGrpSpPr>
        <p:grpSpPr>
          <a:xfrm>
            <a:off x="8431576" y="3522536"/>
            <a:ext cx="693769" cy="1874697"/>
            <a:chOff x="2980944" y="2486780"/>
            <a:chExt cx="1674725" cy="4142232"/>
          </a:xfrm>
        </p:grpSpPr>
        <p:sp>
          <p:nvSpPr>
            <p:cNvPr id="173" name="Rectangle: Rounded Corners 172">
              <a:extLst>
                <a:ext uri="{FF2B5EF4-FFF2-40B4-BE49-F238E27FC236}">
                  <a16:creationId xmlns:a16="http://schemas.microsoft.com/office/drawing/2014/main" id="{C141B1F7-885D-409C-B9CB-AFD411EBB904}"/>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74" name="Rectangle 173">
              <a:extLst>
                <a:ext uri="{FF2B5EF4-FFF2-40B4-BE49-F238E27FC236}">
                  <a16:creationId xmlns:a16="http://schemas.microsoft.com/office/drawing/2014/main" id="{95E99490-5B17-4B76-B4DB-F655EB6786E5}"/>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75" name="Flowchart: Magnetic Disk 174">
              <a:extLst>
                <a:ext uri="{FF2B5EF4-FFF2-40B4-BE49-F238E27FC236}">
                  <a16:creationId xmlns:a16="http://schemas.microsoft.com/office/drawing/2014/main" id="{5334B352-1652-4E2B-9A76-56ED59CE6DD6}"/>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76" name="Arrow: Up-Down 175">
              <a:extLst>
                <a:ext uri="{FF2B5EF4-FFF2-40B4-BE49-F238E27FC236}">
                  <a16:creationId xmlns:a16="http://schemas.microsoft.com/office/drawing/2014/main" id="{FDDCED74-4454-4BB4-B243-C9D73E3892C4}"/>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77" name="Rectangle: Rounded Corners 176">
              <a:extLst>
                <a:ext uri="{FF2B5EF4-FFF2-40B4-BE49-F238E27FC236}">
                  <a16:creationId xmlns:a16="http://schemas.microsoft.com/office/drawing/2014/main" id="{14EFD445-668D-4CAE-8CED-A6C2ABB21F45}"/>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78" name="Rectangle: Rounded Corners 177">
              <a:extLst>
                <a:ext uri="{FF2B5EF4-FFF2-40B4-BE49-F238E27FC236}">
                  <a16:creationId xmlns:a16="http://schemas.microsoft.com/office/drawing/2014/main" id="{299AFAF1-B478-4424-ABEF-2203BCBBA020}"/>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79" name="Rectangle: Rounded Corners 178">
              <a:extLst>
                <a:ext uri="{FF2B5EF4-FFF2-40B4-BE49-F238E27FC236}">
                  <a16:creationId xmlns:a16="http://schemas.microsoft.com/office/drawing/2014/main" id="{6ADB4D20-AC79-485F-81DB-46C6C944002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80" name="Rectangle: Rounded Corners 179">
              <a:extLst>
                <a:ext uri="{FF2B5EF4-FFF2-40B4-BE49-F238E27FC236}">
                  <a16:creationId xmlns:a16="http://schemas.microsoft.com/office/drawing/2014/main" id="{422E246A-FDAB-4375-8E7A-C2D9FCF22FF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91" name="Group 190">
            <a:extLst>
              <a:ext uri="{FF2B5EF4-FFF2-40B4-BE49-F238E27FC236}">
                <a16:creationId xmlns:a16="http://schemas.microsoft.com/office/drawing/2014/main" id="{C4B139A5-4F33-4437-9E42-8A95BE3B81ED}"/>
              </a:ext>
            </a:extLst>
          </p:cNvPr>
          <p:cNvGrpSpPr/>
          <p:nvPr/>
        </p:nvGrpSpPr>
        <p:grpSpPr>
          <a:xfrm>
            <a:off x="9340882" y="3093519"/>
            <a:ext cx="693769" cy="1874697"/>
            <a:chOff x="2980944" y="2486780"/>
            <a:chExt cx="1674725" cy="4142232"/>
          </a:xfrm>
        </p:grpSpPr>
        <p:sp>
          <p:nvSpPr>
            <p:cNvPr id="192" name="Rectangle: Rounded Corners 191">
              <a:extLst>
                <a:ext uri="{FF2B5EF4-FFF2-40B4-BE49-F238E27FC236}">
                  <a16:creationId xmlns:a16="http://schemas.microsoft.com/office/drawing/2014/main" id="{A72067CE-ACDA-47D5-84BA-755D21CBC5A9}"/>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93" name="Rectangle 192">
              <a:extLst>
                <a:ext uri="{FF2B5EF4-FFF2-40B4-BE49-F238E27FC236}">
                  <a16:creationId xmlns:a16="http://schemas.microsoft.com/office/drawing/2014/main" id="{D8494DE3-6F64-4FD9-84E1-8EE2C9EB3D62}"/>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94" name="Flowchart: Magnetic Disk 193">
              <a:extLst>
                <a:ext uri="{FF2B5EF4-FFF2-40B4-BE49-F238E27FC236}">
                  <a16:creationId xmlns:a16="http://schemas.microsoft.com/office/drawing/2014/main" id="{D4A7324A-AA1E-41A3-953E-732BECDA404F}"/>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95" name="Arrow: Up-Down 194">
              <a:extLst>
                <a:ext uri="{FF2B5EF4-FFF2-40B4-BE49-F238E27FC236}">
                  <a16:creationId xmlns:a16="http://schemas.microsoft.com/office/drawing/2014/main" id="{C2958788-7181-41B2-93E1-1AF99E6374AF}"/>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96" name="Rectangle: Rounded Corners 195">
              <a:extLst>
                <a:ext uri="{FF2B5EF4-FFF2-40B4-BE49-F238E27FC236}">
                  <a16:creationId xmlns:a16="http://schemas.microsoft.com/office/drawing/2014/main" id="{8972D3AE-A651-4A54-A376-9FAA100CF889}"/>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97" name="Rectangle: Rounded Corners 196">
              <a:extLst>
                <a:ext uri="{FF2B5EF4-FFF2-40B4-BE49-F238E27FC236}">
                  <a16:creationId xmlns:a16="http://schemas.microsoft.com/office/drawing/2014/main" id="{D8CB9E11-15FE-473E-9EEE-6452DC56999A}"/>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98" name="Rectangle: Rounded Corners 197">
              <a:extLst>
                <a:ext uri="{FF2B5EF4-FFF2-40B4-BE49-F238E27FC236}">
                  <a16:creationId xmlns:a16="http://schemas.microsoft.com/office/drawing/2014/main" id="{3B399D70-C83F-4B27-80B6-C2665A4517A0}"/>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99" name="Rectangle: Rounded Corners 198">
              <a:extLst>
                <a:ext uri="{FF2B5EF4-FFF2-40B4-BE49-F238E27FC236}">
                  <a16:creationId xmlns:a16="http://schemas.microsoft.com/office/drawing/2014/main" id="{959A54EC-0408-4451-8978-3752FCD215F6}"/>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sp>
        <p:nvSpPr>
          <p:cNvPr id="200" name="Arrow: Up-Down 199">
            <a:extLst>
              <a:ext uri="{FF2B5EF4-FFF2-40B4-BE49-F238E27FC236}">
                <a16:creationId xmlns:a16="http://schemas.microsoft.com/office/drawing/2014/main" id="{CC47B94F-5515-4CCC-89E1-4DB9AB4C9B8A}"/>
              </a:ext>
            </a:extLst>
          </p:cNvPr>
          <p:cNvSpPr/>
          <p:nvPr/>
        </p:nvSpPr>
        <p:spPr>
          <a:xfrm rot="3366623">
            <a:off x="1465749" y="2376673"/>
            <a:ext cx="84054" cy="17858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flipH="1">
            <a:off x="7431930" y="2107597"/>
            <a:ext cx="993614" cy="26362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flipH="1">
            <a:off x="7395819" y="2107598"/>
            <a:ext cx="1304683" cy="432255"/>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04" name="Arrow: Up-Down 203">
            <a:extLst>
              <a:ext uri="{FF2B5EF4-FFF2-40B4-BE49-F238E27FC236}">
                <a16:creationId xmlns:a16="http://schemas.microsoft.com/office/drawing/2014/main" id="{6F783D8B-96C5-4242-AF0A-1973188BB30B}"/>
              </a:ext>
            </a:extLst>
          </p:cNvPr>
          <p:cNvSpPr/>
          <p:nvPr/>
        </p:nvSpPr>
        <p:spPr>
          <a:xfrm rot="3148984" flipH="1">
            <a:off x="2292309" y="2608422"/>
            <a:ext cx="85156" cy="86892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6" name="Arrow: Up-Down 205">
            <a:extLst>
              <a:ext uri="{FF2B5EF4-FFF2-40B4-BE49-F238E27FC236}">
                <a16:creationId xmlns:a16="http://schemas.microsoft.com/office/drawing/2014/main" id="{D643455F-A749-4391-930C-84A151F659A9}"/>
              </a:ext>
            </a:extLst>
          </p:cNvPr>
          <p:cNvSpPr/>
          <p:nvPr/>
        </p:nvSpPr>
        <p:spPr>
          <a:xfrm rot="845988" flipH="1">
            <a:off x="2865789" y="2725518"/>
            <a:ext cx="86551" cy="10606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7" name="Arrow: Up-Down 206">
            <a:extLst>
              <a:ext uri="{FF2B5EF4-FFF2-40B4-BE49-F238E27FC236}">
                <a16:creationId xmlns:a16="http://schemas.microsoft.com/office/drawing/2014/main" id="{C0034A83-0619-4231-A4C9-BB33BB62E485}"/>
              </a:ext>
            </a:extLst>
          </p:cNvPr>
          <p:cNvSpPr/>
          <p:nvPr/>
        </p:nvSpPr>
        <p:spPr>
          <a:xfrm rot="228302" flipH="1">
            <a:off x="3964412" y="2774104"/>
            <a:ext cx="48967" cy="5727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0" name="Arrow: Up-Down 209">
            <a:extLst>
              <a:ext uri="{FF2B5EF4-FFF2-40B4-BE49-F238E27FC236}">
                <a16:creationId xmlns:a16="http://schemas.microsoft.com/office/drawing/2014/main" id="{2916A637-66FA-4773-956E-F7D4FE723E22}"/>
              </a:ext>
            </a:extLst>
          </p:cNvPr>
          <p:cNvSpPr/>
          <p:nvPr/>
        </p:nvSpPr>
        <p:spPr>
          <a:xfrm flipH="1">
            <a:off x="4935105" y="2830998"/>
            <a:ext cx="45719" cy="10169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1" name="Arrow: Up-Down 210">
            <a:extLst>
              <a:ext uri="{FF2B5EF4-FFF2-40B4-BE49-F238E27FC236}">
                <a16:creationId xmlns:a16="http://schemas.microsoft.com/office/drawing/2014/main" id="{A6254FFF-69AE-485A-9CF9-6B35406ABBFC}"/>
              </a:ext>
            </a:extLst>
          </p:cNvPr>
          <p:cNvSpPr/>
          <p:nvPr/>
        </p:nvSpPr>
        <p:spPr>
          <a:xfrm rot="19811428" flipH="1">
            <a:off x="5565274" y="2762086"/>
            <a:ext cx="48967" cy="5727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2" name="Arrow: Up-Down 211">
            <a:extLst>
              <a:ext uri="{FF2B5EF4-FFF2-40B4-BE49-F238E27FC236}">
                <a16:creationId xmlns:a16="http://schemas.microsoft.com/office/drawing/2014/main" id="{DE464F12-DCF1-4D06-BF95-6DAD713ACBD9}"/>
              </a:ext>
            </a:extLst>
          </p:cNvPr>
          <p:cNvSpPr/>
          <p:nvPr/>
        </p:nvSpPr>
        <p:spPr>
          <a:xfrm rot="19345075">
            <a:off x="6422922" y="2625322"/>
            <a:ext cx="71346" cy="13704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4" name="Arrow: Up-Down 213">
            <a:extLst>
              <a:ext uri="{FF2B5EF4-FFF2-40B4-BE49-F238E27FC236}">
                <a16:creationId xmlns:a16="http://schemas.microsoft.com/office/drawing/2014/main" id="{C6AC4EF1-7041-4F79-9A29-7C7C89C20291}"/>
              </a:ext>
            </a:extLst>
          </p:cNvPr>
          <p:cNvSpPr/>
          <p:nvPr/>
        </p:nvSpPr>
        <p:spPr>
          <a:xfrm rot="18902946">
            <a:off x="7168405" y="2597951"/>
            <a:ext cx="71346" cy="13704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9" name="Arrow: Up-Down 218">
            <a:extLst>
              <a:ext uri="{FF2B5EF4-FFF2-40B4-BE49-F238E27FC236}">
                <a16:creationId xmlns:a16="http://schemas.microsoft.com/office/drawing/2014/main" id="{BE4D1372-0444-4970-A9F4-2750A1D9E1A0}"/>
              </a:ext>
            </a:extLst>
          </p:cNvPr>
          <p:cNvSpPr/>
          <p:nvPr/>
        </p:nvSpPr>
        <p:spPr>
          <a:xfrm rot="18014999" flipH="1">
            <a:off x="7687998" y="2333552"/>
            <a:ext cx="59800" cy="180843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0" name="Arrow: Up-Down 219">
            <a:extLst>
              <a:ext uri="{FF2B5EF4-FFF2-40B4-BE49-F238E27FC236}">
                <a16:creationId xmlns:a16="http://schemas.microsoft.com/office/drawing/2014/main" id="{A254B385-5DC7-4B75-B472-0F7A0A24BAFB}"/>
              </a:ext>
            </a:extLst>
          </p:cNvPr>
          <p:cNvSpPr/>
          <p:nvPr/>
        </p:nvSpPr>
        <p:spPr>
          <a:xfrm rot="16754549">
            <a:off x="8381016" y="1888312"/>
            <a:ext cx="46511" cy="20358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6" name="Arrow: Up-Down 225">
            <a:extLst>
              <a:ext uri="{FF2B5EF4-FFF2-40B4-BE49-F238E27FC236}">
                <a16:creationId xmlns:a16="http://schemas.microsoft.com/office/drawing/2014/main" id="{3E454114-4624-4B3E-A43D-3CDF5424F812}"/>
              </a:ext>
            </a:extLst>
          </p:cNvPr>
          <p:cNvSpPr/>
          <p:nvPr/>
        </p:nvSpPr>
        <p:spPr>
          <a:xfrm rot="18901024">
            <a:off x="4535235" y="3418225"/>
            <a:ext cx="53320" cy="5599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4" name="Arrow: Up-Down 243">
            <a:extLst>
              <a:ext uri="{FF2B5EF4-FFF2-40B4-BE49-F238E27FC236}">
                <a16:creationId xmlns:a16="http://schemas.microsoft.com/office/drawing/2014/main" id="{7EEB4D0C-9876-4DF5-8086-A207C6625A05}"/>
              </a:ext>
            </a:extLst>
          </p:cNvPr>
          <p:cNvSpPr/>
          <p:nvPr/>
        </p:nvSpPr>
        <p:spPr>
          <a:xfrm rot="3863324">
            <a:off x="5286432" y="3437949"/>
            <a:ext cx="53320" cy="5599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35</a:t>
            </a:fld>
            <a:endParaRPr lang="en-US" dirty="0">
              <a:latin typeface="Candara" panose="020E0502030303020204" pitchFamily="34" charset="0"/>
            </a:endParaRPr>
          </a:p>
        </p:txBody>
      </p:sp>
    </p:spTree>
    <p:extLst>
      <p:ext uri="{BB962C8B-B14F-4D97-AF65-F5344CB8AC3E}">
        <p14:creationId xmlns:p14="http://schemas.microsoft.com/office/powerpoint/2010/main" val="2656398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Beyond Virtual Machines to Containers</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normAutofit/>
          </a:bodyPr>
          <a:lstStyle/>
          <a:p>
            <a:r>
              <a:rPr lang="en-US" dirty="0"/>
              <a:t>Virtual machines are a common technology for optimizing use of computing hardware</a:t>
            </a:r>
          </a:p>
          <a:p>
            <a:r>
              <a:rPr lang="en-US" dirty="0"/>
              <a:t>Most applications use a small portion of computing and  storage capacity</a:t>
            </a:r>
          </a:p>
          <a:p>
            <a:r>
              <a:rPr lang="en-US" dirty="0"/>
              <a:t>VM managers enable multiple instances of operating environments to co-exist on each physical server</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006774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1EDF-FE95-4D5A-BF1E-611A8D26400F}"/>
              </a:ext>
            </a:extLst>
          </p:cNvPr>
          <p:cNvSpPr>
            <a:spLocks noGrp="1"/>
          </p:cNvSpPr>
          <p:nvPr>
            <p:ph type="title"/>
          </p:nvPr>
        </p:nvSpPr>
        <p:spPr/>
        <p:txBody>
          <a:bodyPr/>
          <a:lstStyle/>
          <a:p>
            <a:r>
              <a:rPr lang="en-US" dirty="0"/>
              <a:t>Virtual Machine Environment</a:t>
            </a:r>
          </a:p>
        </p:txBody>
      </p:sp>
      <p:sp>
        <p:nvSpPr>
          <p:cNvPr id="5" name="Slide Number Placeholder 4"/>
          <p:cNvSpPr>
            <a:spLocks noGrp="1"/>
          </p:cNvSpPr>
          <p:nvPr>
            <p:ph type="sldNum" sz="quarter" idx="12"/>
          </p:nvPr>
        </p:nvSpPr>
        <p:spPr/>
        <p:txBody>
          <a:bodyPr/>
          <a:lstStyle/>
          <a:p>
            <a:fld id="{B8DACC02-A2BD-4578-8E03-6D891060A695}" type="slidenum">
              <a:rPr lang="en-US" smtClean="0"/>
              <a:t>37</a:t>
            </a:fld>
            <a:endParaRPr lang="en-US"/>
          </a:p>
        </p:txBody>
      </p:sp>
      <p:sp>
        <p:nvSpPr>
          <p:cNvPr id="28" name="Content Placeholder 27">
            <a:extLst>
              <a:ext uri="{FF2B5EF4-FFF2-40B4-BE49-F238E27FC236}">
                <a16:creationId xmlns:a16="http://schemas.microsoft.com/office/drawing/2014/main" id="{5634D15A-9184-4DC1-9CE9-42713CC17C3A}"/>
              </a:ext>
            </a:extLst>
          </p:cNvPr>
          <p:cNvSpPr>
            <a:spLocks noGrp="1"/>
          </p:cNvSpPr>
          <p:nvPr>
            <p:ph sz="half" idx="4294967295"/>
          </p:nvPr>
        </p:nvSpPr>
        <p:spPr>
          <a:xfrm>
            <a:off x="5011942" y="1222314"/>
            <a:ext cx="6986350" cy="4954649"/>
          </a:xfrm>
        </p:spPr>
        <p:txBody>
          <a:bodyPr/>
          <a:lstStyle/>
          <a:p>
            <a:r>
              <a:rPr lang="en-US" dirty="0">
                <a:latin typeface="Candara" panose="020E0502030303020204" pitchFamily="34" charset="0"/>
              </a:rPr>
              <a:t>Multiple Virtual Machines can share a single physical server</a:t>
            </a:r>
          </a:p>
          <a:p>
            <a:r>
              <a:rPr lang="en-US" dirty="0">
                <a:latin typeface="Candara" panose="020E0502030303020204" pitchFamily="34" charset="0"/>
              </a:rPr>
              <a:t>VMs allocated via a Virtual Machine Monitor or Hypervisor</a:t>
            </a:r>
          </a:p>
          <a:p>
            <a:r>
              <a:rPr lang="en-US" dirty="0">
                <a:latin typeface="Candara" panose="020E0502030303020204" pitchFamily="34" charset="0"/>
              </a:rPr>
              <a:t>Each VM contains its own operating system, code libraries, applications, web services, and other components</a:t>
            </a:r>
          </a:p>
          <a:p>
            <a:r>
              <a:rPr lang="en-US" dirty="0">
                <a:latin typeface="Candara" panose="020E0502030303020204" pitchFamily="34" charset="0"/>
              </a:rPr>
              <a:t>Each VM independent: can host any OS, libraries, apps</a:t>
            </a:r>
          </a:p>
        </p:txBody>
      </p:sp>
      <p:sp>
        <p:nvSpPr>
          <p:cNvPr id="3" name="Rectangle: Rounded Corners 2">
            <a:extLst>
              <a:ext uri="{FF2B5EF4-FFF2-40B4-BE49-F238E27FC236}">
                <a16:creationId xmlns:a16="http://schemas.microsoft.com/office/drawing/2014/main" id="{A941734E-C1E9-4EA2-AAB6-57589844720B}"/>
              </a:ext>
            </a:extLst>
          </p:cNvPr>
          <p:cNvSpPr/>
          <p:nvPr/>
        </p:nvSpPr>
        <p:spPr>
          <a:xfrm>
            <a:off x="780955" y="1222314"/>
            <a:ext cx="4023360" cy="4901184"/>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0F9F8938-A568-40FA-BA9E-8357C6A18E99}"/>
              </a:ext>
            </a:extLst>
          </p:cNvPr>
          <p:cNvSpPr/>
          <p:nvPr/>
        </p:nvSpPr>
        <p:spPr>
          <a:xfrm>
            <a:off x="918115" y="5253102"/>
            <a:ext cx="3749040" cy="658368"/>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 Hardware</a:t>
            </a:r>
          </a:p>
        </p:txBody>
      </p:sp>
      <p:sp>
        <p:nvSpPr>
          <p:cNvPr id="6" name="Rectangle: Rounded Corners 5">
            <a:extLst>
              <a:ext uri="{FF2B5EF4-FFF2-40B4-BE49-F238E27FC236}">
                <a16:creationId xmlns:a16="http://schemas.microsoft.com/office/drawing/2014/main" id="{97AF16D9-DBDD-4409-8A49-6189643C8A4A}"/>
              </a:ext>
            </a:extLst>
          </p:cNvPr>
          <p:cNvSpPr/>
          <p:nvPr/>
        </p:nvSpPr>
        <p:spPr>
          <a:xfrm>
            <a:off x="918115" y="4605594"/>
            <a:ext cx="3749040" cy="55730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a:t>
            </a:r>
            <a:r>
              <a:rPr lang="en-US" dirty="0"/>
              <a:t> </a:t>
            </a:r>
            <a:r>
              <a:rPr lang="en-US" dirty="0">
                <a:solidFill>
                  <a:schemeClr val="tx1"/>
                </a:solidFill>
              </a:rPr>
              <a:t>operating system</a:t>
            </a:r>
          </a:p>
        </p:txBody>
      </p:sp>
      <p:sp>
        <p:nvSpPr>
          <p:cNvPr id="7" name="Rectangle: Rounded Corners 6">
            <a:extLst>
              <a:ext uri="{FF2B5EF4-FFF2-40B4-BE49-F238E27FC236}">
                <a16:creationId xmlns:a16="http://schemas.microsoft.com/office/drawing/2014/main" id="{2A356E82-7F3C-4BDB-9B06-1E119C24F4D2}"/>
              </a:ext>
            </a:extLst>
          </p:cNvPr>
          <p:cNvSpPr/>
          <p:nvPr/>
        </p:nvSpPr>
        <p:spPr>
          <a:xfrm>
            <a:off x="918115" y="4323082"/>
            <a:ext cx="3749040" cy="20888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Virtual Machine Monitor</a:t>
            </a:r>
          </a:p>
        </p:txBody>
      </p:sp>
      <p:sp>
        <p:nvSpPr>
          <p:cNvPr id="14" name="Rectangle: Rounded Corners 13">
            <a:extLst>
              <a:ext uri="{FF2B5EF4-FFF2-40B4-BE49-F238E27FC236}">
                <a16:creationId xmlns:a16="http://schemas.microsoft.com/office/drawing/2014/main" id="{BCE2A062-BB0C-41C8-AEA9-94D67E909155}"/>
              </a:ext>
            </a:extLst>
          </p:cNvPr>
          <p:cNvSpPr/>
          <p:nvPr/>
        </p:nvSpPr>
        <p:spPr>
          <a:xfrm>
            <a:off x="822103"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E089D69A-0215-4D8A-9C24-9005E5C02CB8}"/>
              </a:ext>
            </a:extLst>
          </p:cNvPr>
          <p:cNvSpPr/>
          <p:nvPr/>
        </p:nvSpPr>
        <p:spPr>
          <a:xfrm>
            <a:off x="918115" y="3421446"/>
            <a:ext cx="612648" cy="7736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12" name="Rectangle: Rounded Corners 11">
            <a:extLst>
              <a:ext uri="{FF2B5EF4-FFF2-40B4-BE49-F238E27FC236}">
                <a16:creationId xmlns:a16="http://schemas.microsoft.com/office/drawing/2014/main" id="{9C598E53-D98D-4911-AEE6-B0225FB90B5B}"/>
              </a:ext>
            </a:extLst>
          </p:cNvPr>
          <p:cNvSpPr/>
          <p:nvPr/>
        </p:nvSpPr>
        <p:spPr>
          <a:xfrm>
            <a:off x="918115"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13" name="Rectangle: Rounded Corners 12">
            <a:extLst>
              <a:ext uri="{FF2B5EF4-FFF2-40B4-BE49-F238E27FC236}">
                <a16:creationId xmlns:a16="http://schemas.microsoft.com/office/drawing/2014/main" id="{D541B735-DE88-4299-90DE-48392F2C7A1E}"/>
              </a:ext>
            </a:extLst>
          </p:cNvPr>
          <p:cNvSpPr/>
          <p:nvPr/>
        </p:nvSpPr>
        <p:spPr>
          <a:xfrm>
            <a:off x="918115" y="2002222"/>
            <a:ext cx="612648" cy="8696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15" name="Rectangle: Rounded Corners 14">
            <a:extLst>
              <a:ext uri="{FF2B5EF4-FFF2-40B4-BE49-F238E27FC236}">
                <a16:creationId xmlns:a16="http://schemas.microsoft.com/office/drawing/2014/main" id="{4F08B0F0-BB86-4FA1-96A9-B15E2464FCAC}"/>
              </a:ext>
            </a:extLst>
          </p:cNvPr>
          <p:cNvSpPr/>
          <p:nvPr/>
        </p:nvSpPr>
        <p:spPr>
          <a:xfrm>
            <a:off x="1837087"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4969A22-5BA9-4C13-BEF6-D19391AE0BBE}"/>
              </a:ext>
            </a:extLst>
          </p:cNvPr>
          <p:cNvSpPr/>
          <p:nvPr/>
        </p:nvSpPr>
        <p:spPr>
          <a:xfrm>
            <a:off x="1933099" y="3421446"/>
            <a:ext cx="612648" cy="7736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17" name="Rectangle: Rounded Corners 16">
            <a:extLst>
              <a:ext uri="{FF2B5EF4-FFF2-40B4-BE49-F238E27FC236}">
                <a16:creationId xmlns:a16="http://schemas.microsoft.com/office/drawing/2014/main" id="{A45F8169-78F2-4E86-A1DC-980F403255FF}"/>
              </a:ext>
            </a:extLst>
          </p:cNvPr>
          <p:cNvSpPr/>
          <p:nvPr/>
        </p:nvSpPr>
        <p:spPr>
          <a:xfrm>
            <a:off x="1933099"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18" name="Rectangle: Rounded Corners 17">
            <a:extLst>
              <a:ext uri="{FF2B5EF4-FFF2-40B4-BE49-F238E27FC236}">
                <a16:creationId xmlns:a16="http://schemas.microsoft.com/office/drawing/2014/main" id="{3A042681-AFAA-465D-B9F1-CF88E2B8A414}"/>
              </a:ext>
            </a:extLst>
          </p:cNvPr>
          <p:cNvSpPr/>
          <p:nvPr/>
        </p:nvSpPr>
        <p:spPr>
          <a:xfrm>
            <a:off x="1933099" y="2002222"/>
            <a:ext cx="612648" cy="86963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19" name="Rectangle: Rounded Corners 18">
            <a:extLst>
              <a:ext uri="{FF2B5EF4-FFF2-40B4-BE49-F238E27FC236}">
                <a16:creationId xmlns:a16="http://schemas.microsoft.com/office/drawing/2014/main" id="{D4DAA210-ACA9-4575-9CDB-A36111DE6EB0}"/>
              </a:ext>
            </a:extLst>
          </p:cNvPr>
          <p:cNvSpPr/>
          <p:nvPr/>
        </p:nvSpPr>
        <p:spPr>
          <a:xfrm>
            <a:off x="2842927"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614C4E4-C5A7-4555-8BE8-AE61D3C610FB}"/>
              </a:ext>
            </a:extLst>
          </p:cNvPr>
          <p:cNvSpPr/>
          <p:nvPr/>
        </p:nvSpPr>
        <p:spPr>
          <a:xfrm>
            <a:off x="2938939" y="3421446"/>
            <a:ext cx="612648" cy="7736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21" name="Rectangle: Rounded Corners 20">
            <a:extLst>
              <a:ext uri="{FF2B5EF4-FFF2-40B4-BE49-F238E27FC236}">
                <a16:creationId xmlns:a16="http://schemas.microsoft.com/office/drawing/2014/main" id="{0D7B4DC8-0176-47E1-9BA2-26BC3C93FBDF}"/>
              </a:ext>
            </a:extLst>
          </p:cNvPr>
          <p:cNvSpPr/>
          <p:nvPr/>
        </p:nvSpPr>
        <p:spPr>
          <a:xfrm>
            <a:off x="2938939"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22" name="Rectangle: Rounded Corners 21">
            <a:extLst>
              <a:ext uri="{FF2B5EF4-FFF2-40B4-BE49-F238E27FC236}">
                <a16:creationId xmlns:a16="http://schemas.microsoft.com/office/drawing/2014/main" id="{E881D3C1-AB8D-4593-848D-91304261CF07}"/>
              </a:ext>
            </a:extLst>
          </p:cNvPr>
          <p:cNvSpPr/>
          <p:nvPr/>
        </p:nvSpPr>
        <p:spPr>
          <a:xfrm>
            <a:off x="2938939" y="2002222"/>
            <a:ext cx="612648" cy="8696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23" name="Rectangle: Rounded Corners 22">
            <a:extLst>
              <a:ext uri="{FF2B5EF4-FFF2-40B4-BE49-F238E27FC236}">
                <a16:creationId xmlns:a16="http://schemas.microsoft.com/office/drawing/2014/main" id="{0FDED894-6533-4571-B55B-1E891C8ED725}"/>
              </a:ext>
            </a:extLst>
          </p:cNvPr>
          <p:cNvSpPr/>
          <p:nvPr/>
        </p:nvSpPr>
        <p:spPr>
          <a:xfrm>
            <a:off x="3848767"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00A19171-B301-4957-975D-3384765E405E}"/>
              </a:ext>
            </a:extLst>
          </p:cNvPr>
          <p:cNvSpPr/>
          <p:nvPr/>
        </p:nvSpPr>
        <p:spPr>
          <a:xfrm>
            <a:off x="3944779" y="3421446"/>
            <a:ext cx="612648" cy="7736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25" name="Rectangle: Rounded Corners 24">
            <a:extLst>
              <a:ext uri="{FF2B5EF4-FFF2-40B4-BE49-F238E27FC236}">
                <a16:creationId xmlns:a16="http://schemas.microsoft.com/office/drawing/2014/main" id="{1AF8B8F9-6833-44AC-9F04-306BE503760A}"/>
              </a:ext>
            </a:extLst>
          </p:cNvPr>
          <p:cNvSpPr/>
          <p:nvPr/>
        </p:nvSpPr>
        <p:spPr>
          <a:xfrm>
            <a:off x="3944779"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26" name="Rectangle: Rounded Corners 25">
            <a:extLst>
              <a:ext uri="{FF2B5EF4-FFF2-40B4-BE49-F238E27FC236}">
                <a16:creationId xmlns:a16="http://schemas.microsoft.com/office/drawing/2014/main" id="{E38AD804-D9DB-4E1A-B65A-90F87F4BA664}"/>
              </a:ext>
            </a:extLst>
          </p:cNvPr>
          <p:cNvSpPr/>
          <p:nvPr/>
        </p:nvSpPr>
        <p:spPr>
          <a:xfrm>
            <a:off x="3944779" y="2002222"/>
            <a:ext cx="612648" cy="86963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29" name="TextBox 28">
            <a:extLst>
              <a:ext uri="{FF2B5EF4-FFF2-40B4-BE49-F238E27FC236}">
                <a16:creationId xmlns:a16="http://schemas.microsoft.com/office/drawing/2014/main" id="{324D1E18-AB08-4EDD-9243-61B7E91054CF}"/>
              </a:ext>
            </a:extLst>
          </p:cNvPr>
          <p:cNvSpPr txBox="1"/>
          <p:nvPr/>
        </p:nvSpPr>
        <p:spPr>
          <a:xfrm>
            <a:off x="918115" y="1624756"/>
            <a:ext cx="535724" cy="276999"/>
          </a:xfrm>
          <a:prstGeom prst="rect">
            <a:avLst/>
          </a:prstGeom>
          <a:noFill/>
        </p:spPr>
        <p:txBody>
          <a:bodyPr wrap="none" rtlCol="0">
            <a:spAutoFit/>
          </a:bodyPr>
          <a:lstStyle/>
          <a:p>
            <a:r>
              <a:rPr lang="en-US" sz="1200" b="1" dirty="0"/>
              <a:t>VM-1</a:t>
            </a:r>
          </a:p>
        </p:txBody>
      </p:sp>
      <p:sp>
        <p:nvSpPr>
          <p:cNvPr id="30" name="TextBox 29">
            <a:extLst>
              <a:ext uri="{FF2B5EF4-FFF2-40B4-BE49-F238E27FC236}">
                <a16:creationId xmlns:a16="http://schemas.microsoft.com/office/drawing/2014/main" id="{5B5DC00F-490E-49A8-999D-C52F982DD1B6}"/>
              </a:ext>
            </a:extLst>
          </p:cNvPr>
          <p:cNvSpPr txBox="1"/>
          <p:nvPr/>
        </p:nvSpPr>
        <p:spPr>
          <a:xfrm>
            <a:off x="1971561" y="1624756"/>
            <a:ext cx="535724" cy="276999"/>
          </a:xfrm>
          <a:prstGeom prst="rect">
            <a:avLst/>
          </a:prstGeom>
          <a:noFill/>
        </p:spPr>
        <p:txBody>
          <a:bodyPr wrap="none" rtlCol="0">
            <a:spAutoFit/>
          </a:bodyPr>
          <a:lstStyle/>
          <a:p>
            <a:r>
              <a:rPr lang="en-US" sz="1200" b="1" dirty="0"/>
              <a:t>VM-2</a:t>
            </a:r>
          </a:p>
        </p:txBody>
      </p:sp>
      <p:sp>
        <p:nvSpPr>
          <p:cNvPr id="31" name="TextBox 30">
            <a:extLst>
              <a:ext uri="{FF2B5EF4-FFF2-40B4-BE49-F238E27FC236}">
                <a16:creationId xmlns:a16="http://schemas.microsoft.com/office/drawing/2014/main" id="{5AA474C5-932F-47EF-9DF0-A99D8261424F}"/>
              </a:ext>
            </a:extLst>
          </p:cNvPr>
          <p:cNvSpPr txBox="1"/>
          <p:nvPr/>
        </p:nvSpPr>
        <p:spPr>
          <a:xfrm>
            <a:off x="2944959" y="1624756"/>
            <a:ext cx="535724" cy="276999"/>
          </a:xfrm>
          <a:prstGeom prst="rect">
            <a:avLst/>
          </a:prstGeom>
          <a:noFill/>
        </p:spPr>
        <p:txBody>
          <a:bodyPr wrap="none" rtlCol="0">
            <a:spAutoFit/>
          </a:bodyPr>
          <a:lstStyle/>
          <a:p>
            <a:r>
              <a:rPr lang="en-US" sz="1200" b="1" dirty="0"/>
              <a:t>VM-3</a:t>
            </a:r>
          </a:p>
        </p:txBody>
      </p:sp>
      <p:sp>
        <p:nvSpPr>
          <p:cNvPr id="32" name="TextBox 31">
            <a:extLst>
              <a:ext uri="{FF2B5EF4-FFF2-40B4-BE49-F238E27FC236}">
                <a16:creationId xmlns:a16="http://schemas.microsoft.com/office/drawing/2014/main" id="{64490638-0F18-4412-83A5-61A121C38C99}"/>
              </a:ext>
            </a:extLst>
          </p:cNvPr>
          <p:cNvSpPr txBox="1"/>
          <p:nvPr/>
        </p:nvSpPr>
        <p:spPr>
          <a:xfrm>
            <a:off x="3961543" y="1624756"/>
            <a:ext cx="535724" cy="276999"/>
          </a:xfrm>
          <a:prstGeom prst="rect">
            <a:avLst/>
          </a:prstGeom>
          <a:noFill/>
        </p:spPr>
        <p:txBody>
          <a:bodyPr wrap="none" rtlCol="0">
            <a:spAutoFit/>
          </a:bodyPr>
          <a:lstStyle/>
          <a:p>
            <a:r>
              <a:rPr lang="en-US" sz="1200" b="1" dirty="0"/>
              <a:t>VM-4</a:t>
            </a:r>
          </a:p>
        </p:txBody>
      </p:sp>
    </p:spTree>
    <p:extLst>
      <p:ext uri="{BB962C8B-B14F-4D97-AF65-F5344CB8AC3E}">
        <p14:creationId xmlns:p14="http://schemas.microsoft.com/office/powerpoint/2010/main" val="1101423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1EDF-FE95-4D5A-BF1E-611A8D26400F}"/>
              </a:ext>
            </a:extLst>
          </p:cNvPr>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B8DACC02-A2BD-4578-8E03-6D891060A695}" type="slidenum">
              <a:rPr lang="en-US" smtClean="0"/>
              <a:t>38</a:t>
            </a:fld>
            <a:endParaRPr lang="en-US"/>
          </a:p>
        </p:txBody>
      </p:sp>
      <p:sp>
        <p:nvSpPr>
          <p:cNvPr id="28" name="Content Placeholder 27">
            <a:extLst>
              <a:ext uri="{FF2B5EF4-FFF2-40B4-BE49-F238E27FC236}">
                <a16:creationId xmlns:a16="http://schemas.microsoft.com/office/drawing/2014/main" id="{5634D15A-9184-4DC1-9CE9-42713CC17C3A}"/>
              </a:ext>
            </a:extLst>
          </p:cNvPr>
          <p:cNvSpPr>
            <a:spLocks noGrp="1"/>
          </p:cNvSpPr>
          <p:nvPr>
            <p:ph sz="half" idx="4294967295"/>
          </p:nvPr>
        </p:nvSpPr>
        <p:spPr>
          <a:xfrm>
            <a:off x="5093347" y="1276540"/>
            <a:ext cx="7098653" cy="4900424"/>
          </a:xfrm>
        </p:spPr>
        <p:txBody>
          <a:bodyPr>
            <a:normAutofit fontScale="85000" lnSpcReduction="20000"/>
          </a:bodyPr>
          <a:lstStyle/>
          <a:p>
            <a:r>
              <a:rPr lang="en-US" dirty="0">
                <a:latin typeface="Candara" panose="020E0502030303020204" pitchFamily="34" charset="0"/>
              </a:rPr>
              <a:t>Server hardware provides OS Kernel to any container</a:t>
            </a:r>
          </a:p>
          <a:p>
            <a:r>
              <a:rPr lang="en-US" dirty="0">
                <a:latin typeface="Candara" panose="020E0502030303020204" pitchFamily="34" charset="0"/>
              </a:rPr>
              <a:t>Code libraries and binaries, memory, disk storage, and other resources residing on the server can be provisioned to any container</a:t>
            </a:r>
          </a:p>
          <a:p>
            <a:r>
              <a:rPr lang="en-US" dirty="0">
                <a:latin typeface="Candara" panose="020E0502030303020204" pitchFamily="34" charset="0"/>
              </a:rPr>
              <a:t>Containers can be rapidly deployed based on pre-defined configuration sets</a:t>
            </a:r>
          </a:p>
          <a:p>
            <a:r>
              <a:rPr lang="en-US" dirty="0">
                <a:latin typeface="Candara" panose="020E0502030303020204" pitchFamily="34" charset="0"/>
              </a:rPr>
              <a:t>Containers require fewer resources: do not run an entire copy of OS and support services</a:t>
            </a:r>
          </a:p>
          <a:p>
            <a:r>
              <a:rPr lang="en-US" dirty="0">
                <a:latin typeface="Candara" panose="020E0502030303020204" pitchFamily="34" charset="0"/>
              </a:rPr>
              <a:t>Containers can differ or replicate</a:t>
            </a:r>
          </a:p>
          <a:p>
            <a:pPr lvl="1"/>
            <a:r>
              <a:rPr lang="en-US" dirty="0">
                <a:latin typeface="Candara" panose="020E0502030303020204" pitchFamily="34" charset="0"/>
              </a:rPr>
              <a:t>High demand microservices may require many instances</a:t>
            </a:r>
          </a:p>
          <a:p>
            <a:r>
              <a:rPr lang="en-US" dirty="0">
                <a:latin typeface="Candara" panose="020E0502030303020204" pitchFamily="34" charset="0"/>
              </a:rPr>
              <a:t>Containers share resources but are designed to be rigidly independent</a:t>
            </a:r>
          </a:p>
          <a:p>
            <a:r>
              <a:rPr lang="en-US" dirty="0">
                <a:latin typeface="Candara" panose="020E0502030303020204" pitchFamily="34" charset="0"/>
              </a:rPr>
              <a:t>Container engine ensures against resource collisions</a:t>
            </a:r>
          </a:p>
        </p:txBody>
      </p:sp>
      <p:sp>
        <p:nvSpPr>
          <p:cNvPr id="3" name="Rectangle: Rounded Corners 2">
            <a:extLst>
              <a:ext uri="{FF2B5EF4-FFF2-40B4-BE49-F238E27FC236}">
                <a16:creationId xmlns:a16="http://schemas.microsoft.com/office/drawing/2014/main" id="{A941734E-C1E9-4EA2-AAB6-57589844720B}"/>
              </a:ext>
            </a:extLst>
          </p:cNvPr>
          <p:cNvSpPr/>
          <p:nvPr/>
        </p:nvSpPr>
        <p:spPr>
          <a:xfrm>
            <a:off x="681367" y="1349062"/>
            <a:ext cx="4023360" cy="4901184"/>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0F9F8938-A568-40FA-BA9E-8357C6A18E99}"/>
              </a:ext>
            </a:extLst>
          </p:cNvPr>
          <p:cNvSpPr/>
          <p:nvPr/>
        </p:nvSpPr>
        <p:spPr>
          <a:xfrm>
            <a:off x="818527" y="5379850"/>
            <a:ext cx="3749040" cy="658368"/>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 Hardware</a:t>
            </a:r>
          </a:p>
        </p:txBody>
      </p:sp>
      <p:sp>
        <p:nvSpPr>
          <p:cNvPr id="6" name="Rectangle: Rounded Corners 5">
            <a:extLst>
              <a:ext uri="{FF2B5EF4-FFF2-40B4-BE49-F238E27FC236}">
                <a16:creationId xmlns:a16="http://schemas.microsoft.com/office/drawing/2014/main" id="{97AF16D9-DBDD-4409-8A49-6189643C8A4A}"/>
              </a:ext>
            </a:extLst>
          </p:cNvPr>
          <p:cNvSpPr/>
          <p:nvPr/>
        </p:nvSpPr>
        <p:spPr>
          <a:xfrm>
            <a:off x="818527" y="4732342"/>
            <a:ext cx="3749040" cy="55730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a:t>
            </a:r>
            <a:r>
              <a:rPr lang="en-US" dirty="0"/>
              <a:t> </a:t>
            </a:r>
            <a:r>
              <a:rPr lang="en-US" dirty="0">
                <a:solidFill>
                  <a:schemeClr val="tx1"/>
                </a:solidFill>
              </a:rPr>
              <a:t>operating system</a:t>
            </a:r>
          </a:p>
        </p:txBody>
      </p:sp>
      <p:sp>
        <p:nvSpPr>
          <p:cNvPr id="7" name="Rectangle: Rounded Corners 6">
            <a:extLst>
              <a:ext uri="{FF2B5EF4-FFF2-40B4-BE49-F238E27FC236}">
                <a16:creationId xmlns:a16="http://schemas.microsoft.com/office/drawing/2014/main" id="{2A356E82-7F3C-4BDB-9B06-1E119C24F4D2}"/>
              </a:ext>
            </a:extLst>
          </p:cNvPr>
          <p:cNvSpPr/>
          <p:nvPr/>
        </p:nvSpPr>
        <p:spPr>
          <a:xfrm>
            <a:off x="818527" y="4449830"/>
            <a:ext cx="3749040" cy="20888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Container Engine (</a:t>
            </a:r>
            <a:r>
              <a:rPr lang="en-US" dirty="0" err="1">
                <a:solidFill>
                  <a:schemeClr val="tx1"/>
                </a:solidFill>
              </a:rPr>
              <a:t>eg</a:t>
            </a:r>
            <a:r>
              <a:rPr lang="en-US" dirty="0">
                <a:solidFill>
                  <a:schemeClr val="tx1"/>
                </a:solidFill>
              </a:rPr>
              <a:t>: Docker)</a:t>
            </a:r>
          </a:p>
        </p:txBody>
      </p:sp>
      <p:sp>
        <p:nvSpPr>
          <p:cNvPr id="14" name="Rectangle: Rounded Corners 13">
            <a:extLst>
              <a:ext uri="{FF2B5EF4-FFF2-40B4-BE49-F238E27FC236}">
                <a16:creationId xmlns:a16="http://schemas.microsoft.com/office/drawing/2014/main" id="{BCE2A062-BB0C-41C8-AEA9-94D67E909155}"/>
              </a:ext>
            </a:extLst>
          </p:cNvPr>
          <p:cNvSpPr/>
          <p:nvPr/>
        </p:nvSpPr>
        <p:spPr>
          <a:xfrm>
            <a:off x="72251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D541B735-DE88-4299-90DE-48392F2C7A1E}"/>
              </a:ext>
            </a:extLst>
          </p:cNvPr>
          <p:cNvSpPr/>
          <p:nvPr/>
        </p:nvSpPr>
        <p:spPr>
          <a:xfrm>
            <a:off x="77280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3" name="Rectangle: Rounded Corners 32">
            <a:extLst>
              <a:ext uri="{FF2B5EF4-FFF2-40B4-BE49-F238E27FC236}">
                <a16:creationId xmlns:a16="http://schemas.microsoft.com/office/drawing/2014/main" id="{5B90610F-7B75-4BFA-8804-F75EA3515A93}"/>
              </a:ext>
            </a:extLst>
          </p:cNvPr>
          <p:cNvSpPr/>
          <p:nvPr/>
        </p:nvSpPr>
        <p:spPr>
          <a:xfrm>
            <a:off x="126353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C1B89E2B-AF9D-4F37-AEBF-1FAE19EBB0CA}"/>
              </a:ext>
            </a:extLst>
          </p:cNvPr>
          <p:cNvSpPr/>
          <p:nvPr/>
        </p:nvSpPr>
        <p:spPr>
          <a:xfrm>
            <a:off x="131382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5" name="Rectangle: Rounded Corners 34">
            <a:extLst>
              <a:ext uri="{FF2B5EF4-FFF2-40B4-BE49-F238E27FC236}">
                <a16:creationId xmlns:a16="http://schemas.microsoft.com/office/drawing/2014/main" id="{FED27480-809C-4EBA-A46D-28FE44C6D6C5}"/>
              </a:ext>
            </a:extLst>
          </p:cNvPr>
          <p:cNvSpPr/>
          <p:nvPr/>
        </p:nvSpPr>
        <p:spPr>
          <a:xfrm>
            <a:off x="181598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83B81F95-018D-47B7-A239-916EE4359B5F}"/>
              </a:ext>
            </a:extLst>
          </p:cNvPr>
          <p:cNvSpPr/>
          <p:nvPr/>
        </p:nvSpPr>
        <p:spPr>
          <a:xfrm>
            <a:off x="186627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7" name="Rectangle: Rounded Corners 36">
            <a:extLst>
              <a:ext uri="{FF2B5EF4-FFF2-40B4-BE49-F238E27FC236}">
                <a16:creationId xmlns:a16="http://schemas.microsoft.com/office/drawing/2014/main" id="{E0FB1B5A-EEEE-4125-BC80-C4487AE6A3A5}"/>
              </a:ext>
            </a:extLst>
          </p:cNvPr>
          <p:cNvSpPr/>
          <p:nvPr/>
        </p:nvSpPr>
        <p:spPr>
          <a:xfrm>
            <a:off x="2291092"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059E4C0C-811E-4E03-BBE4-EEF395DDBEBC}"/>
              </a:ext>
            </a:extLst>
          </p:cNvPr>
          <p:cNvSpPr/>
          <p:nvPr/>
        </p:nvSpPr>
        <p:spPr>
          <a:xfrm>
            <a:off x="2341384"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9" name="Rectangle: Rounded Corners 38">
            <a:extLst>
              <a:ext uri="{FF2B5EF4-FFF2-40B4-BE49-F238E27FC236}">
                <a16:creationId xmlns:a16="http://schemas.microsoft.com/office/drawing/2014/main" id="{7974DC56-55F7-4220-9F3D-3ACA4C955C27}"/>
              </a:ext>
            </a:extLst>
          </p:cNvPr>
          <p:cNvSpPr/>
          <p:nvPr/>
        </p:nvSpPr>
        <p:spPr>
          <a:xfrm>
            <a:off x="2781820"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B5247D40-A863-4E86-B197-C8F132CFDE90}"/>
              </a:ext>
            </a:extLst>
          </p:cNvPr>
          <p:cNvSpPr/>
          <p:nvPr/>
        </p:nvSpPr>
        <p:spPr>
          <a:xfrm>
            <a:off x="2832112"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41" name="Rectangle: Rounded Corners 40">
            <a:extLst>
              <a:ext uri="{FF2B5EF4-FFF2-40B4-BE49-F238E27FC236}">
                <a16:creationId xmlns:a16="http://schemas.microsoft.com/office/drawing/2014/main" id="{09AF98D6-E5C6-48A6-BACB-5CA83EF9F246}"/>
              </a:ext>
            </a:extLst>
          </p:cNvPr>
          <p:cNvSpPr/>
          <p:nvPr/>
        </p:nvSpPr>
        <p:spPr>
          <a:xfrm>
            <a:off x="321425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C97007DE-F3AB-4256-A7E4-DA73C6CB63F8}"/>
              </a:ext>
            </a:extLst>
          </p:cNvPr>
          <p:cNvSpPr/>
          <p:nvPr/>
        </p:nvSpPr>
        <p:spPr>
          <a:xfrm>
            <a:off x="326454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43" name="Rectangle: Rounded Corners 42">
            <a:extLst>
              <a:ext uri="{FF2B5EF4-FFF2-40B4-BE49-F238E27FC236}">
                <a16:creationId xmlns:a16="http://schemas.microsoft.com/office/drawing/2014/main" id="{A9C2B2F0-B6D2-435D-8AF1-0D9FDADC950B}"/>
              </a:ext>
            </a:extLst>
          </p:cNvPr>
          <p:cNvSpPr/>
          <p:nvPr/>
        </p:nvSpPr>
        <p:spPr>
          <a:xfrm>
            <a:off x="3746893"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C82ECA91-C8AF-49CE-83E6-2FC6CE105AE7}"/>
              </a:ext>
            </a:extLst>
          </p:cNvPr>
          <p:cNvSpPr/>
          <p:nvPr/>
        </p:nvSpPr>
        <p:spPr>
          <a:xfrm>
            <a:off x="3797185"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45" name="Rectangle: Rounded Corners 44">
            <a:extLst>
              <a:ext uri="{FF2B5EF4-FFF2-40B4-BE49-F238E27FC236}">
                <a16:creationId xmlns:a16="http://schemas.microsoft.com/office/drawing/2014/main" id="{5B3BB9D6-7BC4-4B38-B903-70FF2ACAFF75}"/>
              </a:ext>
            </a:extLst>
          </p:cNvPr>
          <p:cNvSpPr/>
          <p:nvPr/>
        </p:nvSpPr>
        <p:spPr>
          <a:xfrm>
            <a:off x="4197997"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E7804461-20E2-4F2A-A522-A6AFF9709708}"/>
              </a:ext>
            </a:extLst>
          </p:cNvPr>
          <p:cNvSpPr/>
          <p:nvPr/>
        </p:nvSpPr>
        <p:spPr>
          <a:xfrm>
            <a:off x="4248289"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12" name="Rectangle: Rounded Corners 11">
            <a:extLst>
              <a:ext uri="{FF2B5EF4-FFF2-40B4-BE49-F238E27FC236}">
                <a16:creationId xmlns:a16="http://schemas.microsoft.com/office/drawing/2014/main" id="{9C598E53-D98D-4911-AEE6-B0225FB90B5B}"/>
              </a:ext>
            </a:extLst>
          </p:cNvPr>
          <p:cNvSpPr/>
          <p:nvPr/>
        </p:nvSpPr>
        <p:spPr>
          <a:xfrm>
            <a:off x="824623" y="4165414"/>
            <a:ext cx="2718816" cy="2011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Binaries / Libraries set A</a:t>
            </a:r>
          </a:p>
        </p:txBody>
      </p:sp>
      <p:sp>
        <p:nvSpPr>
          <p:cNvPr id="25" name="Rectangle: Rounded Corners 24">
            <a:extLst>
              <a:ext uri="{FF2B5EF4-FFF2-40B4-BE49-F238E27FC236}">
                <a16:creationId xmlns:a16="http://schemas.microsoft.com/office/drawing/2014/main" id="{1AF8B8F9-6833-44AC-9F04-306BE503760A}"/>
              </a:ext>
            </a:extLst>
          </p:cNvPr>
          <p:cNvSpPr/>
          <p:nvPr/>
        </p:nvSpPr>
        <p:spPr>
          <a:xfrm>
            <a:off x="3602875" y="4165414"/>
            <a:ext cx="909828" cy="23931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Bins / Libs B</a:t>
            </a:r>
          </a:p>
        </p:txBody>
      </p:sp>
    </p:spTree>
    <p:extLst>
      <p:ext uri="{BB962C8B-B14F-4D97-AF65-F5344CB8AC3E}">
        <p14:creationId xmlns:p14="http://schemas.microsoft.com/office/powerpoint/2010/main" val="2296602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20C6-9BBB-4283-9E01-1345F85C8B64}"/>
              </a:ext>
            </a:extLst>
          </p:cNvPr>
          <p:cNvSpPr>
            <a:spLocks noGrp="1"/>
          </p:cNvSpPr>
          <p:nvPr>
            <p:ph type="title"/>
          </p:nvPr>
        </p:nvSpPr>
        <p:spPr/>
        <p:txBody>
          <a:bodyPr/>
          <a:lstStyle/>
          <a:p>
            <a:r>
              <a:rPr lang="en-US" dirty="0"/>
              <a:t>API Gateway</a:t>
            </a:r>
          </a:p>
        </p:txBody>
      </p:sp>
      <p:sp>
        <p:nvSpPr>
          <p:cNvPr id="3" name="Content Placeholder 2">
            <a:extLst>
              <a:ext uri="{FF2B5EF4-FFF2-40B4-BE49-F238E27FC236}">
                <a16:creationId xmlns:a16="http://schemas.microsoft.com/office/drawing/2014/main" id="{819D2835-F042-466C-AB8E-493CBE734E81}"/>
              </a:ext>
            </a:extLst>
          </p:cNvPr>
          <p:cNvSpPr>
            <a:spLocks noGrp="1"/>
          </p:cNvSpPr>
          <p:nvPr>
            <p:ph sz="quarter" idx="1"/>
          </p:nvPr>
        </p:nvSpPr>
        <p:spPr/>
        <p:txBody>
          <a:bodyPr>
            <a:normAutofit/>
          </a:bodyPr>
          <a:lstStyle/>
          <a:p>
            <a:r>
              <a:rPr lang="en-US" dirty="0"/>
              <a:t>Requests to microservices usually not made directly from external agents</a:t>
            </a:r>
          </a:p>
          <a:p>
            <a:r>
              <a:rPr lang="en-US" dirty="0"/>
              <a:t>Need a layer to manage access to Microservices to enable flexible deployment</a:t>
            </a:r>
          </a:p>
          <a:p>
            <a:r>
              <a:rPr lang="en-US" dirty="0"/>
              <a:t>Multiple microservices may be required to perform a complex task</a:t>
            </a:r>
          </a:p>
          <a:p>
            <a:r>
              <a:rPr lang="en-US" dirty="0"/>
              <a:t>Usually many instances of each microservice</a:t>
            </a:r>
          </a:p>
          <a:p>
            <a:r>
              <a:rPr lang="en-US" dirty="0"/>
              <a:t>API Gateways provide a single entry point for all requests into the application.</a:t>
            </a:r>
          </a:p>
          <a:p>
            <a:r>
              <a:rPr lang="en-US" dirty="0"/>
              <a:t>Developers do not need to know physical address of each service (nothing should be hardwired)</a:t>
            </a:r>
          </a:p>
          <a:p>
            <a:r>
              <a:rPr lang="en-US" dirty="0"/>
              <a:t>Manage authentication, protocol conversions, communications, routing, load balancing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43086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err="1"/>
              <a:t>Microservices</a:t>
            </a:r>
            <a:endParaRPr lang="en-US" dirty="0"/>
          </a:p>
        </p:txBody>
      </p:sp>
      <p:sp>
        <p:nvSpPr>
          <p:cNvPr id="5124" name="Rectangle 3"/>
          <p:cNvSpPr>
            <a:spLocks noGrp="1" noChangeArrowheads="1"/>
          </p:cNvSpPr>
          <p:nvPr>
            <p:ph idx="1"/>
          </p:nvPr>
        </p:nvSpPr>
        <p:spPr/>
        <p:txBody>
          <a:bodyPr>
            <a:normAutofit/>
          </a:bodyPr>
          <a:lstStyle/>
          <a:p>
            <a:r>
              <a:rPr lang="en-US" sz="2400" dirty="0" err="1"/>
              <a:t>Microservices</a:t>
            </a:r>
            <a:r>
              <a:rPr lang="en-US" sz="2400" dirty="0"/>
              <a:t> is a software development architecture that involves breaking down a large application into smaller, independent components or services. </a:t>
            </a:r>
            <a:endParaRPr lang="en-US" sz="2400" dirty="0" smtClean="0"/>
          </a:p>
          <a:p>
            <a:r>
              <a:rPr lang="en-US" sz="2400" dirty="0" smtClean="0"/>
              <a:t>Each </a:t>
            </a:r>
            <a:r>
              <a:rPr lang="en-US" sz="2400" dirty="0"/>
              <a:t>service is responsible for a specific function or feature of the application and communicates with other services through well-defined APIs.</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6916B7E-6950-4F4F-B439-EF135B102750}" type="slidenum">
              <a:rPr lang="en-US" b="0" smtClean="0">
                <a:solidFill>
                  <a:schemeClr val="tx2"/>
                </a:solidFill>
              </a:rPr>
              <a:pPr/>
              <a:t>4</a:t>
            </a:fld>
            <a:endParaRPr lang="en-US" b="0">
              <a:solidFill>
                <a:schemeClr val="tx2"/>
              </a:solidFill>
            </a:endParaRPr>
          </a:p>
        </p:txBody>
      </p:sp>
      <p:pic>
        <p:nvPicPr>
          <p:cNvPr id="1026" name="Picture 2" descr="Microservice Architecture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167" y="2941678"/>
            <a:ext cx="5133975"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6707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334A-CBA7-47CF-8DE4-08B8C69EF415}"/>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C6E6675F-FCDB-4D09-99D0-AB62AD06E4E6}"/>
              </a:ext>
            </a:extLst>
          </p:cNvPr>
          <p:cNvSpPr>
            <a:spLocks noGrp="1"/>
          </p:cNvSpPr>
          <p:nvPr>
            <p:ph sz="quarter" idx="1"/>
          </p:nvPr>
        </p:nvSpPr>
        <p:spPr/>
        <p:txBody>
          <a:bodyPr/>
          <a:lstStyle/>
          <a:p>
            <a:r>
              <a:rPr lang="en-US" dirty="0"/>
              <a:t>Merges development with operations</a:t>
            </a:r>
          </a:p>
          <a:p>
            <a:r>
              <a:rPr lang="en-US" dirty="0"/>
              <a:t>A single team takes responsibility for development, deployment, operations, and maintenance of a microservice</a:t>
            </a:r>
          </a:p>
          <a:p>
            <a:r>
              <a:rPr lang="en-US" dirty="0"/>
              <a:t>Make independent technology decisions</a:t>
            </a:r>
          </a:p>
          <a:p>
            <a:pPr lvl="1"/>
            <a:r>
              <a:rPr lang="en-US" dirty="0"/>
              <a:t>Programming language</a:t>
            </a:r>
          </a:p>
          <a:p>
            <a:pPr lvl="1"/>
            <a:r>
              <a:rPr lang="en-US" dirty="0"/>
              <a:t>Databases</a:t>
            </a:r>
          </a:p>
          <a:p>
            <a:pPr lvl="1"/>
            <a:r>
              <a:rPr lang="en-US" dirty="0"/>
              <a:t>(probably limited to contain technical overhead for the organization)</a:t>
            </a:r>
          </a:p>
          <a:p>
            <a:r>
              <a:rPr lang="en-US" dirty="0"/>
              <a:t>No need to understand all aspects of the  application</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036319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0EB1-51BD-4DC5-8B0C-2FF5E0AF459C}"/>
              </a:ext>
            </a:extLst>
          </p:cNvPr>
          <p:cNvSpPr>
            <a:spLocks noGrp="1"/>
          </p:cNvSpPr>
          <p:nvPr>
            <p:ph type="title"/>
          </p:nvPr>
        </p:nvSpPr>
        <p:spPr/>
        <p:txBody>
          <a:bodyPr/>
          <a:lstStyle/>
          <a:p>
            <a:r>
              <a:rPr lang="en-US" dirty="0"/>
              <a:t>Contracts</a:t>
            </a:r>
          </a:p>
        </p:txBody>
      </p:sp>
      <p:sp>
        <p:nvSpPr>
          <p:cNvPr id="3" name="Content Placeholder 2">
            <a:extLst>
              <a:ext uri="{FF2B5EF4-FFF2-40B4-BE49-F238E27FC236}">
                <a16:creationId xmlns:a16="http://schemas.microsoft.com/office/drawing/2014/main" id="{D6CB775E-FDD7-42D0-8223-80142BF3891B}"/>
              </a:ext>
            </a:extLst>
          </p:cNvPr>
          <p:cNvSpPr>
            <a:spLocks noGrp="1"/>
          </p:cNvSpPr>
          <p:nvPr>
            <p:ph sz="quarter" idx="1"/>
          </p:nvPr>
        </p:nvSpPr>
        <p:spPr/>
        <p:txBody>
          <a:bodyPr>
            <a:normAutofit/>
          </a:bodyPr>
          <a:lstStyle/>
          <a:p>
            <a:r>
              <a:rPr lang="en-US" dirty="0"/>
              <a:t>Any given microservice will not  necessarily be aware of all the ways in which it is consumed</a:t>
            </a:r>
          </a:p>
          <a:p>
            <a:r>
              <a:rPr lang="en-US" dirty="0"/>
              <a:t>Microservices must be persistent to avoid failures in the broader application / ecosystem</a:t>
            </a:r>
          </a:p>
          <a:p>
            <a:r>
              <a:rPr lang="en-US" dirty="0"/>
              <a:t>Agreement to provide specific requests/responses</a:t>
            </a:r>
          </a:p>
          <a:p>
            <a:r>
              <a:rPr lang="en-US" dirty="0"/>
              <a:t>Versioning is an essential characteristic</a:t>
            </a:r>
          </a:p>
          <a:p>
            <a:r>
              <a:rPr lang="en-US" dirty="0"/>
              <a:t>Any deprecation must be (technically) negotiated and propagated through the microservice ecosystem</a:t>
            </a:r>
          </a:p>
          <a:p>
            <a:r>
              <a:rPr lang="en-US" dirty="0"/>
              <a:t>Functionality cannot be withdrawn until it is no longer required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950830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B8FD-AA61-4BF5-B1DA-F2D16DC52CF6}"/>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CB7FB8A3-7127-4B60-9805-FB792BF44FDD}"/>
              </a:ext>
            </a:extLst>
          </p:cNvPr>
          <p:cNvSpPr>
            <a:spLocks noGrp="1"/>
          </p:cNvSpPr>
          <p:nvPr>
            <p:ph sz="quarter" idx="1"/>
          </p:nvPr>
        </p:nvSpPr>
        <p:spPr/>
        <p:txBody>
          <a:bodyPr/>
          <a:lstStyle/>
          <a:p>
            <a:r>
              <a:rPr lang="en-US" dirty="0"/>
              <a:t>Leading technical environment for the management of containers</a:t>
            </a:r>
          </a:p>
          <a:p>
            <a:r>
              <a:rPr lang="en-US" dirty="0"/>
              <a:t>Supported in most infrastructure environments</a:t>
            </a:r>
          </a:p>
          <a:p>
            <a:pPr lvl="1"/>
            <a:r>
              <a:rPr lang="en-US" dirty="0"/>
              <a:t>Amazon Web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044366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B8FD-AA61-4BF5-B1DA-F2D16DC52CF6}"/>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CB7FB8A3-7127-4B60-9805-FB792BF44FDD}"/>
              </a:ext>
            </a:extLst>
          </p:cNvPr>
          <p:cNvSpPr>
            <a:spLocks noGrp="1"/>
          </p:cNvSpPr>
          <p:nvPr>
            <p:ph sz="quarter" idx="1"/>
          </p:nvPr>
        </p:nvSpPr>
        <p:spPr/>
        <p:txBody>
          <a:bodyPr/>
          <a:lstStyle/>
          <a:p>
            <a:r>
              <a:rPr lang="en-US" dirty="0"/>
              <a:t>Allocate computing resources in even smaller increments than Virtual Machines</a:t>
            </a:r>
          </a:p>
          <a:p>
            <a:r>
              <a:rPr lang="en-US" dirty="0"/>
              <a:t>Share low-level components</a:t>
            </a:r>
          </a:p>
          <a:p>
            <a:r>
              <a:rPr lang="en-US" dirty="0"/>
              <a:t>Self-contained pre-configured operating environment</a:t>
            </a:r>
          </a:p>
          <a:p>
            <a:r>
              <a:rPr lang="en-US" dirty="0"/>
              <a:t>Container management environments provide fast and easy approach to deploy microservices or  other computing components</a:t>
            </a:r>
          </a:p>
          <a:p>
            <a:r>
              <a:rPr lang="en-US" dirty="0"/>
              <a:t>Used in all types of computing environments, but especially well suited to microservices.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4096785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CCEE-A98F-4285-B43E-B756DC34C8E8}"/>
              </a:ext>
            </a:extLst>
          </p:cNvPr>
          <p:cNvSpPr>
            <a:spLocks noGrp="1"/>
          </p:cNvSpPr>
          <p:nvPr>
            <p:ph type="title"/>
          </p:nvPr>
        </p:nvSpPr>
        <p:spPr/>
        <p:txBody>
          <a:bodyPr/>
          <a:lstStyle/>
          <a:p>
            <a:r>
              <a:rPr lang="en-US" dirty="0"/>
              <a:t>Container orchestration</a:t>
            </a:r>
          </a:p>
        </p:txBody>
      </p:sp>
      <p:sp>
        <p:nvSpPr>
          <p:cNvPr id="3" name="Content Placeholder 2">
            <a:extLst>
              <a:ext uri="{FF2B5EF4-FFF2-40B4-BE49-F238E27FC236}">
                <a16:creationId xmlns:a16="http://schemas.microsoft.com/office/drawing/2014/main" id="{30D8659B-C79D-40A0-9116-F6B9DEF0853B}"/>
              </a:ext>
            </a:extLst>
          </p:cNvPr>
          <p:cNvSpPr>
            <a:spLocks noGrp="1"/>
          </p:cNvSpPr>
          <p:nvPr>
            <p:ph sz="quarter" idx="1"/>
          </p:nvPr>
        </p:nvSpPr>
        <p:spPr/>
        <p:txBody>
          <a:bodyPr/>
          <a:lstStyle/>
          <a:p>
            <a:r>
              <a:rPr lang="en-US" dirty="0"/>
              <a:t>In a complex environment tools are needed to manage the deployment of containers</a:t>
            </a:r>
          </a:p>
          <a:p>
            <a:r>
              <a:rPr lang="en-US" dirty="0"/>
              <a:t>Components need to be allocated and deallocated dynamically based on load and demand</a:t>
            </a:r>
          </a:p>
          <a:p>
            <a:r>
              <a:rPr lang="en-US" dirty="0"/>
              <a:t>Examples:</a:t>
            </a:r>
          </a:p>
          <a:p>
            <a:pPr lvl="1"/>
            <a:r>
              <a:rPr lang="en-US" dirty="0"/>
              <a:t>Docker Swarm</a:t>
            </a:r>
          </a:p>
          <a:p>
            <a:pPr lvl="1"/>
            <a:r>
              <a:rPr lang="en-US" dirty="0" err="1"/>
              <a:t>Kubernentes</a:t>
            </a:r>
            <a:r>
              <a:rPr lang="en-US" dirty="0"/>
              <a:t> (developed by Google)</a:t>
            </a:r>
          </a:p>
          <a:p>
            <a:pPr lvl="1"/>
            <a:r>
              <a:rPr lang="en-US" dirty="0"/>
              <a:t>Apache Mesos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003918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AB34-8046-446C-8FD5-C042F65B6D9B}"/>
              </a:ext>
            </a:extLst>
          </p:cNvPr>
          <p:cNvSpPr>
            <a:spLocks noGrp="1"/>
          </p:cNvSpPr>
          <p:nvPr>
            <p:ph type="title"/>
          </p:nvPr>
        </p:nvSpPr>
        <p:spPr/>
        <p:txBody>
          <a:bodyPr/>
          <a:lstStyle/>
          <a:p>
            <a:r>
              <a:rPr lang="en-US" dirty="0"/>
              <a:t>Benefits of Microservices</a:t>
            </a:r>
          </a:p>
        </p:txBody>
      </p:sp>
      <p:sp>
        <p:nvSpPr>
          <p:cNvPr id="3" name="Content Placeholder 2">
            <a:extLst>
              <a:ext uri="{FF2B5EF4-FFF2-40B4-BE49-F238E27FC236}">
                <a16:creationId xmlns:a16="http://schemas.microsoft.com/office/drawing/2014/main" id="{0E76419A-EC6C-4E25-ABD8-0254E507730F}"/>
              </a:ext>
            </a:extLst>
          </p:cNvPr>
          <p:cNvSpPr>
            <a:spLocks noGrp="1"/>
          </p:cNvSpPr>
          <p:nvPr>
            <p:ph sz="quarter" idx="1"/>
          </p:nvPr>
        </p:nvSpPr>
        <p:spPr/>
        <p:txBody>
          <a:bodyPr/>
          <a:lstStyle/>
          <a:p>
            <a:r>
              <a:rPr lang="en-US" dirty="0"/>
              <a:t>Rapid development</a:t>
            </a:r>
          </a:p>
          <a:p>
            <a:r>
              <a:rPr lang="en-US" dirty="0"/>
              <a:t>Quick path to MVP (minimal viable product)</a:t>
            </a:r>
          </a:p>
          <a:p>
            <a:r>
              <a:rPr lang="en-US" dirty="0"/>
              <a:t>Distributed teams </a:t>
            </a:r>
          </a:p>
          <a:p>
            <a:r>
              <a:rPr lang="en-US" dirty="0"/>
              <a:t>Modularity</a:t>
            </a:r>
          </a:p>
          <a:p>
            <a:r>
              <a:rPr lang="en-US" dirty="0"/>
              <a:t>Scalability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089747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499A-3D61-4EA0-A8B7-DF6968EB4C74}"/>
              </a:ext>
            </a:extLst>
          </p:cNvPr>
          <p:cNvSpPr>
            <a:spLocks noGrp="1"/>
          </p:cNvSpPr>
          <p:nvPr>
            <p:ph type="title"/>
          </p:nvPr>
        </p:nvSpPr>
        <p:spPr/>
        <p:txBody>
          <a:bodyPr/>
          <a:lstStyle/>
          <a:p>
            <a:r>
              <a:rPr lang="en-US" dirty="0"/>
              <a:t>Evolving from the Monolith to Microservices</a:t>
            </a:r>
          </a:p>
        </p:txBody>
      </p:sp>
      <p:sp>
        <p:nvSpPr>
          <p:cNvPr id="3" name="Content Placeholder 2">
            <a:extLst>
              <a:ext uri="{FF2B5EF4-FFF2-40B4-BE49-F238E27FC236}">
                <a16:creationId xmlns:a16="http://schemas.microsoft.com/office/drawing/2014/main" id="{4450E287-3F07-4F0A-8374-A78C0B600448}"/>
              </a:ext>
            </a:extLst>
          </p:cNvPr>
          <p:cNvSpPr>
            <a:spLocks noGrp="1"/>
          </p:cNvSpPr>
          <p:nvPr>
            <p:ph sz="quarter" idx="1"/>
          </p:nvPr>
        </p:nvSpPr>
        <p:spPr/>
        <p:txBody>
          <a:bodyPr/>
          <a:lstStyle/>
          <a:p>
            <a:r>
              <a:rPr lang="en-US" dirty="0"/>
              <a:t>Many organizations eventually press the limits of applications built with SOA monolithic style</a:t>
            </a:r>
          </a:p>
          <a:p>
            <a:r>
              <a:rPr lang="en-US" dirty="0"/>
              <a:t>Gradually offload selected tasks to microservices</a:t>
            </a:r>
          </a:p>
          <a:p>
            <a:r>
              <a:rPr lang="en-US" dirty="0"/>
              <a:t>Full-fledged migration to microservices can be long and expensive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508381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Characteristics of microservices</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noAutofit/>
          </a:bodyPr>
          <a:lstStyle/>
          <a:p>
            <a:pPr>
              <a:spcAft>
                <a:spcPts val="300"/>
              </a:spcAft>
            </a:pPr>
            <a:r>
              <a:rPr lang="en-US" sz="2400" dirty="0"/>
              <a:t>Self-contained</a:t>
            </a:r>
          </a:p>
          <a:p>
            <a:pPr lvl="1">
              <a:spcAft>
                <a:spcPts val="300"/>
              </a:spcAft>
            </a:pPr>
            <a:r>
              <a:rPr lang="en-US" sz="2000" dirty="0"/>
              <a:t>Microservices do not have external dependencies. They manage their own data and implement their own user interface.</a:t>
            </a:r>
          </a:p>
          <a:p>
            <a:pPr>
              <a:spcAft>
                <a:spcPts val="300"/>
              </a:spcAft>
            </a:pPr>
            <a:r>
              <a:rPr lang="en-US" sz="2400" dirty="0"/>
              <a:t>Lightweight</a:t>
            </a:r>
          </a:p>
          <a:p>
            <a:pPr lvl="1">
              <a:spcAft>
                <a:spcPts val="300"/>
              </a:spcAft>
            </a:pPr>
            <a:r>
              <a:rPr lang="en-US" sz="2000" dirty="0"/>
              <a:t>Microservices communicate using lightweight protocols.</a:t>
            </a:r>
          </a:p>
          <a:p>
            <a:pPr>
              <a:spcAft>
                <a:spcPts val="300"/>
              </a:spcAft>
            </a:pPr>
            <a:r>
              <a:rPr lang="en-US" sz="2400" dirty="0"/>
              <a:t>Implementation-independent</a:t>
            </a:r>
          </a:p>
          <a:p>
            <a:pPr lvl="1">
              <a:spcAft>
                <a:spcPts val="300"/>
              </a:spcAft>
            </a:pPr>
            <a:r>
              <a:rPr lang="en-US" sz="2000" dirty="0"/>
              <a:t>Microservices may be implemented using different programming languages and may use different technologies in their implementation.</a:t>
            </a:r>
          </a:p>
          <a:p>
            <a:pPr>
              <a:spcAft>
                <a:spcPts val="300"/>
              </a:spcAft>
            </a:pPr>
            <a:r>
              <a:rPr lang="en-US" sz="2400" dirty="0"/>
              <a:t>Independently deployable</a:t>
            </a:r>
          </a:p>
          <a:p>
            <a:pPr lvl="1">
              <a:spcAft>
                <a:spcPts val="300"/>
              </a:spcAft>
            </a:pPr>
            <a:r>
              <a:rPr lang="en-US" sz="2000" dirty="0"/>
              <a:t>Each microservice runs in its own process and is independently deployable, using automated systems.</a:t>
            </a:r>
          </a:p>
          <a:p>
            <a:pPr>
              <a:spcAft>
                <a:spcPts val="300"/>
              </a:spcAft>
            </a:pPr>
            <a:r>
              <a:rPr lang="en-US" sz="2400" dirty="0"/>
              <a:t>Business-oriented</a:t>
            </a:r>
          </a:p>
          <a:p>
            <a:pPr lvl="1">
              <a:spcAft>
                <a:spcPts val="300"/>
              </a:spcAft>
            </a:pPr>
            <a:r>
              <a:rPr lang="en-US" sz="2000" dirty="0"/>
              <a:t>Microservices should implement business capabilities and needs, rather than simply provide a technical service</a:t>
            </a:r>
            <a:r>
              <a:rPr lang="en-US" sz="2000" dirty="0" smtClean="0"/>
              <a:t>.</a:t>
            </a:r>
            <a:endParaRPr lang="en-US" sz="20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47</a:t>
            </a:fld>
            <a:endParaRPr lang="zh-TW" altLang="en-US"/>
          </a:p>
        </p:txBody>
      </p:sp>
    </p:spTree>
    <p:extLst>
      <p:ext uri="{BB962C8B-B14F-4D97-AF65-F5344CB8AC3E}">
        <p14:creationId xmlns:p14="http://schemas.microsoft.com/office/powerpoint/2010/main" val="3829916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Microservice communication</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normAutofit/>
          </a:bodyPr>
          <a:lstStyle/>
          <a:p>
            <a:r>
              <a:rPr lang="en-US" sz="2800" dirty="0"/>
              <a:t>Microservices communicate by exchanging messages. </a:t>
            </a:r>
          </a:p>
          <a:p>
            <a:r>
              <a:rPr lang="en-US" sz="2800" dirty="0"/>
              <a:t>A message that is sent between services includes some administrative information, a service request and the data required to deliver the requested service. </a:t>
            </a:r>
          </a:p>
          <a:p>
            <a:r>
              <a:rPr lang="en-US" sz="2800" dirty="0"/>
              <a:t>Services return a response to service request messages.</a:t>
            </a:r>
          </a:p>
          <a:p>
            <a:pPr lvl="1"/>
            <a:r>
              <a:rPr lang="en-US" sz="2600" dirty="0"/>
              <a:t>An authentication service may send a message to a login service that includes the name input by the user. </a:t>
            </a:r>
          </a:p>
          <a:p>
            <a:pPr lvl="1"/>
            <a:r>
              <a:rPr lang="en-US" sz="2600" dirty="0"/>
              <a:t>The response may be a token associated with a valid user name or might be an error saying that there is no registered user.</a:t>
            </a:r>
          </a:p>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48</a:t>
            </a:fld>
            <a:endParaRPr lang="zh-TW" altLang="en-US"/>
          </a:p>
        </p:txBody>
      </p:sp>
    </p:spTree>
    <p:extLst>
      <p:ext uri="{BB962C8B-B14F-4D97-AF65-F5344CB8AC3E}">
        <p14:creationId xmlns:p14="http://schemas.microsoft.com/office/powerpoint/2010/main" val="270117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Microservice characteristics</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normAutofit/>
          </a:bodyPr>
          <a:lstStyle/>
          <a:p>
            <a:r>
              <a:rPr lang="en-US" sz="3600" dirty="0"/>
              <a:t>Each microservice should have a single responsibility i.e. it should do one thing only and it should do it well.  </a:t>
            </a:r>
          </a:p>
          <a:p>
            <a:pPr lvl="1"/>
            <a:r>
              <a:rPr lang="en-US" sz="3600" dirty="0"/>
              <a:t>However, ‘one thing only’ is difficult to define in a way that’s applicable to all services.</a:t>
            </a:r>
          </a:p>
          <a:p>
            <a:pPr lvl="1"/>
            <a:r>
              <a:rPr lang="en-US" sz="3600" dirty="0"/>
              <a:t>Responsibility does not always mean a single, functional activity. </a:t>
            </a:r>
          </a:p>
          <a:p>
            <a:endParaRPr lang="en-US" sz="3600" dirty="0"/>
          </a:p>
          <a:p>
            <a:endParaRPr lang="en-US" sz="36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49</a:t>
            </a:fld>
            <a:endParaRPr lang="zh-TW" altLang="en-US"/>
          </a:p>
        </p:txBody>
      </p:sp>
    </p:spTree>
    <p:extLst>
      <p:ext uri="{BB962C8B-B14F-4D97-AF65-F5344CB8AC3E}">
        <p14:creationId xmlns:p14="http://schemas.microsoft.com/office/powerpoint/2010/main" val="350181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Microservices</a:t>
            </a:r>
            <a:r>
              <a:rPr lang="en-US" dirty="0" smtClean="0"/>
              <a:t>?</a:t>
            </a:r>
            <a:endParaRPr lang="en-US" dirty="0"/>
          </a:p>
        </p:txBody>
      </p:sp>
      <p:sp>
        <p:nvSpPr>
          <p:cNvPr id="3" name="Content Placeholder 2"/>
          <p:cNvSpPr>
            <a:spLocks noGrp="1"/>
          </p:cNvSpPr>
          <p:nvPr>
            <p:ph idx="1"/>
          </p:nvPr>
        </p:nvSpPr>
        <p:spPr/>
        <p:txBody>
          <a:bodyPr/>
          <a:lstStyle/>
          <a:p>
            <a:r>
              <a:rPr lang="en-US" dirty="0"/>
              <a:t>“</a:t>
            </a:r>
            <a:r>
              <a:rPr lang="en-US" dirty="0" err="1"/>
              <a:t>Microservices</a:t>
            </a:r>
            <a:r>
              <a:rPr lang="en-US" dirty="0"/>
              <a:t> are a thing these days.”</a:t>
            </a:r>
          </a:p>
          <a:p>
            <a:pPr marL="0" indent="0">
              <a:buNone/>
            </a:pPr>
            <a:r>
              <a:rPr lang="en-US" dirty="0"/>
              <a:t>		 Phil </a:t>
            </a:r>
            <a:r>
              <a:rPr lang="en-US" dirty="0" err="1"/>
              <a:t>Calçado</a:t>
            </a:r>
            <a:r>
              <a:rPr lang="en-US" dirty="0"/>
              <a:t>, former Director of Engineering, </a:t>
            </a:r>
            <a:r>
              <a:rPr lang="en-US" dirty="0" err="1"/>
              <a:t>SoundCloud</a:t>
            </a:r>
            <a:endParaRPr lang="en-US" dirty="0"/>
          </a:p>
          <a:p>
            <a:r>
              <a:rPr lang="en-US" dirty="0"/>
              <a:t>“</a:t>
            </a:r>
            <a:r>
              <a:rPr lang="en-US" dirty="0" err="1"/>
              <a:t>Microservices</a:t>
            </a:r>
            <a:r>
              <a:rPr lang="en-US" dirty="0"/>
              <a:t> are small, autonomous services that work together.” </a:t>
            </a:r>
          </a:p>
          <a:p>
            <a:pPr marL="0" indent="0">
              <a:buNone/>
            </a:pPr>
            <a:r>
              <a:rPr lang="en-US" dirty="0"/>
              <a:t>	Sam Newman, </a:t>
            </a:r>
            <a:r>
              <a:rPr lang="en-US" dirty="0" err="1"/>
              <a:t>Thoughtworks</a:t>
            </a:r>
            <a:endParaRPr lang="en-US" dirty="0"/>
          </a:p>
          <a:p>
            <a:r>
              <a:rPr lang="en-US" dirty="0"/>
              <a:t>“Loosely coupled service-oriented architecture with bounded contexts.” </a:t>
            </a:r>
          </a:p>
          <a:p>
            <a:pPr marL="0" indent="0">
              <a:buNone/>
            </a:pPr>
            <a:r>
              <a:rPr lang="en-US" dirty="0"/>
              <a:t>	Adrian Cockcroft, Battery Ventures</a:t>
            </a:r>
          </a:p>
          <a:p>
            <a:r>
              <a:rPr lang="en-US" dirty="0"/>
              <a:t>“A </a:t>
            </a:r>
            <a:r>
              <a:rPr lang="en-US" dirty="0" err="1"/>
              <a:t>microservice</a:t>
            </a:r>
            <a:r>
              <a:rPr lang="en-US" dirty="0"/>
              <a:t> is an independently deployable component of bounded scope that supports interoperability through message-based communication.”</a:t>
            </a:r>
          </a:p>
          <a:p>
            <a:pPr marL="0" indent="0">
              <a:buNone/>
            </a:pPr>
            <a:r>
              <a:rPr lang="en-US" dirty="0" smtClean="0"/>
              <a:t>          “</a:t>
            </a:r>
            <a:r>
              <a:rPr lang="en-US" dirty="0" err="1"/>
              <a:t>Microservice</a:t>
            </a:r>
            <a:r>
              <a:rPr lang="en-US" dirty="0"/>
              <a:t> Architecture-Aligning Principles, Practices, and Culture”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526402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Password management functionality</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50</a:t>
            </a:fld>
            <a:endParaRPr lang="zh-TW" altLang="en-US"/>
          </a:p>
        </p:txBody>
      </p:sp>
      <p:sp>
        <p:nvSpPr>
          <p:cNvPr id="8" name="Rounded Rectangle 7">
            <a:extLst>
              <a:ext uri="{FF2B5EF4-FFF2-40B4-BE49-F238E27FC236}">
                <a16:creationId xmlns:a16="http://schemas.microsoft.com/office/drawing/2014/main" id="{8227D36F-9AF1-6E43-966F-3D8257233E01}"/>
              </a:ext>
            </a:extLst>
          </p:cNvPr>
          <p:cNvSpPr>
            <a:spLocks noChangeArrowheads="1"/>
          </p:cNvSpPr>
          <p:nvPr/>
        </p:nvSpPr>
        <p:spPr bwMode="auto">
          <a:xfrm>
            <a:off x="2039496" y="1914361"/>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Create password</a:t>
            </a:r>
          </a:p>
        </p:txBody>
      </p:sp>
      <p:sp>
        <p:nvSpPr>
          <p:cNvPr id="9" name="Rounded Rectangle 8">
            <a:extLst>
              <a:ext uri="{FF2B5EF4-FFF2-40B4-BE49-F238E27FC236}">
                <a16:creationId xmlns:a16="http://schemas.microsoft.com/office/drawing/2014/main" id="{4683F608-53B1-6F41-A562-4FB433D1F8E6}"/>
              </a:ext>
            </a:extLst>
          </p:cNvPr>
          <p:cNvSpPr>
            <a:spLocks noChangeArrowheads="1"/>
          </p:cNvSpPr>
          <p:nvPr/>
        </p:nvSpPr>
        <p:spPr bwMode="auto">
          <a:xfrm>
            <a:off x="2039496" y="2615123"/>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Change password</a:t>
            </a:r>
          </a:p>
        </p:txBody>
      </p:sp>
      <p:sp>
        <p:nvSpPr>
          <p:cNvPr id="10" name="Rounded Rectangle 9">
            <a:extLst>
              <a:ext uri="{FF2B5EF4-FFF2-40B4-BE49-F238E27FC236}">
                <a16:creationId xmlns:a16="http://schemas.microsoft.com/office/drawing/2014/main" id="{EEAE9D77-8C01-E64B-9F74-A29C06F3AAFA}"/>
              </a:ext>
            </a:extLst>
          </p:cNvPr>
          <p:cNvSpPr>
            <a:spLocks noChangeArrowheads="1"/>
          </p:cNvSpPr>
          <p:nvPr/>
        </p:nvSpPr>
        <p:spPr bwMode="auto">
          <a:xfrm>
            <a:off x="2039496" y="3315885"/>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Check password</a:t>
            </a:r>
          </a:p>
        </p:txBody>
      </p:sp>
      <p:sp>
        <p:nvSpPr>
          <p:cNvPr id="11" name="Rounded Rectangle 10">
            <a:extLst>
              <a:ext uri="{FF2B5EF4-FFF2-40B4-BE49-F238E27FC236}">
                <a16:creationId xmlns:a16="http://schemas.microsoft.com/office/drawing/2014/main" id="{F824760F-143E-5C4A-96F9-B8B1089032C4}"/>
              </a:ext>
            </a:extLst>
          </p:cNvPr>
          <p:cNvSpPr>
            <a:spLocks noChangeArrowheads="1"/>
          </p:cNvSpPr>
          <p:nvPr/>
        </p:nvSpPr>
        <p:spPr bwMode="auto">
          <a:xfrm>
            <a:off x="2051524" y="4016648"/>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Recover password</a:t>
            </a:r>
          </a:p>
        </p:txBody>
      </p:sp>
      <p:sp>
        <p:nvSpPr>
          <p:cNvPr id="19" name="Rounded Rectangle 18">
            <a:extLst>
              <a:ext uri="{FF2B5EF4-FFF2-40B4-BE49-F238E27FC236}">
                <a16:creationId xmlns:a16="http://schemas.microsoft.com/office/drawing/2014/main" id="{740D87AD-2B26-8C47-A200-C4D7E75601B4}"/>
              </a:ext>
            </a:extLst>
          </p:cNvPr>
          <p:cNvSpPr>
            <a:spLocks noChangeArrowheads="1"/>
          </p:cNvSpPr>
          <p:nvPr/>
        </p:nvSpPr>
        <p:spPr bwMode="auto">
          <a:xfrm>
            <a:off x="6418343" y="1916957"/>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Check password validity</a:t>
            </a:r>
          </a:p>
        </p:txBody>
      </p:sp>
      <p:sp>
        <p:nvSpPr>
          <p:cNvPr id="20" name="Rounded Rectangle 19">
            <a:extLst>
              <a:ext uri="{FF2B5EF4-FFF2-40B4-BE49-F238E27FC236}">
                <a16:creationId xmlns:a16="http://schemas.microsoft.com/office/drawing/2014/main" id="{687AB88D-95B0-B14E-9D3D-A9B512875507}"/>
              </a:ext>
            </a:extLst>
          </p:cNvPr>
          <p:cNvSpPr>
            <a:spLocks noChangeArrowheads="1"/>
          </p:cNvSpPr>
          <p:nvPr/>
        </p:nvSpPr>
        <p:spPr bwMode="auto">
          <a:xfrm>
            <a:off x="6418343" y="2616854"/>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Delete password</a:t>
            </a:r>
          </a:p>
        </p:txBody>
      </p:sp>
      <p:sp>
        <p:nvSpPr>
          <p:cNvPr id="21" name="Rounded Rectangle 20">
            <a:extLst>
              <a:ext uri="{FF2B5EF4-FFF2-40B4-BE49-F238E27FC236}">
                <a16:creationId xmlns:a16="http://schemas.microsoft.com/office/drawing/2014/main" id="{77A87628-7601-354F-99C5-E698A8A26DFB}"/>
              </a:ext>
            </a:extLst>
          </p:cNvPr>
          <p:cNvSpPr>
            <a:spLocks noChangeArrowheads="1"/>
          </p:cNvSpPr>
          <p:nvPr/>
        </p:nvSpPr>
        <p:spPr bwMode="auto">
          <a:xfrm>
            <a:off x="6418343" y="3316751"/>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Backup password database</a:t>
            </a:r>
          </a:p>
        </p:txBody>
      </p:sp>
      <p:sp>
        <p:nvSpPr>
          <p:cNvPr id="22" name="Rounded Rectangle 21">
            <a:extLst>
              <a:ext uri="{FF2B5EF4-FFF2-40B4-BE49-F238E27FC236}">
                <a16:creationId xmlns:a16="http://schemas.microsoft.com/office/drawing/2014/main" id="{84F7BA94-93F1-9243-8753-321DBF11C3B0}"/>
              </a:ext>
            </a:extLst>
          </p:cNvPr>
          <p:cNvSpPr>
            <a:spLocks noChangeArrowheads="1"/>
          </p:cNvSpPr>
          <p:nvPr/>
        </p:nvSpPr>
        <p:spPr bwMode="auto">
          <a:xfrm>
            <a:off x="6418343" y="4016648"/>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Recover password database</a:t>
            </a:r>
          </a:p>
        </p:txBody>
      </p:sp>
      <p:sp>
        <p:nvSpPr>
          <p:cNvPr id="23" name="TextBox 22">
            <a:extLst>
              <a:ext uri="{FF2B5EF4-FFF2-40B4-BE49-F238E27FC236}">
                <a16:creationId xmlns:a16="http://schemas.microsoft.com/office/drawing/2014/main" id="{A8244770-5C10-3647-AEEC-290ADA5E9BF2}"/>
              </a:ext>
            </a:extLst>
          </p:cNvPr>
          <p:cNvSpPr txBox="1"/>
          <p:nvPr/>
        </p:nvSpPr>
        <p:spPr>
          <a:xfrm>
            <a:off x="2039496" y="978994"/>
            <a:ext cx="3840480" cy="523220"/>
          </a:xfrm>
          <a:prstGeom prst="rect">
            <a:avLst/>
          </a:prstGeom>
          <a:noFill/>
        </p:spPr>
        <p:txBody>
          <a:bodyPr wrap="square" rtlCol="0">
            <a:spAutoFit/>
          </a:bodyPr>
          <a:lstStyle/>
          <a:p>
            <a:pPr algn="ctr"/>
            <a:r>
              <a:rPr lang="en-US" sz="2800" b="1" dirty="0">
                <a:solidFill>
                  <a:srgbClr val="C00000"/>
                </a:solidFill>
                <a:latin typeface="Candara" panose="020E0502030303020204" pitchFamily="34" charset="0"/>
                <a:cs typeface="Calibri" panose="020F0502020204030204" pitchFamily="34" charset="0"/>
              </a:rPr>
              <a:t>User functions</a:t>
            </a:r>
          </a:p>
        </p:txBody>
      </p:sp>
      <p:sp>
        <p:nvSpPr>
          <p:cNvPr id="24" name="TextBox 23">
            <a:extLst>
              <a:ext uri="{FF2B5EF4-FFF2-40B4-BE49-F238E27FC236}">
                <a16:creationId xmlns:a16="http://schemas.microsoft.com/office/drawing/2014/main" id="{F57484CE-EA84-2041-B1FE-01377B2DCDE5}"/>
              </a:ext>
            </a:extLst>
          </p:cNvPr>
          <p:cNvSpPr txBox="1"/>
          <p:nvPr/>
        </p:nvSpPr>
        <p:spPr>
          <a:xfrm>
            <a:off x="6411123" y="977656"/>
            <a:ext cx="3840480" cy="523220"/>
          </a:xfrm>
          <a:prstGeom prst="rect">
            <a:avLst/>
          </a:prstGeom>
          <a:noFill/>
        </p:spPr>
        <p:txBody>
          <a:bodyPr wrap="square" rtlCol="0">
            <a:spAutoFit/>
          </a:bodyPr>
          <a:lstStyle/>
          <a:p>
            <a:pPr algn="ctr"/>
            <a:r>
              <a:rPr lang="en-US" sz="2800" b="1" dirty="0">
                <a:solidFill>
                  <a:srgbClr val="C00000"/>
                </a:solidFill>
                <a:latin typeface="Candara" panose="020E0502030303020204" pitchFamily="34" charset="0"/>
                <a:cs typeface="Calibri" panose="020F0502020204030204" pitchFamily="34" charset="0"/>
              </a:rPr>
              <a:t>Supporting functions</a:t>
            </a:r>
          </a:p>
        </p:txBody>
      </p:sp>
      <p:sp>
        <p:nvSpPr>
          <p:cNvPr id="25" name="Rounded Rectangle 24">
            <a:extLst>
              <a:ext uri="{FF2B5EF4-FFF2-40B4-BE49-F238E27FC236}">
                <a16:creationId xmlns:a16="http://schemas.microsoft.com/office/drawing/2014/main" id="{92F38A52-E77E-5840-B732-EE3C21EEE52A}"/>
              </a:ext>
            </a:extLst>
          </p:cNvPr>
          <p:cNvSpPr>
            <a:spLocks noChangeArrowheads="1"/>
          </p:cNvSpPr>
          <p:nvPr/>
        </p:nvSpPr>
        <p:spPr bwMode="auto">
          <a:xfrm>
            <a:off x="1919536" y="989380"/>
            <a:ext cx="4104456" cy="5211456"/>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6" name="Rounded Rectangle 25">
            <a:extLst>
              <a:ext uri="{FF2B5EF4-FFF2-40B4-BE49-F238E27FC236}">
                <a16:creationId xmlns:a16="http://schemas.microsoft.com/office/drawing/2014/main" id="{6AACBABA-10B0-A143-B27E-F4D02DAF8B75}"/>
              </a:ext>
            </a:extLst>
          </p:cNvPr>
          <p:cNvSpPr>
            <a:spLocks noChangeArrowheads="1"/>
          </p:cNvSpPr>
          <p:nvPr/>
        </p:nvSpPr>
        <p:spPr bwMode="auto">
          <a:xfrm>
            <a:off x="6312024" y="989380"/>
            <a:ext cx="4104456" cy="5211456"/>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7" name="Rounded Rectangle 26">
            <a:extLst>
              <a:ext uri="{FF2B5EF4-FFF2-40B4-BE49-F238E27FC236}">
                <a16:creationId xmlns:a16="http://schemas.microsoft.com/office/drawing/2014/main" id="{08A82517-E14F-0540-A690-4D733BDFF175}"/>
              </a:ext>
            </a:extLst>
          </p:cNvPr>
          <p:cNvSpPr>
            <a:spLocks noChangeArrowheads="1"/>
          </p:cNvSpPr>
          <p:nvPr/>
        </p:nvSpPr>
        <p:spPr bwMode="auto">
          <a:xfrm>
            <a:off x="6418343" y="4716545"/>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Check database integrity</a:t>
            </a:r>
          </a:p>
        </p:txBody>
      </p:sp>
      <p:sp>
        <p:nvSpPr>
          <p:cNvPr id="28" name="Rounded Rectangle 27">
            <a:extLst>
              <a:ext uri="{FF2B5EF4-FFF2-40B4-BE49-F238E27FC236}">
                <a16:creationId xmlns:a16="http://schemas.microsoft.com/office/drawing/2014/main" id="{E95454E0-A1DB-E245-BC2C-4691AA0075D3}"/>
              </a:ext>
            </a:extLst>
          </p:cNvPr>
          <p:cNvSpPr>
            <a:spLocks noChangeArrowheads="1"/>
          </p:cNvSpPr>
          <p:nvPr/>
        </p:nvSpPr>
        <p:spPr bwMode="auto">
          <a:xfrm>
            <a:off x="6418343" y="5416442"/>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Repair database DB</a:t>
            </a:r>
          </a:p>
        </p:txBody>
      </p:sp>
    </p:spTree>
    <p:extLst>
      <p:ext uri="{BB962C8B-B14F-4D97-AF65-F5344CB8AC3E}">
        <p14:creationId xmlns:p14="http://schemas.microsoft.com/office/powerpoint/2010/main" val="202778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fontScale="90000"/>
          </a:bodyPr>
          <a:lstStyle/>
          <a:p>
            <a:r>
              <a:rPr lang="en-US" dirty="0"/>
              <a:t>Microservices architecture – </a:t>
            </a:r>
            <a:r>
              <a:rPr lang="en-US" dirty="0" smtClean="0"/>
              <a:t>key </a:t>
            </a:r>
            <a:r>
              <a:rPr lang="en-US" dirty="0"/>
              <a:t>design questions</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51</a:t>
            </a:fld>
            <a:endParaRPr lang="zh-TW" altLang="en-US"/>
          </a:p>
        </p:txBody>
      </p:sp>
      <p:cxnSp>
        <p:nvCxnSpPr>
          <p:cNvPr id="7" name="Straight Arrow Connector 6">
            <a:extLst>
              <a:ext uri="{FF2B5EF4-FFF2-40B4-BE49-F238E27FC236}">
                <a16:creationId xmlns:a16="http://schemas.microsoft.com/office/drawing/2014/main" id="{B14CBDD7-4BA5-F445-A911-3F6C7917EC31}"/>
              </a:ext>
            </a:extLst>
          </p:cNvPr>
          <p:cNvCxnSpPr>
            <a:cxnSpLocks/>
            <a:stCxn id="13" idx="1"/>
          </p:cNvCxnSpPr>
          <p:nvPr/>
        </p:nvCxnSpPr>
        <p:spPr>
          <a:xfrm flipH="1">
            <a:off x="7390270" y="3075760"/>
            <a:ext cx="562210" cy="529529"/>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507A3C3-C62F-7D45-B3A4-D9FCE1B44005}"/>
              </a:ext>
            </a:extLst>
          </p:cNvPr>
          <p:cNvCxnSpPr>
            <a:cxnSpLocks/>
            <a:stCxn id="14" idx="1"/>
          </p:cNvCxnSpPr>
          <p:nvPr/>
        </p:nvCxnSpPr>
        <p:spPr>
          <a:xfrm flipH="1" flipV="1">
            <a:off x="6744072" y="4590266"/>
            <a:ext cx="679570" cy="793050"/>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CEBBC0-0ACE-7546-88E4-A331A33C4A57}"/>
              </a:ext>
            </a:extLst>
          </p:cNvPr>
          <p:cNvCxnSpPr>
            <a:cxnSpLocks/>
            <a:stCxn id="17" idx="3"/>
          </p:cNvCxnSpPr>
          <p:nvPr/>
        </p:nvCxnSpPr>
        <p:spPr>
          <a:xfrm flipV="1">
            <a:off x="4923115" y="4590266"/>
            <a:ext cx="805587" cy="793050"/>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C744E67-903E-0542-A4F4-9B274D5E5AAD}"/>
              </a:ext>
            </a:extLst>
          </p:cNvPr>
          <p:cNvCxnSpPr>
            <a:cxnSpLocks/>
            <a:stCxn id="15" idx="3"/>
          </p:cNvCxnSpPr>
          <p:nvPr/>
        </p:nvCxnSpPr>
        <p:spPr>
          <a:xfrm>
            <a:off x="4491067" y="3075759"/>
            <a:ext cx="562211" cy="571780"/>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54EAA7-2B36-2B4F-9155-68A9FE21CBFE}"/>
              </a:ext>
            </a:extLst>
          </p:cNvPr>
          <p:cNvCxnSpPr>
            <a:cxnSpLocks/>
            <a:stCxn id="16" idx="2"/>
            <a:endCxn id="12" idx="0"/>
          </p:cNvCxnSpPr>
          <p:nvPr/>
        </p:nvCxnSpPr>
        <p:spPr>
          <a:xfrm flipH="1">
            <a:off x="6212517" y="2241465"/>
            <a:ext cx="1" cy="816046"/>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D77490C7-8C10-B742-9B78-719B68A10AD8}"/>
              </a:ext>
            </a:extLst>
          </p:cNvPr>
          <p:cNvSpPr>
            <a:spLocks noChangeArrowheads="1"/>
          </p:cNvSpPr>
          <p:nvPr/>
        </p:nvSpPr>
        <p:spPr bwMode="auto">
          <a:xfrm>
            <a:off x="5034763" y="3057512"/>
            <a:ext cx="2355506" cy="1532753"/>
          </a:xfrm>
          <a:prstGeom prst="roundRect">
            <a:avLst>
              <a:gd name="adj" fmla="val 21979"/>
            </a:avLst>
          </a:prstGeom>
          <a:solidFill>
            <a:srgbClr val="FFD579"/>
          </a:solidFill>
          <a:ln w="28575">
            <a:solidFill>
              <a:schemeClr val="accent2">
                <a:lumMod val="50000"/>
              </a:schemeClr>
            </a:solidFill>
            <a:round/>
            <a:headEnd/>
            <a:tailEnd/>
          </a:ln>
          <a:effectLst/>
        </p:spPr>
        <p:txBody>
          <a:bodyPr lIns="0" tIns="0" rIns="0" bIns="0" anchor="ctr"/>
          <a:lstStyle/>
          <a:p>
            <a:pPr algn="ctr">
              <a:defRPr/>
            </a:pPr>
            <a:r>
              <a:rPr lang="en-US" sz="2400" b="1" dirty="0">
                <a:latin typeface="Candara" panose="020E0502030303020204" pitchFamily="34" charset="0"/>
                <a:cs typeface="Calibri" panose="020F0502020204030204" pitchFamily="34" charset="0"/>
              </a:rPr>
              <a:t>Microservices architecture</a:t>
            </a:r>
          </a:p>
          <a:p>
            <a:pPr algn="ctr">
              <a:defRPr/>
            </a:pPr>
            <a:r>
              <a:rPr lang="en-US" sz="2400" b="1" dirty="0">
                <a:latin typeface="Candara" panose="020E0502030303020204" pitchFamily="34" charset="0"/>
                <a:cs typeface="Calibri" panose="020F0502020204030204" pitchFamily="34" charset="0"/>
              </a:rPr>
              <a:t>design</a:t>
            </a:r>
          </a:p>
        </p:txBody>
      </p:sp>
      <p:sp>
        <p:nvSpPr>
          <p:cNvPr id="13" name="Rounded Rectangle 12">
            <a:extLst>
              <a:ext uri="{FF2B5EF4-FFF2-40B4-BE49-F238E27FC236}">
                <a16:creationId xmlns:a16="http://schemas.microsoft.com/office/drawing/2014/main" id="{D4B66ADE-1CCC-5140-AE7C-8177CE0C6061}"/>
              </a:ext>
            </a:extLst>
          </p:cNvPr>
          <p:cNvSpPr>
            <a:spLocks noChangeArrowheads="1"/>
          </p:cNvSpPr>
          <p:nvPr/>
        </p:nvSpPr>
        <p:spPr bwMode="auto">
          <a:xfrm>
            <a:off x="7952480" y="2379003"/>
            <a:ext cx="2355506" cy="1393513"/>
          </a:xfrm>
          <a:prstGeom prst="roundRect">
            <a:avLst>
              <a:gd name="adj" fmla="val 15458"/>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microservices communicate with each other?</a:t>
            </a:r>
          </a:p>
        </p:txBody>
      </p:sp>
      <p:sp>
        <p:nvSpPr>
          <p:cNvPr id="14" name="Rounded Rectangle 13">
            <a:extLst>
              <a:ext uri="{FF2B5EF4-FFF2-40B4-BE49-F238E27FC236}">
                <a16:creationId xmlns:a16="http://schemas.microsoft.com/office/drawing/2014/main" id="{13433704-A5A6-774E-9A7D-E3F467C90734}"/>
              </a:ext>
            </a:extLst>
          </p:cNvPr>
          <p:cNvSpPr>
            <a:spLocks noChangeArrowheads="1"/>
          </p:cNvSpPr>
          <p:nvPr/>
        </p:nvSpPr>
        <p:spPr bwMode="auto">
          <a:xfrm>
            <a:off x="7423642" y="4695341"/>
            <a:ext cx="2355506" cy="1375950"/>
          </a:xfrm>
          <a:prstGeom prst="roundRect">
            <a:avLst>
              <a:gd name="adj" fmla="val 15458"/>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service failure be detected, reported and managed?</a:t>
            </a:r>
          </a:p>
        </p:txBody>
      </p:sp>
      <p:sp>
        <p:nvSpPr>
          <p:cNvPr id="15" name="Rounded Rectangle 14">
            <a:extLst>
              <a:ext uri="{FF2B5EF4-FFF2-40B4-BE49-F238E27FC236}">
                <a16:creationId xmlns:a16="http://schemas.microsoft.com/office/drawing/2014/main" id="{1B55C4AF-4C9A-F448-A97E-64BE95D44608}"/>
              </a:ext>
            </a:extLst>
          </p:cNvPr>
          <p:cNvSpPr>
            <a:spLocks noChangeArrowheads="1"/>
          </p:cNvSpPr>
          <p:nvPr/>
        </p:nvSpPr>
        <p:spPr bwMode="auto">
          <a:xfrm>
            <a:off x="2135560" y="2379003"/>
            <a:ext cx="2355506" cy="1393513"/>
          </a:xfrm>
          <a:prstGeom prst="roundRect">
            <a:avLst>
              <a:gd name="adj" fmla="val 17014"/>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data be distributed and shared?</a:t>
            </a:r>
          </a:p>
        </p:txBody>
      </p:sp>
      <p:sp>
        <p:nvSpPr>
          <p:cNvPr id="16" name="Rounded Rectangle 15">
            <a:extLst>
              <a:ext uri="{FF2B5EF4-FFF2-40B4-BE49-F238E27FC236}">
                <a16:creationId xmlns:a16="http://schemas.microsoft.com/office/drawing/2014/main" id="{2CC90AAE-732E-A340-9DF6-C34A4090BC32}"/>
              </a:ext>
            </a:extLst>
          </p:cNvPr>
          <p:cNvSpPr>
            <a:spLocks noChangeArrowheads="1"/>
          </p:cNvSpPr>
          <p:nvPr/>
        </p:nvSpPr>
        <p:spPr bwMode="auto">
          <a:xfrm>
            <a:off x="4904281" y="998341"/>
            <a:ext cx="2616473" cy="1243124"/>
          </a:xfrm>
          <a:prstGeom prst="roundRect">
            <a:avLst>
              <a:gd name="adj" fmla="val 21871"/>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What are the microservices that make up the system? </a:t>
            </a:r>
          </a:p>
        </p:txBody>
      </p:sp>
      <p:sp>
        <p:nvSpPr>
          <p:cNvPr id="17" name="Rounded Rectangle 16">
            <a:extLst>
              <a:ext uri="{FF2B5EF4-FFF2-40B4-BE49-F238E27FC236}">
                <a16:creationId xmlns:a16="http://schemas.microsoft.com/office/drawing/2014/main" id="{F9471A82-03B9-B14F-8048-2460DFD3F049}"/>
              </a:ext>
            </a:extLst>
          </p:cNvPr>
          <p:cNvSpPr>
            <a:spLocks noChangeArrowheads="1"/>
          </p:cNvSpPr>
          <p:nvPr/>
        </p:nvSpPr>
        <p:spPr bwMode="auto">
          <a:xfrm>
            <a:off x="2567608" y="4695341"/>
            <a:ext cx="2355506" cy="1375950"/>
          </a:xfrm>
          <a:prstGeom prst="roundRect">
            <a:avLst>
              <a:gd name="adj" fmla="val 13902"/>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the microservices in the system be coordinated?</a:t>
            </a:r>
          </a:p>
        </p:txBody>
      </p:sp>
    </p:spTree>
    <p:extLst>
      <p:ext uri="{BB962C8B-B14F-4D97-AF65-F5344CB8AC3E}">
        <p14:creationId xmlns:p14="http://schemas.microsoft.com/office/powerpoint/2010/main" val="917917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sz="3600" dirty="0"/>
              <a:t>Synchronous and asynchronous microservice interaction</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52</a:t>
            </a:fld>
            <a:endParaRPr lang="zh-TW" altLang="en-US"/>
          </a:p>
        </p:txBody>
      </p:sp>
      <p:sp>
        <p:nvSpPr>
          <p:cNvPr id="8" name="Rounded Rectangle 7">
            <a:extLst>
              <a:ext uri="{FF2B5EF4-FFF2-40B4-BE49-F238E27FC236}">
                <a16:creationId xmlns:a16="http://schemas.microsoft.com/office/drawing/2014/main" id="{9FDAE3E8-9F01-E04E-A0D0-F8BF4B69671F}"/>
              </a:ext>
            </a:extLst>
          </p:cNvPr>
          <p:cNvSpPr>
            <a:spLocks noChangeArrowheads="1"/>
          </p:cNvSpPr>
          <p:nvPr/>
        </p:nvSpPr>
        <p:spPr bwMode="auto">
          <a:xfrm>
            <a:off x="1663378" y="2553325"/>
            <a:ext cx="1152128"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cxnSp>
        <p:nvCxnSpPr>
          <p:cNvPr id="9" name="Straight Arrow Connector 8">
            <a:extLst>
              <a:ext uri="{FF2B5EF4-FFF2-40B4-BE49-F238E27FC236}">
                <a16:creationId xmlns:a16="http://schemas.microsoft.com/office/drawing/2014/main" id="{22BF6211-805C-824B-8584-99106CE55345}"/>
              </a:ext>
            </a:extLst>
          </p:cNvPr>
          <p:cNvCxnSpPr>
            <a:cxnSpLocks/>
          </p:cNvCxnSpPr>
          <p:nvPr/>
        </p:nvCxnSpPr>
        <p:spPr>
          <a:xfrm flipV="1">
            <a:off x="2815506" y="2850879"/>
            <a:ext cx="288032" cy="10938"/>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9D32F262-0A12-4E45-B479-C3749F2DC960}"/>
              </a:ext>
            </a:extLst>
          </p:cNvPr>
          <p:cNvSpPr>
            <a:spLocks noChangeArrowheads="1"/>
          </p:cNvSpPr>
          <p:nvPr/>
        </p:nvSpPr>
        <p:spPr bwMode="auto">
          <a:xfrm>
            <a:off x="6656577" y="2553325"/>
            <a:ext cx="1203129" cy="606049"/>
          </a:xfrm>
          <a:prstGeom prst="roundRect">
            <a:avLst>
              <a:gd name="adj" fmla="val 31046"/>
            </a:avLst>
          </a:prstGeom>
          <a:solidFill>
            <a:srgbClr val="76D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32" name="Rounded Rectangle 31">
            <a:extLst>
              <a:ext uri="{FF2B5EF4-FFF2-40B4-BE49-F238E27FC236}">
                <a16:creationId xmlns:a16="http://schemas.microsoft.com/office/drawing/2014/main" id="{8B0AAE3A-0A69-E741-83BC-30BE239C1134}"/>
              </a:ext>
            </a:extLst>
          </p:cNvPr>
          <p:cNvSpPr>
            <a:spLocks noChangeArrowheads="1"/>
          </p:cNvSpPr>
          <p:nvPr/>
        </p:nvSpPr>
        <p:spPr bwMode="auto">
          <a:xfrm>
            <a:off x="1663378" y="5004323"/>
            <a:ext cx="1152128" cy="606049"/>
          </a:xfrm>
          <a:prstGeom prst="roundRect">
            <a:avLst>
              <a:gd name="adj" fmla="val 20942"/>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33" name="Rounded Rectangle 32">
            <a:extLst>
              <a:ext uri="{FF2B5EF4-FFF2-40B4-BE49-F238E27FC236}">
                <a16:creationId xmlns:a16="http://schemas.microsoft.com/office/drawing/2014/main" id="{94A9DDBB-3B16-0F46-BB4E-0C40E8A58325}"/>
              </a:ext>
            </a:extLst>
          </p:cNvPr>
          <p:cNvSpPr>
            <a:spLocks noChangeArrowheads="1"/>
          </p:cNvSpPr>
          <p:nvPr/>
        </p:nvSpPr>
        <p:spPr bwMode="auto">
          <a:xfrm>
            <a:off x="3103538" y="5004323"/>
            <a:ext cx="1152128" cy="606049"/>
          </a:xfrm>
          <a:prstGeom prst="roundRect">
            <a:avLst>
              <a:gd name="adj" fmla="val 20942"/>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34" name="Rounded Rectangle 33">
            <a:extLst>
              <a:ext uri="{FF2B5EF4-FFF2-40B4-BE49-F238E27FC236}">
                <a16:creationId xmlns:a16="http://schemas.microsoft.com/office/drawing/2014/main" id="{79CAEEE5-475D-444B-AE08-F066D743E3F2}"/>
              </a:ext>
            </a:extLst>
          </p:cNvPr>
          <p:cNvSpPr>
            <a:spLocks noChangeArrowheads="1"/>
          </p:cNvSpPr>
          <p:nvPr/>
        </p:nvSpPr>
        <p:spPr bwMode="auto">
          <a:xfrm>
            <a:off x="3103538" y="2553325"/>
            <a:ext cx="1152128" cy="606049"/>
          </a:xfrm>
          <a:prstGeom prst="roundRect">
            <a:avLst>
              <a:gd name="adj" fmla="val 20942"/>
            </a:avLst>
          </a:prstGeom>
          <a:solidFill>
            <a:schemeClr val="accent2">
              <a:lumMod val="40000"/>
              <a:lumOff val="6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Waiting</a:t>
            </a:r>
          </a:p>
        </p:txBody>
      </p:sp>
      <p:sp>
        <p:nvSpPr>
          <p:cNvPr id="35" name="Rounded Rectangle 34">
            <a:extLst>
              <a:ext uri="{FF2B5EF4-FFF2-40B4-BE49-F238E27FC236}">
                <a16:creationId xmlns:a16="http://schemas.microsoft.com/office/drawing/2014/main" id="{22E958FF-3EDD-B540-BDE3-743937E31A75}"/>
              </a:ext>
            </a:extLst>
          </p:cNvPr>
          <p:cNvSpPr>
            <a:spLocks noChangeArrowheads="1"/>
          </p:cNvSpPr>
          <p:nvPr/>
        </p:nvSpPr>
        <p:spPr bwMode="auto">
          <a:xfrm>
            <a:off x="4543698" y="2553325"/>
            <a:ext cx="1152128"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cxnSp>
        <p:nvCxnSpPr>
          <p:cNvPr id="37" name="Straight Arrow Connector 36">
            <a:extLst>
              <a:ext uri="{FF2B5EF4-FFF2-40B4-BE49-F238E27FC236}">
                <a16:creationId xmlns:a16="http://schemas.microsoft.com/office/drawing/2014/main" id="{B1C70CA8-AFAE-0949-8081-CF4DECD186E5}"/>
              </a:ext>
            </a:extLst>
          </p:cNvPr>
          <p:cNvCxnSpPr>
            <a:cxnSpLocks/>
          </p:cNvCxnSpPr>
          <p:nvPr/>
        </p:nvCxnSpPr>
        <p:spPr>
          <a:xfrm>
            <a:off x="4255666" y="2856348"/>
            <a:ext cx="288032" cy="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4AC936B-A510-BC43-87D5-FB2C75361AF0}"/>
              </a:ext>
            </a:extLst>
          </p:cNvPr>
          <p:cNvCxnSpPr>
            <a:cxnSpLocks/>
          </p:cNvCxnSpPr>
          <p:nvPr/>
        </p:nvCxnSpPr>
        <p:spPr>
          <a:xfrm>
            <a:off x="2801946" y="5300513"/>
            <a:ext cx="301592" cy="13666"/>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629903B-B1FF-F84F-9836-48888C8A64FB}"/>
              </a:ext>
            </a:extLst>
          </p:cNvPr>
          <p:cNvCxnSpPr>
            <a:cxnSpLocks/>
          </p:cNvCxnSpPr>
          <p:nvPr/>
        </p:nvCxnSpPr>
        <p:spPr>
          <a:xfrm>
            <a:off x="4255666" y="5304906"/>
            <a:ext cx="320600" cy="4883"/>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6E5F2D-4570-C642-92C4-869D40970501}"/>
              </a:ext>
            </a:extLst>
          </p:cNvPr>
          <p:cNvCxnSpPr>
            <a:cxnSpLocks/>
            <a:stCxn id="35" idx="3"/>
          </p:cNvCxnSpPr>
          <p:nvPr/>
        </p:nvCxnSpPr>
        <p:spPr>
          <a:xfrm flipV="1">
            <a:off x="5695826" y="2850879"/>
            <a:ext cx="288032" cy="547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3BA898D-8252-A34C-B686-657CE42FC20F}"/>
              </a:ext>
            </a:extLst>
          </p:cNvPr>
          <p:cNvCxnSpPr>
            <a:cxnSpLocks/>
            <a:stCxn id="8" idx="2"/>
            <a:endCxn id="32" idx="0"/>
          </p:cNvCxnSpPr>
          <p:nvPr/>
        </p:nvCxnSpPr>
        <p:spPr>
          <a:xfrm>
            <a:off x="2239442" y="3159374"/>
            <a:ext cx="0" cy="1844949"/>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B84D990-0167-034B-BA4B-5B1896A33AD7}"/>
              </a:ext>
            </a:extLst>
          </p:cNvPr>
          <p:cNvCxnSpPr>
            <a:cxnSpLocks/>
            <a:stCxn id="33" idx="0"/>
            <a:endCxn id="34" idx="2"/>
          </p:cNvCxnSpPr>
          <p:nvPr/>
        </p:nvCxnSpPr>
        <p:spPr>
          <a:xfrm flipV="1">
            <a:off x="3679602" y="3159374"/>
            <a:ext cx="0" cy="1844949"/>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F01079B8-7D66-D340-A6F0-0A4214BD237E}"/>
              </a:ext>
            </a:extLst>
          </p:cNvPr>
          <p:cNvSpPr>
            <a:spLocks noChangeArrowheads="1"/>
          </p:cNvSpPr>
          <p:nvPr/>
        </p:nvSpPr>
        <p:spPr bwMode="auto">
          <a:xfrm>
            <a:off x="6656577" y="5004323"/>
            <a:ext cx="1203129" cy="606049"/>
          </a:xfrm>
          <a:prstGeom prst="roundRect">
            <a:avLst>
              <a:gd name="adj" fmla="val 31046"/>
            </a:avLst>
          </a:prstGeom>
          <a:solidFill>
            <a:schemeClr val="accent4">
              <a:lumMod val="40000"/>
              <a:lumOff val="6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51" name="Rounded Rectangle 50">
            <a:extLst>
              <a:ext uri="{FF2B5EF4-FFF2-40B4-BE49-F238E27FC236}">
                <a16:creationId xmlns:a16="http://schemas.microsoft.com/office/drawing/2014/main" id="{88188A31-F237-D843-834B-9C65372684C5}"/>
              </a:ext>
            </a:extLst>
          </p:cNvPr>
          <p:cNvSpPr>
            <a:spLocks noChangeArrowheads="1"/>
          </p:cNvSpPr>
          <p:nvPr/>
        </p:nvSpPr>
        <p:spPr bwMode="auto">
          <a:xfrm>
            <a:off x="8597154" y="5004323"/>
            <a:ext cx="1203129" cy="606049"/>
          </a:xfrm>
          <a:prstGeom prst="roundRect">
            <a:avLst>
              <a:gd name="adj" fmla="val 31046"/>
            </a:avLst>
          </a:prstGeom>
          <a:solidFill>
            <a:schemeClr val="accent4">
              <a:lumMod val="40000"/>
              <a:lumOff val="6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52" name="Rounded Rectangle 51">
            <a:extLst>
              <a:ext uri="{FF2B5EF4-FFF2-40B4-BE49-F238E27FC236}">
                <a16:creationId xmlns:a16="http://schemas.microsoft.com/office/drawing/2014/main" id="{FAD61069-1347-8149-9032-280FDA9932AC}"/>
              </a:ext>
            </a:extLst>
          </p:cNvPr>
          <p:cNvSpPr>
            <a:spLocks noChangeArrowheads="1"/>
          </p:cNvSpPr>
          <p:nvPr/>
        </p:nvSpPr>
        <p:spPr bwMode="auto">
          <a:xfrm>
            <a:off x="8597154" y="2553325"/>
            <a:ext cx="1203129" cy="606049"/>
          </a:xfrm>
          <a:prstGeom prst="roundRect">
            <a:avLst>
              <a:gd name="adj" fmla="val 31046"/>
            </a:avLst>
          </a:prstGeom>
          <a:solidFill>
            <a:srgbClr val="76D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53" name="Rounded Rectangle 52">
            <a:extLst>
              <a:ext uri="{FF2B5EF4-FFF2-40B4-BE49-F238E27FC236}">
                <a16:creationId xmlns:a16="http://schemas.microsoft.com/office/drawing/2014/main" id="{9C6DA20E-4984-124A-866E-39D9BBA855FE}"/>
              </a:ext>
            </a:extLst>
          </p:cNvPr>
          <p:cNvSpPr>
            <a:spLocks noChangeArrowheads="1"/>
          </p:cNvSpPr>
          <p:nvPr/>
        </p:nvSpPr>
        <p:spPr bwMode="auto">
          <a:xfrm>
            <a:off x="6656577" y="3853498"/>
            <a:ext cx="1203129" cy="606049"/>
          </a:xfrm>
          <a:prstGeom prst="roundRect">
            <a:avLst>
              <a:gd name="adj" fmla="val 10472"/>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Queue B</a:t>
            </a:r>
          </a:p>
        </p:txBody>
      </p:sp>
      <p:sp>
        <p:nvSpPr>
          <p:cNvPr id="54" name="Rounded Rectangle 53">
            <a:extLst>
              <a:ext uri="{FF2B5EF4-FFF2-40B4-BE49-F238E27FC236}">
                <a16:creationId xmlns:a16="http://schemas.microsoft.com/office/drawing/2014/main" id="{C14E9F01-62B1-6C4A-9A71-BB11A73923C9}"/>
              </a:ext>
            </a:extLst>
          </p:cNvPr>
          <p:cNvSpPr>
            <a:spLocks noChangeArrowheads="1"/>
          </p:cNvSpPr>
          <p:nvPr/>
        </p:nvSpPr>
        <p:spPr bwMode="auto">
          <a:xfrm>
            <a:off x="8597154" y="3838531"/>
            <a:ext cx="1203129" cy="606049"/>
          </a:xfrm>
          <a:prstGeom prst="roundRect">
            <a:avLst>
              <a:gd name="adj" fmla="val 10472"/>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Queue A</a:t>
            </a:r>
          </a:p>
        </p:txBody>
      </p:sp>
      <p:sp>
        <p:nvSpPr>
          <p:cNvPr id="55" name="TextBox 54">
            <a:extLst>
              <a:ext uri="{FF2B5EF4-FFF2-40B4-BE49-F238E27FC236}">
                <a16:creationId xmlns:a16="http://schemas.microsoft.com/office/drawing/2014/main" id="{351FAE0E-DEBD-0343-B860-826884F663E2}"/>
              </a:ext>
            </a:extLst>
          </p:cNvPr>
          <p:cNvSpPr txBox="1"/>
          <p:nvPr/>
        </p:nvSpPr>
        <p:spPr>
          <a:xfrm>
            <a:off x="2251968" y="947542"/>
            <a:ext cx="2855270" cy="1015663"/>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Synchronous – </a:t>
            </a:r>
            <a:br>
              <a:rPr lang="en-US" sz="3200" b="1" dirty="0">
                <a:solidFill>
                  <a:srgbClr val="C00000"/>
                </a:solidFill>
                <a:latin typeface="Candara" panose="020E0502030303020204" pitchFamily="34" charset="0"/>
                <a:cs typeface="Calibri" panose="020F0502020204030204" pitchFamily="34" charset="0"/>
              </a:rPr>
            </a:br>
            <a:r>
              <a:rPr lang="en-US" sz="2800" b="1" dirty="0">
                <a:solidFill>
                  <a:srgbClr val="C00000"/>
                </a:solidFill>
                <a:latin typeface="Candara" panose="020E0502030303020204" pitchFamily="34" charset="0"/>
                <a:cs typeface="Calibri" panose="020F0502020204030204" pitchFamily="34" charset="0"/>
              </a:rPr>
              <a:t>A waits for B</a:t>
            </a:r>
          </a:p>
        </p:txBody>
      </p:sp>
      <p:sp>
        <p:nvSpPr>
          <p:cNvPr id="56" name="TextBox 55">
            <a:extLst>
              <a:ext uri="{FF2B5EF4-FFF2-40B4-BE49-F238E27FC236}">
                <a16:creationId xmlns:a16="http://schemas.microsoft.com/office/drawing/2014/main" id="{D04D3B63-A0EA-D546-BB86-A0FB2A75966B}"/>
              </a:ext>
            </a:extLst>
          </p:cNvPr>
          <p:cNvSpPr txBox="1"/>
          <p:nvPr/>
        </p:nvSpPr>
        <p:spPr>
          <a:xfrm>
            <a:off x="1636896" y="1978026"/>
            <a:ext cx="1609736" cy="523220"/>
          </a:xfrm>
          <a:prstGeom prst="rect">
            <a:avLst/>
          </a:prstGeom>
          <a:noFill/>
        </p:spPr>
        <p:txBody>
          <a:bodyPr wrap="none" rtlCol="0">
            <a:spAutoFit/>
          </a:bodyPr>
          <a:lstStyle/>
          <a:p>
            <a:pPr algn="ctr"/>
            <a:r>
              <a:rPr lang="en-US" sz="2800" b="1" dirty="0">
                <a:solidFill>
                  <a:schemeClr val="accent1"/>
                </a:solidFill>
                <a:latin typeface="Candara" panose="020E0502030303020204" pitchFamily="34" charset="0"/>
                <a:cs typeface="Calibri" panose="020F0502020204030204" pitchFamily="34" charset="0"/>
              </a:rPr>
              <a:t>Service A</a:t>
            </a:r>
          </a:p>
        </p:txBody>
      </p:sp>
      <p:sp>
        <p:nvSpPr>
          <p:cNvPr id="57" name="TextBox 56">
            <a:extLst>
              <a:ext uri="{FF2B5EF4-FFF2-40B4-BE49-F238E27FC236}">
                <a16:creationId xmlns:a16="http://schemas.microsoft.com/office/drawing/2014/main" id="{D6A92E52-17EC-3249-B66D-57B5F6C461BC}"/>
              </a:ext>
            </a:extLst>
          </p:cNvPr>
          <p:cNvSpPr txBox="1"/>
          <p:nvPr/>
        </p:nvSpPr>
        <p:spPr>
          <a:xfrm>
            <a:off x="1634493" y="5638730"/>
            <a:ext cx="1598516" cy="523220"/>
          </a:xfrm>
          <a:prstGeom prst="rect">
            <a:avLst/>
          </a:prstGeom>
          <a:noFill/>
        </p:spPr>
        <p:txBody>
          <a:bodyPr wrap="none" rtlCol="0">
            <a:spAutoFit/>
          </a:bodyPr>
          <a:lstStyle/>
          <a:p>
            <a:pPr algn="ctr"/>
            <a:r>
              <a:rPr lang="en-US" sz="2800" b="1" dirty="0">
                <a:solidFill>
                  <a:schemeClr val="accent3">
                    <a:lumMod val="75000"/>
                  </a:schemeClr>
                </a:solidFill>
                <a:latin typeface="Candara" panose="020E0502030303020204" pitchFamily="34" charset="0"/>
                <a:cs typeface="Calibri" panose="020F0502020204030204" pitchFamily="34" charset="0"/>
              </a:rPr>
              <a:t>Service B</a:t>
            </a:r>
          </a:p>
        </p:txBody>
      </p:sp>
      <p:sp>
        <p:nvSpPr>
          <p:cNvPr id="58" name="TextBox 57">
            <a:extLst>
              <a:ext uri="{FF2B5EF4-FFF2-40B4-BE49-F238E27FC236}">
                <a16:creationId xmlns:a16="http://schemas.microsoft.com/office/drawing/2014/main" id="{03ED7925-F9B0-E24B-8D44-2D9EEFF22DCF}"/>
              </a:ext>
            </a:extLst>
          </p:cNvPr>
          <p:cNvSpPr txBox="1"/>
          <p:nvPr/>
        </p:nvSpPr>
        <p:spPr>
          <a:xfrm>
            <a:off x="2243758" y="3189575"/>
            <a:ext cx="641522"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Calls</a:t>
            </a:r>
          </a:p>
        </p:txBody>
      </p:sp>
      <p:sp>
        <p:nvSpPr>
          <p:cNvPr id="59" name="TextBox 58">
            <a:extLst>
              <a:ext uri="{FF2B5EF4-FFF2-40B4-BE49-F238E27FC236}">
                <a16:creationId xmlns:a16="http://schemas.microsoft.com/office/drawing/2014/main" id="{BCBAAC1E-7617-914A-A48A-9B23267EDDCD}"/>
              </a:ext>
            </a:extLst>
          </p:cNvPr>
          <p:cNvSpPr txBox="1"/>
          <p:nvPr/>
        </p:nvSpPr>
        <p:spPr>
          <a:xfrm>
            <a:off x="3661874" y="4521388"/>
            <a:ext cx="960519"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Returns</a:t>
            </a:r>
          </a:p>
        </p:txBody>
      </p:sp>
      <p:sp>
        <p:nvSpPr>
          <p:cNvPr id="60" name="TextBox 59">
            <a:extLst>
              <a:ext uri="{FF2B5EF4-FFF2-40B4-BE49-F238E27FC236}">
                <a16:creationId xmlns:a16="http://schemas.microsoft.com/office/drawing/2014/main" id="{89CA821C-767F-4942-830D-062250D02317}"/>
              </a:ext>
            </a:extLst>
          </p:cNvPr>
          <p:cNvSpPr txBox="1"/>
          <p:nvPr/>
        </p:nvSpPr>
        <p:spPr>
          <a:xfrm>
            <a:off x="7240172" y="3190458"/>
            <a:ext cx="1439818"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Requests (B)</a:t>
            </a:r>
          </a:p>
        </p:txBody>
      </p:sp>
      <p:sp>
        <p:nvSpPr>
          <p:cNvPr id="61" name="TextBox 60">
            <a:extLst>
              <a:ext uri="{FF2B5EF4-FFF2-40B4-BE49-F238E27FC236}">
                <a16:creationId xmlns:a16="http://schemas.microsoft.com/office/drawing/2014/main" id="{6D0F39E8-DDF9-B744-B92C-5F67968F7948}"/>
              </a:ext>
            </a:extLst>
          </p:cNvPr>
          <p:cNvSpPr txBox="1"/>
          <p:nvPr/>
        </p:nvSpPr>
        <p:spPr>
          <a:xfrm>
            <a:off x="6607167" y="1977661"/>
            <a:ext cx="1609736" cy="523220"/>
          </a:xfrm>
          <a:prstGeom prst="rect">
            <a:avLst/>
          </a:prstGeom>
          <a:noFill/>
        </p:spPr>
        <p:txBody>
          <a:bodyPr wrap="none" rtlCol="0">
            <a:spAutoFit/>
          </a:bodyPr>
          <a:lstStyle/>
          <a:p>
            <a:pPr algn="ctr"/>
            <a:r>
              <a:rPr lang="en-US" sz="2800" b="1" dirty="0">
                <a:solidFill>
                  <a:schemeClr val="accent1"/>
                </a:solidFill>
                <a:latin typeface="Candara" panose="020E0502030303020204" pitchFamily="34" charset="0"/>
                <a:cs typeface="Calibri" panose="020F0502020204030204" pitchFamily="34" charset="0"/>
              </a:rPr>
              <a:t>Service A</a:t>
            </a:r>
          </a:p>
        </p:txBody>
      </p:sp>
      <p:sp>
        <p:nvSpPr>
          <p:cNvPr id="62" name="TextBox 61">
            <a:extLst>
              <a:ext uri="{FF2B5EF4-FFF2-40B4-BE49-F238E27FC236}">
                <a16:creationId xmlns:a16="http://schemas.microsoft.com/office/drawing/2014/main" id="{7FE1F833-2965-D748-BC3D-3F094035B3BD}"/>
              </a:ext>
            </a:extLst>
          </p:cNvPr>
          <p:cNvSpPr txBox="1"/>
          <p:nvPr/>
        </p:nvSpPr>
        <p:spPr>
          <a:xfrm>
            <a:off x="6620793" y="5619566"/>
            <a:ext cx="1598516" cy="523220"/>
          </a:xfrm>
          <a:prstGeom prst="rect">
            <a:avLst/>
          </a:prstGeom>
          <a:noFill/>
        </p:spPr>
        <p:txBody>
          <a:bodyPr wrap="none" rtlCol="0">
            <a:spAutoFit/>
          </a:bodyPr>
          <a:lstStyle/>
          <a:p>
            <a:pPr algn="ctr"/>
            <a:r>
              <a:rPr lang="en-US" sz="2800" b="1" dirty="0">
                <a:solidFill>
                  <a:schemeClr val="accent4">
                    <a:lumMod val="75000"/>
                  </a:schemeClr>
                </a:solidFill>
                <a:latin typeface="Candara" panose="020E0502030303020204" pitchFamily="34" charset="0"/>
                <a:cs typeface="Calibri" panose="020F0502020204030204" pitchFamily="34" charset="0"/>
              </a:rPr>
              <a:t>Service B</a:t>
            </a:r>
          </a:p>
        </p:txBody>
      </p:sp>
      <p:sp>
        <p:nvSpPr>
          <p:cNvPr id="63" name="TextBox 62">
            <a:extLst>
              <a:ext uri="{FF2B5EF4-FFF2-40B4-BE49-F238E27FC236}">
                <a16:creationId xmlns:a16="http://schemas.microsoft.com/office/drawing/2014/main" id="{74FDDEDC-99B3-1D4D-9FE4-7ADCBBFB788B}"/>
              </a:ext>
            </a:extLst>
          </p:cNvPr>
          <p:cNvSpPr txBox="1"/>
          <p:nvPr/>
        </p:nvSpPr>
        <p:spPr>
          <a:xfrm>
            <a:off x="6126176" y="935475"/>
            <a:ext cx="4373313" cy="98488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Asynchronous – </a:t>
            </a:r>
            <a:r>
              <a:rPr lang="en-US" sz="2800" b="1" dirty="0">
                <a:solidFill>
                  <a:srgbClr val="C00000"/>
                </a:solidFill>
                <a:latin typeface="Candara" panose="020E0502030303020204" pitchFamily="34" charset="0"/>
                <a:cs typeface="Calibri" panose="020F0502020204030204" pitchFamily="34" charset="0"/>
              </a:rPr>
              <a:t/>
            </a:r>
            <a:br>
              <a:rPr lang="en-US" sz="2800" b="1" dirty="0">
                <a:solidFill>
                  <a:srgbClr val="C00000"/>
                </a:solidFill>
                <a:latin typeface="Candara" panose="020E0502030303020204" pitchFamily="34" charset="0"/>
                <a:cs typeface="Calibri" panose="020F0502020204030204" pitchFamily="34" charset="0"/>
              </a:rPr>
            </a:br>
            <a:r>
              <a:rPr lang="en-US" sz="2600" b="1" dirty="0">
                <a:solidFill>
                  <a:srgbClr val="C00000"/>
                </a:solidFill>
                <a:latin typeface="Candara" panose="020E0502030303020204" pitchFamily="34" charset="0"/>
                <a:cs typeface="Calibri" panose="020F0502020204030204" pitchFamily="34" charset="0"/>
              </a:rPr>
              <a:t>A and B execute concurrently</a:t>
            </a:r>
          </a:p>
        </p:txBody>
      </p:sp>
      <p:sp>
        <p:nvSpPr>
          <p:cNvPr id="64" name="TextBox 63">
            <a:extLst>
              <a:ext uri="{FF2B5EF4-FFF2-40B4-BE49-F238E27FC236}">
                <a16:creationId xmlns:a16="http://schemas.microsoft.com/office/drawing/2014/main" id="{749B1071-0942-3B4E-BF6C-89762C707D14}"/>
              </a:ext>
            </a:extLst>
          </p:cNvPr>
          <p:cNvSpPr txBox="1"/>
          <p:nvPr/>
        </p:nvSpPr>
        <p:spPr>
          <a:xfrm>
            <a:off x="9158372" y="4605056"/>
            <a:ext cx="1447832"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Requests (A)</a:t>
            </a:r>
          </a:p>
        </p:txBody>
      </p:sp>
      <p:cxnSp>
        <p:nvCxnSpPr>
          <p:cNvPr id="74" name="Straight Arrow Connector 73">
            <a:extLst>
              <a:ext uri="{FF2B5EF4-FFF2-40B4-BE49-F238E27FC236}">
                <a16:creationId xmlns:a16="http://schemas.microsoft.com/office/drawing/2014/main" id="{9F59F450-D48B-AE4A-A9D2-2FCE382B138C}"/>
              </a:ext>
            </a:extLst>
          </p:cNvPr>
          <p:cNvCxnSpPr>
            <a:cxnSpLocks/>
            <a:stCxn id="12" idx="2"/>
            <a:endCxn id="53" idx="0"/>
          </p:cNvCxnSpPr>
          <p:nvPr/>
        </p:nvCxnSpPr>
        <p:spPr>
          <a:xfrm>
            <a:off x="7258141" y="3159373"/>
            <a:ext cx="0" cy="694124"/>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8D432DA-88D7-074D-80F5-FFA02FA318B2}"/>
              </a:ext>
            </a:extLst>
          </p:cNvPr>
          <p:cNvCxnSpPr>
            <a:cxnSpLocks/>
            <a:stCxn id="53" idx="2"/>
            <a:endCxn id="50" idx="0"/>
          </p:cNvCxnSpPr>
          <p:nvPr/>
        </p:nvCxnSpPr>
        <p:spPr>
          <a:xfrm>
            <a:off x="7258141" y="4459546"/>
            <a:ext cx="0" cy="544776"/>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4B64901-80C9-4547-A4F0-53C8F378235B}"/>
              </a:ext>
            </a:extLst>
          </p:cNvPr>
          <p:cNvCxnSpPr>
            <a:cxnSpLocks/>
            <a:endCxn id="51" idx="1"/>
          </p:cNvCxnSpPr>
          <p:nvPr/>
        </p:nvCxnSpPr>
        <p:spPr>
          <a:xfrm>
            <a:off x="7859705" y="5300515"/>
            <a:ext cx="737448" cy="6833"/>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F78EACD-A00F-0B4E-BCC2-63397CB7F608}"/>
              </a:ext>
            </a:extLst>
          </p:cNvPr>
          <p:cNvCxnSpPr>
            <a:cxnSpLocks/>
            <a:endCxn id="52" idx="1"/>
          </p:cNvCxnSpPr>
          <p:nvPr/>
        </p:nvCxnSpPr>
        <p:spPr>
          <a:xfrm>
            <a:off x="7859705" y="2856349"/>
            <a:ext cx="737448" cy="1"/>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CE7242B-4CD0-4541-9130-F6D7BE4275EF}"/>
              </a:ext>
            </a:extLst>
          </p:cNvPr>
          <p:cNvCxnSpPr>
            <a:cxnSpLocks/>
            <a:stCxn id="51" idx="0"/>
            <a:endCxn id="54" idx="2"/>
          </p:cNvCxnSpPr>
          <p:nvPr/>
        </p:nvCxnSpPr>
        <p:spPr>
          <a:xfrm flipV="1">
            <a:off x="9198718" y="4444580"/>
            <a:ext cx="0" cy="559743"/>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93DCF61-1AC6-7A44-8F2A-F6BFAF500F87}"/>
              </a:ext>
            </a:extLst>
          </p:cNvPr>
          <p:cNvCxnSpPr>
            <a:cxnSpLocks/>
            <a:stCxn id="54" idx="0"/>
            <a:endCxn id="52" idx="2"/>
          </p:cNvCxnSpPr>
          <p:nvPr/>
        </p:nvCxnSpPr>
        <p:spPr>
          <a:xfrm flipV="1">
            <a:off x="9198718" y="3159374"/>
            <a:ext cx="0" cy="679157"/>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E67DD94-234E-1D4E-AC06-442BFE1CDF0E}"/>
              </a:ext>
            </a:extLst>
          </p:cNvPr>
          <p:cNvCxnSpPr>
            <a:cxnSpLocks/>
          </p:cNvCxnSpPr>
          <p:nvPr/>
        </p:nvCxnSpPr>
        <p:spPr>
          <a:xfrm>
            <a:off x="6055866" y="1030219"/>
            <a:ext cx="0" cy="517909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577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Direct and indirect service communication</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53</a:t>
            </a:fld>
            <a:endParaRPr lang="zh-TW" altLang="en-US"/>
          </a:p>
        </p:txBody>
      </p:sp>
      <p:sp>
        <p:nvSpPr>
          <p:cNvPr id="8" name="Rounded Rectangle 7">
            <a:extLst>
              <a:ext uri="{FF2B5EF4-FFF2-40B4-BE49-F238E27FC236}">
                <a16:creationId xmlns:a16="http://schemas.microsoft.com/office/drawing/2014/main" id="{7D0C58EA-7F6F-144A-A568-1727F9A3DCBE}"/>
              </a:ext>
            </a:extLst>
          </p:cNvPr>
          <p:cNvSpPr>
            <a:spLocks noChangeArrowheads="1"/>
          </p:cNvSpPr>
          <p:nvPr/>
        </p:nvSpPr>
        <p:spPr bwMode="auto">
          <a:xfrm>
            <a:off x="3503712" y="2164812"/>
            <a:ext cx="1912503" cy="606049"/>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A</a:t>
            </a:r>
          </a:p>
        </p:txBody>
      </p:sp>
      <p:sp>
        <p:nvSpPr>
          <p:cNvPr id="20" name="TextBox 19">
            <a:extLst>
              <a:ext uri="{FF2B5EF4-FFF2-40B4-BE49-F238E27FC236}">
                <a16:creationId xmlns:a16="http://schemas.microsoft.com/office/drawing/2014/main" id="{ABDCFA6D-9029-1549-8ACD-08209FD7ACE5}"/>
              </a:ext>
            </a:extLst>
          </p:cNvPr>
          <p:cNvSpPr txBox="1"/>
          <p:nvPr/>
        </p:nvSpPr>
        <p:spPr>
          <a:xfrm>
            <a:off x="2760992" y="1070710"/>
            <a:ext cx="6598281" cy="1077218"/>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Direct communication – </a:t>
            </a:r>
            <a:br>
              <a:rPr lang="en-US" sz="3200" b="1" dirty="0">
                <a:solidFill>
                  <a:srgbClr val="C00000"/>
                </a:solidFill>
                <a:latin typeface="Candara" panose="020E0502030303020204" pitchFamily="34" charset="0"/>
                <a:cs typeface="Calibri" panose="020F0502020204030204" pitchFamily="34" charset="0"/>
              </a:rPr>
            </a:br>
            <a:r>
              <a:rPr lang="en-US" sz="3200" b="1" dirty="0">
                <a:solidFill>
                  <a:srgbClr val="C00000"/>
                </a:solidFill>
                <a:latin typeface="Candara" panose="020E0502030303020204" pitchFamily="34" charset="0"/>
                <a:cs typeface="Calibri" panose="020F0502020204030204" pitchFamily="34" charset="0"/>
              </a:rPr>
              <a:t>A and B send message to each other </a:t>
            </a:r>
            <a:endParaRPr lang="en-US" sz="2800" b="1" dirty="0">
              <a:solidFill>
                <a:srgbClr val="C00000"/>
              </a:solidFill>
              <a:latin typeface="Candara" panose="020E050203030302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378BE41A-60F9-9E4E-A876-9D5E52DCC4B3}"/>
              </a:ext>
            </a:extLst>
          </p:cNvPr>
          <p:cNvSpPr>
            <a:spLocks noChangeArrowheads="1"/>
          </p:cNvSpPr>
          <p:nvPr/>
        </p:nvSpPr>
        <p:spPr bwMode="auto">
          <a:xfrm>
            <a:off x="6433666" y="2184921"/>
            <a:ext cx="1912503"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B</a:t>
            </a:r>
          </a:p>
        </p:txBody>
      </p:sp>
      <p:cxnSp>
        <p:nvCxnSpPr>
          <p:cNvPr id="30" name="Straight Arrow Connector 29">
            <a:extLst>
              <a:ext uri="{FF2B5EF4-FFF2-40B4-BE49-F238E27FC236}">
                <a16:creationId xmlns:a16="http://schemas.microsoft.com/office/drawing/2014/main" id="{0EED6809-6B65-B543-8583-99FD85059183}"/>
              </a:ext>
            </a:extLst>
          </p:cNvPr>
          <p:cNvCxnSpPr>
            <a:cxnSpLocks/>
            <a:endCxn id="29" idx="1"/>
          </p:cNvCxnSpPr>
          <p:nvPr/>
        </p:nvCxnSpPr>
        <p:spPr>
          <a:xfrm flipV="1">
            <a:off x="5416215" y="2487945"/>
            <a:ext cx="1017451" cy="18524"/>
          </a:xfrm>
          <a:prstGeom prst="straightConnector1">
            <a:avLst/>
          </a:prstGeom>
          <a:ln w="76200">
            <a:solidFill>
              <a:schemeClr val="bg1">
                <a:lumMod val="5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7565C18-89A9-4D46-B517-71C6340EBB7E}"/>
              </a:ext>
            </a:extLst>
          </p:cNvPr>
          <p:cNvSpPr txBox="1"/>
          <p:nvPr/>
        </p:nvSpPr>
        <p:spPr>
          <a:xfrm>
            <a:off x="1849103" y="3043714"/>
            <a:ext cx="8723863" cy="1077218"/>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Indirect communication – </a:t>
            </a:r>
            <a:br>
              <a:rPr lang="en-US" sz="3200" b="1" dirty="0">
                <a:solidFill>
                  <a:srgbClr val="C00000"/>
                </a:solidFill>
                <a:latin typeface="Candara" panose="020E0502030303020204" pitchFamily="34" charset="0"/>
                <a:cs typeface="Calibri" panose="020F0502020204030204" pitchFamily="34" charset="0"/>
              </a:rPr>
            </a:br>
            <a:r>
              <a:rPr lang="en-US" sz="3200" b="1" dirty="0">
                <a:solidFill>
                  <a:srgbClr val="C00000"/>
                </a:solidFill>
                <a:latin typeface="Candara" panose="020E0502030303020204" pitchFamily="34" charset="0"/>
                <a:cs typeface="Calibri" panose="020F0502020204030204" pitchFamily="34" charset="0"/>
              </a:rPr>
              <a:t>A and B communicate through a message broker</a:t>
            </a:r>
            <a:endParaRPr lang="en-US" sz="2800" b="1" dirty="0">
              <a:solidFill>
                <a:srgbClr val="C00000"/>
              </a:solidFill>
              <a:latin typeface="Candara" panose="020E0502030303020204" pitchFamily="34" charset="0"/>
              <a:cs typeface="Calibri" panose="020F0502020204030204" pitchFamily="34" charset="0"/>
            </a:endParaRPr>
          </a:p>
        </p:txBody>
      </p:sp>
      <p:sp>
        <p:nvSpPr>
          <p:cNvPr id="33" name="Rounded Rectangle 32">
            <a:extLst>
              <a:ext uri="{FF2B5EF4-FFF2-40B4-BE49-F238E27FC236}">
                <a16:creationId xmlns:a16="http://schemas.microsoft.com/office/drawing/2014/main" id="{C39AA9DA-6E81-D444-B01E-B7459839F1C2}"/>
              </a:ext>
            </a:extLst>
          </p:cNvPr>
          <p:cNvSpPr>
            <a:spLocks noChangeArrowheads="1"/>
          </p:cNvSpPr>
          <p:nvPr/>
        </p:nvSpPr>
        <p:spPr bwMode="auto">
          <a:xfrm>
            <a:off x="3359697" y="5366983"/>
            <a:ext cx="1912503" cy="606049"/>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A</a:t>
            </a:r>
          </a:p>
        </p:txBody>
      </p:sp>
      <p:sp>
        <p:nvSpPr>
          <p:cNvPr id="34" name="Rounded Rectangle 33">
            <a:extLst>
              <a:ext uri="{FF2B5EF4-FFF2-40B4-BE49-F238E27FC236}">
                <a16:creationId xmlns:a16="http://schemas.microsoft.com/office/drawing/2014/main" id="{D12A8754-711D-F840-B1E1-CD9CF4754F13}"/>
              </a:ext>
            </a:extLst>
          </p:cNvPr>
          <p:cNvSpPr>
            <a:spLocks noChangeArrowheads="1"/>
          </p:cNvSpPr>
          <p:nvPr/>
        </p:nvSpPr>
        <p:spPr bwMode="auto">
          <a:xfrm>
            <a:off x="6289651" y="5387092"/>
            <a:ext cx="1912503"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B</a:t>
            </a:r>
          </a:p>
        </p:txBody>
      </p:sp>
      <p:cxnSp>
        <p:nvCxnSpPr>
          <p:cNvPr id="35" name="Straight Arrow Connector 34">
            <a:extLst>
              <a:ext uri="{FF2B5EF4-FFF2-40B4-BE49-F238E27FC236}">
                <a16:creationId xmlns:a16="http://schemas.microsoft.com/office/drawing/2014/main" id="{47CD7069-3DD6-A540-9DA5-07800F149B2B}"/>
              </a:ext>
            </a:extLst>
          </p:cNvPr>
          <p:cNvCxnSpPr>
            <a:cxnSpLocks/>
            <a:endCxn id="33" idx="0"/>
          </p:cNvCxnSpPr>
          <p:nvPr/>
        </p:nvCxnSpPr>
        <p:spPr>
          <a:xfrm>
            <a:off x="4315948" y="4848308"/>
            <a:ext cx="0" cy="518674"/>
          </a:xfrm>
          <a:prstGeom prst="straightConnector1">
            <a:avLst/>
          </a:prstGeom>
          <a:ln w="76200">
            <a:solidFill>
              <a:schemeClr val="bg1">
                <a:lumMod val="5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8DC586E7-7ED4-784F-BBE8-350AC7E6F649}"/>
              </a:ext>
            </a:extLst>
          </p:cNvPr>
          <p:cNvSpPr>
            <a:spLocks noChangeArrowheads="1"/>
          </p:cNvSpPr>
          <p:nvPr/>
        </p:nvSpPr>
        <p:spPr bwMode="auto">
          <a:xfrm>
            <a:off x="3359696" y="4242260"/>
            <a:ext cx="4842457" cy="606049"/>
          </a:xfrm>
          <a:prstGeom prst="roundRect">
            <a:avLst>
              <a:gd name="adj" fmla="val 4940"/>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Message broker</a:t>
            </a:r>
          </a:p>
        </p:txBody>
      </p:sp>
      <p:cxnSp>
        <p:nvCxnSpPr>
          <p:cNvPr id="40" name="Straight Arrow Connector 39">
            <a:extLst>
              <a:ext uri="{FF2B5EF4-FFF2-40B4-BE49-F238E27FC236}">
                <a16:creationId xmlns:a16="http://schemas.microsoft.com/office/drawing/2014/main" id="{E6683FC2-9118-3A42-B14F-974C5FA65990}"/>
              </a:ext>
            </a:extLst>
          </p:cNvPr>
          <p:cNvCxnSpPr>
            <a:cxnSpLocks/>
            <a:endCxn id="34" idx="0"/>
          </p:cNvCxnSpPr>
          <p:nvPr/>
        </p:nvCxnSpPr>
        <p:spPr>
          <a:xfrm>
            <a:off x="7245902" y="4848309"/>
            <a:ext cx="0" cy="538783"/>
          </a:xfrm>
          <a:prstGeom prst="straightConnector1">
            <a:avLst/>
          </a:prstGeom>
          <a:ln w="76200">
            <a:solidFill>
              <a:schemeClr val="bg1">
                <a:lumMod val="5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3" name="Rounded Rectangle 42">
            <a:extLst>
              <a:ext uri="{FF2B5EF4-FFF2-40B4-BE49-F238E27FC236}">
                <a16:creationId xmlns:a16="http://schemas.microsoft.com/office/drawing/2014/main" id="{453BB199-4024-2840-B18D-1C48406F3C39}"/>
              </a:ext>
            </a:extLst>
          </p:cNvPr>
          <p:cNvSpPr>
            <a:spLocks noChangeArrowheads="1"/>
          </p:cNvSpPr>
          <p:nvPr/>
        </p:nvSpPr>
        <p:spPr bwMode="auto">
          <a:xfrm>
            <a:off x="1919536" y="3000680"/>
            <a:ext cx="8496944" cy="3208782"/>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44" name="Rounded Rectangle 43">
            <a:extLst>
              <a:ext uri="{FF2B5EF4-FFF2-40B4-BE49-F238E27FC236}">
                <a16:creationId xmlns:a16="http://schemas.microsoft.com/office/drawing/2014/main" id="{78654E2D-9B18-6F4E-94A6-2B64A690B7EE}"/>
              </a:ext>
            </a:extLst>
          </p:cNvPr>
          <p:cNvSpPr>
            <a:spLocks noChangeArrowheads="1"/>
          </p:cNvSpPr>
          <p:nvPr/>
        </p:nvSpPr>
        <p:spPr bwMode="auto">
          <a:xfrm>
            <a:off x="1919536" y="1024589"/>
            <a:ext cx="8496944" cy="1927905"/>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3460910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Microservice data design</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54</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1086928"/>
            <a:ext cx="11129474" cy="543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Candara" panose="020E0502030303020204" pitchFamily="34" charset="0"/>
              </a:rPr>
              <a:t>You should isolate data within each system service with as little data sharing as possible.</a:t>
            </a:r>
          </a:p>
          <a:p>
            <a:r>
              <a:rPr lang="en-US" sz="2800" dirty="0">
                <a:latin typeface="Candara" panose="020E0502030303020204" pitchFamily="34" charset="0"/>
              </a:rPr>
              <a:t>If data sharing is unavoidable, you should design microservices so that most sharing is ‘read-only’, with a minimal number of services responsible for data updates.</a:t>
            </a:r>
          </a:p>
          <a:p>
            <a:r>
              <a:rPr lang="en-US" sz="2800" dirty="0">
                <a:latin typeface="Candara" panose="020E0502030303020204" pitchFamily="34" charset="0"/>
              </a:rPr>
              <a:t>If services are replicated in your system, you must include a mechanism that can keep the database copies used by replica services consistent.</a:t>
            </a:r>
          </a:p>
          <a:p>
            <a:endParaRPr lang="en-US" sz="2800" dirty="0">
              <a:latin typeface="Candara" panose="020E0502030303020204" pitchFamily="34" charset="0"/>
            </a:endParaRPr>
          </a:p>
          <a:p>
            <a:endParaRPr lang="en-US" sz="2800" dirty="0">
              <a:latin typeface="Candara" panose="020E0502030303020204" pitchFamily="34" charset="0"/>
            </a:endParaRPr>
          </a:p>
        </p:txBody>
      </p:sp>
    </p:spTree>
    <p:extLst>
      <p:ext uri="{BB962C8B-B14F-4D97-AF65-F5344CB8AC3E}">
        <p14:creationId xmlns:p14="http://schemas.microsoft.com/office/powerpoint/2010/main" val="1454322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Inconsistency management</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55</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1078302"/>
            <a:ext cx="11289508" cy="54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Candara" panose="020E0502030303020204" pitchFamily="34" charset="0"/>
              </a:rPr>
              <a:t>An </a:t>
            </a:r>
            <a:r>
              <a:rPr lang="en-US" sz="2800" dirty="0">
                <a:solidFill>
                  <a:srgbClr val="C00000"/>
                </a:solidFill>
                <a:latin typeface="Candara" panose="020E0502030303020204" pitchFamily="34" charset="0"/>
              </a:rPr>
              <a:t>ACID (atomicity, consistency, isolation, durability) </a:t>
            </a:r>
            <a:r>
              <a:rPr lang="en-US" sz="2800" dirty="0">
                <a:latin typeface="Candara" panose="020E0502030303020204" pitchFamily="34" charset="0"/>
              </a:rPr>
              <a:t>transaction bundles a set of data updates into a single unit so that either all updates are completed or none of them are. </a:t>
            </a:r>
          </a:p>
          <a:p>
            <a:r>
              <a:rPr lang="en-US" sz="2800" dirty="0">
                <a:latin typeface="Candara" panose="020E0502030303020204" pitchFamily="34" charset="0"/>
              </a:rPr>
              <a:t>ACID transactions are impractical in a microservices architecture.</a:t>
            </a:r>
          </a:p>
          <a:p>
            <a:r>
              <a:rPr lang="en-US" sz="2800" dirty="0">
                <a:latin typeface="Candara" panose="020E0502030303020204" pitchFamily="34" charset="0"/>
              </a:rPr>
              <a:t>The databases used by different microservices or microservice replicas need not be completely consistent all of the time.  </a:t>
            </a:r>
          </a:p>
          <a:p>
            <a:endParaRPr lang="en-US" sz="2800" dirty="0">
              <a:latin typeface="Candara" panose="020E0502030303020204" pitchFamily="34" charset="0"/>
            </a:endParaRPr>
          </a:p>
          <a:p>
            <a:endParaRPr lang="en-US" sz="2800" dirty="0">
              <a:latin typeface="Candara" panose="020E0502030303020204" pitchFamily="34" charset="0"/>
            </a:endParaRPr>
          </a:p>
        </p:txBody>
      </p:sp>
    </p:spTree>
    <p:extLst>
      <p:ext uri="{BB962C8B-B14F-4D97-AF65-F5344CB8AC3E}">
        <p14:creationId xmlns:p14="http://schemas.microsoft.com/office/powerpoint/2010/main" val="4242655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Inconsistency management</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56</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439947" y="995248"/>
            <a:ext cx="10898613" cy="552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solidFill>
                  <a:srgbClr val="C00000"/>
                </a:solidFill>
                <a:latin typeface="Candara" panose="020E0502030303020204" pitchFamily="34" charset="0"/>
              </a:rPr>
              <a:t>Dependent data inconsistency </a:t>
            </a:r>
          </a:p>
          <a:p>
            <a:pPr lvl="1"/>
            <a:r>
              <a:rPr lang="en-US" sz="2400" b="1" dirty="0">
                <a:latin typeface="Candara" panose="020E0502030303020204" pitchFamily="34" charset="0"/>
              </a:rPr>
              <a:t>The actions or failures of one service can cause the data managed by another service to become inconsistent.</a:t>
            </a:r>
          </a:p>
          <a:p>
            <a:r>
              <a:rPr lang="en-US" sz="2800" b="1" dirty="0">
                <a:solidFill>
                  <a:srgbClr val="C00000"/>
                </a:solidFill>
                <a:latin typeface="Candara" panose="020E0502030303020204" pitchFamily="34" charset="0"/>
              </a:rPr>
              <a:t>Replica inconsistency</a:t>
            </a:r>
          </a:p>
          <a:p>
            <a:pPr lvl="1"/>
            <a:r>
              <a:rPr lang="en-US" sz="2400" b="1" dirty="0">
                <a:latin typeface="Candara" panose="020E0502030303020204" pitchFamily="34" charset="0"/>
              </a:rPr>
              <a:t>There are several replicas of the same service that are executing concurrently. These all have their own database copy and each updates its own copy of the service data. You need a way of making these databases ‘eventually consistent’ so that all replicas are working on the same data.</a:t>
            </a:r>
          </a:p>
          <a:p>
            <a:endParaRPr lang="en-US" sz="2800" b="1" dirty="0">
              <a:latin typeface="Candara" panose="020E0502030303020204" pitchFamily="34" charset="0"/>
            </a:endParaRPr>
          </a:p>
          <a:p>
            <a:endParaRPr lang="en-US" sz="2400" b="1" dirty="0">
              <a:latin typeface="Candara" panose="020E0502030303020204" pitchFamily="34" charset="0"/>
            </a:endParaRPr>
          </a:p>
        </p:txBody>
      </p:sp>
    </p:spTree>
    <p:extLst>
      <p:ext uri="{BB962C8B-B14F-4D97-AF65-F5344CB8AC3E}">
        <p14:creationId xmlns:p14="http://schemas.microsoft.com/office/powerpoint/2010/main" val="29855209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Eventual consistency</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57</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526211" y="1095556"/>
            <a:ext cx="10812349" cy="542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solidFill>
                  <a:srgbClr val="C00000"/>
                </a:solidFill>
                <a:latin typeface="Candara" panose="020E0502030303020204" pitchFamily="34" charset="0"/>
              </a:rPr>
              <a:t>Eventual consistency </a:t>
            </a:r>
            <a:r>
              <a:rPr lang="en-US" sz="2800" b="1" dirty="0">
                <a:latin typeface="Candara" panose="020E0502030303020204" pitchFamily="34" charset="0"/>
              </a:rPr>
              <a:t>is a situation where the system guarantees that the </a:t>
            </a:r>
            <a:r>
              <a:rPr lang="en-US" sz="2800" b="1" dirty="0">
                <a:solidFill>
                  <a:srgbClr val="C00000"/>
                </a:solidFill>
                <a:latin typeface="Candara" panose="020E0502030303020204" pitchFamily="34" charset="0"/>
              </a:rPr>
              <a:t>databases will eventually become consistent</a:t>
            </a:r>
            <a:r>
              <a:rPr lang="en-US" sz="2800" b="1" dirty="0">
                <a:latin typeface="Candara" panose="020E0502030303020204" pitchFamily="34" charset="0"/>
              </a:rPr>
              <a:t>.   </a:t>
            </a:r>
          </a:p>
          <a:p>
            <a:r>
              <a:rPr lang="en-US" sz="2800" b="1" dirty="0">
                <a:latin typeface="Candara" panose="020E0502030303020204" pitchFamily="34" charset="0"/>
              </a:rPr>
              <a:t>You can implement eventual consistency by </a:t>
            </a:r>
            <a:r>
              <a:rPr lang="en-US" sz="2800" b="1" dirty="0">
                <a:solidFill>
                  <a:srgbClr val="C00000"/>
                </a:solidFill>
                <a:latin typeface="Candara" panose="020E0502030303020204" pitchFamily="34" charset="0"/>
              </a:rPr>
              <a:t>maintaining a transaction log</a:t>
            </a:r>
            <a:r>
              <a:rPr lang="en-US" sz="2800" b="1" dirty="0">
                <a:latin typeface="Candara" panose="020E0502030303020204" pitchFamily="34" charset="0"/>
              </a:rPr>
              <a:t>. </a:t>
            </a:r>
          </a:p>
          <a:p>
            <a:r>
              <a:rPr lang="en-US" sz="2800" b="1" dirty="0">
                <a:latin typeface="Candara" panose="020E0502030303020204" pitchFamily="34" charset="0"/>
              </a:rPr>
              <a:t>When a database change is made, this is recorded on a ‘</a:t>
            </a:r>
            <a:r>
              <a:rPr lang="en-US" sz="2800" b="1" dirty="0">
                <a:solidFill>
                  <a:srgbClr val="C00000"/>
                </a:solidFill>
                <a:latin typeface="Candara" panose="020E0502030303020204" pitchFamily="34" charset="0"/>
              </a:rPr>
              <a:t>pending updates</a:t>
            </a:r>
            <a:r>
              <a:rPr lang="en-US" sz="2800" b="1" dirty="0">
                <a:latin typeface="Candara" panose="020E0502030303020204" pitchFamily="34" charset="0"/>
              </a:rPr>
              <a:t>’ log. </a:t>
            </a:r>
          </a:p>
          <a:p>
            <a:r>
              <a:rPr lang="en-US" sz="2800" b="1" dirty="0">
                <a:latin typeface="Candara" panose="020E0502030303020204" pitchFamily="34" charset="0"/>
              </a:rPr>
              <a:t>Other service instances look at this log, update their own database and indicate that they have made the change</a:t>
            </a:r>
            <a:endParaRPr lang="en-US" sz="2400" b="1" dirty="0">
              <a:latin typeface="Candara" panose="020E0502030303020204" pitchFamily="34" charset="0"/>
            </a:endParaRPr>
          </a:p>
        </p:txBody>
      </p:sp>
    </p:spTree>
    <p:extLst>
      <p:ext uri="{BB962C8B-B14F-4D97-AF65-F5344CB8AC3E}">
        <p14:creationId xmlns:p14="http://schemas.microsoft.com/office/powerpoint/2010/main" val="1928601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Service coordination</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58</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995248"/>
            <a:ext cx="11129473" cy="552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Candara" panose="020E0502030303020204" pitchFamily="34" charset="0"/>
              </a:rPr>
              <a:t>Most </a:t>
            </a:r>
            <a:r>
              <a:rPr lang="en-US" sz="2800" dirty="0">
                <a:solidFill>
                  <a:srgbClr val="C00000"/>
                </a:solidFill>
                <a:latin typeface="Candara" panose="020E0502030303020204" pitchFamily="34" charset="0"/>
              </a:rPr>
              <a:t>user sessions </a:t>
            </a:r>
            <a:r>
              <a:rPr lang="en-US" sz="2800" dirty="0">
                <a:latin typeface="Candara" panose="020E0502030303020204" pitchFamily="34" charset="0"/>
              </a:rPr>
              <a:t>involve a </a:t>
            </a:r>
            <a:r>
              <a:rPr lang="en-US" sz="2800" dirty="0">
                <a:solidFill>
                  <a:srgbClr val="C00000"/>
                </a:solidFill>
                <a:latin typeface="Candara" panose="020E0502030303020204" pitchFamily="34" charset="0"/>
              </a:rPr>
              <a:t>series of interactions </a:t>
            </a:r>
            <a:r>
              <a:rPr lang="en-US" sz="2800" dirty="0">
                <a:latin typeface="Candara" panose="020E0502030303020204" pitchFamily="34" charset="0"/>
              </a:rPr>
              <a:t>in which operations have to be carried out in a specific order.</a:t>
            </a:r>
          </a:p>
          <a:p>
            <a:r>
              <a:rPr lang="en-US" sz="2800" dirty="0">
                <a:latin typeface="Candara" panose="020E0502030303020204" pitchFamily="34" charset="0"/>
              </a:rPr>
              <a:t>This is called a </a:t>
            </a:r>
            <a:r>
              <a:rPr lang="en-US" sz="2800" dirty="0">
                <a:solidFill>
                  <a:srgbClr val="C00000"/>
                </a:solidFill>
                <a:latin typeface="Candara" panose="020E0502030303020204" pitchFamily="34" charset="0"/>
              </a:rPr>
              <a:t>workflow</a:t>
            </a:r>
            <a:r>
              <a:rPr lang="en-US" sz="2800" dirty="0">
                <a:latin typeface="Candara" panose="020E0502030303020204" pitchFamily="34" charset="0"/>
              </a:rPr>
              <a:t>. </a:t>
            </a:r>
          </a:p>
          <a:p>
            <a:pPr lvl="1"/>
            <a:r>
              <a:rPr lang="en-US" dirty="0">
                <a:latin typeface="Candara" panose="020E0502030303020204" pitchFamily="34" charset="0"/>
              </a:rPr>
              <a:t>An </a:t>
            </a:r>
            <a:r>
              <a:rPr lang="en-US" dirty="0">
                <a:solidFill>
                  <a:srgbClr val="C00000"/>
                </a:solidFill>
                <a:latin typeface="Candara" panose="020E0502030303020204" pitchFamily="34" charset="0"/>
              </a:rPr>
              <a:t>authentication workflow </a:t>
            </a:r>
            <a:r>
              <a:rPr lang="en-US" dirty="0">
                <a:latin typeface="Candara" panose="020E0502030303020204" pitchFamily="34" charset="0"/>
              </a:rPr>
              <a:t>for UID/password authentication shows the steps involved in authenticating a user.</a:t>
            </a:r>
          </a:p>
          <a:p>
            <a:pPr lvl="1"/>
            <a:r>
              <a:rPr lang="en-US" dirty="0">
                <a:latin typeface="Candara" panose="020E0502030303020204" pitchFamily="34" charset="0"/>
              </a:rPr>
              <a:t>In this example, the user is allowed 3 login attempts before the system indicates that the login has failed.</a:t>
            </a:r>
          </a:p>
          <a:p>
            <a:endParaRPr lang="en-US" sz="2800" dirty="0">
              <a:latin typeface="Candara" panose="020E0502030303020204" pitchFamily="34" charset="0"/>
            </a:endParaRPr>
          </a:p>
          <a:p>
            <a:endParaRPr lang="en-US" sz="2800" dirty="0">
              <a:latin typeface="Candara" panose="020E0502030303020204" pitchFamily="34" charset="0"/>
            </a:endParaRPr>
          </a:p>
        </p:txBody>
      </p:sp>
    </p:spTree>
    <p:extLst>
      <p:ext uri="{BB962C8B-B14F-4D97-AF65-F5344CB8AC3E}">
        <p14:creationId xmlns:p14="http://schemas.microsoft.com/office/powerpoint/2010/main" val="2999371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Orchestration and choreography</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59</a:t>
            </a:fld>
            <a:endParaRPr lang="zh-TW" altLang="en-US"/>
          </a:p>
        </p:txBody>
      </p:sp>
      <p:sp>
        <p:nvSpPr>
          <p:cNvPr id="8" name="Rounded Rectangle 7">
            <a:extLst>
              <a:ext uri="{FF2B5EF4-FFF2-40B4-BE49-F238E27FC236}">
                <a16:creationId xmlns:a16="http://schemas.microsoft.com/office/drawing/2014/main" id="{C738ABCC-2F22-514D-9504-437AB4365FDE}"/>
              </a:ext>
            </a:extLst>
          </p:cNvPr>
          <p:cNvSpPr>
            <a:spLocks noChangeArrowheads="1"/>
          </p:cNvSpPr>
          <p:nvPr/>
        </p:nvSpPr>
        <p:spPr bwMode="auto">
          <a:xfrm>
            <a:off x="2054926" y="4420224"/>
            <a:ext cx="1645920" cy="1188720"/>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Login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service</a:t>
            </a:r>
          </a:p>
        </p:txBody>
      </p:sp>
      <p:sp>
        <p:nvSpPr>
          <p:cNvPr id="9" name="Rounded Rectangle 8">
            <a:extLst>
              <a:ext uri="{FF2B5EF4-FFF2-40B4-BE49-F238E27FC236}">
                <a16:creationId xmlns:a16="http://schemas.microsoft.com/office/drawing/2014/main" id="{585AEDE5-547F-C544-A7F7-AEF5A066CDA6}"/>
              </a:ext>
            </a:extLst>
          </p:cNvPr>
          <p:cNvSpPr>
            <a:spLocks noChangeArrowheads="1"/>
          </p:cNvSpPr>
          <p:nvPr/>
        </p:nvSpPr>
        <p:spPr bwMode="auto">
          <a:xfrm>
            <a:off x="4225430" y="4420224"/>
            <a:ext cx="1645920" cy="1188720"/>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Password</a:t>
            </a:r>
          </a:p>
          <a:p>
            <a:pPr algn="ctr">
              <a:defRPr/>
            </a:pPr>
            <a:r>
              <a:rPr lang="en-US" sz="2800" b="1" dirty="0">
                <a:latin typeface="Candara" panose="020E0502030303020204" pitchFamily="34" charset="0"/>
                <a:cs typeface="Calibri" panose="020F0502020204030204" pitchFamily="34" charset="0"/>
              </a:rPr>
              <a:t>service</a:t>
            </a:r>
          </a:p>
        </p:txBody>
      </p:sp>
      <p:sp>
        <p:nvSpPr>
          <p:cNvPr id="11" name="Rounded Rectangle 10">
            <a:extLst>
              <a:ext uri="{FF2B5EF4-FFF2-40B4-BE49-F238E27FC236}">
                <a16:creationId xmlns:a16="http://schemas.microsoft.com/office/drawing/2014/main" id="{17392267-FF8D-0F42-90A4-405B4E9AD019}"/>
              </a:ext>
            </a:extLst>
          </p:cNvPr>
          <p:cNvSpPr>
            <a:spLocks noChangeArrowheads="1"/>
          </p:cNvSpPr>
          <p:nvPr/>
        </p:nvSpPr>
        <p:spPr bwMode="auto">
          <a:xfrm>
            <a:off x="2342958" y="2205136"/>
            <a:ext cx="3240360" cy="918945"/>
          </a:xfrm>
          <a:prstGeom prst="roundRect">
            <a:avLst>
              <a:gd name="adj" fmla="val 4940"/>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Authentication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controller</a:t>
            </a:r>
          </a:p>
        </p:txBody>
      </p:sp>
      <p:cxnSp>
        <p:nvCxnSpPr>
          <p:cNvPr id="17" name="Straight Arrow Connector 16">
            <a:extLst>
              <a:ext uri="{FF2B5EF4-FFF2-40B4-BE49-F238E27FC236}">
                <a16:creationId xmlns:a16="http://schemas.microsoft.com/office/drawing/2014/main" id="{85A6F372-4BF4-904E-846F-5625FE16FB93}"/>
              </a:ext>
            </a:extLst>
          </p:cNvPr>
          <p:cNvCxnSpPr>
            <a:cxnSpLocks/>
            <a:stCxn id="8" idx="3"/>
            <a:endCxn id="9" idx="1"/>
          </p:cNvCxnSpPr>
          <p:nvPr/>
        </p:nvCxnSpPr>
        <p:spPr>
          <a:xfrm>
            <a:off x="3700846" y="5014584"/>
            <a:ext cx="524584" cy="0"/>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8415BE-F6FA-BA4A-AA41-C98CC7562837}"/>
              </a:ext>
            </a:extLst>
          </p:cNvPr>
          <p:cNvCxnSpPr>
            <a:cxnSpLocks/>
            <a:stCxn id="32" idx="2"/>
          </p:cNvCxnSpPr>
          <p:nvPr/>
        </p:nvCxnSpPr>
        <p:spPr>
          <a:xfrm>
            <a:off x="7252148" y="3323138"/>
            <a:ext cx="0" cy="1307592"/>
          </a:xfrm>
          <a:prstGeom prst="straightConnector1">
            <a:avLst/>
          </a:prstGeom>
          <a:ln w="38100">
            <a:solidFill>
              <a:schemeClr val="accent1">
                <a:lumMod val="75000"/>
              </a:schemeClr>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CA861D-EC57-8446-B38C-9A38185AD7B6}"/>
              </a:ext>
            </a:extLst>
          </p:cNvPr>
          <p:cNvCxnSpPr>
            <a:cxnSpLocks/>
            <a:stCxn id="8" idx="0"/>
            <a:endCxn id="11" idx="2"/>
          </p:cNvCxnSpPr>
          <p:nvPr/>
        </p:nvCxnSpPr>
        <p:spPr>
          <a:xfrm flipV="1">
            <a:off x="2877886" y="3124080"/>
            <a:ext cx="1085252" cy="1296144"/>
          </a:xfrm>
          <a:prstGeom prst="straightConnector1">
            <a:avLst/>
          </a:prstGeom>
          <a:ln w="38100">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5DFABA7-226D-F246-B095-32DEEE960E81}"/>
              </a:ext>
            </a:extLst>
          </p:cNvPr>
          <p:cNvCxnSpPr>
            <a:cxnSpLocks/>
            <a:stCxn id="9" idx="0"/>
            <a:endCxn id="11" idx="2"/>
          </p:cNvCxnSpPr>
          <p:nvPr/>
        </p:nvCxnSpPr>
        <p:spPr>
          <a:xfrm flipH="1" flipV="1">
            <a:off x="3963138" y="3124080"/>
            <a:ext cx="1085252" cy="1296144"/>
          </a:xfrm>
          <a:prstGeom prst="straightConnector1">
            <a:avLst/>
          </a:prstGeom>
          <a:ln w="38100">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DCF86EE3-9FC2-5746-B079-105C69942629}"/>
              </a:ext>
            </a:extLst>
          </p:cNvPr>
          <p:cNvSpPr>
            <a:spLocks noChangeArrowheads="1"/>
          </p:cNvSpPr>
          <p:nvPr/>
        </p:nvSpPr>
        <p:spPr bwMode="auto">
          <a:xfrm>
            <a:off x="6429188" y="2134418"/>
            <a:ext cx="1645920" cy="1188720"/>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Login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service</a:t>
            </a:r>
          </a:p>
        </p:txBody>
      </p:sp>
      <p:sp>
        <p:nvSpPr>
          <p:cNvPr id="33" name="Rounded Rectangle 32">
            <a:extLst>
              <a:ext uri="{FF2B5EF4-FFF2-40B4-BE49-F238E27FC236}">
                <a16:creationId xmlns:a16="http://schemas.microsoft.com/office/drawing/2014/main" id="{931F77C1-F290-324E-A448-64D6C113F620}"/>
              </a:ext>
            </a:extLst>
          </p:cNvPr>
          <p:cNvSpPr>
            <a:spLocks noChangeArrowheads="1"/>
          </p:cNvSpPr>
          <p:nvPr/>
        </p:nvSpPr>
        <p:spPr bwMode="auto">
          <a:xfrm>
            <a:off x="8329886" y="2134418"/>
            <a:ext cx="1645920" cy="1188720"/>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Password</a:t>
            </a:r>
          </a:p>
          <a:p>
            <a:pPr algn="ctr">
              <a:defRPr/>
            </a:pPr>
            <a:r>
              <a:rPr lang="en-US" sz="2800" b="1" dirty="0">
                <a:latin typeface="Candara" panose="020E0502030303020204" pitchFamily="34" charset="0"/>
                <a:cs typeface="Calibri" panose="020F0502020204030204" pitchFamily="34" charset="0"/>
              </a:rPr>
              <a:t>service</a:t>
            </a:r>
          </a:p>
        </p:txBody>
      </p:sp>
      <p:sp>
        <p:nvSpPr>
          <p:cNvPr id="34" name="Rounded Rectangle 33">
            <a:extLst>
              <a:ext uri="{FF2B5EF4-FFF2-40B4-BE49-F238E27FC236}">
                <a16:creationId xmlns:a16="http://schemas.microsoft.com/office/drawing/2014/main" id="{3B4C2E74-A139-0147-8B45-818D477D86C7}"/>
              </a:ext>
            </a:extLst>
          </p:cNvPr>
          <p:cNvSpPr>
            <a:spLocks noChangeArrowheads="1"/>
          </p:cNvSpPr>
          <p:nvPr/>
        </p:nvSpPr>
        <p:spPr bwMode="auto">
          <a:xfrm>
            <a:off x="6429189" y="4630731"/>
            <a:ext cx="3542259" cy="918945"/>
          </a:xfrm>
          <a:prstGeom prst="roundRect">
            <a:avLst>
              <a:gd name="adj" fmla="val 50000"/>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Authentication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events</a:t>
            </a:r>
          </a:p>
        </p:txBody>
      </p:sp>
      <p:cxnSp>
        <p:nvCxnSpPr>
          <p:cNvPr id="38" name="Straight Arrow Connector 37">
            <a:extLst>
              <a:ext uri="{FF2B5EF4-FFF2-40B4-BE49-F238E27FC236}">
                <a16:creationId xmlns:a16="http://schemas.microsoft.com/office/drawing/2014/main" id="{66F23B58-547B-FA48-83E1-D6CD9AF3242D}"/>
              </a:ext>
            </a:extLst>
          </p:cNvPr>
          <p:cNvCxnSpPr>
            <a:cxnSpLocks/>
          </p:cNvCxnSpPr>
          <p:nvPr/>
        </p:nvCxnSpPr>
        <p:spPr>
          <a:xfrm>
            <a:off x="9121975" y="3323138"/>
            <a:ext cx="0" cy="1307592"/>
          </a:xfrm>
          <a:prstGeom prst="straightConnector1">
            <a:avLst/>
          </a:prstGeom>
          <a:ln w="38100">
            <a:solidFill>
              <a:schemeClr val="accent1">
                <a:lumMod val="75000"/>
              </a:schemeClr>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DEC54A-37A0-DF4A-BFC8-81B94E7C0FC3}"/>
              </a:ext>
            </a:extLst>
          </p:cNvPr>
          <p:cNvSpPr txBox="1"/>
          <p:nvPr/>
        </p:nvSpPr>
        <p:spPr>
          <a:xfrm>
            <a:off x="2030870" y="1035848"/>
            <a:ext cx="3840480" cy="1077218"/>
          </a:xfrm>
          <a:prstGeom prst="rect">
            <a:avLst/>
          </a:prstGeom>
          <a:noFill/>
        </p:spPr>
        <p:txBody>
          <a:bodyPr wrap="squar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Service </a:t>
            </a:r>
            <a:br>
              <a:rPr lang="en-US" sz="3200" b="1" dirty="0">
                <a:solidFill>
                  <a:srgbClr val="C00000"/>
                </a:solidFill>
                <a:latin typeface="Candara" panose="020E0502030303020204" pitchFamily="34" charset="0"/>
                <a:cs typeface="Calibri" panose="020F0502020204030204" pitchFamily="34" charset="0"/>
              </a:rPr>
            </a:br>
            <a:r>
              <a:rPr lang="en-US" sz="3200" b="1" dirty="0">
                <a:solidFill>
                  <a:srgbClr val="C00000"/>
                </a:solidFill>
                <a:latin typeface="Candara" panose="020E0502030303020204" pitchFamily="34" charset="0"/>
                <a:cs typeface="Calibri" panose="020F0502020204030204" pitchFamily="34" charset="0"/>
              </a:rPr>
              <a:t>orchestration</a:t>
            </a:r>
          </a:p>
        </p:txBody>
      </p:sp>
      <p:sp>
        <p:nvSpPr>
          <p:cNvPr id="44" name="Rounded Rectangle 43">
            <a:extLst>
              <a:ext uri="{FF2B5EF4-FFF2-40B4-BE49-F238E27FC236}">
                <a16:creationId xmlns:a16="http://schemas.microsoft.com/office/drawing/2014/main" id="{E09D6957-1560-BD49-9E4A-2975A1C78CFF}"/>
              </a:ext>
            </a:extLst>
          </p:cNvPr>
          <p:cNvSpPr>
            <a:spLocks noChangeArrowheads="1"/>
          </p:cNvSpPr>
          <p:nvPr/>
        </p:nvSpPr>
        <p:spPr bwMode="auto">
          <a:xfrm>
            <a:off x="1910910" y="1035848"/>
            <a:ext cx="4104456" cy="5112568"/>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54" name="TextBox 53">
            <a:extLst>
              <a:ext uri="{FF2B5EF4-FFF2-40B4-BE49-F238E27FC236}">
                <a16:creationId xmlns:a16="http://schemas.microsoft.com/office/drawing/2014/main" id="{B28BE944-EB9E-6A47-804F-2E3D5D8421E4}"/>
              </a:ext>
            </a:extLst>
          </p:cNvPr>
          <p:cNvSpPr txBox="1"/>
          <p:nvPr/>
        </p:nvSpPr>
        <p:spPr>
          <a:xfrm>
            <a:off x="6279342" y="1035848"/>
            <a:ext cx="3840480" cy="1077218"/>
          </a:xfrm>
          <a:prstGeom prst="rect">
            <a:avLst/>
          </a:prstGeom>
          <a:noFill/>
        </p:spPr>
        <p:txBody>
          <a:bodyPr wrap="squar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Service Choreography</a:t>
            </a:r>
          </a:p>
        </p:txBody>
      </p:sp>
      <p:sp>
        <p:nvSpPr>
          <p:cNvPr id="55" name="Rounded Rectangle 54">
            <a:extLst>
              <a:ext uri="{FF2B5EF4-FFF2-40B4-BE49-F238E27FC236}">
                <a16:creationId xmlns:a16="http://schemas.microsoft.com/office/drawing/2014/main" id="{37E8EDB9-2825-2A43-B985-4C75EB71E51B}"/>
              </a:ext>
            </a:extLst>
          </p:cNvPr>
          <p:cNvSpPr>
            <a:spLocks noChangeArrowheads="1"/>
          </p:cNvSpPr>
          <p:nvPr/>
        </p:nvSpPr>
        <p:spPr bwMode="auto">
          <a:xfrm>
            <a:off x="6159382" y="1035848"/>
            <a:ext cx="4104456" cy="5112568"/>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235729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a:xfrm>
            <a:off x="347526" y="995248"/>
            <a:ext cx="7239277" cy="5470681"/>
          </a:xfrm>
        </p:spPr>
        <p:txBody>
          <a:bodyPr/>
          <a:lstStyle/>
          <a:p>
            <a:pPr indent="-423323">
              <a:buSzPts val="1400"/>
            </a:pPr>
            <a:r>
              <a:rPr lang="en-US" dirty="0"/>
              <a:t>Traditionally applications were built in a </a:t>
            </a:r>
            <a:r>
              <a:rPr lang="en-US" b="1" dirty="0">
                <a:ea typeface="Fira Sans"/>
                <a:cs typeface="Fira Sans"/>
                <a:sym typeface="Fira Sans"/>
              </a:rPr>
              <a:t>monolithic </a:t>
            </a:r>
            <a:r>
              <a:rPr lang="en-US" dirty="0"/>
              <a:t>architecture style </a:t>
            </a:r>
          </a:p>
          <a:p>
            <a:pPr lvl="1">
              <a:spcBef>
                <a:spcPts val="0"/>
              </a:spcBef>
            </a:pPr>
            <a:r>
              <a:rPr lang="en-US" dirty="0"/>
              <a:t>Single unit with client-side apps, server-side apps and a database managed and served in one place</a:t>
            </a:r>
          </a:p>
          <a:p>
            <a:pPr lvl="1">
              <a:spcBef>
                <a:spcPts val="0"/>
              </a:spcBef>
              <a:buClr>
                <a:srgbClr val="3B414C"/>
              </a:buClr>
            </a:pPr>
            <a:endParaRPr lang="en-US" dirty="0">
              <a:solidFill>
                <a:srgbClr val="3B414C"/>
              </a:solidFill>
            </a:endParaRPr>
          </a:p>
          <a:p>
            <a:r>
              <a:rPr lang="en-US" dirty="0"/>
              <a:t>However, modern applications are built in a </a:t>
            </a:r>
            <a:r>
              <a:rPr lang="en-US" b="1" dirty="0" err="1">
                <a:ea typeface="Fira Sans"/>
                <a:cs typeface="Fira Sans"/>
                <a:sym typeface="Fira Sans"/>
              </a:rPr>
              <a:t>microservices</a:t>
            </a:r>
            <a:r>
              <a:rPr lang="en-US" b="1" dirty="0">
                <a:ea typeface="Fira Sans"/>
                <a:cs typeface="Fira Sans"/>
                <a:sym typeface="Fira Sans"/>
              </a:rPr>
              <a:t> </a:t>
            </a:r>
            <a:r>
              <a:rPr lang="en-US" dirty="0"/>
              <a:t>architecture </a:t>
            </a:r>
          </a:p>
          <a:p>
            <a:pPr lvl="1">
              <a:spcBef>
                <a:spcPts val="0"/>
              </a:spcBef>
            </a:pPr>
            <a:r>
              <a:rPr lang="en-US" dirty="0"/>
              <a:t>Smaller, independent units that carry out every application process as a separate service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Google Shape;161;p29"/>
          <p:cNvPicPr preferRelativeResize="0"/>
          <p:nvPr/>
        </p:nvPicPr>
        <p:blipFill>
          <a:blip r:embed="rId2">
            <a:alphaModFix/>
          </a:blip>
          <a:stretch>
            <a:fillRect/>
          </a:stretch>
        </p:blipFill>
        <p:spPr>
          <a:xfrm>
            <a:off x="8066444" y="1887738"/>
            <a:ext cx="3543951" cy="1842850"/>
          </a:xfrm>
          <a:prstGeom prst="rect">
            <a:avLst/>
          </a:prstGeom>
          <a:noFill/>
          <a:ln>
            <a:noFill/>
          </a:ln>
        </p:spPr>
      </p:pic>
    </p:spTree>
    <p:extLst>
      <p:ext uri="{BB962C8B-B14F-4D97-AF65-F5344CB8AC3E}">
        <p14:creationId xmlns:p14="http://schemas.microsoft.com/office/powerpoint/2010/main" val="33585893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Failure types in a </a:t>
            </a:r>
            <a:r>
              <a:rPr lang="en-US" dirty="0" err="1" smtClean="0"/>
              <a:t>microservices</a:t>
            </a:r>
            <a:r>
              <a:rPr lang="en-US" dirty="0" smtClean="0"/>
              <a:t> </a:t>
            </a:r>
            <a:r>
              <a:rPr lang="en-US" dirty="0"/>
              <a:t>system</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60</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995248"/>
            <a:ext cx="10991034" cy="560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Candara" panose="020E0502030303020204" pitchFamily="34" charset="0"/>
              </a:rPr>
              <a:t>Internal service failure</a:t>
            </a:r>
          </a:p>
          <a:p>
            <a:pPr lvl="1"/>
            <a:r>
              <a:rPr lang="en-US" sz="2000" dirty="0">
                <a:latin typeface="Candara" panose="020E0502030303020204" pitchFamily="34" charset="0"/>
              </a:rPr>
              <a:t>These are conditions that are detected by the service and can be reported to the service client in an error message. An example of this type of failure is a service that takes a URL as an input and discovers that this is an invalid link.</a:t>
            </a:r>
          </a:p>
          <a:p>
            <a:r>
              <a:rPr lang="en-US" b="1" dirty="0">
                <a:latin typeface="Candara" panose="020E0502030303020204" pitchFamily="34" charset="0"/>
              </a:rPr>
              <a:t>External service failure</a:t>
            </a:r>
          </a:p>
          <a:p>
            <a:pPr lvl="1"/>
            <a:r>
              <a:rPr lang="en-US" sz="2000" dirty="0">
                <a:latin typeface="Candara" panose="020E0502030303020204" pitchFamily="34" charset="0"/>
              </a:rPr>
              <a:t>These failures have an external cause, which affects the availability of a service. Failure may cause the service to become unresponsive and actions have to be taken to restart the service.</a:t>
            </a:r>
          </a:p>
          <a:p>
            <a:r>
              <a:rPr lang="en-US" b="1" dirty="0">
                <a:latin typeface="Candara" panose="020E0502030303020204" pitchFamily="34" charset="0"/>
              </a:rPr>
              <a:t>Service performance failure</a:t>
            </a:r>
          </a:p>
          <a:p>
            <a:pPr lvl="1"/>
            <a:r>
              <a:rPr lang="en-US" sz="2000" dirty="0">
                <a:latin typeface="Candara" panose="020E0502030303020204" pitchFamily="34" charset="0"/>
              </a:rPr>
              <a:t>The performance of the service degrades to an unacceptable level. This may be due to a heavy load or an internal problem with the service. External service monitoring can be used to detect performance failures and unresponsive services.</a:t>
            </a:r>
          </a:p>
          <a:p>
            <a:endParaRPr lang="en-US" sz="2000" dirty="0">
              <a:latin typeface="Candara" panose="020E0502030303020204" pitchFamily="34" charset="0"/>
            </a:endParaRPr>
          </a:p>
          <a:p>
            <a:endParaRPr lang="en-US" sz="2000" dirty="0">
              <a:latin typeface="Candara" panose="020E0502030303020204" pitchFamily="34" charset="0"/>
            </a:endParaRPr>
          </a:p>
          <a:p>
            <a:endParaRPr lang="en-US" sz="2000" dirty="0">
              <a:latin typeface="Candara" panose="020E0502030303020204" pitchFamily="34" charset="0"/>
            </a:endParaRPr>
          </a:p>
        </p:txBody>
      </p:sp>
    </p:spTree>
    <p:extLst>
      <p:ext uri="{BB962C8B-B14F-4D97-AF65-F5344CB8AC3E}">
        <p14:creationId xmlns:p14="http://schemas.microsoft.com/office/powerpoint/2010/main" val="2692830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Timeouts and circuit breakers</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61</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491706" y="940280"/>
            <a:ext cx="10846853" cy="565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Candara" panose="020E0502030303020204" pitchFamily="34" charset="0"/>
              </a:rPr>
              <a:t>Timeout</a:t>
            </a:r>
          </a:p>
          <a:p>
            <a:pPr lvl="1"/>
            <a:r>
              <a:rPr lang="en-US" sz="2400" dirty="0">
                <a:latin typeface="Candara" panose="020E0502030303020204" pitchFamily="34" charset="0"/>
              </a:rPr>
              <a:t>A timeout is a counter that this associated with the service requests and starts running when the request is made. </a:t>
            </a:r>
          </a:p>
          <a:p>
            <a:pPr lvl="1"/>
            <a:r>
              <a:rPr lang="en-US" sz="2400" dirty="0">
                <a:latin typeface="Candara" panose="020E0502030303020204" pitchFamily="34" charset="0"/>
              </a:rPr>
              <a:t>Once the counter reaches some predefined value, such as 10 seconds, the calling service assumes that the service request has failed and acts accordingly.</a:t>
            </a:r>
          </a:p>
          <a:p>
            <a:pPr lvl="1"/>
            <a:r>
              <a:rPr lang="en-US" sz="2400" dirty="0">
                <a:latin typeface="Candara" panose="020E0502030303020204" pitchFamily="34" charset="0"/>
              </a:rPr>
              <a:t>The problem with the timeout approach is that every service call to a ‘failed service’ is delayed by the timeout value so the whole system slows down. </a:t>
            </a:r>
          </a:p>
          <a:p>
            <a:r>
              <a:rPr lang="en-US" b="1" dirty="0">
                <a:latin typeface="Candara" panose="020E0502030303020204" pitchFamily="34" charset="0"/>
              </a:rPr>
              <a:t>Circuit breaker</a:t>
            </a:r>
          </a:p>
          <a:p>
            <a:pPr lvl="1"/>
            <a:r>
              <a:rPr lang="en-US" sz="2400" dirty="0">
                <a:latin typeface="Candara" panose="020E0502030303020204" pitchFamily="34" charset="0"/>
              </a:rPr>
              <a:t>Instead of using timeouts explicitly when a service call is made</a:t>
            </a:r>
          </a:p>
          <a:p>
            <a:pPr lvl="1"/>
            <a:r>
              <a:rPr lang="en-US" sz="2400" dirty="0">
                <a:latin typeface="Candara" panose="020E0502030303020204" pitchFamily="34" charset="0"/>
              </a:rPr>
              <a:t>Like an electrical circuit breaker, this immediately denies access to a failed service without the delays associated with timeouts.</a:t>
            </a:r>
          </a:p>
          <a:p>
            <a:endParaRPr lang="en-US" sz="2600" dirty="0">
              <a:latin typeface="Candara" panose="020E0502030303020204" pitchFamily="34" charset="0"/>
            </a:endParaRPr>
          </a:p>
        </p:txBody>
      </p:sp>
    </p:spTree>
    <p:extLst>
      <p:ext uri="{BB962C8B-B14F-4D97-AF65-F5344CB8AC3E}">
        <p14:creationId xmlns:p14="http://schemas.microsoft.com/office/powerpoint/2010/main" val="1609255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fontScale="90000"/>
          </a:bodyPr>
          <a:lstStyle/>
          <a:p>
            <a:r>
              <a:rPr lang="en-US" dirty="0"/>
              <a:t>Using a circuit breaker </a:t>
            </a:r>
            <a:r>
              <a:rPr lang="en-US" dirty="0" smtClean="0"/>
              <a:t>to cope </a:t>
            </a:r>
            <a:r>
              <a:rPr lang="en-US" dirty="0"/>
              <a:t>with service failure</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62</a:t>
            </a:fld>
            <a:endParaRPr lang="zh-TW" altLang="en-US"/>
          </a:p>
        </p:txBody>
      </p:sp>
      <p:sp>
        <p:nvSpPr>
          <p:cNvPr id="8" name="Rounded Rectangle 7">
            <a:extLst>
              <a:ext uri="{FF2B5EF4-FFF2-40B4-BE49-F238E27FC236}">
                <a16:creationId xmlns:a16="http://schemas.microsoft.com/office/drawing/2014/main" id="{C738ABCC-2F22-514D-9504-437AB4365FDE}"/>
              </a:ext>
            </a:extLst>
          </p:cNvPr>
          <p:cNvSpPr>
            <a:spLocks noChangeArrowheads="1"/>
          </p:cNvSpPr>
          <p:nvPr/>
        </p:nvSpPr>
        <p:spPr bwMode="auto">
          <a:xfrm>
            <a:off x="2096806" y="1092749"/>
            <a:ext cx="1766946" cy="696169"/>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S1</a:t>
            </a:r>
          </a:p>
        </p:txBody>
      </p:sp>
      <p:cxnSp>
        <p:nvCxnSpPr>
          <p:cNvPr id="17" name="Straight Arrow Connector 16">
            <a:extLst>
              <a:ext uri="{FF2B5EF4-FFF2-40B4-BE49-F238E27FC236}">
                <a16:creationId xmlns:a16="http://schemas.microsoft.com/office/drawing/2014/main" id="{85A6F372-4BF4-904E-846F-5625FE16FB93}"/>
              </a:ext>
            </a:extLst>
          </p:cNvPr>
          <p:cNvCxnSpPr>
            <a:cxnSpLocks/>
            <a:stCxn id="40" idx="3"/>
            <a:endCxn id="42" idx="1"/>
          </p:cNvCxnSpPr>
          <p:nvPr/>
        </p:nvCxnSpPr>
        <p:spPr>
          <a:xfrm>
            <a:off x="7824192" y="2879922"/>
            <a:ext cx="242710" cy="0"/>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183692F4-7ACC-BA44-8A3C-2F7B6162CD59}"/>
              </a:ext>
            </a:extLst>
          </p:cNvPr>
          <p:cNvSpPr>
            <a:spLocks noChangeArrowheads="1"/>
          </p:cNvSpPr>
          <p:nvPr/>
        </p:nvSpPr>
        <p:spPr bwMode="auto">
          <a:xfrm>
            <a:off x="8208943" y="1030221"/>
            <a:ext cx="1766946" cy="69616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S2</a:t>
            </a:r>
          </a:p>
        </p:txBody>
      </p:sp>
      <p:sp>
        <p:nvSpPr>
          <p:cNvPr id="30" name="Rounded Rectangle 29">
            <a:extLst>
              <a:ext uri="{FF2B5EF4-FFF2-40B4-BE49-F238E27FC236}">
                <a16:creationId xmlns:a16="http://schemas.microsoft.com/office/drawing/2014/main" id="{6792A6EB-1F8D-644D-893B-15C3C469B298}"/>
              </a:ext>
            </a:extLst>
          </p:cNvPr>
          <p:cNvSpPr>
            <a:spLocks noChangeArrowheads="1"/>
          </p:cNvSpPr>
          <p:nvPr/>
        </p:nvSpPr>
        <p:spPr bwMode="auto">
          <a:xfrm>
            <a:off x="2927648" y="253183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Check S2</a:t>
            </a:r>
          </a:p>
          <a:p>
            <a:pPr algn="ctr">
              <a:defRPr/>
            </a:pPr>
            <a:r>
              <a:rPr lang="en-US" sz="2000" b="1" dirty="0">
                <a:latin typeface="Candara" panose="020E0502030303020204" pitchFamily="34" charset="0"/>
                <a:cs typeface="Calibri" panose="020F0502020204030204" pitchFamily="34" charset="0"/>
              </a:rPr>
              <a:t>availability</a:t>
            </a:r>
          </a:p>
        </p:txBody>
      </p:sp>
      <p:sp>
        <p:nvSpPr>
          <p:cNvPr id="31" name="Rounded Rectangle 30">
            <a:extLst>
              <a:ext uri="{FF2B5EF4-FFF2-40B4-BE49-F238E27FC236}">
                <a16:creationId xmlns:a16="http://schemas.microsoft.com/office/drawing/2014/main" id="{077F7A46-E39B-084D-96E4-C4B0C8E808A5}"/>
              </a:ext>
            </a:extLst>
          </p:cNvPr>
          <p:cNvSpPr>
            <a:spLocks noChangeArrowheads="1"/>
          </p:cNvSpPr>
          <p:nvPr/>
        </p:nvSpPr>
        <p:spPr bwMode="auto">
          <a:xfrm>
            <a:off x="2927648" y="392966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Response S2</a:t>
            </a:r>
          </a:p>
          <a:p>
            <a:pPr algn="ctr">
              <a:defRPr/>
            </a:pPr>
            <a:r>
              <a:rPr lang="en-US" sz="2000" b="1" dirty="0">
                <a:latin typeface="Candara" panose="020E0502030303020204" pitchFamily="34" charset="0"/>
                <a:cs typeface="Calibri" panose="020F0502020204030204" pitchFamily="34" charset="0"/>
              </a:rPr>
              <a:t>availability</a:t>
            </a:r>
          </a:p>
        </p:txBody>
      </p:sp>
      <p:sp>
        <p:nvSpPr>
          <p:cNvPr id="35" name="Rounded Rectangle 34">
            <a:extLst>
              <a:ext uri="{FF2B5EF4-FFF2-40B4-BE49-F238E27FC236}">
                <a16:creationId xmlns:a16="http://schemas.microsoft.com/office/drawing/2014/main" id="{AD85FB37-7D84-9F49-A58A-FBDC3AC7838C}"/>
              </a:ext>
            </a:extLst>
          </p:cNvPr>
          <p:cNvSpPr>
            <a:spLocks noChangeArrowheads="1"/>
          </p:cNvSpPr>
          <p:nvPr/>
        </p:nvSpPr>
        <p:spPr bwMode="auto">
          <a:xfrm>
            <a:off x="2996055" y="5295290"/>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Route service</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response</a:t>
            </a:r>
          </a:p>
        </p:txBody>
      </p:sp>
      <p:sp>
        <p:nvSpPr>
          <p:cNvPr id="37" name="Rounded Rectangle 36">
            <a:extLst>
              <a:ext uri="{FF2B5EF4-FFF2-40B4-BE49-F238E27FC236}">
                <a16:creationId xmlns:a16="http://schemas.microsoft.com/office/drawing/2014/main" id="{D9B77A4E-7A76-ED43-9DCD-2E4A3EB8626F}"/>
              </a:ext>
            </a:extLst>
          </p:cNvPr>
          <p:cNvSpPr>
            <a:spLocks noChangeArrowheads="1"/>
          </p:cNvSpPr>
          <p:nvPr/>
        </p:nvSpPr>
        <p:spPr bwMode="auto">
          <a:xfrm>
            <a:off x="4885650" y="3929668"/>
            <a:ext cx="1426375"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Set S2</a:t>
            </a:r>
          </a:p>
          <a:p>
            <a:pPr algn="ctr">
              <a:defRPr/>
            </a:pPr>
            <a:r>
              <a:rPr lang="en-US" sz="2000" b="1" dirty="0">
                <a:latin typeface="Candara" panose="020E0502030303020204" pitchFamily="34" charset="0"/>
                <a:cs typeface="Calibri" panose="020F0502020204030204" pitchFamily="34" charset="0"/>
              </a:rPr>
              <a:t>unavailable</a:t>
            </a:r>
          </a:p>
        </p:txBody>
      </p:sp>
      <p:sp>
        <p:nvSpPr>
          <p:cNvPr id="39" name="Rounded Rectangle 38">
            <a:extLst>
              <a:ext uri="{FF2B5EF4-FFF2-40B4-BE49-F238E27FC236}">
                <a16:creationId xmlns:a16="http://schemas.microsoft.com/office/drawing/2014/main" id="{E402AFEA-FB08-A845-BD0F-A85909E9DAB6}"/>
              </a:ext>
            </a:extLst>
          </p:cNvPr>
          <p:cNvSpPr>
            <a:spLocks noChangeArrowheads="1"/>
          </p:cNvSpPr>
          <p:nvPr/>
        </p:nvSpPr>
        <p:spPr bwMode="auto">
          <a:xfrm>
            <a:off x="6349238" y="479854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Increment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retries</a:t>
            </a:r>
          </a:p>
        </p:txBody>
      </p:sp>
      <p:sp>
        <p:nvSpPr>
          <p:cNvPr id="40" name="Rounded Rectangle 39">
            <a:extLst>
              <a:ext uri="{FF2B5EF4-FFF2-40B4-BE49-F238E27FC236}">
                <a16:creationId xmlns:a16="http://schemas.microsoft.com/office/drawing/2014/main" id="{81F80594-8FF5-BA46-96EE-A200CF33C3A1}"/>
              </a:ext>
            </a:extLst>
          </p:cNvPr>
          <p:cNvSpPr>
            <a:spLocks noChangeArrowheads="1"/>
          </p:cNvSpPr>
          <p:nvPr/>
        </p:nvSpPr>
        <p:spPr bwMode="auto">
          <a:xfrm>
            <a:off x="6349238" y="253183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Set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timeout</a:t>
            </a:r>
          </a:p>
        </p:txBody>
      </p:sp>
      <p:sp>
        <p:nvSpPr>
          <p:cNvPr id="41" name="Rounded Rectangle 40">
            <a:extLst>
              <a:ext uri="{FF2B5EF4-FFF2-40B4-BE49-F238E27FC236}">
                <a16:creationId xmlns:a16="http://schemas.microsoft.com/office/drawing/2014/main" id="{114CD176-080E-AC4B-8B30-5BCCE8B79EBD}"/>
              </a:ext>
            </a:extLst>
          </p:cNvPr>
          <p:cNvSpPr>
            <a:spLocks noChangeArrowheads="1"/>
          </p:cNvSpPr>
          <p:nvPr/>
        </p:nvSpPr>
        <p:spPr bwMode="auto">
          <a:xfrm>
            <a:off x="8149723" y="361129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Check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timeout</a:t>
            </a:r>
          </a:p>
        </p:txBody>
      </p:sp>
      <p:sp>
        <p:nvSpPr>
          <p:cNvPr id="42" name="Rounded Rectangle 41">
            <a:extLst>
              <a:ext uri="{FF2B5EF4-FFF2-40B4-BE49-F238E27FC236}">
                <a16:creationId xmlns:a16="http://schemas.microsoft.com/office/drawing/2014/main" id="{AEA25C1B-3D74-6741-BF97-EA7C85D1B74F}"/>
              </a:ext>
            </a:extLst>
          </p:cNvPr>
          <p:cNvSpPr>
            <a:spLocks noChangeArrowheads="1"/>
          </p:cNvSpPr>
          <p:nvPr/>
        </p:nvSpPr>
        <p:spPr bwMode="auto">
          <a:xfrm>
            <a:off x="8066902" y="253183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Route service</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request</a:t>
            </a:r>
          </a:p>
        </p:txBody>
      </p:sp>
      <p:sp>
        <p:nvSpPr>
          <p:cNvPr id="45" name="TextBox 44">
            <a:extLst>
              <a:ext uri="{FF2B5EF4-FFF2-40B4-BE49-F238E27FC236}">
                <a16:creationId xmlns:a16="http://schemas.microsoft.com/office/drawing/2014/main" id="{61D0B75E-3313-0B4A-A2F8-9F48E81EF7B1}"/>
              </a:ext>
            </a:extLst>
          </p:cNvPr>
          <p:cNvSpPr txBox="1"/>
          <p:nvPr/>
        </p:nvSpPr>
        <p:spPr>
          <a:xfrm>
            <a:off x="4139891" y="1678293"/>
            <a:ext cx="3840480" cy="584775"/>
          </a:xfrm>
          <a:prstGeom prst="rect">
            <a:avLst/>
          </a:prstGeom>
          <a:noFill/>
        </p:spPr>
        <p:txBody>
          <a:bodyPr wrap="squar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Circuit breaker</a:t>
            </a:r>
          </a:p>
        </p:txBody>
      </p:sp>
      <p:sp>
        <p:nvSpPr>
          <p:cNvPr id="46" name="Rounded Rectangle 45">
            <a:extLst>
              <a:ext uri="{FF2B5EF4-FFF2-40B4-BE49-F238E27FC236}">
                <a16:creationId xmlns:a16="http://schemas.microsoft.com/office/drawing/2014/main" id="{F596A99A-CC71-E34A-8B5F-F5BCAD6EF011}"/>
              </a:ext>
            </a:extLst>
          </p:cNvPr>
          <p:cNvSpPr>
            <a:spLocks noChangeArrowheads="1"/>
          </p:cNvSpPr>
          <p:nvPr/>
        </p:nvSpPr>
        <p:spPr bwMode="auto">
          <a:xfrm>
            <a:off x="2639616" y="2250948"/>
            <a:ext cx="7128792" cy="4009167"/>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47" name="Diamond 46">
            <a:extLst>
              <a:ext uri="{FF2B5EF4-FFF2-40B4-BE49-F238E27FC236}">
                <a16:creationId xmlns:a16="http://schemas.microsoft.com/office/drawing/2014/main" id="{10391E82-EC97-5D48-AD3C-609CAF3D0551}"/>
              </a:ext>
            </a:extLst>
          </p:cNvPr>
          <p:cNvSpPr/>
          <p:nvPr/>
        </p:nvSpPr>
        <p:spPr>
          <a:xfrm>
            <a:off x="4583832" y="2742761"/>
            <a:ext cx="274320" cy="2743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48" name="Straight Arrow Connector 47">
            <a:extLst>
              <a:ext uri="{FF2B5EF4-FFF2-40B4-BE49-F238E27FC236}">
                <a16:creationId xmlns:a16="http://schemas.microsoft.com/office/drawing/2014/main" id="{F6F2BEE5-7129-EF4A-92D4-93AAC5ACCAD1}"/>
              </a:ext>
            </a:extLst>
          </p:cNvPr>
          <p:cNvCxnSpPr>
            <a:cxnSpLocks/>
            <a:endCxn id="30" idx="0"/>
          </p:cNvCxnSpPr>
          <p:nvPr/>
        </p:nvCxnSpPr>
        <p:spPr>
          <a:xfrm>
            <a:off x="3665125" y="1788917"/>
            <a:ext cx="0" cy="74292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752D7146-1E6E-8245-9E4F-DEEF8187333E}"/>
              </a:ext>
            </a:extLst>
          </p:cNvPr>
          <p:cNvCxnSpPr>
            <a:cxnSpLocks/>
            <a:endCxn id="41" idx="1"/>
          </p:cNvCxnSpPr>
          <p:nvPr/>
        </p:nvCxnSpPr>
        <p:spPr>
          <a:xfrm>
            <a:off x="7437225" y="3263214"/>
            <a:ext cx="712498" cy="696169"/>
          </a:xfrm>
          <a:prstGeom prst="bentConnector3">
            <a:avLst>
              <a:gd name="adj1" fmla="val -2285"/>
            </a:avLst>
          </a:prstGeom>
          <a:ln w="254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67132A0-2CCE-EE46-921A-D23B68352DE5}"/>
              </a:ext>
            </a:extLst>
          </p:cNvPr>
          <p:cNvCxnSpPr>
            <a:cxnSpLocks/>
          </p:cNvCxnSpPr>
          <p:nvPr/>
        </p:nvCxnSpPr>
        <p:spPr>
          <a:xfrm flipV="1">
            <a:off x="8499475" y="1709448"/>
            <a:ext cx="0" cy="82239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5EB7AD38-4A8D-524F-9359-E604EF6780E9}"/>
              </a:ext>
            </a:extLst>
          </p:cNvPr>
          <p:cNvCxnSpPr>
            <a:cxnSpLocks/>
            <a:stCxn id="28" idx="3"/>
            <a:endCxn id="41" idx="3"/>
          </p:cNvCxnSpPr>
          <p:nvPr/>
        </p:nvCxnSpPr>
        <p:spPr>
          <a:xfrm flipH="1">
            <a:off x="9624677" y="1378306"/>
            <a:ext cx="351212" cy="2581077"/>
          </a:xfrm>
          <a:prstGeom prst="bentConnector3">
            <a:avLst>
              <a:gd name="adj1" fmla="val -65089"/>
            </a:avLst>
          </a:prstGeom>
          <a:ln w="762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F9E83ECA-5344-5B44-B108-76D11AB6F9D9}"/>
              </a:ext>
            </a:extLst>
          </p:cNvPr>
          <p:cNvCxnSpPr>
            <a:cxnSpLocks/>
            <a:stCxn id="31" idx="1"/>
            <a:endCxn id="8" idx="1"/>
          </p:cNvCxnSpPr>
          <p:nvPr/>
        </p:nvCxnSpPr>
        <p:spPr>
          <a:xfrm rot="10800000">
            <a:off x="2096806" y="1440835"/>
            <a:ext cx="830842" cy="2836919"/>
          </a:xfrm>
          <a:prstGeom prst="bentConnector3">
            <a:avLst>
              <a:gd name="adj1" fmla="val 139743"/>
            </a:avLst>
          </a:prstGeom>
          <a:ln w="762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397A3055-94C7-6744-A646-4D87A027C8D1}"/>
              </a:ext>
            </a:extLst>
          </p:cNvPr>
          <p:cNvCxnSpPr>
            <a:cxnSpLocks/>
            <a:stCxn id="35" idx="1"/>
            <a:endCxn id="8" idx="1"/>
          </p:cNvCxnSpPr>
          <p:nvPr/>
        </p:nvCxnSpPr>
        <p:spPr>
          <a:xfrm rot="10800000">
            <a:off x="2096808" y="1440835"/>
            <a:ext cx="899249" cy="4202541"/>
          </a:xfrm>
          <a:prstGeom prst="bentConnector3">
            <a:avLst>
              <a:gd name="adj1" fmla="val 138602"/>
            </a:avLst>
          </a:prstGeom>
          <a:ln w="762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795F555-CB47-5641-BA08-C30B8133F9AD}"/>
              </a:ext>
            </a:extLst>
          </p:cNvPr>
          <p:cNvCxnSpPr>
            <a:cxnSpLocks/>
            <a:stCxn id="47" idx="3"/>
            <a:endCxn id="40" idx="1"/>
          </p:cNvCxnSpPr>
          <p:nvPr/>
        </p:nvCxnSpPr>
        <p:spPr>
          <a:xfrm>
            <a:off x="4858152" y="2879922"/>
            <a:ext cx="1491086" cy="1"/>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343BBAA-8BA2-E44D-BED4-DA0ABDD7054E}"/>
              </a:ext>
            </a:extLst>
          </p:cNvPr>
          <p:cNvCxnSpPr>
            <a:cxnSpLocks/>
            <a:stCxn id="30" idx="3"/>
            <a:endCxn id="47" idx="1"/>
          </p:cNvCxnSpPr>
          <p:nvPr/>
        </p:nvCxnSpPr>
        <p:spPr>
          <a:xfrm flipV="1">
            <a:off x="4402602" y="2879922"/>
            <a:ext cx="181230" cy="1"/>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A2936509-4854-3A4C-8D9A-EA42E7A9C0D4}"/>
              </a:ext>
            </a:extLst>
          </p:cNvPr>
          <p:cNvCxnSpPr>
            <a:cxnSpLocks/>
            <a:stCxn id="86" idx="2"/>
            <a:endCxn id="35" idx="3"/>
          </p:cNvCxnSpPr>
          <p:nvPr/>
        </p:nvCxnSpPr>
        <p:spPr>
          <a:xfrm rot="5400000">
            <a:off x="6504443" y="3250360"/>
            <a:ext cx="359583" cy="4426447"/>
          </a:xfrm>
          <a:prstGeom prst="bentConnector2">
            <a:avLst/>
          </a:prstGeom>
          <a:ln w="254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85" name="Diamond 84">
            <a:extLst>
              <a:ext uri="{FF2B5EF4-FFF2-40B4-BE49-F238E27FC236}">
                <a16:creationId xmlns:a16="http://schemas.microsoft.com/office/drawing/2014/main" id="{3387EFB4-E456-B24E-832E-6D4224808296}"/>
              </a:ext>
            </a:extLst>
          </p:cNvPr>
          <p:cNvSpPr/>
          <p:nvPr/>
        </p:nvSpPr>
        <p:spPr>
          <a:xfrm>
            <a:off x="6949555" y="4118370"/>
            <a:ext cx="274320" cy="2743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86" name="Diamond 85">
            <a:extLst>
              <a:ext uri="{FF2B5EF4-FFF2-40B4-BE49-F238E27FC236}">
                <a16:creationId xmlns:a16="http://schemas.microsoft.com/office/drawing/2014/main" id="{F1F6CD39-1A55-6D4C-BEB6-B36EFFBC40B3}"/>
              </a:ext>
            </a:extLst>
          </p:cNvPr>
          <p:cNvSpPr/>
          <p:nvPr/>
        </p:nvSpPr>
        <p:spPr>
          <a:xfrm>
            <a:off x="8760296" y="5009471"/>
            <a:ext cx="274320" cy="2743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90" name="Straight Arrow Connector 89">
            <a:extLst>
              <a:ext uri="{FF2B5EF4-FFF2-40B4-BE49-F238E27FC236}">
                <a16:creationId xmlns:a16="http://schemas.microsoft.com/office/drawing/2014/main" id="{BBAFA8B5-75A3-4244-8054-7FB1E3995C27}"/>
              </a:ext>
            </a:extLst>
          </p:cNvPr>
          <p:cNvCxnSpPr>
            <a:cxnSpLocks/>
            <a:stCxn id="86" idx="1"/>
            <a:endCxn id="39" idx="3"/>
          </p:cNvCxnSpPr>
          <p:nvPr/>
        </p:nvCxnSpPr>
        <p:spPr>
          <a:xfrm flipH="1">
            <a:off x="7824192" y="5146632"/>
            <a:ext cx="936104" cy="1"/>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BFECC32-9D79-DD47-98B9-D33ADD45D619}"/>
              </a:ext>
            </a:extLst>
          </p:cNvPr>
          <p:cNvCxnSpPr>
            <a:cxnSpLocks/>
            <a:stCxn id="85" idx="0"/>
            <a:endCxn id="40" idx="2"/>
          </p:cNvCxnSpPr>
          <p:nvPr/>
        </p:nvCxnSpPr>
        <p:spPr>
          <a:xfrm flipV="1">
            <a:off x="7086715" y="3228006"/>
            <a:ext cx="0" cy="890364"/>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0DA8673-B94B-AA49-97E5-F83A50AF72BE}"/>
              </a:ext>
            </a:extLst>
          </p:cNvPr>
          <p:cNvCxnSpPr>
            <a:cxnSpLocks/>
            <a:stCxn id="85" idx="1"/>
            <a:endCxn id="37" idx="3"/>
          </p:cNvCxnSpPr>
          <p:nvPr/>
        </p:nvCxnSpPr>
        <p:spPr>
          <a:xfrm flipH="1">
            <a:off x="6312025" y="4255530"/>
            <a:ext cx="637531" cy="22222"/>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05DEF87-7AFE-9640-8A82-415D345CED15}"/>
              </a:ext>
            </a:extLst>
          </p:cNvPr>
          <p:cNvCxnSpPr>
            <a:cxnSpLocks/>
            <a:stCxn id="39" idx="0"/>
            <a:endCxn id="85" idx="2"/>
          </p:cNvCxnSpPr>
          <p:nvPr/>
        </p:nvCxnSpPr>
        <p:spPr>
          <a:xfrm flipV="1">
            <a:off x="7086715" y="4392691"/>
            <a:ext cx="0" cy="405857"/>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A0A03AE3-116E-B640-93A5-B82231DAAA64}"/>
              </a:ext>
            </a:extLst>
          </p:cNvPr>
          <p:cNvCxnSpPr>
            <a:cxnSpLocks/>
            <a:stCxn id="47" idx="2"/>
            <a:endCxn id="31" idx="3"/>
          </p:cNvCxnSpPr>
          <p:nvPr/>
        </p:nvCxnSpPr>
        <p:spPr>
          <a:xfrm rot="5400000">
            <a:off x="3931463" y="3488221"/>
            <a:ext cx="1260671" cy="318390"/>
          </a:xfrm>
          <a:prstGeom prst="bentConnector2">
            <a:avLst/>
          </a:prstGeom>
          <a:ln w="254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1548353-6C29-6B42-8D45-DC92F0324260}"/>
              </a:ext>
            </a:extLst>
          </p:cNvPr>
          <p:cNvCxnSpPr>
            <a:cxnSpLocks/>
          </p:cNvCxnSpPr>
          <p:nvPr/>
        </p:nvCxnSpPr>
        <p:spPr>
          <a:xfrm flipH="1">
            <a:off x="4411793" y="4422676"/>
            <a:ext cx="473857" cy="0"/>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F106866D-2557-3E47-AAA0-8BC074E647AE}"/>
              </a:ext>
            </a:extLst>
          </p:cNvPr>
          <p:cNvSpPr txBox="1"/>
          <p:nvPr/>
        </p:nvSpPr>
        <p:spPr>
          <a:xfrm>
            <a:off x="4778364" y="2502318"/>
            <a:ext cx="1533661" cy="400110"/>
          </a:xfrm>
          <a:prstGeom prst="rect">
            <a:avLst/>
          </a:prstGeom>
          <a:noFill/>
        </p:spPr>
        <p:txBody>
          <a:bodyPr wrap="square" rtlCol="0">
            <a:spAutoFit/>
          </a:bodyPr>
          <a:lstStyle/>
          <a:p>
            <a:pPr algn="ctr"/>
            <a:r>
              <a:rPr lang="en-US" sz="2000" b="1" dirty="0">
                <a:solidFill>
                  <a:schemeClr val="accent1">
                    <a:lumMod val="75000"/>
                  </a:schemeClr>
                </a:solidFill>
                <a:latin typeface="Candara" panose="020E0502030303020204" pitchFamily="34" charset="0"/>
                <a:cs typeface="Calibri" panose="020F0502020204030204" pitchFamily="34" charset="0"/>
              </a:rPr>
              <a:t>S2 available</a:t>
            </a:r>
          </a:p>
        </p:txBody>
      </p:sp>
      <p:sp>
        <p:nvSpPr>
          <p:cNvPr id="111" name="TextBox 110">
            <a:extLst>
              <a:ext uri="{FF2B5EF4-FFF2-40B4-BE49-F238E27FC236}">
                <a16:creationId xmlns:a16="http://schemas.microsoft.com/office/drawing/2014/main" id="{13B4B0D9-4EF5-4343-A8C2-A9870694022B}"/>
              </a:ext>
            </a:extLst>
          </p:cNvPr>
          <p:cNvSpPr txBox="1"/>
          <p:nvPr/>
        </p:nvSpPr>
        <p:spPr>
          <a:xfrm>
            <a:off x="2927649" y="3334476"/>
            <a:ext cx="1973619" cy="400110"/>
          </a:xfrm>
          <a:prstGeom prst="rect">
            <a:avLst/>
          </a:prstGeom>
          <a:noFill/>
        </p:spPr>
        <p:txBody>
          <a:bodyPr wrap="square" rtlCol="0">
            <a:spAutoFit/>
          </a:bodyPr>
          <a:lstStyle/>
          <a:p>
            <a:pPr algn="ctr"/>
            <a:r>
              <a:rPr lang="en-US" sz="2000" b="1" dirty="0">
                <a:solidFill>
                  <a:schemeClr val="accent1">
                    <a:lumMod val="75000"/>
                  </a:schemeClr>
                </a:solidFill>
                <a:latin typeface="Candara" panose="020E0502030303020204" pitchFamily="34" charset="0"/>
                <a:cs typeface="Calibri" panose="020F0502020204030204" pitchFamily="34" charset="0"/>
              </a:rPr>
              <a:t>S2 unavailable</a:t>
            </a:r>
          </a:p>
        </p:txBody>
      </p:sp>
      <p:sp>
        <p:nvSpPr>
          <p:cNvPr id="112" name="TextBox 111">
            <a:extLst>
              <a:ext uri="{FF2B5EF4-FFF2-40B4-BE49-F238E27FC236}">
                <a16:creationId xmlns:a16="http://schemas.microsoft.com/office/drawing/2014/main" id="{D3FB401C-9577-8046-9392-AF574B150E6B}"/>
              </a:ext>
            </a:extLst>
          </p:cNvPr>
          <p:cNvSpPr txBox="1"/>
          <p:nvPr/>
        </p:nvSpPr>
        <p:spPr>
          <a:xfrm>
            <a:off x="7710513" y="4595619"/>
            <a:ext cx="1285624" cy="584775"/>
          </a:xfrm>
          <a:prstGeom prst="rect">
            <a:avLst/>
          </a:prstGeom>
          <a:noFill/>
        </p:spPr>
        <p:txBody>
          <a:bodyPr wrap="square" rtlCol="0">
            <a:spAutoFit/>
          </a:bodyPr>
          <a:lstStyle/>
          <a:p>
            <a:pPr algn="ctr"/>
            <a:r>
              <a:rPr lang="en-US" sz="1600" b="1" dirty="0">
                <a:solidFill>
                  <a:schemeClr val="accent1">
                    <a:lumMod val="75000"/>
                  </a:schemeClr>
                </a:solidFill>
                <a:latin typeface="Candara" panose="020E0502030303020204" pitchFamily="34" charset="0"/>
                <a:cs typeface="Calibri" panose="020F0502020204030204" pitchFamily="34" charset="0"/>
              </a:rPr>
              <a:t>timeout </a:t>
            </a:r>
            <a:br>
              <a:rPr lang="en-US" sz="1600" b="1" dirty="0">
                <a:solidFill>
                  <a:schemeClr val="accent1">
                    <a:lumMod val="75000"/>
                  </a:schemeClr>
                </a:solidFill>
                <a:latin typeface="Candara" panose="020E0502030303020204" pitchFamily="34" charset="0"/>
                <a:cs typeface="Calibri" panose="020F0502020204030204" pitchFamily="34" charset="0"/>
              </a:rPr>
            </a:br>
            <a:r>
              <a:rPr lang="en-US" sz="1600" b="1" dirty="0">
                <a:solidFill>
                  <a:schemeClr val="accent1">
                    <a:lumMod val="75000"/>
                  </a:schemeClr>
                </a:solidFill>
                <a:latin typeface="Candara" panose="020E0502030303020204" pitchFamily="34" charset="0"/>
                <a:cs typeface="Calibri" panose="020F0502020204030204" pitchFamily="34" charset="0"/>
              </a:rPr>
              <a:t>fail</a:t>
            </a:r>
          </a:p>
        </p:txBody>
      </p:sp>
      <p:cxnSp>
        <p:nvCxnSpPr>
          <p:cNvPr id="113" name="Straight Arrow Connector 112">
            <a:extLst>
              <a:ext uri="{FF2B5EF4-FFF2-40B4-BE49-F238E27FC236}">
                <a16:creationId xmlns:a16="http://schemas.microsoft.com/office/drawing/2014/main" id="{94854AAD-6849-1945-9574-0DE70EE70C3F}"/>
              </a:ext>
            </a:extLst>
          </p:cNvPr>
          <p:cNvCxnSpPr>
            <a:cxnSpLocks/>
            <a:stCxn id="41" idx="2"/>
            <a:endCxn id="86" idx="0"/>
          </p:cNvCxnSpPr>
          <p:nvPr/>
        </p:nvCxnSpPr>
        <p:spPr>
          <a:xfrm>
            <a:off x="8887200" y="4307467"/>
            <a:ext cx="10256" cy="702005"/>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11B94F8C-C103-8B43-BB60-DC48A60EFA78}"/>
              </a:ext>
            </a:extLst>
          </p:cNvPr>
          <p:cNvSpPr txBox="1"/>
          <p:nvPr/>
        </p:nvSpPr>
        <p:spPr>
          <a:xfrm>
            <a:off x="7752184" y="5660218"/>
            <a:ext cx="1285624" cy="338554"/>
          </a:xfrm>
          <a:prstGeom prst="rect">
            <a:avLst/>
          </a:prstGeom>
          <a:noFill/>
        </p:spPr>
        <p:txBody>
          <a:bodyPr wrap="square" rtlCol="0">
            <a:spAutoFit/>
          </a:bodyPr>
          <a:lstStyle/>
          <a:p>
            <a:pPr algn="ctr"/>
            <a:r>
              <a:rPr lang="en-US" sz="1600" b="1" dirty="0">
                <a:solidFill>
                  <a:schemeClr val="accent1">
                    <a:lumMod val="75000"/>
                  </a:schemeClr>
                </a:solidFill>
                <a:latin typeface="Candara" panose="020E0502030303020204" pitchFamily="34" charset="0"/>
                <a:cs typeface="Calibri" panose="020F0502020204030204" pitchFamily="34" charset="0"/>
              </a:rPr>
              <a:t>timeout OK</a:t>
            </a:r>
          </a:p>
        </p:txBody>
      </p:sp>
      <p:sp>
        <p:nvSpPr>
          <p:cNvPr id="117" name="TextBox 116">
            <a:extLst>
              <a:ext uri="{FF2B5EF4-FFF2-40B4-BE49-F238E27FC236}">
                <a16:creationId xmlns:a16="http://schemas.microsoft.com/office/drawing/2014/main" id="{F4ECFA2F-63A2-B948-8F84-6E656DC19D2E}"/>
              </a:ext>
            </a:extLst>
          </p:cNvPr>
          <p:cNvSpPr txBox="1"/>
          <p:nvPr/>
        </p:nvSpPr>
        <p:spPr>
          <a:xfrm>
            <a:off x="6328706" y="4270581"/>
            <a:ext cx="847414" cy="276999"/>
          </a:xfrm>
          <a:prstGeom prst="rect">
            <a:avLst/>
          </a:prstGeom>
          <a:noFill/>
        </p:spPr>
        <p:txBody>
          <a:bodyPr wrap="square" rtlCol="0">
            <a:spAutoFit/>
          </a:bodyPr>
          <a:lstStyle/>
          <a:p>
            <a:pPr algn="ctr"/>
            <a:r>
              <a:rPr lang="en-US" sz="1200" b="1" dirty="0">
                <a:solidFill>
                  <a:schemeClr val="accent1">
                    <a:lumMod val="75000"/>
                  </a:schemeClr>
                </a:solidFill>
                <a:latin typeface="Candara" panose="020E0502030303020204" pitchFamily="34" charset="0"/>
                <a:cs typeface="Calibri" panose="020F0502020204030204" pitchFamily="34" charset="0"/>
              </a:rPr>
              <a:t>retries &gt;3</a:t>
            </a:r>
          </a:p>
        </p:txBody>
      </p:sp>
      <p:sp>
        <p:nvSpPr>
          <p:cNvPr id="118" name="TextBox 117">
            <a:extLst>
              <a:ext uri="{FF2B5EF4-FFF2-40B4-BE49-F238E27FC236}">
                <a16:creationId xmlns:a16="http://schemas.microsoft.com/office/drawing/2014/main" id="{1856257E-0BB1-8545-8184-9F51E482008C}"/>
              </a:ext>
            </a:extLst>
          </p:cNvPr>
          <p:cNvSpPr txBox="1"/>
          <p:nvPr/>
        </p:nvSpPr>
        <p:spPr>
          <a:xfrm>
            <a:off x="5798849" y="3442020"/>
            <a:ext cx="1285624" cy="338554"/>
          </a:xfrm>
          <a:prstGeom prst="rect">
            <a:avLst/>
          </a:prstGeom>
          <a:noFill/>
        </p:spPr>
        <p:txBody>
          <a:bodyPr wrap="square" rtlCol="0">
            <a:spAutoFit/>
          </a:bodyPr>
          <a:lstStyle/>
          <a:p>
            <a:pPr algn="ctr"/>
            <a:r>
              <a:rPr lang="en-US" sz="1600" b="1" dirty="0">
                <a:solidFill>
                  <a:schemeClr val="accent1">
                    <a:lumMod val="75000"/>
                  </a:schemeClr>
                </a:solidFill>
                <a:latin typeface="Candara" panose="020E0502030303020204" pitchFamily="34" charset="0"/>
                <a:cs typeface="Calibri" panose="020F0502020204030204" pitchFamily="34" charset="0"/>
              </a:rPr>
              <a:t>retries &lt;=3</a:t>
            </a:r>
          </a:p>
        </p:txBody>
      </p:sp>
    </p:spTree>
    <p:extLst>
      <p:ext uri="{BB962C8B-B14F-4D97-AF65-F5344CB8AC3E}">
        <p14:creationId xmlns:p14="http://schemas.microsoft.com/office/powerpoint/2010/main" val="760709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4604-939C-4315-BC2E-E11F045590A8}"/>
              </a:ext>
            </a:extLst>
          </p:cNvPr>
          <p:cNvSpPr>
            <a:spLocks noGrp="1"/>
          </p:cNvSpPr>
          <p:nvPr>
            <p:ph type="title"/>
          </p:nvPr>
        </p:nvSpPr>
        <p:spPr/>
        <p:txBody>
          <a:bodyPr/>
          <a:lstStyle/>
          <a:p>
            <a:r>
              <a:rPr lang="en-US" dirty="0"/>
              <a:t>State of the Art</a:t>
            </a:r>
          </a:p>
        </p:txBody>
      </p:sp>
      <p:sp>
        <p:nvSpPr>
          <p:cNvPr id="3" name="Content Placeholder 2">
            <a:extLst>
              <a:ext uri="{FF2B5EF4-FFF2-40B4-BE49-F238E27FC236}">
                <a16:creationId xmlns:a16="http://schemas.microsoft.com/office/drawing/2014/main" id="{F0E2DD8A-8A4D-4D6C-BFD7-A3AACDBC09A4}"/>
              </a:ext>
            </a:extLst>
          </p:cNvPr>
          <p:cNvSpPr>
            <a:spLocks noGrp="1"/>
          </p:cNvSpPr>
          <p:nvPr>
            <p:ph sz="quarter" idx="1"/>
          </p:nvPr>
        </p:nvSpPr>
        <p:spPr/>
        <p:txBody>
          <a:bodyPr/>
          <a:lstStyle/>
          <a:p>
            <a:r>
              <a:rPr lang="en-US" dirty="0"/>
              <a:t>Business environments based on monolithic style remain viable</a:t>
            </a:r>
          </a:p>
          <a:p>
            <a:r>
              <a:rPr lang="en-US" dirty="0"/>
              <a:t>Trend to base new large-scale web applications on microservices</a:t>
            </a:r>
          </a:p>
          <a:p>
            <a:r>
              <a:rPr lang="en-US" dirty="0"/>
              <a:t>Well accepted, modern approach among tech giants </a:t>
            </a:r>
          </a:p>
          <a:p>
            <a:r>
              <a:rPr lang="en-US" dirty="0"/>
              <a:t>A technical style that  supports a level of scale not previously possible</a:t>
            </a:r>
          </a:p>
          <a:p>
            <a:r>
              <a:rPr lang="en-US" dirty="0"/>
              <a:t>Beginning to gain acceptance for  mid-scale development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899080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A742-8D1E-4795-8061-222C63572679}"/>
              </a:ext>
            </a:extLst>
          </p:cNvPr>
          <p:cNvSpPr>
            <a:spLocks noGrp="1"/>
          </p:cNvSpPr>
          <p:nvPr>
            <p:ph type="title"/>
          </p:nvPr>
        </p:nvSpPr>
        <p:spPr/>
        <p:txBody>
          <a:bodyPr/>
          <a:lstStyle/>
          <a:p>
            <a:r>
              <a:rPr lang="en-US" dirty="0"/>
              <a:t>Library Context: FOLIO</a:t>
            </a:r>
          </a:p>
        </p:txBody>
      </p:sp>
      <p:sp>
        <p:nvSpPr>
          <p:cNvPr id="3" name="Content Placeholder 2">
            <a:extLst>
              <a:ext uri="{FF2B5EF4-FFF2-40B4-BE49-F238E27FC236}">
                <a16:creationId xmlns:a16="http://schemas.microsoft.com/office/drawing/2014/main" id="{41EA2828-1BC2-4A8B-917F-B3E39035D7D3}"/>
              </a:ext>
            </a:extLst>
          </p:cNvPr>
          <p:cNvSpPr>
            <a:spLocks noGrp="1"/>
          </p:cNvSpPr>
          <p:nvPr>
            <p:ph sz="quarter" idx="1"/>
          </p:nvPr>
        </p:nvSpPr>
        <p:spPr/>
        <p:txBody>
          <a:bodyPr/>
          <a:lstStyle/>
          <a:p>
            <a:r>
              <a:rPr lang="en-US" dirty="0"/>
              <a:t>New open source library services  platform based on the </a:t>
            </a:r>
            <a:r>
              <a:rPr lang="en-US" dirty="0" err="1"/>
              <a:t>microservices</a:t>
            </a:r>
            <a:r>
              <a:rPr lang="en-US" dirty="0"/>
              <a:t> </a:t>
            </a:r>
            <a:r>
              <a:rPr lang="en-US" dirty="0" smtClean="0"/>
              <a:t>architecture</a:t>
            </a:r>
          </a:p>
          <a:p>
            <a:r>
              <a:rPr lang="en-US" dirty="0"/>
              <a:t>FOLIO</a:t>
            </a:r>
            <a:endParaRPr lang="en-US" dirty="0" smtClean="0"/>
          </a:p>
          <a:p>
            <a:pPr lvl="1"/>
            <a:r>
              <a:rPr lang="en-US" dirty="0"/>
              <a:t>Open source library services platform</a:t>
            </a:r>
          </a:p>
          <a:p>
            <a:pPr lvl="1"/>
            <a:r>
              <a:rPr lang="en-US" dirty="0"/>
              <a:t>Designed for multitenancy</a:t>
            </a:r>
          </a:p>
          <a:p>
            <a:pPr lvl="1"/>
            <a:r>
              <a:rPr lang="en-US" dirty="0"/>
              <a:t>Based on </a:t>
            </a:r>
            <a:r>
              <a:rPr lang="en-US" dirty="0" err="1"/>
              <a:t>Microservices</a:t>
            </a:r>
            <a:r>
              <a:rPr lang="en-US" dirty="0"/>
              <a:t> architecture</a:t>
            </a:r>
          </a:p>
          <a:p>
            <a:pPr lvl="1"/>
            <a:r>
              <a:rPr lang="en-US" dirty="0"/>
              <a:t>Designed for multiple deployments</a:t>
            </a:r>
          </a:p>
          <a:p>
            <a:pPr lvl="1"/>
            <a:r>
              <a:rPr lang="en-US" dirty="0"/>
              <a:t>In development phase: expect first libraries to go into production in 2018</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89983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EBSCO Supports new Open</a:t>
            </a:r>
            <a:r>
              <a:rPr lang="en-US" baseline="0" dirty="0"/>
              <a:t> Source Project</a:t>
            </a:r>
            <a:endParaRPr lang="en-US" dirty="0"/>
          </a:p>
        </p:txBody>
      </p:sp>
      <p:sp>
        <p:nvSpPr>
          <p:cNvPr id="3" name="Content Placeholder 2"/>
          <p:cNvSpPr>
            <a:spLocks noGrp="1"/>
          </p:cNvSpPr>
          <p:nvPr>
            <p:ph sz="quarter" idx="1"/>
          </p:nvPr>
        </p:nvSpPr>
        <p:spPr/>
        <p:txBody>
          <a:bodyPr>
            <a:normAutofit/>
          </a:bodyPr>
          <a:lstStyle/>
          <a:p>
            <a:r>
              <a:rPr lang="en-US" dirty="0"/>
              <a:t>FOLIO</a:t>
            </a:r>
          </a:p>
          <a:p>
            <a:pPr lvl="1"/>
            <a:r>
              <a:rPr lang="en-US" dirty="0"/>
              <a:t>the Future of the Library is Open</a:t>
            </a:r>
          </a:p>
          <a:p>
            <a:r>
              <a:rPr lang="en-US" dirty="0">
                <a:hlinkClick r:id="rId2"/>
              </a:rPr>
              <a:t>https://www.folio.org/</a:t>
            </a:r>
            <a:endParaRPr lang="en-US" dirty="0"/>
          </a:p>
          <a:p>
            <a:r>
              <a:rPr lang="en-US" dirty="0"/>
              <a:t>A community collaboration to develop an open source Library Services Platform designed for innovation.</a:t>
            </a:r>
          </a:p>
          <a:p>
            <a:r>
              <a:rPr lang="en-US" dirty="0"/>
              <a:t>American Libraries feature:</a:t>
            </a:r>
          </a:p>
          <a:p>
            <a:pPr lvl="1"/>
            <a:r>
              <a:rPr lang="en-US" dirty="0">
                <a:hlinkClick r:id="rId3"/>
              </a:rPr>
              <a:t>https://americanlibrariesmagazine.org/2016/04/22/ebsco-kuali-open-source-project/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983098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FOLIO background</a:t>
            </a:r>
          </a:p>
        </p:txBody>
      </p:sp>
      <p:sp>
        <p:nvSpPr>
          <p:cNvPr id="3" name="Content Placeholder 2"/>
          <p:cNvSpPr>
            <a:spLocks noGrp="1"/>
          </p:cNvSpPr>
          <p:nvPr>
            <p:ph sz="quarter" idx="1"/>
          </p:nvPr>
        </p:nvSpPr>
        <p:spPr/>
        <p:txBody>
          <a:bodyPr/>
          <a:lstStyle/>
          <a:p>
            <a:r>
              <a:rPr lang="en-US" dirty="0"/>
              <a:t>Initially oriented to academic libraries</a:t>
            </a:r>
          </a:p>
          <a:p>
            <a:r>
              <a:rPr lang="en-US" dirty="0"/>
              <a:t>Academic</a:t>
            </a:r>
            <a:r>
              <a:rPr lang="en-US" baseline="0" dirty="0"/>
              <a:t> libraries interested in </a:t>
            </a:r>
            <a:r>
              <a:rPr lang="en-US" dirty="0"/>
              <a:t>Library</a:t>
            </a:r>
            <a:r>
              <a:rPr lang="en-US" baseline="0" dirty="0"/>
              <a:t> Services Platform </a:t>
            </a:r>
          </a:p>
          <a:p>
            <a:r>
              <a:rPr lang="en-US" baseline="0" dirty="0"/>
              <a:t>Narrow options (Ex Libris Alma, OCLC WorldShare Management Services)</a:t>
            </a:r>
          </a:p>
          <a:p>
            <a:r>
              <a:rPr lang="en-US" baseline="0" dirty="0"/>
              <a:t>Unbundle Discovery from Resource Management</a:t>
            </a:r>
          </a:p>
          <a:p>
            <a:pPr lvl="1"/>
            <a:r>
              <a:rPr lang="en-US" baseline="0" dirty="0"/>
              <a:t>Choice for patron-facing services</a:t>
            </a:r>
          </a:p>
          <a:p>
            <a:pPr lvl="0"/>
            <a:r>
              <a:rPr lang="en-US" baseline="0" dirty="0"/>
              <a:t>Alternative functional approach based on apps and modules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931985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p>
        </p:txBody>
      </p:sp>
      <p:sp>
        <p:nvSpPr>
          <p:cNvPr id="3" name="Content Placeholder 2"/>
          <p:cNvSpPr>
            <a:spLocks noGrp="1"/>
          </p:cNvSpPr>
          <p:nvPr>
            <p:ph sz="quarter" idx="1"/>
          </p:nvPr>
        </p:nvSpPr>
        <p:spPr/>
        <p:txBody>
          <a:bodyPr/>
          <a:lstStyle/>
          <a:p>
            <a:r>
              <a:rPr lang="en-US" dirty="0"/>
              <a:t>Microservices architecture</a:t>
            </a:r>
          </a:p>
          <a:p>
            <a:r>
              <a:rPr lang="en-US" dirty="0"/>
              <a:t>Modular</a:t>
            </a:r>
          </a:p>
          <a:p>
            <a:r>
              <a:rPr lang="en-US" dirty="0"/>
              <a:t>Enables</a:t>
            </a:r>
            <a:r>
              <a:rPr lang="en-US" baseline="0" dirty="0"/>
              <a:t> choice for discovery</a:t>
            </a:r>
          </a:p>
          <a:p>
            <a:r>
              <a:rPr lang="en-US" baseline="0" dirty="0"/>
              <a:t>Pluggable modules</a:t>
            </a:r>
          </a:p>
          <a:p>
            <a:r>
              <a:rPr lang="en-US" baseline="0" dirty="0"/>
              <a:t>Not monolithic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7975649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FOLIO Platform</a:t>
            </a:r>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749" y="1123344"/>
            <a:ext cx="559117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563583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 </a:t>
            </a:r>
            <a:r>
              <a:rPr lang="en-US" dirty="0" smtClean="0"/>
              <a:t>Patterns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91053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Microservices</a:t>
            </a:r>
            <a:r>
              <a:rPr lang="en-US" dirty="0"/>
              <a:t>?</a:t>
            </a:r>
          </a:p>
        </p:txBody>
      </p:sp>
      <p:sp>
        <p:nvSpPr>
          <p:cNvPr id="3" name="Content Placeholder 2"/>
          <p:cNvSpPr>
            <a:spLocks noGrp="1"/>
          </p:cNvSpPr>
          <p:nvPr>
            <p:ph idx="1"/>
          </p:nvPr>
        </p:nvSpPr>
        <p:spPr/>
        <p:txBody>
          <a:bodyPr/>
          <a:lstStyle/>
          <a:p>
            <a:r>
              <a:rPr lang="en-US" dirty="0"/>
              <a:t>Independent components that can be updated and deployed separately </a:t>
            </a:r>
          </a:p>
          <a:p>
            <a:r>
              <a:rPr lang="en-US" dirty="0"/>
              <a:t>A bug in one </a:t>
            </a:r>
            <a:r>
              <a:rPr lang="en-US" dirty="0" err="1"/>
              <a:t>microservice</a:t>
            </a:r>
            <a:r>
              <a:rPr lang="en-US" dirty="0"/>
              <a:t> does not impact any other </a:t>
            </a:r>
            <a:r>
              <a:rPr lang="en-US" dirty="0" err="1"/>
              <a:t>microservice</a:t>
            </a:r>
            <a:endParaRPr lang="en-US" dirty="0"/>
          </a:p>
          <a:p>
            <a:r>
              <a:rPr lang="en-US" dirty="0"/>
              <a:t>Easier to understand and manage small units of code</a:t>
            </a:r>
          </a:p>
          <a:p>
            <a:r>
              <a:rPr lang="en-US" dirty="0"/>
              <a:t>Better scalability as each unit can scale independently</a:t>
            </a:r>
          </a:p>
          <a:p>
            <a:r>
              <a:rPr lang="en-US" dirty="0"/>
              <a:t>More freedom in tech selection as each </a:t>
            </a:r>
            <a:r>
              <a:rPr lang="en-US" dirty="0" err="1"/>
              <a:t>microservice</a:t>
            </a:r>
            <a:r>
              <a:rPr lang="en-US" dirty="0"/>
              <a:t> can use a different language and framework</a:t>
            </a:r>
          </a:p>
          <a:p>
            <a:pPr marL="0" indent="0">
              <a:spcBef>
                <a:spcPts val="2133"/>
              </a:spcBef>
              <a:spcAft>
                <a:spcPts val="2133"/>
              </a:spcAft>
              <a:buNone/>
            </a:pP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
        <p:nvSpPr>
          <p:cNvPr id="5" name="Google Shape;168;p30"/>
          <p:cNvSpPr txBox="1"/>
          <p:nvPr/>
        </p:nvSpPr>
        <p:spPr>
          <a:xfrm>
            <a:off x="1853713" y="4629236"/>
            <a:ext cx="8234000" cy="11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dirty="0">
                <a:latin typeface="Candara" panose="020E0502030303020204" pitchFamily="34" charset="0"/>
                <a:ea typeface="Fira Sans Light"/>
                <a:cs typeface="Fira Sans Light"/>
                <a:sym typeface="Fira Sans Light"/>
              </a:rPr>
              <a:t> </a:t>
            </a:r>
            <a:r>
              <a:rPr lang="en" sz="2400" b="1" u="sng" dirty="0">
                <a:latin typeface="Candara" panose="020E0502030303020204" pitchFamily="34" charset="0"/>
                <a:ea typeface="Fira Sans"/>
                <a:cs typeface="Fira Sans"/>
                <a:sym typeface="Fira Sans"/>
              </a:rPr>
              <a:t>But</a:t>
            </a:r>
            <a:r>
              <a:rPr lang="en" sz="2400" dirty="0">
                <a:latin typeface="Candara" panose="020E0502030303020204" pitchFamily="34" charset="0"/>
                <a:ea typeface="Fira Sans Light"/>
                <a:cs typeface="Fira Sans Light"/>
                <a:sym typeface="Fira Sans Light"/>
              </a:rPr>
              <a:t> increase in complexity as each microservice needs to be able to talk to each other</a:t>
            </a:r>
            <a:endParaRPr sz="2400" dirty="0">
              <a:latin typeface="Candara" panose="020E0502030303020204" pitchFamily="34" charset="0"/>
            </a:endParaRPr>
          </a:p>
        </p:txBody>
      </p:sp>
    </p:spTree>
    <p:extLst>
      <p:ext uri="{BB962C8B-B14F-4D97-AF65-F5344CB8AC3E}">
        <p14:creationId xmlns:p14="http://schemas.microsoft.com/office/powerpoint/2010/main" val="39487291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Integration Patterns</a:t>
            </a:r>
          </a:p>
        </p:txBody>
      </p:sp>
      <p:sp>
        <p:nvSpPr>
          <p:cNvPr id="3" name="Content Placeholder 2"/>
          <p:cNvSpPr>
            <a:spLocks noGrp="1"/>
          </p:cNvSpPr>
          <p:nvPr>
            <p:ph idx="1"/>
          </p:nvPr>
        </p:nvSpPr>
        <p:spPr/>
        <p:txBody>
          <a:bodyPr/>
          <a:lstStyle/>
          <a:p>
            <a:r>
              <a:rPr lang="en-US" dirty="0" err="1"/>
              <a:t>Microservices</a:t>
            </a:r>
            <a:r>
              <a:rPr lang="en-US" dirty="0"/>
              <a:t> architecture involves breaking down a monolithic application into smaller, independent services that work together to provide the functionality of the overall application. </a:t>
            </a:r>
            <a:endParaRPr lang="en-US" dirty="0" smtClean="0"/>
          </a:p>
          <a:p>
            <a:r>
              <a:rPr lang="en-US" dirty="0" smtClean="0"/>
              <a:t>Integration </a:t>
            </a:r>
            <a:r>
              <a:rPr lang="en-US" dirty="0"/>
              <a:t>patterns are used to define how these services communicate and interact with each other.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1776734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 defining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
        <p:nvSpPr>
          <p:cNvPr id="5" name="Rectangle: Rounded Corners 32">
            <a:extLst>
              <a:ext uri="{FF2B5EF4-FFF2-40B4-BE49-F238E27FC236}">
                <a16:creationId xmlns:a16="http://schemas.microsoft.com/office/drawing/2014/main" id="{9089C9A6-CCC1-1645-94ED-BEFE605E0A62}"/>
              </a:ext>
            </a:extLst>
          </p:cNvPr>
          <p:cNvSpPr/>
          <p:nvPr/>
        </p:nvSpPr>
        <p:spPr>
          <a:xfrm>
            <a:off x="476769" y="1270504"/>
            <a:ext cx="2881313" cy="58020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b="1" cap="all" noProof="1">
                <a:latin typeface="Candara" panose="020E0502030303020204" pitchFamily="34" charset="0"/>
                <a:ea typeface="Roboto" panose="02000000000000000000" pitchFamily="2" charset="0"/>
              </a:rPr>
              <a:t>Domain driven design</a:t>
            </a:r>
          </a:p>
        </p:txBody>
      </p:sp>
      <p:sp>
        <p:nvSpPr>
          <p:cNvPr id="6" name="Rectangle: Rounded Corners 33">
            <a:extLst>
              <a:ext uri="{FF2B5EF4-FFF2-40B4-BE49-F238E27FC236}">
                <a16:creationId xmlns:a16="http://schemas.microsoft.com/office/drawing/2014/main" id="{47437985-88BE-3347-8A59-31F7182A8283}"/>
              </a:ext>
            </a:extLst>
          </p:cNvPr>
          <p:cNvSpPr/>
          <p:nvPr/>
        </p:nvSpPr>
        <p:spPr>
          <a:xfrm>
            <a:off x="2440031" y="2396862"/>
            <a:ext cx="237744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400" noProof="1">
                <a:latin typeface="Candara" panose="020E0502030303020204" pitchFamily="34" charset="0"/>
                <a:ea typeface="Roboto" panose="02000000000000000000" pitchFamily="2" charset="0"/>
              </a:rPr>
              <a:t>Core Domains</a:t>
            </a:r>
          </a:p>
        </p:txBody>
      </p:sp>
      <p:sp>
        <p:nvSpPr>
          <p:cNvPr id="7" name="Rectangle: Rounded Corners 34">
            <a:extLst>
              <a:ext uri="{FF2B5EF4-FFF2-40B4-BE49-F238E27FC236}">
                <a16:creationId xmlns:a16="http://schemas.microsoft.com/office/drawing/2014/main" id="{81B16452-F237-2943-A48F-FC25BA4262B2}"/>
              </a:ext>
            </a:extLst>
          </p:cNvPr>
          <p:cNvSpPr/>
          <p:nvPr/>
        </p:nvSpPr>
        <p:spPr>
          <a:xfrm>
            <a:off x="2415106" y="3641405"/>
            <a:ext cx="2377440" cy="4572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400" noProof="1">
                <a:latin typeface="Candara" panose="020E0502030303020204" pitchFamily="34" charset="0"/>
                <a:ea typeface="Roboto" panose="02000000000000000000" pitchFamily="2" charset="0"/>
              </a:rPr>
              <a:t>Supporting Domains</a:t>
            </a:r>
          </a:p>
        </p:txBody>
      </p:sp>
      <p:sp>
        <p:nvSpPr>
          <p:cNvPr id="8" name="Rectangle: Rounded Corners 35">
            <a:extLst>
              <a:ext uri="{FF2B5EF4-FFF2-40B4-BE49-F238E27FC236}">
                <a16:creationId xmlns:a16="http://schemas.microsoft.com/office/drawing/2014/main" id="{E7A2A12B-6B3E-8642-8DA0-06B04A1123A2}"/>
              </a:ext>
            </a:extLst>
          </p:cNvPr>
          <p:cNvSpPr/>
          <p:nvPr/>
        </p:nvSpPr>
        <p:spPr>
          <a:xfrm>
            <a:off x="2415106" y="5046956"/>
            <a:ext cx="2377440" cy="457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400" noProof="1">
                <a:solidFill>
                  <a:schemeClr val="bg1"/>
                </a:solidFill>
                <a:latin typeface="Candara" panose="020E0502030303020204" pitchFamily="34" charset="0"/>
                <a:ea typeface="Roboto" panose="02000000000000000000" pitchFamily="2" charset="0"/>
              </a:rPr>
              <a:t>Generic Domains</a:t>
            </a:r>
          </a:p>
        </p:txBody>
      </p:sp>
      <p:cxnSp>
        <p:nvCxnSpPr>
          <p:cNvPr id="9" name="Connector: Elbow 37">
            <a:extLst>
              <a:ext uri="{FF2B5EF4-FFF2-40B4-BE49-F238E27FC236}">
                <a16:creationId xmlns:a16="http://schemas.microsoft.com/office/drawing/2014/main" id="{9F5E346B-F49D-D947-BA13-AC0FAF41562F}"/>
              </a:ext>
            </a:extLst>
          </p:cNvPr>
          <p:cNvCxnSpPr>
            <a:cxnSpLocks/>
            <a:stCxn id="5" idx="2"/>
            <a:endCxn id="6" idx="1"/>
          </p:cNvCxnSpPr>
          <p:nvPr/>
        </p:nvCxnSpPr>
        <p:spPr>
          <a:xfrm rot="16200000" flipH="1">
            <a:off x="1791350" y="1976780"/>
            <a:ext cx="774757" cy="522605"/>
          </a:xfrm>
          <a:prstGeom prst="bentConnector2">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nector: Elbow 38">
            <a:extLst>
              <a:ext uri="{FF2B5EF4-FFF2-40B4-BE49-F238E27FC236}">
                <a16:creationId xmlns:a16="http://schemas.microsoft.com/office/drawing/2014/main" id="{367DFE5E-B045-9848-AA62-37FFFB9820A9}"/>
              </a:ext>
            </a:extLst>
          </p:cNvPr>
          <p:cNvCxnSpPr>
            <a:cxnSpLocks/>
            <a:endCxn id="7" idx="1"/>
          </p:cNvCxnSpPr>
          <p:nvPr/>
        </p:nvCxnSpPr>
        <p:spPr>
          <a:xfrm rot="16200000" flipH="1">
            <a:off x="1348832" y="2803731"/>
            <a:ext cx="1634868" cy="497680"/>
          </a:xfrm>
          <a:prstGeom prst="bentConnector2">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nector: Elbow 39">
            <a:extLst>
              <a:ext uri="{FF2B5EF4-FFF2-40B4-BE49-F238E27FC236}">
                <a16:creationId xmlns:a16="http://schemas.microsoft.com/office/drawing/2014/main" id="{0FE1DF83-72F7-4841-B644-5E914693A83A}"/>
              </a:ext>
            </a:extLst>
          </p:cNvPr>
          <p:cNvCxnSpPr>
            <a:cxnSpLocks/>
            <a:endCxn id="8" idx="1"/>
          </p:cNvCxnSpPr>
          <p:nvPr/>
        </p:nvCxnSpPr>
        <p:spPr>
          <a:xfrm rot="16200000" flipH="1">
            <a:off x="888764" y="3749214"/>
            <a:ext cx="2555004" cy="497680"/>
          </a:xfrm>
          <a:prstGeom prst="bentConnector2">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aphic 4" descr="Database">
            <a:extLst>
              <a:ext uri="{FF2B5EF4-FFF2-40B4-BE49-F238E27FC236}">
                <a16:creationId xmlns:a16="http://schemas.microsoft.com/office/drawing/2014/main" id="{B61DAC1D-8A72-6843-BE01-553AD662B91B}"/>
              </a:ext>
            </a:extLst>
          </p:cNvPr>
          <p:cNvGrpSpPr/>
          <p:nvPr/>
        </p:nvGrpSpPr>
        <p:grpSpPr>
          <a:xfrm>
            <a:off x="4384637" y="2537834"/>
            <a:ext cx="181811" cy="246743"/>
            <a:chOff x="3530187" y="2890592"/>
            <a:chExt cx="242414" cy="328990"/>
          </a:xfrm>
          <a:solidFill>
            <a:schemeClr val="bg1"/>
          </a:solidFill>
        </p:grpSpPr>
        <p:sp>
          <p:nvSpPr>
            <p:cNvPr id="13" name="Freeform: Shape 12">
              <a:extLst>
                <a:ext uri="{FF2B5EF4-FFF2-40B4-BE49-F238E27FC236}">
                  <a16:creationId xmlns:a16="http://schemas.microsoft.com/office/drawing/2014/main" id="{4FBD1C96-DF2E-4149-9C9E-BC25E76C4A5B}"/>
                </a:ext>
              </a:extLst>
            </p:cNvPr>
            <p:cNvSpPr/>
            <p:nvPr/>
          </p:nvSpPr>
          <p:spPr>
            <a:xfrm>
              <a:off x="3530187" y="2890592"/>
              <a:ext cx="242414" cy="69261"/>
            </a:xfrm>
            <a:custGeom>
              <a:avLst/>
              <a:gdLst>
                <a:gd name="connsiteX0" fmla="*/ 242414 w 242414"/>
                <a:gd name="connsiteY0" fmla="*/ 34631 h 69261"/>
                <a:gd name="connsiteX1" fmla="*/ 121207 w 242414"/>
                <a:gd name="connsiteY1" fmla="*/ 69261 h 69261"/>
                <a:gd name="connsiteX2" fmla="*/ 0 w 242414"/>
                <a:gd name="connsiteY2" fmla="*/ 34631 h 69261"/>
                <a:gd name="connsiteX3" fmla="*/ 121207 w 242414"/>
                <a:gd name="connsiteY3" fmla="*/ 0 h 69261"/>
                <a:gd name="connsiteX4" fmla="*/ 242414 w 242414"/>
                <a:gd name="connsiteY4" fmla="*/ 34631 h 69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14" h="69261">
                  <a:moveTo>
                    <a:pt x="242414" y="34631"/>
                  </a:moveTo>
                  <a:cubicBezTo>
                    <a:pt x="242414" y="53757"/>
                    <a:pt x="188148" y="69261"/>
                    <a:pt x="121207" y="69261"/>
                  </a:cubicBezTo>
                  <a:cubicBezTo>
                    <a:pt x="54266" y="69261"/>
                    <a:pt x="0" y="53757"/>
                    <a:pt x="0" y="34631"/>
                  </a:cubicBezTo>
                  <a:cubicBezTo>
                    <a:pt x="0" y="15505"/>
                    <a:pt x="54266" y="0"/>
                    <a:pt x="121207" y="0"/>
                  </a:cubicBezTo>
                  <a:cubicBezTo>
                    <a:pt x="188148" y="0"/>
                    <a:pt x="242414" y="15505"/>
                    <a:pt x="242414" y="34631"/>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14" name="Freeform: Shape 13">
              <a:extLst>
                <a:ext uri="{FF2B5EF4-FFF2-40B4-BE49-F238E27FC236}">
                  <a16:creationId xmlns:a16="http://schemas.microsoft.com/office/drawing/2014/main" id="{C611AE93-7E6B-4E4C-B396-C4A87C31A618}"/>
                </a:ext>
              </a:extLst>
            </p:cNvPr>
            <p:cNvSpPr/>
            <p:nvPr/>
          </p:nvSpPr>
          <p:spPr>
            <a:xfrm>
              <a:off x="3530187" y="2942538"/>
              <a:ext cx="242414" cy="103891"/>
            </a:xfrm>
            <a:custGeom>
              <a:avLst/>
              <a:gdLst>
                <a:gd name="connsiteX0" fmla="*/ 207784 w 242414"/>
                <a:gd name="connsiteY0" fmla="*/ 69261 h 103891"/>
                <a:gd name="connsiteX1" fmla="*/ 199126 w 242414"/>
                <a:gd name="connsiteY1" fmla="*/ 60604 h 103891"/>
                <a:gd name="connsiteX2" fmla="*/ 207784 w 242414"/>
                <a:gd name="connsiteY2" fmla="*/ 51946 h 103891"/>
                <a:gd name="connsiteX3" fmla="*/ 216441 w 242414"/>
                <a:gd name="connsiteY3" fmla="*/ 60604 h 103891"/>
                <a:gd name="connsiteX4" fmla="*/ 207784 w 242414"/>
                <a:gd name="connsiteY4" fmla="*/ 69261 h 103891"/>
                <a:gd name="connsiteX5" fmla="*/ 121207 w 242414"/>
                <a:gd name="connsiteY5" fmla="*/ 34631 h 103891"/>
                <a:gd name="connsiteX6" fmla="*/ 0 w 242414"/>
                <a:gd name="connsiteY6" fmla="*/ 0 h 103891"/>
                <a:gd name="connsiteX7" fmla="*/ 0 w 242414"/>
                <a:gd name="connsiteY7" fmla="*/ 69261 h 103891"/>
                <a:gd name="connsiteX8" fmla="*/ 121207 w 242414"/>
                <a:gd name="connsiteY8" fmla="*/ 103892 h 103891"/>
                <a:gd name="connsiteX9" fmla="*/ 242414 w 242414"/>
                <a:gd name="connsiteY9" fmla="*/ 69261 h 103891"/>
                <a:gd name="connsiteX10" fmla="*/ 242414 w 242414"/>
                <a:gd name="connsiteY10" fmla="*/ 0 h 103891"/>
                <a:gd name="connsiteX11" fmla="*/ 121207 w 242414"/>
                <a:gd name="connsiteY11" fmla="*/ 34631 h 10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414" h="103891">
                  <a:moveTo>
                    <a:pt x="207784" y="69261"/>
                  </a:moveTo>
                  <a:cubicBezTo>
                    <a:pt x="202589" y="69261"/>
                    <a:pt x="199126" y="65798"/>
                    <a:pt x="199126" y="60604"/>
                  </a:cubicBezTo>
                  <a:cubicBezTo>
                    <a:pt x="199126" y="55409"/>
                    <a:pt x="202589" y="51946"/>
                    <a:pt x="207784" y="51946"/>
                  </a:cubicBezTo>
                  <a:cubicBezTo>
                    <a:pt x="212978" y="51946"/>
                    <a:pt x="216441" y="55409"/>
                    <a:pt x="216441" y="60604"/>
                  </a:cubicBezTo>
                  <a:cubicBezTo>
                    <a:pt x="216441" y="65798"/>
                    <a:pt x="212978" y="69261"/>
                    <a:pt x="207784" y="69261"/>
                  </a:cubicBezTo>
                  <a:close/>
                  <a:moveTo>
                    <a:pt x="121207" y="34631"/>
                  </a:moveTo>
                  <a:cubicBezTo>
                    <a:pt x="54543" y="34631"/>
                    <a:pt x="0" y="19047"/>
                    <a:pt x="0" y="0"/>
                  </a:cubicBezTo>
                  <a:lnTo>
                    <a:pt x="0" y="69261"/>
                  </a:lnTo>
                  <a:cubicBezTo>
                    <a:pt x="0" y="88308"/>
                    <a:pt x="54543" y="103892"/>
                    <a:pt x="121207" y="103892"/>
                  </a:cubicBezTo>
                  <a:cubicBezTo>
                    <a:pt x="187871" y="103892"/>
                    <a:pt x="242414" y="88308"/>
                    <a:pt x="242414" y="69261"/>
                  </a:cubicBezTo>
                  <a:lnTo>
                    <a:pt x="242414" y="0"/>
                  </a:lnTo>
                  <a:cubicBezTo>
                    <a:pt x="242414" y="19047"/>
                    <a:pt x="187871" y="34631"/>
                    <a:pt x="121207" y="34631"/>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15" name="Freeform: Shape 14">
              <a:extLst>
                <a:ext uri="{FF2B5EF4-FFF2-40B4-BE49-F238E27FC236}">
                  <a16:creationId xmlns:a16="http://schemas.microsoft.com/office/drawing/2014/main" id="{9A9CDC5E-A378-C14A-A939-910BA0A84E7D}"/>
                </a:ext>
              </a:extLst>
            </p:cNvPr>
            <p:cNvSpPr/>
            <p:nvPr/>
          </p:nvSpPr>
          <p:spPr>
            <a:xfrm>
              <a:off x="3530187" y="3029114"/>
              <a:ext cx="242414" cy="103891"/>
            </a:xfrm>
            <a:custGeom>
              <a:avLst/>
              <a:gdLst>
                <a:gd name="connsiteX0" fmla="*/ 207784 w 242414"/>
                <a:gd name="connsiteY0" fmla="*/ 69261 h 103891"/>
                <a:gd name="connsiteX1" fmla="*/ 199126 w 242414"/>
                <a:gd name="connsiteY1" fmla="*/ 60604 h 103891"/>
                <a:gd name="connsiteX2" fmla="*/ 207784 w 242414"/>
                <a:gd name="connsiteY2" fmla="*/ 51946 h 103891"/>
                <a:gd name="connsiteX3" fmla="*/ 216441 w 242414"/>
                <a:gd name="connsiteY3" fmla="*/ 60604 h 103891"/>
                <a:gd name="connsiteX4" fmla="*/ 207784 w 242414"/>
                <a:gd name="connsiteY4" fmla="*/ 69261 h 103891"/>
                <a:gd name="connsiteX5" fmla="*/ 121207 w 242414"/>
                <a:gd name="connsiteY5" fmla="*/ 34631 h 103891"/>
                <a:gd name="connsiteX6" fmla="*/ 0 w 242414"/>
                <a:gd name="connsiteY6" fmla="*/ 0 h 103891"/>
                <a:gd name="connsiteX7" fmla="*/ 0 w 242414"/>
                <a:gd name="connsiteY7" fmla="*/ 69261 h 103891"/>
                <a:gd name="connsiteX8" fmla="*/ 121207 w 242414"/>
                <a:gd name="connsiteY8" fmla="*/ 103892 h 103891"/>
                <a:gd name="connsiteX9" fmla="*/ 242414 w 242414"/>
                <a:gd name="connsiteY9" fmla="*/ 69261 h 103891"/>
                <a:gd name="connsiteX10" fmla="*/ 242414 w 242414"/>
                <a:gd name="connsiteY10" fmla="*/ 0 h 103891"/>
                <a:gd name="connsiteX11" fmla="*/ 121207 w 242414"/>
                <a:gd name="connsiteY11" fmla="*/ 34631 h 10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414" h="103891">
                  <a:moveTo>
                    <a:pt x="207784" y="69261"/>
                  </a:moveTo>
                  <a:cubicBezTo>
                    <a:pt x="202589" y="69261"/>
                    <a:pt x="199126" y="65798"/>
                    <a:pt x="199126" y="60604"/>
                  </a:cubicBezTo>
                  <a:cubicBezTo>
                    <a:pt x="199126" y="55409"/>
                    <a:pt x="202589" y="51946"/>
                    <a:pt x="207784" y="51946"/>
                  </a:cubicBezTo>
                  <a:cubicBezTo>
                    <a:pt x="212978" y="51946"/>
                    <a:pt x="216441" y="55409"/>
                    <a:pt x="216441" y="60604"/>
                  </a:cubicBezTo>
                  <a:cubicBezTo>
                    <a:pt x="216441" y="65798"/>
                    <a:pt x="212978" y="69261"/>
                    <a:pt x="207784" y="69261"/>
                  </a:cubicBezTo>
                  <a:close/>
                  <a:moveTo>
                    <a:pt x="121207" y="34631"/>
                  </a:moveTo>
                  <a:cubicBezTo>
                    <a:pt x="54543" y="34631"/>
                    <a:pt x="0" y="19047"/>
                    <a:pt x="0" y="0"/>
                  </a:cubicBezTo>
                  <a:lnTo>
                    <a:pt x="0" y="69261"/>
                  </a:lnTo>
                  <a:cubicBezTo>
                    <a:pt x="0" y="88308"/>
                    <a:pt x="54543" y="103892"/>
                    <a:pt x="121207" y="103892"/>
                  </a:cubicBezTo>
                  <a:cubicBezTo>
                    <a:pt x="187871" y="103892"/>
                    <a:pt x="242414" y="88308"/>
                    <a:pt x="242414" y="69261"/>
                  </a:cubicBezTo>
                  <a:lnTo>
                    <a:pt x="242414" y="0"/>
                  </a:lnTo>
                  <a:cubicBezTo>
                    <a:pt x="242414" y="19047"/>
                    <a:pt x="187871" y="34631"/>
                    <a:pt x="121207" y="34631"/>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16" name="Freeform: Shape 15">
              <a:extLst>
                <a:ext uri="{FF2B5EF4-FFF2-40B4-BE49-F238E27FC236}">
                  <a16:creationId xmlns:a16="http://schemas.microsoft.com/office/drawing/2014/main" id="{61637F86-BA06-3D4D-96EA-E07EC9284471}"/>
                </a:ext>
              </a:extLst>
            </p:cNvPr>
            <p:cNvSpPr/>
            <p:nvPr/>
          </p:nvSpPr>
          <p:spPr>
            <a:xfrm>
              <a:off x="3530187" y="3115691"/>
              <a:ext cx="242414" cy="103891"/>
            </a:xfrm>
            <a:custGeom>
              <a:avLst/>
              <a:gdLst>
                <a:gd name="connsiteX0" fmla="*/ 207784 w 242414"/>
                <a:gd name="connsiteY0" fmla="*/ 69261 h 103891"/>
                <a:gd name="connsiteX1" fmla="*/ 199126 w 242414"/>
                <a:gd name="connsiteY1" fmla="*/ 60604 h 103891"/>
                <a:gd name="connsiteX2" fmla="*/ 207784 w 242414"/>
                <a:gd name="connsiteY2" fmla="*/ 51946 h 103891"/>
                <a:gd name="connsiteX3" fmla="*/ 216441 w 242414"/>
                <a:gd name="connsiteY3" fmla="*/ 60604 h 103891"/>
                <a:gd name="connsiteX4" fmla="*/ 207784 w 242414"/>
                <a:gd name="connsiteY4" fmla="*/ 69261 h 103891"/>
                <a:gd name="connsiteX5" fmla="*/ 121207 w 242414"/>
                <a:gd name="connsiteY5" fmla="*/ 34631 h 103891"/>
                <a:gd name="connsiteX6" fmla="*/ 0 w 242414"/>
                <a:gd name="connsiteY6" fmla="*/ 0 h 103891"/>
                <a:gd name="connsiteX7" fmla="*/ 0 w 242414"/>
                <a:gd name="connsiteY7" fmla="*/ 69261 h 103891"/>
                <a:gd name="connsiteX8" fmla="*/ 121207 w 242414"/>
                <a:gd name="connsiteY8" fmla="*/ 103892 h 103891"/>
                <a:gd name="connsiteX9" fmla="*/ 242414 w 242414"/>
                <a:gd name="connsiteY9" fmla="*/ 69261 h 103891"/>
                <a:gd name="connsiteX10" fmla="*/ 242414 w 242414"/>
                <a:gd name="connsiteY10" fmla="*/ 0 h 103891"/>
                <a:gd name="connsiteX11" fmla="*/ 121207 w 242414"/>
                <a:gd name="connsiteY11" fmla="*/ 34631 h 10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414" h="103891">
                  <a:moveTo>
                    <a:pt x="207784" y="69261"/>
                  </a:moveTo>
                  <a:cubicBezTo>
                    <a:pt x="202589" y="69261"/>
                    <a:pt x="199126" y="65798"/>
                    <a:pt x="199126" y="60604"/>
                  </a:cubicBezTo>
                  <a:cubicBezTo>
                    <a:pt x="199126" y="55409"/>
                    <a:pt x="202589" y="51946"/>
                    <a:pt x="207784" y="51946"/>
                  </a:cubicBezTo>
                  <a:cubicBezTo>
                    <a:pt x="212978" y="51946"/>
                    <a:pt x="216441" y="55409"/>
                    <a:pt x="216441" y="60604"/>
                  </a:cubicBezTo>
                  <a:cubicBezTo>
                    <a:pt x="216441" y="65798"/>
                    <a:pt x="212978" y="69261"/>
                    <a:pt x="207784" y="69261"/>
                  </a:cubicBezTo>
                  <a:close/>
                  <a:moveTo>
                    <a:pt x="121207" y="34631"/>
                  </a:moveTo>
                  <a:cubicBezTo>
                    <a:pt x="54543" y="34631"/>
                    <a:pt x="0" y="19047"/>
                    <a:pt x="0" y="0"/>
                  </a:cubicBezTo>
                  <a:lnTo>
                    <a:pt x="0" y="69261"/>
                  </a:lnTo>
                  <a:cubicBezTo>
                    <a:pt x="0" y="88308"/>
                    <a:pt x="54543" y="103892"/>
                    <a:pt x="121207" y="103892"/>
                  </a:cubicBezTo>
                  <a:cubicBezTo>
                    <a:pt x="187871" y="103892"/>
                    <a:pt x="242414" y="88308"/>
                    <a:pt x="242414" y="69261"/>
                  </a:cubicBezTo>
                  <a:lnTo>
                    <a:pt x="242414" y="0"/>
                  </a:lnTo>
                  <a:cubicBezTo>
                    <a:pt x="242414" y="19047"/>
                    <a:pt x="187871" y="34631"/>
                    <a:pt x="121207" y="34631"/>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grpSp>
      <p:grpSp>
        <p:nvGrpSpPr>
          <p:cNvPr id="17" name="Graphic 6" descr="Research">
            <a:extLst>
              <a:ext uri="{FF2B5EF4-FFF2-40B4-BE49-F238E27FC236}">
                <a16:creationId xmlns:a16="http://schemas.microsoft.com/office/drawing/2014/main" id="{5C16F5EC-825D-1B4A-80DB-02EE3C86643E}"/>
              </a:ext>
            </a:extLst>
          </p:cNvPr>
          <p:cNvGrpSpPr/>
          <p:nvPr/>
        </p:nvGrpSpPr>
        <p:grpSpPr>
          <a:xfrm>
            <a:off x="4302673" y="3758618"/>
            <a:ext cx="311675" cy="311675"/>
            <a:chOff x="3443611" y="3602485"/>
            <a:chExt cx="415567" cy="415567"/>
          </a:xfrm>
          <a:solidFill>
            <a:schemeClr val="bg1"/>
          </a:solidFill>
        </p:grpSpPr>
        <p:sp>
          <p:nvSpPr>
            <p:cNvPr id="18" name="Freeform: Shape 17">
              <a:extLst>
                <a:ext uri="{FF2B5EF4-FFF2-40B4-BE49-F238E27FC236}">
                  <a16:creationId xmlns:a16="http://schemas.microsoft.com/office/drawing/2014/main" id="{67AEC9A1-B99A-B345-8ABC-C0FEAA7834F9}"/>
                </a:ext>
              </a:extLst>
            </p:cNvPr>
            <p:cNvSpPr/>
            <p:nvPr/>
          </p:nvSpPr>
          <p:spPr>
            <a:xfrm>
              <a:off x="3477373" y="3638411"/>
              <a:ext cx="342520" cy="342953"/>
            </a:xfrm>
            <a:custGeom>
              <a:avLst/>
              <a:gdLst>
                <a:gd name="connsiteX0" fmla="*/ 280077 w 342520"/>
                <a:gd name="connsiteY0" fmla="*/ 237222 h 342953"/>
                <a:gd name="connsiteX1" fmla="*/ 253239 w 342520"/>
                <a:gd name="connsiteY1" fmla="*/ 228997 h 342953"/>
                <a:gd name="connsiteX2" fmla="*/ 233759 w 342520"/>
                <a:gd name="connsiteY2" fmla="*/ 209950 h 342953"/>
                <a:gd name="connsiteX3" fmla="*/ 260598 w 342520"/>
                <a:gd name="connsiteY3" fmla="*/ 131166 h 342953"/>
                <a:gd name="connsiteX4" fmla="*/ 130733 w 342520"/>
                <a:gd name="connsiteY4" fmla="*/ 2 h 342953"/>
                <a:gd name="connsiteX5" fmla="*/ 2 w 342520"/>
                <a:gd name="connsiteY5" fmla="*/ 129867 h 342953"/>
                <a:gd name="connsiteX6" fmla="*/ 129867 w 342520"/>
                <a:gd name="connsiteY6" fmla="*/ 260598 h 342953"/>
                <a:gd name="connsiteX7" fmla="*/ 209517 w 342520"/>
                <a:gd name="connsiteY7" fmla="*/ 233759 h 342953"/>
                <a:gd name="connsiteX8" fmla="*/ 228564 w 342520"/>
                <a:gd name="connsiteY8" fmla="*/ 252806 h 342953"/>
                <a:gd name="connsiteX9" fmla="*/ 236789 w 342520"/>
                <a:gd name="connsiteY9" fmla="*/ 280077 h 342953"/>
                <a:gd name="connsiteX10" fmla="*/ 290899 w 342520"/>
                <a:gd name="connsiteY10" fmla="*/ 334188 h 342953"/>
                <a:gd name="connsiteX11" fmla="*/ 333755 w 342520"/>
                <a:gd name="connsiteY11" fmla="*/ 334188 h 342953"/>
                <a:gd name="connsiteX12" fmla="*/ 333755 w 342520"/>
                <a:gd name="connsiteY12" fmla="*/ 291332 h 342953"/>
                <a:gd name="connsiteX13" fmla="*/ 280077 w 342520"/>
                <a:gd name="connsiteY13" fmla="*/ 237222 h 342953"/>
                <a:gd name="connsiteX14" fmla="*/ 130733 w 342520"/>
                <a:gd name="connsiteY14" fmla="*/ 234625 h 342953"/>
                <a:gd name="connsiteX15" fmla="*/ 26841 w 342520"/>
                <a:gd name="connsiteY15" fmla="*/ 130733 h 342953"/>
                <a:gd name="connsiteX16" fmla="*/ 130733 w 342520"/>
                <a:gd name="connsiteY16" fmla="*/ 26841 h 342953"/>
                <a:gd name="connsiteX17" fmla="*/ 234625 w 342520"/>
                <a:gd name="connsiteY17" fmla="*/ 130733 h 342953"/>
                <a:gd name="connsiteX18" fmla="*/ 130733 w 342520"/>
                <a:gd name="connsiteY18" fmla="*/ 234625 h 34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520" h="342953">
                  <a:moveTo>
                    <a:pt x="280077" y="237222"/>
                  </a:moveTo>
                  <a:cubicBezTo>
                    <a:pt x="273151" y="230296"/>
                    <a:pt x="262762" y="226833"/>
                    <a:pt x="253239" y="228997"/>
                  </a:cubicBezTo>
                  <a:lnTo>
                    <a:pt x="233759" y="209950"/>
                  </a:lnTo>
                  <a:cubicBezTo>
                    <a:pt x="251074" y="187440"/>
                    <a:pt x="260598" y="159736"/>
                    <a:pt x="260598" y="131166"/>
                  </a:cubicBezTo>
                  <a:cubicBezTo>
                    <a:pt x="261030" y="58874"/>
                    <a:pt x="202591" y="435"/>
                    <a:pt x="130733" y="2"/>
                  </a:cubicBezTo>
                  <a:cubicBezTo>
                    <a:pt x="58874" y="-430"/>
                    <a:pt x="435" y="58009"/>
                    <a:pt x="2" y="129867"/>
                  </a:cubicBezTo>
                  <a:cubicBezTo>
                    <a:pt x="-430" y="201726"/>
                    <a:pt x="58009" y="260165"/>
                    <a:pt x="129867" y="260598"/>
                  </a:cubicBezTo>
                  <a:cubicBezTo>
                    <a:pt x="158437" y="260598"/>
                    <a:pt x="186575" y="251074"/>
                    <a:pt x="209517" y="233759"/>
                  </a:cubicBezTo>
                  <a:lnTo>
                    <a:pt x="228564" y="252806"/>
                  </a:lnTo>
                  <a:cubicBezTo>
                    <a:pt x="226833" y="262762"/>
                    <a:pt x="229863" y="272718"/>
                    <a:pt x="236789" y="280077"/>
                  </a:cubicBezTo>
                  <a:lnTo>
                    <a:pt x="290899" y="334188"/>
                  </a:lnTo>
                  <a:cubicBezTo>
                    <a:pt x="302587" y="345875"/>
                    <a:pt x="322067" y="345875"/>
                    <a:pt x="333755" y="334188"/>
                  </a:cubicBezTo>
                  <a:cubicBezTo>
                    <a:pt x="345442" y="322500"/>
                    <a:pt x="345442" y="303020"/>
                    <a:pt x="333755" y="291332"/>
                  </a:cubicBezTo>
                  <a:lnTo>
                    <a:pt x="280077" y="237222"/>
                  </a:lnTo>
                  <a:close/>
                  <a:moveTo>
                    <a:pt x="130733" y="234625"/>
                  </a:moveTo>
                  <a:cubicBezTo>
                    <a:pt x="73160" y="234625"/>
                    <a:pt x="26841" y="188306"/>
                    <a:pt x="26841" y="130733"/>
                  </a:cubicBezTo>
                  <a:cubicBezTo>
                    <a:pt x="26841" y="73160"/>
                    <a:pt x="73160" y="26841"/>
                    <a:pt x="130733" y="26841"/>
                  </a:cubicBezTo>
                  <a:cubicBezTo>
                    <a:pt x="188306" y="26841"/>
                    <a:pt x="234625" y="73160"/>
                    <a:pt x="234625" y="130733"/>
                  </a:cubicBezTo>
                  <a:cubicBezTo>
                    <a:pt x="234625" y="187873"/>
                    <a:pt x="187873" y="234625"/>
                    <a:pt x="130733" y="234625"/>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19" name="Freeform: Shape 18">
              <a:extLst>
                <a:ext uri="{FF2B5EF4-FFF2-40B4-BE49-F238E27FC236}">
                  <a16:creationId xmlns:a16="http://schemas.microsoft.com/office/drawing/2014/main" id="{55D6CFFF-398C-3E40-A8FF-EE292108A45A}"/>
                </a:ext>
              </a:extLst>
            </p:cNvPr>
            <p:cNvSpPr/>
            <p:nvPr/>
          </p:nvSpPr>
          <p:spPr>
            <a:xfrm>
              <a:off x="3515036" y="3702747"/>
              <a:ext cx="186572" cy="136956"/>
            </a:xfrm>
            <a:custGeom>
              <a:avLst/>
              <a:gdLst>
                <a:gd name="connsiteX0" fmla="*/ 186139 w 186572"/>
                <a:gd name="connsiteY0" fmla="*/ 59904 h 136956"/>
                <a:gd name="connsiteX1" fmla="*/ 161465 w 186572"/>
                <a:gd name="connsiteY1" fmla="*/ 59904 h 136956"/>
                <a:gd name="connsiteX2" fmla="*/ 155838 w 186572"/>
                <a:gd name="connsiteY2" fmla="*/ 63367 h 136956"/>
                <a:gd name="connsiteX3" fmla="*/ 139388 w 186572"/>
                <a:gd name="connsiteY3" fmla="*/ 81115 h 136956"/>
                <a:gd name="connsiteX4" fmla="*/ 125536 w 186572"/>
                <a:gd name="connsiteY4" fmla="*/ 33065 h 136956"/>
                <a:gd name="connsiteX5" fmla="*/ 116012 w 186572"/>
                <a:gd name="connsiteY5" fmla="*/ 27870 h 136956"/>
                <a:gd name="connsiteX6" fmla="*/ 110818 w 186572"/>
                <a:gd name="connsiteY6" fmla="*/ 32632 h 136956"/>
                <a:gd name="connsiteX7" fmla="*/ 84845 w 186572"/>
                <a:gd name="connsiteY7" fmla="*/ 101460 h 136956"/>
                <a:gd name="connsiteX8" fmla="*/ 67097 w 186572"/>
                <a:gd name="connsiteY8" fmla="*/ 6226 h 136956"/>
                <a:gd name="connsiteX9" fmla="*/ 58439 w 186572"/>
                <a:gd name="connsiteY9" fmla="*/ 166 h 136956"/>
                <a:gd name="connsiteX10" fmla="*/ 52379 w 186572"/>
                <a:gd name="connsiteY10" fmla="*/ 5360 h 136956"/>
                <a:gd name="connsiteX11" fmla="*/ 33765 w 186572"/>
                <a:gd name="connsiteY11" fmla="*/ 59904 h 136956"/>
                <a:gd name="connsiteX12" fmla="*/ 0 w 186572"/>
                <a:gd name="connsiteY12" fmla="*/ 59904 h 136956"/>
                <a:gd name="connsiteX13" fmla="*/ 0 w 186572"/>
                <a:gd name="connsiteY13" fmla="*/ 77219 h 136956"/>
                <a:gd name="connsiteX14" fmla="*/ 39392 w 186572"/>
                <a:gd name="connsiteY14" fmla="*/ 77219 h 136956"/>
                <a:gd name="connsiteX15" fmla="*/ 46751 w 186572"/>
                <a:gd name="connsiteY15" fmla="*/ 70726 h 136956"/>
                <a:gd name="connsiteX16" fmla="*/ 57573 w 186572"/>
                <a:gd name="connsiteY16" fmla="*/ 37827 h 136956"/>
                <a:gd name="connsiteX17" fmla="*/ 74889 w 186572"/>
                <a:gd name="connsiteY17" fmla="*/ 130896 h 136956"/>
                <a:gd name="connsiteX18" fmla="*/ 81815 w 186572"/>
                <a:gd name="connsiteY18" fmla="*/ 136957 h 136956"/>
                <a:gd name="connsiteX19" fmla="*/ 82681 w 186572"/>
                <a:gd name="connsiteY19" fmla="*/ 136957 h 136956"/>
                <a:gd name="connsiteX20" fmla="*/ 90040 w 186572"/>
                <a:gd name="connsiteY20" fmla="*/ 132195 h 136956"/>
                <a:gd name="connsiteX21" fmla="*/ 117744 w 186572"/>
                <a:gd name="connsiteY21" fmla="*/ 59471 h 136956"/>
                <a:gd name="connsiteX22" fmla="*/ 128999 w 186572"/>
                <a:gd name="connsiteY22" fmla="*/ 98430 h 136956"/>
                <a:gd name="connsiteX23" fmla="*/ 138522 w 186572"/>
                <a:gd name="connsiteY23" fmla="*/ 103625 h 136956"/>
                <a:gd name="connsiteX24" fmla="*/ 141985 w 186572"/>
                <a:gd name="connsiteY24" fmla="*/ 101460 h 136956"/>
                <a:gd name="connsiteX25" fmla="*/ 165361 w 186572"/>
                <a:gd name="connsiteY25" fmla="*/ 77219 h 136956"/>
                <a:gd name="connsiteX26" fmla="*/ 186572 w 186572"/>
                <a:gd name="connsiteY26" fmla="*/ 77219 h 136956"/>
                <a:gd name="connsiteX27" fmla="*/ 186572 w 186572"/>
                <a:gd name="connsiteY27" fmla="*/ 59904 h 136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6572" h="136956">
                  <a:moveTo>
                    <a:pt x="186139" y="59904"/>
                  </a:moveTo>
                  <a:lnTo>
                    <a:pt x="161465" y="59904"/>
                  </a:lnTo>
                  <a:cubicBezTo>
                    <a:pt x="159301" y="60337"/>
                    <a:pt x="157136" y="61635"/>
                    <a:pt x="155838" y="63367"/>
                  </a:cubicBezTo>
                  <a:lnTo>
                    <a:pt x="139388" y="81115"/>
                  </a:lnTo>
                  <a:lnTo>
                    <a:pt x="125536" y="33065"/>
                  </a:lnTo>
                  <a:cubicBezTo>
                    <a:pt x="124237" y="29169"/>
                    <a:pt x="119908" y="26572"/>
                    <a:pt x="116012" y="27870"/>
                  </a:cubicBezTo>
                  <a:cubicBezTo>
                    <a:pt x="113848" y="28736"/>
                    <a:pt x="111684" y="30035"/>
                    <a:pt x="110818" y="32632"/>
                  </a:cubicBezTo>
                  <a:lnTo>
                    <a:pt x="84845" y="101460"/>
                  </a:lnTo>
                  <a:lnTo>
                    <a:pt x="67097" y="6226"/>
                  </a:lnTo>
                  <a:cubicBezTo>
                    <a:pt x="66231" y="1897"/>
                    <a:pt x="62335" y="-700"/>
                    <a:pt x="58439" y="166"/>
                  </a:cubicBezTo>
                  <a:cubicBezTo>
                    <a:pt x="55842" y="599"/>
                    <a:pt x="53677" y="2763"/>
                    <a:pt x="52379" y="5360"/>
                  </a:cubicBezTo>
                  <a:lnTo>
                    <a:pt x="33765" y="59904"/>
                  </a:lnTo>
                  <a:lnTo>
                    <a:pt x="0" y="59904"/>
                  </a:lnTo>
                  <a:lnTo>
                    <a:pt x="0" y="77219"/>
                  </a:lnTo>
                  <a:lnTo>
                    <a:pt x="39392" y="77219"/>
                  </a:lnTo>
                  <a:cubicBezTo>
                    <a:pt x="42855" y="76786"/>
                    <a:pt x="45886" y="74189"/>
                    <a:pt x="46751" y="70726"/>
                  </a:cubicBezTo>
                  <a:lnTo>
                    <a:pt x="57573" y="37827"/>
                  </a:lnTo>
                  <a:lnTo>
                    <a:pt x="74889" y="130896"/>
                  </a:lnTo>
                  <a:cubicBezTo>
                    <a:pt x="75322" y="134359"/>
                    <a:pt x="78352" y="136957"/>
                    <a:pt x="81815" y="136957"/>
                  </a:cubicBezTo>
                  <a:lnTo>
                    <a:pt x="82681" y="136957"/>
                  </a:lnTo>
                  <a:cubicBezTo>
                    <a:pt x="85711" y="136957"/>
                    <a:pt x="88741" y="135225"/>
                    <a:pt x="90040" y="132195"/>
                  </a:cubicBezTo>
                  <a:lnTo>
                    <a:pt x="117744" y="59471"/>
                  </a:lnTo>
                  <a:lnTo>
                    <a:pt x="128999" y="98430"/>
                  </a:lnTo>
                  <a:cubicBezTo>
                    <a:pt x="130298" y="102326"/>
                    <a:pt x="134194" y="104923"/>
                    <a:pt x="138522" y="103625"/>
                  </a:cubicBezTo>
                  <a:cubicBezTo>
                    <a:pt x="139821" y="103192"/>
                    <a:pt x="141120" y="102326"/>
                    <a:pt x="141985" y="101460"/>
                  </a:cubicBezTo>
                  <a:lnTo>
                    <a:pt x="165361" y="77219"/>
                  </a:lnTo>
                  <a:lnTo>
                    <a:pt x="186572" y="77219"/>
                  </a:lnTo>
                  <a:lnTo>
                    <a:pt x="186572" y="59904"/>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grpSp>
      <p:grpSp>
        <p:nvGrpSpPr>
          <p:cNvPr id="20" name="Graphic 8" descr="Stopwatch">
            <a:extLst>
              <a:ext uri="{FF2B5EF4-FFF2-40B4-BE49-F238E27FC236}">
                <a16:creationId xmlns:a16="http://schemas.microsoft.com/office/drawing/2014/main" id="{A72AA006-0202-5743-9242-39C4391EF81C}"/>
              </a:ext>
            </a:extLst>
          </p:cNvPr>
          <p:cNvGrpSpPr/>
          <p:nvPr/>
        </p:nvGrpSpPr>
        <p:grpSpPr>
          <a:xfrm>
            <a:off x="2545128" y="4308349"/>
            <a:ext cx="311675" cy="311675"/>
            <a:chOff x="3443611" y="4357666"/>
            <a:chExt cx="415567" cy="415567"/>
          </a:xfrm>
          <a:solidFill>
            <a:schemeClr val="bg1"/>
          </a:solidFill>
        </p:grpSpPr>
        <p:sp>
          <p:nvSpPr>
            <p:cNvPr id="21" name="Freeform: Shape 20">
              <a:extLst>
                <a:ext uri="{FF2B5EF4-FFF2-40B4-BE49-F238E27FC236}">
                  <a16:creationId xmlns:a16="http://schemas.microsoft.com/office/drawing/2014/main" id="{8A5F7A63-C12D-E94E-8719-9DDB71376B14}"/>
                </a:ext>
              </a:extLst>
            </p:cNvPr>
            <p:cNvSpPr/>
            <p:nvPr/>
          </p:nvSpPr>
          <p:spPr>
            <a:xfrm>
              <a:off x="3642736" y="4491859"/>
              <a:ext cx="17315" cy="17315"/>
            </a:xfrm>
            <a:custGeom>
              <a:avLst/>
              <a:gdLst>
                <a:gd name="connsiteX0" fmla="*/ 17315 w 17315"/>
                <a:gd name="connsiteY0" fmla="*/ 8658 h 17315"/>
                <a:gd name="connsiteX1" fmla="*/ 8658 w 17315"/>
                <a:gd name="connsiteY1" fmla="*/ 17315 h 17315"/>
                <a:gd name="connsiteX2" fmla="*/ 0 w 17315"/>
                <a:gd name="connsiteY2" fmla="*/ 8658 h 17315"/>
                <a:gd name="connsiteX3" fmla="*/ 8658 w 17315"/>
                <a:gd name="connsiteY3" fmla="*/ 0 h 17315"/>
                <a:gd name="connsiteX4" fmla="*/ 17315 w 17315"/>
                <a:gd name="connsiteY4" fmla="*/ 8658 h 1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5" h="17315">
                  <a:moveTo>
                    <a:pt x="17315" y="8658"/>
                  </a:moveTo>
                  <a:cubicBezTo>
                    <a:pt x="17315" y="13439"/>
                    <a:pt x="13439" y="17315"/>
                    <a:pt x="8658" y="17315"/>
                  </a:cubicBezTo>
                  <a:cubicBezTo>
                    <a:pt x="3876" y="17315"/>
                    <a:pt x="0" y="13439"/>
                    <a:pt x="0" y="8658"/>
                  </a:cubicBezTo>
                  <a:cubicBezTo>
                    <a:pt x="0" y="3876"/>
                    <a:pt x="3876" y="0"/>
                    <a:pt x="8658" y="0"/>
                  </a:cubicBezTo>
                  <a:cubicBezTo>
                    <a:pt x="13439" y="0"/>
                    <a:pt x="17315" y="3876"/>
                    <a:pt x="17315" y="8658"/>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22" name="Freeform: Shape 21">
              <a:extLst>
                <a:ext uri="{FF2B5EF4-FFF2-40B4-BE49-F238E27FC236}">
                  <a16:creationId xmlns:a16="http://schemas.microsoft.com/office/drawing/2014/main" id="{8167B04B-6DCF-4446-AB1E-0B381033D584}"/>
                </a:ext>
              </a:extLst>
            </p:cNvPr>
            <p:cNvSpPr/>
            <p:nvPr/>
          </p:nvSpPr>
          <p:spPr>
            <a:xfrm>
              <a:off x="3642736" y="4665012"/>
              <a:ext cx="17315" cy="17315"/>
            </a:xfrm>
            <a:custGeom>
              <a:avLst/>
              <a:gdLst>
                <a:gd name="connsiteX0" fmla="*/ 17315 w 17315"/>
                <a:gd name="connsiteY0" fmla="*/ 8658 h 17315"/>
                <a:gd name="connsiteX1" fmla="*/ 8658 w 17315"/>
                <a:gd name="connsiteY1" fmla="*/ 17315 h 17315"/>
                <a:gd name="connsiteX2" fmla="*/ 0 w 17315"/>
                <a:gd name="connsiteY2" fmla="*/ 8658 h 17315"/>
                <a:gd name="connsiteX3" fmla="*/ 8658 w 17315"/>
                <a:gd name="connsiteY3" fmla="*/ 0 h 17315"/>
                <a:gd name="connsiteX4" fmla="*/ 17315 w 17315"/>
                <a:gd name="connsiteY4" fmla="*/ 8658 h 1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5" h="17315">
                  <a:moveTo>
                    <a:pt x="17315" y="8658"/>
                  </a:moveTo>
                  <a:cubicBezTo>
                    <a:pt x="17315" y="13439"/>
                    <a:pt x="13439" y="17315"/>
                    <a:pt x="8658" y="17315"/>
                  </a:cubicBezTo>
                  <a:cubicBezTo>
                    <a:pt x="3876" y="17315"/>
                    <a:pt x="0" y="13439"/>
                    <a:pt x="0" y="8658"/>
                  </a:cubicBezTo>
                  <a:cubicBezTo>
                    <a:pt x="0" y="3876"/>
                    <a:pt x="3876" y="0"/>
                    <a:pt x="8658" y="0"/>
                  </a:cubicBezTo>
                  <a:cubicBezTo>
                    <a:pt x="13439" y="0"/>
                    <a:pt x="17315" y="3876"/>
                    <a:pt x="17315" y="8658"/>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23" name="Freeform: Shape 22">
              <a:extLst>
                <a:ext uri="{FF2B5EF4-FFF2-40B4-BE49-F238E27FC236}">
                  <a16:creationId xmlns:a16="http://schemas.microsoft.com/office/drawing/2014/main" id="{E485BDB7-5447-A747-87B8-CB65E8AE0978}"/>
                </a:ext>
              </a:extLst>
            </p:cNvPr>
            <p:cNvSpPr/>
            <p:nvPr/>
          </p:nvSpPr>
          <p:spPr>
            <a:xfrm>
              <a:off x="3729313" y="4574107"/>
              <a:ext cx="17315" cy="17315"/>
            </a:xfrm>
            <a:custGeom>
              <a:avLst/>
              <a:gdLst>
                <a:gd name="connsiteX0" fmla="*/ 17315 w 17315"/>
                <a:gd name="connsiteY0" fmla="*/ 8658 h 17315"/>
                <a:gd name="connsiteX1" fmla="*/ 8658 w 17315"/>
                <a:gd name="connsiteY1" fmla="*/ 17315 h 17315"/>
                <a:gd name="connsiteX2" fmla="*/ 0 w 17315"/>
                <a:gd name="connsiteY2" fmla="*/ 8658 h 17315"/>
                <a:gd name="connsiteX3" fmla="*/ 8658 w 17315"/>
                <a:gd name="connsiteY3" fmla="*/ 0 h 17315"/>
                <a:gd name="connsiteX4" fmla="*/ 17315 w 17315"/>
                <a:gd name="connsiteY4" fmla="*/ 8658 h 1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5" h="17315">
                  <a:moveTo>
                    <a:pt x="17315" y="8658"/>
                  </a:moveTo>
                  <a:cubicBezTo>
                    <a:pt x="17315" y="13439"/>
                    <a:pt x="13439" y="17315"/>
                    <a:pt x="8658" y="17315"/>
                  </a:cubicBezTo>
                  <a:cubicBezTo>
                    <a:pt x="3876" y="17315"/>
                    <a:pt x="0" y="13439"/>
                    <a:pt x="0" y="8658"/>
                  </a:cubicBezTo>
                  <a:cubicBezTo>
                    <a:pt x="0" y="3876"/>
                    <a:pt x="3876" y="0"/>
                    <a:pt x="8658" y="0"/>
                  </a:cubicBezTo>
                  <a:cubicBezTo>
                    <a:pt x="13439" y="0"/>
                    <a:pt x="17315" y="3876"/>
                    <a:pt x="17315" y="8658"/>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24" name="Freeform: Shape 23">
              <a:extLst>
                <a:ext uri="{FF2B5EF4-FFF2-40B4-BE49-F238E27FC236}">
                  <a16:creationId xmlns:a16="http://schemas.microsoft.com/office/drawing/2014/main" id="{FDE34612-CB20-A047-9C82-747FE02E82BA}"/>
                </a:ext>
              </a:extLst>
            </p:cNvPr>
            <p:cNvSpPr/>
            <p:nvPr/>
          </p:nvSpPr>
          <p:spPr>
            <a:xfrm>
              <a:off x="3556160" y="4574107"/>
              <a:ext cx="17315" cy="17315"/>
            </a:xfrm>
            <a:custGeom>
              <a:avLst/>
              <a:gdLst>
                <a:gd name="connsiteX0" fmla="*/ 17315 w 17315"/>
                <a:gd name="connsiteY0" fmla="*/ 8658 h 17315"/>
                <a:gd name="connsiteX1" fmla="*/ 8658 w 17315"/>
                <a:gd name="connsiteY1" fmla="*/ 17315 h 17315"/>
                <a:gd name="connsiteX2" fmla="*/ 0 w 17315"/>
                <a:gd name="connsiteY2" fmla="*/ 8658 h 17315"/>
                <a:gd name="connsiteX3" fmla="*/ 8658 w 17315"/>
                <a:gd name="connsiteY3" fmla="*/ 0 h 17315"/>
                <a:gd name="connsiteX4" fmla="*/ 17315 w 17315"/>
                <a:gd name="connsiteY4" fmla="*/ 8658 h 1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5" h="17315">
                  <a:moveTo>
                    <a:pt x="17315" y="8658"/>
                  </a:moveTo>
                  <a:cubicBezTo>
                    <a:pt x="17315" y="13439"/>
                    <a:pt x="13439" y="17315"/>
                    <a:pt x="8658" y="17315"/>
                  </a:cubicBezTo>
                  <a:cubicBezTo>
                    <a:pt x="3876" y="17315"/>
                    <a:pt x="0" y="13439"/>
                    <a:pt x="0" y="8658"/>
                  </a:cubicBezTo>
                  <a:cubicBezTo>
                    <a:pt x="0" y="3876"/>
                    <a:pt x="3876" y="0"/>
                    <a:pt x="8658" y="0"/>
                  </a:cubicBezTo>
                  <a:cubicBezTo>
                    <a:pt x="13439" y="0"/>
                    <a:pt x="17315" y="3876"/>
                    <a:pt x="17315" y="8658"/>
                  </a:cubicBez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25" name="Freeform: Shape 24">
              <a:extLst>
                <a:ext uri="{FF2B5EF4-FFF2-40B4-BE49-F238E27FC236}">
                  <a16:creationId xmlns:a16="http://schemas.microsoft.com/office/drawing/2014/main" id="{0E44D060-7B46-DB47-B0E4-8AFBCB5EA74F}"/>
                </a:ext>
              </a:extLst>
            </p:cNvPr>
            <p:cNvSpPr/>
            <p:nvPr/>
          </p:nvSpPr>
          <p:spPr>
            <a:xfrm>
              <a:off x="3642736" y="4522161"/>
              <a:ext cx="57573" cy="109519"/>
            </a:xfrm>
            <a:custGeom>
              <a:avLst/>
              <a:gdLst>
                <a:gd name="connsiteX0" fmla="*/ 17315 w 57573"/>
                <a:gd name="connsiteY0" fmla="*/ 0 h 109519"/>
                <a:gd name="connsiteX1" fmla="*/ 0 w 57573"/>
                <a:gd name="connsiteY1" fmla="*/ 0 h 109519"/>
                <a:gd name="connsiteX2" fmla="*/ 0 w 57573"/>
                <a:gd name="connsiteY2" fmla="*/ 60604 h 109519"/>
                <a:gd name="connsiteX3" fmla="*/ 2597 w 57573"/>
                <a:gd name="connsiteY3" fmla="*/ 66664 h 109519"/>
                <a:gd name="connsiteX4" fmla="*/ 45453 w 57573"/>
                <a:gd name="connsiteY4" fmla="*/ 109519 h 109519"/>
                <a:gd name="connsiteX5" fmla="*/ 57573 w 57573"/>
                <a:gd name="connsiteY5" fmla="*/ 97399 h 109519"/>
                <a:gd name="connsiteX6" fmla="*/ 17315 w 57573"/>
                <a:gd name="connsiteY6" fmla="*/ 57140 h 109519"/>
                <a:gd name="connsiteX7" fmla="*/ 17315 w 57573"/>
                <a:gd name="connsiteY7" fmla="*/ 0 h 10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73" h="109519">
                  <a:moveTo>
                    <a:pt x="17315" y="0"/>
                  </a:moveTo>
                  <a:lnTo>
                    <a:pt x="0" y="0"/>
                  </a:lnTo>
                  <a:lnTo>
                    <a:pt x="0" y="60604"/>
                  </a:lnTo>
                  <a:cubicBezTo>
                    <a:pt x="0" y="62768"/>
                    <a:pt x="866" y="64932"/>
                    <a:pt x="2597" y="66664"/>
                  </a:cubicBezTo>
                  <a:lnTo>
                    <a:pt x="45453" y="109519"/>
                  </a:lnTo>
                  <a:lnTo>
                    <a:pt x="57573" y="97399"/>
                  </a:lnTo>
                  <a:lnTo>
                    <a:pt x="17315" y="57140"/>
                  </a:lnTo>
                  <a:lnTo>
                    <a:pt x="17315" y="0"/>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26" name="Freeform: Shape 25">
              <a:extLst>
                <a:ext uri="{FF2B5EF4-FFF2-40B4-BE49-F238E27FC236}">
                  <a16:creationId xmlns:a16="http://schemas.microsoft.com/office/drawing/2014/main" id="{63AE7030-C7ED-B74C-99DA-3B2559DC822F}"/>
                </a:ext>
              </a:extLst>
            </p:cNvPr>
            <p:cNvSpPr/>
            <p:nvPr/>
          </p:nvSpPr>
          <p:spPr>
            <a:xfrm>
              <a:off x="3504346" y="4396625"/>
              <a:ext cx="294617" cy="337412"/>
            </a:xfrm>
            <a:custGeom>
              <a:avLst/>
              <a:gdLst>
                <a:gd name="connsiteX0" fmla="*/ 147048 w 294617"/>
                <a:gd name="connsiteY0" fmla="*/ 311675 h 337412"/>
                <a:gd name="connsiteX1" fmla="*/ 25841 w 294617"/>
                <a:gd name="connsiteY1" fmla="*/ 190468 h 337412"/>
                <a:gd name="connsiteX2" fmla="*/ 147048 w 294617"/>
                <a:gd name="connsiteY2" fmla="*/ 69261 h 337412"/>
                <a:gd name="connsiteX3" fmla="*/ 268255 w 294617"/>
                <a:gd name="connsiteY3" fmla="*/ 190468 h 337412"/>
                <a:gd name="connsiteX4" fmla="*/ 147048 w 294617"/>
                <a:gd name="connsiteY4" fmla="*/ 311675 h 337412"/>
                <a:gd name="connsiteX5" fmla="*/ 147048 w 294617"/>
                <a:gd name="connsiteY5" fmla="*/ 311675 h 337412"/>
                <a:gd name="connsiteX6" fmla="*/ 249641 w 294617"/>
                <a:gd name="connsiteY6" fmla="*/ 84845 h 337412"/>
                <a:gd name="connsiteX7" fmla="*/ 262627 w 294617"/>
                <a:gd name="connsiteY7" fmla="*/ 71858 h 337412"/>
                <a:gd name="connsiteX8" fmla="*/ 262194 w 294617"/>
                <a:gd name="connsiteY8" fmla="*/ 53677 h 337412"/>
                <a:gd name="connsiteX9" fmla="*/ 244013 w 294617"/>
                <a:gd name="connsiteY9" fmla="*/ 53245 h 337412"/>
                <a:gd name="connsiteX10" fmla="*/ 229295 w 294617"/>
                <a:gd name="connsiteY10" fmla="*/ 68395 h 337412"/>
                <a:gd name="connsiteX11" fmla="*/ 160034 w 294617"/>
                <a:gd name="connsiteY11" fmla="*/ 44154 h 337412"/>
                <a:gd name="connsiteX12" fmla="*/ 160034 w 294617"/>
                <a:gd name="connsiteY12" fmla="*/ 25973 h 337412"/>
                <a:gd name="connsiteX13" fmla="*/ 198994 w 294617"/>
                <a:gd name="connsiteY13" fmla="*/ 25973 h 337412"/>
                <a:gd name="connsiteX14" fmla="*/ 198994 w 294617"/>
                <a:gd name="connsiteY14" fmla="*/ 0 h 337412"/>
                <a:gd name="connsiteX15" fmla="*/ 95102 w 294617"/>
                <a:gd name="connsiteY15" fmla="*/ 0 h 337412"/>
                <a:gd name="connsiteX16" fmla="*/ 95102 w 294617"/>
                <a:gd name="connsiteY16" fmla="*/ 25973 h 337412"/>
                <a:gd name="connsiteX17" fmla="*/ 134061 w 294617"/>
                <a:gd name="connsiteY17" fmla="*/ 25973 h 337412"/>
                <a:gd name="connsiteX18" fmla="*/ 134061 w 294617"/>
                <a:gd name="connsiteY18" fmla="*/ 43721 h 337412"/>
                <a:gd name="connsiteX19" fmla="*/ 1166 w 294617"/>
                <a:gd name="connsiteY19" fmla="*/ 171854 h 337412"/>
                <a:gd name="connsiteX20" fmla="*/ 98132 w 294617"/>
                <a:gd name="connsiteY20" fmla="*/ 328991 h 337412"/>
                <a:gd name="connsiteX21" fmla="*/ 272584 w 294617"/>
                <a:gd name="connsiteY21" fmla="*/ 267954 h 337412"/>
                <a:gd name="connsiteX22" fmla="*/ 249641 w 294617"/>
                <a:gd name="connsiteY22" fmla="*/ 84845 h 337412"/>
                <a:gd name="connsiteX23" fmla="*/ 249641 w 294617"/>
                <a:gd name="connsiteY23" fmla="*/ 84845 h 3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4617" h="337412">
                  <a:moveTo>
                    <a:pt x="147048" y="311675"/>
                  </a:moveTo>
                  <a:cubicBezTo>
                    <a:pt x="79951" y="311675"/>
                    <a:pt x="25841" y="257565"/>
                    <a:pt x="25841" y="190468"/>
                  </a:cubicBezTo>
                  <a:cubicBezTo>
                    <a:pt x="25841" y="123371"/>
                    <a:pt x="79951" y="69261"/>
                    <a:pt x="147048" y="69261"/>
                  </a:cubicBezTo>
                  <a:cubicBezTo>
                    <a:pt x="214144" y="69261"/>
                    <a:pt x="268255" y="123371"/>
                    <a:pt x="268255" y="190468"/>
                  </a:cubicBezTo>
                  <a:cubicBezTo>
                    <a:pt x="268255" y="257565"/>
                    <a:pt x="214144" y="311675"/>
                    <a:pt x="147048" y="311675"/>
                  </a:cubicBezTo>
                  <a:lnTo>
                    <a:pt x="147048" y="311675"/>
                  </a:lnTo>
                  <a:close/>
                  <a:moveTo>
                    <a:pt x="249641" y="84845"/>
                  </a:moveTo>
                  <a:lnTo>
                    <a:pt x="262627" y="71858"/>
                  </a:lnTo>
                  <a:cubicBezTo>
                    <a:pt x="267389" y="66664"/>
                    <a:pt x="267389" y="58872"/>
                    <a:pt x="262194" y="53677"/>
                  </a:cubicBezTo>
                  <a:cubicBezTo>
                    <a:pt x="257433" y="48916"/>
                    <a:pt x="249208" y="48483"/>
                    <a:pt x="244013" y="53245"/>
                  </a:cubicBezTo>
                  <a:lnTo>
                    <a:pt x="229295" y="68395"/>
                  </a:lnTo>
                  <a:cubicBezTo>
                    <a:pt x="208517" y="54543"/>
                    <a:pt x="184708" y="45886"/>
                    <a:pt x="160034" y="44154"/>
                  </a:cubicBezTo>
                  <a:lnTo>
                    <a:pt x="160034" y="25973"/>
                  </a:lnTo>
                  <a:lnTo>
                    <a:pt x="198994" y="25973"/>
                  </a:lnTo>
                  <a:lnTo>
                    <a:pt x="198994" y="0"/>
                  </a:lnTo>
                  <a:lnTo>
                    <a:pt x="95102" y="0"/>
                  </a:lnTo>
                  <a:lnTo>
                    <a:pt x="95102" y="25973"/>
                  </a:lnTo>
                  <a:lnTo>
                    <a:pt x="134061" y="25973"/>
                  </a:lnTo>
                  <a:lnTo>
                    <a:pt x="134061" y="43721"/>
                  </a:lnTo>
                  <a:cubicBezTo>
                    <a:pt x="65233" y="49781"/>
                    <a:pt x="9824" y="103026"/>
                    <a:pt x="1166" y="171854"/>
                  </a:cubicBezTo>
                  <a:cubicBezTo>
                    <a:pt x="-7491" y="240683"/>
                    <a:pt x="32767" y="306048"/>
                    <a:pt x="98132" y="328991"/>
                  </a:cubicBezTo>
                  <a:cubicBezTo>
                    <a:pt x="163497" y="351933"/>
                    <a:pt x="235789" y="326826"/>
                    <a:pt x="272584" y="267954"/>
                  </a:cubicBezTo>
                  <a:cubicBezTo>
                    <a:pt x="309379" y="209082"/>
                    <a:pt x="298989" y="132895"/>
                    <a:pt x="249641" y="84845"/>
                  </a:cubicBezTo>
                  <a:lnTo>
                    <a:pt x="249641" y="84845"/>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grpSp>
      <p:grpSp>
        <p:nvGrpSpPr>
          <p:cNvPr id="27" name="Graphic 10" descr="Bar graph with upward trend">
            <a:extLst>
              <a:ext uri="{FF2B5EF4-FFF2-40B4-BE49-F238E27FC236}">
                <a16:creationId xmlns:a16="http://schemas.microsoft.com/office/drawing/2014/main" id="{8AA8F1F4-56A2-984A-9080-91CCD95B9291}"/>
              </a:ext>
            </a:extLst>
          </p:cNvPr>
          <p:cNvGrpSpPr/>
          <p:nvPr/>
        </p:nvGrpSpPr>
        <p:grpSpPr>
          <a:xfrm>
            <a:off x="4354440" y="5114917"/>
            <a:ext cx="311675" cy="311675"/>
            <a:chOff x="3443611" y="5112846"/>
            <a:chExt cx="415567" cy="415567"/>
          </a:xfrm>
          <a:solidFill>
            <a:schemeClr val="bg1"/>
          </a:solidFill>
        </p:grpSpPr>
        <p:sp>
          <p:nvSpPr>
            <p:cNvPr id="28" name="Freeform: Shape 27">
              <a:extLst>
                <a:ext uri="{FF2B5EF4-FFF2-40B4-BE49-F238E27FC236}">
                  <a16:creationId xmlns:a16="http://schemas.microsoft.com/office/drawing/2014/main" id="{6595EA42-6FD2-5A4C-834D-665F7E75331B}"/>
                </a:ext>
              </a:extLst>
            </p:cNvPr>
            <p:cNvSpPr/>
            <p:nvPr/>
          </p:nvSpPr>
          <p:spPr>
            <a:xfrm>
              <a:off x="3504214" y="5169120"/>
              <a:ext cx="298688" cy="303017"/>
            </a:xfrm>
            <a:custGeom>
              <a:avLst/>
              <a:gdLst>
                <a:gd name="connsiteX0" fmla="*/ 25973 w 298688"/>
                <a:gd name="connsiteY0" fmla="*/ 0 h 303017"/>
                <a:gd name="connsiteX1" fmla="*/ 0 w 298688"/>
                <a:gd name="connsiteY1" fmla="*/ 0 h 303017"/>
                <a:gd name="connsiteX2" fmla="*/ 0 w 298688"/>
                <a:gd name="connsiteY2" fmla="*/ 303018 h 303017"/>
                <a:gd name="connsiteX3" fmla="*/ 298689 w 298688"/>
                <a:gd name="connsiteY3" fmla="*/ 303018 h 303017"/>
                <a:gd name="connsiteX4" fmla="*/ 298689 w 298688"/>
                <a:gd name="connsiteY4" fmla="*/ 277045 h 303017"/>
                <a:gd name="connsiteX5" fmla="*/ 25973 w 298688"/>
                <a:gd name="connsiteY5" fmla="*/ 277045 h 303017"/>
                <a:gd name="connsiteX6" fmla="*/ 25973 w 298688"/>
                <a:gd name="connsiteY6" fmla="*/ 0 h 30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688" h="303017">
                  <a:moveTo>
                    <a:pt x="25973" y="0"/>
                  </a:moveTo>
                  <a:lnTo>
                    <a:pt x="0" y="0"/>
                  </a:lnTo>
                  <a:lnTo>
                    <a:pt x="0" y="303018"/>
                  </a:lnTo>
                  <a:lnTo>
                    <a:pt x="298689" y="303018"/>
                  </a:lnTo>
                  <a:lnTo>
                    <a:pt x="298689" y="277045"/>
                  </a:lnTo>
                  <a:lnTo>
                    <a:pt x="25973" y="277045"/>
                  </a:lnTo>
                  <a:lnTo>
                    <a:pt x="25973" y="0"/>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29" name="Freeform: Shape 28">
              <a:extLst>
                <a:ext uri="{FF2B5EF4-FFF2-40B4-BE49-F238E27FC236}">
                  <a16:creationId xmlns:a16="http://schemas.microsoft.com/office/drawing/2014/main" id="{028A7468-7059-854D-A1BE-F60E9D4C8F3D}"/>
                </a:ext>
              </a:extLst>
            </p:cNvPr>
            <p:cNvSpPr/>
            <p:nvPr/>
          </p:nvSpPr>
          <p:spPr>
            <a:xfrm rot="-10800000">
              <a:off x="3737970" y="5169120"/>
              <a:ext cx="64932" cy="251071"/>
            </a:xfrm>
            <a:custGeom>
              <a:avLst/>
              <a:gdLst>
                <a:gd name="connsiteX0" fmla="*/ 0 w 64932"/>
                <a:gd name="connsiteY0" fmla="*/ 0 h 251071"/>
                <a:gd name="connsiteX1" fmla="*/ 64932 w 64932"/>
                <a:gd name="connsiteY1" fmla="*/ 0 h 251071"/>
                <a:gd name="connsiteX2" fmla="*/ 64932 w 64932"/>
                <a:gd name="connsiteY2" fmla="*/ 251072 h 251071"/>
                <a:gd name="connsiteX3" fmla="*/ 0 w 64932"/>
                <a:gd name="connsiteY3" fmla="*/ 251072 h 251071"/>
              </a:gdLst>
              <a:ahLst/>
              <a:cxnLst>
                <a:cxn ang="0">
                  <a:pos x="connsiteX0" y="connsiteY0"/>
                </a:cxn>
                <a:cxn ang="0">
                  <a:pos x="connsiteX1" y="connsiteY1"/>
                </a:cxn>
                <a:cxn ang="0">
                  <a:pos x="connsiteX2" y="connsiteY2"/>
                </a:cxn>
                <a:cxn ang="0">
                  <a:pos x="connsiteX3" y="connsiteY3"/>
                </a:cxn>
              </a:cxnLst>
              <a:rect l="l" t="t" r="r" b="b"/>
              <a:pathLst>
                <a:path w="64932" h="251071">
                  <a:moveTo>
                    <a:pt x="0" y="0"/>
                  </a:moveTo>
                  <a:lnTo>
                    <a:pt x="64932" y="0"/>
                  </a:lnTo>
                  <a:lnTo>
                    <a:pt x="64932" y="251072"/>
                  </a:lnTo>
                  <a:lnTo>
                    <a:pt x="0" y="251072"/>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30" name="Freeform: Shape 29">
              <a:extLst>
                <a:ext uri="{FF2B5EF4-FFF2-40B4-BE49-F238E27FC236}">
                  <a16:creationId xmlns:a16="http://schemas.microsoft.com/office/drawing/2014/main" id="{A2C2F7E7-738D-D141-A354-A125DC9F0E2C}"/>
                </a:ext>
              </a:extLst>
            </p:cNvPr>
            <p:cNvSpPr/>
            <p:nvPr/>
          </p:nvSpPr>
          <p:spPr>
            <a:xfrm rot="-10800000">
              <a:off x="3647065" y="5255697"/>
              <a:ext cx="64932" cy="164495"/>
            </a:xfrm>
            <a:custGeom>
              <a:avLst/>
              <a:gdLst>
                <a:gd name="connsiteX0" fmla="*/ 0 w 64932"/>
                <a:gd name="connsiteY0" fmla="*/ 0 h 164495"/>
                <a:gd name="connsiteX1" fmla="*/ 64932 w 64932"/>
                <a:gd name="connsiteY1" fmla="*/ 0 h 164495"/>
                <a:gd name="connsiteX2" fmla="*/ 64932 w 64932"/>
                <a:gd name="connsiteY2" fmla="*/ 164495 h 164495"/>
                <a:gd name="connsiteX3" fmla="*/ 0 w 64932"/>
                <a:gd name="connsiteY3" fmla="*/ 164495 h 164495"/>
              </a:gdLst>
              <a:ahLst/>
              <a:cxnLst>
                <a:cxn ang="0">
                  <a:pos x="connsiteX0" y="connsiteY0"/>
                </a:cxn>
                <a:cxn ang="0">
                  <a:pos x="connsiteX1" y="connsiteY1"/>
                </a:cxn>
                <a:cxn ang="0">
                  <a:pos x="connsiteX2" y="connsiteY2"/>
                </a:cxn>
                <a:cxn ang="0">
                  <a:pos x="connsiteX3" y="connsiteY3"/>
                </a:cxn>
              </a:cxnLst>
              <a:rect l="l" t="t" r="r" b="b"/>
              <a:pathLst>
                <a:path w="64932" h="164495">
                  <a:moveTo>
                    <a:pt x="0" y="0"/>
                  </a:moveTo>
                  <a:lnTo>
                    <a:pt x="64932" y="0"/>
                  </a:lnTo>
                  <a:lnTo>
                    <a:pt x="64932" y="164495"/>
                  </a:lnTo>
                  <a:lnTo>
                    <a:pt x="0" y="164495"/>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31" name="Freeform: Shape 30">
              <a:extLst>
                <a:ext uri="{FF2B5EF4-FFF2-40B4-BE49-F238E27FC236}">
                  <a16:creationId xmlns:a16="http://schemas.microsoft.com/office/drawing/2014/main" id="{989EF5F4-5386-714A-96A8-26BE281E30FF}"/>
                </a:ext>
              </a:extLst>
            </p:cNvPr>
            <p:cNvSpPr/>
            <p:nvPr/>
          </p:nvSpPr>
          <p:spPr>
            <a:xfrm rot="-10800000">
              <a:off x="3556160" y="5333615"/>
              <a:ext cx="64932" cy="86576"/>
            </a:xfrm>
            <a:custGeom>
              <a:avLst/>
              <a:gdLst>
                <a:gd name="connsiteX0" fmla="*/ 0 w 64932"/>
                <a:gd name="connsiteY0" fmla="*/ 0 h 86576"/>
                <a:gd name="connsiteX1" fmla="*/ 64932 w 64932"/>
                <a:gd name="connsiteY1" fmla="*/ 0 h 86576"/>
                <a:gd name="connsiteX2" fmla="*/ 64932 w 64932"/>
                <a:gd name="connsiteY2" fmla="*/ 86576 h 86576"/>
                <a:gd name="connsiteX3" fmla="*/ 0 w 64932"/>
                <a:gd name="connsiteY3" fmla="*/ 86576 h 86576"/>
              </a:gdLst>
              <a:ahLst/>
              <a:cxnLst>
                <a:cxn ang="0">
                  <a:pos x="connsiteX0" y="connsiteY0"/>
                </a:cxn>
                <a:cxn ang="0">
                  <a:pos x="connsiteX1" y="connsiteY1"/>
                </a:cxn>
                <a:cxn ang="0">
                  <a:pos x="connsiteX2" y="connsiteY2"/>
                </a:cxn>
                <a:cxn ang="0">
                  <a:pos x="connsiteX3" y="connsiteY3"/>
                </a:cxn>
              </a:cxnLst>
              <a:rect l="l" t="t" r="r" b="b"/>
              <a:pathLst>
                <a:path w="64932" h="86576">
                  <a:moveTo>
                    <a:pt x="0" y="0"/>
                  </a:moveTo>
                  <a:lnTo>
                    <a:pt x="64932" y="0"/>
                  </a:lnTo>
                  <a:lnTo>
                    <a:pt x="64932" y="86576"/>
                  </a:lnTo>
                  <a:lnTo>
                    <a:pt x="0" y="86576"/>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sp>
          <p:nvSpPr>
            <p:cNvPr id="32" name="Freeform: Shape 31">
              <a:extLst>
                <a:ext uri="{FF2B5EF4-FFF2-40B4-BE49-F238E27FC236}">
                  <a16:creationId xmlns:a16="http://schemas.microsoft.com/office/drawing/2014/main" id="{4EF228E2-4F88-5341-B77C-E1ED54C9E784}"/>
                </a:ext>
              </a:extLst>
            </p:cNvPr>
            <p:cNvSpPr/>
            <p:nvPr/>
          </p:nvSpPr>
          <p:spPr>
            <a:xfrm>
              <a:off x="3554385" y="5169120"/>
              <a:ext cx="140297" cy="140297"/>
            </a:xfrm>
            <a:custGeom>
              <a:avLst/>
              <a:gdLst>
                <a:gd name="connsiteX0" fmla="*/ 140297 w 140297"/>
                <a:gd name="connsiteY0" fmla="*/ 59478 h 140297"/>
                <a:gd name="connsiteX1" fmla="*/ 140297 w 140297"/>
                <a:gd name="connsiteY1" fmla="*/ 0 h 140297"/>
                <a:gd name="connsiteX2" fmla="*/ 80819 w 140297"/>
                <a:gd name="connsiteY2" fmla="*/ 0 h 140297"/>
                <a:gd name="connsiteX3" fmla="*/ 104455 w 140297"/>
                <a:gd name="connsiteY3" fmla="*/ 23635 h 140297"/>
                <a:gd name="connsiteX4" fmla="*/ 0 w 140297"/>
                <a:gd name="connsiteY4" fmla="*/ 128090 h 140297"/>
                <a:gd name="connsiteX5" fmla="*/ 12207 w 140297"/>
                <a:gd name="connsiteY5" fmla="*/ 140297 h 140297"/>
                <a:gd name="connsiteX6" fmla="*/ 116662 w 140297"/>
                <a:gd name="connsiteY6" fmla="*/ 35886 h 140297"/>
                <a:gd name="connsiteX7" fmla="*/ 140297 w 140297"/>
                <a:gd name="connsiteY7" fmla="*/ 59478 h 140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297" h="140297">
                  <a:moveTo>
                    <a:pt x="140297" y="59478"/>
                  </a:moveTo>
                  <a:lnTo>
                    <a:pt x="140297" y="0"/>
                  </a:lnTo>
                  <a:lnTo>
                    <a:pt x="80819" y="0"/>
                  </a:lnTo>
                  <a:lnTo>
                    <a:pt x="104455" y="23635"/>
                  </a:lnTo>
                  <a:lnTo>
                    <a:pt x="0" y="128090"/>
                  </a:lnTo>
                  <a:lnTo>
                    <a:pt x="12207" y="140297"/>
                  </a:lnTo>
                  <a:lnTo>
                    <a:pt x="116662" y="35886"/>
                  </a:lnTo>
                  <a:lnTo>
                    <a:pt x="140297" y="59478"/>
                  </a:lnTo>
                  <a:close/>
                </a:path>
              </a:pathLst>
            </a:custGeom>
            <a:grpFill/>
            <a:ln w="42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latin typeface="Candara" panose="020E0502030303020204" pitchFamily="34" charset="0"/>
                <a:ea typeface="Roboto" panose="02000000000000000000" pitchFamily="2" charset="0"/>
              </a:endParaRPr>
            </a:p>
          </p:txBody>
        </p:sp>
      </p:grpSp>
      <p:grpSp>
        <p:nvGrpSpPr>
          <p:cNvPr id="33" name="Group 3">
            <a:extLst>
              <a:ext uri="{FF2B5EF4-FFF2-40B4-BE49-F238E27FC236}">
                <a16:creationId xmlns:a16="http://schemas.microsoft.com/office/drawing/2014/main" id="{97F6BAFB-BD08-2F44-AB22-1A57D26BC60A}"/>
              </a:ext>
            </a:extLst>
          </p:cNvPr>
          <p:cNvGrpSpPr/>
          <p:nvPr/>
        </p:nvGrpSpPr>
        <p:grpSpPr>
          <a:xfrm>
            <a:off x="6239790" y="1270504"/>
            <a:ext cx="1116298" cy="4905633"/>
            <a:chOff x="974215" y="1797754"/>
            <a:chExt cx="1049257" cy="4811016"/>
          </a:xfrm>
        </p:grpSpPr>
        <p:sp>
          <p:nvSpPr>
            <p:cNvPr id="34" name="Pentagon 4">
              <a:extLst>
                <a:ext uri="{FF2B5EF4-FFF2-40B4-BE49-F238E27FC236}">
                  <a16:creationId xmlns:a16="http://schemas.microsoft.com/office/drawing/2014/main" id="{7ECEE1E6-8041-4F42-9F03-E6B5BFC2E273}"/>
                </a:ext>
              </a:extLst>
            </p:cNvPr>
            <p:cNvSpPr/>
            <p:nvPr/>
          </p:nvSpPr>
          <p:spPr>
            <a:xfrm rot="5400000">
              <a:off x="812630" y="5397929"/>
              <a:ext cx="1372426" cy="1049256"/>
            </a:xfrm>
            <a:prstGeom prst="homePlate">
              <a:avLst>
                <a:gd name="adj" fmla="val 410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latin typeface="Candara" panose="020E0502030303020204" pitchFamily="34" charset="0"/>
              </a:endParaRPr>
            </a:p>
          </p:txBody>
        </p:sp>
        <p:sp>
          <p:nvSpPr>
            <p:cNvPr id="35" name="Pentagon 5">
              <a:extLst>
                <a:ext uri="{FF2B5EF4-FFF2-40B4-BE49-F238E27FC236}">
                  <a16:creationId xmlns:a16="http://schemas.microsoft.com/office/drawing/2014/main" id="{00248C65-4E9F-D04F-903A-A5733AA572A0}"/>
                </a:ext>
              </a:extLst>
            </p:cNvPr>
            <p:cNvSpPr/>
            <p:nvPr/>
          </p:nvSpPr>
          <p:spPr>
            <a:xfrm rot="5400000">
              <a:off x="812631" y="4304396"/>
              <a:ext cx="1372426" cy="1049256"/>
            </a:xfrm>
            <a:prstGeom prst="homePlate">
              <a:avLst>
                <a:gd name="adj" fmla="val 4101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latin typeface="Candara" panose="020E0502030303020204" pitchFamily="34" charset="0"/>
              </a:endParaRPr>
            </a:p>
          </p:txBody>
        </p:sp>
        <p:sp>
          <p:nvSpPr>
            <p:cNvPr id="36" name="Pentagon 6">
              <a:extLst>
                <a:ext uri="{FF2B5EF4-FFF2-40B4-BE49-F238E27FC236}">
                  <a16:creationId xmlns:a16="http://schemas.microsoft.com/office/drawing/2014/main" id="{3732EC9D-89EE-A042-B56A-5EBA79355E01}"/>
                </a:ext>
              </a:extLst>
            </p:cNvPr>
            <p:cNvSpPr/>
            <p:nvPr/>
          </p:nvSpPr>
          <p:spPr>
            <a:xfrm rot="5400000">
              <a:off x="812631" y="3072126"/>
              <a:ext cx="1372426" cy="1049256"/>
            </a:xfrm>
            <a:prstGeom prst="homePlate">
              <a:avLst>
                <a:gd name="adj" fmla="val 410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latin typeface="Candara" panose="020E0502030303020204" pitchFamily="34" charset="0"/>
              </a:endParaRPr>
            </a:p>
          </p:txBody>
        </p:sp>
        <p:sp>
          <p:nvSpPr>
            <p:cNvPr id="37" name="Pentagon 7">
              <a:extLst>
                <a:ext uri="{FF2B5EF4-FFF2-40B4-BE49-F238E27FC236}">
                  <a16:creationId xmlns:a16="http://schemas.microsoft.com/office/drawing/2014/main" id="{8DB21A13-4F4C-0F4C-AD2E-127F7B38FB6C}"/>
                </a:ext>
              </a:extLst>
            </p:cNvPr>
            <p:cNvSpPr/>
            <p:nvPr/>
          </p:nvSpPr>
          <p:spPr>
            <a:xfrm rot="5400000">
              <a:off x="880224" y="1891746"/>
              <a:ext cx="1237240" cy="1049256"/>
            </a:xfrm>
            <a:prstGeom prst="homePlate">
              <a:avLst>
                <a:gd name="adj" fmla="val 410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latin typeface="Candara" panose="020E0502030303020204" pitchFamily="34" charset="0"/>
              </a:endParaRPr>
            </a:p>
          </p:txBody>
        </p:sp>
      </p:grpSp>
      <p:sp>
        <p:nvSpPr>
          <p:cNvPr id="38" name="Rectangle: Rounded Corners 32">
            <a:extLst>
              <a:ext uri="{FF2B5EF4-FFF2-40B4-BE49-F238E27FC236}">
                <a16:creationId xmlns:a16="http://schemas.microsoft.com/office/drawing/2014/main" id="{209775FF-7114-4D40-BABF-B41927159ED9}"/>
              </a:ext>
            </a:extLst>
          </p:cNvPr>
          <p:cNvSpPr/>
          <p:nvPr/>
        </p:nvSpPr>
        <p:spPr>
          <a:xfrm>
            <a:off x="7806454" y="1270504"/>
            <a:ext cx="2468120" cy="5829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b="1" cap="all" noProof="1">
                <a:latin typeface="Candara" panose="020E0502030303020204" pitchFamily="34" charset="0"/>
                <a:ea typeface="Roboto" panose="02000000000000000000" pitchFamily="2" charset="0"/>
              </a:rPr>
              <a:t>Tactical</a:t>
            </a:r>
            <a:r>
              <a:rPr lang="en-US" sz="2000" b="1" cap="all" noProof="1">
                <a:latin typeface="Candara" panose="020E0502030303020204" pitchFamily="34" charset="0"/>
                <a:ea typeface="Roboto" panose="02000000000000000000" pitchFamily="2" charset="0"/>
              </a:rPr>
              <a:t> DDD</a:t>
            </a:r>
          </a:p>
        </p:txBody>
      </p:sp>
      <p:grpSp>
        <p:nvGrpSpPr>
          <p:cNvPr id="39" name="Group 30">
            <a:extLst>
              <a:ext uri="{FF2B5EF4-FFF2-40B4-BE49-F238E27FC236}">
                <a16:creationId xmlns:a16="http://schemas.microsoft.com/office/drawing/2014/main" id="{DA4BD135-18EC-8641-8318-2DA6B9722F39}"/>
              </a:ext>
            </a:extLst>
          </p:cNvPr>
          <p:cNvGrpSpPr/>
          <p:nvPr/>
        </p:nvGrpSpPr>
        <p:grpSpPr>
          <a:xfrm>
            <a:off x="7750896" y="2375543"/>
            <a:ext cx="3498262" cy="1076878"/>
            <a:chOff x="-475010" y="1148187"/>
            <a:chExt cx="4928532" cy="838880"/>
          </a:xfrm>
        </p:grpSpPr>
        <p:sp>
          <p:nvSpPr>
            <p:cNvPr id="40" name="TextBox 39">
              <a:extLst>
                <a:ext uri="{FF2B5EF4-FFF2-40B4-BE49-F238E27FC236}">
                  <a16:creationId xmlns:a16="http://schemas.microsoft.com/office/drawing/2014/main" id="{37E5D656-0D5F-6A45-9F2A-8FE8BB7DA9D1}"/>
                </a:ext>
              </a:extLst>
            </p:cNvPr>
            <p:cNvSpPr txBox="1"/>
            <p:nvPr/>
          </p:nvSpPr>
          <p:spPr>
            <a:xfrm>
              <a:off x="-475010" y="1148187"/>
              <a:ext cx="4928532" cy="239756"/>
            </a:xfrm>
            <a:prstGeom prst="rect">
              <a:avLst/>
            </a:prstGeom>
            <a:noFill/>
          </p:spPr>
          <p:txBody>
            <a:bodyPr wrap="square" rtlCol="0" anchor="ctr">
              <a:spAutoFit/>
            </a:bodyPr>
            <a:lstStyle/>
            <a:p>
              <a:r>
                <a:rPr lang="en-US" altLang="ko-KR" sz="1400" b="1" dirty="0">
                  <a:solidFill>
                    <a:schemeClr val="accent2"/>
                  </a:solidFill>
                  <a:latin typeface="Candara" panose="020E0502030303020204" pitchFamily="34" charset="0"/>
                  <a:ea typeface="Roboto" panose="02000000000000000000" pitchFamily="2" charset="0"/>
                  <a:cs typeface="Arial" pitchFamily="34" charset="0"/>
                </a:rPr>
                <a:t>Aggregate</a:t>
              </a:r>
              <a:endParaRPr lang="ko-KR" altLang="en-US" sz="1400" b="1" dirty="0">
                <a:solidFill>
                  <a:schemeClr val="accent2"/>
                </a:solidFill>
                <a:latin typeface="Candara" panose="020E0502030303020204" pitchFamily="34" charset="0"/>
                <a:cs typeface="Arial" pitchFamily="34" charset="0"/>
              </a:endParaRPr>
            </a:p>
          </p:txBody>
        </p:sp>
        <p:sp>
          <p:nvSpPr>
            <p:cNvPr id="41" name="TextBox 40">
              <a:extLst>
                <a:ext uri="{FF2B5EF4-FFF2-40B4-BE49-F238E27FC236}">
                  <a16:creationId xmlns:a16="http://schemas.microsoft.com/office/drawing/2014/main" id="{456CE5F7-D7F3-724F-9353-CE34B1258948}"/>
                </a:ext>
              </a:extLst>
            </p:cNvPr>
            <p:cNvSpPr txBox="1"/>
            <p:nvPr/>
          </p:nvSpPr>
          <p:spPr>
            <a:xfrm>
              <a:off x="-460976" y="1339726"/>
              <a:ext cx="4910609" cy="647341"/>
            </a:xfrm>
            <a:prstGeom prst="rect">
              <a:avLst/>
            </a:prstGeom>
            <a:noFill/>
          </p:spPr>
          <p:txBody>
            <a:bodyPr wrap="square" rtlCol="0">
              <a:spAutoFit/>
            </a:bodyPr>
            <a:lstStyle/>
            <a:p>
              <a:r>
                <a:rPr lang="en-US" sz="1200" noProof="1">
                  <a:solidFill>
                    <a:schemeClr val="accent1"/>
                  </a:solidFill>
                  <a:latin typeface="Candara" panose="020E0502030303020204" pitchFamily="34" charset="0"/>
                  <a:ea typeface="Roboto" panose="02000000000000000000" pitchFamily="2" charset="0"/>
                </a:rPr>
                <a:t>Candidate for single Microservice - Defines consistent boundary around an entity or set of entities – models the transactional boundary for business functionality through a root entity</a:t>
              </a:r>
              <a:endParaRPr lang="en-US" altLang="ko-KR" sz="1200" dirty="0">
                <a:solidFill>
                  <a:schemeClr val="accent1"/>
                </a:solidFill>
                <a:latin typeface="Candara" panose="020E0502030303020204" pitchFamily="34" charset="0"/>
                <a:ea typeface="Roboto" panose="02000000000000000000" pitchFamily="2" charset="0"/>
              </a:endParaRPr>
            </a:p>
          </p:txBody>
        </p:sp>
      </p:grpSp>
      <p:grpSp>
        <p:nvGrpSpPr>
          <p:cNvPr id="42" name="Group 30">
            <a:extLst>
              <a:ext uri="{FF2B5EF4-FFF2-40B4-BE49-F238E27FC236}">
                <a16:creationId xmlns:a16="http://schemas.microsoft.com/office/drawing/2014/main" id="{DDAB9F75-C2AC-944A-B6CD-74849724D5EE}"/>
              </a:ext>
            </a:extLst>
          </p:cNvPr>
          <p:cNvGrpSpPr/>
          <p:nvPr/>
        </p:nvGrpSpPr>
        <p:grpSpPr>
          <a:xfrm>
            <a:off x="7768344" y="3609292"/>
            <a:ext cx="3498262" cy="707546"/>
            <a:chOff x="-475010" y="1148187"/>
            <a:chExt cx="4928532" cy="551173"/>
          </a:xfrm>
        </p:grpSpPr>
        <p:sp>
          <p:nvSpPr>
            <p:cNvPr id="43" name="TextBox 42">
              <a:extLst>
                <a:ext uri="{FF2B5EF4-FFF2-40B4-BE49-F238E27FC236}">
                  <a16:creationId xmlns:a16="http://schemas.microsoft.com/office/drawing/2014/main" id="{9F9B9A2C-89F2-8645-8E40-A08F8D9DEAF7}"/>
                </a:ext>
              </a:extLst>
            </p:cNvPr>
            <p:cNvSpPr txBox="1"/>
            <p:nvPr/>
          </p:nvSpPr>
          <p:spPr>
            <a:xfrm>
              <a:off x="-475010" y="1148187"/>
              <a:ext cx="4928532" cy="239756"/>
            </a:xfrm>
            <a:prstGeom prst="rect">
              <a:avLst/>
            </a:prstGeom>
            <a:noFill/>
          </p:spPr>
          <p:txBody>
            <a:bodyPr wrap="square" rtlCol="0" anchor="ctr">
              <a:spAutoFit/>
            </a:bodyPr>
            <a:lstStyle/>
            <a:p>
              <a:r>
                <a:rPr lang="en-US" altLang="ko-KR" sz="1400" b="1" dirty="0">
                  <a:solidFill>
                    <a:schemeClr val="accent5"/>
                  </a:solidFill>
                  <a:latin typeface="Candara" panose="020E0502030303020204" pitchFamily="34" charset="0"/>
                  <a:ea typeface="Roboto" panose="02000000000000000000" pitchFamily="2" charset="0"/>
                  <a:cs typeface="Arial" pitchFamily="34" charset="0"/>
                </a:rPr>
                <a:t>Entity</a:t>
              </a:r>
              <a:endParaRPr lang="ko-KR" altLang="en-US" sz="1400" b="1" dirty="0">
                <a:solidFill>
                  <a:schemeClr val="accent5"/>
                </a:solidFill>
                <a:latin typeface="Candara" panose="020E0502030303020204" pitchFamily="34" charset="0"/>
                <a:cs typeface="Arial" pitchFamily="34" charset="0"/>
              </a:endParaRPr>
            </a:p>
          </p:txBody>
        </p:sp>
        <p:sp>
          <p:nvSpPr>
            <p:cNvPr id="44" name="TextBox 43">
              <a:extLst>
                <a:ext uri="{FF2B5EF4-FFF2-40B4-BE49-F238E27FC236}">
                  <a16:creationId xmlns:a16="http://schemas.microsoft.com/office/drawing/2014/main" id="{2FDCCA6A-BF21-F745-AFDE-3919F1A2DB05}"/>
                </a:ext>
              </a:extLst>
            </p:cNvPr>
            <p:cNvSpPr txBox="1"/>
            <p:nvPr/>
          </p:nvSpPr>
          <p:spPr>
            <a:xfrm>
              <a:off x="-460976" y="1339726"/>
              <a:ext cx="4910609" cy="359634"/>
            </a:xfrm>
            <a:prstGeom prst="rect">
              <a:avLst/>
            </a:prstGeom>
            <a:noFill/>
          </p:spPr>
          <p:txBody>
            <a:bodyPr wrap="square" rtlCol="0">
              <a:spAutoFit/>
            </a:bodyPr>
            <a:lstStyle/>
            <a:p>
              <a:r>
                <a:rPr lang="en-US" sz="1200" noProof="1">
                  <a:solidFill>
                    <a:schemeClr val="accent1"/>
                  </a:solidFill>
                  <a:latin typeface="Candara" panose="020E0502030303020204" pitchFamily="34" charset="0"/>
                  <a:ea typeface="Roboto" panose="02000000000000000000" pitchFamily="2" charset="0"/>
                </a:rPr>
                <a:t>Data with unique identity that’s persisted – identified with unique value within data store</a:t>
              </a:r>
              <a:endParaRPr lang="en-US" altLang="ko-KR" sz="1200" dirty="0">
                <a:solidFill>
                  <a:schemeClr val="accent1"/>
                </a:solidFill>
                <a:latin typeface="Candara" panose="020E0502030303020204" pitchFamily="34" charset="0"/>
                <a:ea typeface="Roboto" panose="02000000000000000000" pitchFamily="2" charset="0"/>
              </a:endParaRPr>
            </a:p>
          </p:txBody>
        </p:sp>
      </p:grpSp>
      <p:sp>
        <p:nvSpPr>
          <p:cNvPr id="45" name="Chevron 44">
            <a:extLst>
              <a:ext uri="{FF2B5EF4-FFF2-40B4-BE49-F238E27FC236}">
                <a16:creationId xmlns:a16="http://schemas.microsoft.com/office/drawing/2014/main" id="{F23F6D0F-5D0A-7B43-818A-F7458D4B02C2}"/>
              </a:ext>
            </a:extLst>
          </p:cNvPr>
          <p:cNvSpPr/>
          <p:nvPr/>
        </p:nvSpPr>
        <p:spPr>
          <a:xfrm>
            <a:off x="5433639" y="2284433"/>
            <a:ext cx="497680" cy="270094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a typeface="Roboto" panose="02000000000000000000" pitchFamily="2" charset="0"/>
            </a:endParaRPr>
          </a:p>
        </p:txBody>
      </p:sp>
      <p:grpSp>
        <p:nvGrpSpPr>
          <p:cNvPr id="46" name="Group 30">
            <a:extLst>
              <a:ext uri="{FF2B5EF4-FFF2-40B4-BE49-F238E27FC236}">
                <a16:creationId xmlns:a16="http://schemas.microsoft.com/office/drawing/2014/main" id="{824FBBFA-F5C9-5F40-8E12-CE84F73BC9F5}"/>
              </a:ext>
            </a:extLst>
          </p:cNvPr>
          <p:cNvGrpSpPr/>
          <p:nvPr/>
        </p:nvGrpSpPr>
        <p:grpSpPr>
          <a:xfrm>
            <a:off x="7778305" y="4641188"/>
            <a:ext cx="3498262" cy="707546"/>
            <a:chOff x="-475010" y="1148187"/>
            <a:chExt cx="4928532" cy="551173"/>
          </a:xfrm>
        </p:grpSpPr>
        <p:sp>
          <p:nvSpPr>
            <p:cNvPr id="47" name="TextBox 46">
              <a:extLst>
                <a:ext uri="{FF2B5EF4-FFF2-40B4-BE49-F238E27FC236}">
                  <a16:creationId xmlns:a16="http://schemas.microsoft.com/office/drawing/2014/main" id="{E1475CC2-F1CD-D048-8633-0A1DDA290CFC}"/>
                </a:ext>
              </a:extLst>
            </p:cNvPr>
            <p:cNvSpPr txBox="1"/>
            <p:nvPr/>
          </p:nvSpPr>
          <p:spPr>
            <a:xfrm>
              <a:off x="-475010" y="1148187"/>
              <a:ext cx="4928532" cy="239756"/>
            </a:xfrm>
            <a:prstGeom prst="rect">
              <a:avLst/>
            </a:prstGeom>
            <a:noFill/>
          </p:spPr>
          <p:txBody>
            <a:bodyPr wrap="square" rtlCol="0" anchor="ctr">
              <a:spAutoFit/>
            </a:bodyPr>
            <a:lstStyle/>
            <a:p>
              <a:r>
                <a:rPr lang="en-US" altLang="ko-KR" sz="1400" b="1" dirty="0">
                  <a:solidFill>
                    <a:schemeClr val="accent4"/>
                  </a:solidFill>
                  <a:latin typeface="Candara" panose="020E0502030303020204" pitchFamily="34" charset="0"/>
                  <a:ea typeface="Roboto" panose="02000000000000000000" pitchFamily="2" charset="0"/>
                  <a:cs typeface="Arial" pitchFamily="34" charset="0"/>
                </a:rPr>
                <a:t>Value Object</a:t>
              </a:r>
              <a:endParaRPr lang="ko-KR" altLang="en-US" sz="1400" b="1" dirty="0">
                <a:solidFill>
                  <a:schemeClr val="accent4"/>
                </a:solidFill>
                <a:latin typeface="Candara" panose="020E0502030303020204" pitchFamily="34" charset="0"/>
                <a:cs typeface="Arial" pitchFamily="34" charset="0"/>
              </a:endParaRPr>
            </a:p>
          </p:txBody>
        </p:sp>
        <p:sp>
          <p:nvSpPr>
            <p:cNvPr id="48" name="TextBox 47">
              <a:extLst>
                <a:ext uri="{FF2B5EF4-FFF2-40B4-BE49-F238E27FC236}">
                  <a16:creationId xmlns:a16="http://schemas.microsoft.com/office/drawing/2014/main" id="{AC4B4CDE-E0CE-114F-9894-F0603C76D7A4}"/>
                </a:ext>
              </a:extLst>
            </p:cNvPr>
            <p:cNvSpPr txBox="1"/>
            <p:nvPr/>
          </p:nvSpPr>
          <p:spPr>
            <a:xfrm>
              <a:off x="-460976" y="1339726"/>
              <a:ext cx="4910609" cy="359634"/>
            </a:xfrm>
            <a:prstGeom prst="rect">
              <a:avLst/>
            </a:prstGeom>
            <a:noFill/>
          </p:spPr>
          <p:txBody>
            <a:bodyPr wrap="square" rtlCol="0">
              <a:spAutoFit/>
            </a:bodyPr>
            <a:lstStyle/>
            <a:p>
              <a:r>
                <a:rPr lang="en-US" sz="1200" noProof="1">
                  <a:solidFill>
                    <a:schemeClr val="accent1"/>
                  </a:solidFill>
                  <a:latin typeface="Candara" panose="020E0502030303020204" pitchFamily="34" charset="0"/>
                  <a:ea typeface="Roboto" panose="02000000000000000000" pitchFamily="2" charset="0"/>
                </a:rPr>
                <a:t>No unique identity – dependent on an entity and stores additional attributes</a:t>
              </a:r>
              <a:endParaRPr lang="en-US" altLang="ko-KR" sz="1200" dirty="0">
                <a:solidFill>
                  <a:schemeClr val="accent1"/>
                </a:solidFill>
                <a:latin typeface="Candara" panose="020E0502030303020204" pitchFamily="34" charset="0"/>
                <a:ea typeface="Roboto" panose="02000000000000000000" pitchFamily="2" charset="0"/>
              </a:endParaRPr>
            </a:p>
          </p:txBody>
        </p:sp>
      </p:grpSp>
      <p:sp>
        <p:nvSpPr>
          <p:cNvPr id="49" name="TextBox 48">
            <a:extLst>
              <a:ext uri="{FF2B5EF4-FFF2-40B4-BE49-F238E27FC236}">
                <a16:creationId xmlns:a16="http://schemas.microsoft.com/office/drawing/2014/main" id="{E284ADD6-187A-DE45-BFFB-0D0DD2F4450C}"/>
              </a:ext>
            </a:extLst>
          </p:cNvPr>
          <p:cNvSpPr txBox="1"/>
          <p:nvPr/>
        </p:nvSpPr>
        <p:spPr>
          <a:xfrm>
            <a:off x="6425782" y="1591697"/>
            <a:ext cx="689612" cy="276999"/>
          </a:xfrm>
          <a:prstGeom prst="rect">
            <a:avLst/>
          </a:prstGeom>
          <a:noFill/>
        </p:spPr>
        <p:txBody>
          <a:bodyPr wrap="none" rtlCol="0">
            <a:spAutoFit/>
          </a:bodyPr>
          <a:lstStyle/>
          <a:p>
            <a:r>
              <a:rPr lang="en-US" altLang="ko-KR" sz="1200" dirty="0">
                <a:solidFill>
                  <a:schemeClr val="bg1"/>
                </a:solidFill>
                <a:latin typeface="Candara" panose="020E0502030303020204" pitchFamily="34" charset="0"/>
                <a:ea typeface="Roboto" panose="02000000000000000000" pitchFamily="2" charset="0"/>
              </a:rPr>
              <a:t>Domain</a:t>
            </a:r>
            <a:endParaRPr lang="ko-KR" altLang="en-US" sz="1200" dirty="0">
              <a:solidFill>
                <a:schemeClr val="bg1"/>
              </a:solidFill>
              <a:latin typeface="Candara" panose="020E0502030303020204" pitchFamily="34" charset="0"/>
            </a:endParaRPr>
          </a:p>
        </p:txBody>
      </p:sp>
      <p:sp>
        <p:nvSpPr>
          <p:cNvPr id="50" name="TextBox 49">
            <a:extLst>
              <a:ext uri="{FF2B5EF4-FFF2-40B4-BE49-F238E27FC236}">
                <a16:creationId xmlns:a16="http://schemas.microsoft.com/office/drawing/2014/main" id="{115E1005-2855-FE40-98BC-647D03B2256F}"/>
              </a:ext>
            </a:extLst>
          </p:cNvPr>
          <p:cNvSpPr txBox="1"/>
          <p:nvPr/>
        </p:nvSpPr>
        <p:spPr>
          <a:xfrm>
            <a:off x="6330404" y="2654712"/>
            <a:ext cx="902812" cy="461665"/>
          </a:xfrm>
          <a:prstGeom prst="rect">
            <a:avLst/>
          </a:prstGeom>
          <a:noFill/>
        </p:spPr>
        <p:txBody>
          <a:bodyPr wrap="none" rtlCol="0">
            <a:spAutoFit/>
          </a:bodyPr>
          <a:lstStyle/>
          <a:p>
            <a:pPr algn="ctr"/>
            <a:r>
              <a:rPr lang="en-US" altLang="ko-KR" sz="1200" dirty="0">
                <a:solidFill>
                  <a:schemeClr val="bg1"/>
                </a:solidFill>
                <a:latin typeface="Candara" panose="020E0502030303020204" pitchFamily="34" charset="0"/>
                <a:ea typeface="Roboto" panose="02000000000000000000" pitchFamily="2" charset="0"/>
              </a:rPr>
              <a:t>Aggregate</a:t>
            </a:r>
          </a:p>
          <a:p>
            <a:pPr algn="ctr"/>
            <a:r>
              <a:rPr lang="en-US" altLang="ko-KR" sz="1200" dirty="0">
                <a:solidFill>
                  <a:schemeClr val="bg1"/>
                </a:solidFill>
                <a:latin typeface="Candara" panose="020E0502030303020204" pitchFamily="34" charset="0"/>
                <a:ea typeface="Roboto" panose="02000000000000000000" pitchFamily="2" charset="0"/>
              </a:rPr>
              <a:t>(s)</a:t>
            </a:r>
            <a:endParaRPr lang="ko-KR" altLang="en-US" sz="1200" dirty="0">
              <a:solidFill>
                <a:schemeClr val="bg1"/>
              </a:solidFill>
              <a:latin typeface="Candara" panose="020E0502030303020204" pitchFamily="34" charset="0"/>
            </a:endParaRPr>
          </a:p>
        </p:txBody>
      </p:sp>
      <p:sp>
        <p:nvSpPr>
          <p:cNvPr id="51" name="TextBox 50">
            <a:extLst>
              <a:ext uri="{FF2B5EF4-FFF2-40B4-BE49-F238E27FC236}">
                <a16:creationId xmlns:a16="http://schemas.microsoft.com/office/drawing/2014/main" id="{A48F4ED6-6FC4-8145-83B2-20DF29A68D1A}"/>
              </a:ext>
            </a:extLst>
          </p:cNvPr>
          <p:cNvSpPr txBox="1"/>
          <p:nvPr/>
        </p:nvSpPr>
        <p:spPr>
          <a:xfrm>
            <a:off x="6445820" y="5071128"/>
            <a:ext cx="671979" cy="461665"/>
          </a:xfrm>
          <a:prstGeom prst="rect">
            <a:avLst/>
          </a:prstGeom>
          <a:noFill/>
        </p:spPr>
        <p:txBody>
          <a:bodyPr wrap="none" rtlCol="0">
            <a:spAutoFit/>
          </a:bodyPr>
          <a:lstStyle/>
          <a:p>
            <a:pPr algn="ctr"/>
            <a:r>
              <a:rPr lang="en-US" altLang="ko-KR" sz="1200" dirty="0">
                <a:solidFill>
                  <a:schemeClr val="bg1"/>
                </a:solidFill>
                <a:latin typeface="Candara" panose="020E0502030303020204" pitchFamily="34" charset="0"/>
                <a:ea typeface="Roboto" panose="02000000000000000000" pitchFamily="2" charset="0"/>
              </a:rPr>
              <a:t>Value</a:t>
            </a:r>
          </a:p>
          <a:p>
            <a:pPr algn="ctr"/>
            <a:r>
              <a:rPr lang="en-US" altLang="ko-KR" sz="1200" dirty="0">
                <a:solidFill>
                  <a:schemeClr val="bg1"/>
                </a:solidFill>
                <a:latin typeface="Candara" panose="020E0502030303020204" pitchFamily="34" charset="0"/>
                <a:ea typeface="Roboto" panose="02000000000000000000" pitchFamily="2" charset="0"/>
              </a:rPr>
              <a:t> Object</a:t>
            </a:r>
            <a:endParaRPr lang="ko-KR" altLang="en-US" sz="1200" dirty="0">
              <a:solidFill>
                <a:schemeClr val="bg1"/>
              </a:solidFill>
              <a:latin typeface="Candara" panose="020E0502030303020204" pitchFamily="34" charset="0"/>
            </a:endParaRPr>
          </a:p>
        </p:txBody>
      </p:sp>
      <p:sp>
        <p:nvSpPr>
          <p:cNvPr id="52" name="TextBox 51">
            <a:extLst>
              <a:ext uri="{FF2B5EF4-FFF2-40B4-BE49-F238E27FC236}">
                <a16:creationId xmlns:a16="http://schemas.microsoft.com/office/drawing/2014/main" id="{A8F0D9BF-4E65-3442-9BDF-29BD5EBF16F3}"/>
              </a:ext>
            </a:extLst>
          </p:cNvPr>
          <p:cNvSpPr txBox="1"/>
          <p:nvPr/>
        </p:nvSpPr>
        <p:spPr>
          <a:xfrm>
            <a:off x="6367162" y="3928890"/>
            <a:ext cx="899605" cy="646331"/>
          </a:xfrm>
          <a:prstGeom prst="rect">
            <a:avLst/>
          </a:prstGeom>
          <a:noFill/>
        </p:spPr>
        <p:txBody>
          <a:bodyPr wrap="none" rtlCol="0">
            <a:spAutoFit/>
          </a:bodyPr>
          <a:lstStyle/>
          <a:p>
            <a:pPr algn="ctr"/>
            <a:r>
              <a:rPr lang="en-US" altLang="ko-KR" sz="1200" dirty="0">
                <a:solidFill>
                  <a:schemeClr val="bg1"/>
                </a:solidFill>
                <a:latin typeface="Candara" panose="020E0502030303020204" pitchFamily="34" charset="0"/>
                <a:ea typeface="Roboto" panose="02000000000000000000" pitchFamily="2" charset="0"/>
              </a:rPr>
              <a:t>Entity </a:t>
            </a:r>
          </a:p>
          <a:p>
            <a:pPr algn="ctr"/>
            <a:r>
              <a:rPr lang="en-US" altLang="ko-KR" sz="1200" dirty="0">
                <a:solidFill>
                  <a:schemeClr val="bg1"/>
                </a:solidFill>
                <a:latin typeface="Candara" panose="020E0502030303020204" pitchFamily="34" charset="0"/>
                <a:ea typeface="Roboto" panose="02000000000000000000" pitchFamily="2" charset="0"/>
              </a:rPr>
              <a:t>(Root &amp; </a:t>
            </a:r>
          </a:p>
          <a:p>
            <a:pPr algn="ctr"/>
            <a:r>
              <a:rPr lang="en-US" altLang="ko-KR" sz="1200" dirty="0">
                <a:solidFill>
                  <a:schemeClr val="bg1"/>
                </a:solidFill>
                <a:latin typeface="Candara" panose="020E0502030303020204" pitchFamily="34" charset="0"/>
                <a:ea typeface="Roboto" panose="02000000000000000000" pitchFamily="2" charset="0"/>
              </a:rPr>
              <a:t>Sub-entity)</a:t>
            </a:r>
            <a:endParaRPr lang="ko-KR" altLang="en-US" sz="1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803804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
        <p:nvSpPr>
          <p:cNvPr id="5" name="Functional Sub-Domains">
            <a:extLst>
              <a:ext uri="{FF2B5EF4-FFF2-40B4-BE49-F238E27FC236}">
                <a16:creationId xmlns:a16="http://schemas.microsoft.com/office/drawing/2014/main" id="{D8D97355-97A6-D444-9A25-6C07A32AF61D}"/>
              </a:ext>
            </a:extLst>
          </p:cNvPr>
          <p:cNvSpPr/>
          <p:nvPr/>
        </p:nvSpPr>
        <p:spPr>
          <a:xfrm>
            <a:off x="827923" y="1506269"/>
            <a:ext cx="4206385" cy="4761836"/>
          </a:xfrm>
          <a:prstGeom prst="roundRect">
            <a:avLst>
              <a:gd name="adj" fmla="val 2432"/>
            </a:avLst>
          </a:prstGeom>
          <a:solidFill>
            <a:schemeClr val="bg1">
              <a:lumMod val="95000"/>
            </a:schemeClr>
          </a:solidFill>
          <a:ln w="12700">
            <a:solidFill>
              <a:schemeClr val="accent1">
                <a:lumMod val="40000"/>
                <a:lumOff val="60000"/>
              </a:schemeClr>
            </a:solidFill>
            <a:prstDash val="sysDot"/>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lstStyle>
            <a:lvl1pPr>
              <a:defRPr sz="1400" b="1">
                <a:solidFill>
                  <a:schemeClr val="accent1">
                    <a:satOff val="-3547"/>
                    <a:lumOff val="-10352"/>
                  </a:schemeClr>
                </a:solidFill>
                <a:latin typeface="Verdana"/>
                <a:ea typeface="Verdana"/>
                <a:cs typeface="Verdana"/>
                <a:sym typeface="Verdana"/>
              </a:defRPr>
            </a:lvl1pPr>
          </a:lstStyle>
          <a:p>
            <a:pPr algn="ctr"/>
            <a:endParaRPr sz="1200" dirty="0">
              <a:solidFill>
                <a:schemeClr val="accent1"/>
              </a:solidFill>
              <a:latin typeface="Candara" panose="020E0502030303020204" pitchFamily="34" charset="0"/>
              <a:ea typeface="Roboto" panose="02000000000000000000" pitchFamily="2" charset="0"/>
              <a:cs typeface="Arial" panose="020B0604020202020204" pitchFamily="34" charset="0"/>
            </a:endParaRPr>
          </a:p>
        </p:txBody>
      </p:sp>
      <p:cxnSp>
        <p:nvCxnSpPr>
          <p:cNvPr id="6" name="Elbow Connector 5">
            <a:extLst>
              <a:ext uri="{FF2B5EF4-FFF2-40B4-BE49-F238E27FC236}">
                <a16:creationId xmlns:a16="http://schemas.microsoft.com/office/drawing/2014/main" id="{C6BA4339-C722-F142-9062-00AC6D09E38F}"/>
              </a:ext>
            </a:extLst>
          </p:cNvPr>
          <p:cNvCxnSpPr>
            <a:stCxn id="24" idx="1"/>
            <a:endCxn id="8" idx="2"/>
          </p:cNvCxnSpPr>
          <p:nvPr/>
        </p:nvCxnSpPr>
        <p:spPr>
          <a:xfrm rot="10800000">
            <a:off x="2152468" y="4501728"/>
            <a:ext cx="450082" cy="87102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44D03851-29BD-F54A-B739-F6C40E94435F}"/>
              </a:ext>
            </a:extLst>
          </p:cNvPr>
          <p:cNvCxnSpPr>
            <a:cxnSpLocks/>
          </p:cNvCxnSpPr>
          <p:nvPr/>
        </p:nvCxnSpPr>
        <p:spPr>
          <a:xfrm rot="5400000">
            <a:off x="2137945" y="3276572"/>
            <a:ext cx="824726" cy="795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E6493FA0-6B3A-F945-A17C-127EA33CA240}"/>
              </a:ext>
            </a:extLst>
          </p:cNvPr>
          <p:cNvSpPr/>
          <p:nvPr/>
        </p:nvSpPr>
        <p:spPr>
          <a:xfrm>
            <a:off x="1180687" y="4097927"/>
            <a:ext cx="1943559" cy="4038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andara" panose="020E0502030303020204" pitchFamily="34" charset="0"/>
                <a:ea typeface="Roboto" panose="02000000000000000000" pitchFamily="2" charset="0"/>
                <a:cs typeface="Arial" panose="020B0604020202020204" pitchFamily="34" charset="0"/>
              </a:rPr>
              <a:t>Microservices</a:t>
            </a:r>
          </a:p>
        </p:txBody>
      </p:sp>
      <p:sp>
        <p:nvSpPr>
          <p:cNvPr id="9" name="Oval 8">
            <a:extLst>
              <a:ext uri="{FF2B5EF4-FFF2-40B4-BE49-F238E27FC236}">
                <a16:creationId xmlns:a16="http://schemas.microsoft.com/office/drawing/2014/main" id="{CAA5DEAD-600F-C342-A5AF-AD86D9B4726F}"/>
              </a:ext>
            </a:extLst>
          </p:cNvPr>
          <p:cNvSpPr/>
          <p:nvPr/>
        </p:nvSpPr>
        <p:spPr>
          <a:xfrm>
            <a:off x="1987967" y="3502907"/>
            <a:ext cx="353562" cy="3535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ea typeface="Roboto" panose="02000000000000000000" pitchFamily="2" charset="0"/>
              </a:rPr>
              <a:t>2</a:t>
            </a:r>
          </a:p>
        </p:txBody>
      </p:sp>
      <p:sp>
        <p:nvSpPr>
          <p:cNvPr id="10" name="Rectangle">
            <a:extLst>
              <a:ext uri="{FF2B5EF4-FFF2-40B4-BE49-F238E27FC236}">
                <a16:creationId xmlns:a16="http://schemas.microsoft.com/office/drawing/2014/main" id="{0AD18796-0EC8-2F45-937C-11B22AE71673}"/>
              </a:ext>
            </a:extLst>
          </p:cNvPr>
          <p:cNvSpPr/>
          <p:nvPr/>
        </p:nvSpPr>
        <p:spPr>
          <a:xfrm>
            <a:off x="2304935" y="2151723"/>
            <a:ext cx="1252360" cy="292152"/>
          </a:xfrm>
          <a:prstGeom prst="rect">
            <a:avLst/>
          </a:prstGeom>
          <a:solidFill>
            <a:schemeClr val="bg1"/>
          </a:solidFill>
          <a:ln w="9525">
            <a:solidFill>
              <a:schemeClr val="accent1">
                <a:lumMod val="40000"/>
                <a:lumOff val="60000"/>
              </a:schemeClr>
            </a:solidFill>
            <a:miter/>
          </a:ln>
        </p:spPr>
        <p:txBody>
          <a:bodyPr lIns="45719" rIns="45719" anchor="ctr"/>
          <a:lstStyle/>
          <a:p>
            <a:pPr algn="ctr">
              <a:defRPr sz="1000"/>
            </a:pPr>
            <a:endParaRPr dirty="0">
              <a:solidFill>
                <a:schemeClr val="tx1">
                  <a:lumMod val="75000"/>
                </a:schemeClr>
              </a:solidFill>
              <a:latin typeface="Candara" panose="020E0502030303020204" pitchFamily="34" charset="0"/>
              <a:ea typeface="Roboto" panose="02000000000000000000" pitchFamily="2" charset="0"/>
              <a:cs typeface="Arial" panose="020B0604020202020204" pitchFamily="34" charset="0"/>
            </a:endParaRPr>
          </a:p>
        </p:txBody>
      </p:sp>
      <p:sp>
        <p:nvSpPr>
          <p:cNvPr id="11" name="AutoShape 2" descr="The overall architecture of an Istio-based application.">
            <a:extLst>
              <a:ext uri="{FF2B5EF4-FFF2-40B4-BE49-F238E27FC236}">
                <a16:creationId xmlns:a16="http://schemas.microsoft.com/office/drawing/2014/main" id="{74B22569-9D6F-3A42-919E-96D20C8D06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a typeface="Roboto" panose="02000000000000000000" pitchFamily="2" charset="0"/>
              <a:cs typeface="Arial" panose="020B0604020202020204" pitchFamily="34" charset="0"/>
            </a:endParaRPr>
          </a:p>
        </p:txBody>
      </p:sp>
      <p:grpSp>
        <p:nvGrpSpPr>
          <p:cNvPr id="12" name="Group 11">
            <a:extLst>
              <a:ext uri="{FF2B5EF4-FFF2-40B4-BE49-F238E27FC236}">
                <a16:creationId xmlns:a16="http://schemas.microsoft.com/office/drawing/2014/main" id="{A33F4CC8-EB80-CA40-B9CF-D214E8C1DBD6}"/>
              </a:ext>
            </a:extLst>
          </p:cNvPr>
          <p:cNvGrpSpPr/>
          <p:nvPr/>
        </p:nvGrpSpPr>
        <p:grpSpPr>
          <a:xfrm>
            <a:off x="5277220" y="1010636"/>
            <a:ext cx="6520696" cy="5370289"/>
            <a:chOff x="5277220" y="1010636"/>
            <a:chExt cx="6520696" cy="5370289"/>
          </a:xfrm>
        </p:grpSpPr>
        <p:sp>
          <p:nvSpPr>
            <p:cNvPr id="13" name="Text Placeholder 52">
              <a:extLst>
                <a:ext uri="{FF2B5EF4-FFF2-40B4-BE49-F238E27FC236}">
                  <a16:creationId xmlns:a16="http://schemas.microsoft.com/office/drawing/2014/main" id="{64EEE206-441A-F148-8158-9A8439E9FD42}"/>
                </a:ext>
              </a:extLst>
            </p:cNvPr>
            <p:cNvSpPr txBox="1">
              <a:spLocks/>
            </p:cNvSpPr>
            <p:nvPr/>
          </p:nvSpPr>
          <p:spPr>
            <a:xfrm>
              <a:off x="7819492" y="1010636"/>
              <a:ext cx="1355035" cy="307777"/>
            </a:xfrm>
            <a:prstGeom prst="rect">
              <a:avLst/>
            </a:prstGeom>
          </p:spPr>
          <p:txBody>
            <a:bodyPr/>
            <a:lstStyle>
              <a:defPPr>
                <a:defRPr lang="en-US"/>
              </a:defPPr>
              <a:lvl1pPr algn="ctr">
                <a:lnSpc>
                  <a:spcPct val="90000"/>
                </a:lnSpc>
                <a:spcBef>
                  <a:spcPts val="1000"/>
                </a:spcBef>
                <a:buClr>
                  <a:schemeClr val="accent2"/>
                </a:buClr>
                <a:defRPr sz="1400" b="1">
                  <a:solidFill>
                    <a:schemeClr val="accent4">
                      <a:lumMod val="75000"/>
                      <a:lumOff val="25000"/>
                    </a:schemeClr>
                  </a:solidFill>
                </a:defRPr>
              </a:lvl1pPr>
              <a:lvl2pPr marL="685800" indent="-228600">
                <a:lnSpc>
                  <a:spcPct val="90000"/>
                </a:lnSpc>
                <a:spcBef>
                  <a:spcPts val="500"/>
                </a:spcBef>
                <a:buClr>
                  <a:schemeClr val="accent2"/>
                </a:buClr>
                <a:buFont typeface="Arial"/>
                <a:buChar char="•"/>
                <a:defRPr sz="2400">
                  <a:solidFill>
                    <a:schemeClr val="accent1"/>
                  </a:solidFill>
                </a:defRPr>
              </a:lvl2pPr>
              <a:lvl3pPr marL="1143000" indent="-228600">
                <a:lnSpc>
                  <a:spcPct val="90000"/>
                </a:lnSpc>
                <a:spcBef>
                  <a:spcPts val="500"/>
                </a:spcBef>
                <a:buClr>
                  <a:schemeClr val="accent2"/>
                </a:buClr>
                <a:buFont typeface="Arial"/>
                <a:buChar char="•"/>
                <a:defRPr sz="2000">
                  <a:solidFill>
                    <a:schemeClr val="accent1"/>
                  </a:solidFill>
                </a:defRPr>
              </a:lvl3pPr>
              <a:lvl4pPr marL="1600200" indent="-228600">
                <a:lnSpc>
                  <a:spcPct val="90000"/>
                </a:lnSpc>
                <a:spcBef>
                  <a:spcPts val="500"/>
                </a:spcBef>
                <a:buClr>
                  <a:schemeClr val="accent2"/>
                </a:buClr>
                <a:buFont typeface="Arial"/>
                <a:buChar char="•"/>
                <a:defRPr>
                  <a:solidFill>
                    <a:schemeClr val="accent1"/>
                  </a:solidFill>
                </a:defRPr>
              </a:lvl4pPr>
              <a:lvl5pPr marL="2057400" indent="-228600">
                <a:lnSpc>
                  <a:spcPct val="90000"/>
                </a:lnSpc>
                <a:spcBef>
                  <a:spcPts val="500"/>
                </a:spcBef>
                <a:buClr>
                  <a:schemeClr val="accent2"/>
                </a:buClr>
                <a:buFont typeface="Arial"/>
                <a:buChar char="•"/>
                <a:defRPr>
                  <a:solidFill>
                    <a:schemeClr val="accent1"/>
                  </a:solidFill>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IN" sz="1600" dirty="0">
                  <a:solidFill>
                    <a:schemeClr val="accent5"/>
                  </a:solidFill>
                  <a:latin typeface="Candara" panose="020E0502030303020204" pitchFamily="34" charset="0"/>
                  <a:ea typeface="Roboto" panose="02000000000000000000" pitchFamily="2" charset="0"/>
                  <a:cs typeface="Arial" panose="020B0604020202020204" pitchFamily="34" charset="0"/>
                </a:rPr>
                <a:t>Sidecar</a:t>
              </a:r>
              <a:endParaRPr lang="en-US" sz="1600" dirty="0">
                <a:solidFill>
                  <a:schemeClr val="accent5"/>
                </a:solidFill>
                <a:latin typeface="Candara" panose="020E0502030303020204" pitchFamily="34" charset="0"/>
                <a:ea typeface="Roboto" panose="02000000000000000000" pitchFamily="2" charset="0"/>
                <a:cs typeface="Arial" panose="020B0604020202020204" pitchFamily="34" charset="0"/>
              </a:endParaRPr>
            </a:p>
          </p:txBody>
        </p:sp>
        <p:grpSp>
          <p:nvGrpSpPr>
            <p:cNvPr id="14" name="Group 13">
              <a:extLst>
                <a:ext uri="{FF2B5EF4-FFF2-40B4-BE49-F238E27FC236}">
                  <a16:creationId xmlns:a16="http://schemas.microsoft.com/office/drawing/2014/main" id="{E3639EBF-CC2F-434A-9CBB-226D366599D0}"/>
                </a:ext>
              </a:extLst>
            </p:cNvPr>
            <p:cNvGrpSpPr/>
            <p:nvPr/>
          </p:nvGrpSpPr>
          <p:grpSpPr>
            <a:xfrm>
              <a:off x="5277220" y="1389506"/>
              <a:ext cx="6520696" cy="4991419"/>
              <a:chOff x="5277220" y="1389506"/>
              <a:chExt cx="6520696" cy="4991419"/>
            </a:xfrm>
          </p:grpSpPr>
          <p:pic>
            <p:nvPicPr>
              <p:cNvPr id="15" name="Picture 6" descr="What Is a Service Mesh? - NGINX">
                <a:extLst>
                  <a:ext uri="{FF2B5EF4-FFF2-40B4-BE49-F238E27FC236}">
                    <a16:creationId xmlns:a16="http://schemas.microsoft.com/office/drawing/2014/main" id="{D60FA574-6BFA-7D49-ACEC-67D6DD42E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220" y="2625560"/>
                <a:ext cx="6439581" cy="375536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30">
                <a:extLst>
                  <a:ext uri="{FF2B5EF4-FFF2-40B4-BE49-F238E27FC236}">
                    <a16:creationId xmlns:a16="http://schemas.microsoft.com/office/drawing/2014/main" id="{6AE9A264-CEC8-6C45-BE48-5F6941D002AC}"/>
                  </a:ext>
                </a:extLst>
              </p:cNvPr>
              <p:cNvGrpSpPr/>
              <p:nvPr/>
            </p:nvGrpSpPr>
            <p:grpSpPr>
              <a:xfrm>
                <a:off x="8056743" y="1389506"/>
                <a:ext cx="3741173" cy="1747271"/>
                <a:chOff x="-475010" y="1148187"/>
                <a:chExt cx="5270757" cy="1361111"/>
              </a:xfrm>
            </p:grpSpPr>
            <p:sp>
              <p:nvSpPr>
                <p:cNvPr id="18" name="TextBox 17">
                  <a:extLst>
                    <a:ext uri="{FF2B5EF4-FFF2-40B4-BE49-F238E27FC236}">
                      <a16:creationId xmlns:a16="http://schemas.microsoft.com/office/drawing/2014/main" id="{7CDB5753-259C-2B49-80E3-265C74DDDCCB}"/>
                    </a:ext>
                  </a:extLst>
                </p:cNvPr>
                <p:cNvSpPr txBox="1"/>
                <p:nvPr/>
              </p:nvSpPr>
              <p:spPr>
                <a:xfrm>
                  <a:off x="-475010" y="1148187"/>
                  <a:ext cx="4928532" cy="239756"/>
                </a:xfrm>
                <a:prstGeom prst="rect">
                  <a:avLst/>
                </a:prstGeom>
                <a:noFill/>
              </p:spPr>
              <p:txBody>
                <a:bodyPr wrap="square" rtlCol="0" anchor="ctr">
                  <a:spAutoFit/>
                </a:bodyPr>
                <a:lstStyle/>
                <a:p>
                  <a:r>
                    <a:rPr lang="en-US" altLang="ko-KR" sz="1400" b="1" dirty="0">
                      <a:solidFill>
                        <a:schemeClr val="accent5"/>
                      </a:solidFill>
                      <a:latin typeface="Candara" panose="020E0502030303020204" pitchFamily="34" charset="0"/>
                      <a:ea typeface="Roboto" panose="02000000000000000000" pitchFamily="2" charset="0"/>
                      <a:cs typeface="Arial" panose="020B0604020202020204" pitchFamily="34" charset="0"/>
                    </a:rPr>
                    <a:t>Infra layer within your architecture</a:t>
                  </a:r>
                  <a:endParaRPr lang="ko-KR" altLang="en-US" sz="1400" b="1" dirty="0">
                    <a:solidFill>
                      <a:schemeClr val="accent5"/>
                    </a:solidFill>
                    <a:latin typeface="Candara" panose="020E0502030303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3901239-9421-4E4E-BCA9-A4A5646E0772}"/>
                    </a:ext>
                  </a:extLst>
                </p:cNvPr>
                <p:cNvSpPr txBox="1"/>
                <p:nvPr/>
              </p:nvSpPr>
              <p:spPr>
                <a:xfrm>
                  <a:off x="-460978" y="1358471"/>
                  <a:ext cx="5256725" cy="1150827"/>
                </a:xfrm>
                <a:prstGeom prst="rect">
                  <a:avLst/>
                </a:prstGeom>
                <a:noFill/>
              </p:spPr>
              <p:txBody>
                <a:bodyPr wrap="square" rtlCol="0">
                  <a:spAutoFit/>
                </a:bodyPr>
                <a:lstStyle/>
                <a:p>
                  <a:pPr marL="228600" indent="-228600">
                    <a:lnSpc>
                      <a:spcPct val="150000"/>
                    </a:lnSpc>
                    <a:buClr>
                      <a:schemeClr val="accent2"/>
                    </a:buClr>
                    <a:buFont typeface="+mj-lt"/>
                    <a:buAutoNum type="arabicPeriod"/>
                  </a:pPr>
                  <a:r>
                    <a:rPr lang="en-US" sz="1200" noProof="1">
                      <a:solidFill>
                        <a:schemeClr val="accent1"/>
                      </a:solidFill>
                      <a:latin typeface="Candara" panose="020E0502030303020204" pitchFamily="34" charset="0"/>
                      <a:ea typeface="Roboto" panose="02000000000000000000" pitchFamily="2" charset="0"/>
                      <a:cs typeface="Arial" panose="020B0604020202020204" pitchFamily="34" charset="0"/>
                    </a:rPr>
                    <a:t>Observability and tracing</a:t>
                  </a:r>
                </a:p>
                <a:p>
                  <a:pPr marL="228600" indent="-228600">
                    <a:lnSpc>
                      <a:spcPct val="150000"/>
                    </a:lnSpc>
                    <a:buClr>
                      <a:schemeClr val="accent2"/>
                    </a:buClr>
                    <a:buFont typeface="+mj-lt"/>
                    <a:buAutoNum type="arabicPeriod"/>
                  </a:pPr>
                  <a:r>
                    <a:rPr lang="en-US" altLang="ko-KR" sz="1200" noProof="1">
                      <a:solidFill>
                        <a:schemeClr val="accent1"/>
                      </a:solidFill>
                      <a:latin typeface="Candara" panose="020E0502030303020204" pitchFamily="34" charset="0"/>
                      <a:ea typeface="Roboto" panose="02000000000000000000" pitchFamily="2" charset="0"/>
                      <a:cs typeface="Arial" panose="020B0604020202020204" pitchFamily="34" charset="0"/>
                    </a:rPr>
                    <a:t>Encryltion and mutual TLS between services</a:t>
                  </a:r>
                </a:p>
                <a:p>
                  <a:pPr marL="228600" indent="-228600">
                    <a:lnSpc>
                      <a:spcPct val="150000"/>
                    </a:lnSpc>
                    <a:buClr>
                      <a:schemeClr val="accent2"/>
                    </a:buClr>
                    <a:buFont typeface="+mj-lt"/>
                    <a:buAutoNum type="arabicPeriod"/>
                  </a:pPr>
                  <a:r>
                    <a:rPr lang="en-US" altLang="ko-KR" sz="1200" noProof="1">
                      <a:solidFill>
                        <a:schemeClr val="accent1"/>
                      </a:solidFill>
                      <a:latin typeface="Candara" panose="020E0502030303020204" pitchFamily="34" charset="0"/>
                      <a:ea typeface="Roboto" panose="02000000000000000000" pitchFamily="2" charset="0"/>
                      <a:cs typeface="Arial" panose="020B0604020202020204" pitchFamily="34" charset="0"/>
                    </a:rPr>
                    <a:t>Service discovery &amp; load balancing</a:t>
                  </a:r>
                </a:p>
                <a:p>
                  <a:pPr marL="228600" indent="-228600">
                    <a:lnSpc>
                      <a:spcPct val="150000"/>
                    </a:lnSpc>
                    <a:buClr>
                      <a:schemeClr val="accent2"/>
                    </a:buClr>
                    <a:buFont typeface="+mj-lt"/>
                    <a:buAutoNum type="arabicPeriod"/>
                  </a:pPr>
                  <a:r>
                    <a:rPr lang="en-US" altLang="ko-KR" sz="1200" dirty="0">
                      <a:solidFill>
                        <a:schemeClr val="accent1"/>
                      </a:solidFill>
                      <a:latin typeface="Candara" panose="020E0502030303020204" pitchFamily="34" charset="0"/>
                      <a:ea typeface="Roboto" panose="02000000000000000000" pitchFamily="2" charset="0"/>
                      <a:cs typeface="Arial" panose="020B0604020202020204" pitchFamily="34" charset="0"/>
                    </a:rPr>
                    <a:t>Controlling traffic flow by applying routing rules</a:t>
                  </a:r>
                </a:p>
                <a:p>
                  <a:pPr marL="228600" indent="-228600">
                    <a:lnSpc>
                      <a:spcPct val="150000"/>
                    </a:lnSpc>
                    <a:buClr>
                      <a:schemeClr val="accent2"/>
                    </a:buClr>
                    <a:buFont typeface="+mj-lt"/>
                    <a:buAutoNum type="arabicPeriod"/>
                  </a:pPr>
                  <a:r>
                    <a:rPr lang="en-US" altLang="ko-KR" sz="1200" dirty="0">
                      <a:solidFill>
                        <a:schemeClr val="accent1"/>
                      </a:solidFill>
                      <a:latin typeface="Candara" panose="020E0502030303020204" pitchFamily="34" charset="0"/>
                      <a:ea typeface="Roboto" panose="02000000000000000000" pitchFamily="2" charset="0"/>
                      <a:cs typeface="Arial" panose="020B0604020202020204" pitchFamily="34" charset="0"/>
                    </a:rPr>
                    <a:t>Support for canary and blue/green deployment</a:t>
                  </a:r>
                </a:p>
              </p:txBody>
            </p:sp>
          </p:grpSp>
          <p:sp>
            <p:nvSpPr>
              <p:cNvPr id="17" name="Rectangle 16">
                <a:extLst>
                  <a:ext uri="{FF2B5EF4-FFF2-40B4-BE49-F238E27FC236}">
                    <a16:creationId xmlns:a16="http://schemas.microsoft.com/office/drawing/2014/main" id="{95B2DFA2-9B27-A343-A20B-7F158E750AC0}"/>
                  </a:ext>
                </a:extLst>
              </p:cNvPr>
              <p:cNvSpPr/>
              <p:nvPr/>
            </p:nvSpPr>
            <p:spPr>
              <a:xfrm>
                <a:off x="5531915" y="1506269"/>
                <a:ext cx="2055071" cy="738664"/>
              </a:xfrm>
              <a:prstGeom prst="rect">
                <a:avLst/>
              </a:prstGeom>
              <a:ln>
                <a:solidFill>
                  <a:schemeClr val="accent1">
                    <a:lumMod val="40000"/>
                    <a:lumOff val="60000"/>
                  </a:schemeClr>
                </a:solidFill>
              </a:ln>
            </p:spPr>
            <p:txBody>
              <a:bodyPr wrap="square">
                <a:spAutoFit/>
              </a:bodyPr>
              <a:lstStyle/>
              <a:p>
                <a:pPr marL="342900" indent="-342900" algn="just" fontAlgn="base">
                  <a:lnSpc>
                    <a:spcPct val="150000"/>
                  </a:lnSpc>
                  <a:buClr>
                    <a:schemeClr val="accent2"/>
                  </a:buClr>
                  <a:buAutoNum type="arabicPeriod"/>
                </a:pPr>
                <a:r>
                  <a:rPr lang="en-US" sz="1400" dirty="0">
                    <a:solidFill>
                      <a:srgbClr val="2F353A"/>
                    </a:solidFill>
                    <a:latin typeface="Candara" panose="020E0502030303020204" pitchFamily="34" charset="0"/>
                    <a:ea typeface="Roboto" panose="02000000000000000000" pitchFamily="2" charset="0"/>
                    <a:cs typeface="Arial" panose="020B0604020202020204" pitchFamily="34" charset="0"/>
                    <a:hlinkClick r:id="rId3"/>
                  </a:rPr>
                  <a:t>https://istio.io/</a:t>
                </a:r>
                <a:endParaRPr lang="en-US" sz="1400" dirty="0">
                  <a:solidFill>
                    <a:srgbClr val="2F353A"/>
                  </a:solidFill>
                  <a:latin typeface="Candara" panose="020E0502030303020204" pitchFamily="34" charset="0"/>
                  <a:ea typeface="Roboto" panose="02000000000000000000" pitchFamily="2" charset="0"/>
                  <a:cs typeface="Arial" panose="020B0604020202020204" pitchFamily="34" charset="0"/>
                </a:endParaRPr>
              </a:p>
              <a:p>
                <a:pPr marL="342900" indent="-342900" algn="just" fontAlgn="base">
                  <a:lnSpc>
                    <a:spcPct val="150000"/>
                  </a:lnSpc>
                  <a:buClr>
                    <a:schemeClr val="accent2"/>
                  </a:buClr>
                  <a:buAutoNum type="arabicPeriod"/>
                </a:pPr>
                <a:r>
                  <a:rPr lang="en-US" sz="1400" dirty="0">
                    <a:solidFill>
                      <a:srgbClr val="2F353A"/>
                    </a:solidFill>
                    <a:latin typeface="Candara" panose="020E0502030303020204" pitchFamily="34" charset="0"/>
                    <a:ea typeface="Roboto" panose="02000000000000000000" pitchFamily="2" charset="0"/>
                    <a:cs typeface="Arial" panose="020B0604020202020204" pitchFamily="34" charset="0"/>
                    <a:hlinkClick r:id="rId4"/>
                  </a:rPr>
                  <a:t>https://linkerd.io/</a:t>
                </a:r>
                <a:endParaRPr lang="en-US" sz="1400" dirty="0">
                  <a:solidFill>
                    <a:srgbClr val="2F353A"/>
                  </a:solidFill>
                  <a:latin typeface="Candara" panose="020E0502030303020204" pitchFamily="34" charset="0"/>
                  <a:ea typeface="Roboto" panose="02000000000000000000" pitchFamily="2" charset="0"/>
                  <a:cs typeface="Arial" panose="020B0604020202020204" pitchFamily="34" charset="0"/>
                </a:endParaRPr>
              </a:p>
            </p:txBody>
          </p:sp>
        </p:grpSp>
      </p:grpSp>
      <p:cxnSp>
        <p:nvCxnSpPr>
          <p:cNvPr id="20" name="Elbow Connector 19">
            <a:extLst>
              <a:ext uri="{FF2B5EF4-FFF2-40B4-BE49-F238E27FC236}">
                <a16:creationId xmlns:a16="http://schemas.microsoft.com/office/drawing/2014/main" id="{84346B3E-5D5C-CD42-ADB3-A7AFC08C2F87}"/>
              </a:ext>
            </a:extLst>
          </p:cNvPr>
          <p:cNvCxnSpPr>
            <a:cxnSpLocks/>
          </p:cNvCxnSpPr>
          <p:nvPr/>
        </p:nvCxnSpPr>
        <p:spPr>
          <a:xfrm rot="5400000">
            <a:off x="1226809" y="2658052"/>
            <a:ext cx="1607511" cy="1252366"/>
          </a:xfrm>
          <a:prstGeom prst="bentConnector3">
            <a:avLst>
              <a:gd name="adj1" fmla="val 30215"/>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3D6A6C6-2910-A44C-986E-1533B72D35F9}"/>
              </a:ext>
            </a:extLst>
          </p:cNvPr>
          <p:cNvSpPr/>
          <p:nvPr/>
        </p:nvSpPr>
        <p:spPr>
          <a:xfrm>
            <a:off x="1231828" y="3485323"/>
            <a:ext cx="353562" cy="3535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ea typeface="Roboto" panose="02000000000000000000" pitchFamily="2" charset="0"/>
              </a:rPr>
              <a:t>3</a:t>
            </a:r>
          </a:p>
        </p:txBody>
      </p:sp>
      <p:sp>
        <p:nvSpPr>
          <p:cNvPr id="22" name="TextBox 21">
            <a:extLst>
              <a:ext uri="{FF2B5EF4-FFF2-40B4-BE49-F238E27FC236}">
                <a16:creationId xmlns:a16="http://schemas.microsoft.com/office/drawing/2014/main" id="{3F56513B-DBEF-6142-8402-7C6EBF10D6CF}"/>
              </a:ext>
            </a:extLst>
          </p:cNvPr>
          <p:cNvSpPr txBox="1"/>
          <p:nvPr/>
        </p:nvSpPr>
        <p:spPr>
          <a:xfrm>
            <a:off x="2304936" y="2156065"/>
            <a:ext cx="1252359" cy="276999"/>
          </a:xfrm>
          <a:prstGeom prst="rect">
            <a:avLst/>
          </a:prstGeom>
          <a:noFill/>
        </p:spPr>
        <p:txBody>
          <a:bodyPr wrap="square" rtlCol="0">
            <a:spAutoFit/>
          </a:bodyPr>
          <a:lstStyle/>
          <a:p>
            <a:pPr algn="ctr"/>
            <a:r>
              <a:rPr lang="en-US" sz="1200" dirty="0">
                <a:solidFill>
                  <a:schemeClr val="accent1"/>
                </a:solidFill>
                <a:latin typeface="Candara" panose="020E0502030303020204" pitchFamily="34" charset="0"/>
                <a:ea typeface="Roboto" panose="02000000000000000000" pitchFamily="2" charset="0"/>
                <a:cs typeface="Arial" panose="020B0604020202020204" pitchFamily="34" charset="0"/>
              </a:rPr>
              <a:t>Switch / LB</a:t>
            </a:r>
          </a:p>
        </p:txBody>
      </p:sp>
      <p:cxnSp>
        <p:nvCxnSpPr>
          <p:cNvPr id="23" name="Elbow Connector 22">
            <a:extLst>
              <a:ext uri="{FF2B5EF4-FFF2-40B4-BE49-F238E27FC236}">
                <a16:creationId xmlns:a16="http://schemas.microsoft.com/office/drawing/2014/main" id="{411F069A-52DB-7D43-B518-1D1CF2E4455F}"/>
              </a:ext>
            </a:extLst>
          </p:cNvPr>
          <p:cNvCxnSpPr>
            <a:cxnSpLocks/>
          </p:cNvCxnSpPr>
          <p:nvPr/>
        </p:nvCxnSpPr>
        <p:spPr>
          <a:xfrm rot="16200000" flipH="1">
            <a:off x="2495158" y="3830954"/>
            <a:ext cx="1532165" cy="6261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7B2F4026-02E2-6B42-9C75-34C886B45462}"/>
              </a:ext>
            </a:extLst>
          </p:cNvPr>
          <p:cNvSpPr/>
          <p:nvPr/>
        </p:nvSpPr>
        <p:spPr>
          <a:xfrm>
            <a:off x="2602549" y="4921278"/>
            <a:ext cx="1943559" cy="90294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andara" panose="020E0502030303020204" pitchFamily="34" charset="0"/>
                <a:ea typeface="Roboto" panose="02000000000000000000" pitchFamily="2" charset="0"/>
                <a:cs typeface="Arial" panose="020B0604020202020204" pitchFamily="34" charset="0"/>
              </a:rPr>
              <a:t>Legacy</a:t>
            </a:r>
          </a:p>
        </p:txBody>
      </p:sp>
      <p:sp>
        <p:nvSpPr>
          <p:cNvPr id="25" name="Rectangle">
            <a:extLst>
              <a:ext uri="{FF2B5EF4-FFF2-40B4-BE49-F238E27FC236}">
                <a16:creationId xmlns:a16="http://schemas.microsoft.com/office/drawing/2014/main" id="{4DE5BFAB-C7D0-9F41-A466-F431EFFFD05F}"/>
              </a:ext>
            </a:extLst>
          </p:cNvPr>
          <p:cNvSpPr/>
          <p:nvPr/>
        </p:nvSpPr>
        <p:spPr>
          <a:xfrm>
            <a:off x="1935096" y="3022745"/>
            <a:ext cx="1659874" cy="355214"/>
          </a:xfrm>
          <a:prstGeom prst="rect">
            <a:avLst/>
          </a:prstGeom>
          <a:solidFill>
            <a:schemeClr val="accent5"/>
          </a:solidFill>
          <a:ln w="9525">
            <a:noFill/>
            <a:miter/>
          </a:ln>
        </p:spPr>
        <p:txBody>
          <a:bodyPr lIns="45719" rIns="45719" anchor="ctr"/>
          <a:lstStyle/>
          <a:p>
            <a:pPr algn="ctr">
              <a:defRPr sz="1000"/>
            </a:pP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cxnSp>
        <p:nvCxnSpPr>
          <p:cNvPr id="26" name="Straight Arrow Connector 25">
            <a:extLst>
              <a:ext uri="{FF2B5EF4-FFF2-40B4-BE49-F238E27FC236}">
                <a16:creationId xmlns:a16="http://schemas.microsoft.com/office/drawing/2014/main" id="{B859182D-2CD9-5A44-A816-59142FAA9AE0}"/>
              </a:ext>
            </a:extLst>
          </p:cNvPr>
          <p:cNvCxnSpPr>
            <a:cxnSpLocks/>
          </p:cNvCxnSpPr>
          <p:nvPr/>
        </p:nvCxnSpPr>
        <p:spPr>
          <a:xfrm>
            <a:off x="2764870" y="2480479"/>
            <a:ext cx="1" cy="53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596911F-4E15-6046-9739-DEC1F16224CC}"/>
              </a:ext>
            </a:extLst>
          </p:cNvPr>
          <p:cNvSpPr txBox="1"/>
          <p:nvPr/>
        </p:nvSpPr>
        <p:spPr>
          <a:xfrm>
            <a:off x="2060229" y="3049169"/>
            <a:ext cx="1385920" cy="276999"/>
          </a:xfrm>
          <a:prstGeom prst="rect">
            <a:avLst/>
          </a:prstGeom>
          <a:noFill/>
        </p:spPr>
        <p:txBody>
          <a:bodyPr wrap="square" rtlCol="0">
            <a:spAutoFit/>
          </a:bodyPr>
          <a:lstStyle/>
          <a:p>
            <a:pPr algn="ctr"/>
            <a:r>
              <a:rPr lang="en-US" sz="1200" dirty="0">
                <a:solidFill>
                  <a:schemeClr val="bg1"/>
                </a:solidFill>
                <a:latin typeface="Candara" panose="020E0502030303020204" pitchFamily="34" charset="0"/>
                <a:ea typeface="Roboto" panose="02000000000000000000" pitchFamily="2" charset="0"/>
                <a:cs typeface="Arial" panose="020B0604020202020204" pitchFamily="34" charset="0"/>
              </a:rPr>
              <a:t>Strangler Facade</a:t>
            </a:r>
          </a:p>
        </p:txBody>
      </p:sp>
      <p:sp>
        <p:nvSpPr>
          <p:cNvPr id="28" name="Oval 27">
            <a:extLst>
              <a:ext uri="{FF2B5EF4-FFF2-40B4-BE49-F238E27FC236}">
                <a16:creationId xmlns:a16="http://schemas.microsoft.com/office/drawing/2014/main" id="{FEE86281-112E-784D-B1D7-FE88C5D8A3CE}"/>
              </a:ext>
            </a:extLst>
          </p:cNvPr>
          <p:cNvSpPr/>
          <p:nvPr/>
        </p:nvSpPr>
        <p:spPr>
          <a:xfrm>
            <a:off x="3403528" y="3977693"/>
            <a:ext cx="353562" cy="3535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ea typeface="Roboto" panose="02000000000000000000" pitchFamily="2" charset="0"/>
              </a:rPr>
              <a:t>1</a:t>
            </a:r>
          </a:p>
        </p:txBody>
      </p:sp>
      <p:sp>
        <p:nvSpPr>
          <p:cNvPr id="29" name="TextBox 28">
            <a:extLst>
              <a:ext uri="{FF2B5EF4-FFF2-40B4-BE49-F238E27FC236}">
                <a16:creationId xmlns:a16="http://schemas.microsoft.com/office/drawing/2014/main" id="{4818FFBF-BAF7-D048-B8FB-0978509F7D9C}"/>
              </a:ext>
            </a:extLst>
          </p:cNvPr>
          <p:cNvSpPr txBox="1"/>
          <p:nvPr/>
        </p:nvSpPr>
        <p:spPr>
          <a:xfrm>
            <a:off x="1586645" y="1625103"/>
            <a:ext cx="2688941" cy="276999"/>
          </a:xfrm>
          <a:prstGeom prst="rect">
            <a:avLst/>
          </a:prstGeom>
          <a:noFill/>
        </p:spPr>
        <p:txBody>
          <a:bodyPr wrap="none" rtlCol="0">
            <a:spAutoFit/>
          </a:bodyPr>
          <a:lstStyle/>
          <a:p>
            <a:pPr algn="ctr"/>
            <a:r>
              <a:rPr lang="en-US" sz="1200" b="1" dirty="0">
                <a:solidFill>
                  <a:schemeClr val="accent1"/>
                </a:solidFill>
                <a:latin typeface="Candara" panose="020E0502030303020204" pitchFamily="34" charset="0"/>
                <a:ea typeface="Roboto" panose="02000000000000000000" pitchFamily="2" charset="0"/>
                <a:cs typeface="Arial" panose="020B0604020202020204" pitchFamily="34" charset="0"/>
              </a:rPr>
              <a:t>Transform          Coexist           Eliminate</a:t>
            </a:r>
          </a:p>
        </p:txBody>
      </p:sp>
      <p:cxnSp>
        <p:nvCxnSpPr>
          <p:cNvPr id="30" name="Straight Arrow Connector 29">
            <a:extLst>
              <a:ext uri="{FF2B5EF4-FFF2-40B4-BE49-F238E27FC236}">
                <a16:creationId xmlns:a16="http://schemas.microsoft.com/office/drawing/2014/main" id="{8DCD8B7C-F59A-3F4F-996D-E0DC9EE1C7E2}"/>
              </a:ext>
            </a:extLst>
          </p:cNvPr>
          <p:cNvCxnSpPr>
            <a:cxnSpLocks/>
          </p:cNvCxnSpPr>
          <p:nvPr/>
        </p:nvCxnSpPr>
        <p:spPr>
          <a:xfrm>
            <a:off x="3224109" y="1782975"/>
            <a:ext cx="302040" cy="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020B06B-D810-874B-909A-CC4F8DA50BA2}"/>
              </a:ext>
            </a:extLst>
          </p:cNvPr>
          <p:cNvCxnSpPr>
            <a:cxnSpLocks/>
          </p:cNvCxnSpPr>
          <p:nvPr/>
        </p:nvCxnSpPr>
        <p:spPr>
          <a:xfrm>
            <a:off x="2375543" y="1782975"/>
            <a:ext cx="302040" cy="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30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26"/>
                                        </p:tgtEl>
                                        <p:attrNameLst>
                                          <p:attrName>ppt_x</p:attrName>
                                        </p:attrNameLst>
                                      </p:cBhvr>
                                      <p:tavLst>
                                        <p:tav tm="0">
                                          <p:val>
                                            <p:strVal val="ppt_x"/>
                                          </p:val>
                                        </p:tav>
                                        <p:tav tm="100000">
                                          <p:val>
                                            <p:strVal val="ppt_x"/>
                                          </p:val>
                                        </p:tav>
                                      </p:tavLst>
                                    </p:anim>
                                    <p:anim calcmode="lin" valueType="num">
                                      <p:cBhvr additive="base">
                                        <p:cTn id="61" dur="500"/>
                                        <p:tgtEl>
                                          <p:spTgt spid="26"/>
                                        </p:tgtEl>
                                        <p:attrNameLst>
                                          <p:attrName>ppt_y</p:attrName>
                                        </p:attrNameLst>
                                      </p:cBhvr>
                                      <p:tavLst>
                                        <p:tav tm="0">
                                          <p:val>
                                            <p:strVal val="ppt_y"/>
                                          </p:val>
                                        </p:tav>
                                        <p:tav tm="100000">
                                          <p:val>
                                            <p:strVal val="1+ppt_h/2"/>
                                          </p:val>
                                        </p:tav>
                                      </p:tavLst>
                                    </p:anim>
                                    <p:set>
                                      <p:cBhvr>
                                        <p:cTn id="62" dur="1" fill="hold">
                                          <p:stCondLst>
                                            <p:cond delay="499"/>
                                          </p:stCondLst>
                                        </p:cTn>
                                        <p:tgtEl>
                                          <p:spTgt spid="26"/>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27"/>
                                        </p:tgtEl>
                                        <p:attrNameLst>
                                          <p:attrName>ppt_x</p:attrName>
                                        </p:attrNameLst>
                                      </p:cBhvr>
                                      <p:tavLst>
                                        <p:tav tm="0">
                                          <p:val>
                                            <p:strVal val="ppt_x"/>
                                          </p:val>
                                        </p:tav>
                                        <p:tav tm="100000">
                                          <p:val>
                                            <p:strVal val="ppt_x"/>
                                          </p:val>
                                        </p:tav>
                                      </p:tavLst>
                                    </p:anim>
                                    <p:anim calcmode="lin" valueType="num">
                                      <p:cBhvr additive="base">
                                        <p:cTn id="65" dur="500"/>
                                        <p:tgtEl>
                                          <p:spTgt spid="27"/>
                                        </p:tgtEl>
                                        <p:attrNameLst>
                                          <p:attrName>ppt_y</p:attrName>
                                        </p:attrNameLst>
                                      </p:cBhvr>
                                      <p:tavLst>
                                        <p:tav tm="0">
                                          <p:val>
                                            <p:strVal val="ppt_y"/>
                                          </p:val>
                                        </p:tav>
                                        <p:tav tm="100000">
                                          <p:val>
                                            <p:strVal val="1+ppt_h/2"/>
                                          </p:val>
                                        </p:tav>
                                      </p:tavLst>
                                    </p:anim>
                                    <p:set>
                                      <p:cBhvr>
                                        <p:cTn id="66" dur="1" fill="hold">
                                          <p:stCondLst>
                                            <p:cond delay="499"/>
                                          </p:stCondLst>
                                        </p:cTn>
                                        <p:tgtEl>
                                          <p:spTgt spid="27"/>
                                        </p:tgtEl>
                                        <p:attrNameLst>
                                          <p:attrName>style.visibility</p:attrName>
                                        </p:attrNameLst>
                                      </p:cBhvr>
                                      <p:to>
                                        <p:strVal val="hidden"/>
                                      </p:to>
                                    </p:set>
                                  </p:childTnLst>
                                </p:cTn>
                              </p:par>
                              <p:par>
                                <p:cTn id="67" presetID="2" presetClass="exit" presetSubtype="4" fill="hold" grpId="1" nodeType="withEffect">
                                  <p:stCondLst>
                                    <p:cond delay="0"/>
                                  </p:stCondLst>
                                  <p:childTnLst>
                                    <p:anim calcmode="lin" valueType="num">
                                      <p:cBhvr additive="base">
                                        <p:cTn id="68" dur="500"/>
                                        <p:tgtEl>
                                          <p:spTgt spid="25"/>
                                        </p:tgtEl>
                                        <p:attrNameLst>
                                          <p:attrName>ppt_x</p:attrName>
                                        </p:attrNameLst>
                                      </p:cBhvr>
                                      <p:tavLst>
                                        <p:tav tm="0">
                                          <p:val>
                                            <p:strVal val="ppt_x"/>
                                          </p:val>
                                        </p:tav>
                                        <p:tav tm="100000">
                                          <p:val>
                                            <p:strVal val="ppt_x"/>
                                          </p:val>
                                        </p:tav>
                                      </p:tavLst>
                                    </p:anim>
                                    <p:anim calcmode="lin" valueType="num">
                                      <p:cBhvr additive="base">
                                        <p:cTn id="69" dur="500"/>
                                        <p:tgtEl>
                                          <p:spTgt spid="25"/>
                                        </p:tgtEl>
                                        <p:attrNameLst>
                                          <p:attrName>ppt_y</p:attrName>
                                        </p:attrNameLst>
                                      </p:cBhvr>
                                      <p:tavLst>
                                        <p:tav tm="0">
                                          <p:val>
                                            <p:strVal val="ppt_y"/>
                                          </p:val>
                                        </p:tav>
                                        <p:tav tm="100000">
                                          <p:val>
                                            <p:strVal val="1+ppt_h/2"/>
                                          </p:val>
                                        </p:tav>
                                      </p:tavLst>
                                    </p:anim>
                                    <p:set>
                                      <p:cBhvr>
                                        <p:cTn id="70" dur="1" fill="hold">
                                          <p:stCondLst>
                                            <p:cond delay="499"/>
                                          </p:stCondLst>
                                        </p:cTn>
                                        <p:tgtEl>
                                          <p:spTgt spid="25"/>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23"/>
                                        </p:tgtEl>
                                        <p:attrNameLst>
                                          <p:attrName>ppt_x</p:attrName>
                                        </p:attrNameLst>
                                      </p:cBhvr>
                                      <p:tavLst>
                                        <p:tav tm="0">
                                          <p:val>
                                            <p:strVal val="ppt_x"/>
                                          </p:val>
                                        </p:tav>
                                        <p:tav tm="100000">
                                          <p:val>
                                            <p:strVal val="ppt_x"/>
                                          </p:val>
                                        </p:tav>
                                      </p:tavLst>
                                    </p:anim>
                                    <p:anim calcmode="lin" valueType="num">
                                      <p:cBhvr additive="base">
                                        <p:cTn id="73" dur="500"/>
                                        <p:tgtEl>
                                          <p:spTgt spid="23"/>
                                        </p:tgtEl>
                                        <p:attrNameLst>
                                          <p:attrName>ppt_y</p:attrName>
                                        </p:attrNameLst>
                                      </p:cBhvr>
                                      <p:tavLst>
                                        <p:tav tm="0">
                                          <p:val>
                                            <p:strVal val="ppt_y"/>
                                          </p:val>
                                        </p:tav>
                                        <p:tav tm="100000">
                                          <p:val>
                                            <p:strVal val="1+ppt_h/2"/>
                                          </p:val>
                                        </p:tav>
                                      </p:tavLst>
                                    </p:anim>
                                    <p:set>
                                      <p:cBhvr>
                                        <p:cTn id="74" dur="1" fill="hold">
                                          <p:stCondLst>
                                            <p:cond delay="499"/>
                                          </p:stCondLst>
                                        </p:cTn>
                                        <p:tgtEl>
                                          <p:spTgt spid="23"/>
                                        </p:tgtEl>
                                        <p:attrNameLst>
                                          <p:attrName>style.visibility</p:attrName>
                                        </p:attrNameLst>
                                      </p:cBhvr>
                                      <p:to>
                                        <p:strVal val="hidden"/>
                                      </p:to>
                                    </p:set>
                                  </p:childTnLst>
                                </p:cTn>
                              </p:par>
                              <p:par>
                                <p:cTn id="75" presetID="2" presetClass="exit" presetSubtype="4" fill="hold" grpId="1" nodeType="withEffect">
                                  <p:stCondLst>
                                    <p:cond delay="0"/>
                                  </p:stCondLst>
                                  <p:childTnLst>
                                    <p:anim calcmode="lin" valueType="num">
                                      <p:cBhvr additive="base">
                                        <p:cTn id="76" dur="500"/>
                                        <p:tgtEl>
                                          <p:spTgt spid="28"/>
                                        </p:tgtEl>
                                        <p:attrNameLst>
                                          <p:attrName>ppt_x</p:attrName>
                                        </p:attrNameLst>
                                      </p:cBhvr>
                                      <p:tavLst>
                                        <p:tav tm="0">
                                          <p:val>
                                            <p:strVal val="ppt_x"/>
                                          </p:val>
                                        </p:tav>
                                        <p:tav tm="100000">
                                          <p:val>
                                            <p:strVal val="ppt_x"/>
                                          </p:val>
                                        </p:tav>
                                      </p:tavLst>
                                    </p:anim>
                                    <p:anim calcmode="lin" valueType="num">
                                      <p:cBhvr additive="base">
                                        <p:cTn id="77" dur="500"/>
                                        <p:tgtEl>
                                          <p:spTgt spid="28"/>
                                        </p:tgtEl>
                                        <p:attrNameLst>
                                          <p:attrName>ppt_y</p:attrName>
                                        </p:attrNameLst>
                                      </p:cBhvr>
                                      <p:tavLst>
                                        <p:tav tm="0">
                                          <p:val>
                                            <p:strVal val="ppt_y"/>
                                          </p:val>
                                        </p:tav>
                                        <p:tav tm="100000">
                                          <p:val>
                                            <p:strVal val="1+ppt_h/2"/>
                                          </p:val>
                                        </p:tav>
                                      </p:tavLst>
                                    </p:anim>
                                    <p:set>
                                      <p:cBhvr>
                                        <p:cTn id="78" dur="1" fill="hold">
                                          <p:stCondLst>
                                            <p:cond delay="499"/>
                                          </p:stCondLst>
                                        </p:cTn>
                                        <p:tgtEl>
                                          <p:spTgt spid="28"/>
                                        </p:tgtEl>
                                        <p:attrNameLst>
                                          <p:attrName>style.visibility</p:attrName>
                                        </p:attrNameLst>
                                      </p:cBhvr>
                                      <p:to>
                                        <p:strVal val="hidden"/>
                                      </p:to>
                                    </p:set>
                                  </p:childTnLst>
                                </p:cTn>
                              </p:par>
                              <p:par>
                                <p:cTn id="79" presetID="2" presetClass="exit" presetSubtype="4" fill="hold" nodeType="withEffect">
                                  <p:stCondLst>
                                    <p:cond delay="0"/>
                                  </p:stCondLst>
                                  <p:childTnLst>
                                    <p:anim calcmode="lin" valueType="num">
                                      <p:cBhvr additive="base">
                                        <p:cTn id="80" dur="500"/>
                                        <p:tgtEl>
                                          <p:spTgt spid="7"/>
                                        </p:tgtEl>
                                        <p:attrNameLst>
                                          <p:attrName>ppt_x</p:attrName>
                                        </p:attrNameLst>
                                      </p:cBhvr>
                                      <p:tavLst>
                                        <p:tav tm="0">
                                          <p:val>
                                            <p:strVal val="ppt_x"/>
                                          </p:val>
                                        </p:tav>
                                        <p:tav tm="100000">
                                          <p:val>
                                            <p:strVal val="ppt_x"/>
                                          </p:val>
                                        </p:tav>
                                      </p:tavLst>
                                    </p:anim>
                                    <p:anim calcmode="lin" valueType="num">
                                      <p:cBhvr additive="base">
                                        <p:cTn id="81" dur="500"/>
                                        <p:tgtEl>
                                          <p:spTgt spid="7"/>
                                        </p:tgtEl>
                                        <p:attrNameLst>
                                          <p:attrName>ppt_y</p:attrName>
                                        </p:attrNameLst>
                                      </p:cBhvr>
                                      <p:tavLst>
                                        <p:tav tm="0">
                                          <p:val>
                                            <p:strVal val="ppt_y"/>
                                          </p:val>
                                        </p:tav>
                                        <p:tav tm="100000">
                                          <p:val>
                                            <p:strVal val="1+ppt_h/2"/>
                                          </p:val>
                                        </p:tav>
                                      </p:tavLst>
                                    </p:anim>
                                    <p:set>
                                      <p:cBhvr>
                                        <p:cTn id="82" dur="1" fill="hold">
                                          <p:stCondLst>
                                            <p:cond delay="499"/>
                                          </p:stCondLst>
                                        </p:cTn>
                                        <p:tgtEl>
                                          <p:spTgt spid="7"/>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9"/>
                                        </p:tgtEl>
                                        <p:attrNameLst>
                                          <p:attrName>ppt_x</p:attrName>
                                        </p:attrNameLst>
                                      </p:cBhvr>
                                      <p:tavLst>
                                        <p:tav tm="0">
                                          <p:val>
                                            <p:strVal val="ppt_x"/>
                                          </p:val>
                                        </p:tav>
                                        <p:tav tm="100000">
                                          <p:val>
                                            <p:strVal val="ppt_x"/>
                                          </p:val>
                                        </p:tav>
                                      </p:tavLst>
                                    </p:anim>
                                    <p:anim calcmode="lin" valueType="num">
                                      <p:cBhvr additive="base">
                                        <p:cTn id="85" dur="500"/>
                                        <p:tgtEl>
                                          <p:spTgt spid="9"/>
                                        </p:tgtEl>
                                        <p:attrNameLst>
                                          <p:attrName>ppt_y</p:attrName>
                                        </p:attrNameLst>
                                      </p:cBhvr>
                                      <p:tavLst>
                                        <p:tav tm="0">
                                          <p:val>
                                            <p:strVal val="ppt_y"/>
                                          </p:val>
                                        </p:tav>
                                        <p:tav tm="100000">
                                          <p:val>
                                            <p:strVal val="1+ppt_h/2"/>
                                          </p:val>
                                        </p:tav>
                                      </p:tavLst>
                                    </p:anim>
                                    <p:set>
                                      <p:cBhvr>
                                        <p:cTn id="86" dur="1" fill="hold">
                                          <p:stCondLst>
                                            <p:cond delay="499"/>
                                          </p:stCondLst>
                                        </p:cTn>
                                        <p:tgtEl>
                                          <p:spTgt spid="9"/>
                                        </p:tgtEl>
                                        <p:attrNameLst>
                                          <p:attrName>style.visibility</p:attrName>
                                        </p:attrNameLst>
                                      </p:cBhvr>
                                      <p:to>
                                        <p:strVal val="hidden"/>
                                      </p:to>
                                    </p:set>
                                  </p:childTnLst>
                                </p:cTn>
                              </p:par>
                              <p:par>
                                <p:cTn id="87" presetID="2" presetClass="exit" presetSubtype="4" fill="hold" nodeType="withEffect">
                                  <p:stCondLst>
                                    <p:cond delay="0"/>
                                  </p:stCondLst>
                                  <p:childTnLst>
                                    <p:anim calcmode="lin" valueType="num">
                                      <p:cBhvr additive="base">
                                        <p:cTn id="88" dur="500"/>
                                        <p:tgtEl>
                                          <p:spTgt spid="6"/>
                                        </p:tgtEl>
                                        <p:attrNameLst>
                                          <p:attrName>ppt_x</p:attrName>
                                        </p:attrNameLst>
                                      </p:cBhvr>
                                      <p:tavLst>
                                        <p:tav tm="0">
                                          <p:val>
                                            <p:strVal val="ppt_x"/>
                                          </p:val>
                                        </p:tav>
                                        <p:tav tm="100000">
                                          <p:val>
                                            <p:strVal val="ppt_x"/>
                                          </p:val>
                                        </p:tav>
                                      </p:tavLst>
                                    </p:anim>
                                    <p:anim calcmode="lin" valueType="num">
                                      <p:cBhvr additive="base">
                                        <p:cTn id="89" dur="500"/>
                                        <p:tgtEl>
                                          <p:spTgt spid="6"/>
                                        </p:tgtEl>
                                        <p:attrNameLst>
                                          <p:attrName>ppt_y</p:attrName>
                                        </p:attrNameLst>
                                      </p:cBhvr>
                                      <p:tavLst>
                                        <p:tav tm="0">
                                          <p:val>
                                            <p:strVal val="ppt_y"/>
                                          </p:val>
                                        </p:tav>
                                        <p:tav tm="100000">
                                          <p:val>
                                            <p:strVal val="1+ppt_h/2"/>
                                          </p:val>
                                        </p:tav>
                                      </p:tavLst>
                                    </p:anim>
                                    <p:set>
                                      <p:cBhvr>
                                        <p:cTn id="90" dur="1" fill="hold">
                                          <p:stCondLst>
                                            <p:cond delay="499"/>
                                          </p:stCondLst>
                                        </p:cTn>
                                        <p:tgtEl>
                                          <p:spTgt spid="6"/>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24"/>
                                        </p:tgtEl>
                                        <p:attrNameLst>
                                          <p:attrName>ppt_x</p:attrName>
                                        </p:attrNameLst>
                                      </p:cBhvr>
                                      <p:tavLst>
                                        <p:tav tm="0">
                                          <p:val>
                                            <p:strVal val="ppt_x"/>
                                          </p:val>
                                        </p:tav>
                                        <p:tav tm="100000">
                                          <p:val>
                                            <p:strVal val="ppt_x"/>
                                          </p:val>
                                        </p:tav>
                                      </p:tavLst>
                                    </p:anim>
                                    <p:anim calcmode="lin" valueType="num">
                                      <p:cBhvr additive="base">
                                        <p:cTn id="93" dur="500"/>
                                        <p:tgtEl>
                                          <p:spTgt spid="24"/>
                                        </p:tgtEl>
                                        <p:attrNameLst>
                                          <p:attrName>ppt_y</p:attrName>
                                        </p:attrNameLst>
                                      </p:cBhvr>
                                      <p:tavLst>
                                        <p:tav tm="0">
                                          <p:val>
                                            <p:strVal val="ppt_y"/>
                                          </p:val>
                                        </p:tav>
                                        <p:tav tm="100000">
                                          <p:val>
                                            <p:strVal val="1+ppt_h/2"/>
                                          </p:val>
                                        </p:tav>
                                      </p:tavLst>
                                    </p:anim>
                                    <p:set>
                                      <p:cBhvr>
                                        <p:cTn id="9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21" grpId="0" animBg="1"/>
      <p:bldP spid="24" grpId="0" animBg="1"/>
      <p:bldP spid="24" grpId="1" animBg="1"/>
      <p:bldP spid="25" grpId="0" animBg="1"/>
      <p:bldP spid="25" grpId="1" animBg="1"/>
      <p:bldP spid="27" grpId="0"/>
      <p:bldP spid="27" grpId="1"/>
      <p:bldP spid="28" grpId="0" animBg="1"/>
      <p:bldP spid="28"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cutting concerns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
        <p:nvSpPr>
          <p:cNvPr id="5" name="Text Placeholder 52">
            <a:extLst>
              <a:ext uri="{FF2B5EF4-FFF2-40B4-BE49-F238E27FC236}">
                <a16:creationId xmlns:a16="http://schemas.microsoft.com/office/drawing/2014/main" id="{D823BDE2-3AEC-4348-8B27-8BB997593950}"/>
              </a:ext>
            </a:extLst>
          </p:cNvPr>
          <p:cNvSpPr txBox="1">
            <a:spLocks/>
          </p:cNvSpPr>
          <p:nvPr/>
        </p:nvSpPr>
        <p:spPr>
          <a:xfrm>
            <a:off x="3279228" y="869538"/>
            <a:ext cx="5035247" cy="3945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IN" sz="1800" b="1" dirty="0">
                <a:solidFill>
                  <a:schemeClr val="accent5"/>
                </a:solidFill>
                <a:latin typeface="Candara" panose="020E0502030303020204" pitchFamily="34" charset="0"/>
                <a:ea typeface="Roboto" panose="02000000000000000000" pitchFamily="2" charset="0"/>
              </a:rPr>
              <a:t>Common patterns used in all Microservices</a:t>
            </a:r>
            <a:endParaRPr lang="en-US" sz="1800" b="1" dirty="0">
              <a:solidFill>
                <a:schemeClr val="accent5"/>
              </a:solidFill>
              <a:latin typeface="Candara" panose="020E0502030303020204" pitchFamily="34" charset="0"/>
              <a:ea typeface="Roboto" panose="02000000000000000000" pitchFamily="2" charset="0"/>
            </a:endParaRPr>
          </a:p>
        </p:txBody>
      </p:sp>
      <p:grpSp>
        <p:nvGrpSpPr>
          <p:cNvPr id="6" name="그룹 76">
            <a:extLst>
              <a:ext uri="{FF2B5EF4-FFF2-40B4-BE49-F238E27FC236}">
                <a16:creationId xmlns:a16="http://schemas.microsoft.com/office/drawing/2014/main" id="{CFA1A969-2961-B54C-87C1-3730D36D6CEC}"/>
              </a:ext>
            </a:extLst>
          </p:cNvPr>
          <p:cNvGrpSpPr/>
          <p:nvPr/>
        </p:nvGrpSpPr>
        <p:grpSpPr>
          <a:xfrm>
            <a:off x="1817875" y="3947464"/>
            <a:ext cx="4071056" cy="916671"/>
            <a:chOff x="3189316" y="4293938"/>
            <a:chExt cx="2736304" cy="916671"/>
          </a:xfrm>
        </p:grpSpPr>
        <p:sp>
          <p:nvSpPr>
            <p:cNvPr id="7" name="TextBox 6">
              <a:extLst>
                <a:ext uri="{FF2B5EF4-FFF2-40B4-BE49-F238E27FC236}">
                  <a16:creationId xmlns:a16="http://schemas.microsoft.com/office/drawing/2014/main" id="{FCFBFBA2-B431-9341-BB51-48F733496AFE}"/>
                </a:ext>
              </a:extLst>
            </p:cNvPr>
            <p:cNvSpPr txBox="1"/>
            <p:nvPr/>
          </p:nvSpPr>
          <p:spPr>
            <a:xfrm>
              <a:off x="3189316" y="4293938"/>
              <a:ext cx="2736304" cy="307777"/>
            </a:xfrm>
            <a:prstGeom prst="rect">
              <a:avLst/>
            </a:prstGeom>
            <a:noFill/>
          </p:spPr>
          <p:txBody>
            <a:bodyPr wrap="square" lIns="0" rtlCol="0" anchor="ctr">
              <a:spAutoFit/>
            </a:bodyPr>
            <a:lstStyle/>
            <a:p>
              <a:r>
                <a:rPr lang="en-US" altLang="ko-KR" sz="1400" b="1" dirty="0">
                  <a:solidFill>
                    <a:schemeClr val="accent2"/>
                  </a:solidFill>
                  <a:latin typeface="Candara" panose="020E0502030303020204" pitchFamily="34" charset="0"/>
                  <a:ea typeface="Roboto" panose="02000000000000000000" pitchFamily="2" charset="0"/>
                  <a:cs typeface="Arial" pitchFamily="34" charset="0"/>
                </a:rPr>
                <a:t>External Configuration</a:t>
              </a:r>
              <a:endParaRPr lang="ko-KR" altLang="en-US" sz="1400" b="1" dirty="0">
                <a:solidFill>
                  <a:schemeClr val="accent2"/>
                </a:solidFill>
                <a:latin typeface="Candara" panose="020E0502030303020204" pitchFamily="34" charset="0"/>
                <a:cs typeface="Arial" pitchFamily="34" charset="0"/>
              </a:endParaRPr>
            </a:p>
          </p:txBody>
        </p:sp>
        <p:sp>
          <p:nvSpPr>
            <p:cNvPr id="8" name="TextBox 7">
              <a:extLst>
                <a:ext uri="{FF2B5EF4-FFF2-40B4-BE49-F238E27FC236}">
                  <a16:creationId xmlns:a16="http://schemas.microsoft.com/office/drawing/2014/main" id="{A5CB8495-39F6-A044-937A-DC59681E4256}"/>
                </a:ext>
              </a:extLst>
            </p:cNvPr>
            <p:cNvSpPr txBox="1"/>
            <p:nvPr/>
          </p:nvSpPr>
          <p:spPr>
            <a:xfrm>
              <a:off x="3189316" y="4564278"/>
              <a:ext cx="2736304" cy="646331"/>
            </a:xfrm>
            <a:prstGeom prst="rect">
              <a:avLst/>
            </a:prstGeom>
            <a:noFill/>
          </p:spPr>
          <p:txBody>
            <a:bodyPr wrap="square" lIns="0" rtlCol="0">
              <a:spAutoFit/>
            </a:bodyPr>
            <a:lstStyle/>
            <a:p>
              <a:r>
                <a:rPr lang="en-IN" sz="1200" dirty="0">
                  <a:solidFill>
                    <a:schemeClr val="accent1"/>
                  </a:solidFill>
                  <a:latin typeface="Candara" panose="020E0502030303020204" pitchFamily="34" charset="0"/>
                  <a:ea typeface="Roboto" panose="02000000000000000000" pitchFamily="2" charset="0"/>
                </a:rPr>
                <a:t>Externalize all config – override based on environment</a:t>
              </a:r>
            </a:p>
            <a:p>
              <a:r>
                <a:rPr lang="en-US" altLang="ko-KR" sz="1200" dirty="0">
                  <a:solidFill>
                    <a:schemeClr val="accent1"/>
                  </a:solidFill>
                  <a:latin typeface="Candara" panose="020E0502030303020204" pitchFamily="34" charset="0"/>
                  <a:ea typeface="Roboto" panose="02000000000000000000" pitchFamily="2" charset="0"/>
                  <a:cs typeface="Arial" pitchFamily="34" charset="0"/>
                </a:rPr>
                <a:t>Can use Spring Cloud Bus to dynamically update “@</a:t>
              </a:r>
              <a:r>
                <a:rPr lang="en-US" altLang="ko-KR" sz="1200" dirty="0" err="1">
                  <a:solidFill>
                    <a:schemeClr val="accent1"/>
                  </a:solidFill>
                  <a:latin typeface="Candara" panose="020E0502030303020204" pitchFamily="34" charset="0"/>
                  <a:ea typeface="Roboto" panose="02000000000000000000" pitchFamily="2" charset="0"/>
                  <a:cs typeface="Arial" pitchFamily="34" charset="0"/>
                </a:rPr>
                <a:t>ConfigurationProperties</a:t>
              </a:r>
              <a:r>
                <a:rPr lang="en-US" altLang="ko-KR" sz="1200" dirty="0">
                  <a:solidFill>
                    <a:schemeClr val="accent1"/>
                  </a:solidFill>
                  <a:latin typeface="Candara" panose="020E0502030303020204" pitchFamily="34" charset="0"/>
                  <a:ea typeface="Roboto" panose="02000000000000000000" pitchFamily="2" charset="0"/>
                  <a:cs typeface="Arial" pitchFamily="34" charset="0"/>
                </a:rPr>
                <a:t>” and “@</a:t>
              </a:r>
              <a:r>
                <a:rPr lang="en-US" altLang="ko-KR" sz="1200" dirty="0" err="1">
                  <a:solidFill>
                    <a:schemeClr val="accent1"/>
                  </a:solidFill>
                  <a:latin typeface="Candara" panose="020E0502030303020204" pitchFamily="34" charset="0"/>
                  <a:ea typeface="Roboto" panose="02000000000000000000" pitchFamily="2" charset="0"/>
                  <a:cs typeface="Arial" pitchFamily="34" charset="0"/>
                </a:rPr>
                <a:t>RefreshScope</a:t>
              </a:r>
              <a:r>
                <a:rPr lang="en-US" altLang="ko-KR" sz="1200" dirty="0">
                  <a:solidFill>
                    <a:schemeClr val="accent1"/>
                  </a:solidFill>
                  <a:latin typeface="Candara" panose="020E0502030303020204" pitchFamily="34" charset="0"/>
                  <a:ea typeface="Roboto" panose="02000000000000000000" pitchFamily="2" charset="0"/>
                  <a:cs typeface="Arial" pitchFamily="34" charset="0"/>
                </a:rPr>
                <a:t>” beans</a:t>
              </a:r>
              <a:endParaRPr lang="ko-KR" altLang="en-US" sz="1200" dirty="0">
                <a:solidFill>
                  <a:schemeClr val="accent1"/>
                </a:solidFill>
                <a:latin typeface="Candara" panose="020E0502030303020204" pitchFamily="34" charset="0"/>
                <a:cs typeface="Arial" pitchFamily="34" charset="0"/>
              </a:endParaRPr>
            </a:p>
          </p:txBody>
        </p:sp>
      </p:grpSp>
      <p:sp>
        <p:nvSpPr>
          <p:cNvPr id="9" name="TextBox 8">
            <a:extLst>
              <a:ext uri="{FF2B5EF4-FFF2-40B4-BE49-F238E27FC236}">
                <a16:creationId xmlns:a16="http://schemas.microsoft.com/office/drawing/2014/main" id="{999593BB-A3BC-EB4D-880A-801AEEE102C8}"/>
              </a:ext>
            </a:extLst>
          </p:cNvPr>
          <p:cNvSpPr txBox="1"/>
          <p:nvPr/>
        </p:nvSpPr>
        <p:spPr>
          <a:xfrm>
            <a:off x="1120682" y="3962853"/>
            <a:ext cx="555718" cy="492443"/>
          </a:xfrm>
          <a:prstGeom prst="rect">
            <a:avLst/>
          </a:prstGeom>
          <a:noFill/>
        </p:spPr>
        <p:txBody>
          <a:bodyPr wrap="square" lIns="0" tIns="0" rIns="0" bIns="0" rtlCol="0" anchor="ctr">
            <a:spAutoFit/>
          </a:bodyPr>
          <a:lstStyle/>
          <a:p>
            <a:r>
              <a:rPr lang="en-US" altLang="ko-KR" sz="3200" b="1" dirty="0">
                <a:solidFill>
                  <a:schemeClr val="accent2"/>
                </a:solidFill>
                <a:latin typeface="Candara" panose="020E0502030303020204" pitchFamily="34" charset="0"/>
                <a:ea typeface="Roboto" panose="02000000000000000000" pitchFamily="2" charset="0"/>
                <a:cs typeface="Arial" pitchFamily="34" charset="0"/>
              </a:rPr>
              <a:t>01</a:t>
            </a:r>
            <a:endParaRPr lang="ko-KR" altLang="en-US" sz="3200" b="1" dirty="0">
              <a:solidFill>
                <a:schemeClr val="accent2"/>
              </a:solidFill>
              <a:latin typeface="Candara" panose="020E0502030303020204" pitchFamily="34" charset="0"/>
              <a:cs typeface="Arial" pitchFamily="34" charset="0"/>
            </a:endParaRPr>
          </a:p>
        </p:txBody>
      </p:sp>
      <p:grpSp>
        <p:nvGrpSpPr>
          <p:cNvPr id="10" name="그룹 80">
            <a:extLst>
              <a:ext uri="{FF2B5EF4-FFF2-40B4-BE49-F238E27FC236}">
                <a16:creationId xmlns:a16="http://schemas.microsoft.com/office/drawing/2014/main" id="{5C9C7B40-DDF6-C34B-A464-51181E3C0087}"/>
              </a:ext>
            </a:extLst>
          </p:cNvPr>
          <p:cNvGrpSpPr/>
          <p:nvPr/>
        </p:nvGrpSpPr>
        <p:grpSpPr>
          <a:xfrm>
            <a:off x="1817875" y="5071007"/>
            <a:ext cx="4071056" cy="1101337"/>
            <a:chOff x="3189316" y="5158034"/>
            <a:chExt cx="2736304" cy="1101337"/>
          </a:xfrm>
        </p:grpSpPr>
        <p:sp>
          <p:nvSpPr>
            <p:cNvPr id="11" name="TextBox 10">
              <a:extLst>
                <a:ext uri="{FF2B5EF4-FFF2-40B4-BE49-F238E27FC236}">
                  <a16:creationId xmlns:a16="http://schemas.microsoft.com/office/drawing/2014/main" id="{4A47A255-8840-FE4C-807E-E2B4C8E1AE64}"/>
                </a:ext>
              </a:extLst>
            </p:cNvPr>
            <p:cNvSpPr txBox="1"/>
            <p:nvPr/>
          </p:nvSpPr>
          <p:spPr>
            <a:xfrm>
              <a:off x="3189316" y="5158034"/>
              <a:ext cx="2736304" cy="307777"/>
            </a:xfrm>
            <a:prstGeom prst="rect">
              <a:avLst/>
            </a:prstGeom>
            <a:noFill/>
          </p:spPr>
          <p:txBody>
            <a:bodyPr wrap="square" lIns="0" rtlCol="0" anchor="ctr">
              <a:spAutoFit/>
            </a:bodyPr>
            <a:lstStyle/>
            <a:p>
              <a:r>
                <a:rPr lang="en-US" altLang="ko-KR" sz="1400" b="1" dirty="0">
                  <a:solidFill>
                    <a:schemeClr val="accent4"/>
                  </a:solidFill>
                  <a:latin typeface="Candara" panose="020E0502030303020204" pitchFamily="34" charset="0"/>
                  <a:ea typeface="Roboto" panose="02000000000000000000" pitchFamily="2" charset="0"/>
                  <a:cs typeface="Arial" pitchFamily="34" charset="0"/>
                </a:rPr>
                <a:t>Circuit Breaker</a:t>
              </a:r>
              <a:endParaRPr lang="ko-KR" altLang="en-US" sz="1400" b="1" dirty="0">
                <a:solidFill>
                  <a:schemeClr val="accent4"/>
                </a:solidFill>
                <a:latin typeface="Candara" panose="020E0502030303020204" pitchFamily="34" charset="0"/>
                <a:cs typeface="Arial" pitchFamily="34" charset="0"/>
              </a:endParaRPr>
            </a:p>
          </p:txBody>
        </p:sp>
        <p:sp>
          <p:nvSpPr>
            <p:cNvPr id="12" name="TextBox 11">
              <a:extLst>
                <a:ext uri="{FF2B5EF4-FFF2-40B4-BE49-F238E27FC236}">
                  <a16:creationId xmlns:a16="http://schemas.microsoft.com/office/drawing/2014/main" id="{DBB88DCC-D0AB-B54C-AF75-23F967648DA9}"/>
                </a:ext>
              </a:extLst>
            </p:cNvPr>
            <p:cNvSpPr txBox="1"/>
            <p:nvPr/>
          </p:nvSpPr>
          <p:spPr>
            <a:xfrm>
              <a:off x="3189316" y="5428374"/>
              <a:ext cx="2736304" cy="830997"/>
            </a:xfrm>
            <a:prstGeom prst="rect">
              <a:avLst/>
            </a:prstGeom>
            <a:noFill/>
          </p:spPr>
          <p:txBody>
            <a:bodyPr wrap="square" lIns="0" rtlCol="0">
              <a:spAutoFit/>
            </a:bodyPr>
            <a:lstStyle/>
            <a:p>
              <a:r>
                <a:rPr lang="en-IN" sz="1200" dirty="0">
                  <a:solidFill>
                    <a:schemeClr val="accent1"/>
                  </a:solidFill>
                  <a:latin typeface="Candara" panose="020E0502030303020204" pitchFamily="34" charset="0"/>
                  <a:ea typeface="Roboto" panose="02000000000000000000" pitchFamily="2" charset="0"/>
                </a:rPr>
                <a:t>Handle inter service failures - When the number of consecutive failures crosses a threshold, the circuit breaker trips, and for the duration of a timeout period, all attempts to invoke the remote service will fail immediately</a:t>
              </a:r>
              <a:endParaRPr lang="ko-KR" altLang="en-US" sz="1200" dirty="0">
                <a:solidFill>
                  <a:schemeClr val="accent1"/>
                </a:solidFill>
                <a:latin typeface="Candara" panose="020E0502030303020204" pitchFamily="34" charset="0"/>
                <a:cs typeface="Arial" pitchFamily="34" charset="0"/>
              </a:endParaRPr>
            </a:p>
          </p:txBody>
        </p:sp>
      </p:grpSp>
      <p:sp>
        <p:nvSpPr>
          <p:cNvPr id="13" name="TextBox 12">
            <a:extLst>
              <a:ext uri="{FF2B5EF4-FFF2-40B4-BE49-F238E27FC236}">
                <a16:creationId xmlns:a16="http://schemas.microsoft.com/office/drawing/2014/main" id="{1D0933EF-3DCB-9C45-AC79-DAF69AAE8062}"/>
              </a:ext>
            </a:extLst>
          </p:cNvPr>
          <p:cNvSpPr txBox="1"/>
          <p:nvPr/>
        </p:nvSpPr>
        <p:spPr>
          <a:xfrm>
            <a:off x="1120682" y="5136927"/>
            <a:ext cx="555718" cy="492443"/>
          </a:xfrm>
          <a:prstGeom prst="rect">
            <a:avLst/>
          </a:prstGeom>
          <a:noFill/>
        </p:spPr>
        <p:txBody>
          <a:bodyPr wrap="square" lIns="0" tIns="0" rIns="0" bIns="0" rtlCol="0" anchor="ctr">
            <a:spAutoFit/>
          </a:bodyPr>
          <a:lstStyle/>
          <a:p>
            <a:r>
              <a:rPr lang="en-US" altLang="ko-KR" sz="3200" b="1" dirty="0">
                <a:solidFill>
                  <a:schemeClr val="accent4"/>
                </a:solidFill>
                <a:latin typeface="Candara" panose="020E0502030303020204" pitchFamily="34" charset="0"/>
                <a:ea typeface="Roboto" panose="02000000000000000000" pitchFamily="2" charset="0"/>
                <a:cs typeface="Arial" pitchFamily="34" charset="0"/>
              </a:rPr>
              <a:t>03</a:t>
            </a:r>
            <a:endParaRPr lang="ko-KR" altLang="en-US" sz="3200" b="1" dirty="0">
              <a:solidFill>
                <a:schemeClr val="accent4"/>
              </a:solidFill>
              <a:latin typeface="Candara" panose="020E0502030303020204" pitchFamily="34" charset="0"/>
              <a:cs typeface="Arial" pitchFamily="34" charset="0"/>
            </a:endParaRPr>
          </a:p>
        </p:txBody>
      </p:sp>
      <p:grpSp>
        <p:nvGrpSpPr>
          <p:cNvPr id="14" name="그룹 84">
            <a:extLst>
              <a:ext uri="{FF2B5EF4-FFF2-40B4-BE49-F238E27FC236}">
                <a16:creationId xmlns:a16="http://schemas.microsoft.com/office/drawing/2014/main" id="{EDAFDF39-83C4-834D-811D-5AFB88DB4363}"/>
              </a:ext>
            </a:extLst>
          </p:cNvPr>
          <p:cNvGrpSpPr/>
          <p:nvPr/>
        </p:nvGrpSpPr>
        <p:grpSpPr>
          <a:xfrm>
            <a:off x="7031114" y="3947464"/>
            <a:ext cx="4071056" cy="916671"/>
            <a:chOff x="7040896" y="4293938"/>
            <a:chExt cx="2736304" cy="916671"/>
          </a:xfrm>
        </p:grpSpPr>
        <p:sp>
          <p:nvSpPr>
            <p:cNvPr id="15" name="TextBox 14">
              <a:extLst>
                <a:ext uri="{FF2B5EF4-FFF2-40B4-BE49-F238E27FC236}">
                  <a16:creationId xmlns:a16="http://schemas.microsoft.com/office/drawing/2014/main" id="{9EA95215-13B3-E144-AD0B-AAC0D2F5D53A}"/>
                </a:ext>
              </a:extLst>
            </p:cNvPr>
            <p:cNvSpPr txBox="1"/>
            <p:nvPr/>
          </p:nvSpPr>
          <p:spPr>
            <a:xfrm>
              <a:off x="7040896" y="4293938"/>
              <a:ext cx="2736304" cy="307777"/>
            </a:xfrm>
            <a:prstGeom prst="rect">
              <a:avLst/>
            </a:prstGeom>
            <a:noFill/>
          </p:spPr>
          <p:txBody>
            <a:bodyPr wrap="square" lIns="0" rtlCol="0" anchor="ctr">
              <a:spAutoFit/>
            </a:bodyPr>
            <a:lstStyle/>
            <a:p>
              <a:r>
                <a:rPr lang="en-US" altLang="ko-KR" sz="1400" b="1" dirty="0">
                  <a:solidFill>
                    <a:schemeClr val="accent4">
                      <a:lumMod val="50000"/>
                      <a:lumOff val="50000"/>
                    </a:schemeClr>
                  </a:solidFill>
                  <a:latin typeface="Candara" panose="020E0502030303020204" pitchFamily="34" charset="0"/>
                  <a:ea typeface="Roboto" panose="02000000000000000000" pitchFamily="2" charset="0"/>
                  <a:cs typeface="Arial" pitchFamily="34" charset="0"/>
                </a:rPr>
                <a:t>Service Discovery</a:t>
              </a:r>
              <a:endParaRPr lang="ko-KR" altLang="en-US" sz="1400" b="1" dirty="0">
                <a:solidFill>
                  <a:schemeClr val="accent4">
                    <a:lumMod val="50000"/>
                    <a:lumOff val="50000"/>
                  </a:schemeClr>
                </a:solidFill>
                <a:latin typeface="Candara" panose="020E0502030303020204" pitchFamily="34" charset="0"/>
                <a:cs typeface="Arial" pitchFamily="34" charset="0"/>
              </a:endParaRPr>
            </a:p>
          </p:txBody>
        </p:sp>
        <p:sp>
          <p:nvSpPr>
            <p:cNvPr id="16" name="TextBox 15">
              <a:extLst>
                <a:ext uri="{FF2B5EF4-FFF2-40B4-BE49-F238E27FC236}">
                  <a16:creationId xmlns:a16="http://schemas.microsoft.com/office/drawing/2014/main" id="{5010327E-B403-FD49-9D96-5C1FFDC962F0}"/>
                </a:ext>
              </a:extLst>
            </p:cNvPr>
            <p:cNvSpPr txBox="1"/>
            <p:nvPr/>
          </p:nvSpPr>
          <p:spPr>
            <a:xfrm>
              <a:off x="7040896" y="4564278"/>
              <a:ext cx="2736304" cy="646331"/>
            </a:xfrm>
            <a:prstGeom prst="rect">
              <a:avLst/>
            </a:prstGeom>
            <a:noFill/>
          </p:spPr>
          <p:txBody>
            <a:bodyPr wrap="square" lIns="0" rtlCol="0">
              <a:spAutoFit/>
            </a:bodyPr>
            <a:lstStyle/>
            <a:p>
              <a:r>
                <a:rPr lang="en-IN" sz="1200" dirty="0">
                  <a:solidFill>
                    <a:schemeClr val="accent1"/>
                  </a:solidFill>
                  <a:latin typeface="Candara" panose="020E0502030303020204" pitchFamily="34" charset="0"/>
                  <a:ea typeface="Roboto" panose="02000000000000000000" pitchFamily="2" charset="0"/>
                </a:rPr>
                <a:t>Register &amp; discover services – follows cloud native architecture to isolate clients from tight coupling to service</a:t>
              </a:r>
            </a:p>
            <a:p>
              <a:r>
                <a:rPr lang="en-IN" sz="1200" dirty="0">
                  <a:solidFill>
                    <a:schemeClr val="accent1"/>
                  </a:solidFill>
                  <a:latin typeface="Candara" panose="020E0502030303020204" pitchFamily="34" charset="0"/>
                  <a:ea typeface="Roboto" panose="02000000000000000000" pitchFamily="2" charset="0"/>
                </a:rPr>
                <a:t>Implementation – Eureka, Consul, K8S services etc </a:t>
              </a:r>
              <a:endParaRPr lang="ko-KR" altLang="en-US" sz="1200" dirty="0">
                <a:solidFill>
                  <a:schemeClr val="accent1"/>
                </a:solidFill>
                <a:latin typeface="Candara" panose="020E0502030303020204" pitchFamily="34" charset="0"/>
                <a:cs typeface="Arial" pitchFamily="34" charset="0"/>
              </a:endParaRPr>
            </a:p>
          </p:txBody>
        </p:sp>
      </p:grpSp>
      <p:sp>
        <p:nvSpPr>
          <p:cNvPr id="17" name="TextBox 16">
            <a:extLst>
              <a:ext uri="{FF2B5EF4-FFF2-40B4-BE49-F238E27FC236}">
                <a16:creationId xmlns:a16="http://schemas.microsoft.com/office/drawing/2014/main" id="{DAABA6FD-647E-0A49-8340-C19342BC860E}"/>
              </a:ext>
            </a:extLst>
          </p:cNvPr>
          <p:cNvSpPr txBox="1"/>
          <p:nvPr/>
        </p:nvSpPr>
        <p:spPr>
          <a:xfrm>
            <a:off x="6308521" y="4005924"/>
            <a:ext cx="604495" cy="492443"/>
          </a:xfrm>
          <a:prstGeom prst="rect">
            <a:avLst/>
          </a:prstGeom>
          <a:noFill/>
        </p:spPr>
        <p:txBody>
          <a:bodyPr wrap="square" lIns="0" tIns="0" rIns="0" bIns="0" rtlCol="0" anchor="ctr">
            <a:spAutoFit/>
          </a:bodyPr>
          <a:lstStyle/>
          <a:p>
            <a:r>
              <a:rPr lang="en-US" altLang="ko-KR" sz="3200" b="1" dirty="0">
                <a:solidFill>
                  <a:srgbClr val="00B0F0"/>
                </a:solidFill>
                <a:latin typeface="Candara" panose="020E0502030303020204" pitchFamily="34" charset="0"/>
                <a:ea typeface="Roboto" panose="02000000000000000000" pitchFamily="2" charset="0"/>
                <a:cs typeface="Arial" pitchFamily="34" charset="0"/>
              </a:rPr>
              <a:t>02</a:t>
            </a:r>
            <a:endParaRPr lang="ko-KR" altLang="en-US" sz="3200" b="1" dirty="0">
              <a:solidFill>
                <a:srgbClr val="00B0F0"/>
              </a:solidFill>
              <a:latin typeface="Candara" panose="020E0502030303020204" pitchFamily="34" charset="0"/>
              <a:cs typeface="Arial" pitchFamily="34" charset="0"/>
            </a:endParaRPr>
          </a:p>
        </p:txBody>
      </p:sp>
      <p:grpSp>
        <p:nvGrpSpPr>
          <p:cNvPr id="18" name="그룹 88">
            <a:extLst>
              <a:ext uri="{FF2B5EF4-FFF2-40B4-BE49-F238E27FC236}">
                <a16:creationId xmlns:a16="http://schemas.microsoft.com/office/drawing/2014/main" id="{6A441DF6-E048-8A4A-8D5E-BCAA5162968A}"/>
              </a:ext>
            </a:extLst>
          </p:cNvPr>
          <p:cNvGrpSpPr/>
          <p:nvPr/>
        </p:nvGrpSpPr>
        <p:grpSpPr>
          <a:xfrm>
            <a:off x="7031114" y="5071007"/>
            <a:ext cx="4071056" cy="1101337"/>
            <a:chOff x="7040896" y="5158034"/>
            <a:chExt cx="2736304" cy="1101337"/>
          </a:xfrm>
        </p:grpSpPr>
        <p:sp>
          <p:nvSpPr>
            <p:cNvPr id="19" name="TextBox 18">
              <a:extLst>
                <a:ext uri="{FF2B5EF4-FFF2-40B4-BE49-F238E27FC236}">
                  <a16:creationId xmlns:a16="http://schemas.microsoft.com/office/drawing/2014/main" id="{3A76775D-98A4-8444-9EF5-8140BE3F54F5}"/>
                </a:ext>
              </a:extLst>
            </p:cNvPr>
            <p:cNvSpPr txBox="1"/>
            <p:nvPr/>
          </p:nvSpPr>
          <p:spPr>
            <a:xfrm>
              <a:off x="7040896" y="5158034"/>
              <a:ext cx="2736304" cy="307777"/>
            </a:xfrm>
            <a:prstGeom prst="rect">
              <a:avLst/>
            </a:prstGeom>
            <a:noFill/>
          </p:spPr>
          <p:txBody>
            <a:bodyPr wrap="square" lIns="0" rtlCol="0" anchor="ctr">
              <a:spAutoFit/>
            </a:bodyPr>
            <a:lstStyle/>
            <a:p>
              <a:r>
                <a:rPr lang="en-US" altLang="ko-KR" sz="1400" b="1" dirty="0">
                  <a:solidFill>
                    <a:schemeClr val="accent5"/>
                  </a:solidFill>
                  <a:latin typeface="Candara" panose="020E0502030303020204" pitchFamily="34" charset="0"/>
                  <a:ea typeface="Roboto" panose="02000000000000000000" pitchFamily="2" charset="0"/>
                  <a:cs typeface="Arial" pitchFamily="34" charset="0"/>
                </a:rPr>
                <a:t>Security</a:t>
              </a:r>
              <a:endParaRPr lang="ko-KR" altLang="en-US" sz="1400" b="1" dirty="0">
                <a:solidFill>
                  <a:schemeClr val="accent5"/>
                </a:solidFill>
                <a:latin typeface="Candara" panose="020E0502030303020204" pitchFamily="34" charset="0"/>
                <a:cs typeface="Arial" pitchFamily="34" charset="0"/>
              </a:endParaRPr>
            </a:p>
          </p:txBody>
        </p:sp>
        <p:sp>
          <p:nvSpPr>
            <p:cNvPr id="20" name="TextBox 19">
              <a:extLst>
                <a:ext uri="{FF2B5EF4-FFF2-40B4-BE49-F238E27FC236}">
                  <a16:creationId xmlns:a16="http://schemas.microsoft.com/office/drawing/2014/main" id="{1B88A582-9BB2-2B4F-B75C-52385C42B09B}"/>
                </a:ext>
              </a:extLst>
            </p:cNvPr>
            <p:cNvSpPr txBox="1"/>
            <p:nvPr/>
          </p:nvSpPr>
          <p:spPr>
            <a:xfrm>
              <a:off x="7040896" y="5428374"/>
              <a:ext cx="2736304" cy="830997"/>
            </a:xfrm>
            <a:prstGeom prst="rect">
              <a:avLst/>
            </a:prstGeom>
            <a:noFill/>
          </p:spPr>
          <p:txBody>
            <a:bodyPr wrap="square" lIns="0" rtlCol="0">
              <a:spAutoFit/>
            </a:bodyPr>
            <a:lstStyle/>
            <a:p>
              <a:r>
                <a:rPr lang="en-IN" altLang="ko-KR" sz="1200" dirty="0">
                  <a:solidFill>
                    <a:schemeClr val="accent1"/>
                  </a:solidFill>
                  <a:latin typeface="Candara" panose="020E0502030303020204" pitchFamily="34" charset="0"/>
                  <a:ea typeface="Roboto" panose="02000000000000000000" pitchFamily="2" charset="0"/>
                  <a:cs typeface="Arial" pitchFamily="34" charset="0"/>
                </a:rPr>
                <a:t>API first approach indicates that each endpoint should be protected based on the authorization schema</a:t>
              </a:r>
            </a:p>
            <a:p>
              <a:r>
                <a:rPr lang="en-IN" altLang="ko-KR" sz="1200" dirty="0">
                  <a:solidFill>
                    <a:schemeClr val="accent1"/>
                  </a:solidFill>
                  <a:latin typeface="Candara" panose="020E0502030303020204" pitchFamily="34" charset="0"/>
                  <a:ea typeface="Roboto" panose="02000000000000000000" pitchFamily="2" charset="0"/>
                  <a:cs typeface="Arial" pitchFamily="34" charset="0"/>
                </a:rPr>
                <a:t>Use OAuth2 and JWT/Header to propagate the user authentication principle</a:t>
              </a:r>
              <a:endParaRPr lang="ko-KR" altLang="en-US" sz="1200" dirty="0">
                <a:solidFill>
                  <a:schemeClr val="accent1"/>
                </a:solidFill>
                <a:latin typeface="Candara" panose="020E0502030303020204" pitchFamily="34" charset="0"/>
                <a:cs typeface="Arial" pitchFamily="34" charset="0"/>
              </a:endParaRPr>
            </a:p>
          </p:txBody>
        </p:sp>
      </p:grpSp>
      <p:sp>
        <p:nvSpPr>
          <p:cNvPr id="21" name="TextBox 20">
            <a:extLst>
              <a:ext uri="{FF2B5EF4-FFF2-40B4-BE49-F238E27FC236}">
                <a16:creationId xmlns:a16="http://schemas.microsoft.com/office/drawing/2014/main" id="{0AFEEB76-96A3-2441-A269-551C814B765B}"/>
              </a:ext>
            </a:extLst>
          </p:cNvPr>
          <p:cNvSpPr txBox="1"/>
          <p:nvPr/>
        </p:nvSpPr>
        <p:spPr>
          <a:xfrm>
            <a:off x="6308521" y="5115781"/>
            <a:ext cx="604495" cy="492443"/>
          </a:xfrm>
          <a:prstGeom prst="rect">
            <a:avLst/>
          </a:prstGeom>
          <a:noFill/>
        </p:spPr>
        <p:txBody>
          <a:bodyPr wrap="square" lIns="0" tIns="0" rIns="0" bIns="0" rtlCol="0" anchor="ctr">
            <a:spAutoFit/>
          </a:bodyPr>
          <a:lstStyle/>
          <a:p>
            <a:r>
              <a:rPr lang="en-US" altLang="ko-KR" sz="3200" b="1" dirty="0">
                <a:solidFill>
                  <a:schemeClr val="accent5"/>
                </a:solidFill>
                <a:latin typeface="Candara" panose="020E0502030303020204" pitchFamily="34" charset="0"/>
                <a:ea typeface="Roboto" panose="02000000000000000000" pitchFamily="2" charset="0"/>
                <a:cs typeface="Arial" pitchFamily="34" charset="0"/>
              </a:rPr>
              <a:t>04</a:t>
            </a:r>
            <a:endParaRPr lang="ko-KR" altLang="en-US" sz="3200" b="1" dirty="0">
              <a:solidFill>
                <a:schemeClr val="accent5"/>
              </a:solidFill>
              <a:latin typeface="Candara" panose="020E0502030303020204" pitchFamily="34" charset="0"/>
              <a:cs typeface="Arial" pitchFamily="34" charset="0"/>
            </a:endParaRPr>
          </a:p>
        </p:txBody>
      </p:sp>
      <p:grpSp>
        <p:nvGrpSpPr>
          <p:cNvPr id="22" name="Group 21">
            <a:extLst>
              <a:ext uri="{FF2B5EF4-FFF2-40B4-BE49-F238E27FC236}">
                <a16:creationId xmlns:a16="http://schemas.microsoft.com/office/drawing/2014/main" id="{25EAF162-8D9F-F845-BCD1-813C8B06EA71}"/>
              </a:ext>
            </a:extLst>
          </p:cNvPr>
          <p:cNvGrpSpPr/>
          <p:nvPr/>
        </p:nvGrpSpPr>
        <p:grpSpPr>
          <a:xfrm>
            <a:off x="2272344" y="1444144"/>
            <a:ext cx="7417428" cy="2064120"/>
            <a:chOff x="2198604" y="1890721"/>
            <a:chExt cx="7417428" cy="2064120"/>
          </a:xfrm>
        </p:grpSpPr>
        <p:sp>
          <p:nvSpPr>
            <p:cNvPr id="23" name="Oval 36">
              <a:extLst>
                <a:ext uri="{FF2B5EF4-FFF2-40B4-BE49-F238E27FC236}">
                  <a16:creationId xmlns:a16="http://schemas.microsoft.com/office/drawing/2014/main" id="{787A4661-70DB-7A4F-9776-B674F210F65E}"/>
                </a:ext>
              </a:extLst>
            </p:cNvPr>
            <p:cNvSpPr/>
            <p:nvPr/>
          </p:nvSpPr>
          <p:spPr>
            <a:xfrm>
              <a:off x="2198604" y="1894291"/>
              <a:ext cx="2060550" cy="2060550"/>
            </a:xfrm>
            <a:prstGeom prst="ellipse">
              <a:avLst/>
            </a:pr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Candara" panose="020E0502030303020204" pitchFamily="34" charset="0"/>
              </a:endParaRPr>
            </a:p>
          </p:txBody>
        </p:sp>
        <p:sp>
          <p:nvSpPr>
            <p:cNvPr id="24" name="Oval 52">
              <a:extLst>
                <a:ext uri="{FF2B5EF4-FFF2-40B4-BE49-F238E27FC236}">
                  <a16:creationId xmlns:a16="http://schemas.microsoft.com/office/drawing/2014/main" id="{4DAB4520-1D28-4B4C-9580-DDB7100968FF}"/>
                </a:ext>
              </a:extLst>
            </p:cNvPr>
            <p:cNvSpPr/>
            <p:nvPr/>
          </p:nvSpPr>
          <p:spPr>
            <a:xfrm>
              <a:off x="3989834" y="1894291"/>
              <a:ext cx="2060550" cy="2060550"/>
            </a:xfrm>
            <a:prstGeom prst="ellipse">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ndara" panose="020E0502030303020204" pitchFamily="34" charset="0"/>
              </a:endParaRPr>
            </a:p>
          </p:txBody>
        </p:sp>
        <p:sp>
          <p:nvSpPr>
            <p:cNvPr id="25" name="Oval 60">
              <a:extLst>
                <a:ext uri="{FF2B5EF4-FFF2-40B4-BE49-F238E27FC236}">
                  <a16:creationId xmlns:a16="http://schemas.microsoft.com/office/drawing/2014/main" id="{3BEA4CC0-047C-9842-8479-7728BACF8CA2}"/>
                </a:ext>
              </a:extLst>
            </p:cNvPr>
            <p:cNvSpPr/>
            <p:nvPr/>
          </p:nvSpPr>
          <p:spPr>
            <a:xfrm>
              <a:off x="5781064" y="1894291"/>
              <a:ext cx="2060550" cy="2060550"/>
            </a:xfrm>
            <a:prstGeom prst="ellips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Candara" panose="020E0502030303020204" pitchFamily="34" charset="0"/>
              </a:endParaRPr>
            </a:p>
          </p:txBody>
        </p:sp>
        <p:sp>
          <p:nvSpPr>
            <p:cNvPr id="26" name="Oval 61">
              <a:extLst>
                <a:ext uri="{FF2B5EF4-FFF2-40B4-BE49-F238E27FC236}">
                  <a16:creationId xmlns:a16="http://schemas.microsoft.com/office/drawing/2014/main" id="{F10EEC80-FB0C-7040-AFAE-D342793396A2}"/>
                </a:ext>
              </a:extLst>
            </p:cNvPr>
            <p:cNvSpPr/>
            <p:nvPr/>
          </p:nvSpPr>
          <p:spPr>
            <a:xfrm>
              <a:off x="7555482" y="1890721"/>
              <a:ext cx="2060550" cy="2060550"/>
            </a:xfrm>
            <a:prstGeom prst="ellipse">
              <a:avLst/>
            </a:prstGeom>
            <a:solidFill>
              <a:schemeClr val="accent5">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Candara" panose="020E0502030303020204" pitchFamily="34" charset="0"/>
              </a:endParaRPr>
            </a:p>
          </p:txBody>
        </p:sp>
        <p:sp>
          <p:nvSpPr>
            <p:cNvPr id="27" name="TextBox 26">
              <a:extLst>
                <a:ext uri="{FF2B5EF4-FFF2-40B4-BE49-F238E27FC236}">
                  <a16:creationId xmlns:a16="http://schemas.microsoft.com/office/drawing/2014/main" id="{EF04B3CF-3EAD-CC43-B4D1-68144F678FC3}"/>
                </a:ext>
              </a:extLst>
            </p:cNvPr>
            <p:cNvSpPr txBox="1"/>
            <p:nvPr/>
          </p:nvSpPr>
          <p:spPr>
            <a:xfrm>
              <a:off x="2395877" y="2932007"/>
              <a:ext cx="1580744" cy="523220"/>
            </a:xfrm>
            <a:prstGeom prst="rect">
              <a:avLst/>
            </a:prstGeom>
            <a:noFill/>
          </p:spPr>
          <p:txBody>
            <a:bodyPr wrap="square" rtlCol="0" anchor="ctr">
              <a:spAutoFit/>
            </a:bodyPr>
            <a:lstStyle/>
            <a:p>
              <a:pPr algn="ctr"/>
              <a:r>
                <a:rPr lang="en-US" altLang="ko-KR" sz="1400" b="1" dirty="0">
                  <a:solidFill>
                    <a:schemeClr val="bg1"/>
                  </a:solidFill>
                  <a:latin typeface="Candara" panose="020E0502030303020204" pitchFamily="34" charset="0"/>
                  <a:ea typeface="Roboto" panose="02000000000000000000" pitchFamily="2" charset="0"/>
                  <a:cs typeface="Arial" pitchFamily="34" charset="0"/>
                </a:rPr>
                <a:t>External</a:t>
              </a:r>
            </a:p>
            <a:p>
              <a:pPr algn="ctr"/>
              <a:r>
                <a:rPr lang="en-US" altLang="ko-KR" sz="1400" b="1" dirty="0">
                  <a:solidFill>
                    <a:schemeClr val="bg1"/>
                  </a:solidFill>
                  <a:latin typeface="Candara" panose="020E0502030303020204" pitchFamily="34" charset="0"/>
                  <a:ea typeface="Roboto" panose="02000000000000000000" pitchFamily="2" charset="0"/>
                  <a:cs typeface="Arial" pitchFamily="34" charset="0"/>
                </a:rPr>
                <a:t>Configuration</a:t>
              </a:r>
              <a:endParaRPr lang="ko-KR" altLang="en-US" sz="1400" b="1" dirty="0">
                <a:solidFill>
                  <a:schemeClr val="bg1"/>
                </a:solidFill>
                <a:latin typeface="Candara" panose="020E0502030303020204" pitchFamily="34" charset="0"/>
                <a:cs typeface="Arial" pitchFamily="34" charset="0"/>
              </a:endParaRPr>
            </a:p>
          </p:txBody>
        </p:sp>
        <p:sp>
          <p:nvSpPr>
            <p:cNvPr id="28" name="TextBox 27">
              <a:extLst>
                <a:ext uri="{FF2B5EF4-FFF2-40B4-BE49-F238E27FC236}">
                  <a16:creationId xmlns:a16="http://schemas.microsoft.com/office/drawing/2014/main" id="{A2B7C5CB-5FF5-3049-8421-7BFF71BAD68E}"/>
                </a:ext>
              </a:extLst>
            </p:cNvPr>
            <p:cNvSpPr txBox="1"/>
            <p:nvPr/>
          </p:nvSpPr>
          <p:spPr>
            <a:xfrm>
              <a:off x="4230700" y="3048447"/>
              <a:ext cx="1580744" cy="307777"/>
            </a:xfrm>
            <a:prstGeom prst="rect">
              <a:avLst/>
            </a:prstGeom>
            <a:noFill/>
          </p:spPr>
          <p:txBody>
            <a:bodyPr wrap="square" rtlCol="0" anchor="ctr">
              <a:spAutoFit/>
            </a:bodyPr>
            <a:lstStyle/>
            <a:p>
              <a:pPr algn="ctr"/>
              <a:r>
                <a:rPr lang="en-US" altLang="ko-KR" sz="1400" b="1" dirty="0">
                  <a:solidFill>
                    <a:schemeClr val="bg1"/>
                  </a:solidFill>
                  <a:latin typeface="Candara" panose="020E0502030303020204" pitchFamily="34" charset="0"/>
                  <a:ea typeface="Roboto" panose="02000000000000000000" pitchFamily="2" charset="0"/>
                  <a:cs typeface="Arial" pitchFamily="34" charset="0"/>
                </a:rPr>
                <a:t>Service Discovery</a:t>
              </a:r>
              <a:endParaRPr lang="ko-KR" altLang="en-US" sz="1400" b="1" dirty="0">
                <a:solidFill>
                  <a:schemeClr val="bg1"/>
                </a:solidFill>
                <a:latin typeface="Candara" panose="020E0502030303020204" pitchFamily="34" charset="0"/>
                <a:cs typeface="Arial" pitchFamily="34" charset="0"/>
              </a:endParaRPr>
            </a:p>
          </p:txBody>
        </p:sp>
        <p:sp>
          <p:nvSpPr>
            <p:cNvPr id="29" name="TextBox 28">
              <a:extLst>
                <a:ext uri="{FF2B5EF4-FFF2-40B4-BE49-F238E27FC236}">
                  <a16:creationId xmlns:a16="http://schemas.microsoft.com/office/drawing/2014/main" id="{488D1ACB-ABAD-CD43-AB2B-184EA7E15B86}"/>
                </a:ext>
              </a:extLst>
            </p:cNvPr>
            <p:cNvSpPr txBox="1"/>
            <p:nvPr/>
          </p:nvSpPr>
          <p:spPr>
            <a:xfrm>
              <a:off x="6021979" y="3057166"/>
              <a:ext cx="1580744" cy="307777"/>
            </a:xfrm>
            <a:prstGeom prst="rect">
              <a:avLst/>
            </a:prstGeom>
            <a:noFill/>
          </p:spPr>
          <p:txBody>
            <a:bodyPr wrap="square" rtlCol="0" anchor="ctr">
              <a:spAutoFit/>
            </a:bodyPr>
            <a:lstStyle/>
            <a:p>
              <a:pPr algn="ctr"/>
              <a:r>
                <a:rPr lang="en-US" altLang="ko-KR" sz="1400" b="1" dirty="0">
                  <a:solidFill>
                    <a:schemeClr val="bg1"/>
                  </a:solidFill>
                  <a:latin typeface="Candara" panose="020E0502030303020204" pitchFamily="34" charset="0"/>
                  <a:ea typeface="Roboto" panose="02000000000000000000" pitchFamily="2" charset="0"/>
                  <a:cs typeface="Arial" pitchFamily="34" charset="0"/>
                </a:rPr>
                <a:t>Circuit Breaker</a:t>
              </a:r>
              <a:endParaRPr lang="ko-KR" altLang="en-US" sz="1400" b="1" dirty="0">
                <a:solidFill>
                  <a:schemeClr val="bg1"/>
                </a:solidFill>
                <a:latin typeface="Candara" panose="020E0502030303020204" pitchFamily="34" charset="0"/>
                <a:cs typeface="Arial" pitchFamily="34" charset="0"/>
              </a:endParaRPr>
            </a:p>
          </p:txBody>
        </p:sp>
        <p:sp>
          <p:nvSpPr>
            <p:cNvPr id="30" name="TextBox 29">
              <a:extLst>
                <a:ext uri="{FF2B5EF4-FFF2-40B4-BE49-F238E27FC236}">
                  <a16:creationId xmlns:a16="http://schemas.microsoft.com/office/drawing/2014/main" id="{30EA5419-DBFE-A64A-9CFA-F946FFFFB3ED}"/>
                </a:ext>
              </a:extLst>
            </p:cNvPr>
            <p:cNvSpPr txBox="1"/>
            <p:nvPr/>
          </p:nvSpPr>
          <p:spPr>
            <a:xfrm>
              <a:off x="7813258" y="3065885"/>
              <a:ext cx="1580744" cy="307777"/>
            </a:xfrm>
            <a:prstGeom prst="rect">
              <a:avLst/>
            </a:prstGeom>
            <a:noFill/>
          </p:spPr>
          <p:txBody>
            <a:bodyPr wrap="square" rtlCol="0" anchor="ctr">
              <a:spAutoFit/>
            </a:bodyPr>
            <a:lstStyle/>
            <a:p>
              <a:pPr algn="ctr"/>
              <a:r>
                <a:rPr lang="en-US" altLang="ko-KR" sz="1400" b="1" dirty="0">
                  <a:solidFill>
                    <a:schemeClr val="bg1"/>
                  </a:solidFill>
                  <a:latin typeface="Candara" panose="020E0502030303020204" pitchFamily="34" charset="0"/>
                  <a:ea typeface="Roboto" panose="02000000000000000000" pitchFamily="2" charset="0"/>
                  <a:cs typeface="Arial" pitchFamily="34" charset="0"/>
                </a:rPr>
                <a:t>Security</a:t>
              </a:r>
              <a:endParaRPr lang="ko-KR" altLang="en-US" sz="1400" b="1" dirty="0">
                <a:solidFill>
                  <a:schemeClr val="bg1"/>
                </a:solidFill>
                <a:latin typeface="Candara" panose="020E0502030303020204" pitchFamily="34" charset="0"/>
                <a:cs typeface="Arial" pitchFamily="34" charset="0"/>
              </a:endParaRPr>
            </a:p>
          </p:txBody>
        </p:sp>
        <p:sp>
          <p:nvSpPr>
            <p:cNvPr id="31" name="Trapezoid 22">
              <a:extLst>
                <a:ext uri="{FF2B5EF4-FFF2-40B4-BE49-F238E27FC236}">
                  <a16:creationId xmlns:a16="http://schemas.microsoft.com/office/drawing/2014/main" id="{9078755F-668A-214E-A4ED-234488A4F4F8}"/>
                </a:ext>
              </a:extLst>
            </p:cNvPr>
            <p:cNvSpPr>
              <a:spLocks noChangeAspect="1"/>
            </p:cNvSpPr>
            <p:nvPr/>
          </p:nvSpPr>
          <p:spPr>
            <a:xfrm>
              <a:off x="4735552" y="2563441"/>
              <a:ext cx="581971" cy="29606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Candara" panose="020E0502030303020204" pitchFamily="34" charset="0"/>
              </a:endParaRPr>
            </a:p>
          </p:txBody>
        </p:sp>
        <p:sp>
          <p:nvSpPr>
            <p:cNvPr id="32" name="Freeform 53">
              <a:extLst>
                <a:ext uri="{FF2B5EF4-FFF2-40B4-BE49-F238E27FC236}">
                  <a16:creationId xmlns:a16="http://schemas.microsoft.com/office/drawing/2014/main" id="{2528239F-6D88-5E4F-85A6-243A6C7DDEFF}"/>
                </a:ext>
              </a:extLst>
            </p:cNvPr>
            <p:cNvSpPr/>
            <p:nvPr/>
          </p:nvSpPr>
          <p:spPr>
            <a:xfrm>
              <a:off x="3029973" y="2475216"/>
              <a:ext cx="445106" cy="45635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Candara" panose="020E0502030303020204" pitchFamily="34" charset="0"/>
              </a:endParaRPr>
            </a:p>
          </p:txBody>
        </p:sp>
      </p:grpSp>
      <p:pic>
        <p:nvPicPr>
          <p:cNvPr id="33" name="Graphic 33" descr="Processor">
            <a:extLst>
              <a:ext uri="{FF2B5EF4-FFF2-40B4-BE49-F238E27FC236}">
                <a16:creationId xmlns:a16="http://schemas.microsoft.com/office/drawing/2014/main" id="{3BC6E5F9-F82D-294C-93E2-93F4D763F04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595516" y="2031785"/>
            <a:ext cx="558688" cy="558688"/>
          </a:xfrm>
          <a:prstGeom prst="rect">
            <a:avLst/>
          </a:prstGeom>
        </p:spPr>
      </p:pic>
      <p:pic>
        <p:nvPicPr>
          <p:cNvPr id="34" name="Graphic 34" descr="Shield Tick">
            <a:extLst>
              <a:ext uri="{FF2B5EF4-FFF2-40B4-BE49-F238E27FC236}">
                <a16:creationId xmlns:a16="http://schemas.microsoft.com/office/drawing/2014/main" id="{59FA3B1A-4CB1-0447-8627-064D68577F49}"/>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8404706" y="2037884"/>
            <a:ext cx="545328" cy="545328"/>
          </a:xfrm>
          <a:prstGeom prst="rect">
            <a:avLst/>
          </a:prstGeom>
        </p:spPr>
      </p:pic>
    </p:spTree>
    <p:extLst>
      <p:ext uri="{BB962C8B-B14F-4D97-AF65-F5344CB8AC3E}">
        <p14:creationId xmlns:p14="http://schemas.microsoft.com/office/powerpoint/2010/main" val="40965627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
        <p:nvSpPr>
          <p:cNvPr id="5" name="Can 4">
            <a:extLst>
              <a:ext uri="{FF2B5EF4-FFF2-40B4-BE49-F238E27FC236}">
                <a16:creationId xmlns:a16="http://schemas.microsoft.com/office/drawing/2014/main" id="{380D3CBB-7951-C54A-98A2-E89781449C38}"/>
              </a:ext>
            </a:extLst>
          </p:cNvPr>
          <p:cNvSpPr/>
          <p:nvPr/>
        </p:nvSpPr>
        <p:spPr>
          <a:xfrm>
            <a:off x="697832" y="2081463"/>
            <a:ext cx="890336" cy="1215190"/>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Users</a:t>
            </a:r>
          </a:p>
        </p:txBody>
      </p:sp>
      <p:sp>
        <p:nvSpPr>
          <p:cNvPr id="6" name="Can 5">
            <a:extLst>
              <a:ext uri="{FF2B5EF4-FFF2-40B4-BE49-F238E27FC236}">
                <a16:creationId xmlns:a16="http://schemas.microsoft.com/office/drawing/2014/main" id="{527905C9-2D8E-864D-9BBE-BB32711F7988}"/>
              </a:ext>
            </a:extLst>
          </p:cNvPr>
          <p:cNvSpPr/>
          <p:nvPr/>
        </p:nvSpPr>
        <p:spPr>
          <a:xfrm>
            <a:off x="1909007" y="2821405"/>
            <a:ext cx="890336" cy="1215190"/>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Tasks</a:t>
            </a:r>
          </a:p>
        </p:txBody>
      </p:sp>
      <p:sp>
        <p:nvSpPr>
          <p:cNvPr id="7" name="Can 6">
            <a:extLst>
              <a:ext uri="{FF2B5EF4-FFF2-40B4-BE49-F238E27FC236}">
                <a16:creationId xmlns:a16="http://schemas.microsoft.com/office/drawing/2014/main" id="{713F40B7-458A-2A4F-81A7-87B191D1A1B8}"/>
              </a:ext>
            </a:extLst>
          </p:cNvPr>
          <p:cNvSpPr/>
          <p:nvPr/>
        </p:nvSpPr>
        <p:spPr>
          <a:xfrm>
            <a:off x="780047" y="4231105"/>
            <a:ext cx="965505" cy="1215190"/>
          </a:xfrm>
          <a:prstGeom prst="can">
            <a:avLst/>
          </a:prstGeom>
          <a:solidFill>
            <a:srgbClr val="E759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Comments</a:t>
            </a:r>
          </a:p>
        </p:txBody>
      </p:sp>
      <p:sp>
        <p:nvSpPr>
          <p:cNvPr id="8" name="Text Placeholder 52">
            <a:extLst>
              <a:ext uri="{FF2B5EF4-FFF2-40B4-BE49-F238E27FC236}">
                <a16:creationId xmlns:a16="http://schemas.microsoft.com/office/drawing/2014/main" id="{1E2D40F1-AEA8-5D46-888C-F9FD9B060774}"/>
              </a:ext>
            </a:extLst>
          </p:cNvPr>
          <p:cNvSpPr txBox="1">
            <a:spLocks/>
          </p:cNvSpPr>
          <p:nvPr/>
        </p:nvSpPr>
        <p:spPr>
          <a:xfrm>
            <a:off x="307205" y="1042623"/>
            <a:ext cx="3182570" cy="419379"/>
          </a:xfrm>
          <a:prstGeom prst="rect">
            <a:avLst/>
          </a:prstGeom>
        </p:spPr>
        <p:txBody>
          <a:bodyPr/>
          <a:lstStyle>
            <a:defPPr>
              <a:defRPr lang="en-US"/>
            </a:defPPr>
            <a:lvl1pPr algn="ctr">
              <a:lnSpc>
                <a:spcPct val="90000"/>
              </a:lnSpc>
              <a:spcBef>
                <a:spcPts val="1000"/>
              </a:spcBef>
              <a:buClr>
                <a:schemeClr val="accent2"/>
              </a:buClr>
              <a:defRPr sz="1400" b="1">
                <a:solidFill>
                  <a:schemeClr val="accent4">
                    <a:lumMod val="75000"/>
                    <a:lumOff val="25000"/>
                  </a:schemeClr>
                </a:solidFill>
              </a:defRPr>
            </a:lvl1pPr>
            <a:lvl2pPr marL="685800" indent="-228600" algn="l" defTabSz="914400" rtl="0" eaLnBrk="1" latinLnBrk="0" hangingPunct="1">
              <a:lnSpc>
                <a:spcPct val="90000"/>
              </a:lnSpc>
              <a:spcBef>
                <a:spcPts val="500"/>
              </a:spcBef>
              <a:buClr>
                <a:schemeClr val="accent2"/>
              </a:buClr>
              <a:buFont typeface="Arial"/>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1600" dirty="0">
                <a:solidFill>
                  <a:schemeClr val="accent5"/>
                </a:solidFill>
                <a:latin typeface="Candara" panose="020E0502030303020204" pitchFamily="34" charset="0"/>
                <a:ea typeface="Roboto" panose="02000000000000000000" pitchFamily="2" charset="0"/>
                <a:cs typeface="Arial" panose="020B0604020202020204" pitchFamily="34" charset="0"/>
              </a:rPr>
              <a:t>Database per Service</a:t>
            </a:r>
            <a:endParaRPr lang="en-US" sz="1600" dirty="0">
              <a:solidFill>
                <a:schemeClr val="accent5"/>
              </a:solidFill>
              <a:latin typeface="Candara" panose="020E0502030303020204" pitchFamily="34" charset="0"/>
              <a:ea typeface="Roboto" panose="02000000000000000000" pitchFamily="2" charset="0"/>
              <a:cs typeface="Arial" panose="020B0604020202020204" pitchFamily="34" charset="0"/>
            </a:endParaRPr>
          </a:p>
        </p:txBody>
      </p:sp>
      <p:sp>
        <p:nvSpPr>
          <p:cNvPr id="9" name="Can 8">
            <a:extLst>
              <a:ext uri="{FF2B5EF4-FFF2-40B4-BE49-F238E27FC236}">
                <a16:creationId xmlns:a16="http://schemas.microsoft.com/office/drawing/2014/main" id="{959081EA-7C82-E848-8243-9FFA1E468F8A}"/>
              </a:ext>
            </a:extLst>
          </p:cNvPr>
          <p:cNvSpPr/>
          <p:nvPr/>
        </p:nvSpPr>
        <p:spPr>
          <a:xfrm>
            <a:off x="3711962" y="2154680"/>
            <a:ext cx="890336" cy="1215190"/>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Users</a:t>
            </a:r>
          </a:p>
        </p:txBody>
      </p:sp>
      <p:sp>
        <p:nvSpPr>
          <p:cNvPr id="10" name="Can 9">
            <a:extLst>
              <a:ext uri="{FF2B5EF4-FFF2-40B4-BE49-F238E27FC236}">
                <a16:creationId xmlns:a16="http://schemas.microsoft.com/office/drawing/2014/main" id="{DAC62658-8DB6-7649-8C54-1486A2E2B869}"/>
              </a:ext>
            </a:extLst>
          </p:cNvPr>
          <p:cNvSpPr/>
          <p:nvPr/>
        </p:nvSpPr>
        <p:spPr>
          <a:xfrm>
            <a:off x="5233047" y="3730817"/>
            <a:ext cx="1040464" cy="1215190"/>
          </a:xfrm>
          <a:prstGeom prst="ca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Comments</a:t>
            </a:r>
          </a:p>
        </p:txBody>
      </p:sp>
      <p:sp>
        <p:nvSpPr>
          <p:cNvPr id="11" name="Text Placeholder 52">
            <a:extLst>
              <a:ext uri="{FF2B5EF4-FFF2-40B4-BE49-F238E27FC236}">
                <a16:creationId xmlns:a16="http://schemas.microsoft.com/office/drawing/2014/main" id="{5108807B-2A26-7348-829C-B4EF88798EDC}"/>
              </a:ext>
            </a:extLst>
          </p:cNvPr>
          <p:cNvSpPr txBox="1">
            <a:spLocks/>
          </p:cNvSpPr>
          <p:nvPr/>
        </p:nvSpPr>
        <p:spPr>
          <a:xfrm>
            <a:off x="3410607" y="1042623"/>
            <a:ext cx="3182570" cy="419379"/>
          </a:xfrm>
          <a:prstGeom prst="rect">
            <a:avLst/>
          </a:prstGeom>
        </p:spPr>
        <p:txBody>
          <a:bodyPr/>
          <a:lstStyle>
            <a:defPPr>
              <a:defRPr lang="en-US"/>
            </a:defPPr>
            <a:lvl1pPr algn="ctr">
              <a:lnSpc>
                <a:spcPct val="90000"/>
              </a:lnSpc>
              <a:spcBef>
                <a:spcPts val="1000"/>
              </a:spcBef>
              <a:buClr>
                <a:schemeClr val="accent2"/>
              </a:buClr>
              <a:defRPr sz="1400" b="1">
                <a:solidFill>
                  <a:schemeClr val="accent4">
                    <a:lumMod val="75000"/>
                    <a:lumOff val="25000"/>
                  </a:schemeClr>
                </a:solidFill>
              </a:defRPr>
            </a:lvl1pPr>
            <a:lvl2pPr marL="685800" indent="-228600">
              <a:lnSpc>
                <a:spcPct val="90000"/>
              </a:lnSpc>
              <a:spcBef>
                <a:spcPts val="500"/>
              </a:spcBef>
              <a:buClr>
                <a:schemeClr val="accent2"/>
              </a:buClr>
              <a:buFont typeface="Arial"/>
              <a:buChar char="•"/>
              <a:defRPr sz="2400">
                <a:solidFill>
                  <a:schemeClr val="accent1"/>
                </a:solidFill>
              </a:defRPr>
            </a:lvl2pPr>
            <a:lvl3pPr marL="1143000" indent="-228600">
              <a:lnSpc>
                <a:spcPct val="90000"/>
              </a:lnSpc>
              <a:spcBef>
                <a:spcPts val="500"/>
              </a:spcBef>
              <a:buClr>
                <a:schemeClr val="accent2"/>
              </a:buClr>
              <a:buFont typeface="Arial"/>
              <a:buChar char="•"/>
              <a:defRPr sz="2000">
                <a:solidFill>
                  <a:schemeClr val="accent1"/>
                </a:solidFill>
              </a:defRPr>
            </a:lvl3pPr>
            <a:lvl4pPr marL="1600200" indent="-228600">
              <a:lnSpc>
                <a:spcPct val="90000"/>
              </a:lnSpc>
              <a:spcBef>
                <a:spcPts val="500"/>
              </a:spcBef>
              <a:buClr>
                <a:schemeClr val="accent2"/>
              </a:buClr>
              <a:buFont typeface="Arial"/>
              <a:buChar char="•"/>
              <a:defRPr>
                <a:solidFill>
                  <a:schemeClr val="accent1"/>
                </a:solidFill>
              </a:defRPr>
            </a:lvl4pPr>
            <a:lvl5pPr marL="2057400" indent="-228600">
              <a:lnSpc>
                <a:spcPct val="90000"/>
              </a:lnSpc>
              <a:spcBef>
                <a:spcPts val="500"/>
              </a:spcBef>
              <a:buClr>
                <a:schemeClr val="accent2"/>
              </a:buClr>
              <a:buFont typeface="Arial"/>
              <a:buChar char="•"/>
              <a:defRPr>
                <a:solidFill>
                  <a:schemeClr val="accent1"/>
                </a:solidFill>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IN" sz="1600" dirty="0">
                <a:solidFill>
                  <a:schemeClr val="accent5"/>
                </a:solidFill>
                <a:latin typeface="Candara" panose="020E0502030303020204" pitchFamily="34" charset="0"/>
                <a:ea typeface="Roboto" panose="02000000000000000000" pitchFamily="2" charset="0"/>
                <a:cs typeface="Arial" panose="020B0604020202020204" pitchFamily="34" charset="0"/>
              </a:rPr>
              <a:t>Shared Database</a:t>
            </a:r>
            <a:endParaRPr lang="en-US" sz="1600" dirty="0">
              <a:solidFill>
                <a:schemeClr val="accent5"/>
              </a:solidFill>
              <a:latin typeface="Candara" panose="020E0502030303020204" pitchFamily="34" charset="0"/>
              <a:ea typeface="Roboto" panose="02000000000000000000" pitchFamily="2" charset="0"/>
              <a:cs typeface="Arial" panose="020B0604020202020204" pitchFamily="34" charset="0"/>
            </a:endParaRPr>
          </a:p>
        </p:txBody>
      </p:sp>
      <p:sp>
        <p:nvSpPr>
          <p:cNvPr id="12" name="Can 11">
            <a:extLst>
              <a:ext uri="{FF2B5EF4-FFF2-40B4-BE49-F238E27FC236}">
                <a16:creationId xmlns:a16="http://schemas.microsoft.com/office/drawing/2014/main" id="{A2074EAA-C481-F24D-978E-2A7F78C6A78D}"/>
              </a:ext>
            </a:extLst>
          </p:cNvPr>
          <p:cNvSpPr/>
          <p:nvPr/>
        </p:nvSpPr>
        <p:spPr>
          <a:xfrm>
            <a:off x="5308111" y="2718815"/>
            <a:ext cx="890336" cy="1215190"/>
          </a:xfrm>
          <a:prstGeom prst="ca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Tasks</a:t>
            </a:r>
          </a:p>
        </p:txBody>
      </p:sp>
      <p:sp>
        <p:nvSpPr>
          <p:cNvPr id="13" name="Text Placeholder 52">
            <a:extLst>
              <a:ext uri="{FF2B5EF4-FFF2-40B4-BE49-F238E27FC236}">
                <a16:creationId xmlns:a16="http://schemas.microsoft.com/office/drawing/2014/main" id="{A47EE40C-BBBC-8E40-AF6F-7599E88BF22D}"/>
              </a:ext>
            </a:extLst>
          </p:cNvPr>
          <p:cNvSpPr txBox="1">
            <a:spLocks/>
          </p:cNvSpPr>
          <p:nvPr/>
        </p:nvSpPr>
        <p:spPr>
          <a:xfrm>
            <a:off x="7629682" y="1042622"/>
            <a:ext cx="3475466" cy="419379"/>
          </a:xfrm>
          <a:prstGeom prst="rect">
            <a:avLst/>
          </a:prstGeom>
        </p:spPr>
        <p:txBody>
          <a:bodyPr/>
          <a:lstStyle>
            <a:defPPr>
              <a:defRPr lang="en-US"/>
            </a:defPPr>
            <a:lvl1pPr algn="ctr">
              <a:lnSpc>
                <a:spcPct val="90000"/>
              </a:lnSpc>
              <a:spcBef>
                <a:spcPts val="1000"/>
              </a:spcBef>
              <a:buClr>
                <a:schemeClr val="accent2"/>
              </a:buClr>
              <a:defRPr sz="1400" b="1">
                <a:solidFill>
                  <a:schemeClr val="accent4">
                    <a:lumMod val="75000"/>
                    <a:lumOff val="25000"/>
                  </a:schemeClr>
                </a:solidFill>
              </a:defRPr>
            </a:lvl1pPr>
            <a:lvl2pPr marL="685800" indent="-228600">
              <a:lnSpc>
                <a:spcPct val="90000"/>
              </a:lnSpc>
              <a:spcBef>
                <a:spcPts val="500"/>
              </a:spcBef>
              <a:buClr>
                <a:schemeClr val="accent2"/>
              </a:buClr>
              <a:buFont typeface="Arial"/>
              <a:buChar char="•"/>
              <a:defRPr sz="2400">
                <a:solidFill>
                  <a:schemeClr val="accent1"/>
                </a:solidFill>
              </a:defRPr>
            </a:lvl2pPr>
            <a:lvl3pPr marL="1143000" indent="-228600">
              <a:lnSpc>
                <a:spcPct val="90000"/>
              </a:lnSpc>
              <a:spcBef>
                <a:spcPts val="500"/>
              </a:spcBef>
              <a:buClr>
                <a:schemeClr val="accent2"/>
              </a:buClr>
              <a:buFont typeface="Arial"/>
              <a:buChar char="•"/>
              <a:defRPr sz="2000">
                <a:solidFill>
                  <a:schemeClr val="accent1"/>
                </a:solidFill>
              </a:defRPr>
            </a:lvl3pPr>
            <a:lvl4pPr marL="1600200" indent="-228600">
              <a:lnSpc>
                <a:spcPct val="90000"/>
              </a:lnSpc>
              <a:spcBef>
                <a:spcPts val="500"/>
              </a:spcBef>
              <a:buClr>
                <a:schemeClr val="accent2"/>
              </a:buClr>
              <a:buFont typeface="Arial"/>
              <a:buChar char="•"/>
              <a:defRPr>
                <a:solidFill>
                  <a:schemeClr val="accent1"/>
                </a:solidFill>
              </a:defRPr>
            </a:lvl4pPr>
            <a:lvl5pPr marL="2057400" indent="-228600">
              <a:lnSpc>
                <a:spcPct val="90000"/>
              </a:lnSpc>
              <a:spcBef>
                <a:spcPts val="500"/>
              </a:spcBef>
              <a:buClr>
                <a:schemeClr val="accent2"/>
              </a:buClr>
              <a:buFont typeface="Arial"/>
              <a:buChar char="•"/>
              <a:defRPr>
                <a:solidFill>
                  <a:schemeClr val="accent1"/>
                </a:solidFill>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IN" sz="1600">
                <a:solidFill>
                  <a:schemeClr val="accent5"/>
                </a:solidFill>
                <a:latin typeface="Candara" panose="020E0502030303020204" pitchFamily="34" charset="0"/>
                <a:ea typeface="Roboto" panose="02000000000000000000" pitchFamily="2" charset="0"/>
                <a:cs typeface="Arial" panose="020B0604020202020204" pitchFamily="34" charset="0"/>
              </a:rPr>
              <a:t>Event Sourcing and CQR</a:t>
            </a:r>
            <a:r>
              <a:rPr lang="en-IN" sz="1600" dirty="0">
                <a:solidFill>
                  <a:schemeClr val="accent5"/>
                </a:solidFill>
                <a:latin typeface="Candara" panose="020E0502030303020204" pitchFamily="34" charset="0"/>
                <a:ea typeface="Roboto" panose="02000000000000000000" pitchFamily="2" charset="0"/>
                <a:cs typeface="Arial" panose="020B0604020202020204" pitchFamily="34" charset="0"/>
              </a:rPr>
              <a:t>S</a:t>
            </a:r>
            <a:endParaRPr lang="en-US" sz="1600" dirty="0">
              <a:solidFill>
                <a:schemeClr val="accent5"/>
              </a:solidFill>
              <a:latin typeface="Candara" panose="020E0502030303020204" pitchFamily="34" charset="0"/>
              <a:ea typeface="Roboto" panose="02000000000000000000" pitchFamily="2" charset="0"/>
              <a:cs typeface="Arial" panose="020B0604020202020204" pitchFamily="34" charset="0"/>
            </a:endParaRPr>
          </a:p>
        </p:txBody>
      </p:sp>
      <p:cxnSp>
        <p:nvCxnSpPr>
          <p:cNvPr id="14" name="Straight Connector 13">
            <a:extLst>
              <a:ext uri="{FF2B5EF4-FFF2-40B4-BE49-F238E27FC236}">
                <a16:creationId xmlns:a16="http://schemas.microsoft.com/office/drawing/2014/main" id="{1A41FB84-0A39-D24F-81E4-3A3528D8558B}"/>
              </a:ext>
            </a:extLst>
          </p:cNvPr>
          <p:cNvCxnSpPr>
            <a:cxnSpLocks/>
          </p:cNvCxnSpPr>
          <p:nvPr/>
        </p:nvCxnSpPr>
        <p:spPr>
          <a:xfrm>
            <a:off x="3410607" y="1050234"/>
            <a:ext cx="0" cy="5126696"/>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0546067-764F-7549-A8B7-6C2F43D4AD28}"/>
              </a:ext>
            </a:extLst>
          </p:cNvPr>
          <p:cNvCxnSpPr>
            <a:cxnSpLocks/>
          </p:cNvCxnSpPr>
          <p:nvPr/>
        </p:nvCxnSpPr>
        <p:spPr>
          <a:xfrm>
            <a:off x="6594970" y="1042622"/>
            <a:ext cx="0" cy="5126696"/>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6114FED5-01ED-D441-89F4-C39FABEC1D07}"/>
              </a:ext>
            </a:extLst>
          </p:cNvPr>
          <p:cNvSpPr/>
          <p:nvPr/>
        </p:nvSpPr>
        <p:spPr>
          <a:xfrm rot="5400000">
            <a:off x="7754610" y="2870303"/>
            <a:ext cx="397042" cy="1635779"/>
          </a:xfrm>
          <a:prstGeom prst="ca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Event Queue</a:t>
            </a:r>
          </a:p>
        </p:txBody>
      </p:sp>
      <p:sp>
        <p:nvSpPr>
          <p:cNvPr id="17" name="Shape">
            <a:extLst>
              <a:ext uri="{FF2B5EF4-FFF2-40B4-BE49-F238E27FC236}">
                <a16:creationId xmlns:a16="http://schemas.microsoft.com/office/drawing/2014/main" id="{741815E9-5857-6840-B713-263158CDC3FD}"/>
              </a:ext>
            </a:extLst>
          </p:cNvPr>
          <p:cNvSpPr/>
          <p:nvPr/>
        </p:nvSpPr>
        <p:spPr>
          <a:xfrm>
            <a:off x="6836686" y="1696234"/>
            <a:ext cx="2183681" cy="4616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18" name="Accounts Overview">
            <a:extLst>
              <a:ext uri="{FF2B5EF4-FFF2-40B4-BE49-F238E27FC236}">
                <a16:creationId xmlns:a16="http://schemas.microsoft.com/office/drawing/2014/main" id="{3D1FCC2E-218F-D54A-BE2E-16C376550B13}"/>
              </a:ext>
            </a:extLst>
          </p:cNvPr>
          <p:cNvSpPr txBox="1"/>
          <p:nvPr/>
        </p:nvSpPr>
        <p:spPr>
          <a:xfrm>
            <a:off x="6873287" y="1784940"/>
            <a:ext cx="2197450"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200" dirty="0">
                <a:solidFill>
                  <a:schemeClr val="bg1"/>
                </a:solidFill>
                <a:latin typeface="Candara" panose="020E0502030303020204" pitchFamily="34" charset="0"/>
                <a:ea typeface="Roboto" panose="02000000000000000000" pitchFamily="2" charset="0"/>
                <a:cs typeface="Arial" panose="020B0604020202020204" pitchFamily="34" charset="0"/>
              </a:rPr>
              <a:t>Write API (CUD of CRUD)</a:t>
            </a:r>
            <a:endParaRPr sz="12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19" name="Shape">
            <a:extLst>
              <a:ext uri="{FF2B5EF4-FFF2-40B4-BE49-F238E27FC236}">
                <a16:creationId xmlns:a16="http://schemas.microsoft.com/office/drawing/2014/main" id="{D5CD9F11-620A-F54E-BE70-A38BA365224E}"/>
              </a:ext>
            </a:extLst>
          </p:cNvPr>
          <p:cNvSpPr/>
          <p:nvPr/>
        </p:nvSpPr>
        <p:spPr>
          <a:xfrm>
            <a:off x="9342425" y="1719537"/>
            <a:ext cx="2183681" cy="4471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20" name="Accounts Overview">
            <a:extLst>
              <a:ext uri="{FF2B5EF4-FFF2-40B4-BE49-F238E27FC236}">
                <a16:creationId xmlns:a16="http://schemas.microsoft.com/office/drawing/2014/main" id="{FFB2F943-188A-3E4B-9E01-46064292A4E1}"/>
              </a:ext>
            </a:extLst>
          </p:cNvPr>
          <p:cNvSpPr txBox="1"/>
          <p:nvPr/>
        </p:nvSpPr>
        <p:spPr>
          <a:xfrm>
            <a:off x="9530384" y="1798543"/>
            <a:ext cx="1868509"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200" dirty="0">
                <a:solidFill>
                  <a:schemeClr val="bg1"/>
                </a:solidFill>
                <a:latin typeface="Candara" panose="020E0502030303020204" pitchFamily="34" charset="0"/>
                <a:ea typeface="Roboto" panose="02000000000000000000" pitchFamily="2" charset="0"/>
                <a:cs typeface="Arial" panose="020B0604020202020204" pitchFamily="34" charset="0"/>
              </a:rPr>
              <a:t>Read API (R of CRUD)</a:t>
            </a:r>
            <a:endParaRPr sz="12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21" name="Rounded Rectangle 20">
            <a:extLst>
              <a:ext uri="{FF2B5EF4-FFF2-40B4-BE49-F238E27FC236}">
                <a16:creationId xmlns:a16="http://schemas.microsoft.com/office/drawing/2014/main" id="{76BBC23C-242A-F040-8342-1DB9C37A3F43}"/>
              </a:ext>
            </a:extLst>
          </p:cNvPr>
          <p:cNvSpPr/>
          <p:nvPr/>
        </p:nvSpPr>
        <p:spPr>
          <a:xfrm>
            <a:off x="7363549" y="4999984"/>
            <a:ext cx="123586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Event Store</a:t>
            </a:r>
          </a:p>
        </p:txBody>
      </p:sp>
      <p:sp>
        <p:nvSpPr>
          <p:cNvPr id="22" name="Can 21">
            <a:extLst>
              <a:ext uri="{FF2B5EF4-FFF2-40B4-BE49-F238E27FC236}">
                <a16:creationId xmlns:a16="http://schemas.microsoft.com/office/drawing/2014/main" id="{6B3D81CF-AD73-7F47-ADBC-7911DF4F4CDC}"/>
              </a:ext>
            </a:extLst>
          </p:cNvPr>
          <p:cNvSpPr/>
          <p:nvPr/>
        </p:nvSpPr>
        <p:spPr>
          <a:xfrm>
            <a:off x="9962148" y="4957013"/>
            <a:ext cx="757990" cy="917169"/>
          </a:xfrm>
          <a:prstGeom prst="ca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a typeface="Roboto" panose="02000000000000000000" pitchFamily="2" charset="0"/>
              <a:cs typeface="Arial" panose="020B0604020202020204" pitchFamily="34" charset="0"/>
            </a:endParaRPr>
          </a:p>
        </p:txBody>
      </p:sp>
      <p:sp>
        <p:nvSpPr>
          <p:cNvPr id="23" name="Can 22">
            <a:extLst>
              <a:ext uri="{FF2B5EF4-FFF2-40B4-BE49-F238E27FC236}">
                <a16:creationId xmlns:a16="http://schemas.microsoft.com/office/drawing/2014/main" id="{D7F8D3FE-936E-6B46-80BE-10FDEC2C9A36}"/>
              </a:ext>
            </a:extLst>
          </p:cNvPr>
          <p:cNvSpPr/>
          <p:nvPr/>
        </p:nvSpPr>
        <p:spPr>
          <a:xfrm>
            <a:off x="10202883" y="5076318"/>
            <a:ext cx="757990" cy="917169"/>
          </a:xfrm>
          <a:prstGeom prst="ca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a typeface="Roboto" panose="02000000000000000000" pitchFamily="2" charset="0"/>
              <a:cs typeface="Arial" panose="020B0604020202020204" pitchFamily="34" charset="0"/>
            </a:endParaRPr>
          </a:p>
        </p:txBody>
      </p:sp>
      <p:sp>
        <p:nvSpPr>
          <p:cNvPr id="24" name="Can 23">
            <a:extLst>
              <a:ext uri="{FF2B5EF4-FFF2-40B4-BE49-F238E27FC236}">
                <a16:creationId xmlns:a16="http://schemas.microsoft.com/office/drawing/2014/main" id="{692BFF92-1E60-D749-B438-AB09CBAE8C07}"/>
              </a:ext>
            </a:extLst>
          </p:cNvPr>
          <p:cNvSpPr/>
          <p:nvPr/>
        </p:nvSpPr>
        <p:spPr>
          <a:xfrm>
            <a:off x="10503776" y="5215676"/>
            <a:ext cx="938256" cy="917169"/>
          </a:xfrm>
          <a:prstGeom prst="ca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Application Store</a:t>
            </a:r>
          </a:p>
        </p:txBody>
      </p:sp>
      <p:sp>
        <p:nvSpPr>
          <p:cNvPr id="25" name="Rectangle 24">
            <a:extLst>
              <a:ext uri="{FF2B5EF4-FFF2-40B4-BE49-F238E27FC236}">
                <a16:creationId xmlns:a16="http://schemas.microsoft.com/office/drawing/2014/main" id="{6134B47E-9365-0743-8F39-8FD1CC78738F}"/>
              </a:ext>
            </a:extLst>
          </p:cNvPr>
          <p:cNvSpPr/>
          <p:nvPr/>
        </p:nvSpPr>
        <p:spPr>
          <a:xfrm>
            <a:off x="9469370" y="3886714"/>
            <a:ext cx="1362876" cy="3443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a typeface="Roboto" panose="02000000000000000000" pitchFamily="2" charset="0"/>
              <a:cs typeface="Arial" panose="020B0604020202020204" pitchFamily="34" charset="0"/>
            </a:endParaRPr>
          </a:p>
        </p:txBody>
      </p:sp>
      <p:sp>
        <p:nvSpPr>
          <p:cNvPr id="26" name="Rectangle 25">
            <a:extLst>
              <a:ext uri="{FF2B5EF4-FFF2-40B4-BE49-F238E27FC236}">
                <a16:creationId xmlns:a16="http://schemas.microsoft.com/office/drawing/2014/main" id="{C85CD33A-F8DA-AE43-9F8B-905988E31061}"/>
              </a:ext>
            </a:extLst>
          </p:cNvPr>
          <p:cNvSpPr/>
          <p:nvPr/>
        </p:nvSpPr>
        <p:spPr>
          <a:xfrm>
            <a:off x="9573515" y="3994021"/>
            <a:ext cx="1387357" cy="3443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a typeface="Roboto" panose="02000000000000000000" pitchFamily="2" charset="0"/>
              <a:cs typeface="Arial" panose="020B0604020202020204" pitchFamily="34" charset="0"/>
            </a:endParaRPr>
          </a:p>
        </p:txBody>
      </p:sp>
      <p:sp>
        <p:nvSpPr>
          <p:cNvPr id="27" name="Rectangle 26">
            <a:extLst>
              <a:ext uri="{FF2B5EF4-FFF2-40B4-BE49-F238E27FC236}">
                <a16:creationId xmlns:a16="http://schemas.microsoft.com/office/drawing/2014/main" id="{B8F50AAB-C0B9-844E-9CB4-9CE070D0EB2D}"/>
              </a:ext>
            </a:extLst>
          </p:cNvPr>
          <p:cNvSpPr/>
          <p:nvPr/>
        </p:nvSpPr>
        <p:spPr>
          <a:xfrm>
            <a:off x="9689768" y="4089039"/>
            <a:ext cx="1415378" cy="3443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Event Handler</a:t>
            </a:r>
          </a:p>
        </p:txBody>
      </p:sp>
      <p:cxnSp>
        <p:nvCxnSpPr>
          <p:cNvPr id="28" name="Straight Arrow Connector 27">
            <a:extLst>
              <a:ext uri="{FF2B5EF4-FFF2-40B4-BE49-F238E27FC236}">
                <a16:creationId xmlns:a16="http://schemas.microsoft.com/office/drawing/2014/main" id="{BC17FB98-18B7-9749-9362-E34C11BE2470}"/>
              </a:ext>
            </a:extLst>
          </p:cNvPr>
          <p:cNvCxnSpPr>
            <a:cxnSpLocks/>
          </p:cNvCxnSpPr>
          <p:nvPr/>
        </p:nvCxnSpPr>
        <p:spPr>
          <a:xfrm>
            <a:off x="7828493" y="2201201"/>
            <a:ext cx="0" cy="120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E2A97AE-B6CA-0646-ACFB-6510D6CCE3F5}"/>
              </a:ext>
            </a:extLst>
          </p:cNvPr>
          <p:cNvSpPr/>
          <p:nvPr/>
        </p:nvSpPr>
        <p:spPr>
          <a:xfrm>
            <a:off x="7724418" y="2598820"/>
            <a:ext cx="213931" cy="222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1</a:t>
            </a:r>
          </a:p>
        </p:txBody>
      </p:sp>
      <p:cxnSp>
        <p:nvCxnSpPr>
          <p:cNvPr id="30" name="Straight Arrow Connector 29">
            <a:extLst>
              <a:ext uri="{FF2B5EF4-FFF2-40B4-BE49-F238E27FC236}">
                <a16:creationId xmlns:a16="http://schemas.microsoft.com/office/drawing/2014/main" id="{7BDBAC58-AACC-B248-986C-73CDCDCA971A}"/>
              </a:ext>
            </a:extLst>
          </p:cNvPr>
          <p:cNvCxnSpPr>
            <a:cxnSpLocks/>
          </p:cNvCxnSpPr>
          <p:nvPr/>
        </p:nvCxnSpPr>
        <p:spPr>
          <a:xfrm>
            <a:off x="7828493" y="3886714"/>
            <a:ext cx="0" cy="1079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F2EF1170-1721-7442-BDF3-28043EE887D2}"/>
              </a:ext>
            </a:extLst>
          </p:cNvPr>
          <p:cNvSpPr/>
          <p:nvPr/>
        </p:nvSpPr>
        <p:spPr>
          <a:xfrm>
            <a:off x="7724418" y="4239125"/>
            <a:ext cx="213931" cy="222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2</a:t>
            </a:r>
          </a:p>
        </p:txBody>
      </p:sp>
      <p:cxnSp>
        <p:nvCxnSpPr>
          <p:cNvPr id="32" name="Elbow Connector 31">
            <a:extLst>
              <a:ext uri="{FF2B5EF4-FFF2-40B4-BE49-F238E27FC236}">
                <a16:creationId xmlns:a16="http://schemas.microsoft.com/office/drawing/2014/main" id="{D1D0176F-1960-DF42-9C93-07E1536F923B}"/>
              </a:ext>
            </a:extLst>
          </p:cNvPr>
          <p:cNvCxnSpPr>
            <a:stCxn id="21" idx="3"/>
            <a:endCxn id="25" idx="1"/>
          </p:cNvCxnSpPr>
          <p:nvPr/>
        </p:nvCxnSpPr>
        <p:spPr>
          <a:xfrm flipV="1">
            <a:off x="8599409" y="4058910"/>
            <a:ext cx="869961" cy="13982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AE61DE61-F329-F14B-9D92-DDF969D49019}"/>
              </a:ext>
            </a:extLst>
          </p:cNvPr>
          <p:cNvSpPr/>
          <p:nvPr/>
        </p:nvSpPr>
        <p:spPr>
          <a:xfrm>
            <a:off x="8930006" y="4646754"/>
            <a:ext cx="213931" cy="222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3</a:t>
            </a:r>
          </a:p>
        </p:txBody>
      </p:sp>
      <p:cxnSp>
        <p:nvCxnSpPr>
          <p:cNvPr id="34" name="Elbow Connector 33">
            <a:extLst>
              <a:ext uri="{FF2B5EF4-FFF2-40B4-BE49-F238E27FC236}">
                <a16:creationId xmlns:a16="http://schemas.microsoft.com/office/drawing/2014/main" id="{68A7FD73-10AC-7F45-A2C1-3931746EE365}"/>
              </a:ext>
            </a:extLst>
          </p:cNvPr>
          <p:cNvCxnSpPr>
            <a:stCxn id="24" idx="4"/>
          </p:cNvCxnSpPr>
          <p:nvPr/>
        </p:nvCxnSpPr>
        <p:spPr>
          <a:xfrm flipH="1" flipV="1">
            <a:off x="10585066" y="2166697"/>
            <a:ext cx="856966" cy="3507564"/>
          </a:xfrm>
          <a:prstGeom prst="bentConnector4">
            <a:avLst>
              <a:gd name="adj1" fmla="val -11577"/>
              <a:gd name="adj2" fmla="val 8703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557C880-E00F-1447-9FA9-788BD3169D31}"/>
              </a:ext>
            </a:extLst>
          </p:cNvPr>
          <p:cNvSpPr/>
          <p:nvPr/>
        </p:nvSpPr>
        <p:spPr>
          <a:xfrm>
            <a:off x="11428834" y="3822713"/>
            <a:ext cx="213931" cy="222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5</a:t>
            </a:r>
          </a:p>
        </p:txBody>
      </p:sp>
      <p:cxnSp>
        <p:nvCxnSpPr>
          <p:cNvPr id="36" name="Straight Arrow Connector 35">
            <a:extLst>
              <a:ext uri="{FF2B5EF4-FFF2-40B4-BE49-F238E27FC236}">
                <a16:creationId xmlns:a16="http://schemas.microsoft.com/office/drawing/2014/main" id="{A3CA9538-9170-FD4F-A803-AA6B2E0207D9}"/>
              </a:ext>
            </a:extLst>
          </p:cNvPr>
          <p:cNvCxnSpPr>
            <a:cxnSpLocks/>
            <a:stCxn id="27" idx="2"/>
          </p:cNvCxnSpPr>
          <p:nvPr/>
        </p:nvCxnSpPr>
        <p:spPr>
          <a:xfrm>
            <a:off x="10397457" y="4433430"/>
            <a:ext cx="0" cy="512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70C6E7-D512-A246-BE1D-034F3765C53F}"/>
              </a:ext>
            </a:extLst>
          </p:cNvPr>
          <p:cNvSpPr/>
          <p:nvPr/>
        </p:nvSpPr>
        <p:spPr>
          <a:xfrm>
            <a:off x="10290445" y="4549052"/>
            <a:ext cx="213931" cy="222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cs typeface="Arial" panose="020B0604020202020204" pitchFamily="34" charset="0"/>
              </a:rPr>
              <a:t>4</a:t>
            </a:r>
          </a:p>
        </p:txBody>
      </p:sp>
    </p:spTree>
    <p:extLst>
      <p:ext uri="{BB962C8B-B14F-4D97-AF65-F5344CB8AC3E}">
        <p14:creationId xmlns:p14="http://schemas.microsoft.com/office/powerpoint/2010/main" val="14760646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 Chained </a:t>
            </a:r>
            <a:r>
              <a:rPr lang="en-US" dirty="0" err="1"/>
              <a:t>Microservices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grpSp>
        <p:nvGrpSpPr>
          <p:cNvPr id="5" name="Group 4">
            <a:extLst>
              <a:ext uri="{FF2B5EF4-FFF2-40B4-BE49-F238E27FC236}">
                <a16:creationId xmlns:a16="http://schemas.microsoft.com/office/drawing/2014/main" id="{D365D420-0F47-DE4F-A26F-B597F620C523}"/>
              </a:ext>
            </a:extLst>
          </p:cNvPr>
          <p:cNvGrpSpPr/>
          <p:nvPr/>
        </p:nvGrpSpPr>
        <p:grpSpPr>
          <a:xfrm>
            <a:off x="1081146" y="1847024"/>
            <a:ext cx="9695826" cy="4203042"/>
            <a:chOff x="1081146" y="1847024"/>
            <a:chExt cx="9695826" cy="4203042"/>
          </a:xfrm>
        </p:grpSpPr>
        <p:cxnSp>
          <p:nvCxnSpPr>
            <p:cNvPr id="6" name="Elbow Connector 5">
              <a:extLst>
                <a:ext uri="{FF2B5EF4-FFF2-40B4-BE49-F238E27FC236}">
                  <a16:creationId xmlns:a16="http://schemas.microsoft.com/office/drawing/2014/main" id="{FE835FB7-F60F-4F4F-8205-5BBD3F2C39CE}"/>
                </a:ext>
              </a:extLst>
            </p:cNvPr>
            <p:cNvCxnSpPr>
              <a:cxnSpLocks/>
            </p:cNvCxnSpPr>
            <p:nvPr/>
          </p:nvCxnSpPr>
          <p:spPr>
            <a:xfrm rot="5400000">
              <a:off x="-814380" y="3742550"/>
              <a:ext cx="3822666" cy="31614"/>
            </a:xfrm>
            <a:prstGeom prst="bentConnector4">
              <a:avLst>
                <a:gd name="adj1" fmla="val 176"/>
                <a:gd name="adj2" fmla="val 823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0E2BA841-2700-0745-B1CF-5EBF2326237A}"/>
                </a:ext>
              </a:extLst>
            </p:cNvPr>
            <p:cNvCxnSpPr>
              <a:endCxn id="42" idx="0"/>
            </p:cNvCxnSpPr>
            <p:nvPr/>
          </p:nvCxnSpPr>
          <p:spPr>
            <a:xfrm rot="16200000" flipH="1">
              <a:off x="1805290" y="4699337"/>
              <a:ext cx="1298706" cy="1120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B0D2339-0589-A746-BBBD-0559C8E8C22A}"/>
                </a:ext>
              </a:extLst>
            </p:cNvPr>
            <p:cNvCxnSpPr>
              <a:cxnSpLocks/>
            </p:cNvCxnSpPr>
            <p:nvPr/>
          </p:nvCxnSpPr>
          <p:spPr>
            <a:xfrm flipH="1">
              <a:off x="2373211" y="4456669"/>
              <a:ext cx="275279" cy="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5AEAAFDB-9909-4E45-A47B-1C49434EFE5E}"/>
                </a:ext>
              </a:extLst>
            </p:cNvPr>
            <p:cNvCxnSpPr>
              <a:cxnSpLocks/>
            </p:cNvCxnSpPr>
            <p:nvPr/>
          </p:nvCxnSpPr>
          <p:spPr>
            <a:xfrm>
              <a:off x="2371872" y="4034509"/>
              <a:ext cx="322765" cy="282931"/>
            </a:xfrm>
            <a:prstGeom prst="bentConnector3">
              <a:avLst>
                <a:gd name="adj1" fmla="val 16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C7B513-DB68-7141-B2D2-F5F3FD94545D}"/>
                </a:ext>
              </a:extLst>
            </p:cNvPr>
            <p:cNvCxnSpPr/>
            <p:nvPr/>
          </p:nvCxnSpPr>
          <p:spPr>
            <a:xfrm>
              <a:off x="3051240" y="2061721"/>
              <a:ext cx="0" cy="220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D7C6E54F-0AC1-7448-BE64-3F08443D26C6}"/>
                </a:ext>
              </a:extLst>
            </p:cNvPr>
            <p:cNvCxnSpPr>
              <a:cxnSpLocks/>
            </p:cNvCxnSpPr>
            <p:nvPr/>
          </p:nvCxnSpPr>
          <p:spPr>
            <a:xfrm rot="5400000">
              <a:off x="1218889" y="1931130"/>
              <a:ext cx="1632546" cy="1708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756F099-E447-C440-86F2-0712FC39D5C4}"/>
                </a:ext>
              </a:extLst>
            </p:cNvPr>
            <p:cNvCxnSpPr>
              <a:cxnSpLocks/>
              <a:stCxn id="28" idx="2"/>
            </p:cNvCxnSpPr>
            <p:nvPr/>
          </p:nvCxnSpPr>
          <p:spPr>
            <a:xfrm rot="16200000" flipH="1">
              <a:off x="1108805" y="2513693"/>
              <a:ext cx="1591810" cy="543821"/>
            </a:xfrm>
            <a:prstGeom prst="bentConnector3">
              <a:avLst>
                <a:gd name="adj1" fmla="val 579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B75A158F-D6E6-3945-A9F3-53FD977A0115}"/>
                </a:ext>
              </a:extLst>
            </p:cNvPr>
            <p:cNvCxnSpPr>
              <a:cxnSpLocks/>
            </p:cNvCxnSpPr>
            <p:nvPr/>
          </p:nvCxnSpPr>
          <p:spPr>
            <a:xfrm rot="5400000">
              <a:off x="2238586" y="3688244"/>
              <a:ext cx="3816380" cy="187443"/>
            </a:xfrm>
            <a:prstGeom prst="bentConnector3">
              <a:avLst>
                <a:gd name="adj1" fmla="val 2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34728580-E415-AE46-AA6E-CFE7EFC0FB63}"/>
                </a:ext>
              </a:extLst>
            </p:cNvPr>
            <p:cNvCxnSpPr>
              <a:cxnSpLocks/>
            </p:cNvCxnSpPr>
            <p:nvPr/>
          </p:nvCxnSpPr>
          <p:spPr>
            <a:xfrm rot="16200000" flipH="1">
              <a:off x="4305870" y="2509869"/>
              <a:ext cx="1495640" cy="6578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30F7423-86FF-9046-B96D-2F920E382371}"/>
                </a:ext>
              </a:extLst>
            </p:cNvPr>
            <p:cNvCxnSpPr>
              <a:cxnSpLocks/>
            </p:cNvCxnSpPr>
            <p:nvPr/>
          </p:nvCxnSpPr>
          <p:spPr>
            <a:xfrm flipV="1">
              <a:off x="5876524" y="3714268"/>
              <a:ext cx="985016" cy="2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EB4CC0B9-8BEC-DA45-BE14-68C387604629}"/>
                </a:ext>
              </a:extLst>
            </p:cNvPr>
            <p:cNvCxnSpPr>
              <a:cxnSpLocks/>
            </p:cNvCxnSpPr>
            <p:nvPr/>
          </p:nvCxnSpPr>
          <p:spPr>
            <a:xfrm>
              <a:off x="4717444" y="4469070"/>
              <a:ext cx="2208167" cy="790448"/>
            </a:xfrm>
            <a:prstGeom prst="bentConnector3">
              <a:avLst>
                <a:gd name="adj1" fmla="val -7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FCD0F2BE-DD76-2040-BB2F-2F2E0EA73F61}"/>
                </a:ext>
              </a:extLst>
            </p:cNvPr>
            <p:cNvCxnSpPr>
              <a:cxnSpLocks/>
            </p:cNvCxnSpPr>
            <p:nvPr/>
          </p:nvCxnSpPr>
          <p:spPr>
            <a:xfrm rot="10800000">
              <a:off x="5049669" y="4547356"/>
              <a:ext cx="1875943" cy="521922"/>
            </a:xfrm>
            <a:prstGeom prst="bentConnector3">
              <a:avLst>
                <a:gd name="adj1" fmla="val 1001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E84FD576-23F4-6743-A350-A72A42E9145A}"/>
                </a:ext>
              </a:extLst>
            </p:cNvPr>
            <p:cNvCxnSpPr>
              <a:cxnSpLocks/>
            </p:cNvCxnSpPr>
            <p:nvPr/>
          </p:nvCxnSpPr>
          <p:spPr>
            <a:xfrm>
              <a:off x="6091026" y="4466194"/>
              <a:ext cx="862790" cy="384084"/>
            </a:xfrm>
            <a:prstGeom prst="bentConnector3">
              <a:avLst>
                <a:gd name="adj1" fmla="val -1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E8ED8F2-13FD-BC49-BC04-B38F03C72DBA}"/>
                </a:ext>
              </a:extLst>
            </p:cNvPr>
            <p:cNvCxnSpPr/>
            <p:nvPr/>
          </p:nvCxnSpPr>
          <p:spPr>
            <a:xfrm flipH="1">
              <a:off x="6445093" y="4297076"/>
              <a:ext cx="494640" cy="1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34A08F1-0682-154D-81DF-75E587E05F61}"/>
                </a:ext>
              </a:extLst>
            </p:cNvPr>
            <p:cNvCxnSpPr>
              <a:cxnSpLocks/>
            </p:cNvCxnSpPr>
            <p:nvPr/>
          </p:nvCxnSpPr>
          <p:spPr>
            <a:xfrm flipH="1" flipV="1">
              <a:off x="6454059" y="6042891"/>
              <a:ext cx="490178" cy="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B9BF6694-F1FB-D041-8E47-D421CB4AB3E2}"/>
                </a:ext>
              </a:extLst>
            </p:cNvPr>
            <p:cNvCxnSpPr>
              <a:cxnSpLocks/>
              <a:stCxn id="78" idx="2"/>
            </p:cNvCxnSpPr>
            <p:nvPr/>
          </p:nvCxnSpPr>
          <p:spPr>
            <a:xfrm rot="16200000" flipH="1">
              <a:off x="9109020" y="1057858"/>
              <a:ext cx="723972" cy="2598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A1E396-A828-F745-ABEE-BA918BFCB721}"/>
                </a:ext>
              </a:extLst>
            </p:cNvPr>
            <p:cNvCxnSpPr>
              <a:cxnSpLocks/>
            </p:cNvCxnSpPr>
            <p:nvPr/>
          </p:nvCxnSpPr>
          <p:spPr>
            <a:xfrm flipV="1">
              <a:off x="9728434" y="3601811"/>
              <a:ext cx="1048538" cy="18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2E1BB6A3-EE65-6046-B84A-C89A866798C5}"/>
                </a:ext>
              </a:extLst>
            </p:cNvPr>
            <p:cNvCxnSpPr>
              <a:cxnSpLocks/>
            </p:cNvCxnSpPr>
            <p:nvPr/>
          </p:nvCxnSpPr>
          <p:spPr>
            <a:xfrm rot="10800000" flipV="1">
              <a:off x="8818932" y="3909729"/>
              <a:ext cx="1937302" cy="173093"/>
            </a:xfrm>
            <a:prstGeom prst="bentConnector3">
              <a:avLst>
                <a:gd name="adj1" fmla="val 1004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6F8A57A9-80B1-8240-981C-148864342B38}"/>
                </a:ext>
              </a:extLst>
            </p:cNvPr>
            <p:cNvCxnSpPr>
              <a:cxnSpLocks/>
              <a:stCxn id="75" idx="2"/>
            </p:cNvCxnSpPr>
            <p:nvPr/>
          </p:nvCxnSpPr>
          <p:spPr>
            <a:xfrm rot="16200000" flipH="1">
              <a:off x="9527044" y="3615125"/>
              <a:ext cx="490097" cy="20082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49FBA557-E7D0-8140-BF02-13404F59F47C}"/>
                </a:ext>
              </a:extLst>
            </p:cNvPr>
            <p:cNvCxnSpPr>
              <a:cxnSpLocks/>
            </p:cNvCxnSpPr>
            <p:nvPr/>
          </p:nvCxnSpPr>
          <p:spPr>
            <a:xfrm>
              <a:off x="9787583" y="4411070"/>
              <a:ext cx="989389" cy="287233"/>
            </a:xfrm>
            <a:prstGeom prst="bentConnector3">
              <a:avLst>
                <a:gd name="adj1" fmla="val -6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9DFD0A-6B7B-DE49-873D-32FFBDAA9B8E}"/>
                </a:ext>
              </a:extLst>
            </p:cNvPr>
            <p:cNvCxnSpPr>
              <a:cxnSpLocks/>
            </p:cNvCxnSpPr>
            <p:nvPr/>
          </p:nvCxnSpPr>
          <p:spPr>
            <a:xfrm flipH="1">
              <a:off x="10421624" y="5929418"/>
              <a:ext cx="321183" cy="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Shape">
            <a:extLst>
              <a:ext uri="{FF2B5EF4-FFF2-40B4-BE49-F238E27FC236}">
                <a16:creationId xmlns:a16="http://schemas.microsoft.com/office/drawing/2014/main" id="{FEDD91D2-858A-B747-85B4-BB2A460FBC5C}"/>
              </a:ext>
            </a:extLst>
          </p:cNvPr>
          <p:cNvSpPr/>
          <p:nvPr/>
        </p:nvSpPr>
        <p:spPr>
          <a:xfrm>
            <a:off x="1076518" y="1691214"/>
            <a:ext cx="1103573"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28" name="Accounts Overview">
            <a:extLst>
              <a:ext uri="{FF2B5EF4-FFF2-40B4-BE49-F238E27FC236}">
                <a16:creationId xmlns:a16="http://schemas.microsoft.com/office/drawing/2014/main" id="{00E7DDD5-9ABA-1A45-AD58-1B68DB257DDA}"/>
              </a:ext>
            </a:extLst>
          </p:cNvPr>
          <p:cNvSpPr txBox="1"/>
          <p:nvPr/>
        </p:nvSpPr>
        <p:spPr>
          <a:xfrm>
            <a:off x="1151479" y="1728091"/>
            <a:ext cx="962642"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Place</a:t>
            </a:r>
            <a:r>
              <a:rPr lang="en-US" sz="1050"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Order</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29" name="Shape">
            <a:extLst>
              <a:ext uri="{FF2B5EF4-FFF2-40B4-BE49-F238E27FC236}">
                <a16:creationId xmlns:a16="http://schemas.microsoft.com/office/drawing/2014/main" id="{19A4AB16-B1D1-F44C-BBC6-BE10500FB22D}"/>
              </a:ext>
            </a:extLst>
          </p:cNvPr>
          <p:cNvSpPr/>
          <p:nvPr/>
        </p:nvSpPr>
        <p:spPr>
          <a:xfrm>
            <a:off x="2432368" y="1701888"/>
            <a:ext cx="1220397"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30" name="Accounts Overview">
            <a:extLst>
              <a:ext uri="{FF2B5EF4-FFF2-40B4-BE49-F238E27FC236}">
                <a16:creationId xmlns:a16="http://schemas.microsoft.com/office/drawing/2014/main" id="{3DD5AC65-974E-9245-A23D-69BA998F8434}"/>
              </a:ext>
            </a:extLst>
          </p:cNvPr>
          <p:cNvSpPr txBox="1"/>
          <p:nvPr/>
        </p:nvSpPr>
        <p:spPr>
          <a:xfrm>
            <a:off x="2468417" y="1738765"/>
            <a:ext cx="111625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Order</a:t>
            </a:r>
            <a:r>
              <a:rPr lang="en-US" sz="1050"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Summary</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31" name="Shape">
            <a:extLst>
              <a:ext uri="{FF2B5EF4-FFF2-40B4-BE49-F238E27FC236}">
                <a16:creationId xmlns:a16="http://schemas.microsoft.com/office/drawing/2014/main" id="{AB5148BF-1C0A-7A44-BA89-6A4920F3722D}"/>
              </a:ext>
            </a:extLst>
          </p:cNvPr>
          <p:cNvSpPr/>
          <p:nvPr/>
        </p:nvSpPr>
        <p:spPr>
          <a:xfrm>
            <a:off x="723553" y="3657598"/>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32" name="Accounts Overview">
            <a:extLst>
              <a:ext uri="{FF2B5EF4-FFF2-40B4-BE49-F238E27FC236}">
                <a16:creationId xmlns:a16="http://schemas.microsoft.com/office/drawing/2014/main" id="{9E3C1AA4-8533-C647-8C79-B474DB1248A3}"/>
              </a:ext>
            </a:extLst>
          </p:cNvPr>
          <p:cNvSpPr txBox="1"/>
          <p:nvPr/>
        </p:nvSpPr>
        <p:spPr>
          <a:xfrm>
            <a:off x="827698" y="3694475"/>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Products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33" name="Shape">
            <a:extLst>
              <a:ext uri="{FF2B5EF4-FFF2-40B4-BE49-F238E27FC236}">
                <a16:creationId xmlns:a16="http://schemas.microsoft.com/office/drawing/2014/main" id="{5ECA5599-3166-6D40-9C1C-BE108450254A}"/>
              </a:ext>
            </a:extLst>
          </p:cNvPr>
          <p:cNvSpPr/>
          <p:nvPr/>
        </p:nvSpPr>
        <p:spPr>
          <a:xfrm>
            <a:off x="1782661" y="3672662"/>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34" name="Accounts Overview">
            <a:extLst>
              <a:ext uri="{FF2B5EF4-FFF2-40B4-BE49-F238E27FC236}">
                <a16:creationId xmlns:a16="http://schemas.microsoft.com/office/drawing/2014/main" id="{368150E8-93A4-8745-98B5-5E2E424112A8}"/>
              </a:ext>
            </a:extLst>
          </p:cNvPr>
          <p:cNvSpPr txBox="1"/>
          <p:nvPr/>
        </p:nvSpPr>
        <p:spPr>
          <a:xfrm>
            <a:off x="1844359" y="3697013"/>
            <a:ext cx="807696"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Payments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35" name="Shape">
            <a:extLst>
              <a:ext uri="{FF2B5EF4-FFF2-40B4-BE49-F238E27FC236}">
                <a16:creationId xmlns:a16="http://schemas.microsoft.com/office/drawing/2014/main" id="{3872D4A1-BB6A-F941-8B0B-DAC230C739A9}"/>
              </a:ext>
            </a:extLst>
          </p:cNvPr>
          <p:cNvSpPr/>
          <p:nvPr/>
        </p:nvSpPr>
        <p:spPr>
          <a:xfrm>
            <a:off x="2694637" y="4288091"/>
            <a:ext cx="831274"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36" name="Accounts Overview">
            <a:extLst>
              <a:ext uri="{FF2B5EF4-FFF2-40B4-BE49-F238E27FC236}">
                <a16:creationId xmlns:a16="http://schemas.microsoft.com/office/drawing/2014/main" id="{9FB9C923-669F-4C40-8C2D-7B83F76D0D53}"/>
              </a:ext>
            </a:extLst>
          </p:cNvPr>
          <p:cNvSpPr txBox="1"/>
          <p:nvPr/>
        </p:nvSpPr>
        <p:spPr>
          <a:xfrm>
            <a:off x="2753940" y="4324968"/>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Orders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37" name="Shape">
            <a:extLst>
              <a:ext uri="{FF2B5EF4-FFF2-40B4-BE49-F238E27FC236}">
                <a16:creationId xmlns:a16="http://schemas.microsoft.com/office/drawing/2014/main" id="{1F7C938E-9483-1F47-9E74-2C604E296548}"/>
              </a:ext>
            </a:extLst>
          </p:cNvPr>
          <p:cNvSpPr/>
          <p:nvPr/>
        </p:nvSpPr>
        <p:spPr>
          <a:xfrm>
            <a:off x="1429605" y="4284534"/>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38" name="Accounts Overview">
            <a:extLst>
              <a:ext uri="{FF2B5EF4-FFF2-40B4-BE49-F238E27FC236}">
                <a16:creationId xmlns:a16="http://schemas.microsoft.com/office/drawing/2014/main" id="{10C2C406-0199-094B-9BAB-D0C15BA6C5C8}"/>
              </a:ext>
            </a:extLst>
          </p:cNvPr>
          <p:cNvSpPr txBox="1"/>
          <p:nvPr/>
        </p:nvSpPr>
        <p:spPr>
          <a:xfrm>
            <a:off x="1553933" y="4321411"/>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Shipping</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39" name="Shape">
            <a:extLst>
              <a:ext uri="{FF2B5EF4-FFF2-40B4-BE49-F238E27FC236}">
                <a16:creationId xmlns:a16="http://schemas.microsoft.com/office/drawing/2014/main" id="{37324B56-1050-EF40-B7E1-25A197A39B1B}"/>
              </a:ext>
            </a:extLst>
          </p:cNvPr>
          <p:cNvSpPr/>
          <p:nvPr/>
        </p:nvSpPr>
        <p:spPr>
          <a:xfrm>
            <a:off x="1087383" y="5502009"/>
            <a:ext cx="124677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40" name="Accounts Overview">
            <a:extLst>
              <a:ext uri="{FF2B5EF4-FFF2-40B4-BE49-F238E27FC236}">
                <a16:creationId xmlns:a16="http://schemas.microsoft.com/office/drawing/2014/main" id="{764833DB-7354-E649-BDF9-E9E20BFE68CC}"/>
              </a:ext>
            </a:extLst>
          </p:cNvPr>
          <p:cNvSpPr txBox="1"/>
          <p:nvPr/>
        </p:nvSpPr>
        <p:spPr>
          <a:xfrm>
            <a:off x="1195447" y="5542733"/>
            <a:ext cx="1015558" cy="25391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Authentication</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41" name="Shape">
            <a:extLst>
              <a:ext uri="{FF2B5EF4-FFF2-40B4-BE49-F238E27FC236}">
                <a16:creationId xmlns:a16="http://schemas.microsoft.com/office/drawing/2014/main" id="{25A2D59C-D987-A04F-9415-6805105F5BE4}"/>
              </a:ext>
            </a:extLst>
          </p:cNvPr>
          <p:cNvSpPr/>
          <p:nvPr/>
        </p:nvSpPr>
        <p:spPr>
          <a:xfrm>
            <a:off x="2470230" y="5882386"/>
            <a:ext cx="1089272"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42" name="Accounts Overview">
            <a:extLst>
              <a:ext uri="{FF2B5EF4-FFF2-40B4-BE49-F238E27FC236}">
                <a16:creationId xmlns:a16="http://schemas.microsoft.com/office/drawing/2014/main" id="{27EB5EC7-AE63-E74A-BAA4-9D177290514F}"/>
              </a:ext>
            </a:extLst>
          </p:cNvPr>
          <p:cNvSpPr txBox="1"/>
          <p:nvPr/>
        </p:nvSpPr>
        <p:spPr>
          <a:xfrm>
            <a:off x="2563902" y="5908872"/>
            <a:ext cx="901845"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Audit Trail</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43" name="TextBox 42">
            <a:extLst>
              <a:ext uri="{FF2B5EF4-FFF2-40B4-BE49-F238E27FC236}">
                <a16:creationId xmlns:a16="http://schemas.microsoft.com/office/drawing/2014/main" id="{54D62ABB-80EF-6348-B82D-A5DD4246F826}"/>
              </a:ext>
            </a:extLst>
          </p:cNvPr>
          <p:cNvSpPr txBox="1"/>
          <p:nvPr/>
        </p:nvSpPr>
        <p:spPr>
          <a:xfrm rot="16200000">
            <a:off x="-42443" y="1851198"/>
            <a:ext cx="886781" cy="261610"/>
          </a:xfrm>
          <a:prstGeom prst="rect">
            <a:avLst/>
          </a:prstGeom>
          <a:solidFill>
            <a:schemeClr val="accent2"/>
          </a:solidFill>
          <a:ln>
            <a:noFill/>
          </a:ln>
        </p:spPr>
        <p:txBody>
          <a:bodyPr wrap="none" rtlCol="0" anchor="ctr">
            <a:spAutoFit/>
          </a:bodyPr>
          <a:lstStyle/>
          <a:p>
            <a:pPr algn="ctr"/>
            <a:r>
              <a:rPr lang="en-US" sz="1100" b="1" dirty="0">
                <a:solidFill>
                  <a:schemeClr val="bg1"/>
                </a:solidFill>
                <a:latin typeface="Candara" panose="020E0502030303020204" pitchFamily="34" charset="0"/>
                <a:ea typeface="Roboto" panose="02000000000000000000" pitchFamily="2" charset="0"/>
                <a:cs typeface="Arial" panose="020B0604020202020204" pitchFamily="34" charset="0"/>
              </a:rPr>
              <a:t>Experience</a:t>
            </a:r>
          </a:p>
        </p:txBody>
      </p:sp>
      <p:sp>
        <p:nvSpPr>
          <p:cNvPr id="44" name="TextBox 43">
            <a:extLst>
              <a:ext uri="{FF2B5EF4-FFF2-40B4-BE49-F238E27FC236}">
                <a16:creationId xmlns:a16="http://schemas.microsoft.com/office/drawing/2014/main" id="{EB223B39-F734-D14D-A773-3160509D3A40}"/>
              </a:ext>
            </a:extLst>
          </p:cNvPr>
          <p:cNvSpPr txBox="1"/>
          <p:nvPr/>
        </p:nvSpPr>
        <p:spPr>
          <a:xfrm rot="16200000">
            <a:off x="83640" y="3860356"/>
            <a:ext cx="673581" cy="261610"/>
          </a:xfrm>
          <a:prstGeom prst="rect">
            <a:avLst/>
          </a:prstGeom>
          <a:solidFill>
            <a:srgbClr val="00B0F0"/>
          </a:solidFill>
          <a:ln>
            <a:noFill/>
          </a:ln>
        </p:spPr>
        <p:txBody>
          <a:bodyPr wrap="none" rtlCol="0" anchor="ctr">
            <a:spAutoFit/>
          </a:bodyPr>
          <a:lstStyle/>
          <a:p>
            <a:pPr algn="ctr"/>
            <a:r>
              <a:rPr lang="en-US" sz="1100" b="1" dirty="0">
                <a:solidFill>
                  <a:schemeClr val="bg1"/>
                </a:solidFill>
                <a:latin typeface="Candara" panose="020E0502030303020204" pitchFamily="34" charset="0"/>
                <a:ea typeface="Roboto" panose="02000000000000000000" pitchFamily="2" charset="0"/>
                <a:cs typeface="Arial" panose="020B0604020202020204" pitchFamily="34" charset="0"/>
              </a:rPr>
              <a:t>Domain</a:t>
            </a:r>
          </a:p>
        </p:txBody>
      </p:sp>
      <p:sp>
        <p:nvSpPr>
          <p:cNvPr id="45" name="TextBox 44">
            <a:extLst>
              <a:ext uri="{FF2B5EF4-FFF2-40B4-BE49-F238E27FC236}">
                <a16:creationId xmlns:a16="http://schemas.microsoft.com/office/drawing/2014/main" id="{CD7D4D18-CD08-3744-A9B6-3FBBA801A2CF}"/>
              </a:ext>
            </a:extLst>
          </p:cNvPr>
          <p:cNvSpPr txBox="1"/>
          <p:nvPr/>
        </p:nvSpPr>
        <p:spPr>
          <a:xfrm rot="16200000">
            <a:off x="102255" y="5661993"/>
            <a:ext cx="627095" cy="261610"/>
          </a:xfrm>
          <a:prstGeom prst="rect">
            <a:avLst/>
          </a:prstGeom>
          <a:solidFill>
            <a:schemeClr val="accent5"/>
          </a:solidFill>
          <a:ln>
            <a:noFill/>
          </a:ln>
        </p:spPr>
        <p:txBody>
          <a:bodyPr wrap="none" rtlCol="0" anchor="ctr">
            <a:spAutoFit/>
          </a:bodyPr>
          <a:lstStyle/>
          <a:p>
            <a:pPr algn="ctr"/>
            <a:r>
              <a:rPr lang="en-US" sz="1100" b="1" dirty="0">
                <a:solidFill>
                  <a:schemeClr val="bg1"/>
                </a:solidFill>
                <a:latin typeface="Candara" panose="020E0502030303020204" pitchFamily="34" charset="0"/>
                <a:ea typeface="Roboto" panose="02000000000000000000" pitchFamily="2" charset="0"/>
                <a:cs typeface="Arial" panose="020B0604020202020204" pitchFamily="34" charset="0"/>
              </a:rPr>
              <a:t>System</a:t>
            </a:r>
          </a:p>
        </p:txBody>
      </p:sp>
      <p:cxnSp>
        <p:nvCxnSpPr>
          <p:cNvPr id="46" name="Straight Connector 45">
            <a:extLst>
              <a:ext uri="{FF2B5EF4-FFF2-40B4-BE49-F238E27FC236}">
                <a16:creationId xmlns:a16="http://schemas.microsoft.com/office/drawing/2014/main" id="{F58EEF06-F6B7-8144-984B-D54EDA2BE324}"/>
              </a:ext>
            </a:extLst>
          </p:cNvPr>
          <p:cNvCxnSpPr/>
          <p:nvPr/>
        </p:nvCxnSpPr>
        <p:spPr>
          <a:xfrm>
            <a:off x="90629" y="3005713"/>
            <a:ext cx="111348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8C3D93-5CF6-624B-8324-8DE131C1AE8B}"/>
              </a:ext>
            </a:extLst>
          </p:cNvPr>
          <p:cNvCxnSpPr/>
          <p:nvPr/>
        </p:nvCxnSpPr>
        <p:spPr>
          <a:xfrm>
            <a:off x="90628" y="5010976"/>
            <a:ext cx="11134827"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Shape">
            <a:extLst>
              <a:ext uri="{FF2B5EF4-FFF2-40B4-BE49-F238E27FC236}">
                <a16:creationId xmlns:a16="http://schemas.microsoft.com/office/drawing/2014/main" id="{6C81FC75-97BA-3445-BE01-EC9F5FFABD37}"/>
              </a:ext>
            </a:extLst>
          </p:cNvPr>
          <p:cNvSpPr/>
          <p:nvPr/>
        </p:nvSpPr>
        <p:spPr>
          <a:xfrm>
            <a:off x="4254454" y="1723587"/>
            <a:ext cx="1103573"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49" name="Accounts Overview">
            <a:extLst>
              <a:ext uri="{FF2B5EF4-FFF2-40B4-BE49-F238E27FC236}">
                <a16:creationId xmlns:a16="http://schemas.microsoft.com/office/drawing/2014/main" id="{8240A228-4610-F946-9096-7E96E55EC632}"/>
              </a:ext>
            </a:extLst>
          </p:cNvPr>
          <p:cNvSpPr txBox="1"/>
          <p:nvPr/>
        </p:nvSpPr>
        <p:spPr>
          <a:xfrm>
            <a:off x="4358599" y="1760464"/>
            <a:ext cx="8936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Place</a:t>
            </a:r>
            <a:r>
              <a:rPr lang="en-US" sz="1050"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Order</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0" name="Shape">
            <a:extLst>
              <a:ext uri="{FF2B5EF4-FFF2-40B4-BE49-F238E27FC236}">
                <a16:creationId xmlns:a16="http://schemas.microsoft.com/office/drawing/2014/main" id="{D997EC38-73AD-1040-86BF-3E554807FF93}"/>
              </a:ext>
            </a:extLst>
          </p:cNvPr>
          <p:cNvSpPr/>
          <p:nvPr/>
        </p:nvSpPr>
        <p:spPr>
          <a:xfrm>
            <a:off x="5419331" y="1721046"/>
            <a:ext cx="1399302"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51" name="Accounts Overview">
            <a:extLst>
              <a:ext uri="{FF2B5EF4-FFF2-40B4-BE49-F238E27FC236}">
                <a16:creationId xmlns:a16="http://schemas.microsoft.com/office/drawing/2014/main" id="{D5280BD1-CBDF-D64D-8492-69FCB0341EA4}"/>
              </a:ext>
            </a:extLst>
          </p:cNvPr>
          <p:cNvSpPr txBox="1"/>
          <p:nvPr/>
        </p:nvSpPr>
        <p:spPr>
          <a:xfrm>
            <a:off x="5549725" y="1757923"/>
            <a:ext cx="1146209"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Order</a:t>
            </a:r>
            <a:r>
              <a:rPr lang="en-US" sz="1050"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Summary</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2" name="Shape">
            <a:extLst>
              <a:ext uri="{FF2B5EF4-FFF2-40B4-BE49-F238E27FC236}">
                <a16:creationId xmlns:a16="http://schemas.microsoft.com/office/drawing/2014/main" id="{34F771F7-84B9-CC44-84D9-8DD938511C0C}"/>
              </a:ext>
            </a:extLst>
          </p:cNvPr>
          <p:cNvSpPr/>
          <p:nvPr/>
        </p:nvSpPr>
        <p:spPr>
          <a:xfrm>
            <a:off x="3833012" y="3522824"/>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53" name="Accounts Overview">
            <a:extLst>
              <a:ext uri="{FF2B5EF4-FFF2-40B4-BE49-F238E27FC236}">
                <a16:creationId xmlns:a16="http://schemas.microsoft.com/office/drawing/2014/main" id="{ED9940E5-58AE-504F-9430-8D7CD3938F25}"/>
              </a:ext>
            </a:extLst>
          </p:cNvPr>
          <p:cNvSpPr txBox="1"/>
          <p:nvPr/>
        </p:nvSpPr>
        <p:spPr>
          <a:xfrm>
            <a:off x="3937157" y="3559701"/>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Products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4" name="Shape">
            <a:extLst>
              <a:ext uri="{FF2B5EF4-FFF2-40B4-BE49-F238E27FC236}">
                <a16:creationId xmlns:a16="http://schemas.microsoft.com/office/drawing/2014/main" id="{08FB6835-08D0-8540-80EC-3568E7F6B8E0}"/>
              </a:ext>
            </a:extLst>
          </p:cNvPr>
          <p:cNvSpPr/>
          <p:nvPr/>
        </p:nvSpPr>
        <p:spPr>
          <a:xfrm>
            <a:off x="4946786" y="3549552"/>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55" name="Accounts Overview">
            <a:extLst>
              <a:ext uri="{FF2B5EF4-FFF2-40B4-BE49-F238E27FC236}">
                <a16:creationId xmlns:a16="http://schemas.microsoft.com/office/drawing/2014/main" id="{70D2BD49-BCB2-3E48-B20C-C4DAFA84DD44}"/>
              </a:ext>
            </a:extLst>
          </p:cNvPr>
          <p:cNvSpPr txBox="1"/>
          <p:nvPr/>
        </p:nvSpPr>
        <p:spPr>
          <a:xfrm>
            <a:off x="5003208" y="3585156"/>
            <a:ext cx="856854"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Payments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6" name="Shape">
            <a:extLst>
              <a:ext uri="{FF2B5EF4-FFF2-40B4-BE49-F238E27FC236}">
                <a16:creationId xmlns:a16="http://schemas.microsoft.com/office/drawing/2014/main" id="{8B7345ED-7696-2040-AD3D-881A467D6DAC}"/>
              </a:ext>
            </a:extLst>
          </p:cNvPr>
          <p:cNvSpPr/>
          <p:nvPr/>
        </p:nvSpPr>
        <p:spPr>
          <a:xfrm>
            <a:off x="5533994" y="4134237"/>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57" name="Accounts Overview">
            <a:extLst>
              <a:ext uri="{FF2B5EF4-FFF2-40B4-BE49-F238E27FC236}">
                <a16:creationId xmlns:a16="http://schemas.microsoft.com/office/drawing/2014/main" id="{C6F102E8-5581-BE4E-89B1-1AD862E91EB0}"/>
              </a:ext>
            </a:extLst>
          </p:cNvPr>
          <p:cNvSpPr txBox="1"/>
          <p:nvPr/>
        </p:nvSpPr>
        <p:spPr>
          <a:xfrm>
            <a:off x="5637206" y="4169412"/>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Orders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8" name="Shape">
            <a:extLst>
              <a:ext uri="{FF2B5EF4-FFF2-40B4-BE49-F238E27FC236}">
                <a16:creationId xmlns:a16="http://schemas.microsoft.com/office/drawing/2014/main" id="{096C09A8-138D-1F4D-8418-B76345F3CEC6}"/>
              </a:ext>
            </a:extLst>
          </p:cNvPr>
          <p:cNvSpPr/>
          <p:nvPr/>
        </p:nvSpPr>
        <p:spPr>
          <a:xfrm>
            <a:off x="4474183" y="4149760"/>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59" name="Accounts Overview">
            <a:extLst>
              <a:ext uri="{FF2B5EF4-FFF2-40B4-BE49-F238E27FC236}">
                <a16:creationId xmlns:a16="http://schemas.microsoft.com/office/drawing/2014/main" id="{1959F070-A08D-0B42-952C-C0D995135176}"/>
              </a:ext>
            </a:extLst>
          </p:cNvPr>
          <p:cNvSpPr txBox="1"/>
          <p:nvPr/>
        </p:nvSpPr>
        <p:spPr>
          <a:xfrm>
            <a:off x="4578328" y="4186637"/>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Shipping</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0" name="Shape">
            <a:extLst>
              <a:ext uri="{FF2B5EF4-FFF2-40B4-BE49-F238E27FC236}">
                <a16:creationId xmlns:a16="http://schemas.microsoft.com/office/drawing/2014/main" id="{D40150BB-E962-0342-ACF7-D7C705A14555}"/>
              </a:ext>
            </a:extLst>
          </p:cNvPr>
          <p:cNvSpPr/>
          <p:nvPr/>
        </p:nvSpPr>
        <p:spPr>
          <a:xfrm>
            <a:off x="4101875" y="5502009"/>
            <a:ext cx="130043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61" name="Accounts Overview">
            <a:extLst>
              <a:ext uri="{FF2B5EF4-FFF2-40B4-BE49-F238E27FC236}">
                <a16:creationId xmlns:a16="http://schemas.microsoft.com/office/drawing/2014/main" id="{28FD8295-5013-FB43-9119-C615D94CA3B4}"/>
              </a:ext>
            </a:extLst>
          </p:cNvPr>
          <p:cNvSpPr txBox="1"/>
          <p:nvPr/>
        </p:nvSpPr>
        <p:spPr>
          <a:xfrm>
            <a:off x="4238888" y="5542733"/>
            <a:ext cx="1015288" cy="25391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Authentication</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2" name="Shape">
            <a:extLst>
              <a:ext uri="{FF2B5EF4-FFF2-40B4-BE49-F238E27FC236}">
                <a16:creationId xmlns:a16="http://schemas.microsoft.com/office/drawing/2014/main" id="{EFB0ACAF-83FD-4044-A5D0-1B735D9D9E6E}"/>
              </a:ext>
            </a:extLst>
          </p:cNvPr>
          <p:cNvSpPr/>
          <p:nvPr/>
        </p:nvSpPr>
        <p:spPr>
          <a:xfrm>
            <a:off x="5501502" y="5882386"/>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63" name="Accounts Overview">
            <a:extLst>
              <a:ext uri="{FF2B5EF4-FFF2-40B4-BE49-F238E27FC236}">
                <a16:creationId xmlns:a16="http://schemas.microsoft.com/office/drawing/2014/main" id="{E2B0E0C0-1FDC-8A47-9DA9-551E721AF57F}"/>
              </a:ext>
            </a:extLst>
          </p:cNvPr>
          <p:cNvSpPr txBox="1"/>
          <p:nvPr/>
        </p:nvSpPr>
        <p:spPr>
          <a:xfrm>
            <a:off x="5488144" y="5919263"/>
            <a:ext cx="937915"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Audit Trail</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4" name="Shape">
            <a:extLst>
              <a:ext uri="{FF2B5EF4-FFF2-40B4-BE49-F238E27FC236}">
                <a16:creationId xmlns:a16="http://schemas.microsoft.com/office/drawing/2014/main" id="{7B704FC5-1562-0943-B6CC-626D3F2E7CB6}"/>
              </a:ext>
            </a:extLst>
          </p:cNvPr>
          <p:cNvSpPr/>
          <p:nvPr/>
        </p:nvSpPr>
        <p:spPr>
          <a:xfrm>
            <a:off x="7788394" y="5402059"/>
            <a:ext cx="1202983"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65" name="Accounts Overview">
            <a:extLst>
              <a:ext uri="{FF2B5EF4-FFF2-40B4-BE49-F238E27FC236}">
                <a16:creationId xmlns:a16="http://schemas.microsoft.com/office/drawing/2014/main" id="{B9403E07-E64F-2543-A7DF-5FB04EF49CE1}"/>
              </a:ext>
            </a:extLst>
          </p:cNvPr>
          <p:cNvSpPr txBox="1"/>
          <p:nvPr/>
        </p:nvSpPr>
        <p:spPr>
          <a:xfrm>
            <a:off x="7873452" y="5428545"/>
            <a:ext cx="104758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Authentication</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6" name="Shape">
            <a:extLst>
              <a:ext uri="{FF2B5EF4-FFF2-40B4-BE49-F238E27FC236}">
                <a16:creationId xmlns:a16="http://schemas.microsoft.com/office/drawing/2014/main" id="{E5A59EE6-2BF3-B943-85C5-4B0B2326E168}"/>
              </a:ext>
            </a:extLst>
          </p:cNvPr>
          <p:cNvSpPr/>
          <p:nvPr/>
        </p:nvSpPr>
        <p:spPr>
          <a:xfrm>
            <a:off x="9416624" y="5782436"/>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67" name="Accounts Overview">
            <a:extLst>
              <a:ext uri="{FF2B5EF4-FFF2-40B4-BE49-F238E27FC236}">
                <a16:creationId xmlns:a16="http://schemas.microsoft.com/office/drawing/2014/main" id="{D9BFB2A3-92AD-E042-8306-03FC77B85C33}"/>
              </a:ext>
            </a:extLst>
          </p:cNvPr>
          <p:cNvSpPr txBox="1"/>
          <p:nvPr/>
        </p:nvSpPr>
        <p:spPr>
          <a:xfrm>
            <a:off x="9418952" y="5819313"/>
            <a:ext cx="922230"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Audit Trail</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8" name="Shape">
            <a:extLst>
              <a:ext uri="{FF2B5EF4-FFF2-40B4-BE49-F238E27FC236}">
                <a16:creationId xmlns:a16="http://schemas.microsoft.com/office/drawing/2014/main" id="{D6E675F1-473B-A64D-8561-4374D3E31368}"/>
              </a:ext>
            </a:extLst>
          </p:cNvPr>
          <p:cNvSpPr/>
          <p:nvPr/>
        </p:nvSpPr>
        <p:spPr>
          <a:xfrm>
            <a:off x="7712515" y="3448773"/>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69" name="Accounts Overview">
            <a:extLst>
              <a:ext uri="{FF2B5EF4-FFF2-40B4-BE49-F238E27FC236}">
                <a16:creationId xmlns:a16="http://schemas.microsoft.com/office/drawing/2014/main" id="{AE48A4B6-8A18-5A4F-B26D-AF7334B7FA14}"/>
              </a:ext>
            </a:extLst>
          </p:cNvPr>
          <p:cNvSpPr txBox="1"/>
          <p:nvPr/>
        </p:nvSpPr>
        <p:spPr>
          <a:xfrm>
            <a:off x="7816660" y="3485650"/>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Products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70" name="Shape">
            <a:extLst>
              <a:ext uri="{FF2B5EF4-FFF2-40B4-BE49-F238E27FC236}">
                <a16:creationId xmlns:a16="http://schemas.microsoft.com/office/drawing/2014/main" id="{B343EF3A-C3F9-8C45-87CB-750410956591}"/>
              </a:ext>
            </a:extLst>
          </p:cNvPr>
          <p:cNvSpPr/>
          <p:nvPr/>
        </p:nvSpPr>
        <p:spPr>
          <a:xfrm>
            <a:off x="8795689" y="3463837"/>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71" name="Accounts Overview">
            <a:extLst>
              <a:ext uri="{FF2B5EF4-FFF2-40B4-BE49-F238E27FC236}">
                <a16:creationId xmlns:a16="http://schemas.microsoft.com/office/drawing/2014/main" id="{D669A857-F7A3-D140-A3A8-466776F60973}"/>
              </a:ext>
            </a:extLst>
          </p:cNvPr>
          <p:cNvSpPr txBox="1"/>
          <p:nvPr/>
        </p:nvSpPr>
        <p:spPr>
          <a:xfrm>
            <a:off x="8862256" y="3500714"/>
            <a:ext cx="816718"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Payments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72" name="Shape">
            <a:extLst>
              <a:ext uri="{FF2B5EF4-FFF2-40B4-BE49-F238E27FC236}">
                <a16:creationId xmlns:a16="http://schemas.microsoft.com/office/drawing/2014/main" id="{07B77055-243F-2743-A1A6-50958E82AAE6}"/>
              </a:ext>
            </a:extLst>
          </p:cNvPr>
          <p:cNvSpPr/>
          <p:nvPr/>
        </p:nvSpPr>
        <p:spPr>
          <a:xfrm>
            <a:off x="9482303" y="4079266"/>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73" name="Accounts Overview">
            <a:extLst>
              <a:ext uri="{FF2B5EF4-FFF2-40B4-BE49-F238E27FC236}">
                <a16:creationId xmlns:a16="http://schemas.microsoft.com/office/drawing/2014/main" id="{CCE1FF8E-4969-FC4F-9B35-DF73AE5360AE}"/>
              </a:ext>
            </a:extLst>
          </p:cNvPr>
          <p:cNvSpPr txBox="1"/>
          <p:nvPr/>
        </p:nvSpPr>
        <p:spPr>
          <a:xfrm>
            <a:off x="9598974" y="4116143"/>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Orders</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74" name="Shape">
            <a:extLst>
              <a:ext uri="{FF2B5EF4-FFF2-40B4-BE49-F238E27FC236}">
                <a16:creationId xmlns:a16="http://schemas.microsoft.com/office/drawing/2014/main" id="{8300C9C6-5A7E-444A-9A44-432FAFFCBF98}"/>
              </a:ext>
            </a:extLst>
          </p:cNvPr>
          <p:cNvSpPr/>
          <p:nvPr/>
        </p:nvSpPr>
        <p:spPr>
          <a:xfrm>
            <a:off x="8298249" y="4075709"/>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4">
              <a:lumMod val="50000"/>
              <a:lumOff val="50000"/>
            </a:schemeClr>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75" name="Accounts Overview">
            <a:extLst>
              <a:ext uri="{FF2B5EF4-FFF2-40B4-BE49-F238E27FC236}">
                <a16:creationId xmlns:a16="http://schemas.microsoft.com/office/drawing/2014/main" id="{AF81FD98-E00D-AB47-BCB7-C6E3348CE392}"/>
              </a:ext>
            </a:extLst>
          </p:cNvPr>
          <p:cNvSpPr txBox="1"/>
          <p:nvPr/>
        </p:nvSpPr>
        <p:spPr>
          <a:xfrm>
            <a:off x="8414920" y="4112586"/>
            <a:ext cx="706111"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100" dirty="0">
                <a:solidFill>
                  <a:schemeClr val="bg1"/>
                </a:solidFill>
                <a:latin typeface="Candara" panose="020E0502030303020204" pitchFamily="34" charset="0"/>
                <a:ea typeface="Roboto" panose="02000000000000000000" pitchFamily="2" charset="0"/>
                <a:cs typeface="Arial" panose="020B0604020202020204" pitchFamily="34" charset="0"/>
              </a:rPr>
              <a:t>Shipping</a:t>
            </a:r>
            <a:endParaRPr sz="110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76" name="Can 75">
            <a:extLst>
              <a:ext uri="{FF2B5EF4-FFF2-40B4-BE49-F238E27FC236}">
                <a16:creationId xmlns:a16="http://schemas.microsoft.com/office/drawing/2014/main" id="{3E31B9ED-8254-F84B-9EE4-EE7613B69416}"/>
              </a:ext>
            </a:extLst>
          </p:cNvPr>
          <p:cNvSpPr/>
          <p:nvPr/>
        </p:nvSpPr>
        <p:spPr>
          <a:xfrm>
            <a:off x="6943046" y="2790753"/>
            <a:ext cx="324853" cy="3569139"/>
          </a:xfrm>
          <a:prstGeom prst="ca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Message Queue</a:t>
            </a:r>
          </a:p>
        </p:txBody>
      </p:sp>
      <p:sp>
        <p:nvSpPr>
          <p:cNvPr id="77" name="Shape">
            <a:extLst>
              <a:ext uri="{FF2B5EF4-FFF2-40B4-BE49-F238E27FC236}">
                <a16:creationId xmlns:a16="http://schemas.microsoft.com/office/drawing/2014/main" id="{62920695-DBEE-FA40-9989-41409AE61839}"/>
              </a:ext>
            </a:extLst>
          </p:cNvPr>
          <p:cNvSpPr/>
          <p:nvPr/>
        </p:nvSpPr>
        <p:spPr>
          <a:xfrm>
            <a:off x="7612673" y="1696527"/>
            <a:ext cx="1183016"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78" name="Accounts Overview">
            <a:extLst>
              <a:ext uri="{FF2B5EF4-FFF2-40B4-BE49-F238E27FC236}">
                <a16:creationId xmlns:a16="http://schemas.microsoft.com/office/drawing/2014/main" id="{CC456B9D-E026-4948-AABD-158C9EB45584}"/>
              </a:ext>
            </a:extLst>
          </p:cNvPr>
          <p:cNvSpPr txBox="1"/>
          <p:nvPr/>
        </p:nvSpPr>
        <p:spPr>
          <a:xfrm>
            <a:off x="7716818" y="1733404"/>
            <a:ext cx="910098"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Place</a:t>
            </a:r>
            <a:r>
              <a:rPr lang="en-US" sz="1050"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Order</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79" name="Shape">
            <a:extLst>
              <a:ext uri="{FF2B5EF4-FFF2-40B4-BE49-F238E27FC236}">
                <a16:creationId xmlns:a16="http://schemas.microsoft.com/office/drawing/2014/main" id="{3F713807-D5B7-9B41-9C71-70980FF3EC17}"/>
              </a:ext>
            </a:extLst>
          </p:cNvPr>
          <p:cNvSpPr/>
          <p:nvPr/>
        </p:nvSpPr>
        <p:spPr>
          <a:xfrm>
            <a:off x="8992078" y="1693986"/>
            <a:ext cx="1417040"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sz="1600">
              <a:latin typeface="Candara" panose="020E0502030303020204" pitchFamily="34" charset="0"/>
              <a:ea typeface="Roboto" panose="02000000000000000000" pitchFamily="2" charset="0"/>
              <a:cs typeface="Arial" panose="020B0604020202020204" pitchFamily="34" charset="0"/>
            </a:endParaRPr>
          </a:p>
        </p:txBody>
      </p:sp>
      <p:sp>
        <p:nvSpPr>
          <p:cNvPr id="80" name="Accounts Overview">
            <a:extLst>
              <a:ext uri="{FF2B5EF4-FFF2-40B4-BE49-F238E27FC236}">
                <a16:creationId xmlns:a16="http://schemas.microsoft.com/office/drawing/2014/main" id="{0A2A33AC-7363-9E40-ADC0-59A88DF16D34}"/>
              </a:ext>
            </a:extLst>
          </p:cNvPr>
          <p:cNvSpPr txBox="1"/>
          <p:nvPr/>
        </p:nvSpPr>
        <p:spPr>
          <a:xfrm>
            <a:off x="9134998" y="1730863"/>
            <a:ext cx="1121432" cy="261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Order</a:t>
            </a:r>
            <a:r>
              <a:rPr lang="en-US" sz="1050"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sz="1050" dirty="0">
                <a:solidFill>
                  <a:schemeClr val="bg1"/>
                </a:solidFill>
                <a:latin typeface="Candara" panose="020E0502030303020204" pitchFamily="34" charset="0"/>
                <a:ea typeface="Roboto" panose="02000000000000000000" pitchFamily="2" charset="0"/>
                <a:cs typeface="Arial" panose="020B0604020202020204" pitchFamily="34" charset="0"/>
              </a:rPr>
              <a:t>Summary</a:t>
            </a:r>
            <a:endParaRPr sz="1050"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cxnSp>
        <p:nvCxnSpPr>
          <p:cNvPr id="81" name="Straight Connector 80">
            <a:extLst>
              <a:ext uri="{FF2B5EF4-FFF2-40B4-BE49-F238E27FC236}">
                <a16:creationId xmlns:a16="http://schemas.microsoft.com/office/drawing/2014/main" id="{60C6BF01-FDEF-8D47-829B-BBFDDFBC010F}"/>
              </a:ext>
            </a:extLst>
          </p:cNvPr>
          <p:cNvCxnSpPr>
            <a:cxnSpLocks/>
          </p:cNvCxnSpPr>
          <p:nvPr/>
        </p:nvCxnSpPr>
        <p:spPr>
          <a:xfrm>
            <a:off x="3736756" y="1185387"/>
            <a:ext cx="0" cy="5126696"/>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0EF4BD-DF61-6E49-9872-1FD57178CDFC}"/>
              </a:ext>
            </a:extLst>
          </p:cNvPr>
          <p:cNvCxnSpPr>
            <a:cxnSpLocks/>
          </p:cNvCxnSpPr>
          <p:nvPr/>
        </p:nvCxnSpPr>
        <p:spPr>
          <a:xfrm>
            <a:off x="7455569" y="1154059"/>
            <a:ext cx="157104" cy="5205833"/>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5ACB98E9-692E-A241-A543-DF866FB0028B}"/>
              </a:ext>
            </a:extLst>
          </p:cNvPr>
          <p:cNvSpPr/>
          <p:nvPr/>
        </p:nvSpPr>
        <p:spPr>
          <a:xfrm>
            <a:off x="8214362" y="930333"/>
            <a:ext cx="2953915" cy="308403"/>
          </a:xfrm>
          <a:prstGeom prst="rect">
            <a:avLst/>
          </a:prstGeom>
        </p:spPr>
        <p:txBody>
          <a:bodyPr/>
          <a:lstStyle/>
          <a:p>
            <a:pPr algn="ctr">
              <a:lnSpc>
                <a:spcPct val="90000"/>
              </a:lnSpc>
              <a:spcBef>
                <a:spcPts val="1000"/>
              </a:spcBef>
              <a:buClr>
                <a:schemeClr val="accent2"/>
              </a:buClr>
            </a:pPr>
            <a:r>
              <a:rPr lang="en-US" sz="1200" b="1" dirty="0">
                <a:solidFill>
                  <a:schemeClr val="accent1"/>
                </a:solidFill>
                <a:latin typeface="Candara" panose="020E0502030303020204" pitchFamily="34" charset="0"/>
                <a:ea typeface="Roboto" panose="02000000000000000000" pitchFamily="2" charset="0"/>
              </a:rPr>
              <a:t>Event Driven state management</a:t>
            </a:r>
          </a:p>
        </p:txBody>
      </p:sp>
      <p:sp>
        <p:nvSpPr>
          <p:cNvPr id="84" name="Can 83">
            <a:extLst>
              <a:ext uri="{FF2B5EF4-FFF2-40B4-BE49-F238E27FC236}">
                <a16:creationId xmlns:a16="http://schemas.microsoft.com/office/drawing/2014/main" id="{44D03C7C-EF2C-7545-8AF6-22CEFB28E5D7}"/>
              </a:ext>
            </a:extLst>
          </p:cNvPr>
          <p:cNvSpPr/>
          <p:nvPr/>
        </p:nvSpPr>
        <p:spPr>
          <a:xfrm rot="16200000">
            <a:off x="11130761" y="3635312"/>
            <a:ext cx="817827" cy="8342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Event Store</a:t>
            </a:r>
          </a:p>
        </p:txBody>
      </p:sp>
      <p:sp>
        <p:nvSpPr>
          <p:cNvPr id="85" name="TextBox 84">
            <a:extLst>
              <a:ext uri="{FF2B5EF4-FFF2-40B4-BE49-F238E27FC236}">
                <a16:creationId xmlns:a16="http://schemas.microsoft.com/office/drawing/2014/main" id="{32E40B1D-2D09-374F-9FEC-A884BB1B4D53}"/>
              </a:ext>
            </a:extLst>
          </p:cNvPr>
          <p:cNvSpPr txBox="1"/>
          <p:nvPr/>
        </p:nvSpPr>
        <p:spPr>
          <a:xfrm>
            <a:off x="10808766" y="2946157"/>
            <a:ext cx="353943" cy="2212596"/>
          </a:xfrm>
          <a:prstGeom prst="rect">
            <a:avLst/>
          </a:prstGeom>
          <a:noFill/>
        </p:spPr>
        <p:txBody>
          <a:bodyPr vert="vert" wrap="square" rtlCol="0">
            <a:spAutoFit/>
          </a:bodyPr>
          <a:lstStyle/>
          <a:p>
            <a:pPr algn="ctr"/>
            <a:r>
              <a:rPr lang="en-US" sz="1100" dirty="0">
                <a:solidFill>
                  <a:schemeClr val="accent1"/>
                </a:solidFill>
                <a:latin typeface="Candara" panose="020E0502030303020204" pitchFamily="34" charset="0"/>
                <a:ea typeface="Roboto" panose="02000000000000000000" pitchFamily="2" charset="0"/>
                <a:cs typeface="Arial" panose="020B0604020202020204" pitchFamily="34" charset="0"/>
              </a:rPr>
              <a:t>Event Propagation</a:t>
            </a:r>
          </a:p>
        </p:txBody>
      </p:sp>
      <p:sp>
        <p:nvSpPr>
          <p:cNvPr id="86" name="TextBox 85">
            <a:extLst>
              <a:ext uri="{FF2B5EF4-FFF2-40B4-BE49-F238E27FC236}">
                <a16:creationId xmlns:a16="http://schemas.microsoft.com/office/drawing/2014/main" id="{A6B9ED51-7513-274B-A6CE-4A6BCCE3E418}"/>
              </a:ext>
            </a:extLst>
          </p:cNvPr>
          <p:cNvSpPr txBox="1"/>
          <p:nvPr/>
        </p:nvSpPr>
        <p:spPr>
          <a:xfrm>
            <a:off x="10924718" y="4811292"/>
            <a:ext cx="1213735" cy="861774"/>
          </a:xfrm>
          <a:prstGeom prst="rect">
            <a:avLst/>
          </a:prstGeom>
          <a:noFill/>
        </p:spPr>
        <p:txBody>
          <a:bodyPr wrap="square" rtlCol="0">
            <a:spAutoFit/>
          </a:bodyPr>
          <a:lstStyle/>
          <a:p>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Events – </a:t>
            </a:r>
            <a:r>
              <a:rPr lang="en-US" sz="1000" dirty="0" err="1">
                <a:solidFill>
                  <a:schemeClr val="accent1"/>
                </a:solidFill>
                <a:latin typeface="Candara" panose="020E0502030303020204" pitchFamily="34" charset="0"/>
                <a:ea typeface="Roboto" panose="02000000000000000000" pitchFamily="2" charset="0"/>
                <a:cs typeface="Arial" panose="020B0604020202020204" pitchFamily="34" charset="0"/>
              </a:rPr>
              <a:t>orderPlaced</a:t>
            </a:r>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 </a:t>
            </a:r>
            <a:r>
              <a:rPr lang="en-US" sz="1000" dirty="0" err="1">
                <a:solidFill>
                  <a:schemeClr val="accent1"/>
                </a:solidFill>
                <a:latin typeface="Candara" panose="020E0502030303020204" pitchFamily="34" charset="0"/>
                <a:ea typeface="Roboto" panose="02000000000000000000" pitchFamily="2" charset="0"/>
                <a:cs typeface="Arial" panose="020B0604020202020204" pitchFamily="34" charset="0"/>
              </a:rPr>
              <a:t>paymentMade</a:t>
            </a:r>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 </a:t>
            </a:r>
            <a:r>
              <a:rPr lang="en-US" sz="1000" dirty="0" err="1">
                <a:solidFill>
                  <a:schemeClr val="accent1"/>
                </a:solidFill>
                <a:latin typeface="Candara" panose="020E0502030303020204" pitchFamily="34" charset="0"/>
                <a:ea typeface="Roboto" panose="02000000000000000000" pitchFamily="2" charset="0"/>
                <a:cs typeface="Arial" panose="020B0604020202020204" pitchFamily="34" charset="0"/>
              </a:rPr>
              <a:t>paymentDeclined</a:t>
            </a:r>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 </a:t>
            </a:r>
            <a:r>
              <a:rPr lang="en-US" sz="1000" dirty="0" err="1">
                <a:solidFill>
                  <a:schemeClr val="accent1"/>
                </a:solidFill>
                <a:latin typeface="Candara" panose="020E0502030303020204" pitchFamily="34" charset="0"/>
                <a:ea typeface="Roboto" panose="02000000000000000000" pitchFamily="2" charset="0"/>
                <a:cs typeface="Arial" panose="020B0604020202020204" pitchFamily="34" charset="0"/>
              </a:rPr>
              <a:t>readyToShip</a:t>
            </a:r>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 </a:t>
            </a:r>
            <a:r>
              <a:rPr lang="en-US" sz="1000" dirty="0" err="1">
                <a:solidFill>
                  <a:schemeClr val="accent1"/>
                </a:solidFill>
                <a:latin typeface="Candara" panose="020E0502030303020204" pitchFamily="34" charset="0"/>
                <a:ea typeface="Roboto" panose="02000000000000000000" pitchFamily="2" charset="0"/>
                <a:cs typeface="Arial" panose="020B0604020202020204" pitchFamily="34" charset="0"/>
              </a:rPr>
              <a:t>etc</a:t>
            </a:r>
            <a:endPar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endParaRPr>
          </a:p>
        </p:txBody>
      </p:sp>
      <p:cxnSp>
        <p:nvCxnSpPr>
          <p:cNvPr id="87" name="Elbow Connector 86">
            <a:extLst>
              <a:ext uri="{FF2B5EF4-FFF2-40B4-BE49-F238E27FC236}">
                <a16:creationId xmlns:a16="http://schemas.microsoft.com/office/drawing/2014/main" id="{136CA5BD-214D-7244-AD72-250A2A376F25}"/>
              </a:ext>
            </a:extLst>
          </p:cNvPr>
          <p:cNvCxnSpPr>
            <a:cxnSpLocks/>
          </p:cNvCxnSpPr>
          <p:nvPr/>
        </p:nvCxnSpPr>
        <p:spPr>
          <a:xfrm rot="16200000" flipV="1">
            <a:off x="5397267" y="985011"/>
            <a:ext cx="1022595" cy="2393818"/>
          </a:xfrm>
          <a:prstGeom prst="bentConnector3">
            <a:avLst>
              <a:gd name="adj1" fmla="val 1351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B2FFCAC-58E1-0046-9702-CDFAE4672C4E}"/>
              </a:ext>
            </a:extLst>
          </p:cNvPr>
          <p:cNvCxnSpPr>
            <a:cxnSpLocks/>
          </p:cNvCxnSpPr>
          <p:nvPr/>
        </p:nvCxnSpPr>
        <p:spPr>
          <a:xfrm flipH="1">
            <a:off x="10421624" y="4234730"/>
            <a:ext cx="321183" cy="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1A955944-1C87-9942-90B8-409167AAA0E1}"/>
              </a:ext>
            </a:extLst>
          </p:cNvPr>
          <p:cNvGrpSpPr/>
          <p:nvPr/>
        </p:nvGrpSpPr>
        <p:grpSpPr>
          <a:xfrm>
            <a:off x="4554509" y="2090962"/>
            <a:ext cx="2704525" cy="3101387"/>
            <a:chOff x="4554509" y="2090962"/>
            <a:chExt cx="2704525" cy="3101387"/>
          </a:xfrm>
        </p:grpSpPr>
        <p:sp>
          <p:nvSpPr>
            <p:cNvPr id="90" name="Oval 89">
              <a:extLst>
                <a:ext uri="{FF2B5EF4-FFF2-40B4-BE49-F238E27FC236}">
                  <a16:creationId xmlns:a16="http://schemas.microsoft.com/office/drawing/2014/main" id="{2F717E0B-22E0-1E49-B0B3-53EB5DC3F176}"/>
                </a:ext>
              </a:extLst>
            </p:cNvPr>
            <p:cNvSpPr/>
            <p:nvPr/>
          </p:nvSpPr>
          <p:spPr>
            <a:xfrm>
              <a:off x="4574168" y="2584606"/>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1</a:t>
              </a:r>
            </a:p>
          </p:txBody>
        </p:sp>
        <p:sp>
          <p:nvSpPr>
            <p:cNvPr id="91" name="Oval 90">
              <a:extLst>
                <a:ext uri="{FF2B5EF4-FFF2-40B4-BE49-F238E27FC236}">
                  <a16:creationId xmlns:a16="http://schemas.microsoft.com/office/drawing/2014/main" id="{A4F77EF8-0ADD-4644-B9F5-B71B8FBB5CDE}"/>
                </a:ext>
              </a:extLst>
            </p:cNvPr>
            <p:cNvSpPr/>
            <p:nvPr/>
          </p:nvSpPr>
          <p:spPr>
            <a:xfrm>
              <a:off x="6167049" y="3570058"/>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2</a:t>
              </a:r>
            </a:p>
          </p:txBody>
        </p:sp>
        <p:sp>
          <p:nvSpPr>
            <p:cNvPr id="92" name="Oval 91">
              <a:extLst>
                <a:ext uri="{FF2B5EF4-FFF2-40B4-BE49-F238E27FC236}">
                  <a16:creationId xmlns:a16="http://schemas.microsoft.com/office/drawing/2014/main" id="{9B7C8EDA-83D9-2244-A3F6-98808D9B060F}"/>
                </a:ext>
              </a:extLst>
            </p:cNvPr>
            <p:cNvSpPr/>
            <p:nvPr/>
          </p:nvSpPr>
          <p:spPr>
            <a:xfrm>
              <a:off x="6582784" y="4166710"/>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3</a:t>
              </a:r>
            </a:p>
          </p:txBody>
        </p:sp>
        <p:sp>
          <p:nvSpPr>
            <p:cNvPr id="93" name="Oval 92">
              <a:extLst>
                <a:ext uri="{FF2B5EF4-FFF2-40B4-BE49-F238E27FC236}">
                  <a16:creationId xmlns:a16="http://schemas.microsoft.com/office/drawing/2014/main" id="{121571EF-FAF9-7F48-82D2-33B8AA3D3E98}"/>
                </a:ext>
              </a:extLst>
            </p:cNvPr>
            <p:cNvSpPr/>
            <p:nvPr/>
          </p:nvSpPr>
          <p:spPr>
            <a:xfrm>
              <a:off x="6303325" y="4674145"/>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4</a:t>
              </a:r>
            </a:p>
          </p:txBody>
        </p:sp>
        <p:sp>
          <p:nvSpPr>
            <p:cNvPr id="94" name="Oval 93">
              <a:extLst>
                <a:ext uri="{FF2B5EF4-FFF2-40B4-BE49-F238E27FC236}">
                  <a16:creationId xmlns:a16="http://schemas.microsoft.com/office/drawing/2014/main" id="{F4603180-95A9-7645-9BAA-1FC3F63CA879}"/>
                </a:ext>
              </a:extLst>
            </p:cNvPr>
            <p:cNvSpPr/>
            <p:nvPr/>
          </p:nvSpPr>
          <p:spPr>
            <a:xfrm>
              <a:off x="5636370" y="4903591"/>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5</a:t>
              </a:r>
            </a:p>
          </p:txBody>
        </p:sp>
        <p:sp>
          <p:nvSpPr>
            <p:cNvPr id="95" name="Oval 94">
              <a:extLst>
                <a:ext uri="{FF2B5EF4-FFF2-40B4-BE49-F238E27FC236}">
                  <a16:creationId xmlns:a16="http://schemas.microsoft.com/office/drawing/2014/main" id="{879FD1D3-94C8-8B4B-A592-F4B31923FABD}"/>
                </a:ext>
              </a:extLst>
            </p:cNvPr>
            <p:cNvSpPr/>
            <p:nvPr/>
          </p:nvSpPr>
          <p:spPr>
            <a:xfrm>
              <a:off x="4554509" y="4743201"/>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6</a:t>
              </a:r>
            </a:p>
          </p:txBody>
        </p:sp>
        <p:sp>
          <p:nvSpPr>
            <p:cNvPr id="96" name="Oval 95">
              <a:extLst>
                <a:ext uri="{FF2B5EF4-FFF2-40B4-BE49-F238E27FC236}">
                  <a16:creationId xmlns:a16="http://schemas.microsoft.com/office/drawing/2014/main" id="{36D760BE-8114-AA4D-B893-91B7EE7FD1E3}"/>
                </a:ext>
              </a:extLst>
            </p:cNvPr>
            <p:cNvSpPr/>
            <p:nvPr/>
          </p:nvSpPr>
          <p:spPr>
            <a:xfrm>
              <a:off x="6953816" y="2090962"/>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ndara" panose="020E0502030303020204" pitchFamily="34" charset="0"/>
                  <a:ea typeface="Roboto" panose="02000000000000000000" pitchFamily="2" charset="0"/>
                  <a:cs typeface="Arial" panose="020B0604020202020204" pitchFamily="34" charset="0"/>
                </a:rPr>
                <a:t>7</a:t>
              </a:r>
            </a:p>
          </p:txBody>
        </p:sp>
      </p:grpSp>
      <p:sp>
        <p:nvSpPr>
          <p:cNvPr id="97" name="Rectangle 96">
            <a:extLst>
              <a:ext uri="{FF2B5EF4-FFF2-40B4-BE49-F238E27FC236}">
                <a16:creationId xmlns:a16="http://schemas.microsoft.com/office/drawing/2014/main" id="{52F564CC-6420-724D-BD29-B6F6B37A9DF1}"/>
              </a:ext>
            </a:extLst>
          </p:cNvPr>
          <p:cNvSpPr/>
          <p:nvPr/>
        </p:nvSpPr>
        <p:spPr>
          <a:xfrm>
            <a:off x="297104" y="930333"/>
            <a:ext cx="3336404" cy="310834"/>
          </a:xfrm>
          <a:prstGeom prst="rect">
            <a:avLst/>
          </a:prstGeom>
        </p:spPr>
        <p:txBody>
          <a:bodyPr/>
          <a:lstStyle/>
          <a:p>
            <a:pPr algn="ctr">
              <a:lnSpc>
                <a:spcPct val="90000"/>
              </a:lnSpc>
              <a:spcBef>
                <a:spcPts val="1000"/>
              </a:spcBef>
              <a:buClr>
                <a:schemeClr val="accent2"/>
              </a:buClr>
            </a:pPr>
            <a:r>
              <a:rPr lang="en-US" sz="1200" b="1" dirty="0">
                <a:solidFill>
                  <a:schemeClr val="accent1"/>
                </a:solidFill>
                <a:latin typeface="Candara" panose="020E0502030303020204" pitchFamily="34" charset="0"/>
                <a:ea typeface="Roboto" panose="02000000000000000000" pitchFamily="2" charset="0"/>
              </a:rPr>
              <a:t>Synchronous call state management</a:t>
            </a:r>
          </a:p>
        </p:txBody>
      </p:sp>
      <p:sp>
        <p:nvSpPr>
          <p:cNvPr id="98" name="Rectangle 97">
            <a:extLst>
              <a:ext uri="{FF2B5EF4-FFF2-40B4-BE49-F238E27FC236}">
                <a16:creationId xmlns:a16="http://schemas.microsoft.com/office/drawing/2014/main" id="{D4B44EB2-FC1F-2448-8B19-711EE11B975F}"/>
              </a:ext>
            </a:extLst>
          </p:cNvPr>
          <p:cNvSpPr/>
          <p:nvPr/>
        </p:nvSpPr>
        <p:spPr>
          <a:xfrm>
            <a:off x="3936986" y="930333"/>
            <a:ext cx="3336403" cy="276998"/>
          </a:xfrm>
          <a:prstGeom prst="rect">
            <a:avLst/>
          </a:prstGeom>
        </p:spPr>
        <p:txBody>
          <a:bodyPr/>
          <a:lstStyle/>
          <a:p>
            <a:pPr algn="ctr">
              <a:lnSpc>
                <a:spcPct val="90000"/>
              </a:lnSpc>
              <a:spcBef>
                <a:spcPts val="1000"/>
              </a:spcBef>
              <a:buClr>
                <a:schemeClr val="accent2"/>
              </a:buClr>
            </a:pPr>
            <a:r>
              <a:rPr lang="en-US" sz="1200" b="1" dirty="0">
                <a:solidFill>
                  <a:schemeClr val="accent1"/>
                </a:solidFill>
                <a:latin typeface="Candara" panose="020E0502030303020204" pitchFamily="34" charset="0"/>
                <a:ea typeface="Roboto" panose="02000000000000000000" pitchFamily="2" charset="0"/>
              </a:rPr>
              <a:t>Message oriented state management</a:t>
            </a:r>
          </a:p>
        </p:txBody>
      </p:sp>
      <p:sp>
        <p:nvSpPr>
          <p:cNvPr id="99" name="Rectangle 98">
            <a:extLst>
              <a:ext uri="{FF2B5EF4-FFF2-40B4-BE49-F238E27FC236}">
                <a16:creationId xmlns:a16="http://schemas.microsoft.com/office/drawing/2014/main" id="{25D51188-082C-5C46-8C45-2E9F8369E704}"/>
              </a:ext>
            </a:extLst>
          </p:cNvPr>
          <p:cNvSpPr/>
          <p:nvPr/>
        </p:nvSpPr>
        <p:spPr>
          <a:xfrm>
            <a:off x="10776972" y="2674994"/>
            <a:ext cx="80435" cy="3664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13933423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 API Gateway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
        <p:nvSpPr>
          <p:cNvPr id="5" name="Rectangle 4">
            <a:extLst>
              <a:ext uri="{FF2B5EF4-FFF2-40B4-BE49-F238E27FC236}">
                <a16:creationId xmlns:a16="http://schemas.microsoft.com/office/drawing/2014/main" id="{9778A8AC-08C5-A14A-8E1F-21F32D4140A0}"/>
              </a:ext>
            </a:extLst>
          </p:cNvPr>
          <p:cNvSpPr/>
          <p:nvPr/>
        </p:nvSpPr>
        <p:spPr>
          <a:xfrm>
            <a:off x="3286628" y="1213556"/>
            <a:ext cx="4600135" cy="503249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a typeface="Roboto" panose="02000000000000000000" pitchFamily="2" charset="0"/>
              <a:cs typeface="Arial" panose="020B0604020202020204" pitchFamily="34" charset="0"/>
            </a:endParaRPr>
          </a:p>
        </p:txBody>
      </p:sp>
      <p:sp>
        <p:nvSpPr>
          <p:cNvPr id="6" name="Rounded Rectangle 179">
            <a:extLst>
              <a:ext uri="{FF2B5EF4-FFF2-40B4-BE49-F238E27FC236}">
                <a16:creationId xmlns:a16="http://schemas.microsoft.com/office/drawing/2014/main" id="{E9EEF005-39B3-CC4A-B8B9-751CF320FD66}"/>
              </a:ext>
            </a:extLst>
          </p:cNvPr>
          <p:cNvSpPr/>
          <p:nvPr/>
        </p:nvSpPr>
        <p:spPr>
          <a:xfrm>
            <a:off x="3490242" y="4583544"/>
            <a:ext cx="4206241" cy="1340755"/>
          </a:xfrm>
          <a:prstGeom prst="roundRect">
            <a:avLst>
              <a:gd name="adj" fmla="val 7224"/>
            </a:avLst>
          </a:prstGeom>
          <a:solidFill>
            <a:srgbClr val="FFFFFF"/>
          </a:solidFill>
          <a:ln w="9525">
            <a:solidFill>
              <a:schemeClr val="accent1">
                <a:lumMod val="40000"/>
                <a:lumOff val="60000"/>
              </a:schemeClr>
            </a:solidFill>
            <a:prstDash val="sysDash"/>
            <a:miter/>
          </a:ln>
        </p:spPr>
        <p:txBody>
          <a:bodyPr lIns="45719" rIns="45719" anchor="ctr"/>
          <a:lstStyle/>
          <a:p>
            <a:pPr algn="ctr">
              <a:defRPr>
                <a:solidFill>
                  <a:srgbClr val="FFFFFF"/>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7" name="Shape">
            <a:extLst>
              <a:ext uri="{FF2B5EF4-FFF2-40B4-BE49-F238E27FC236}">
                <a16:creationId xmlns:a16="http://schemas.microsoft.com/office/drawing/2014/main" id="{4CEB0899-2632-EE41-9728-CD4609FECB9F}"/>
              </a:ext>
            </a:extLst>
          </p:cNvPr>
          <p:cNvSpPr/>
          <p:nvPr/>
        </p:nvSpPr>
        <p:spPr>
          <a:xfrm>
            <a:off x="4792080" y="4863871"/>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8" name="Payment">
            <a:extLst>
              <a:ext uri="{FF2B5EF4-FFF2-40B4-BE49-F238E27FC236}">
                <a16:creationId xmlns:a16="http://schemas.microsoft.com/office/drawing/2014/main" id="{3F7E546B-D233-364C-BC27-60FE2656E16B}"/>
              </a:ext>
            </a:extLst>
          </p:cNvPr>
          <p:cNvSpPr txBox="1"/>
          <p:nvPr/>
        </p:nvSpPr>
        <p:spPr>
          <a:xfrm>
            <a:off x="4896225" y="4908441"/>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00206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Payments</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9" name="Shape">
            <a:extLst>
              <a:ext uri="{FF2B5EF4-FFF2-40B4-BE49-F238E27FC236}">
                <a16:creationId xmlns:a16="http://schemas.microsoft.com/office/drawing/2014/main" id="{1890B0D5-D7A9-F242-B487-61DF72319CC2}"/>
              </a:ext>
            </a:extLst>
          </p:cNvPr>
          <p:cNvSpPr/>
          <p:nvPr/>
        </p:nvSpPr>
        <p:spPr>
          <a:xfrm>
            <a:off x="6567540" y="5244175"/>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10" name="Trade">
            <a:extLst>
              <a:ext uri="{FF2B5EF4-FFF2-40B4-BE49-F238E27FC236}">
                <a16:creationId xmlns:a16="http://schemas.microsoft.com/office/drawing/2014/main" id="{1721F950-32D2-EB48-AE52-32362F20549B}"/>
              </a:ext>
            </a:extLst>
          </p:cNvPr>
          <p:cNvSpPr txBox="1"/>
          <p:nvPr/>
        </p:nvSpPr>
        <p:spPr>
          <a:xfrm>
            <a:off x="6671685" y="5288745"/>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002060"/>
                </a:solidFill>
              </a:defRPr>
            </a:lvl1pPr>
          </a:lstStyle>
          <a:p>
            <a:endParaRPr>
              <a:latin typeface="Candara" panose="020E0502030303020204" pitchFamily="34" charset="0"/>
              <a:ea typeface="Roboto" panose="02000000000000000000" pitchFamily="2" charset="0"/>
              <a:cs typeface="Arial" panose="020B0604020202020204" pitchFamily="34" charset="0"/>
            </a:endParaRPr>
          </a:p>
        </p:txBody>
      </p:sp>
      <p:sp>
        <p:nvSpPr>
          <p:cNvPr id="11" name="Shape">
            <a:extLst>
              <a:ext uri="{FF2B5EF4-FFF2-40B4-BE49-F238E27FC236}">
                <a16:creationId xmlns:a16="http://schemas.microsoft.com/office/drawing/2014/main" id="{C73BD2D8-1B9F-6442-8469-6D19DAEBDBFF}"/>
              </a:ext>
            </a:extLst>
          </p:cNvPr>
          <p:cNvSpPr/>
          <p:nvPr/>
        </p:nvSpPr>
        <p:spPr>
          <a:xfrm>
            <a:off x="5683620" y="5061909"/>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12" name="RISK">
            <a:extLst>
              <a:ext uri="{FF2B5EF4-FFF2-40B4-BE49-F238E27FC236}">
                <a16:creationId xmlns:a16="http://schemas.microsoft.com/office/drawing/2014/main" id="{84EAFF28-55A2-6B4C-A8E8-265F8D108BF3}"/>
              </a:ext>
            </a:extLst>
          </p:cNvPr>
          <p:cNvSpPr txBox="1"/>
          <p:nvPr/>
        </p:nvSpPr>
        <p:spPr>
          <a:xfrm>
            <a:off x="5787765" y="5106479"/>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00206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Products</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13" name="Shape">
            <a:extLst>
              <a:ext uri="{FF2B5EF4-FFF2-40B4-BE49-F238E27FC236}">
                <a16:creationId xmlns:a16="http://schemas.microsoft.com/office/drawing/2014/main" id="{A6DAC5B3-D6D4-C14F-94DC-2128C2ACF62C}"/>
              </a:ext>
            </a:extLst>
          </p:cNvPr>
          <p:cNvSpPr/>
          <p:nvPr/>
        </p:nvSpPr>
        <p:spPr>
          <a:xfrm>
            <a:off x="5683620" y="4679132"/>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14" name="Account">
            <a:extLst>
              <a:ext uri="{FF2B5EF4-FFF2-40B4-BE49-F238E27FC236}">
                <a16:creationId xmlns:a16="http://schemas.microsoft.com/office/drawing/2014/main" id="{CA82A720-CF3B-E34E-A569-508CDBFA3DD0}"/>
              </a:ext>
            </a:extLst>
          </p:cNvPr>
          <p:cNvSpPr txBox="1"/>
          <p:nvPr/>
        </p:nvSpPr>
        <p:spPr>
          <a:xfrm>
            <a:off x="5787765" y="4723702"/>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002060"/>
                </a:solidFill>
              </a:defRPr>
            </a:lvl1pPr>
          </a:lstStyle>
          <a:p>
            <a:r>
              <a:rPr>
                <a:solidFill>
                  <a:schemeClr val="bg1"/>
                </a:solidFill>
                <a:latin typeface="Candara" panose="020E0502030303020204" pitchFamily="34" charset="0"/>
                <a:ea typeface="Roboto" panose="02000000000000000000" pitchFamily="2" charset="0"/>
                <a:cs typeface="Arial" panose="020B0604020202020204" pitchFamily="34" charset="0"/>
              </a:rPr>
              <a:t>Account</a:t>
            </a:r>
          </a:p>
        </p:txBody>
      </p:sp>
      <p:sp>
        <p:nvSpPr>
          <p:cNvPr id="15" name="Shape">
            <a:extLst>
              <a:ext uri="{FF2B5EF4-FFF2-40B4-BE49-F238E27FC236}">
                <a16:creationId xmlns:a16="http://schemas.microsoft.com/office/drawing/2014/main" id="{D1D27F0B-E70A-344A-97C4-1B2F9CF956BE}"/>
              </a:ext>
            </a:extLst>
          </p:cNvPr>
          <p:cNvSpPr/>
          <p:nvPr/>
        </p:nvSpPr>
        <p:spPr>
          <a:xfrm>
            <a:off x="6567540" y="4861964"/>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sz="700">
                <a:solidFill>
                  <a:srgbClr val="002060"/>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16" name="Statement">
            <a:extLst>
              <a:ext uri="{FF2B5EF4-FFF2-40B4-BE49-F238E27FC236}">
                <a16:creationId xmlns:a16="http://schemas.microsoft.com/office/drawing/2014/main" id="{ED86B2EB-ED80-534A-8200-3B7143BC068D}"/>
              </a:ext>
            </a:extLst>
          </p:cNvPr>
          <p:cNvSpPr txBox="1"/>
          <p:nvPr/>
        </p:nvSpPr>
        <p:spPr>
          <a:xfrm>
            <a:off x="6671685" y="4906535"/>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800">
                <a:solidFill>
                  <a:srgbClr val="002060"/>
                </a:solidFill>
              </a:defRPr>
            </a:lvl1pPr>
          </a:lstStyle>
          <a:p>
            <a:r>
              <a:rPr sz="1000">
                <a:solidFill>
                  <a:schemeClr val="bg1"/>
                </a:solidFill>
                <a:latin typeface="Candara" panose="020E0502030303020204" pitchFamily="34" charset="0"/>
                <a:ea typeface="Roboto" panose="02000000000000000000" pitchFamily="2" charset="0"/>
                <a:cs typeface="Arial" panose="020B0604020202020204" pitchFamily="34" charset="0"/>
              </a:rPr>
              <a:t>Statement</a:t>
            </a:r>
          </a:p>
        </p:txBody>
      </p:sp>
      <p:sp>
        <p:nvSpPr>
          <p:cNvPr id="17" name="Shape">
            <a:extLst>
              <a:ext uri="{FF2B5EF4-FFF2-40B4-BE49-F238E27FC236}">
                <a16:creationId xmlns:a16="http://schemas.microsoft.com/office/drawing/2014/main" id="{95DD60AD-9ECA-2548-ABFB-2737B8365789}"/>
              </a:ext>
            </a:extLst>
          </p:cNvPr>
          <p:cNvSpPr/>
          <p:nvPr/>
        </p:nvSpPr>
        <p:spPr>
          <a:xfrm>
            <a:off x="4799700" y="5274528"/>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18" name="World  Link">
            <a:extLst>
              <a:ext uri="{FF2B5EF4-FFF2-40B4-BE49-F238E27FC236}">
                <a16:creationId xmlns:a16="http://schemas.microsoft.com/office/drawing/2014/main" id="{FEE761B4-D0DD-E44A-8632-6E76987C3682}"/>
              </a:ext>
            </a:extLst>
          </p:cNvPr>
          <p:cNvSpPr txBox="1"/>
          <p:nvPr/>
        </p:nvSpPr>
        <p:spPr>
          <a:xfrm>
            <a:off x="4903845" y="5319099"/>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002060"/>
                </a:solidFill>
              </a:defRPr>
            </a:lvl1pPr>
          </a:lstStyle>
          <a:p>
            <a:pPr>
              <a:defRPr sz="1000">
                <a:solidFill>
                  <a:srgbClr val="002060"/>
                </a:solidFill>
              </a:defRPr>
            </a:pPr>
            <a:r>
              <a:rPr lang="en-US">
                <a:solidFill>
                  <a:schemeClr val="bg1"/>
                </a:solidFill>
                <a:latin typeface="Candara" panose="020E0502030303020204" pitchFamily="34" charset="0"/>
                <a:ea typeface="Roboto" panose="02000000000000000000" pitchFamily="2" charset="0"/>
                <a:cs typeface="Arial" panose="020B0604020202020204" pitchFamily="34" charset="0"/>
              </a:rPr>
              <a:t>Orders</a:t>
            </a:r>
          </a:p>
        </p:txBody>
      </p:sp>
      <p:sp>
        <p:nvSpPr>
          <p:cNvPr id="19" name="Shape">
            <a:extLst>
              <a:ext uri="{FF2B5EF4-FFF2-40B4-BE49-F238E27FC236}">
                <a16:creationId xmlns:a16="http://schemas.microsoft.com/office/drawing/2014/main" id="{DEA73D19-2704-7C46-8347-2A444CD1B33B}"/>
              </a:ext>
            </a:extLst>
          </p:cNvPr>
          <p:cNvSpPr/>
          <p:nvPr/>
        </p:nvSpPr>
        <p:spPr>
          <a:xfrm>
            <a:off x="5683620" y="5456146"/>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5"/>
          </a:solidFill>
          <a:ln w="9525" cap="flat">
            <a:noFill/>
            <a:prstDash val="solid"/>
            <a:miter lim="800000"/>
          </a:ln>
          <a:effectLst/>
        </p:spPr>
        <p:txBody>
          <a:bodyPr wrap="square" lIns="45719" tIns="45719" rIns="45719" bIns="45719" numCol="1" anchor="ctr">
            <a:noAutofit/>
          </a:bodyPr>
          <a:lstStyle/>
          <a:p>
            <a:pPr algn="ctr">
              <a:defRPr sz="1000">
                <a:solidFill>
                  <a:srgbClr val="002060"/>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20" name="Entitle…">
            <a:extLst>
              <a:ext uri="{FF2B5EF4-FFF2-40B4-BE49-F238E27FC236}">
                <a16:creationId xmlns:a16="http://schemas.microsoft.com/office/drawing/2014/main" id="{0DE780AC-BB6F-B248-9C08-635031497533}"/>
              </a:ext>
            </a:extLst>
          </p:cNvPr>
          <p:cNvSpPr txBox="1"/>
          <p:nvPr/>
        </p:nvSpPr>
        <p:spPr>
          <a:xfrm>
            <a:off x="5787765" y="5500717"/>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000">
                <a:solidFill>
                  <a:srgbClr val="002060"/>
                </a:solidFill>
              </a:defRPr>
            </a:pPr>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User</a:t>
            </a: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21" name="Hexagon 175">
            <a:extLst>
              <a:ext uri="{FF2B5EF4-FFF2-40B4-BE49-F238E27FC236}">
                <a16:creationId xmlns:a16="http://schemas.microsoft.com/office/drawing/2014/main" id="{7953FB63-CACA-DC43-9EB3-3C9A02D5BDD7}"/>
              </a:ext>
            </a:extLst>
          </p:cNvPr>
          <p:cNvSpPr/>
          <p:nvPr/>
        </p:nvSpPr>
        <p:spPr>
          <a:xfrm>
            <a:off x="4932098" y="5712341"/>
            <a:ext cx="211598" cy="1045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667" y="0"/>
                </a:lnTo>
                <a:lnTo>
                  <a:pt x="18933" y="0"/>
                </a:lnTo>
                <a:lnTo>
                  <a:pt x="21600" y="10800"/>
                </a:lnTo>
                <a:lnTo>
                  <a:pt x="18933" y="21600"/>
                </a:lnTo>
                <a:lnTo>
                  <a:pt x="2667" y="21600"/>
                </a:lnTo>
                <a:close/>
              </a:path>
            </a:pathLst>
          </a:custGeom>
          <a:solidFill>
            <a:schemeClr val="accent5"/>
          </a:solidFill>
          <a:ln>
            <a:noFill/>
            <a:miter/>
          </a:ln>
          <a:effectLst/>
        </p:spPr>
        <p:txBody>
          <a:bodyPr lIns="45719" rIns="45719" anchor="ctr"/>
          <a:lstStyle/>
          <a:p>
            <a:pPr algn="ctr">
              <a:defRPr sz="1000">
                <a:solidFill>
                  <a:srgbClr val="002060"/>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22" name="Hexagon 176">
            <a:extLst>
              <a:ext uri="{FF2B5EF4-FFF2-40B4-BE49-F238E27FC236}">
                <a16:creationId xmlns:a16="http://schemas.microsoft.com/office/drawing/2014/main" id="{850BB8B1-0A66-404A-B4E1-DA2E070A1364}"/>
              </a:ext>
            </a:extLst>
          </p:cNvPr>
          <p:cNvSpPr/>
          <p:nvPr/>
        </p:nvSpPr>
        <p:spPr>
          <a:xfrm>
            <a:off x="5354409" y="5714832"/>
            <a:ext cx="211598" cy="1045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667" y="0"/>
                </a:lnTo>
                <a:lnTo>
                  <a:pt x="18933" y="0"/>
                </a:lnTo>
                <a:lnTo>
                  <a:pt x="21600" y="10800"/>
                </a:lnTo>
                <a:lnTo>
                  <a:pt x="18933" y="21600"/>
                </a:lnTo>
                <a:lnTo>
                  <a:pt x="2667" y="21600"/>
                </a:lnTo>
                <a:close/>
              </a:path>
            </a:pathLst>
          </a:custGeom>
          <a:solidFill>
            <a:schemeClr val="accent5"/>
          </a:solidFill>
          <a:ln>
            <a:noFill/>
            <a:miter/>
          </a:ln>
          <a:effectLst/>
        </p:spPr>
        <p:txBody>
          <a:bodyPr lIns="45719" rIns="45719" anchor="ctr"/>
          <a:lstStyle/>
          <a:p>
            <a:pPr algn="ctr">
              <a:defRPr sz="1000">
                <a:solidFill>
                  <a:srgbClr val="002060"/>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23" name="Hexagon 177">
            <a:extLst>
              <a:ext uri="{FF2B5EF4-FFF2-40B4-BE49-F238E27FC236}">
                <a16:creationId xmlns:a16="http://schemas.microsoft.com/office/drawing/2014/main" id="{62C8BCE5-8FBD-DD42-8B34-828D685EDEE8}"/>
              </a:ext>
            </a:extLst>
          </p:cNvPr>
          <p:cNvSpPr/>
          <p:nvPr/>
        </p:nvSpPr>
        <p:spPr>
          <a:xfrm>
            <a:off x="6711070" y="5689481"/>
            <a:ext cx="211598" cy="1045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667" y="0"/>
                </a:lnTo>
                <a:lnTo>
                  <a:pt x="18933" y="0"/>
                </a:lnTo>
                <a:lnTo>
                  <a:pt x="21600" y="10800"/>
                </a:lnTo>
                <a:lnTo>
                  <a:pt x="18933" y="21600"/>
                </a:lnTo>
                <a:lnTo>
                  <a:pt x="2667" y="21600"/>
                </a:lnTo>
                <a:close/>
              </a:path>
            </a:pathLst>
          </a:custGeom>
          <a:solidFill>
            <a:schemeClr val="accent5"/>
          </a:solidFill>
          <a:ln>
            <a:noFill/>
            <a:miter/>
          </a:ln>
          <a:effectLst/>
        </p:spPr>
        <p:txBody>
          <a:bodyPr lIns="45719" rIns="45719" anchor="ctr"/>
          <a:lstStyle/>
          <a:p>
            <a:pPr algn="ctr">
              <a:defRPr sz="1000">
                <a:solidFill>
                  <a:srgbClr val="002060"/>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24" name="Hexagon 178">
            <a:extLst>
              <a:ext uri="{FF2B5EF4-FFF2-40B4-BE49-F238E27FC236}">
                <a16:creationId xmlns:a16="http://schemas.microsoft.com/office/drawing/2014/main" id="{509374E9-79E0-994D-9FFC-EAD19EBA63A8}"/>
              </a:ext>
            </a:extLst>
          </p:cNvPr>
          <p:cNvSpPr/>
          <p:nvPr/>
        </p:nvSpPr>
        <p:spPr>
          <a:xfrm>
            <a:off x="7059569" y="5686990"/>
            <a:ext cx="211598" cy="1045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667" y="0"/>
                </a:lnTo>
                <a:lnTo>
                  <a:pt x="18933" y="0"/>
                </a:lnTo>
                <a:lnTo>
                  <a:pt x="21600" y="10800"/>
                </a:lnTo>
                <a:lnTo>
                  <a:pt x="18933" y="21600"/>
                </a:lnTo>
                <a:lnTo>
                  <a:pt x="2667" y="21600"/>
                </a:lnTo>
                <a:close/>
              </a:path>
            </a:pathLst>
          </a:custGeom>
          <a:solidFill>
            <a:schemeClr val="accent5"/>
          </a:solidFill>
          <a:ln>
            <a:noFill/>
            <a:miter/>
          </a:ln>
          <a:effectLst/>
        </p:spPr>
        <p:txBody>
          <a:bodyPr lIns="45719" rIns="45719" anchor="ctr"/>
          <a:lstStyle/>
          <a:p>
            <a:pPr algn="ctr">
              <a:defRPr sz="1000">
                <a:solidFill>
                  <a:srgbClr val="002060"/>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25" name="TextBox 183">
            <a:extLst>
              <a:ext uri="{FF2B5EF4-FFF2-40B4-BE49-F238E27FC236}">
                <a16:creationId xmlns:a16="http://schemas.microsoft.com/office/drawing/2014/main" id="{A9F045DB-8EE1-7E4A-B08B-ECC4E8447595}"/>
              </a:ext>
            </a:extLst>
          </p:cNvPr>
          <p:cNvSpPr txBox="1"/>
          <p:nvPr/>
        </p:nvSpPr>
        <p:spPr>
          <a:xfrm>
            <a:off x="3584019" y="4647350"/>
            <a:ext cx="126412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dirty="0">
                <a:solidFill>
                  <a:schemeClr val="accent5"/>
                </a:solidFill>
                <a:latin typeface="Candara" panose="020E0502030303020204" pitchFamily="34" charset="0"/>
                <a:ea typeface="Roboto" panose="02000000000000000000" pitchFamily="2" charset="0"/>
                <a:cs typeface="Arial" panose="020B0604020202020204" pitchFamily="34" charset="0"/>
              </a:rPr>
              <a:t>Domain</a:t>
            </a:r>
            <a:r>
              <a:rPr lang="en-US" dirty="0">
                <a:solidFill>
                  <a:schemeClr val="accent5"/>
                </a:solidFill>
                <a:latin typeface="Candara" panose="020E0502030303020204" pitchFamily="34" charset="0"/>
                <a:ea typeface="Roboto" panose="02000000000000000000" pitchFamily="2" charset="0"/>
                <a:cs typeface="Arial" panose="020B0604020202020204" pitchFamily="34" charset="0"/>
              </a:rPr>
              <a:t>/Core</a:t>
            </a:r>
            <a:r>
              <a:rPr dirty="0">
                <a:solidFill>
                  <a:schemeClr val="accent5"/>
                </a:solidFill>
                <a:latin typeface="Candara" panose="020E0502030303020204" pitchFamily="34" charset="0"/>
                <a:ea typeface="Roboto" panose="02000000000000000000" pitchFamily="2" charset="0"/>
                <a:cs typeface="Arial" panose="020B0604020202020204" pitchFamily="34" charset="0"/>
              </a:rPr>
              <a:t> APIs</a:t>
            </a:r>
          </a:p>
        </p:txBody>
      </p:sp>
      <p:sp>
        <p:nvSpPr>
          <p:cNvPr id="26" name="TextBox 184">
            <a:extLst>
              <a:ext uri="{FF2B5EF4-FFF2-40B4-BE49-F238E27FC236}">
                <a16:creationId xmlns:a16="http://schemas.microsoft.com/office/drawing/2014/main" id="{4AC23D61-26FE-9445-9CFB-C6224FD7C661}"/>
              </a:ext>
            </a:extLst>
          </p:cNvPr>
          <p:cNvSpPr txBox="1"/>
          <p:nvPr/>
        </p:nvSpPr>
        <p:spPr>
          <a:xfrm>
            <a:off x="3584019" y="4921247"/>
            <a:ext cx="1119856" cy="938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APIs for:</a:t>
            </a:r>
          </a:p>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Fine Grained </a:t>
            </a:r>
          </a:p>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at Domain Entity.</a:t>
            </a:r>
          </a:p>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Some Directly </a:t>
            </a:r>
          </a:p>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exposed.</a:t>
            </a:r>
          </a:p>
        </p:txBody>
      </p:sp>
      <p:sp>
        <p:nvSpPr>
          <p:cNvPr id="27" name="Straight Connector 253">
            <a:extLst>
              <a:ext uri="{FF2B5EF4-FFF2-40B4-BE49-F238E27FC236}">
                <a16:creationId xmlns:a16="http://schemas.microsoft.com/office/drawing/2014/main" id="{B729AD21-EB83-0146-929B-72F4A0D33F6E}"/>
              </a:ext>
            </a:extLst>
          </p:cNvPr>
          <p:cNvSpPr/>
          <p:nvPr/>
        </p:nvSpPr>
        <p:spPr>
          <a:xfrm flipH="1">
            <a:off x="3076996" y="1398625"/>
            <a:ext cx="1" cy="4847430"/>
          </a:xfrm>
          <a:prstGeom prst="line">
            <a:avLst/>
          </a:prstGeom>
          <a:ln w="12700">
            <a:solidFill>
              <a:srgbClr val="FC6410"/>
            </a:solidFill>
            <a:prstDash val="lgDashDotDot"/>
            <a:miter/>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sp>
        <p:nvSpPr>
          <p:cNvPr id="28" name="Straight Connector 253">
            <a:extLst>
              <a:ext uri="{FF2B5EF4-FFF2-40B4-BE49-F238E27FC236}">
                <a16:creationId xmlns:a16="http://schemas.microsoft.com/office/drawing/2014/main" id="{00FA9F4E-6BB4-AA45-9787-62AA989E068E}"/>
              </a:ext>
            </a:extLst>
          </p:cNvPr>
          <p:cNvSpPr/>
          <p:nvPr/>
        </p:nvSpPr>
        <p:spPr>
          <a:xfrm flipH="1">
            <a:off x="1695354" y="1362259"/>
            <a:ext cx="1" cy="4847430"/>
          </a:xfrm>
          <a:prstGeom prst="line">
            <a:avLst/>
          </a:prstGeom>
          <a:ln w="12700">
            <a:solidFill>
              <a:srgbClr val="FC6410"/>
            </a:solidFill>
            <a:prstDash val="lgDashDotDot"/>
            <a:miter/>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sp>
        <p:nvSpPr>
          <p:cNvPr id="29" name="API Gateway">
            <a:extLst>
              <a:ext uri="{FF2B5EF4-FFF2-40B4-BE49-F238E27FC236}">
                <a16:creationId xmlns:a16="http://schemas.microsoft.com/office/drawing/2014/main" id="{18343C61-8132-DC4C-99B6-F10DBB666E84}"/>
              </a:ext>
            </a:extLst>
          </p:cNvPr>
          <p:cNvSpPr/>
          <p:nvPr/>
        </p:nvSpPr>
        <p:spPr>
          <a:xfrm rot="16200000">
            <a:off x="507483" y="3416348"/>
            <a:ext cx="4022273" cy="219040"/>
          </a:xfrm>
          <a:prstGeom prst="roundRect">
            <a:avLst>
              <a:gd name="adj" fmla="val 19983"/>
            </a:avLst>
          </a:prstGeom>
          <a:solidFill>
            <a:schemeClr val="accent1"/>
          </a:solidFill>
          <a:ln w="9525">
            <a:no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defRPr sz="1200"/>
            </a:lvl1pPr>
          </a:lstStyle>
          <a:p>
            <a:r>
              <a:rPr dirty="0">
                <a:solidFill>
                  <a:schemeClr val="bg1"/>
                </a:solidFill>
                <a:latin typeface="Candara" panose="020E0502030303020204" pitchFamily="34" charset="0"/>
                <a:ea typeface="Roboto" panose="02000000000000000000" pitchFamily="2" charset="0"/>
                <a:cs typeface="Arial" panose="020B0604020202020204" pitchFamily="34" charset="0"/>
              </a:rPr>
              <a:t>API Gateway</a:t>
            </a:r>
          </a:p>
        </p:txBody>
      </p:sp>
      <p:sp>
        <p:nvSpPr>
          <p:cNvPr id="30" name="Line">
            <a:extLst>
              <a:ext uri="{FF2B5EF4-FFF2-40B4-BE49-F238E27FC236}">
                <a16:creationId xmlns:a16="http://schemas.microsoft.com/office/drawing/2014/main" id="{27EB1BBA-9E69-2245-AA1D-CCA774BD6FAD}"/>
              </a:ext>
            </a:extLst>
          </p:cNvPr>
          <p:cNvSpPr/>
          <p:nvPr/>
        </p:nvSpPr>
        <p:spPr>
          <a:xfrm>
            <a:off x="2706656" y="2083831"/>
            <a:ext cx="799890" cy="28553"/>
          </a:xfrm>
          <a:prstGeom prst="line">
            <a:avLst/>
          </a:prstGeom>
          <a:ln w="6350">
            <a:solidFill>
              <a:schemeClr val="tx1">
                <a:lumMod val="60000"/>
                <a:lumOff val="40000"/>
              </a:schemeClr>
            </a:solidFill>
            <a:miter/>
            <a:tailEnd type="triangle"/>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sp>
        <p:nvSpPr>
          <p:cNvPr id="31" name="Line">
            <a:extLst>
              <a:ext uri="{FF2B5EF4-FFF2-40B4-BE49-F238E27FC236}">
                <a16:creationId xmlns:a16="http://schemas.microsoft.com/office/drawing/2014/main" id="{45024515-B8D9-1141-8C39-36F574300666}"/>
              </a:ext>
            </a:extLst>
          </p:cNvPr>
          <p:cNvSpPr/>
          <p:nvPr/>
        </p:nvSpPr>
        <p:spPr>
          <a:xfrm flipV="1">
            <a:off x="2685297" y="4043060"/>
            <a:ext cx="731281" cy="8973"/>
          </a:xfrm>
          <a:prstGeom prst="line">
            <a:avLst/>
          </a:prstGeom>
          <a:ln w="6350">
            <a:solidFill>
              <a:schemeClr val="tx1">
                <a:lumMod val="60000"/>
                <a:lumOff val="40000"/>
              </a:schemeClr>
            </a:solidFill>
            <a:miter/>
            <a:tailEnd type="triangle"/>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sp>
        <p:nvSpPr>
          <p:cNvPr id="32" name="Line">
            <a:extLst>
              <a:ext uri="{FF2B5EF4-FFF2-40B4-BE49-F238E27FC236}">
                <a16:creationId xmlns:a16="http://schemas.microsoft.com/office/drawing/2014/main" id="{F1DE957E-A460-7A4F-890E-B0F4844FAAE3}"/>
              </a:ext>
            </a:extLst>
          </p:cNvPr>
          <p:cNvSpPr/>
          <p:nvPr/>
        </p:nvSpPr>
        <p:spPr>
          <a:xfrm>
            <a:off x="2706655" y="5239630"/>
            <a:ext cx="731280" cy="4545"/>
          </a:xfrm>
          <a:prstGeom prst="line">
            <a:avLst/>
          </a:prstGeom>
          <a:ln w="6350">
            <a:solidFill>
              <a:schemeClr val="tx1">
                <a:lumMod val="60000"/>
                <a:lumOff val="40000"/>
              </a:schemeClr>
            </a:solidFill>
            <a:miter/>
            <a:tailEnd type="triangle"/>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pic>
        <p:nvPicPr>
          <p:cNvPr id="33" name="laptop.png" descr="laptop.png">
            <a:extLst>
              <a:ext uri="{FF2B5EF4-FFF2-40B4-BE49-F238E27FC236}">
                <a16:creationId xmlns:a16="http://schemas.microsoft.com/office/drawing/2014/main" id="{10C539F5-5B79-504F-BAE3-0DCC88E7F398}"/>
              </a:ext>
            </a:extLst>
          </p:cNvPr>
          <p:cNvPicPr>
            <a:picLocks noChangeAspect="1"/>
          </p:cNvPicPr>
          <p:nvPr/>
        </p:nvPicPr>
        <p:blipFill>
          <a:blip r:embed="rId2"/>
          <a:stretch>
            <a:fillRect/>
          </a:stretch>
        </p:blipFill>
        <p:spPr>
          <a:xfrm>
            <a:off x="453553" y="1678645"/>
            <a:ext cx="541322" cy="541322"/>
          </a:xfrm>
          <a:prstGeom prst="rect">
            <a:avLst/>
          </a:prstGeom>
          <a:ln w="12700">
            <a:noFill/>
            <a:miter lim="400000"/>
          </a:ln>
        </p:spPr>
      </p:pic>
      <p:pic>
        <p:nvPicPr>
          <p:cNvPr id="34" name="server.png" descr="server.png">
            <a:extLst>
              <a:ext uri="{FF2B5EF4-FFF2-40B4-BE49-F238E27FC236}">
                <a16:creationId xmlns:a16="http://schemas.microsoft.com/office/drawing/2014/main" id="{7275C087-2CE6-784C-B08C-489955A66F5B}"/>
              </a:ext>
            </a:extLst>
          </p:cNvPr>
          <p:cNvPicPr>
            <a:picLocks noChangeAspect="1"/>
          </p:cNvPicPr>
          <p:nvPr/>
        </p:nvPicPr>
        <p:blipFill>
          <a:blip r:embed="rId3"/>
          <a:stretch>
            <a:fillRect/>
          </a:stretch>
        </p:blipFill>
        <p:spPr>
          <a:xfrm>
            <a:off x="516686" y="4391658"/>
            <a:ext cx="344229" cy="530607"/>
          </a:xfrm>
          <a:prstGeom prst="rect">
            <a:avLst/>
          </a:prstGeom>
          <a:ln w="12700">
            <a:noFill/>
            <a:miter lim="400000"/>
          </a:ln>
        </p:spPr>
      </p:pic>
      <p:sp>
        <p:nvSpPr>
          <p:cNvPr id="35" name="Line">
            <a:extLst>
              <a:ext uri="{FF2B5EF4-FFF2-40B4-BE49-F238E27FC236}">
                <a16:creationId xmlns:a16="http://schemas.microsoft.com/office/drawing/2014/main" id="{CF7C5BE5-1BFD-1949-B412-11BA71734D2A}"/>
              </a:ext>
            </a:extLst>
          </p:cNvPr>
          <p:cNvSpPr/>
          <p:nvPr/>
        </p:nvSpPr>
        <p:spPr>
          <a:xfrm flipV="1">
            <a:off x="911463" y="4517513"/>
            <a:ext cx="1446234" cy="25572"/>
          </a:xfrm>
          <a:prstGeom prst="line">
            <a:avLst/>
          </a:prstGeom>
          <a:ln w="6350">
            <a:solidFill>
              <a:schemeClr val="tx1">
                <a:lumMod val="60000"/>
                <a:lumOff val="40000"/>
              </a:schemeClr>
            </a:solidFill>
            <a:miter/>
            <a:tailEnd type="triangle"/>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sp>
        <p:nvSpPr>
          <p:cNvPr id="36" name="Line">
            <a:extLst>
              <a:ext uri="{FF2B5EF4-FFF2-40B4-BE49-F238E27FC236}">
                <a16:creationId xmlns:a16="http://schemas.microsoft.com/office/drawing/2014/main" id="{1FBCFFF1-79C7-BA4E-8AAF-2463B1772B76}"/>
              </a:ext>
            </a:extLst>
          </p:cNvPr>
          <p:cNvSpPr/>
          <p:nvPr/>
        </p:nvSpPr>
        <p:spPr>
          <a:xfrm>
            <a:off x="1095222" y="1807164"/>
            <a:ext cx="1221285" cy="12038"/>
          </a:xfrm>
          <a:prstGeom prst="line">
            <a:avLst/>
          </a:prstGeom>
          <a:ln w="6350">
            <a:solidFill>
              <a:schemeClr val="tx1">
                <a:lumMod val="60000"/>
                <a:lumOff val="40000"/>
              </a:schemeClr>
            </a:solidFill>
            <a:miter/>
            <a:tailEnd type="triangle"/>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sp>
        <p:nvSpPr>
          <p:cNvPr id="37" name="Line">
            <a:extLst>
              <a:ext uri="{FF2B5EF4-FFF2-40B4-BE49-F238E27FC236}">
                <a16:creationId xmlns:a16="http://schemas.microsoft.com/office/drawing/2014/main" id="{BF6B4FA9-489B-DD44-8171-BAE4A0142826}"/>
              </a:ext>
            </a:extLst>
          </p:cNvPr>
          <p:cNvSpPr/>
          <p:nvPr/>
        </p:nvSpPr>
        <p:spPr>
          <a:xfrm flipV="1">
            <a:off x="1078074" y="3354576"/>
            <a:ext cx="1279625" cy="5861"/>
          </a:xfrm>
          <a:prstGeom prst="line">
            <a:avLst/>
          </a:prstGeom>
          <a:ln w="6350">
            <a:solidFill>
              <a:schemeClr val="tx1">
                <a:lumMod val="60000"/>
                <a:lumOff val="40000"/>
              </a:schemeClr>
            </a:solidFill>
            <a:miter/>
            <a:tailEnd type="triangle"/>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sp>
        <p:nvSpPr>
          <p:cNvPr id="38" name="/api/*">
            <a:extLst>
              <a:ext uri="{FF2B5EF4-FFF2-40B4-BE49-F238E27FC236}">
                <a16:creationId xmlns:a16="http://schemas.microsoft.com/office/drawing/2014/main" id="{980518A9-3B64-9D4B-8624-C79ACE659584}"/>
              </a:ext>
            </a:extLst>
          </p:cNvPr>
          <p:cNvSpPr txBox="1"/>
          <p:nvPr/>
        </p:nvSpPr>
        <p:spPr>
          <a:xfrm>
            <a:off x="1920552" y="2641814"/>
            <a:ext cx="384077"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dirty="0">
                <a:solidFill>
                  <a:schemeClr val="accent1"/>
                </a:solidFill>
                <a:latin typeface="Candara" panose="020E0502030303020204" pitchFamily="34" charset="0"/>
                <a:ea typeface="Roboto" panose="02000000000000000000" pitchFamily="2" charset="0"/>
                <a:cs typeface="Arial" panose="020B0604020202020204" pitchFamily="34" charset="0"/>
              </a:rPr>
              <a:t>/</a:t>
            </a:r>
            <a:r>
              <a:rPr dirty="0" err="1">
                <a:solidFill>
                  <a:schemeClr val="accent1"/>
                </a:solidFill>
                <a:latin typeface="Candara" panose="020E0502030303020204" pitchFamily="34" charset="0"/>
                <a:ea typeface="Roboto" panose="02000000000000000000" pitchFamily="2" charset="0"/>
                <a:cs typeface="Arial" panose="020B0604020202020204" pitchFamily="34" charset="0"/>
              </a:rPr>
              <a:t>api</a:t>
            </a:r>
            <a:r>
              <a:rPr dirty="0">
                <a:solidFill>
                  <a:schemeClr val="accent1"/>
                </a:solidFill>
                <a:latin typeface="Candara" panose="020E0502030303020204" pitchFamily="34" charset="0"/>
                <a:ea typeface="Roboto" panose="02000000000000000000" pitchFamily="2" charset="0"/>
                <a:cs typeface="Arial" panose="020B0604020202020204" pitchFamily="34" charset="0"/>
              </a:rPr>
              <a:t>/*</a:t>
            </a:r>
          </a:p>
        </p:txBody>
      </p:sp>
      <p:sp>
        <p:nvSpPr>
          <p:cNvPr id="39" name="TextBox 38">
            <a:extLst>
              <a:ext uri="{FF2B5EF4-FFF2-40B4-BE49-F238E27FC236}">
                <a16:creationId xmlns:a16="http://schemas.microsoft.com/office/drawing/2014/main" id="{350B99FB-2FA8-9D4C-A2D4-0A25EFF4B7FB}"/>
              </a:ext>
            </a:extLst>
          </p:cNvPr>
          <p:cNvSpPr txBox="1"/>
          <p:nvPr/>
        </p:nvSpPr>
        <p:spPr>
          <a:xfrm>
            <a:off x="404601" y="2232125"/>
            <a:ext cx="1029449" cy="246221"/>
          </a:xfrm>
          <a:prstGeom prst="rect">
            <a:avLst/>
          </a:prstGeom>
          <a:noFill/>
        </p:spPr>
        <p:txBody>
          <a:bodyPr wrap="none" rtlCol="0">
            <a:spAutoFit/>
          </a:bodyPr>
          <a:lstStyle/>
          <a:p>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Browser Clients</a:t>
            </a:r>
          </a:p>
        </p:txBody>
      </p:sp>
      <p:pic>
        <p:nvPicPr>
          <p:cNvPr id="40" name="Picture 39">
            <a:extLst>
              <a:ext uri="{FF2B5EF4-FFF2-40B4-BE49-F238E27FC236}">
                <a16:creationId xmlns:a16="http://schemas.microsoft.com/office/drawing/2014/main" id="{BE1371FA-F195-6641-9A9F-E05DAAE073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490" y="3098052"/>
            <a:ext cx="488546" cy="488546"/>
          </a:xfrm>
          <a:prstGeom prst="rect">
            <a:avLst/>
          </a:prstGeom>
          <a:ln>
            <a:noFill/>
          </a:ln>
        </p:spPr>
      </p:pic>
      <p:sp>
        <p:nvSpPr>
          <p:cNvPr id="41" name="TextBox 40">
            <a:extLst>
              <a:ext uri="{FF2B5EF4-FFF2-40B4-BE49-F238E27FC236}">
                <a16:creationId xmlns:a16="http://schemas.microsoft.com/office/drawing/2014/main" id="{908D9F10-5C4F-6C45-8FAB-5AF9C8125855}"/>
              </a:ext>
            </a:extLst>
          </p:cNvPr>
          <p:cNvSpPr txBox="1"/>
          <p:nvPr/>
        </p:nvSpPr>
        <p:spPr>
          <a:xfrm>
            <a:off x="403452" y="3582355"/>
            <a:ext cx="832279" cy="400110"/>
          </a:xfrm>
          <a:prstGeom prst="rect">
            <a:avLst/>
          </a:prstGeom>
          <a:noFill/>
        </p:spPr>
        <p:txBody>
          <a:bodyPr wrap="none" rtlCol="0">
            <a:spAutoFit/>
          </a:bodyPr>
          <a:lstStyle/>
          <a:p>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Mobile App</a:t>
            </a:r>
          </a:p>
          <a:p>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 Clients</a:t>
            </a:r>
          </a:p>
        </p:txBody>
      </p:sp>
      <p:sp>
        <p:nvSpPr>
          <p:cNvPr id="42" name="TextBox 41">
            <a:extLst>
              <a:ext uri="{FF2B5EF4-FFF2-40B4-BE49-F238E27FC236}">
                <a16:creationId xmlns:a16="http://schemas.microsoft.com/office/drawing/2014/main" id="{5EAEBFE0-2E4E-8647-9342-6E048E6BF7BA}"/>
              </a:ext>
            </a:extLst>
          </p:cNvPr>
          <p:cNvSpPr txBox="1"/>
          <p:nvPr/>
        </p:nvSpPr>
        <p:spPr>
          <a:xfrm>
            <a:off x="366654" y="4969456"/>
            <a:ext cx="1204176" cy="400110"/>
          </a:xfrm>
          <a:prstGeom prst="rect">
            <a:avLst/>
          </a:prstGeom>
          <a:noFill/>
        </p:spPr>
        <p:txBody>
          <a:bodyPr wrap="none" rtlCol="0">
            <a:spAutoFit/>
          </a:bodyPr>
          <a:lstStyle/>
          <a:p>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API Clients</a:t>
            </a:r>
          </a:p>
          <a:p>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(3</a:t>
            </a:r>
            <a:r>
              <a:rPr lang="en-US" sz="1000" baseline="30000" dirty="0">
                <a:solidFill>
                  <a:schemeClr val="accent1"/>
                </a:solidFill>
                <a:latin typeface="Candara" panose="020E0502030303020204" pitchFamily="34" charset="0"/>
                <a:ea typeface="Roboto" panose="02000000000000000000" pitchFamily="2" charset="0"/>
                <a:cs typeface="Arial" panose="020B0604020202020204" pitchFamily="34" charset="0"/>
              </a:rPr>
              <a:t>rd</a:t>
            </a:r>
            <a:r>
              <a:rPr lang="en-US" sz="1000" dirty="0">
                <a:solidFill>
                  <a:schemeClr val="accent1"/>
                </a:solidFill>
                <a:latin typeface="Candara" panose="020E0502030303020204" pitchFamily="34" charset="0"/>
                <a:ea typeface="Roboto" panose="02000000000000000000" pitchFamily="2" charset="0"/>
                <a:cs typeface="Arial" panose="020B0604020202020204" pitchFamily="34" charset="0"/>
              </a:rPr>
              <a:t> party Systems)</a:t>
            </a:r>
          </a:p>
        </p:txBody>
      </p:sp>
      <p:sp>
        <p:nvSpPr>
          <p:cNvPr id="43" name="Line">
            <a:extLst>
              <a:ext uri="{FF2B5EF4-FFF2-40B4-BE49-F238E27FC236}">
                <a16:creationId xmlns:a16="http://schemas.microsoft.com/office/drawing/2014/main" id="{DD09C240-A25A-224E-8AA6-07E5557B6406}"/>
              </a:ext>
            </a:extLst>
          </p:cNvPr>
          <p:cNvSpPr/>
          <p:nvPr/>
        </p:nvSpPr>
        <p:spPr>
          <a:xfrm flipH="1" flipV="1">
            <a:off x="1095221" y="2077971"/>
            <a:ext cx="1180604" cy="5860"/>
          </a:xfrm>
          <a:prstGeom prst="line">
            <a:avLst/>
          </a:prstGeom>
          <a:ln w="6350">
            <a:solidFill>
              <a:schemeClr val="tx1">
                <a:lumMod val="60000"/>
                <a:lumOff val="40000"/>
              </a:schemeClr>
            </a:solidFill>
            <a:prstDash val="dash"/>
            <a:miter/>
            <a:tailEnd type="triangle"/>
          </a:ln>
        </p:spPr>
        <p:txBody>
          <a:bodyPr lIns="45719" rIns="45719"/>
          <a:lstStyle/>
          <a:p>
            <a:endParaRPr dirty="0">
              <a:latin typeface="Candara" panose="020E0502030303020204" pitchFamily="34" charset="0"/>
              <a:ea typeface="Roboto" panose="02000000000000000000" pitchFamily="2" charset="0"/>
              <a:cs typeface="Arial" panose="020B0604020202020204" pitchFamily="34" charset="0"/>
            </a:endParaRPr>
          </a:p>
        </p:txBody>
      </p:sp>
      <p:grpSp>
        <p:nvGrpSpPr>
          <p:cNvPr id="44" name="Group 30">
            <a:extLst>
              <a:ext uri="{FF2B5EF4-FFF2-40B4-BE49-F238E27FC236}">
                <a16:creationId xmlns:a16="http://schemas.microsoft.com/office/drawing/2014/main" id="{10E3797E-FD2E-1340-9F03-D4D80008D4EE}"/>
              </a:ext>
            </a:extLst>
          </p:cNvPr>
          <p:cNvGrpSpPr/>
          <p:nvPr/>
        </p:nvGrpSpPr>
        <p:grpSpPr>
          <a:xfrm>
            <a:off x="8211561" y="1213556"/>
            <a:ext cx="3498262" cy="4461023"/>
            <a:chOff x="-475010" y="1148187"/>
            <a:chExt cx="4928532" cy="3475106"/>
          </a:xfrm>
        </p:grpSpPr>
        <p:sp>
          <p:nvSpPr>
            <p:cNvPr id="45" name="TextBox 44">
              <a:extLst>
                <a:ext uri="{FF2B5EF4-FFF2-40B4-BE49-F238E27FC236}">
                  <a16:creationId xmlns:a16="http://schemas.microsoft.com/office/drawing/2014/main" id="{03D8CF59-96DF-D64C-AAF5-F4A8410F905F}"/>
                </a:ext>
              </a:extLst>
            </p:cNvPr>
            <p:cNvSpPr txBox="1"/>
            <p:nvPr/>
          </p:nvSpPr>
          <p:spPr>
            <a:xfrm>
              <a:off x="-475010" y="1148187"/>
              <a:ext cx="4928532" cy="239756"/>
            </a:xfrm>
            <a:prstGeom prst="rect">
              <a:avLst/>
            </a:prstGeom>
            <a:noFill/>
          </p:spPr>
          <p:txBody>
            <a:bodyPr wrap="square" rtlCol="0" anchor="ctr">
              <a:spAutoFit/>
            </a:bodyPr>
            <a:lstStyle/>
            <a:p>
              <a:r>
                <a:rPr lang="en-US" altLang="ko-KR" sz="1400" b="1" dirty="0">
                  <a:solidFill>
                    <a:schemeClr val="accent5"/>
                  </a:solidFill>
                  <a:latin typeface="Candara" panose="020E0502030303020204" pitchFamily="34" charset="0"/>
                  <a:ea typeface="Roboto" panose="02000000000000000000" pitchFamily="2" charset="0"/>
                  <a:cs typeface="Arial" panose="020B0604020202020204" pitchFamily="34" charset="0"/>
                </a:rPr>
                <a:t>Common front for all APIs</a:t>
              </a:r>
              <a:endParaRPr lang="ko-KR" altLang="en-US" sz="1400" b="1" dirty="0">
                <a:solidFill>
                  <a:schemeClr val="accent5"/>
                </a:solidFill>
                <a:latin typeface="Candara" panose="020E0502030303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D40931CD-285B-BD4A-9B49-BA0492D9E5C2}"/>
                </a:ext>
              </a:extLst>
            </p:cNvPr>
            <p:cNvSpPr txBox="1"/>
            <p:nvPr/>
          </p:nvSpPr>
          <p:spPr>
            <a:xfrm>
              <a:off x="-460976" y="1386590"/>
              <a:ext cx="4910609" cy="3236703"/>
            </a:xfrm>
            <a:prstGeom prst="rect">
              <a:avLst/>
            </a:prstGeom>
            <a:noFill/>
          </p:spPr>
          <p:txBody>
            <a:bodyPr wrap="square" lIns="91440" tIns="45720" rIns="91440" bIns="45720" rtlCol="0" anchor="t">
              <a:spAutoFit/>
            </a:bodyPr>
            <a:lstStyle/>
            <a:p>
              <a:pPr marL="228600" indent="-228600">
                <a:buClr>
                  <a:schemeClr val="accent2"/>
                </a:buClr>
                <a:buFont typeface="+mj-lt"/>
                <a:buAutoNum type="arabicPeriod"/>
              </a:pPr>
              <a:r>
                <a:rPr lang="en-US" sz="1200" noProof="1">
                  <a:solidFill>
                    <a:schemeClr val="accent1"/>
                  </a:solidFill>
                  <a:latin typeface="Candara" panose="020E0502030303020204" pitchFamily="34" charset="0"/>
                  <a:ea typeface="Roboto" panose="02000000000000000000" pitchFamily="2" charset="0"/>
                  <a:cs typeface="Arial" panose="020B0604020202020204" pitchFamily="34" charset="0"/>
                </a:rPr>
                <a:t>Proxy service to route requests to concerned Microservice, abstract out details of actual data producer</a:t>
              </a:r>
            </a:p>
            <a:p>
              <a:pPr marL="228600" indent="-228600">
                <a:buClr>
                  <a:schemeClr val="accent2"/>
                </a:buClr>
                <a:buFont typeface="+mj-lt"/>
                <a:buAutoNum type="arabicPeriod"/>
              </a:pPr>
              <a:r>
                <a:rPr lang="en-US" sz="1200" noProof="1">
                  <a:solidFill>
                    <a:schemeClr val="accent1"/>
                  </a:solidFill>
                  <a:latin typeface="Candara" panose="020E0502030303020204" pitchFamily="34" charset="0"/>
                  <a:ea typeface="Roboto" panose="02000000000000000000" pitchFamily="2" charset="0"/>
                  <a:cs typeface="Arial" panose="020B0604020202020204" pitchFamily="34" charset="0"/>
                </a:rPr>
                <a:t>Prevent access to services that are internal to the application</a:t>
              </a:r>
            </a:p>
            <a:p>
              <a:pPr marL="228600" indent="-228600">
                <a:buClr>
                  <a:schemeClr val="accent2"/>
                </a:buClr>
                <a:buFont typeface="+mj-lt"/>
                <a:buAutoNum type="arabicPeriod"/>
              </a:pPr>
              <a:r>
                <a:rPr lang="en-US" sz="1200" noProof="1">
                  <a:solidFill>
                    <a:schemeClr val="accent1"/>
                  </a:solidFill>
                  <a:latin typeface="Candara" panose="020E0502030303020204" pitchFamily="34" charset="0"/>
                  <a:ea typeface="Roboto" panose="02000000000000000000" pitchFamily="2" charset="0"/>
                  <a:cs typeface="Arial" panose="020B0604020202020204" pitchFamily="34" charset="0"/>
                </a:rPr>
                <a:t>Can act as Aggregator -  fan out requests to multiple services (in parallel or in sequence) and then aggregate the result back to the consumer</a:t>
              </a:r>
            </a:p>
            <a:p>
              <a:pPr marL="685800" lvl="1" indent="-228600">
                <a:buClr>
                  <a:schemeClr val="accent2"/>
                </a:buClr>
                <a:buFont typeface="Arial" panose="020B0604020202020204" pitchFamily="34" charset="0"/>
                <a:buChar char="•"/>
              </a:pPr>
              <a:r>
                <a:rPr lang="en-US" sz="1200" noProof="1">
                  <a:solidFill>
                    <a:schemeClr val="accent1"/>
                  </a:solidFill>
                  <a:latin typeface="Candara" panose="020E0502030303020204" pitchFamily="34" charset="0"/>
                  <a:ea typeface="Roboto" panose="02000000000000000000" pitchFamily="2" charset="0"/>
                  <a:cs typeface="Arial" panose="020B0604020202020204" pitchFamily="34" charset="0"/>
                </a:rPr>
                <a:t>Either the API gateway can act as an aggregator</a:t>
              </a:r>
            </a:p>
            <a:p>
              <a:pPr marL="685800" lvl="1" indent="-228600">
                <a:buClr>
                  <a:schemeClr val="accent2"/>
                </a:buClr>
                <a:buFont typeface="Arial" panose="020B0604020202020204" pitchFamily="34" charset="0"/>
                <a:buChar char="•"/>
              </a:pPr>
              <a:r>
                <a:rPr lang="en-US" sz="1200" noProof="1">
                  <a:solidFill>
                    <a:schemeClr val="accent1"/>
                  </a:solidFill>
                  <a:latin typeface="Candara" panose="020E0502030303020204" pitchFamily="34" charset="0"/>
                  <a:ea typeface="Roboto" panose="02000000000000000000" pitchFamily="2" charset="0"/>
                  <a:cs typeface="Arial" panose="020B0604020202020204" pitchFamily="34" charset="0"/>
                </a:rPr>
                <a:t>Or depending on business complexity and number of clients – we can have a dedicated aggregator service</a:t>
              </a:r>
            </a:p>
            <a:p>
              <a:pPr marL="228600" indent="-228600">
                <a:buClr>
                  <a:schemeClr val="accent2"/>
                </a:buClr>
                <a:buFont typeface="+mj-lt"/>
                <a:buAutoNum type="arabicPeriod"/>
              </a:pPr>
              <a:r>
                <a:rPr lang="en-US" altLang="ko-KR" sz="1200" dirty="0">
                  <a:solidFill>
                    <a:schemeClr val="accent1"/>
                  </a:solidFill>
                  <a:latin typeface="Candara" panose="020E0502030303020204" pitchFamily="34" charset="0"/>
                  <a:ea typeface="Roboto" panose="02000000000000000000" pitchFamily="2" charset="0"/>
                  <a:cs typeface="Arial" panose="020B0604020202020204" pitchFamily="34" charset="0"/>
                </a:rPr>
                <a:t>Can also convert the protocol request (e.g. AMQP) to another protocol (e.g. HTTP) and vice versa so that the producer and consumer can handle it.</a:t>
              </a:r>
            </a:p>
            <a:p>
              <a:pPr marL="228600" indent="-228600">
                <a:buClr>
                  <a:schemeClr val="accent2"/>
                </a:buClr>
                <a:buAutoNum type="arabicPeriod"/>
              </a:pPr>
              <a:r>
                <a:rPr lang="en-US" altLang="ko-KR" sz="1200" dirty="0">
                  <a:solidFill>
                    <a:schemeClr val="accent1"/>
                  </a:solidFill>
                  <a:latin typeface="Candara" panose="020E0502030303020204" pitchFamily="34" charset="0"/>
                  <a:ea typeface="Roboto" panose="02000000000000000000" pitchFamily="2" charset="0"/>
                  <a:cs typeface="Arial" panose="020B0604020202020204" pitchFamily="34" charset="0"/>
                </a:rPr>
                <a:t>Different options</a:t>
              </a:r>
            </a:p>
            <a:p>
              <a:pPr marL="685800" lvl="1" indent="-228600">
                <a:buClr>
                  <a:schemeClr val="accent2"/>
                </a:buClr>
                <a:buFont typeface="Arial" panose="020B0604020202020204" pitchFamily="34" charset="0"/>
                <a:buChar char="•"/>
              </a:pPr>
              <a:r>
                <a:rPr lang="en-US" altLang="ko-KR" sz="1200" dirty="0">
                  <a:solidFill>
                    <a:schemeClr val="accent1"/>
                  </a:solidFill>
                  <a:latin typeface="Candara" panose="020E0502030303020204" pitchFamily="34" charset="0"/>
                  <a:ea typeface="Roboto" panose="02000000000000000000" pitchFamily="2" charset="0"/>
                  <a:cs typeface="Arial" panose="020B0604020202020204" pitchFamily="34" charset="0"/>
                </a:rPr>
                <a:t>Software gateway like </a:t>
              </a:r>
              <a:r>
                <a:rPr lang="en-US" altLang="ko-KR" sz="1200" dirty="0" err="1">
                  <a:solidFill>
                    <a:schemeClr val="accent1"/>
                  </a:solidFill>
                  <a:latin typeface="Candara" panose="020E0502030303020204" pitchFamily="34" charset="0"/>
                  <a:ea typeface="Roboto" panose="02000000000000000000" pitchFamily="2" charset="0"/>
                  <a:cs typeface="Arial" panose="020B0604020202020204" pitchFamily="34" charset="0"/>
                </a:rPr>
                <a:t>Zuul</a:t>
              </a:r>
              <a:r>
                <a:rPr lang="en-US" altLang="ko-KR" sz="1200" dirty="0">
                  <a:solidFill>
                    <a:schemeClr val="accent1"/>
                  </a:solidFill>
                  <a:latin typeface="Candara" panose="020E0502030303020204" pitchFamily="34" charset="0"/>
                  <a:ea typeface="Roboto" panose="02000000000000000000" pitchFamily="2" charset="0"/>
                  <a:cs typeface="Arial" panose="020B0604020202020204" pitchFamily="34" charset="0"/>
                </a:rPr>
                <a:t> &amp; Spring Cloud Gateway</a:t>
              </a:r>
            </a:p>
            <a:p>
              <a:pPr marL="685800" lvl="1" indent="-228600">
                <a:buClr>
                  <a:schemeClr val="accent2"/>
                </a:buClr>
                <a:buFont typeface="Arial" panose="020B0604020202020204" pitchFamily="34" charset="0"/>
                <a:buChar char="•"/>
              </a:pPr>
              <a:r>
                <a:rPr lang="en-US" altLang="ko-KR" sz="1200" dirty="0">
                  <a:solidFill>
                    <a:schemeClr val="accent1"/>
                  </a:solidFill>
                  <a:latin typeface="Candara" panose="020E0502030303020204" pitchFamily="34" charset="0"/>
                  <a:ea typeface="Roboto" panose="02000000000000000000" pitchFamily="2" charset="0"/>
                  <a:cs typeface="Arial" panose="020B0604020202020204" pitchFamily="34" charset="0"/>
                </a:rPr>
                <a:t>Tools like Apigee, IBM Cloud Gateway, Kong </a:t>
              </a:r>
              <a:r>
                <a:rPr lang="en-US" altLang="ko-KR" sz="1200" dirty="0" err="1">
                  <a:solidFill>
                    <a:schemeClr val="accent1"/>
                  </a:solidFill>
                  <a:latin typeface="Candara" panose="020E0502030303020204" pitchFamily="34" charset="0"/>
                  <a:ea typeface="Roboto" panose="02000000000000000000" pitchFamily="2" charset="0"/>
                  <a:cs typeface="Arial" panose="020B0604020202020204" pitchFamily="34" charset="0"/>
                </a:rPr>
                <a:t>etc</a:t>
              </a:r>
            </a:p>
          </p:txBody>
        </p:sp>
      </p:grpSp>
      <p:sp>
        <p:nvSpPr>
          <p:cNvPr id="47" name="Shape">
            <a:extLst>
              <a:ext uri="{FF2B5EF4-FFF2-40B4-BE49-F238E27FC236}">
                <a16:creationId xmlns:a16="http://schemas.microsoft.com/office/drawing/2014/main" id="{C0C6FC0E-5785-DC42-8235-51F087047387}"/>
              </a:ext>
            </a:extLst>
          </p:cNvPr>
          <p:cNvSpPr/>
          <p:nvPr/>
        </p:nvSpPr>
        <p:spPr>
          <a:xfrm>
            <a:off x="5671951" y="3271759"/>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48" name="Dash…">
            <a:extLst>
              <a:ext uri="{FF2B5EF4-FFF2-40B4-BE49-F238E27FC236}">
                <a16:creationId xmlns:a16="http://schemas.microsoft.com/office/drawing/2014/main" id="{619104D0-B658-9C42-845A-C810CBFF04E5}"/>
              </a:ext>
            </a:extLst>
          </p:cNvPr>
          <p:cNvSpPr txBox="1"/>
          <p:nvPr/>
        </p:nvSpPr>
        <p:spPr>
          <a:xfrm>
            <a:off x="5776096" y="3239386"/>
            <a:ext cx="706111" cy="4001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000">
                <a:solidFill>
                  <a:srgbClr val="FC6410"/>
                </a:solidFill>
              </a:defRPr>
            </a:pPr>
            <a:r>
              <a:rPr dirty="0">
                <a:solidFill>
                  <a:schemeClr val="bg1"/>
                </a:solidFill>
                <a:latin typeface="Candara" panose="020E0502030303020204" pitchFamily="34" charset="0"/>
                <a:ea typeface="Roboto" panose="02000000000000000000" pitchFamily="2" charset="0"/>
                <a:cs typeface="Arial" panose="020B0604020202020204" pitchFamily="34" charset="0"/>
              </a:rPr>
              <a:t>Dash</a:t>
            </a:r>
          </a:p>
          <a:p>
            <a:pPr algn="ctr">
              <a:defRPr sz="1000">
                <a:solidFill>
                  <a:srgbClr val="FC6410"/>
                </a:solidFill>
              </a:defRPr>
            </a:pPr>
            <a:r>
              <a:rPr dirty="0">
                <a:solidFill>
                  <a:schemeClr val="bg1"/>
                </a:solidFill>
                <a:latin typeface="Candara" panose="020E0502030303020204" pitchFamily="34" charset="0"/>
                <a:ea typeface="Roboto" panose="02000000000000000000" pitchFamily="2" charset="0"/>
                <a:cs typeface="Arial" panose="020B0604020202020204" pitchFamily="34" charset="0"/>
              </a:rPr>
              <a:t>board</a:t>
            </a:r>
          </a:p>
        </p:txBody>
      </p:sp>
      <p:sp>
        <p:nvSpPr>
          <p:cNvPr id="49" name="Shape">
            <a:extLst>
              <a:ext uri="{FF2B5EF4-FFF2-40B4-BE49-F238E27FC236}">
                <a16:creationId xmlns:a16="http://schemas.microsoft.com/office/drawing/2014/main" id="{03AB3DC6-9DAF-974F-A030-5D52F8301813}"/>
              </a:ext>
            </a:extLst>
          </p:cNvPr>
          <p:cNvSpPr/>
          <p:nvPr/>
        </p:nvSpPr>
        <p:spPr>
          <a:xfrm>
            <a:off x="4780411" y="3456498"/>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50" name="Accounts Overview">
            <a:extLst>
              <a:ext uri="{FF2B5EF4-FFF2-40B4-BE49-F238E27FC236}">
                <a16:creationId xmlns:a16="http://schemas.microsoft.com/office/drawing/2014/main" id="{FAE207AB-C8C5-6D4E-A29B-E831F34B17BD}"/>
              </a:ext>
            </a:extLst>
          </p:cNvPr>
          <p:cNvSpPr txBox="1"/>
          <p:nvPr/>
        </p:nvSpPr>
        <p:spPr>
          <a:xfrm>
            <a:off x="4884556" y="3424125"/>
            <a:ext cx="706111" cy="4001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Order Summary</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1" name="Shape">
            <a:extLst>
              <a:ext uri="{FF2B5EF4-FFF2-40B4-BE49-F238E27FC236}">
                <a16:creationId xmlns:a16="http://schemas.microsoft.com/office/drawing/2014/main" id="{9FF5C1B2-3A45-664A-A643-5F266B6EF802}"/>
              </a:ext>
            </a:extLst>
          </p:cNvPr>
          <p:cNvSpPr/>
          <p:nvPr/>
        </p:nvSpPr>
        <p:spPr>
          <a:xfrm>
            <a:off x="6555871" y="3836803"/>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52" name="FX Wire">
            <a:extLst>
              <a:ext uri="{FF2B5EF4-FFF2-40B4-BE49-F238E27FC236}">
                <a16:creationId xmlns:a16="http://schemas.microsoft.com/office/drawing/2014/main" id="{FCCA8CF4-F086-9146-AB63-6EC8DF4EF090}"/>
              </a:ext>
            </a:extLst>
          </p:cNvPr>
          <p:cNvSpPr txBox="1"/>
          <p:nvPr/>
        </p:nvSpPr>
        <p:spPr>
          <a:xfrm>
            <a:off x="6660016" y="3881373"/>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3" name="Shape">
            <a:extLst>
              <a:ext uri="{FF2B5EF4-FFF2-40B4-BE49-F238E27FC236}">
                <a16:creationId xmlns:a16="http://schemas.microsoft.com/office/drawing/2014/main" id="{891E8B38-B0C4-6B47-97C9-DCDEE5E4D5F2}"/>
              </a:ext>
            </a:extLst>
          </p:cNvPr>
          <p:cNvSpPr/>
          <p:nvPr/>
        </p:nvSpPr>
        <p:spPr>
          <a:xfrm>
            <a:off x="5671951" y="3654536"/>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54" name="Approval List">
            <a:extLst>
              <a:ext uri="{FF2B5EF4-FFF2-40B4-BE49-F238E27FC236}">
                <a16:creationId xmlns:a16="http://schemas.microsoft.com/office/drawing/2014/main" id="{5E6C9A3F-1A4B-6743-A949-923BF97663D1}"/>
              </a:ext>
            </a:extLst>
          </p:cNvPr>
          <p:cNvSpPr txBox="1"/>
          <p:nvPr/>
        </p:nvSpPr>
        <p:spPr>
          <a:xfrm>
            <a:off x="5776096" y="3699106"/>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Cart</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5" name="Shape">
            <a:extLst>
              <a:ext uri="{FF2B5EF4-FFF2-40B4-BE49-F238E27FC236}">
                <a16:creationId xmlns:a16="http://schemas.microsoft.com/office/drawing/2014/main" id="{87B25B4E-C0DE-A24E-B49A-F23482FEE4D0}"/>
              </a:ext>
            </a:extLst>
          </p:cNvPr>
          <p:cNvSpPr/>
          <p:nvPr/>
        </p:nvSpPr>
        <p:spPr>
          <a:xfrm>
            <a:off x="6555871" y="3454592"/>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56" name="Summary">
            <a:extLst>
              <a:ext uri="{FF2B5EF4-FFF2-40B4-BE49-F238E27FC236}">
                <a16:creationId xmlns:a16="http://schemas.microsoft.com/office/drawing/2014/main" id="{04075385-DAF5-B342-9F2B-FB2CB1098C38}"/>
              </a:ext>
            </a:extLst>
          </p:cNvPr>
          <p:cNvSpPr txBox="1"/>
          <p:nvPr/>
        </p:nvSpPr>
        <p:spPr>
          <a:xfrm>
            <a:off x="6660016" y="3499162"/>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7" name="Shape">
            <a:extLst>
              <a:ext uri="{FF2B5EF4-FFF2-40B4-BE49-F238E27FC236}">
                <a16:creationId xmlns:a16="http://schemas.microsoft.com/office/drawing/2014/main" id="{87C32182-6D74-6944-9614-2FE254E0B51D}"/>
              </a:ext>
            </a:extLst>
          </p:cNvPr>
          <p:cNvSpPr/>
          <p:nvPr/>
        </p:nvSpPr>
        <p:spPr>
          <a:xfrm>
            <a:off x="4788031" y="3867155"/>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58" name="Transfer Balance">
            <a:extLst>
              <a:ext uri="{FF2B5EF4-FFF2-40B4-BE49-F238E27FC236}">
                <a16:creationId xmlns:a16="http://schemas.microsoft.com/office/drawing/2014/main" id="{806FD8F7-498D-CE49-82F0-9E47891996D2}"/>
              </a:ext>
            </a:extLst>
          </p:cNvPr>
          <p:cNvSpPr txBox="1"/>
          <p:nvPr/>
        </p:nvSpPr>
        <p:spPr>
          <a:xfrm>
            <a:off x="4892176" y="3834783"/>
            <a:ext cx="706111" cy="4001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Approval List</a:t>
            </a:r>
          </a:p>
        </p:txBody>
      </p:sp>
      <p:sp>
        <p:nvSpPr>
          <p:cNvPr id="59" name="Shape">
            <a:extLst>
              <a:ext uri="{FF2B5EF4-FFF2-40B4-BE49-F238E27FC236}">
                <a16:creationId xmlns:a16="http://schemas.microsoft.com/office/drawing/2014/main" id="{2B05300F-CE45-AD4B-B02A-53F2B39E06B7}"/>
              </a:ext>
            </a:extLst>
          </p:cNvPr>
          <p:cNvSpPr/>
          <p:nvPr/>
        </p:nvSpPr>
        <p:spPr>
          <a:xfrm>
            <a:off x="5339612" y="1748839"/>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60" name="Discovery">
            <a:extLst>
              <a:ext uri="{FF2B5EF4-FFF2-40B4-BE49-F238E27FC236}">
                <a16:creationId xmlns:a16="http://schemas.microsoft.com/office/drawing/2014/main" id="{B425A604-953E-5841-8BF1-389BD7EB31B6}"/>
              </a:ext>
            </a:extLst>
          </p:cNvPr>
          <p:cNvSpPr txBox="1"/>
          <p:nvPr/>
        </p:nvSpPr>
        <p:spPr>
          <a:xfrm>
            <a:off x="5443757" y="1793409"/>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40404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Scheduler</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1" name="Shape">
            <a:extLst>
              <a:ext uri="{FF2B5EF4-FFF2-40B4-BE49-F238E27FC236}">
                <a16:creationId xmlns:a16="http://schemas.microsoft.com/office/drawing/2014/main" id="{2A32C1C2-6865-6E4D-9328-5051C1597CE1}"/>
              </a:ext>
            </a:extLst>
          </p:cNvPr>
          <p:cNvSpPr/>
          <p:nvPr/>
        </p:nvSpPr>
        <p:spPr>
          <a:xfrm>
            <a:off x="4477198" y="2289699"/>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sz="1000">
                <a:solidFill>
                  <a:srgbClr val="404040"/>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62" name="Token Management">
            <a:extLst>
              <a:ext uri="{FF2B5EF4-FFF2-40B4-BE49-F238E27FC236}">
                <a16:creationId xmlns:a16="http://schemas.microsoft.com/office/drawing/2014/main" id="{F8455AEB-F679-E44F-947B-0FF7D5A6D90A}"/>
              </a:ext>
            </a:extLst>
          </p:cNvPr>
          <p:cNvSpPr txBox="1"/>
          <p:nvPr/>
        </p:nvSpPr>
        <p:spPr>
          <a:xfrm>
            <a:off x="4581343" y="2257325"/>
            <a:ext cx="706111" cy="4001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900">
                <a:solidFill>
                  <a:srgbClr val="404040"/>
                </a:solidFill>
              </a:defRPr>
            </a:pPr>
            <a:r>
              <a:rPr lang="en-US" sz="1000">
                <a:solidFill>
                  <a:schemeClr val="bg1"/>
                </a:solidFill>
                <a:latin typeface="Candara" panose="020E0502030303020204" pitchFamily="34" charset="0"/>
                <a:ea typeface="Roboto" panose="02000000000000000000" pitchFamily="2" charset="0"/>
                <a:cs typeface="Arial" panose="020B0604020202020204" pitchFamily="34" charset="0"/>
              </a:rPr>
              <a:t>Service Proxy</a:t>
            </a:r>
            <a:endParaRPr sz="100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3" name="Shape">
            <a:extLst>
              <a:ext uri="{FF2B5EF4-FFF2-40B4-BE49-F238E27FC236}">
                <a16:creationId xmlns:a16="http://schemas.microsoft.com/office/drawing/2014/main" id="{0D576736-3599-C94B-AB33-E4459F2A72FF}"/>
              </a:ext>
            </a:extLst>
          </p:cNvPr>
          <p:cNvSpPr/>
          <p:nvPr/>
        </p:nvSpPr>
        <p:spPr>
          <a:xfrm>
            <a:off x="6252658" y="2260572"/>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64" name="Service Registry">
            <a:extLst>
              <a:ext uri="{FF2B5EF4-FFF2-40B4-BE49-F238E27FC236}">
                <a16:creationId xmlns:a16="http://schemas.microsoft.com/office/drawing/2014/main" id="{2B43B060-46D8-E74C-95BF-29820DB2CE73}"/>
              </a:ext>
            </a:extLst>
          </p:cNvPr>
          <p:cNvSpPr txBox="1"/>
          <p:nvPr/>
        </p:nvSpPr>
        <p:spPr>
          <a:xfrm>
            <a:off x="6356803" y="2305143"/>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40404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Reporting</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5" name="Shape">
            <a:extLst>
              <a:ext uri="{FF2B5EF4-FFF2-40B4-BE49-F238E27FC236}">
                <a16:creationId xmlns:a16="http://schemas.microsoft.com/office/drawing/2014/main" id="{66C7F6D6-5791-B746-88EB-7B505CA536AE}"/>
              </a:ext>
            </a:extLst>
          </p:cNvPr>
          <p:cNvSpPr/>
          <p:nvPr/>
        </p:nvSpPr>
        <p:spPr>
          <a:xfrm>
            <a:off x="4477198" y="1922753"/>
            <a:ext cx="914401" cy="3353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sz="1000">
                <a:solidFill>
                  <a:srgbClr val="404040"/>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66" name="AuthN/ AuthZ">
            <a:extLst>
              <a:ext uri="{FF2B5EF4-FFF2-40B4-BE49-F238E27FC236}">
                <a16:creationId xmlns:a16="http://schemas.microsoft.com/office/drawing/2014/main" id="{87129A29-074B-994A-BE67-C7CDA8616C76}"/>
              </a:ext>
            </a:extLst>
          </p:cNvPr>
          <p:cNvSpPr txBox="1"/>
          <p:nvPr/>
        </p:nvSpPr>
        <p:spPr>
          <a:xfrm>
            <a:off x="4581343" y="1890379"/>
            <a:ext cx="706111" cy="4001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404040"/>
                </a:solidFill>
              </a:defRPr>
            </a:lvl1pPr>
          </a:lstStyle>
          <a:p>
            <a:r>
              <a:rPr dirty="0" err="1">
                <a:solidFill>
                  <a:schemeClr val="bg1"/>
                </a:solidFill>
                <a:latin typeface="Candara" panose="020E0502030303020204" pitchFamily="34" charset="0"/>
                <a:ea typeface="Roboto" panose="02000000000000000000" pitchFamily="2" charset="0"/>
                <a:cs typeface="Arial" panose="020B0604020202020204" pitchFamily="34" charset="0"/>
              </a:rPr>
              <a:t>AuthN</a:t>
            </a:r>
            <a:r>
              <a:rPr dirty="0">
                <a:solidFill>
                  <a:schemeClr val="bg1"/>
                </a:solidFill>
                <a:latin typeface="Candara" panose="020E0502030303020204" pitchFamily="34" charset="0"/>
                <a:ea typeface="Roboto" panose="02000000000000000000" pitchFamily="2" charset="0"/>
                <a:cs typeface="Arial" panose="020B0604020202020204" pitchFamily="34" charset="0"/>
              </a:rPr>
              <a:t>/ </a:t>
            </a:r>
            <a:r>
              <a:rPr dirty="0" err="1">
                <a:solidFill>
                  <a:schemeClr val="bg1"/>
                </a:solidFill>
                <a:latin typeface="Candara" panose="020E0502030303020204" pitchFamily="34" charset="0"/>
                <a:ea typeface="Roboto" panose="02000000000000000000" pitchFamily="2" charset="0"/>
                <a:cs typeface="Arial" panose="020B0604020202020204" pitchFamily="34" charset="0"/>
              </a:rPr>
              <a:t>AuthZ</a:t>
            </a: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67" name="Hexagon 173">
            <a:extLst>
              <a:ext uri="{FF2B5EF4-FFF2-40B4-BE49-F238E27FC236}">
                <a16:creationId xmlns:a16="http://schemas.microsoft.com/office/drawing/2014/main" id="{F1D2BC19-5E13-8849-8A83-E88528DE9FB8}"/>
              </a:ext>
            </a:extLst>
          </p:cNvPr>
          <p:cNvSpPr/>
          <p:nvPr/>
        </p:nvSpPr>
        <p:spPr>
          <a:xfrm>
            <a:off x="5797082" y="4114895"/>
            <a:ext cx="211598" cy="1045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667" y="0"/>
                </a:lnTo>
                <a:lnTo>
                  <a:pt x="18933" y="0"/>
                </a:lnTo>
                <a:lnTo>
                  <a:pt x="21600" y="10800"/>
                </a:lnTo>
                <a:lnTo>
                  <a:pt x="18933" y="21600"/>
                </a:lnTo>
                <a:lnTo>
                  <a:pt x="2667" y="21600"/>
                </a:lnTo>
                <a:close/>
              </a:path>
            </a:pathLst>
          </a:custGeom>
          <a:solidFill>
            <a:schemeClr val="accent2"/>
          </a:solidFill>
          <a:ln>
            <a:noFill/>
            <a:miter/>
          </a:ln>
          <a:effectLst/>
        </p:spPr>
        <p:txBody>
          <a:bodyPr lIns="45719" rIns="45719" anchor="ctr"/>
          <a:lstStyle/>
          <a:p>
            <a:pPr algn="ctr">
              <a:defRPr sz="1000">
                <a:solidFill>
                  <a:srgbClr val="C55A11"/>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68" name="Hexagon 174">
            <a:extLst>
              <a:ext uri="{FF2B5EF4-FFF2-40B4-BE49-F238E27FC236}">
                <a16:creationId xmlns:a16="http://schemas.microsoft.com/office/drawing/2014/main" id="{E33591B4-7C0C-2145-AB1E-35F3CD61D9A0}"/>
              </a:ext>
            </a:extLst>
          </p:cNvPr>
          <p:cNvSpPr/>
          <p:nvPr/>
        </p:nvSpPr>
        <p:spPr>
          <a:xfrm>
            <a:off x="6204196" y="4104188"/>
            <a:ext cx="211598" cy="1045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667" y="0"/>
                </a:lnTo>
                <a:lnTo>
                  <a:pt x="18933" y="0"/>
                </a:lnTo>
                <a:lnTo>
                  <a:pt x="21600" y="10800"/>
                </a:lnTo>
                <a:lnTo>
                  <a:pt x="18933" y="21600"/>
                </a:lnTo>
                <a:lnTo>
                  <a:pt x="2667" y="21600"/>
                </a:lnTo>
                <a:close/>
              </a:path>
            </a:pathLst>
          </a:custGeom>
          <a:solidFill>
            <a:schemeClr val="accent2"/>
          </a:solidFill>
          <a:ln>
            <a:noFill/>
            <a:miter/>
          </a:ln>
          <a:effectLst/>
        </p:spPr>
        <p:txBody>
          <a:bodyPr lIns="45719" rIns="45719" anchor="ctr"/>
          <a:lstStyle/>
          <a:p>
            <a:pPr algn="ctr">
              <a:defRPr sz="1000">
                <a:solidFill>
                  <a:srgbClr val="C55A11"/>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69" name="Rounded Rectangle 14">
            <a:extLst>
              <a:ext uri="{FF2B5EF4-FFF2-40B4-BE49-F238E27FC236}">
                <a16:creationId xmlns:a16="http://schemas.microsoft.com/office/drawing/2014/main" id="{F481FC6A-2BB0-E44D-9A3F-59A0BAC693A1}"/>
              </a:ext>
            </a:extLst>
          </p:cNvPr>
          <p:cNvSpPr/>
          <p:nvPr/>
        </p:nvSpPr>
        <p:spPr>
          <a:xfrm>
            <a:off x="3490242" y="3051967"/>
            <a:ext cx="4206241" cy="1363899"/>
          </a:xfrm>
          <a:prstGeom prst="roundRect">
            <a:avLst>
              <a:gd name="adj" fmla="val 7384"/>
            </a:avLst>
          </a:prstGeom>
          <a:ln w="9525">
            <a:solidFill>
              <a:schemeClr val="accent1">
                <a:lumMod val="40000"/>
                <a:lumOff val="60000"/>
              </a:schemeClr>
            </a:solidFill>
            <a:prstDash val="sysDash"/>
            <a:miter/>
          </a:ln>
        </p:spPr>
        <p:txBody>
          <a:bodyPr lIns="45719" rIns="45719" anchor="ctr"/>
          <a:lstStyle/>
          <a:p>
            <a:pPr algn="ctr">
              <a:defRPr>
                <a:solidFill>
                  <a:srgbClr val="FFFFFF"/>
                </a:solidFill>
              </a:defRPr>
            </a:pPr>
            <a:endParaRPr dirty="0">
              <a:latin typeface="Candara" panose="020E0502030303020204" pitchFamily="34" charset="0"/>
              <a:ea typeface="Roboto" panose="02000000000000000000" pitchFamily="2" charset="0"/>
              <a:cs typeface="Arial" panose="020B0604020202020204" pitchFamily="34" charset="0"/>
            </a:endParaRPr>
          </a:p>
        </p:txBody>
      </p:sp>
      <p:sp>
        <p:nvSpPr>
          <p:cNvPr id="70" name="Rounded Rectangle 180">
            <a:extLst>
              <a:ext uri="{FF2B5EF4-FFF2-40B4-BE49-F238E27FC236}">
                <a16:creationId xmlns:a16="http://schemas.microsoft.com/office/drawing/2014/main" id="{5BFCD534-5339-7D48-806D-DD2D44A7E4C6}"/>
              </a:ext>
            </a:extLst>
          </p:cNvPr>
          <p:cNvSpPr/>
          <p:nvPr/>
        </p:nvSpPr>
        <p:spPr>
          <a:xfrm>
            <a:off x="3490242" y="1514732"/>
            <a:ext cx="4206241" cy="1340755"/>
          </a:xfrm>
          <a:prstGeom prst="roundRect">
            <a:avLst>
              <a:gd name="adj" fmla="val 7895"/>
            </a:avLst>
          </a:prstGeom>
          <a:ln w="9525">
            <a:solidFill>
              <a:schemeClr val="accent1">
                <a:lumMod val="40000"/>
                <a:lumOff val="60000"/>
              </a:schemeClr>
            </a:solidFill>
            <a:prstDash val="sysDash"/>
            <a:miter/>
          </a:ln>
        </p:spPr>
        <p:txBody>
          <a:bodyPr lIns="45719" rIns="45719" anchor="ctr"/>
          <a:lstStyle/>
          <a:p>
            <a:pPr algn="ctr">
              <a:defRPr>
                <a:solidFill>
                  <a:srgbClr val="FFFFFF"/>
                </a:solidFill>
              </a:defRPr>
            </a:pPr>
            <a:r>
              <a:rPr lang="en-US" dirty="0">
                <a:latin typeface="Candara" panose="020E0502030303020204" pitchFamily="34" charset="0"/>
                <a:ea typeface="Roboto" panose="02000000000000000000" pitchFamily="2" charset="0"/>
                <a:cs typeface="Arial" panose="020B0604020202020204" pitchFamily="34" charset="0"/>
              </a:rPr>
              <a:t>cv</a:t>
            </a:r>
            <a:endParaRPr dirty="0">
              <a:latin typeface="Candara" panose="020E0502030303020204" pitchFamily="34" charset="0"/>
              <a:ea typeface="Roboto" panose="02000000000000000000" pitchFamily="2" charset="0"/>
              <a:cs typeface="Arial" panose="020B0604020202020204" pitchFamily="34" charset="0"/>
            </a:endParaRPr>
          </a:p>
        </p:txBody>
      </p:sp>
      <p:sp>
        <p:nvSpPr>
          <p:cNvPr id="71" name="TextBox 16">
            <a:extLst>
              <a:ext uri="{FF2B5EF4-FFF2-40B4-BE49-F238E27FC236}">
                <a16:creationId xmlns:a16="http://schemas.microsoft.com/office/drawing/2014/main" id="{69E547CB-780F-0841-971A-B20CB38F104B}"/>
              </a:ext>
            </a:extLst>
          </p:cNvPr>
          <p:cNvSpPr txBox="1"/>
          <p:nvPr/>
        </p:nvSpPr>
        <p:spPr>
          <a:xfrm>
            <a:off x="3584019" y="3108239"/>
            <a:ext cx="113107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lang="en-US" dirty="0">
                <a:solidFill>
                  <a:schemeClr val="accent5"/>
                </a:solidFill>
                <a:latin typeface="Candara" panose="020E0502030303020204" pitchFamily="34" charset="0"/>
                <a:ea typeface="Roboto" panose="02000000000000000000" pitchFamily="2" charset="0"/>
                <a:cs typeface="Arial" panose="020B0604020202020204" pitchFamily="34" charset="0"/>
              </a:rPr>
              <a:t>Experience</a:t>
            </a:r>
            <a:r>
              <a:rPr dirty="0">
                <a:solidFill>
                  <a:schemeClr val="accent5"/>
                </a:solidFill>
                <a:latin typeface="Candara" panose="020E0502030303020204" pitchFamily="34" charset="0"/>
                <a:ea typeface="Roboto" panose="02000000000000000000" pitchFamily="2" charset="0"/>
                <a:cs typeface="Arial" panose="020B0604020202020204" pitchFamily="34" charset="0"/>
              </a:rPr>
              <a:t> APIs</a:t>
            </a:r>
          </a:p>
        </p:txBody>
      </p:sp>
      <p:sp>
        <p:nvSpPr>
          <p:cNvPr id="72" name="TextBox 182">
            <a:extLst>
              <a:ext uri="{FF2B5EF4-FFF2-40B4-BE49-F238E27FC236}">
                <a16:creationId xmlns:a16="http://schemas.microsoft.com/office/drawing/2014/main" id="{47887AC2-C303-5141-A031-17F804E8BB1A}"/>
              </a:ext>
            </a:extLst>
          </p:cNvPr>
          <p:cNvSpPr txBox="1"/>
          <p:nvPr/>
        </p:nvSpPr>
        <p:spPr>
          <a:xfrm>
            <a:off x="3584019" y="3390930"/>
            <a:ext cx="114390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APIs for:</a:t>
            </a:r>
          </a:p>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Experience Layer,</a:t>
            </a:r>
          </a:p>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Aggregators,</a:t>
            </a:r>
          </a:p>
          <a:p>
            <a:pPr>
              <a:defRPr sz="1000"/>
            </a:pPr>
            <a:r>
              <a:rPr sz="1100" dirty="0">
                <a:solidFill>
                  <a:schemeClr val="accent1"/>
                </a:solidFill>
                <a:latin typeface="Candara" panose="020E0502030303020204" pitchFamily="34" charset="0"/>
                <a:ea typeface="Roboto" panose="02000000000000000000" pitchFamily="2" charset="0"/>
                <a:cs typeface="Arial" panose="020B0604020202020204" pitchFamily="34" charset="0"/>
              </a:rPr>
              <a:t>Orchestrators</a:t>
            </a:r>
          </a:p>
        </p:txBody>
      </p:sp>
      <p:sp>
        <p:nvSpPr>
          <p:cNvPr id="73" name="TextBox 185">
            <a:extLst>
              <a:ext uri="{FF2B5EF4-FFF2-40B4-BE49-F238E27FC236}">
                <a16:creationId xmlns:a16="http://schemas.microsoft.com/office/drawing/2014/main" id="{E72054E1-7FEE-1A48-98CE-5ED3437206F2}"/>
              </a:ext>
            </a:extLst>
          </p:cNvPr>
          <p:cNvSpPr txBox="1"/>
          <p:nvPr/>
        </p:nvSpPr>
        <p:spPr>
          <a:xfrm>
            <a:off x="3584019" y="1598474"/>
            <a:ext cx="98360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dirty="0">
                <a:solidFill>
                  <a:schemeClr val="accent5"/>
                </a:solidFill>
                <a:latin typeface="Candara" panose="020E0502030303020204" pitchFamily="34" charset="0"/>
                <a:ea typeface="Roboto" panose="02000000000000000000" pitchFamily="2" charset="0"/>
                <a:cs typeface="Arial" panose="020B0604020202020204" pitchFamily="34" charset="0"/>
              </a:rPr>
              <a:t>Platform APIs</a:t>
            </a:r>
          </a:p>
        </p:txBody>
      </p:sp>
      <p:sp>
        <p:nvSpPr>
          <p:cNvPr id="74" name="Shape">
            <a:extLst>
              <a:ext uri="{FF2B5EF4-FFF2-40B4-BE49-F238E27FC236}">
                <a16:creationId xmlns:a16="http://schemas.microsoft.com/office/drawing/2014/main" id="{FB882ED2-57AF-0D43-988E-0EFBE03E4121}"/>
              </a:ext>
            </a:extLst>
          </p:cNvPr>
          <p:cNvSpPr/>
          <p:nvPr/>
        </p:nvSpPr>
        <p:spPr>
          <a:xfrm>
            <a:off x="6261411" y="1950267"/>
            <a:ext cx="914401" cy="28033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656" y="0"/>
                </a:lnTo>
                <a:lnTo>
                  <a:pt x="19944" y="0"/>
                </a:lnTo>
                <a:lnTo>
                  <a:pt x="21600" y="10800"/>
                </a:lnTo>
                <a:lnTo>
                  <a:pt x="19944" y="21600"/>
                </a:lnTo>
                <a:lnTo>
                  <a:pt x="1656"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75" name="Config Svc">
            <a:extLst>
              <a:ext uri="{FF2B5EF4-FFF2-40B4-BE49-F238E27FC236}">
                <a16:creationId xmlns:a16="http://schemas.microsoft.com/office/drawing/2014/main" id="{DCBB9815-B6F6-B048-B8C2-33EC9C6F780F}"/>
              </a:ext>
            </a:extLst>
          </p:cNvPr>
          <p:cNvSpPr txBox="1"/>
          <p:nvPr/>
        </p:nvSpPr>
        <p:spPr>
          <a:xfrm>
            <a:off x="6360972" y="1967324"/>
            <a:ext cx="715279"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404040"/>
                </a:solidFill>
              </a:defRPr>
            </a:lvl1pPr>
          </a:lstStyle>
          <a:p>
            <a:r>
              <a:rPr>
                <a:solidFill>
                  <a:schemeClr val="bg1"/>
                </a:solidFill>
                <a:latin typeface="Candara" panose="020E0502030303020204" pitchFamily="34" charset="0"/>
                <a:ea typeface="Roboto" panose="02000000000000000000" pitchFamily="2" charset="0"/>
                <a:cs typeface="Arial" panose="020B0604020202020204" pitchFamily="34" charset="0"/>
              </a:rPr>
              <a:t>Config Svc</a:t>
            </a:r>
          </a:p>
        </p:txBody>
      </p:sp>
      <p:sp>
        <p:nvSpPr>
          <p:cNvPr id="76" name="Shape">
            <a:extLst>
              <a:ext uri="{FF2B5EF4-FFF2-40B4-BE49-F238E27FC236}">
                <a16:creationId xmlns:a16="http://schemas.microsoft.com/office/drawing/2014/main" id="{47A134C2-899D-A240-8D0A-6F5047A4EF7D}"/>
              </a:ext>
            </a:extLst>
          </p:cNvPr>
          <p:cNvSpPr/>
          <p:nvPr/>
        </p:nvSpPr>
        <p:spPr>
          <a:xfrm>
            <a:off x="5339612" y="2146794"/>
            <a:ext cx="914401" cy="27555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627" y="0"/>
                </a:lnTo>
                <a:lnTo>
                  <a:pt x="19973" y="0"/>
                </a:lnTo>
                <a:lnTo>
                  <a:pt x="21600" y="10800"/>
                </a:lnTo>
                <a:lnTo>
                  <a:pt x="19973" y="21600"/>
                </a:lnTo>
                <a:lnTo>
                  <a:pt x="1627"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cs typeface="Arial" panose="020B0604020202020204" pitchFamily="34" charset="0"/>
            </a:endParaRPr>
          </a:p>
        </p:txBody>
      </p:sp>
      <p:sp>
        <p:nvSpPr>
          <p:cNvPr id="77" name="Circuit Breaker">
            <a:extLst>
              <a:ext uri="{FF2B5EF4-FFF2-40B4-BE49-F238E27FC236}">
                <a16:creationId xmlns:a16="http://schemas.microsoft.com/office/drawing/2014/main" id="{05862856-7F72-2F40-994B-41B2A75E8644}"/>
              </a:ext>
            </a:extLst>
          </p:cNvPr>
          <p:cNvSpPr txBox="1"/>
          <p:nvPr/>
        </p:nvSpPr>
        <p:spPr>
          <a:xfrm>
            <a:off x="5438774" y="2169157"/>
            <a:ext cx="716077" cy="230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404040"/>
                </a:solidFill>
              </a:defRPr>
            </a:lvl1pPr>
          </a:lstStyle>
          <a:p>
            <a:endParaRPr>
              <a:latin typeface="Candara" panose="020E0502030303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932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Patterns - Saga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
        <p:nvSpPr>
          <p:cNvPr id="5" name="Rectangle 4">
            <a:extLst>
              <a:ext uri="{FF2B5EF4-FFF2-40B4-BE49-F238E27FC236}">
                <a16:creationId xmlns:a16="http://schemas.microsoft.com/office/drawing/2014/main" id="{63A468A5-68DB-194D-A1B7-E8FFAA2AACD8}"/>
              </a:ext>
            </a:extLst>
          </p:cNvPr>
          <p:cNvSpPr/>
          <p:nvPr/>
        </p:nvSpPr>
        <p:spPr>
          <a:xfrm>
            <a:off x="6793208" y="2602347"/>
            <a:ext cx="1515979" cy="3247161"/>
          </a:xfrm>
          <a:prstGeom prst="rect">
            <a:avLst/>
          </a:prstGeom>
          <a:solidFill>
            <a:schemeClr val="bg1">
              <a:lumMod val="9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a typeface="Roboto" panose="02000000000000000000" pitchFamily="2" charset="0"/>
            </a:endParaRPr>
          </a:p>
        </p:txBody>
      </p:sp>
      <p:cxnSp>
        <p:nvCxnSpPr>
          <p:cNvPr id="6" name="Elbow Connector 5">
            <a:extLst>
              <a:ext uri="{FF2B5EF4-FFF2-40B4-BE49-F238E27FC236}">
                <a16:creationId xmlns:a16="http://schemas.microsoft.com/office/drawing/2014/main" id="{9BACCC6D-661B-614D-AE12-1AF62A62D69F}"/>
              </a:ext>
            </a:extLst>
          </p:cNvPr>
          <p:cNvCxnSpPr>
            <a:cxnSpLocks/>
          </p:cNvCxnSpPr>
          <p:nvPr/>
        </p:nvCxnSpPr>
        <p:spPr>
          <a:xfrm rot="16200000" flipH="1" flipV="1">
            <a:off x="8812967" y="1565656"/>
            <a:ext cx="1172420" cy="3205180"/>
          </a:xfrm>
          <a:prstGeom prst="bentConnector3">
            <a:avLst>
              <a:gd name="adj1" fmla="val -183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B269EC5D-B4C8-B941-BADE-FDE7C4E5D6A2}"/>
              </a:ext>
            </a:extLst>
          </p:cNvPr>
          <p:cNvCxnSpPr>
            <a:cxnSpLocks/>
          </p:cNvCxnSpPr>
          <p:nvPr/>
        </p:nvCxnSpPr>
        <p:spPr>
          <a:xfrm>
            <a:off x="8066206" y="4072775"/>
            <a:ext cx="2236875" cy="1177042"/>
          </a:xfrm>
          <a:prstGeom prst="bentConnector3">
            <a:avLst>
              <a:gd name="adj1" fmla="val 275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4237E165-D66D-3746-B73C-C7AC55062179}"/>
              </a:ext>
            </a:extLst>
          </p:cNvPr>
          <p:cNvCxnSpPr>
            <a:cxnSpLocks/>
          </p:cNvCxnSpPr>
          <p:nvPr/>
        </p:nvCxnSpPr>
        <p:spPr>
          <a:xfrm rot="5400000" flipH="1" flipV="1">
            <a:off x="2787735" y="4163278"/>
            <a:ext cx="1757574" cy="1616574"/>
          </a:xfrm>
          <a:prstGeom prst="bentConnector3">
            <a:avLst>
              <a:gd name="adj1" fmla="val -1164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hape">
            <a:extLst>
              <a:ext uri="{FF2B5EF4-FFF2-40B4-BE49-F238E27FC236}">
                <a16:creationId xmlns:a16="http://schemas.microsoft.com/office/drawing/2014/main" id="{AA3B48A8-D5C3-1E4A-8623-AA07E46A915E}"/>
              </a:ext>
            </a:extLst>
          </p:cNvPr>
          <p:cNvSpPr/>
          <p:nvPr/>
        </p:nvSpPr>
        <p:spPr>
          <a:xfrm>
            <a:off x="3705893" y="3734250"/>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endParaRPr>
          </a:p>
        </p:txBody>
      </p:sp>
      <p:sp>
        <p:nvSpPr>
          <p:cNvPr id="10" name="Accounts Overview">
            <a:extLst>
              <a:ext uri="{FF2B5EF4-FFF2-40B4-BE49-F238E27FC236}">
                <a16:creationId xmlns:a16="http://schemas.microsoft.com/office/drawing/2014/main" id="{39F34744-B9D7-1C48-92A4-FC40E167A3C7}"/>
              </a:ext>
            </a:extLst>
          </p:cNvPr>
          <p:cNvSpPr txBox="1"/>
          <p:nvPr/>
        </p:nvSpPr>
        <p:spPr>
          <a:xfrm>
            <a:off x="3815529" y="3767157"/>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inventory</a:t>
            </a: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11" name="Shape">
            <a:extLst>
              <a:ext uri="{FF2B5EF4-FFF2-40B4-BE49-F238E27FC236}">
                <a16:creationId xmlns:a16="http://schemas.microsoft.com/office/drawing/2014/main" id="{2F95135E-BC17-D141-A7A7-2E5FDCC029EF}"/>
              </a:ext>
            </a:extLst>
          </p:cNvPr>
          <p:cNvSpPr/>
          <p:nvPr/>
        </p:nvSpPr>
        <p:spPr>
          <a:xfrm>
            <a:off x="2047980" y="5514989"/>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endParaRPr>
          </a:p>
        </p:txBody>
      </p:sp>
      <p:sp>
        <p:nvSpPr>
          <p:cNvPr id="12" name="Accounts Overview">
            <a:extLst>
              <a:ext uri="{FF2B5EF4-FFF2-40B4-BE49-F238E27FC236}">
                <a16:creationId xmlns:a16="http://schemas.microsoft.com/office/drawing/2014/main" id="{ACC88792-155F-BD41-9891-BEE2BB948AAE}"/>
              </a:ext>
            </a:extLst>
          </p:cNvPr>
          <p:cNvSpPr txBox="1"/>
          <p:nvPr/>
        </p:nvSpPr>
        <p:spPr>
          <a:xfrm>
            <a:off x="2152124" y="5559559"/>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payment</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13" name="Shape">
            <a:extLst>
              <a:ext uri="{FF2B5EF4-FFF2-40B4-BE49-F238E27FC236}">
                <a16:creationId xmlns:a16="http://schemas.microsoft.com/office/drawing/2014/main" id="{2ED2F03D-FFAD-CC4F-845F-E1874742A468}"/>
              </a:ext>
            </a:extLst>
          </p:cNvPr>
          <p:cNvSpPr/>
          <p:nvPr/>
        </p:nvSpPr>
        <p:spPr>
          <a:xfrm>
            <a:off x="548144" y="3693758"/>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endParaRPr>
          </a:p>
        </p:txBody>
      </p:sp>
      <p:sp>
        <p:nvSpPr>
          <p:cNvPr id="14" name="Accounts Overview">
            <a:extLst>
              <a:ext uri="{FF2B5EF4-FFF2-40B4-BE49-F238E27FC236}">
                <a16:creationId xmlns:a16="http://schemas.microsoft.com/office/drawing/2014/main" id="{99F08260-85DC-554D-9447-44441BA85F69}"/>
              </a:ext>
            </a:extLst>
          </p:cNvPr>
          <p:cNvSpPr txBox="1"/>
          <p:nvPr/>
        </p:nvSpPr>
        <p:spPr>
          <a:xfrm>
            <a:off x="652289" y="3738329"/>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Shipping</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15" name="Shape">
            <a:extLst>
              <a:ext uri="{FF2B5EF4-FFF2-40B4-BE49-F238E27FC236}">
                <a16:creationId xmlns:a16="http://schemas.microsoft.com/office/drawing/2014/main" id="{FC0E3211-6D71-E948-B379-75170BC99FD4}"/>
              </a:ext>
            </a:extLst>
          </p:cNvPr>
          <p:cNvSpPr/>
          <p:nvPr/>
        </p:nvSpPr>
        <p:spPr>
          <a:xfrm>
            <a:off x="2053846" y="2031903"/>
            <a:ext cx="914401" cy="3688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solidFill>
                <a:schemeClr val="bg1"/>
              </a:solidFill>
              <a:latin typeface="Candara" panose="020E0502030303020204" pitchFamily="34" charset="0"/>
              <a:ea typeface="Roboto" panose="02000000000000000000" pitchFamily="2" charset="0"/>
            </a:endParaRPr>
          </a:p>
        </p:txBody>
      </p:sp>
      <p:sp>
        <p:nvSpPr>
          <p:cNvPr id="16" name="Accounts Overview">
            <a:extLst>
              <a:ext uri="{FF2B5EF4-FFF2-40B4-BE49-F238E27FC236}">
                <a16:creationId xmlns:a16="http://schemas.microsoft.com/office/drawing/2014/main" id="{72B20425-B125-1740-86CF-908631AE255F}"/>
              </a:ext>
            </a:extLst>
          </p:cNvPr>
          <p:cNvSpPr txBox="1"/>
          <p:nvPr/>
        </p:nvSpPr>
        <p:spPr>
          <a:xfrm>
            <a:off x="2104983" y="2093241"/>
            <a:ext cx="818300"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Place</a:t>
            </a:r>
            <a:r>
              <a:rPr lang="en-US"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Order</a:t>
            </a: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17" name="Rectangle 16">
            <a:extLst>
              <a:ext uri="{FF2B5EF4-FFF2-40B4-BE49-F238E27FC236}">
                <a16:creationId xmlns:a16="http://schemas.microsoft.com/office/drawing/2014/main" id="{2EE575BC-40D5-B04A-A37C-E6DA6C0AB0DC}"/>
              </a:ext>
            </a:extLst>
          </p:cNvPr>
          <p:cNvSpPr/>
          <p:nvPr/>
        </p:nvSpPr>
        <p:spPr>
          <a:xfrm>
            <a:off x="8731777" y="961602"/>
            <a:ext cx="3151020" cy="276716"/>
          </a:xfrm>
          <a:prstGeom prst="rect">
            <a:avLst/>
          </a:prstGeom>
        </p:spPr>
        <p:txBody>
          <a:bodyPr/>
          <a:lstStyle/>
          <a:p>
            <a:pPr algn="ctr">
              <a:lnSpc>
                <a:spcPct val="90000"/>
              </a:lnSpc>
              <a:spcBef>
                <a:spcPts val="1000"/>
              </a:spcBef>
              <a:buClr>
                <a:schemeClr val="accent2"/>
              </a:buClr>
            </a:pPr>
            <a:r>
              <a:rPr lang="en-US" sz="1200" dirty="0">
                <a:solidFill>
                  <a:schemeClr val="accent2"/>
                </a:solidFill>
                <a:latin typeface="Candara" panose="020E0502030303020204" pitchFamily="34" charset="0"/>
                <a:ea typeface="Roboto" panose="02000000000000000000" pitchFamily="2" charset="0"/>
              </a:rPr>
              <a:t>Handle transactions in distributed systems*</a:t>
            </a:r>
          </a:p>
        </p:txBody>
      </p:sp>
      <p:sp>
        <p:nvSpPr>
          <p:cNvPr id="18" name="Rectangle 17">
            <a:extLst>
              <a:ext uri="{FF2B5EF4-FFF2-40B4-BE49-F238E27FC236}">
                <a16:creationId xmlns:a16="http://schemas.microsoft.com/office/drawing/2014/main" id="{B3FFEB3B-9B08-B94F-A767-56341D034816}"/>
              </a:ext>
            </a:extLst>
          </p:cNvPr>
          <p:cNvSpPr/>
          <p:nvPr/>
        </p:nvSpPr>
        <p:spPr>
          <a:xfrm>
            <a:off x="6700467" y="6012573"/>
            <a:ext cx="3705328" cy="368897"/>
          </a:xfrm>
          <a:prstGeom prst="rect">
            <a:avLst/>
          </a:prstGeom>
        </p:spPr>
        <p:txBody>
          <a:bodyPr/>
          <a:lstStyle/>
          <a:p>
            <a:pPr>
              <a:lnSpc>
                <a:spcPct val="90000"/>
              </a:lnSpc>
              <a:spcBef>
                <a:spcPts val="1000"/>
              </a:spcBef>
              <a:buClr>
                <a:schemeClr val="accent2"/>
              </a:buClr>
            </a:pPr>
            <a:r>
              <a:rPr lang="en-US" sz="1000" dirty="0">
                <a:solidFill>
                  <a:schemeClr val="accent2"/>
                </a:solidFill>
                <a:latin typeface="Candara" panose="020E0502030303020204" pitchFamily="34" charset="0"/>
                <a:ea typeface="Roboto" panose="02000000000000000000" pitchFamily="2" charset="0"/>
              </a:rPr>
              <a:t>* As much as possible – model your bounded context to be self contained and avoid distributed transactions</a:t>
            </a:r>
          </a:p>
        </p:txBody>
      </p:sp>
      <p:cxnSp>
        <p:nvCxnSpPr>
          <p:cNvPr id="19" name="Straight Arrow Connector 18">
            <a:extLst>
              <a:ext uri="{FF2B5EF4-FFF2-40B4-BE49-F238E27FC236}">
                <a16:creationId xmlns:a16="http://schemas.microsoft.com/office/drawing/2014/main" id="{ABE3AAA8-56D8-414B-93E8-289A2F9AE663}"/>
              </a:ext>
            </a:extLst>
          </p:cNvPr>
          <p:cNvCxnSpPr>
            <a:cxnSpLocks/>
          </p:cNvCxnSpPr>
          <p:nvPr/>
        </p:nvCxnSpPr>
        <p:spPr>
          <a:xfrm>
            <a:off x="2858235" y="2357524"/>
            <a:ext cx="1310350" cy="14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C4976F-DB44-5647-A48F-95BEAEE1ADE9}"/>
              </a:ext>
            </a:extLst>
          </p:cNvPr>
          <p:cNvCxnSpPr>
            <a:cxnSpLocks/>
          </p:cNvCxnSpPr>
          <p:nvPr/>
        </p:nvCxnSpPr>
        <p:spPr>
          <a:xfrm flipH="1">
            <a:off x="2962379" y="4113444"/>
            <a:ext cx="1200715" cy="156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2F8F9B-BC24-6645-919D-87492F4C5A33}"/>
              </a:ext>
            </a:extLst>
          </p:cNvPr>
          <p:cNvCxnSpPr>
            <a:cxnSpLocks/>
          </p:cNvCxnSpPr>
          <p:nvPr/>
        </p:nvCxnSpPr>
        <p:spPr>
          <a:xfrm flipH="1" flipV="1">
            <a:off x="1033677" y="4069611"/>
            <a:ext cx="980362" cy="1613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B58CD8AB-1814-9D42-93B2-2D051254CF86}"/>
              </a:ext>
            </a:extLst>
          </p:cNvPr>
          <p:cNvSpPr/>
          <p:nvPr/>
        </p:nvSpPr>
        <p:spPr>
          <a:xfrm rot="13132464">
            <a:off x="3398138" y="4287314"/>
            <a:ext cx="327910" cy="1307510"/>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950" dirty="0">
                <a:latin typeface="Candara" panose="020E0502030303020204" pitchFamily="34" charset="0"/>
                <a:ea typeface="Roboto" panose="02000000000000000000" pitchFamily="2" charset="0"/>
              </a:rPr>
              <a:t>Inventory Reserved</a:t>
            </a:r>
          </a:p>
        </p:txBody>
      </p:sp>
      <p:sp>
        <p:nvSpPr>
          <p:cNvPr id="23" name="Can 22">
            <a:extLst>
              <a:ext uri="{FF2B5EF4-FFF2-40B4-BE49-F238E27FC236}">
                <a16:creationId xmlns:a16="http://schemas.microsoft.com/office/drawing/2014/main" id="{0C0786A9-D15C-EC4E-9F82-E8162EC84A20}"/>
              </a:ext>
            </a:extLst>
          </p:cNvPr>
          <p:cNvSpPr/>
          <p:nvPr/>
        </p:nvSpPr>
        <p:spPr>
          <a:xfrm rot="19101770">
            <a:off x="3337001" y="2491485"/>
            <a:ext cx="320794" cy="1156475"/>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950" dirty="0">
                <a:latin typeface="Candara" panose="020E0502030303020204" pitchFamily="34" charset="0"/>
                <a:ea typeface="Roboto" panose="02000000000000000000" pitchFamily="2" charset="0"/>
              </a:rPr>
              <a:t>Reserve Inventory</a:t>
            </a:r>
          </a:p>
        </p:txBody>
      </p:sp>
      <p:sp>
        <p:nvSpPr>
          <p:cNvPr id="24" name="Can 23">
            <a:extLst>
              <a:ext uri="{FF2B5EF4-FFF2-40B4-BE49-F238E27FC236}">
                <a16:creationId xmlns:a16="http://schemas.microsoft.com/office/drawing/2014/main" id="{448AB23B-5A07-8243-BF69-D42FFE08AA37}"/>
              </a:ext>
            </a:extLst>
          </p:cNvPr>
          <p:cNvSpPr/>
          <p:nvPr/>
        </p:nvSpPr>
        <p:spPr>
          <a:xfrm rot="19600309">
            <a:off x="1359055" y="4298649"/>
            <a:ext cx="327910" cy="1227168"/>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950" dirty="0">
                <a:latin typeface="Candara" panose="020E0502030303020204" pitchFamily="34" charset="0"/>
                <a:ea typeface="Roboto" panose="02000000000000000000" pitchFamily="2" charset="0"/>
              </a:rPr>
              <a:t>Payment Success</a:t>
            </a:r>
          </a:p>
        </p:txBody>
      </p:sp>
      <p:sp>
        <p:nvSpPr>
          <p:cNvPr id="25" name="Can 24">
            <a:extLst>
              <a:ext uri="{FF2B5EF4-FFF2-40B4-BE49-F238E27FC236}">
                <a16:creationId xmlns:a16="http://schemas.microsoft.com/office/drawing/2014/main" id="{F486AE62-02D9-5147-ADB5-6B9DA8266DB4}"/>
              </a:ext>
            </a:extLst>
          </p:cNvPr>
          <p:cNvSpPr/>
          <p:nvPr/>
        </p:nvSpPr>
        <p:spPr>
          <a:xfrm rot="14817137">
            <a:off x="4081748" y="4878705"/>
            <a:ext cx="286218" cy="1095239"/>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950" dirty="0">
                <a:latin typeface="Candara" panose="020E0502030303020204" pitchFamily="34" charset="0"/>
                <a:ea typeface="Roboto" panose="02000000000000000000" pitchFamily="2" charset="0"/>
              </a:rPr>
              <a:t>Payment Failure</a:t>
            </a:r>
          </a:p>
        </p:txBody>
      </p:sp>
      <p:sp>
        <p:nvSpPr>
          <p:cNvPr id="26" name="TextBox 25">
            <a:extLst>
              <a:ext uri="{FF2B5EF4-FFF2-40B4-BE49-F238E27FC236}">
                <a16:creationId xmlns:a16="http://schemas.microsoft.com/office/drawing/2014/main" id="{6A8535A1-7DDF-DE4D-97BA-EE76F018DBC9}"/>
              </a:ext>
            </a:extLst>
          </p:cNvPr>
          <p:cNvSpPr txBox="1"/>
          <p:nvPr/>
        </p:nvSpPr>
        <p:spPr>
          <a:xfrm>
            <a:off x="4190170" y="4345075"/>
            <a:ext cx="1200715" cy="246221"/>
          </a:xfrm>
          <a:prstGeom prst="rect">
            <a:avLst/>
          </a:prstGeom>
          <a:solidFill>
            <a:schemeClr val="bg1"/>
          </a:solidFill>
        </p:spPr>
        <p:txBody>
          <a:bodyPr wrap="square" rtlCol="0">
            <a:spAutoFit/>
          </a:bodyPr>
          <a:lstStyle/>
          <a:p>
            <a:r>
              <a:rPr lang="en-US" sz="1000" dirty="0">
                <a:solidFill>
                  <a:schemeClr val="accent1"/>
                </a:solidFill>
                <a:latin typeface="Candara" panose="020E0502030303020204" pitchFamily="34" charset="0"/>
                <a:ea typeface="Roboto" panose="02000000000000000000" pitchFamily="2" charset="0"/>
              </a:rPr>
              <a:t>Release Inventory</a:t>
            </a:r>
          </a:p>
        </p:txBody>
      </p:sp>
      <p:cxnSp>
        <p:nvCxnSpPr>
          <p:cNvPr id="27" name="Elbow Connector 26">
            <a:extLst>
              <a:ext uri="{FF2B5EF4-FFF2-40B4-BE49-F238E27FC236}">
                <a16:creationId xmlns:a16="http://schemas.microsoft.com/office/drawing/2014/main" id="{0231D2E6-ACF9-AB46-93AC-6EDD237EDBF8}"/>
              </a:ext>
            </a:extLst>
          </p:cNvPr>
          <p:cNvCxnSpPr>
            <a:endCxn id="25" idx="3"/>
          </p:cNvCxnSpPr>
          <p:nvPr/>
        </p:nvCxnSpPr>
        <p:spPr>
          <a:xfrm rot="16200000" flipH="1">
            <a:off x="2347781" y="2830948"/>
            <a:ext cx="2995583" cy="1766386"/>
          </a:xfrm>
          <a:prstGeom prst="bentConnector4">
            <a:avLst>
              <a:gd name="adj1" fmla="val 257"/>
              <a:gd name="adj2" fmla="val 141559"/>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D926891-6251-DD40-A933-C0D488BAE095}"/>
              </a:ext>
            </a:extLst>
          </p:cNvPr>
          <p:cNvSpPr txBox="1"/>
          <p:nvPr/>
        </p:nvSpPr>
        <p:spPr>
          <a:xfrm>
            <a:off x="4981017" y="3564869"/>
            <a:ext cx="1039671" cy="246221"/>
          </a:xfrm>
          <a:prstGeom prst="rect">
            <a:avLst/>
          </a:prstGeom>
          <a:solidFill>
            <a:schemeClr val="bg1"/>
          </a:solidFill>
        </p:spPr>
        <p:txBody>
          <a:bodyPr wrap="square" rtlCol="0">
            <a:spAutoFit/>
          </a:bodyPr>
          <a:lstStyle/>
          <a:p>
            <a:r>
              <a:rPr lang="en-US" sz="1000" dirty="0">
                <a:solidFill>
                  <a:schemeClr val="accent1"/>
                </a:solidFill>
                <a:latin typeface="Candara" panose="020E0502030303020204" pitchFamily="34" charset="0"/>
                <a:ea typeface="Roboto" panose="02000000000000000000" pitchFamily="2" charset="0"/>
              </a:rPr>
              <a:t>Cancel Order</a:t>
            </a:r>
          </a:p>
        </p:txBody>
      </p:sp>
      <p:sp>
        <p:nvSpPr>
          <p:cNvPr id="29" name="Rectangle 28">
            <a:extLst>
              <a:ext uri="{FF2B5EF4-FFF2-40B4-BE49-F238E27FC236}">
                <a16:creationId xmlns:a16="http://schemas.microsoft.com/office/drawing/2014/main" id="{E75E8504-6463-B04A-9FA6-0AF6FE191381}"/>
              </a:ext>
            </a:extLst>
          </p:cNvPr>
          <p:cNvSpPr/>
          <p:nvPr/>
        </p:nvSpPr>
        <p:spPr>
          <a:xfrm>
            <a:off x="1844964" y="1360911"/>
            <a:ext cx="3020665" cy="282013"/>
          </a:xfrm>
          <a:prstGeom prst="rect">
            <a:avLst/>
          </a:prstGeom>
        </p:spPr>
        <p:txBody>
          <a:bodyPr/>
          <a:lstStyle/>
          <a:p>
            <a:pPr algn="ctr">
              <a:lnSpc>
                <a:spcPct val="90000"/>
              </a:lnSpc>
              <a:spcBef>
                <a:spcPts val="1000"/>
              </a:spcBef>
              <a:buClr>
                <a:schemeClr val="accent2"/>
              </a:buClr>
            </a:pPr>
            <a:r>
              <a:rPr lang="en-US" sz="1600" b="1" dirty="0">
                <a:solidFill>
                  <a:schemeClr val="accent1"/>
                </a:solidFill>
                <a:latin typeface="Candara" panose="020E0502030303020204" pitchFamily="34" charset="0"/>
                <a:ea typeface="Roboto" panose="02000000000000000000" pitchFamily="2" charset="0"/>
              </a:rPr>
              <a:t>Choreography-based saga</a:t>
            </a:r>
          </a:p>
        </p:txBody>
      </p:sp>
      <p:sp>
        <p:nvSpPr>
          <p:cNvPr id="30" name="TextBox 29">
            <a:extLst>
              <a:ext uri="{FF2B5EF4-FFF2-40B4-BE49-F238E27FC236}">
                <a16:creationId xmlns:a16="http://schemas.microsoft.com/office/drawing/2014/main" id="{D08FDB8C-C52A-5749-A0FB-D5F8A0283E37}"/>
              </a:ext>
            </a:extLst>
          </p:cNvPr>
          <p:cNvSpPr txBox="1"/>
          <p:nvPr/>
        </p:nvSpPr>
        <p:spPr>
          <a:xfrm>
            <a:off x="3664922" y="2834875"/>
            <a:ext cx="1200715" cy="246221"/>
          </a:xfrm>
          <a:prstGeom prst="rect">
            <a:avLst/>
          </a:prstGeom>
          <a:noFill/>
        </p:spPr>
        <p:txBody>
          <a:bodyPr wrap="square" rtlCol="0">
            <a:spAutoFit/>
          </a:bodyPr>
          <a:lstStyle/>
          <a:p>
            <a:r>
              <a:rPr lang="en-US" sz="1000" dirty="0">
                <a:solidFill>
                  <a:srgbClr val="E75916"/>
                </a:solidFill>
                <a:latin typeface="Candara" panose="020E0502030303020204" pitchFamily="34" charset="0"/>
                <a:ea typeface="Roboto" panose="02000000000000000000" pitchFamily="2" charset="0"/>
              </a:rPr>
              <a:t>* Order Pending</a:t>
            </a:r>
          </a:p>
        </p:txBody>
      </p:sp>
      <p:sp>
        <p:nvSpPr>
          <p:cNvPr id="31" name="TextBox 30">
            <a:extLst>
              <a:ext uri="{FF2B5EF4-FFF2-40B4-BE49-F238E27FC236}">
                <a16:creationId xmlns:a16="http://schemas.microsoft.com/office/drawing/2014/main" id="{0879624B-9F75-FC41-B76D-9C0D56A6F252}"/>
              </a:ext>
            </a:extLst>
          </p:cNvPr>
          <p:cNvSpPr txBox="1"/>
          <p:nvPr/>
        </p:nvSpPr>
        <p:spPr>
          <a:xfrm>
            <a:off x="927658" y="1988511"/>
            <a:ext cx="1200715" cy="246221"/>
          </a:xfrm>
          <a:prstGeom prst="rect">
            <a:avLst/>
          </a:prstGeom>
          <a:noFill/>
        </p:spPr>
        <p:txBody>
          <a:bodyPr wrap="square" rtlCol="0">
            <a:spAutoFit/>
          </a:bodyPr>
          <a:lstStyle/>
          <a:p>
            <a:r>
              <a:rPr lang="en-US" sz="1000" dirty="0">
                <a:solidFill>
                  <a:srgbClr val="00B050"/>
                </a:solidFill>
                <a:latin typeface="Candara" panose="020E0502030303020204" pitchFamily="34" charset="0"/>
                <a:ea typeface="Roboto" panose="02000000000000000000" pitchFamily="2" charset="0"/>
              </a:rPr>
              <a:t>* Order Accepted</a:t>
            </a:r>
          </a:p>
        </p:txBody>
      </p:sp>
      <p:sp>
        <p:nvSpPr>
          <p:cNvPr id="32" name="TextBox 31">
            <a:extLst>
              <a:ext uri="{FF2B5EF4-FFF2-40B4-BE49-F238E27FC236}">
                <a16:creationId xmlns:a16="http://schemas.microsoft.com/office/drawing/2014/main" id="{37D496AF-6796-CB43-9771-1A8F46B00BA9}"/>
              </a:ext>
            </a:extLst>
          </p:cNvPr>
          <p:cNvSpPr txBox="1"/>
          <p:nvPr/>
        </p:nvSpPr>
        <p:spPr>
          <a:xfrm>
            <a:off x="3162136" y="1984076"/>
            <a:ext cx="1200715" cy="246221"/>
          </a:xfrm>
          <a:prstGeom prst="rect">
            <a:avLst/>
          </a:prstGeom>
          <a:noFill/>
        </p:spPr>
        <p:txBody>
          <a:bodyPr wrap="square" rtlCol="0">
            <a:spAutoFit/>
          </a:bodyPr>
          <a:lstStyle/>
          <a:p>
            <a:r>
              <a:rPr lang="en-US" sz="1000" dirty="0">
                <a:solidFill>
                  <a:srgbClr val="FF0000"/>
                </a:solidFill>
                <a:latin typeface="Candara" panose="020E0502030303020204" pitchFamily="34" charset="0"/>
                <a:ea typeface="Roboto" panose="02000000000000000000" pitchFamily="2" charset="0"/>
              </a:rPr>
              <a:t>* Order Rejected</a:t>
            </a:r>
          </a:p>
        </p:txBody>
      </p:sp>
      <p:sp>
        <p:nvSpPr>
          <p:cNvPr id="33" name="Shape">
            <a:extLst>
              <a:ext uri="{FF2B5EF4-FFF2-40B4-BE49-F238E27FC236}">
                <a16:creationId xmlns:a16="http://schemas.microsoft.com/office/drawing/2014/main" id="{8AD06E2D-A509-684B-A463-921A5C32CCF2}"/>
              </a:ext>
            </a:extLst>
          </p:cNvPr>
          <p:cNvSpPr/>
          <p:nvPr/>
        </p:nvSpPr>
        <p:spPr>
          <a:xfrm>
            <a:off x="7135955" y="1934208"/>
            <a:ext cx="914401" cy="3688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chemeClr val="accent2"/>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solidFill>
                <a:schemeClr val="bg1"/>
              </a:solidFill>
              <a:latin typeface="Candara" panose="020E0502030303020204" pitchFamily="34" charset="0"/>
              <a:ea typeface="Roboto" panose="02000000000000000000" pitchFamily="2" charset="0"/>
            </a:endParaRPr>
          </a:p>
        </p:txBody>
      </p:sp>
      <p:sp>
        <p:nvSpPr>
          <p:cNvPr id="34" name="Accounts Overview">
            <a:extLst>
              <a:ext uri="{FF2B5EF4-FFF2-40B4-BE49-F238E27FC236}">
                <a16:creationId xmlns:a16="http://schemas.microsoft.com/office/drawing/2014/main" id="{983D1038-911E-EB43-8576-A6DF51D029A6}"/>
              </a:ext>
            </a:extLst>
          </p:cNvPr>
          <p:cNvSpPr txBox="1"/>
          <p:nvPr/>
        </p:nvSpPr>
        <p:spPr>
          <a:xfrm>
            <a:off x="7170313" y="1995546"/>
            <a:ext cx="841054"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Place</a:t>
            </a:r>
            <a:r>
              <a:rPr lang="en-US" dirty="0">
                <a:solidFill>
                  <a:srgbClr val="C00000"/>
                </a:solidFill>
                <a:latin typeface="Candara" panose="020E0502030303020204" pitchFamily="34" charset="0"/>
                <a:ea typeface="Roboto" panose="02000000000000000000" pitchFamily="2" charset="0"/>
                <a:cs typeface="Arial" panose="020B0604020202020204" pitchFamily="34" charset="0"/>
              </a:rPr>
              <a:t> </a:t>
            </a:r>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Order</a:t>
            </a: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35" name="Parallelogram 34">
            <a:extLst>
              <a:ext uri="{FF2B5EF4-FFF2-40B4-BE49-F238E27FC236}">
                <a16:creationId xmlns:a16="http://schemas.microsoft.com/office/drawing/2014/main" id="{D93CC487-C9A2-0C41-80A3-427E31A0C9AD}"/>
              </a:ext>
            </a:extLst>
          </p:cNvPr>
          <p:cNvSpPr/>
          <p:nvPr/>
        </p:nvSpPr>
        <p:spPr>
          <a:xfrm>
            <a:off x="7048403" y="2834034"/>
            <a:ext cx="1032184" cy="385011"/>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ndara" panose="020E0502030303020204" pitchFamily="34" charset="0"/>
                <a:ea typeface="Roboto" panose="02000000000000000000" pitchFamily="2" charset="0"/>
                <a:cs typeface="Arial" panose="020B0604020202020204" pitchFamily="34" charset="0"/>
              </a:rPr>
              <a:t>Order service</a:t>
            </a:r>
          </a:p>
        </p:txBody>
      </p:sp>
      <p:sp>
        <p:nvSpPr>
          <p:cNvPr id="36" name="Parallelogram 35">
            <a:extLst>
              <a:ext uri="{FF2B5EF4-FFF2-40B4-BE49-F238E27FC236}">
                <a16:creationId xmlns:a16="http://schemas.microsoft.com/office/drawing/2014/main" id="{975D2C42-C493-2C4C-8F1C-306A43742ACB}"/>
              </a:ext>
            </a:extLst>
          </p:cNvPr>
          <p:cNvSpPr/>
          <p:nvPr/>
        </p:nvSpPr>
        <p:spPr>
          <a:xfrm>
            <a:off x="7042755" y="3774767"/>
            <a:ext cx="1032184" cy="385011"/>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ndara" panose="020E0502030303020204" pitchFamily="34" charset="0"/>
                <a:ea typeface="Roboto" panose="02000000000000000000" pitchFamily="2" charset="0"/>
                <a:cs typeface="Arial" panose="020B0604020202020204" pitchFamily="34" charset="0"/>
              </a:rPr>
              <a:t>Order Saga</a:t>
            </a:r>
          </a:p>
        </p:txBody>
      </p:sp>
      <p:sp>
        <p:nvSpPr>
          <p:cNvPr id="37" name="Cube 36">
            <a:extLst>
              <a:ext uri="{FF2B5EF4-FFF2-40B4-BE49-F238E27FC236}">
                <a16:creationId xmlns:a16="http://schemas.microsoft.com/office/drawing/2014/main" id="{E4E2F368-E970-3642-A514-9A968AED5C3A}"/>
              </a:ext>
            </a:extLst>
          </p:cNvPr>
          <p:cNvSpPr/>
          <p:nvPr/>
        </p:nvSpPr>
        <p:spPr>
          <a:xfrm>
            <a:off x="7096407" y="5167931"/>
            <a:ext cx="779703" cy="498631"/>
          </a:xfrm>
          <a:prstGeom prst="cub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ndara" panose="020E0502030303020204" pitchFamily="34" charset="0"/>
                <a:ea typeface="Roboto" panose="02000000000000000000" pitchFamily="2" charset="0"/>
              </a:rPr>
              <a:t>Order</a:t>
            </a:r>
          </a:p>
        </p:txBody>
      </p:sp>
      <p:cxnSp>
        <p:nvCxnSpPr>
          <p:cNvPr id="38" name="Straight Arrow Connector 37">
            <a:extLst>
              <a:ext uri="{FF2B5EF4-FFF2-40B4-BE49-F238E27FC236}">
                <a16:creationId xmlns:a16="http://schemas.microsoft.com/office/drawing/2014/main" id="{7EA006AD-8D9F-2A4C-866E-AC3C91D1124A}"/>
              </a:ext>
            </a:extLst>
          </p:cNvPr>
          <p:cNvCxnSpPr/>
          <p:nvPr/>
        </p:nvCxnSpPr>
        <p:spPr>
          <a:xfrm>
            <a:off x="7214311" y="4207906"/>
            <a:ext cx="0" cy="919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341E94F-D3E7-2A47-B4A0-78C163627B06}"/>
              </a:ext>
            </a:extLst>
          </p:cNvPr>
          <p:cNvSpPr txBox="1"/>
          <p:nvPr/>
        </p:nvSpPr>
        <p:spPr>
          <a:xfrm rot="16200000">
            <a:off x="6714960" y="4611046"/>
            <a:ext cx="779703" cy="246221"/>
          </a:xfrm>
          <a:prstGeom prst="rect">
            <a:avLst/>
          </a:prstGeom>
          <a:noFill/>
        </p:spPr>
        <p:txBody>
          <a:bodyPr wrap="square" rtlCol="0">
            <a:spAutoFit/>
          </a:bodyPr>
          <a:lstStyle/>
          <a:p>
            <a:r>
              <a:rPr lang="en-US" sz="1000" dirty="0">
                <a:solidFill>
                  <a:srgbClr val="E75916"/>
                </a:solidFill>
                <a:latin typeface="Candara" panose="020E0502030303020204" pitchFamily="34" charset="0"/>
                <a:ea typeface="Roboto" panose="02000000000000000000" pitchFamily="2" charset="0"/>
              </a:rPr>
              <a:t>* pending</a:t>
            </a:r>
          </a:p>
        </p:txBody>
      </p:sp>
      <p:cxnSp>
        <p:nvCxnSpPr>
          <p:cNvPr id="40" name="Straight Arrow Connector 39">
            <a:extLst>
              <a:ext uri="{FF2B5EF4-FFF2-40B4-BE49-F238E27FC236}">
                <a16:creationId xmlns:a16="http://schemas.microsoft.com/office/drawing/2014/main" id="{901EE953-3E0E-574F-9A67-9F6E1426D983}"/>
              </a:ext>
            </a:extLst>
          </p:cNvPr>
          <p:cNvCxnSpPr>
            <a:cxnSpLocks/>
          </p:cNvCxnSpPr>
          <p:nvPr/>
        </p:nvCxnSpPr>
        <p:spPr>
          <a:xfrm>
            <a:off x="7601859" y="3259443"/>
            <a:ext cx="0" cy="467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114687A-1104-ED40-933F-8FD1077BED5B}"/>
              </a:ext>
            </a:extLst>
          </p:cNvPr>
          <p:cNvCxnSpPr>
            <a:cxnSpLocks/>
          </p:cNvCxnSpPr>
          <p:nvPr/>
        </p:nvCxnSpPr>
        <p:spPr>
          <a:xfrm>
            <a:off x="7585817" y="2350930"/>
            <a:ext cx="0" cy="467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Shape">
            <a:extLst>
              <a:ext uri="{FF2B5EF4-FFF2-40B4-BE49-F238E27FC236}">
                <a16:creationId xmlns:a16="http://schemas.microsoft.com/office/drawing/2014/main" id="{13AE24F8-8407-654A-A696-CE71B19C3CDA}"/>
              </a:ext>
            </a:extLst>
          </p:cNvPr>
          <p:cNvSpPr/>
          <p:nvPr/>
        </p:nvSpPr>
        <p:spPr>
          <a:xfrm>
            <a:off x="10354953" y="2521914"/>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endParaRPr>
          </a:p>
        </p:txBody>
      </p:sp>
      <p:sp>
        <p:nvSpPr>
          <p:cNvPr id="43" name="Accounts Overview">
            <a:extLst>
              <a:ext uri="{FF2B5EF4-FFF2-40B4-BE49-F238E27FC236}">
                <a16:creationId xmlns:a16="http://schemas.microsoft.com/office/drawing/2014/main" id="{4CE0C464-BDE9-3040-90B5-2D56F8EE179C}"/>
              </a:ext>
            </a:extLst>
          </p:cNvPr>
          <p:cNvSpPr txBox="1"/>
          <p:nvPr/>
        </p:nvSpPr>
        <p:spPr>
          <a:xfrm>
            <a:off x="10469036" y="2562591"/>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inventory</a:t>
            </a: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3AAF3F58-968C-E149-9AC8-BEF89A3DBF08}"/>
              </a:ext>
            </a:extLst>
          </p:cNvPr>
          <p:cNvCxnSpPr>
            <a:cxnSpLocks/>
          </p:cNvCxnSpPr>
          <p:nvPr/>
        </p:nvCxnSpPr>
        <p:spPr>
          <a:xfrm flipV="1">
            <a:off x="8074939" y="2663323"/>
            <a:ext cx="2280014" cy="115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8838FE3-ADF9-2049-B187-73E44E0A1733}"/>
              </a:ext>
            </a:extLst>
          </p:cNvPr>
          <p:cNvSpPr txBox="1"/>
          <p:nvPr/>
        </p:nvSpPr>
        <p:spPr>
          <a:xfrm>
            <a:off x="8651268" y="2232352"/>
            <a:ext cx="1408160" cy="261610"/>
          </a:xfrm>
          <a:prstGeom prst="rect">
            <a:avLst/>
          </a:prstGeom>
          <a:solidFill>
            <a:schemeClr val="bg1"/>
          </a:solidFill>
        </p:spPr>
        <p:txBody>
          <a:bodyPr wrap="square" rtlCol="0">
            <a:spAutoFit/>
          </a:bodyPr>
          <a:lstStyle/>
          <a:p>
            <a:pPr algn="ctr"/>
            <a:r>
              <a:rPr lang="en-US" sz="1100" dirty="0">
                <a:solidFill>
                  <a:schemeClr val="accent1"/>
                </a:solidFill>
                <a:latin typeface="Candara" panose="020E0502030303020204" pitchFamily="34" charset="0"/>
                <a:ea typeface="Roboto" panose="02000000000000000000" pitchFamily="2" charset="0"/>
              </a:rPr>
              <a:t>Inventory Reserved</a:t>
            </a:r>
          </a:p>
        </p:txBody>
      </p:sp>
      <p:sp>
        <p:nvSpPr>
          <p:cNvPr id="46" name="Shape">
            <a:extLst>
              <a:ext uri="{FF2B5EF4-FFF2-40B4-BE49-F238E27FC236}">
                <a16:creationId xmlns:a16="http://schemas.microsoft.com/office/drawing/2014/main" id="{39B1449F-FBB9-934D-B239-A840FA462ED5}"/>
              </a:ext>
            </a:extLst>
          </p:cNvPr>
          <p:cNvSpPr/>
          <p:nvPr/>
        </p:nvSpPr>
        <p:spPr>
          <a:xfrm>
            <a:off x="10379012" y="3728780"/>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endParaRPr>
          </a:p>
        </p:txBody>
      </p:sp>
      <p:sp>
        <p:nvSpPr>
          <p:cNvPr id="47" name="Accounts Overview">
            <a:extLst>
              <a:ext uri="{FF2B5EF4-FFF2-40B4-BE49-F238E27FC236}">
                <a16:creationId xmlns:a16="http://schemas.microsoft.com/office/drawing/2014/main" id="{CA4CBB14-70D3-D343-87A0-ADB7A0C84469}"/>
              </a:ext>
            </a:extLst>
          </p:cNvPr>
          <p:cNvSpPr txBox="1"/>
          <p:nvPr/>
        </p:nvSpPr>
        <p:spPr>
          <a:xfrm>
            <a:off x="10483156" y="3773350"/>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dirty="0">
                <a:solidFill>
                  <a:schemeClr val="bg1"/>
                </a:solidFill>
                <a:latin typeface="Candara" panose="020E0502030303020204" pitchFamily="34" charset="0"/>
                <a:ea typeface="Roboto" panose="02000000000000000000" pitchFamily="2" charset="0"/>
                <a:cs typeface="Arial" panose="020B0604020202020204" pitchFamily="34" charset="0"/>
              </a:rPr>
              <a:t>payment</a:t>
            </a:r>
            <a:endParaRPr dirty="0">
              <a:solidFill>
                <a:schemeClr val="bg1"/>
              </a:solidFill>
              <a:latin typeface="Candara" panose="020E0502030303020204" pitchFamily="34" charset="0"/>
              <a:ea typeface="Roboto" panose="02000000000000000000" pitchFamily="2" charset="0"/>
              <a:cs typeface="Arial" panose="020B0604020202020204" pitchFamily="34" charset="0"/>
            </a:endParaRPr>
          </a:p>
        </p:txBody>
      </p:sp>
      <p:cxnSp>
        <p:nvCxnSpPr>
          <p:cNvPr id="48" name="Straight Arrow Connector 47">
            <a:extLst>
              <a:ext uri="{FF2B5EF4-FFF2-40B4-BE49-F238E27FC236}">
                <a16:creationId xmlns:a16="http://schemas.microsoft.com/office/drawing/2014/main" id="{649C806B-E5C9-864C-910C-C5F364F3636A}"/>
              </a:ext>
            </a:extLst>
          </p:cNvPr>
          <p:cNvCxnSpPr>
            <a:cxnSpLocks/>
          </p:cNvCxnSpPr>
          <p:nvPr/>
        </p:nvCxnSpPr>
        <p:spPr>
          <a:xfrm flipV="1">
            <a:off x="8066206" y="3916775"/>
            <a:ext cx="2312804" cy="66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12983082-F880-E546-85EB-42A60456C99F}"/>
              </a:ext>
            </a:extLst>
          </p:cNvPr>
          <p:cNvCxnSpPr>
            <a:cxnSpLocks/>
          </p:cNvCxnSpPr>
          <p:nvPr/>
        </p:nvCxnSpPr>
        <p:spPr>
          <a:xfrm rot="5400000" flipH="1" flipV="1">
            <a:off x="172469" y="2526228"/>
            <a:ext cx="2172461" cy="1574204"/>
          </a:xfrm>
          <a:prstGeom prst="bentConnector3">
            <a:avLst>
              <a:gd name="adj1" fmla="val 987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DD83C6-C84B-0043-950C-8E0AF92508F7}"/>
              </a:ext>
            </a:extLst>
          </p:cNvPr>
          <p:cNvCxnSpPr>
            <a:cxnSpLocks/>
            <a:endCxn id="24" idx="1"/>
          </p:cNvCxnSpPr>
          <p:nvPr/>
        </p:nvCxnSpPr>
        <p:spPr>
          <a:xfrm flipV="1">
            <a:off x="467924" y="4399561"/>
            <a:ext cx="7179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51" name="Shape">
            <a:extLst>
              <a:ext uri="{FF2B5EF4-FFF2-40B4-BE49-F238E27FC236}">
                <a16:creationId xmlns:a16="http://schemas.microsoft.com/office/drawing/2014/main" id="{F650A16D-CF08-1E46-A39C-7F177D430B48}"/>
              </a:ext>
            </a:extLst>
          </p:cNvPr>
          <p:cNvSpPr/>
          <p:nvPr/>
        </p:nvSpPr>
        <p:spPr>
          <a:xfrm>
            <a:off x="10354952" y="5082137"/>
            <a:ext cx="914401" cy="335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980" y="0"/>
                </a:lnTo>
                <a:lnTo>
                  <a:pt x="19620" y="0"/>
                </a:lnTo>
                <a:lnTo>
                  <a:pt x="21600" y="10800"/>
                </a:lnTo>
                <a:lnTo>
                  <a:pt x="19620" y="21600"/>
                </a:lnTo>
                <a:lnTo>
                  <a:pt x="1980" y="21600"/>
                </a:lnTo>
                <a:close/>
              </a:path>
            </a:pathLst>
          </a:custGeom>
          <a:solidFill>
            <a:srgbClr val="00B0F0"/>
          </a:solidFill>
          <a:ln w="9525" cap="flat">
            <a:noFill/>
            <a:prstDash val="solid"/>
            <a:miter lim="800000"/>
          </a:ln>
          <a:effectLst/>
        </p:spPr>
        <p:txBody>
          <a:bodyPr wrap="square" lIns="45719" tIns="45719" rIns="45719" bIns="45719" numCol="1" anchor="ctr">
            <a:noAutofit/>
          </a:bodyPr>
          <a:lstStyle/>
          <a:p>
            <a:pPr algn="ctr">
              <a:defRPr>
                <a:solidFill>
                  <a:srgbClr val="FFFFFF"/>
                </a:solidFill>
              </a:defRPr>
            </a:pPr>
            <a:endParaRPr>
              <a:latin typeface="Candara" panose="020E0502030303020204" pitchFamily="34" charset="0"/>
              <a:ea typeface="Roboto" panose="02000000000000000000" pitchFamily="2" charset="0"/>
            </a:endParaRPr>
          </a:p>
        </p:txBody>
      </p:sp>
      <p:sp>
        <p:nvSpPr>
          <p:cNvPr id="52" name="Accounts Overview">
            <a:extLst>
              <a:ext uri="{FF2B5EF4-FFF2-40B4-BE49-F238E27FC236}">
                <a16:creationId xmlns:a16="http://schemas.microsoft.com/office/drawing/2014/main" id="{2C3E321C-466B-3D41-8DB7-A5BD8851EFA4}"/>
              </a:ext>
            </a:extLst>
          </p:cNvPr>
          <p:cNvSpPr txBox="1"/>
          <p:nvPr/>
        </p:nvSpPr>
        <p:spPr>
          <a:xfrm>
            <a:off x="10459097" y="5126708"/>
            <a:ext cx="706111" cy="246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000">
                <a:solidFill>
                  <a:srgbClr val="FC6410"/>
                </a:solidFill>
              </a:defRPr>
            </a:lvl1pPr>
          </a:lstStyle>
          <a:p>
            <a:r>
              <a:rPr lang="en-US">
                <a:solidFill>
                  <a:schemeClr val="bg1"/>
                </a:solidFill>
                <a:latin typeface="Candara" panose="020E0502030303020204" pitchFamily="34" charset="0"/>
                <a:ea typeface="Roboto" panose="02000000000000000000" pitchFamily="2" charset="0"/>
                <a:cs typeface="Arial" panose="020B0604020202020204" pitchFamily="34" charset="0"/>
              </a:rPr>
              <a:t>Shipping</a:t>
            </a:r>
            <a:endParaRPr>
              <a:solidFill>
                <a:schemeClr val="bg1"/>
              </a:solidFill>
              <a:latin typeface="Candara" panose="020E0502030303020204" pitchFamily="34" charset="0"/>
              <a:ea typeface="Roboto"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B04E8B68-9414-1241-A610-4D20CBDD9D0F}"/>
              </a:ext>
            </a:extLst>
          </p:cNvPr>
          <p:cNvSpPr txBox="1"/>
          <p:nvPr/>
        </p:nvSpPr>
        <p:spPr>
          <a:xfrm>
            <a:off x="9134495" y="5105106"/>
            <a:ext cx="696335" cy="261610"/>
          </a:xfrm>
          <a:prstGeom prst="rect">
            <a:avLst/>
          </a:prstGeom>
          <a:solidFill>
            <a:schemeClr val="bg1"/>
          </a:solidFill>
        </p:spPr>
        <p:txBody>
          <a:bodyPr wrap="square" rtlCol="0">
            <a:spAutoFit/>
          </a:bodyPr>
          <a:lstStyle/>
          <a:p>
            <a:pPr algn="ctr"/>
            <a:r>
              <a:rPr lang="en-US" sz="1100" dirty="0">
                <a:solidFill>
                  <a:schemeClr val="accent1"/>
                </a:solidFill>
                <a:latin typeface="Candara" panose="020E0502030303020204" pitchFamily="34" charset="0"/>
                <a:ea typeface="Roboto" panose="02000000000000000000" pitchFamily="2" charset="0"/>
              </a:rPr>
              <a:t>success</a:t>
            </a:r>
          </a:p>
        </p:txBody>
      </p:sp>
      <p:cxnSp>
        <p:nvCxnSpPr>
          <p:cNvPr id="54" name="Straight Arrow Connector 53">
            <a:extLst>
              <a:ext uri="{FF2B5EF4-FFF2-40B4-BE49-F238E27FC236}">
                <a16:creationId xmlns:a16="http://schemas.microsoft.com/office/drawing/2014/main" id="{5D8F76DB-48C6-F849-A86D-D1E2D80E85B0}"/>
              </a:ext>
            </a:extLst>
          </p:cNvPr>
          <p:cNvCxnSpPr/>
          <p:nvPr/>
        </p:nvCxnSpPr>
        <p:spPr>
          <a:xfrm>
            <a:off x="7632013" y="4211645"/>
            <a:ext cx="0" cy="919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B130E69-4F45-C643-8CFB-7ED00789529D}"/>
              </a:ext>
            </a:extLst>
          </p:cNvPr>
          <p:cNvSpPr txBox="1"/>
          <p:nvPr/>
        </p:nvSpPr>
        <p:spPr>
          <a:xfrm rot="16200000">
            <a:off x="7068853" y="4652971"/>
            <a:ext cx="892763" cy="246221"/>
          </a:xfrm>
          <a:prstGeom prst="rect">
            <a:avLst/>
          </a:prstGeom>
          <a:noFill/>
        </p:spPr>
        <p:txBody>
          <a:bodyPr wrap="square" rtlCol="0">
            <a:spAutoFit/>
          </a:bodyPr>
          <a:lstStyle/>
          <a:p>
            <a:r>
              <a:rPr lang="en-US" sz="1000" dirty="0">
                <a:solidFill>
                  <a:srgbClr val="00B050"/>
                </a:solidFill>
                <a:latin typeface="Candara" panose="020E0502030303020204" pitchFamily="34" charset="0"/>
                <a:ea typeface="Roboto" panose="02000000000000000000" pitchFamily="2" charset="0"/>
              </a:rPr>
              <a:t>* Accepted</a:t>
            </a:r>
          </a:p>
        </p:txBody>
      </p:sp>
      <p:cxnSp>
        <p:nvCxnSpPr>
          <p:cNvPr id="56" name="Straight Connector 55">
            <a:extLst>
              <a:ext uri="{FF2B5EF4-FFF2-40B4-BE49-F238E27FC236}">
                <a16:creationId xmlns:a16="http://schemas.microsoft.com/office/drawing/2014/main" id="{5B5F3682-F374-CB49-BC60-42028518653B}"/>
              </a:ext>
            </a:extLst>
          </p:cNvPr>
          <p:cNvCxnSpPr>
            <a:cxnSpLocks/>
          </p:cNvCxnSpPr>
          <p:nvPr/>
        </p:nvCxnSpPr>
        <p:spPr>
          <a:xfrm>
            <a:off x="6127030" y="1199504"/>
            <a:ext cx="0" cy="5126696"/>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2271375-EA73-9549-B1E8-B790AAF9150F}"/>
              </a:ext>
            </a:extLst>
          </p:cNvPr>
          <p:cNvSpPr/>
          <p:nvPr/>
        </p:nvSpPr>
        <p:spPr>
          <a:xfrm>
            <a:off x="7304645" y="1360911"/>
            <a:ext cx="3151011" cy="271425"/>
          </a:xfrm>
          <a:prstGeom prst="rect">
            <a:avLst/>
          </a:prstGeom>
        </p:spPr>
        <p:txBody>
          <a:bodyPr/>
          <a:lstStyle/>
          <a:p>
            <a:pPr algn="ctr">
              <a:lnSpc>
                <a:spcPct val="90000"/>
              </a:lnSpc>
              <a:spcBef>
                <a:spcPts val="1000"/>
              </a:spcBef>
              <a:buClr>
                <a:schemeClr val="accent2"/>
              </a:buClr>
            </a:pPr>
            <a:r>
              <a:rPr lang="en-US" sz="1600" b="1" dirty="0">
                <a:solidFill>
                  <a:schemeClr val="accent1"/>
                </a:solidFill>
                <a:latin typeface="Candara" panose="020E0502030303020204" pitchFamily="34" charset="0"/>
                <a:ea typeface="Roboto" panose="02000000000000000000" pitchFamily="2" charset="0"/>
              </a:rPr>
              <a:t>Orchestration-based saga</a:t>
            </a:r>
          </a:p>
        </p:txBody>
      </p:sp>
      <p:cxnSp>
        <p:nvCxnSpPr>
          <p:cNvPr id="58" name="Straight Arrow Connector 57">
            <a:extLst>
              <a:ext uri="{FF2B5EF4-FFF2-40B4-BE49-F238E27FC236}">
                <a16:creationId xmlns:a16="http://schemas.microsoft.com/office/drawing/2014/main" id="{C5B45702-B626-1943-B886-E2F00E579D08}"/>
              </a:ext>
            </a:extLst>
          </p:cNvPr>
          <p:cNvCxnSpPr/>
          <p:nvPr/>
        </p:nvCxnSpPr>
        <p:spPr>
          <a:xfrm>
            <a:off x="7847136" y="4207000"/>
            <a:ext cx="0" cy="919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A9AA97D-77A1-F14D-BD28-70BC7D192963}"/>
              </a:ext>
            </a:extLst>
          </p:cNvPr>
          <p:cNvSpPr txBox="1"/>
          <p:nvPr/>
        </p:nvSpPr>
        <p:spPr>
          <a:xfrm rot="16200000">
            <a:off x="7543491" y="4658490"/>
            <a:ext cx="848558" cy="246221"/>
          </a:xfrm>
          <a:prstGeom prst="rect">
            <a:avLst/>
          </a:prstGeom>
          <a:noFill/>
        </p:spPr>
        <p:txBody>
          <a:bodyPr wrap="square" rtlCol="0">
            <a:spAutoFit/>
          </a:bodyPr>
          <a:lstStyle/>
          <a:p>
            <a:r>
              <a:rPr lang="en-US" sz="1000" dirty="0">
                <a:solidFill>
                  <a:srgbClr val="FF0000"/>
                </a:solidFill>
                <a:latin typeface="Candara" panose="020E0502030303020204" pitchFamily="34" charset="0"/>
                <a:ea typeface="Roboto" panose="02000000000000000000" pitchFamily="2" charset="0"/>
              </a:rPr>
              <a:t>* Rejected</a:t>
            </a:r>
          </a:p>
        </p:txBody>
      </p:sp>
      <p:sp>
        <p:nvSpPr>
          <p:cNvPr id="60" name="Oval 59">
            <a:extLst>
              <a:ext uri="{FF2B5EF4-FFF2-40B4-BE49-F238E27FC236}">
                <a16:creationId xmlns:a16="http://schemas.microsoft.com/office/drawing/2014/main" id="{220D4D29-C278-7E43-9EB5-53D894C6BD6D}"/>
              </a:ext>
            </a:extLst>
          </p:cNvPr>
          <p:cNvSpPr/>
          <p:nvPr/>
        </p:nvSpPr>
        <p:spPr>
          <a:xfrm>
            <a:off x="4190152" y="3362628"/>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rPr>
              <a:t>1</a:t>
            </a:r>
          </a:p>
        </p:txBody>
      </p:sp>
      <p:sp>
        <p:nvSpPr>
          <p:cNvPr id="61" name="Oval 60">
            <a:extLst>
              <a:ext uri="{FF2B5EF4-FFF2-40B4-BE49-F238E27FC236}">
                <a16:creationId xmlns:a16="http://schemas.microsoft.com/office/drawing/2014/main" id="{79C0631E-F4C4-2840-8E90-D8E35C94891D}"/>
              </a:ext>
            </a:extLst>
          </p:cNvPr>
          <p:cNvSpPr/>
          <p:nvPr/>
        </p:nvSpPr>
        <p:spPr>
          <a:xfrm>
            <a:off x="2944410" y="5882329"/>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rPr>
              <a:t>2</a:t>
            </a:r>
          </a:p>
        </p:txBody>
      </p:sp>
      <p:sp>
        <p:nvSpPr>
          <p:cNvPr id="62" name="Oval 61">
            <a:extLst>
              <a:ext uri="{FF2B5EF4-FFF2-40B4-BE49-F238E27FC236}">
                <a16:creationId xmlns:a16="http://schemas.microsoft.com/office/drawing/2014/main" id="{B03898B5-5943-8344-A8BA-FA0A1C64E9E4}"/>
              </a:ext>
            </a:extLst>
          </p:cNvPr>
          <p:cNvSpPr/>
          <p:nvPr/>
        </p:nvSpPr>
        <p:spPr>
          <a:xfrm>
            <a:off x="1430130" y="4060662"/>
            <a:ext cx="305218" cy="2887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rPr>
              <a:t>3</a:t>
            </a:r>
          </a:p>
        </p:txBody>
      </p:sp>
      <p:sp>
        <p:nvSpPr>
          <p:cNvPr id="63" name="Oval 62">
            <a:extLst>
              <a:ext uri="{FF2B5EF4-FFF2-40B4-BE49-F238E27FC236}">
                <a16:creationId xmlns:a16="http://schemas.microsoft.com/office/drawing/2014/main" id="{FAE9CF45-293A-7848-B87F-809272441E39}"/>
              </a:ext>
            </a:extLst>
          </p:cNvPr>
          <p:cNvSpPr/>
          <p:nvPr/>
        </p:nvSpPr>
        <p:spPr>
          <a:xfrm>
            <a:off x="8267248" y="3513663"/>
            <a:ext cx="305218" cy="28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rPr>
              <a:t>1</a:t>
            </a:r>
          </a:p>
        </p:txBody>
      </p:sp>
      <p:sp>
        <p:nvSpPr>
          <p:cNvPr id="64" name="Oval 63">
            <a:extLst>
              <a:ext uri="{FF2B5EF4-FFF2-40B4-BE49-F238E27FC236}">
                <a16:creationId xmlns:a16="http://schemas.microsoft.com/office/drawing/2014/main" id="{80EF6DEE-F3B9-C14A-959F-24F691A4F192}"/>
              </a:ext>
            </a:extLst>
          </p:cNvPr>
          <p:cNvSpPr/>
          <p:nvPr/>
        </p:nvSpPr>
        <p:spPr>
          <a:xfrm>
            <a:off x="8498338" y="4005412"/>
            <a:ext cx="305218" cy="28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rPr>
              <a:t>2</a:t>
            </a:r>
          </a:p>
        </p:txBody>
      </p:sp>
      <p:sp>
        <p:nvSpPr>
          <p:cNvPr id="65" name="Oval 64">
            <a:extLst>
              <a:ext uri="{FF2B5EF4-FFF2-40B4-BE49-F238E27FC236}">
                <a16:creationId xmlns:a16="http://schemas.microsoft.com/office/drawing/2014/main" id="{31A68AED-8C11-9844-917C-6522DC0C648D}"/>
              </a:ext>
            </a:extLst>
          </p:cNvPr>
          <p:cNvSpPr/>
          <p:nvPr/>
        </p:nvSpPr>
        <p:spPr>
          <a:xfrm>
            <a:off x="8539879" y="4682824"/>
            <a:ext cx="305218" cy="28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ea typeface="Roboto" panose="02000000000000000000" pitchFamily="2" charset="0"/>
              </a:rPr>
              <a:t>3</a:t>
            </a:r>
          </a:p>
        </p:txBody>
      </p:sp>
      <p:sp>
        <p:nvSpPr>
          <p:cNvPr id="66" name="Can 65">
            <a:extLst>
              <a:ext uri="{FF2B5EF4-FFF2-40B4-BE49-F238E27FC236}">
                <a16:creationId xmlns:a16="http://schemas.microsoft.com/office/drawing/2014/main" id="{98191181-ABD4-124A-A7B2-E1C6D7392D77}"/>
              </a:ext>
            </a:extLst>
          </p:cNvPr>
          <p:cNvSpPr/>
          <p:nvPr/>
        </p:nvSpPr>
        <p:spPr>
          <a:xfrm rot="16200000">
            <a:off x="9331960" y="3435195"/>
            <a:ext cx="324853" cy="1130083"/>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950" dirty="0">
                <a:latin typeface="Candara" panose="020E0502030303020204" pitchFamily="34" charset="0"/>
                <a:ea typeface="Roboto" panose="02000000000000000000" pitchFamily="2" charset="0"/>
              </a:rPr>
              <a:t>Make Payment</a:t>
            </a:r>
          </a:p>
        </p:txBody>
      </p:sp>
      <p:cxnSp>
        <p:nvCxnSpPr>
          <p:cNvPr id="67" name="Elbow Connector 66">
            <a:extLst>
              <a:ext uri="{FF2B5EF4-FFF2-40B4-BE49-F238E27FC236}">
                <a16:creationId xmlns:a16="http://schemas.microsoft.com/office/drawing/2014/main" id="{EA080AA3-118B-984C-8F57-1D26C5B8CF7F}"/>
              </a:ext>
            </a:extLst>
          </p:cNvPr>
          <p:cNvCxnSpPr>
            <a:cxnSpLocks/>
            <a:stCxn id="47" idx="2"/>
            <a:endCxn id="36" idx="3"/>
          </p:cNvCxnSpPr>
          <p:nvPr/>
        </p:nvCxnSpPr>
        <p:spPr>
          <a:xfrm rot="5400000">
            <a:off x="9103363" y="2426928"/>
            <a:ext cx="140209" cy="3325491"/>
          </a:xfrm>
          <a:prstGeom prst="bentConnector3">
            <a:avLst>
              <a:gd name="adj1" fmla="val 32152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E6A16FF-FB29-C744-8E21-9206E381B3B5}"/>
              </a:ext>
            </a:extLst>
          </p:cNvPr>
          <p:cNvSpPr txBox="1"/>
          <p:nvPr/>
        </p:nvSpPr>
        <p:spPr>
          <a:xfrm>
            <a:off x="9120135" y="4328818"/>
            <a:ext cx="1182946" cy="261610"/>
          </a:xfrm>
          <a:prstGeom prst="rect">
            <a:avLst/>
          </a:prstGeom>
          <a:solidFill>
            <a:schemeClr val="bg1"/>
          </a:solidFill>
          <a:ln>
            <a:noFill/>
          </a:ln>
        </p:spPr>
        <p:txBody>
          <a:bodyPr wrap="square" rtlCol="0">
            <a:spAutoFit/>
          </a:bodyPr>
          <a:lstStyle/>
          <a:p>
            <a:pPr algn="ctr"/>
            <a:r>
              <a:rPr lang="en-US" sz="1100" dirty="0">
                <a:solidFill>
                  <a:schemeClr val="accent1"/>
                </a:solidFill>
                <a:latin typeface="Candara" panose="020E0502030303020204" pitchFamily="34" charset="0"/>
                <a:ea typeface="Roboto" panose="02000000000000000000" pitchFamily="2" charset="0"/>
              </a:rPr>
              <a:t>Payment Status</a:t>
            </a:r>
          </a:p>
        </p:txBody>
      </p:sp>
      <p:sp>
        <p:nvSpPr>
          <p:cNvPr id="69" name="Can 68">
            <a:extLst>
              <a:ext uri="{FF2B5EF4-FFF2-40B4-BE49-F238E27FC236}">
                <a16:creationId xmlns:a16="http://schemas.microsoft.com/office/drawing/2014/main" id="{4A878E52-83F4-E747-9CC5-C12192068091}"/>
              </a:ext>
            </a:extLst>
          </p:cNvPr>
          <p:cNvSpPr/>
          <p:nvPr/>
        </p:nvSpPr>
        <p:spPr>
          <a:xfrm rot="14322346">
            <a:off x="9275143" y="2530578"/>
            <a:ext cx="324853" cy="1130083"/>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950" dirty="0">
                <a:latin typeface="Candara" panose="020E0502030303020204" pitchFamily="34" charset="0"/>
                <a:ea typeface="Roboto" panose="02000000000000000000" pitchFamily="2" charset="0"/>
              </a:rPr>
              <a:t>Reserve Inventory</a:t>
            </a:r>
          </a:p>
        </p:txBody>
      </p:sp>
    </p:spTree>
    <p:extLst>
      <p:ext uri="{BB962C8B-B14F-4D97-AF65-F5344CB8AC3E}">
        <p14:creationId xmlns:p14="http://schemas.microsoft.com/office/powerpoint/2010/main" val="140333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&amp; Monitoring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grpSp>
        <p:nvGrpSpPr>
          <p:cNvPr id="5" name="Group 4">
            <a:extLst>
              <a:ext uri="{FF2B5EF4-FFF2-40B4-BE49-F238E27FC236}">
                <a16:creationId xmlns:a16="http://schemas.microsoft.com/office/drawing/2014/main" id="{0BC9A807-6BDD-834C-BB2E-2E6FE648ECA5}"/>
              </a:ext>
            </a:extLst>
          </p:cNvPr>
          <p:cNvGrpSpPr/>
          <p:nvPr/>
        </p:nvGrpSpPr>
        <p:grpSpPr>
          <a:xfrm>
            <a:off x="8888443" y="1777916"/>
            <a:ext cx="2492702" cy="1411894"/>
            <a:chOff x="8393029" y="1777916"/>
            <a:chExt cx="2492702" cy="1411894"/>
          </a:xfrm>
        </p:grpSpPr>
        <p:sp>
          <p:nvSpPr>
            <p:cNvPr id="6" name="Shape">
              <a:extLst>
                <a:ext uri="{FF2B5EF4-FFF2-40B4-BE49-F238E27FC236}">
                  <a16:creationId xmlns:a16="http://schemas.microsoft.com/office/drawing/2014/main" id="{F3859C44-46A2-FA41-AAD2-94AA40BFFC8C}"/>
                </a:ext>
              </a:extLst>
            </p:cNvPr>
            <p:cNvSpPr/>
            <p:nvPr/>
          </p:nvSpPr>
          <p:spPr>
            <a:xfrm>
              <a:off x="8393029" y="1777916"/>
              <a:ext cx="2492702"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7" name="Freeform: Shape 31">
              <a:extLst>
                <a:ext uri="{FF2B5EF4-FFF2-40B4-BE49-F238E27FC236}">
                  <a16:creationId xmlns:a16="http://schemas.microsoft.com/office/drawing/2014/main" id="{22428CB8-6B88-E84E-82E5-C74A76617E11}"/>
                </a:ext>
              </a:extLst>
            </p:cNvPr>
            <p:cNvSpPr/>
            <p:nvPr/>
          </p:nvSpPr>
          <p:spPr>
            <a:xfrm>
              <a:off x="8752363" y="2041930"/>
              <a:ext cx="1973790" cy="468994"/>
            </a:xfrm>
            <a:custGeom>
              <a:avLst/>
              <a:gdLst>
                <a:gd name="connsiteX0" fmla="*/ 325265 w 1973790"/>
                <a:gd name="connsiteY0" fmla="*/ 0 h 468994"/>
                <a:gd name="connsiteX1" fmla="*/ 1756949 w 1973790"/>
                <a:gd name="connsiteY1" fmla="*/ 0 h 468994"/>
                <a:gd name="connsiteX2" fmla="*/ 1958486 w 1973790"/>
                <a:gd name="connsiteY2" fmla="*/ 295761 h 468994"/>
                <a:gd name="connsiteX3" fmla="*/ 1892991 w 1973790"/>
                <a:gd name="connsiteY3" fmla="*/ 468994 h 468994"/>
                <a:gd name="connsiteX4" fmla="*/ 0 w 1973790"/>
                <a:gd name="connsiteY4" fmla="*/ 468994 h 468994"/>
                <a:gd name="connsiteX5" fmla="*/ 123827 w 1973790"/>
                <a:gd name="connsiteY5" fmla="*/ 141473 h 468994"/>
                <a:gd name="connsiteX6" fmla="*/ 325265 w 1973790"/>
                <a:gd name="connsiteY6" fmla="*/ 0 h 46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4">
                  <a:moveTo>
                    <a:pt x="325265" y="0"/>
                  </a:moveTo>
                  <a:lnTo>
                    <a:pt x="1756949" y="0"/>
                  </a:lnTo>
                  <a:cubicBezTo>
                    <a:pt x="1911265" y="0"/>
                    <a:pt x="2014175" y="154334"/>
                    <a:pt x="1958486" y="295761"/>
                  </a:cubicBezTo>
                  <a:lnTo>
                    <a:pt x="1892991" y="468994"/>
                  </a:lnTo>
                  <a:lnTo>
                    <a:pt x="0" y="468994"/>
                  </a:lnTo>
                  <a:lnTo>
                    <a:pt x="123827" y="141473"/>
                  </a:lnTo>
                  <a:cubicBezTo>
                    <a:pt x="153813" y="55717"/>
                    <a:pt x="235205" y="0"/>
                    <a:pt x="325265" y="0"/>
                  </a:cubicBezTo>
                  <a:close/>
                </a:path>
              </a:pathLst>
            </a:custGeom>
            <a:solidFill>
              <a:schemeClr val="tx1">
                <a:alpha val="40000"/>
              </a:schemeClr>
            </a:solidFill>
            <a:ln w="12700">
              <a:miter lim="400000"/>
            </a:ln>
          </p:spPr>
          <p:txBody>
            <a:bodyPr wrap="square" lIns="38100" tIns="38100" rIns="38100" bIns="38100" anchor="ctr">
              <a:noAutofit/>
            </a:bodyPr>
            <a:lstStyle/>
            <a:p>
              <a:endParaRPr sz="3000">
                <a:solidFill>
                  <a:srgbClr val="FFFFFF"/>
                </a:solidFill>
                <a:latin typeface="Candara" panose="020E0502030303020204" pitchFamily="34" charset="0"/>
                <a:ea typeface="Roboto" panose="02000000000000000000" pitchFamily="2" charset="0"/>
              </a:endParaRPr>
            </a:p>
          </p:txBody>
        </p:sp>
        <p:sp>
          <p:nvSpPr>
            <p:cNvPr id="8" name="Shape">
              <a:extLst>
                <a:ext uri="{FF2B5EF4-FFF2-40B4-BE49-F238E27FC236}">
                  <a16:creationId xmlns:a16="http://schemas.microsoft.com/office/drawing/2014/main" id="{FA0507D1-3C88-834C-8789-0E080DF940CD}"/>
                </a:ext>
              </a:extLst>
            </p:cNvPr>
            <p:cNvSpPr/>
            <p:nvPr/>
          </p:nvSpPr>
          <p:spPr>
            <a:xfrm>
              <a:off x="8478764" y="2120842"/>
              <a:ext cx="2116367" cy="1068968"/>
            </a:xfrm>
            <a:custGeom>
              <a:avLst/>
              <a:gdLst/>
              <a:ahLst/>
              <a:cxnLst>
                <a:cxn ang="0">
                  <a:pos x="wd2" y="hd2"/>
                </a:cxn>
                <a:cxn ang="5400000">
                  <a:pos x="wd2" y="hd2"/>
                </a:cxn>
                <a:cxn ang="10800000">
                  <a:pos x="wd2" y="hd2"/>
                </a:cxn>
                <a:cxn ang="16200000">
                  <a:pos x="wd2" y="hd2"/>
                </a:cxn>
              </a:cxnLst>
              <a:rect l="0" t="0" r="r" b="b"/>
              <a:pathLst>
                <a:path w="21414" h="21546" extrusionOk="0">
                  <a:moveTo>
                    <a:pt x="21386" y="19958"/>
                  </a:moveTo>
                  <a:lnTo>
                    <a:pt x="20735" y="18835"/>
                  </a:lnTo>
                  <a:cubicBezTo>
                    <a:pt x="20648" y="18662"/>
                    <a:pt x="20475" y="18835"/>
                    <a:pt x="20475" y="19094"/>
                  </a:cubicBezTo>
                  <a:lnTo>
                    <a:pt x="20475" y="19958"/>
                  </a:lnTo>
                  <a:lnTo>
                    <a:pt x="3429" y="19958"/>
                  </a:lnTo>
                  <a:cubicBezTo>
                    <a:pt x="2345" y="19958"/>
                    <a:pt x="1347" y="18922"/>
                    <a:pt x="740" y="17194"/>
                  </a:cubicBezTo>
                  <a:cubicBezTo>
                    <a:pt x="133" y="15466"/>
                    <a:pt x="3" y="13219"/>
                    <a:pt x="393" y="11232"/>
                  </a:cubicBezTo>
                  <a:lnTo>
                    <a:pt x="2475" y="259"/>
                  </a:lnTo>
                  <a:cubicBezTo>
                    <a:pt x="2475" y="173"/>
                    <a:pt x="2475" y="86"/>
                    <a:pt x="2431" y="0"/>
                  </a:cubicBezTo>
                  <a:cubicBezTo>
                    <a:pt x="2388" y="0"/>
                    <a:pt x="2345" y="0"/>
                    <a:pt x="2301" y="86"/>
                  </a:cubicBezTo>
                  <a:lnTo>
                    <a:pt x="219" y="11059"/>
                  </a:lnTo>
                  <a:cubicBezTo>
                    <a:pt x="-171" y="13133"/>
                    <a:pt x="-41" y="15552"/>
                    <a:pt x="610" y="17366"/>
                  </a:cubicBezTo>
                  <a:cubicBezTo>
                    <a:pt x="1260" y="19181"/>
                    <a:pt x="2301" y="20304"/>
                    <a:pt x="3429" y="20304"/>
                  </a:cubicBezTo>
                  <a:lnTo>
                    <a:pt x="20475" y="20304"/>
                  </a:lnTo>
                  <a:lnTo>
                    <a:pt x="20475" y="20477"/>
                  </a:lnTo>
                  <a:lnTo>
                    <a:pt x="20475" y="21254"/>
                  </a:lnTo>
                  <a:cubicBezTo>
                    <a:pt x="20475" y="21514"/>
                    <a:pt x="20605" y="21600"/>
                    <a:pt x="20692" y="21514"/>
                  </a:cubicBezTo>
                  <a:lnTo>
                    <a:pt x="21342" y="20477"/>
                  </a:lnTo>
                  <a:cubicBezTo>
                    <a:pt x="21429" y="20304"/>
                    <a:pt x="21429" y="20045"/>
                    <a:pt x="21386" y="1995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9" name="Shape">
              <a:extLst>
                <a:ext uri="{FF2B5EF4-FFF2-40B4-BE49-F238E27FC236}">
                  <a16:creationId xmlns:a16="http://schemas.microsoft.com/office/drawing/2014/main" id="{AB4C21E1-6C16-FC4E-B5B0-CFA2EA553552}"/>
                </a:ext>
              </a:extLst>
            </p:cNvPr>
            <p:cNvSpPr/>
            <p:nvPr/>
          </p:nvSpPr>
          <p:spPr>
            <a:xfrm>
              <a:off x="8607358" y="2035107"/>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grpSp>
          <p:nvGrpSpPr>
            <p:cNvPr id="10" name="Graphic 37" descr="Users">
              <a:extLst>
                <a:ext uri="{FF2B5EF4-FFF2-40B4-BE49-F238E27FC236}">
                  <a16:creationId xmlns:a16="http://schemas.microsoft.com/office/drawing/2014/main" id="{C8118220-31E6-3B4B-9EB3-1F1AC47C5337}"/>
                </a:ext>
              </a:extLst>
            </p:cNvPr>
            <p:cNvGrpSpPr/>
            <p:nvPr/>
          </p:nvGrpSpPr>
          <p:grpSpPr>
            <a:xfrm>
              <a:off x="9286517" y="2303994"/>
              <a:ext cx="705724" cy="440237"/>
              <a:chOff x="9386725" y="2702119"/>
              <a:chExt cx="705724" cy="440237"/>
            </a:xfrm>
            <a:solidFill>
              <a:srgbClr val="FFFFFF"/>
            </a:solidFill>
          </p:grpSpPr>
          <p:sp>
            <p:nvSpPr>
              <p:cNvPr id="11" name="Freeform: Shape 3">
                <a:extLst>
                  <a:ext uri="{FF2B5EF4-FFF2-40B4-BE49-F238E27FC236}">
                    <a16:creationId xmlns:a16="http://schemas.microsoft.com/office/drawing/2014/main" id="{ECADDD1D-24FE-4F41-A812-42438B9E243D}"/>
                  </a:ext>
                </a:extLst>
              </p:cNvPr>
              <p:cNvSpPr/>
              <p:nvPr/>
            </p:nvSpPr>
            <p:spPr>
              <a:xfrm>
                <a:off x="9462339"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chemeClr val="bg1"/>
              </a:solid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12" name="Freeform: Shape 4">
                <a:extLst>
                  <a:ext uri="{FF2B5EF4-FFF2-40B4-BE49-F238E27FC236}">
                    <a16:creationId xmlns:a16="http://schemas.microsoft.com/office/drawing/2014/main" id="{0F8038F3-C4BC-2241-8C9D-01E7A3FBD52E}"/>
                  </a:ext>
                </a:extLst>
              </p:cNvPr>
              <p:cNvSpPr/>
              <p:nvPr/>
            </p:nvSpPr>
            <p:spPr>
              <a:xfrm>
                <a:off x="9865610"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chemeClr val="bg1"/>
              </a:solid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13" name="Freeform: Shape 5">
                <a:extLst>
                  <a:ext uri="{FF2B5EF4-FFF2-40B4-BE49-F238E27FC236}">
                    <a16:creationId xmlns:a16="http://schemas.microsoft.com/office/drawing/2014/main" id="{9D66FA55-9BDE-5D4F-9A2B-F74E23F340FC}"/>
                  </a:ext>
                </a:extLst>
              </p:cNvPr>
              <p:cNvSpPr/>
              <p:nvPr/>
            </p:nvSpPr>
            <p:spPr>
              <a:xfrm>
                <a:off x="9588361" y="2991130"/>
                <a:ext cx="302453" cy="151226"/>
              </a:xfrm>
              <a:custGeom>
                <a:avLst/>
                <a:gdLst>
                  <a:gd name="connsiteX0" fmla="*/ 302453 w 302453"/>
                  <a:gd name="connsiteY0" fmla="*/ 151227 h 151226"/>
                  <a:gd name="connsiteX1" fmla="*/ 302453 w 302453"/>
                  <a:gd name="connsiteY1" fmla="*/ 75613 h 151226"/>
                  <a:gd name="connsiteX2" fmla="*/ 287331 w 302453"/>
                  <a:gd name="connsiteY2" fmla="*/ 45368 h 151226"/>
                  <a:gd name="connsiteX3" fmla="*/ 213398 w 302453"/>
                  <a:gd name="connsiteY3" fmla="*/ 10082 h 151226"/>
                  <a:gd name="connsiteX4" fmla="*/ 151227 w 302453"/>
                  <a:gd name="connsiteY4" fmla="*/ 0 h 151226"/>
                  <a:gd name="connsiteX5" fmla="*/ 89056 w 302453"/>
                  <a:gd name="connsiteY5" fmla="*/ 10082 h 151226"/>
                  <a:gd name="connsiteX6" fmla="*/ 15123 w 302453"/>
                  <a:gd name="connsiteY6" fmla="*/ 45368 h 151226"/>
                  <a:gd name="connsiteX7" fmla="*/ 0 w 302453"/>
                  <a:gd name="connsiteY7" fmla="*/ 75613 h 151226"/>
                  <a:gd name="connsiteX8" fmla="*/ 0 w 302453"/>
                  <a:gd name="connsiteY8" fmla="*/ 151227 h 151226"/>
                  <a:gd name="connsiteX9" fmla="*/ 302453 w 302453"/>
                  <a:gd name="connsiteY9" fmla="*/ 151227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453" h="151226">
                    <a:moveTo>
                      <a:pt x="302453" y="151227"/>
                    </a:moveTo>
                    <a:lnTo>
                      <a:pt x="302453" y="75613"/>
                    </a:lnTo>
                    <a:cubicBezTo>
                      <a:pt x="302453" y="63851"/>
                      <a:pt x="297412" y="52089"/>
                      <a:pt x="287331" y="45368"/>
                    </a:cubicBezTo>
                    <a:cubicBezTo>
                      <a:pt x="267167" y="28565"/>
                      <a:pt x="240282" y="16803"/>
                      <a:pt x="213398" y="10082"/>
                    </a:cubicBezTo>
                    <a:cubicBezTo>
                      <a:pt x="194914" y="5041"/>
                      <a:pt x="173070" y="0"/>
                      <a:pt x="151227" y="0"/>
                    </a:cubicBezTo>
                    <a:cubicBezTo>
                      <a:pt x="131063" y="0"/>
                      <a:pt x="109219" y="3361"/>
                      <a:pt x="89056" y="10082"/>
                    </a:cubicBezTo>
                    <a:cubicBezTo>
                      <a:pt x="62171" y="16803"/>
                      <a:pt x="36967" y="30245"/>
                      <a:pt x="15123" y="45368"/>
                    </a:cubicBezTo>
                    <a:cubicBezTo>
                      <a:pt x="5041" y="53769"/>
                      <a:pt x="0" y="63851"/>
                      <a:pt x="0" y="75613"/>
                    </a:cubicBezTo>
                    <a:lnTo>
                      <a:pt x="0" y="151227"/>
                    </a:lnTo>
                    <a:lnTo>
                      <a:pt x="302453" y="151227"/>
                    </a:lnTo>
                    <a:close/>
                  </a:path>
                </a:pathLst>
              </a:custGeom>
              <a:solidFill>
                <a:schemeClr val="bg1"/>
              </a:solid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14" name="Freeform: Shape 6">
                <a:extLst>
                  <a:ext uri="{FF2B5EF4-FFF2-40B4-BE49-F238E27FC236}">
                    <a16:creationId xmlns:a16="http://schemas.microsoft.com/office/drawing/2014/main" id="{BF203341-3014-924C-B3B9-E9C40BF35C13}"/>
                  </a:ext>
                </a:extLst>
              </p:cNvPr>
              <p:cNvSpPr/>
              <p:nvPr/>
            </p:nvSpPr>
            <p:spPr>
              <a:xfrm>
                <a:off x="9663974" y="281973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chemeClr val="bg1"/>
              </a:solid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15" name="Freeform: Shape 7">
                <a:extLst>
                  <a:ext uri="{FF2B5EF4-FFF2-40B4-BE49-F238E27FC236}">
                    <a16:creationId xmlns:a16="http://schemas.microsoft.com/office/drawing/2014/main" id="{CD5D2E4F-5AF4-8343-ADFF-CC14D7A18837}"/>
                  </a:ext>
                </a:extLst>
              </p:cNvPr>
              <p:cNvSpPr/>
              <p:nvPr/>
            </p:nvSpPr>
            <p:spPr>
              <a:xfrm>
                <a:off x="9818561" y="2873509"/>
                <a:ext cx="273888" cy="151226"/>
              </a:xfrm>
              <a:custGeom>
                <a:avLst/>
                <a:gdLst>
                  <a:gd name="connsiteX0" fmla="*/ 258766 w 273888"/>
                  <a:gd name="connsiteY0" fmla="*/ 45368 h 151226"/>
                  <a:gd name="connsiteX1" fmla="*/ 184833 w 273888"/>
                  <a:gd name="connsiteY1" fmla="*/ 10082 h 151226"/>
                  <a:gd name="connsiteX2" fmla="*/ 122662 w 273888"/>
                  <a:gd name="connsiteY2" fmla="*/ 0 h 151226"/>
                  <a:gd name="connsiteX3" fmla="*/ 60491 w 273888"/>
                  <a:gd name="connsiteY3" fmla="*/ 10082 h 151226"/>
                  <a:gd name="connsiteX4" fmla="*/ 30245 w 273888"/>
                  <a:gd name="connsiteY4" fmla="*/ 21844 h 151226"/>
                  <a:gd name="connsiteX5" fmla="*/ 30245 w 273888"/>
                  <a:gd name="connsiteY5" fmla="*/ 23524 h 151226"/>
                  <a:gd name="connsiteX6" fmla="*/ 0 w 273888"/>
                  <a:gd name="connsiteY6" fmla="*/ 97457 h 151226"/>
                  <a:gd name="connsiteX7" fmla="*/ 77294 w 273888"/>
                  <a:gd name="connsiteY7" fmla="*/ 136104 h 151226"/>
                  <a:gd name="connsiteX8" fmla="*/ 90736 w 273888"/>
                  <a:gd name="connsiteY8" fmla="*/ 151227 h 151226"/>
                  <a:gd name="connsiteX9" fmla="*/ 273888 w 273888"/>
                  <a:gd name="connsiteY9" fmla="*/ 151227 h 151226"/>
                  <a:gd name="connsiteX10" fmla="*/ 273888 w 273888"/>
                  <a:gd name="connsiteY10" fmla="*/ 75613 h 151226"/>
                  <a:gd name="connsiteX11" fmla="*/ 258766 w 273888"/>
                  <a:gd name="connsiteY11" fmla="*/ 45368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888" h="151226">
                    <a:moveTo>
                      <a:pt x="258766" y="45368"/>
                    </a:moveTo>
                    <a:cubicBezTo>
                      <a:pt x="238602" y="28565"/>
                      <a:pt x="211717" y="16803"/>
                      <a:pt x="184833" y="10082"/>
                    </a:cubicBezTo>
                    <a:cubicBezTo>
                      <a:pt x="166349" y="5041"/>
                      <a:pt x="144505" y="0"/>
                      <a:pt x="122662" y="0"/>
                    </a:cubicBezTo>
                    <a:cubicBezTo>
                      <a:pt x="102498" y="0"/>
                      <a:pt x="80654" y="3361"/>
                      <a:pt x="60491" y="10082"/>
                    </a:cubicBezTo>
                    <a:cubicBezTo>
                      <a:pt x="50409" y="13442"/>
                      <a:pt x="40327" y="16803"/>
                      <a:pt x="30245" y="21844"/>
                    </a:cubicBezTo>
                    <a:lnTo>
                      <a:pt x="30245" y="23524"/>
                    </a:lnTo>
                    <a:cubicBezTo>
                      <a:pt x="30245" y="52089"/>
                      <a:pt x="18483" y="78974"/>
                      <a:pt x="0" y="97457"/>
                    </a:cubicBezTo>
                    <a:cubicBezTo>
                      <a:pt x="31926" y="107539"/>
                      <a:pt x="57130" y="120981"/>
                      <a:pt x="77294" y="136104"/>
                    </a:cubicBezTo>
                    <a:cubicBezTo>
                      <a:pt x="82334" y="141145"/>
                      <a:pt x="87375" y="144505"/>
                      <a:pt x="90736" y="151227"/>
                    </a:cubicBezTo>
                    <a:lnTo>
                      <a:pt x="273888" y="151227"/>
                    </a:lnTo>
                    <a:lnTo>
                      <a:pt x="273888" y="75613"/>
                    </a:lnTo>
                    <a:cubicBezTo>
                      <a:pt x="273888" y="63851"/>
                      <a:pt x="268847" y="52089"/>
                      <a:pt x="258766" y="45368"/>
                    </a:cubicBezTo>
                    <a:close/>
                  </a:path>
                </a:pathLst>
              </a:custGeom>
              <a:solidFill>
                <a:schemeClr val="bg1"/>
              </a:solid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16" name="Freeform: Shape 8">
                <a:extLst>
                  <a:ext uri="{FF2B5EF4-FFF2-40B4-BE49-F238E27FC236}">
                    <a16:creationId xmlns:a16="http://schemas.microsoft.com/office/drawing/2014/main" id="{A112FEF1-7746-4245-90AD-44A0D363AD3B}"/>
                  </a:ext>
                </a:extLst>
              </p:cNvPr>
              <p:cNvSpPr/>
              <p:nvPr/>
            </p:nvSpPr>
            <p:spPr>
              <a:xfrm>
                <a:off x="9386725" y="2873509"/>
                <a:ext cx="273888" cy="151226"/>
              </a:xfrm>
              <a:custGeom>
                <a:avLst/>
                <a:gdLst>
                  <a:gd name="connsiteX0" fmla="*/ 196595 w 273888"/>
                  <a:gd name="connsiteY0" fmla="*/ 136104 h 151226"/>
                  <a:gd name="connsiteX1" fmla="*/ 196595 w 273888"/>
                  <a:gd name="connsiteY1" fmla="*/ 136104 h 151226"/>
                  <a:gd name="connsiteX2" fmla="*/ 273888 w 273888"/>
                  <a:gd name="connsiteY2" fmla="*/ 97457 h 151226"/>
                  <a:gd name="connsiteX3" fmla="*/ 243643 w 273888"/>
                  <a:gd name="connsiteY3" fmla="*/ 23524 h 151226"/>
                  <a:gd name="connsiteX4" fmla="*/ 243643 w 273888"/>
                  <a:gd name="connsiteY4" fmla="*/ 20164 h 151226"/>
                  <a:gd name="connsiteX5" fmla="*/ 213398 w 273888"/>
                  <a:gd name="connsiteY5" fmla="*/ 10082 h 151226"/>
                  <a:gd name="connsiteX6" fmla="*/ 151227 w 273888"/>
                  <a:gd name="connsiteY6" fmla="*/ 0 h 151226"/>
                  <a:gd name="connsiteX7" fmla="*/ 89056 w 273888"/>
                  <a:gd name="connsiteY7" fmla="*/ 10082 h 151226"/>
                  <a:gd name="connsiteX8" fmla="*/ 15123 w 273888"/>
                  <a:gd name="connsiteY8" fmla="*/ 45368 h 151226"/>
                  <a:gd name="connsiteX9" fmla="*/ 0 w 273888"/>
                  <a:gd name="connsiteY9" fmla="*/ 75613 h 151226"/>
                  <a:gd name="connsiteX10" fmla="*/ 0 w 273888"/>
                  <a:gd name="connsiteY10" fmla="*/ 151227 h 151226"/>
                  <a:gd name="connsiteX11" fmla="*/ 181472 w 273888"/>
                  <a:gd name="connsiteY11" fmla="*/ 151227 h 151226"/>
                  <a:gd name="connsiteX12" fmla="*/ 196595 w 273888"/>
                  <a:gd name="connsiteY12" fmla="*/ 136104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888" h="151226">
                    <a:moveTo>
                      <a:pt x="196595" y="136104"/>
                    </a:moveTo>
                    <a:lnTo>
                      <a:pt x="196595" y="136104"/>
                    </a:lnTo>
                    <a:cubicBezTo>
                      <a:pt x="220119" y="119301"/>
                      <a:pt x="247004" y="105859"/>
                      <a:pt x="273888" y="97457"/>
                    </a:cubicBezTo>
                    <a:cubicBezTo>
                      <a:pt x="255405" y="77294"/>
                      <a:pt x="243643" y="52089"/>
                      <a:pt x="243643" y="23524"/>
                    </a:cubicBezTo>
                    <a:cubicBezTo>
                      <a:pt x="243643" y="21844"/>
                      <a:pt x="243643" y="21844"/>
                      <a:pt x="243643" y="20164"/>
                    </a:cubicBezTo>
                    <a:cubicBezTo>
                      <a:pt x="233561" y="16803"/>
                      <a:pt x="223479" y="11762"/>
                      <a:pt x="213398" y="10082"/>
                    </a:cubicBezTo>
                    <a:cubicBezTo>
                      <a:pt x="194914" y="5041"/>
                      <a:pt x="173070" y="0"/>
                      <a:pt x="151227" y="0"/>
                    </a:cubicBezTo>
                    <a:cubicBezTo>
                      <a:pt x="131063" y="0"/>
                      <a:pt x="109219" y="3361"/>
                      <a:pt x="89056" y="10082"/>
                    </a:cubicBezTo>
                    <a:cubicBezTo>
                      <a:pt x="62171" y="18483"/>
                      <a:pt x="36967" y="30245"/>
                      <a:pt x="15123" y="45368"/>
                    </a:cubicBezTo>
                    <a:cubicBezTo>
                      <a:pt x="5041" y="52089"/>
                      <a:pt x="0" y="63851"/>
                      <a:pt x="0" y="75613"/>
                    </a:cubicBezTo>
                    <a:lnTo>
                      <a:pt x="0" y="151227"/>
                    </a:lnTo>
                    <a:lnTo>
                      <a:pt x="181472" y="151227"/>
                    </a:lnTo>
                    <a:cubicBezTo>
                      <a:pt x="186513" y="144505"/>
                      <a:pt x="189873" y="141145"/>
                      <a:pt x="196595" y="136104"/>
                    </a:cubicBezTo>
                    <a:close/>
                  </a:path>
                </a:pathLst>
              </a:custGeom>
              <a:solidFill>
                <a:schemeClr val="bg1"/>
              </a:solid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grpSp>
      </p:grpSp>
      <p:grpSp>
        <p:nvGrpSpPr>
          <p:cNvPr id="17" name="Group 16">
            <a:extLst>
              <a:ext uri="{FF2B5EF4-FFF2-40B4-BE49-F238E27FC236}">
                <a16:creationId xmlns:a16="http://schemas.microsoft.com/office/drawing/2014/main" id="{62AA35E3-2B40-EF41-B01D-1EDD7F645F33}"/>
              </a:ext>
            </a:extLst>
          </p:cNvPr>
          <p:cNvGrpSpPr/>
          <p:nvPr/>
        </p:nvGrpSpPr>
        <p:grpSpPr>
          <a:xfrm>
            <a:off x="6095688" y="1863644"/>
            <a:ext cx="2621924" cy="1375998"/>
            <a:chOff x="5906818" y="1863644"/>
            <a:chExt cx="2621924" cy="1375998"/>
          </a:xfrm>
        </p:grpSpPr>
        <p:sp>
          <p:nvSpPr>
            <p:cNvPr id="18" name="Shape">
              <a:extLst>
                <a:ext uri="{FF2B5EF4-FFF2-40B4-BE49-F238E27FC236}">
                  <a16:creationId xmlns:a16="http://schemas.microsoft.com/office/drawing/2014/main" id="{F5D78E61-6764-E847-B8B5-89D3C1FE4593}"/>
                </a:ext>
              </a:extLst>
            </p:cNvPr>
            <p:cNvSpPr/>
            <p:nvPr/>
          </p:nvSpPr>
          <p:spPr>
            <a:xfrm>
              <a:off x="5906818" y="2506634"/>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19" name="Freeform: Shape 20">
              <a:extLst>
                <a:ext uri="{FF2B5EF4-FFF2-40B4-BE49-F238E27FC236}">
                  <a16:creationId xmlns:a16="http://schemas.microsoft.com/office/drawing/2014/main" id="{A0FBA908-DA2A-5A46-8762-76D78CEC3A10}"/>
                </a:ext>
              </a:extLst>
            </p:cNvPr>
            <p:cNvSpPr/>
            <p:nvPr/>
          </p:nvSpPr>
          <p:spPr>
            <a:xfrm>
              <a:off x="6198068" y="2506634"/>
              <a:ext cx="2004812" cy="551046"/>
            </a:xfrm>
            <a:custGeom>
              <a:avLst/>
              <a:gdLst>
                <a:gd name="connsiteX0" fmla="*/ 111820 w 2004812"/>
                <a:gd name="connsiteY0" fmla="*/ 0 h 551046"/>
                <a:gd name="connsiteX1" fmla="*/ 2004812 w 2004812"/>
                <a:gd name="connsiteY1" fmla="*/ 0 h 551046"/>
                <a:gd name="connsiteX2" fmla="*/ 1849963 w 2004812"/>
                <a:gd name="connsiteY2" fmla="*/ 409573 h 551046"/>
                <a:gd name="connsiteX3" fmla="*/ 1648525 w 2004812"/>
                <a:gd name="connsiteY3" fmla="*/ 551046 h 551046"/>
                <a:gd name="connsiteX4" fmla="*/ 216841 w 2004812"/>
                <a:gd name="connsiteY4" fmla="*/ 551046 h 551046"/>
                <a:gd name="connsiteX5" fmla="*/ 15304 w 2004812"/>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2" h="551046">
                  <a:moveTo>
                    <a:pt x="111820" y="0"/>
                  </a:moveTo>
                  <a:lnTo>
                    <a:pt x="2004812" y="0"/>
                  </a:lnTo>
                  <a:lnTo>
                    <a:pt x="1849963" y="409573"/>
                  </a:lnTo>
                  <a:cubicBezTo>
                    <a:pt x="1819976" y="495330"/>
                    <a:pt x="1738584" y="551046"/>
                    <a:pt x="1648525" y="551046"/>
                  </a:cubicBezTo>
                  <a:lnTo>
                    <a:pt x="216841" y="551046"/>
                  </a:lnTo>
                  <a:cubicBezTo>
                    <a:pt x="62525" y="551046"/>
                    <a:pt x="-40386" y="396712"/>
                    <a:pt x="15304" y="255285"/>
                  </a:cubicBezTo>
                  <a:close/>
                </a:path>
              </a:pathLst>
            </a:custGeom>
            <a:solidFill>
              <a:schemeClr val="tx1">
                <a:alpha val="40000"/>
              </a:schemeClr>
            </a:solidFill>
            <a:ln w="12700">
              <a:miter lim="400000"/>
            </a:ln>
          </p:spPr>
          <p:txBody>
            <a:bodyPr wrap="square" lIns="38100" tIns="38100" rIns="38100" bIns="38100" anchor="ctr">
              <a:noAutofit/>
            </a:bodyP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20" name="Shape">
              <a:extLst>
                <a:ext uri="{FF2B5EF4-FFF2-40B4-BE49-F238E27FC236}">
                  <a16:creationId xmlns:a16="http://schemas.microsoft.com/office/drawing/2014/main" id="{4375A8D6-AC34-334E-BAC0-6F8FBC15A965}"/>
                </a:ext>
              </a:extLst>
            </p:cNvPr>
            <p:cNvSpPr/>
            <p:nvPr/>
          </p:nvSpPr>
          <p:spPr>
            <a:xfrm>
              <a:off x="6164009" y="2035107"/>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21" name="Shape">
              <a:extLst>
                <a:ext uri="{FF2B5EF4-FFF2-40B4-BE49-F238E27FC236}">
                  <a16:creationId xmlns:a16="http://schemas.microsoft.com/office/drawing/2014/main" id="{8C929285-CF68-AE4D-AF4A-42316E39123E}"/>
                </a:ext>
              </a:extLst>
            </p:cNvPr>
            <p:cNvSpPr/>
            <p:nvPr/>
          </p:nvSpPr>
          <p:spPr>
            <a:xfrm>
              <a:off x="6078278" y="1863644"/>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22" name="Graphic 38" descr="Puzzle">
              <a:extLst>
                <a:ext uri="{FF2B5EF4-FFF2-40B4-BE49-F238E27FC236}">
                  <a16:creationId xmlns:a16="http://schemas.microsoft.com/office/drawing/2014/main" id="{4556C61E-AB3E-3B47-A652-F419409D9A92}"/>
                </a:ext>
              </a:extLst>
            </p:cNvPr>
            <p:cNvSpPr/>
            <p:nvPr/>
          </p:nvSpPr>
          <p:spPr>
            <a:xfrm>
              <a:off x="6863481" y="2171250"/>
              <a:ext cx="672118" cy="672118"/>
            </a:xfrm>
            <a:custGeom>
              <a:avLst/>
              <a:gdLst>
                <a:gd name="connsiteX0" fmla="*/ 434356 w 672118"/>
                <a:gd name="connsiteY0" fmla="*/ 509970 h 672118"/>
                <a:gd name="connsiteX1" fmla="*/ 398230 w 672118"/>
                <a:gd name="connsiteY1" fmla="*/ 399070 h 672118"/>
                <a:gd name="connsiteX2" fmla="*/ 404111 w 672118"/>
                <a:gd name="connsiteY2" fmla="*/ 393189 h 672118"/>
                <a:gd name="connsiteX3" fmla="*/ 516691 w 672118"/>
                <a:gd name="connsiteY3" fmla="*/ 427635 h 672118"/>
                <a:gd name="connsiteX4" fmla="*/ 576341 w 672118"/>
                <a:gd name="connsiteY4" fmla="*/ 475524 h 672118"/>
                <a:gd name="connsiteX5" fmla="*/ 672118 w 672118"/>
                <a:gd name="connsiteY5" fmla="*/ 379747 h 672118"/>
                <a:gd name="connsiteX6" fmla="*/ 529293 w 672118"/>
                <a:gd name="connsiteY6" fmla="*/ 236922 h 672118"/>
                <a:gd name="connsiteX7" fmla="*/ 577182 w 672118"/>
                <a:gd name="connsiteY7" fmla="*/ 177271 h 672118"/>
                <a:gd name="connsiteX8" fmla="*/ 611628 w 672118"/>
                <a:gd name="connsiteY8" fmla="*/ 64691 h 672118"/>
                <a:gd name="connsiteX9" fmla="*/ 605747 w 672118"/>
                <a:gd name="connsiteY9" fmla="*/ 58810 h 672118"/>
                <a:gd name="connsiteX10" fmla="*/ 494847 w 672118"/>
                <a:gd name="connsiteY10" fmla="*/ 94937 h 672118"/>
                <a:gd name="connsiteX11" fmla="*/ 435197 w 672118"/>
                <a:gd name="connsiteY11" fmla="*/ 142825 h 672118"/>
                <a:gd name="connsiteX12" fmla="*/ 292371 w 672118"/>
                <a:gd name="connsiteY12" fmla="*/ 0 h 672118"/>
                <a:gd name="connsiteX13" fmla="*/ 195754 w 672118"/>
                <a:gd name="connsiteY13" fmla="*/ 95777 h 672118"/>
                <a:gd name="connsiteX14" fmla="*/ 243643 w 672118"/>
                <a:gd name="connsiteY14" fmla="*/ 155427 h 672118"/>
                <a:gd name="connsiteX15" fmla="*/ 279769 w 672118"/>
                <a:gd name="connsiteY15" fmla="*/ 266327 h 672118"/>
                <a:gd name="connsiteX16" fmla="*/ 273888 w 672118"/>
                <a:gd name="connsiteY16" fmla="*/ 272208 h 672118"/>
                <a:gd name="connsiteX17" fmla="*/ 161308 w 672118"/>
                <a:gd name="connsiteY17" fmla="*/ 237762 h 672118"/>
                <a:gd name="connsiteX18" fmla="*/ 101658 w 672118"/>
                <a:gd name="connsiteY18" fmla="*/ 189873 h 672118"/>
                <a:gd name="connsiteX19" fmla="*/ 0 w 672118"/>
                <a:gd name="connsiteY19" fmla="*/ 292371 h 672118"/>
                <a:gd name="connsiteX20" fmla="*/ 142825 w 672118"/>
                <a:gd name="connsiteY20" fmla="*/ 435197 h 672118"/>
                <a:gd name="connsiteX21" fmla="*/ 94937 w 672118"/>
                <a:gd name="connsiteY21" fmla="*/ 494847 h 672118"/>
                <a:gd name="connsiteX22" fmla="*/ 60491 w 672118"/>
                <a:gd name="connsiteY22" fmla="*/ 607427 h 672118"/>
                <a:gd name="connsiteX23" fmla="*/ 66372 w 672118"/>
                <a:gd name="connsiteY23" fmla="*/ 613308 h 672118"/>
                <a:gd name="connsiteX24" fmla="*/ 177271 w 672118"/>
                <a:gd name="connsiteY24" fmla="*/ 577182 h 672118"/>
                <a:gd name="connsiteX25" fmla="*/ 236922 w 672118"/>
                <a:gd name="connsiteY25" fmla="*/ 529293 h 672118"/>
                <a:gd name="connsiteX26" fmla="*/ 379747 w 672118"/>
                <a:gd name="connsiteY26" fmla="*/ 672118 h 672118"/>
                <a:gd name="connsiteX27" fmla="*/ 482245 w 672118"/>
                <a:gd name="connsiteY27" fmla="*/ 569620 h 672118"/>
                <a:gd name="connsiteX28" fmla="*/ 434356 w 672118"/>
                <a:gd name="connsiteY28" fmla="*/ 509970 h 67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2118" h="672118">
                  <a:moveTo>
                    <a:pt x="434356" y="509970"/>
                  </a:moveTo>
                  <a:cubicBezTo>
                    <a:pt x="378907" y="511650"/>
                    <a:pt x="358743" y="440238"/>
                    <a:pt x="398230" y="399070"/>
                  </a:cubicBezTo>
                  <a:lnTo>
                    <a:pt x="404111" y="393189"/>
                  </a:lnTo>
                  <a:cubicBezTo>
                    <a:pt x="445278" y="353702"/>
                    <a:pt x="518371" y="372186"/>
                    <a:pt x="516691" y="427635"/>
                  </a:cubicBezTo>
                  <a:cubicBezTo>
                    <a:pt x="515851" y="459561"/>
                    <a:pt x="553658" y="498208"/>
                    <a:pt x="576341" y="475524"/>
                  </a:cubicBezTo>
                  <a:lnTo>
                    <a:pt x="672118" y="379747"/>
                  </a:lnTo>
                  <a:lnTo>
                    <a:pt x="529293" y="236922"/>
                  </a:lnTo>
                  <a:cubicBezTo>
                    <a:pt x="506609" y="214238"/>
                    <a:pt x="545256" y="176431"/>
                    <a:pt x="577182" y="177271"/>
                  </a:cubicBezTo>
                  <a:cubicBezTo>
                    <a:pt x="632631" y="178952"/>
                    <a:pt x="651115" y="105859"/>
                    <a:pt x="611628" y="64691"/>
                  </a:cubicBezTo>
                  <a:lnTo>
                    <a:pt x="605747" y="58810"/>
                  </a:lnTo>
                  <a:cubicBezTo>
                    <a:pt x="564579" y="19323"/>
                    <a:pt x="493167" y="39487"/>
                    <a:pt x="494847" y="94937"/>
                  </a:cubicBezTo>
                  <a:cubicBezTo>
                    <a:pt x="495687" y="126862"/>
                    <a:pt x="457881" y="165509"/>
                    <a:pt x="435197" y="142825"/>
                  </a:cubicBezTo>
                  <a:lnTo>
                    <a:pt x="292371" y="0"/>
                  </a:lnTo>
                  <a:lnTo>
                    <a:pt x="195754" y="95777"/>
                  </a:lnTo>
                  <a:cubicBezTo>
                    <a:pt x="173070" y="118461"/>
                    <a:pt x="211717" y="156268"/>
                    <a:pt x="243643" y="155427"/>
                  </a:cubicBezTo>
                  <a:cubicBezTo>
                    <a:pt x="299093" y="153747"/>
                    <a:pt x="319256" y="225160"/>
                    <a:pt x="279769" y="266327"/>
                  </a:cubicBezTo>
                  <a:lnTo>
                    <a:pt x="273888" y="272208"/>
                  </a:lnTo>
                  <a:cubicBezTo>
                    <a:pt x="232721" y="311695"/>
                    <a:pt x="159628" y="293212"/>
                    <a:pt x="161308" y="237762"/>
                  </a:cubicBezTo>
                  <a:cubicBezTo>
                    <a:pt x="162149" y="205836"/>
                    <a:pt x="124342" y="167189"/>
                    <a:pt x="101658" y="189873"/>
                  </a:cubicBezTo>
                  <a:lnTo>
                    <a:pt x="0" y="292371"/>
                  </a:lnTo>
                  <a:lnTo>
                    <a:pt x="142825" y="435197"/>
                  </a:lnTo>
                  <a:cubicBezTo>
                    <a:pt x="165509" y="457881"/>
                    <a:pt x="126862" y="495687"/>
                    <a:pt x="94937" y="494847"/>
                  </a:cubicBezTo>
                  <a:cubicBezTo>
                    <a:pt x="39487" y="493167"/>
                    <a:pt x="21004" y="566260"/>
                    <a:pt x="60491" y="607427"/>
                  </a:cubicBezTo>
                  <a:lnTo>
                    <a:pt x="66372" y="613308"/>
                  </a:lnTo>
                  <a:cubicBezTo>
                    <a:pt x="107539" y="652795"/>
                    <a:pt x="178952" y="632631"/>
                    <a:pt x="177271" y="577182"/>
                  </a:cubicBezTo>
                  <a:cubicBezTo>
                    <a:pt x="176431" y="545256"/>
                    <a:pt x="214238" y="506609"/>
                    <a:pt x="236922" y="529293"/>
                  </a:cubicBezTo>
                  <a:lnTo>
                    <a:pt x="379747" y="672118"/>
                  </a:lnTo>
                  <a:lnTo>
                    <a:pt x="482245" y="569620"/>
                  </a:lnTo>
                  <a:cubicBezTo>
                    <a:pt x="504929" y="546936"/>
                    <a:pt x="467122" y="509130"/>
                    <a:pt x="434356" y="509970"/>
                  </a:cubicBezTo>
                  <a:close/>
                </a:path>
              </a:pathLst>
            </a:custGeom>
            <a:solidFill>
              <a:schemeClr val="bg1"/>
            </a:solid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grpSp>
      <p:grpSp>
        <p:nvGrpSpPr>
          <p:cNvPr id="23" name="Group 22">
            <a:extLst>
              <a:ext uri="{FF2B5EF4-FFF2-40B4-BE49-F238E27FC236}">
                <a16:creationId xmlns:a16="http://schemas.microsoft.com/office/drawing/2014/main" id="{95D87F53-E6CB-C24A-9E21-0D69605B4E2C}"/>
              </a:ext>
            </a:extLst>
          </p:cNvPr>
          <p:cNvGrpSpPr/>
          <p:nvPr/>
        </p:nvGrpSpPr>
        <p:grpSpPr>
          <a:xfrm>
            <a:off x="3432151" y="1777916"/>
            <a:ext cx="2492705" cy="1411894"/>
            <a:chOff x="3592063" y="1777916"/>
            <a:chExt cx="2492705" cy="1411894"/>
          </a:xfrm>
        </p:grpSpPr>
        <p:sp>
          <p:nvSpPr>
            <p:cNvPr id="24" name="Shape">
              <a:extLst>
                <a:ext uri="{FF2B5EF4-FFF2-40B4-BE49-F238E27FC236}">
                  <a16:creationId xmlns:a16="http://schemas.microsoft.com/office/drawing/2014/main" id="{D011AFB1-91FE-E944-AEB8-D61FDAA5654E}"/>
                </a:ext>
              </a:extLst>
            </p:cNvPr>
            <p:cNvSpPr/>
            <p:nvPr/>
          </p:nvSpPr>
          <p:spPr>
            <a:xfrm>
              <a:off x="3592063" y="1777916"/>
              <a:ext cx="2492705"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chemeClr val="accent4">
                <a:lumMod val="75000"/>
              </a:schemeClr>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25" name="Freeform: Shape 30">
              <a:extLst>
                <a:ext uri="{FF2B5EF4-FFF2-40B4-BE49-F238E27FC236}">
                  <a16:creationId xmlns:a16="http://schemas.microsoft.com/office/drawing/2014/main" id="{DB50B7F0-2CF8-E144-891C-4C16073D0EEE}"/>
                </a:ext>
              </a:extLst>
            </p:cNvPr>
            <p:cNvSpPr/>
            <p:nvPr/>
          </p:nvSpPr>
          <p:spPr>
            <a:xfrm>
              <a:off x="3908530" y="2041931"/>
              <a:ext cx="1973790" cy="468993"/>
            </a:xfrm>
            <a:custGeom>
              <a:avLst/>
              <a:gdLst>
                <a:gd name="connsiteX0" fmla="*/ 325265 w 1973790"/>
                <a:gd name="connsiteY0" fmla="*/ 0 h 468993"/>
                <a:gd name="connsiteX1" fmla="*/ 1756949 w 1973790"/>
                <a:gd name="connsiteY1" fmla="*/ 0 h 468993"/>
                <a:gd name="connsiteX2" fmla="*/ 1958486 w 1973790"/>
                <a:gd name="connsiteY2" fmla="*/ 295761 h 468993"/>
                <a:gd name="connsiteX3" fmla="*/ 1892992 w 1973790"/>
                <a:gd name="connsiteY3" fmla="*/ 468993 h 468993"/>
                <a:gd name="connsiteX4" fmla="*/ 0 w 1973790"/>
                <a:gd name="connsiteY4" fmla="*/ 468993 h 468993"/>
                <a:gd name="connsiteX5" fmla="*/ 123827 w 1973790"/>
                <a:gd name="connsiteY5" fmla="*/ 141473 h 468993"/>
                <a:gd name="connsiteX6" fmla="*/ 325265 w 1973790"/>
                <a:gd name="connsiteY6" fmla="*/ 0 h 46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3">
                  <a:moveTo>
                    <a:pt x="325265" y="0"/>
                  </a:moveTo>
                  <a:lnTo>
                    <a:pt x="1756949" y="0"/>
                  </a:lnTo>
                  <a:cubicBezTo>
                    <a:pt x="1911265" y="0"/>
                    <a:pt x="2014175" y="154334"/>
                    <a:pt x="1958486" y="295761"/>
                  </a:cubicBezTo>
                  <a:lnTo>
                    <a:pt x="1892992" y="468993"/>
                  </a:lnTo>
                  <a:lnTo>
                    <a:pt x="0" y="468993"/>
                  </a:lnTo>
                  <a:lnTo>
                    <a:pt x="123827" y="141473"/>
                  </a:lnTo>
                  <a:cubicBezTo>
                    <a:pt x="153813" y="55717"/>
                    <a:pt x="235206" y="0"/>
                    <a:pt x="325265" y="0"/>
                  </a:cubicBezTo>
                  <a:close/>
                </a:path>
              </a:pathLst>
            </a:custGeom>
            <a:solidFill>
              <a:schemeClr val="tx1">
                <a:alpha val="40000"/>
              </a:schemeClr>
            </a:solidFill>
            <a:ln w="12700">
              <a:miter lim="400000"/>
            </a:ln>
          </p:spPr>
          <p:txBody>
            <a:bodyPr wrap="square" lIns="38100" tIns="38100" rIns="38100" bIns="38100" anchor="ctr">
              <a:noAutofit/>
            </a:bodyPr>
            <a:lstStyle/>
            <a:p>
              <a:endParaRPr sz="3000">
                <a:solidFill>
                  <a:srgbClr val="FFFFFF"/>
                </a:solidFill>
                <a:latin typeface="Candara" panose="020E0502030303020204" pitchFamily="34" charset="0"/>
                <a:ea typeface="Roboto" panose="02000000000000000000" pitchFamily="2" charset="0"/>
              </a:endParaRPr>
            </a:p>
          </p:txBody>
        </p:sp>
        <p:sp>
          <p:nvSpPr>
            <p:cNvPr id="26" name="Shape">
              <a:extLst>
                <a:ext uri="{FF2B5EF4-FFF2-40B4-BE49-F238E27FC236}">
                  <a16:creationId xmlns:a16="http://schemas.microsoft.com/office/drawing/2014/main" id="{02839873-D296-AA48-91D4-873657341965}"/>
                </a:ext>
              </a:extLst>
            </p:cNvPr>
            <p:cNvSpPr/>
            <p:nvPr/>
          </p:nvSpPr>
          <p:spPr>
            <a:xfrm>
              <a:off x="3634932" y="2120842"/>
              <a:ext cx="2119530" cy="1068968"/>
            </a:xfrm>
            <a:custGeom>
              <a:avLst/>
              <a:gdLst/>
              <a:ahLst/>
              <a:cxnLst>
                <a:cxn ang="0">
                  <a:pos x="wd2" y="hd2"/>
                </a:cxn>
                <a:cxn ang="5400000">
                  <a:pos x="wd2" y="hd2"/>
                </a:cxn>
                <a:cxn ang="10800000">
                  <a:pos x="wd2" y="hd2"/>
                </a:cxn>
                <a:cxn ang="16200000">
                  <a:pos x="wd2" y="hd2"/>
                </a:cxn>
              </a:cxnLst>
              <a:rect l="0" t="0" r="r" b="b"/>
              <a:pathLst>
                <a:path w="21403" h="21546" extrusionOk="0">
                  <a:moveTo>
                    <a:pt x="21343" y="19958"/>
                  </a:moveTo>
                  <a:lnTo>
                    <a:pt x="20694" y="18835"/>
                  </a:lnTo>
                  <a:cubicBezTo>
                    <a:pt x="20608" y="18662"/>
                    <a:pt x="20434" y="18835"/>
                    <a:pt x="20434" y="19094"/>
                  </a:cubicBezTo>
                  <a:lnTo>
                    <a:pt x="20434" y="19958"/>
                  </a:lnTo>
                  <a:lnTo>
                    <a:pt x="3423" y="19958"/>
                  </a:lnTo>
                  <a:cubicBezTo>
                    <a:pt x="2341" y="19958"/>
                    <a:pt x="1345" y="18922"/>
                    <a:pt x="739" y="17194"/>
                  </a:cubicBezTo>
                  <a:cubicBezTo>
                    <a:pt x="133" y="15466"/>
                    <a:pt x="3" y="13219"/>
                    <a:pt x="393" y="11232"/>
                  </a:cubicBezTo>
                  <a:lnTo>
                    <a:pt x="2471" y="259"/>
                  </a:lnTo>
                  <a:cubicBezTo>
                    <a:pt x="2471" y="173"/>
                    <a:pt x="2471" y="86"/>
                    <a:pt x="2427" y="0"/>
                  </a:cubicBezTo>
                  <a:cubicBezTo>
                    <a:pt x="2384" y="0"/>
                    <a:pt x="2341" y="0"/>
                    <a:pt x="2297" y="86"/>
                  </a:cubicBezTo>
                  <a:lnTo>
                    <a:pt x="220" y="11059"/>
                  </a:lnTo>
                  <a:cubicBezTo>
                    <a:pt x="-170" y="13133"/>
                    <a:pt x="-40" y="15552"/>
                    <a:pt x="609" y="17366"/>
                  </a:cubicBezTo>
                  <a:cubicBezTo>
                    <a:pt x="1258" y="19181"/>
                    <a:pt x="2297" y="20304"/>
                    <a:pt x="3423" y="20304"/>
                  </a:cubicBezTo>
                  <a:lnTo>
                    <a:pt x="20434" y="20304"/>
                  </a:lnTo>
                  <a:lnTo>
                    <a:pt x="20434" y="20477"/>
                  </a:lnTo>
                  <a:lnTo>
                    <a:pt x="20434" y="21254"/>
                  </a:lnTo>
                  <a:cubicBezTo>
                    <a:pt x="20434" y="21514"/>
                    <a:pt x="20564" y="21600"/>
                    <a:pt x="20651" y="21514"/>
                  </a:cubicBezTo>
                  <a:lnTo>
                    <a:pt x="21300" y="20477"/>
                  </a:lnTo>
                  <a:cubicBezTo>
                    <a:pt x="21430" y="20304"/>
                    <a:pt x="21430" y="20045"/>
                    <a:pt x="21343" y="1995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27" name="Shape">
              <a:extLst>
                <a:ext uri="{FF2B5EF4-FFF2-40B4-BE49-F238E27FC236}">
                  <a16:creationId xmlns:a16="http://schemas.microsoft.com/office/drawing/2014/main" id="{4AD79AB6-EF5E-9445-89D9-B48203B6D34F}"/>
                </a:ext>
              </a:extLst>
            </p:cNvPr>
            <p:cNvSpPr/>
            <p:nvPr/>
          </p:nvSpPr>
          <p:spPr>
            <a:xfrm>
              <a:off x="3763526" y="2035107"/>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dirty="0">
                <a:latin typeface="Candara" panose="020E0502030303020204" pitchFamily="34" charset="0"/>
                <a:ea typeface="Roboto" panose="02000000000000000000" pitchFamily="2" charset="0"/>
              </a:endParaRPr>
            </a:p>
          </p:txBody>
        </p:sp>
        <p:grpSp>
          <p:nvGrpSpPr>
            <p:cNvPr id="28" name="Graphic 39" descr="Lightbulb">
              <a:extLst>
                <a:ext uri="{FF2B5EF4-FFF2-40B4-BE49-F238E27FC236}">
                  <a16:creationId xmlns:a16="http://schemas.microsoft.com/office/drawing/2014/main" id="{1B04D02C-C87A-A047-8159-DC436AA664FE}"/>
                </a:ext>
              </a:extLst>
            </p:cNvPr>
            <p:cNvGrpSpPr/>
            <p:nvPr/>
          </p:nvGrpSpPr>
          <p:grpSpPr>
            <a:xfrm>
              <a:off x="4395787" y="2120842"/>
              <a:ext cx="806542" cy="806542"/>
              <a:chOff x="4495995" y="2518967"/>
              <a:chExt cx="806542" cy="806542"/>
            </a:xfrm>
            <a:solidFill>
              <a:schemeClr val="bg1"/>
            </a:solidFill>
          </p:grpSpPr>
          <p:sp>
            <p:nvSpPr>
              <p:cNvPr id="29" name="Freeform: Shape 11">
                <a:extLst>
                  <a:ext uri="{FF2B5EF4-FFF2-40B4-BE49-F238E27FC236}">
                    <a16:creationId xmlns:a16="http://schemas.microsoft.com/office/drawing/2014/main" id="{20A7408B-6277-5D4E-BF79-73140B5E8D30}"/>
                  </a:ext>
                </a:extLst>
              </p:cNvPr>
              <p:cNvSpPr/>
              <p:nvPr/>
            </p:nvSpPr>
            <p:spPr>
              <a:xfrm>
                <a:off x="4790046" y="3056661"/>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30" name="Freeform: Shape 12">
                <a:extLst>
                  <a:ext uri="{FF2B5EF4-FFF2-40B4-BE49-F238E27FC236}">
                    <a16:creationId xmlns:a16="http://schemas.microsoft.com/office/drawing/2014/main" id="{1CA1ACD0-03B2-9042-B5C0-B7319EF145AC}"/>
                  </a:ext>
                </a:extLst>
              </p:cNvPr>
              <p:cNvSpPr/>
              <p:nvPr/>
            </p:nvSpPr>
            <p:spPr>
              <a:xfrm>
                <a:off x="4790046" y="3140676"/>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31" name="Freeform: Shape 13">
                <a:extLst>
                  <a:ext uri="{FF2B5EF4-FFF2-40B4-BE49-F238E27FC236}">
                    <a16:creationId xmlns:a16="http://schemas.microsoft.com/office/drawing/2014/main" id="{6E928DA1-64D3-E44B-BAE9-40C1A68A901F}"/>
                  </a:ext>
                </a:extLst>
              </p:cNvPr>
              <p:cNvSpPr/>
              <p:nvPr/>
            </p:nvSpPr>
            <p:spPr>
              <a:xfrm>
                <a:off x="4844656" y="3224691"/>
                <a:ext cx="109219" cy="50408"/>
              </a:xfrm>
              <a:custGeom>
                <a:avLst/>
                <a:gdLst>
                  <a:gd name="connsiteX0" fmla="*/ 0 w 109219"/>
                  <a:gd name="connsiteY0" fmla="*/ 0 h 50408"/>
                  <a:gd name="connsiteX1" fmla="*/ 54610 w 109219"/>
                  <a:gd name="connsiteY1" fmla="*/ 50409 h 50408"/>
                  <a:gd name="connsiteX2" fmla="*/ 109219 w 109219"/>
                  <a:gd name="connsiteY2" fmla="*/ 0 h 50408"/>
                  <a:gd name="connsiteX3" fmla="*/ 0 w 109219"/>
                  <a:gd name="connsiteY3" fmla="*/ 0 h 50408"/>
                </a:gdLst>
                <a:ahLst/>
                <a:cxnLst>
                  <a:cxn ang="0">
                    <a:pos x="connsiteX0" y="connsiteY0"/>
                  </a:cxn>
                  <a:cxn ang="0">
                    <a:pos x="connsiteX1" y="connsiteY1"/>
                  </a:cxn>
                  <a:cxn ang="0">
                    <a:pos x="connsiteX2" y="connsiteY2"/>
                  </a:cxn>
                  <a:cxn ang="0">
                    <a:pos x="connsiteX3" y="connsiteY3"/>
                  </a:cxn>
                </a:cxnLst>
                <a:rect l="l" t="t" r="r" b="b"/>
                <a:pathLst>
                  <a:path w="109219" h="50408">
                    <a:moveTo>
                      <a:pt x="0" y="0"/>
                    </a:moveTo>
                    <a:cubicBezTo>
                      <a:pt x="2520" y="28565"/>
                      <a:pt x="26045" y="50409"/>
                      <a:pt x="54610" y="50409"/>
                    </a:cubicBezTo>
                    <a:cubicBezTo>
                      <a:pt x="83175" y="50409"/>
                      <a:pt x="106699" y="28565"/>
                      <a:pt x="109219" y="0"/>
                    </a:cubicBezTo>
                    <a:lnTo>
                      <a:pt x="0" y="0"/>
                    </a:ln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32" name="Freeform: Shape 14">
                <a:extLst>
                  <a:ext uri="{FF2B5EF4-FFF2-40B4-BE49-F238E27FC236}">
                    <a16:creationId xmlns:a16="http://schemas.microsoft.com/office/drawing/2014/main" id="{A1B461D6-5D2C-9D4B-B076-8CFFC7469C62}"/>
                  </a:ext>
                </a:extLst>
              </p:cNvPr>
              <p:cNvSpPr/>
              <p:nvPr/>
            </p:nvSpPr>
            <p:spPr>
              <a:xfrm>
                <a:off x="4680827" y="2569375"/>
                <a:ext cx="436876" cy="453679"/>
              </a:xfrm>
              <a:custGeom>
                <a:avLst/>
                <a:gdLst>
                  <a:gd name="connsiteX0" fmla="*/ 218438 w 436876"/>
                  <a:gd name="connsiteY0" fmla="*/ 0 h 453679"/>
                  <a:gd name="connsiteX1" fmla="*/ 218438 w 436876"/>
                  <a:gd name="connsiteY1" fmla="*/ 0 h 453679"/>
                  <a:gd name="connsiteX2" fmla="*/ 218438 w 436876"/>
                  <a:gd name="connsiteY2" fmla="*/ 0 h 453679"/>
                  <a:gd name="connsiteX3" fmla="*/ 0 w 436876"/>
                  <a:gd name="connsiteY3" fmla="*/ 215918 h 453679"/>
                  <a:gd name="connsiteX4" fmla="*/ 0 w 436876"/>
                  <a:gd name="connsiteY4" fmla="*/ 223479 h 453679"/>
                  <a:gd name="connsiteX5" fmla="*/ 15123 w 436876"/>
                  <a:gd name="connsiteY5" fmla="*/ 299093 h 453679"/>
                  <a:gd name="connsiteX6" fmla="*/ 52929 w 436876"/>
                  <a:gd name="connsiteY6" fmla="*/ 361264 h 453679"/>
                  <a:gd name="connsiteX7" fmla="*/ 104178 w 436876"/>
                  <a:gd name="connsiteY7" fmla="*/ 444438 h 453679"/>
                  <a:gd name="connsiteX8" fmla="*/ 119301 w 436876"/>
                  <a:gd name="connsiteY8" fmla="*/ 453680 h 453679"/>
                  <a:gd name="connsiteX9" fmla="*/ 317576 w 436876"/>
                  <a:gd name="connsiteY9" fmla="*/ 453680 h 453679"/>
                  <a:gd name="connsiteX10" fmla="*/ 332699 w 436876"/>
                  <a:gd name="connsiteY10" fmla="*/ 444438 h 453679"/>
                  <a:gd name="connsiteX11" fmla="*/ 383948 w 436876"/>
                  <a:gd name="connsiteY11" fmla="*/ 361264 h 453679"/>
                  <a:gd name="connsiteX12" fmla="*/ 421754 w 436876"/>
                  <a:gd name="connsiteY12" fmla="*/ 299093 h 453679"/>
                  <a:gd name="connsiteX13" fmla="*/ 436877 w 436876"/>
                  <a:gd name="connsiteY13" fmla="*/ 223479 h 453679"/>
                  <a:gd name="connsiteX14" fmla="*/ 436877 w 436876"/>
                  <a:gd name="connsiteY14" fmla="*/ 215918 h 453679"/>
                  <a:gd name="connsiteX15" fmla="*/ 218438 w 436876"/>
                  <a:gd name="connsiteY15" fmla="*/ 0 h 453679"/>
                  <a:gd name="connsiteX16" fmla="*/ 386468 w 436876"/>
                  <a:gd name="connsiteY16" fmla="*/ 222639 h 453679"/>
                  <a:gd name="connsiteX17" fmla="*/ 374706 w 436876"/>
                  <a:gd name="connsiteY17" fmla="*/ 281450 h 453679"/>
                  <a:gd name="connsiteX18" fmla="*/ 346141 w 436876"/>
                  <a:gd name="connsiteY18" fmla="*/ 327658 h 453679"/>
                  <a:gd name="connsiteX19" fmla="*/ 297412 w 436876"/>
                  <a:gd name="connsiteY19" fmla="*/ 403271 h 453679"/>
                  <a:gd name="connsiteX20" fmla="*/ 218438 w 436876"/>
                  <a:gd name="connsiteY20" fmla="*/ 403271 h 453679"/>
                  <a:gd name="connsiteX21" fmla="*/ 140305 w 436876"/>
                  <a:gd name="connsiteY21" fmla="*/ 403271 h 453679"/>
                  <a:gd name="connsiteX22" fmla="*/ 91576 w 436876"/>
                  <a:gd name="connsiteY22" fmla="*/ 327658 h 453679"/>
                  <a:gd name="connsiteX23" fmla="*/ 63011 w 436876"/>
                  <a:gd name="connsiteY23" fmla="*/ 281450 h 453679"/>
                  <a:gd name="connsiteX24" fmla="*/ 51249 w 436876"/>
                  <a:gd name="connsiteY24" fmla="*/ 222639 h 453679"/>
                  <a:gd name="connsiteX25" fmla="*/ 51249 w 436876"/>
                  <a:gd name="connsiteY25" fmla="*/ 215918 h 453679"/>
                  <a:gd name="connsiteX26" fmla="*/ 219279 w 436876"/>
                  <a:gd name="connsiteY26" fmla="*/ 49569 h 453679"/>
                  <a:gd name="connsiteX27" fmla="*/ 219279 w 436876"/>
                  <a:gd name="connsiteY27" fmla="*/ 49569 h 453679"/>
                  <a:gd name="connsiteX28" fmla="*/ 219279 w 436876"/>
                  <a:gd name="connsiteY28" fmla="*/ 49569 h 453679"/>
                  <a:gd name="connsiteX29" fmla="*/ 219279 w 436876"/>
                  <a:gd name="connsiteY29" fmla="*/ 49569 h 453679"/>
                  <a:gd name="connsiteX30" fmla="*/ 219279 w 436876"/>
                  <a:gd name="connsiteY30" fmla="*/ 49569 h 453679"/>
                  <a:gd name="connsiteX31" fmla="*/ 219279 w 436876"/>
                  <a:gd name="connsiteY31" fmla="*/ 49569 h 453679"/>
                  <a:gd name="connsiteX32" fmla="*/ 219279 w 436876"/>
                  <a:gd name="connsiteY32" fmla="*/ 49569 h 453679"/>
                  <a:gd name="connsiteX33" fmla="*/ 387308 w 436876"/>
                  <a:gd name="connsiteY33" fmla="*/ 215918 h 453679"/>
                  <a:gd name="connsiteX34" fmla="*/ 387308 w 436876"/>
                  <a:gd name="connsiteY34" fmla="*/ 222639 h 45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6876" h="453679">
                    <a:moveTo>
                      <a:pt x="218438" y="0"/>
                    </a:moveTo>
                    <a:cubicBezTo>
                      <a:pt x="218438" y="0"/>
                      <a:pt x="218438" y="0"/>
                      <a:pt x="218438" y="0"/>
                    </a:cubicBezTo>
                    <a:cubicBezTo>
                      <a:pt x="218438" y="0"/>
                      <a:pt x="218438" y="0"/>
                      <a:pt x="218438" y="0"/>
                    </a:cubicBezTo>
                    <a:cubicBezTo>
                      <a:pt x="99137" y="840"/>
                      <a:pt x="2520" y="96617"/>
                      <a:pt x="0" y="215918"/>
                    </a:cubicBezTo>
                    <a:lnTo>
                      <a:pt x="0" y="223479"/>
                    </a:lnTo>
                    <a:cubicBezTo>
                      <a:pt x="840" y="249524"/>
                      <a:pt x="5881" y="274728"/>
                      <a:pt x="15123" y="299093"/>
                    </a:cubicBezTo>
                    <a:cubicBezTo>
                      <a:pt x="24364" y="321777"/>
                      <a:pt x="36967" y="342780"/>
                      <a:pt x="52929" y="361264"/>
                    </a:cubicBezTo>
                    <a:cubicBezTo>
                      <a:pt x="73093" y="383107"/>
                      <a:pt x="94937" y="425955"/>
                      <a:pt x="104178" y="444438"/>
                    </a:cubicBezTo>
                    <a:cubicBezTo>
                      <a:pt x="106699" y="450319"/>
                      <a:pt x="112580" y="453680"/>
                      <a:pt x="119301" y="453680"/>
                    </a:cubicBezTo>
                    <a:lnTo>
                      <a:pt x="317576" y="453680"/>
                    </a:lnTo>
                    <a:cubicBezTo>
                      <a:pt x="324297" y="453680"/>
                      <a:pt x="330178" y="450319"/>
                      <a:pt x="332699" y="444438"/>
                    </a:cubicBezTo>
                    <a:cubicBezTo>
                      <a:pt x="341940" y="425955"/>
                      <a:pt x="363784" y="383107"/>
                      <a:pt x="383948" y="361264"/>
                    </a:cubicBezTo>
                    <a:cubicBezTo>
                      <a:pt x="399910" y="342780"/>
                      <a:pt x="413353" y="321777"/>
                      <a:pt x="421754" y="299093"/>
                    </a:cubicBezTo>
                    <a:cubicBezTo>
                      <a:pt x="430996" y="274728"/>
                      <a:pt x="436037" y="249524"/>
                      <a:pt x="436877" y="223479"/>
                    </a:cubicBezTo>
                    <a:lnTo>
                      <a:pt x="436877" y="215918"/>
                    </a:lnTo>
                    <a:cubicBezTo>
                      <a:pt x="434356" y="96617"/>
                      <a:pt x="337739" y="840"/>
                      <a:pt x="218438" y="0"/>
                    </a:cubicBezTo>
                    <a:close/>
                    <a:moveTo>
                      <a:pt x="386468" y="222639"/>
                    </a:moveTo>
                    <a:cubicBezTo>
                      <a:pt x="385628" y="242803"/>
                      <a:pt x="381427" y="262966"/>
                      <a:pt x="374706" y="281450"/>
                    </a:cubicBezTo>
                    <a:cubicBezTo>
                      <a:pt x="367985" y="298253"/>
                      <a:pt x="358743" y="314215"/>
                      <a:pt x="346141" y="327658"/>
                    </a:cubicBezTo>
                    <a:cubicBezTo>
                      <a:pt x="326818" y="351182"/>
                      <a:pt x="310015" y="376386"/>
                      <a:pt x="297412" y="403271"/>
                    </a:cubicBezTo>
                    <a:lnTo>
                      <a:pt x="218438" y="403271"/>
                    </a:lnTo>
                    <a:lnTo>
                      <a:pt x="140305" y="403271"/>
                    </a:lnTo>
                    <a:cubicBezTo>
                      <a:pt x="126862" y="376386"/>
                      <a:pt x="110059" y="351182"/>
                      <a:pt x="91576" y="327658"/>
                    </a:cubicBezTo>
                    <a:cubicBezTo>
                      <a:pt x="79814" y="314215"/>
                      <a:pt x="69732" y="298253"/>
                      <a:pt x="63011" y="281450"/>
                    </a:cubicBezTo>
                    <a:cubicBezTo>
                      <a:pt x="55450" y="262966"/>
                      <a:pt x="52089" y="242803"/>
                      <a:pt x="51249" y="222639"/>
                    </a:cubicBezTo>
                    <a:lnTo>
                      <a:pt x="51249" y="215918"/>
                    </a:lnTo>
                    <a:cubicBezTo>
                      <a:pt x="52929" y="124342"/>
                      <a:pt x="127702" y="50409"/>
                      <a:pt x="219279" y="49569"/>
                    </a:cubicBezTo>
                    <a:lnTo>
                      <a:pt x="219279" y="49569"/>
                    </a:lnTo>
                    <a:lnTo>
                      <a:pt x="219279" y="49569"/>
                    </a:lnTo>
                    <a:cubicBezTo>
                      <a:pt x="219279" y="49569"/>
                      <a:pt x="219279" y="49569"/>
                      <a:pt x="219279" y="49569"/>
                    </a:cubicBezTo>
                    <a:cubicBezTo>
                      <a:pt x="219279" y="49569"/>
                      <a:pt x="219279" y="49569"/>
                      <a:pt x="219279" y="49569"/>
                    </a:cubicBezTo>
                    <a:lnTo>
                      <a:pt x="219279" y="49569"/>
                    </a:lnTo>
                    <a:lnTo>
                      <a:pt x="219279" y="49569"/>
                    </a:lnTo>
                    <a:cubicBezTo>
                      <a:pt x="310855" y="50409"/>
                      <a:pt x="385628" y="123502"/>
                      <a:pt x="387308" y="215918"/>
                    </a:cubicBezTo>
                    <a:lnTo>
                      <a:pt x="387308" y="222639"/>
                    </a:ln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grpSp>
      </p:grpSp>
      <p:grpSp>
        <p:nvGrpSpPr>
          <p:cNvPr id="33" name="Group 32">
            <a:extLst>
              <a:ext uri="{FF2B5EF4-FFF2-40B4-BE49-F238E27FC236}">
                <a16:creationId xmlns:a16="http://schemas.microsoft.com/office/drawing/2014/main" id="{A460D88D-8E6A-6244-A8AA-77A9CD74BF39}"/>
              </a:ext>
            </a:extLst>
          </p:cNvPr>
          <p:cNvGrpSpPr/>
          <p:nvPr/>
        </p:nvGrpSpPr>
        <p:grpSpPr>
          <a:xfrm>
            <a:off x="682261" y="1863644"/>
            <a:ext cx="2579058" cy="1375998"/>
            <a:chOff x="682261" y="1863644"/>
            <a:chExt cx="2579058" cy="1375998"/>
          </a:xfrm>
        </p:grpSpPr>
        <p:sp>
          <p:nvSpPr>
            <p:cNvPr id="34" name="Shape">
              <a:extLst>
                <a:ext uri="{FF2B5EF4-FFF2-40B4-BE49-F238E27FC236}">
                  <a16:creationId xmlns:a16="http://schemas.microsoft.com/office/drawing/2014/main" id="{120E38AA-A1B6-4D4F-B8AC-5AA5A4622335}"/>
                </a:ext>
              </a:extLst>
            </p:cNvPr>
            <p:cNvSpPr/>
            <p:nvPr/>
          </p:nvSpPr>
          <p:spPr>
            <a:xfrm>
              <a:off x="682261" y="2506634"/>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35" name="Freeform: Shape 18">
              <a:extLst>
                <a:ext uri="{FF2B5EF4-FFF2-40B4-BE49-F238E27FC236}">
                  <a16:creationId xmlns:a16="http://schemas.microsoft.com/office/drawing/2014/main" id="{3AA38DA1-0250-1B43-ADA3-92E888E82300}"/>
                </a:ext>
              </a:extLst>
            </p:cNvPr>
            <p:cNvSpPr/>
            <p:nvPr/>
          </p:nvSpPr>
          <p:spPr>
            <a:xfrm>
              <a:off x="930644" y="2506634"/>
              <a:ext cx="2004813" cy="551046"/>
            </a:xfrm>
            <a:custGeom>
              <a:avLst/>
              <a:gdLst>
                <a:gd name="connsiteX0" fmla="*/ 111821 w 2004813"/>
                <a:gd name="connsiteY0" fmla="*/ 0 h 551046"/>
                <a:gd name="connsiteX1" fmla="*/ 2004813 w 2004813"/>
                <a:gd name="connsiteY1" fmla="*/ 0 h 551046"/>
                <a:gd name="connsiteX2" fmla="*/ 1849964 w 2004813"/>
                <a:gd name="connsiteY2" fmla="*/ 409573 h 551046"/>
                <a:gd name="connsiteX3" fmla="*/ 1648526 w 2004813"/>
                <a:gd name="connsiteY3" fmla="*/ 551046 h 551046"/>
                <a:gd name="connsiteX4" fmla="*/ 216842 w 2004813"/>
                <a:gd name="connsiteY4" fmla="*/ 551046 h 551046"/>
                <a:gd name="connsiteX5" fmla="*/ 15304 w 2004813"/>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3" h="551046">
                  <a:moveTo>
                    <a:pt x="111821" y="0"/>
                  </a:moveTo>
                  <a:lnTo>
                    <a:pt x="2004813" y="0"/>
                  </a:lnTo>
                  <a:lnTo>
                    <a:pt x="1849964" y="409573"/>
                  </a:lnTo>
                  <a:cubicBezTo>
                    <a:pt x="1815694" y="495330"/>
                    <a:pt x="1738585" y="551046"/>
                    <a:pt x="1648526" y="551046"/>
                  </a:cubicBezTo>
                  <a:lnTo>
                    <a:pt x="216842" y="551046"/>
                  </a:lnTo>
                  <a:cubicBezTo>
                    <a:pt x="62526" y="551046"/>
                    <a:pt x="-40385" y="396712"/>
                    <a:pt x="15304" y="255285"/>
                  </a:cubicBezTo>
                  <a:close/>
                </a:path>
              </a:pathLst>
            </a:custGeom>
            <a:solidFill>
              <a:schemeClr val="tx1">
                <a:alpha val="40000"/>
              </a:schemeClr>
            </a:solidFill>
            <a:ln w="12700">
              <a:miter lim="400000"/>
            </a:ln>
          </p:spPr>
          <p:txBody>
            <a:bodyPr wrap="square" lIns="38100" tIns="38100" rIns="38100" bIns="38100" anchor="ctr">
              <a:noAutofit/>
            </a:bodyP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36" name="Shape">
              <a:extLst>
                <a:ext uri="{FF2B5EF4-FFF2-40B4-BE49-F238E27FC236}">
                  <a16:creationId xmlns:a16="http://schemas.microsoft.com/office/drawing/2014/main" id="{C197B271-2B88-D745-8B70-9E7B5CE3D369}"/>
                </a:ext>
              </a:extLst>
            </p:cNvPr>
            <p:cNvSpPr/>
            <p:nvPr/>
          </p:nvSpPr>
          <p:spPr>
            <a:xfrm>
              <a:off x="810855" y="1863644"/>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chemeClr val="accent1"/>
            </a:solidFill>
            <a:ln w="12700">
              <a:noFill/>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sp>
          <p:nvSpPr>
            <p:cNvPr id="37" name="Shape">
              <a:extLst>
                <a:ext uri="{FF2B5EF4-FFF2-40B4-BE49-F238E27FC236}">
                  <a16:creationId xmlns:a16="http://schemas.microsoft.com/office/drawing/2014/main" id="{4FC4DC0A-B817-944C-A787-61A908205224}"/>
                </a:ext>
              </a:extLst>
            </p:cNvPr>
            <p:cNvSpPr/>
            <p:nvPr/>
          </p:nvSpPr>
          <p:spPr>
            <a:xfrm>
              <a:off x="896586" y="2035107"/>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25" y="20374"/>
                    <a:pt x="17451" y="21600"/>
                    <a:pt x="16547" y="21600"/>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latin typeface="Candara" panose="020E0502030303020204" pitchFamily="34" charset="0"/>
                <a:ea typeface="Roboto" panose="02000000000000000000" pitchFamily="2" charset="0"/>
              </a:endParaRPr>
            </a:p>
          </p:txBody>
        </p:sp>
        <p:grpSp>
          <p:nvGrpSpPr>
            <p:cNvPr id="38" name="Graphic 42" descr="Rocket">
              <a:extLst>
                <a:ext uri="{FF2B5EF4-FFF2-40B4-BE49-F238E27FC236}">
                  <a16:creationId xmlns:a16="http://schemas.microsoft.com/office/drawing/2014/main" id="{FF092964-87D1-7949-9896-DA7F81D4F363}"/>
                </a:ext>
              </a:extLst>
            </p:cNvPr>
            <p:cNvGrpSpPr/>
            <p:nvPr/>
          </p:nvGrpSpPr>
          <p:grpSpPr>
            <a:xfrm>
              <a:off x="1528847" y="2103363"/>
              <a:ext cx="806542" cy="806542"/>
              <a:chOff x="2052646" y="2501488"/>
              <a:chExt cx="806542" cy="806542"/>
            </a:xfrm>
            <a:solidFill>
              <a:schemeClr val="bg1"/>
            </a:solidFill>
          </p:grpSpPr>
          <p:sp>
            <p:nvSpPr>
              <p:cNvPr id="39" name="Freeform: Shape 16">
                <a:extLst>
                  <a:ext uri="{FF2B5EF4-FFF2-40B4-BE49-F238E27FC236}">
                    <a16:creationId xmlns:a16="http://schemas.microsoft.com/office/drawing/2014/main" id="{DF4B00CE-B690-724C-895A-A1360324B873}"/>
                  </a:ext>
                </a:extLst>
              </p:cNvPr>
              <p:cNvSpPr/>
              <p:nvPr/>
            </p:nvSpPr>
            <p:spPr>
              <a:xfrm>
                <a:off x="2639909" y="2567612"/>
                <a:ext cx="154134" cy="148112"/>
              </a:xfrm>
              <a:custGeom>
                <a:avLst/>
                <a:gdLst>
                  <a:gd name="connsiteX0" fmla="*/ 150386 w 154134"/>
                  <a:gd name="connsiteY0" fmla="*/ 4448 h 148112"/>
                  <a:gd name="connsiteX1" fmla="*/ 0 w 154134"/>
                  <a:gd name="connsiteY1" fmla="*/ 22931 h 148112"/>
                  <a:gd name="connsiteX2" fmla="*/ 68892 w 154134"/>
                  <a:gd name="connsiteY2" fmla="*/ 77540 h 148112"/>
                  <a:gd name="connsiteX3" fmla="*/ 124342 w 154134"/>
                  <a:gd name="connsiteY3" fmla="*/ 148113 h 148112"/>
                  <a:gd name="connsiteX4" fmla="*/ 150386 w 154134"/>
                  <a:gd name="connsiteY4" fmla="*/ 4448 h 14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34" h="148112">
                    <a:moveTo>
                      <a:pt x="150386" y="4448"/>
                    </a:moveTo>
                    <a:cubicBezTo>
                      <a:pt x="138624" y="-7315"/>
                      <a:pt x="63011" y="6128"/>
                      <a:pt x="0" y="22931"/>
                    </a:cubicBezTo>
                    <a:cubicBezTo>
                      <a:pt x="22684" y="36373"/>
                      <a:pt x="46208" y="54856"/>
                      <a:pt x="68892" y="77540"/>
                    </a:cubicBezTo>
                    <a:cubicBezTo>
                      <a:pt x="92416" y="101065"/>
                      <a:pt x="110900" y="124589"/>
                      <a:pt x="124342" y="148113"/>
                    </a:cubicBezTo>
                    <a:cubicBezTo>
                      <a:pt x="141145" y="83421"/>
                      <a:pt x="162989" y="16210"/>
                      <a:pt x="150386" y="4448"/>
                    </a:cubicBez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40" name="Freeform: Shape 17">
                <a:extLst>
                  <a:ext uri="{FF2B5EF4-FFF2-40B4-BE49-F238E27FC236}">
                    <a16:creationId xmlns:a16="http://schemas.microsoft.com/office/drawing/2014/main" id="{80B066E2-B430-A84C-B8FB-64B08BCE6553}"/>
                  </a:ext>
                </a:extLst>
              </p:cNvPr>
              <p:cNvSpPr/>
              <p:nvPr/>
            </p:nvSpPr>
            <p:spPr>
              <a:xfrm>
                <a:off x="2117394" y="2798585"/>
                <a:ext cx="204939" cy="196018"/>
              </a:xfrm>
              <a:custGeom>
                <a:avLst/>
                <a:gdLst>
                  <a:gd name="connsiteX0" fmla="*/ 204939 w 204939"/>
                  <a:gd name="connsiteY0" fmla="*/ 12917 h 196018"/>
                  <a:gd name="connsiteX1" fmla="*/ 176374 w 204939"/>
                  <a:gd name="connsiteY1" fmla="*/ 1996 h 196018"/>
                  <a:gd name="connsiteX2" fmla="*/ 142768 w 204939"/>
                  <a:gd name="connsiteY2" fmla="*/ 8717 h 196018"/>
                  <a:gd name="connsiteX3" fmla="*/ 9185 w 204939"/>
                  <a:gd name="connsiteY3" fmla="*/ 142300 h 196018"/>
                  <a:gd name="connsiteX4" fmla="*/ 37750 w 204939"/>
                  <a:gd name="connsiteY4" fmla="*/ 195230 h 196018"/>
                  <a:gd name="connsiteX5" fmla="*/ 149490 w 204939"/>
                  <a:gd name="connsiteY5" fmla="*/ 170025 h 196018"/>
                  <a:gd name="connsiteX6" fmla="*/ 204939 w 204939"/>
                  <a:gd name="connsiteY6" fmla="*/ 12917 h 19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939" h="196018">
                    <a:moveTo>
                      <a:pt x="204939" y="12917"/>
                    </a:moveTo>
                    <a:lnTo>
                      <a:pt x="176374" y="1996"/>
                    </a:lnTo>
                    <a:cubicBezTo>
                      <a:pt x="164612" y="-2205"/>
                      <a:pt x="152010" y="315"/>
                      <a:pt x="142768" y="8717"/>
                    </a:cubicBezTo>
                    <a:lnTo>
                      <a:pt x="9185" y="142300"/>
                    </a:lnTo>
                    <a:cubicBezTo>
                      <a:pt x="-12659" y="164144"/>
                      <a:pt x="7505" y="201951"/>
                      <a:pt x="37750" y="195230"/>
                    </a:cubicBezTo>
                    <a:lnTo>
                      <a:pt x="149490" y="170025"/>
                    </a:lnTo>
                    <a:cubicBezTo>
                      <a:pt x="158731" y="128018"/>
                      <a:pt x="173854" y="71728"/>
                      <a:pt x="204939" y="12917"/>
                    </a:cubicBez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41" name="Freeform: Shape 43">
                <a:extLst>
                  <a:ext uri="{FF2B5EF4-FFF2-40B4-BE49-F238E27FC236}">
                    <a16:creationId xmlns:a16="http://schemas.microsoft.com/office/drawing/2014/main" id="{1F8D6B29-EF2F-2C42-81FB-1BE6D0AB4192}"/>
                  </a:ext>
                </a:extLst>
              </p:cNvPr>
              <p:cNvSpPr/>
              <p:nvPr/>
            </p:nvSpPr>
            <p:spPr>
              <a:xfrm>
                <a:off x="2364376" y="3030781"/>
                <a:ext cx="196406" cy="211189"/>
              </a:xfrm>
              <a:custGeom>
                <a:avLst/>
                <a:gdLst>
                  <a:gd name="connsiteX0" fmla="*/ 180596 w 196406"/>
                  <a:gd name="connsiteY0" fmla="*/ 0 h 211189"/>
                  <a:gd name="connsiteX1" fmla="*/ 26849 w 196406"/>
                  <a:gd name="connsiteY1" fmla="*/ 53769 h 211189"/>
                  <a:gd name="connsiteX2" fmla="*/ 804 w 196406"/>
                  <a:gd name="connsiteY2" fmla="*/ 173070 h 211189"/>
                  <a:gd name="connsiteX3" fmla="*/ 53733 w 196406"/>
                  <a:gd name="connsiteY3" fmla="*/ 201636 h 211189"/>
                  <a:gd name="connsiteX4" fmla="*/ 187317 w 196406"/>
                  <a:gd name="connsiteY4" fmla="*/ 68052 h 211189"/>
                  <a:gd name="connsiteX5" fmla="*/ 194038 w 196406"/>
                  <a:gd name="connsiteY5" fmla="*/ 34446 h 211189"/>
                  <a:gd name="connsiteX6" fmla="*/ 180596 w 196406"/>
                  <a:gd name="connsiteY6" fmla="*/ 0 h 21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06" h="211189">
                    <a:moveTo>
                      <a:pt x="180596" y="0"/>
                    </a:moveTo>
                    <a:cubicBezTo>
                      <a:pt x="124306" y="29405"/>
                      <a:pt x="70536" y="45368"/>
                      <a:pt x="26849" y="53769"/>
                    </a:cubicBezTo>
                    <a:lnTo>
                      <a:pt x="804" y="173070"/>
                    </a:lnTo>
                    <a:cubicBezTo>
                      <a:pt x="-5917" y="203316"/>
                      <a:pt x="31049" y="224319"/>
                      <a:pt x="53733" y="201636"/>
                    </a:cubicBezTo>
                    <a:lnTo>
                      <a:pt x="187317" y="68052"/>
                    </a:lnTo>
                    <a:cubicBezTo>
                      <a:pt x="195718" y="59650"/>
                      <a:pt x="199079" y="46208"/>
                      <a:pt x="194038" y="34446"/>
                    </a:cubicBezTo>
                    <a:lnTo>
                      <a:pt x="180596" y="0"/>
                    </a:ln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42" name="Freeform: Shape 44">
                <a:extLst>
                  <a:ext uri="{FF2B5EF4-FFF2-40B4-BE49-F238E27FC236}">
                    <a16:creationId xmlns:a16="http://schemas.microsoft.com/office/drawing/2014/main" id="{B06B92BD-211E-C94F-92A9-27D5CEE65876}"/>
                  </a:ext>
                </a:extLst>
              </p:cNvPr>
              <p:cNvSpPr/>
              <p:nvPr/>
            </p:nvSpPr>
            <p:spPr>
              <a:xfrm>
                <a:off x="2296288" y="2605666"/>
                <a:ext cx="451999" cy="451159"/>
              </a:xfrm>
              <a:custGeom>
                <a:avLst/>
                <a:gdLst>
                  <a:gd name="connsiteX0" fmla="*/ 298253 w 451999"/>
                  <a:gd name="connsiteY0" fmla="*/ 0 h 451159"/>
                  <a:gd name="connsiteX1" fmla="*/ 137784 w 451999"/>
                  <a:gd name="connsiteY1" fmla="*/ 109219 h 451159"/>
                  <a:gd name="connsiteX2" fmla="*/ 0 w 451999"/>
                  <a:gd name="connsiteY2" fmla="*/ 399070 h 451159"/>
                  <a:gd name="connsiteX3" fmla="*/ 52089 w 451999"/>
                  <a:gd name="connsiteY3" fmla="*/ 451159 h 451159"/>
                  <a:gd name="connsiteX4" fmla="*/ 342780 w 451999"/>
                  <a:gd name="connsiteY4" fmla="*/ 314215 h 451159"/>
                  <a:gd name="connsiteX5" fmla="*/ 452000 w 451999"/>
                  <a:gd name="connsiteY5" fmla="*/ 154587 h 451159"/>
                  <a:gd name="connsiteX6" fmla="*/ 388148 w 451999"/>
                  <a:gd name="connsiteY6" fmla="*/ 62171 h 451159"/>
                  <a:gd name="connsiteX7" fmla="*/ 298253 w 451999"/>
                  <a:gd name="connsiteY7" fmla="*/ 0 h 451159"/>
                  <a:gd name="connsiteX8" fmla="*/ 341100 w 451999"/>
                  <a:gd name="connsiteY8" fmla="*/ 181472 h 451159"/>
                  <a:gd name="connsiteX9" fmla="*/ 269687 w 451999"/>
                  <a:gd name="connsiteY9" fmla="*/ 181472 h 451159"/>
                  <a:gd name="connsiteX10" fmla="*/ 269687 w 451999"/>
                  <a:gd name="connsiteY10" fmla="*/ 110059 h 451159"/>
                  <a:gd name="connsiteX11" fmla="*/ 341100 w 451999"/>
                  <a:gd name="connsiteY11" fmla="*/ 110059 h 451159"/>
                  <a:gd name="connsiteX12" fmla="*/ 341100 w 451999"/>
                  <a:gd name="connsiteY12" fmla="*/ 181472 h 45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999" h="451159">
                    <a:moveTo>
                      <a:pt x="298253" y="0"/>
                    </a:moveTo>
                    <a:cubicBezTo>
                      <a:pt x="248684" y="20164"/>
                      <a:pt x="192394" y="54610"/>
                      <a:pt x="137784" y="109219"/>
                    </a:cubicBezTo>
                    <a:cubicBezTo>
                      <a:pt x="37807" y="209197"/>
                      <a:pt x="8401" y="330178"/>
                      <a:pt x="0" y="399070"/>
                    </a:cubicBezTo>
                    <a:lnTo>
                      <a:pt x="52089" y="451159"/>
                    </a:lnTo>
                    <a:cubicBezTo>
                      <a:pt x="120981" y="442758"/>
                      <a:pt x="242803" y="414193"/>
                      <a:pt x="342780" y="314215"/>
                    </a:cubicBezTo>
                    <a:cubicBezTo>
                      <a:pt x="397390" y="259606"/>
                      <a:pt x="431836" y="204156"/>
                      <a:pt x="452000" y="154587"/>
                    </a:cubicBezTo>
                    <a:cubicBezTo>
                      <a:pt x="441078" y="126862"/>
                      <a:pt x="419234" y="94097"/>
                      <a:pt x="388148" y="62171"/>
                    </a:cubicBezTo>
                    <a:cubicBezTo>
                      <a:pt x="357903" y="32766"/>
                      <a:pt x="325977" y="10922"/>
                      <a:pt x="298253" y="0"/>
                    </a:cubicBezTo>
                    <a:close/>
                    <a:moveTo>
                      <a:pt x="341100" y="181472"/>
                    </a:moveTo>
                    <a:cubicBezTo>
                      <a:pt x="321777" y="200795"/>
                      <a:pt x="289851" y="200795"/>
                      <a:pt x="269687" y="181472"/>
                    </a:cubicBezTo>
                    <a:cubicBezTo>
                      <a:pt x="250364" y="162149"/>
                      <a:pt x="250364" y="130223"/>
                      <a:pt x="269687" y="110059"/>
                    </a:cubicBezTo>
                    <a:cubicBezTo>
                      <a:pt x="289011" y="90736"/>
                      <a:pt x="320936" y="90736"/>
                      <a:pt x="341100" y="110059"/>
                    </a:cubicBezTo>
                    <a:cubicBezTo>
                      <a:pt x="360423" y="130223"/>
                      <a:pt x="360423" y="162149"/>
                      <a:pt x="341100" y="181472"/>
                    </a:cubicBez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sp>
            <p:nvSpPr>
              <p:cNvPr id="43" name="Freeform: Shape 45">
                <a:extLst>
                  <a:ext uri="{FF2B5EF4-FFF2-40B4-BE49-F238E27FC236}">
                    <a16:creationId xmlns:a16="http://schemas.microsoft.com/office/drawing/2014/main" id="{3662F796-6616-9C40-9116-975BA12FD6E8}"/>
                  </a:ext>
                </a:extLst>
              </p:cNvPr>
              <p:cNvSpPr/>
              <p:nvPr/>
            </p:nvSpPr>
            <p:spPr>
              <a:xfrm>
                <a:off x="2197334" y="3036119"/>
                <a:ext cx="119660" cy="119908"/>
              </a:xfrm>
              <a:custGeom>
                <a:avLst/>
                <a:gdLst>
                  <a:gd name="connsiteX0" fmla="*/ 98114 w 119660"/>
                  <a:gd name="connsiteY0" fmla="*/ 21546 h 119908"/>
                  <a:gd name="connsiteX1" fmla="*/ 58627 w 119660"/>
                  <a:gd name="connsiteY1" fmla="*/ 13145 h 119908"/>
                  <a:gd name="connsiteX2" fmla="*/ 2337 w 119660"/>
                  <a:gd name="connsiteY2" fmla="*/ 117323 h 119908"/>
                  <a:gd name="connsiteX3" fmla="*/ 106516 w 119660"/>
                  <a:gd name="connsiteY3" fmla="*/ 61033 h 119908"/>
                  <a:gd name="connsiteX4" fmla="*/ 98114 w 119660"/>
                  <a:gd name="connsiteY4" fmla="*/ 21546 h 119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0" h="119908">
                    <a:moveTo>
                      <a:pt x="98114" y="21546"/>
                    </a:moveTo>
                    <a:cubicBezTo>
                      <a:pt x="84672" y="8104"/>
                      <a:pt x="86352" y="-14580"/>
                      <a:pt x="58627" y="13145"/>
                    </a:cubicBezTo>
                    <a:cubicBezTo>
                      <a:pt x="30902" y="40870"/>
                      <a:pt x="-10265" y="103881"/>
                      <a:pt x="2337" y="117323"/>
                    </a:cubicBezTo>
                    <a:cubicBezTo>
                      <a:pt x="15780" y="130766"/>
                      <a:pt x="78791" y="88758"/>
                      <a:pt x="106516" y="61033"/>
                    </a:cubicBezTo>
                    <a:cubicBezTo>
                      <a:pt x="134241" y="32468"/>
                      <a:pt x="111557" y="34149"/>
                      <a:pt x="98114" y="21546"/>
                    </a:cubicBezTo>
                    <a:close/>
                  </a:path>
                </a:pathLst>
              </a:custGeom>
              <a:grpFill/>
              <a:ln w="8334" cap="flat">
                <a:noFill/>
                <a:prstDash val="solid"/>
                <a:miter/>
              </a:ln>
            </p:spPr>
            <p:txBody>
              <a:bodyPr rtlCol="0" anchor="ctr"/>
              <a:lstStyle/>
              <a:p>
                <a:endParaRPr lang="en-US">
                  <a:latin typeface="Candara" panose="020E0502030303020204" pitchFamily="34" charset="0"/>
                  <a:ea typeface="Roboto" panose="02000000000000000000" pitchFamily="2" charset="0"/>
                </a:endParaRPr>
              </a:p>
            </p:txBody>
          </p:sp>
        </p:grpSp>
      </p:grpSp>
      <p:sp>
        <p:nvSpPr>
          <p:cNvPr id="44" name="Rectangle 43">
            <a:extLst>
              <a:ext uri="{FF2B5EF4-FFF2-40B4-BE49-F238E27FC236}">
                <a16:creationId xmlns:a16="http://schemas.microsoft.com/office/drawing/2014/main" id="{1302B0C7-5BB3-034E-9A3C-CEDEA02EC55D}"/>
              </a:ext>
            </a:extLst>
          </p:cNvPr>
          <p:cNvSpPr/>
          <p:nvPr/>
        </p:nvSpPr>
        <p:spPr>
          <a:xfrm>
            <a:off x="859808" y="3533987"/>
            <a:ext cx="2314755" cy="338554"/>
          </a:xfrm>
          <a:prstGeom prst="rect">
            <a:avLst/>
          </a:prstGeom>
        </p:spPr>
        <p:txBody>
          <a:bodyPr wrap="square" anchor="b">
            <a:spAutoFit/>
          </a:bodyPr>
          <a:lstStyle/>
          <a:p>
            <a:r>
              <a:rPr lang="en-US" sz="1600" b="1" noProof="1">
                <a:solidFill>
                  <a:schemeClr val="accent5"/>
                </a:solidFill>
                <a:latin typeface="Candara" panose="020E0502030303020204" pitchFamily="34" charset="0"/>
                <a:ea typeface="Roboto" panose="02000000000000000000" pitchFamily="2" charset="0"/>
              </a:rPr>
              <a:t>Log Aggregator</a:t>
            </a:r>
          </a:p>
        </p:txBody>
      </p:sp>
      <p:sp>
        <p:nvSpPr>
          <p:cNvPr id="45" name="TextBox 44">
            <a:extLst>
              <a:ext uri="{FF2B5EF4-FFF2-40B4-BE49-F238E27FC236}">
                <a16:creationId xmlns:a16="http://schemas.microsoft.com/office/drawing/2014/main" id="{5C87B62A-B834-7B4E-B956-D1216FB32BD8}"/>
              </a:ext>
            </a:extLst>
          </p:cNvPr>
          <p:cNvSpPr txBox="1"/>
          <p:nvPr/>
        </p:nvSpPr>
        <p:spPr>
          <a:xfrm>
            <a:off x="960016" y="3930875"/>
            <a:ext cx="2230643" cy="1384995"/>
          </a:xfrm>
          <a:prstGeom prst="rect">
            <a:avLst/>
          </a:prstGeom>
          <a:noFill/>
        </p:spPr>
        <p:txBody>
          <a:bodyPr wrap="square" lIns="0" rIns="0" rtlCol="0" anchor="t">
            <a:spAutoFit/>
          </a:bodyPr>
          <a:lstStyle/>
          <a:p>
            <a:r>
              <a:rPr lang="en-US" sz="1200" noProof="1">
                <a:solidFill>
                  <a:schemeClr val="accent1"/>
                </a:solidFill>
                <a:latin typeface="Candara" panose="020E0502030303020204" pitchFamily="34" charset="0"/>
                <a:ea typeface="Roboto" panose="02000000000000000000" pitchFamily="2" charset="0"/>
              </a:rPr>
              <a:t>Centralized logging service that aggregates logs from each service instance – can be used to search &amp; analyze the logs and trigger alerts based on patters.</a:t>
            </a:r>
          </a:p>
          <a:p>
            <a:r>
              <a:rPr lang="en-US" sz="1200" noProof="1">
                <a:solidFill>
                  <a:schemeClr val="accent1"/>
                </a:solidFill>
                <a:latin typeface="Candara" panose="020E0502030303020204" pitchFamily="34" charset="0"/>
                <a:ea typeface="Roboto" panose="02000000000000000000" pitchFamily="2" charset="0"/>
              </a:rPr>
              <a:t>Eg: ELK / EFK stack, Amazon cloud watch, Graylog etc</a:t>
            </a:r>
          </a:p>
        </p:txBody>
      </p:sp>
      <p:sp>
        <p:nvSpPr>
          <p:cNvPr id="46" name="Rectangle 45">
            <a:extLst>
              <a:ext uri="{FF2B5EF4-FFF2-40B4-BE49-F238E27FC236}">
                <a16:creationId xmlns:a16="http://schemas.microsoft.com/office/drawing/2014/main" id="{74E43076-FC39-504B-95CD-3698D582D794}"/>
              </a:ext>
            </a:extLst>
          </p:cNvPr>
          <p:cNvSpPr/>
          <p:nvPr/>
        </p:nvSpPr>
        <p:spPr>
          <a:xfrm>
            <a:off x="3445661" y="3533987"/>
            <a:ext cx="2314755" cy="338554"/>
          </a:xfrm>
          <a:prstGeom prst="rect">
            <a:avLst/>
          </a:prstGeom>
        </p:spPr>
        <p:txBody>
          <a:bodyPr wrap="square" anchor="b">
            <a:spAutoFit/>
          </a:bodyPr>
          <a:lstStyle/>
          <a:p>
            <a:pPr marL="496888" indent="-496888"/>
            <a:r>
              <a:rPr lang="en-US" sz="1600" b="1" noProof="1">
                <a:solidFill>
                  <a:schemeClr val="accent5"/>
                </a:solidFill>
                <a:latin typeface="Candara" panose="020E0502030303020204" pitchFamily="34" charset="0"/>
                <a:ea typeface="Roboto" panose="02000000000000000000" pitchFamily="2" charset="0"/>
              </a:rPr>
              <a:t>Perf Monitoring</a:t>
            </a:r>
          </a:p>
        </p:txBody>
      </p:sp>
      <p:sp>
        <p:nvSpPr>
          <p:cNvPr id="47" name="TextBox 46">
            <a:extLst>
              <a:ext uri="{FF2B5EF4-FFF2-40B4-BE49-F238E27FC236}">
                <a16:creationId xmlns:a16="http://schemas.microsoft.com/office/drawing/2014/main" id="{7DBA89DF-9BC7-7F42-9EE2-59E0D9C55A8F}"/>
              </a:ext>
            </a:extLst>
          </p:cNvPr>
          <p:cNvSpPr txBox="1"/>
          <p:nvPr/>
        </p:nvSpPr>
        <p:spPr>
          <a:xfrm>
            <a:off x="3545869" y="3930875"/>
            <a:ext cx="2230643" cy="1938992"/>
          </a:xfrm>
          <a:prstGeom prst="rect">
            <a:avLst/>
          </a:prstGeom>
          <a:noFill/>
        </p:spPr>
        <p:txBody>
          <a:bodyPr wrap="square" lIns="0" rIns="0" rtlCol="0" anchor="t">
            <a:spAutoFit/>
          </a:bodyPr>
          <a:lstStyle/>
          <a:p>
            <a:pPr>
              <a:buClr>
                <a:schemeClr val="accent2"/>
              </a:buClr>
            </a:pPr>
            <a:r>
              <a:rPr lang="en-US" sz="1200" noProof="1">
                <a:solidFill>
                  <a:schemeClr val="accent1"/>
                </a:solidFill>
                <a:latin typeface="Candara" panose="020E0502030303020204" pitchFamily="34" charset="0"/>
                <a:ea typeface="Roboto" panose="02000000000000000000" pitchFamily="2" charset="0"/>
              </a:rPr>
              <a:t>Monitor patterns so that application performance can be tracked &amp; alerted for issues</a:t>
            </a:r>
          </a:p>
          <a:p>
            <a:pPr marL="228600" indent="-228600">
              <a:buClr>
                <a:schemeClr val="accent2"/>
              </a:buClr>
              <a:buAutoNum type="arabicPeriod"/>
            </a:pPr>
            <a:r>
              <a:rPr lang="en-US" sz="1200" noProof="1">
                <a:solidFill>
                  <a:schemeClr val="accent1"/>
                </a:solidFill>
                <a:latin typeface="Candara" panose="020E0502030303020204" pitchFamily="34" charset="0"/>
                <a:ea typeface="Roboto" panose="02000000000000000000" pitchFamily="2" charset="0"/>
              </a:rPr>
              <a:t>APM tools like AppDynamics, NewRelic etc have agents running with the Microservice that PUSH data to monitoring service</a:t>
            </a:r>
          </a:p>
          <a:p>
            <a:pPr marL="228600" indent="-228600">
              <a:buClr>
                <a:schemeClr val="accent2"/>
              </a:buClr>
              <a:buAutoNum type="arabicPeriod"/>
            </a:pPr>
            <a:r>
              <a:rPr lang="en-US" sz="1200" noProof="1">
                <a:solidFill>
                  <a:schemeClr val="accent1"/>
                </a:solidFill>
                <a:latin typeface="Candara" panose="020E0502030303020204" pitchFamily="34" charset="0"/>
                <a:ea typeface="Roboto" panose="02000000000000000000" pitchFamily="2" charset="0"/>
              </a:rPr>
              <a:t>Tools like Prometheus PULL metrics from the Microservice</a:t>
            </a:r>
          </a:p>
        </p:txBody>
      </p:sp>
      <p:sp>
        <p:nvSpPr>
          <p:cNvPr id="48" name="Rectangle 47">
            <a:extLst>
              <a:ext uri="{FF2B5EF4-FFF2-40B4-BE49-F238E27FC236}">
                <a16:creationId xmlns:a16="http://schemas.microsoft.com/office/drawing/2014/main" id="{070E4CAC-0FCF-0243-8721-3975F59F204F}"/>
              </a:ext>
            </a:extLst>
          </p:cNvPr>
          <p:cNvSpPr/>
          <p:nvPr/>
        </p:nvSpPr>
        <p:spPr>
          <a:xfrm>
            <a:off x="6159808" y="3556304"/>
            <a:ext cx="2314755" cy="338554"/>
          </a:xfrm>
          <a:prstGeom prst="rect">
            <a:avLst/>
          </a:prstGeom>
        </p:spPr>
        <p:txBody>
          <a:bodyPr wrap="square" anchor="b">
            <a:spAutoFit/>
          </a:bodyPr>
          <a:lstStyle/>
          <a:p>
            <a:r>
              <a:rPr lang="en-US" sz="1600" b="1" noProof="1">
                <a:solidFill>
                  <a:schemeClr val="accent5"/>
                </a:solidFill>
                <a:latin typeface="Candara" panose="020E0502030303020204" pitchFamily="34" charset="0"/>
                <a:ea typeface="Roboto" panose="02000000000000000000" pitchFamily="2" charset="0"/>
              </a:rPr>
              <a:t>Distributed Tracing</a:t>
            </a:r>
          </a:p>
        </p:txBody>
      </p:sp>
      <p:sp>
        <p:nvSpPr>
          <p:cNvPr id="49" name="TextBox 48">
            <a:extLst>
              <a:ext uri="{FF2B5EF4-FFF2-40B4-BE49-F238E27FC236}">
                <a16:creationId xmlns:a16="http://schemas.microsoft.com/office/drawing/2014/main" id="{1C14D3D2-3E9D-FD4B-8670-4142C93981FA}"/>
              </a:ext>
            </a:extLst>
          </p:cNvPr>
          <p:cNvSpPr txBox="1"/>
          <p:nvPr/>
        </p:nvSpPr>
        <p:spPr>
          <a:xfrm>
            <a:off x="6260016" y="3953192"/>
            <a:ext cx="2214547" cy="1569660"/>
          </a:xfrm>
          <a:prstGeom prst="rect">
            <a:avLst/>
          </a:prstGeom>
          <a:noFill/>
        </p:spPr>
        <p:txBody>
          <a:bodyPr wrap="square" lIns="0" rIns="0" rtlCol="0" anchor="t">
            <a:spAutoFit/>
          </a:bodyPr>
          <a:lstStyle/>
          <a:p>
            <a:r>
              <a:rPr lang="en-US" sz="1200" noProof="1">
                <a:solidFill>
                  <a:schemeClr val="accent1"/>
                </a:solidFill>
                <a:latin typeface="Candara" panose="020E0502030303020204" pitchFamily="34" charset="0"/>
                <a:ea typeface="Roboto" panose="02000000000000000000" pitchFamily="2" charset="0"/>
              </a:rPr>
              <a:t>Follow a single logical request (the </a:t>
            </a:r>
            <a:r>
              <a:rPr lang="en-US" sz="1200" b="1" noProof="1">
                <a:solidFill>
                  <a:schemeClr val="accent1"/>
                </a:solidFill>
                <a:latin typeface="Candara" panose="020E0502030303020204" pitchFamily="34" charset="0"/>
                <a:ea typeface="Roboto" panose="02000000000000000000" pitchFamily="2" charset="0"/>
              </a:rPr>
              <a:t>trace</a:t>
            </a:r>
            <a:r>
              <a:rPr lang="en-US" sz="1200" noProof="1">
                <a:solidFill>
                  <a:schemeClr val="accent1"/>
                </a:solidFill>
                <a:latin typeface="Candara" panose="020E0502030303020204" pitchFamily="34" charset="0"/>
                <a:ea typeface="Roboto" panose="02000000000000000000" pitchFamily="2" charset="0"/>
              </a:rPr>
              <a:t>) as it spans through multiple services( each being a </a:t>
            </a:r>
            <a:r>
              <a:rPr lang="en-US" sz="1200" b="1" noProof="1">
                <a:solidFill>
                  <a:schemeClr val="accent1"/>
                </a:solidFill>
                <a:latin typeface="Candara" panose="020E0502030303020204" pitchFamily="34" charset="0"/>
                <a:ea typeface="Roboto" panose="02000000000000000000" pitchFamily="2" charset="0"/>
              </a:rPr>
              <a:t>span</a:t>
            </a:r>
            <a:r>
              <a:rPr lang="en-US" sz="1200" noProof="1">
                <a:solidFill>
                  <a:schemeClr val="accent1"/>
                </a:solidFill>
                <a:latin typeface="Candara" panose="020E0502030303020204" pitchFamily="34" charset="0"/>
                <a:ea typeface="Roboto" panose="02000000000000000000" pitchFamily="2" charset="0"/>
              </a:rPr>
              <a:t>) that get called – specially relevant for Microservice chaining and aggregation</a:t>
            </a:r>
          </a:p>
          <a:p>
            <a:r>
              <a:rPr lang="en-US" sz="1200" noProof="1">
                <a:solidFill>
                  <a:schemeClr val="accent1"/>
                </a:solidFill>
                <a:latin typeface="Candara" panose="020E0502030303020204" pitchFamily="34" charset="0"/>
                <a:ea typeface="Roboto" panose="02000000000000000000" pitchFamily="2" charset="0"/>
              </a:rPr>
              <a:t>Eg: Zipkin, Jaeger, Appdash</a:t>
            </a:r>
          </a:p>
          <a:p>
            <a:endParaRPr lang="en-US" sz="1200" noProof="1">
              <a:solidFill>
                <a:schemeClr val="accent1"/>
              </a:solidFill>
              <a:latin typeface="Candara" panose="020E0502030303020204" pitchFamily="34" charset="0"/>
              <a:ea typeface="Roboto" panose="02000000000000000000" pitchFamily="2" charset="0"/>
            </a:endParaRPr>
          </a:p>
        </p:txBody>
      </p:sp>
      <p:sp>
        <p:nvSpPr>
          <p:cNvPr id="50" name="Rectangle 49">
            <a:extLst>
              <a:ext uri="{FF2B5EF4-FFF2-40B4-BE49-F238E27FC236}">
                <a16:creationId xmlns:a16="http://schemas.microsoft.com/office/drawing/2014/main" id="{7DBEC65D-9A9C-6F40-BB0B-F8A94B7B3668}"/>
              </a:ext>
            </a:extLst>
          </p:cNvPr>
          <p:cNvSpPr/>
          <p:nvPr/>
        </p:nvSpPr>
        <p:spPr>
          <a:xfrm>
            <a:off x="8917229" y="3533987"/>
            <a:ext cx="2314755" cy="338554"/>
          </a:xfrm>
          <a:prstGeom prst="rect">
            <a:avLst/>
          </a:prstGeom>
        </p:spPr>
        <p:txBody>
          <a:bodyPr wrap="square" anchor="b">
            <a:spAutoFit/>
          </a:bodyPr>
          <a:lstStyle/>
          <a:p>
            <a:r>
              <a:rPr lang="en-US" sz="1600" b="1" noProof="1">
                <a:solidFill>
                  <a:schemeClr val="accent5"/>
                </a:solidFill>
                <a:latin typeface="Candara" panose="020E0502030303020204" pitchFamily="34" charset="0"/>
                <a:ea typeface="Roboto" panose="02000000000000000000" pitchFamily="2" charset="0"/>
              </a:rPr>
              <a:t>Health Check</a:t>
            </a:r>
          </a:p>
        </p:txBody>
      </p:sp>
      <p:sp>
        <p:nvSpPr>
          <p:cNvPr id="51" name="TextBox 50">
            <a:extLst>
              <a:ext uri="{FF2B5EF4-FFF2-40B4-BE49-F238E27FC236}">
                <a16:creationId xmlns:a16="http://schemas.microsoft.com/office/drawing/2014/main" id="{5005D1EC-A48D-6240-9FDD-755ABAA8DD27}"/>
              </a:ext>
            </a:extLst>
          </p:cNvPr>
          <p:cNvSpPr txBox="1"/>
          <p:nvPr/>
        </p:nvSpPr>
        <p:spPr>
          <a:xfrm>
            <a:off x="9017437" y="3930875"/>
            <a:ext cx="2230643" cy="1754326"/>
          </a:xfrm>
          <a:prstGeom prst="rect">
            <a:avLst/>
          </a:prstGeom>
          <a:noFill/>
        </p:spPr>
        <p:txBody>
          <a:bodyPr wrap="square" lIns="0" rIns="0" rtlCol="0" anchor="t">
            <a:spAutoFit/>
          </a:bodyPr>
          <a:lstStyle/>
          <a:p>
            <a:r>
              <a:rPr lang="en-US" sz="1200" noProof="1">
                <a:solidFill>
                  <a:schemeClr val="accent1"/>
                </a:solidFill>
                <a:latin typeface="Candara" panose="020E0502030303020204" pitchFamily="34" charset="0"/>
                <a:ea typeface="Roboto" panose="02000000000000000000" pitchFamily="2" charset="0"/>
              </a:rPr>
              <a:t>Provide specific endpoint (such as /health) that provides information on whether the service is healthy or not.</a:t>
            </a:r>
          </a:p>
          <a:p>
            <a:r>
              <a:rPr lang="en-US" sz="1200" noProof="1">
                <a:solidFill>
                  <a:schemeClr val="accent1"/>
                </a:solidFill>
                <a:latin typeface="Candara" panose="020E0502030303020204" pitchFamily="34" charset="0"/>
                <a:ea typeface="Roboto" panose="02000000000000000000" pitchFamily="2" charset="0"/>
              </a:rPr>
              <a:t>Critical to orchestrate APIs using container orchestration platform like Kubernetes</a:t>
            </a:r>
          </a:p>
          <a:p>
            <a:r>
              <a:rPr lang="en-US" sz="1200" noProof="1">
                <a:solidFill>
                  <a:schemeClr val="accent1"/>
                </a:solidFill>
                <a:latin typeface="Candara" panose="020E0502030303020204" pitchFamily="34" charset="0"/>
                <a:ea typeface="Roboto" panose="02000000000000000000" pitchFamily="2" charset="0"/>
              </a:rPr>
              <a:t>Eg: Spring Actuator framework, socker based ping checks etc</a:t>
            </a:r>
          </a:p>
        </p:txBody>
      </p:sp>
      <p:sp>
        <p:nvSpPr>
          <p:cNvPr id="52" name="Text Placeholder 52">
            <a:extLst>
              <a:ext uri="{FF2B5EF4-FFF2-40B4-BE49-F238E27FC236}">
                <a16:creationId xmlns:a16="http://schemas.microsoft.com/office/drawing/2014/main" id="{79C13055-2065-B54A-BE0A-F917044A960E}"/>
              </a:ext>
            </a:extLst>
          </p:cNvPr>
          <p:cNvSpPr txBox="1">
            <a:spLocks/>
          </p:cNvSpPr>
          <p:nvPr/>
        </p:nvSpPr>
        <p:spPr>
          <a:xfrm>
            <a:off x="1057984" y="1107158"/>
            <a:ext cx="10076033" cy="353640"/>
          </a:xfrm>
          <a:prstGeom prst="rect">
            <a:avLst/>
          </a:prstGeom>
        </p:spPr>
        <p:txBody>
          <a:bodyPr/>
          <a:lstStyle>
            <a:defPPr>
              <a:defRPr lang="en-US"/>
            </a:defPPr>
            <a:lvl1pPr algn="ctr">
              <a:lnSpc>
                <a:spcPct val="90000"/>
              </a:lnSpc>
              <a:spcBef>
                <a:spcPts val="1000"/>
              </a:spcBef>
              <a:buClr>
                <a:schemeClr val="accent2"/>
              </a:buClr>
              <a:defRPr sz="1600" b="1">
                <a:solidFill>
                  <a:schemeClr val="accent4">
                    <a:lumMod val="75000"/>
                    <a:lumOff val="25000"/>
                  </a:schemeClr>
                </a:solidFill>
              </a:defRPr>
            </a:lvl1pPr>
            <a:lvl2pPr marL="685800" indent="-228600" algn="l" defTabSz="914400" rtl="0" eaLnBrk="1" latinLnBrk="0" hangingPunct="1">
              <a:lnSpc>
                <a:spcPct val="90000"/>
              </a:lnSpc>
              <a:spcBef>
                <a:spcPts val="500"/>
              </a:spcBef>
              <a:buClr>
                <a:schemeClr val="accent2"/>
              </a:buClr>
              <a:buFont typeface="Arial"/>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a:solidFill>
                  <a:schemeClr val="accent1"/>
                </a:solidFill>
                <a:latin typeface="Candara" panose="020E0502030303020204" pitchFamily="34" charset="0"/>
                <a:ea typeface="Roboto" panose="02000000000000000000" pitchFamily="2" charset="0"/>
              </a:rPr>
              <a:t>Critical to troubleshoot issues with distributed systems</a:t>
            </a:r>
            <a:endParaRPr lang="en-US" sz="2000" dirty="0">
              <a:solidFill>
                <a:schemeClr val="accent1"/>
              </a:solidFill>
              <a:latin typeface="Candara" panose="020E0502030303020204" pitchFamily="34" charset="0"/>
              <a:ea typeface="Roboto" panose="02000000000000000000" pitchFamily="2" charset="0"/>
            </a:endParaRPr>
          </a:p>
        </p:txBody>
      </p:sp>
    </p:spTree>
    <p:extLst>
      <p:ext uri="{BB962C8B-B14F-4D97-AF65-F5344CB8AC3E}">
        <p14:creationId xmlns:p14="http://schemas.microsoft.com/office/powerpoint/2010/main" val="39536705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Patterns</a:t>
            </a:r>
            <a:endParaRPr lang="en-US" dirty="0"/>
          </a:p>
        </p:txBody>
      </p:sp>
      <p:sp>
        <p:nvSpPr>
          <p:cNvPr id="3" name="Content Placeholder 2"/>
          <p:cNvSpPr>
            <a:spLocks noGrp="1"/>
          </p:cNvSpPr>
          <p:nvPr>
            <p:ph idx="1"/>
          </p:nvPr>
        </p:nvSpPr>
        <p:spPr/>
        <p:txBody>
          <a:bodyPr>
            <a:normAutofit/>
          </a:bodyPr>
          <a:lstStyle/>
          <a:p>
            <a:r>
              <a:rPr lang="en-US" dirty="0"/>
              <a:t>API Gateway </a:t>
            </a:r>
            <a:r>
              <a:rPr lang="en-US" dirty="0" smtClean="0"/>
              <a:t>Pattern</a:t>
            </a:r>
          </a:p>
          <a:p>
            <a:pPr lvl="1"/>
            <a:r>
              <a:rPr lang="en-US" dirty="0" smtClean="0"/>
              <a:t>This </a:t>
            </a:r>
            <a:r>
              <a:rPr lang="en-US" dirty="0"/>
              <a:t>pattern involves using a single entry point for all client requests. </a:t>
            </a:r>
            <a:endParaRPr lang="en-US" dirty="0" smtClean="0"/>
          </a:p>
          <a:p>
            <a:pPr lvl="1"/>
            <a:r>
              <a:rPr lang="en-US" dirty="0" smtClean="0"/>
              <a:t>The </a:t>
            </a:r>
            <a:r>
              <a:rPr lang="en-US" dirty="0"/>
              <a:t>API gateway is responsible for routing requests to the appropriate </a:t>
            </a:r>
            <a:r>
              <a:rPr lang="en-US" dirty="0" err="1"/>
              <a:t>microservice</a:t>
            </a:r>
            <a:r>
              <a:rPr lang="en-US" dirty="0"/>
              <a:t> and handling cross-cutting concerns such as authentication and authorization</a:t>
            </a:r>
            <a:r>
              <a:rPr lang="en-US" dirty="0" smtClean="0"/>
              <a:t>.</a:t>
            </a:r>
            <a:endParaRPr lang="en-US" dirty="0"/>
          </a:p>
          <a:p>
            <a:r>
              <a:rPr lang="en-US" dirty="0"/>
              <a:t>Service Registry </a:t>
            </a:r>
            <a:r>
              <a:rPr lang="en-US" dirty="0" smtClean="0"/>
              <a:t>Pattern</a:t>
            </a:r>
          </a:p>
          <a:p>
            <a:pPr lvl="1"/>
            <a:r>
              <a:rPr lang="en-US" dirty="0" smtClean="0"/>
              <a:t>Each </a:t>
            </a:r>
            <a:r>
              <a:rPr lang="en-US" dirty="0" err="1"/>
              <a:t>microservice</a:t>
            </a:r>
            <a:r>
              <a:rPr lang="en-US" dirty="0"/>
              <a:t> registers itself with a service registry, which maintains a list of available services and their endpoints. </a:t>
            </a:r>
            <a:endParaRPr lang="en-US" dirty="0" smtClean="0"/>
          </a:p>
          <a:p>
            <a:pPr lvl="1"/>
            <a:r>
              <a:rPr lang="en-US" dirty="0" smtClean="0"/>
              <a:t>Other </a:t>
            </a:r>
            <a:r>
              <a:rPr lang="en-US" dirty="0" err="1"/>
              <a:t>microservices</a:t>
            </a:r>
            <a:r>
              <a:rPr lang="en-US" dirty="0"/>
              <a:t> can then discover and communicate with these services through the registry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94651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Monolithic Applications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Content Placeholder 5"/>
          <p:cNvPicPr>
            <a:picLocks noChangeAspect="1"/>
          </p:cNvPicPr>
          <p:nvPr/>
        </p:nvPicPr>
        <p:blipFill>
          <a:blip r:embed="rId2"/>
          <a:stretch>
            <a:fillRect/>
          </a:stretch>
        </p:blipFill>
        <p:spPr>
          <a:xfrm>
            <a:off x="3479695" y="1396394"/>
            <a:ext cx="4629549" cy="4530725"/>
          </a:xfrm>
          <a:prstGeom prst="rect">
            <a:avLst/>
          </a:prstGeom>
        </p:spPr>
      </p:pic>
    </p:spTree>
    <p:extLst>
      <p:ext uri="{BB962C8B-B14F-4D97-AF65-F5344CB8AC3E}">
        <p14:creationId xmlns:p14="http://schemas.microsoft.com/office/powerpoint/2010/main" val="29891279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Patterns</a:t>
            </a:r>
            <a:endParaRPr lang="en-US" dirty="0"/>
          </a:p>
        </p:txBody>
      </p:sp>
      <p:sp>
        <p:nvSpPr>
          <p:cNvPr id="3" name="Content Placeholder 2"/>
          <p:cNvSpPr>
            <a:spLocks noGrp="1"/>
          </p:cNvSpPr>
          <p:nvPr>
            <p:ph idx="1"/>
          </p:nvPr>
        </p:nvSpPr>
        <p:spPr/>
        <p:txBody>
          <a:bodyPr>
            <a:normAutofit/>
          </a:bodyPr>
          <a:lstStyle/>
          <a:p>
            <a:r>
              <a:rPr lang="en-US" dirty="0" smtClean="0"/>
              <a:t>Event-Driven </a:t>
            </a:r>
            <a:r>
              <a:rPr lang="en-US" dirty="0"/>
              <a:t>Architecture </a:t>
            </a:r>
            <a:r>
              <a:rPr lang="en-US" dirty="0" smtClean="0"/>
              <a:t>Pattern</a:t>
            </a:r>
          </a:p>
          <a:p>
            <a:pPr lvl="1"/>
            <a:r>
              <a:rPr lang="en-US" dirty="0" smtClean="0"/>
              <a:t>This </a:t>
            </a:r>
            <a:r>
              <a:rPr lang="en-US" dirty="0"/>
              <a:t>pattern involves using events to trigger actions across </a:t>
            </a:r>
            <a:r>
              <a:rPr lang="en-US" dirty="0" err="1"/>
              <a:t>microservices</a:t>
            </a:r>
            <a:r>
              <a:rPr lang="en-US" dirty="0"/>
              <a:t>. </a:t>
            </a:r>
            <a:endParaRPr lang="en-US" dirty="0" smtClean="0"/>
          </a:p>
          <a:p>
            <a:pPr lvl="1"/>
            <a:r>
              <a:rPr lang="en-US" dirty="0" smtClean="0"/>
              <a:t>When </a:t>
            </a:r>
            <a:r>
              <a:rPr lang="en-US" dirty="0"/>
              <a:t>an event occurs, it is published to a message broker, which distributes the event to all </a:t>
            </a:r>
            <a:r>
              <a:rPr lang="en-US" dirty="0" err="1"/>
              <a:t>microservices</a:t>
            </a:r>
            <a:r>
              <a:rPr lang="en-US" dirty="0"/>
              <a:t> </a:t>
            </a:r>
            <a:r>
              <a:rPr lang="en-US" dirty="0" smtClean="0"/>
              <a:t>subscribed </a:t>
            </a:r>
            <a:r>
              <a:rPr lang="en-US" dirty="0"/>
              <a:t>to that event</a:t>
            </a:r>
            <a:r>
              <a:rPr lang="en-US" dirty="0" smtClean="0"/>
              <a:t>.</a:t>
            </a:r>
          </a:p>
          <a:p>
            <a:r>
              <a:rPr lang="en-US" dirty="0"/>
              <a:t>Choreography </a:t>
            </a:r>
            <a:r>
              <a:rPr lang="en-US" dirty="0" smtClean="0"/>
              <a:t>Pattern</a:t>
            </a:r>
          </a:p>
          <a:p>
            <a:pPr lvl="1"/>
            <a:r>
              <a:rPr lang="en-US" dirty="0" smtClean="0"/>
              <a:t>This </a:t>
            </a:r>
            <a:r>
              <a:rPr lang="en-US" dirty="0"/>
              <a:t>pattern involves each </a:t>
            </a:r>
            <a:r>
              <a:rPr lang="en-US" dirty="0" err="1"/>
              <a:t>microservice</a:t>
            </a:r>
            <a:r>
              <a:rPr lang="en-US" dirty="0"/>
              <a:t> communicating with other </a:t>
            </a:r>
            <a:r>
              <a:rPr lang="en-US" dirty="0" err="1"/>
              <a:t>microservices</a:t>
            </a:r>
            <a:r>
              <a:rPr lang="en-US" dirty="0"/>
              <a:t> directly, without a central orchestrator. </a:t>
            </a:r>
            <a:endParaRPr lang="en-US" dirty="0" smtClean="0"/>
          </a:p>
          <a:p>
            <a:pPr lvl="1"/>
            <a:r>
              <a:rPr lang="en-US" dirty="0" smtClean="0"/>
              <a:t>Each </a:t>
            </a:r>
            <a:r>
              <a:rPr lang="en-US" dirty="0" err="1"/>
              <a:t>microservice</a:t>
            </a:r>
            <a:r>
              <a:rPr lang="en-US" dirty="0"/>
              <a:t> is responsible for responding to events triggered by other </a:t>
            </a:r>
            <a:r>
              <a:rPr lang="en-US" dirty="0" err="1"/>
              <a:t>microservices</a:t>
            </a:r>
            <a:r>
              <a:rPr lang="en-US" dirty="0"/>
              <a: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2066661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Patterns</a:t>
            </a:r>
            <a:endParaRPr lang="en-US" dirty="0"/>
          </a:p>
        </p:txBody>
      </p:sp>
      <p:sp>
        <p:nvSpPr>
          <p:cNvPr id="3" name="Content Placeholder 2"/>
          <p:cNvSpPr>
            <a:spLocks noGrp="1"/>
          </p:cNvSpPr>
          <p:nvPr>
            <p:ph idx="1"/>
          </p:nvPr>
        </p:nvSpPr>
        <p:spPr/>
        <p:txBody>
          <a:bodyPr>
            <a:normAutofit/>
          </a:bodyPr>
          <a:lstStyle/>
          <a:p>
            <a:r>
              <a:rPr lang="en-US" dirty="0" smtClean="0"/>
              <a:t>Saga Pattern</a:t>
            </a:r>
          </a:p>
          <a:p>
            <a:pPr lvl="1"/>
            <a:r>
              <a:rPr lang="en-US" dirty="0" smtClean="0"/>
              <a:t>This </a:t>
            </a:r>
            <a:r>
              <a:rPr lang="en-US" dirty="0"/>
              <a:t>pattern is used to manage distributed transactions across multiple </a:t>
            </a:r>
            <a:r>
              <a:rPr lang="en-US" dirty="0" err="1"/>
              <a:t>microservices</a:t>
            </a:r>
            <a:r>
              <a:rPr lang="en-US" dirty="0"/>
              <a:t>. </a:t>
            </a:r>
            <a:endParaRPr lang="en-US" dirty="0" smtClean="0"/>
          </a:p>
          <a:p>
            <a:pPr lvl="1"/>
            <a:r>
              <a:rPr lang="en-US" dirty="0" smtClean="0"/>
              <a:t>When </a:t>
            </a:r>
            <a:r>
              <a:rPr lang="en-US" dirty="0"/>
              <a:t>a transaction involves multiple </a:t>
            </a:r>
            <a:r>
              <a:rPr lang="en-US" dirty="0" err="1"/>
              <a:t>microservices</a:t>
            </a:r>
            <a:r>
              <a:rPr lang="en-US" dirty="0"/>
              <a:t>, the saga pattern ensures that all of the services involved have completed their part of the transaction before committing the transaction as a whole</a:t>
            </a:r>
            <a:r>
              <a:rPr lang="en-US" dirty="0" smtClean="0"/>
              <a:t>.</a:t>
            </a:r>
            <a:endParaRPr lang="en-US" dirty="0"/>
          </a:p>
          <a:p>
            <a:r>
              <a:rPr lang="en-US" dirty="0"/>
              <a:t>Circuit Breaker </a:t>
            </a:r>
            <a:r>
              <a:rPr lang="en-US" dirty="0" smtClean="0"/>
              <a:t>Pattern</a:t>
            </a:r>
          </a:p>
          <a:p>
            <a:pPr lvl="1"/>
            <a:r>
              <a:rPr lang="en-US" dirty="0" smtClean="0"/>
              <a:t>This </a:t>
            </a:r>
            <a:r>
              <a:rPr lang="en-US" dirty="0"/>
              <a:t>pattern is used to handle failures in </a:t>
            </a:r>
            <a:r>
              <a:rPr lang="en-US" dirty="0" err="1"/>
              <a:t>microservices</a:t>
            </a:r>
            <a:r>
              <a:rPr lang="en-US" dirty="0"/>
              <a:t>. </a:t>
            </a:r>
            <a:endParaRPr lang="en-US" dirty="0" smtClean="0"/>
          </a:p>
          <a:p>
            <a:pPr lvl="1"/>
            <a:r>
              <a:rPr lang="en-US" dirty="0" smtClean="0"/>
              <a:t>When </a:t>
            </a:r>
            <a:r>
              <a:rPr lang="en-US" dirty="0"/>
              <a:t>a </a:t>
            </a:r>
            <a:r>
              <a:rPr lang="en-US" dirty="0" err="1"/>
              <a:t>microservice</a:t>
            </a:r>
            <a:r>
              <a:rPr lang="en-US" dirty="0"/>
              <a:t> fails, the circuit breaker pattern isolates the failed service and redirects requests to a fallback service until the failed service recovers.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19685209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pic>
        <p:nvPicPr>
          <p:cNvPr id="1026" name="Picture 2" descr="https://microservices.io/i/sagas/From_2PC_To_Sa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62" y="1350782"/>
            <a:ext cx="7419975"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31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Monolithic Applications</a:t>
            </a:r>
            <a:endParaRPr lang="en-US" dirty="0"/>
          </a:p>
        </p:txBody>
      </p:sp>
      <p:sp>
        <p:nvSpPr>
          <p:cNvPr id="3" name="Content Placeholder 2"/>
          <p:cNvSpPr>
            <a:spLocks noGrp="1"/>
          </p:cNvSpPr>
          <p:nvPr>
            <p:ph idx="1"/>
          </p:nvPr>
        </p:nvSpPr>
        <p:spPr/>
        <p:txBody>
          <a:bodyPr/>
          <a:lstStyle/>
          <a:p>
            <a:r>
              <a:rPr lang="en-US" dirty="0"/>
              <a:t>These applications are simple to test and debug.</a:t>
            </a:r>
          </a:p>
          <a:p>
            <a:r>
              <a:rPr lang="en-US" dirty="0"/>
              <a:t>These applications are also simple to deploy.</a:t>
            </a:r>
          </a:p>
          <a:p>
            <a:r>
              <a:rPr lang="en-US" dirty="0"/>
              <a:t>These applications are scalable.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89932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4485</Words>
  <Application>Microsoft Office PowerPoint</Application>
  <PresentationFormat>Widescreen</PresentationFormat>
  <Paragraphs>906</Paragraphs>
  <Slides>82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82</vt:i4>
      </vt:variant>
    </vt:vector>
  </HeadingPairs>
  <TitlesOfParts>
    <vt:vector size="95" baseType="lpstr">
      <vt:lpstr>맑은 고딕</vt:lpstr>
      <vt:lpstr>Arial</vt:lpstr>
      <vt:lpstr>Calibri</vt:lpstr>
      <vt:lpstr>Calibri Light</vt:lpstr>
      <vt:lpstr>Candara</vt:lpstr>
      <vt:lpstr>標楷體</vt:lpstr>
      <vt:lpstr>Fira Sans</vt:lpstr>
      <vt:lpstr>Fira Sans Light</vt:lpstr>
      <vt:lpstr>新細明體</vt:lpstr>
      <vt:lpstr>Roboto</vt:lpstr>
      <vt:lpstr>Times New Roman</vt:lpstr>
      <vt:lpstr>Verdana</vt:lpstr>
      <vt:lpstr>Office Theme</vt:lpstr>
      <vt:lpstr>Microservices</vt:lpstr>
      <vt:lpstr>Outline</vt:lpstr>
      <vt:lpstr>Introduction to Microservices</vt:lpstr>
      <vt:lpstr>Microservices</vt:lpstr>
      <vt:lpstr>What is Microservices?</vt:lpstr>
      <vt:lpstr>Microservices</vt:lpstr>
      <vt:lpstr>Why use Microservices?</vt:lpstr>
      <vt:lpstr>Building Monolithic Applications</vt:lpstr>
      <vt:lpstr>Building Monolithic Applications</vt:lpstr>
      <vt:lpstr>Issues with Monolithic Applications</vt:lpstr>
      <vt:lpstr>Microservices – Tackling Complexity</vt:lpstr>
      <vt:lpstr>Microservices – Tackling Complexity</vt:lpstr>
      <vt:lpstr>Why Microservices</vt:lpstr>
      <vt:lpstr>Why Microservices</vt:lpstr>
      <vt:lpstr>Why Microservices</vt:lpstr>
      <vt:lpstr>Why Microservices</vt:lpstr>
      <vt:lpstr>Why Microservices</vt:lpstr>
      <vt:lpstr>Benefits of using microservices</vt:lpstr>
      <vt:lpstr>Drawbacks of using microservices</vt:lpstr>
      <vt:lpstr>Microservices Architecture</vt:lpstr>
      <vt:lpstr>Key components of Microservice architecture</vt:lpstr>
      <vt:lpstr>What are microservices?</vt:lpstr>
      <vt:lpstr>From apps to systems</vt:lpstr>
      <vt:lpstr>Software Development Styles</vt:lpstr>
      <vt:lpstr>An internal architecture</vt:lpstr>
      <vt:lpstr>Who uses Microservices</vt:lpstr>
      <vt:lpstr>Alternative approach: Monolithic software</vt:lpstr>
      <vt:lpstr>PowerPoint Presentation</vt:lpstr>
      <vt:lpstr>Services-oriented Architecture</vt:lpstr>
      <vt:lpstr>SOA development issues</vt:lpstr>
      <vt:lpstr>PowerPoint Presentation</vt:lpstr>
      <vt:lpstr>Building a microservice</vt:lpstr>
      <vt:lpstr>Microservice conceptual model</vt:lpstr>
      <vt:lpstr>Assembling an application</vt:lpstr>
      <vt:lpstr>PowerPoint Presentation</vt:lpstr>
      <vt:lpstr>Beyond Virtual Machines to Containers</vt:lpstr>
      <vt:lpstr>Virtual Machine Environment</vt:lpstr>
      <vt:lpstr>Containers</vt:lpstr>
      <vt:lpstr>API Gateway</vt:lpstr>
      <vt:lpstr>DevOps</vt:lpstr>
      <vt:lpstr>Contracts</vt:lpstr>
      <vt:lpstr>Docker</vt:lpstr>
      <vt:lpstr>Containers</vt:lpstr>
      <vt:lpstr>Container orchestration</vt:lpstr>
      <vt:lpstr>Benefits of Microservices</vt:lpstr>
      <vt:lpstr>Evolving from the Monolith to Microservices</vt:lpstr>
      <vt:lpstr>Characteristics of microservices</vt:lpstr>
      <vt:lpstr>Microservice communication</vt:lpstr>
      <vt:lpstr>Microservice characteristics</vt:lpstr>
      <vt:lpstr>Password management functionality</vt:lpstr>
      <vt:lpstr>Microservices architecture – key design questions</vt:lpstr>
      <vt:lpstr>Synchronous and asynchronous microservice interaction</vt:lpstr>
      <vt:lpstr>Direct and indirect service communication</vt:lpstr>
      <vt:lpstr>Microservice data design</vt:lpstr>
      <vt:lpstr>Inconsistency management</vt:lpstr>
      <vt:lpstr>Inconsistency management</vt:lpstr>
      <vt:lpstr>Eventual consistency</vt:lpstr>
      <vt:lpstr>Service coordination</vt:lpstr>
      <vt:lpstr>Orchestration and choreography</vt:lpstr>
      <vt:lpstr>Failure types in a microservices system</vt:lpstr>
      <vt:lpstr>Timeouts and circuit breakers</vt:lpstr>
      <vt:lpstr>Using a circuit breaker to cope with service failure</vt:lpstr>
      <vt:lpstr>State of the Art</vt:lpstr>
      <vt:lpstr>Library Context: FOLIO</vt:lpstr>
      <vt:lpstr>EBSCO Supports new Open Source Project</vt:lpstr>
      <vt:lpstr>FOLIO background</vt:lpstr>
      <vt:lpstr>Technology</vt:lpstr>
      <vt:lpstr>FOLIO Platform</vt:lpstr>
      <vt:lpstr>Integration Patterns</vt:lpstr>
      <vt:lpstr>Microservices Integration Patterns</vt:lpstr>
      <vt:lpstr>Decomposition – defining services</vt:lpstr>
      <vt:lpstr>Decomposition - deployment</vt:lpstr>
      <vt:lpstr>Cross cutting concerns</vt:lpstr>
      <vt:lpstr>Database patterns</vt:lpstr>
      <vt:lpstr>Integration – Chained Microservices</vt:lpstr>
      <vt:lpstr>Integration – API Gateway</vt:lpstr>
      <vt:lpstr>Transaction Patterns - Saga</vt:lpstr>
      <vt:lpstr>Observation &amp; Monitoring</vt:lpstr>
      <vt:lpstr>Integration Patterns</vt:lpstr>
      <vt:lpstr>Integration Patterns</vt:lpstr>
      <vt:lpstr>Integration Patterns</vt:lpstr>
      <vt:lpstr>Saga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206</cp:revision>
  <cp:lastPrinted>2021-10-18T07:27:50Z</cp:lastPrinted>
  <dcterms:created xsi:type="dcterms:W3CDTF">2021-10-12T10:09:12Z</dcterms:created>
  <dcterms:modified xsi:type="dcterms:W3CDTF">2023-04-10T07:36:28Z</dcterms:modified>
</cp:coreProperties>
</file>