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6"/>
  </p:notesMasterIdLst>
  <p:sldIdLst>
    <p:sldId id="256" r:id="rId2"/>
    <p:sldId id="687" r:id="rId3"/>
    <p:sldId id="690" r:id="rId4"/>
    <p:sldId id="849" r:id="rId5"/>
    <p:sldId id="850" r:id="rId6"/>
    <p:sldId id="851" r:id="rId7"/>
    <p:sldId id="852" r:id="rId8"/>
    <p:sldId id="691" r:id="rId9"/>
    <p:sldId id="692" r:id="rId10"/>
    <p:sldId id="693" r:id="rId11"/>
    <p:sldId id="853" r:id="rId12"/>
    <p:sldId id="854" r:id="rId13"/>
    <p:sldId id="855" r:id="rId14"/>
    <p:sldId id="856" r:id="rId15"/>
    <p:sldId id="857" r:id="rId16"/>
    <p:sldId id="858" r:id="rId17"/>
    <p:sldId id="859" r:id="rId18"/>
    <p:sldId id="860" r:id="rId19"/>
    <p:sldId id="861" r:id="rId20"/>
    <p:sldId id="862" r:id="rId21"/>
    <p:sldId id="863" r:id="rId22"/>
    <p:sldId id="864" r:id="rId23"/>
    <p:sldId id="865" r:id="rId24"/>
    <p:sldId id="866" r:id="rId25"/>
    <p:sldId id="867" r:id="rId26"/>
    <p:sldId id="868" r:id="rId27"/>
    <p:sldId id="869" r:id="rId28"/>
    <p:sldId id="694" r:id="rId29"/>
    <p:sldId id="695" r:id="rId30"/>
    <p:sldId id="696" r:id="rId31"/>
    <p:sldId id="697" r:id="rId32"/>
    <p:sldId id="698" r:id="rId33"/>
    <p:sldId id="699" r:id="rId34"/>
    <p:sldId id="700" r:id="rId35"/>
    <p:sldId id="836" r:id="rId36"/>
    <p:sldId id="837" r:id="rId37"/>
    <p:sldId id="702" r:id="rId38"/>
    <p:sldId id="841" r:id="rId39"/>
    <p:sldId id="842" r:id="rId40"/>
    <p:sldId id="704" r:id="rId41"/>
    <p:sldId id="705" r:id="rId42"/>
    <p:sldId id="706" r:id="rId43"/>
    <p:sldId id="707" r:id="rId44"/>
    <p:sldId id="843" r:id="rId45"/>
    <p:sldId id="844" r:id="rId46"/>
    <p:sldId id="845" r:id="rId47"/>
    <p:sldId id="846" r:id="rId48"/>
    <p:sldId id="847" r:id="rId49"/>
    <p:sldId id="848" r:id="rId50"/>
    <p:sldId id="708" r:id="rId51"/>
    <p:sldId id="709" r:id="rId52"/>
    <p:sldId id="768" r:id="rId53"/>
    <p:sldId id="769" r:id="rId54"/>
    <p:sldId id="770" r:id="rId55"/>
    <p:sldId id="710" r:id="rId56"/>
    <p:sldId id="711" r:id="rId57"/>
    <p:sldId id="838" r:id="rId58"/>
    <p:sldId id="839" r:id="rId59"/>
    <p:sldId id="713" r:id="rId60"/>
    <p:sldId id="840" r:id="rId61"/>
    <p:sldId id="714" r:id="rId62"/>
    <p:sldId id="715" r:id="rId63"/>
    <p:sldId id="716" r:id="rId64"/>
    <p:sldId id="873" r:id="rId65"/>
    <p:sldId id="874" r:id="rId66"/>
    <p:sldId id="875" r:id="rId67"/>
    <p:sldId id="718" r:id="rId68"/>
    <p:sldId id="876" r:id="rId69"/>
    <p:sldId id="719" r:id="rId70"/>
    <p:sldId id="720" r:id="rId71"/>
    <p:sldId id="721" r:id="rId72"/>
    <p:sldId id="723" r:id="rId73"/>
    <p:sldId id="724" r:id="rId74"/>
    <p:sldId id="725" r:id="rId75"/>
    <p:sldId id="726" r:id="rId76"/>
    <p:sldId id="727" r:id="rId77"/>
    <p:sldId id="728" r:id="rId78"/>
    <p:sldId id="729" r:id="rId79"/>
    <p:sldId id="730" r:id="rId80"/>
    <p:sldId id="731" r:id="rId81"/>
    <p:sldId id="732" r:id="rId82"/>
    <p:sldId id="733" r:id="rId83"/>
    <p:sldId id="734" r:id="rId84"/>
    <p:sldId id="735" r:id="rId85"/>
    <p:sldId id="736" r:id="rId86"/>
    <p:sldId id="737" r:id="rId87"/>
    <p:sldId id="738" r:id="rId88"/>
    <p:sldId id="739" r:id="rId89"/>
    <p:sldId id="740" r:id="rId90"/>
    <p:sldId id="741" r:id="rId91"/>
    <p:sldId id="746" r:id="rId92"/>
    <p:sldId id="747" r:id="rId93"/>
    <p:sldId id="748" r:id="rId94"/>
    <p:sldId id="754" r:id="rId95"/>
    <p:sldId id="755" r:id="rId96"/>
    <p:sldId id="756" r:id="rId97"/>
    <p:sldId id="757" r:id="rId98"/>
    <p:sldId id="758" r:id="rId99"/>
    <p:sldId id="759" r:id="rId100"/>
    <p:sldId id="760" r:id="rId101"/>
    <p:sldId id="811" r:id="rId102"/>
    <p:sldId id="810" r:id="rId103"/>
    <p:sldId id="812" r:id="rId104"/>
    <p:sldId id="813" r:id="rId105"/>
    <p:sldId id="814" r:id="rId106"/>
    <p:sldId id="815" r:id="rId107"/>
    <p:sldId id="816" r:id="rId108"/>
    <p:sldId id="817" r:id="rId109"/>
    <p:sldId id="818" r:id="rId110"/>
    <p:sldId id="819" r:id="rId111"/>
    <p:sldId id="870" r:id="rId112"/>
    <p:sldId id="871" r:id="rId113"/>
    <p:sldId id="872" r:id="rId114"/>
    <p:sldId id="820" r:id="rId1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0"/>
    <a:srgbClr val="8498BD"/>
    <a:srgbClr val="C2C2C2"/>
    <a:srgbClr val="514870"/>
    <a:srgbClr val="FFFFFF"/>
    <a:srgbClr val="FFFDFF"/>
    <a:srgbClr val="D2D0D2"/>
    <a:srgbClr val="D5D3D5"/>
    <a:srgbClr val="FDFB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884" autoAdjust="0"/>
  </p:normalViewPr>
  <p:slideViewPr>
    <p:cSldViewPr snapToGrid="0">
      <p:cViewPr varScale="1">
        <p:scale>
          <a:sx n="106" d="100"/>
          <a:sy n="106" d="100"/>
        </p:scale>
        <p:origin x="65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presProps" Target="pres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theme" Target="theme/theme1.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microsoft.com/office/2016/11/relationships/changesInfo" Target="changesInfos/changesInfo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mdouh Alenezi" userId="aaa25a7cb57ba53e" providerId="LiveId" clId="{1C9E1182-6277-43A7-837D-71BBADE35AB7}"/>
    <pc:docChg chg="custSel modSld">
      <pc:chgData name="Mamdouh Alenezi" userId="aaa25a7cb57ba53e" providerId="LiveId" clId="{1C9E1182-6277-43A7-837D-71BBADE35AB7}" dt="2022-04-01T02:45:00.476" v="0" actId="313"/>
      <pc:docMkLst>
        <pc:docMk/>
      </pc:docMkLst>
      <pc:sldChg chg="modSp mod">
        <pc:chgData name="Mamdouh Alenezi" userId="aaa25a7cb57ba53e" providerId="LiveId" clId="{1C9E1182-6277-43A7-837D-71BBADE35AB7}" dt="2022-04-01T02:45:00.476" v="0" actId="313"/>
        <pc:sldMkLst>
          <pc:docMk/>
          <pc:sldMk cId="2924300342" sldId="495"/>
        </pc:sldMkLst>
        <pc:spChg chg="mod">
          <ac:chgData name="Mamdouh Alenezi" userId="aaa25a7cb57ba53e" providerId="LiveId" clId="{1C9E1182-6277-43A7-837D-71BBADE35AB7}" dt="2022-04-01T02:45:00.476" v="0" actId="313"/>
          <ac:spMkLst>
            <pc:docMk/>
            <pc:sldMk cId="2924300342" sldId="495"/>
            <ac:spMk id="2" creationId="{00000000-0000-0000-0000-000000000000}"/>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 Id="rId4" Type="http://schemas.openxmlformats.org/officeDocument/2006/relationships/image" Target="../media/image34.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 Id="rId4" Type="http://schemas.openxmlformats.org/officeDocument/2006/relationships/image" Target="../media/image4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A9887-9249-49FD-809A-BACB264048C3}" type="datetimeFigureOut">
              <a:rPr lang="en-US" smtClean="0"/>
              <a:t>4/2/2023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07A4B-4191-4CEB-845D-77B454B7E5DE}" type="slidenum">
              <a:rPr lang="en-US" smtClean="0"/>
              <a:t>‹#›</a:t>
            </a:fld>
            <a:endParaRPr lang="en-US"/>
          </a:p>
        </p:txBody>
      </p:sp>
    </p:spTree>
    <p:extLst>
      <p:ext uri="{BB962C8B-B14F-4D97-AF65-F5344CB8AC3E}">
        <p14:creationId xmlns:p14="http://schemas.microsoft.com/office/powerpoint/2010/main" val="125570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2"/>
          <p:cNvSpPr>
            <a:spLocks noGrp="1" noRot="1" noChangeAspect="1" noChangeArrowheads="1" noTextEdit="1"/>
          </p:cNvSpPr>
          <p:nvPr>
            <p:ph type="sldImg"/>
          </p:nvPr>
        </p:nvSpPr>
        <p:spPr>
          <a:xfrm>
            <a:off x="246063" y="609600"/>
            <a:ext cx="6365875" cy="3581400"/>
          </a:xfrm>
          <a:ln/>
        </p:spPr>
      </p:sp>
      <p:sp>
        <p:nvSpPr>
          <p:cNvPr id="9318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9318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1, 2017</a:t>
            </a:r>
          </a:p>
        </p:txBody>
      </p:sp>
      <p:sp>
        <p:nvSpPr>
          <p:cNvPr id="9318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Lecture 5</a:t>
            </a:r>
          </a:p>
        </p:txBody>
      </p:sp>
      <p:sp>
        <p:nvSpPr>
          <p:cNvPr id="9318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SE 477</a:t>
            </a:r>
          </a:p>
        </p:txBody>
      </p:sp>
      <p:sp>
        <p:nvSpPr>
          <p:cNvPr id="93190"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E7BDF8D7-F69B-4D81-B967-94E75922D034}" type="slidenum">
              <a:rPr lang="en-US" altLang="en-US" sz="1200"/>
              <a:pPr/>
              <a:t>28</a:t>
            </a:fld>
            <a:r>
              <a:rPr lang="en-US" altLang="en-US" sz="1200"/>
              <a:t> of 134</a:t>
            </a:r>
          </a:p>
        </p:txBody>
      </p:sp>
    </p:spTree>
    <p:extLst>
      <p:ext uri="{BB962C8B-B14F-4D97-AF65-F5344CB8AC3E}">
        <p14:creationId xmlns:p14="http://schemas.microsoft.com/office/powerpoint/2010/main" val="10443292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2"/>
          <p:cNvSpPr>
            <a:spLocks noGrp="1" noRot="1" noChangeAspect="1" noChangeArrowheads="1" noTextEdit="1"/>
          </p:cNvSpPr>
          <p:nvPr>
            <p:ph type="sldImg"/>
          </p:nvPr>
        </p:nvSpPr>
        <p:spPr>
          <a:xfrm>
            <a:off x="246063" y="609600"/>
            <a:ext cx="6365875" cy="3581400"/>
          </a:xfrm>
          <a:ln/>
        </p:spPr>
      </p:sp>
      <p:sp>
        <p:nvSpPr>
          <p:cNvPr id="12083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000" dirty="0">
                <a:latin typeface="Arial" panose="020B0604020202020204" pitchFamily="34" charset="0"/>
              </a:rPr>
              <a:t>Henry Gantt (1861-1919), a mechanical engineer, management consultant, and </a:t>
            </a:r>
            <a:br>
              <a:rPr lang="en-US" altLang="en-US" sz="1000" dirty="0">
                <a:latin typeface="Arial" panose="020B0604020202020204" pitchFamily="34" charset="0"/>
              </a:rPr>
            </a:br>
            <a:r>
              <a:rPr lang="en-US" altLang="en-US" sz="1000" dirty="0">
                <a:latin typeface="Arial" panose="020B0604020202020204" pitchFamily="34" charset="0"/>
              </a:rPr>
              <a:t>industrial advisor developed Gantt charts in the 1910's. Not as commonplace as they </a:t>
            </a:r>
            <a:br>
              <a:rPr lang="en-US" altLang="en-US" sz="1000" dirty="0">
                <a:latin typeface="Arial" panose="020B0604020202020204" pitchFamily="34" charset="0"/>
              </a:rPr>
            </a:br>
            <a:r>
              <a:rPr lang="en-US" altLang="en-US" sz="1000" dirty="0">
                <a:latin typeface="Arial" panose="020B0604020202020204" pitchFamily="34" charset="0"/>
              </a:rPr>
              <a:t>are today</a:t>
            </a:r>
            <a:r>
              <a:rPr lang="en-US" altLang="en-US" dirty="0">
                <a:latin typeface="Arial" panose="020B0604020202020204" pitchFamily="34" charset="0"/>
              </a:rPr>
              <a:t>, </a:t>
            </a:r>
            <a:r>
              <a:rPr lang="en-US" altLang="en-US" sz="1000" dirty="0">
                <a:latin typeface="Arial" panose="020B0604020202020204" pitchFamily="34" charset="0"/>
              </a:rPr>
              <a:t>Gantt charts were innovative and new during the 1920's, where Gantt charts</a:t>
            </a:r>
            <a:br>
              <a:rPr lang="en-US" altLang="en-US" sz="1000" dirty="0">
                <a:latin typeface="Arial" panose="020B0604020202020204" pitchFamily="34" charset="0"/>
              </a:rPr>
            </a:br>
            <a:r>
              <a:rPr lang="en-US" altLang="en-US" sz="1000" dirty="0">
                <a:latin typeface="Arial" panose="020B0604020202020204" pitchFamily="34" charset="0"/>
              </a:rPr>
              <a:t>were used on large construction projects like the Hoover Dam started in 1931 and the</a:t>
            </a:r>
            <a:br>
              <a:rPr lang="en-US" altLang="en-US" sz="1000" dirty="0">
                <a:latin typeface="Arial" panose="020B0604020202020204" pitchFamily="34" charset="0"/>
              </a:rPr>
            </a:br>
            <a:r>
              <a:rPr lang="en-US" altLang="en-US" sz="1000" dirty="0">
                <a:latin typeface="Arial" panose="020B0604020202020204" pitchFamily="34" charset="0"/>
              </a:rPr>
              <a:t>Eisenhower National Defense Interstate Highway System started in 1956.</a:t>
            </a:r>
          </a:p>
        </p:txBody>
      </p:sp>
      <p:sp>
        <p:nvSpPr>
          <p:cNvPr id="12083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1, 2017</a:t>
            </a:r>
          </a:p>
        </p:txBody>
      </p:sp>
      <p:sp>
        <p:nvSpPr>
          <p:cNvPr id="12083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Lecture 5</a:t>
            </a:r>
          </a:p>
        </p:txBody>
      </p:sp>
      <p:sp>
        <p:nvSpPr>
          <p:cNvPr id="12083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SE 477</a:t>
            </a:r>
          </a:p>
        </p:txBody>
      </p:sp>
      <p:sp>
        <p:nvSpPr>
          <p:cNvPr id="120838"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70BE6F8-DDBA-4820-805D-F6A0047EC2C5}" type="slidenum">
              <a:rPr lang="en-US" altLang="en-US" sz="1200"/>
              <a:pPr/>
              <a:t>56</a:t>
            </a:fld>
            <a:r>
              <a:rPr lang="en-US" altLang="en-US" sz="1200"/>
              <a:t> of 134</a:t>
            </a:r>
          </a:p>
        </p:txBody>
      </p:sp>
    </p:spTree>
    <p:extLst>
      <p:ext uri="{BB962C8B-B14F-4D97-AF65-F5344CB8AC3E}">
        <p14:creationId xmlns:p14="http://schemas.microsoft.com/office/powerpoint/2010/main" val="538834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2"/>
          <p:cNvSpPr>
            <a:spLocks noGrp="1" noRot="1" noChangeAspect="1" noChangeArrowheads="1" noTextEdit="1"/>
          </p:cNvSpPr>
          <p:nvPr>
            <p:ph type="sldImg"/>
          </p:nvPr>
        </p:nvSpPr>
        <p:spPr>
          <a:xfrm>
            <a:off x="246063" y="609600"/>
            <a:ext cx="6365875" cy="3581400"/>
          </a:xfrm>
          <a:ln/>
        </p:spPr>
      </p:sp>
      <p:sp>
        <p:nvSpPr>
          <p:cNvPr id="12493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12493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1, 2017</a:t>
            </a:r>
          </a:p>
        </p:txBody>
      </p:sp>
      <p:sp>
        <p:nvSpPr>
          <p:cNvPr id="12493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Lecture 5</a:t>
            </a:r>
          </a:p>
        </p:txBody>
      </p:sp>
      <p:sp>
        <p:nvSpPr>
          <p:cNvPr id="12493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SE 477</a:t>
            </a:r>
          </a:p>
        </p:txBody>
      </p:sp>
      <p:sp>
        <p:nvSpPr>
          <p:cNvPr id="124934"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78140159-EEB0-41D9-8A57-78ABB008DFD2}" type="slidenum">
              <a:rPr lang="en-US" altLang="en-US" sz="1200"/>
              <a:pPr/>
              <a:t>59</a:t>
            </a:fld>
            <a:r>
              <a:rPr lang="en-US" altLang="en-US" sz="1200"/>
              <a:t> of 134</a:t>
            </a:r>
          </a:p>
        </p:txBody>
      </p:sp>
    </p:spTree>
    <p:extLst>
      <p:ext uri="{BB962C8B-B14F-4D97-AF65-F5344CB8AC3E}">
        <p14:creationId xmlns:p14="http://schemas.microsoft.com/office/powerpoint/2010/main" val="13278260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Rectangle 2"/>
          <p:cNvSpPr>
            <a:spLocks noGrp="1" noRot="1" noChangeAspect="1" noChangeArrowheads="1" noTextEdit="1"/>
          </p:cNvSpPr>
          <p:nvPr>
            <p:ph type="sldImg"/>
          </p:nvPr>
        </p:nvSpPr>
        <p:spPr>
          <a:xfrm>
            <a:off x="382588" y="685800"/>
            <a:ext cx="6094412" cy="3429000"/>
          </a:xfrm>
          <a:solidFill>
            <a:srgbClr val="FFFFFF"/>
          </a:solidFill>
          <a:ln/>
        </p:spPr>
      </p:sp>
      <p:sp>
        <p:nvSpPr>
          <p:cNvPr id="144386" name="Rectangle 3"/>
          <p:cNvSpPr>
            <a:spLocks noGrp="1" noChangeArrowheads="1"/>
          </p:cNvSpPr>
          <p:nvPr>
            <p:ph type="body" idx="1"/>
          </p:nvPr>
        </p:nvSpPr>
        <p:spPr>
          <a:solidFill>
            <a:srgbClr val="FFFFFF"/>
          </a:solidFill>
          <a:ln>
            <a:solidFill>
              <a:srgbClr val="000000"/>
            </a:solidFill>
          </a:ln>
        </p:spPr>
        <p:txBody>
          <a:bodyPr/>
          <a:lstStyle/>
          <a:p>
            <a:pPr>
              <a:buFontTx/>
              <a:buChar char="-"/>
            </a:pPr>
            <a:r>
              <a:rPr lang="en-US" altLang="en-US">
                <a:latin typeface="Arial" panose="020B0604020202020204" pitchFamily="34" charset="0"/>
              </a:rPr>
              <a:t>Software is a </a:t>
            </a:r>
            <a:r>
              <a:rPr lang="ja-JP" altLang="en-US">
                <a:latin typeface="Arial" panose="020B0604020202020204" pitchFamily="34" charset="0"/>
              </a:rPr>
              <a:t>‘</a:t>
            </a:r>
            <a:r>
              <a:rPr lang="en-US" altLang="ja-JP">
                <a:latin typeface="Arial" panose="020B0604020202020204" pitchFamily="34" charset="0"/>
              </a:rPr>
              <a:t>systems effort</a:t>
            </a:r>
            <a:r>
              <a:rPr lang="ja-JP" altLang="en-US">
                <a:latin typeface="Arial" panose="020B0604020202020204" pitchFamily="34" charset="0"/>
              </a:rPr>
              <a:t>’</a:t>
            </a:r>
            <a:endParaRPr lang="en-US" altLang="ja-JP">
              <a:latin typeface="Arial" panose="020B0604020202020204" pitchFamily="34" charset="0"/>
            </a:endParaRPr>
          </a:p>
          <a:p>
            <a:pPr>
              <a:buFontTx/>
              <a:buChar char="-"/>
            </a:pPr>
            <a:endParaRPr lang="en-US" altLang="en-US">
              <a:latin typeface="Arial" panose="020B0604020202020204" pitchFamily="34" charset="0"/>
            </a:endParaRPr>
          </a:p>
          <a:p>
            <a:pPr>
              <a:buFontTx/>
              <a:buChar char="-"/>
            </a:pPr>
            <a:endParaRPr lang="en-US" altLang="en-US">
              <a:latin typeface="Arial" panose="020B0604020202020204" pitchFamily="34" charset="0"/>
            </a:endParaRPr>
          </a:p>
        </p:txBody>
      </p:sp>
      <p:sp>
        <p:nvSpPr>
          <p:cNvPr id="14438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1, 2017</a:t>
            </a:r>
          </a:p>
        </p:txBody>
      </p:sp>
      <p:sp>
        <p:nvSpPr>
          <p:cNvPr id="14438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Lecture 5</a:t>
            </a:r>
          </a:p>
        </p:txBody>
      </p:sp>
      <p:sp>
        <p:nvSpPr>
          <p:cNvPr id="14438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SE 477</a:t>
            </a:r>
          </a:p>
        </p:txBody>
      </p:sp>
      <p:sp>
        <p:nvSpPr>
          <p:cNvPr id="144390"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2FCD1F37-396B-4BDE-8DF0-C311CEFEAB83}" type="slidenum">
              <a:rPr lang="en-US" altLang="en-US" sz="1200"/>
              <a:pPr/>
              <a:t>80</a:t>
            </a:fld>
            <a:r>
              <a:rPr lang="en-US" altLang="en-US" sz="1200"/>
              <a:t> of 134</a:t>
            </a:r>
          </a:p>
        </p:txBody>
      </p:sp>
    </p:spTree>
    <p:extLst>
      <p:ext uri="{BB962C8B-B14F-4D97-AF65-F5344CB8AC3E}">
        <p14:creationId xmlns:p14="http://schemas.microsoft.com/office/powerpoint/2010/main" val="25951395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Image Placeholder 1"/>
          <p:cNvSpPr>
            <a:spLocks noGrp="1" noRot="1" noChangeAspect="1" noTextEdit="1"/>
          </p:cNvSpPr>
          <p:nvPr>
            <p:ph type="sldImg"/>
          </p:nvPr>
        </p:nvSpPr>
        <p:spPr>
          <a:ln/>
        </p:spPr>
      </p:sp>
      <p:sp>
        <p:nvSpPr>
          <p:cNvPr id="14643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4643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1, 2017</a:t>
            </a:r>
          </a:p>
        </p:txBody>
      </p:sp>
      <p:sp>
        <p:nvSpPr>
          <p:cNvPr id="14643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Lecture 5</a:t>
            </a:r>
          </a:p>
        </p:txBody>
      </p:sp>
      <p:sp>
        <p:nvSpPr>
          <p:cNvPr id="14643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SE 477</a:t>
            </a:r>
          </a:p>
        </p:txBody>
      </p:sp>
      <p:sp>
        <p:nvSpPr>
          <p:cNvPr id="146438"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31C4108-5A17-4ED2-B09D-AB2D39E6D57B}" type="slidenum">
              <a:rPr lang="en-US" altLang="en-US" sz="1200"/>
              <a:pPr/>
              <a:t>81</a:t>
            </a:fld>
            <a:r>
              <a:rPr lang="en-US" altLang="en-US" sz="1200"/>
              <a:t> of 134</a:t>
            </a:r>
          </a:p>
        </p:txBody>
      </p:sp>
    </p:spTree>
    <p:extLst>
      <p:ext uri="{BB962C8B-B14F-4D97-AF65-F5344CB8AC3E}">
        <p14:creationId xmlns:p14="http://schemas.microsoft.com/office/powerpoint/2010/main" val="40661616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Rectangle 1026"/>
          <p:cNvSpPr>
            <a:spLocks noGrp="1" noRot="1" noChangeAspect="1" noChangeArrowheads="1" noTextEdit="1"/>
          </p:cNvSpPr>
          <p:nvPr>
            <p:ph type="sldImg"/>
          </p:nvPr>
        </p:nvSpPr>
        <p:spPr>
          <a:xfrm>
            <a:off x="382588" y="685800"/>
            <a:ext cx="6094412" cy="3429000"/>
          </a:xfrm>
          <a:solidFill>
            <a:srgbClr val="FFFFFF"/>
          </a:solidFill>
          <a:ln/>
        </p:spPr>
      </p:sp>
      <p:sp>
        <p:nvSpPr>
          <p:cNvPr id="149506" name="Rectangle 1027"/>
          <p:cNvSpPr>
            <a:spLocks noGrp="1" noChangeArrowheads="1"/>
          </p:cNvSpPr>
          <p:nvPr>
            <p:ph type="body" idx="1"/>
          </p:nvPr>
        </p:nvSpPr>
        <p:spPr>
          <a:solidFill>
            <a:srgbClr val="FFFFFF"/>
          </a:solidFill>
          <a:ln>
            <a:solidFill>
              <a:srgbClr val="000000"/>
            </a:solidFill>
          </a:ln>
        </p:spPr>
        <p:txBody>
          <a:bodyPr/>
          <a:lstStyle/>
          <a:p>
            <a:pPr>
              <a:buFontTx/>
              <a:buChar char="-"/>
            </a:pPr>
            <a:r>
              <a:rPr lang="en-US" altLang="en-US">
                <a:latin typeface="Arial" panose="020B0604020202020204" pitchFamily="34" charset="0"/>
              </a:rPr>
              <a:t>He advocates 50% of schedule to Test</a:t>
            </a:r>
          </a:p>
          <a:p>
            <a:pPr>
              <a:buFontTx/>
              <a:buChar char="-"/>
            </a:pPr>
            <a:r>
              <a:rPr lang="en-US" altLang="en-US">
                <a:latin typeface="Arial" panose="020B0604020202020204" pitchFamily="34" charset="0"/>
              </a:rPr>
              <a:t>Late</a:t>
            </a:r>
          </a:p>
          <a:p>
            <a:pPr lvl="1">
              <a:buFontTx/>
              <a:buChar char="-"/>
            </a:pPr>
            <a:r>
              <a:rPr lang="en-US" altLang="en-US">
                <a:latin typeface="Arial" panose="020B0604020202020204" pitchFamily="34" charset="0"/>
              </a:rPr>
              <a:t>Highest cost: most staffed time</a:t>
            </a:r>
          </a:p>
          <a:p>
            <a:pPr lvl="1">
              <a:buFontTx/>
              <a:buChar char="-"/>
            </a:pPr>
            <a:r>
              <a:rPr lang="en-US" altLang="en-US">
                <a:latin typeface="Arial" panose="020B0604020202020204" pitchFamily="34" charset="0"/>
              </a:rPr>
              <a:t>Changes cost more</a:t>
            </a:r>
          </a:p>
          <a:p>
            <a:pPr lvl="1">
              <a:buFontTx/>
              <a:buChar char="-"/>
            </a:pPr>
            <a:r>
              <a:rPr lang="en-US" altLang="en-US">
                <a:latin typeface="Arial" panose="020B0604020202020204" pitchFamily="34" charset="0"/>
              </a:rPr>
              <a:t>Secondary costs</a:t>
            </a:r>
          </a:p>
          <a:p>
            <a:pPr>
              <a:buFontTx/>
              <a:buChar char="-"/>
            </a:pPr>
            <a:r>
              <a:rPr lang="en-US" altLang="en-US">
                <a:latin typeface="Arial" panose="020B0604020202020204" pitchFamily="34" charset="0"/>
              </a:rPr>
              <a:t>You need to understand Critical Path and other dependencies</a:t>
            </a:r>
          </a:p>
        </p:txBody>
      </p:sp>
      <p:sp>
        <p:nvSpPr>
          <p:cNvPr id="14950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1, 2017</a:t>
            </a:r>
          </a:p>
        </p:txBody>
      </p:sp>
      <p:sp>
        <p:nvSpPr>
          <p:cNvPr id="14950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Lecture 5</a:t>
            </a:r>
          </a:p>
        </p:txBody>
      </p:sp>
      <p:sp>
        <p:nvSpPr>
          <p:cNvPr id="14950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SE 477</a:t>
            </a:r>
          </a:p>
        </p:txBody>
      </p:sp>
      <p:sp>
        <p:nvSpPr>
          <p:cNvPr id="149510"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307333A-01D8-430C-B7BC-ACA34940ECD9}" type="slidenum">
              <a:rPr lang="en-US" altLang="en-US" sz="1200"/>
              <a:pPr/>
              <a:t>83</a:t>
            </a:fld>
            <a:r>
              <a:rPr lang="en-US" altLang="en-US" sz="1200"/>
              <a:t> of 134</a:t>
            </a:r>
          </a:p>
        </p:txBody>
      </p:sp>
    </p:spTree>
    <p:extLst>
      <p:ext uri="{BB962C8B-B14F-4D97-AF65-F5344CB8AC3E}">
        <p14:creationId xmlns:p14="http://schemas.microsoft.com/office/powerpoint/2010/main" val="34215327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Rectangle 2"/>
          <p:cNvSpPr>
            <a:spLocks noGrp="1" noRot="1" noChangeAspect="1" noChangeArrowheads="1" noTextEdit="1"/>
          </p:cNvSpPr>
          <p:nvPr>
            <p:ph type="sldImg"/>
          </p:nvPr>
        </p:nvSpPr>
        <p:spPr>
          <a:xfrm>
            <a:off x="382588" y="685800"/>
            <a:ext cx="6094412" cy="3429000"/>
          </a:xfrm>
          <a:solidFill>
            <a:srgbClr val="FFFFFF"/>
          </a:solidFill>
          <a:ln/>
        </p:spPr>
      </p:sp>
      <p:sp>
        <p:nvSpPr>
          <p:cNvPr id="151554" name="Rectangle 3"/>
          <p:cNvSpPr>
            <a:spLocks noGrp="1" noChangeArrowheads="1"/>
          </p:cNvSpPr>
          <p:nvPr>
            <p:ph type="body" idx="1"/>
          </p:nvPr>
        </p:nvSpPr>
        <p:spPr>
          <a:solidFill>
            <a:srgbClr val="FFFFFF"/>
          </a:solidFill>
          <a:ln>
            <a:solidFill>
              <a:srgbClr val="000000"/>
            </a:solidFill>
          </a:ln>
        </p:spPr>
        <p:txBody>
          <a:bodyPr/>
          <a:lstStyle/>
          <a:p>
            <a:pPr>
              <a:buFontTx/>
              <a:buChar char="-"/>
            </a:pPr>
            <a:r>
              <a:rPr lang="en-US" altLang="en-US">
                <a:latin typeface="Arial" panose="020B0604020202020204" pitchFamily="34" charset="0"/>
              </a:rPr>
              <a:t>omelet and chef analogy</a:t>
            </a:r>
          </a:p>
          <a:p>
            <a:pPr>
              <a:buFontTx/>
              <a:buChar char="-"/>
            </a:pPr>
            <a:r>
              <a:rPr lang="en-US" altLang="en-US">
                <a:latin typeface="Arial" panose="020B0604020202020204" pitchFamily="34" charset="0"/>
              </a:rPr>
              <a:t>what does Brooks mean by this?</a:t>
            </a:r>
          </a:p>
          <a:p>
            <a:pPr>
              <a:buFontTx/>
              <a:buChar char="-"/>
            </a:pPr>
            <a:r>
              <a:rPr lang="en-US" altLang="en-US">
                <a:latin typeface="Arial" panose="020B0604020202020204" pitchFamily="34" charset="0"/>
              </a:rPr>
              <a:t>Termites not tornadoes</a:t>
            </a:r>
          </a:p>
          <a:p>
            <a:pPr>
              <a:buFontTx/>
              <a:buChar char="-"/>
            </a:pPr>
            <a:r>
              <a:rPr lang="en-US" altLang="en-US">
                <a:latin typeface="Arial" panose="020B0604020202020204" pitchFamily="34" charset="0"/>
              </a:rPr>
              <a:t>Imperceptibly but inexorably</a:t>
            </a:r>
          </a:p>
          <a:p>
            <a:pPr>
              <a:buFontTx/>
              <a:buChar char="-"/>
            </a:pPr>
            <a:r>
              <a:rPr lang="en-US" altLang="en-US">
                <a:latin typeface="Arial" panose="020B0604020202020204" pitchFamily="34" charset="0"/>
              </a:rPr>
              <a:t>Hard to recognize</a:t>
            </a:r>
          </a:p>
          <a:p>
            <a:pPr>
              <a:buFontTx/>
              <a:buChar char="-"/>
            </a:pPr>
            <a:r>
              <a:rPr lang="en-US" altLang="en-US">
                <a:latin typeface="Arial" panose="020B0604020202020204" pitchFamily="34" charset="0"/>
              </a:rPr>
              <a:t>Reduce conflict: status vs. action meetings</a:t>
            </a:r>
          </a:p>
          <a:p>
            <a:pPr>
              <a:buFontTx/>
              <a:buChar char="-"/>
            </a:pPr>
            <a:endParaRPr lang="en-US" altLang="en-US">
              <a:latin typeface="Arial" panose="020B0604020202020204" pitchFamily="34" charset="0"/>
            </a:endParaRPr>
          </a:p>
          <a:p>
            <a:pPr>
              <a:buFontTx/>
              <a:buChar char="-"/>
            </a:pPr>
            <a:endParaRPr lang="en-US" altLang="en-US">
              <a:latin typeface="Arial" panose="020B0604020202020204" pitchFamily="34" charset="0"/>
            </a:endParaRPr>
          </a:p>
          <a:p>
            <a:pPr>
              <a:buFontTx/>
              <a:buChar char="-"/>
            </a:pPr>
            <a:endParaRPr lang="en-US" altLang="en-US">
              <a:latin typeface="Arial" panose="020B0604020202020204" pitchFamily="34" charset="0"/>
            </a:endParaRPr>
          </a:p>
        </p:txBody>
      </p:sp>
      <p:sp>
        <p:nvSpPr>
          <p:cNvPr id="15155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1, 2017</a:t>
            </a:r>
          </a:p>
        </p:txBody>
      </p:sp>
      <p:sp>
        <p:nvSpPr>
          <p:cNvPr id="15155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Lecture 5</a:t>
            </a:r>
          </a:p>
        </p:txBody>
      </p:sp>
      <p:sp>
        <p:nvSpPr>
          <p:cNvPr id="15155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SE 477</a:t>
            </a:r>
          </a:p>
        </p:txBody>
      </p:sp>
      <p:sp>
        <p:nvSpPr>
          <p:cNvPr id="151558"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23235CC-B83D-44C4-9F9C-5254EA490CCC}" type="slidenum">
              <a:rPr lang="en-US" altLang="en-US" sz="1200"/>
              <a:pPr/>
              <a:t>84</a:t>
            </a:fld>
            <a:r>
              <a:rPr lang="en-US" altLang="en-US" sz="1200"/>
              <a:t> of 134</a:t>
            </a:r>
          </a:p>
        </p:txBody>
      </p:sp>
    </p:spTree>
    <p:extLst>
      <p:ext uri="{BB962C8B-B14F-4D97-AF65-F5344CB8AC3E}">
        <p14:creationId xmlns:p14="http://schemas.microsoft.com/office/powerpoint/2010/main" val="5272366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Slide Image Placeholder 1"/>
          <p:cNvSpPr>
            <a:spLocks noGrp="1" noRot="1" noChangeAspect="1" noTextEdit="1"/>
          </p:cNvSpPr>
          <p:nvPr>
            <p:ph type="sldImg"/>
          </p:nvPr>
        </p:nvSpPr>
        <p:spPr>
          <a:ln/>
        </p:spPr>
      </p:sp>
      <p:sp>
        <p:nvSpPr>
          <p:cNvPr id="15769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5769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1, 2017</a:t>
            </a:r>
          </a:p>
        </p:txBody>
      </p:sp>
      <p:sp>
        <p:nvSpPr>
          <p:cNvPr id="15770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Lecture 5</a:t>
            </a:r>
          </a:p>
        </p:txBody>
      </p:sp>
      <p:sp>
        <p:nvSpPr>
          <p:cNvPr id="15770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SE 477</a:t>
            </a:r>
          </a:p>
        </p:txBody>
      </p:sp>
      <p:sp>
        <p:nvSpPr>
          <p:cNvPr id="157702"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20584554-7716-4100-BBA9-5CAF5C13C07B}" type="slidenum">
              <a:rPr lang="en-US" altLang="en-US" sz="1200"/>
              <a:pPr/>
              <a:t>89</a:t>
            </a:fld>
            <a:r>
              <a:rPr lang="en-US" altLang="en-US" sz="1200"/>
              <a:t> of 134</a:t>
            </a:r>
          </a:p>
        </p:txBody>
      </p:sp>
    </p:spTree>
    <p:extLst>
      <p:ext uri="{BB962C8B-B14F-4D97-AF65-F5344CB8AC3E}">
        <p14:creationId xmlns:p14="http://schemas.microsoft.com/office/powerpoint/2010/main" val="27794745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Slide Image Placeholder 1"/>
          <p:cNvSpPr>
            <a:spLocks noGrp="1" noRot="1" noChangeAspect="1" noTextEdit="1"/>
          </p:cNvSpPr>
          <p:nvPr>
            <p:ph type="sldImg"/>
          </p:nvPr>
        </p:nvSpPr>
        <p:spPr>
          <a:xfrm>
            <a:off x="246063" y="609600"/>
            <a:ext cx="6365875" cy="3581400"/>
          </a:xfrm>
          <a:ln/>
        </p:spPr>
      </p:sp>
      <p:sp>
        <p:nvSpPr>
          <p:cNvPr id="12902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100">
                <a:latin typeface="Arial" panose="020B0604020202020204" pitchFamily="34" charset="0"/>
                <a:ea typeface="ＭＳ Ｐゴシック" panose="020B0600070205080204" pitchFamily="34" charset="-128"/>
              </a:rPr>
              <a:t>Velocity is an extremely simple, powerful method for accurately measuring the </a:t>
            </a:r>
            <a:br>
              <a:rPr lang="en-US" altLang="en-US" sz="1100">
                <a:latin typeface="Arial" panose="020B0604020202020204" pitchFamily="34" charset="0"/>
                <a:ea typeface="ＭＳ Ｐゴシック" panose="020B0600070205080204" pitchFamily="34" charset="-128"/>
              </a:rPr>
            </a:br>
            <a:r>
              <a:rPr lang="en-US" altLang="en-US" sz="1100">
                <a:latin typeface="Arial" panose="020B0604020202020204" pitchFamily="34" charset="0"/>
                <a:ea typeface="ＭＳ Ｐゴシック" panose="020B0600070205080204" pitchFamily="34" charset="-128"/>
              </a:rPr>
              <a:t>rate at which teams consistently deliver business value. To calculate velocity,</a:t>
            </a:r>
            <a:br>
              <a:rPr lang="en-US" altLang="en-US" sz="1100">
                <a:latin typeface="Arial" panose="020B0604020202020204" pitchFamily="34" charset="0"/>
                <a:ea typeface="ＭＳ Ｐゴシック" panose="020B0600070205080204" pitchFamily="34" charset="-128"/>
              </a:rPr>
            </a:br>
            <a:r>
              <a:rPr lang="en-US" altLang="en-US" sz="1100">
                <a:latin typeface="Arial" panose="020B0604020202020204" pitchFamily="34" charset="0"/>
                <a:ea typeface="ＭＳ Ｐゴシック" panose="020B0600070205080204" pitchFamily="34" charset="-128"/>
              </a:rPr>
              <a:t>simply add up the estimates of the features (user stories, requirements, </a:t>
            </a:r>
            <a:br>
              <a:rPr lang="en-US" altLang="en-US" sz="1100">
                <a:latin typeface="Arial" panose="020B0604020202020204" pitchFamily="34" charset="0"/>
                <a:ea typeface="ＭＳ Ｐゴシック" panose="020B0600070205080204" pitchFamily="34" charset="-128"/>
              </a:rPr>
            </a:br>
            <a:r>
              <a:rPr lang="en-US" altLang="en-US" sz="1100">
                <a:latin typeface="Arial" panose="020B0604020202020204" pitchFamily="34" charset="0"/>
                <a:ea typeface="ＭＳ Ｐゴシック" panose="020B0600070205080204" pitchFamily="34" charset="-128"/>
              </a:rPr>
              <a:t>backlog items, etc.) successfully delivered an iteration.</a:t>
            </a:r>
          </a:p>
          <a:p>
            <a:r>
              <a:rPr lang="en-US" altLang="en-US" sz="1100">
                <a:latin typeface="Arial" panose="020B0604020202020204" pitchFamily="34" charset="0"/>
                <a:ea typeface="ＭＳ Ｐゴシック" panose="020B0600070205080204" pitchFamily="34" charset="-128"/>
              </a:rPr>
              <a:t>There are some simple guidelines for estimating initial velocity prior to</a:t>
            </a:r>
            <a:br>
              <a:rPr lang="en-US" altLang="en-US" sz="1100">
                <a:latin typeface="Arial" panose="020B0604020202020204" pitchFamily="34" charset="0"/>
                <a:ea typeface="ＭＳ Ｐゴシック" panose="020B0600070205080204" pitchFamily="34" charset="-128"/>
              </a:rPr>
            </a:br>
            <a:r>
              <a:rPr lang="en-US" altLang="en-US" sz="1100">
                <a:latin typeface="Arial" panose="020B0604020202020204" pitchFamily="34" charset="0"/>
                <a:ea typeface="ＭＳ Ｐゴシック" panose="020B0600070205080204" pitchFamily="34" charset="-128"/>
              </a:rPr>
              <a:t>completing the first iteration, but after that point </a:t>
            </a:r>
            <a:br>
              <a:rPr lang="en-US" altLang="en-US" sz="1100">
                <a:latin typeface="Arial" panose="020B0604020202020204" pitchFamily="34" charset="0"/>
                <a:ea typeface="ＭＳ Ｐゴシック" panose="020B0600070205080204" pitchFamily="34" charset="-128"/>
              </a:rPr>
            </a:br>
            <a:r>
              <a:rPr lang="en-US" altLang="en-US" sz="1100">
                <a:latin typeface="Arial" panose="020B0604020202020204" pitchFamily="34" charset="0"/>
                <a:ea typeface="ＭＳ Ｐゴシック" panose="020B0600070205080204" pitchFamily="34" charset="-128"/>
              </a:rPr>
              <a:t>teams should use proven, historical measures for planning features. </a:t>
            </a:r>
            <a:br>
              <a:rPr lang="en-US" altLang="en-US" sz="1100">
                <a:latin typeface="Arial" panose="020B0604020202020204" pitchFamily="34" charset="0"/>
                <a:ea typeface="ＭＳ Ｐゴシック" panose="020B0600070205080204" pitchFamily="34" charset="-128"/>
              </a:rPr>
            </a:br>
            <a:r>
              <a:rPr lang="en-US" altLang="en-US" sz="1100">
                <a:latin typeface="Arial" panose="020B0604020202020204" pitchFamily="34" charset="0"/>
                <a:ea typeface="ＭＳ Ｐゴシック" panose="020B0600070205080204" pitchFamily="34" charset="-128"/>
              </a:rPr>
              <a:t>Within a short time, velocity typically stabilizes and provides a </a:t>
            </a:r>
            <a:br>
              <a:rPr lang="en-US" altLang="en-US" sz="1100">
                <a:latin typeface="Arial" panose="020B0604020202020204" pitchFamily="34" charset="0"/>
                <a:ea typeface="ＭＳ Ｐゴシック" panose="020B0600070205080204" pitchFamily="34" charset="-128"/>
              </a:rPr>
            </a:br>
            <a:r>
              <a:rPr lang="en-US" altLang="en-US" sz="1100">
                <a:latin typeface="Arial" panose="020B0604020202020204" pitchFamily="34" charset="0"/>
                <a:ea typeface="ＭＳ Ｐゴシック" panose="020B0600070205080204" pitchFamily="34" charset="-128"/>
              </a:rPr>
              <a:t>tremendous basis for improving the accuracy and reliability of both </a:t>
            </a:r>
            <a:br>
              <a:rPr lang="en-US" altLang="en-US" sz="1100">
                <a:latin typeface="Arial" panose="020B0604020202020204" pitchFamily="34" charset="0"/>
                <a:ea typeface="ＭＳ Ｐゴシック" panose="020B0600070205080204" pitchFamily="34" charset="-128"/>
              </a:rPr>
            </a:br>
            <a:r>
              <a:rPr lang="en-US" altLang="en-US" sz="1100">
                <a:latin typeface="Arial" panose="020B0604020202020204" pitchFamily="34" charset="0"/>
                <a:ea typeface="ＭＳ Ｐゴシック" panose="020B0600070205080204" pitchFamily="34" charset="-128"/>
              </a:rPr>
              <a:t>near-term and longer-term project planning. Agile delivery cycles are </a:t>
            </a:r>
            <a:br>
              <a:rPr lang="en-US" altLang="en-US" sz="1100">
                <a:latin typeface="Arial" panose="020B0604020202020204" pitchFamily="34" charset="0"/>
                <a:ea typeface="ＭＳ Ｐゴシック" panose="020B0600070205080204" pitchFamily="34" charset="-128"/>
              </a:rPr>
            </a:br>
            <a:r>
              <a:rPr lang="en-US" altLang="en-US" sz="1100">
                <a:latin typeface="Arial" panose="020B0604020202020204" pitchFamily="34" charset="0"/>
                <a:ea typeface="ＭＳ Ｐゴシック" panose="020B0600070205080204" pitchFamily="34" charset="-128"/>
              </a:rPr>
              <a:t>very small so velocity emerges and can be validated very early in a </a:t>
            </a:r>
            <a:br>
              <a:rPr lang="en-US" altLang="en-US" sz="1100">
                <a:latin typeface="Arial" panose="020B0604020202020204" pitchFamily="34" charset="0"/>
                <a:ea typeface="ＭＳ Ｐゴシック" panose="020B0600070205080204" pitchFamily="34" charset="-128"/>
              </a:rPr>
            </a:br>
            <a:r>
              <a:rPr lang="en-US" altLang="en-US" sz="1100">
                <a:latin typeface="Arial" panose="020B0604020202020204" pitchFamily="34" charset="0"/>
                <a:ea typeface="ＭＳ Ｐゴシック" panose="020B0600070205080204" pitchFamily="34" charset="-128"/>
              </a:rPr>
              <a:t>project and then relied upon to improve project predictability.</a:t>
            </a:r>
          </a:p>
          <a:p>
            <a:endParaRPr lang="en-US" altLang="en-US" sz="1100">
              <a:latin typeface="Arial" panose="020B0604020202020204" pitchFamily="34" charset="0"/>
              <a:ea typeface="ＭＳ Ｐゴシック" panose="020B0600070205080204" pitchFamily="34" charset="-128"/>
            </a:endParaRPr>
          </a:p>
          <a:p>
            <a:r>
              <a:rPr lang="en-US" altLang="en-US" sz="1100">
                <a:latin typeface="Arial" panose="020B0604020202020204" pitchFamily="34" charset="0"/>
                <a:ea typeface="ＭＳ Ｐゴシック" panose="020B0600070205080204" pitchFamily="34" charset="-128"/>
              </a:rPr>
              <a:t>https://www.versionone.com/agile-101/agile-management-practices/agile-scrum-velocity/</a:t>
            </a:r>
          </a:p>
        </p:txBody>
      </p:sp>
      <p:sp>
        <p:nvSpPr>
          <p:cNvPr id="12902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February 15, 2017</a:t>
            </a:r>
          </a:p>
        </p:txBody>
      </p:sp>
      <p:sp>
        <p:nvSpPr>
          <p:cNvPr id="12902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Lecture 7</a:t>
            </a:r>
          </a:p>
        </p:txBody>
      </p:sp>
      <p:sp>
        <p:nvSpPr>
          <p:cNvPr id="12902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SE 477</a:t>
            </a:r>
          </a:p>
        </p:txBody>
      </p:sp>
      <p:sp>
        <p:nvSpPr>
          <p:cNvPr id="129030"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4531A72-C7BE-43AF-A7B8-3C4A9C38E55E}" type="slidenum">
              <a:rPr lang="en-US" altLang="en-US" sz="1200"/>
              <a:pPr/>
              <a:t>111</a:t>
            </a:fld>
            <a:r>
              <a:rPr lang="en-US" altLang="en-US" sz="1200"/>
              <a:t> of 96</a:t>
            </a:r>
          </a:p>
        </p:txBody>
      </p:sp>
    </p:spTree>
    <p:extLst>
      <p:ext uri="{BB962C8B-B14F-4D97-AF65-F5344CB8AC3E}">
        <p14:creationId xmlns:p14="http://schemas.microsoft.com/office/powerpoint/2010/main" val="4098950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Slide Image Placeholder 1"/>
          <p:cNvSpPr>
            <a:spLocks noGrp="1" noRot="1" noChangeAspect="1" noTextEdit="1"/>
          </p:cNvSpPr>
          <p:nvPr>
            <p:ph type="sldImg"/>
          </p:nvPr>
        </p:nvSpPr>
        <p:spPr>
          <a:xfrm>
            <a:off x="246063" y="609600"/>
            <a:ext cx="6365875" cy="3581400"/>
          </a:xfrm>
          <a:ln/>
        </p:spPr>
      </p:sp>
      <p:sp>
        <p:nvSpPr>
          <p:cNvPr id="13107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100">
                <a:latin typeface="Arial" panose="020B0604020202020204" pitchFamily="34" charset="0"/>
                <a:ea typeface="ＭＳ Ｐゴシック" panose="020B0600070205080204" pitchFamily="34" charset="-128"/>
              </a:rPr>
              <a:t>Velocity is an extremely simple, powerful method for accurately measuring the </a:t>
            </a:r>
            <a:br>
              <a:rPr lang="en-US" altLang="en-US" sz="1100">
                <a:latin typeface="Arial" panose="020B0604020202020204" pitchFamily="34" charset="0"/>
                <a:ea typeface="ＭＳ Ｐゴシック" panose="020B0600070205080204" pitchFamily="34" charset="-128"/>
              </a:rPr>
            </a:br>
            <a:r>
              <a:rPr lang="en-US" altLang="en-US" sz="1100">
                <a:latin typeface="Arial" panose="020B0604020202020204" pitchFamily="34" charset="0"/>
                <a:ea typeface="ＭＳ Ｐゴシック" panose="020B0600070205080204" pitchFamily="34" charset="-128"/>
              </a:rPr>
              <a:t>rate at which teams consistently deliver business value. To calculate velocity,</a:t>
            </a:r>
            <a:br>
              <a:rPr lang="en-US" altLang="en-US" sz="1100">
                <a:latin typeface="Arial" panose="020B0604020202020204" pitchFamily="34" charset="0"/>
                <a:ea typeface="ＭＳ Ｐゴシック" panose="020B0600070205080204" pitchFamily="34" charset="-128"/>
              </a:rPr>
            </a:br>
            <a:r>
              <a:rPr lang="en-US" altLang="en-US" sz="1100">
                <a:latin typeface="Arial" panose="020B0604020202020204" pitchFamily="34" charset="0"/>
                <a:ea typeface="ＭＳ Ｐゴシック" panose="020B0600070205080204" pitchFamily="34" charset="-128"/>
              </a:rPr>
              <a:t>simply add up the estimates of the features (user stories, requirements, </a:t>
            </a:r>
            <a:br>
              <a:rPr lang="en-US" altLang="en-US" sz="1100">
                <a:latin typeface="Arial" panose="020B0604020202020204" pitchFamily="34" charset="0"/>
                <a:ea typeface="ＭＳ Ｐゴシック" panose="020B0600070205080204" pitchFamily="34" charset="-128"/>
              </a:rPr>
            </a:br>
            <a:r>
              <a:rPr lang="en-US" altLang="en-US" sz="1100">
                <a:latin typeface="Arial" panose="020B0604020202020204" pitchFamily="34" charset="0"/>
                <a:ea typeface="ＭＳ Ｐゴシック" panose="020B0600070205080204" pitchFamily="34" charset="-128"/>
              </a:rPr>
              <a:t>backlog items, etc.) successfully delivered an iteration.</a:t>
            </a:r>
          </a:p>
          <a:p>
            <a:r>
              <a:rPr lang="en-US" altLang="en-US" sz="1100">
                <a:latin typeface="Arial" panose="020B0604020202020204" pitchFamily="34" charset="0"/>
                <a:ea typeface="ＭＳ Ｐゴシック" panose="020B0600070205080204" pitchFamily="34" charset="-128"/>
              </a:rPr>
              <a:t>There are some simple guidelines for estimating initial velocity prior to</a:t>
            </a:r>
            <a:br>
              <a:rPr lang="en-US" altLang="en-US" sz="1100">
                <a:latin typeface="Arial" panose="020B0604020202020204" pitchFamily="34" charset="0"/>
                <a:ea typeface="ＭＳ Ｐゴシック" panose="020B0600070205080204" pitchFamily="34" charset="-128"/>
              </a:rPr>
            </a:br>
            <a:r>
              <a:rPr lang="en-US" altLang="en-US" sz="1100">
                <a:latin typeface="Arial" panose="020B0604020202020204" pitchFamily="34" charset="0"/>
                <a:ea typeface="ＭＳ Ｐゴシック" panose="020B0600070205080204" pitchFamily="34" charset="-128"/>
              </a:rPr>
              <a:t>completing the first iteration, but after that point </a:t>
            </a:r>
            <a:br>
              <a:rPr lang="en-US" altLang="en-US" sz="1100">
                <a:latin typeface="Arial" panose="020B0604020202020204" pitchFamily="34" charset="0"/>
                <a:ea typeface="ＭＳ Ｐゴシック" panose="020B0600070205080204" pitchFamily="34" charset="-128"/>
              </a:rPr>
            </a:br>
            <a:r>
              <a:rPr lang="en-US" altLang="en-US" sz="1100">
                <a:latin typeface="Arial" panose="020B0604020202020204" pitchFamily="34" charset="0"/>
                <a:ea typeface="ＭＳ Ｐゴシック" panose="020B0600070205080204" pitchFamily="34" charset="-128"/>
              </a:rPr>
              <a:t>teams should use proven, historical measures for planning features. </a:t>
            </a:r>
            <a:br>
              <a:rPr lang="en-US" altLang="en-US" sz="1100">
                <a:latin typeface="Arial" panose="020B0604020202020204" pitchFamily="34" charset="0"/>
                <a:ea typeface="ＭＳ Ｐゴシック" panose="020B0600070205080204" pitchFamily="34" charset="-128"/>
              </a:rPr>
            </a:br>
            <a:r>
              <a:rPr lang="en-US" altLang="en-US" sz="1100">
                <a:latin typeface="Arial" panose="020B0604020202020204" pitchFamily="34" charset="0"/>
                <a:ea typeface="ＭＳ Ｐゴシック" panose="020B0600070205080204" pitchFamily="34" charset="-128"/>
              </a:rPr>
              <a:t>Within a short time, velocity typically stabilizes and provides a </a:t>
            </a:r>
            <a:br>
              <a:rPr lang="en-US" altLang="en-US" sz="1100">
                <a:latin typeface="Arial" panose="020B0604020202020204" pitchFamily="34" charset="0"/>
                <a:ea typeface="ＭＳ Ｐゴシック" panose="020B0600070205080204" pitchFamily="34" charset="-128"/>
              </a:rPr>
            </a:br>
            <a:r>
              <a:rPr lang="en-US" altLang="en-US" sz="1100">
                <a:latin typeface="Arial" panose="020B0604020202020204" pitchFamily="34" charset="0"/>
                <a:ea typeface="ＭＳ Ｐゴシック" panose="020B0600070205080204" pitchFamily="34" charset="-128"/>
              </a:rPr>
              <a:t>tremendous basis for improving the accuracy and reliability of both </a:t>
            </a:r>
            <a:br>
              <a:rPr lang="en-US" altLang="en-US" sz="1100">
                <a:latin typeface="Arial" panose="020B0604020202020204" pitchFamily="34" charset="0"/>
                <a:ea typeface="ＭＳ Ｐゴシック" panose="020B0600070205080204" pitchFamily="34" charset="-128"/>
              </a:rPr>
            </a:br>
            <a:r>
              <a:rPr lang="en-US" altLang="en-US" sz="1100">
                <a:latin typeface="Arial" panose="020B0604020202020204" pitchFamily="34" charset="0"/>
                <a:ea typeface="ＭＳ Ｐゴシック" panose="020B0600070205080204" pitchFamily="34" charset="-128"/>
              </a:rPr>
              <a:t>near-term and longer-term project planning. Agile delivery cycles are </a:t>
            </a:r>
            <a:br>
              <a:rPr lang="en-US" altLang="en-US" sz="1100">
                <a:latin typeface="Arial" panose="020B0604020202020204" pitchFamily="34" charset="0"/>
                <a:ea typeface="ＭＳ Ｐゴシック" panose="020B0600070205080204" pitchFamily="34" charset="-128"/>
              </a:rPr>
            </a:br>
            <a:r>
              <a:rPr lang="en-US" altLang="en-US" sz="1100">
                <a:latin typeface="Arial" panose="020B0604020202020204" pitchFamily="34" charset="0"/>
                <a:ea typeface="ＭＳ Ｐゴシック" panose="020B0600070205080204" pitchFamily="34" charset="-128"/>
              </a:rPr>
              <a:t>very small so velocity emerges and can be validated very early in a </a:t>
            </a:r>
            <a:br>
              <a:rPr lang="en-US" altLang="en-US" sz="1100">
                <a:latin typeface="Arial" panose="020B0604020202020204" pitchFamily="34" charset="0"/>
                <a:ea typeface="ＭＳ Ｐゴシック" panose="020B0600070205080204" pitchFamily="34" charset="-128"/>
              </a:rPr>
            </a:br>
            <a:r>
              <a:rPr lang="en-US" altLang="en-US" sz="1100">
                <a:latin typeface="Arial" panose="020B0604020202020204" pitchFamily="34" charset="0"/>
                <a:ea typeface="ＭＳ Ｐゴシック" panose="020B0600070205080204" pitchFamily="34" charset="-128"/>
              </a:rPr>
              <a:t>project and then relied upon to improve project predictability.</a:t>
            </a:r>
          </a:p>
          <a:p>
            <a:endParaRPr lang="en-US" altLang="en-US" sz="1100">
              <a:latin typeface="Arial" panose="020B0604020202020204" pitchFamily="34" charset="0"/>
              <a:ea typeface="ＭＳ Ｐゴシック" panose="020B0600070205080204" pitchFamily="34" charset="-128"/>
            </a:endParaRPr>
          </a:p>
          <a:p>
            <a:r>
              <a:rPr lang="en-US" altLang="en-US" sz="1100">
                <a:latin typeface="Arial" panose="020B0604020202020204" pitchFamily="34" charset="0"/>
                <a:ea typeface="ＭＳ Ｐゴシック" panose="020B0600070205080204" pitchFamily="34" charset="-128"/>
              </a:rPr>
              <a:t>https://www.versionone.com/agile-101/agile-management-practices/agile-scrum-velocity/</a:t>
            </a:r>
          </a:p>
        </p:txBody>
      </p:sp>
      <p:sp>
        <p:nvSpPr>
          <p:cNvPr id="13107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February 15, 2017</a:t>
            </a:r>
          </a:p>
        </p:txBody>
      </p:sp>
      <p:sp>
        <p:nvSpPr>
          <p:cNvPr id="13107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Lecture 7</a:t>
            </a:r>
          </a:p>
        </p:txBody>
      </p:sp>
      <p:sp>
        <p:nvSpPr>
          <p:cNvPr id="13107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SE 477</a:t>
            </a:r>
          </a:p>
        </p:txBody>
      </p:sp>
      <p:sp>
        <p:nvSpPr>
          <p:cNvPr id="131078"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363D55D-3650-4B66-8195-D76F1CF0B300}" type="slidenum">
              <a:rPr lang="en-US" altLang="en-US" sz="1200"/>
              <a:pPr/>
              <a:t>112</a:t>
            </a:fld>
            <a:r>
              <a:rPr lang="en-US" altLang="en-US" sz="1200"/>
              <a:t> of 96</a:t>
            </a:r>
          </a:p>
        </p:txBody>
      </p:sp>
    </p:spTree>
    <p:extLst>
      <p:ext uri="{BB962C8B-B14F-4D97-AF65-F5344CB8AC3E}">
        <p14:creationId xmlns:p14="http://schemas.microsoft.com/office/powerpoint/2010/main" val="38227247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2"/>
          <p:cNvSpPr>
            <a:spLocks noGrp="1" noRot="1" noChangeAspect="1" noChangeArrowheads="1" noTextEdit="1"/>
          </p:cNvSpPr>
          <p:nvPr>
            <p:ph type="sldImg"/>
          </p:nvPr>
        </p:nvSpPr>
        <p:spPr>
          <a:xfrm>
            <a:off x="246063" y="609600"/>
            <a:ext cx="6365875" cy="3581400"/>
          </a:xfrm>
          <a:ln/>
        </p:spPr>
      </p:sp>
      <p:sp>
        <p:nvSpPr>
          <p:cNvPr id="13312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
        <p:nvSpPr>
          <p:cNvPr id="13312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February 15, 2017</a:t>
            </a:r>
          </a:p>
        </p:txBody>
      </p:sp>
      <p:sp>
        <p:nvSpPr>
          <p:cNvPr id="13312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Lecture 7</a:t>
            </a:r>
          </a:p>
        </p:txBody>
      </p:sp>
      <p:sp>
        <p:nvSpPr>
          <p:cNvPr id="13312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SE 477</a:t>
            </a:r>
          </a:p>
        </p:txBody>
      </p:sp>
      <p:sp>
        <p:nvSpPr>
          <p:cNvPr id="133126"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2411EE1-48FB-4B0E-9CBF-5FF3E5278425}" type="slidenum">
              <a:rPr lang="en-US" altLang="en-US" sz="1200"/>
              <a:pPr/>
              <a:t>113</a:t>
            </a:fld>
            <a:r>
              <a:rPr lang="en-US" altLang="en-US" sz="1200"/>
              <a:t> of 96</a:t>
            </a:r>
          </a:p>
        </p:txBody>
      </p:sp>
    </p:spTree>
    <p:extLst>
      <p:ext uri="{BB962C8B-B14F-4D97-AF65-F5344CB8AC3E}">
        <p14:creationId xmlns:p14="http://schemas.microsoft.com/office/powerpoint/2010/main" val="9852782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2"/>
          <p:cNvSpPr>
            <a:spLocks noGrp="1" noRot="1" noChangeAspect="1" noChangeArrowheads="1" noTextEdit="1"/>
          </p:cNvSpPr>
          <p:nvPr>
            <p:ph type="sldImg"/>
          </p:nvPr>
        </p:nvSpPr>
        <p:spPr>
          <a:xfrm>
            <a:off x="246063" y="609600"/>
            <a:ext cx="6365875" cy="3581400"/>
          </a:xfrm>
          <a:ln/>
        </p:spPr>
      </p:sp>
      <p:sp>
        <p:nvSpPr>
          <p:cNvPr id="9830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9830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1, 2017</a:t>
            </a:r>
          </a:p>
        </p:txBody>
      </p:sp>
      <p:sp>
        <p:nvSpPr>
          <p:cNvPr id="9830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Lecture 5</a:t>
            </a:r>
          </a:p>
        </p:txBody>
      </p:sp>
      <p:sp>
        <p:nvSpPr>
          <p:cNvPr id="9830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SE 477</a:t>
            </a:r>
          </a:p>
        </p:txBody>
      </p:sp>
      <p:sp>
        <p:nvSpPr>
          <p:cNvPr id="98310"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90D568B-A7BE-4037-8EC6-1D2CF131493E}" type="slidenum">
              <a:rPr lang="en-US" altLang="en-US" sz="1200"/>
              <a:pPr/>
              <a:t>32</a:t>
            </a:fld>
            <a:r>
              <a:rPr lang="en-US" altLang="en-US" sz="1200"/>
              <a:t> of 134</a:t>
            </a:r>
          </a:p>
        </p:txBody>
      </p:sp>
    </p:spTree>
    <p:extLst>
      <p:ext uri="{BB962C8B-B14F-4D97-AF65-F5344CB8AC3E}">
        <p14:creationId xmlns:p14="http://schemas.microsoft.com/office/powerpoint/2010/main" val="2462748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2"/>
          <p:cNvSpPr>
            <a:spLocks noGrp="1" noRot="1" noChangeAspect="1" noChangeArrowheads="1" noTextEdit="1"/>
          </p:cNvSpPr>
          <p:nvPr>
            <p:ph type="sldImg"/>
          </p:nvPr>
        </p:nvSpPr>
        <p:spPr>
          <a:xfrm>
            <a:off x="246063" y="609600"/>
            <a:ext cx="6365875" cy="3581400"/>
          </a:xfrm>
          <a:ln/>
        </p:spPr>
      </p:sp>
      <p:sp>
        <p:nvSpPr>
          <p:cNvPr id="10035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10035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1, 2017</a:t>
            </a:r>
          </a:p>
        </p:txBody>
      </p:sp>
      <p:sp>
        <p:nvSpPr>
          <p:cNvPr id="10035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Lecture 5</a:t>
            </a:r>
          </a:p>
        </p:txBody>
      </p:sp>
      <p:sp>
        <p:nvSpPr>
          <p:cNvPr id="10035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SE 477</a:t>
            </a:r>
          </a:p>
        </p:txBody>
      </p:sp>
      <p:sp>
        <p:nvSpPr>
          <p:cNvPr id="100358"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26CE9826-4452-4338-BCBE-68210E091482}" type="slidenum">
              <a:rPr lang="en-US" altLang="en-US" sz="1200"/>
              <a:pPr/>
              <a:t>33</a:t>
            </a:fld>
            <a:r>
              <a:rPr lang="en-US" altLang="en-US" sz="1200"/>
              <a:t> of 134</a:t>
            </a:r>
          </a:p>
        </p:txBody>
      </p:sp>
    </p:spTree>
    <p:extLst>
      <p:ext uri="{BB962C8B-B14F-4D97-AF65-F5344CB8AC3E}">
        <p14:creationId xmlns:p14="http://schemas.microsoft.com/office/powerpoint/2010/main" val="2791049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2"/>
          <p:cNvSpPr>
            <a:spLocks noGrp="1" noRot="1" noChangeAspect="1" noChangeArrowheads="1" noTextEdit="1"/>
          </p:cNvSpPr>
          <p:nvPr>
            <p:ph type="sldImg"/>
          </p:nvPr>
        </p:nvSpPr>
        <p:spPr>
          <a:xfrm>
            <a:off x="246063" y="609600"/>
            <a:ext cx="6365875" cy="3581400"/>
          </a:xfrm>
          <a:ln/>
        </p:spPr>
      </p:sp>
      <p:sp>
        <p:nvSpPr>
          <p:cNvPr id="10240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10240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1, 2017</a:t>
            </a:r>
          </a:p>
        </p:txBody>
      </p:sp>
      <p:sp>
        <p:nvSpPr>
          <p:cNvPr id="10240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Lecture 5</a:t>
            </a:r>
          </a:p>
        </p:txBody>
      </p:sp>
      <p:sp>
        <p:nvSpPr>
          <p:cNvPr id="10240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SE 477</a:t>
            </a:r>
          </a:p>
        </p:txBody>
      </p:sp>
      <p:sp>
        <p:nvSpPr>
          <p:cNvPr id="102406"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1F00CBA-5E3D-461E-8A6F-6EEA09F6F879}" type="slidenum">
              <a:rPr lang="en-US" altLang="en-US" sz="1200"/>
              <a:pPr/>
              <a:t>34</a:t>
            </a:fld>
            <a:r>
              <a:rPr lang="en-US" altLang="en-US" sz="1200"/>
              <a:t> of 134</a:t>
            </a:r>
          </a:p>
        </p:txBody>
      </p:sp>
    </p:spTree>
    <p:extLst>
      <p:ext uri="{BB962C8B-B14F-4D97-AF65-F5344CB8AC3E}">
        <p14:creationId xmlns:p14="http://schemas.microsoft.com/office/powerpoint/2010/main" val="38024074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p:cNvSpPr>
            <a:spLocks noGrp="1" noRot="1" noChangeAspect="1" noChangeArrowheads="1" noTextEdit="1"/>
          </p:cNvSpPr>
          <p:nvPr>
            <p:ph type="sldImg"/>
          </p:nvPr>
        </p:nvSpPr>
        <p:spPr>
          <a:xfrm>
            <a:off x="246063" y="609600"/>
            <a:ext cx="6365875" cy="3581400"/>
          </a:xfrm>
          <a:ln/>
        </p:spPr>
      </p:sp>
      <p:sp>
        <p:nvSpPr>
          <p:cNvPr id="10547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PERT - short for Program Evaluation &amp; Review Technique - is an outgrowth of research work carried out by the U.S. navy in the late 1950s, when they were trying to put the Polaris Fleet Ballistic Missile Project on schedule. There were thousands of contractors and agencies involved in this project. Earlier askance at this technique gave way to respect when the program ended two years before its scheduled completion date.</a:t>
            </a:r>
          </a:p>
        </p:txBody>
      </p:sp>
      <p:sp>
        <p:nvSpPr>
          <p:cNvPr id="10547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1, 2017</a:t>
            </a:r>
          </a:p>
        </p:txBody>
      </p:sp>
      <p:sp>
        <p:nvSpPr>
          <p:cNvPr id="10547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Lecture 5</a:t>
            </a:r>
          </a:p>
        </p:txBody>
      </p:sp>
      <p:sp>
        <p:nvSpPr>
          <p:cNvPr id="10547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SE 477</a:t>
            </a:r>
          </a:p>
        </p:txBody>
      </p:sp>
      <p:sp>
        <p:nvSpPr>
          <p:cNvPr id="105478"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F6A4429F-CCA7-493E-BB4B-C88BAC8C891C}" type="slidenum">
              <a:rPr lang="en-US" altLang="en-US" sz="1200"/>
              <a:pPr/>
              <a:t>37</a:t>
            </a:fld>
            <a:r>
              <a:rPr lang="en-US" altLang="en-US" sz="1200"/>
              <a:t> of 134</a:t>
            </a:r>
          </a:p>
        </p:txBody>
      </p:sp>
    </p:spTree>
    <p:extLst>
      <p:ext uri="{BB962C8B-B14F-4D97-AF65-F5344CB8AC3E}">
        <p14:creationId xmlns:p14="http://schemas.microsoft.com/office/powerpoint/2010/main" val="29072986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2"/>
          <p:cNvSpPr>
            <a:spLocks noGrp="1" noRot="1" noChangeAspect="1" noChangeArrowheads="1" noTextEdit="1"/>
          </p:cNvSpPr>
          <p:nvPr>
            <p:ph type="sldImg"/>
          </p:nvPr>
        </p:nvSpPr>
        <p:spPr>
          <a:xfrm>
            <a:off x="246063" y="609600"/>
            <a:ext cx="6365875" cy="3581400"/>
          </a:xfrm>
          <a:ln/>
        </p:spPr>
      </p:sp>
      <p:sp>
        <p:nvSpPr>
          <p:cNvPr id="10957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0957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1, 2017</a:t>
            </a:r>
          </a:p>
        </p:txBody>
      </p:sp>
      <p:sp>
        <p:nvSpPr>
          <p:cNvPr id="10957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Lecture 5</a:t>
            </a:r>
          </a:p>
        </p:txBody>
      </p:sp>
      <p:sp>
        <p:nvSpPr>
          <p:cNvPr id="10957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SE 477</a:t>
            </a:r>
          </a:p>
        </p:txBody>
      </p:sp>
      <p:sp>
        <p:nvSpPr>
          <p:cNvPr id="109574"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24EDB0B-226E-462C-A664-92B1C468A09B}" type="slidenum">
              <a:rPr lang="en-US" altLang="en-US" sz="1200"/>
              <a:pPr/>
              <a:t>40</a:t>
            </a:fld>
            <a:r>
              <a:rPr lang="en-US" altLang="en-US" sz="1200"/>
              <a:t> of 134</a:t>
            </a:r>
          </a:p>
        </p:txBody>
      </p:sp>
    </p:spTree>
    <p:extLst>
      <p:ext uri="{BB962C8B-B14F-4D97-AF65-F5344CB8AC3E}">
        <p14:creationId xmlns:p14="http://schemas.microsoft.com/office/powerpoint/2010/main" val="17854186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2"/>
          <p:cNvSpPr>
            <a:spLocks noGrp="1" noRot="1" noChangeAspect="1" noChangeArrowheads="1" noTextEdit="1"/>
          </p:cNvSpPr>
          <p:nvPr>
            <p:ph type="sldImg"/>
          </p:nvPr>
        </p:nvSpPr>
        <p:spPr>
          <a:xfrm>
            <a:off x="246063" y="609600"/>
            <a:ext cx="6365875" cy="3581400"/>
          </a:xfrm>
          <a:ln/>
        </p:spPr>
      </p:sp>
      <p:sp>
        <p:nvSpPr>
          <p:cNvPr id="11161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1161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1, 2017</a:t>
            </a:r>
          </a:p>
        </p:txBody>
      </p:sp>
      <p:sp>
        <p:nvSpPr>
          <p:cNvPr id="11162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Lecture 5</a:t>
            </a:r>
          </a:p>
        </p:txBody>
      </p:sp>
      <p:sp>
        <p:nvSpPr>
          <p:cNvPr id="11162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SE 477</a:t>
            </a:r>
          </a:p>
        </p:txBody>
      </p:sp>
      <p:sp>
        <p:nvSpPr>
          <p:cNvPr id="111622"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7B9D1E1-7E8D-4297-B495-14FC3E4E3031}" type="slidenum">
              <a:rPr lang="en-US" altLang="en-US" sz="1200"/>
              <a:pPr/>
              <a:t>41</a:t>
            </a:fld>
            <a:r>
              <a:rPr lang="en-US" altLang="en-US" sz="1200"/>
              <a:t> of 134</a:t>
            </a:r>
          </a:p>
        </p:txBody>
      </p:sp>
    </p:spTree>
    <p:extLst>
      <p:ext uri="{BB962C8B-B14F-4D97-AF65-F5344CB8AC3E}">
        <p14:creationId xmlns:p14="http://schemas.microsoft.com/office/powerpoint/2010/main" val="33217177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2"/>
          <p:cNvSpPr>
            <a:spLocks noGrp="1" noRot="1" noChangeAspect="1" noChangeArrowheads="1" noTextEdit="1"/>
          </p:cNvSpPr>
          <p:nvPr>
            <p:ph type="sldImg"/>
          </p:nvPr>
        </p:nvSpPr>
        <p:spPr>
          <a:xfrm>
            <a:off x="246063" y="609600"/>
            <a:ext cx="6365875" cy="3581400"/>
          </a:xfrm>
          <a:ln/>
        </p:spPr>
      </p:sp>
      <p:sp>
        <p:nvSpPr>
          <p:cNvPr id="11673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1673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1, 2017</a:t>
            </a:r>
          </a:p>
        </p:txBody>
      </p:sp>
      <p:sp>
        <p:nvSpPr>
          <p:cNvPr id="11674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Lecture 5</a:t>
            </a:r>
          </a:p>
        </p:txBody>
      </p:sp>
      <p:sp>
        <p:nvSpPr>
          <p:cNvPr id="11674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SE 477</a:t>
            </a:r>
          </a:p>
        </p:txBody>
      </p:sp>
      <p:sp>
        <p:nvSpPr>
          <p:cNvPr id="116742"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C32CCB9-064F-4FC1-A9E1-C14611E345FB}" type="slidenum">
              <a:rPr lang="en-US" altLang="en-US" sz="1200"/>
              <a:pPr/>
              <a:t>51</a:t>
            </a:fld>
            <a:r>
              <a:rPr lang="en-US" altLang="en-US" sz="1200"/>
              <a:t> of 134</a:t>
            </a:r>
          </a:p>
        </p:txBody>
      </p:sp>
    </p:spTree>
    <p:extLst>
      <p:ext uri="{BB962C8B-B14F-4D97-AF65-F5344CB8AC3E}">
        <p14:creationId xmlns:p14="http://schemas.microsoft.com/office/powerpoint/2010/main" val="39540790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2"/>
          <p:cNvSpPr>
            <a:spLocks noGrp="1" noRot="1" noChangeAspect="1" noChangeArrowheads="1" noTextEdit="1"/>
          </p:cNvSpPr>
          <p:nvPr>
            <p:ph type="sldImg"/>
          </p:nvPr>
        </p:nvSpPr>
        <p:spPr>
          <a:xfrm>
            <a:off x="246063" y="609600"/>
            <a:ext cx="6365875" cy="3581400"/>
          </a:xfrm>
          <a:ln/>
        </p:spPr>
      </p:sp>
      <p:sp>
        <p:nvSpPr>
          <p:cNvPr id="11878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1878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1, 2017</a:t>
            </a:r>
          </a:p>
        </p:txBody>
      </p:sp>
      <p:sp>
        <p:nvSpPr>
          <p:cNvPr id="11878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Lecture 5</a:t>
            </a:r>
          </a:p>
        </p:txBody>
      </p:sp>
      <p:sp>
        <p:nvSpPr>
          <p:cNvPr id="11878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SE 477</a:t>
            </a:r>
          </a:p>
        </p:txBody>
      </p:sp>
      <p:sp>
        <p:nvSpPr>
          <p:cNvPr id="118790"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08DB2FE-E9BC-4C87-B5C2-8BC80A378F81}" type="slidenum">
              <a:rPr lang="en-US" altLang="en-US" sz="1200"/>
              <a:pPr/>
              <a:t>55</a:t>
            </a:fld>
            <a:r>
              <a:rPr lang="en-US" altLang="en-US" sz="1200"/>
              <a:t> of 134</a:t>
            </a:r>
          </a:p>
        </p:txBody>
      </p:sp>
    </p:spTree>
    <p:extLst>
      <p:ext uri="{BB962C8B-B14F-4D97-AF65-F5344CB8AC3E}">
        <p14:creationId xmlns:p14="http://schemas.microsoft.com/office/powerpoint/2010/main" val="4534459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0BCEE30-642B-4A7C-88E6-A9F7E328A787}" type="datetime1">
              <a:rPr lang="en-US" smtClean="0"/>
              <a:t>4/2/2023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224974" y="196526"/>
            <a:ext cx="2848687" cy="1667524"/>
          </a:xfrm>
          <a:prstGeom prst="rect">
            <a:avLst/>
          </a:prstGeom>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08D78B6-3904-4C20-9B74-8B3AC52CD052}" type="datetime1">
              <a:rPr lang="en-US" smtClean="0"/>
              <a:t>4/2/2023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5E26AB-4C3E-4D38-8219-7280C9FE94AD}" type="datetime1">
              <a:rPr lang="en-US" smtClean="0"/>
              <a:t>4/2/2023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a:t>Click to edit Master title style</a:t>
            </a:r>
          </a:p>
        </p:txBody>
      </p:sp>
      <p:sp>
        <p:nvSpPr>
          <p:cNvPr id="3" name="Text Placeholder 2"/>
          <p:cNvSpPr>
            <a:spLocks noGrp="1"/>
          </p:cNvSpPr>
          <p:nvPr>
            <p:ph type="body" sz="half" idx="1"/>
          </p:nvPr>
        </p:nvSpPr>
        <p:spPr>
          <a:xfrm>
            <a:off x="711200" y="1066801"/>
            <a:ext cx="11176000" cy="2590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55651" y="3657601"/>
            <a:ext cx="11131549"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4CCFBBE2-E6BD-4225-8DE2-3DC794F2FF42}" type="datetime1">
              <a:rPr lang="en-US" smtClean="0"/>
              <a:t>4/2/2023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D853037-33FC-4E5E-B16A-0A00968DF2AD}"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814199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a:t>Click to edit Master title style</a:t>
            </a:r>
          </a:p>
        </p:txBody>
      </p:sp>
      <p:sp>
        <p:nvSpPr>
          <p:cNvPr id="3" name="Table Placeholder 2"/>
          <p:cNvSpPr>
            <a:spLocks noGrp="1"/>
          </p:cNvSpPr>
          <p:nvPr>
            <p:ph type="tbl" idx="1"/>
          </p:nvPr>
        </p:nvSpPr>
        <p:spPr>
          <a:xfrm>
            <a:off x="508000" y="1143000"/>
            <a:ext cx="11277600" cy="5257800"/>
          </a:xfrm>
        </p:spPr>
        <p:txBody>
          <a:bodyPr/>
          <a:lstStyle/>
          <a:p>
            <a:pPr lvl="0"/>
            <a:endParaRPr lang="en-US" noProof="0" dirty="0"/>
          </a:p>
        </p:txBody>
      </p:sp>
      <p:sp>
        <p:nvSpPr>
          <p:cNvPr id="4" name="Rectangle 4"/>
          <p:cNvSpPr>
            <a:spLocks noGrp="1" noChangeArrowheads="1"/>
          </p:cNvSpPr>
          <p:nvPr>
            <p:ph type="dt" sz="half" idx="10"/>
          </p:nvPr>
        </p:nvSpPr>
        <p:spPr>
          <a:ln/>
        </p:spPr>
        <p:txBody>
          <a:bodyPr/>
          <a:lstStyle>
            <a:lvl1pPr>
              <a:defRPr/>
            </a:lvl1pPr>
          </a:lstStyle>
          <a:p>
            <a:pPr>
              <a:defRPr/>
            </a:pPr>
            <a:fld id="{EAAA7680-DE56-4307-A889-0F8BC3FFE95B}" type="datetime1">
              <a:rPr lang="en-US" smtClean="0"/>
              <a:t>4/2/2023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1C9FC8F-D190-4A56-B0D6-9B17B1CF7D21}"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6087803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90600"/>
          </a:xfrm>
        </p:spPr>
        <p:txBody>
          <a:bodyPr/>
          <a:lstStyle/>
          <a:p>
            <a:r>
              <a:rPr lang="en-US"/>
              <a:t>Click to edit Master title style</a:t>
            </a:r>
          </a:p>
        </p:txBody>
      </p:sp>
      <p:sp>
        <p:nvSpPr>
          <p:cNvPr id="3" name="Text Placeholder 2"/>
          <p:cNvSpPr>
            <a:spLocks noGrp="1"/>
          </p:cNvSpPr>
          <p:nvPr>
            <p:ph type="body" sz="half" idx="1"/>
          </p:nvPr>
        </p:nvSpPr>
        <p:spPr>
          <a:xfrm>
            <a:off x="609600" y="1066800"/>
            <a:ext cx="5283200" cy="533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96000" y="990600"/>
            <a:ext cx="56896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ChangeArrowheads="1"/>
          </p:cNvSpPr>
          <p:nvPr>
            <p:ph type="dt" sz="half" idx="10"/>
          </p:nvPr>
        </p:nvSpPr>
        <p:spPr/>
        <p:txBody>
          <a:bodyPr/>
          <a:lstStyle>
            <a:lvl1pPr>
              <a:defRPr dirty="0"/>
            </a:lvl1pPr>
          </a:lstStyle>
          <a:p>
            <a:pPr>
              <a:defRPr/>
            </a:pPr>
            <a:fld id="{2F5DF5E9-0C13-470F-ACEE-F87E59E32A4C}" type="datetime1">
              <a:rPr lang="en-US" smtClean="0"/>
              <a:t>4/2/2023</a:t>
            </a:fld>
            <a:endParaRPr lang="en-US"/>
          </a:p>
        </p:txBody>
      </p:sp>
      <p:sp>
        <p:nvSpPr>
          <p:cNvPr id="6" name="Footer Placeholder 5"/>
          <p:cNvSpPr>
            <a:spLocks noGrp="1" noChangeArrowheads="1"/>
          </p:cNvSpPr>
          <p:nvPr>
            <p:ph type="ftr" sz="quarter" idx="11"/>
          </p:nvPr>
        </p:nvSpPr>
        <p:spPr/>
        <p:txBody>
          <a:bodyPr/>
          <a:lstStyle>
            <a:lvl1pPr>
              <a:defRPr dirty="0"/>
            </a:lvl1pPr>
          </a:lstStyle>
          <a:p>
            <a:pPr>
              <a:defRPr/>
            </a:pPr>
            <a:endParaRPr lang="en-US"/>
          </a:p>
        </p:txBody>
      </p:sp>
      <p:sp>
        <p:nvSpPr>
          <p:cNvPr id="7" name="Slide Number Placeholder 6"/>
          <p:cNvSpPr>
            <a:spLocks noGrp="1" noChangeArrowheads="1"/>
          </p:cNvSpPr>
          <p:nvPr>
            <p:ph type="sldNum" sz="quarter" idx="12"/>
          </p:nvPr>
        </p:nvSpPr>
        <p:spPr/>
        <p:txBody>
          <a:bodyPr/>
          <a:lstStyle>
            <a:lvl1pPr>
              <a:defRPr/>
            </a:lvl1pPr>
          </a:lstStyle>
          <a:p>
            <a:fld id="{383496EE-22EC-4B3F-A043-CF0155EE453E}" type="slidenum">
              <a:rPr lang="en-US" altLang="en-US"/>
              <a:pPr/>
              <a:t>‹#›</a:t>
            </a:fld>
            <a:r>
              <a:rPr lang="en-US" altLang="en-US"/>
              <a:t> of 134</a:t>
            </a:r>
          </a:p>
        </p:txBody>
      </p:sp>
    </p:spTree>
    <p:extLst>
      <p:ext uri="{BB962C8B-B14F-4D97-AF65-F5344CB8AC3E}">
        <p14:creationId xmlns:p14="http://schemas.microsoft.com/office/powerpoint/2010/main" val="401357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90600"/>
          </a:xfrm>
        </p:spPr>
        <p:txBody>
          <a:bodyPr/>
          <a:lstStyle/>
          <a:p>
            <a:r>
              <a:rPr lang="en-US"/>
              <a:t>Click to edit Master title style</a:t>
            </a:r>
          </a:p>
        </p:txBody>
      </p:sp>
      <p:sp>
        <p:nvSpPr>
          <p:cNvPr id="3" name="Text Placeholder 2"/>
          <p:cNvSpPr>
            <a:spLocks noGrp="1"/>
          </p:cNvSpPr>
          <p:nvPr>
            <p:ph type="body" sz="half" idx="1"/>
          </p:nvPr>
        </p:nvSpPr>
        <p:spPr>
          <a:xfrm>
            <a:off x="508000" y="990601"/>
            <a:ext cx="5588000" cy="54101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299200" y="990601"/>
            <a:ext cx="5384800" cy="2855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299200" y="3886201"/>
            <a:ext cx="5384800" cy="251459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4"/>
          <p:cNvSpPr>
            <a:spLocks noGrp="1" noChangeArrowheads="1"/>
          </p:cNvSpPr>
          <p:nvPr>
            <p:ph type="dt" sz="half" idx="10"/>
          </p:nvPr>
        </p:nvSpPr>
        <p:spPr/>
        <p:txBody>
          <a:bodyPr/>
          <a:lstStyle>
            <a:lvl1pPr>
              <a:defRPr dirty="0"/>
            </a:lvl1pPr>
          </a:lstStyle>
          <a:p>
            <a:pPr>
              <a:defRPr/>
            </a:pPr>
            <a:fld id="{89EA25A3-D0FD-4376-A27A-1947C0129DB1}" type="datetime1">
              <a:rPr lang="en-US" smtClean="0"/>
              <a:t>4/2/2023</a:t>
            </a:fld>
            <a:endParaRPr lang="en-US"/>
          </a:p>
        </p:txBody>
      </p:sp>
      <p:sp>
        <p:nvSpPr>
          <p:cNvPr id="7" name="Rectangle 5"/>
          <p:cNvSpPr>
            <a:spLocks noGrp="1" noChangeArrowheads="1"/>
          </p:cNvSpPr>
          <p:nvPr>
            <p:ph type="ftr" sz="quarter" idx="11"/>
          </p:nvPr>
        </p:nvSpPr>
        <p:spPr/>
        <p:txBody>
          <a:bodyPr/>
          <a:lstStyle>
            <a:lvl1pPr>
              <a:defRPr dirty="0"/>
            </a:lvl1pPr>
          </a:lstStyle>
          <a:p>
            <a:pPr>
              <a:defRPr/>
            </a:pPr>
            <a:endParaRPr lang="en-US"/>
          </a:p>
        </p:txBody>
      </p:sp>
      <p:sp>
        <p:nvSpPr>
          <p:cNvPr id="8" name="Rectangle 6"/>
          <p:cNvSpPr>
            <a:spLocks noGrp="1" noChangeArrowheads="1"/>
          </p:cNvSpPr>
          <p:nvPr>
            <p:ph type="sldNum" sz="quarter" idx="12"/>
          </p:nvPr>
        </p:nvSpPr>
        <p:spPr/>
        <p:txBody>
          <a:bodyPr/>
          <a:lstStyle>
            <a:lvl1pPr>
              <a:defRPr/>
            </a:lvl1pPr>
          </a:lstStyle>
          <a:p>
            <a:fld id="{4100101B-908B-4E91-9215-C8B499B36222}" type="slidenum">
              <a:rPr lang="en-US" altLang="en-US"/>
              <a:pPr/>
              <a:t>‹#›</a:t>
            </a:fld>
            <a:r>
              <a:rPr lang="en-US" altLang="en-US"/>
              <a:t> of 134</a:t>
            </a:r>
          </a:p>
        </p:txBody>
      </p:sp>
    </p:spTree>
    <p:extLst>
      <p:ext uri="{BB962C8B-B14F-4D97-AF65-F5344CB8AC3E}">
        <p14:creationId xmlns:p14="http://schemas.microsoft.com/office/powerpoint/2010/main" val="4090867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90600"/>
          </a:xfrm>
        </p:spPr>
        <p:txBody>
          <a:bodyPr/>
          <a:lstStyle/>
          <a:p>
            <a:r>
              <a:rPr lang="en-US"/>
              <a:t>Click to edit Master title style</a:t>
            </a:r>
          </a:p>
        </p:txBody>
      </p:sp>
      <p:sp>
        <p:nvSpPr>
          <p:cNvPr id="3" name="Content Placeholder 2"/>
          <p:cNvSpPr>
            <a:spLocks noGrp="1"/>
          </p:cNvSpPr>
          <p:nvPr>
            <p:ph sz="half" idx="1"/>
          </p:nvPr>
        </p:nvSpPr>
        <p:spPr>
          <a:xfrm>
            <a:off x="406400" y="1219200"/>
            <a:ext cx="11277600" cy="2362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06400" y="3733800"/>
            <a:ext cx="11277600" cy="2362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noChangeArrowheads="1"/>
          </p:cNvSpPr>
          <p:nvPr>
            <p:ph type="dt" sz="half" idx="10"/>
          </p:nvPr>
        </p:nvSpPr>
        <p:spPr/>
        <p:txBody>
          <a:bodyPr/>
          <a:lstStyle>
            <a:lvl1pPr>
              <a:defRPr/>
            </a:lvl1pPr>
          </a:lstStyle>
          <a:p>
            <a:pPr>
              <a:defRPr/>
            </a:pPr>
            <a:fld id="{6CF1C126-8DDE-44D1-844E-A04B79258B2B}" type="datetime1">
              <a:rPr lang="en-US" smtClean="0"/>
              <a:t>4/2/2023</a:t>
            </a:fld>
            <a:endParaRPr lang="en-US"/>
          </a:p>
        </p:txBody>
      </p:sp>
      <p:sp>
        <p:nvSpPr>
          <p:cNvPr id="6" name="Footer Placeholder 5"/>
          <p:cNvSpPr>
            <a:spLocks noGrp="1" noChangeArrowheads="1"/>
          </p:cNvSpPr>
          <p:nvPr>
            <p:ph type="ftr" sz="quarter" idx="11"/>
          </p:nvPr>
        </p:nvSpPr>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p:txBody>
          <a:bodyPr/>
          <a:lstStyle>
            <a:lvl1pPr>
              <a:defRPr/>
            </a:lvl1pPr>
          </a:lstStyle>
          <a:p>
            <a:fld id="{3111F27A-FC76-4DD7-AD8B-D7F88C31F644}" type="slidenum">
              <a:rPr lang="en-US" altLang="en-US"/>
              <a:pPr/>
              <a:t>‹#›</a:t>
            </a:fld>
            <a:r>
              <a:rPr lang="en-US" altLang="en-US"/>
              <a:t> of 96</a:t>
            </a:r>
          </a:p>
        </p:txBody>
      </p:sp>
    </p:spTree>
    <p:extLst>
      <p:ext uri="{BB962C8B-B14F-4D97-AF65-F5344CB8AC3E}">
        <p14:creationId xmlns:p14="http://schemas.microsoft.com/office/powerpoint/2010/main" val="3720317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09B87F-94BE-4BAA-9102-F9C7EFF8105A}" type="datetime1">
              <a:rPr lang="en-US" smtClean="0"/>
              <a:t>4/2/2023</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8829C1D-7BB1-472A-B6FB-7D5092DF30EF}" type="datetime1">
              <a:rPr lang="en-US" smtClean="0"/>
              <a:t>4/2/2023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7B32EA8-5D78-4ED5-9820-5E8A685CEA46}" type="datetime1">
              <a:rPr lang="en-US" smtClean="0"/>
              <a:t>4/2/2023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611B50C-3B8B-496D-B93C-533B41581D51}" type="datetime1">
              <a:rPr lang="en-US" smtClean="0"/>
              <a:t>4/2/2023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74C55CB-C18E-45A7-9C5B-74926FB59285}" type="datetime1">
              <a:rPr lang="en-US" smtClean="0"/>
              <a:t>4/2/2023</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4/2/2023</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16B4D0-59BD-4408-93FA-4CB8E26DBA16}" type="datetime1">
              <a:rPr lang="en-US" smtClean="0"/>
              <a:t>4/2/2023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7DECD01-14C2-4E00-A606-D6F5E8E7E322}" type="datetime1">
              <a:rPr lang="en-US" smtClean="0"/>
              <a:t>4/2/2023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6D4F058-318E-491C-A24C-71BB8F214D0A}" type="datetime1">
              <a:rPr lang="en-US" smtClean="0"/>
              <a:t>4/2/2023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6B022C-5A67-4352-A635-C3A5AB437747}" type="datetime1">
              <a:rPr lang="en-US" smtClean="0"/>
              <a:t>4/2/2023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hyperlink" Target="http://www.amazon.com/exec/obidos/ASIN/0201835959/qid=1022856693/sr=1-1/ref=sr_1_1/103-4280067-9687806"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0.wmf"/></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2.wmf"/><Relationship Id="rId5" Type="http://schemas.openxmlformats.org/officeDocument/2006/relationships/oleObject" Target="../embeddings/oleObject3.bin"/><Relationship Id="rId10" Type="http://schemas.openxmlformats.org/officeDocument/2006/relationships/image" Target="../media/image34.wmf"/><Relationship Id="rId4" Type="http://schemas.openxmlformats.org/officeDocument/2006/relationships/image" Target="../media/image31.wmf"/><Relationship Id="rId9" Type="http://schemas.openxmlformats.org/officeDocument/2006/relationships/oleObject" Target="../embeddings/oleObject5.bin"/></Relationships>
</file>

<file path=ppt/slides/_rels/slide9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36.wmf"/><Relationship Id="rId5" Type="http://schemas.openxmlformats.org/officeDocument/2006/relationships/oleObject" Target="../embeddings/oleObject7.bin"/><Relationship Id="rId4" Type="http://schemas.openxmlformats.org/officeDocument/2006/relationships/image" Target="../media/image35.wmf"/></Relationships>
</file>

<file path=ppt/slides/_rels/slide99.x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15.xml"/><Relationship Id="rId1" Type="http://schemas.openxmlformats.org/officeDocument/2006/relationships/vmlDrawing" Target="../drawings/vmlDrawing4.vml"/><Relationship Id="rId6" Type="http://schemas.openxmlformats.org/officeDocument/2006/relationships/image" Target="../media/image38.wmf"/><Relationship Id="rId5" Type="http://schemas.openxmlformats.org/officeDocument/2006/relationships/oleObject" Target="../embeddings/oleObject9.bin"/><Relationship Id="rId10" Type="http://schemas.openxmlformats.org/officeDocument/2006/relationships/image" Target="../media/image40.wmf"/><Relationship Id="rId4" Type="http://schemas.openxmlformats.org/officeDocument/2006/relationships/image" Target="../media/image37.wmf"/><Relationship Id="rId9" Type="http://schemas.openxmlformats.org/officeDocument/2006/relationships/oleObject" Target="../embeddings/oleObject1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92315"/>
            <a:ext cx="9144000" cy="2387600"/>
          </a:xfrm>
        </p:spPr>
        <p:txBody>
          <a:bodyPr/>
          <a:lstStyle/>
          <a:p>
            <a:r>
              <a:rPr lang="en-US" dirty="0"/>
              <a:t>Scheduling and Tracking</a:t>
            </a:r>
          </a:p>
        </p:txBody>
      </p:sp>
      <p:sp>
        <p:nvSpPr>
          <p:cNvPr id="3" name="Subtitle 2"/>
          <p:cNvSpPr>
            <a:spLocks noGrp="1"/>
          </p:cNvSpPr>
          <p:nvPr>
            <p:ph type="subTitle" idx="1"/>
          </p:nvPr>
        </p:nvSpPr>
        <p:spPr>
          <a:xfrm>
            <a:off x="1524000" y="4271990"/>
            <a:ext cx="9144000" cy="1655762"/>
          </a:xfrm>
        </p:spPr>
        <p:txBody>
          <a:bodyPr>
            <a:normAutofit/>
          </a:bodyPr>
          <a:lstStyle/>
          <a:p>
            <a:r>
              <a:rPr lang="en-US" sz="2800" dirty="0"/>
              <a:t>SE423: Software Project Management</a:t>
            </a:r>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normAutofit/>
          </a:bodyPr>
          <a:lstStyle/>
          <a:p>
            <a:r>
              <a:rPr lang="en-US" altLang="en-US" sz="3600" dirty="0"/>
              <a:t>Controlling factors in schedule development</a:t>
            </a:r>
            <a:endParaRPr lang="en-US" altLang="en-US" sz="3600" dirty="0">
              <a:effectLst>
                <a:outerShdw blurRad="38100" dist="38100" dir="2700000" algn="tl">
                  <a:srgbClr val="C0C0C0"/>
                </a:outerShdw>
              </a:effectLst>
            </a:endParaRPr>
          </a:p>
        </p:txBody>
      </p:sp>
      <p:sp>
        <p:nvSpPr>
          <p:cNvPr id="91138" name="Rectangle 3"/>
          <p:cNvSpPr>
            <a:spLocks noGrp="1" noChangeArrowheads="1"/>
          </p:cNvSpPr>
          <p:nvPr>
            <p:ph type="body" idx="1"/>
          </p:nvPr>
        </p:nvSpPr>
        <p:spPr/>
        <p:txBody>
          <a:bodyPr/>
          <a:lstStyle/>
          <a:p>
            <a:pPr eaLnBrk="1" hangingPunct="1"/>
            <a:r>
              <a:rPr lang="en-US" altLang="en-US" dirty="0"/>
              <a:t> Project management plan</a:t>
            </a:r>
          </a:p>
          <a:p>
            <a:pPr lvl="1" eaLnBrk="1" hangingPunct="1"/>
            <a:r>
              <a:rPr lang="en-US" altLang="en-US" dirty="0"/>
              <a:t>Almost any of the many sub-plans and other elements in the Project Management Plan may exert an influence on schedule development</a:t>
            </a:r>
          </a:p>
          <a:p>
            <a:pPr lvl="1" eaLnBrk="1" hangingPunct="1"/>
            <a:r>
              <a:rPr lang="en-US" altLang="en-US" dirty="0"/>
              <a:t>One of the most critical elements for schedule development in the PM Plan is the </a:t>
            </a:r>
            <a:r>
              <a:rPr lang="en-US" altLang="en-US" b="1" i="1" dirty="0"/>
              <a:t>risk register</a:t>
            </a:r>
            <a:r>
              <a:rPr lang="en-US" altLang="en-US" b="1" dirty="0"/>
              <a:t> </a:t>
            </a:r>
            <a:r>
              <a:rPr lang="en-US" altLang="en-US" dirty="0"/>
              <a:t>and risk-associated plans</a:t>
            </a:r>
          </a:p>
          <a:p>
            <a:pPr lvl="1" eaLnBrk="1" hangingPunct="1"/>
            <a:r>
              <a:rPr lang="en-US" altLang="en-US" dirty="0"/>
              <a:t>We will discuss risk and risk-related planning in an upcoming lecture</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10</a:t>
            </a:fld>
            <a:endParaRPr lang="en-US" dirty="0"/>
          </a:p>
        </p:txBody>
      </p:sp>
    </p:spTree>
    <p:extLst>
      <p:ext uri="{BB962C8B-B14F-4D97-AF65-F5344CB8AC3E}">
        <p14:creationId xmlns:p14="http://schemas.microsoft.com/office/powerpoint/2010/main" val="172215958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4"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PERT calculation</a:t>
            </a:r>
            <a:endParaRPr lang="en-US" sz="1000" dirty="0">
              <a:ea typeface="ＭＳ Ｐゴシック" charset="0"/>
              <a:cs typeface="ＭＳ Ｐゴシック" charset="0"/>
            </a:endParaRPr>
          </a:p>
        </p:txBody>
      </p:sp>
      <p:sp>
        <p:nvSpPr>
          <p:cNvPr id="184322" name="Content Placeholder 12"/>
          <p:cNvSpPr>
            <a:spLocks noGrp="1"/>
          </p:cNvSpPr>
          <p:nvPr>
            <p:ph idx="1"/>
          </p:nvPr>
        </p:nvSpPr>
        <p:spPr/>
        <p:txBody>
          <a:bodyPr>
            <a:normAutofit/>
          </a:bodyPr>
          <a:lstStyle/>
          <a:p>
            <a:pPr marL="457200" indent="-457200" algn="ctr">
              <a:buNone/>
            </a:pPr>
            <a:r>
              <a:rPr lang="en-US" altLang="en-US" dirty="0"/>
              <a:t>Beta Distribution</a:t>
            </a:r>
          </a:p>
          <a:p>
            <a:pPr marL="457200" indent="-457200" algn="ctr">
              <a:buNone/>
            </a:pPr>
            <a:endParaRPr lang="en-US" altLang="en-US" dirty="0"/>
          </a:p>
          <a:p>
            <a:pPr marL="457200" indent="-457200" algn="ctr">
              <a:buNone/>
            </a:pPr>
            <a:endParaRPr lang="en-US" altLang="en-US" dirty="0"/>
          </a:p>
          <a:p>
            <a:pPr marL="457200" indent="-457200" algn="ctr">
              <a:buNone/>
            </a:pPr>
            <a:endParaRPr lang="en-US" altLang="en-US" dirty="0"/>
          </a:p>
          <a:p>
            <a:pPr marL="457200" indent="-457200" algn="ctr">
              <a:buNone/>
            </a:pPr>
            <a:endParaRPr lang="en-US" altLang="en-US" dirty="0"/>
          </a:p>
          <a:p>
            <a:pPr marL="457200" indent="-457200" algn="ctr">
              <a:buNone/>
            </a:pPr>
            <a:endParaRPr lang="en-US" altLang="en-US" dirty="0"/>
          </a:p>
          <a:p>
            <a:pPr marL="457200" indent="-457200" algn="ctr">
              <a:buNone/>
            </a:pPr>
            <a:endParaRPr lang="en-US" altLang="en-US" dirty="0"/>
          </a:p>
          <a:p>
            <a:pPr marL="457200" indent="-457200" algn="ctr">
              <a:buNone/>
            </a:pPr>
            <a:endParaRPr lang="en-US" altLang="en-US" dirty="0"/>
          </a:p>
          <a:p>
            <a:pPr marL="457200" indent="-457200" algn="ctr">
              <a:buNone/>
            </a:pPr>
            <a:endParaRPr lang="en-US" altLang="en-US" dirty="0"/>
          </a:p>
        </p:txBody>
      </p:sp>
      <p:pic>
        <p:nvPicPr>
          <p:cNvPr id="184323" name="Picture 1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90837" y="2354701"/>
            <a:ext cx="6675669" cy="3096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8DACC02-A2BD-4578-8E03-6D891060A695}" type="slidenum">
              <a:rPr lang="en-US" smtClean="0"/>
              <a:pPr/>
              <a:t>100</a:t>
            </a:fld>
            <a:endParaRPr lang="en-US" dirty="0"/>
          </a:p>
        </p:txBody>
      </p:sp>
    </p:spTree>
    <p:extLst>
      <p:ext uri="{BB962C8B-B14F-4D97-AF65-F5344CB8AC3E}">
        <p14:creationId xmlns:p14="http://schemas.microsoft.com/office/powerpoint/2010/main" val="130337762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Project Tracking</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101</a:t>
            </a:fld>
            <a:endParaRPr lang="en-US" dirty="0"/>
          </a:p>
        </p:txBody>
      </p:sp>
    </p:spTree>
    <p:extLst>
      <p:ext uri="{BB962C8B-B14F-4D97-AF65-F5344CB8AC3E}">
        <p14:creationId xmlns:p14="http://schemas.microsoft.com/office/powerpoint/2010/main" val="9708168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Tracking and Visibility</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102</a:t>
            </a:fld>
            <a:endParaRPr lang="en-US" dirty="0"/>
          </a:p>
        </p:txBody>
      </p:sp>
      <p:pic>
        <p:nvPicPr>
          <p:cNvPr id="5" name="Picture 4"/>
          <p:cNvPicPr>
            <a:picLocks noChangeAspect="1"/>
          </p:cNvPicPr>
          <p:nvPr/>
        </p:nvPicPr>
        <p:blipFill>
          <a:blip r:embed="rId2"/>
          <a:stretch>
            <a:fillRect/>
          </a:stretch>
        </p:blipFill>
        <p:spPr>
          <a:xfrm>
            <a:off x="1881545" y="1477727"/>
            <a:ext cx="8392696" cy="4934639"/>
          </a:xfrm>
          <a:prstGeom prst="rect">
            <a:avLst/>
          </a:prstGeom>
        </p:spPr>
      </p:pic>
    </p:spTree>
    <p:extLst>
      <p:ext uri="{BB962C8B-B14F-4D97-AF65-F5344CB8AC3E}">
        <p14:creationId xmlns:p14="http://schemas.microsoft.com/office/powerpoint/2010/main" val="132940660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Percent Complete</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103</a:t>
            </a:fld>
            <a:endParaRPr lang="en-US" dirty="0"/>
          </a:p>
        </p:txBody>
      </p:sp>
      <p:graphicFrame>
        <p:nvGraphicFramePr>
          <p:cNvPr id="5" name="Table478"/>
          <p:cNvGraphicFramePr>
            <a:graphicFrameLocks noGrp="1"/>
          </p:cNvGraphicFramePr>
          <p:nvPr>
            <p:extLst>
              <p:ext uri="{D42A27DB-BD31-4B8C-83A1-F6EECF244321}">
                <p14:modId xmlns:p14="http://schemas.microsoft.com/office/powerpoint/2010/main" val="3144058097"/>
              </p:ext>
            </p:extLst>
          </p:nvPr>
        </p:nvGraphicFramePr>
        <p:xfrm>
          <a:off x="1922307" y="1816352"/>
          <a:ext cx="8229600" cy="3200400"/>
        </p:xfrm>
        <a:graphic>
          <a:graphicData uri="http://schemas.openxmlformats.org/drawingml/2006/table">
            <a:tbl>
              <a:tblPr>
                <a:tableStyleId>{2D5ABB26-0587-4C30-8999-92F81FD0307C}</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457200">
                <a:tc>
                  <a:txBody>
                    <a:bodyPr/>
                    <a:lstStyle/>
                    <a:p>
                      <a:pPr marL="91440" algn="l" rtl="0">
                        <a:lnSpc>
                          <a:spcPts val="2657"/>
                        </a:lnSpc>
                        <a:spcBef>
                          <a:spcPts val="492"/>
                        </a:spcBef>
                      </a:pPr>
                      <a:r>
                        <a:rPr lang="en-US" altLang="zh-CN" sz="2400" b="1" spc="-130" dirty="0">
                          <a:solidFill>
                            <a:srgbClr val="FFFFFF"/>
                          </a:solidFill>
                          <a:latin typeface="Candara" panose="020E0502030303020204" pitchFamily="34" charset="0"/>
                          <a:ea typeface="Franklin Gothic Book"/>
                          <a:cs typeface="Franklin Gothic Book"/>
                        </a:rPr>
                        <a:t>Task</a:t>
                      </a:r>
                      <a:endParaRPr lang="en-US" altLang="zh-CN" sz="2400" dirty="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7EB8E7"/>
                    </a:solidFill>
                  </a:tcPr>
                </a:tc>
                <a:tc>
                  <a:txBody>
                    <a:bodyPr/>
                    <a:lstStyle/>
                    <a:p>
                      <a:pPr marL="92075" algn="l" rtl="0">
                        <a:lnSpc>
                          <a:spcPts val="2657"/>
                        </a:lnSpc>
                        <a:spcBef>
                          <a:spcPts val="492"/>
                        </a:spcBef>
                      </a:pPr>
                      <a:r>
                        <a:rPr lang="en-US" altLang="zh-CN" sz="2400" b="1" spc="-104" dirty="0">
                          <a:solidFill>
                            <a:srgbClr val="FFFFFF"/>
                          </a:solidFill>
                          <a:latin typeface="Candara" panose="020E0502030303020204" pitchFamily="34" charset="0"/>
                          <a:ea typeface="Franklin Gothic Book"/>
                          <a:cs typeface="Franklin Gothic Book"/>
                        </a:rPr>
                        <a:t>Complete?</a:t>
                      </a:r>
                      <a:endParaRPr lang="en-US" altLang="zh-CN" sz="240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7EB8E7"/>
                    </a:solidFill>
                  </a:tcPr>
                </a:tc>
                <a:extLst>
                  <a:ext uri="{0D108BD9-81ED-4DB2-BD59-A6C34878D82A}">
                    <a16:rowId xmlns:a16="http://schemas.microsoft.com/office/drawing/2014/main" val="10000"/>
                  </a:ext>
                </a:extLst>
              </a:tr>
              <a:tr h="457200">
                <a:tc>
                  <a:txBody>
                    <a:bodyPr/>
                    <a:lstStyle/>
                    <a:p>
                      <a:pPr marL="91440" algn="l" rtl="0">
                        <a:lnSpc>
                          <a:spcPts val="2657"/>
                        </a:lnSpc>
                        <a:spcBef>
                          <a:spcPts val="492"/>
                        </a:spcBef>
                      </a:pPr>
                      <a:r>
                        <a:rPr lang="en-US" altLang="zh-CN" sz="2400" spc="0" dirty="0">
                          <a:solidFill>
                            <a:srgbClr val="000000"/>
                          </a:solidFill>
                          <a:latin typeface="Candara" panose="020E0502030303020204" pitchFamily="34" charset="0"/>
                          <a:ea typeface="Franklin Gothic Book"/>
                          <a:cs typeface="Franklin Gothic Book"/>
                        </a:rPr>
                        <a:t>Conceptual</a:t>
                      </a:r>
                      <a:r>
                        <a:rPr lang="en-US" altLang="zh-CN" sz="2400" dirty="0">
                          <a:solidFill>
                            <a:srgbClr val="000000"/>
                          </a:solidFill>
                          <a:latin typeface="Candara" panose="020E0502030303020204" pitchFamily="34" charset="0"/>
                          <a:ea typeface="Franklin Gothic Book"/>
                          <a:cs typeface="Franklin Gothic Book"/>
                        </a:rPr>
                        <a:t> </a:t>
                      </a:r>
                      <a:r>
                        <a:rPr lang="en-US" altLang="zh-CN" sz="2400" spc="0" dirty="0">
                          <a:solidFill>
                            <a:srgbClr val="000000"/>
                          </a:solidFill>
                          <a:latin typeface="Candara" panose="020E0502030303020204" pitchFamily="34" charset="0"/>
                          <a:ea typeface="Franklin Gothic Book"/>
                          <a:cs typeface="Franklin Gothic Book"/>
                        </a:rPr>
                        <a:t>Design</a:t>
                      </a:r>
                      <a:endParaRPr lang="en-US" altLang="zh-CN" sz="240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D8E6F6"/>
                    </a:solidFill>
                  </a:tcPr>
                </a:tc>
                <a:tc>
                  <a:txBody>
                    <a:bodyPr/>
                    <a:lstStyle/>
                    <a:p>
                      <a:pPr marL="92075" algn="l" rtl="0">
                        <a:lnSpc>
                          <a:spcPts val="2657"/>
                        </a:lnSpc>
                        <a:spcBef>
                          <a:spcPts val="492"/>
                        </a:spcBef>
                      </a:pPr>
                      <a:r>
                        <a:rPr lang="en-US" altLang="zh-CN" sz="2400" spc="-7" dirty="0">
                          <a:solidFill>
                            <a:srgbClr val="000000"/>
                          </a:solidFill>
                          <a:latin typeface="Candara" panose="020E0502030303020204" pitchFamily="34" charset="0"/>
                          <a:ea typeface="Franklin Gothic Book"/>
                          <a:cs typeface="Franklin Gothic Book"/>
                        </a:rPr>
                        <a:t>Complete</a:t>
                      </a:r>
                      <a:endParaRPr lang="en-US" altLang="zh-CN" sz="240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D8E6F6"/>
                    </a:solidFill>
                  </a:tcPr>
                </a:tc>
                <a:extLst>
                  <a:ext uri="{0D108BD9-81ED-4DB2-BD59-A6C34878D82A}">
                    <a16:rowId xmlns:a16="http://schemas.microsoft.com/office/drawing/2014/main" val="10001"/>
                  </a:ext>
                </a:extLst>
              </a:tr>
              <a:tr h="457200">
                <a:tc>
                  <a:txBody>
                    <a:bodyPr/>
                    <a:lstStyle/>
                    <a:p>
                      <a:pPr marL="91440" algn="l" rtl="0">
                        <a:lnSpc>
                          <a:spcPts val="2657"/>
                        </a:lnSpc>
                        <a:spcBef>
                          <a:spcPts val="494"/>
                        </a:spcBef>
                      </a:pPr>
                      <a:r>
                        <a:rPr lang="en-US" altLang="zh-CN" sz="2400" spc="-6" dirty="0">
                          <a:solidFill>
                            <a:srgbClr val="000000"/>
                          </a:solidFill>
                          <a:latin typeface="Candara" panose="020E0502030303020204" pitchFamily="34" charset="0"/>
                          <a:ea typeface="Franklin Gothic Book"/>
                          <a:cs typeface="Franklin Gothic Book"/>
                        </a:rPr>
                        <a:t>Program</a:t>
                      </a:r>
                      <a:r>
                        <a:rPr lang="en-US" altLang="zh-CN" sz="2400" spc="-10" dirty="0">
                          <a:solidFill>
                            <a:srgbClr val="000000"/>
                          </a:solidFill>
                          <a:latin typeface="Candara" panose="020E0502030303020204" pitchFamily="34" charset="0"/>
                          <a:ea typeface="Franklin Gothic Book"/>
                          <a:cs typeface="Franklin Gothic Book"/>
                        </a:rPr>
                        <a:t> </a:t>
                      </a:r>
                      <a:r>
                        <a:rPr lang="en-US" altLang="zh-CN" sz="2400" spc="1" dirty="0">
                          <a:solidFill>
                            <a:srgbClr val="000000"/>
                          </a:solidFill>
                          <a:latin typeface="Candara" panose="020E0502030303020204" pitchFamily="34" charset="0"/>
                          <a:ea typeface="Franklin Gothic Book"/>
                          <a:cs typeface="Franklin Gothic Book"/>
                        </a:rPr>
                        <a:t>Specification</a:t>
                      </a:r>
                      <a:endParaRPr lang="en-US" altLang="zh-CN" sz="240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CF3FA"/>
                    </a:solidFill>
                  </a:tcPr>
                </a:tc>
                <a:tc>
                  <a:txBody>
                    <a:bodyPr/>
                    <a:lstStyle/>
                    <a:p>
                      <a:pPr marL="92075" algn="l" rtl="0">
                        <a:lnSpc>
                          <a:spcPts val="2657"/>
                        </a:lnSpc>
                        <a:spcBef>
                          <a:spcPts val="494"/>
                        </a:spcBef>
                      </a:pPr>
                      <a:r>
                        <a:rPr lang="en-US" altLang="zh-CN" sz="2400" spc="-7" dirty="0">
                          <a:solidFill>
                            <a:srgbClr val="000000"/>
                          </a:solidFill>
                          <a:latin typeface="Candara" panose="020E0502030303020204" pitchFamily="34" charset="0"/>
                          <a:ea typeface="Franklin Gothic Book"/>
                          <a:cs typeface="Franklin Gothic Book"/>
                        </a:rPr>
                        <a:t>Complete</a:t>
                      </a:r>
                      <a:endParaRPr lang="en-US" altLang="zh-CN" sz="240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CF3FA"/>
                    </a:solidFill>
                  </a:tcPr>
                </a:tc>
                <a:extLst>
                  <a:ext uri="{0D108BD9-81ED-4DB2-BD59-A6C34878D82A}">
                    <a16:rowId xmlns:a16="http://schemas.microsoft.com/office/drawing/2014/main" val="10002"/>
                  </a:ext>
                </a:extLst>
              </a:tr>
              <a:tr h="457200">
                <a:tc>
                  <a:txBody>
                    <a:bodyPr/>
                    <a:lstStyle/>
                    <a:p>
                      <a:pPr marL="91440" algn="l" rtl="0">
                        <a:lnSpc>
                          <a:spcPts val="2657"/>
                        </a:lnSpc>
                        <a:spcBef>
                          <a:spcPts val="494"/>
                        </a:spcBef>
                      </a:pPr>
                      <a:r>
                        <a:rPr lang="en-US" altLang="zh-CN" sz="2400" spc="0" dirty="0">
                          <a:solidFill>
                            <a:srgbClr val="000000"/>
                          </a:solidFill>
                          <a:latin typeface="Candara" panose="020E0502030303020204" pitchFamily="34" charset="0"/>
                          <a:ea typeface="Franklin Gothic Book"/>
                          <a:cs typeface="Franklin Gothic Book"/>
                        </a:rPr>
                        <a:t>Coding</a:t>
                      </a:r>
                      <a:endParaRPr lang="en-US" altLang="zh-CN" sz="2400" dirty="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D8E6F6"/>
                    </a:solidFill>
                  </a:tcPr>
                </a:tc>
                <a:tc>
                  <a:txBody>
                    <a:bodyPr/>
                    <a:lstStyle/>
                    <a:p>
                      <a:pPr marL="92075" algn="l" rtl="0">
                        <a:lnSpc>
                          <a:spcPts val="2657"/>
                        </a:lnSpc>
                        <a:spcBef>
                          <a:spcPts val="494"/>
                        </a:spcBef>
                      </a:pPr>
                      <a:r>
                        <a:rPr lang="en-US" altLang="zh-CN" sz="2400" spc="0" dirty="0">
                          <a:solidFill>
                            <a:srgbClr val="000000"/>
                          </a:solidFill>
                          <a:latin typeface="Candara" panose="020E0502030303020204" pitchFamily="34" charset="0"/>
                          <a:ea typeface="Franklin Gothic Book"/>
                          <a:cs typeface="Franklin Gothic Book"/>
                        </a:rPr>
                        <a:t>In</a:t>
                      </a:r>
                      <a:r>
                        <a:rPr lang="en-US" altLang="zh-CN" sz="2400" dirty="0">
                          <a:solidFill>
                            <a:srgbClr val="000000"/>
                          </a:solidFill>
                          <a:latin typeface="Candara" panose="020E0502030303020204" pitchFamily="34" charset="0"/>
                          <a:ea typeface="Franklin Gothic Book"/>
                          <a:cs typeface="Franklin Gothic Book"/>
                        </a:rPr>
                        <a:t> </a:t>
                      </a:r>
                      <a:r>
                        <a:rPr lang="en-US" altLang="zh-CN" sz="2400" spc="-6" dirty="0">
                          <a:solidFill>
                            <a:srgbClr val="000000"/>
                          </a:solidFill>
                          <a:latin typeface="Candara" panose="020E0502030303020204" pitchFamily="34" charset="0"/>
                          <a:ea typeface="Franklin Gothic Book"/>
                          <a:cs typeface="Franklin Gothic Book"/>
                        </a:rPr>
                        <a:t>Progress</a:t>
                      </a:r>
                      <a:endParaRPr lang="en-US" altLang="zh-CN" sz="240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D8E6F6"/>
                    </a:solidFill>
                  </a:tcPr>
                </a:tc>
                <a:extLst>
                  <a:ext uri="{0D108BD9-81ED-4DB2-BD59-A6C34878D82A}">
                    <a16:rowId xmlns:a16="http://schemas.microsoft.com/office/drawing/2014/main" val="10003"/>
                  </a:ext>
                </a:extLst>
              </a:tr>
              <a:tr h="457200">
                <a:tc>
                  <a:txBody>
                    <a:bodyPr/>
                    <a:lstStyle/>
                    <a:p>
                      <a:pPr marL="91440" algn="l" rtl="0">
                        <a:lnSpc>
                          <a:spcPts val="2659"/>
                        </a:lnSpc>
                        <a:spcBef>
                          <a:spcPts val="492"/>
                        </a:spcBef>
                      </a:pPr>
                      <a:r>
                        <a:rPr lang="en-US" altLang="zh-CN" sz="2400" spc="0" dirty="0">
                          <a:solidFill>
                            <a:srgbClr val="000000"/>
                          </a:solidFill>
                          <a:latin typeface="Candara" panose="020E0502030303020204" pitchFamily="34" charset="0"/>
                          <a:ea typeface="Franklin Gothic Book"/>
                          <a:cs typeface="Franklin Gothic Book"/>
                        </a:rPr>
                        <a:t>Documentation</a:t>
                      </a:r>
                      <a:endParaRPr lang="en-US" altLang="zh-CN" sz="240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CF3FA"/>
                    </a:solidFill>
                  </a:tcPr>
                </a:tc>
                <a:tc>
                  <a:txBody>
                    <a:bodyPr/>
                    <a:lstStyle/>
                    <a:p>
                      <a:pPr marL="92075" algn="l" rtl="0">
                        <a:lnSpc>
                          <a:spcPts val="2659"/>
                        </a:lnSpc>
                        <a:spcBef>
                          <a:spcPts val="492"/>
                        </a:spcBef>
                      </a:pPr>
                      <a:r>
                        <a:rPr lang="en-US" altLang="zh-CN" sz="2400" spc="0" dirty="0">
                          <a:solidFill>
                            <a:srgbClr val="000000"/>
                          </a:solidFill>
                          <a:latin typeface="Candara" panose="020E0502030303020204" pitchFamily="34" charset="0"/>
                          <a:ea typeface="Franklin Gothic Book"/>
                          <a:cs typeface="Franklin Gothic Book"/>
                        </a:rPr>
                        <a:t>In</a:t>
                      </a:r>
                      <a:r>
                        <a:rPr lang="en-US" altLang="zh-CN" sz="2400" dirty="0">
                          <a:solidFill>
                            <a:srgbClr val="000000"/>
                          </a:solidFill>
                          <a:latin typeface="Candara" panose="020E0502030303020204" pitchFamily="34" charset="0"/>
                          <a:ea typeface="Franklin Gothic Book"/>
                          <a:cs typeface="Franklin Gothic Book"/>
                        </a:rPr>
                        <a:t> </a:t>
                      </a:r>
                      <a:r>
                        <a:rPr lang="en-US" altLang="zh-CN" sz="2400" spc="-6" dirty="0">
                          <a:solidFill>
                            <a:srgbClr val="000000"/>
                          </a:solidFill>
                          <a:latin typeface="Candara" panose="020E0502030303020204" pitchFamily="34" charset="0"/>
                          <a:ea typeface="Franklin Gothic Book"/>
                          <a:cs typeface="Franklin Gothic Book"/>
                        </a:rPr>
                        <a:t>Progress</a:t>
                      </a:r>
                      <a:endParaRPr lang="en-US" altLang="zh-CN" sz="240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CF3FA"/>
                    </a:solidFill>
                  </a:tcPr>
                </a:tc>
                <a:extLst>
                  <a:ext uri="{0D108BD9-81ED-4DB2-BD59-A6C34878D82A}">
                    <a16:rowId xmlns:a16="http://schemas.microsoft.com/office/drawing/2014/main" val="10004"/>
                  </a:ext>
                </a:extLst>
              </a:tr>
              <a:tr h="457200">
                <a:tc>
                  <a:txBody>
                    <a:bodyPr/>
                    <a:lstStyle/>
                    <a:p>
                      <a:pPr marL="91440" algn="l" rtl="0">
                        <a:lnSpc>
                          <a:spcPts val="2657"/>
                        </a:lnSpc>
                        <a:spcBef>
                          <a:spcPts val="497"/>
                        </a:spcBef>
                      </a:pPr>
                      <a:r>
                        <a:rPr lang="en-US" altLang="zh-CN" sz="2400" spc="0" dirty="0">
                          <a:solidFill>
                            <a:srgbClr val="000000"/>
                          </a:solidFill>
                          <a:latin typeface="Candara" panose="020E0502030303020204" pitchFamily="34" charset="0"/>
                          <a:ea typeface="Franklin Gothic Book"/>
                          <a:cs typeface="Franklin Gothic Book"/>
                        </a:rPr>
                        <a:t>User</a:t>
                      </a:r>
                      <a:r>
                        <a:rPr lang="en-US" altLang="zh-CN" sz="2400" spc="-12" dirty="0">
                          <a:solidFill>
                            <a:srgbClr val="000000"/>
                          </a:solidFill>
                          <a:latin typeface="Candara" panose="020E0502030303020204" pitchFamily="34" charset="0"/>
                          <a:ea typeface="Franklin Gothic Book"/>
                          <a:cs typeface="Franklin Gothic Book"/>
                        </a:rPr>
                        <a:t> </a:t>
                      </a:r>
                      <a:r>
                        <a:rPr lang="en-US" altLang="zh-CN" sz="2400" spc="-1" dirty="0">
                          <a:solidFill>
                            <a:srgbClr val="000000"/>
                          </a:solidFill>
                          <a:latin typeface="Candara" panose="020E0502030303020204" pitchFamily="34" charset="0"/>
                          <a:ea typeface="Franklin Gothic Book"/>
                          <a:cs typeface="Franklin Gothic Book"/>
                        </a:rPr>
                        <a:t>Manual</a:t>
                      </a:r>
                      <a:r>
                        <a:rPr lang="en-US" altLang="zh-CN" sz="2400" spc="25" dirty="0">
                          <a:solidFill>
                            <a:srgbClr val="000000"/>
                          </a:solidFill>
                          <a:latin typeface="Candara" panose="020E0502030303020204" pitchFamily="34" charset="0"/>
                          <a:ea typeface="Franklin Gothic Book"/>
                          <a:cs typeface="Franklin Gothic Book"/>
                        </a:rPr>
                        <a:t> </a:t>
                      </a:r>
                      <a:r>
                        <a:rPr lang="en-US" altLang="zh-CN" sz="2400" spc="-4" dirty="0">
                          <a:solidFill>
                            <a:srgbClr val="000000"/>
                          </a:solidFill>
                          <a:latin typeface="Candara" panose="020E0502030303020204" pitchFamily="34" charset="0"/>
                          <a:ea typeface="Franklin Gothic Book"/>
                          <a:cs typeface="Franklin Gothic Book"/>
                        </a:rPr>
                        <a:t>Production</a:t>
                      </a:r>
                      <a:endParaRPr lang="en-US" altLang="zh-CN" sz="240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D8E6F6"/>
                    </a:solidFill>
                  </a:tcPr>
                </a:tc>
                <a:tc>
                  <a:txBody>
                    <a:bodyPr/>
                    <a:lstStyle/>
                    <a:p>
                      <a:pPr marL="92075" algn="l" rtl="0">
                        <a:lnSpc>
                          <a:spcPts val="2657"/>
                        </a:lnSpc>
                        <a:spcBef>
                          <a:spcPts val="497"/>
                        </a:spcBef>
                      </a:pPr>
                      <a:r>
                        <a:rPr lang="en-US" altLang="zh-CN" sz="2400" spc="-9" dirty="0">
                          <a:solidFill>
                            <a:srgbClr val="000000"/>
                          </a:solidFill>
                          <a:latin typeface="Candara" panose="020E0502030303020204" pitchFamily="34" charset="0"/>
                          <a:ea typeface="Franklin Gothic Book"/>
                          <a:cs typeface="Franklin Gothic Book"/>
                        </a:rPr>
                        <a:t>Not</a:t>
                      </a:r>
                      <a:r>
                        <a:rPr lang="en-US" altLang="zh-CN" sz="2400" dirty="0">
                          <a:solidFill>
                            <a:srgbClr val="000000"/>
                          </a:solidFill>
                          <a:latin typeface="Candara" panose="020E0502030303020204" pitchFamily="34" charset="0"/>
                          <a:ea typeface="Franklin Gothic Book"/>
                          <a:cs typeface="Franklin Gothic Book"/>
                        </a:rPr>
                        <a:t> </a:t>
                      </a:r>
                      <a:r>
                        <a:rPr lang="en-US" altLang="zh-CN" sz="2400" spc="10" dirty="0">
                          <a:solidFill>
                            <a:srgbClr val="000000"/>
                          </a:solidFill>
                          <a:latin typeface="Candara" panose="020E0502030303020204" pitchFamily="34" charset="0"/>
                          <a:ea typeface="Franklin Gothic Book"/>
                          <a:cs typeface="Franklin Gothic Book"/>
                        </a:rPr>
                        <a:t>Started</a:t>
                      </a:r>
                      <a:endParaRPr lang="en-US" altLang="zh-CN" sz="240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D8E6F6"/>
                    </a:solidFill>
                  </a:tcPr>
                </a:tc>
                <a:extLst>
                  <a:ext uri="{0D108BD9-81ED-4DB2-BD59-A6C34878D82A}">
                    <a16:rowId xmlns:a16="http://schemas.microsoft.com/office/drawing/2014/main" val="10005"/>
                  </a:ext>
                </a:extLst>
              </a:tr>
              <a:tr h="457200">
                <a:tc>
                  <a:txBody>
                    <a:bodyPr/>
                    <a:lstStyle/>
                    <a:p>
                      <a:pPr marL="91440" algn="l" rtl="0">
                        <a:lnSpc>
                          <a:spcPts val="2657"/>
                        </a:lnSpc>
                        <a:spcBef>
                          <a:spcPts val="497"/>
                        </a:spcBef>
                      </a:pPr>
                      <a:r>
                        <a:rPr lang="en-US" altLang="zh-CN" sz="2400" spc="-22" dirty="0">
                          <a:solidFill>
                            <a:srgbClr val="000000"/>
                          </a:solidFill>
                          <a:latin typeface="Candara" panose="020E0502030303020204" pitchFamily="34" charset="0"/>
                          <a:ea typeface="Franklin Gothic Book"/>
                          <a:cs typeface="Franklin Gothic Book"/>
                        </a:rPr>
                        <a:t>Testing</a:t>
                      </a:r>
                      <a:endParaRPr lang="en-US" altLang="zh-CN" sz="240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CF3FA"/>
                    </a:solidFill>
                  </a:tcPr>
                </a:tc>
                <a:tc>
                  <a:txBody>
                    <a:bodyPr/>
                    <a:lstStyle/>
                    <a:p>
                      <a:pPr marL="92075" algn="l" rtl="0">
                        <a:lnSpc>
                          <a:spcPts val="2657"/>
                        </a:lnSpc>
                        <a:spcBef>
                          <a:spcPts val="497"/>
                        </a:spcBef>
                      </a:pPr>
                      <a:r>
                        <a:rPr lang="en-US" altLang="zh-CN" sz="2400" spc="-9" dirty="0">
                          <a:solidFill>
                            <a:srgbClr val="000000"/>
                          </a:solidFill>
                          <a:latin typeface="Candara" panose="020E0502030303020204" pitchFamily="34" charset="0"/>
                          <a:ea typeface="Franklin Gothic Book"/>
                          <a:cs typeface="Franklin Gothic Book"/>
                        </a:rPr>
                        <a:t>Not</a:t>
                      </a:r>
                      <a:r>
                        <a:rPr lang="en-US" altLang="zh-CN" sz="2400" dirty="0">
                          <a:solidFill>
                            <a:srgbClr val="000000"/>
                          </a:solidFill>
                          <a:latin typeface="Candara" panose="020E0502030303020204" pitchFamily="34" charset="0"/>
                          <a:ea typeface="Franklin Gothic Book"/>
                          <a:cs typeface="Franklin Gothic Book"/>
                        </a:rPr>
                        <a:t> </a:t>
                      </a:r>
                      <a:r>
                        <a:rPr lang="en-US" altLang="zh-CN" sz="2400" spc="10" dirty="0">
                          <a:solidFill>
                            <a:srgbClr val="000000"/>
                          </a:solidFill>
                          <a:latin typeface="Candara" panose="020E0502030303020204" pitchFamily="34" charset="0"/>
                          <a:ea typeface="Franklin Gothic Book"/>
                          <a:cs typeface="Franklin Gothic Book"/>
                        </a:rPr>
                        <a:t>Started</a:t>
                      </a:r>
                      <a:endParaRPr lang="en-US" altLang="zh-CN" sz="2400" dirty="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CF3FA"/>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53414545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Percent Complete</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104</a:t>
            </a:fld>
            <a:endParaRPr lang="en-US" dirty="0"/>
          </a:p>
        </p:txBody>
      </p:sp>
      <p:sp>
        <p:nvSpPr>
          <p:cNvPr id="5" name="Path479"/>
          <p:cNvSpPr/>
          <p:nvPr/>
        </p:nvSpPr>
        <p:spPr>
          <a:xfrm>
            <a:off x="1448555" y="-153908"/>
            <a:ext cx="0" cy="0"/>
          </a:xfrm>
          <a:custGeom>
            <a:avLst/>
            <a:gdLst/>
            <a:ahLst/>
            <a:cxnLst/>
            <a:rect l="l" t="t" r="r" b="b"/>
            <a:pathLst>
              <a:path/>
            </a:pathLst>
          </a:custGeom>
          <a:solidFill/>
          <a:ln>
            <a:solidFill/>
            <a:prstDash/>
          </a:ln>
        </p:spPr>
        <p:txBody>
          <a:bodyPr rtlCol="0" anchor="ctr"/>
          <a:lstStyle/>
          <a:p>
            <a:pPr algn="ctr"/>
            <a:endParaRPr lang="en-US" altLang="zh-CN">
              <a:latin typeface="Candara" panose="020E0502030303020204" pitchFamily="34" charset="0"/>
            </a:endParaRPr>
          </a:p>
        </p:txBody>
      </p:sp>
      <p:graphicFrame>
        <p:nvGraphicFramePr>
          <p:cNvPr id="6" name="Table481"/>
          <p:cNvGraphicFramePr>
            <a:graphicFrameLocks noGrp="1"/>
          </p:cNvGraphicFramePr>
          <p:nvPr>
            <p:extLst>
              <p:ext uri="{D42A27DB-BD31-4B8C-83A1-F6EECF244321}">
                <p14:modId xmlns:p14="http://schemas.microsoft.com/office/powerpoint/2010/main" val="916970572"/>
              </p:ext>
            </p:extLst>
          </p:nvPr>
        </p:nvGraphicFramePr>
        <p:xfrm>
          <a:off x="1905755" y="1789192"/>
          <a:ext cx="8229600" cy="3200400"/>
        </p:xfrm>
        <a:graphic>
          <a:graphicData uri="http://schemas.openxmlformats.org/drawingml/2006/table">
            <a:tbl>
              <a:tblPr>
                <a:tableStyleId>{2D5ABB26-0587-4C30-8999-92F81FD0307C}</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457200">
                <a:tc>
                  <a:txBody>
                    <a:bodyPr/>
                    <a:lstStyle/>
                    <a:p>
                      <a:pPr marL="91440" algn="l" rtl="0">
                        <a:lnSpc>
                          <a:spcPts val="2657"/>
                        </a:lnSpc>
                        <a:spcBef>
                          <a:spcPts val="492"/>
                        </a:spcBef>
                      </a:pPr>
                      <a:r>
                        <a:rPr lang="en-US" altLang="zh-CN" sz="2400" b="1" spc="-130" dirty="0">
                          <a:solidFill>
                            <a:srgbClr val="FFFFFF"/>
                          </a:solidFill>
                          <a:latin typeface="Candara" panose="020E0502030303020204" pitchFamily="34" charset="0"/>
                          <a:ea typeface="Franklin Gothic Book"/>
                          <a:cs typeface="Franklin Gothic Book"/>
                        </a:rPr>
                        <a:t>Task</a:t>
                      </a:r>
                      <a:endParaRPr lang="en-US" altLang="zh-CN" sz="2400" dirty="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7EB8E7"/>
                    </a:solidFill>
                  </a:tcPr>
                </a:tc>
                <a:tc>
                  <a:txBody>
                    <a:bodyPr/>
                    <a:lstStyle/>
                    <a:p>
                      <a:pPr marL="92075" algn="l" rtl="0">
                        <a:lnSpc>
                          <a:spcPts val="2657"/>
                        </a:lnSpc>
                        <a:spcBef>
                          <a:spcPts val="492"/>
                        </a:spcBef>
                      </a:pPr>
                      <a:r>
                        <a:rPr lang="en-US" altLang="zh-CN" sz="2400" b="1" spc="-103" dirty="0">
                          <a:solidFill>
                            <a:srgbClr val="FFFFFF"/>
                          </a:solidFill>
                          <a:latin typeface="Candara" panose="020E0502030303020204" pitchFamily="34" charset="0"/>
                          <a:ea typeface="Franklin Gothic Book"/>
                          <a:cs typeface="Franklin Gothic Book"/>
                        </a:rPr>
                        <a:t>How</a:t>
                      </a:r>
                      <a:r>
                        <a:rPr lang="en-US" altLang="zh-CN" sz="2400" b="1" spc="-123" dirty="0">
                          <a:solidFill>
                            <a:srgbClr val="FFFFFF"/>
                          </a:solidFill>
                          <a:latin typeface="Candara" panose="020E0502030303020204" pitchFamily="34" charset="0"/>
                          <a:ea typeface="Franklin Gothic Book"/>
                          <a:cs typeface="Franklin Gothic Book"/>
                        </a:rPr>
                        <a:t> </a:t>
                      </a:r>
                      <a:r>
                        <a:rPr lang="en-US" altLang="zh-CN" sz="2400" b="1" spc="-104" dirty="0">
                          <a:solidFill>
                            <a:srgbClr val="FFFFFF"/>
                          </a:solidFill>
                          <a:latin typeface="Candara" panose="020E0502030303020204" pitchFamily="34" charset="0"/>
                          <a:ea typeface="Franklin Gothic Book"/>
                          <a:cs typeface="Franklin Gothic Book"/>
                        </a:rPr>
                        <a:t>Complete?</a:t>
                      </a:r>
                      <a:endParaRPr lang="en-US" altLang="zh-CN" sz="240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7EB8E7"/>
                    </a:solidFill>
                  </a:tcPr>
                </a:tc>
                <a:extLst>
                  <a:ext uri="{0D108BD9-81ED-4DB2-BD59-A6C34878D82A}">
                    <a16:rowId xmlns:a16="http://schemas.microsoft.com/office/drawing/2014/main" val="10000"/>
                  </a:ext>
                </a:extLst>
              </a:tr>
              <a:tr h="457200">
                <a:tc>
                  <a:txBody>
                    <a:bodyPr/>
                    <a:lstStyle/>
                    <a:p>
                      <a:pPr marL="91440" algn="l" rtl="0">
                        <a:lnSpc>
                          <a:spcPts val="2657"/>
                        </a:lnSpc>
                        <a:spcBef>
                          <a:spcPts val="492"/>
                        </a:spcBef>
                      </a:pPr>
                      <a:r>
                        <a:rPr lang="en-US" altLang="zh-CN" sz="2400" spc="0" dirty="0">
                          <a:solidFill>
                            <a:srgbClr val="000000"/>
                          </a:solidFill>
                          <a:latin typeface="Candara" panose="020E0502030303020204" pitchFamily="34" charset="0"/>
                          <a:ea typeface="Franklin Gothic Book"/>
                          <a:cs typeface="Franklin Gothic Book"/>
                        </a:rPr>
                        <a:t>Conceptual</a:t>
                      </a:r>
                      <a:r>
                        <a:rPr lang="en-US" altLang="zh-CN" sz="2400" dirty="0">
                          <a:solidFill>
                            <a:srgbClr val="000000"/>
                          </a:solidFill>
                          <a:latin typeface="Candara" panose="020E0502030303020204" pitchFamily="34" charset="0"/>
                          <a:ea typeface="Franklin Gothic Book"/>
                          <a:cs typeface="Franklin Gothic Book"/>
                        </a:rPr>
                        <a:t> </a:t>
                      </a:r>
                      <a:r>
                        <a:rPr lang="en-US" altLang="zh-CN" sz="2400" spc="0" dirty="0">
                          <a:solidFill>
                            <a:srgbClr val="000000"/>
                          </a:solidFill>
                          <a:latin typeface="Candara" panose="020E0502030303020204" pitchFamily="34" charset="0"/>
                          <a:ea typeface="Franklin Gothic Book"/>
                          <a:cs typeface="Franklin Gothic Book"/>
                        </a:rPr>
                        <a:t>Design</a:t>
                      </a:r>
                      <a:endParaRPr lang="en-US" altLang="zh-CN" sz="240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D8E6F6"/>
                    </a:solidFill>
                  </a:tcPr>
                </a:tc>
                <a:tc>
                  <a:txBody>
                    <a:bodyPr/>
                    <a:lstStyle/>
                    <a:p>
                      <a:pPr marL="92075" algn="l" rtl="0">
                        <a:lnSpc>
                          <a:spcPts val="2657"/>
                        </a:lnSpc>
                        <a:spcBef>
                          <a:spcPts val="492"/>
                        </a:spcBef>
                      </a:pPr>
                      <a:r>
                        <a:rPr lang="en-US" altLang="zh-CN" sz="2400" spc="-2" dirty="0">
                          <a:solidFill>
                            <a:srgbClr val="000000"/>
                          </a:solidFill>
                          <a:latin typeface="Candara" panose="020E0502030303020204" pitchFamily="34" charset="0"/>
                          <a:ea typeface="Franklin Gothic Book"/>
                          <a:cs typeface="Franklin Gothic Book"/>
                        </a:rPr>
                        <a:t>200/200</a:t>
                      </a:r>
                      <a:endParaRPr lang="en-US" altLang="zh-CN" sz="240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D8E6F6"/>
                    </a:solidFill>
                  </a:tcPr>
                </a:tc>
                <a:extLst>
                  <a:ext uri="{0D108BD9-81ED-4DB2-BD59-A6C34878D82A}">
                    <a16:rowId xmlns:a16="http://schemas.microsoft.com/office/drawing/2014/main" val="10001"/>
                  </a:ext>
                </a:extLst>
              </a:tr>
              <a:tr h="457200">
                <a:tc>
                  <a:txBody>
                    <a:bodyPr/>
                    <a:lstStyle/>
                    <a:p>
                      <a:pPr marL="91440" algn="l" rtl="0">
                        <a:lnSpc>
                          <a:spcPts val="2657"/>
                        </a:lnSpc>
                        <a:spcBef>
                          <a:spcPts val="494"/>
                        </a:spcBef>
                      </a:pPr>
                      <a:r>
                        <a:rPr lang="en-US" altLang="zh-CN" sz="2400" spc="-6" dirty="0">
                          <a:solidFill>
                            <a:srgbClr val="000000"/>
                          </a:solidFill>
                          <a:latin typeface="Candara" panose="020E0502030303020204" pitchFamily="34" charset="0"/>
                          <a:ea typeface="Franklin Gothic Book"/>
                          <a:cs typeface="Franklin Gothic Book"/>
                        </a:rPr>
                        <a:t>Program</a:t>
                      </a:r>
                      <a:r>
                        <a:rPr lang="en-US" altLang="zh-CN" sz="2400" spc="-10" dirty="0">
                          <a:solidFill>
                            <a:srgbClr val="000000"/>
                          </a:solidFill>
                          <a:latin typeface="Candara" panose="020E0502030303020204" pitchFamily="34" charset="0"/>
                          <a:ea typeface="Franklin Gothic Book"/>
                          <a:cs typeface="Franklin Gothic Book"/>
                        </a:rPr>
                        <a:t> </a:t>
                      </a:r>
                      <a:r>
                        <a:rPr lang="en-US" altLang="zh-CN" sz="2400" spc="1" dirty="0">
                          <a:solidFill>
                            <a:srgbClr val="000000"/>
                          </a:solidFill>
                          <a:latin typeface="Candara" panose="020E0502030303020204" pitchFamily="34" charset="0"/>
                          <a:ea typeface="Franklin Gothic Book"/>
                          <a:cs typeface="Franklin Gothic Book"/>
                        </a:rPr>
                        <a:t>Specification</a:t>
                      </a:r>
                      <a:endParaRPr lang="en-US" altLang="zh-CN" sz="240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CF3FA"/>
                    </a:solidFill>
                  </a:tcPr>
                </a:tc>
                <a:tc>
                  <a:txBody>
                    <a:bodyPr/>
                    <a:lstStyle/>
                    <a:p>
                      <a:pPr marL="92075" algn="l" rtl="0">
                        <a:lnSpc>
                          <a:spcPts val="2657"/>
                        </a:lnSpc>
                        <a:spcBef>
                          <a:spcPts val="494"/>
                        </a:spcBef>
                      </a:pPr>
                      <a:r>
                        <a:rPr lang="en-US" altLang="zh-CN" sz="2400" spc="-2" dirty="0">
                          <a:solidFill>
                            <a:srgbClr val="000000"/>
                          </a:solidFill>
                          <a:latin typeface="Candara" panose="020E0502030303020204" pitchFamily="34" charset="0"/>
                          <a:ea typeface="Franklin Gothic Book"/>
                          <a:cs typeface="Franklin Gothic Book"/>
                        </a:rPr>
                        <a:t>300/300</a:t>
                      </a:r>
                      <a:endParaRPr lang="en-US" altLang="zh-CN" sz="240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CF3FA"/>
                    </a:solidFill>
                  </a:tcPr>
                </a:tc>
                <a:extLst>
                  <a:ext uri="{0D108BD9-81ED-4DB2-BD59-A6C34878D82A}">
                    <a16:rowId xmlns:a16="http://schemas.microsoft.com/office/drawing/2014/main" val="10002"/>
                  </a:ext>
                </a:extLst>
              </a:tr>
              <a:tr h="457200">
                <a:tc>
                  <a:txBody>
                    <a:bodyPr/>
                    <a:lstStyle/>
                    <a:p>
                      <a:pPr marL="91440" algn="l" rtl="0">
                        <a:lnSpc>
                          <a:spcPts val="2657"/>
                        </a:lnSpc>
                        <a:spcBef>
                          <a:spcPts val="494"/>
                        </a:spcBef>
                      </a:pPr>
                      <a:r>
                        <a:rPr lang="en-US" altLang="zh-CN" sz="2400" spc="0" dirty="0">
                          <a:solidFill>
                            <a:srgbClr val="000000"/>
                          </a:solidFill>
                          <a:latin typeface="Candara" panose="020E0502030303020204" pitchFamily="34" charset="0"/>
                          <a:ea typeface="Franklin Gothic Book"/>
                          <a:cs typeface="Franklin Gothic Book"/>
                        </a:rPr>
                        <a:t>Coding</a:t>
                      </a:r>
                      <a:endParaRPr lang="en-US" altLang="zh-CN" sz="240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D8E6F6"/>
                    </a:solidFill>
                  </a:tcPr>
                </a:tc>
                <a:tc>
                  <a:txBody>
                    <a:bodyPr/>
                    <a:lstStyle/>
                    <a:p>
                      <a:pPr marL="92075" algn="l" rtl="0">
                        <a:lnSpc>
                          <a:spcPts val="2657"/>
                        </a:lnSpc>
                        <a:spcBef>
                          <a:spcPts val="494"/>
                        </a:spcBef>
                      </a:pPr>
                      <a:r>
                        <a:rPr lang="en-US" altLang="zh-CN" sz="2400" spc="-7" dirty="0">
                          <a:solidFill>
                            <a:srgbClr val="000000"/>
                          </a:solidFill>
                          <a:latin typeface="Candara" panose="020E0502030303020204" pitchFamily="34" charset="0"/>
                          <a:ea typeface="Franklin Gothic Book"/>
                          <a:cs typeface="Franklin Gothic Book"/>
                        </a:rPr>
                        <a:t>150/600</a:t>
                      </a:r>
                      <a:endParaRPr lang="en-US" altLang="zh-CN" sz="240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D8E6F6"/>
                    </a:solidFill>
                  </a:tcPr>
                </a:tc>
                <a:extLst>
                  <a:ext uri="{0D108BD9-81ED-4DB2-BD59-A6C34878D82A}">
                    <a16:rowId xmlns:a16="http://schemas.microsoft.com/office/drawing/2014/main" val="10003"/>
                  </a:ext>
                </a:extLst>
              </a:tr>
              <a:tr h="457200">
                <a:tc>
                  <a:txBody>
                    <a:bodyPr/>
                    <a:lstStyle/>
                    <a:p>
                      <a:pPr marL="91440" algn="l" rtl="0">
                        <a:lnSpc>
                          <a:spcPts val="2659"/>
                        </a:lnSpc>
                        <a:spcBef>
                          <a:spcPts val="492"/>
                        </a:spcBef>
                      </a:pPr>
                      <a:r>
                        <a:rPr lang="en-US" altLang="zh-CN" sz="2400" spc="0" dirty="0">
                          <a:solidFill>
                            <a:srgbClr val="000000"/>
                          </a:solidFill>
                          <a:latin typeface="Candara" panose="020E0502030303020204" pitchFamily="34" charset="0"/>
                          <a:ea typeface="Franklin Gothic Book"/>
                          <a:cs typeface="Franklin Gothic Book"/>
                        </a:rPr>
                        <a:t>Documentation</a:t>
                      </a:r>
                      <a:endParaRPr lang="en-US" altLang="zh-CN" sz="240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CF3FA"/>
                    </a:solidFill>
                  </a:tcPr>
                </a:tc>
                <a:tc>
                  <a:txBody>
                    <a:bodyPr/>
                    <a:lstStyle/>
                    <a:p>
                      <a:pPr marL="92075" algn="l" rtl="0">
                        <a:lnSpc>
                          <a:spcPts val="2659"/>
                        </a:lnSpc>
                        <a:spcBef>
                          <a:spcPts val="492"/>
                        </a:spcBef>
                      </a:pPr>
                      <a:r>
                        <a:rPr lang="en-US" altLang="zh-CN" sz="2400" spc="-26" dirty="0">
                          <a:solidFill>
                            <a:srgbClr val="000000"/>
                          </a:solidFill>
                          <a:latin typeface="Candara" panose="020E0502030303020204" pitchFamily="34" charset="0"/>
                          <a:ea typeface="Franklin Gothic Book"/>
                          <a:cs typeface="Franklin Gothic Book"/>
                        </a:rPr>
                        <a:t>10/100</a:t>
                      </a:r>
                      <a:endParaRPr lang="en-US" altLang="zh-CN" sz="240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CF3FA"/>
                    </a:solidFill>
                  </a:tcPr>
                </a:tc>
                <a:extLst>
                  <a:ext uri="{0D108BD9-81ED-4DB2-BD59-A6C34878D82A}">
                    <a16:rowId xmlns:a16="http://schemas.microsoft.com/office/drawing/2014/main" val="10004"/>
                  </a:ext>
                </a:extLst>
              </a:tr>
              <a:tr h="457200">
                <a:tc>
                  <a:txBody>
                    <a:bodyPr/>
                    <a:lstStyle/>
                    <a:p>
                      <a:pPr marL="91440" algn="l" rtl="0">
                        <a:lnSpc>
                          <a:spcPts val="2657"/>
                        </a:lnSpc>
                        <a:spcBef>
                          <a:spcPts val="497"/>
                        </a:spcBef>
                      </a:pPr>
                      <a:r>
                        <a:rPr lang="en-US" altLang="zh-CN" sz="2400" spc="0" dirty="0">
                          <a:solidFill>
                            <a:srgbClr val="000000"/>
                          </a:solidFill>
                          <a:latin typeface="Candara" panose="020E0502030303020204" pitchFamily="34" charset="0"/>
                          <a:ea typeface="Franklin Gothic Book"/>
                          <a:cs typeface="Franklin Gothic Book"/>
                        </a:rPr>
                        <a:t>User</a:t>
                      </a:r>
                      <a:r>
                        <a:rPr lang="en-US" altLang="zh-CN" sz="2400" spc="-12" dirty="0">
                          <a:solidFill>
                            <a:srgbClr val="000000"/>
                          </a:solidFill>
                          <a:latin typeface="Candara" panose="020E0502030303020204" pitchFamily="34" charset="0"/>
                          <a:ea typeface="Franklin Gothic Book"/>
                          <a:cs typeface="Franklin Gothic Book"/>
                        </a:rPr>
                        <a:t> </a:t>
                      </a:r>
                      <a:r>
                        <a:rPr lang="en-US" altLang="zh-CN" sz="2400" spc="-1" dirty="0">
                          <a:solidFill>
                            <a:srgbClr val="000000"/>
                          </a:solidFill>
                          <a:latin typeface="Candara" panose="020E0502030303020204" pitchFamily="34" charset="0"/>
                          <a:ea typeface="Franklin Gothic Book"/>
                          <a:cs typeface="Franklin Gothic Book"/>
                        </a:rPr>
                        <a:t>Manual</a:t>
                      </a:r>
                      <a:r>
                        <a:rPr lang="en-US" altLang="zh-CN" sz="2400" spc="25" dirty="0">
                          <a:solidFill>
                            <a:srgbClr val="000000"/>
                          </a:solidFill>
                          <a:latin typeface="Candara" panose="020E0502030303020204" pitchFamily="34" charset="0"/>
                          <a:ea typeface="Franklin Gothic Book"/>
                          <a:cs typeface="Franklin Gothic Book"/>
                        </a:rPr>
                        <a:t> </a:t>
                      </a:r>
                      <a:r>
                        <a:rPr lang="en-US" altLang="zh-CN" sz="2400" spc="-4" dirty="0">
                          <a:solidFill>
                            <a:srgbClr val="000000"/>
                          </a:solidFill>
                          <a:latin typeface="Candara" panose="020E0502030303020204" pitchFamily="34" charset="0"/>
                          <a:ea typeface="Franklin Gothic Book"/>
                          <a:cs typeface="Franklin Gothic Book"/>
                        </a:rPr>
                        <a:t>Production</a:t>
                      </a:r>
                      <a:endParaRPr lang="en-US" altLang="zh-CN" sz="240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D8E6F6"/>
                    </a:solidFill>
                  </a:tcPr>
                </a:tc>
                <a:tc>
                  <a:txBody>
                    <a:bodyPr/>
                    <a:lstStyle/>
                    <a:p>
                      <a:pPr marL="92075" algn="l" rtl="0">
                        <a:lnSpc>
                          <a:spcPts val="2657"/>
                        </a:lnSpc>
                        <a:spcBef>
                          <a:spcPts val="497"/>
                        </a:spcBef>
                      </a:pPr>
                      <a:r>
                        <a:rPr lang="en-US" altLang="zh-CN" sz="2400" spc="0" dirty="0">
                          <a:solidFill>
                            <a:srgbClr val="000000"/>
                          </a:solidFill>
                          <a:latin typeface="Candara" panose="020E0502030303020204" pitchFamily="34" charset="0"/>
                          <a:ea typeface="Franklin Gothic Book"/>
                          <a:cs typeface="Franklin Gothic Book"/>
                        </a:rPr>
                        <a:t>0/400</a:t>
                      </a:r>
                      <a:endParaRPr lang="en-US" altLang="zh-CN" sz="240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D8E6F6"/>
                    </a:solidFill>
                  </a:tcPr>
                </a:tc>
                <a:extLst>
                  <a:ext uri="{0D108BD9-81ED-4DB2-BD59-A6C34878D82A}">
                    <a16:rowId xmlns:a16="http://schemas.microsoft.com/office/drawing/2014/main" val="10005"/>
                  </a:ext>
                </a:extLst>
              </a:tr>
              <a:tr h="457200">
                <a:tc>
                  <a:txBody>
                    <a:bodyPr/>
                    <a:lstStyle/>
                    <a:p>
                      <a:pPr marL="91440" algn="l" rtl="0">
                        <a:lnSpc>
                          <a:spcPts val="2657"/>
                        </a:lnSpc>
                        <a:spcBef>
                          <a:spcPts val="497"/>
                        </a:spcBef>
                      </a:pPr>
                      <a:r>
                        <a:rPr lang="en-US" altLang="zh-CN" sz="2400" spc="-22" dirty="0">
                          <a:solidFill>
                            <a:srgbClr val="000000"/>
                          </a:solidFill>
                          <a:latin typeface="Candara" panose="020E0502030303020204" pitchFamily="34" charset="0"/>
                          <a:ea typeface="Franklin Gothic Book"/>
                          <a:cs typeface="Franklin Gothic Book"/>
                        </a:rPr>
                        <a:t>Testing</a:t>
                      </a:r>
                      <a:endParaRPr lang="en-US" altLang="zh-CN" sz="240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CF3FA"/>
                    </a:solidFill>
                  </a:tcPr>
                </a:tc>
                <a:tc>
                  <a:txBody>
                    <a:bodyPr/>
                    <a:lstStyle/>
                    <a:p>
                      <a:pPr marL="92075" algn="l" rtl="0">
                        <a:lnSpc>
                          <a:spcPts val="2657"/>
                        </a:lnSpc>
                        <a:spcBef>
                          <a:spcPts val="497"/>
                        </a:spcBef>
                      </a:pPr>
                      <a:r>
                        <a:rPr lang="en-US" altLang="zh-CN" sz="2400" spc="0" dirty="0">
                          <a:solidFill>
                            <a:srgbClr val="000000"/>
                          </a:solidFill>
                          <a:latin typeface="Candara" panose="020E0502030303020204" pitchFamily="34" charset="0"/>
                          <a:ea typeface="Franklin Gothic Book"/>
                          <a:cs typeface="Franklin Gothic Book"/>
                        </a:rPr>
                        <a:t>0/500</a:t>
                      </a:r>
                      <a:endParaRPr lang="en-US" altLang="zh-CN" sz="2400" dirty="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CF3FA"/>
                    </a:solidFill>
                  </a:tcPr>
                </a:tc>
                <a:extLst>
                  <a:ext uri="{0D108BD9-81ED-4DB2-BD59-A6C34878D82A}">
                    <a16:rowId xmlns:a16="http://schemas.microsoft.com/office/drawing/2014/main" val="10006"/>
                  </a:ext>
                </a:extLst>
              </a:tr>
            </a:tbl>
          </a:graphicData>
        </a:graphic>
      </p:graphicFrame>
      <p:sp>
        <p:nvSpPr>
          <p:cNvPr id="7" name="Text Box482"/>
          <p:cNvSpPr txBox="1"/>
          <p:nvPr/>
        </p:nvSpPr>
        <p:spPr>
          <a:xfrm>
            <a:off x="1997194" y="5319691"/>
            <a:ext cx="5517181" cy="392415"/>
          </a:xfrm>
          <a:prstGeom prst="rect">
            <a:avLst/>
          </a:prstGeom>
        </p:spPr>
        <p:txBody>
          <a:bodyPr wrap="square" lIns="0" tIns="0" rIns="0" rtlCol="0">
            <a:spAutoFit/>
          </a:bodyPr>
          <a:lstStyle/>
          <a:p>
            <a:pPr algn="l" rtl="0">
              <a:lnSpc>
                <a:spcPts val="2657"/>
              </a:lnSpc>
            </a:pPr>
            <a:r>
              <a:rPr lang="en-US" altLang="zh-CN" sz="2800" spc="0" dirty="0">
                <a:latin typeface="Candara" panose="020E0502030303020204" pitchFamily="34" charset="0"/>
                <a:ea typeface="Franklin Gothic Book"/>
                <a:cs typeface="Franklin Gothic Book"/>
              </a:rPr>
              <a:t>660</a:t>
            </a:r>
            <a:r>
              <a:rPr lang="en-US" altLang="zh-CN" sz="2800" spc="11" dirty="0">
                <a:latin typeface="Candara" panose="020E0502030303020204" pitchFamily="34" charset="0"/>
                <a:ea typeface="Franklin Gothic Book"/>
                <a:cs typeface="Franklin Gothic Book"/>
              </a:rPr>
              <a:t> </a:t>
            </a:r>
            <a:r>
              <a:rPr lang="en-US" altLang="zh-CN" sz="2800" spc="0" dirty="0">
                <a:latin typeface="Candara" panose="020E0502030303020204" pitchFamily="34" charset="0"/>
                <a:ea typeface="Franklin Gothic Book"/>
                <a:cs typeface="Franklin Gothic Book"/>
              </a:rPr>
              <a:t>/</a:t>
            </a:r>
            <a:r>
              <a:rPr lang="en-US" altLang="zh-CN" sz="2800" dirty="0">
                <a:latin typeface="Candara" panose="020E0502030303020204" pitchFamily="34" charset="0"/>
                <a:ea typeface="Franklin Gothic Book"/>
                <a:cs typeface="Franklin Gothic Book"/>
              </a:rPr>
              <a:t> </a:t>
            </a:r>
            <a:r>
              <a:rPr lang="en-US" altLang="zh-CN" sz="2800" spc="-41" dirty="0">
                <a:latin typeface="Candara" panose="020E0502030303020204" pitchFamily="34" charset="0"/>
                <a:ea typeface="Franklin Gothic Book"/>
                <a:cs typeface="Franklin Gothic Book"/>
              </a:rPr>
              <a:t>2100</a:t>
            </a:r>
            <a:r>
              <a:rPr lang="en-US" altLang="zh-CN" sz="2800" spc="18" dirty="0">
                <a:latin typeface="Candara" panose="020E0502030303020204" pitchFamily="34" charset="0"/>
                <a:ea typeface="Franklin Gothic Book"/>
                <a:cs typeface="Franklin Gothic Book"/>
              </a:rPr>
              <a:t> </a:t>
            </a:r>
            <a:r>
              <a:rPr lang="en-US" altLang="zh-CN" sz="2800" spc="0" dirty="0">
                <a:latin typeface="Candara" panose="020E0502030303020204" pitchFamily="34" charset="0"/>
                <a:ea typeface="Franklin Gothic Book"/>
                <a:cs typeface="Franklin Gothic Book"/>
              </a:rPr>
              <a:t>*</a:t>
            </a:r>
            <a:r>
              <a:rPr lang="en-US" altLang="zh-CN" sz="2800" spc="6" dirty="0">
                <a:latin typeface="Candara" panose="020E0502030303020204" pitchFamily="34" charset="0"/>
                <a:ea typeface="Franklin Gothic Book"/>
                <a:cs typeface="Franklin Gothic Book"/>
              </a:rPr>
              <a:t> </a:t>
            </a:r>
            <a:r>
              <a:rPr lang="en-US" altLang="zh-CN" sz="2800" spc="-26" dirty="0">
                <a:latin typeface="Candara" panose="020E0502030303020204" pitchFamily="34" charset="0"/>
                <a:ea typeface="Franklin Gothic Book"/>
                <a:cs typeface="Franklin Gothic Book"/>
              </a:rPr>
              <a:t>100</a:t>
            </a:r>
            <a:r>
              <a:rPr lang="en-US" altLang="zh-CN" sz="2800" dirty="0">
                <a:latin typeface="Candara" panose="020E0502030303020204" pitchFamily="34" charset="0"/>
                <a:ea typeface="Franklin Gothic Book"/>
                <a:cs typeface="Franklin Gothic Book"/>
              </a:rPr>
              <a:t> </a:t>
            </a:r>
            <a:r>
              <a:rPr lang="en-US" altLang="zh-CN" sz="2800" spc="0" dirty="0">
                <a:latin typeface="Candara" panose="020E0502030303020204" pitchFamily="34" charset="0"/>
                <a:ea typeface="Franklin Gothic Book"/>
                <a:cs typeface="Franklin Gothic Book"/>
              </a:rPr>
              <a:t>=</a:t>
            </a:r>
            <a:r>
              <a:rPr lang="en-US" altLang="zh-CN" sz="2800" spc="14" dirty="0">
                <a:latin typeface="Candara" panose="020E0502030303020204" pitchFamily="34" charset="0"/>
                <a:ea typeface="Franklin Gothic Book"/>
                <a:cs typeface="Franklin Gothic Book"/>
              </a:rPr>
              <a:t> </a:t>
            </a:r>
            <a:r>
              <a:rPr lang="en-US" altLang="zh-CN" sz="2800" spc="-28" dirty="0">
                <a:latin typeface="Candara" panose="020E0502030303020204" pitchFamily="34" charset="0"/>
                <a:ea typeface="Franklin Gothic Book"/>
                <a:cs typeface="Franklin Gothic Book"/>
              </a:rPr>
              <a:t>31.4%</a:t>
            </a:r>
            <a:r>
              <a:rPr lang="en-US" altLang="zh-CN" sz="2800" spc="36" dirty="0">
                <a:latin typeface="Candara" panose="020E0502030303020204" pitchFamily="34" charset="0"/>
                <a:ea typeface="Franklin Gothic Book"/>
                <a:cs typeface="Franklin Gothic Book"/>
              </a:rPr>
              <a:t> </a:t>
            </a:r>
            <a:r>
              <a:rPr lang="en-US" altLang="zh-CN" sz="2800" spc="-8" dirty="0">
                <a:latin typeface="Candara" panose="020E0502030303020204" pitchFamily="34" charset="0"/>
                <a:ea typeface="Franklin Gothic Book"/>
                <a:cs typeface="Franklin Gothic Book"/>
              </a:rPr>
              <a:t>complete</a:t>
            </a:r>
            <a:endParaRPr lang="en-US" altLang="zh-CN" sz="2800" dirty="0">
              <a:latin typeface="Candara" panose="020E0502030303020204" pitchFamily="34" charset="0"/>
              <a:ea typeface="Franklin Gothic Book"/>
              <a:cs typeface="Franklin Gothic Book"/>
            </a:endParaRPr>
          </a:p>
        </p:txBody>
      </p:sp>
    </p:spTree>
    <p:extLst>
      <p:ext uri="{BB962C8B-B14F-4D97-AF65-F5344CB8AC3E}">
        <p14:creationId xmlns:p14="http://schemas.microsoft.com/office/powerpoint/2010/main" val="54081074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Earned Value </a:t>
            </a:r>
          </a:p>
        </p:txBody>
      </p:sp>
      <p:sp>
        <p:nvSpPr>
          <p:cNvPr id="3" name="Content Placeholder 2"/>
          <p:cNvSpPr>
            <a:spLocks noGrp="1"/>
          </p:cNvSpPr>
          <p:nvPr>
            <p:ph idx="1"/>
          </p:nvPr>
        </p:nvSpPr>
        <p:spPr/>
        <p:txBody>
          <a:bodyPr/>
          <a:lstStyle/>
          <a:p>
            <a:r>
              <a:rPr lang="en-US" dirty="0"/>
              <a:t>Earned Value (EV) is a methodology used to control a project</a:t>
            </a:r>
          </a:p>
          <a:p>
            <a:r>
              <a:rPr lang="en-US" dirty="0"/>
              <a:t>It provides a uniform measure for project progress for the entire project or any sub-element</a:t>
            </a:r>
          </a:p>
          <a:p>
            <a:r>
              <a:rPr lang="en-US" dirty="0"/>
              <a:t>Provides a consistent method of project progress and performance</a:t>
            </a:r>
          </a:p>
          <a:p>
            <a:r>
              <a:rPr lang="en-US" dirty="0"/>
              <a:t>Provides a basis for cost performance analysis of a project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105</a:t>
            </a:fld>
            <a:endParaRPr lang="en-US" dirty="0"/>
          </a:p>
        </p:txBody>
      </p:sp>
    </p:spTree>
    <p:extLst>
      <p:ext uri="{BB962C8B-B14F-4D97-AF65-F5344CB8AC3E}">
        <p14:creationId xmlns:p14="http://schemas.microsoft.com/office/powerpoint/2010/main" val="57967427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Earned Value Tracking</a:t>
            </a:r>
          </a:p>
        </p:txBody>
      </p:sp>
      <p:sp>
        <p:nvSpPr>
          <p:cNvPr id="3" name="Content Placeholder 2"/>
          <p:cNvSpPr>
            <a:spLocks noGrp="1"/>
          </p:cNvSpPr>
          <p:nvPr>
            <p:ph idx="1"/>
          </p:nvPr>
        </p:nvSpPr>
        <p:spPr/>
        <p:txBody>
          <a:bodyPr/>
          <a:lstStyle/>
          <a:p>
            <a:pPr marL="514350" indent="-514350">
              <a:buFont typeface="+mj-lt"/>
              <a:buAutoNum type="arabicPeriod"/>
            </a:pPr>
            <a:r>
              <a:rPr lang="en-US" dirty="0"/>
              <a:t>Establish a WBS to divide the project into manageable parts</a:t>
            </a:r>
          </a:p>
          <a:p>
            <a:pPr marL="514350" indent="-514350">
              <a:buFont typeface="+mj-lt"/>
              <a:buAutoNum type="arabicPeriod"/>
            </a:pPr>
            <a:r>
              <a:rPr lang="en-US" dirty="0"/>
              <a:t>Identify the activities required for the current project</a:t>
            </a:r>
          </a:p>
          <a:p>
            <a:pPr marL="514350" indent="-514350">
              <a:buFont typeface="+mj-lt"/>
              <a:buAutoNum type="arabicPeriod"/>
            </a:pPr>
            <a:r>
              <a:rPr lang="en-US" dirty="0"/>
              <a:t>Allocate the effort required for each activity</a:t>
            </a:r>
          </a:p>
          <a:p>
            <a:pPr marL="514350" indent="-514350">
              <a:buFont typeface="+mj-lt"/>
              <a:buAutoNum type="arabicPeriod"/>
            </a:pPr>
            <a:r>
              <a:rPr lang="en-US" dirty="0"/>
              <a:t>Schedule the activities over time and resources</a:t>
            </a:r>
          </a:p>
          <a:p>
            <a:pPr marL="514350" indent="-514350">
              <a:buFont typeface="+mj-lt"/>
              <a:buAutoNum type="arabicPeriod"/>
            </a:pPr>
            <a:r>
              <a:rPr lang="en-US" dirty="0"/>
              <a:t>Analyze/review the schedule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106</a:t>
            </a:fld>
            <a:endParaRPr lang="en-US" dirty="0"/>
          </a:p>
        </p:txBody>
      </p:sp>
    </p:spTree>
    <p:extLst>
      <p:ext uri="{BB962C8B-B14F-4D97-AF65-F5344CB8AC3E}">
        <p14:creationId xmlns:p14="http://schemas.microsoft.com/office/powerpoint/2010/main" val="129570375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Earned Value Tracking</a:t>
            </a:r>
          </a:p>
        </p:txBody>
      </p:sp>
      <p:sp>
        <p:nvSpPr>
          <p:cNvPr id="3" name="Content Placeholder 2"/>
          <p:cNvSpPr>
            <a:spLocks noGrp="1"/>
          </p:cNvSpPr>
          <p:nvPr>
            <p:ph idx="1"/>
          </p:nvPr>
        </p:nvSpPr>
        <p:spPr/>
        <p:txBody>
          <a:bodyPr/>
          <a:lstStyle/>
          <a:p>
            <a:pPr marL="514350" indent="-514350">
              <a:buFont typeface="+mj-lt"/>
              <a:buAutoNum type="arabicPeriod" startAt="6"/>
            </a:pPr>
            <a:r>
              <a:rPr lang="en-US" dirty="0"/>
              <a:t>Update the schedule by reporting activity progress</a:t>
            </a:r>
          </a:p>
          <a:p>
            <a:pPr marL="514350" indent="-514350">
              <a:buFont typeface="+mj-lt"/>
              <a:buAutoNum type="arabicPeriod" startAt="6"/>
            </a:pPr>
            <a:r>
              <a:rPr lang="en-US" dirty="0"/>
              <a:t>Enter the actual cost on the activities</a:t>
            </a:r>
          </a:p>
          <a:p>
            <a:pPr marL="514350" indent="-514350">
              <a:buFont typeface="+mj-lt"/>
              <a:buAutoNum type="arabicPeriod" startAt="6"/>
            </a:pPr>
            <a:r>
              <a:rPr lang="en-US" dirty="0"/>
              <a:t>Execute the Earned Value calculations</a:t>
            </a:r>
          </a:p>
          <a:p>
            <a:pPr marL="514350" indent="-514350">
              <a:buFont typeface="+mj-lt"/>
              <a:buAutoNum type="arabicPeriod" startAt="6"/>
            </a:pPr>
            <a:r>
              <a:rPr lang="en-US" dirty="0"/>
              <a:t>Analyze the data and make course corrections as necessary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107</a:t>
            </a:fld>
            <a:endParaRPr lang="en-US" dirty="0"/>
          </a:p>
        </p:txBody>
      </p:sp>
    </p:spTree>
    <p:extLst>
      <p:ext uri="{BB962C8B-B14F-4D97-AF65-F5344CB8AC3E}">
        <p14:creationId xmlns:p14="http://schemas.microsoft.com/office/powerpoint/2010/main" val="174683004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Earned Value</a:t>
            </a:r>
          </a:p>
        </p:txBody>
      </p:sp>
      <p:sp>
        <p:nvSpPr>
          <p:cNvPr id="3" name="Content Placeholder 2"/>
          <p:cNvSpPr>
            <a:spLocks noGrp="1"/>
          </p:cNvSpPr>
          <p:nvPr>
            <p:ph idx="1"/>
          </p:nvPr>
        </p:nvSpPr>
        <p:spPr/>
        <p:txBody>
          <a:bodyPr/>
          <a:lstStyle/>
          <a:p>
            <a:r>
              <a:rPr lang="en-US" dirty="0"/>
              <a:t>Establish a common value scale for every task, regardless of the type of work involved (software projects use effort)</a:t>
            </a:r>
          </a:p>
          <a:p>
            <a:r>
              <a:rPr lang="en-US" dirty="0"/>
              <a:t>Total effort for the entire project is estimated </a:t>
            </a:r>
          </a:p>
          <a:p>
            <a:r>
              <a:rPr lang="en-US" dirty="0"/>
              <a:t>Every task is given a planned value based on its estimated percentage of the total project effort</a:t>
            </a:r>
          </a:p>
          <a:p>
            <a:r>
              <a:rPr lang="en-US" dirty="0"/>
              <a:t>Completion of a task results in a credit, or an earned value, of the value allocated to the task</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108</a:t>
            </a:fld>
            <a:endParaRPr lang="en-US" dirty="0"/>
          </a:p>
        </p:txBody>
      </p:sp>
    </p:spTree>
    <p:extLst>
      <p:ext uri="{BB962C8B-B14F-4D97-AF65-F5344CB8AC3E}">
        <p14:creationId xmlns:p14="http://schemas.microsoft.com/office/powerpoint/2010/main" val="134995757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Earned Value Example</a:t>
            </a:r>
          </a:p>
        </p:txBody>
      </p:sp>
      <p:sp>
        <p:nvSpPr>
          <p:cNvPr id="3" name="Content Placeholder 2"/>
          <p:cNvSpPr>
            <a:spLocks noGrp="1"/>
          </p:cNvSpPr>
          <p:nvPr>
            <p:ph idx="1"/>
          </p:nvPr>
        </p:nvSpPr>
        <p:spPr/>
        <p:txBody>
          <a:bodyPr/>
          <a:lstStyle/>
          <a:p>
            <a:r>
              <a:rPr lang="en-US" dirty="0"/>
              <a:t>Total Project Effort: 1000 person hours</a:t>
            </a:r>
          </a:p>
          <a:p>
            <a:r>
              <a:rPr lang="en-US" dirty="0"/>
              <a:t>Task A Estimate: 15 person hours</a:t>
            </a:r>
          </a:p>
          <a:p>
            <a:r>
              <a:rPr lang="en-US" dirty="0"/>
              <a:t>Planned Value: 1.5</a:t>
            </a:r>
          </a:p>
          <a:p>
            <a:endParaRPr lang="en-US" dirty="0"/>
          </a:p>
          <a:p>
            <a:r>
              <a:rPr lang="en-US" dirty="0"/>
              <a:t>Completing task A contributes 1.5 to the cumulative earned value total for the project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109</a:t>
            </a:fld>
            <a:endParaRPr lang="en-US" dirty="0"/>
          </a:p>
        </p:txBody>
      </p:sp>
    </p:spTree>
    <p:extLst>
      <p:ext uri="{BB962C8B-B14F-4D97-AF65-F5344CB8AC3E}">
        <p14:creationId xmlns:p14="http://schemas.microsoft.com/office/powerpoint/2010/main" val="2915908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 Breakdown Structure (WBS)</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11</a:t>
            </a:fld>
            <a:endParaRPr lang="en-US" dirty="0"/>
          </a:p>
        </p:txBody>
      </p:sp>
    </p:spTree>
    <p:extLst>
      <p:ext uri="{BB962C8B-B14F-4D97-AF65-F5344CB8AC3E}">
        <p14:creationId xmlns:p14="http://schemas.microsoft.com/office/powerpoint/2010/main" val="6996919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Earned Value Tracking</a:t>
            </a:r>
          </a:p>
        </p:txBody>
      </p:sp>
      <p:sp>
        <p:nvSpPr>
          <p:cNvPr id="3" name="Content Placeholder 2"/>
          <p:cNvSpPr>
            <a:spLocks noGrp="1"/>
          </p:cNvSpPr>
          <p:nvPr>
            <p:ph idx="1"/>
          </p:nvPr>
        </p:nvSpPr>
        <p:spPr/>
        <p:txBody>
          <a:bodyPr/>
          <a:lstStyle/>
          <a:p>
            <a:r>
              <a:rPr lang="en-US" dirty="0"/>
              <a:t>Earned value credit is given only when the task is 100% complete</a:t>
            </a:r>
          </a:p>
          <a:p>
            <a:r>
              <a:rPr lang="en-US" dirty="0"/>
              <a:t>Partially completed tasks are NOT given partial credit (in most software projects)</a:t>
            </a:r>
          </a:p>
          <a:p>
            <a:r>
              <a:rPr lang="en-US" dirty="0"/>
              <a:t>Large tasks can/must be broken into subtasks</a:t>
            </a:r>
          </a:p>
          <a:p>
            <a:r>
              <a:rPr lang="en-US" dirty="0"/>
              <a:t>Size tasks up to 80 person-hours; aim for 2 to 4 task completions per week</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110</a:t>
            </a:fld>
            <a:endParaRPr lang="en-US" dirty="0"/>
          </a:p>
        </p:txBody>
      </p:sp>
    </p:spTree>
    <p:extLst>
      <p:ext uri="{BB962C8B-B14F-4D97-AF65-F5344CB8AC3E}">
        <p14:creationId xmlns:p14="http://schemas.microsoft.com/office/powerpoint/2010/main" val="373994818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altLang="en-US" dirty="0">
                <a:ea typeface="ＭＳ Ｐゴシック" panose="020B0600070205080204" pitchFamily="34" charset="-128"/>
              </a:rPr>
              <a:t>Project Velocity (PV)</a:t>
            </a:r>
          </a:p>
        </p:txBody>
      </p:sp>
      <p:sp>
        <p:nvSpPr>
          <p:cNvPr id="128002" name="Content Placeholder 16"/>
          <p:cNvSpPr>
            <a:spLocks noGrp="1"/>
          </p:cNvSpPr>
          <p:nvPr>
            <p:ph idx="1"/>
          </p:nvPr>
        </p:nvSpPr>
        <p:spPr>
          <a:xfrm>
            <a:off x="347526" y="3565269"/>
            <a:ext cx="11650767" cy="2587701"/>
          </a:xfrm>
        </p:spPr>
        <p:txBody>
          <a:bodyPr>
            <a:normAutofit/>
          </a:bodyPr>
          <a:lstStyle/>
          <a:p>
            <a:pPr>
              <a:spcBef>
                <a:spcPct val="30000"/>
              </a:spcBef>
            </a:pPr>
            <a:r>
              <a:rPr lang="en-US" altLang="en-US" sz="2400" dirty="0">
                <a:solidFill>
                  <a:srgbClr val="000000"/>
                </a:solidFill>
                <a:ea typeface="ＭＳ Ｐゴシック" panose="020B0600070205080204" pitchFamily="34" charset="-128"/>
              </a:rPr>
              <a:t>Used in Agile (iterative) Development</a:t>
            </a:r>
          </a:p>
          <a:p>
            <a:pPr>
              <a:spcBef>
                <a:spcPct val="30000"/>
              </a:spcBef>
            </a:pPr>
            <a:r>
              <a:rPr lang="en-US" altLang="en-US" sz="2400" dirty="0">
                <a:solidFill>
                  <a:srgbClr val="000000"/>
                </a:solidFill>
                <a:ea typeface="ＭＳ Ｐゴシック" panose="020B0600070205080204" pitchFamily="34" charset="-128"/>
              </a:rPr>
              <a:t>Don</a:t>
            </a:r>
            <a:r>
              <a:rPr lang="ja-JP" altLang="en-US" sz="2400" dirty="0">
                <a:solidFill>
                  <a:srgbClr val="000000"/>
                </a:solidFill>
                <a:ea typeface="ＭＳ Ｐゴシック" panose="020B0600070205080204" pitchFamily="34" charset="-128"/>
              </a:rPr>
              <a:t>’</a:t>
            </a:r>
            <a:r>
              <a:rPr lang="en-US" altLang="ja-JP" sz="2400" dirty="0">
                <a:solidFill>
                  <a:srgbClr val="000000"/>
                </a:solidFill>
                <a:ea typeface="ＭＳ Ｐゴシック" panose="020B0600070205080204" pitchFamily="34" charset="-128"/>
              </a:rPr>
              <a:t>t bother to consider # of programmers or skill level.  This is a rough estimation.</a:t>
            </a:r>
          </a:p>
          <a:p>
            <a:pPr>
              <a:spcBef>
                <a:spcPct val="30000"/>
              </a:spcBef>
            </a:pPr>
            <a:r>
              <a:rPr lang="en-US" altLang="en-US" sz="2400" dirty="0">
                <a:solidFill>
                  <a:srgbClr val="000000"/>
                </a:solidFill>
                <a:ea typeface="ＭＳ Ｐゴシック" panose="020B0600070205080204" pitchFamily="34" charset="-128"/>
              </a:rPr>
              <a:t>Project velocity tells you how many story points you can allocate to the next iteration.</a:t>
            </a:r>
          </a:p>
          <a:p>
            <a:pPr>
              <a:spcBef>
                <a:spcPct val="30000"/>
              </a:spcBef>
            </a:pPr>
            <a:r>
              <a:rPr lang="en-US" altLang="en-US" sz="2400" dirty="0">
                <a:solidFill>
                  <a:srgbClr val="000000"/>
                </a:solidFill>
                <a:ea typeface="ＭＳ Ｐゴシック" panose="020B0600070205080204" pitchFamily="34" charset="-128"/>
              </a:rPr>
              <a:t>The </a:t>
            </a:r>
            <a:r>
              <a:rPr lang="en-US" altLang="en-US" sz="2400" b="1" u="sng" dirty="0">
                <a:solidFill>
                  <a:srgbClr val="FF0000"/>
                </a:solidFill>
                <a:ea typeface="ＭＳ Ｐゴシック" panose="020B0600070205080204" pitchFamily="34" charset="-128"/>
              </a:rPr>
              <a:t>customer</a:t>
            </a:r>
            <a:r>
              <a:rPr lang="en-US" altLang="en-US" sz="2400" dirty="0">
                <a:ea typeface="ＭＳ Ｐゴシック" panose="020B0600070205080204" pitchFamily="34" charset="-128"/>
              </a:rPr>
              <a:t> gets to pick stories that equal the project velocity.</a:t>
            </a:r>
            <a:endParaRPr lang="en-US" altLang="en-US" sz="2400" dirty="0">
              <a:solidFill>
                <a:srgbClr val="000000"/>
              </a:solidFill>
              <a:ea typeface="ＭＳ Ｐゴシック" panose="020B0600070205080204" pitchFamily="34" charset="-128"/>
            </a:endParaRPr>
          </a:p>
        </p:txBody>
      </p:sp>
      <p:grpSp>
        <p:nvGrpSpPr>
          <p:cNvPr id="128003" name="Group 18"/>
          <p:cNvGrpSpPr>
            <a:grpSpLocks/>
          </p:cNvGrpSpPr>
          <p:nvPr/>
        </p:nvGrpSpPr>
        <p:grpSpPr bwMode="auto">
          <a:xfrm>
            <a:off x="1789569" y="1070573"/>
            <a:ext cx="7924800" cy="1787585"/>
            <a:chOff x="533400" y="1219200"/>
            <a:chExt cx="7924800" cy="1787585"/>
          </a:xfrm>
        </p:grpSpPr>
        <p:sp>
          <p:nvSpPr>
            <p:cNvPr id="128007" name="Rectangle 5"/>
            <p:cNvSpPr>
              <a:spLocks noChangeArrowheads="1"/>
            </p:cNvSpPr>
            <p:nvPr/>
          </p:nvSpPr>
          <p:spPr bwMode="auto">
            <a:xfrm>
              <a:off x="3497263" y="1219200"/>
              <a:ext cx="906462"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lg"/>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9600" dirty="0">
                  <a:latin typeface="Times New Roman" panose="02020603050405020304" pitchFamily="18" charset="0"/>
                  <a:sym typeface="Symbol" panose="05050102010706020507" pitchFamily="18" charset="2"/>
                </a:rPr>
                <a:t></a:t>
              </a:r>
            </a:p>
          </p:txBody>
        </p:sp>
        <p:grpSp>
          <p:nvGrpSpPr>
            <p:cNvPr id="128008" name="Group 11"/>
            <p:cNvGrpSpPr>
              <a:grpSpLocks/>
            </p:cNvGrpSpPr>
            <p:nvPr/>
          </p:nvGrpSpPr>
          <p:grpSpPr bwMode="auto">
            <a:xfrm>
              <a:off x="533400" y="1752600"/>
              <a:ext cx="7924800" cy="1254185"/>
              <a:chOff x="533400" y="1752600"/>
              <a:chExt cx="7924800" cy="1254185"/>
            </a:xfrm>
          </p:grpSpPr>
          <p:grpSp>
            <p:nvGrpSpPr>
              <p:cNvPr id="128009" name="Group 10"/>
              <p:cNvGrpSpPr>
                <a:grpSpLocks/>
              </p:cNvGrpSpPr>
              <p:nvPr/>
            </p:nvGrpSpPr>
            <p:grpSpPr bwMode="auto">
              <a:xfrm>
                <a:off x="533400" y="1752600"/>
                <a:ext cx="7924800" cy="1168400"/>
                <a:chOff x="533400" y="1752600"/>
                <a:chExt cx="7924800" cy="1168400"/>
              </a:xfrm>
            </p:grpSpPr>
            <p:pic>
              <p:nvPicPr>
                <p:cNvPr id="128011" name="Picture 2" descr="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5913" y="2882900"/>
                  <a:ext cx="428625"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8012" name="Text Box 4"/>
                <p:cNvSpPr txBox="1">
                  <a:spLocks noChangeArrowheads="1"/>
                </p:cNvSpPr>
                <p:nvPr/>
              </p:nvSpPr>
              <p:spPr bwMode="auto">
                <a:xfrm>
                  <a:off x="533400" y="1752600"/>
                  <a:ext cx="3733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lg"/>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altLang="en-US" sz="2800" b="1" dirty="0">
                      <a:latin typeface="Candara" panose="020E0502030303020204" pitchFamily="34" charset="0"/>
                    </a:rPr>
                    <a:t>PV in story weeks =</a:t>
                  </a:r>
                  <a:endParaRPr lang="en-US" altLang="en-US" sz="10600" b="1" dirty="0">
                    <a:latin typeface="Candara" panose="020E0502030303020204" pitchFamily="34" charset="0"/>
                    <a:sym typeface="Symbol" panose="05050102010706020507" pitchFamily="18" charset="2"/>
                  </a:endParaRPr>
                </a:p>
              </p:txBody>
            </p:sp>
            <p:sp>
              <p:nvSpPr>
                <p:cNvPr id="128013" name="Text Box 6"/>
                <p:cNvSpPr txBox="1">
                  <a:spLocks noChangeArrowheads="1"/>
                </p:cNvSpPr>
                <p:nvPr/>
              </p:nvSpPr>
              <p:spPr bwMode="auto">
                <a:xfrm>
                  <a:off x="4419600" y="1752600"/>
                  <a:ext cx="403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lg"/>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altLang="en-US" b="1">
                      <a:latin typeface="Candara" panose="020E0502030303020204" pitchFamily="34" charset="0"/>
                      <a:sym typeface="Symbol" panose="05050102010706020507" pitchFamily="18" charset="2"/>
                    </a:rPr>
                    <a:t>Time estimated for the story</a:t>
                  </a:r>
                </a:p>
              </p:txBody>
            </p:sp>
          </p:grpSp>
          <p:sp>
            <p:nvSpPr>
              <p:cNvPr id="128010" name="Text Box 7"/>
              <p:cNvSpPr txBox="1">
                <a:spLocks noChangeArrowheads="1"/>
              </p:cNvSpPr>
              <p:nvPr/>
            </p:nvSpPr>
            <p:spPr bwMode="auto">
              <a:xfrm>
                <a:off x="3428999" y="2606675"/>
                <a:ext cx="447311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lg"/>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altLang="en-US" sz="2000" dirty="0">
                    <a:latin typeface="Candara" panose="020E0502030303020204" pitchFamily="34" charset="0"/>
                    <a:sym typeface="Symbol" panose="05050102010706020507" pitchFamily="18" charset="2"/>
                  </a:rPr>
                  <a:t>All stories completed in the iteration</a:t>
                </a:r>
              </a:p>
            </p:txBody>
          </p:sp>
        </p:grpSp>
      </p:grpSp>
      <p:sp>
        <p:nvSpPr>
          <p:cNvPr id="2" name="Slide Number Placeholder 1"/>
          <p:cNvSpPr>
            <a:spLocks noGrp="1"/>
          </p:cNvSpPr>
          <p:nvPr>
            <p:ph type="sldNum" sz="quarter" idx="12"/>
          </p:nvPr>
        </p:nvSpPr>
        <p:spPr/>
        <p:txBody>
          <a:bodyPr/>
          <a:lstStyle/>
          <a:p>
            <a:fld id="{B8DACC02-A2BD-4578-8E03-6D891060A695}" type="slidenum">
              <a:rPr lang="en-US" smtClean="0"/>
              <a:pPr/>
              <a:t>111</a:t>
            </a:fld>
            <a:endParaRPr lang="en-US" dirty="0"/>
          </a:p>
        </p:txBody>
      </p:sp>
    </p:spTree>
    <p:extLst>
      <p:ext uri="{BB962C8B-B14F-4D97-AF65-F5344CB8AC3E}">
        <p14:creationId xmlns:p14="http://schemas.microsoft.com/office/powerpoint/2010/main" val="140257919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altLang="en-US" dirty="0">
                <a:ea typeface="ＭＳ Ｐゴシック" panose="020B0600070205080204" pitchFamily="34" charset="-128"/>
              </a:rPr>
              <a:t>Project Velocity (PV)</a:t>
            </a:r>
          </a:p>
        </p:txBody>
      </p:sp>
      <p:sp>
        <p:nvSpPr>
          <p:cNvPr id="130050" name="Content Placeholder 2"/>
          <p:cNvSpPr>
            <a:spLocks noGrp="1"/>
          </p:cNvSpPr>
          <p:nvPr>
            <p:ph idx="1"/>
          </p:nvPr>
        </p:nvSpPr>
        <p:spPr/>
        <p:txBody>
          <a:bodyPr>
            <a:normAutofit/>
          </a:bodyPr>
          <a:lstStyle/>
          <a:p>
            <a:r>
              <a:rPr lang="en-US" altLang="en-US" sz="2400" dirty="0">
                <a:ea typeface="ＭＳ Ｐゴシック" panose="020B0600070205080204" pitchFamily="34" charset="-128"/>
              </a:rPr>
              <a:t>The metric is calculated by reviewing work the team successfully completed during previous sprints; for example, if the team completed 10 stories during a two-week sprint and each story was worth 3 story points, then the team's velocity is 30 story points per sprint. </a:t>
            </a:r>
          </a:p>
          <a:p>
            <a:r>
              <a:rPr lang="en-US" altLang="en-US" sz="2400" dirty="0">
                <a:ea typeface="ＭＳ Ｐゴシック" panose="020B0600070205080204" pitchFamily="34" charset="-128"/>
              </a:rPr>
              <a:t>Generally, velocity remains somewhat constant during a development project, which makes it a useful metric for estimating how long it will take a team to complete a software development project.</a:t>
            </a:r>
          </a:p>
          <a:p>
            <a:r>
              <a:rPr lang="en-US" altLang="en-US" sz="2400" dirty="0">
                <a:ea typeface="ＭＳ Ｐゴシック" panose="020B0600070205080204" pitchFamily="34" charset="-128"/>
              </a:rPr>
              <a:t> If the product backlog has 300 story points, and the team is averaging 30 story points per sprint, it can be estimated that team members will require 10 more sprints to complete work. If each sprint lasts two weeks, then the project will last 20 more weeks.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112</a:t>
            </a:fld>
            <a:endParaRPr lang="en-US" dirty="0"/>
          </a:p>
        </p:txBody>
      </p:sp>
    </p:spTree>
    <p:extLst>
      <p:ext uri="{BB962C8B-B14F-4D97-AF65-F5344CB8AC3E}">
        <p14:creationId xmlns:p14="http://schemas.microsoft.com/office/powerpoint/2010/main" val="348190780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ChangeArrowheads="1"/>
          </p:cNvSpPr>
          <p:nvPr>
            <p:ph type="title"/>
          </p:nvPr>
        </p:nvSpPr>
        <p:spPr/>
        <p:txBody>
          <a:bodyPr/>
          <a:lstStyle/>
          <a:p>
            <a:r>
              <a:rPr lang="en-US" altLang="en-US" dirty="0">
                <a:ea typeface="ＭＳ Ｐゴシック" panose="020B0600070205080204" pitchFamily="34" charset="-128"/>
              </a:rPr>
              <a:t>Perform quality control</a:t>
            </a:r>
          </a:p>
        </p:txBody>
      </p:sp>
      <p:sp>
        <p:nvSpPr>
          <p:cNvPr id="132098" name="Rectangle 3"/>
          <p:cNvSpPr>
            <a:spLocks noGrp="1" noChangeArrowheads="1"/>
          </p:cNvSpPr>
          <p:nvPr>
            <p:ph type="body" idx="1"/>
          </p:nvPr>
        </p:nvSpPr>
        <p:spPr/>
        <p:txBody>
          <a:bodyPr/>
          <a:lstStyle/>
          <a:p>
            <a:pPr>
              <a:buFont typeface="Wingdings" panose="05000000000000000000" pitchFamily="2" charset="2"/>
              <a:buNone/>
            </a:pPr>
            <a:r>
              <a:rPr lang="en-US" altLang="en-US" dirty="0">
                <a:ea typeface="ＭＳ Ｐゴシック" panose="020B0600070205080204" pitchFamily="34" charset="-128"/>
              </a:rPr>
              <a:t>Perform quality control</a:t>
            </a:r>
          </a:p>
          <a:p>
            <a:pPr lvl="1"/>
            <a:r>
              <a:rPr lang="en-US" altLang="en-US" dirty="0">
                <a:ea typeface="ＭＳ Ｐゴシック" panose="020B0600070205080204" pitchFamily="34" charset="-128"/>
              </a:rPr>
              <a:t>a process in the project quality management knowledge area</a:t>
            </a:r>
          </a:p>
          <a:p>
            <a:pPr lvl="1"/>
            <a:r>
              <a:rPr lang="en-US" altLang="en-US" dirty="0">
                <a:ea typeface="ＭＳ Ｐゴシック" panose="020B0600070205080204" pitchFamily="34" charset="-128"/>
              </a:rPr>
              <a:t>Concerned with monitoring specific project results for compliance with quality standards</a:t>
            </a:r>
          </a:p>
          <a:p>
            <a:pPr lvl="1"/>
            <a:r>
              <a:rPr lang="en-US" altLang="en-US" dirty="0">
                <a:ea typeface="ＭＳ Ｐゴシック" panose="020B0600070205080204" pitchFamily="34" charset="-128"/>
              </a:rPr>
              <a:t>Performed throughout project</a:t>
            </a:r>
          </a:p>
          <a:p>
            <a:pPr lvl="1"/>
            <a:r>
              <a:rPr lang="en-US" altLang="en-US" dirty="0">
                <a:ea typeface="ＭＳ Ｐゴシック" panose="020B0600070205080204" pitchFamily="34" charset="-128"/>
              </a:rPr>
              <a:t>May also include taking control actions to correct causes of quality problems</a:t>
            </a:r>
          </a:p>
          <a:p>
            <a:pPr>
              <a:buFont typeface="Wingdings" panose="05000000000000000000" pitchFamily="2" charset="2"/>
              <a:buNone/>
            </a:pPr>
            <a:r>
              <a:rPr lang="en-US" altLang="en-US" dirty="0">
                <a:ea typeface="ＭＳ Ｐゴシック" panose="020B0600070205080204" pitchFamily="34" charset="-128"/>
              </a:rPr>
              <a:t>Perform quality assurance </a:t>
            </a:r>
          </a:p>
          <a:p>
            <a:pPr lvl="1"/>
            <a:r>
              <a:rPr lang="en-US" altLang="en-US" dirty="0">
                <a:ea typeface="ＭＳ Ｐゴシック" panose="020B0600070205080204" pitchFamily="34" charset="-128"/>
              </a:rPr>
              <a:t>a process that provides the framework of activities and standards for performing quality control</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113</a:t>
            </a:fld>
            <a:endParaRPr lang="en-US" dirty="0"/>
          </a:p>
        </p:txBody>
      </p:sp>
    </p:spTree>
    <p:extLst>
      <p:ext uri="{BB962C8B-B14F-4D97-AF65-F5344CB8AC3E}">
        <p14:creationId xmlns:p14="http://schemas.microsoft.com/office/powerpoint/2010/main" val="199587359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a:bodyPr>
          <a:lstStyle/>
          <a:p>
            <a:r>
              <a:rPr lang="en-US" dirty="0"/>
              <a:t>Planning, Estimating, Scheduling, and Tracking are a continuum</a:t>
            </a:r>
          </a:p>
          <a:p>
            <a:r>
              <a:rPr lang="en-US" dirty="0"/>
              <a:t>Projects need to be partitioned for manageability</a:t>
            </a:r>
          </a:p>
          <a:p>
            <a:pPr lvl="1"/>
            <a:r>
              <a:rPr lang="en-US" dirty="0"/>
              <a:t>Work Breakdown Structures are a great way to do this</a:t>
            </a:r>
          </a:p>
          <a:p>
            <a:r>
              <a:rPr lang="en-US" dirty="0"/>
              <a:t>Sequencing Tasks &amp; Activities is vital</a:t>
            </a:r>
          </a:p>
          <a:p>
            <a:pPr lvl="1"/>
            <a:r>
              <a:rPr lang="en-US" dirty="0"/>
              <a:t>Gantt Charts allow quick reference</a:t>
            </a:r>
          </a:p>
          <a:p>
            <a:pPr lvl="1"/>
            <a:r>
              <a:rPr lang="en-US" dirty="0"/>
              <a:t>Network Techniques such as Precedence Network Diagrams, the Critical Path Method, and PERT Charts are useful tools</a:t>
            </a:r>
          </a:p>
          <a:p>
            <a:r>
              <a:rPr lang="en-US" dirty="0"/>
              <a:t>Project Tracking is important for project visibility</a:t>
            </a:r>
          </a:p>
          <a:p>
            <a:pPr lvl="1"/>
            <a:r>
              <a:rPr lang="en-US" dirty="0"/>
              <a:t>The Earned Value Technique is a key tool in this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114</a:t>
            </a:fld>
            <a:endParaRPr lang="en-US" dirty="0"/>
          </a:p>
        </p:txBody>
      </p:sp>
    </p:spTree>
    <p:extLst>
      <p:ext uri="{BB962C8B-B14F-4D97-AF65-F5344CB8AC3E}">
        <p14:creationId xmlns:p14="http://schemas.microsoft.com/office/powerpoint/2010/main" val="4223642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 Breakdown Structure (WBS)</a:t>
            </a:r>
          </a:p>
        </p:txBody>
      </p:sp>
      <p:sp>
        <p:nvSpPr>
          <p:cNvPr id="3" name="Content Placeholder 2"/>
          <p:cNvSpPr>
            <a:spLocks noGrp="1"/>
          </p:cNvSpPr>
          <p:nvPr>
            <p:ph idx="1"/>
          </p:nvPr>
        </p:nvSpPr>
        <p:spPr/>
        <p:txBody>
          <a:bodyPr/>
          <a:lstStyle/>
          <a:p>
            <a:r>
              <a:rPr lang="en-US" dirty="0"/>
              <a:t>Work Break Down Structure (WBS)</a:t>
            </a:r>
          </a:p>
          <a:p>
            <a:pPr lvl="1"/>
            <a:r>
              <a:rPr lang="en-US" dirty="0"/>
              <a:t>a check list of the work that must be accomplished to meet the project objectives.</a:t>
            </a:r>
          </a:p>
          <a:p>
            <a:r>
              <a:rPr lang="en-US" dirty="0"/>
              <a:t>The WBS lists the major project outputs and those departments or individuals primarily responsible for their completion.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12</a:t>
            </a:fld>
            <a:endParaRPr lang="en-US" dirty="0"/>
          </a:p>
        </p:txBody>
      </p:sp>
    </p:spTree>
    <p:extLst>
      <p:ext uri="{BB962C8B-B14F-4D97-AF65-F5344CB8AC3E}">
        <p14:creationId xmlns:p14="http://schemas.microsoft.com/office/powerpoint/2010/main" val="3804657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WBS Outline Example</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t>0.0 Retail Web Site</a:t>
            </a:r>
          </a:p>
          <a:p>
            <a:pPr marL="0" indent="0">
              <a:buNone/>
            </a:pPr>
            <a:r>
              <a:rPr lang="en-US" dirty="0"/>
              <a:t>1.0 Project Management</a:t>
            </a:r>
          </a:p>
          <a:p>
            <a:pPr marL="0" indent="0">
              <a:buNone/>
            </a:pPr>
            <a:r>
              <a:rPr lang="en-US" dirty="0"/>
              <a:t>2.0 Requirements Gathering</a:t>
            </a:r>
          </a:p>
          <a:p>
            <a:pPr marL="0" indent="0">
              <a:buNone/>
            </a:pPr>
            <a:r>
              <a:rPr lang="en-US" dirty="0"/>
              <a:t>3.0 Analysis &amp; Design</a:t>
            </a:r>
          </a:p>
          <a:p>
            <a:pPr marL="0" indent="0">
              <a:buNone/>
            </a:pPr>
            <a:r>
              <a:rPr lang="en-US" dirty="0"/>
              <a:t>4.0 Site Software Development</a:t>
            </a:r>
          </a:p>
          <a:p>
            <a:pPr marL="457200" lvl="1" indent="0">
              <a:buNone/>
            </a:pPr>
            <a:r>
              <a:rPr lang="en-US" dirty="0"/>
              <a:t>4.1 HTML Design and Creation</a:t>
            </a:r>
          </a:p>
          <a:p>
            <a:pPr marL="457200" lvl="1" indent="0">
              <a:buNone/>
            </a:pPr>
            <a:r>
              <a:rPr lang="en-US" dirty="0"/>
              <a:t>4.2 Backend Software</a:t>
            </a:r>
          </a:p>
          <a:p>
            <a:pPr marL="914400" lvl="2" indent="0">
              <a:buNone/>
            </a:pPr>
            <a:r>
              <a:rPr lang="en-US" dirty="0"/>
              <a:t>4.2.1 Database Implementation</a:t>
            </a:r>
          </a:p>
          <a:p>
            <a:pPr marL="914400" lvl="2" indent="0">
              <a:buNone/>
            </a:pPr>
            <a:r>
              <a:rPr lang="en-US" dirty="0"/>
              <a:t>4.2.2 Middleware Development</a:t>
            </a:r>
          </a:p>
          <a:p>
            <a:pPr marL="914400" lvl="2" indent="0">
              <a:buNone/>
            </a:pPr>
            <a:r>
              <a:rPr lang="en-US" dirty="0"/>
              <a:t>4.2.3 Security Subsystems</a:t>
            </a:r>
          </a:p>
          <a:p>
            <a:pPr marL="914400" lvl="2" indent="0">
              <a:buNone/>
            </a:pPr>
            <a:r>
              <a:rPr lang="en-US" dirty="0"/>
              <a:t>4.2.4 Catalog Engine</a:t>
            </a:r>
          </a:p>
          <a:p>
            <a:pPr marL="914400" lvl="2" indent="0">
              <a:buNone/>
            </a:pPr>
            <a:r>
              <a:rPr lang="en-US" dirty="0"/>
              <a:t>4.2.5 Transaction Processing</a:t>
            </a:r>
          </a:p>
          <a:p>
            <a:pPr marL="457200" lvl="1" indent="0">
              <a:buNone/>
            </a:pPr>
            <a:r>
              <a:rPr lang="en-US" dirty="0"/>
              <a:t>4.3 Graphics and Interface</a:t>
            </a:r>
          </a:p>
          <a:p>
            <a:pPr marL="457200" lvl="1" indent="0">
              <a:buNone/>
            </a:pPr>
            <a:r>
              <a:rPr lang="en-US" dirty="0"/>
              <a:t>4.4 Content Creation</a:t>
            </a:r>
          </a:p>
          <a:p>
            <a:pPr marL="0" indent="0">
              <a:buNone/>
            </a:pPr>
            <a:r>
              <a:rPr lang="en-US" dirty="0"/>
              <a:t>5.0 Testing and Production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13</a:t>
            </a:fld>
            <a:endParaRPr lang="en-US" dirty="0"/>
          </a:p>
        </p:txBody>
      </p:sp>
    </p:spTree>
    <p:extLst>
      <p:ext uri="{BB962C8B-B14F-4D97-AF65-F5344CB8AC3E}">
        <p14:creationId xmlns:p14="http://schemas.microsoft.com/office/powerpoint/2010/main" val="2457491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WBS Format for System Development Projects</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14</a:t>
            </a:fld>
            <a:endParaRPr lang="en-US" dirty="0"/>
          </a:p>
        </p:txBody>
      </p:sp>
      <p:pic>
        <p:nvPicPr>
          <p:cNvPr id="5" name="Picture 4"/>
          <p:cNvPicPr>
            <a:picLocks noChangeAspect="1"/>
          </p:cNvPicPr>
          <p:nvPr/>
        </p:nvPicPr>
        <p:blipFill>
          <a:blip r:embed="rId2"/>
          <a:stretch>
            <a:fillRect/>
          </a:stretch>
        </p:blipFill>
        <p:spPr>
          <a:xfrm>
            <a:off x="1628850" y="1389806"/>
            <a:ext cx="9088118" cy="4763165"/>
          </a:xfrm>
          <a:prstGeom prst="rect">
            <a:avLst/>
          </a:prstGeom>
        </p:spPr>
      </p:pic>
    </p:spTree>
    <p:extLst>
      <p:ext uri="{BB962C8B-B14F-4D97-AF65-F5344CB8AC3E}">
        <p14:creationId xmlns:p14="http://schemas.microsoft.com/office/powerpoint/2010/main" val="35013504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WBS Types</a:t>
            </a:r>
          </a:p>
        </p:txBody>
      </p:sp>
      <p:sp>
        <p:nvSpPr>
          <p:cNvPr id="3" name="Content Placeholder 2"/>
          <p:cNvSpPr>
            <a:spLocks noGrp="1"/>
          </p:cNvSpPr>
          <p:nvPr>
            <p:ph idx="1"/>
          </p:nvPr>
        </p:nvSpPr>
        <p:spPr/>
        <p:txBody>
          <a:bodyPr>
            <a:normAutofit lnSpcReduction="10000"/>
          </a:bodyPr>
          <a:lstStyle/>
          <a:p>
            <a:r>
              <a:rPr lang="en-US" dirty="0"/>
              <a:t>Process WBS</a:t>
            </a:r>
          </a:p>
          <a:p>
            <a:pPr lvl="1"/>
            <a:r>
              <a:rPr lang="en-US" dirty="0" err="1"/>
              <a:t>a.k.a</a:t>
            </a:r>
            <a:r>
              <a:rPr lang="en-US" dirty="0"/>
              <a:t> Activity-oriented</a:t>
            </a:r>
          </a:p>
          <a:p>
            <a:pPr lvl="1"/>
            <a:r>
              <a:rPr lang="en-US" dirty="0"/>
              <a:t>Ex: Requirements, Analysis, Design, Testing</a:t>
            </a:r>
          </a:p>
          <a:p>
            <a:pPr lvl="1"/>
            <a:r>
              <a:rPr lang="en-US" dirty="0"/>
              <a:t>Typically used by PM</a:t>
            </a:r>
          </a:p>
          <a:p>
            <a:r>
              <a:rPr lang="en-US" dirty="0"/>
              <a:t>Product WBS</a:t>
            </a:r>
          </a:p>
          <a:p>
            <a:pPr lvl="1"/>
            <a:r>
              <a:rPr lang="en-US" dirty="0"/>
              <a:t>a.k.a. Entity-oriented</a:t>
            </a:r>
          </a:p>
          <a:p>
            <a:pPr lvl="1"/>
            <a:r>
              <a:rPr lang="en-US" dirty="0"/>
              <a:t>Ex: Financial engine, Interface system, DB</a:t>
            </a:r>
          </a:p>
          <a:p>
            <a:pPr lvl="1"/>
            <a:r>
              <a:rPr lang="en-US" dirty="0"/>
              <a:t>Typically used by engineering manager</a:t>
            </a:r>
          </a:p>
          <a:p>
            <a:r>
              <a:rPr lang="en-US" dirty="0"/>
              <a:t>Hybrid WBS: both above</a:t>
            </a:r>
          </a:p>
          <a:p>
            <a:pPr lvl="1"/>
            <a:r>
              <a:rPr lang="en-US" dirty="0"/>
              <a:t>This is not unusual</a:t>
            </a:r>
          </a:p>
          <a:p>
            <a:pPr lvl="1"/>
            <a:r>
              <a:rPr lang="en-US" dirty="0"/>
              <a:t>Ex: Lifecycle phases at high level with component or </a:t>
            </a:r>
            <a:r>
              <a:rPr lang="en-US" dirty="0" err="1"/>
              <a:t>featurespecifics</a:t>
            </a:r>
            <a:r>
              <a:rPr lang="en-US" dirty="0"/>
              <a:t> within phases</a:t>
            </a:r>
          </a:p>
          <a:p>
            <a:pPr lvl="1"/>
            <a:r>
              <a:rPr lang="en-US" dirty="0"/>
              <a:t>Rationale: processes produce products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15</a:t>
            </a:fld>
            <a:endParaRPr lang="en-US" dirty="0"/>
          </a:p>
        </p:txBody>
      </p:sp>
    </p:spTree>
    <p:extLst>
      <p:ext uri="{BB962C8B-B14F-4D97-AF65-F5344CB8AC3E}">
        <p14:creationId xmlns:p14="http://schemas.microsoft.com/office/powerpoint/2010/main" val="36368691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WBS</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16</a:t>
            </a:fld>
            <a:endParaRPr lang="en-US" dirty="0"/>
          </a:p>
        </p:txBody>
      </p:sp>
      <p:pic>
        <p:nvPicPr>
          <p:cNvPr id="5" name="Picture 4"/>
          <p:cNvPicPr>
            <a:picLocks noChangeAspect="1"/>
          </p:cNvPicPr>
          <p:nvPr/>
        </p:nvPicPr>
        <p:blipFill>
          <a:blip r:embed="rId2"/>
          <a:stretch>
            <a:fillRect/>
          </a:stretch>
        </p:blipFill>
        <p:spPr>
          <a:xfrm>
            <a:off x="2156863" y="1942892"/>
            <a:ext cx="7878274" cy="2972215"/>
          </a:xfrm>
          <a:prstGeom prst="rect">
            <a:avLst/>
          </a:prstGeom>
        </p:spPr>
      </p:pic>
    </p:spTree>
    <p:extLst>
      <p:ext uri="{BB962C8B-B14F-4D97-AF65-F5344CB8AC3E}">
        <p14:creationId xmlns:p14="http://schemas.microsoft.com/office/powerpoint/2010/main" val="39628053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WBS</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17</a:t>
            </a:fld>
            <a:endParaRPr lang="en-US" dirty="0"/>
          </a:p>
        </p:txBody>
      </p:sp>
      <p:pic>
        <p:nvPicPr>
          <p:cNvPr id="5" name="Picture 4"/>
          <p:cNvPicPr>
            <a:picLocks noChangeAspect="1"/>
          </p:cNvPicPr>
          <p:nvPr/>
        </p:nvPicPr>
        <p:blipFill>
          <a:blip r:embed="rId2"/>
          <a:stretch>
            <a:fillRect/>
          </a:stretch>
        </p:blipFill>
        <p:spPr>
          <a:xfrm>
            <a:off x="1986334" y="1406880"/>
            <a:ext cx="8183117" cy="4706007"/>
          </a:xfrm>
          <a:prstGeom prst="rect">
            <a:avLst/>
          </a:prstGeom>
        </p:spPr>
      </p:pic>
    </p:spTree>
    <p:extLst>
      <p:ext uri="{BB962C8B-B14F-4D97-AF65-F5344CB8AC3E}">
        <p14:creationId xmlns:p14="http://schemas.microsoft.com/office/powerpoint/2010/main" val="100537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WBS</a:t>
            </a:r>
          </a:p>
        </p:txBody>
      </p:sp>
      <p:sp>
        <p:nvSpPr>
          <p:cNvPr id="3" name="Content Placeholder 2"/>
          <p:cNvSpPr>
            <a:spLocks noGrp="1"/>
          </p:cNvSpPr>
          <p:nvPr>
            <p:ph idx="1"/>
          </p:nvPr>
        </p:nvSpPr>
        <p:spPr/>
        <p:txBody>
          <a:bodyPr/>
          <a:lstStyle/>
          <a:p>
            <a:r>
              <a:rPr lang="en-US" dirty="0"/>
              <a:t>List of Activities, not Things</a:t>
            </a:r>
          </a:p>
          <a:p>
            <a:r>
              <a:rPr lang="en-US" dirty="0"/>
              <a:t>List of items can come from many sources</a:t>
            </a:r>
          </a:p>
          <a:p>
            <a:pPr lvl="1"/>
            <a:r>
              <a:rPr lang="en-US" dirty="0"/>
              <a:t>SOW, Proposal, brainstorming, stakeholders, team</a:t>
            </a:r>
          </a:p>
          <a:p>
            <a:r>
              <a:rPr lang="en-US" dirty="0"/>
              <a:t>Describe activities using “bullet language”</a:t>
            </a:r>
          </a:p>
          <a:p>
            <a:pPr lvl="1"/>
            <a:r>
              <a:rPr lang="en-US" dirty="0"/>
              <a:t>Meaningful but terse labels</a:t>
            </a:r>
          </a:p>
          <a:p>
            <a:r>
              <a:rPr lang="en-US" dirty="0"/>
              <a:t>All WBS paths do not have to go to the same level</a:t>
            </a:r>
          </a:p>
          <a:p>
            <a:r>
              <a:rPr lang="en-US" dirty="0"/>
              <a:t>Do not plan more detail than you can manage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18</a:t>
            </a:fld>
            <a:endParaRPr lang="en-US" dirty="0"/>
          </a:p>
        </p:txBody>
      </p:sp>
    </p:spTree>
    <p:extLst>
      <p:ext uri="{BB962C8B-B14F-4D97-AF65-F5344CB8AC3E}">
        <p14:creationId xmlns:p14="http://schemas.microsoft.com/office/powerpoint/2010/main" val="36755368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 Packages (Tasks)</a:t>
            </a:r>
          </a:p>
        </p:txBody>
      </p:sp>
      <p:sp>
        <p:nvSpPr>
          <p:cNvPr id="3" name="Content Placeholder 2"/>
          <p:cNvSpPr>
            <a:spLocks noGrp="1"/>
          </p:cNvSpPr>
          <p:nvPr>
            <p:ph idx="1"/>
          </p:nvPr>
        </p:nvSpPr>
        <p:spPr/>
        <p:txBody>
          <a:bodyPr>
            <a:normAutofit lnSpcReduction="10000"/>
          </a:bodyPr>
          <a:lstStyle/>
          <a:p>
            <a:r>
              <a:rPr lang="en-US" dirty="0"/>
              <a:t>Generic term for discrete tasks with definable end results</a:t>
            </a:r>
          </a:p>
          <a:p>
            <a:r>
              <a:rPr lang="en-US" dirty="0"/>
              <a:t>The “one-to-two” rule</a:t>
            </a:r>
          </a:p>
          <a:p>
            <a:pPr lvl="1"/>
            <a:r>
              <a:rPr lang="en-US" dirty="0"/>
              <a:t>Often at: 1 or 2 persons for 1 or 2 weeks</a:t>
            </a:r>
          </a:p>
          <a:p>
            <a:r>
              <a:rPr lang="en-US" dirty="0"/>
              <a:t>Basis for monitoring and reporting progress</a:t>
            </a:r>
          </a:p>
          <a:p>
            <a:pPr lvl="1"/>
            <a:r>
              <a:rPr lang="en-US" dirty="0"/>
              <a:t>Can be tied to budget items (charge numbers)</a:t>
            </a:r>
          </a:p>
          <a:p>
            <a:pPr lvl="1"/>
            <a:r>
              <a:rPr lang="en-US" dirty="0"/>
              <a:t>Resources (personnel) assigned</a:t>
            </a:r>
          </a:p>
          <a:p>
            <a:r>
              <a:rPr lang="en-US" dirty="0"/>
              <a:t>Ideally shorter rather than longer</a:t>
            </a:r>
          </a:p>
          <a:p>
            <a:pPr lvl="1"/>
            <a:r>
              <a:rPr lang="en-US" dirty="0"/>
              <a:t>Longer makes in-progress estimates needed</a:t>
            </a:r>
          </a:p>
          <a:p>
            <a:pPr lvl="1"/>
            <a:r>
              <a:rPr lang="en-US" dirty="0"/>
              <a:t>These are more subjective than “done”</a:t>
            </a:r>
          </a:p>
          <a:p>
            <a:pPr lvl="1"/>
            <a:r>
              <a:rPr lang="en-US" dirty="0"/>
              <a:t>“4/40” or “8/80” rule ( shortest/longest duration)</a:t>
            </a:r>
          </a:p>
          <a:p>
            <a:pPr lvl="1"/>
            <a:r>
              <a:rPr lang="en-US" dirty="0"/>
              <a:t>Not so small as to micro-manage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19</a:t>
            </a:fld>
            <a:endParaRPr lang="en-US" dirty="0"/>
          </a:p>
        </p:txBody>
      </p:sp>
    </p:spTree>
    <p:extLst>
      <p:ext uri="{BB962C8B-B14F-4D97-AF65-F5344CB8AC3E}">
        <p14:creationId xmlns:p14="http://schemas.microsoft.com/office/powerpoint/2010/main" val="1100959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r>
              <a:rPr lang="en-US" dirty="0"/>
              <a:t>Schedule Development</a:t>
            </a:r>
          </a:p>
          <a:p>
            <a:r>
              <a:rPr lang="en-US" dirty="0"/>
              <a:t>Work Breakdown Structure (WBS)</a:t>
            </a:r>
          </a:p>
          <a:p>
            <a:r>
              <a:rPr lang="en-US" dirty="0"/>
              <a:t>Network Analysis</a:t>
            </a:r>
          </a:p>
          <a:p>
            <a:r>
              <a:rPr lang="en-US" dirty="0"/>
              <a:t>Project Planning Tools</a:t>
            </a:r>
          </a:p>
          <a:p>
            <a:r>
              <a:rPr lang="en-US" dirty="0"/>
              <a:t>Scheduling Workflow</a:t>
            </a:r>
          </a:p>
          <a:p>
            <a:r>
              <a:rPr lang="en-US" dirty="0"/>
              <a:t>PERT Estimation Technique</a:t>
            </a:r>
          </a:p>
          <a:p>
            <a:r>
              <a:rPr lang="en-US" dirty="0" smtClean="0"/>
              <a:t>Project </a:t>
            </a:r>
            <a:r>
              <a:rPr lang="en-US" dirty="0"/>
              <a:t>Tracking</a:t>
            </a:r>
          </a:p>
          <a:p>
            <a:endParaRPr lang="en-US" dirty="0"/>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15920609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WBS and Methodology</a:t>
            </a:r>
          </a:p>
        </p:txBody>
      </p:sp>
      <p:sp>
        <p:nvSpPr>
          <p:cNvPr id="3" name="Content Placeholder 2"/>
          <p:cNvSpPr>
            <a:spLocks noGrp="1"/>
          </p:cNvSpPr>
          <p:nvPr>
            <p:ph idx="1"/>
          </p:nvPr>
        </p:nvSpPr>
        <p:spPr/>
        <p:txBody>
          <a:bodyPr>
            <a:normAutofit/>
          </a:bodyPr>
          <a:lstStyle/>
          <a:p>
            <a:r>
              <a:rPr lang="en-US" dirty="0"/>
              <a:t>PM must map activities to chosen lifecycle</a:t>
            </a:r>
          </a:p>
          <a:p>
            <a:r>
              <a:rPr lang="en-US" dirty="0"/>
              <a:t>Each lifecycle has different sets of activities</a:t>
            </a:r>
          </a:p>
          <a:p>
            <a:r>
              <a:rPr lang="en-US" dirty="0"/>
              <a:t>Integral process activities occur for all</a:t>
            </a:r>
          </a:p>
          <a:p>
            <a:pPr lvl="1"/>
            <a:r>
              <a:rPr lang="en-US" dirty="0"/>
              <a:t>Planning, configuration, testing</a:t>
            </a:r>
          </a:p>
          <a:p>
            <a:r>
              <a:rPr lang="en-US" dirty="0"/>
              <a:t>Operations and maintenance phases are not normally in plan (considered post-project)</a:t>
            </a:r>
          </a:p>
          <a:p>
            <a:r>
              <a:rPr lang="en-US" dirty="0"/>
              <a:t>Some models are “straightened” for WBS</a:t>
            </a:r>
          </a:p>
          <a:p>
            <a:pPr lvl="1"/>
            <a:r>
              <a:rPr lang="en-US" dirty="0"/>
              <a:t>Spiral and other iterative models</a:t>
            </a:r>
          </a:p>
          <a:p>
            <a:pPr lvl="1"/>
            <a:r>
              <a:rPr lang="en-US" dirty="0"/>
              <a:t>Linear sequence several times</a:t>
            </a:r>
          </a:p>
          <a:p>
            <a:r>
              <a:rPr lang="en-US" dirty="0"/>
              <a:t>Deliverables of tasks vary by methodology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20</a:t>
            </a:fld>
            <a:endParaRPr lang="en-US" dirty="0"/>
          </a:p>
        </p:txBody>
      </p:sp>
    </p:spTree>
    <p:extLst>
      <p:ext uri="{BB962C8B-B14F-4D97-AF65-F5344CB8AC3E}">
        <p14:creationId xmlns:p14="http://schemas.microsoft.com/office/powerpoint/2010/main" val="19750410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WBS Techniques</a:t>
            </a:r>
          </a:p>
        </p:txBody>
      </p:sp>
      <p:sp>
        <p:nvSpPr>
          <p:cNvPr id="3" name="Content Placeholder 2"/>
          <p:cNvSpPr>
            <a:spLocks noGrp="1"/>
          </p:cNvSpPr>
          <p:nvPr>
            <p:ph idx="1"/>
          </p:nvPr>
        </p:nvSpPr>
        <p:spPr/>
        <p:txBody>
          <a:bodyPr>
            <a:normAutofit lnSpcReduction="10000"/>
          </a:bodyPr>
          <a:lstStyle/>
          <a:p>
            <a:r>
              <a:rPr lang="en-US" dirty="0"/>
              <a:t>Top-Down</a:t>
            </a:r>
          </a:p>
          <a:p>
            <a:r>
              <a:rPr lang="en-US" dirty="0"/>
              <a:t>Bottom-Up</a:t>
            </a:r>
          </a:p>
          <a:p>
            <a:r>
              <a:rPr lang="en-US" dirty="0"/>
              <a:t>Analogy</a:t>
            </a:r>
          </a:p>
          <a:p>
            <a:r>
              <a:rPr lang="en-US" dirty="0"/>
              <a:t>Rolling Wave</a:t>
            </a:r>
          </a:p>
          <a:p>
            <a:pPr lvl="1"/>
            <a:r>
              <a:rPr lang="en-US" dirty="0"/>
              <a:t>1</a:t>
            </a:r>
            <a:r>
              <a:rPr lang="en-US" baseline="30000" dirty="0"/>
              <a:t>st</a:t>
            </a:r>
            <a:r>
              <a:rPr lang="en-US" dirty="0"/>
              <a:t> pass: go 1-3 levels deep</a:t>
            </a:r>
          </a:p>
          <a:p>
            <a:pPr lvl="1"/>
            <a:r>
              <a:rPr lang="en-US" dirty="0"/>
              <a:t>Gather more requirements or data</a:t>
            </a:r>
          </a:p>
          <a:p>
            <a:r>
              <a:rPr lang="en-US" dirty="0"/>
              <a:t>Add more detail later</a:t>
            </a:r>
          </a:p>
          <a:p>
            <a:r>
              <a:rPr lang="en-US" dirty="0"/>
              <a:t>Post-its on a wall</a:t>
            </a:r>
          </a:p>
          <a:p>
            <a:endParaRPr lang="en-US" dirty="0"/>
          </a:p>
          <a:p>
            <a:r>
              <a:rPr lang="en-US" dirty="0"/>
              <a:t>All WBS Techniques rely upon </a:t>
            </a:r>
            <a:r>
              <a:rPr lang="en-US" b="1" dirty="0"/>
              <a:t>Expert Judgment</a:t>
            </a:r>
            <a:r>
              <a:rPr lang="en-US" dirty="0"/>
              <a: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21</a:t>
            </a:fld>
            <a:endParaRPr lang="en-US" dirty="0"/>
          </a:p>
        </p:txBody>
      </p:sp>
    </p:spTree>
    <p:extLst>
      <p:ext uri="{BB962C8B-B14F-4D97-AF65-F5344CB8AC3E}">
        <p14:creationId xmlns:p14="http://schemas.microsoft.com/office/powerpoint/2010/main" val="36087550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WBS Techniques</a:t>
            </a:r>
          </a:p>
        </p:txBody>
      </p:sp>
      <p:sp>
        <p:nvSpPr>
          <p:cNvPr id="3" name="Content Placeholder 2"/>
          <p:cNvSpPr>
            <a:spLocks noGrp="1"/>
          </p:cNvSpPr>
          <p:nvPr>
            <p:ph idx="1"/>
          </p:nvPr>
        </p:nvSpPr>
        <p:spPr/>
        <p:txBody>
          <a:bodyPr/>
          <a:lstStyle/>
          <a:p>
            <a:r>
              <a:rPr lang="en-US" dirty="0"/>
              <a:t>Top-down</a:t>
            </a:r>
          </a:p>
          <a:p>
            <a:pPr lvl="1"/>
            <a:r>
              <a:rPr lang="en-US" dirty="0"/>
              <a:t>Start at highest level</a:t>
            </a:r>
          </a:p>
          <a:p>
            <a:pPr lvl="1"/>
            <a:r>
              <a:rPr lang="en-US" dirty="0"/>
              <a:t>Systematically develop increasing level of detail</a:t>
            </a:r>
          </a:p>
          <a:p>
            <a:pPr lvl="1"/>
            <a:r>
              <a:rPr lang="en-US" dirty="0"/>
              <a:t>Best if</a:t>
            </a:r>
          </a:p>
          <a:p>
            <a:pPr lvl="2"/>
            <a:r>
              <a:rPr lang="en-US" dirty="0"/>
              <a:t>The problem is well understood</a:t>
            </a:r>
          </a:p>
          <a:p>
            <a:pPr lvl="2"/>
            <a:r>
              <a:rPr lang="en-US" dirty="0"/>
              <a:t>Technology and methodology are not new</a:t>
            </a:r>
          </a:p>
          <a:p>
            <a:pPr lvl="2"/>
            <a:r>
              <a:rPr lang="en-US" dirty="0"/>
              <a:t>This is similar to an earlier project or problem</a:t>
            </a:r>
          </a:p>
          <a:p>
            <a:pPr lvl="1"/>
            <a:r>
              <a:rPr lang="en-US" dirty="0"/>
              <a:t>But is also applied in majority of situations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22</a:t>
            </a:fld>
            <a:endParaRPr lang="en-US" dirty="0"/>
          </a:p>
        </p:txBody>
      </p:sp>
    </p:spTree>
    <p:extLst>
      <p:ext uri="{BB962C8B-B14F-4D97-AF65-F5344CB8AC3E}">
        <p14:creationId xmlns:p14="http://schemas.microsoft.com/office/powerpoint/2010/main" val="41745673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WBS Techniques</a:t>
            </a:r>
          </a:p>
        </p:txBody>
      </p:sp>
      <p:sp>
        <p:nvSpPr>
          <p:cNvPr id="3" name="Content Placeholder 2"/>
          <p:cNvSpPr>
            <a:spLocks noGrp="1"/>
          </p:cNvSpPr>
          <p:nvPr>
            <p:ph idx="1"/>
          </p:nvPr>
        </p:nvSpPr>
        <p:spPr/>
        <p:txBody>
          <a:bodyPr/>
          <a:lstStyle/>
          <a:p>
            <a:r>
              <a:rPr lang="en-US" dirty="0"/>
              <a:t>Bottom-up</a:t>
            </a:r>
          </a:p>
          <a:p>
            <a:pPr lvl="1"/>
            <a:r>
              <a:rPr lang="en-US" dirty="0"/>
              <a:t>Start at lowest level tasks</a:t>
            </a:r>
          </a:p>
          <a:p>
            <a:pPr lvl="1"/>
            <a:r>
              <a:rPr lang="en-US" dirty="0"/>
              <a:t>Aggregate into summaries and higher levels</a:t>
            </a:r>
          </a:p>
          <a:p>
            <a:pPr lvl="1"/>
            <a:r>
              <a:rPr lang="en-US" dirty="0"/>
              <a:t>Cons</a:t>
            </a:r>
          </a:p>
          <a:p>
            <a:pPr lvl="2"/>
            <a:r>
              <a:rPr lang="en-US" dirty="0"/>
              <a:t>Time consuming</a:t>
            </a:r>
          </a:p>
          <a:p>
            <a:pPr lvl="2"/>
            <a:r>
              <a:rPr lang="en-US" dirty="0"/>
              <a:t>Needs more requirements complete</a:t>
            </a:r>
          </a:p>
          <a:p>
            <a:pPr lvl="1"/>
            <a:r>
              <a:rPr lang="en-US" dirty="0"/>
              <a:t>Pros</a:t>
            </a:r>
          </a:p>
          <a:p>
            <a:pPr lvl="2"/>
            <a:r>
              <a:rPr lang="en-US" dirty="0"/>
              <a:t>Detailed</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23</a:t>
            </a:fld>
            <a:endParaRPr lang="en-US" dirty="0"/>
          </a:p>
        </p:txBody>
      </p:sp>
    </p:spTree>
    <p:extLst>
      <p:ext uri="{BB962C8B-B14F-4D97-AF65-F5344CB8AC3E}">
        <p14:creationId xmlns:p14="http://schemas.microsoft.com/office/powerpoint/2010/main" val="35238354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WBS Techniques</a:t>
            </a:r>
          </a:p>
        </p:txBody>
      </p:sp>
      <p:sp>
        <p:nvSpPr>
          <p:cNvPr id="3" name="Content Placeholder 2"/>
          <p:cNvSpPr>
            <a:spLocks noGrp="1"/>
          </p:cNvSpPr>
          <p:nvPr>
            <p:ph idx="1"/>
          </p:nvPr>
        </p:nvSpPr>
        <p:spPr/>
        <p:txBody>
          <a:bodyPr/>
          <a:lstStyle/>
          <a:p>
            <a:r>
              <a:rPr lang="en-US" dirty="0"/>
              <a:t>Analogy</a:t>
            </a:r>
          </a:p>
          <a:p>
            <a:pPr lvl="1"/>
            <a:r>
              <a:rPr lang="en-US" dirty="0"/>
              <a:t>Base WBS upon that of a “similar” project</a:t>
            </a:r>
          </a:p>
          <a:p>
            <a:pPr lvl="1"/>
            <a:r>
              <a:rPr lang="en-US" dirty="0"/>
              <a:t>Use a template</a:t>
            </a:r>
          </a:p>
          <a:p>
            <a:pPr lvl="1"/>
            <a:r>
              <a:rPr lang="en-US" dirty="0"/>
              <a:t>Analogy also can be estimation basis</a:t>
            </a:r>
          </a:p>
          <a:p>
            <a:pPr lvl="1"/>
            <a:r>
              <a:rPr lang="en-US" dirty="0"/>
              <a:t>Pros</a:t>
            </a:r>
          </a:p>
          <a:p>
            <a:pPr lvl="2"/>
            <a:r>
              <a:rPr lang="en-US" dirty="0"/>
              <a:t>Based on past actual experience</a:t>
            </a:r>
          </a:p>
          <a:p>
            <a:pPr lvl="1"/>
            <a:r>
              <a:rPr lang="en-US" dirty="0"/>
              <a:t>Cons</a:t>
            </a:r>
          </a:p>
          <a:p>
            <a:pPr lvl="2"/>
            <a:r>
              <a:rPr lang="en-US" dirty="0"/>
              <a:t>Needs comparable project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24</a:t>
            </a:fld>
            <a:endParaRPr lang="en-US" dirty="0"/>
          </a:p>
        </p:txBody>
      </p:sp>
    </p:spTree>
    <p:extLst>
      <p:ext uri="{BB962C8B-B14F-4D97-AF65-F5344CB8AC3E}">
        <p14:creationId xmlns:p14="http://schemas.microsoft.com/office/powerpoint/2010/main" val="33569834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WBS Techniques</a:t>
            </a:r>
          </a:p>
        </p:txBody>
      </p:sp>
      <p:sp>
        <p:nvSpPr>
          <p:cNvPr id="3" name="Content Placeholder 2"/>
          <p:cNvSpPr>
            <a:spLocks noGrp="1"/>
          </p:cNvSpPr>
          <p:nvPr>
            <p:ph idx="1"/>
          </p:nvPr>
        </p:nvSpPr>
        <p:spPr/>
        <p:txBody>
          <a:bodyPr/>
          <a:lstStyle/>
          <a:p>
            <a:r>
              <a:rPr lang="en-US" dirty="0"/>
              <a:t>Brainstorming</a:t>
            </a:r>
          </a:p>
          <a:p>
            <a:pPr lvl="1"/>
            <a:r>
              <a:rPr lang="en-US" dirty="0"/>
              <a:t>Generate all activities you can think of that need to be done</a:t>
            </a:r>
          </a:p>
          <a:p>
            <a:pPr lvl="1"/>
            <a:r>
              <a:rPr lang="en-US" dirty="0"/>
              <a:t>Group them into categories</a:t>
            </a:r>
          </a:p>
          <a:p>
            <a:r>
              <a:rPr lang="en-US" dirty="0"/>
              <a:t>Both Top-down and Brainstorming can be used on the same WBS</a:t>
            </a:r>
          </a:p>
          <a:p>
            <a:r>
              <a:rPr lang="en-US" dirty="0"/>
              <a:t>Remember to get the people who will be doing the work involved (buy-in matters!)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25</a:t>
            </a:fld>
            <a:endParaRPr lang="en-US" dirty="0"/>
          </a:p>
        </p:txBody>
      </p:sp>
    </p:spTree>
    <p:extLst>
      <p:ext uri="{BB962C8B-B14F-4D97-AF65-F5344CB8AC3E}">
        <p14:creationId xmlns:p14="http://schemas.microsoft.com/office/powerpoint/2010/main" val="39800061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WBS basis for many things</a:t>
            </a:r>
          </a:p>
        </p:txBody>
      </p:sp>
      <p:sp>
        <p:nvSpPr>
          <p:cNvPr id="3" name="Content Placeholder 2"/>
          <p:cNvSpPr>
            <a:spLocks noGrp="1"/>
          </p:cNvSpPr>
          <p:nvPr>
            <p:ph idx="1"/>
          </p:nvPr>
        </p:nvSpPr>
        <p:spPr/>
        <p:txBody>
          <a:bodyPr/>
          <a:lstStyle/>
          <a:p>
            <a:r>
              <a:rPr lang="en-US" dirty="0"/>
              <a:t>Network scheduling</a:t>
            </a:r>
          </a:p>
          <a:p>
            <a:r>
              <a:rPr lang="en-US" dirty="0"/>
              <a:t>Costing</a:t>
            </a:r>
          </a:p>
          <a:p>
            <a:r>
              <a:rPr lang="en-US" dirty="0"/>
              <a:t>Risk analysis</a:t>
            </a:r>
          </a:p>
          <a:p>
            <a:r>
              <a:rPr lang="en-US" dirty="0"/>
              <a:t>Organizational structure</a:t>
            </a:r>
          </a:p>
          <a:p>
            <a:r>
              <a:rPr lang="en-US" dirty="0"/>
              <a:t>Control</a:t>
            </a:r>
          </a:p>
          <a:p>
            <a:r>
              <a:rPr lang="en-US" dirty="0"/>
              <a:t>Measurement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26</a:t>
            </a:fld>
            <a:endParaRPr lang="en-US" dirty="0"/>
          </a:p>
        </p:txBody>
      </p:sp>
    </p:spTree>
    <p:extLst>
      <p:ext uri="{BB962C8B-B14F-4D97-AF65-F5344CB8AC3E}">
        <p14:creationId xmlns:p14="http://schemas.microsoft.com/office/powerpoint/2010/main" val="8671799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WBS Guidelines</a:t>
            </a:r>
          </a:p>
        </p:txBody>
      </p:sp>
      <p:sp>
        <p:nvSpPr>
          <p:cNvPr id="3" name="Content Placeholder 2"/>
          <p:cNvSpPr>
            <a:spLocks noGrp="1"/>
          </p:cNvSpPr>
          <p:nvPr>
            <p:ph idx="1"/>
          </p:nvPr>
        </p:nvSpPr>
        <p:spPr/>
        <p:txBody>
          <a:bodyPr>
            <a:normAutofit/>
          </a:bodyPr>
          <a:lstStyle/>
          <a:p>
            <a:r>
              <a:rPr lang="en-US" dirty="0"/>
              <a:t>Should be easy to understand</a:t>
            </a:r>
          </a:p>
          <a:p>
            <a:r>
              <a:rPr lang="en-US" dirty="0"/>
              <a:t>Some companies have corporate standards for these schemes</a:t>
            </a:r>
          </a:p>
          <a:p>
            <a:r>
              <a:rPr lang="en-US" dirty="0"/>
              <a:t>Some top-level items, like Project Mgmt. are in WBS for each project</a:t>
            </a:r>
          </a:p>
          <a:p>
            <a:pPr lvl="1"/>
            <a:r>
              <a:rPr lang="en-US" dirty="0"/>
              <a:t>Others vary by project</a:t>
            </a:r>
          </a:p>
          <a:p>
            <a:r>
              <a:rPr lang="en-US" dirty="0"/>
              <a:t>What often hurts most is what’s missing</a:t>
            </a:r>
          </a:p>
          <a:p>
            <a:r>
              <a:rPr lang="en-US" dirty="0"/>
              <a:t>Break down until you can generate accurate time &amp; cost estimates</a:t>
            </a:r>
          </a:p>
          <a:p>
            <a:r>
              <a:rPr lang="en-US" dirty="0"/>
              <a:t>Ensure each element corresponds to a deliverable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27</a:t>
            </a:fld>
            <a:endParaRPr lang="en-US" dirty="0"/>
          </a:p>
        </p:txBody>
      </p:sp>
    </p:spTree>
    <p:extLst>
      <p:ext uri="{BB962C8B-B14F-4D97-AF65-F5344CB8AC3E}">
        <p14:creationId xmlns:p14="http://schemas.microsoft.com/office/powerpoint/2010/main" val="18700027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en-US" dirty="0"/>
              <a:t>Network Analysis</a:t>
            </a:r>
          </a:p>
        </p:txBody>
      </p:sp>
      <p:sp>
        <p:nvSpPr>
          <p:cNvPr id="2" name="Text Placeholder 1"/>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B8DACC02-A2BD-4578-8E03-6D891060A695}" type="slidenum">
              <a:rPr lang="en-US" smtClean="0"/>
              <a:t>28</a:t>
            </a:fld>
            <a:endParaRPr lang="en-US"/>
          </a:p>
        </p:txBody>
      </p:sp>
    </p:spTree>
    <p:extLst>
      <p:ext uri="{BB962C8B-B14F-4D97-AF65-F5344CB8AC3E}">
        <p14:creationId xmlns:p14="http://schemas.microsoft.com/office/powerpoint/2010/main" val="34876037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Grp="1" noChangeArrowheads="1"/>
          </p:cNvSpPr>
          <p:nvPr>
            <p:ph type="title"/>
          </p:nvPr>
        </p:nvSpPr>
        <p:spPr/>
        <p:txBody>
          <a:bodyPr/>
          <a:lstStyle/>
          <a:p>
            <a:r>
              <a:rPr lang="en-US" altLang="en-US" dirty="0"/>
              <a:t>Network Analysis</a:t>
            </a:r>
          </a:p>
        </p:txBody>
      </p:sp>
      <p:sp>
        <p:nvSpPr>
          <p:cNvPr id="94210" name="Rectangle 2"/>
          <p:cNvSpPr>
            <a:spLocks noGrp="1" noChangeArrowheads="1"/>
          </p:cNvSpPr>
          <p:nvPr>
            <p:ph type="body" idx="1"/>
          </p:nvPr>
        </p:nvSpPr>
        <p:spPr>
          <a:xfrm>
            <a:off x="162962" y="1406880"/>
            <a:ext cx="11835331" cy="4746091"/>
          </a:xfrm>
        </p:spPr>
        <p:txBody>
          <a:bodyPr/>
          <a:lstStyle/>
          <a:p>
            <a:pPr marL="623888"/>
            <a:r>
              <a:rPr lang="en-US" altLang="en-US" i="1" dirty="0"/>
              <a:t>Network analysis</a:t>
            </a:r>
            <a:r>
              <a:rPr lang="en-US" altLang="en-US" dirty="0"/>
              <a:t> is the technique that generates the project schedule</a:t>
            </a:r>
          </a:p>
          <a:p>
            <a:pPr marL="623888"/>
            <a:r>
              <a:rPr lang="en-US" altLang="en-US" dirty="0"/>
              <a:t>Network analysis may use several different analysis methods to calculate the early and late start dates for project activities. These methods may be combined and include:</a:t>
            </a:r>
          </a:p>
          <a:p>
            <a:pPr marL="981075" lvl="1" indent="-355600"/>
            <a:r>
              <a:rPr lang="en-US" altLang="en-US" dirty="0"/>
              <a:t>Gantt Charts</a:t>
            </a:r>
          </a:p>
          <a:p>
            <a:pPr marL="981075" lvl="1" indent="-355600"/>
            <a:r>
              <a:rPr lang="en-US" altLang="en-US" dirty="0"/>
              <a:t>Critical Path Method (CPM)</a:t>
            </a:r>
          </a:p>
          <a:p>
            <a:pPr marL="981075" lvl="1" indent="-355600"/>
            <a:r>
              <a:rPr lang="en-US" altLang="en-US" dirty="0"/>
              <a:t>Critical Chain Method (CCM)</a:t>
            </a:r>
          </a:p>
          <a:p>
            <a:pPr marL="981075" lvl="1" indent="-355600"/>
            <a:r>
              <a:rPr lang="en-US" altLang="en-US" dirty="0"/>
              <a:t>What-if analysis</a:t>
            </a:r>
          </a:p>
          <a:p>
            <a:pPr marL="981075" lvl="1" indent="-355600"/>
            <a:r>
              <a:rPr lang="en-US" altLang="en-US" dirty="0"/>
              <a:t>Resource leveling</a:t>
            </a:r>
          </a:p>
        </p:txBody>
      </p:sp>
      <p:sp>
        <p:nvSpPr>
          <p:cNvPr id="2" name="Slide Number Placeholder 1"/>
          <p:cNvSpPr>
            <a:spLocks noGrp="1"/>
          </p:cNvSpPr>
          <p:nvPr>
            <p:ph type="sldNum" sz="quarter" idx="12"/>
          </p:nvPr>
        </p:nvSpPr>
        <p:spPr/>
        <p:txBody>
          <a:bodyPr/>
          <a:lstStyle/>
          <a:p>
            <a:fld id="{B8DACC02-A2BD-4578-8E03-6D891060A695}" type="slidenum">
              <a:rPr lang="en-US" smtClean="0"/>
              <a:pPr/>
              <a:t>29</a:t>
            </a:fld>
            <a:endParaRPr lang="en-US" dirty="0"/>
          </a:p>
        </p:txBody>
      </p:sp>
    </p:spTree>
    <p:extLst>
      <p:ext uri="{BB962C8B-B14F-4D97-AF65-F5344CB8AC3E}">
        <p14:creationId xmlns:p14="http://schemas.microsoft.com/office/powerpoint/2010/main" val="2264892478"/>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ltLang="en-US" dirty="0"/>
              <a:t>Schedule Development</a:t>
            </a:r>
          </a:p>
        </p:txBody>
      </p:sp>
      <p:sp>
        <p:nvSpPr>
          <p:cNvPr id="2" name="Text Placeholder 1"/>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B8DACC02-A2BD-4578-8E03-6D891060A695}" type="slidenum">
              <a:rPr lang="en-US" smtClean="0"/>
              <a:t>3</a:t>
            </a:fld>
            <a:endParaRPr lang="en-US"/>
          </a:p>
        </p:txBody>
      </p:sp>
    </p:spTree>
    <p:extLst>
      <p:ext uri="{BB962C8B-B14F-4D97-AF65-F5344CB8AC3E}">
        <p14:creationId xmlns:p14="http://schemas.microsoft.com/office/powerpoint/2010/main" val="41671286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pPr eaLnBrk="1" hangingPunct="1"/>
            <a:r>
              <a:rPr lang="en-US" altLang="en-US" dirty="0"/>
              <a:t>Network Analysis</a:t>
            </a:r>
          </a:p>
        </p:txBody>
      </p:sp>
      <p:sp>
        <p:nvSpPr>
          <p:cNvPr id="95234" name="Rectangle 3"/>
          <p:cNvSpPr>
            <a:spLocks noGrp="1" noChangeArrowheads="1"/>
          </p:cNvSpPr>
          <p:nvPr>
            <p:ph type="body" idx="1"/>
          </p:nvPr>
        </p:nvSpPr>
        <p:spPr/>
        <p:txBody>
          <a:bodyPr/>
          <a:lstStyle/>
          <a:p>
            <a:pPr eaLnBrk="1" hangingPunct="1">
              <a:lnSpc>
                <a:spcPct val="95000"/>
              </a:lnSpc>
            </a:pPr>
            <a:r>
              <a:rPr lang="en-US" altLang="en-US"/>
              <a:t>There are a number of network analysis techniques available – we will concentrate on the </a:t>
            </a:r>
            <a:r>
              <a:rPr lang="en-US" altLang="en-US" i="1"/>
              <a:t>Critical Path Method</a:t>
            </a:r>
            <a:r>
              <a:rPr lang="en-US" altLang="en-US"/>
              <a:t> (CPM) </a:t>
            </a:r>
          </a:p>
          <a:p>
            <a:pPr eaLnBrk="1" hangingPunct="1">
              <a:lnSpc>
                <a:spcPct val="95000"/>
              </a:lnSpc>
            </a:pPr>
            <a:r>
              <a:rPr lang="en-US" altLang="en-US"/>
              <a:t>We have already seen a significant component of another network analysis technique, the PERT estimates for activity duration</a:t>
            </a:r>
          </a:p>
          <a:p>
            <a:pPr eaLnBrk="1" hangingPunct="1">
              <a:lnSpc>
                <a:spcPct val="95000"/>
              </a:lnSpc>
            </a:pPr>
            <a:r>
              <a:rPr lang="en-US" altLang="en-US"/>
              <a:t>The Precedence Diagram Method (PDM) is a graphical network technique that establishes activity sequencing</a:t>
            </a:r>
          </a:p>
          <a:p>
            <a:pPr eaLnBrk="1" hangingPunct="1">
              <a:lnSpc>
                <a:spcPct val="95000"/>
              </a:lnSpc>
            </a:pPr>
            <a:r>
              <a:rPr lang="en-US" altLang="en-US"/>
              <a:t>Network analysis may also make use of mandatory or discretionary parallelism in project activities to allow schedule compression</a:t>
            </a:r>
          </a:p>
          <a:p>
            <a:pPr eaLnBrk="1" hangingPunct="1">
              <a:lnSpc>
                <a:spcPct val="95000"/>
              </a:lnSpc>
            </a:pPr>
            <a:endParaRPr lang="en-US" altLang="en-US"/>
          </a:p>
        </p:txBody>
      </p:sp>
      <p:sp>
        <p:nvSpPr>
          <p:cNvPr id="2" name="Slide Number Placeholder 1"/>
          <p:cNvSpPr>
            <a:spLocks noGrp="1"/>
          </p:cNvSpPr>
          <p:nvPr>
            <p:ph type="sldNum" sz="quarter" idx="12"/>
          </p:nvPr>
        </p:nvSpPr>
        <p:spPr/>
        <p:txBody>
          <a:bodyPr/>
          <a:lstStyle/>
          <a:p>
            <a:fld id="{B8DACC02-A2BD-4578-8E03-6D891060A695}" type="slidenum">
              <a:rPr lang="en-US" smtClean="0"/>
              <a:pPr/>
              <a:t>30</a:t>
            </a:fld>
            <a:endParaRPr lang="en-US" dirty="0"/>
          </a:p>
        </p:txBody>
      </p:sp>
    </p:spTree>
    <p:extLst>
      <p:ext uri="{BB962C8B-B14F-4D97-AF65-F5344CB8AC3E}">
        <p14:creationId xmlns:p14="http://schemas.microsoft.com/office/powerpoint/2010/main" val="35058531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normAutofit/>
          </a:bodyPr>
          <a:lstStyle/>
          <a:p>
            <a:r>
              <a:rPr lang="en-US" altLang="en-US" dirty="0"/>
              <a:t>Network Analysis Terminology</a:t>
            </a:r>
          </a:p>
        </p:txBody>
      </p:sp>
      <p:sp>
        <p:nvSpPr>
          <p:cNvPr id="96258" name="Rectangle 3"/>
          <p:cNvSpPr>
            <a:spLocks noGrp="1" noChangeArrowheads="1"/>
          </p:cNvSpPr>
          <p:nvPr>
            <p:ph type="body" idx="1"/>
          </p:nvPr>
        </p:nvSpPr>
        <p:spPr/>
        <p:txBody>
          <a:bodyPr/>
          <a:lstStyle/>
          <a:p>
            <a:pPr>
              <a:spcAft>
                <a:spcPts val="600"/>
              </a:spcAft>
            </a:pPr>
            <a:r>
              <a:rPr lang="en-US" altLang="en-US" sz="2000" b="1" dirty="0"/>
              <a:t>Activity. </a:t>
            </a:r>
            <a:r>
              <a:rPr lang="en-US" altLang="en-US" sz="2000" dirty="0"/>
              <a:t>An activity always consumes time and may also consume resources. I use task and activity equivalently</a:t>
            </a:r>
          </a:p>
          <a:p>
            <a:pPr>
              <a:spcAft>
                <a:spcPts val="600"/>
              </a:spcAft>
            </a:pPr>
            <a:r>
              <a:rPr lang="en-US" altLang="en-US" sz="2000" b="1" dirty="0"/>
              <a:t>Critical. </a:t>
            </a:r>
            <a:r>
              <a:rPr lang="en-US" altLang="en-US" sz="2000" dirty="0"/>
              <a:t>A critical activity or event is one that must be achieved by a certain time, having no latitude (slack or float)</a:t>
            </a:r>
          </a:p>
          <a:p>
            <a:pPr>
              <a:spcAft>
                <a:spcPts val="600"/>
              </a:spcAft>
            </a:pPr>
            <a:r>
              <a:rPr lang="en-US" altLang="en-US" sz="2000" b="1" dirty="0"/>
              <a:t>Critical path. </a:t>
            </a:r>
            <a:r>
              <a:rPr lang="en-US" altLang="en-US" sz="2000" dirty="0"/>
              <a:t>The critical path is the </a:t>
            </a:r>
            <a:r>
              <a:rPr lang="en-US" altLang="en-US" sz="2000" u="sng" dirty="0"/>
              <a:t>longest path through a project network</a:t>
            </a:r>
            <a:r>
              <a:rPr lang="en-US" altLang="en-US" sz="2000" dirty="0"/>
              <a:t>. Because it has no slack, all activities on the critical path must be completed as scheduled, or the end date will slip</a:t>
            </a:r>
          </a:p>
          <a:p>
            <a:pPr>
              <a:spcAft>
                <a:spcPts val="600"/>
              </a:spcAft>
            </a:pPr>
            <a:r>
              <a:rPr lang="en-US" altLang="en-US" sz="2000" b="1" dirty="0"/>
              <a:t>Events. </a:t>
            </a:r>
            <a:r>
              <a:rPr lang="en-US" altLang="en-US" sz="2000" dirty="0"/>
              <a:t>Beginning and ending points of activities are known as events. An event is a specific point in time</a:t>
            </a:r>
          </a:p>
          <a:p>
            <a:pPr>
              <a:spcAft>
                <a:spcPts val="600"/>
              </a:spcAft>
            </a:pPr>
            <a:r>
              <a:rPr lang="en-US" altLang="en-US" sz="2000" b="1" dirty="0"/>
              <a:t>Milestone. </a:t>
            </a:r>
            <a:r>
              <a:rPr lang="en-US" altLang="en-US" sz="2000" dirty="0"/>
              <a:t>An event representing a point in a project of special significance. Usually the completion of a major phase of the work. Project reviews are often conducted at milestones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31</a:t>
            </a:fld>
            <a:endParaRPr lang="en-US" dirty="0"/>
          </a:p>
        </p:txBody>
      </p:sp>
    </p:spTree>
    <p:extLst>
      <p:ext uri="{BB962C8B-B14F-4D97-AF65-F5344CB8AC3E}">
        <p14:creationId xmlns:p14="http://schemas.microsoft.com/office/powerpoint/2010/main" val="16086786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p:txBody>
          <a:bodyPr/>
          <a:lstStyle/>
          <a:p>
            <a:r>
              <a:rPr lang="en-US" altLang="en-US" dirty="0"/>
              <a:t>Creating a precedence table</a:t>
            </a:r>
          </a:p>
        </p:txBody>
      </p:sp>
      <p:sp>
        <p:nvSpPr>
          <p:cNvPr id="97282" name="Rectangle 3"/>
          <p:cNvSpPr>
            <a:spLocks noGrp="1" noChangeArrowheads="1"/>
          </p:cNvSpPr>
          <p:nvPr>
            <p:ph type="body" idx="1"/>
          </p:nvPr>
        </p:nvSpPr>
        <p:spPr/>
        <p:txBody>
          <a:bodyPr/>
          <a:lstStyle/>
          <a:p>
            <a:r>
              <a:rPr lang="en-US" altLang="en-US"/>
              <a:t>A </a:t>
            </a:r>
            <a:r>
              <a:rPr lang="en-US" altLang="en-US" b="1"/>
              <a:t>Precedence table </a:t>
            </a:r>
            <a:r>
              <a:rPr lang="en-US" altLang="en-US"/>
              <a:t>documents task durations and interdependencies</a:t>
            </a:r>
          </a:p>
          <a:p>
            <a:r>
              <a:rPr lang="en-US" altLang="en-US"/>
              <a:t>Estimating duration of each task</a:t>
            </a:r>
          </a:p>
          <a:p>
            <a:pPr lvl="1"/>
            <a:r>
              <a:rPr lang="en-US" altLang="en-US"/>
              <a:t>Duration estimated from historical information:</a:t>
            </a:r>
          </a:p>
          <a:p>
            <a:pPr lvl="2"/>
            <a:r>
              <a:rPr lang="en-US" altLang="en-US" sz="2400"/>
              <a:t>Ideally, based on organization</a:t>
            </a:r>
            <a:r>
              <a:rPr lang="en-US" altLang="ja-JP" sz="2400"/>
              <a:t>'s historical experience, if available</a:t>
            </a:r>
          </a:p>
          <a:p>
            <a:pPr lvl="2"/>
            <a:r>
              <a:rPr lang="en-US" altLang="en-US" sz="2400"/>
              <a:t>More likely: </a:t>
            </a:r>
            <a:r>
              <a:rPr lang="ja-JP" altLang="en-US" sz="2400"/>
              <a:t>‘</a:t>
            </a:r>
            <a:r>
              <a:rPr lang="en-US" altLang="ja-JP" sz="2400"/>
              <a:t>expert</a:t>
            </a:r>
            <a:r>
              <a:rPr lang="ja-JP" altLang="en-US" sz="2400"/>
              <a:t>’</a:t>
            </a:r>
            <a:r>
              <a:rPr lang="en-US" altLang="ja-JP" sz="2400"/>
              <a:t> knowledge</a:t>
            </a:r>
          </a:p>
          <a:p>
            <a:pPr lvl="1"/>
            <a:r>
              <a:rPr lang="en-US" altLang="en-US"/>
              <a:t>Estimation done by task leaders or functional managers</a:t>
            </a:r>
          </a:p>
          <a:p>
            <a:pPr lvl="1"/>
            <a:r>
              <a:rPr lang="en-US" altLang="en-US"/>
              <a:t>Any potentially risky task (technology, skills, dependencies) should include contingency factor</a:t>
            </a:r>
          </a:p>
          <a:p>
            <a:pPr lvl="1"/>
            <a:r>
              <a:rPr lang="en-US" altLang="en-US"/>
              <a:t>Include contingencies to mitigate potential resource shortages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32</a:t>
            </a:fld>
            <a:endParaRPr lang="en-US" dirty="0"/>
          </a:p>
        </p:txBody>
      </p:sp>
    </p:spTree>
    <p:extLst>
      <p:ext uri="{BB962C8B-B14F-4D97-AF65-F5344CB8AC3E}">
        <p14:creationId xmlns:p14="http://schemas.microsoft.com/office/powerpoint/2010/main" val="3400046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Creating a precedence table</a:t>
            </a:r>
            <a:endParaRPr lang="en-US" sz="800" dirty="0">
              <a:ea typeface="ＭＳ Ｐゴシック" charset="0"/>
              <a:cs typeface="ＭＳ Ｐゴシック" charset="0"/>
            </a:endParaRPr>
          </a:p>
        </p:txBody>
      </p:sp>
      <p:sp>
        <p:nvSpPr>
          <p:cNvPr id="99330" name="Rectangle 3"/>
          <p:cNvSpPr>
            <a:spLocks noGrp="1" noChangeArrowheads="1"/>
          </p:cNvSpPr>
          <p:nvPr>
            <p:ph type="body" idx="1"/>
          </p:nvPr>
        </p:nvSpPr>
        <p:spPr/>
        <p:txBody>
          <a:bodyPr/>
          <a:lstStyle/>
          <a:p>
            <a:pPr eaLnBrk="1" hangingPunct="1">
              <a:lnSpc>
                <a:spcPct val="110000"/>
              </a:lnSpc>
            </a:pPr>
            <a:r>
              <a:rPr lang="en-US" altLang="en-US"/>
              <a:t>Determining task interdependencies</a:t>
            </a:r>
          </a:p>
          <a:p>
            <a:pPr lvl="1" eaLnBrk="1" hangingPunct="1">
              <a:lnSpc>
                <a:spcPct val="110000"/>
              </a:lnSpc>
            </a:pPr>
            <a:r>
              <a:rPr lang="en-US" altLang="en-US"/>
              <a:t>Goal is to determine predecessor/successor relations</a:t>
            </a:r>
          </a:p>
          <a:p>
            <a:pPr lvl="1" eaLnBrk="1" hangingPunct="1">
              <a:lnSpc>
                <a:spcPct val="110000"/>
              </a:lnSpc>
            </a:pPr>
            <a:r>
              <a:rPr lang="en-US" altLang="en-US"/>
              <a:t>Understanding interdependencies allows proper ordering in scheduling tasks </a:t>
            </a:r>
          </a:p>
          <a:p>
            <a:pPr lvl="1" eaLnBrk="1" hangingPunct="1">
              <a:lnSpc>
                <a:spcPct val="110000"/>
              </a:lnSpc>
            </a:pPr>
            <a:r>
              <a:rPr lang="en-US" altLang="en-US"/>
              <a:t>Understanding interdependencies also helps in finding possible parallel tasks, which can shorten schedule</a:t>
            </a:r>
          </a:p>
          <a:p>
            <a:pPr lvl="1" eaLnBrk="1" hangingPunct="1">
              <a:lnSpc>
                <a:spcPct val="110000"/>
              </a:lnSpc>
            </a:pPr>
            <a:r>
              <a:rPr lang="en-US" altLang="en-US"/>
              <a:t>Parallel tasks should be </a:t>
            </a:r>
            <a:r>
              <a:rPr lang="en-US" altLang="en-US" i="1"/>
              <a:t>truly</a:t>
            </a:r>
            <a:r>
              <a:rPr lang="en-US" altLang="en-US"/>
              <a:t> independent to minimize risk of backtracking</a:t>
            </a:r>
          </a:p>
          <a:p>
            <a:pPr lvl="1" eaLnBrk="1" hangingPunct="1">
              <a:lnSpc>
                <a:spcPct val="110000"/>
              </a:lnSpc>
            </a:pPr>
            <a:r>
              <a:rPr lang="en-US" altLang="en-US"/>
              <a:t>Determining task interdependencies must be a team effort to avoid unpleasant surprises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33</a:t>
            </a:fld>
            <a:endParaRPr lang="en-US" dirty="0"/>
          </a:p>
        </p:txBody>
      </p:sp>
    </p:spTree>
    <p:extLst>
      <p:ext uri="{BB962C8B-B14F-4D97-AF65-F5344CB8AC3E}">
        <p14:creationId xmlns:p14="http://schemas.microsoft.com/office/powerpoint/2010/main" val="36134946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8"/>
          <p:cNvSpPr>
            <a:spLocks noGrp="1" noChangeArrowheads="1"/>
          </p:cNvSpPr>
          <p:nvPr>
            <p:ph type="title"/>
          </p:nvPr>
        </p:nvSpPr>
        <p:spPr/>
        <p:txBody>
          <a:bodyPr>
            <a:normAutofit/>
          </a:bodyPr>
          <a:lstStyle/>
          <a:p>
            <a:r>
              <a:rPr lang="en-US" altLang="en-US" dirty="0"/>
              <a:t>Sample evolutionary precedence table</a:t>
            </a:r>
          </a:p>
        </p:txBody>
      </p:sp>
      <p:pic>
        <p:nvPicPr>
          <p:cNvPr id="101378" name="Picture 4" descr="Toll Evolutionary Predecessors.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04927" y="1295764"/>
            <a:ext cx="5589406" cy="5108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8DACC02-A2BD-4578-8E03-6D891060A695}" type="slidenum">
              <a:rPr lang="en-US" smtClean="0"/>
              <a:pPr/>
              <a:t>34</a:t>
            </a:fld>
            <a:endParaRPr lang="en-US" dirty="0"/>
          </a:p>
        </p:txBody>
      </p:sp>
    </p:spTree>
    <p:extLst>
      <p:ext uri="{BB962C8B-B14F-4D97-AF65-F5344CB8AC3E}">
        <p14:creationId xmlns:p14="http://schemas.microsoft.com/office/powerpoint/2010/main" val="32187780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Techniques</a:t>
            </a:r>
          </a:p>
        </p:txBody>
      </p:sp>
      <p:sp>
        <p:nvSpPr>
          <p:cNvPr id="3" name="Content Placeholder 2"/>
          <p:cNvSpPr>
            <a:spLocks noGrp="1"/>
          </p:cNvSpPr>
          <p:nvPr>
            <p:ph idx="1"/>
          </p:nvPr>
        </p:nvSpPr>
        <p:spPr/>
        <p:txBody>
          <a:bodyPr/>
          <a:lstStyle/>
          <a:p>
            <a:r>
              <a:rPr lang="en-US" dirty="0"/>
              <a:t>A precedence network diagram is a graphic model portraying the sequential relationship between key events in a project.</a:t>
            </a:r>
          </a:p>
          <a:p>
            <a:r>
              <a:rPr lang="en-US" dirty="0"/>
              <a:t>Initial development of the network requires that the project be defined and thought out.</a:t>
            </a:r>
          </a:p>
          <a:p>
            <a:r>
              <a:rPr lang="en-US" dirty="0"/>
              <a:t>The network diagram clearly and precisely communicates the plan of action to the project team and the client.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35</a:t>
            </a:fld>
            <a:endParaRPr lang="en-US" dirty="0"/>
          </a:p>
        </p:txBody>
      </p:sp>
    </p:spTree>
    <p:extLst>
      <p:ext uri="{BB962C8B-B14F-4D97-AF65-F5344CB8AC3E}">
        <p14:creationId xmlns:p14="http://schemas.microsoft.com/office/powerpoint/2010/main" val="8540529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Precedence Network Diagram</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36</a:t>
            </a:fld>
            <a:endParaRPr lang="en-US" dirty="0"/>
          </a:p>
        </p:txBody>
      </p:sp>
      <p:pic>
        <p:nvPicPr>
          <p:cNvPr id="5" name="Picture 4"/>
          <p:cNvPicPr>
            <a:picLocks noChangeAspect="1"/>
          </p:cNvPicPr>
          <p:nvPr/>
        </p:nvPicPr>
        <p:blipFill>
          <a:blip r:embed="rId2"/>
          <a:stretch>
            <a:fillRect/>
          </a:stretch>
        </p:blipFill>
        <p:spPr>
          <a:xfrm>
            <a:off x="1992043" y="1530426"/>
            <a:ext cx="8135485" cy="4639322"/>
          </a:xfrm>
          <a:prstGeom prst="rect">
            <a:avLst/>
          </a:prstGeom>
        </p:spPr>
      </p:pic>
    </p:spTree>
    <p:extLst>
      <p:ext uri="{BB962C8B-B14F-4D97-AF65-F5344CB8AC3E}">
        <p14:creationId xmlns:p14="http://schemas.microsoft.com/office/powerpoint/2010/main" val="30576858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p:txBody>
          <a:bodyPr/>
          <a:lstStyle/>
          <a:p>
            <a:pPr eaLnBrk="1" hangingPunct="1"/>
            <a:r>
              <a:rPr lang="en-US" altLang="en-US" dirty="0"/>
              <a:t>What is a PERT?</a:t>
            </a:r>
          </a:p>
        </p:txBody>
      </p:sp>
      <p:sp>
        <p:nvSpPr>
          <p:cNvPr id="104450" name="Rectangle 3"/>
          <p:cNvSpPr>
            <a:spLocks noGrp="1" noChangeArrowheads="1"/>
          </p:cNvSpPr>
          <p:nvPr>
            <p:ph type="body" idx="1"/>
          </p:nvPr>
        </p:nvSpPr>
        <p:spPr/>
        <p:txBody>
          <a:bodyPr>
            <a:normAutofit fontScale="92500"/>
          </a:bodyPr>
          <a:lstStyle/>
          <a:p>
            <a:pPr eaLnBrk="1" hangingPunct="1">
              <a:buFont typeface="Wingdings" panose="05000000000000000000" pitchFamily="2" charset="2"/>
              <a:buNone/>
            </a:pPr>
            <a:r>
              <a:rPr kumimoji="1" lang="en-US" altLang="en-US" dirty="0"/>
              <a:t>Program Evaluation &amp; Review Technique  or PERT</a:t>
            </a:r>
          </a:p>
          <a:p>
            <a:pPr eaLnBrk="1" hangingPunct="1"/>
            <a:r>
              <a:rPr lang="en-US" altLang="en-US" dirty="0"/>
              <a:t>Identify the tasks (or activities) required to complete the given project</a:t>
            </a:r>
          </a:p>
          <a:p>
            <a:pPr lvl="1" eaLnBrk="1" hangingPunct="1"/>
            <a:r>
              <a:rPr lang="en-US" altLang="en-US" dirty="0"/>
              <a:t>Use the WBS</a:t>
            </a:r>
          </a:p>
          <a:p>
            <a:pPr eaLnBrk="1" hangingPunct="1"/>
            <a:r>
              <a:rPr lang="en-US" altLang="en-US" dirty="0"/>
              <a:t>List the activities in a structured fashion, along with their interdependencies</a:t>
            </a:r>
          </a:p>
          <a:p>
            <a:pPr lvl="1" eaLnBrk="1" hangingPunct="1"/>
            <a:r>
              <a:rPr lang="en-US" altLang="en-US" dirty="0"/>
              <a:t>Use a Gantt Chart</a:t>
            </a:r>
          </a:p>
          <a:p>
            <a:pPr lvl="1" eaLnBrk="1" hangingPunct="1"/>
            <a:r>
              <a:rPr lang="en-US" altLang="en-US" dirty="0"/>
              <a:t>Precedence table</a:t>
            </a:r>
          </a:p>
          <a:p>
            <a:pPr eaLnBrk="1" hangingPunct="1"/>
            <a:r>
              <a:rPr lang="en-US" altLang="en-US" dirty="0"/>
              <a:t>A "network" of the activities and their dependencies is drawn up. In MS Project, PERT is called Network Diagram</a:t>
            </a:r>
          </a:p>
          <a:p>
            <a:pPr eaLnBrk="1" hangingPunct="1"/>
            <a:r>
              <a:rPr lang="en-US" altLang="en-US" dirty="0"/>
              <a:t>Each event may be represented by a node</a:t>
            </a:r>
          </a:p>
          <a:p>
            <a:pPr eaLnBrk="1" hangingPunct="1"/>
            <a:r>
              <a:rPr lang="en-US" altLang="en-US" dirty="0"/>
              <a:t>Before any activity can begin, all its predecessor activities must have been completed</a:t>
            </a:r>
            <a:endParaRPr lang="en-US" altLang="en-US" u="sng" dirty="0">
              <a:solidFill>
                <a:srgbClr val="0025FA"/>
              </a:solidFill>
            </a:endParaRPr>
          </a:p>
        </p:txBody>
      </p:sp>
      <p:sp>
        <p:nvSpPr>
          <p:cNvPr id="2" name="Slide Number Placeholder 1"/>
          <p:cNvSpPr>
            <a:spLocks noGrp="1"/>
          </p:cNvSpPr>
          <p:nvPr>
            <p:ph type="sldNum" sz="quarter" idx="12"/>
          </p:nvPr>
        </p:nvSpPr>
        <p:spPr/>
        <p:txBody>
          <a:bodyPr/>
          <a:lstStyle/>
          <a:p>
            <a:fld id="{B8DACC02-A2BD-4578-8E03-6D891060A695}" type="slidenum">
              <a:rPr lang="en-US" smtClean="0"/>
              <a:pPr/>
              <a:t>37</a:t>
            </a:fld>
            <a:endParaRPr lang="en-US" dirty="0"/>
          </a:p>
        </p:txBody>
      </p:sp>
    </p:spTree>
    <p:extLst>
      <p:ext uri="{BB962C8B-B14F-4D97-AF65-F5344CB8AC3E}">
        <p14:creationId xmlns:p14="http://schemas.microsoft.com/office/powerpoint/2010/main" val="7066098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PERT</a:t>
            </a:r>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r>
              <a:rPr lang="en-US" dirty="0"/>
              <a:t>Expected Time = (a + 4m + b)/6</a:t>
            </a:r>
          </a:p>
          <a:p>
            <a:r>
              <a:rPr lang="en-US" dirty="0"/>
              <a:t>Expected Time = 3.8</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38</a:t>
            </a:fld>
            <a:endParaRPr lang="en-US" dirty="0"/>
          </a:p>
        </p:txBody>
      </p:sp>
      <p:pic>
        <p:nvPicPr>
          <p:cNvPr id="5" name="Picture 4"/>
          <p:cNvPicPr>
            <a:picLocks noChangeAspect="1"/>
          </p:cNvPicPr>
          <p:nvPr/>
        </p:nvPicPr>
        <p:blipFill>
          <a:blip r:embed="rId2"/>
          <a:stretch>
            <a:fillRect/>
          </a:stretch>
        </p:blipFill>
        <p:spPr>
          <a:xfrm>
            <a:off x="2682230" y="1406880"/>
            <a:ext cx="6773220" cy="2819794"/>
          </a:xfrm>
          <a:prstGeom prst="rect">
            <a:avLst/>
          </a:prstGeom>
        </p:spPr>
      </p:pic>
    </p:spTree>
    <p:extLst>
      <p:ext uri="{BB962C8B-B14F-4D97-AF65-F5344CB8AC3E}">
        <p14:creationId xmlns:p14="http://schemas.microsoft.com/office/powerpoint/2010/main" val="35452452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PERT Chart</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39</a:t>
            </a:fld>
            <a:endParaRPr lang="en-US" dirty="0"/>
          </a:p>
        </p:txBody>
      </p:sp>
      <p:pic>
        <p:nvPicPr>
          <p:cNvPr id="7174" name="Picture 6" descr="https://circle.visual-paradigm.com/wp-content/uploads/2017/07/PERT-Chart-Software-Development-Examp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6415" y="1272375"/>
            <a:ext cx="9310798" cy="5027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0506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Planning, Estimation, Scheduling, Tracking</a:t>
            </a:r>
          </a:p>
        </p:txBody>
      </p:sp>
      <p:sp>
        <p:nvSpPr>
          <p:cNvPr id="5" name="Content Placeholder 4"/>
          <p:cNvSpPr>
            <a:spLocks noGrp="1"/>
          </p:cNvSpPr>
          <p:nvPr>
            <p:ph idx="1"/>
          </p:nvPr>
        </p:nvSpPr>
        <p:spPr>
          <a:xfrm>
            <a:off x="347526" y="1406880"/>
            <a:ext cx="8389068" cy="4746091"/>
          </a:xfrm>
        </p:spPr>
        <p:txBody>
          <a:bodyPr>
            <a:normAutofit/>
          </a:bodyPr>
          <a:lstStyle/>
          <a:p>
            <a:pPr>
              <a:lnSpc>
                <a:spcPct val="150000"/>
              </a:lnSpc>
            </a:pPr>
            <a:r>
              <a:rPr lang="en-US" sz="2600" dirty="0"/>
              <a:t>Plan: Identify activities. No specific start and end dates.</a:t>
            </a:r>
          </a:p>
          <a:p>
            <a:pPr>
              <a:lnSpc>
                <a:spcPct val="150000"/>
              </a:lnSpc>
            </a:pPr>
            <a:r>
              <a:rPr lang="en-US" sz="2600" dirty="0"/>
              <a:t>Estimating: Determining the size &amp; duration of activities.</a:t>
            </a:r>
          </a:p>
          <a:p>
            <a:pPr>
              <a:lnSpc>
                <a:spcPct val="150000"/>
              </a:lnSpc>
            </a:pPr>
            <a:r>
              <a:rPr lang="en-US" sz="2600" dirty="0"/>
              <a:t>Schedule: Adds specific start and end dates, relationships, and resources.</a:t>
            </a:r>
          </a:p>
          <a:p>
            <a:pPr>
              <a:lnSpc>
                <a:spcPct val="150000"/>
              </a:lnSpc>
            </a:pPr>
            <a:r>
              <a:rPr lang="en-US" sz="2600" dirty="0"/>
              <a:t>Track: Uses monitoring and tools to determine if plans, estimates, and schedules are accurate</a:t>
            </a:r>
          </a:p>
        </p:txBody>
      </p:sp>
      <p:sp>
        <p:nvSpPr>
          <p:cNvPr id="3" name="Slide Number Placeholder 2"/>
          <p:cNvSpPr>
            <a:spLocks noGrp="1"/>
          </p:cNvSpPr>
          <p:nvPr>
            <p:ph type="sldNum" sz="quarter" idx="12"/>
          </p:nvPr>
        </p:nvSpPr>
        <p:spPr/>
        <p:txBody>
          <a:bodyPr/>
          <a:lstStyle/>
          <a:p>
            <a:fld id="{B8DACC02-A2BD-4578-8E03-6D891060A695}" type="slidenum">
              <a:rPr lang="en-US" smtClean="0"/>
              <a:pPr/>
              <a:t>4</a:t>
            </a:fld>
            <a:endParaRPr lang="en-US" dirty="0"/>
          </a:p>
        </p:txBody>
      </p:sp>
      <p:pic>
        <p:nvPicPr>
          <p:cNvPr id="6" name="Picture 5"/>
          <p:cNvPicPr>
            <a:picLocks noChangeAspect="1"/>
          </p:cNvPicPr>
          <p:nvPr/>
        </p:nvPicPr>
        <p:blipFill>
          <a:blip r:embed="rId2"/>
          <a:stretch>
            <a:fillRect/>
          </a:stretch>
        </p:blipFill>
        <p:spPr>
          <a:xfrm>
            <a:off x="8947339" y="1297031"/>
            <a:ext cx="2391109" cy="5106113"/>
          </a:xfrm>
          <a:prstGeom prst="rect">
            <a:avLst/>
          </a:prstGeom>
        </p:spPr>
      </p:pic>
    </p:spTree>
    <p:extLst>
      <p:ext uri="{BB962C8B-B14F-4D97-AF65-F5344CB8AC3E}">
        <p14:creationId xmlns:p14="http://schemas.microsoft.com/office/powerpoint/2010/main" val="6551740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n-US" altLang="en-US" dirty="0"/>
              <a:t>Slack Time</a:t>
            </a:r>
          </a:p>
        </p:txBody>
      </p:sp>
      <p:sp>
        <p:nvSpPr>
          <p:cNvPr id="108546" name="Rectangle 4"/>
          <p:cNvSpPr>
            <a:spLocks noGrp="1" noChangeArrowheads="1"/>
          </p:cNvSpPr>
          <p:nvPr>
            <p:ph type="body" idx="1"/>
          </p:nvPr>
        </p:nvSpPr>
        <p:spPr>
          <a:xfrm>
            <a:off x="514538" y="1400177"/>
            <a:ext cx="10962462" cy="2819400"/>
          </a:xfrm>
        </p:spPr>
        <p:txBody>
          <a:bodyPr/>
          <a:lstStyle/>
          <a:p>
            <a:r>
              <a:rPr lang="en-US" altLang="en-US" sz="2000" dirty="0"/>
              <a:t>Slack time, also known as float, is the amount of delay expressed in units of time that could be tolerated in the starting time or completion time of an activity without causing a delay in the completion of the project. </a:t>
            </a:r>
          </a:p>
          <a:p>
            <a:r>
              <a:rPr lang="en-US" altLang="en-US" sz="2000" dirty="0"/>
              <a:t>Slack time is the difference between the </a:t>
            </a:r>
            <a:r>
              <a:rPr lang="en-US" altLang="en-US" sz="2000" b="1" dirty="0"/>
              <a:t>late finish </a:t>
            </a:r>
            <a:r>
              <a:rPr lang="en-US" altLang="en-US" sz="2000" dirty="0"/>
              <a:t>and the </a:t>
            </a:r>
            <a:r>
              <a:rPr lang="en-US" altLang="en-US" sz="2000" b="1" dirty="0"/>
              <a:t>early finish</a:t>
            </a:r>
            <a:r>
              <a:rPr lang="en-US" altLang="en-US" sz="2000" dirty="0"/>
              <a:t> (LF-EF). If the result is greater than zero, then the activity has a range of time in which it can start and finish without delaying the project completion date, as shown in the figure below:</a:t>
            </a:r>
          </a:p>
        </p:txBody>
      </p:sp>
      <p:grpSp>
        <p:nvGrpSpPr>
          <p:cNvPr id="108547" name="Group 16"/>
          <p:cNvGrpSpPr>
            <a:grpSpLocks/>
          </p:cNvGrpSpPr>
          <p:nvPr/>
        </p:nvGrpSpPr>
        <p:grpSpPr bwMode="auto">
          <a:xfrm>
            <a:off x="4953001" y="3733801"/>
            <a:ext cx="2828925" cy="2428875"/>
            <a:chOff x="2766" y="2598"/>
            <a:chExt cx="1782" cy="1530"/>
          </a:xfrm>
        </p:grpSpPr>
        <p:sp>
          <p:nvSpPr>
            <p:cNvPr id="108551" name="Text Box 5"/>
            <p:cNvSpPr txBox="1">
              <a:spLocks noChangeArrowheads="1"/>
            </p:cNvSpPr>
            <p:nvPr/>
          </p:nvSpPr>
          <p:spPr bwMode="auto">
            <a:xfrm>
              <a:off x="2880" y="2832"/>
              <a:ext cx="756" cy="450"/>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200"/>
            </a:p>
            <a:p>
              <a:r>
                <a:rPr lang="en-US" altLang="en-US" sz="1200"/>
                <a:t>A</a:t>
              </a:r>
            </a:p>
          </p:txBody>
        </p:sp>
        <p:sp>
          <p:nvSpPr>
            <p:cNvPr id="108552" name="Line 6"/>
            <p:cNvSpPr>
              <a:spLocks noChangeShapeType="1"/>
            </p:cNvSpPr>
            <p:nvPr/>
          </p:nvSpPr>
          <p:spPr bwMode="auto">
            <a:xfrm>
              <a:off x="2880" y="2610"/>
              <a:ext cx="0" cy="1344"/>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8553" name="Line 7"/>
            <p:cNvSpPr>
              <a:spLocks noChangeShapeType="1"/>
            </p:cNvSpPr>
            <p:nvPr/>
          </p:nvSpPr>
          <p:spPr bwMode="auto">
            <a:xfrm flipH="1">
              <a:off x="4428" y="2598"/>
              <a:ext cx="0" cy="135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8554" name="Line 8"/>
            <p:cNvSpPr>
              <a:spLocks noChangeShapeType="1"/>
            </p:cNvSpPr>
            <p:nvPr/>
          </p:nvSpPr>
          <p:spPr bwMode="auto">
            <a:xfrm>
              <a:off x="3630" y="3318"/>
              <a:ext cx="0" cy="6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8555" name="Text Box 9"/>
            <p:cNvSpPr txBox="1">
              <a:spLocks noChangeArrowheads="1"/>
            </p:cNvSpPr>
            <p:nvPr/>
          </p:nvSpPr>
          <p:spPr bwMode="auto">
            <a:xfrm>
              <a:off x="2766" y="3984"/>
              <a:ext cx="234"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ES</a:t>
              </a:r>
            </a:p>
          </p:txBody>
        </p:sp>
        <p:sp>
          <p:nvSpPr>
            <p:cNvPr id="108556" name="Text Box 10"/>
            <p:cNvSpPr txBox="1">
              <a:spLocks noChangeArrowheads="1"/>
            </p:cNvSpPr>
            <p:nvPr/>
          </p:nvSpPr>
          <p:spPr bwMode="auto">
            <a:xfrm>
              <a:off x="3486" y="3978"/>
              <a:ext cx="234"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EF</a:t>
              </a:r>
            </a:p>
          </p:txBody>
        </p:sp>
        <p:sp>
          <p:nvSpPr>
            <p:cNvPr id="108557" name="Text Box 11"/>
            <p:cNvSpPr txBox="1">
              <a:spLocks noChangeArrowheads="1"/>
            </p:cNvSpPr>
            <p:nvPr/>
          </p:nvSpPr>
          <p:spPr bwMode="auto">
            <a:xfrm>
              <a:off x="4314" y="3948"/>
              <a:ext cx="234"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LF</a:t>
              </a:r>
            </a:p>
          </p:txBody>
        </p:sp>
        <p:sp>
          <p:nvSpPr>
            <p:cNvPr id="108558" name="Text Box 12"/>
            <p:cNvSpPr txBox="1">
              <a:spLocks noChangeArrowheads="1"/>
            </p:cNvSpPr>
            <p:nvPr/>
          </p:nvSpPr>
          <p:spPr bwMode="auto">
            <a:xfrm>
              <a:off x="2928" y="3666"/>
              <a:ext cx="582" cy="1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Duration</a:t>
              </a:r>
            </a:p>
          </p:txBody>
        </p:sp>
        <p:sp>
          <p:nvSpPr>
            <p:cNvPr id="108559" name="Line 13"/>
            <p:cNvSpPr>
              <a:spLocks noChangeShapeType="1"/>
            </p:cNvSpPr>
            <p:nvPr/>
          </p:nvSpPr>
          <p:spPr bwMode="auto">
            <a:xfrm>
              <a:off x="2874" y="3630"/>
              <a:ext cx="70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8560" name="Line 14"/>
            <p:cNvSpPr>
              <a:spLocks noChangeShapeType="1"/>
            </p:cNvSpPr>
            <p:nvPr/>
          </p:nvSpPr>
          <p:spPr bwMode="auto">
            <a:xfrm>
              <a:off x="3630" y="3726"/>
              <a:ext cx="76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8561" name="Text Box 15"/>
            <p:cNvSpPr txBox="1">
              <a:spLocks noChangeArrowheads="1"/>
            </p:cNvSpPr>
            <p:nvPr/>
          </p:nvSpPr>
          <p:spPr bwMode="auto">
            <a:xfrm>
              <a:off x="3744" y="3756"/>
              <a:ext cx="480" cy="13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Slack</a:t>
              </a:r>
            </a:p>
          </p:txBody>
        </p:sp>
      </p:grpSp>
      <p:sp>
        <p:nvSpPr>
          <p:cNvPr id="2" name="Slide Number Placeholder 1"/>
          <p:cNvSpPr>
            <a:spLocks noGrp="1"/>
          </p:cNvSpPr>
          <p:nvPr>
            <p:ph type="sldNum" sz="quarter" idx="12"/>
          </p:nvPr>
        </p:nvSpPr>
        <p:spPr/>
        <p:txBody>
          <a:bodyPr/>
          <a:lstStyle/>
          <a:p>
            <a:fld id="{B8DACC02-A2BD-4578-8E03-6D891060A695}" type="slidenum">
              <a:rPr lang="en-US" smtClean="0"/>
              <a:pPr/>
              <a:t>40</a:t>
            </a:fld>
            <a:endParaRPr lang="en-US" dirty="0"/>
          </a:p>
        </p:txBody>
      </p:sp>
    </p:spTree>
    <p:extLst>
      <p:ext uri="{BB962C8B-B14F-4D97-AF65-F5344CB8AC3E}">
        <p14:creationId xmlns:p14="http://schemas.microsoft.com/office/powerpoint/2010/main" val="9506274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en-US" altLang="en-US" dirty="0"/>
              <a:t>Slack Time</a:t>
            </a:r>
          </a:p>
        </p:txBody>
      </p:sp>
      <p:sp>
        <p:nvSpPr>
          <p:cNvPr id="110594" name="Rectangle 4"/>
          <p:cNvSpPr>
            <a:spLocks noGrp="1" noChangeArrowheads="1"/>
          </p:cNvSpPr>
          <p:nvPr>
            <p:ph type="body" idx="1"/>
          </p:nvPr>
        </p:nvSpPr>
        <p:spPr/>
        <p:txBody>
          <a:bodyPr/>
          <a:lstStyle/>
          <a:p>
            <a:r>
              <a:rPr lang="en-US" altLang="en-US" dirty="0"/>
              <a:t>If an activity has zero slack, it determines the project completion date. In other words, all the activities on the critical path must be done on their earliest schedule or the project completion date will suffer. </a:t>
            </a:r>
          </a:p>
          <a:p>
            <a:r>
              <a:rPr lang="en-US" altLang="en-US" dirty="0"/>
              <a:t>If an activity with total slack greater than zero were to be delayed beyond its late finish date, it would become a critical path activity and cause the completion date to be delayed.</a:t>
            </a:r>
          </a:p>
          <a:p>
            <a:r>
              <a:rPr lang="en-US" altLang="en-US" dirty="0"/>
              <a:t>The sequence of activities that has zero slack is defined as the critical path</a:t>
            </a:r>
          </a:p>
          <a:p>
            <a:r>
              <a:rPr lang="en-US" altLang="en-US" dirty="0"/>
              <a:t>In general, the critical path is the path that has minimum slack.</a:t>
            </a:r>
          </a:p>
        </p:txBody>
      </p:sp>
      <p:sp>
        <p:nvSpPr>
          <p:cNvPr id="2" name="Slide Number Placeholder 1"/>
          <p:cNvSpPr>
            <a:spLocks noGrp="1"/>
          </p:cNvSpPr>
          <p:nvPr>
            <p:ph type="sldNum" sz="quarter" idx="12"/>
          </p:nvPr>
        </p:nvSpPr>
        <p:spPr/>
        <p:txBody>
          <a:bodyPr/>
          <a:lstStyle/>
          <a:p>
            <a:fld id="{B8DACC02-A2BD-4578-8E03-6D891060A695}" type="slidenum">
              <a:rPr lang="en-US" smtClean="0"/>
              <a:pPr/>
              <a:t>41</a:t>
            </a:fld>
            <a:endParaRPr lang="en-US" dirty="0"/>
          </a:p>
        </p:txBody>
      </p:sp>
    </p:spTree>
    <p:extLst>
      <p:ext uri="{BB962C8B-B14F-4D97-AF65-F5344CB8AC3E}">
        <p14:creationId xmlns:p14="http://schemas.microsoft.com/office/powerpoint/2010/main" val="20198182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noGrp="1" noChangeArrowheads="1"/>
          </p:cNvSpPr>
          <p:nvPr>
            <p:ph type="title"/>
          </p:nvPr>
        </p:nvSpPr>
        <p:spPr/>
        <p:txBody>
          <a:bodyPr/>
          <a:lstStyle/>
          <a:p>
            <a:r>
              <a:rPr lang="en-US" altLang="en-US" dirty="0"/>
              <a:t>Critical Path Method</a:t>
            </a:r>
          </a:p>
        </p:txBody>
      </p:sp>
      <p:sp>
        <p:nvSpPr>
          <p:cNvPr id="112642" name="Rectangle 2"/>
          <p:cNvSpPr>
            <a:spLocks noGrp="1" noChangeArrowheads="1"/>
          </p:cNvSpPr>
          <p:nvPr>
            <p:ph type="body" idx="1"/>
          </p:nvPr>
        </p:nvSpPr>
        <p:spPr>
          <a:xfrm>
            <a:off x="0" y="1408779"/>
            <a:ext cx="11715184" cy="4746091"/>
          </a:xfrm>
        </p:spPr>
        <p:txBody>
          <a:bodyPr/>
          <a:lstStyle/>
          <a:p>
            <a:pPr marL="623888"/>
            <a:r>
              <a:rPr lang="en-US" altLang="en-US" dirty="0"/>
              <a:t>The </a:t>
            </a:r>
            <a:r>
              <a:rPr lang="en-US" altLang="en-US" i="1" dirty="0"/>
              <a:t>critical path method</a:t>
            </a:r>
            <a:r>
              <a:rPr lang="en-US" altLang="en-US" dirty="0"/>
              <a:t> (CPM) focuses on calculating theoretical start and finish dates for every activity in the project. In the context of the CPM, the following definitions are essential:</a:t>
            </a:r>
          </a:p>
          <a:p>
            <a:pPr marL="981075" lvl="1" indent="-355600"/>
            <a:r>
              <a:rPr lang="en-US" altLang="en-US" sz="2600" i="1" dirty="0"/>
              <a:t>Critical</a:t>
            </a:r>
            <a:r>
              <a:rPr lang="en-US" altLang="en-US" sz="2600" dirty="0"/>
              <a:t>. A critical activity or event is one that must be achieved by a certain time; a critical activity has no latitude (</a:t>
            </a:r>
            <a:r>
              <a:rPr lang="en-US" altLang="en-US" sz="2600" i="1" dirty="0"/>
              <a:t>slack</a:t>
            </a:r>
            <a:r>
              <a:rPr lang="en-US" altLang="en-US" sz="2600" dirty="0"/>
              <a:t> or </a:t>
            </a:r>
            <a:r>
              <a:rPr lang="en-US" altLang="en-US" sz="2600" i="1" dirty="0"/>
              <a:t>float</a:t>
            </a:r>
            <a:r>
              <a:rPr lang="en-US" altLang="en-US" sz="2600" dirty="0"/>
              <a:t>)</a:t>
            </a:r>
          </a:p>
          <a:p>
            <a:pPr marL="981075" lvl="1" indent="-355600"/>
            <a:r>
              <a:rPr lang="en-US" altLang="en-US" sz="2600" i="1" dirty="0"/>
              <a:t>Critical path</a:t>
            </a:r>
            <a:r>
              <a:rPr lang="en-US" altLang="en-US" sz="2600" dirty="0"/>
              <a:t>. The critical path is the longest path through a project network. Because it has no slack, all activities on the critical path must be completed as scheduled, or the end date will slip</a:t>
            </a:r>
          </a:p>
        </p:txBody>
      </p:sp>
      <p:sp>
        <p:nvSpPr>
          <p:cNvPr id="2" name="Slide Number Placeholder 1"/>
          <p:cNvSpPr>
            <a:spLocks noGrp="1"/>
          </p:cNvSpPr>
          <p:nvPr>
            <p:ph type="sldNum" sz="quarter" idx="12"/>
          </p:nvPr>
        </p:nvSpPr>
        <p:spPr/>
        <p:txBody>
          <a:bodyPr/>
          <a:lstStyle/>
          <a:p>
            <a:fld id="{B8DACC02-A2BD-4578-8E03-6D891060A695}" type="slidenum">
              <a:rPr lang="en-US" smtClean="0"/>
              <a:pPr/>
              <a:t>42</a:t>
            </a:fld>
            <a:endParaRPr lang="en-US" dirty="0"/>
          </a:p>
        </p:txBody>
      </p:sp>
    </p:spTree>
    <p:extLst>
      <p:ext uri="{BB962C8B-B14F-4D97-AF65-F5344CB8AC3E}">
        <p14:creationId xmlns:p14="http://schemas.microsoft.com/office/powerpoint/2010/main" val="3534965540"/>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Critical Path Method</a:t>
            </a:r>
          </a:p>
        </p:txBody>
      </p:sp>
      <p:sp>
        <p:nvSpPr>
          <p:cNvPr id="113666" name="Content Placeholder 2"/>
          <p:cNvSpPr>
            <a:spLocks noGrp="1"/>
          </p:cNvSpPr>
          <p:nvPr>
            <p:ph idx="1"/>
          </p:nvPr>
        </p:nvSpPr>
        <p:spPr/>
        <p:txBody>
          <a:bodyPr>
            <a:normAutofit/>
          </a:bodyPr>
          <a:lstStyle/>
          <a:p>
            <a:r>
              <a:rPr lang="en-US" altLang="en-US" sz="2400" dirty="0"/>
              <a:t>CPM performs these calculation without regard for resource limitations, which can lead to resource over-allocation or inefficient multitasking</a:t>
            </a:r>
          </a:p>
          <a:p>
            <a:r>
              <a:rPr lang="en-US" altLang="en-US" sz="2400" dirty="0"/>
              <a:t>A </a:t>
            </a:r>
            <a:r>
              <a:rPr lang="en-US" altLang="en-US" sz="2400" i="1" dirty="0"/>
              <a:t>forward pass </a:t>
            </a:r>
            <a:r>
              <a:rPr lang="en-US" altLang="en-US" sz="2400" dirty="0"/>
              <a:t>analysis performs schedule calculations that identify the early start and ﬁnish dates of activities and the project </a:t>
            </a:r>
          </a:p>
          <a:p>
            <a:r>
              <a:rPr lang="en-US" altLang="en-US" sz="2400" dirty="0"/>
              <a:t>A </a:t>
            </a:r>
            <a:r>
              <a:rPr lang="en-US" altLang="en-US" sz="2400" i="1" dirty="0"/>
              <a:t>backward pass</a:t>
            </a:r>
            <a:r>
              <a:rPr lang="en-US" altLang="en-US" sz="2400" dirty="0"/>
              <a:t> analysis performs schedule calculations that identify the late start and ﬁnish dates of activities and the project, as well as total and free ﬂoat </a:t>
            </a:r>
          </a:p>
          <a:p>
            <a:r>
              <a:rPr lang="en-US" altLang="en-US" sz="2400" i="1" dirty="0"/>
              <a:t>Total ﬂoat </a:t>
            </a:r>
            <a:r>
              <a:rPr lang="en-US" altLang="en-US" sz="2400" dirty="0"/>
              <a:t>(TF) is the amount of time an activity can be delayed without delaying the project as a whole </a:t>
            </a:r>
          </a:p>
          <a:p>
            <a:r>
              <a:rPr lang="en-US" altLang="en-US" sz="2400" i="1" dirty="0"/>
              <a:t>Free ﬂoat </a:t>
            </a:r>
            <a:r>
              <a:rPr lang="en-US" altLang="en-US" sz="2400" dirty="0"/>
              <a:t>(FF) is the amount of time an activity can be delayed without delaying its successor (dependent) activities </a:t>
            </a:r>
          </a:p>
          <a:p>
            <a:r>
              <a:rPr lang="en-US" altLang="en-US" sz="2400" dirty="0"/>
              <a:t>Note that total ﬂoat is global to the project, while free ﬂoat is local to the neighborhood of the activity </a:t>
            </a:r>
          </a:p>
        </p:txBody>
      </p:sp>
      <p:sp>
        <p:nvSpPr>
          <p:cNvPr id="3" name="Slide Number Placeholder 2"/>
          <p:cNvSpPr>
            <a:spLocks noGrp="1"/>
          </p:cNvSpPr>
          <p:nvPr>
            <p:ph type="sldNum" sz="quarter" idx="12"/>
          </p:nvPr>
        </p:nvSpPr>
        <p:spPr/>
        <p:txBody>
          <a:bodyPr/>
          <a:lstStyle/>
          <a:p>
            <a:fld id="{B8DACC02-A2BD-4578-8E03-6D891060A695}" type="slidenum">
              <a:rPr lang="en-US" smtClean="0"/>
              <a:pPr/>
              <a:t>43</a:t>
            </a:fld>
            <a:endParaRPr lang="en-US" dirty="0"/>
          </a:p>
        </p:txBody>
      </p:sp>
    </p:spTree>
    <p:extLst>
      <p:ext uri="{BB962C8B-B14F-4D97-AF65-F5344CB8AC3E}">
        <p14:creationId xmlns:p14="http://schemas.microsoft.com/office/powerpoint/2010/main" val="32079828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Critical Path Method</a:t>
            </a:r>
          </a:p>
        </p:txBody>
      </p:sp>
      <p:sp>
        <p:nvSpPr>
          <p:cNvPr id="3" name="Content Placeholder 2"/>
          <p:cNvSpPr>
            <a:spLocks noGrp="1"/>
          </p:cNvSpPr>
          <p:nvPr>
            <p:ph idx="1"/>
          </p:nvPr>
        </p:nvSpPr>
        <p:spPr/>
        <p:txBody>
          <a:bodyPr/>
          <a:lstStyle/>
          <a:p>
            <a:r>
              <a:rPr lang="en-US" dirty="0"/>
              <a:t>Critical Path Method (CPM) tries to answer the following questions:</a:t>
            </a:r>
          </a:p>
          <a:p>
            <a:pPr lvl="1"/>
            <a:r>
              <a:rPr lang="en-US" dirty="0"/>
              <a:t>What is the duration of the project?</a:t>
            </a:r>
          </a:p>
          <a:p>
            <a:pPr lvl="1"/>
            <a:r>
              <a:rPr lang="en-US" dirty="0"/>
              <a:t>By how much (if at all) will the project be delayed if any one of the activities takes N days longer?</a:t>
            </a:r>
          </a:p>
          <a:p>
            <a:pPr lvl="1"/>
            <a:r>
              <a:rPr lang="en-US" dirty="0"/>
              <a:t>How long can certain activities be postponed without increasing the total project duration?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44</a:t>
            </a:fld>
            <a:endParaRPr lang="en-US" dirty="0"/>
          </a:p>
        </p:txBody>
      </p:sp>
    </p:spTree>
    <p:extLst>
      <p:ext uri="{BB962C8B-B14F-4D97-AF65-F5344CB8AC3E}">
        <p14:creationId xmlns:p14="http://schemas.microsoft.com/office/powerpoint/2010/main" val="18119759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Critical Path Method</a:t>
            </a:r>
          </a:p>
        </p:txBody>
      </p:sp>
      <p:sp>
        <p:nvSpPr>
          <p:cNvPr id="3" name="Content Placeholder 2"/>
          <p:cNvSpPr>
            <a:spLocks noGrp="1"/>
          </p:cNvSpPr>
          <p:nvPr>
            <p:ph idx="1"/>
          </p:nvPr>
        </p:nvSpPr>
        <p:spPr/>
        <p:txBody>
          <a:bodyPr>
            <a:normAutofit/>
          </a:bodyPr>
          <a:lstStyle/>
          <a:p>
            <a:r>
              <a:rPr lang="en-US" dirty="0"/>
              <a:t>Sequence of activities that have to be executed one after another</a:t>
            </a:r>
          </a:p>
          <a:p>
            <a:r>
              <a:rPr lang="en-US" dirty="0"/>
              <a:t>Duration times of these activities will determine the overall project time, because there is no slack/float time for these activities</a:t>
            </a:r>
          </a:p>
          <a:p>
            <a:r>
              <a:rPr lang="en-US" dirty="0"/>
              <a:t>If any of the activities on the critical path takes longer than projected, the entire project will be delayed by that same amount</a:t>
            </a:r>
          </a:p>
          <a:p>
            <a:r>
              <a:rPr lang="en-US" dirty="0"/>
              <a:t>Critical path = Longest path in the precedence network (generally, the longest in time)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45</a:t>
            </a:fld>
            <a:endParaRPr lang="en-US" dirty="0"/>
          </a:p>
        </p:txBody>
      </p:sp>
    </p:spTree>
    <p:extLst>
      <p:ext uri="{BB962C8B-B14F-4D97-AF65-F5344CB8AC3E}">
        <p14:creationId xmlns:p14="http://schemas.microsoft.com/office/powerpoint/2010/main" val="20364191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Critical Path Example</a:t>
            </a:r>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a:p>
            <a:r>
              <a:rPr lang="en-US" dirty="0"/>
              <a:t>Critical Path = A – C – D – E (35 time units)</a:t>
            </a:r>
          </a:p>
          <a:p>
            <a:r>
              <a:rPr lang="en-US" dirty="0"/>
              <a:t>Critical Tasks = A,C,D,E</a:t>
            </a:r>
          </a:p>
          <a:p>
            <a:r>
              <a:rPr lang="en-US" dirty="0"/>
              <a:t>Non-Critical Path = A-B-D-E</a:t>
            </a:r>
          </a:p>
          <a:p>
            <a:r>
              <a:rPr lang="en-US" dirty="0"/>
              <a:t>Non-Critical Tasks = B (only)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46</a:t>
            </a:fld>
            <a:endParaRPr lang="en-US" dirty="0"/>
          </a:p>
        </p:txBody>
      </p:sp>
      <p:pic>
        <p:nvPicPr>
          <p:cNvPr id="5" name="Picture 4"/>
          <p:cNvPicPr>
            <a:picLocks noChangeAspect="1"/>
          </p:cNvPicPr>
          <p:nvPr/>
        </p:nvPicPr>
        <p:blipFill>
          <a:blip r:embed="rId2"/>
          <a:stretch>
            <a:fillRect/>
          </a:stretch>
        </p:blipFill>
        <p:spPr>
          <a:xfrm>
            <a:off x="1744255" y="1406880"/>
            <a:ext cx="8087854" cy="2095792"/>
          </a:xfrm>
          <a:prstGeom prst="rect">
            <a:avLst/>
          </a:prstGeom>
        </p:spPr>
      </p:pic>
    </p:spTree>
    <p:extLst>
      <p:ext uri="{BB962C8B-B14F-4D97-AF65-F5344CB8AC3E}">
        <p14:creationId xmlns:p14="http://schemas.microsoft.com/office/powerpoint/2010/main" val="42525034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Critical Path Example</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47</a:t>
            </a:fld>
            <a:endParaRPr lang="en-US" dirty="0"/>
          </a:p>
        </p:txBody>
      </p:sp>
      <p:pic>
        <p:nvPicPr>
          <p:cNvPr id="6" name="Picture 5"/>
          <p:cNvPicPr>
            <a:picLocks noChangeAspect="1"/>
          </p:cNvPicPr>
          <p:nvPr/>
        </p:nvPicPr>
        <p:blipFill>
          <a:blip r:embed="rId2"/>
          <a:stretch>
            <a:fillRect/>
          </a:stretch>
        </p:blipFill>
        <p:spPr>
          <a:xfrm>
            <a:off x="1484749" y="1360237"/>
            <a:ext cx="9059539" cy="4839375"/>
          </a:xfrm>
          <a:prstGeom prst="rect">
            <a:avLst/>
          </a:prstGeom>
        </p:spPr>
      </p:pic>
    </p:spTree>
    <p:extLst>
      <p:ext uri="{BB962C8B-B14F-4D97-AF65-F5344CB8AC3E}">
        <p14:creationId xmlns:p14="http://schemas.microsoft.com/office/powerpoint/2010/main" val="4018902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Critical Path Example</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48</a:t>
            </a:fld>
            <a:endParaRPr lang="en-US" dirty="0"/>
          </a:p>
        </p:txBody>
      </p:sp>
      <p:pic>
        <p:nvPicPr>
          <p:cNvPr id="5" name="Picture 4"/>
          <p:cNvPicPr>
            <a:picLocks noChangeAspect="1"/>
          </p:cNvPicPr>
          <p:nvPr/>
        </p:nvPicPr>
        <p:blipFill>
          <a:blip r:embed="rId2"/>
          <a:stretch>
            <a:fillRect/>
          </a:stretch>
        </p:blipFill>
        <p:spPr>
          <a:xfrm>
            <a:off x="1600990" y="1382768"/>
            <a:ext cx="8935697" cy="4934639"/>
          </a:xfrm>
          <a:prstGeom prst="rect">
            <a:avLst/>
          </a:prstGeom>
        </p:spPr>
      </p:pic>
    </p:spTree>
    <p:extLst>
      <p:ext uri="{BB962C8B-B14F-4D97-AF65-F5344CB8AC3E}">
        <p14:creationId xmlns:p14="http://schemas.microsoft.com/office/powerpoint/2010/main" val="1795963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Critical Path</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49</a:t>
            </a:fld>
            <a:endParaRPr lang="en-US" dirty="0"/>
          </a:p>
        </p:txBody>
      </p:sp>
      <p:pic>
        <p:nvPicPr>
          <p:cNvPr id="5" name="Picture 4"/>
          <p:cNvPicPr>
            <a:picLocks noChangeAspect="1"/>
          </p:cNvPicPr>
          <p:nvPr/>
        </p:nvPicPr>
        <p:blipFill>
          <a:blip r:embed="rId2"/>
          <a:stretch>
            <a:fillRect/>
          </a:stretch>
        </p:blipFill>
        <p:spPr>
          <a:xfrm>
            <a:off x="1536198" y="1201768"/>
            <a:ext cx="8992855" cy="5296639"/>
          </a:xfrm>
          <a:prstGeom prst="rect">
            <a:avLst/>
          </a:prstGeom>
        </p:spPr>
      </p:pic>
    </p:spTree>
    <p:extLst>
      <p:ext uri="{BB962C8B-B14F-4D97-AF65-F5344CB8AC3E}">
        <p14:creationId xmlns:p14="http://schemas.microsoft.com/office/powerpoint/2010/main" val="2917358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Schedule?</a:t>
            </a:r>
          </a:p>
        </p:txBody>
      </p:sp>
      <p:sp>
        <p:nvSpPr>
          <p:cNvPr id="3" name="Content Placeholder 2"/>
          <p:cNvSpPr>
            <a:spLocks noGrp="1"/>
          </p:cNvSpPr>
          <p:nvPr>
            <p:ph idx="1"/>
          </p:nvPr>
        </p:nvSpPr>
        <p:spPr/>
        <p:txBody>
          <a:bodyPr/>
          <a:lstStyle/>
          <a:p>
            <a:pPr marL="514350" indent="-514350">
              <a:buFont typeface="+mj-lt"/>
              <a:buAutoNum type="arabicPeriod"/>
            </a:pPr>
            <a:r>
              <a:rPr lang="en-US" dirty="0"/>
              <a:t>Identify “what” needs to be done</a:t>
            </a:r>
          </a:p>
          <a:p>
            <a:pPr lvl="1"/>
            <a:r>
              <a:rPr lang="en-US" dirty="0"/>
              <a:t>Work Breakdown Structure (WBS)</a:t>
            </a:r>
          </a:p>
          <a:p>
            <a:pPr marL="514350" indent="-514350">
              <a:buFont typeface="+mj-lt"/>
              <a:buAutoNum type="arabicPeriod"/>
            </a:pPr>
            <a:r>
              <a:rPr lang="en-US" dirty="0"/>
              <a:t>Identify “how much” (the size)</a:t>
            </a:r>
          </a:p>
          <a:p>
            <a:pPr lvl="1"/>
            <a:r>
              <a:rPr lang="en-US" dirty="0"/>
              <a:t>Size estimation techniques</a:t>
            </a:r>
          </a:p>
          <a:p>
            <a:pPr marL="514350" indent="-514350">
              <a:buFont typeface="+mj-lt"/>
              <a:buAutoNum type="arabicPeriod"/>
            </a:pPr>
            <a:r>
              <a:rPr lang="en-US" dirty="0"/>
              <a:t>Identify the dependency between tasks</a:t>
            </a:r>
          </a:p>
          <a:p>
            <a:pPr lvl="1"/>
            <a:r>
              <a:rPr lang="en-US" dirty="0"/>
              <a:t>Dependency graph, network diagram</a:t>
            </a:r>
          </a:p>
          <a:p>
            <a:pPr marL="514350" indent="-514350">
              <a:buFont typeface="+mj-lt"/>
              <a:buAutoNum type="arabicPeriod"/>
            </a:pPr>
            <a:r>
              <a:rPr lang="en-US" dirty="0"/>
              <a:t>Estimate total duration of the work to be done</a:t>
            </a:r>
          </a:p>
          <a:p>
            <a:pPr lvl="1"/>
            <a:r>
              <a:rPr lang="en-US" dirty="0"/>
              <a:t>The actual schedule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a:t>
            </a:fld>
            <a:endParaRPr lang="en-US" dirty="0"/>
          </a:p>
        </p:txBody>
      </p:sp>
    </p:spTree>
    <p:extLst>
      <p:ext uri="{BB962C8B-B14F-4D97-AF65-F5344CB8AC3E}">
        <p14:creationId xmlns:p14="http://schemas.microsoft.com/office/powerpoint/2010/main" val="3026138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wedgeRoundRectCallout">
            <a:avLst/>
          </a:prstGeom>
        </p:spPr>
        <p:txBody>
          <a:bodyPr/>
          <a:lstStyle/>
          <a:p>
            <a:r>
              <a:rPr lang="en-US" altLang="en-US" dirty="0"/>
              <a:t>Simple critical path example</a:t>
            </a:r>
          </a:p>
        </p:txBody>
      </p:sp>
      <p:pic>
        <p:nvPicPr>
          <p:cNvPr id="114690" name="Content Placeholder 6" descr="CP Analysis Sample.jpg"/>
          <p:cNvPicPr>
            <a:picLocks noGrp="1" noChangeAspect="1"/>
          </p:cNvPicPr>
          <p:nvPr>
            <p:ph idx="1"/>
          </p:nvPr>
        </p:nvPicPr>
        <p:blipFill>
          <a:blip r:embed="rId2">
            <a:extLst>
              <a:ext uri="{28A0092B-C50C-407E-A947-70E740481C1C}">
                <a14:useLocalDpi xmlns:a14="http://schemas.microsoft.com/office/drawing/2010/main" val="0"/>
              </a:ext>
            </a:extLst>
          </a:blip>
          <a:srcRect l="-2982" r="-2982"/>
          <a:stretch>
            <a:fillRect/>
          </a:stretch>
        </p:blipFill>
        <p:spPr/>
      </p:pic>
      <p:sp>
        <p:nvSpPr>
          <p:cNvPr id="114693" name="Oval Callout 7"/>
          <p:cNvSpPr>
            <a:spLocks noChangeArrowheads="1"/>
          </p:cNvSpPr>
          <p:nvPr/>
        </p:nvSpPr>
        <p:spPr bwMode="auto">
          <a:xfrm>
            <a:off x="5943600" y="5562600"/>
            <a:ext cx="1828800" cy="685800"/>
          </a:xfrm>
          <a:prstGeom prst="wedgeEllipseCallout">
            <a:avLst>
              <a:gd name="adj1" fmla="val -49306"/>
              <a:gd name="adj2" fmla="val -160648"/>
            </a:avLst>
          </a:prstGeom>
          <a:solidFill>
            <a:schemeClr val="accent1">
              <a:alpha val="41176"/>
            </a:schemeClr>
          </a:solidFill>
          <a:ln w="9525">
            <a:solidFill>
              <a:schemeClr val="tx1"/>
            </a:solidFill>
            <a:round/>
            <a:headEnd/>
            <a:tailEnd/>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t>Critical Path</a:t>
            </a:r>
          </a:p>
        </p:txBody>
      </p:sp>
      <p:sp>
        <p:nvSpPr>
          <p:cNvPr id="3" name="Slide Number Placeholder 2"/>
          <p:cNvSpPr>
            <a:spLocks noGrp="1"/>
          </p:cNvSpPr>
          <p:nvPr>
            <p:ph type="sldNum" sz="quarter" idx="12"/>
          </p:nvPr>
        </p:nvSpPr>
        <p:spPr/>
        <p:txBody>
          <a:bodyPr/>
          <a:lstStyle/>
          <a:p>
            <a:fld id="{B8DACC02-A2BD-4578-8E03-6D891060A695}" type="slidenum">
              <a:rPr lang="en-US" smtClean="0"/>
              <a:pPr/>
              <a:t>50</a:t>
            </a:fld>
            <a:endParaRPr lang="en-US" dirty="0"/>
          </a:p>
        </p:txBody>
      </p:sp>
    </p:spTree>
    <p:extLst>
      <p:ext uri="{BB962C8B-B14F-4D97-AF65-F5344CB8AC3E}">
        <p14:creationId xmlns:p14="http://schemas.microsoft.com/office/powerpoint/2010/main" val="26855095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2"/>
          <p:cNvSpPr>
            <a:spLocks noChangeArrowheads="1"/>
          </p:cNvSpPr>
          <p:nvPr/>
        </p:nvSpPr>
        <p:spPr bwMode="auto">
          <a:xfrm>
            <a:off x="1524000" y="492126"/>
            <a:ext cx="9144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cs typeface="Arial" panose="020B0604020202020204" pitchFamily="34" charset="0"/>
            </a:endParaRPr>
          </a:p>
          <a:p>
            <a:pPr lvl="1"/>
            <a:endParaRPr lang="en-US" altLang="en-US">
              <a:latin typeface="Times New Roman" panose="02020603050405020304" pitchFamily="18" charset="0"/>
            </a:endParaRPr>
          </a:p>
        </p:txBody>
      </p:sp>
      <p:sp>
        <p:nvSpPr>
          <p:cNvPr id="115714" name="Rectangle 3"/>
          <p:cNvSpPr>
            <a:spLocks noChangeArrowheads="1"/>
          </p:cNvSpPr>
          <p:nvPr/>
        </p:nvSpPr>
        <p:spPr bwMode="auto">
          <a:xfrm>
            <a:off x="1524000" y="2136776"/>
            <a:ext cx="9144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cs typeface="Arial" panose="020B0604020202020204" pitchFamily="34" charset="0"/>
            </a:endParaRPr>
          </a:p>
          <a:p>
            <a:endParaRPr lang="en-US" altLang="en-US">
              <a:latin typeface="Times New Roman" panose="02020603050405020304" pitchFamily="18" charset="0"/>
            </a:endParaRPr>
          </a:p>
        </p:txBody>
      </p:sp>
      <p:pic>
        <p:nvPicPr>
          <p:cNvPr id="115715" name="Picture 4" descr="critpat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1082" y="165100"/>
            <a:ext cx="5268913"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716" name="Text Box 5"/>
          <p:cNvSpPr txBox="1">
            <a:spLocks noChangeArrowheads="1"/>
          </p:cNvSpPr>
          <p:nvPr/>
        </p:nvSpPr>
        <p:spPr bwMode="auto">
          <a:xfrm>
            <a:off x="6337427" y="165100"/>
            <a:ext cx="5088046" cy="6186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92100" indent="-29210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en-US" sz="1800" dirty="0">
                <a:latin typeface="Candara" panose="020E0502030303020204" pitchFamily="34" charset="0"/>
                <a:cs typeface="Arial" panose="020B0604020202020204" pitchFamily="34" charset="0"/>
              </a:rPr>
              <a:t>Carrying out the example critical path analysis above shows us: </a:t>
            </a:r>
          </a:p>
          <a:p>
            <a:pPr>
              <a:spcBef>
                <a:spcPct val="50000"/>
              </a:spcBef>
              <a:buFontTx/>
              <a:buChar char="•"/>
            </a:pPr>
            <a:r>
              <a:rPr lang="en-US" altLang="en-US" sz="1800" dirty="0">
                <a:latin typeface="Candara" panose="020E0502030303020204" pitchFamily="34" charset="0"/>
                <a:cs typeface="Arial" panose="020B0604020202020204" pitchFamily="34" charset="0"/>
              </a:rPr>
              <a:t>That if all goes well the project can be completed in 10 weeks </a:t>
            </a:r>
          </a:p>
          <a:p>
            <a:pPr>
              <a:spcBef>
                <a:spcPct val="50000"/>
              </a:spcBef>
              <a:buFontTx/>
              <a:buChar char="•"/>
            </a:pPr>
            <a:r>
              <a:rPr lang="en-US" altLang="en-US" sz="1800" dirty="0">
                <a:latin typeface="Candara" panose="020E0502030303020204" pitchFamily="34" charset="0"/>
                <a:cs typeface="Arial" panose="020B0604020202020204" pitchFamily="34" charset="0"/>
              </a:rPr>
              <a:t>That if we want to complete the task as rapidly as possible, we need: </a:t>
            </a:r>
          </a:p>
          <a:p>
            <a:pPr>
              <a:spcBef>
                <a:spcPct val="50000"/>
              </a:spcBef>
              <a:buFontTx/>
              <a:buChar char="•"/>
            </a:pPr>
            <a:r>
              <a:rPr lang="en-US" altLang="en-US" sz="1800" dirty="0">
                <a:latin typeface="Candara" panose="020E0502030303020204" pitchFamily="34" charset="0"/>
                <a:cs typeface="Arial" panose="020B0604020202020204" pitchFamily="34" charset="0"/>
              </a:rPr>
              <a:t>1 analyst for the first 5 weeks </a:t>
            </a:r>
          </a:p>
          <a:p>
            <a:pPr>
              <a:spcBef>
                <a:spcPct val="50000"/>
              </a:spcBef>
              <a:buFontTx/>
              <a:buChar char="•"/>
            </a:pPr>
            <a:r>
              <a:rPr lang="en-US" altLang="en-US" sz="1800" dirty="0">
                <a:latin typeface="Candara" panose="020E0502030303020204" pitchFamily="34" charset="0"/>
                <a:cs typeface="Arial" panose="020B0604020202020204" pitchFamily="34" charset="0"/>
              </a:rPr>
              <a:t>1 programmer for 6 weeks starting week 4 </a:t>
            </a:r>
          </a:p>
          <a:p>
            <a:pPr>
              <a:spcBef>
                <a:spcPct val="50000"/>
              </a:spcBef>
              <a:buFontTx/>
              <a:buChar char="•"/>
            </a:pPr>
            <a:r>
              <a:rPr lang="en-US" altLang="en-US" sz="1800" dirty="0">
                <a:latin typeface="Candara" panose="020E0502030303020204" pitchFamily="34" charset="0"/>
                <a:cs typeface="Arial" panose="020B0604020202020204" pitchFamily="34" charset="0"/>
              </a:rPr>
              <a:t>1 programmer for 3 weeks starting week 6 </a:t>
            </a:r>
          </a:p>
          <a:p>
            <a:pPr>
              <a:spcBef>
                <a:spcPct val="50000"/>
              </a:spcBef>
              <a:buFontTx/>
              <a:buChar char="•"/>
            </a:pPr>
            <a:r>
              <a:rPr lang="en-US" altLang="en-US" sz="1800" dirty="0">
                <a:latin typeface="Candara" panose="020E0502030303020204" pitchFamily="34" charset="0"/>
                <a:cs typeface="Arial" panose="020B0604020202020204" pitchFamily="34" charset="0"/>
              </a:rPr>
              <a:t>Quality assurance for weeks 7 and 9 </a:t>
            </a:r>
          </a:p>
          <a:p>
            <a:pPr>
              <a:spcBef>
                <a:spcPct val="50000"/>
              </a:spcBef>
              <a:buFontTx/>
              <a:buChar char="•"/>
            </a:pPr>
            <a:r>
              <a:rPr lang="en-US" altLang="en-US" sz="1800" dirty="0">
                <a:latin typeface="Candara" panose="020E0502030303020204" pitchFamily="34" charset="0"/>
                <a:cs typeface="Arial" panose="020B0604020202020204" pitchFamily="34" charset="0"/>
              </a:rPr>
              <a:t>Hardware to be installed by the end of week 7 </a:t>
            </a:r>
          </a:p>
          <a:p>
            <a:pPr>
              <a:spcBef>
                <a:spcPct val="50000"/>
              </a:spcBef>
              <a:buFontTx/>
              <a:buChar char="•"/>
            </a:pPr>
            <a:r>
              <a:rPr lang="en-US" altLang="en-US" sz="1800" dirty="0">
                <a:latin typeface="Candara" panose="020E0502030303020204" pitchFamily="34" charset="0"/>
                <a:cs typeface="Arial" panose="020B0604020202020204" pitchFamily="34" charset="0"/>
              </a:rPr>
              <a:t>That the critical path is the path for development and installation of supporting modules </a:t>
            </a:r>
          </a:p>
          <a:p>
            <a:pPr>
              <a:spcBef>
                <a:spcPct val="50000"/>
              </a:spcBef>
              <a:buFontTx/>
              <a:buChar char="•"/>
            </a:pPr>
            <a:r>
              <a:rPr lang="en-US" altLang="en-US" sz="1800" dirty="0">
                <a:latin typeface="Candara" panose="020E0502030303020204" pitchFamily="34" charset="0"/>
                <a:cs typeface="Arial" panose="020B0604020202020204" pitchFamily="34" charset="0"/>
              </a:rPr>
              <a:t>That hardware installation is a low priority task as long as it is completed by the end of week 7 </a:t>
            </a:r>
          </a:p>
          <a:p>
            <a:pPr>
              <a:spcBef>
                <a:spcPct val="50000"/>
              </a:spcBef>
            </a:pPr>
            <a:endParaRPr lang="en-US" altLang="en-US" sz="1800" dirty="0">
              <a:latin typeface="Candara" panose="020E0502030303020204" pitchFamily="34" charset="0"/>
            </a:endParaRPr>
          </a:p>
        </p:txBody>
      </p:sp>
      <p:sp>
        <p:nvSpPr>
          <p:cNvPr id="2" name="Slide Number Placeholder 1"/>
          <p:cNvSpPr>
            <a:spLocks noGrp="1"/>
          </p:cNvSpPr>
          <p:nvPr>
            <p:ph type="sldNum" sz="quarter" idx="12"/>
          </p:nvPr>
        </p:nvSpPr>
        <p:spPr/>
        <p:txBody>
          <a:bodyPr/>
          <a:lstStyle/>
          <a:p>
            <a:fld id="{B8DACC02-A2BD-4578-8E03-6D891060A695}" type="slidenum">
              <a:rPr lang="en-US" smtClean="0"/>
              <a:t>51</a:t>
            </a:fld>
            <a:endParaRPr lang="en-US"/>
          </a:p>
        </p:txBody>
      </p:sp>
    </p:spTree>
    <p:extLst>
      <p:ext uri="{BB962C8B-B14F-4D97-AF65-F5344CB8AC3E}">
        <p14:creationId xmlns:p14="http://schemas.microsoft.com/office/powerpoint/2010/main" val="1872019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pPr eaLnBrk="1" hangingPunct="1"/>
            <a:r>
              <a:rPr lang="en-US" altLang="en-US" sz="4000" dirty="0"/>
              <a:t>Performing forward pass CP analysis</a:t>
            </a:r>
          </a:p>
        </p:txBody>
      </p:sp>
      <p:grpSp>
        <p:nvGrpSpPr>
          <p:cNvPr id="194562" name="Group 3"/>
          <p:cNvGrpSpPr>
            <a:grpSpLocks/>
          </p:cNvGrpSpPr>
          <p:nvPr/>
        </p:nvGrpSpPr>
        <p:grpSpPr bwMode="auto">
          <a:xfrm>
            <a:off x="9056688" y="5238750"/>
            <a:ext cx="1333500" cy="850900"/>
            <a:chOff x="1584" y="1812"/>
            <a:chExt cx="1388" cy="964"/>
          </a:xfrm>
        </p:grpSpPr>
        <p:sp>
          <p:nvSpPr>
            <p:cNvPr id="194610" name="Rectangle 4"/>
            <p:cNvSpPr>
              <a:spLocks noChangeArrowheads="1"/>
            </p:cNvSpPr>
            <p:nvPr/>
          </p:nvSpPr>
          <p:spPr bwMode="auto">
            <a:xfrm>
              <a:off x="1584" y="1812"/>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ID</a:t>
              </a:r>
            </a:p>
          </p:txBody>
        </p:sp>
        <p:sp>
          <p:nvSpPr>
            <p:cNvPr id="194611" name="Rectangle 5"/>
            <p:cNvSpPr>
              <a:spLocks noChangeArrowheads="1"/>
            </p:cNvSpPr>
            <p:nvPr/>
          </p:nvSpPr>
          <p:spPr bwMode="auto">
            <a:xfrm>
              <a:off x="2047"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TF</a:t>
              </a:r>
            </a:p>
          </p:txBody>
        </p:sp>
        <p:sp>
          <p:nvSpPr>
            <p:cNvPr id="194612" name="Rectangle 6"/>
            <p:cNvSpPr>
              <a:spLocks noChangeArrowheads="1"/>
            </p:cNvSpPr>
            <p:nvPr/>
          </p:nvSpPr>
          <p:spPr bwMode="auto">
            <a:xfrm>
              <a:off x="2509"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DUR</a:t>
              </a:r>
            </a:p>
          </p:txBody>
        </p:sp>
        <p:sp>
          <p:nvSpPr>
            <p:cNvPr id="194613" name="Rectangle 7"/>
            <p:cNvSpPr>
              <a:spLocks noChangeArrowheads="1"/>
            </p:cNvSpPr>
            <p:nvPr/>
          </p:nvSpPr>
          <p:spPr bwMode="auto">
            <a:xfrm>
              <a:off x="1585" y="2053"/>
              <a:ext cx="138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Name</a:t>
              </a:r>
            </a:p>
          </p:txBody>
        </p:sp>
        <p:sp>
          <p:nvSpPr>
            <p:cNvPr id="194614" name="Rectangle 8"/>
            <p:cNvSpPr>
              <a:spLocks noChangeArrowheads="1"/>
            </p:cNvSpPr>
            <p:nvPr/>
          </p:nvSpPr>
          <p:spPr bwMode="auto">
            <a:xfrm>
              <a:off x="1585" y="2295"/>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ES</a:t>
              </a:r>
            </a:p>
          </p:txBody>
        </p:sp>
        <p:sp>
          <p:nvSpPr>
            <p:cNvPr id="194615" name="Rectangle 9"/>
            <p:cNvSpPr>
              <a:spLocks noChangeArrowheads="1"/>
            </p:cNvSpPr>
            <p:nvPr/>
          </p:nvSpPr>
          <p:spPr bwMode="auto">
            <a:xfrm>
              <a:off x="2276" y="2294"/>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EF</a:t>
              </a:r>
            </a:p>
          </p:txBody>
        </p:sp>
        <p:sp>
          <p:nvSpPr>
            <p:cNvPr id="194616" name="Rectangle 10"/>
            <p:cNvSpPr>
              <a:spLocks noChangeArrowheads="1"/>
            </p:cNvSpPr>
            <p:nvPr/>
          </p:nvSpPr>
          <p:spPr bwMode="auto">
            <a:xfrm>
              <a:off x="1584" y="2536"/>
              <a:ext cx="690"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LS</a:t>
              </a:r>
            </a:p>
          </p:txBody>
        </p:sp>
        <p:sp>
          <p:nvSpPr>
            <p:cNvPr id="194617" name="Rectangle 11"/>
            <p:cNvSpPr>
              <a:spLocks noChangeArrowheads="1"/>
            </p:cNvSpPr>
            <p:nvPr/>
          </p:nvSpPr>
          <p:spPr bwMode="auto">
            <a:xfrm>
              <a:off x="2276" y="2536"/>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LF</a:t>
              </a:r>
            </a:p>
          </p:txBody>
        </p:sp>
      </p:grpSp>
      <p:grpSp>
        <p:nvGrpSpPr>
          <p:cNvPr id="194563" name="Group 12"/>
          <p:cNvGrpSpPr>
            <a:grpSpLocks/>
          </p:cNvGrpSpPr>
          <p:nvPr/>
        </p:nvGrpSpPr>
        <p:grpSpPr bwMode="auto">
          <a:xfrm>
            <a:off x="2965450" y="2206625"/>
            <a:ext cx="2203450" cy="1530350"/>
            <a:chOff x="1584" y="1812"/>
            <a:chExt cx="1388" cy="964"/>
          </a:xfrm>
        </p:grpSpPr>
        <p:sp>
          <p:nvSpPr>
            <p:cNvPr id="194602" name="Rectangle 13"/>
            <p:cNvSpPr>
              <a:spLocks noChangeArrowheads="1"/>
            </p:cNvSpPr>
            <p:nvPr/>
          </p:nvSpPr>
          <p:spPr bwMode="auto">
            <a:xfrm>
              <a:off x="1584" y="1812"/>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10</a:t>
              </a:r>
            </a:p>
          </p:txBody>
        </p:sp>
        <p:sp>
          <p:nvSpPr>
            <p:cNvPr id="194603" name="Rectangle 14"/>
            <p:cNvSpPr>
              <a:spLocks noChangeArrowheads="1"/>
            </p:cNvSpPr>
            <p:nvPr/>
          </p:nvSpPr>
          <p:spPr bwMode="auto">
            <a:xfrm>
              <a:off x="2047"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TF</a:t>
              </a:r>
            </a:p>
          </p:txBody>
        </p:sp>
        <p:sp>
          <p:nvSpPr>
            <p:cNvPr id="194604" name="Rectangle 15"/>
            <p:cNvSpPr>
              <a:spLocks noChangeArrowheads="1"/>
            </p:cNvSpPr>
            <p:nvPr/>
          </p:nvSpPr>
          <p:spPr bwMode="auto">
            <a:xfrm>
              <a:off x="2509"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5 days</a:t>
              </a:r>
            </a:p>
          </p:txBody>
        </p:sp>
        <p:sp>
          <p:nvSpPr>
            <p:cNvPr id="194605" name="Rectangle 16"/>
            <p:cNvSpPr>
              <a:spLocks noChangeArrowheads="1"/>
            </p:cNvSpPr>
            <p:nvPr/>
          </p:nvSpPr>
          <p:spPr bwMode="auto">
            <a:xfrm>
              <a:off x="1585" y="2053"/>
              <a:ext cx="138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A</a:t>
              </a:r>
            </a:p>
          </p:txBody>
        </p:sp>
        <p:sp>
          <p:nvSpPr>
            <p:cNvPr id="194606" name="Rectangle 17"/>
            <p:cNvSpPr>
              <a:spLocks noChangeArrowheads="1"/>
            </p:cNvSpPr>
            <p:nvPr/>
          </p:nvSpPr>
          <p:spPr bwMode="auto">
            <a:xfrm>
              <a:off x="1585" y="2295"/>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b="1">
                  <a:solidFill>
                    <a:schemeClr val="accent2"/>
                  </a:solidFill>
                </a:rPr>
                <a:t>5/7</a:t>
              </a:r>
            </a:p>
          </p:txBody>
        </p:sp>
        <p:sp>
          <p:nvSpPr>
            <p:cNvPr id="194607" name="Rectangle 18"/>
            <p:cNvSpPr>
              <a:spLocks noChangeArrowheads="1"/>
            </p:cNvSpPr>
            <p:nvPr/>
          </p:nvSpPr>
          <p:spPr bwMode="auto">
            <a:xfrm>
              <a:off x="2276" y="2294"/>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b="1">
                  <a:solidFill>
                    <a:schemeClr val="accent2"/>
                  </a:solidFill>
                </a:rPr>
                <a:t>5/11</a:t>
              </a:r>
            </a:p>
          </p:txBody>
        </p:sp>
        <p:sp>
          <p:nvSpPr>
            <p:cNvPr id="194608" name="Rectangle 19"/>
            <p:cNvSpPr>
              <a:spLocks noChangeArrowheads="1"/>
            </p:cNvSpPr>
            <p:nvPr/>
          </p:nvSpPr>
          <p:spPr bwMode="auto">
            <a:xfrm>
              <a:off x="1584" y="2536"/>
              <a:ext cx="690"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1200"/>
            </a:p>
          </p:txBody>
        </p:sp>
        <p:sp>
          <p:nvSpPr>
            <p:cNvPr id="194609" name="Rectangle 20"/>
            <p:cNvSpPr>
              <a:spLocks noChangeArrowheads="1"/>
            </p:cNvSpPr>
            <p:nvPr/>
          </p:nvSpPr>
          <p:spPr bwMode="auto">
            <a:xfrm>
              <a:off x="2276" y="2536"/>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1200"/>
            </a:p>
          </p:txBody>
        </p:sp>
      </p:grpSp>
      <p:grpSp>
        <p:nvGrpSpPr>
          <p:cNvPr id="194564" name="Group 21"/>
          <p:cNvGrpSpPr>
            <a:grpSpLocks/>
          </p:cNvGrpSpPr>
          <p:nvPr/>
        </p:nvGrpSpPr>
        <p:grpSpPr bwMode="auto">
          <a:xfrm>
            <a:off x="2989263" y="4189413"/>
            <a:ext cx="2203450" cy="1530350"/>
            <a:chOff x="1584" y="1812"/>
            <a:chExt cx="1388" cy="964"/>
          </a:xfrm>
        </p:grpSpPr>
        <p:sp>
          <p:nvSpPr>
            <p:cNvPr id="194594" name="Rectangle 22"/>
            <p:cNvSpPr>
              <a:spLocks noChangeArrowheads="1"/>
            </p:cNvSpPr>
            <p:nvPr/>
          </p:nvSpPr>
          <p:spPr bwMode="auto">
            <a:xfrm>
              <a:off x="1584" y="1812"/>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20</a:t>
              </a:r>
            </a:p>
          </p:txBody>
        </p:sp>
        <p:sp>
          <p:nvSpPr>
            <p:cNvPr id="194595" name="Rectangle 23"/>
            <p:cNvSpPr>
              <a:spLocks noChangeArrowheads="1"/>
            </p:cNvSpPr>
            <p:nvPr/>
          </p:nvSpPr>
          <p:spPr bwMode="auto">
            <a:xfrm>
              <a:off x="2047"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TF</a:t>
              </a:r>
            </a:p>
          </p:txBody>
        </p:sp>
        <p:sp>
          <p:nvSpPr>
            <p:cNvPr id="194596" name="Rectangle 24"/>
            <p:cNvSpPr>
              <a:spLocks noChangeArrowheads="1"/>
            </p:cNvSpPr>
            <p:nvPr/>
          </p:nvSpPr>
          <p:spPr bwMode="auto">
            <a:xfrm>
              <a:off x="2509"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10 days</a:t>
              </a:r>
            </a:p>
          </p:txBody>
        </p:sp>
        <p:sp>
          <p:nvSpPr>
            <p:cNvPr id="194597" name="Rectangle 25"/>
            <p:cNvSpPr>
              <a:spLocks noChangeArrowheads="1"/>
            </p:cNvSpPr>
            <p:nvPr/>
          </p:nvSpPr>
          <p:spPr bwMode="auto">
            <a:xfrm>
              <a:off x="1585" y="2053"/>
              <a:ext cx="138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B</a:t>
              </a:r>
            </a:p>
          </p:txBody>
        </p:sp>
        <p:sp>
          <p:nvSpPr>
            <p:cNvPr id="194598" name="Rectangle 26"/>
            <p:cNvSpPr>
              <a:spLocks noChangeArrowheads="1"/>
            </p:cNvSpPr>
            <p:nvPr/>
          </p:nvSpPr>
          <p:spPr bwMode="auto">
            <a:xfrm>
              <a:off x="1585" y="2295"/>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b="1">
                  <a:solidFill>
                    <a:schemeClr val="accent2"/>
                  </a:solidFill>
                </a:rPr>
                <a:t>5/7</a:t>
              </a:r>
            </a:p>
          </p:txBody>
        </p:sp>
        <p:sp>
          <p:nvSpPr>
            <p:cNvPr id="194599" name="Rectangle 27"/>
            <p:cNvSpPr>
              <a:spLocks noChangeArrowheads="1"/>
            </p:cNvSpPr>
            <p:nvPr/>
          </p:nvSpPr>
          <p:spPr bwMode="auto">
            <a:xfrm>
              <a:off x="2276" y="2294"/>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b="1">
                  <a:solidFill>
                    <a:schemeClr val="accent2"/>
                  </a:solidFill>
                </a:rPr>
                <a:t>5/16</a:t>
              </a:r>
            </a:p>
          </p:txBody>
        </p:sp>
        <p:sp>
          <p:nvSpPr>
            <p:cNvPr id="194600" name="Rectangle 28"/>
            <p:cNvSpPr>
              <a:spLocks noChangeArrowheads="1"/>
            </p:cNvSpPr>
            <p:nvPr/>
          </p:nvSpPr>
          <p:spPr bwMode="auto">
            <a:xfrm>
              <a:off x="1584" y="2536"/>
              <a:ext cx="690"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1200"/>
            </a:p>
          </p:txBody>
        </p:sp>
        <p:sp>
          <p:nvSpPr>
            <p:cNvPr id="194601" name="Rectangle 29"/>
            <p:cNvSpPr>
              <a:spLocks noChangeArrowheads="1"/>
            </p:cNvSpPr>
            <p:nvPr/>
          </p:nvSpPr>
          <p:spPr bwMode="auto">
            <a:xfrm>
              <a:off x="2276" y="2536"/>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1200"/>
            </a:p>
          </p:txBody>
        </p:sp>
      </p:grpSp>
      <p:grpSp>
        <p:nvGrpSpPr>
          <p:cNvPr id="194565" name="Group 30"/>
          <p:cNvGrpSpPr>
            <a:grpSpLocks/>
          </p:cNvGrpSpPr>
          <p:nvPr/>
        </p:nvGrpSpPr>
        <p:grpSpPr bwMode="auto">
          <a:xfrm>
            <a:off x="6546850" y="3116263"/>
            <a:ext cx="2203450" cy="1530350"/>
            <a:chOff x="1584" y="1812"/>
            <a:chExt cx="1388" cy="964"/>
          </a:xfrm>
        </p:grpSpPr>
        <p:sp>
          <p:nvSpPr>
            <p:cNvPr id="194586" name="Rectangle 31"/>
            <p:cNvSpPr>
              <a:spLocks noChangeArrowheads="1"/>
            </p:cNvSpPr>
            <p:nvPr/>
          </p:nvSpPr>
          <p:spPr bwMode="auto">
            <a:xfrm>
              <a:off x="1584" y="1812"/>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30</a:t>
              </a:r>
            </a:p>
          </p:txBody>
        </p:sp>
        <p:sp>
          <p:nvSpPr>
            <p:cNvPr id="194587" name="Rectangle 32"/>
            <p:cNvSpPr>
              <a:spLocks noChangeArrowheads="1"/>
            </p:cNvSpPr>
            <p:nvPr/>
          </p:nvSpPr>
          <p:spPr bwMode="auto">
            <a:xfrm>
              <a:off x="2047"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TF</a:t>
              </a:r>
            </a:p>
          </p:txBody>
        </p:sp>
        <p:sp>
          <p:nvSpPr>
            <p:cNvPr id="194588" name="Rectangle 33"/>
            <p:cNvSpPr>
              <a:spLocks noChangeArrowheads="1"/>
            </p:cNvSpPr>
            <p:nvPr/>
          </p:nvSpPr>
          <p:spPr bwMode="auto">
            <a:xfrm>
              <a:off x="2509"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4 days</a:t>
              </a:r>
            </a:p>
          </p:txBody>
        </p:sp>
        <p:sp>
          <p:nvSpPr>
            <p:cNvPr id="194589" name="Rectangle 34"/>
            <p:cNvSpPr>
              <a:spLocks noChangeArrowheads="1"/>
            </p:cNvSpPr>
            <p:nvPr/>
          </p:nvSpPr>
          <p:spPr bwMode="auto">
            <a:xfrm>
              <a:off x="1585" y="2053"/>
              <a:ext cx="138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C</a:t>
              </a:r>
            </a:p>
          </p:txBody>
        </p:sp>
        <p:sp>
          <p:nvSpPr>
            <p:cNvPr id="194590" name="Rectangle 35"/>
            <p:cNvSpPr>
              <a:spLocks noChangeArrowheads="1"/>
            </p:cNvSpPr>
            <p:nvPr/>
          </p:nvSpPr>
          <p:spPr bwMode="auto">
            <a:xfrm>
              <a:off x="1585" y="2295"/>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b="1">
                  <a:solidFill>
                    <a:schemeClr val="accent2"/>
                  </a:solidFill>
                </a:rPr>
                <a:t>5/16</a:t>
              </a:r>
            </a:p>
          </p:txBody>
        </p:sp>
        <p:sp>
          <p:nvSpPr>
            <p:cNvPr id="194591" name="Rectangle 36"/>
            <p:cNvSpPr>
              <a:spLocks noChangeArrowheads="1"/>
            </p:cNvSpPr>
            <p:nvPr/>
          </p:nvSpPr>
          <p:spPr bwMode="auto">
            <a:xfrm>
              <a:off x="2276" y="2294"/>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b="1">
                  <a:solidFill>
                    <a:schemeClr val="accent2"/>
                  </a:solidFill>
                </a:rPr>
                <a:t>5/19</a:t>
              </a:r>
            </a:p>
          </p:txBody>
        </p:sp>
        <p:sp>
          <p:nvSpPr>
            <p:cNvPr id="194592" name="Rectangle 37"/>
            <p:cNvSpPr>
              <a:spLocks noChangeArrowheads="1"/>
            </p:cNvSpPr>
            <p:nvPr/>
          </p:nvSpPr>
          <p:spPr bwMode="auto">
            <a:xfrm>
              <a:off x="1584" y="2536"/>
              <a:ext cx="690"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1200"/>
            </a:p>
          </p:txBody>
        </p:sp>
        <p:sp>
          <p:nvSpPr>
            <p:cNvPr id="194593" name="Rectangle 38"/>
            <p:cNvSpPr>
              <a:spLocks noChangeArrowheads="1"/>
            </p:cNvSpPr>
            <p:nvPr/>
          </p:nvSpPr>
          <p:spPr bwMode="auto">
            <a:xfrm>
              <a:off x="2276" y="2536"/>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1200"/>
            </a:p>
          </p:txBody>
        </p:sp>
      </p:grpSp>
      <p:cxnSp>
        <p:nvCxnSpPr>
          <p:cNvPr id="194566" name="AutoShape 39"/>
          <p:cNvCxnSpPr>
            <a:cxnSpLocks noChangeShapeType="1"/>
            <a:stCxn id="194607" idx="3"/>
            <a:endCxn id="194589" idx="1"/>
          </p:cNvCxnSpPr>
          <p:nvPr/>
        </p:nvCxnSpPr>
        <p:spPr bwMode="auto">
          <a:xfrm>
            <a:off x="5168900" y="3162300"/>
            <a:ext cx="1379538" cy="527050"/>
          </a:xfrm>
          <a:prstGeom prst="bentConnector3">
            <a:avLst>
              <a:gd name="adj1" fmla="val 49944"/>
            </a:avLst>
          </a:prstGeom>
          <a:noFill/>
          <a:ln w="12700">
            <a:solidFill>
              <a:schemeClr val="tx1"/>
            </a:solidFill>
            <a:miter lim="800000"/>
            <a:headEnd type="none" w="sm" len="sm"/>
            <a:tailEnd type="triangle" w="lg" len="lg"/>
          </a:ln>
          <a:extLst>
            <a:ext uri="{909E8E84-426E-40DD-AFC4-6F175D3DCCD1}">
              <a14:hiddenFill xmlns:a14="http://schemas.microsoft.com/office/drawing/2010/main">
                <a:noFill/>
              </a14:hiddenFill>
            </a:ext>
          </a:extLst>
        </p:spPr>
      </p:cxnSp>
      <p:cxnSp>
        <p:nvCxnSpPr>
          <p:cNvPr id="194567" name="AutoShape 40"/>
          <p:cNvCxnSpPr>
            <a:cxnSpLocks noChangeShapeType="1"/>
            <a:stCxn id="194597" idx="3"/>
            <a:endCxn id="194590" idx="1"/>
          </p:cNvCxnSpPr>
          <p:nvPr/>
        </p:nvCxnSpPr>
        <p:spPr bwMode="auto">
          <a:xfrm flipV="1">
            <a:off x="5191126" y="4073526"/>
            <a:ext cx="1357313" cy="688975"/>
          </a:xfrm>
          <a:prstGeom prst="bentConnector3">
            <a:avLst>
              <a:gd name="adj1" fmla="val 49940"/>
            </a:avLst>
          </a:prstGeom>
          <a:noFill/>
          <a:ln w="12700">
            <a:solidFill>
              <a:schemeClr val="tx1"/>
            </a:solidFill>
            <a:miter lim="800000"/>
            <a:headEnd type="none" w="sm" len="sm"/>
            <a:tailEnd type="triangle" w="lg" len="lg"/>
          </a:ln>
          <a:extLst>
            <a:ext uri="{909E8E84-426E-40DD-AFC4-6F175D3DCCD1}">
              <a14:hiddenFill xmlns:a14="http://schemas.microsoft.com/office/drawing/2010/main">
                <a:noFill/>
              </a14:hiddenFill>
            </a:ext>
          </a:extLst>
        </p:spPr>
      </p:cxnSp>
      <p:sp>
        <p:nvSpPr>
          <p:cNvPr id="194568" name="Text Box 41"/>
          <p:cNvSpPr txBox="1">
            <a:spLocks noChangeArrowheads="1"/>
          </p:cNvSpPr>
          <p:nvPr/>
        </p:nvSpPr>
        <p:spPr bwMode="auto">
          <a:xfrm>
            <a:off x="6477000" y="1905001"/>
            <a:ext cx="3657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ES = Maximum EF of predecessor task(s)</a:t>
            </a:r>
          </a:p>
          <a:p>
            <a:r>
              <a:rPr lang="en-US" altLang="en-US" sz="1400"/>
              <a:t>EF = ES + duration of tas</a:t>
            </a:r>
            <a:r>
              <a:rPr lang="en-US" altLang="en-US" sz="1200"/>
              <a:t>k</a:t>
            </a:r>
          </a:p>
        </p:txBody>
      </p:sp>
      <p:sp>
        <p:nvSpPr>
          <p:cNvPr id="194569" name="Text Box 42"/>
          <p:cNvSpPr txBox="1">
            <a:spLocks noChangeArrowheads="1"/>
          </p:cNvSpPr>
          <p:nvPr/>
        </p:nvSpPr>
        <p:spPr bwMode="auto">
          <a:xfrm>
            <a:off x="9510713" y="4878389"/>
            <a:ext cx="44916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Key</a:t>
            </a:r>
          </a:p>
        </p:txBody>
      </p:sp>
      <p:sp>
        <p:nvSpPr>
          <p:cNvPr id="194570" name="Oval Callout 44"/>
          <p:cNvSpPr>
            <a:spLocks noChangeArrowheads="1"/>
          </p:cNvSpPr>
          <p:nvPr/>
        </p:nvSpPr>
        <p:spPr bwMode="auto">
          <a:xfrm>
            <a:off x="6853238" y="4864100"/>
            <a:ext cx="398462" cy="374650"/>
          </a:xfrm>
          <a:prstGeom prst="wedgeEllipseCallout">
            <a:avLst>
              <a:gd name="adj1" fmla="val 4551"/>
              <a:gd name="adj2" fmla="val -231005"/>
            </a:avLst>
          </a:prstGeom>
          <a:solidFill>
            <a:schemeClr val="accent1">
              <a:alpha val="50195"/>
            </a:schemeClr>
          </a:solidFill>
          <a:ln w="12700">
            <a:solidFill>
              <a:schemeClr val="tx1"/>
            </a:solidFill>
            <a:round/>
            <a:headEnd type="none" w="sm" len="sm"/>
            <a:tailEnd type="none" w="sm" len="sm"/>
          </a:ln>
        </p:spPr>
        <p:txBody>
          <a:bodyPr anchor="ctr" anchorCtr="1"/>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194571" name="Oval Callout 46"/>
          <p:cNvSpPr>
            <a:spLocks noChangeArrowheads="1"/>
          </p:cNvSpPr>
          <p:nvPr/>
        </p:nvSpPr>
        <p:spPr bwMode="auto">
          <a:xfrm>
            <a:off x="1981201" y="3581400"/>
            <a:ext cx="398463" cy="374650"/>
          </a:xfrm>
          <a:prstGeom prst="wedgeEllipseCallout">
            <a:avLst>
              <a:gd name="adj1" fmla="val 280241"/>
              <a:gd name="adj2" fmla="val -177958"/>
            </a:avLst>
          </a:prstGeom>
          <a:solidFill>
            <a:schemeClr val="accent1">
              <a:alpha val="41176"/>
            </a:schemeClr>
          </a:solidFill>
          <a:ln w="12700">
            <a:solidFill>
              <a:schemeClr val="tx1"/>
            </a:solidFill>
            <a:round/>
            <a:headEnd type="none" w="sm" len="sm"/>
            <a:tailEnd type="none" w="sm" len="sm"/>
          </a:ln>
        </p:spPr>
        <p:txBody>
          <a:bodyPr anchor="ctr" anchorCtr="1"/>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a:t> </a:t>
            </a:r>
          </a:p>
        </p:txBody>
      </p:sp>
      <p:sp>
        <p:nvSpPr>
          <p:cNvPr id="194572" name="Oval Callout 47"/>
          <p:cNvSpPr>
            <a:spLocks noChangeArrowheads="1"/>
          </p:cNvSpPr>
          <p:nvPr/>
        </p:nvSpPr>
        <p:spPr bwMode="auto">
          <a:xfrm>
            <a:off x="1958976" y="4243388"/>
            <a:ext cx="398463" cy="374650"/>
          </a:xfrm>
          <a:prstGeom prst="wedgeEllipseCallout">
            <a:avLst>
              <a:gd name="adj1" fmla="val 270278"/>
              <a:gd name="adj2" fmla="val 189801"/>
            </a:avLst>
          </a:prstGeom>
          <a:solidFill>
            <a:schemeClr val="accent1">
              <a:alpha val="50195"/>
            </a:schemeClr>
          </a:solidFill>
          <a:ln w="12700">
            <a:solidFill>
              <a:schemeClr val="tx1"/>
            </a:solidFill>
            <a:round/>
            <a:headEnd type="none" w="sm" len="sm"/>
            <a:tailEnd type="none" w="sm" len="sm"/>
          </a:ln>
        </p:spPr>
        <p:txBody>
          <a:bodyPr anchor="ctr" anchorCtr="1"/>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194573" name="Oval Callout 48"/>
          <p:cNvSpPr>
            <a:spLocks noChangeArrowheads="1"/>
          </p:cNvSpPr>
          <p:nvPr/>
        </p:nvSpPr>
        <p:spPr bwMode="auto">
          <a:xfrm>
            <a:off x="5689601" y="2589213"/>
            <a:ext cx="398463" cy="374650"/>
          </a:xfrm>
          <a:prstGeom prst="wedgeEllipseCallout">
            <a:avLst>
              <a:gd name="adj1" fmla="val -247889"/>
              <a:gd name="adj2" fmla="val 112005"/>
            </a:avLst>
          </a:prstGeom>
          <a:solidFill>
            <a:schemeClr val="accent1">
              <a:alpha val="45882"/>
            </a:schemeClr>
          </a:solidFill>
          <a:ln w="12700">
            <a:solidFill>
              <a:schemeClr val="tx1"/>
            </a:solidFill>
            <a:round/>
            <a:headEnd type="none" w="sm" len="sm"/>
            <a:tailEnd type="none" w="sm" len="sm"/>
          </a:ln>
        </p:spPr>
        <p:txBody>
          <a:bodyPr anchor="ctr" anchorCtr="1"/>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194574" name="Oval Callout 49"/>
          <p:cNvSpPr>
            <a:spLocks noChangeArrowheads="1"/>
          </p:cNvSpPr>
          <p:nvPr/>
        </p:nvSpPr>
        <p:spPr bwMode="auto">
          <a:xfrm>
            <a:off x="9274176" y="3913188"/>
            <a:ext cx="398463" cy="373062"/>
          </a:xfrm>
          <a:prstGeom prst="wedgeEllipseCallout">
            <a:avLst>
              <a:gd name="adj1" fmla="val -234602"/>
              <a:gd name="adj2" fmla="val -1153"/>
            </a:avLst>
          </a:prstGeom>
          <a:solidFill>
            <a:schemeClr val="accent1">
              <a:alpha val="50195"/>
            </a:schemeClr>
          </a:solidFill>
          <a:ln w="12700">
            <a:solidFill>
              <a:schemeClr val="tx1"/>
            </a:solidFill>
            <a:round/>
            <a:headEnd type="none" w="sm" len="sm"/>
            <a:tailEnd type="none" w="sm" len="sm"/>
          </a:ln>
        </p:spPr>
        <p:txBody>
          <a:bodyPr anchor="ctr" anchorCtr="1"/>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97298" name="TextBox 52"/>
          <p:cNvSpPr txBox="1">
            <a:spLocks noChangeArrowheads="1"/>
          </p:cNvSpPr>
          <p:nvPr/>
        </p:nvSpPr>
        <p:spPr bwMode="auto">
          <a:xfrm>
            <a:off x="1981200" y="3505201"/>
            <a:ext cx="355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a:t>1</a:t>
            </a:r>
          </a:p>
        </p:txBody>
      </p:sp>
      <p:sp>
        <p:nvSpPr>
          <p:cNvPr id="97299" name="TextBox 53"/>
          <p:cNvSpPr txBox="1">
            <a:spLocks noChangeArrowheads="1"/>
          </p:cNvSpPr>
          <p:nvPr/>
        </p:nvSpPr>
        <p:spPr bwMode="auto">
          <a:xfrm>
            <a:off x="1981200" y="4191001"/>
            <a:ext cx="355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a:t>1</a:t>
            </a:r>
          </a:p>
        </p:txBody>
      </p:sp>
      <p:sp>
        <p:nvSpPr>
          <p:cNvPr id="97300" name="TextBox 54"/>
          <p:cNvSpPr txBox="1">
            <a:spLocks noChangeArrowheads="1"/>
          </p:cNvSpPr>
          <p:nvPr/>
        </p:nvSpPr>
        <p:spPr bwMode="auto">
          <a:xfrm>
            <a:off x="5715000" y="2514601"/>
            <a:ext cx="355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a:t>2</a:t>
            </a:r>
          </a:p>
        </p:txBody>
      </p:sp>
      <p:grpSp>
        <p:nvGrpSpPr>
          <p:cNvPr id="6" name="Group 56"/>
          <p:cNvGrpSpPr>
            <a:grpSpLocks/>
          </p:cNvGrpSpPr>
          <p:nvPr/>
        </p:nvGrpSpPr>
        <p:grpSpPr bwMode="auto">
          <a:xfrm>
            <a:off x="5749926" y="4876801"/>
            <a:ext cx="396875" cy="487363"/>
            <a:chOff x="4225925" y="4876800"/>
            <a:chExt cx="397112" cy="487363"/>
          </a:xfrm>
        </p:grpSpPr>
        <p:sp>
          <p:nvSpPr>
            <p:cNvPr id="194584" name="Oval Callout 45"/>
            <p:cNvSpPr>
              <a:spLocks noChangeArrowheads="1"/>
            </p:cNvSpPr>
            <p:nvPr/>
          </p:nvSpPr>
          <p:spPr bwMode="auto">
            <a:xfrm>
              <a:off x="4225925" y="4991100"/>
              <a:ext cx="396875" cy="373063"/>
            </a:xfrm>
            <a:prstGeom prst="wedgeEllipseCallout">
              <a:avLst>
                <a:gd name="adj1" fmla="val -234602"/>
                <a:gd name="adj2" fmla="val -1153"/>
              </a:avLst>
            </a:prstGeom>
            <a:solidFill>
              <a:schemeClr val="accent1">
                <a:alpha val="50195"/>
              </a:schemeClr>
            </a:solidFill>
            <a:ln w="12700">
              <a:solidFill>
                <a:schemeClr val="tx1"/>
              </a:solidFill>
              <a:round/>
              <a:headEnd type="none" w="sm" len="sm"/>
              <a:tailEnd type="none" w="sm" len="sm"/>
            </a:ln>
          </p:spPr>
          <p:txBody>
            <a:bodyPr anchor="ctr" anchorCtr="1"/>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p>
          </p:txBody>
        </p:sp>
        <p:sp>
          <p:nvSpPr>
            <p:cNvPr id="194585" name="TextBox 55"/>
            <p:cNvSpPr txBox="1">
              <a:spLocks noChangeArrowheads="1"/>
            </p:cNvSpPr>
            <p:nvPr/>
          </p:nvSpPr>
          <p:spPr bwMode="auto">
            <a:xfrm>
              <a:off x="4267200" y="4876800"/>
              <a:ext cx="3558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a:t>2</a:t>
              </a:r>
            </a:p>
          </p:txBody>
        </p:sp>
      </p:grpSp>
      <p:sp>
        <p:nvSpPr>
          <p:cNvPr id="97302" name="TextBox 57"/>
          <p:cNvSpPr txBox="1">
            <a:spLocks noChangeArrowheads="1"/>
          </p:cNvSpPr>
          <p:nvPr/>
        </p:nvSpPr>
        <p:spPr bwMode="auto">
          <a:xfrm>
            <a:off x="6858000" y="4876801"/>
            <a:ext cx="355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a:t>3</a:t>
            </a:r>
          </a:p>
        </p:txBody>
      </p:sp>
      <p:sp>
        <p:nvSpPr>
          <p:cNvPr id="97303" name="TextBox 58"/>
          <p:cNvSpPr txBox="1">
            <a:spLocks noChangeArrowheads="1"/>
          </p:cNvSpPr>
          <p:nvPr/>
        </p:nvSpPr>
        <p:spPr bwMode="auto">
          <a:xfrm>
            <a:off x="9296400" y="3886201"/>
            <a:ext cx="355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a:t>4</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52</a:t>
            </a:fld>
            <a:endParaRPr lang="en-US" dirty="0"/>
          </a:p>
        </p:txBody>
      </p:sp>
    </p:spTree>
    <p:extLst>
      <p:ext uri="{BB962C8B-B14F-4D97-AF65-F5344CB8AC3E}">
        <p14:creationId xmlns:p14="http://schemas.microsoft.com/office/powerpoint/2010/main" val="33484282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29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729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730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730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73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98" grpId="0"/>
      <p:bldP spid="97299" grpId="0"/>
      <p:bldP spid="97300" grpId="0"/>
      <p:bldP spid="97302" grpId="0"/>
      <p:bldP spid="97303"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pPr eaLnBrk="1" hangingPunct="1"/>
            <a:r>
              <a:rPr lang="en-US" altLang="en-US" sz="4000" dirty="0"/>
              <a:t>Performing backward pass CP analysis</a:t>
            </a:r>
          </a:p>
        </p:txBody>
      </p:sp>
      <p:grpSp>
        <p:nvGrpSpPr>
          <p:cNvPr id="195586" name="Group 3"/>
          <p:cNvGrpSpPr>
            <a:grpSpLocks/>
          </p:cNvGrpSpPr>
          <p:nvPr/>
        </p:nvGrpSpPr>
        <p:grpSpPr bwMode="auto">
          <a:xfrm>
            <a:off x="9056688" y="5238750"/>
            <a:ext cx="1333500" cy="850900"/>
            <a:chOff x="1584" y="1812"/>
            <a:chExt cx="1388" cy="964"/>
          </a:xfrm>
        </p:grpSpPr>
        <p:sp>
          <p:nvSpPr>
            <p:cNvPr id="195635" name="Rectangle 4"/>
            <p:cNvSpPr>
              <a:spLocks noChangeArrowheads="1"/>
            </p:cNvSpPr>
            <p:nvPr/>
          </p:nvSpPr>
          <p:spPr bwMode="auto">
            <a:xfrm>
              <a:off x="1584" y="1812"/>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ID</a:t>
              </a:r>
            </a:p>
          </p:txBody>
        </p:sp>
        <p:sp>
          <p:nvSpPr>
            <p:cNvPr id="195636" name="Rectangle 5"/>
            <p:cNvSpPr>
              <a:spLocks noChangeArrowheads="1"/>
            </p:cNvSpPr>
            <p:nvPr/>
          </p:nvSpPr>
          <p:spPr bwMode="auto">
            <a:xfrm>
              <a:off x="2047"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TF</a:t>
              </a:r>
            </a:p>
          </p:txBody>
        </p:sp>
        <p:sp>
          <p:nvSpPr>
            <p:cNvPr id="195637" name="Rectangle 6"/>
            <p:cNvSpPr>
              <a:spLocks noChangeArrowheads="1"/>
            </p:cNvSpPr>
            <p:nvPr/>
          </p:nvSpPr>
          <p:spPr bwMode="auto">
            <a:xfrm>
              <a:off x="2509"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DUR</a:t>
              </a:r>
            </a:p>
          </p:txBody>
        </p:sp>
        <p:sp>
          <p:nvSpPr>
            <p:cNvPr id="195638" name="Rectangle 7"/>
            <p:cNvSpPr>
              <a:spLocks noChangeArrowheads="1"/>
            </p:cNvSpPr>
            <p:nvPr/>
          </p:nvSpPr>
          <p:spPr bwMode="auto">
            <a:xfrm>
              <a:off x="1585" y="2053"/>
              <a:ext cx="138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Name</a:t>
              </a:r>
            </a:p>
          </p:txBody>
        </p:sp>
        <p:sp>
          <p:nvSpPr>
            <p:cNvPr id="195639" name="Rectangle 8"/>
            <p:cNvSpPr>
              <a:spLocks noChangeArrowheads="1"/>
            </p:cNvSpPr>
            <p:nvPr/>
          </p:nvSpPr>
          <p:spPr bwMode="auto">
            <a:xfrm>
              <a:off x="1585" y="2295"/>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ES</a:t>
              </a:r>
            </a:p>
          </p:txBody>
        </p:sp>
        <p:sp>
          <p:nvSpPr>
            <p:cNvPr id="195640" name="Rectangle 9"/>
            <p:cNvSpPr>
              <a:spLocks noChangeArrowheads="1"/>
            </p:cNvSpPr>
            <p:nvPr/>
          </p:nvSpPr>
          <p:spPr bwMode="auto">
            <a:xfrm>
              <a:off x="2276" y="2294"/>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EF</a:t>
              </a:r>
            </a:p>
          </p:txBody>
        </p:sp>
        <p:sp>
          <p:nvSpPr>
            <p:cNvPr id="195641" name="Rectangle 10"/>
            <p:cNvSpPr>
              <a:spLocks noChangeArrowheads="1"/>
            </p:cNvSpPr>
            <p:nvPr/>
          </p:nvSpPr>
          <p:spPr bwMode="auto">
            <a:xfrm>
              <a:off x="1584" y="2536"/>
              <a:ext cx="690"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LS</a:t>
              </a:r>
            </a:p>
          </p:txBody>
        </p:sp>
        <p:sp>
          <p:nvSpPr>
            <p:cNvPr id="195642" name="Rectangle 11"/>
            <p:cNvSpPr>
              <a:spLocks noChangeArrowheads="1"/>
            </p:cNvSpPr>
            <p:nvPr/>
          </p:nvSpPr>
          <p:spPr bwMode="auto">
            <a:xfrm>
              <a:off x="2276" y="2536"/>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LF</a:t>
              </a:r>
            </a:p>
          </p:txBody>
        </p:sp>
      </p:grpSp>
      <p:grpSp>
        <p:nvGrpSpPr>
          <p:cNvPr id="195587" name="Group 12"/>
          <p:cNvGrpSpPr>
            <a:grpSpLocks/>
          </p:cNvGrpSpPr>
          <p:nvPr/>
        </p:nvGrpSpPr>
        <p:grpSpPr bwMode="auto">
          <a:xfrm>
            <a:off x="2965450" y="2214563"/>
            <a:ext cx="2203450" cy="1530350"/>
            <a:chOff x="1584" y="1812"/>
            <a:chExt cx="1388" cy="964"/>
          </a:xfrm>
        </p:grpSpPr>
        <p:sp>
          <p:nvSpPr>
            <p:cNvPr id="195627" name="Rectangle 13"/>
            <p:cNvSpPr>
              <a:spLocks noChangeArrowheads="1"/>
            </p:cNvSpPr>
            <p:nvPr/>
          </p:nvSpPr>
          <p:spPr bwMode="auto">
            <a:xfrm>
              <a:off x="1584" y="1812"/>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10</a:t>
              </a:r>
            </a:p>
          </p:txBody>
        </p:sp>
        <p:sp>
          <p:nvSpPr>
            <p:cNvPr id="195628" name="Rectangle 14"/>
            <p:cNvSpPr>
              <a:spLocks noChangeArrowheads="1"/>
            </p:cNvSpPr>
            <p:nvPr/>
          </p:nvSpPr>
          <p:spPr bwMode="auto">
            <a:xfrm>
              <a:off x="2047"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TF</a:t>
              </a:r>
            </a:p>
          </p:txBody>
        </p:sp>
        <p:sp>
          <p:nvSpPr>
            <p:cNvPr id="195629" name="Rectangle 15"/>
            <p:cNvSpPr>
              <a:spLocks noChangeArrowheads="1"/>
            </p:cNvSpPr>
            <p:nvPr/>
          </p:nvSpPr>
          <p:spPr bwMode="auto">
            <a:xfrm>
              <a:off x="2509"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5 days</a:t>
              </a:r>
            </a:p>
          </p:txBody>
        </p:sp>
        <p:sp>
          <p:nvSpPr>
            <p:cNvPr id="195630" name="Rectangle 16"/>
            <p:cNvSpPr>
              <a:spLocks noChangeArrowheads="1"/>
            </p:cNvSpPr>
            <p:nvPr/>
          </p:nvSpPr>
          <p:spPr bwMode="auto">
            <a:xfrm>
              <a:off x="1585" y="2053"/>
              <a:ext cx="138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A</a:t>
              </a:r>
            </a:p>
          </p:txBody>
        </p:sp>
        <p:sp>
          <p:nvSpPr>
            <p:cNvPr id="195631" name="Rectangle 17"/>
            <p:cNvSpPr>
              <a:spLocks noChangeArrowheads="1"/>
            </p:cNvSpPr>
            <p:nvPr/>
          </p:nvSpPr>
          <p:spPr bwMode="auto">
            <a:xfrm>
              <a:off x="1585" y="2295"/>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5/7</a:t>
              </a:r>
            </a:p>
          </p:txBody>
        </p:sp>
        <p:sp>
          <p:nvSpPr>
            <p:cNvPr id="195632" name="Rectangle 18"/>
            <p:cNvSpPr>
              <a:spLocks noChangeArrowheads="1"/>
            </p:cNvSpPr>
            <p:nvPr/>
          </p:nvSpPr>
          <p:spPr bwMode="auto">
            <a:xfrm>
              <a:off x="2276" y="2294"/>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5/11</a:t>
              </a:r>
            </a:p>
          </p:txBody>
        </p:sp>
        <p:sp>
          <p:nvSpPr>
            <p:cNvPr id="195633" name="Rectangle 19"/>
            <p:cNvSpPr>
              <a:spLocks noChangeArrowheads="1"/>
            </p:cNvSpPr>
            <p:nvPr/>
          </p:nvSpPr>
          <p:spPr bwMode="auto">
            <a:xfrm>
              <a:off x="1584" y="2536"/>
              <a:ext cx="690"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solidFill>
                    <a:schemeClr val="accent2"/>
                  </a:solidFill>
                </a:rPr>
                <a:t>5/12</a:t>
              </a:r>
            </a:p>
          </p:txBody>
        </p:sp>
        <p:sp>
          <p:nvSpPr>
            <p:cNvPr id="195634" name="Rectangle 20"/>
            <p:cNvSpPr>
              <a:spLocks noChangeArrowheads="1"/>
            </p:cNvSpPr>
            <p:nvPr/>
          </p:nvSpPr>
          <p:spPr bwMode="auto">
            <a:xfrm>
              <a:off x="2276" y="2536"/>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solidFill>
                    <a:schemeClr val="accent2"/>
                  </a:solidFill>
                </a:rPr>
                <a:t>5/16</a:t>
              </a:r>
            </a:p>
          </p:txBody>
        </p:sp>
      </p:grpSp>
      <p:grpSp>
        <p:nvGrpSpPr>
          <p:cNvPr id="195588" name="Group 21"/>
          <p:cNvGrpSpPr>
            <a:grpSpLocks/>
          </p:cNvGrpSpPr>
          <p:nvPr/>
        </p:nvGrpSpPr>
        <p:grpSpPr bwMode="auto">
          <a:xfrm>
            <a:off x="2989263" y="4197350"/>
            <a:ext cx="2203450" cy="1530350"/>
            <a:chOff x="1584" y="1812"/>
            <a:chExt cx="1388" cy="964"/>
          </a:xfrm>
        </p:grpSpPr>
        <p:sp>
          <p:nvSpPr>
            <p:cNvPr id="195619" name="Rectangle 22"/>
            <p:cNvSpPr>
              <a:spLocks noChangeArrowheads="1"/>
            </p:cNvSpPr>
            <p:nvPr/>
          </p:nvSpPr>
          <p:spPr bwMode="auto">
            <a:xfrm>
              <a:off x="1584" y="1812"/>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20</a:t>
              </a:r>
            </a:p>
          </p:txBody>
        </p:sp>
        <p:sp>
          <p:nvSpPr>
            <p:cNvPr id="195620" name="Rectangle 23"/>
            <p:cNvSpPr>
              <a:spLocks noChangeArrowheads="1"/>
            </p:cNvSpPr>
            <p:nvPr/>
          </p:nvSpPr>
          <p:spPr bwMode="auto">
            <a:xfrm>
              <a:off x="2047"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TF</a:t>
              </a:r>
            </a:p>
          </p:txBody>
        </p:sp>
        <p:sp>
          <p:nvSpPr>
            <p:cNvPr id="195621" name="Rectangle 24"/>
            <p:cNvSpPr>
              <a:spLocks noChangeArrowheads="1"/>
            </p:cNvSpPr>
            <p:nvPr/>
          </p:nvSpPr>
          <p:spPr bwMode="auto">
            <a:xfrm>
              <a:off x="2509"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10 days</a:t>
              </a:r>
            </a:p>
          </p:txBody>
        </p:sp>
        <p:sp>
          <p:nvSpPr>
            <p:cNvPr id="195622" name="Rectangle 25"/>
            <p:cNvSpPr>
              <a:spLocks noChangeArrowheads="1"/>
            </p:cNvSpPr>
            <p:nvPr/>
          </p:nvSpPr>
          <p:spPr bwMode="auto">
            <a:xfrm>
              <a:off x="1585" y="2053"/>
              <a:ext cx="138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B</a:t>
              </a:r>
            </a:p>
          </p:txBody>
        </p:sp>
        <p:sp>
          <p:nvSpPr>
            <p:cNvPr id="195623" name="Rectangle 26"/>
            <p:cNvSpPr>
              <a:spLocks noChangeArrowheads="1"/>
            </p:cNvSpPr>
            <p:nvPr/>
          </p:nvSpPr>
          <p:spPr bwMode="auto">
            <a:xfrm>
              <a:off x="1585" y="2295"/>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5/7</a:t>
              </a:r>
            </a:p>
          </p:txBody>
        </p:sp>
        <p:sp>
          <p:nvSpPr>
            <p:cNvPr id="195624" name="Rectangle 27"/>
            <p:cNvSpPr>
              <a:spLocks noChangeArrowheads="1"/>
            </p:cNvSpPr>
            <p:nvPr/>
          </p:nvSpPr>
          <p:spPr bwMode="auto">
            <a:xfrm>
              <a:off x="2276" y="2294"/>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5/16</a:t>
              </a:r>
            </a:p>
          </p:txBody>
        </p:sp>
        <p:sp>
          <p:nvSpPr>
            <p:cNvPr id="195625" name="Rectangle 28"/>
            <p:cNvSpPr>
              <a:spLocks noChangeArrowheads="1"/>
            </p:cNvSpPr>
            <p:nvPr/>
          </p:nvSpPr>
          <p:spPr bwMode="auto">
            <a:xfrm>
              <a:off x="1584" y="2536"/>
              <a:ext cx="690"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solidFill>
                    <a:schemeClr val="accent2"/>
                  </a:solidFill>
                </a:rPr>
                <a:t>5/7</a:t>
              </a:r>
            </a:p>
          </p:txBody>
        </p:sp>
        <p:sp>
          <p:nvSpPr>
            <p:cNvPr id="195626" name="Rectangle 29"/>
            <p:cNvSpPr>
              <a:spLocks noChangeArrowheads="1"/>
            </p:cNvSpPr>
            <p:nvPr/>
          </p:nvSpPr>
          <p:spPr bwMode="auto">
            <a:xfrm>
              <a:off x="2276" y="2536"/>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solidFill>
                    <a:schemeClr val="accent2"/>
                  </a:solidFill>
                </a:rPr>
                <a:t>5/16</a:t>
              </a:r>
            </a:p>
          </p:txBody>
        </p:sp>
      </p:grpSp>
      <p:grpSp>
        <p:nvGrpSpPr>
          <p:cNvPr id="195589" name="Group 30"/>
          <p:cNvGrpSpPr>
            <a:grpSpLocks/>
          </p:cNvGrpSpPr>
          <p:nvPr/>
        </p:nvGrpSpPr>
        <p:grpSpPr bwMode="auto">
          <a:xfrm>
            <a:off x="6486525" y="3124200"/>
            <a:ext cx="2203450" cy="1530350"/>
            <a:chOff x="1584" y="1812"/>
            <a:chExt cx="1388" cy="964"/>
          </a:xfrm>
        </p:grpSpPr>
        <p:sp>
          <p:nvSpPr>
            <p:cNvPr id="195611" name="Rectangle 31"/>
            <p:cNvSpPr>
              <a:spLocks noChangeArrowheads="1"/>
            </p:cNvSpPr>
            <p:nvPr/>
          </p:nvSpPr>
          <p:spPr bwMode="auto">
            <a:xfrm>
              <a:off x="1584" y="1812"/>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30</a:t>
              </a:r>
            </a:p>
          </p:txBody>
        </p:sp>
        <p:sp>
          <p:nvSpPr>
            <p:cNvPr id="195612" name="Rectangle 32"/>
            <p:cNvSpPr>
              <a:spLocks noChangeArrowheads="1"/>
            </p:cNvSpPr>
            <p:nvPr/>
          </p:nvSpPr>
          <p:spPr bwMode="auto">
            <a:xfrm>
              <a:off x="2047"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TF</a:t>
              </a:r>
            </a:p>
          </p:txBody>
        </p:sp>
        <p:sp>
          <p:nvSpPr>
            <p:cNvPr id="195613" name="Rectangle 33"/>
            <p:cNvSpPr>
              <a:spLocks noChangeArrowheads="1"/>
            </p:cNvSpPr>
            <p:nvPr/>
          </p:nvSpPr>
          <p:spPr bwMode="auto">
            <a:xfrm>
              <a:off x="2509"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4 days</a:t>
              </a:r>
            </a:p>
          </p:txBody>
        </p:sp>
        <p:sp>
          <p:nvSpPr>
            <p:cNvPr id="195614" name="Rectangle 34"/>
            <p:cNvSpPr>
              <a:spLocks noChangeArrowheads="1"/>
            </p:cNvSpPr>
            <p:nvPr/>
          </p:nvSpPr>
          <p:spPr bwMode="auto">
            <a:xfrm>
              <a:off x="1585" y="2053"/>
              <a:ext cx="138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C</a:t>
              </a:r>
            </a:p>
          </p:txBody>
        </p:sp>
        <p:sp>
          <p:nvSpPr>
            <p:cNvPr id="195615" name="Rectangle 35"/>
            <p:cNvSpPr>
              <a:spLocks noChangeArrowheads="1"/>
            </p:cNvSpPr>
            <p:nvPr/>
          </p:nvSpPr>
          <p:spPr bwMode="auto">
            <a:xfrm>
              <a:off x="1585" y="2295"/>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5/16</a:t>
              </a:r>
            </a:p>
          </p:txBody>
        </p:sp>
        <p:sp>
          <p:nvSpPr>
            <p:cNvPr id="195616" name="Rectangle 36"/>
            <p:cNvSpPr>
              <a:spLocks noChangeArrowheads="1"/>
            </p:cNvSpPr>
            <p:nvPr/>
          </p:nvSpPr>
          <p:spPr bwMode="auto">
            <a:xfrm>
              <a:off x="2276" y="2294"/>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5/19</a:t>
              </a:r>
            </a:p>
          </p:txBody>
        </p:sp>
        <p:sp>
          <p:nvSpPr>
            <p:cNvPr id="195617" name="Rectangle 37"/>
            <p:cNvSpPr>
              <a:spLocks noChangeArrowheads="1"/>
            </p:cNvSpPr>
            <p:nvPr/>
          </p:nvSpPr>
          <p:spPr bwMode="auto">
            <a:xfrm>
              <a:off x="1584" y="2536"/>
              <a:ext cx="690"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solidFill>
                    <a:schemeClr val="accent2"/>
                  </a:solidFill>
                </a:rPr>
                <a:t>5/16</a:t>
              </a:r>
            </a:p>
          </p:txBody>
        </p:sp>
        <p:sp>
          <p:nvSpPr>
            <p:cNvPr id="195618" name="Rectangle 38"/>
            <p:cNvSpPr>
              <a:spLocks noChangeArrowheads="1"/>
            </p:cNvSpPr>
            <p:nvPr/>
          </p:nvSpPr>
          <p:spPr bwMode="auto">
            <a:xfrm>
              <a:off x="2276" y="2536"/>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solidFill>
                    <a:schemeClr val="accent2"/>
                  </a:solidFill>
                </a:rPr>
                <a:t>5/19</a:t>
              </a:r>
            </a:p>
          </p:txBody>
        </p:sp>
      </p:grpSp>
      <p:cxnSp>
        <p:nvCxnSpPr>
          <p:cNvPr id="195590" name="AutoShape 39"/>
          <p:cNvCxnSpPr>
            <a:cxnSpLocks noChangeShapeType="1"/>
            <a:stCxn id="195632" idx="3"/>
            <a:endCxn id="195614" idx="1"/>
          </p:cNvCxnSpPr>
          <p:nvPr/>
        </p:nvCxnSpPr>
        <p:spPr bwMode="auto">
          <a:xfrm>
            <a:off x="5168901" y="3170238"/>
            <a:ext cx="1319213" cy="527050"/>
          </a:xfrm>
          <a:prstGeom prst="bentConnector3">
            <a:avLst>
              <a:gd name="adj1" fmla="val 49940"/>
            </a:avLst>
          </a:prstGeom>
          <a:noFill/>
          <a:ln w="12700">
            <a:solidFill>
              <a:schemeClr val="tx1"/>
            </a:solidFill>
            <a:miter lim="800000"/>
            <a:headEnd type="none" w="sm" len="sm"/>
            <a:tailEnd type="triangle" w="lg" len="lg"/>
          </a:ln>
          <a:extLst>
            <a:ext uri="{909E8E84-426E-40DD-AFC4-6F175D3DCCD1}">
              <a14:hiddenFill xmlns:a14="http://schemas.microsoft.com/office/drawing/2010/main">
                <a:noFill/>
              </a14:hiddenFill>
            </a:ext>
          </a:extLst>
        </p:spPr>
      </p:cxnSp>
      <p:cxnSp>
        <p:nvCxnSpPr>
          <p:cNvPr id="195591" name="AutoShape 40"/>
          <p:cNvCxnSpPr>
            <a:cxnSpLocks noChangeShapeType="1"/>
            <a:stCxn id="195622" idx="3"/>
            <a:endCxn id="195615" idx="1"/>
          </p:cNvCxnSpPr>
          <p:nvPr/>
        </p:nvCxnSpPr>
        <p:spPr bwMode="auto">
          <a:xfrm flipV="1">
            <a:off x="5191125" y="4081464"/>
            <a:ext cx="1296988" cy="688975"/>
          </a:xfrm>
          <a:prstGeom prst="bentConnector3">
            <a:avLst>
              <a:gd name="adj1" fmla="val 49940"/>
            </a:avLst>
          </a:prstGeom>
          <a:noFill/>
          <a:ln w="12700">
            <a:solidFill>
              <a:schemeClr val="tx1"/>
            </a:solidFill>
            <a:miter lim="800000"/>
            <a:headEnd type="none" w="sm" len="sm"/>
            <a:tailEnd type="triangle" w="lg" len="lg"/>
          </a:ln>
          <a:extLst>
            <a:ext uri="{909E8E84-426E-40DD-AFC4-6F175D3DCCD1}">
              <a14:hiddenFill xmlns:a14="http://schemas.microsoft.com/office/drawing/2010/main">
                <a:noFill/>
              </a14:hiddenFill>
            </a:ext>
          </a:extLst>
        </p:spPr>
      </p:cxnSp>
      <p:sp>
        <p:nvSpPr>
          <p:cNvPr id="195592" name="Text Box 41"/>
          <p:cNvSpPr txBox="1">
            <a:spLocks noChangeArrowheads="1"/>
          </p:cNvSpPr>
          <p:nvPr/>
        </p:nvSpPr>
        <p:spPr bwMode="auto">
          <a:xfrm>
            <a:off x="6477000" y="1905001"/>
            <a:ext cx="34051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LF = Minimum LS of successor task(s)</a:t>
            </a:r>
          </a:p>
          <a:p>
            <a:r>
              <a:rPr lang="en-US" altLang="en-US" sz="1400"/>
              <a:t>LS = LF – duration of task</a:t>
            </a:r>
          </a:p>
        </p:txBody>
      </p:sp>
      <p:sp>
        <p:nvSpPr>
          <p:cNvPr id="195593" name="Text Box 42"/>
          <p:cNvSpPr txBox="1">
            <a:spLocks noChangeArrowheads="1"/>
          </p:cNvSpPr>
          <p:nvPr/>
        </p:nvSpPr>
        <p:spPr bwMode="auto">
          <a:xfrm>
            <a:off x="9510713" y="4878389"/>
            <a:ext cx="44916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Key</a:t>
            </a:r>
          </a:p>
        </p:txBody>
      </p:sp>
      <p:sp>
        <p:nvSpPr>
          <p:cNvPr id="195594" name="Oval Callout 49"/>
          <p:cNvSpPr>
            <a:spLocks noChangeArrowheads="1"/>
          </p:cNvSpPr>
          <p:nvPr/>
        </p:nvSpPr>
        <p:spPr bwMode="auto">
          <a:xfrm>
            <a:off x="9144001" y="4267201"/>
            <a:ext cx="398463" cy="373063"/>
          </a:xfrm>
          <a:prstGeom prst="wedgeEllipseCallout">
            <a:avLst>
              <a:gd name="adj1" fmla="val -234602"/>
              <a:gd name="adj2" fmla="val -1153"/>
            </a:avLst>
          </a:prstGeom>
          <a:solidFill>
            <a:schemeClr val="accent1">
              <a:alpha val="50195"/>
            </a:schemeClr>
          </a:solidFill>
          <a:ln w="12700">
            <a:solidFill>
              <a:schemeClr val="tx1"/>
            </a:solidFill>
            <a:round/>
            <a:headEnd type="none" w="sm" len="sm"/>
            <a:tailEnd type="none" w="sm" len="sm"/>
          </a:ln>
        </p:spPr>
        <p:txBody>
          <a:bodyPr anchor="ctr" anchorCtr="1"/>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grpSp>
        <p:nvGrpSpPr>
          <p:cNvPr id="6" name="Group 53"/>
          <p:cNvGrpSpPr>
            <a:grpSpLocks/>
          </p:cNvGrpSpPr>
          <p:nvPr/>
        </p:nvGrpSpPr>
        <p:grpSpPr bwMode="auto">
          <a:xfrm>
            <a:off x="5689601" y="2514601"/>
            <a:ext cx="398463" cy="461963"/>
            <a:chOff x="4165600" y="2514600"/>
            <a:chExt cx="398463" cy="461665"/>
          </a:xfrm>
        </p:grpSpPr>
        <p:sp>
          <p:nvSpPr>
            <p:cNvPr id="195609" name="Oval Callout 48"/>
            <p:cNvSpPr>
              <a:spLocks noChangeArrowheads="1"/>
            </p:cNvSpPr>
            <p:nvPr/>
          </p:nvSpPr>
          <p:spPr bwMode="auto">
            <a:xfrm>
              <a:off x="4165600" y="2589213"/>
              <a:ext cx="398463" cy="374650"/>
            </a:xfrm>
            <a:prstGeom prst="wedgeEllipseCallout">
              <a:avLst>
                <a:gd name="adj1" fmla="val -241245"/>
                <a:gd name="adj2" fmla="val 193338"/>
              </a:avLst>
            </a:prstGeom>
            <a:solidFill>
              <a:schemeClr val="accent1">
                <a:alpha val="50980"/>
              </a:schemeClr>
            </a:solidFill>
            <a:ln w="12700">
              <a:solidFill>
                <a:schemeClr val="tx1"/>
              </a:solidFill>
              <a:round/>
              <a:headEnd type="none" w="sm" len="sm"/>
              <a:tailEnd type="none" w="sm" len="sm"/>
            </a:ln>
          </p:spPr>
          <p:txBody>
            <a:bodyPr anchor="ctr" anchorCtr="1"/>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195610" name="TextBox 51"/>
            <p:cNvSpPr txBox="1">
              <a:spLocks noChangeArrowheads="1"/>
            </p:cNvSpPr>
            <p:nvPr/>
          </p:nvSpPr>
          <p:spPr bwMode="auto">
            <a:xfrm>
              <a:off x="4191000" y="2514600"/>
              <a:ext cx="3558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a:t>3</a:t>
              </a:r>
            </a:p>
          </p:txBody>
        </p:sp>
      </p:grpSp>
      <p:sp>
        <p:nvSpPr>
          <p:cNvPr id="195596" name="Oval Callout 45"/>
          <p:cNvSpPr>
            <a:spLocks noChangeArrowheads="1"/>
          </p:cNvSpPr>
          <p:nvPr/>
        </p:nvSpPr>
        <p:spPr bwMode="auto">
          <a:xfrm>
            <a:off x="5749926" y="5348288"/>
            <a:ext cx="396875" cy="374650"/>
          </a:xfrm>
          <a:prstGeom prst="wedgeEllipseCallout">
            <a:avLst>
              <a:gd name="adj1" fmla="val -234602"/>
              <a:gd name="adj2" fmla="val -1153"/>
            </a:avLst>
          </a:prstGeom>
          <a:solidFill>
            <a:schemeClr val="accent1">
              <a:alpha val="50195"/>
            </a:schemeClr>
          </a:solidFill>
          <a:ln w="12700">
            <a:solidFill>
              <a:schemeClr val="tx1"/>
            </a:solidFill>
            <a:round/>
            <a:headEnd type="none" w="sm" len="sm"/>
            <a:tailEnd type="none" w="sm" len="sm"/>
          </a:ln>
        </p:spPr>
        <p:txBody>
          <a:bodyPr anchor="ctr" anchorCtr="1"/>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98322" name="TextBox 52"/>
          <p:cNvSpPr txBox="1">
            <a:spLocks noChangeArrowheads="1"/>
          </p:cNvSpPr>
          <p:nvPr/>
        </p:nvSpPr>
        <p:spPr bwMode="auto">
          <a:xfrm>
            <a:off x="5791200" y="5257801"/>
            <a:ext cx="355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a:t>3</a:t>
            </a:r>
          </a:p>
        </p:txBody>
      </p:sp>
      <p:sp>
        <p:nvSpPr>
          <p:cNvPr id="98323" name="TextBox 55"/>
          <p:cNvSpPr txBox="1">
            <a:spLocks noChangeArrowheads="1"/>
          </p:cNvSpPr>
          <p:nvPr/>
        </p:nvSpPr>
        <p:spPr bwMode="auto">
          <a:xfrm>
            <a:off x="9144000" y="4191001"/>
            <a:ext cx="355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a:t>1</a:t>
            </a:r>
          </a:p>
        </p:txBody>
      </p:sp>
      <p:sp>
        <p:nvSpPr>
          <p:cNvPr id="195599" name="Oval Callout 44"/>
          <p:cNvSpPr>
            <a:spLocks noChangeArrowheads="1"/>
          </p:cNvSpPr>
          <p:nvPr/>
        </p:nvSpPr>
        <p:spPr bwMode="auto">
          <a:xfrm>
            <a:off x="6853238" y="5262563"/>
            <a:ext cx="398462" cy="373062"/>
          </a:xfrm>
          <a:prstGeom prst="wedgeEllipseCallout">
            <a:avLst>
              <a:gd name="adj1" fmla="val 4551"/>
              <a:gd name="adj2" fmla="val -231005"/>
            </a:avLst>
          </a:prstGeom>
          <a:solidFill>
            <a:schemeClr val="accent1">
              <a:alpha val="50195"/>
            </a:schemeClr>
          </a:solidFill>
          <a:ln w="12700">
            <a:solidFill>
              <a:schemeClr val="tx1"/>
            </a:solidFill>
            <a:round/>
            <a:headEnd type="none" w="sm" len="sm"/>
            <a:tailEnd type="none" w="sm" len="sm"/>
          </a:ln>
        </p:spPr>
        <p:txBody>
          <a:bodyPr anchor="ctr" anchorCtr="1"/>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98325" name="TextBox 56"/>
          <p:cNvSpPr txBox="1">
            <a:spLocks noChangeArrowheads="1"/>
          </p:cNvSpPr>
          <p:nvPr/>
        </p:nvSpPr>
        <p:spPr bwMode="auto">
          <a:xfrm>
            <a:off x="6858000" y="5181601"/>
            <a:ext cx="355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a:t>2</a:t>
            </a:r>
          </a:p>
        </p:txBody>
      </p:sp>
      <p:sp>
        <p:nvSpPr>
          <p:cNvPr id="195601" name="Oval Callout 46"/>
          <p:cNvSpPr>
            <a:spLocks noChangeArrowheads="1"/>
          </p:cNvSpPr>
          <p:nvPr/>
        </p:nvSpPr>
        <p:spPr bwMode="auto">
          <a:xfrm>
            <a:off x="1952626" y="3694113"/>
            <a:ext cx="398463" cy="374650"/>
          </a:xfrm>
          <a:prstGeom prst="wedgeEllipseCallout">
            <a:avLst>
              <a:gd name="adj1" fmla="val 261116"/>
              <a:gd name="adj2" fmla="val -96602"/>
            </a:avLst>
          </a:prstGeom>
          <a:solidFill>
            <a:schemeClr val="accent1">
              <a:alpha val="50195"/>
            </a:schemeClr>
          </a:solidFill>
          <a:ln w="12700">
            <a:solidFill>
              <a:schemeClr val="tx1"/>
            </a:solidFill>
            <a:round/>
            <a:headEnd type="none" w="sm" len="sm"/>
            <a:tailEnd type="none" w="sm" len="sm"/>
          </a:ln>
        </p:spPr>
        <p:txBody>
          <a:bodyPr anchor="ctr" anchorCtr="1"/>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98327" name="TextBox 58"/>
          <p:cNvSpPr txBox="1">
            <a:spLocks noChangeArrowheads="1"/>
          </p:cNvSpPr>
          <p:nvPr/>
        </p:nvSpPr>
        <p:spPr bwMode="auto">
          <a:xfrm>
            <a:off x="1981200" y="3657601"/>
            <a:ext cx="355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a:t>4</a:t>
            </a:r>
          </a:p>
        </p:txBody>
      </p:sp>
      <p:grpSp>
        <p:nvGrpSpPr>
          <p:cNvPr id="7" name="Group 61"/>
          <p:cNvGrpSpPr>
            <a:grpSpLocks/>
          </p:cNvGrpSpPr>
          <p:nvPr/>
        </p:nvGrpSpPr>
        <p:grpSpPr bwMode="auto">
          <a:xfrm>
            <a:off x="1958976" y="4191001"/>
            <a:ext cx="398463" cy="461963"/>
            <a:chOff x="434975" y="4191000"/>
            <a:chExt cx="398463" cy="461665"/>
          </a:xfrm>
        </p:grpSpPr>
        <p:sp>
          <p:nvSpPr>
            <p:cNvPr id="195607" name="Oval Callout 47"/>
            <p:cNvSpPr>
              <a:spLocks noChangeArrowheads="1"/>
            </p:cNvSpPr>
            <p:nvPr/>
          </p:nvSpPr>
          <p:spPr bwMode="auto">
            <a:xfrm>
              <a:off x="434975" y="4243388"/>
              <a:ext cx="398463" cy="374650"/>
            </a:xfrm>
            <a:prstGeom prst="wedgeEllipseCallout">
              <a:avLst>
                <a:gd name="adj1" fmla="val 260718"/>
                <a:gd name="adj2" fmla="val 298204"/>
              </a:avLst>
            </a:prstGeom>
            <a:solidFill>
              <a:schemeClr val="accent1">
                <a:alpha val="50195"/>
              </a:schemeClr>
            </a:solidFill>
            <a:ln w="12700">
              <a:solidFill>
                <a:schemeClr val="tx1"/>
              </a:solidFill>
              <a:round/>
              <a:headEnd type="none" w="sm" len="sm"/>
              <a:tailEnd type="none" w="sm" len="sm"/>
            </a:ln>
          </p:spPr>
          <p:txBody>
            <a:bodyPr anchor="ctr" anchorCtr="1"/>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195608" name="TextBox 59"/>
            <p:cNvSpPr txBox="1">
              <a:spLocks noChangeArrowheads="1"/>
            </p:cNvSpPr>
            <p:nvPr/>
          </p:nvSpPr>
          <p:spPr bwMode="auto">
            <a:xfrm>
              <a:off x="457200" y="4191000"/>
              <a:ext cx="3558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a:t>4</a:t>
              </a:r>
            </a:p>
          </p:txBody>
        </p:sp>
      </p:grpSp>
      <p:sp>
        <p:nvSpPr>
          <p:cNvPr id="2" name="Slide Number Placeholder 1"/>
          <p:cNvSpPr>
            <a:spLocks noGrp="1"/>
          </p:cNvSpPr>
          <p:nvPr>
            <p:ph type="sldNum" sz="quarter" idx="12"/>
          </p:nvPr>
        </p:nvSpPr>
        <p:spPr/>
        <p:txBody>
          <a:bodyPr/>
          <a:lstStyle/>
          <a:p>
            <a:fld id="{B8DACC02-A2BD-4578-8E03-6D891060A695}" type="slidenum">
              <a:rPr lang="en-US" smtClean="0"/>
              <a:pPr/>
              <a:t>53</a:t>
            </a:fld>
            <a:endParaRPr lang="en-US" dirty="0"/>
          </a:p>
        </p:txBody>
      </p:sp>
    </p:spTree>
    <p:extLst>
      <p:ext uri="{BB962C8B-B14F-4D97-AF65-F5344CB8AC3E}">
        <p14:creationId xmlns:p14="http://schemas.microsoft.com/office/powerpoint/2010/main" val="6714919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832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832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832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832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22" grpId="0"/>
      <p:bldP spid="98323" grpId="0"/>
      <p:bldP spid="98325" grpId="0"/>
      <p:bldP spid="98327"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p:txBody>
          <a:bodyPr/>
          <a:lstStyle/>
          <a:p>
            <a:pPr eaLnBrk="1" hangingPunct="1"/>
            <a:r>
              <a:rPr lang="en-US" altLang="en-US" dirty="0"/>
              <a:t>Calculating float</a:t>
            </a:r>
          </a:p>
        </p:txBody>
      </p:sp>
      <p:grpSp>
        <p:nvGrpSpPr>
          <p:cNvPr id="196610" name="Group 3"/>
          <p:cNvGrpSpPr>
            <a:grpSpLocks/>
          </p:cNvGrpSpPr>
          <p:nvPr/>
        </p:nvGrpSpPr>
        <p:grpSpPr bwMode="auto">
          <a:xfrm>
            <a:off x="9056688" y="5238750"/>
            <a:ext cx="1333500" cy="850900"/>
            <a:chOff x="1584" y="1812"/>
            <a:chExt cx="1388" cy="964"/>
          </a:xfrm>
        </p:grpSpPr>
        <p:sp>
          <p:nvSpPr>
            <p:cNvPr id="196651" name="Rectangle 4"/>
            <p:cNvSpPr>
              <a:spLocks noChangeArrowheads="1"/>
            </p:cNvSpPr>
            <p:nvPr/>
          </p:nvSpPr>
          <p:spPr bwMode="auto">
            <a:xfrm>
              <a:off x="1584" y="1812"/>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ID</a:t>
              </a:r>
            </a:p>
          </p:txBody>
        </p:sp>
        <p:sp>
          <p:nvSpPr>
            <p:cNvPr id="196652" name="Rectangle 5"/>
            <p:cNvSpPr>
              <a:spLocks noChangeArrowheads="1"/>
            </p:cNvSpPr>
            <p:nvPr/>
          </p:nvSpPr>
          <p:spPr bwMode="auto">
            <a:xfrm>
              <a:off x="2047"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TF</a:t>
              </a:r>
            </a:p>
          </p:txBody>
        </p:sp>
        <p:sp>
          <p:nvSpPr>
            <p:cNvPr id="196653" name="Rectangle 6"/>
            <p:cNvSpPr>
              <a:spLocks noChangeArrowheads="1"/>
            </p:cNvSpPr>
            <p:nvPr/>
          </p:nvSpPr>
          <p:spPr bwMode="auto">
            <a:xfrm>
              <a:off x="2509"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DUR</a:t>
              </a:r>
            </a:p>
          </p:txBody>
        </p:sp>
        <p:sp>
          <p:nvSpPr>
            <p:cNvPr id="196654" name="Rectangle 7"/>
            <p:cNvSpPr>
              <a:spLocks noChangeArrowheads="1"/>
            </p:cNvSpPr>
            <p:nvPr/>
          </p:nvSpPr>
          <p:spPr bwMode="auto">
            <a:xfrm>
              <a:off x="1585" y="2053"/>
              <a:ext cx="138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Name</a:t>
              </a:r>
            </a:p>
          </p:txBody>
        </p:sp>
        <p:sp>
          <p:nvSpPr>
            <p:cNvPr id="196655" name="Rectangle 8"/>
            <p:cNvSpPr>
              <a:spLocks noChangeArrowheads="1"/>
            </p:cNvSpPr>
            <p:nvPr/>
          </p:nvSpPr>
          <p:spPr bwMode="auto">
            <a:xfrm>
              <a:off x="1585" y="2295"/>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ES</a:t>
              </a:r>
            </a:p>
          </p:txBody>
        </p:sp>
        <p:sp>
          <p:nvSpPr>
            <p:cNvPr id="196656" name="Rectangle 9"/>
            <p:cNvSpPr>
              <a:spLocks noChangeArrowheads="1"/>
            </p:cNvSpPr>
            <p:nvPr/>
          </p:nvSpPr>
          <p:spPr bwMode="auto">
            <a:xfrm>
              <a:off x="2276" y="2294"/>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EF</a:t>
              </a:r>
            </a:p>
          </p:txBody>
        </p:sp>
        <p:sp>
          <p:nvSpPr>
            <p:cNvPr id="196657" name="Rectangle 10"/>
            <p:cNvSpPr>
              <a:spLocks noChangeArrowheads="1"/>
            </p:cNvSpPr>
            <p:nvPr/>
          </p:nvSpPr>
          <p:spPr bwMode="auto">
            <a:xfrm>
              <a:off x="1584" y="2536"/>
              <a:ext cx="690"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LS</a:t>
              </a:r>
            </a:p>
          </p:txBody>
        </p:sp>
        <p:sp>
          <p:nvSpPr>
            <p:cNvPr id="196658" name="Rectangle 11"/>
            <p:cNvSpPr>
              <a:spLocks noChangeArrowheads="1"/>
            </p:cNvSpPr>
            <p:nvPr/>
          </p:nvSpPr>
          <p:spPr bwMode="auto">
            <a:xfrm>
              <a:off x="2276" y="2536"/>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LF</a:t>
              </a:r>
            </a:p>
          </p:txBody>
        </p:sp>
      </p:grpSp>
      <p:grpSp>
        <p:nvGrpSpPr>
          <p:cNvPr id="196611" name="Group 12"/>
          <p:cNvGrpSpPr>
            <a:grpSpLocks/>
          </p:cNvGrpSpPr>
          <p:nvPr/>
        </p:nvGrpSpPr>
        <p:grpSpPr bwMode="auto">
          <a:xfrm>
            <a:off x="2965450" y="2214563"/>
            <a:ext cx="2203450" cy="1530350"/>
            <a:chOff x="1584" y="1812"/>
            <a:chExt cx="1388" cy="964"/>
          </a:xfrm>
        </p:grpSpPr>
        <p:sp>
          <p:nvSpPr>
            <p:cNvPr id="196643" name="Rectangle 13"/>
            <p:cNvSpPr>
              <a:spLocks noChangeArrowheads="1"/>
            </p:cNvSpPr>
            <p:nvPr/>
          </p:nvSpPr>
          <p:spPr bwMode="auto">
            <a:xfrm>
              <a:off x="1584" y="1812"/>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10</a:t>
              </a:r>
            </a:p>
          </p:txBody>
        </p:sp>
        <p:sp>
          <p:nvSpPr>
            <p:cNvPr id="196644" name="Rectangle 14"/>
            <p:cNvSpPr>
              <a:spLocks noChangeArrowheads="1"/>
            </p:cNvSpPr>
            <p:nvPr/>
          </p:nvSpPr>
          <p:spPr bwMode="auto">
            <a:xfrm>
              <a:off x="2047"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solidFill>
                    <a:schemeClr val="accent2"/>
                  </a:solidFill>
                </a:rPr>
                <a:t>6 days</a:t>
              </a:r>
            </a:p>
          </p:txBody>
        </p:sp>
        <p:sp>
          <p:nvSpPr>
            <p:cNvPr id="196645" name="Rectangle 15"/>
            <p:cNvSpPr>
              <a:spLocks noChangeArrowheads="1"/>
            </p:cNvSpPr>
            <p:nvPr/>
          </p:nvSpPr>
          <p:spPr bwMode="auto">
            <a:xfrm>
              <a:off x="2509"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5 days</a:t>
              </a:r>
            </a:p>
          </p:txBody>
        </p:sp>
        <p:sp>
          <p:nvSpPr>
            <p:cNvPr id="196646" name="Rectangle 16"/>
            <p:cNvSpPr>
              <a:spLocks noChangeArrowheads="1"/>
            </p:cNvSpPr>
            <p:nvPr/>
          </p:nvSpPr>
          <p:spPr bwMode="auto">
            <a:xfrm>
              <a:off x="1585" y="2053"/>
              <a:ext cx="138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A</a:t>
              </a:r>
            </a:p>
          </p:txBody>
        </p:sp>
        <p:sp>
          <p:nvSpPr>
            <p:cNvPr id="196647" name="Rectangle 17"/>
            <p:cNvSpPr>
              <a:spLocks noChangeArrowheads="1"/>
            </p:cNvSpPr>
            <p:nvPr/>
          </p:nvSpPr>
          <p:spPr bwMode="auto">
            <a:xfrm>
              <a:off x="1585" y="2295"/>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5/7</a:t>
              </a:r>
            </a:p>
          </p:txBody>
        </p:sp>
        <p:sp>
          <p:nvSpPr>
            <p:cNvPr id="196648" name="Rectangle 18"/>
            <p:cNvSpPr>
              <a:spLocks noChangeArrowheads="1"/>
            </p:cNvSpPr>
            <p:nvPr/>
          </p:nvSpPr>
          <p:spPr bwMode="auto">
            <a:xfrm>
              <a:off x="2276" y="2294"/>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5/11</a:t>
              </a:r>
            </a:p>
          </p:txBody>
        </p:sp>
        <p:sp>
          <p:nvSpPr>
            <p:cNvPr id="196649" name="Rectangle 19"/>
            <p:cNvSpPr>
              <a:spLocks noChangeArrowheads="1"/>
            </p:cNvSpPr>
            <p:nvPr/>
          </p:nvSpPr>
          <p:spPr bwMode="auto">
            <a:xfrm>
              <a:off x="1584" y="2536"/>
              <a:ext cx="690"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5/12</a:t>
              </a:r>
            </a:p>
          </p:txBody>
        </p:sp>
        <p:sp>
          <p:nvSpPr>
            <p:cNvPr id="196650" name="Rectangle 20"/>
            <p:cNvSpPr>
              <a:spLocks noChangeArrowheads="1"/>
            </p:cNvSpPr>
            <p:nvPr/>
          </p:nvSpPr>
          <p:spPr bwMode="auto">
            <a:xfrm>
              <a:off x="2276" y="2536"/>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5/16</a:t>
              </a:r>
            </a:p>
          </p:txBody>
        </p:sp>
      </p:grpSp>
      <p:grpSp>
        <p:nvGrpSpPr>
          <p:cNvPr id="196612" name="Group 21"/>
          <p:cNvGrpSpPr>
            <a:grpSpLocks/>
          </p:cNvGrpSpPr>
          <p:nvPr/>
        </p:nvGrpSpPr>
        <p:grpSpPr bwMode="auto">
          <a:xfrm>
            <a:off x="2989263" y="4197350"/>
            <a:ext cx="2203450" cy="1530350"/>
            <a:chOff x="1584" y="1812"/>
            <a:chExt cx="1388" cy="964"/>
          </a:xfrm>
        </p:grpSpPr>
        <p:sp>
          <p:nvSpPr>
            <p:cNvPr id="196635" name="Rectangle 22"/>
            <p:cNvSpPr>
              <a:spLocks noChangeArrowheads="1"/>
            </p:cNvSpPr>
            <p:nvPr/>
          </p:nvSpPr>
          <p:spPr bwMode="auto">
            <a:xfrm>
              <a:off x="1584" y="1812"/>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20</a:t>
              </a:r>
            </a:p>
          </p:txBody>
        </p:sp>
        <p:sp>
          <p:nvSpPr>
            <p:cNvPr id="196636" name="Rectangle 23"/>
            <p:cNvSpPr>
              <a:spLocks noChangeArrowheads="1"/>
            </p:cNvSpPr>
            <p:nvPr/>
          </p:nvSpPr>
          <p:spPr bwMode="auto">
            <a:xfrm>
              <a:off x="2047"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solidFill>
                    <a:schemeClr val="accent2"/>
                  </a:solidFill>
                </a:rPr>
                <a:t>0 days</a:t>
              </a:r>
            </a:p>
          </p:txBody>
        </p:sp>
        <p:sp>
          <p:nvSpPr>
            <p:cNvPr id="196637" name="Rectangle 24"/>
            <p:cNvSpPr>
              <a:spLocks noChangeArrowheads="1"/>
            </p:cNvSpPr>
            <p:nvPr/>
          </p:nvSpPr>
          <p:spPr bwMode="auto">
            <a:xfrm>
              <a:off x="2509"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10 days</a:t>
              </a:r>
            </a:p>
          </p:txBody>
        </p:sp>
        <p:sp>
          <p:nvSpPr>
            <p:cNvPr id="196638" name="Rectangle 25"/>
            <p:cNvSpPr>
              <a:spLocks noChangeArrowheads="1"/>
            </p:cNvSpPr>
            <p:nvPr/>
          </p:nvSpPr>
          <p:spPr bwMode="auto">
            <a:xfrm>
              <a:off x="1585" y="2053"/>
              <a:ext cx="138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B</a:t>
              </a:r>
            </a:p>
          </p:txBody>
        </p:sp>
        <p:sp>
          <p:nvSpPr>
            <p:cNvPr id="196639" name="Rectangle 26"/>
            <p:cNvSpPr>
              <a:spLocks noChangeArrowheads="1"/>
            </p:cNvSpPr>
            <p:nvPr/>
          </p:nvSpPr>
          <p:spPr bwMode="auto">
            <a:xfrm>
              <a:off x="1585" y="2295"/>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5/7</a:t>
              </a:r>
            </a:p>
          </p:txBody>
        </p:sp>
        <p:sp>
          <p:nvSpPr>
            <p:cNvPr id="196640" name="Rectangle 27"/>
            <p:cNvSpPr>
              <a:spLocks noChangeArrowheads="1"/>
            </p:cNvSpPr>
            <p:nvPr/>
          </p:nvSpPr>
          <p:spPr bwMode="auto">
            <a:xfrm>
              <a:off x="2276" y="2294"/>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5/16</a:t>
              </a:r>
            </a:p>
          </p:txBody>
        </p:sp>
        <p:sp>
          <p:nvSpPr>
            <p:cNvPr id="196641" name="Rectangle 28"/>
            <p:cNvSpPr>
              <a:spLocks noChangeArrowheads="1"/>
            </p:cNvSpPr>
            <p:nvPr/>
          </p:nvSpPr>
          <p:spPr bwMode="auto">
            <a:xfrm>
              <a:off x="1584" y="2536"/>
              <a:ext cx="690"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5/7</a:t>
              </a:r>
            </a:p>
          </p:txBody>
        </p:sp>
        <p:sp>
          <p:nvSpPr>
            <p:cNvPr id="196642" name="Rectangle 29"/>
            <p:cNvSpPr>
              <a:spLocks noChangeArrowheads="1"/>
            </p:cNvSpPr>
            <p:nvPr/>
          </p:nvSpPr>
          <p:spPr bwMode="auto">
            <a:xfrm>
              <a:off x="2276" y="2536"/>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5/16</a:t>
              </a:r>
            </a:p>
          </p:txBody>
        </p:sp>
      </p:grpSp>
      <p:grpSp>
        <p:nvGrpSpPr>
          <p:cNvPr id="196613" name="Group 30"/>
          <p:cNvGrpSpPr>
            <a:grpSpLocks/>
          </p:cNvGrpSpPr>
          <p:nvPr/>
        </p:nvGrpSpPr>
        <p:grpSpPr bwMode="auto">
          <a:xfrm>
            <a:off x="6486525" y="3124200"/>
            <a:ext cx="2203450" cy="1530350"/>
            <a:chOff x="1584" y="1812"/>
            <a:chExt cx="1388" cy="964"/>
          </a:xfrm>
        </p:grpSpPr>
        <p:sp>
          <p:nvSpPr>
            <p:cNvPr id="196627" name="Rectangle 31"/>
            <p:cNvSpPr>
              <a:spLocks noChangeArrowheads="1"/>
            </p:cNvSpPr>
            <p:nvPr/>
          </p:nvSpPr>
          <p:spPr bwMode="auto">
            <a:xfrm>
              <a:off x="1584" y="1812"/>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30</a:t>
              </a:r>
            </a:p>
          </p:txBody>
        </p:sp>
        <p:sp>
          <p:nvSpPr>
            <p:cNvPr id="196628" name="Rectangle 32"/>
            <p:cNvSpPr>
              <a:spLocks noChangeArrowheads="1"/>
            </p:cNvSpPr>
            <p:nvPr/>
          </p:nvSpPr>
          <p:spPr bwMode="auto">
            <a:xfrm>
              <a:off x="2047"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solidFill>
                    <a:schemeClr val="accent2"/>
                  </a:solidFill>
                </a:rPr>
                <a:t>0 days</a:t>
              </a:r>
            </a:p>
          </p:txBody>
        </p:sp>
        <p:sp>
          <p:nvSpPr>
            <p:cNvPr id="196629" name="Rectangle 33"/>
            <p:cNvSpPr>
              <a:spLocks noChangeArrowheads="1"/>
            </p:cNvSpPr>
            <p:nvPr/>
          </p:nvSpPr>
          <p:spPr bwMode="auto">
            <a:xfrm>
              <a:off x="2509"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4 days</a:t>
              </a:r>
            </a:p>
          </p:txBody>
        </p:sp>
        <p:sp>
          <p:nvSpPr>
            <p:cNvPr id="196630" name="Rectangle 34"/>
            <p:cNvSpPr>
              <a:spLocks noChangeArrowheads="1"/>
            </p:cNvSpPr>
            <p:nvPr/>
          </p:nvSpPr>
          <p:spPr bwMode="auto">
            <a:xfrm>
              <a:off x="1585" y="2053"/>
              <a:ext cx="138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C</a:t>
              </a:r>
            </a:p>
          </p:txBody>
        </p:sp>
        <p:sp>
          <p:nvSpPr>
            <p:cNvPr id="196631" name="Rectangle 35"/>
            <p:cNvSpPr>
              <a:spLocks noChangeArrowheads="1"/>
            </p:cNvSpPr>
            <p:nvPr/>
          </p:nvSpPr>
          <p:spPr bwMode="auto">
            <a:xfrm>
              <a:off x="1585" y="2295"/>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5/16</a:t>
              </a:r>
            </a:p>
          </p:txBody>
        </p:sp>
        <p:sp>
          <p:nvSpPr>
            <p:cNvPr id="196632" name="Rectangle 36"/>
            <p:cNvSpPr>
              <a:spLocks noChangeArrowheads="1"/>
            </p:cNvSpPr>
            <p:nvPr/>
          </p:nvSpPr>
          <p:spPr bwMode="auto">
            <a:xfrm>
              <a:off x="2276" y="2294"/>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5/19</a:t>
              </a:r>
            </a:p>
          </p:txBody>
        </p:sp>
        <p:sp>
          <p:nvSpPr>
            <p:cNvPr id="196633" name="Rectangle 37"/>
            <p:cNvSpPr>
              <a:spLocks noChangeArrowheads="1"/>
            </p:cNvSpPr>
            <p:nvPr/>
          </p:nvSpPr>
          <p:spPr bwMode="auto">
            <a:xfrm>
              <a:off x="1584" y="2536"/>
              <a:ext cx="690"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5/16</a:t>
              </a:r>
            </a:p>
          </p:txBody>
        </p:sp>
        <p:sp>
          <p:nvSpPr>
            <p:cNvPr id="196634" name="Rectangle 38"/>
            <p:cNvSpPr>
              <a:spLocks noChangeArrowheads="1"/>
            </p:cNvSpPr>
            <p:nvPr/>
          </p:nvSpPr>
          <p:spPr bwMode="auto">
            <a:xfrm>
              <a:off x="2276" y="2536"/>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5/19</a:t>
              </a:r>
            </a:p>
          </p:txBody>
        </p:sp>
      </p:grpSp>
      <p:cxnSp>
        <p:nvCxnSpPr>
          <p:cNvPr id="196614" name="AutoShape 39"/>
          <p:cNvCxnSpPr>
            <a:cxnSpLocks noChangeShapeType="1"/>
            <a:stCxn id="196648" idx="3"/>
            <a:endCxn id="196630" idx="1"/>
          </p:cNvCxnSpPr>
          <p:nvPr/>
        </p:nvCxnSpPr>
        <p:spPr bwMode="auto">
          <a:xfrm>
            <a:off x="5168901" y="3170238"/>
            <a:ext cx="1319213" cy="527050"/>
          </a:xfrm>
          <a:prstGeom prst="bentConnector3">
            <a:avLst>
              <a:gd name="adj1" fmla="val 49940"/>
            </a:avLst>
          </a:prstGeom>
          <a:noFill/>
          <a:ln w="12700">
            <a:solidFill>
              <a:schemeClr val="tx1"/>
            </a:solidFill>
            <a:miter lim="800000"/>
            <a:headEnd type="none" w="sm" len="sm"/>
            <a:tailEnd type="triangle" w="lg" len="lg"/>
          </a:ln>
          <a:extLst>
            <a:ext uri="{909E8E84-426E-40DD-AFC4-6F175D3DCCD1}">
              <a14:hiddenFill xmlns:a14="http://schemas.microsoft.com/office/drawing/2010/main">
                <a:noFill/>
              </a14:hiddenFill>
            </a:ext>
          </a:extLst>
        </p:spPr>
      </p:cxnSp>
      <p:cxnSp>
        <p:nvCxnSpPr>
          <p:cNvPr id="196615" name="AutoShape 40"/>
          <p:cNvCxnSpPr>
            <a:cxnSpLocks noChangeShapeType="1"/>
            <a:stCxn id="196638" idx="3"/>
            <a:endCxn id="196631" idx="1"/>
          </p:cNvCxnSpPr>
          <p:nvPr/>
        </p:nvCxnSpPr>
        <p:spPr bwMode="auto">
          <a:xfrm flipV="1">
            <a:off x="5191125" y="4081464"/>
            <a:ext cx="1296988" cy="688975"/>
          </a:xfrm>
          <a:prstGeom prst="bentConnector3">
            <a:avLst>
              <a:gd name="adj1" fmla="val 49940"/>
            </a:avLst>
          </a:prstGeom>
          <a:noFill/>
          <a:ln w="12700">
            <a:solidFill>
              <a:schemeClr val="tx1"/>
            </a:solidFill>
            <a:miter lim="800000"/>
            <a:headEnd type="none" w="sm" len="sm"/>
            <a:tailEnd type="triangle" w="lg" len="lg"/>
          </a:ln>
          <a:extLst>
            <a:ext uri="{909E8E84-426E-40DD-AFC4-6F175D3DCCD1}">
              <a14:hiddenFill xmlns:a14="http://schemas.microsoft.com/office/drawing/2010/main">
                <a:noFill/>
              </a14:hiddenFill>
            </a:ext>
          </a:extLst>
        </p:spPr>
      </p:cxnSp>
      <p:sp>
        <p:nvSpPr>
          <p:cNvPr id="196616" name="Text Box 41"/>
          <p:cNvSpPr txBox="1">
            <a:spLocks noChangeArrowheads="1"/>
          </p:cNvSpPr>
          <p:nvPr/>
        </p:nvSpPr>
        <p:spPr bwMode="auto">
          <a:xfrm>
            <a:off x="6477000" y="1828801"/>
            <a:ext cx="34051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TF = LF - EF</a:t>
            </a:r>
          </a:p>
          <a:p>
            <a:r>
              <a:rPr lang="en-US" altLang="en-US" sz="1400"/>
              <a:t>FF = Minimum ES (successor task) – EF</a:t>
            </a:r>
          </a:p>
        </p:txBody>
      </p:sp>
      <p:sp>
        <p:nvSpPr>
          <p:cNvPr id="196617" name="Text Box 42"/>
          <p:cNvSpPr txBox="1">
            <a:spLocks noChangeArrowheads="1"/>
          </p:cNvSpPr>
          <p:nvPr/>
        </p:nvSpPr>
        <p:spPr bwMode="auto">
          <a:xfrm>
            <a:off x="9510713" y="4878389"/>
            <a:ext cx="44916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Key</a:t>
            </a:r>
          </a:p>
        </p:txBody>
      </p:sp>
      <p:sp>
        <p:nvSpPr>
          <p:cNvPr id="196618" name="Text Box 43"/>
          <p:cNvSpPr txBox="1">
            <a:spLocks noChangeArrowheads="1"/>
          </p:cNvSpPr>
          <p:nvPr/>
        </p:nvSpPr>
        <p:spPr bwMode="auto">
          <a:xfrm>
            <a:off x="3668713" y="5837239"/>
            <a:ext cx="8302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FF = 0</a:t>
            </a:r>
          </a:p>
        </p:txBody>
      </p:sp>
      <p:sp>
        <p:nvSpPr>
          <p:cNvPr id="196619" name="Text Box 44"/>
          <p:cNvSpPr txBox="1">
            <a:spLocks noChangeArrowheads="1"/>
          </p:cNvSpPr>
          <p:nvPr/>
        </p:nvSpPr>
        <p:spPr bwMode="auto">
          <a:xfrm>
            <a:off x="3667126" y="1827214"/>
            <a:ext cx="8302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FF = 6</a:t>
            </a:r>
          </a:p>
        </p:txBody>
      </p:sp>
      <p:sp>
        <p:nvSpPr>
          <p:cNvPr id="749613" name="Rectangle 45"/>
          <p:cNvSpPr>
            <a:spLocks noChangeArrowheads="1"/>
          </p:cNvSpPr>
          <p:nvPr/>
        </p:nvSpPr>
        <p:spPr bwMode="auto">
          <a:xfrm>
            <a:off x="2847975" y="4068763"/>
            <a:ext cx="2490788" cy="1776412"/>
          </a:xfrm>
          <a:prstGeom prst="rect">
            <a:avLst/>
          </a:prstGeom>
          <a:noFill/>
          <a:ln w="1905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749614" name="Rectangle 46"/>
          <p:cNvSpPr>
            <a:spLocks noChangeArrowheads="1"/>
          </p:cNvSpPr>
          <p:nvPr/>
        </p:nvSpPr>
        <p:spPr bwMode="auto">
          <a:xfrm>
            <a:off x="6319838" y="3003551"/>
            <a:ext cx="2500312" cy="1776413"/>
          </a:xfrm>
          <a:prstGeom prst="rect">
            <a:avLst/>
          </a:prstGeom>
          <a:noFill/>
          <a:ln w="1905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cxnSp>
        <p:nvCxnSpPr>
          <p:cNvPr id="749615" name="AutoShape 47"/>
          <p:cNvCxnSpPr>
            <a:cxnSpLocks noChangeShapeType="1"/>
            <a:stCxn id="749613" idx="3"/>
            <a:endCxn id="749614" idx="1"/>
          </p:cNvCxnSpPr>
          <p:nvPr/>
        </p:nvCxnSpPr>
        <p:spPr bwMode="auto">
          <a:xfrm flipV="1">
            <a:off x="5348289" y="3892551"/>
            <a:ext cx="962025" cy="1065213"/>
          </a:xfrm>
          <a:prstGeom prst="bentConnector3">
            <a:avLst>
              <a:gd name="adj1" fmla="val 51481"/>
            </a:avLst>
          </a:prstGeom>
          <a:noFill/>
          <a:ln w="19050">
            <a:solidFill>
              <a:srgbClr val="FF0000"/>
            </a:solidFill>
            <a:miter lim="800000"/>
            <a:headEnd type="none" w="sm" len="sm"/>
            <a:tailEnd type="triangle" w="lg" len="lg"/>
          </a:ln>
          <a:extLst>
            <a:ext uri="{909E8E84-426E-40DD-AFC4-6F175D3DCCD1}">
              <a14:hiddenFill xmlns:a14="http://schemas.microsoft.com/office/drawing/2010/main">
                <a:noFill/>
              </a14:hiddenFill>
            </a:ext>
          </a:extLst>
        </p:spPr>
      </p:cxnSp>
      <p:sp>
        <p:nvSpPr>
          <p:cNvPr id="749616" name="AutoShape 48"/>
          <p:cNvSpPr>
            <a:spLocks noChangeArrowheads="1"/>
          </p:cNvSpPr>
          <p:nvPr/>
        </p:nvSpPr>
        <p:spPr bwMode="auto">
          <a:xfrm>
            <a:off x="9359900" y="3235325"/>
            <a:ext cx="1049338" cy="266700"/>
          </a:xfrm>
          <a:prstGeom prst="wedgeRectCallout">
            <a:avLst>
              <a:gd name="adj1" fmla="val -95838"/>
              <a:gd name="adj2" fmla="val 167264"/>
            </a:avLst>
          </a:prstGeom>
          <a:solidFill>
            <a:srgbClr val="F3F4C0"/>
          </a:solidFill>
          <a:ln w="12700">
            <a:solidFill>
              <a:schemeClr val="tx1"/>
            </a:solidFill>
            <a:miter lim="800000"/>
            <a:headEnd type="none" w="sm" len="sm"/>
            <a:tailEnd type="none" w="sm" len="sm"/>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Critical path</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54</a:t>
            </a:fld>
            <a:endParaRPr lang="en-US" dirty="0"/>
          </a:p>
        </p:txBody>
      </p:sp>
    </p:spTree>
    <p:extLst>
      <p:ext uri="{BB962C8B-B14F-4D97-AF65-F5344CB8AC3E}">
        <p14:creationId xmlns:p14="http://schemas.microsoft.com/office/powerpoint/2010/main" val="20760919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49613"/>
                                        </p:tgtEl>
                                        <p:attrNameLst>
                                          <p:attrName>style.visibility</p:attrName>
                                        </p:attrNameLst>
                                      </p:cBhvr>
                                      <p:to>
                                        <p:strVal val="visible"/>
                                      </p:to>
                                    </p:set>
                                    <p:animEffect transition="in" filter="fade">
                                      <p:cBhvr>
                                        <p:cTn id="7" dur="500"/>
                                        <p:tgtEl>
                                          <p:spTgt spid="749613"/>
                                        </p:tgtEl>
                                      </p:cBhvr>
                                    </p:animEffect>
                                  </p:childTnLst>
                                </p:cTn>
                              </p:par>
                            </p:childTnLst>
                          </p:cTn>
                        </p:par>
                        <p:par>
                          <p:cTn id="8" fill="hold" nodeType="afterGroup">
                            <p:stCondLst>
                              <p:cond delay="500"/>
                            </p:stCondLst>
                            <p:childTnLst>
                              <p:par>
                                <p:cTn id="9" presetID="10" presetClass="entr" presetSubtype="0" fill="hold" nodeType="afterEffect">
                                  <p:stCondLst>
                                    <p:cond delay="0"/>
                                  </p:stCondLst>
                                  <p:childTnLst>
                                    <p:set>
                                      <p:cBhvr>
                                        <p:cTn id="10" dur="1" fill="hold">
                                          <p:stCondLst>
                                            <p:cond delay="0"/>
                                          </p:stCondLst>
                                        </p:cTn>
                                        <p:tgtEl>
                                          <p:spTgt spid="749615"/>
                                        </p:tgtEl>
                                        <p:attrNameLst>
                                          <p:attrName>style.visibility</p:attrName>
                                        </p:attrNameLst>
                                      </p:cBhvr>
                                      <p:to>
                                        <p:strVal val="visible"/>
                                      </p:to>
                                    </p:set>
                                    <p:animEffect transition="in" filter="fade">
                                      <p:cBhvr>
                                        <p:cTn id="11" dur="500"/>
                                        <p:tgtEl>
                                          <p:spTgt spid="749615"/>
                                        </p:tgtEl>
                                      </p:cBhvr>
                                    </p:animEffect>
                                  </p:childTnLst>
                                </p:cTn>
                              </p:par>
                            </p:childTnLst>
                          </p:cTn>
                        </p:par>
                        <p:par>
                          <p:cTn id="12" fill="hold" nodeType="afterGroup">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49614"/>
                                        </p:tgtEl>
                                        <p:attrNameLst>
                                          <p:attrName>style.visibility</p:attrName>
                                        </p:attrNameLst>
                                      </p:cBhvr>
                                      <p:to>
                                        <p:strVal val="visible"/>
                                      </p:to>
                                    </p:set>
                                    <p:animEffect transition="in" filter="fade">
                                      <p:cBhvr>
                                        <p:cTn id="15" dur="500"/>
                                        <p:tgtEl>
                                          <p:spTgt spid="749614"/>
                                        </p:tgtEl>
                                      </p:cBhvr>
                                    </p:animEffect>
                                  </p:childTnLst>
                                </p:cTn>
                              </p:par>
                            </p:childTnLst>
                          </p:cTn>
                        </p:par>
                        <p:par>
                          <p:cTn id="16" fill="hold" nodeType="afterGroup">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749616"/>
                                        </p:tgtEl>
                                        <p:attrNameLst>
                                          <p:attrName>style.visibility</p:attrName>
                                        </p:attrNameLst>
                                      </p:cBhvr>
                                      <p:to>
                                        <p:strVal val="visible"/>
                                      </p:to>
                                    </p:set>
                                    <p:animEffect transition="in" filter="fade">
                                      <p:cBhvr>
                                        <p:cTn id="19" dur="500"/>
                                        <p:tgtEl>
                                          <p:spTgt spid="7496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9613" grpId="0" animBg="1"/>
      <p:bldP spid="749614" grpId="0" animBg="1"/>
      <p:bldP spid="749616"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dirty="0"/>
              <a:t>Project Planning Tools</a:t>
            </a:r>
          </a:p>
        </p:txBody>
      </p:sp>
      <p:sp>
        <p:nvSpPr>
          <p:cNvPr id="3" name="Slide Number Placeholder 2"/>
          <p:cNvSpPr>
            <a:spLocks noGrp="1"/>
          </p:cNvSpPr>
          <p:nvPr>
            <p:ph type="sldNum" sz="quarter" idx="12"/>
          </p:nvPr>
        </p:nvSpPr>
        <p:spPr/>
        <p:txBody>
          <a:bodyPr/>
          <a:lstStyle/>
          <a:p>
            <a:fld id="{B8DACC02-A2BD-4578-8E03-6D891060A695}" type="slidenum">
              <a:rPr lang="en-US" smtClean="0"/>
              <a:t>55</a:t>
            </a:fld>
            <a:endParaRPr lang="en-US"/>
          </a:p>
        </p:txBody>
      </p:sp>
    </p:spTree>
    <p:extLst>
      <p:ext uri="{BB962C8B-B14F-4D97-AF65-F5344CB8AC3E}">
        <p14:creationId xmlns:p14="http://schemas.microsoft.com/office/powerpoint/2010/main" val="24206036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p:txBody>
          <a:bodyPr/>
          <a:lstStyle/>
          <a:p>
            <a:pPr eaLnBrk="1" hangingPunct="1"/>
            <a:r>
              <a:rPr lang="en-US" altLang="en-US" dirty="0"/>
              <a:t>What is a Gantt chart?</a:t>
            </a:r>
          </a:p>
        </p:txBody>
      </p:sp>
      <p:sp>
        <p:nvSpPr>
          <p:cNvPr id="119810" name="Rectangle 3"/>
          <p:cNvSpPr>
            <a:spLocks noGrp="1" noChangeArrowheads="1"/>
          </p:cNvSpPr>
          <p:nvPr>
            <p:ph type="body" idx="1"/>
          </p:nvPr>
        </p:nvSpPr>
        <p:spPr/>
        <p:txBody>
          <a:bodyPr>
            <a:normAutofit lnSpcReduction="10000"/>
          </a:bodyPr>
          <a:lstStyle/>
          <a:p>
            <a:pPr eaLnBrk="1" hangingPunct="1">
              <a:buFont typeface="Wingdings" panose="05000000000000000000" pitchFamily="2" charset="2"/>
              <a:buNone/>
            </a:pPr>
            <a:r>
              <a:rPr lang="en-US" altLang="en-US" dirty="0"/>
              <a:t> A </a:t>
            </a:r>
            <a:r>
              <a:rPr lang="en-US" altLang="en-US" b="1" dirty="0"/>
              <a:t>Gantt Chart</a:t>
            </a:r>
            <a:r>
              <a:rPr lang="en-US" altLang="en-US" dirty="0"/>
              <a:t> (named for Henry Laurence Gantt) consists of a table of project task information and a bar chart that graphically displays project schedule, depicting progress in relation to time and often used in planning and tracking a project. </a:t>
            </a:r>
          </a:p>
          <a:p>
            <a:pPr eaLnBrk="1" hangingPunct="1"/>
            <a:r>
              <a:rPr lang="en-US" altLang="en-US" dirty="0"/>
              <a:t>Horizontal bar chart format, with bars representing the phases and activities of the WBS</a:t>
            </a:r>
          </a:p>
          <a:p>
            <a:pPr eaLnBrk="1" hangingPunct="1"/>
            <a:r>
              <a:rPr lang="en-US" altLang="en-US" dirty="0"/>
              <a:t>Time extends along the horizontal axis</a:t>
            </a:r>
          </a:p>
          <a:p>
            <a:pPr eaLnBrk="1" hangingPunct="1"/>
            <a:r>
              <a:rPr lang="en-US" altLang="en-US" dirty="0"/>
              <a:t>Able to show planned and actual progress on tasks as well as task dependencies</a:t>
            </a:r>
          </a:p>
          <a:p>
            <a:pPr eaLnBrk="1" hangingPunct="1"/>
            <a:r>
              <a:rPr lang="en-US" altLang="en-US" dirty="0"/>
              <a:t>Effective communication tool but with limitations</a:t>
            </a:r>
          </a:p>
          <a:p>
            <a:pPr lvl="1" eaLnBrk="1" hangingPunct="1"/>
            <a:r>
              <a:rPr lang="en-US" altLang="en-US" dirty="0"/>
              <a:t>Very low information density: lots of wasted space</a:t>
            </a:r>
          </a:p>
          <a:p>
            <a:pPr lvl="1" eaLnBrk="1" hangingPunct="1"/>
            <a:r>
              <a:rPr lang="en-US" altLang="en-US" dirty="0"/>
              <a:t>Not very useful for large projects</a:t>
            </a:r>
            <a:endParaRPr lang="en-US" altLang="en-US" u="sng" dirty="0">
              <a:solidFill>
                <a:srgbClr val="0025FA"/>
              </a:solidFill>
            </a:endParaRPr>
          </a:p>
        </p:txBody>
      </p:sp>
      <p:sp>
        <p:nvSpPr>
          <p:cNvPr id="2" name="Slide Number Placeholder 1"/>
          <p:cNvSpPr>
            <a:spLocks noGrp="1"/>
          </p:cNvSpPr>
          <p:nvPr>
            <p:ph type="sldNum" sz="quarter" idx="12"/>
          </p:nvPr>
        </p:nvSpPr>
        <p:spPr/>
        <p:txBody>
          <a:bodyPr/>
          <a:lstStyle/>
          <a:p>
            <a:fld id="{B8DACC02-A2BD-4578-8E03-6D891060A695}" type="slidenum">
              <a:rPr lang="en-US" smtClean="0"/>
              <a:pPr/>
              <a:t>56</a:t>
            </a:fld>
            <a:endParaRPr lang="en-US" dirty="0"/>
          </a:p>
        </p:txBody>
      </p:sp>
    </p:spTree>
    <p:extLst>
      <p:ext uri="{BB962C8B-B14F-4D97-AF65-F5344CB8AC3E}">
        <p14:creationId xmlns:p14="http://schemas.microsoft.com/office/powerpoint/2010/main" val="281616290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Gantt Chart</a:t>
            </a:r>
          </a:p>
        </p:txBody>
      </p:sp>
      <p:sp>
        <p:nvSpPr>
          <p:cNvPr id="3" name="Content Placeholder 2"/>
          <p:cNvSpPr>
            <a:spLocks noGrp="1"/>
          </p:cNvSpPr>
          <p:nvPr>
            <p:ph idx="1"/>
          </p:nvPr>
        </p:nvSpPr>
        <p:spPr/>
        <p:txBody>
          <a:bodyPr/>
          <a:lstStyle/>
          <a:p>
            <a:r>
              <a:rPr lang="en-US" dirty="0"/>
              <a:t>Gantt chart is a means of displaying simple activities or events plotted against time or dollars</a:t>
            </a:r>
          </a:p>
          <a:p>
            <a:r>
              <a:rPr lang="en-US" dirty="0"/>
              <a:t>Most commonly used for exhibiting program progress or for defining specific work required to reach an objective</a:t>
            </a:r>
          </a:p>
          <a:p>
            <a:r>
              <a:rPr lang="en-US" dirty="0"/>
              <a:t>Gantt charts may include listing of activities, activity duration, scheduled dates, and progress-to-date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57</a:t>
            </a:fld>
            <a:endParaRPr lang="en-US" dirty="0"/>
          </a:p>
        </p:txBody>
      </p:sp>
    </p:spTree>
    <p:extLst>
      <p:ext uri="{BB962C8B-B14F-4D97-AF65-F5344CB8AC3E}">
        <p14:creationId xmlns:p14="http://schemas.microsoft.com/office/powerpoint/2010/main" val="292425160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Gantt Chart</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58</a:t>
            </a:fld>
            <a:endParaRPr lang="en-US" dirty="0"/>
          </a:p>
        </p:txBody>
      </p:sp>
      <p:pic>
        <p:nvPicPr>
          <p:cNvPr id="6146" name="Picture 2" descr="Microsoft Project Gantt Chart Ttutorial + Template + Export to PowerPoint"/>
          <p:cNvPicPr>
            <a:picLocks noChangeAspect="1" noChangeArrowheads="1"/>
          </p:cNvPicPr>
          <p:nvPr/>
        </p:nvPicPr>
        <p:blipFill rotWithShape="1">
          <a:blip r:embed="rId2">
            <a:extLst>
              <a:ext uri="{28A0092B-C50C-407E-A947-70E740481C1C}">
                <a14:useLocalDpi xmlns:a14="http://schemas.microsoft.com/office/drawing/2010/main" val="0"/>
              </a:ext>
            </a:extLst>
          </a:blip>
          <a:srcRect l="4367" t="28844" r="3850" b="14258"/>
          <a:stretch/>
        </p:blipFill>
        <p:spPr bwMode="auto">
          <a:xfrm>
            <a:off x="577867" y="1664899"/>
            <a:ext cx="11190084" cy="3902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621440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9"/>
          <p:cNvSpPr>
            <a:spLocks noGrp="1" noChangeArrowheads="1"/>
          </p:cNvSpPr>
          <p:nvPr>
            <p:ph type="title"/>
          </p:nvPr>
        </p:nvSpPr>
        <p:spPr/>
        <p:txBody>
          <a:bodyPr/>
          <a:lstStyle/>
          <a:p>
            <a:pPr eaLnBrk="1" hangingPunct="1"/>
            <a:r>
              <a:rPr lang="en-US" altLang="en-US" dirty="0"/>
              <a:t>Sample evolutionary Gantt chart</a:t>
            </a:r>
          </a:p>
        </p:txBody>
      </p:sp>
      <p:pic>
        <p:nvPicPr>
          <p:cNvPr id="123906" name="Picture 12" descr="Toll Evolutionary Gant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6439" y="1549400"/>
            <a:ext cx="8542337" cy="438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8DACC02-A2BD-4578-8E03-6D891060A695}" type="slidenum">
              <a:rPr lang="en-US" smtClean="0"/>
              <a:pPr/>
              <a:t>59</a:t>
            </a:fld>
            <a:endParaRPr lang="en-US" dirty="0"/>
          </a:p>
        </p:txBody>
      </p:sp>
    </p:spTree>
    <p:extLst>
      <p:ext uri="{BB962C8B-B14F-4D97-AF65-F5344CB8AC3E}">
        <p14:creationId xmlns:p14="http://schemas.microsoft.com/office/powerpoint/2010/main" val="709734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Partitioning Your Project</a:t>
            </a:r>
          </a:p>
        </p:txBody>
      </p:sp>
      <p:sp>
        <p:nvSpPr>
          <p:cNvPr id="3" name="Content Placeholder 2"/>
          <p:cNvSpPr>
            <a:spLocks noGrp="1"/>
          </p:cNvSpPr>
          <p:nvPr>
            <p:ph idx="1"/>
          </p:nvPr>
        </p:nvSpPr>
        <p:spPr/>
        <p:txBody>
          <a:bodyPr/>
          <a:lstStyle/>
          <a:p>
            <a:r>
              <a:rPr lang="en-US" dirty="0"/>
              <a:t>You need to decompose your project into manageable chunks</a:t>
            </a:r>
          </a:p>
          <a:p>
            <a:r>
              <a:rPr lang="en-US" dirty="0"/>
              <a:t>ALL projects need this step</a:t>
            </a:r>
          </a:p>
          <a:p>
            <a:r>
              <a:rPr lang="en-US" dirty="0"/>
              <a:t>Divide &amp; Conquer</a:t>
            </a:r>
          </a:p>
          <a:p>
            <a:r>
              <a:rPr lang="en-US" dirty="0"/>
              <a:t>Two main causes of project failure</a:t>
            </a:r>
          </a:p>
          <a:p>
            <a:pPr lvl="1"/>
            <a:r>
              <a:rPr lang="en-US" dirty="0"/>
              <a:t>Forgetting something critical</a:t>
            </a:r>
          </a:p>
          <a:p>
            <a:pPr lvl="1"/>
            <a:r>
              <a:rPr lang="en-US" dirty="0"/>
              <a:t>Ballpark estimates become targets</a:t>
            </a:r>
          </a:p>
          <a:p>
            <a:r>
              <a:rPr lang="en-US" dirty="0"/>
              <a:t>How does partitioning help this?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a:t>
            </a:fld>
            <a:endParaRPr lang="en-US" dirty="0"/>
          </a:p>
        </p:txBody>
      </p:sp>
    </p:spTree>
    <p:extLst>
      <p:ext uri="{BB962C8B-B14F-4D97-AF65-F5344CB8AC3E}">
        <p14:creationId xmlns:p14="http://schemas.microsoft.com/office/powerpoint/2010/main" val="279123228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Gantt Chart</a:t>
            </a:r>
          </a:p>
        </p:txBody>
      </p:sp>
      <p:sp>
        <p:nvSpPr>
          <p:cNvPr id="3" name="Content Placeholder 2"/>
          <p:cNvSpPr>
            <a:spLocks noGrp="1"/>
          </p:cNvSpPr>
          <p:nvPr>
            <p:ph idx="1"/>
          </p:nvPr>
        </p:nvSpPr>
        <p:spPr/>
        <p:txBody>
          <a:bodyPr/>
          <a:lstStyle/>
          <a:p>
            <a:r>
              <a:rPr lang="en-US" dirty="0"/>
              <a:t>Advantages:</a:t>
            </a:r>
          </a:p>
          <a:p>
            <a:pPr lvl="1"/>
            <a:r>
              <a:rPr lang="en-US" dirty="0"/>
              <a:t>Easy to understand</a:t>
            </a:r>
          </a:p>
          <a:p>
            <a:pPr lvl="1"/>
            <a:r>
              <a:rPr lang="en-US" dirty="0"/>
              <a:t>Easy to change</a:t>
            </a:r>
          </a:p>
          <a:p>
            <a:r>
              <a:rPr lang="en-US" dirty="0"/>
              <a:t>Disadvantages:</a:t>
            </a:r>
          </a:p>
          <a:p>
            <a:pPr lvl="1"/>
            <a:r>
              <a:rPr lang="en-US" dirty="0"/>
              <a:t>Only a vague description of the project</a:t>
            </a:r>
          </a:p>
          <a:p>
            <a:pPr lvl="1"/>
            <a:r>
              <a:rPr lang="en-US" dirty="0"/>
              <a:t>Does not always show interdependency of activities</a:t>
            </a:r>
          </a:p>
          <a:p>
            <a:pPr lvl="1"/>
            <a:r>
              <a:rPr lang="en-US" dirty="0"/>
              <a:t>May not show results of an early or late start of an activity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60</a:t>
            </a:fld>
            <a:endParaRPr lang="en-US" dirty="0"/>
          </a:p>
        </p:txBody>
      </p:sp>
    </p:spTree>
    <p:extLst>
      <p:ext uri="{BB962C8B-B14F-4D97-AF65-F5344CB8AC3E}">
        <p14:creationId xmlns:p14="http://schemas.microsoft.com/office/powerpoint/2010/main" val="425348912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ltLang="en-US" dirty="0"/>
              <a:t>Gantt Example</a:t>
            </a:r>
          </a:p>
        </p:txBody>
      </p:sp>
      <p:sp>
        <p:nvSpPr>
          <p:cNvPr id="47107" name="Content Placeholder 8"/>
          <p:cNvSpPr>
            <a:spLocks noGrp="1"/>
          </p:cNvSpPr>
          <p:nvPr>
            <p:ph idx="1"/>
          </p:nvPr>
        </p:nvSpPr>
        <p:spPr>
          <a:xfrm>
            <a:off x="347527" y="1289365"/>
            <a:ext cx="10715808" cy="3352800"/>
          </a:xfrm>
        </p:spPr>
        <p:txBody>
          <a:bodyPr/>
          <a:lstStyle/>
          <a:p>
            <a:pPr>
              <a:buFont typeface="Wingdings" panose="05000000000000000000" pitchFamily="2" charset="2"/>
              <a:buNone/>
            </a:pPr>
            <a:r>
              <a:rPr lang="en-US" altLang="en-US" sz="2000" dirty="0"/>
              <a:t>Suppose a project comprises five activities: A,B,C,D, and E. A and B have no preceding activities, but activity C requires that activity B must be completed before it can begin. Activity D cannot start until both activities A and B are complete. Activity E requires activities A and C to be completed before it can start.  If the activity times are A: 9 days; B: 3 days; C: 9 days; D: 5 days; and E: 4 days, determine the shortest time necessary to complete this project.</a:t>
            </a:r>
            <a:br>
              <a:rPr lang="en-US" altLang="en-US" sz="2000" dirty="0"/>
            </a:br>
            <a:endParaRPr lang="en-US" altLang="en-US" sz="2000" dirty="0"/>
          </a:p>
          <a:p>
            <a:pPr>
              <a:buFont typeface="Wingdings" panose="05000000000000000000" pitchFamily="2" charset="2"/>
              <a:buNone/>
            </a:pPr>
            <a:r>
              <a:rPr lang="en-US" altLang="en-US" sz="2000" dirty="0"/>
              <a:t>Identify those activities which are critical in terms of completing the project in the shortest possible time. [</a:t>
            </a:r>
            <a:r>
              <a:rPr lang="en-US" altLang="en-US" sz="2000" b="1" u="sng" dirty="0"/>
              <a:t>Critical path ]</a:t>
            </a:r>
            <a:endParaRPr lang="en-US" altLang="en-US" sz="2000" dirty="0"/>
          </a:p>
        </p:txBody>
      </p:sp>
      <p:graphicFrame>
        <p:nvGraphicFramePr>
          <p:cNvPr id="10" name="Group 147"/>
          <p:cNvGraphicFramePr>
            <a:graphicFrameLocks noGrp="1"/>
          </p:cNvGraphicFramePr>
          <p:nvPr/>
        </p:nvGraphicFramePr>
        <p:xfrm>
          <a:off x="2057400" y="4419601"/>
          <a:ext cx="5715000" cy="1679576"/>
        </p:xfrm>
        <a:graphic>
          <a:graphicData uri="http://schemas.openxmlformats.org/drawingml/2006/table">
            <a:tbl>
              <a:tblPr/>
              <a:tblGrid>
                <a:gridCol w="596900">
                  <a:extLst>
                    <a:ext uri="{9D8B030D-6E8A-4147-A177-3AD203B41FA5}">
                      <a16:colId xmlns:a16="http://schemas.microsoft.com/office/drawing/2014/main" val="2907794843"/>
                    </a:ext>
                  </a:extLst>
                </a:gridCol>
                <a:gridCol w="284163">
                  <a:extLst>
                    <a:ext uri="{9D8B030D-6E8A-4147-A177-3AD203B41FA5}">
                      <a16:colId xmlns:a16="http://schemas.microsoft.com/office/drawing/2014/main" val="1431139200"/>
                    </a:ext>
                  </a:extLst>
                </a:gridCol>
                <a:gridCol w="284162">
                  <a:extLst>
                    <a:ext uri="{9D8B030D-6E8A-4147-A177-3AD203B41FA5}">
                      <a16:colId xmlns:a16="http://schemas.microsoft.com/office/drawing/2014/main" val="1987071818"/>
                    </a:ext>
                  </a:extLst>
                </a:gridCol>
                <a:gridCol w="284163">
                  <a:extLst>
                    <a:ext uri="{9D8B030D-6E8A-4147-A177-3AD203B41FA5}">
                      <a16:colId xmlns:a16="http://schemas.microsoft.com/office/drawing/2014/main" val="1215014678"/>
                    </a:ext>
                  </a:extLst>
                </a:gridCol>
                <a:gridCol w="285750">
                  <a:extLst>
                    <a:ext uri="{9D8B030D-6E8A-4147-A177-3AD203B41FA5}">
                      <a16:colId xmlns:a16="http://schemas.microsoft.com/office/drawing/2014/main" val="4167318196"/>
                    </a:ext>
                  </a:extLst>
                </a:gridCol>
                <a:gridCol w="284162">
                  <a:extLst>
                    <a:ext uri="{9D8B030D-6E8A-4147-A177-3AD203B41FA5}">
                      <a16:colId xmlns:a16="http://schemas.microsoft.com/office/drawing/2014/main" val="1372321271"/>
                    </a:ext>
                  </a:extLst>
                </a:gridCol>
                <a:gridCol w="284163">
                  <a:extLst>
                    <a:ext uri="{9D8B030D-6E8A-4147-A177-3AD203B41FA5}">
                      <a16:colId xmlns:a16="http://schemas.microsoft.com/office/drawing/2014/main" val="2860416463"/>
                    </a:ext>
                  </a:extLst>
                </a:gridCol>
                <a:gridCol w="284162">
                  <a:extLst>
                    <a:ext uri="{9D8B030D-6E8A-4147-A177-3AD203B41FA5}">
                      <a16:colId xmlns:a16="http://schemas.microsoft.com/office/drawing/2014/main" val="1301587429"/>
                    </a:ext>
                  </a:extLst>
                </a:gridCol>
                <a:gridCol w="284163">
                  <a:extLst>
                    <a:ext uri="{9D8B030D-6E8A-4147-A177-3AD203B41FA5}">
                      <a16:colId xmlns:a16="http://schemas.microsoft.com/office/drawing/2014/main" val="158143424"/>
                    </a:ext>
                  </a:extLst>
                </a:gridCol>
                <a:gridCol w="284162">
                  <a:extLst>
                    <a:ext uri="{9D8B030D-6E8A-4147-A177-3AD203B41FA5}">
                      <a16:colId xmlns:a16="http://schemas.microsoft.com/office/drawing/2014/main" val="1032241464"/>
                    </a:ext>
                  </a:extLst>
                </a:gridCol>
                <a:gridCol w="284163">
                  <a:extLst>
                    <a:ext uri="{9D8B030D-6E8A-4147-A177-3AD203B41FA5}">
                      <a16:colId xmlns:a16="http://schemas.microsoft.com/office/drawing/2014/main" val="4055115437"/>
                    </a:ext>
                  </a:extLst>
                </a:gridCol>
                <a:gridCol w="284162">
                  <a:extLst>
                    <a:ext uri="{9D8B030D-6E8A-4147-A177-3AD203B41FA5}">
                      <a16:colId xmlns:a16="http://schemas.microsoft.com/office/drawing/2014/main" val="4072869713"/>
                    </a:ext>
                  </a:extLst>
                </a:gridCol>
                <a:gridCol w="284163">
                  <a:extLst>
                    <a:ext uri="{9D8B030D-6E8A-4147-A177-3AD203B41FA5}">
                      <a16:colId xmlns:a16="http://schemas.microsoft.com/office/drawing/2014/main" val="516910894"/>
                    </a:ext>
                  </a:extLst>
                </a:gridCol>
                <a:gridCol w="284162">
                  <a:extLst>
                    <a:ext uri="{9D8B030D-6E8A-4147-A177-3AD203B41FA5}">
                      <a16:colId xmlns:a16="http://schemas.microsoft.com/office/drawing/2014/main" val="3095574805"/>
                    </a:ext>
                  </a:extLst>
                </a:gridCol>
                <a:gridCol w="285750">
                  <a:extLst>
                    <a:ext uri="{9D8B030D-6E8A-4147-A177-3AD203B41FA5}">
                      <a16:colId xmlns:a16="http://schemas.microsoft.com/office/drawing/2014/main" val="302415821"/>
                    </a:ext>
                  </a:extLst>
                </a:gridCol>
                <a:gridCol w="284163">
                  <a:extLst>
                    <a:ext uri="{9D8B030D-6E8A-4147-A177-3AD203B41FA5}">
                      <a16:colId xmlns:a16="http://schemas.microsoft.com/office/drawing/2014/main" val="1655897757"/>
                    </a:ext>
                  </a:extLst>
                </a:gridCol>
                <a:gridCol w="284162">
                  <a:extLst>
                    <a:ext uri="{9D8B030D-6E8A-4147-A177-3AD203B41FA5}">
                      <a16:colId xmlns:a16="http://schemas.microsoft.com/office/drawing/2014/main" val="1876701184"/>
                    </a:ext>
                  </a:extLst>
                </a:gridCol>
                <a:gridCol w="284163">
                  <a:extLst>
                    <a:ext uri="{9D8B030D-6E8A-4147-A177-3AD203B41FA5}">
                      <a16:colId xmlns:a16="http://schemas.microsoft.com/office/drawing/2014/main" val="980626388"/>
                    </a:ext>
                  </a:extLst>
                </a:gridCol>
                <a:gridCol w="284162">
                  <a:extLst>
                    <a:ext uri="{9D8B030D-6E8A-4147-A177-3AD203B41FA5}">
                      <a16:colId xmlns:a16="http://schemas.microsoft.com/office/drawing/2014/main" val="263089678"/>
                    </a:ext>
                  </a:extLst>
                </a:gridCol>
              </a:tblGrid>
              <a:tr h="396875">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1</a:t>
                      </a:r>
                      <a:endParaRPr kumimoji="0" lang="en-US" altLang="en-US" sz="1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2</a:t>
                      </a:r>
                      <a:endParaRPr kumimoji="0" lang="en-US" altLang="en-US" sz="1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3</a:t>
                      </a:r>
                      <a:endParaRPr kumimoji="0" lang="en-US" altLang="en-US" sz="1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4</a:t>
                      </a:r>
                      <a:endParaRPr kumimoji="0" lang="en-US" altLang="en-US" sz="1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5</a:t>
                      </a:r>
                      <a:endParaRPr kumimoji="0" lang="en-US" altLang="en-US" sz="1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6</a:t>
                      </a:r>
                      <a:endParaRPr kumimoji="0" lang="en-US" altLang="en-US" sz="1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7</a:t>
                      </a:r>
                      <a:endParaRPr kumimoji="0" lang="en-US" altLang="en-US" sz="1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8</a:t>
                      </a:r>
                      <a:endParaRPr kumimoji="0" lang="en-US" altLang="en-US" sz="1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9</a:t>
                      </a:r>
                      <a:endParaRPr kumimoji="0" lang="en-US" altLang="en-US" sz="1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10</a:t>
                      </a:r>
                      <a:endParaRPr kumimoji="0" lang="en-US" altLang="en-US" sz="1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11</a:t>
                      </a:r>
                      <a:endParaRPr kumimoji="0" lang="en-US" altLang="en-US" sz="1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12</a:t>
                      </a:r>
                      <a:endParaRPr kumimoji="0" lang="en-US" altLang="en-US" sz="1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13</a:t>
                      </a:r>
                      <a:endParaRPr kumimoji="0" lang="en-US" altLang="en-US" sz="1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14</a:t>
                      </a:r>
                      <a:endParaRPr kumimoji="0" lang="en-US" altLang="en-US" sz="1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15</a:t>
                      </a:r>
                      <a:endParaRPr kumimoji="0" lang="en-US" altLang="en-US" sz="1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16</a:t>
                      </a:r>
                      <a:endParaRPr kumimoji="0" lang="en-US" altLang="en-US" sz="1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17</a:t>
                      </a:r>
                      <a:endParaRPr kumimoji="0" lang="en-US" altLang="en-US" sz="1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18</a:t>
                      </a:r>
                      <a:endParaRPr kumimoji="0" lang="en-US" altLang="en-US" sz="1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2450705384"/>
                  </a:ext>
                </a:extLst>
              </a:tr>
              <a:tr h="255588">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A</a:t>
                      </a:r>
                      <a:endParaRPr kumimoji="0" lang="en-US" altLang="en-US" sz="1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BCF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BCF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BCF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BCF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BCF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BCF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BCF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BCF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BCF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2192241959"/>
                  </a:ext>
                </a:extLst>
              </a:tr>
              <a:tr h="257175">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B</a:t>
                      </a:r>
                      <a:endParaRPr kumimoji="0" lang="en-US" altLang="en-US" sz="1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00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00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00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46519638"/>
                  </a:ext>
                </a:extLst>
              </a:tr>
              <a:tr h="255588">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C</a:t>
                      </a:r>
                      <a:endParaRPr kumimoji="0" lang="en-US" altLang="en-US" sz="1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00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00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00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00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00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00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00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00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00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71263035"/>
                  </a:ext>
                </a:extLst>
              </a:tr>
              <a:tr h="257175">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D</a:t>
                      </a:r>
                      <a:endParaRPr kumimoji="0" lang="en-US" altLang="en-US" sz="1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CC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CC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CC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CC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CC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878648283"/>
                  </a:ext>
                </a:extLst>
              </a:tr>
              <a:tr h="257175">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E</a:t>
                      </a:r>
                      <a:endParaRPr kumimoji="0" lang="en-US" altLang="en-US" sz="1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00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00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00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00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dirty="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2099555842"/>
                  </a:ext>
                </a:extLst>
              </a:tr>
            </a:tbl>
          </a:graphicData>
        </a:graphic>
      </p:graphicFrame>
      <p:sp>
        <p:nvSpPr>
          <p:cNvPr id="11" name="TextBox 10"/>
          <p:cNvSpPr txBox="1">
            <a:spLocks noChangeArrowheads="1"/>
          </p:cNvSpPr>
          <p:nvPr/>
        </p:nvSpPr>
        <p:spPr bwMode="auto">
          <a:xfrm>
            <a:off x="8153400" y="4495800"/>
            <a:ext cx="21336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000" dirty="0">
                <a:latin typeface="Candara" panose="020E0502030303020204" pitchFamily="34" charset="0"/>
              </a:rPr>
              <a:t>Time is 16 days</a:t>
            </a:r>
          </a:p>
          <a:p>
            <a:r>
              <a:rPr lang="en-US" altLang="en-US" sz="2000" b="1" u="sng" dirty="0">
                <a:latin typeface="Candara" panose="020E0502030303020204" pitchFamily="34" charset="0"/>
              </a:rPr>
              <a:t>Critical path </a:t>
            </a:r>
            <a:r>
              <a:rPr lang="en-US" altLang="en-US" sz="2000" dirty="0">
                <a:latin typeface="Candara" panose="020E0502030303020204" pitchFamily="34" charset="0"/>
              </a:rPr>
              <a:t>is B, C, E</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61</a:t>
            </a:fld>
            <a:endParaRPr lang="en-US" dirty="0"/>
          </a:p>
        </p:txBody>
      </p:sp>
    </p:spTree>
    <p:extLst>
      <p:ext uri="{BB962C8B-B14F-4D97-AF65-F5344CB8AC3E}">
        <p14:creationId xmlns:p14="http://schemas.microsoft.com/office/powerpoint/2010/main" val="39062453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4710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bldLvl="2"/>
      <p:bldP spid="47107" grpId="1" build="p" bldLvl="2"/>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Critical Chain Method</a:t>
            </a:r>
          </a:p>
        </p:txBody>
      </p:sp>
      <p:sp>
        <p:nvSpPr>
          <p:cNvPr id="126978" name="Content Placeholder 2"/>
          <p:cNvSpPr>
            <a:spLocks noGrp="1"/>
          </p:cNvSpPr>
          <p:nvPr>
            <p:ph idx="1"/>
          </p:nvPr>
        </p:nvSpPr>
        <p:spPr/>
        <p:txBody>
          <a:bodyPr>
            <a:normAutofit/>
          </a:bodyPr>
          <a:lstStyle/>
          <a:p>
            <a:r>
              <a:rPr lang="en-US" altLang="en-US" dirty="0"/>
              <a:t>The critical chain method (CCM) is a project management technique that is used to improve the accuracy of project planning and scheduling. </a:t>
            </a:r>
          </a:p>
          <a:p>
            <a:r>
              <a:rPr lang="en-US" altLang="en-US" dirty="0"/>
              <a:t>In software engineering projects, CCM can be used to identify and manage critical tasks, reduce project risk, and improve project delivery time.</a:t>
            </a:r>
          </a:p>
          <a:p>
            <a:r>
              <a:rPr lang="en-US" altLang="en-US" dirty="0"/>
              <a:t>CCM focuses on the resources required for project activities, attempting to keep them leveled throughout the project </a:t>
            </a:r>
          </a:p>
          <a:p>
            <a:r>
              <a:rPr lang="en-US" altLang="en-US" dirty="0"/>
              <a:t>CPM scheduling is rigid and brittle: most activities have little or no ﬂoat, while the critical path, by deﬁnition, has no ﬂoat whatsoever— any delay in a critical path activity leads to a project delay</a:t>
            </a:r>
          </a:p>
        </p:txBody>
      </p:sp>
      <p:sp>
        <p:nvSpPr>
          <p:cNvPr id="3" name="Slide Number Placeholder 2"/>
          <p:cNvSpPr>
            <a:spLocks noGrp="1"/>
          </p:cNvSpPr>
          <p:nvPr>
            <p:ph type="sldNum" sz="quarter" idx="12"/>
          </p:nvPr>
        </p:nvSpPr>
        <p:spPr/>
        <p:txBody>
          <a:bodyPr/>
          <a:lstStyle/>
          <a:p>
            <a:fld id="{B8DACC02-A2BD-4578-8E03-6D891060A695}" type="slidenum">
              <a:rPr lang="en-US" smtClean="0"/>
              <a:pPr/>
              <a:t>62</a:t>
            </a:fld>
            <a:endParaRPr lang="en-US" dirty="0"/>
          </a:p>
        </p:txBody>
      </p:sp>
    </p:spTree>
    <p:extLst>
      <p:ext uri="{BB962C8B-B14F-4D97-AF65-F5344CB8AC3E}">
        <p14:creationId xmlns:p14="http://schemas.microsoft.com/office/powerpoint/2010/main" val="106468273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noChangeArrowheads="1"/>
          </p:cNvSpPr>
          <p:nvPr>
            <p:ph type="title"/>
          </p:nvPr>
        </p:nvSpPr>
        <p:spPr/>
        <p:txBody>
          <a:bodyPr/>
          <a:lstStyle/>
          <a:p>
            <a:r>
              <a:rPr lang="en-US" altLang="en-US" dirty="0"/>
              <a:t>Critical Chain Method</a:t>
            </a:r>
          </a:p>
        </p:txBody>
      </p:sp>
      <p:sp>
        <p:nvSpPr>
          <p:cNvPr id="128002" name="Rectangle 2"/>
          <p:cNvSpPr>
            <a:spLocks noGrp="1" noChangeArrowheads="1"/>
          </p:cNvSpPr>
          <p:nvPr>
            <p:ph type="body" idx="1"/>
          </p:nvPr>
        </p:nvSpPr>
        <p:spPr/>
        <p:txBody>
          <a:bodyPr>
            <a:noAutofit/>
          </a:bodyPr>
          <a:lstStyle/>
          <a:p>
            <a:r>
              <a:rPr lang="en-US" altLang="en-US" sz="2400" dirty="0"/>
              <a:t>CCM, by contrast, assumes that all activities have a statistically-probable </a:t>
            </a:r>
            <a:r>
              <a:rPr lang="en-US" altLang="en-US" sz="2400" i="1" dirty="0"/>
              <a:t>range</a:t>
            </a:r>
            <a:r>
              <a:rPr lang="en-US" altLang="en-US" sz="2400" dirty="0"/>
              <a:t> of durations and uses this assumption to create a more ﬂexible and resilient schedule</a:t>
            </a:r>
          </a:p>
          <a:p>
            <a:r>
              <a:rPr lang="en-US" altLang="en-US" sz="2400" dirty="0"/>
              <a:t>Each activity is assigned two durations: a </a:t>
            </a:r>
            <a:r>
              <a:rPr lang="ja-JP" altLang="en-US" sz="2400" dirty="0"/>
              <a:t>‘</a:t>
            </a:r>
            <a:r>
              <a:rPr lang="en-US" altLang="ja-JP" sz="2400" dirty="0"/>
              <a:t>most likely</a:t>
            </a:r>
            <a:r>
              <a:rPr lang="ja-JP" altLang="en-US" sz="2400" dirty="0"/>
              <a:t>’</a:t>
            </a:r>
            <a:r>
              <a:rPr lang="en-US" altLang="ja-JP" sz="2400" dirty="0"/>
              <a:t> or </a:t>
            </a:r>
            <a:r>
              <a:rPr lang="ja-JP" altLang="en-US" sz="2400" dirty="0"/>
              <a:t>‘</a:t>
            </a:r>
            <a:r>
              <a:rPr lang="en-US" altLang="ja-JP" sz="2400" dirty="0"/>
              <a:t>best guess</a:t>
            </a:r>
            <a:r>
              <a:rPr lang="ja-JP" altLang="en-US" sz="2400" dirty="0"/>
              <a:t>’</a:t>
            </a:r>
            <a:r>
              <a:rPr lang="en-US" altLang="ja-JP" sz="2400" dirty="0"/>
              <a:t> duration and a </a:t>
            </a:r>
            <a:r>
              <a:rPr lang="ja-JP" altLang="en-US" sz="2400" dirty="0"/>
              <a:t>‘</a:t>
            </a:r>
            <a:r>
              <a:rPr lang="en-US" altLang="ja-JP" sz="2400" dirty="0"/>
              <a:t>pessimistic</a:t>
            </a:r>
            <a:r>
              <a:rPr lang="ja-JP" altLang="en-US" sz="2400" dirty="0"/>
              <a:t>’</a:t>
            </a:r>
            <a:r>
              <a:rPr lang="en-US" altLang="ja-JP" sz="2400" dirty="0"/>
              <a:t> or </a:t>
            </a:r>
            <a:r>
              <a:rPr lang="ja-JP" altLang="en-US" sz="2400" dirty="0"/>
              <a:t>‘</a:t>
            </a:r>
            <a:r>
              <a:rPr lang="en-US" altLang="ja-JP" sz="2400" dirty="0"/>
              <a:t>safe</a:t>
            </a:r>
            <a:r>
              <a:rPr lang="ja-JP" altLang="en-US" sz="2400" dirty="0"/>
              <a:t>’</a:t>
            </a:r>
            <a:r>
              <a:rPr lang="en-US" altLang="ja-JP" sz="2400" dirty="0"/>
              <a:t> duration</a:t>
            </a:r>
          </a:p>
          <a:p>
            <a:r>
              <a:rPr lang="en-US" altLang="en-US" sz="2400" dirty="0"/>
              <a:t>The most likely duration represents the time it would take to complete the activity 50% of the time;</a:t>
            </a:r>
          </a:p>
          <a:p>
            <a:pPr lvl="1"/>
            <a:r>
              <a:rPr lang="en-US" altLang="en-US" sz="2200" dirty="0"/>
              <a:t>half of the time it would take less time, half of the time it would take more time</a:t>
            </a:r>
          </a:p>
          <a:p>
            <a:r>
              <a:rPr lang="en-US" altLang="en-US" sz="2400" dirty="0"/>
              <a:t>The pessimistic duration represents the time it would take to complete the activity 90% of the time; </a:t>
            </a:r>
          </a:p>
          <a:p>
            <a:pPr lvl="1"/>
            <a:r>
              <a:rPr lang="en-US" altLang="en-US" sz="2200" dirty="0"/>
              <a:t>90% of the time it would take less time, only 10% of the time it would take more time</a:t>
            </a:r>
          </a:p>
          <a:p>
            <a:r>
              <a:rPr lang="en-US" altLang="en-US" sz="2400" dirty="0"/>
              <a:t>Resources are assigned to the activities using the </a:t>
            </a:r>
            <a:r>
              <a:rPr lang="en-US" altLang="en-US" sz="2400" i="1" dirty="0"/>
              <a:t>most likely</a:t>
            </a:r>
            <a:r>
              <a:rPr lang="en-US" altLang="en-US" sz="2400" dirty="0"/>
              <a:t> durations</a:t>
            </a:r>
          </a:p>
          <a:p>
            <a:r>
              <a:rPr lang="en-US" altLang="en-US" sz="2400" dirty="0"/>
              <a:t>The longest sequence of activities in the project is called the </a:t>
            </a:r>
            <a:r>
              <a:rPr lang="en-US" altLang="en-US" sz="2400" i="1" dirty="0"/>
              <a:t>critical chain</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63</a:t>
            </a:fld>
            <a:endParaRPr lang="en-US" dirty="0"/>
          </a:p>
        </p:txBody>
      </p:sp>
    </p:spTree>
    <p:extLst>
      <p:ext uri="{BB962C8B-B14F-4D97-AF65-F5344CB8AC3E}">
        <p14:creationId xmlns:p14="http://schemas.microsoft.com/office/powerpoint/2010/main" val="1319858091"/>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Critical Chain Method</a:t>
            </a:r>
          </a:p>
        </p:txBody>
      </p:sp>
      <p:sp>
        <p:nvSpPr>
          <p:cNvPr id="126978" name="Content Placeholder 2"/>
          <p:cNvSpPr>
            <a:spLocks noGrp="1"/>
          </p:cNvSpPr>
          <p:nvPr>
            <p:ph idx="1"/>
          </p:nvPr>
        </p:nvSpPr>
        <p:spPr/>
        <p:txBody>
          <a:bodyPr>
            <a:normAutofit/>
          </a:bodyPr>
          <a:lstStyle/>
          <a:p>
            <a:r>
              <a:rPr lang="en-US" altLang="en-US" dirty="0"/>
              <a:t>Suppose a software development team is tasked with developing a new mobile application. </a:t>
            </a:r>
          </a:p>
          <a:p>
            <a:r>
              <a:rPr lang="en-US" altLang="en-US" dirty="0"/>
              <a:t>The project timeline is six months, and the team must deliver a functional prototype at the end of the fourth month. </a:t>
            </a:r>
          </a:p>
          <a:p>
            <a:r>
              <a:rPr lang="en-US" altLang="en-US" dirty="0"/>
              <a:t>To manage the project using CCM, the following steps could be taken:</a:t>
            </a:r>
          </a:p>
          <a:p>
            <a:pPr marL="914400" lvl="1" indent="-457200">
              <a:buFont typeface="+mj-lt"/>
              <a:buAutoNum type="arabicPeriod"/>
            </a:pPr>
            <a:r>
              <a:rPr lang="en-US" altLang="en-US" dirty="0"/>
              <a:t>Identify the critical tasks: The team would begin by identifying the critical tasks that must be completed to deliver the functional prototype on time. These tasks might include developing the user interface, integrating with external APIs, and testing the application.</a:t>
            </a:r>
          </a:p>
          <a:p>
            <a:pPr marL="914400" lvl="1" indent="-457200">
              <a:buFont typeface="+mj-lt"/>
              <a:buAutoNum type="arabicPeriod"/>
            </a:pPr>
            <a:endParaRPr lang="en-US" altLang="en-US" dirty="0"/>
          </a:p>
        </p:txBody>
      </p:sp>
      <p:sp>
        <p:nvSpPr>
          <p:cNvPr id="3" name="Slide Number Placeholder 2"/>
          <p:cNvSpPr>
            <a:spLocks noGrp="1"/>
          </p:cNvSpPr>
          <p:nvPr>
            <p:ph type="sldNum" sz="quarter" idx="12"/>
          </p:nvPr>
        </p:nvSpPr>
        <p:spPr/>
        <p:txBody>
          <a:bodyPr/>
          <a:lstStyle/>
          <a:p>
            <a:fld id="{B8DACC02-A2BD-4578-8E03-6D891060A695}" type="slidenum">
              <a:rPr lang="en-US" smtClean="0"/>
              <a:pPr/>
              <a:t>64</a:t>
            </a:fld>
            <a:endParaRPr lang="en-US" dirty="0"/>
          </a:p>
        </p:txBody>
      </p:sp>
    </p:spTree>
    <p:extLst>
      <p:ext uri="{BB962C8B-B14F-4D97-AF65-F5344CB8AC3E}">
        <p14:creationId xmlns:p14="http://schemas.microsoft.com/office/powerpoint/2010/main" val="160120959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Critical Chain Method</a:t>
            </a:r>
          </a:p>
        </p:txBody>
      </p:sp>
      <p:sp>
        <p:nvSpPr>
          <p:cNvPr id="126978" name="Content Placeholder 2"/>
          <p:cNvSpPr>
            <a:spLocks noGrp="1"/>
          </p:cNvSpPr>
          <p:nvPr>
            <p:ph idx="1"/>
          </p:nvPr>
        </p:nvSpPr>
        <p:spPr/>
        <p:txBody>
          <a:bodyPr>
            <a:normAutofit lnSpcReduction="10000"/>
          </a:bodyPr>
          <a:lstStyle/>
          <a:p>
            <a:pPr marL="914400" lvl="1" indent="-457200">
              <a:buFont typeface="+mj-lt"/>
              <a:buAutoNum type="arabicPeriod" startAt="2"/>
            </a:pPr>
            <a:r>
              <a:rPr lang="en-US" altLang="en-US" dirty="0"/>
              <a:t>Estimate task duration: Once the critical tasks have been identified, the team would estimate the duration of each task, taking into account any potential delays or obstacles that might arise during the development process.</a:t>
            </a:r>
          </a:p>
          <a:p>
            <a:pPr marL="914400" lvl="1" indent="-457200">
              <a:buFont typeface="+mj-lt"/>
              <a:buAutoNum type="arabicPeriod" startAt="2"/>
            </a:pPr>
            <a:r>
              <a:rPr lang="en-US" altLang="en-US" dirty="0"/>
              <a:t>Create a buffer: To account for potential delays and risks, the team would create a buffer at the end of the project timeline. This buffer would be used to ensure that the functional prototype is delivered on time, even if some tasks take longer than expected.</a:t>
            </a:r>
          </a:p>
          <a:p>
            <a:pPr marL="914400" lvl="1" indent="-457200">
              <a:buFont typeface="+mj-lt"/>
              <a:buAutoNum type="arabicPeriod" startAt="2"/>
            </a:pPr>
            <a:r>
              <a:rPr lang="en-US" altLang="en-US" dirty="0"/>
              <a:t>Manage the critical chain: Using CCM, the team would manage the critical chain of tasks by focusing on the critical tasks and ensuring that they are completed on time. This might involve reallocating resources, adjusting task priorities, or providing additional support to team members as needed.</a:t>
            </a:r>
          </a:p>
          <a:p>
            <a:pPr marL="914400" lvl="1" indent="-457200">
              <a:buFont typeface="+mj-lt"/>
              <a:buAutoNum type="arabicPeriod" startAt="2"/>
            </a:pPr>
            <a:r>
              <a:rPr lang="en-US" altLang="en-US" dirty="0"/>
              <a:t>Monitor progress: Throughout the project, the team would monitor progress and adjust the project plan as needed. This would help to ensure that the project stays on track and that the critical tasks are completed on time.</a:t>
            </a:r>
          </a:p>
          <a:p>
            <a:pPr marL="914400" lvl="1" indent="-457200">
              <a:buFont typeface="+mj-lt"/>
              <a:buAutoNum type="arabicPeriod" startAt="2"/>
            </a:pPr>
            <a:endParaRPr lang="en-US" altLang="en-US" dirty="0"/>
          </a:p>
        </p:txBody>
      </p:sp>
      <p:sp>
        <p:nvSpPr>
          <p:cNvPr id="3" name="Slide Number Placeholder 2"/>
          <p:cNvSpPr>
            <a:spLocks noGrp="1"/>
          </p:cNvSpPr>
          <p:nvPr>
            <p:ph type="sldNum" sz="quarter" idx="12"/>
          </p:nvPr>
        </p:nvSpPr>
        <p:spPr/>
        <p:txBody>
          <a:bodyPr/>
          <a:lstStyle/>
          <a:p>
            <a:fld id="{B8DACC02-A2BD-4578-8E03-6D891060A695}" type="slidenum">
              <a:rPr lang="en-US" smtClean="0"/>
              <a:pPr/>
              <a:t>65</a:t>
            </a:fld>
            <a:endParaRPr lang="en-US" dirty="0"/>
          </a:p>
        </p:txBody>
      </p:sp>
    </p:spTree>
    <p:extLst>
      <p:ext uri="{BB962C8B-B14F-4D97-AF65-F5344CB8AC3E}">
        <p14:creationId xmlns:p14="http://schemas.microsoft.com/office/powerpoint/2010/main" val="378258248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Critical Chain Method</a:t>
            </a:r>
          </a:p>
        </p:txBody>
      </p:sp>
      <p:sp>
        <p:nvSpPr>
          <p:cNvPr id="126978" name="Content Placeholder 2"/>
          <p:cNvSpPr>
            <a:spLocks noGrp="1"/>
          </p:cNvSpPr>
          <p:nvPr>
            <p:ph idx="1"/>
          </p:nvPr>
        </p:nvSpPr>
        <p:spPr/>
        <p:txBody>
          <a:bodyPr>
            <a:normAutofit/>
          </a:bodyPr>
          <a:lstStyle/>
          <a:p>
            <a:r>
              <a:rPr lang="en-US" altLang="en-US" dirty="0"/>
              <a:t>Using CCM could reduce project risk, improve project delivery time, and ensure that the functional prototype is delivered on time.</a:t>
            </a:r>
          </a:p>
          <a:p>
            <a:r>
              <a:rPr lang="en-US" altLang="en-US" dirty="0"/>
              <a:t>Buffer Types:</a:t>
            </a:r>
          </a:p>
          <a:p>
            <a:pPr lvl="1"/>
            <a:r>
              <a:rPr lang="en-US" altLang="en-US" dirty="0"/>
              <a:t>Project buffer</a:t>
            </a:r>
          </a:p>
          <a:p>
            <a:pPr lvl="2"/>
            <a:r>
              <a:rPr lang="en-US" altLang="en-US" dirty="0"/>
              <a:t>A reserve inserted at end of the project. Any delay in the Longest Path will consume some or all of the buffer, and the completion date will not change.</a:t>
            </a:r>
          </a:p>
          <a:p>
            <a:pPr lvl="1"/>
            <a:r>
              <a:rPr lang="en-US" altLang="en-US" dirty="0"/>
              <a:t>Feeding buffers</a:t>
            </a:r>
          </a:p>
          <a:p>
            <a:pPr lvl="2"/>
            <a:r>
              <a:rPr lang="en-US" altLang="en-US" dirty="0"/>
              <a:t>A reserve  inserted before the first activity on the Critical Chain. This is to ensure that any tasks feeding into the Critical Chain may not delay the Critical Chain.</a:t>
            </a:r>
          </a:p>
          <a:p>
            <a:pPr lvl="1"/>
            <a:r>
              <a:rPr lang="en-US" altLang="en-US" dirty="0"/>
              <a:t>Resource buffers</a:t>
            </a:r>
          </a:p>
          <a:p>
            <a:pPr lvl="2"/>
            <a:r>
              <a:rPr lang="en-US" altLang="en-US" dirty="0"/>
              <a:t>Activities with critical resource assignment, added at one or more places on the Critical Chain with so as to ensure that the resource is available and committed to be utilized if needed.</a:t>
            </a:r>
          </a:p>
        </p:txBody>
      </p:sp>
      <p:sp>
        <p:nvSpPr>
          <p:cNvPr id="3" name="Slide Number Placeholder 2"/>
          <p:cNvSpPr>
            <a:spLocks noGrp="1"/>
          </p:cNvSpPr>
          <p:nvPr>
            <p:ph type="sldNum" sz="quarter" idx="12"/>
          </p:nvPr>
        </p:nvSpPr>
        <p:spPr/>
        <p:txBody>
          <a:bodyPr/>
          <a:lstStyle/>
          <a:p>
            <a:fld id="{B8DACC02-A2BD-4578-8E03-6D891060A695}" type="slidenum">
              <a:rPr lang="en-US" smtClean="0"/>
              <a:pPr/>
              <a:t>66</a:t>
            </a:fld>
            <a:endParaRPr lang="en-US" dirty="0"/>
          </a:p>
        </p:txBody>
      </p:sp>
    </p:spTree>
    <p:extLst>
      <p:ext uri="{BB962C8B-B14F-4D97-AF65-F5344CB8AC3E}">
        <p14:creationId xmlns:p14="http://schemas.microsoft.com/office/powerpoint/2010/main" val="298555208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Critical Chain Method</a:t>
            </a:r>
          </a:p>
        </p:txBody>
      </p:sp>
      <p:pic>
        <p:nvPicPr>
          <p:cNvPr id="130050" name="Content Placeholder 6" descr="CCM Example.jpg"/>
          <p:cNvPicPr>
            <a:picLocks noGrp="1" noChangeAspect="1"/>
          </p:cNvPicPr>
          <p:nvPr>
            <p:ph idx="1"/>
          </p:nvPr>
        </p:nvPicPr>
        <p:blipFill>
          <a:blip r:embed="rId2">
            <a:extLst>
              <a:ext uri="{28A0092B-C50C-407E-A947-70E740481C1C}">
                <a14:useLocalDpi xmlns:a14="http://schemas.microsoft.com/office/drawing/2010/main" val="0"/>
              </a:ext>
            </a:extLst>
          </a:blip>
          <a:srcRect l="-6987" r="-6987"/>
          <a:stretch>
            <a:fillRect/>
          </a:stretch>
        </p:blipFill>
        <p:spPr/>
      </p:pic>
      <p:sp>
        <p:nvSpPr>
          <p:cNvPr id="3" name="Slide Number Placeholder 2"/>
          <p:cNvSpPr>
            <a:spLocks noGrp="1"/>
          </p:cNvSpPr>
          <p:nvPr>
            <p:ph type="sldNum" sz="quarter" idx="12"/>
          </p:nvPr>
        </p:nvSpPr>
        <p:spPr/>
        <p:txBody>
          <a:bodyPr/>
          <a:lstStyle/>
          <a:p>
            <a:fld id="{B8DACC02-A2BD-4578-8E03-6D891060A695}" type="slidenum">
              <a:rPr lang="en-US" smtClean="0"/>
              <a:pPr/>
              <a:t>67</a:t>
            </a:fld>
            <a:endParaRPr lang="en-US" dirty="0"/>
          </a:p>
        </p:txBody>
      </p:sp>
    </p:spTree>
    <p:extLst>
      <p:ext uri="{BB962C8B-B14F-4D97-AF65-F5344CB8AC3E}">
        <p14:creationId xmlns:p14="http://schemas.microsoft.com/office/powerpoint/2010/main" val="335921114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Critical Chain Method</a:t>
            </a:r>
          </a:p>
        </p:txBody>
      </p:sp>
      <p:sp>
        <p:nvSpPr>
          <p:cNvPr id="3" name="Slide Number Placeholder 2"/>
          <p:cNvSpPr>
            <a:spLocks noGrp="1"/>
          </p:cNvSpPr>
          <p:nvPr>
            <p:ph type="sldNum" sz="quarter" idx="12"/>
          </p:nvPr>
        </p:nvSpPr>
        <p:spPr/>
        <p:txBody>
          <a:bodyPr/>
          <a:lstStyle/>
          <a:p>
            <a:fld id="{B8DACC02-A2BD-4578-8E03-6D891060A695}" type="slidenum">
              <a:rPr lang="en-US" smtClean="0"/>
              <a:pPr/>
              <a:t>68</a:t>
            </a:fld>
            <a:endParaRPr lang="en-US" dirty="0"/>
          </a:p>
        </p:txBody>
      </p:sp>
      <p:pic>
        <p:nvPicPr>
          <p:cNvPr id="7170" name="Picture 2" descr="Critical chain project management methodology template">
            <a:extLst>
              <a:ext uri="{FF2B5EF4-FFF2-40B4-BE49-F238E27FC236}">
                <a16:creationId xmlns:a16="http://schemas.microsoft.com/office/drawing/2014/main" id="{9B9B0A6C-18D0-3F7C-9FE6-54ABCCF66DFD}"/>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7696" r="4439" b="18833"/>
          <a:stretch/>
        </p:blipFill>
        <p:spPr bwMode="auto">
          <a:xfrm>
            <a:off x="270616" y="1671638"/>
            <a:ext cx="11650767" cy="310038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902BEA68-BCBA-317B-A65C-8C4FE379CAF2}"/>
              </a:ext>
            </a:extLst>
          </p:cNvPr>
          <p:cNvSpPr/>
          <p:nvPr/>
        </p:nvSpPr>
        <p:spPr>
          <a:xfrm>
            <a:off x="10851356" y="4507706"/>
            <a:ext cx="1146935" cy="52863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63629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p:txBody>
          <a:bodyPr/>
          <a:lstStyle/>
          <a:p>
            <a:pPr eaLnBrk="1" hangingPunct="1"/>
            <a:r>
              <a:rPr lang="en-US" altLang="en-US" dirty="0"/>
              <a:t>What-if analysis</a:t>
            </a:r>
          </a:p>
        </p:txBody>
      </p:sp>
      <p:sp>
        <p:nvSpPr>
          <p:cNvPr id="131074" name="Rectangle 3"/>
          <p:cNvSpPr>
            <a:spLocks noGrp="1" noChangeArrowheads="1"/>
          </p:cNvSpPr>
          <p:nvPr>
            <p:ph type="body" idx="1"/>
          </p:nvPr>
        </p:nvSpPr>
        <p:spPr/>
        <p:txBody>
          <a:bodyPr>
            <a:noAutofit/>
          </a:bodyPr>
          <a:lstStyle/>
          <a:p>
            <a:pPr eaLnBrk="1" hangingPunct="1"/>
            <a:r>
              <a:rPr lang="en-US" altLang="en-US" sz="2400" dirty="0"/>
              <a:t>Scenario-based analysis of schedule to determine effects of various scenarios on different aspects of the project</a:t>
            </a:r>
          </a:p>
          <a:p>
            <a:pPr lvl="1" eaLnBrk="1" hangingPunct="1"/>
            <a:r>
              <a:rPr lang="en-US" altLang="en-US" sz="2200" i="1" u="sng" dirty="0"/>
              <a:t>Example</a:t>
            </a:r>
            <a:r>
              <a:rPr lang="en-US" altLang="en-US" sz="2200" i="1" dirty="0"/>
              <a:t>:</a:t>
            </a:r>
            <a:r>
              <a:rPr lang="en-US" altLang="en-US" sz="2200" dirty="0"/>
              <a:t> Delay delivery of a critical component by various amounts to determine effect on schedule</a:t>
            </a:r>
          </a:p>
          <a:p>
            <a:pPr lvl="1" eaLnBrk="1" hangingPunct="1"/>
            <a:r>
              <a:rPr lang="en-US" altLang="en-US" sz="2200" i="1" u="sng" dirty="0"/>
              <a:t>Example</a:t>
            </a:r>
            <a:r>
              <a:rPr lang="en-US" altLang="en-US" sz="2200" i="1" dirty="0"/>
              <a:t>:</a:t>
            </a:r>
            <a:r>
              <a:rPr lang="en-US" altLang="en-US" sz="2200" dirty="0"/>
              <a:t> COTS supplier is unable to provide a critical component </a:t>
            </a:r>
            <a:r>
              <a:rPr lang="en-US" altLang="en-US" sz="2200" i="1" dirty="0"/>
              <a:t>at all</a:t>
            </a:r>
          </a:p>
          <a:p>
            <a:pPr eaLnBrk="1" hangingPunct="1"/>
            <a:r>
              <a:rPr lang="en-US" altLang="en-US" sz="2400" dirty="0"/>
              <a:t>What-if scenario analysis effectively tests the robustness of the project schedule in response to adverse circumstances</a:t>
            </a:r>
          </a:p>
          <a:p>
            <a:pPr eaLnBrk="1" hangingPunct="1"/>
            <a:r>
              <a:rPr lang="en-US" altLang="en-US" sz="2400" dirty="0"/>
              <a:t>Most common technique uses </a:t>
            </a:r>
            <a:r>
              <a:rPr lang="en-US" altLang="en-US" sz="2400" i="1" dirty="0"/>
              <a:t>Monte Carlo analysis</a:t>
            </a:r>
            <a:r>
              <a:rPr lang="en-US" altLang="en-US" sz="2400" dirty="0"/>
              <a:t> to generate a population of possible project schedule outcomes</a:t>
            </a:r>
          </a:p>
          <a:p>
            <a:pPr lvl="1" eaLnBrk="1" hangingPunct="1"/>
            <a:r>
              <a:rPr lang="en-US" altLang="en-US" sz="2200" dirty="0"/>
              <a:t>Think of executing the same project 10,000 times with the same resources, different boundary conditions, and no memory between executions</a:t>
            </a:r>
          </a:p>
          <a:p>
            <a:pPr eaLnBrk="1" hangingPunct="1"/>
            <a:r>
              <a:rPr lang="en-US" altLang="en-US" sz="2400" dirty="0"/>
              <a:t>Very useful in preparing contingency and response plans for project risks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69</a:t>
            </a:fld>
            <a:endParaRPr lang="en-US" dirty="0"/>
          </a:p>
        </p:txBody>
      </p:sp>
    </p:spTree>
    <p:extLst>
      <p:ext uri="{BB962C8B-B14F-4D97-AF65-F5344CB8AC3E}">
        <p14:creationId xmlns:p14="http://schemas.microsoft.com/office/powerpoint/2010/main" val="1572911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Elements</a:t>
            </a:r>
          </a:p>
        </p:txBody>
      </p:sp>
      <p:sp>
        <p:nvSpPr>
          <p:cNvPr id="3" name="Content Placeholder 2"/>
          <p:cNvSpPr>
            <a:spLocks noGrp="1"/>
          </p:cNvSpPr>
          <p:nvPr>
            <p:ph idx="1"/>
          </p:nvPr>
        </p:nvSpPr>
        <p:spPr/>
        <p:txBody>
          <a:bodyPr/>
          <a:lstStyle/>
          <a:p>
            <a:r>
              <a:rPr lang="en-US" dirty="0"/>
              <a:t>A Project: functions, activities, tasks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a:t>
            </a:fld>
            <a:endParaRPr lang="en-US" dirty="0"/>
          </a:p>
        </p:txBody>
      </p:sp>
      <p:pic>
        <p:nvPicPr>
          <p:cNvPr id="5" name="Picture 4"/>
          <p:cNvPicPr>
            <a:picLocks noChangeAspect="1"/>
          </p:cNvPicPr>
          <p:nvPr/>
        </p:nvPicPr>
        <p:blipFill>
          <a:blip r:embed="rId2"/>
          <a:stretch>
            <a:fillRect/>
          </a:stretch>
        </p:blipFill>
        <p:spPr>
          <a:xfrm>
            <a:off x="2045857" y="1847070"/>
            <a:ext cx="7973538" cy="4305901"/>
          </a:xfrm>
          <a:prstGeom prst="rect">
            <a:avLst/>
          </a:prstGeom>
        </p:spPr>
      </p:pic>
    </p:spTree>
    <p:extLst>
      <p:ext uri="{BB962C8B-B14F-4D97-AF65-F5344CB8AC3E}">
        <p14:creationId xmlns:p14="http://schemas.microsoft.com/office/powerpoint/2010/main" val="311072323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Grp="1" noChangeArrowheads="1"/>
          </p:cNvSpPr>
          <p:nvPr>
            <p:ph type="title"/>
          </p:nvPr>
        </p:nvSpPr>
        <p:spPr/>
        <p:txBody>
          <a:bodyPr/>
          <a:lstStyle/>
          <a:p>
            <a:r>
              <a:rPr lang="en-US" altLang="en-US" dirty="0"/>
              <a:t>Resource leveling</a:t>
            </a:r>
          </a:p>
        </p:txBody>
      </p:sp>
      <p:sp>
        <p:nvSpPr>
          <p:cNvPr id="132098" name="Rectangle 2"/>
          <p:cNvSpPr>
            <a:spLocks noGrp="1" noChangeArrowheads="1"/>
          </p:cNvSpPr>
          <p:nvPr>
            <p:ph type="body" idx="1"/>
          </p:nvPr>
        </p:nvSpPr>
        <p:spPr/>
        <p:txBody>
          <a:bodyPr/>
          <a:lstStyle/>
          <a:p>
            <a:r>
              <a:rPr lang="en-US" altLang="en-US"/>
              <a:t>Resource leveling is applied to a schedule analyzed by CPM</a:t>
            </a:r>
          </a:p>
          <a:p>
            <a:r>
              <a:rPr lang="en-US" altLang="en-US"/>
              <a:t>Addresses situation where resource availability is constrained by time or amount of the resource available</a:t>
            </a:r>
          </a:p>
          <a:p>
            <a:pPr eaLnBrk="1" hangingPunct="1"/>
            <a:r>
              <a:rPr lang="en-US" altLang="en-US"/>
              <a:t>May also be used to keep resource usage at a constant level during certain time periods in the project</a:t>
            </a:r>
          </a:p>
          <a:p>
            <a:r>
              <a:rPr lang="en-US" altLang="en-US"/>
              <a:t>Resource leveling is needed when resources have been over-allocated or assigned to two or more activities in the same time period</a:t>
            </a:r>
          </a:p>
          <a:p>
            <a:pPr eaLnBrk="1" hangingPunct="1"/>
            <a:r>
              <a:rPr lang="en-US" altLang="en-US"/>
              <a:t>May change the critical path in the schedule model</a:t>
            </a:r>
          </a:p>
          <a:p>
            <a:pPr eaLnBrk="1" hangingPunct="1">
              <a:buFont typeface="Lucida Grande" pitchFamily="1" charset="0"/>
              <a:buChar char="☛"/>
            </a:pPr>
            <a:r>
              <a:rPr lang="en-US" altLang="en-US" i="1"/>
              <a:t>Beware of automated resource leveling—</a:t>
            </a:r>
            <a:r>
              <a:rPr lang="en-US" altLang="en-US"/>
              <a:t>the project schedule network may be nearly unrecognizable after leveling </a:t>
            </a:r>
          </a:p>
        </p:txBody>
      </p:sp>
      <p:sp>
        <p:nvSpPr>
          <p:cNvPr id="2" name="Slide Number Placeholder 1"/>
          <p:cNvSpPr>
            <a:spLocks noGrp="1"/>
          </p:cNvSpPr>
          <p:nvPr>
            <p:ph type="sldNum" sz="quarter" idx="12"/>
          </p:nvPr>
        </p:nvSpPr>
        <p:spPr/>
        <p:txBody>
          <a:bodyPr/>
          <a:lstStyle/>
          <a:p>
            <a:fld id="{B8DACC02-A2BD-4578-8E03-6D891060A695}" type="slidenum">
              <a:rPr lang="en-US" smtClean="0"/>
              <a:pPr/>
              <a:t>70</a:t>
            </a:fld>
            <a:endParaRPr lang="en-US" dirty="0"/>
          </a:p>
        </p:txBody>
      </p:sp>
    </p:spTree>
    <p:extLst>
      <p:ext uri="{BB962C8B-B14F-4D97-AF65-F5344CB8AC3E}">
        <p14:creationId xmlns:p14="http://schemas.microsoft.com/office/powerpoint/2010/main" val="358013059"/>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lstStyle/>
          <a:p>
            <a:pPr eaLnBrk="1" hangingPunct="1"/>
            <a:r>
              <a:rPr lang="en-US" altLang="en-US" dirty="0"/>
              <a:t>Resource leveling</a:t>
            </a:r>
          </a:p>
        </p:txBody>
      </p:sp>
      <p:sp>
        <p:nvSpPr>
          <p:cNvPr id="133122" name="Rectangle 3"/>
          <p:cNvSpPr>
            <a:spLocks noGrp="1" noChangeArrowheads="1"/>
          </p:cNvSpPr>
          <p:nvPr>
            <p:ph type="body" idx="1"/>
          </p:nvPr>
        </p:nvSpPr>
        <p:spPr/>
        <p:txBody>
          <a:bodyPr/>
          <a:lstStyle/>
          <a:p>
            <a:pPr eaLnBrk="1" hangingPunct="1"/>
            <a:r>
              <a:rPr lang="en-US" altLang="en-US"/>
              <a:t>Uses a number of different approaches, including:</a:t>
            </a:r>
          </a:p>
          <a:p>
            <a:pPr lvl="1" eaLnBrk="1" hangingPunct="1"/>
            <a:r>
              <a:rPr lang="en-US" altLang="en-US"/>
              <a:t>Assign under-allocated resources to multiple tasks to keep them busy</a:t>
            </a:r>
          </a:p>
          <a:p>
            <a:pPr lvl="1" eaLnBrk="1" hangingPunct="1"/>
            <a:r>
              <a:rPr lang="en-US" altLang="en-US"/>
              <a:t>Move key resources off of non-critical tasks</a:t>
            </a:r>
          </a:p>
          <a:p>
            <a:pPr lvl="1" eaLnBrk="1" hangingPunct="1"/>
            <a:r>
              <a:rPr lang="en-US" altLang="en-US"/>
              <a:t>Delay start of task until required resources are available, possibly using lags</a:t>
            </a:r>
          </a:p>
          <a:p>
            <a:pPr lvl="1" eaLnBrk="1" hangingPunct="1"/>
            <a:r>
              <a:rPr lang="en-US" altLang="en-US"/>
              <a:t>Split tasks into two or more subtasks so the subtasks can be assigned to different resources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71</a:t>
            </a:fld>
            <a:endParaRPr lang="en-US" dirty="0"/>
          </a:p>
        </p:txBody>
      </p:sp>
    </p:spTree>
    <p:extLst>
      <p:ext uri="{BB962C8B-B14F-4D97-AF65-F5344CB8AC3E}">
        <p14:creationId xmlns:p14="http://schemas.microsoft.com/office/powerpoint/2010/main" val="70773422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p:cNvSpPr>
            <a:spLocks noGrp="1" noChangeArrowheads="1"/>
          </p:cNvSpPr>
          <p:nvPr>
            <p:ph type="title"/>
          </p:nvPr>
        </p:nvSpPr>
        <p:spPr/>
        <p:txBody>
          <a:bodyPr/>
          <a:lstStyle/>
          <a:p>
            <a:r>
              <a:rPr lang="en-US" altLang="en-US" dirty="0"/>
              <a:t>Applying leads and lags</a:t>
            </a:r>
          </a:p>
        </p:txBody>
      </p:sp>
      <p:sp>
        <p:nvSpPr>
          <p:cNvPr id="135170" name="Rectangle 2"/>
          <p:cNvSpPr>
            <a:spLocks noGrp="1" noChangeArrowheads="1"/>
          </p:cNvSpPr>
          <p:nvPr>
            <p:ph type="body" idx="1"/>
          </p:nvPr>
        </p:nvSpPr>
        <p:spPr/>
        <p:txBody>
          <a:bodyPr/>
          <a:lstStyle/>
          <a:p>
            <a:pPr marL="623888"/>
            <a:r>
              <a:rPr lang="en-US" altLang="en-US" i="1" u="sng"/>
              <a:t>Applying leads and lags</a:t>
            </a:r>
            <a:r>
              <a:rPr lang="en-US" altLang="en-US" u="sng"/>
              <a:t> </a:t>
            </a:r>
            <a:r>
              <a:rPr lang="en-US" altLang="en-US"/>
              <a:t>allows refinement of a schedule once the major schedule network analysis effort has been completed</a:t>
            </a:r>
          </a:p>
          <a:p>
            <a:pPr marL="623888"/>
            <a:r>
              <a:rPr lang="en-US" altLang="en-US"/>
              <a:t>Use of leads and lags may be used to meet imposed constraints, help in resource leveling, or incorporate contingency reserves into a schedule</a:t>
            </a:r>
          </a:p>
        </p:txBody>
      </p:sp>
      <p:sp>
        <p:nvSpPr>
          <p:cNvPr id="2" name="Slide Number Placeholder 1"/>
          <p:cNvSpPr>
            <a:spLocks noGrp="1"/>
          </p:cNvSpPr>
          <p:nvPr>
            <p:ph type="sldNum" sz="quarter" idx="12"/>
          </p:nvPr>
        </p:nvSpPr>
        <p:spPr/>
        <p:txBody>
          <a:bodyPr/>
          <a:lstStyle/>
          <a:p>
            <a:fld id="{B8DACC02-A2BD-4578-8E03-6D891060A695}" type="slidenum">
              <a:rPr lang="en-US" smtClean="0"/>
              <a:pPr/>
              <a:t>72</a:t>
            </a:fld>
            <a:endParaRPr lang="en-US" dirty="0"/>
          </a:p>
        </p:txBody>
      </p:sp>
    </p:spTree>
    <p:extLst>
      <p:ext uri="{BB962C8B-B14F-4D97-AF65-F5344CB8AC3E}">
        <p14:creationId xmlns:p14="http://schemas.microsoft.com/office/powerpoint/2010/main" val="449631466"/>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ChangeArrowheads="1"/>
          </p:cNvSpPr>
          <p:nvPr>
            <p:ph type="title"/>
          </p:nvPr>
        </p:nvSpPr>
        <p:spPr/>
        <p:txBody>
          <a:bodyPr/>
          <a:lstStyle/>
          <a:p>
            <a:pPr eaLnBrk="1" hangingPunct="1"/>
            <a:r>
              <a:rPr lang="en-US" altLang="en-US" dirty="0"/>
              <a:t>Calendars</a:t>
            </a:r>
          </a:p>
        </p:txBody>
      </p:sp>
      <p:sp>
        <p:nvSpPr>
          <p:cNvPr id="136194" name="Rectangle 3"/>
          <p:cNvSpPr>
            <a:spLocks noGrp="1" noChangeArrowheads="1"/>
          </p:cNvSpPr>
          <p:nvPr>
            <p:ph type="body" idx="1"/>
          </p:nvPr>
        </p:nvSpPr>
        <p:spPr/>
        <p:txBody>
          <a:bodyPr/>
          <a:lstStyle/>
          <a:p>
            <a:pPr eaLnBrk="1" hangingPunct="1"/>
            <a:r>
              <a:rPr lang="en-US" altLang="en-US"/>
              <a:t>Identify days and dates when work can be performed</a:t>
            </a:r>
          </a:p>
          <a:p>
            <a:pPr eaLnBrk="1" hangingPunct="1"/>
            <a:r>
              <a:rPr lang="en-US" altLang="en-US"/>
              <a:t>Affect all project-related activities</a:t>
            </a:r>
          </a:p>
          <a:p>
            <a:pPr eaLnBrk="1" hangingPunct="1"/>
            <a:r>
              <a:rPr lang="en-US" altLang="en-US" i="1" u="sng"/>
              <a:t>General project calendars</a:t>
            </a:r>
            <a:r>
              <a:rPr lang="en-US" altLang="en-US"/>
              <a:t> govern overall limitations on when project work may be performed</a:t>
            </a:r>
          </a:p>
          <a:p>
            <a:pPr lvl="1" eaLnBrk="1" hangingPunct="1"/>
            <a:r>
              <a:rPr lang="en-US" altLang="en-US" i="1"/>
              <a:t>Example:</a:t>
            </a:r>
            <a:r>
              <a:rPr lang="en-US" altLang="en-US"/>
              <a:t> Work is performed at a client site, and the client shuts down for three weeks during the summer</a:t>
            </a:r>
          </a:p>
          <a:p>
            <a:pPr eaLnBrk="1" hangingPunct="1"/>
            <a:r>
              <a:rPr lang="en-US" altLang="en-US" i="1" u="sng"/>
              <a:t>Resource calendars</a:t>
            </a:r>
            <a:r>
              <a:rPr lang="en-US" altLang="en-US"/>
              <a:t> govern limitations on when particular resources (or resource groups) may perform project work</a:t>
            </a:r>
          </a:p>
          <a:p>
            <a:pPr lvl="1" eaLnBrk="1" hangingPunct="1"/>
            <a:r>
              <a:rPr lang="en-US" altLang="en-US" i="1"/>
              <a:t>Example:</a:t>
            </a:r>
            <a:r>
              <a:rPr lang="en-US" altLang="en-US"/>
              <a:t> Individual project team member vacation schedules</a:t>
            </a:r>
          </a:p>
          <a:p>
            <a:pPr lvl="1" eaLnBrk="1" hangingPunct="1"/>
            <a:r>
              <a:rPr lang="en-US" altLang="en-US" i="1"/>
              <a:t>Example:</a:t>
            </a:r>
            <a:r>
              <a:rPr lang="en-US" altLang="en-US"/>
              <a:t> Development team training schedules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73</a:t>
            </a:fld>
            <a:endParaRPr lang="en-US" dirty="0"/>
          </a:p>
        </p:txBody>
      </p:sp>
    </p:spTree>
    <p:extLst>
      <p:ext uri="{BB962C8B-B14F-4D97-AF65-F5344CB8AC3E}">
        <p14:creationId xmlns:p14="http://schemas.microsoft.com/office/powerpoint/2010/main" val="42965041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p:txBody>
          <a:bodyPr/>
          <a:lstStyle/>
          <a:p>
            <a:pPr eaLnBrk="1" hangingPunct="1"/>
            <a:r>
              <a:rPr lang="en-US" altLang="en-US" dirty="0"/>
              <a:t>Schedule development output</a:t>
            </a:r>
          </a:p>
        </p:txBody>
      </p:sp>
      <p:sp>
        <p:nvSpPr>
          <p:cNvPr id="137218" name="Rectangle 3"/>
          <p:cNvSpPr>
            <a:spLocks noGrp="1" noChangeArrowheads="1"/>
          </p:cNvSpPr>
          <p:nvPr>
            <p:ph type="body" idx="1"/>
          </p:nvPr>
        </p:nvSpPr>
        <p:spPr/>
        <p:txBody>
          <a:bodyPr/>
          <a:lstStyle/>
          <a:p>
            <a:pPr eaLnBrk="1" hangingPunct="1"/>
            <a:r>
              <a:rPr lang="en-US" altLang="en-US" dirty="0"/>
              <a:t>Project schedule network diagrams</a:t>
            </a:r>
          </a:p>
          <a:p>
            <a:pPr lvl="1" eaLnBrk="1" hangingPunct="1"/>
            <a:r>
              <a:rPr lang="en-US" altLang="en-US" dirty="0"/>
              <a:t>Show both project network logic (sequencing) as well as critical path schedule activities</a:t>
            </a:r>
          </a:p>
          <a:p>
            <a:pPr lvl="1" eaLnBrk="1" hangingPunct="1"/>
            <a:r>
              <a:rPr lang="en-US" altLang="en-US" dirty="0"/>
              <a:t>Usually displayed as an activity-on-node diagram</a:t>
            </a:r>
          </a:p>
          <a:p>
            <a:pPr eaLnBrk="1" hangingPunct="1"/>
            <a:r>
              <a:rPr lang="en-US" altLang="en-US" dirty="0"/>
              <a:t>Gantt charts</a:t>
            </a:r>
          </a:p>
          <a:p>
            <a:pPr lvl="1" eaLnBrk="1" hangingPunct="1"/>
            <a:r>
              <a:rPr lang="en-US" altLang="en-US" dirty="0"/>
              <a:t>Specialized bar charts format to show activity start and end dates, along with durations</a:t>
            </a:r>
          </a:p>
          <a:p>
            <a:pPr lvl="1" eaLnBrk="1" hangingPunct="1"/>
            <a:r>
              <a:rPr lang="en-US" altLang="en-US" dirty="0"/>
              <a:t>Easy to read but limited by low information density</a:t>
            </a:r>
          </a:p>
          <a:p>
            <a:pPr eaLnBrk="1" hangingPunct="1"/>
            <a:r>
              <a:rPr lang="en-US" altLang="en-US" dirty="0"/>
              <a:t>Milestone charts</a:t>
            </a:r>
          </a:p>
          <a:p>
            <a:pPr lvl="1" eaLnBrk="1" hangingPunct="1"/>
            <a:r>
              <a:rPr lang="ja-JP" altLang="en-US" dirty="0"/>
              <a:t>‘</a:t>
            </a:r>
            <a:r>
              <a:rPr lang="en-US" altLang="ja-JP" dirty="0"/>
              <a:t>Stripped-down</a:t>
            </a:r>
            <a:r>
              <a:rPr lang="ja-JP" altLang="en-US" dirty="0"/>
              <a:t>’</a:t>
            </a:r>
            <a:r>
              <a:rPr lang="en-US" altLang="ja-JP" dirty="0"/>
              <a:t> version of Gantt chart, showing only milestones</a:t>
            </a:r>
            <a:endParaRPr lang="en-US" alt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74</a:t>
            </a:fld>
            <a:endParaRPr lang="en-US" dirty="0"/>
          </a:p>
        </p:txBody>
      </p:sp>
    </p:spTree>
    <p:extLst>
      <p:ext uri="{BB962C8B-B14F-4D97-AF65-F5344CB8AC3E}">
        <p14:creationId xmlns:p14="http://schemas.microsoft.com/office/powerpoint/2010/main" val="416992242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p:txBody>
          <a:bodyPr/>
          <a:lstStyle/>
          <a:p>
            <a:r>
              <a:rPr lang="en-US" altLang="en-US" dirty="0"/>
              <a:t>Reducing Project Duration</a:t>
            </a:r>
          </a:p>
        </p:txBody>
      </p:sp>
      <p:sp>
        <p:nvSpPr>
          <p:cNvPr id="138242" name="Rectangle 3"/>
          <p:cNvSpPr>
            <a:spLocks noGrp="1" noChangeArrowheads="1"/>
          </p:cNvSpPr>
          <p:nvPr>
            <p:ph type="body" idx="1"/>
          </p:nvPr>
        </p:nvSpPr>
        <p:spPr/>
        <p:txBody>
          <a:bodyPr/>
          <a:lstStyle/>
          <a:p>
            <a:r>
              <a:rPr lang="en-US" altLang="en-US"/>
              <a:t>How can you shorten the schedule?</a:t>
            </a:r>
          </a:p>
          <a:p>
            <a:r>
              <a:rPr lang="en-US" altLang="en-US"/>
              <a:t>Via</a:t>
            </a:r>
          </a:p>
          <a:p>
            <a:pPr lvl="1"/>
            <a:r>
              <a:rPr lang="en-US" altLang="en-US"/>
              <a:t>Reducing scope (or quality)</a:t>
            </a:r>
          </a:p>
          <a:p>
            <a:pPr lvl="1"/>
            <a:r>
              <a:rPr lang="en-US" altLang="en-US"/>
              <a:t>Adding resources</a:t>
            </a:r>
          </a:p>
          <a:p>
            <a:pPr lvl="1"/>
            <a:r>
              <a:rPr lang="en-US" altLang="en-US"/>
              <a:t>Concurrency (perform tasks in parallel)</a:t>
            </a:r>
          </a:p>
          <a:p>
            <a:pPr lvl="1"/>
            <a:r>
              <a:rPr lang="en-US" altLang="en-US"/>
              <a:t>Substitution of activities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75</a:t>
            </a:fld>
            <a:endParaRPr lang="en-US" dirty="0"/>
          </a:p>
        </p:txBody>
      </p:sp>
    </p:spTree>
    <p:extLst>
      <p:ext uri="{BB962C8B-B14F-4D97-AF65-F5344CB8AC3E}">
        <p14:creationId xmlns:p14="http://schemas.microsoft.com/office/powerpoint/2010/main" val="94426005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pPr eaLnBrk="1" hangingPunct="1"/>
            <a:r>
              <a:rPr lang="en-US" altLang="en-US" dirty="0"/>
              <a:t>Schedule compression</a:t>
            </a:r>
          </a:p>
        </p:txBody>
      </p:sp>
      <p:sp>
        <p:nvSpPr>
          <p:cNvPr id="139266" name="Rectangle 3"/>
          <p:cNvSpPr>
            <a:spLocks noGrp="1" noChangeArrowheads="1"/>
          </p:cNvSpPr>
          <p:nvPr>
            <p:ph type="body" idx="1"/>
          </p:nvPr>
        </p:nvSpPr>
        <p:spPr/>
        <p:txBody>
          <a:bodyPr/>
          <a:lstStyle/>
          <a:p>
            <a:pPr eaLnBrk="1" hangingPunct="1"/>
            <a:r>
              <a:rPr lang="en-US" altLang="en-US"/>
              <a:t>Shortens the project schedule without changing the project scope, to meet schedule constraints, imposed dates, or other schedule objectives</a:t>
            </a:r>
          </a:p>
          <a:p>
            <a:pPr eaLnBrk="1" hangingPunct="1"/>
            <a:r>
              <a:rPr lang="en-US" altLang="en-US"/>
              <a:t>There are two types of schedule compression, </a:t>
            </a:r>
            <a:r>
              <a:rPr lang="en-US" altLang="en-US" i="1" u="sng"/>
              <a:t>crashing</a:t>
            </a:r>
            <a:r>
              <a:rPr lang="en-US" altLang="en-US"/>
              <a:t> and </a:t>
            </a:r>
            <a:r>
              <a:rPr lang="en-US" altLang="en-US" i="1" u="sng"/>
              <a:t>fast-tracking</a:t>
            </a:r>
          </a:p>
          <a:p>
            <a:pPr eaLnBrk="1" hangingPunct="1"/>
            <a:r>
              <a:rPr lang="en-US" altLang="en-US" b="1" i="1"/>
              <a:t>Crashing</a:t>
            </a:r>
            <a:r>
              <a:rPr lang="en-US" altLang="en-US" b="1"/>
              <a:t>.</a:t>
            </a:r>
            <a:r>
              <a:rPr lang="en-US" altLang="en-US"/>
              <a:t> Analyzes cost and schedule trade-offs to get the greatest amount of compression with the least cost</a:t>
            </a:r>
          </a:p>
          <a:p>
            <a:pPr lvl="1" eaLnBrk="1" hangingPunct="1"/>
            <a:r>
              <a:rPr lang="en-US" altLang="en-US" i="1"/>
              <a:t>Examples:</a:t>
            </a:r>
            <a:r>
              <a:rPr lang="en-US" altLang="en-US"/>
              <a:t> Use of additional resources, being more efficient, changing approach used to perform work, work overtime</a:t>
            </a:r>
          </a:p>
          <a:p>
            <a:pPr lvl="1" eaLnBrk="1" hangingPunct="1"/>
            <a:r>
              <a:rPr lang="en-US" altLang="en-US"/>
              <a:t>Schedule crashing only works for activities where additional resources may shorten the duration of the activity</a:t>
            </a:r>
          </a:p>
        </p:txBody>
      </p:sp>
      <p:sp>
        <p:nvSpPr>
          <p:cNvPr id="2" name="Slide Number Placeholder 1"/>
          <p:cNvSpPr>
            <a:spLocks noGrp="1"/>
          </p:cNvSpPr>
          <p:nvPr>
            <p:ph type="sldNum" sz="quarter" idx="12"/>
          </p:nvPr>
        </p:nvSpPr>
        <p:spPr/>
        <p:txBody>
          <a:bodyPr/>
          <a:lstStyle/>
          <a:p>
            <a:fld id="{B8DACC02-A2BD-4578-8E03-6D891060A695}" type="slidenum">
              <a:rPr lang="en-US" smtClean="0"/>
              <a:pPr/>
              <a:t>76</a:t>
            </a:fld>
            <a:endParaRPr lang="en-US" dirty="0"/>
          </a:p>
        </p:txBody>
      </p:sp>
    </p:spTree>
    <p:extLst>
      <p:ext uri="{BB962C8B-B14F-4D97-AF65-F5344CB8AC3E}">
        <p14:creationId xmlns:p14="http://schemas.microsoft.com/office/powerpoint/2010/main" val="77935545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r>
              <a:rPr lang="en-US" altLang="en-US" dirty="0"/>
              <a:t>Schedule compression</a:t>
            </a:r>
          </a:p>
        </p:txBody>
      </p:sp>
      <p:sp>
        <p:nvSpPr>
          <p:cNvPr id="140290" name="Rectangle 3"/>
          <p:cNvSpPr>
            <a:spLocks noGrp="1" noChangeArrowheads="1"/>
          </p:cNvSpPr>
          <p:nvPr>
            <p:ph type="body" idx="1"/>
          </p:nvPr>
        </p:nvSpPr>
        <p:spPr/>
        <p:txBody>
          <a:bodyPr/>
          <a:lstStyle/>
          <a:p>
            <a:r>
              <a:rPr lang="en-US" altLang="en-US" b="1" i="1"/>
              <a:t>Fast-tracking</a:t>
            </a:r>
            <a:r>
              <a:rPr lang="en-US" altLang="en-US"/>
              <a:t>. Activities that would normally be done sequentially are done in parallel. </a:t>
            </a:r>
          </a:p>
          <a:p>
            <a:pPr lvl="1"/>
            <a:r>
              <a:rPr lang="en-US" altLang="en-US"/>
              <a:t>Fast-tracking can lead to rework and increased risks due to unforeseen dependencies</a:t>
            </a:r>
          </a:p>
          <a:p>
            <a:pPr lvl="1"/>
            <a:r>
              <a:rPr lang="en-US" altLang="en-US"/>
              <a:t>Fast-tracking only works when activities can be overlapped to shorten the total duration</a:t>
            </a:r>
          </a:p>
          <a:p>
            <a:pPr lvl="1"/>
            <a:endParaRPr lang="en-US" altLang="en-US"/>
          </a:p>
        </p:txBody>
      </p:sp>
      <p:sp>
        <p:nvSpPr>
          <p:cNvPr id="2" name="Slide Number Placeholder 1"/>
          <p:cNvSpPr>
            <a:spLocks noGrp="1"/>
          </p:cNvSpPr>
          <p:nvPr>
            <p:ph type="sldNum" sz="quarter" idx="12"/>
          </p:nvPr>
        </p:nvSpPr>
        <p:spPr/>
        <p:txBody>
          <a:bodyPr/>
          <a:lstStyle/>
          <a:p>
            <a:fld id="{B8DACC02-A2BD-4578-8E03-6D891060A695}" type="slidenum">
              <a:rPr lang="en-US" smtClean="0"/>
              <a:pPr/>
              <a:t>77</a:t>
            </a:fld>
            <a:endParaRPr lang="en-US" dirty="0"/>
          </a:p>
        </p:txBody>
      </p:sp>
    </p:spTree>
    <p:extLst>
      <p:ext uri="{BB962C8B-B14F-4D97-AF65-F5344CB8AC3E}">
        <p14:creationId xmlns:p14="http://schemas.microsoft.com/office/powerpoint/2010/main" val="185343049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Grp="1" noChangeArrowheads="1"/>
          </p:cNvSpPr>
          <p:nvPr>
            <p:ph type="title"/>
          </p:nvPr>
        </p:nvSpPr>
        <p:spPr/>
        <p:txBody>
          <a:bodyPr/>
          <a:lstStyle/>
          <a:p>
            <a:r>
              <a:rPr lang="en-US" altLang="en-US" dirty="0"/>
              <a:t>Compression Techniques</a:t>
            </a:r>
          </a:p>
        </p:txBody>
      </p:sp>
      <p:sp>
        <p:nvSpPr>
          <p:cNvPr id="141314" name="Rectangle 3"/>
          <p:cNvSpPr>
            <a:spLocks noGrp="1" noChangeArrowheads="1"/>
          </p:cNvSpPr>
          <p:nvPr>
            <p:ph type="body" idx="1"/>
          </p:nvPr>
        </p:nvSpPr>
        <p:spPr/>
        <p:txBody>
          <a:bodyPr>
            <a:normAutofit lnSpcReduction="10000"/>
          </a:bodyPr>
          <a:lstStyle/>
          <a:p>
            <a:pPr>
              <a:lnSpc>
                <a:spcPct val="90000"/>
              </a:lnSpc>
              <a:buFont typeface="Wingdings" panose="05000000000000000000" pitchFamily="2" charset="2"/>
              <a:buNone/>
            </a:pPr>
            <a:r>
              <a:rPr lang="en-US" altLang="en-US"/>
              <a:t>Shorten the overall duration of the project</a:t>
            </a:r>
          </a:p>
          <a:p>
            <a:pPr>
              <a:lnSpc>
                <a:spcPct val="90000"/>
              </a:lnSpc>
            </a:pPr>
            <a:r>
              <a:rPr lang="en-US" altLang="en-US"/>
              <a:t>Crashing</a:t>
            </a:r>
          </a:p>
          <a:p>
            <a:pPr lvl="2">
              <a:lnSpc>
                <a:spcPct val="90000"/>
              </a:lnSpc>
            </a:pPr>
            <a:r>
              <a:rPr lang="en-US" altLang="en-US" sz="2400"/>
              <a:t>Looks at cost and schedule tradeoffs</a:t>
            </a:r>
          </a:p>
          <a:p>
            <a:pPr lvl="2">
              <a:lnSpc>
                <a:spcPct val="90000"/>
              </a:lnSpc>
            </a:pPr>
            <a:r>
              <a:rPr lang="en-US" altLang="en-US" sz="2400"/>
              <a:t>Gain greatest compression with least cost</a:t>
            </a:r>
          </a:p>
          <a:p>
            <a:pPr lvl="2">
              <a:lnSpc>
                <a:spcPct val="90000"/>
              </a:lnSpc>
            </a:pPr>
            <a:r>
              <a:rPr lang="en-US" altLang="en-US" sz="2400"/>
              <a:t>Add resources to critical path tasks</a:t>
            </a:r>
          </a:p>
          <a:p>
            <a:pPr lvl="2">
              <a:lnSpc>
                <a:spcPct val="90000"/>
              </a:lnSpc>
            </a:pPr>
            <a:r>
              <a:rPr lang="en-US" altLang="en-US" sz="2400"/>
              <a:t>Limit or reduce requirements (scope)</a:t>
            </a:r>
          </a:p>
          <a:p>
            <a:pPr lvl="2">
              <a:lnSpc>
                <a:spcPct val="90000"/>
              </a:lnSpc>
            </a:pPr>
            <a:r>
              <a:rPr lang="en-US" altLang="en-US" sz="2400"/>
              <a:t>Changing the sequence of tasks</a:t>
            </a:r>
          </a:p>
          <a:p>
            <a:pPr>
              <a:lnSpc>
                <a:spcPct val="90000"/>
              </a:lnSpc>
            </a:pPr>
            <a:r>
              <a:rPr lang="en-US" altLang="en-US"/>
              <a:t>Fast Tracking</a:t>
            </a:r>
          </a:p>
          <a:p>
            <a:pPr lvl="2">
              <a:lnSpc>
                <a:spcPct val="90000"/>
              </a:lnSpc>
            </a:pPr>
            <a:r>
              <a:rPr lang="en-US" altLang="en-US" sz="2400"/>
              <a:t>Overlapping of phases, activities or tasks that would otherwise be sequential</a:t>
            </a:r>
          </a:p>
          <a:p>
            <a:pPr lvl="2">
              <a:lnSpc>
                <a:spcPct val="90000"/>
              </a:lnSpc>
            </a:pPr>
            <a:r>
              <a:rPr lang="en-US" altLang="en-US" sz="2400"/>
              <a:t>Involves some risk</a:t>
            </a:r>
          </a:p>
          <a:p>
            <a:pPr lvl="2">
              <a:lnSpc>
                <a:spcPct val="90000"/>
              </a:lnSpc>
            </a:pPr>
            <a:r>
              <a:rPr lang="en-US" altLang="en-US" sz="2400"/>
              <a:t>May cause rework</a:t>
            </a:r>
          </a:p>
          <a:p>
            <a:pPr>
              <a:lnSpc>
                <a:spcPct val="90000"/>
              </a:lnSpc>
            </a:pPr>
            <a:r>
              <a:rPr lang="en-US" altLang="en-US" u="sng"/>
              <a:t>Barry Boehm says you cannot compress more than 25%</a:t>
            </a:r>
          </a:p>
        </p:txBody>
      </p:sp>
      <p:sp>
        <p:nvSpPr>
          <p:cNvPr id="2" name="Slide Number Placeholder 1"/>
          <p:cNvSpPr>
            <a:spLocks noGrp="1"/>
          </p:cNvSpPr>
          <p:nvPr>
            <p:ph type="sldNum" sz="quarter" idx="12"/>
          </p:nvPr>
        </p:nvSpPr>
        <p:spPr/>
        <p:txBody>
          <a:bodyPr/>
          <a:lstStyle/>
          <a:p>
            <a:fld id="{B8DACC02-A2BD-4578-8E03-6D891060A695}" type="slidenum">
              <a:rPr lang="en-US" smtClean="0"/>
              <a:pPr/>
              <a:t>78</a:t>
            </a:fld>
            <a:endParaRPr lang="en-US" dirty="0"/>
          </a:p>
        </p:txBody>
      </p:sp>
    </p:spTree>
    <p:extLst>
      <p:ext uri="{BB962C8B-B14F-4D97-AF65-F5344CB8AC3E}">
        <p14:creationId xmlns:p14="http://schemas.microsoft.com/office/powerpoint/2010/main" val="14537050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dirty="0"/>
              <a:t>Task</a:t>
            </a:r>
          </a:p>
        </p:txBody>
      </p:sp>
      <p:sp>
        <p:nvSpPr>
          <p:cNvPr id="142338" name="Content Placeholder 5"/>
          <p:cNvSpPr>
            <a:spLocks noGrp="1"/>
          </p:cNvSpPr>
          <p:nvPr>
            <p:ph idx="1"/>
          </p:nvPr>
        </p:nvSpPr>
        <p:spPr/>
        <p:txBody>
          <a:bodyPr>
            <a:normAutofit fontScale="92500" lnSpcReduction="20000"/>
          </a:bodyPr>
          <a:lstStyle/>
          <a:p>
            <a:r>
              <a:rPr lang="en-US" altLang="en-US"/>
              <a:t>Name</a:t>
            </a:r>
          </a:p>
          <a:p>
            <a:r>
              <a:rPr lang="en-US" altLang="en-US"/>
              <a:t>ID</a:t>
            </a:r>
          </a:p>
          <a:p>
            <a:r>
              <a:rPr lang="en-US" altLang="en-US"/>
              <a:t>Description of work</a:t>
            </a:r>
          </a:p>
          <a:p>
            <a:r>
              <a:rPr lang="en-US" altLang="en-US"/>
              <a:t>Duration (days)</a:t>
            </a:r>
          </a:p>
          <a:p>
            <a:pPr lvl="1"/>
            <a:r>
              <a:rPr lang="en-US" altLang="en-US"/>
              <a:t>Start Date (Earliest, Latest)</a:t>
            </a:r>
          </a:p>
          <a:p>
            <a:pPr lvl="1"/>
            <a:r>
              <a:rPr lang="en-US" altLang="en-US"/>
              <a:t>Finish Date (Earliest, Latest)</a:t>
            </a:r>
          </a:p>
          <a:p>
            <a:r>
              <a:rPr lang="en-US" altLang="en-US"/>
              <a:t>Resources (People and equipment)</a:t>
            </a:r>
          </a:p>
          <a:p>
            <a:pPr lvl="1"/>
            <a:r>
              <a:rPr lang="en-US" altLang="en-US"/>
              <a:t>Effort (In staff-days)</a:t>
            </a:r>
          </a:p>
          <a:p>
            <a:r>
              <a:rPr lang="en-US" altLang="en-US"/>
              <a:t>Predecessors (other tasks)</a:t>
            </a:r>
          </a:p>
          <a:p>
            <a:r>
              <a:rPr lang="en-US" altLang="en-US"/>
              <a:t>Inputs (documents, decisions, information)</a:t>
            </a:r>
          </a:p>
          <a:p>
            <a:r>
              <a:rPr lang="en-US" altLang="en-US"/>
              <a:t>Successors (other tasks)</a:t>
            </a:r>
          </a:p>
          <a:p>
            <a:r>
              <a:rPr lang="en-US" altLang="en-US"/>
              <a:t>Outputs (documents, decisions, information)</a:t>
            </a:r>
          </a:p>
        </p:txBody>
      </p:sp>
      <p:sp>
        <p:nvSpPr>
          <p:cNvPr id="2" name="Slide Number Placeholder 1"/>
          <p:cNvSpPr>
            <a:spLocks noGrp="1"/>
          </p:cNvSpPr>
          <p:nvPr>
            <p:ph type="sldNum" sz="quarter" idx="12"/>
          </p:nvPr>
        </p:nvSpPr>
        <p:spPr/>
        <p:txBody>
          <a:bodyPr/>
          <a:lstStyle/>
          <a:p>
            <a:fld id="{B8DACC02-A2BD-4578-8E03-6D891060A695}" type="slidenum">
              <a:rPr lang="en-US" smtClean="0"/>
              <a:pPr/>
              <a:t>79</a:t>
            </a:fld>
            <a:endParaRPr lang="en-US" dirty="0"/>
          </a:p>
        </p:txBody>
      </p:sp>
    </p:spTree>
    <p:extLst>
      <p:ext uri="{BB962C8B-B14F-4D97-AF65-F5344CB8AC3E}">
        <p14:creationId xmlns:p14="http://schemas.microsoft.com/office/powerpoint/2010/main" val="403757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r>
              <a:rPr lang="en-US" altLang="en-US" dirty="0"/>
              <a:t>Definition</a:t>
            </a:r>
          </a:p>
        </p:txBody>
      </p:sp>
      <p:sp>
        <p:nvSpPr>
          <p:cNvPr id="89090" name="Rectangle 3"/>
          <p:cNvSpPr>
            <a:spLocks noGrp="1" noChangeArrowheads="1"/>
          </p:cNvSpPr>
          <p:nvPr>
            <p:ph type="body" idx="1"/>
          </p:nvPr>
        </p:nvSpPr>
        <p:spPr/>
        <p:txBody>
          <a:bodyPr/>
          <a:lstStyle/>
          <a:p>
            <a:r>
              <a:rPr lang="en-US" altLang="en-US" dirty="0"/>
              <a:t>Schedule development is the culmination of the other Project Time Management processes we have discussed:</a:t>
            </a:r>
          </a:p>
          <a:p>
            <a:pPr lvl="1"/>
            <a:r>
              <a:rPr lang="en-US" altLang="en-US" dirty="0"/>
              <a:t>Activity definition</a:t>
            </a:r>
          </a:p>
          <a:p>
            <a:pPr lvl="1"/>
            <a:r>
              <a:rPr lang="en-US" altLang="en-US" dirty="0"/>
              <a:t>Activity sequencing</a:t>
            </a:r>
          </a:p>
          <a:p>
            <a:pPr lvl="1"/>
            <a:r>
              <a:rPr lang="en-US" altLang="en-US" dirty="0"/>
              <a:t>Activity resource estimating</a:t>
            </a:r>
          </a:p>
          <a:p>
            <a:pPr lvl="1"/>
            <a:r>
              <a:rPr lang="en-US" altLang="en-US" dirty="0"/>
              <a:t>Activity duration estimating</a:t>
            </a:r>
          </a:p>
          <a:p>
            <a:r>
              <a:rPr lang="en-US" altLang="en-US" dirty="0"/>
              <a:t>It is an iterative process to determine planned start and finish dates for activities</a:t>
            </a:r>
          </a:p>
          <a:p>
            <a:r>
              <a:rPr lang="en-US" altLang="en-US" dirty="0"/>
              <a:t>It is a continuous process throughout project, addressing approved changes and risks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8</a:t>
            </a:fld>
            <a:endParaRPr lang="en-US" dirty="0"/>
          </a:p>
        </p:txBody>
      </p:sp>
    </p:spTree>
    <p:extLst>
      <p:ext uri="{BB962C8B-B14F-4D97-AF65-F5344CB8AC3E}">
        <p14:creationId xmlns:p14="http://schemas.microsoft.com/office/powerpoint/2010/main" val="221180862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Rectangle 2"/>
          <p:cNvSpPr>
            <a:spLocks noGrp="1" noChangeArrowheads="1"/>
          </p:cNvSpPr>
          <p:nvPr>
            <p:ph type="title"/>
          </p:nvPr>
        </p:nvSpPr>
        <p:spPr/>
        <p:txBody>
          <a:bodyPr/>
          <a:lstStyle/>
          <a:p>
            <a:r>
              <a:rPr lang="en-US" altLang="en-US" dirty="0"/>
              <a:t>Mythical Man-Month</a:t>
            </a:r>
          </a:p>
        </p:txBody>
      </p:sp>
      <p:sp>
        <p:nvSpPr>
          <p:cNvPr id="447491" name="Rectangle 3"/>
          <p:cNvSpPr>
            <a:spLocks noGrp="1" noChangeArrowheads="1"/>
          </p:cNvSpPr>
          <p:nvPr>
            <p:ph type="body" idx="1"/>
          </p:nvPr>
        </p:nvSpPr>
        <p:spPr/>
        <p:txBody>
          <a:bodyPr/>
          <a:lstStyle/>
          <a:p>
            <a:r>
              <a:rPr lang="en-US" altLang="en-US"/>
              <a:t>Book: </a:t>
            </a:r>
            <a:r>
              <a:rPr lang="ja-JP" altLang="en-US"/>
              <a:t>“</a:t>
            </a:r>
            <a:r>
              <a:rPr lang="en-US" altLang="ja-JP">
                <a:hlinkClick r:id="rId3"/>
              </a:rPr>
              <a:t>The Mythical Man-Month</a:t>
            </a:r>
            <a:r>
              <a:rPr lang="ja-JP" altLang="en-US"/>
              <a:t>”</a:t>
            </a:r>
            <a:endParaRPr lang="en-US" altLang="ja-JP"/>
          </a:p>
          <a:p>
            <a:pPr lvl="1"/>
            <a:r>
              <a:rPr lang="en-US" altLang="en-US"/>
              <a:t>Author: Fred Brooks</a:t>
            </a:r>
          </a:p>
          <a:p>
            <a:r>
              <a:rPr lang="ja-JP" altLang="en-US"/>
              <a:t>“</a:t>
            </a:r>
            <a:r>
              <a:rPr lang="en-US" altLang="ja-JP" b="1" i="1">
                <a:latin typeface="Times" panose="02020603050405020304" pitchFamily="18" charset="0"/>
              </a:rPr>
              <a:t>The</a:t>
            </a:r>
            <a:r>
              <a:rPr lang="en-US" altLang="ja-JP">
                <a:latin typeface="Times" panose="02020603050405020304" pitchFamily="18" charset="0"/>
              </a:rPr>
              <a:t> classic book on the human elements of software engineering</a:t>
            </a:r>
            <a:r>
              <a:rPr lang="ja-JP" altLang="en-US"/>
              <a:t>”</a:t>
            </a:r>
            <a:endParaRPr lang="en-US" altLang="ja-JP"/>
          </a:p>
          <a:p>
            <a:r>
              <a:rPr lang="en-US" altLang="en-US"/>
              <a:t>First two chapters are full of terrific insight (and quotes)</a:t>
            </a:r>
          </a:p>
          <a:p>
            <a:pPr>
              <a:buFont typeface="Wingdings" panose="05000000000000000000" pitchFamily="2" charset="2"/>
              <a:buNone/>
            </a:pPr>
            <a:r>
              <a:rPr lang="en-US" altLang="en-US"/>
              <a:t>Sample Quotes</a:t>
            </a:r>
          </a:p>
          <a:p>
            <a:pPr lvl="1">
              <a:buClr>
                <a:schemeClr val="tx2"/>
              </a:buClr>
            </a:pPr>
            <a:r>
              <a:rPr lang="ja-JP" altLang="en-US" b="1" i="1">
                <a:latin typeface="Times New Roman" panose="02020603050405020304" pitchFamily="18" charset="0"/>
                <a:cs typeface="Times New Roman" panose="02020603050405020304" pitchFamily="18" charset="0"/>
              </a:rPr>
              <a:t>“</a:t>
            </a:r>
            <a:r>
              <a:rPr lang="en-US" altLang="ja-JP" b="1" i="1">
                <a:latin typeface="Times New Roman" panose="02020603050405020304" pitchFamily="18" charset="0"/>
                <a:cs typeface="Times New Roman" panose="02020603050405020304" pitchFamily="18" charset="0"/>
              </a:rPr>
              <a:t>Cost varies as product of men and months, progress does not.</a:t>
            </a:r>
            <a:r>
              <a:rPr lang="ja-JP" altLang="en-US" b="1" i="1">
                <a:latin typeface="Times New Roman" panose="02020603050405020304" pitchFamily="18" charset="0"/>
                <a:cs typeface="Times New Roman" panose="02020603050405020304" pitchFamily="18" charset="0"/>
              </a:rPr>
              <a:t>”</a:t>
            </a:r>
            <a:endParaRPr lang="en-US" altLang="ja-JP" b="1" i="1">
              <a:latin typeface="Times New Roman" panose="02020603050405020304" pitchFamily="18" charset="0"/>
              <a:cs typeface="Times New Roman" panose="02020603050405020304" pitchFamily="18" charset="0"/>
            </a:endParaRPr>
          </a:p>
          <a:p>
            <a:pPr lvl="1">
              <a:buClr>
                <a:schemeClr val="tx2"/>
              </a:buClr>
            </a:pPr>
            <a:r>
              <a:rPr lang="ja-JP" altLang="en-US" b="1" i="1">
                <a:latin typeface="Times New Roman" panose="02020603050405020304" pitchFamily="18" charset="0"/>
                <a:cs typeface="Times New Roman" panose="02020603050405020304" pitchFamily="18" charset="0"/>
              </a:rPr>
              <a:t>“</a:t>
            </a:r>
            <a:r>
              <a:rPr lang="en-US" altLang="ja-JP" b="1" i="1">
                <a:latin typeface="Times New Roman" panose="02020603050405020304" pitchFamily="18" charset="0"/>
                <a:cs typeface="Times New Roman" panose="02020603050405020304" pitchFamily="18" charset="0"/>
              </a:rPr>
              <a:t>Hence the man-month as a unit for measuring the size of job is a dangerous and deceptive myth</a:t>
            </a:r>
            <a:r>
              <a:rPr lang="ja-JP" altLang="en-US" b="1" i="1">
                <a:latin typeface="Times New Roman" panose="02020603050405020304" pitchFamily="18" charset="0"/>
                <a:cs typeface="Times New Roman" panose="02020603050405020304" pitchFamily="18" charset="0"/>
              </a:rPr>
              <a:t>”</a:t>
            </a:r>
            <a:endParaRPr lang="en-US" altLang="en-US" b="1" i="1">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B8DACC02-A2BD-4578-8E03-6D891060A695}" type="slidenum">
              <a:rPr lang="en-US" smtClean="0"/>
              <a:pPr/>
              <a:t>80</a:t>
            </a:fld>
            <a:endParaRPr lang="en-US" dirty="0"/>
          </a:p>
        </p:txBody>
      </p:sp>
    </p:spTree>
    <p:extLst>
      <p:ext uri="{BB962C8B-B14F-4D97-AF65-F5344CB8AC3E}">
        <p14:creationId xmlns:p14="http://schemas.microsoft.com/office/powerpoint/2010/main" val="36453788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474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47491">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447491">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447491">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447491">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447491">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44749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7491" grpId="0" build="p"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2"/>
          <p:cNvSpPr>
            <a:spLocks noGrp="1" noChangeArrowheads="1"/>
          </p:cNvSpPr>
          <p:nvPr>
            <p:ph type="title"/>
          </p:nvPr>
        </p:nvSpPr>
        <p:spPr/>
        <p:txBody>
          <a:bodyPr/>
          <a:lstStyle/>
          <a:p>
            <a:r>
              <a:rPr lang="en-US" altLang="en-US" dirty="0"/>
              <a:t>Mythical Man-Month</a:t>
            </a:r>
          </a:p>
        </p:txBody>
      </p:sp>
      <p:sp>
        <p:nvSpPr>
          <p:cNvPr id="457731" name="Rectangle 3"/>
          <p:cNvSpPr>
            <a:spLocks noGrp="1" noChangeArrowheads="1"/>
          </p:cNvSpPr>
          <p:nvPr>
            <p:ph type="body" idx="1"/>
          </p:nvPr>
        </p:nvSpPr>
        <p:spPr/>
        <p:txBody>
          <a:bodyPr/>
          <a:lstStyle/>
          <a:p>
            <a:r>
              <a:rPr lang="en-US" altLang="en-US" dirty="0"/>
              <a:t>Why is software project disaster so common?</a:t>
            </a:r>
          </a:p>
          <a:p>
            <a:pPr marL="914400" lvl="1" indent="-457200">
              <a:buSzPct val="100000"/>
              <a:buFont typeface="Arial" panose="020B0604020202020204" pitchFamily="34" charset="0"/>
              <a:buAutoNum type="arabicPeriod"/>
            </a:pPr>
            <a:r>
              <a:rPr lang="en-US" altLang="en-US" dirty="0"/>
              <a:t>Estimation techniques are poor &amp; assume things will go well (an </a:t>
            </a:r>
            <a:r>
              <a:rPr lang="ja-JP" altLang="en-US" dirty="0"/>
              <a:t>‘</a:t>
            </a:r>
            <a:r>
              <a:rPr lang="en-US" altLang="ja-JP" dirty="0"/>
              <a:t>unvoiced</a:t>
            </a:r>
            <a:r>
              <a:rPr lang="ja-JP" altLang="en-US" dirty="0"/>
              <a:t>’</a:t>
            </a:r>
            <a:r>
              <a:rPr lang="en-US" altLang="ja-JP" dirty="0"/>
              <a:t> assumption)</a:t>
            </a:r>
          </a:p>
          <a:p>
            <a:pPr marL="914400" lvl="1" indent="-457200">
              <a:buSzPct val="100000"/>
              <a:buFont typeface="Arial" panose="020B0604020202020204" pitchFamily="34" charset="0"/>
              <a:buAutoNum type="arabicPeriod"/>
            </a:pPr>
            <a:r>
              <a:rPr lang="en-US" altLang="en-US" dirty="0"/>
              <a:t>Estimation techniques fallaciously confuse effort with progress, hiding the assumption that men and months are interchangeable</a:t>
            </a:r>
          </a:p>
          <a:p>
            <a:pPr marL="914400" lvl="1" indent="-457200">
              <a:buSzPct val="100000"/>
              <a:buFont typeface="Arial" panose="020B0604020202020204" pitchFamily="34" charset="0"/>
              <a:buAutoNum type="arabicPeriod"/>
            </a:pPr>
            <a:r>
              <a:rPr lang="en-US" altLang="en-US" dirty="0"/>
              <a:t>Because of estimation uncertainty, manager lack courteous stubbornness</a:t>
            </a:r>
          </a:p>
          <a:p>
            <a:pPr marL="914400" lvl="1" indent="-457200">
              <a:buSzPct val="100000"/>
              <a:buFont typeface="Arial" panose="020B0604020202020204" pitchFamily="34" charset="0"/>
              <a:buAutoNum type="arabicPeriod"/>
            </a:pPr>
            <a:r>
              <a:rPr lang="en-US" altLang="en-US" dirty="0"/>
              <a:t>Schedule progress is poorly monitored</a:t>
            </a:r>
          </a:p>
          <a:p>
            <a:pPr marL="914400" lvl="1" indent="-457200">
              <a:buSzPct val="100000"/>
              <a:buFont typeface="Arial" panose="020B0604020202020204" pitchFamily="34" charset="0"/>
              <a:buAutoNum type="arabicPeriod"/>
            </a:pPr>
            <a:r>
              <a:rPr lang="en-US" altLang="en-US" dirty="0"/>
              <a:t>When schedule slippage is recognized, the natural response is to add manpower. Which, is like dousing a fire with gasoline.</a:t>
            </a:r>
          </a:p>
        </p:txBody>
      </p:sp>
      <p:sp>
        <p:nvSpPr>
          <p:cNvPr id="2" name="Slide Number Placeholder 1"/>
          <p:cNvSpPr>
            <a:spLocks noGrp="1"/>
          </p:cNvSpPr>
          <p:nvPr>
            <p:ph type="sldNum" sz="quarter" idx="12"/>
          </p:nvPr>
        </p:nvSpPr>
        <p:spPr/>
        <p:txBody>
          <a:bodyPr/>
          <a:lstStyle/>
          <a:p>
            <a:fld id="{B8DACC02-A2BD-4578-8E03-6D891060A695}" type="slidenum">
              <a:rPr lang="en-US" smtClean="0"/>
              <a:pPr/>
              <a:t>81</a:t>
            </a:fld>
            <a:endParaRPr lang="en-US" dirty="0"/>
          </a:p>
        </p:txBody>
      </p:sp>
    </p:spTree>
    <p:extLst>
      <p:ext uri="{BB962C8B-B14F-4D97-AF65-F5344CB8AC3E}">
        <p14:creationId xmlns:p14="http://schemas.microsoft.com/office/powerpoint/2010/main" val="40016303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77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773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773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773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5773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5773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7731" grpId="0" build="p" bldLvl="2"/>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p:cNvSpPr>
            <a:spLocks noGrp="1" noChangeArrowheads="1"/>
          </p:cNvSpPr>
          <p:nvPr>
            <p:ph type="title"/>
          </p:nvPr>
        </p:nvSpPr>
        <p:spPr/>
        <p:txBody>
          <a:bodyPr/>
          <a:lstStyle/>
          <a:p>
            <a:r>
              <a:rPr lang="en-US" altLang="en-US" dirty="0"/>
              <a:t>Mythical Man-Month</a:t>
            </a:r>
          </a:p>
        </p:txBody>
      </p:sp>
      <p:sp>
        <p:nvSpPr>
          <p:cNvPr id="459779" name="Rectangle 3"/>
          <p:cNvSpPr>
            <a:spLocks noGrp="1" noChangeArrowheads="1"/>
          </p:cNvSpPr>
          <p:nvPr>
            <p:ph type="body" idx="1"/>
          </p:nvPr>
        </p:nvSpPr>
        <p:spPr/>
        <p:txBody>
          <a:bodyPr>
            <a:normAutofit lnSpcReduction="10000"/>
          </a:bodyPr>
          <a:lstStyle/>
          <a:p>
            <a:pPr>
              <a:lnSpc>
                <a:spcPct val="90000"/>
              </a:lnSpc>
            </a:pPr>
            <a:r>
              <a:rPr lang="en-US" altLang="en-US" b="1"/>
              <a:t>Optimism</a:t>
            </a:r>
          </a:p>
          <a:p>
            <a:pPr lvl="1">
              <a:lnSpc>
                <a:spcPct val="90000"/>
              </a:lnSpc>
            </a:pPr>
            <a:r>
              <a:rPr lang="ja-JP" altLang="en-US"/>
              <a:t>“</a:t>
            </a:r>
            <a:r>
              <a:rPr lang="en-US" altLang="ja-JP"/>
              <a:t>All programmers are optimists</a:t>
            </a:r>
            <a:r>
              <a:rPr lang="ja-JP" altLang="en-US"/>
              <a:t>”</a:t>
            </a:r>
            <a:endParaRPr lang="en-US" altLang="ja-JP"/>
          </a:p>
          <a:p>
            <a:pPr lvl="1">
              <a:lnSpc>
                <a:spcPct val="90000"/>
              </a:lnSpc>
            </a:pPr>
            <a:r>
              <a:rPr lang="en-US" altLang="en-US"/>
              <a:t>1</a:t>
            </a:r>
            <a:r>
              <a:rPr lang="en-US" altLang="en-US" baseline="30000"/>
              <a:t>st</a:t>
            </a:r>
            <a:r>
              <a:rPr lang="en-US" altLang="en-US"/>
              <a:t> false assumption: </a:t>
            </a:r>
            <a:r>
              <a:rPr lang="ja-JP" altLang="en-US"/>
              <a:t>“</a:t>
            </a:r>
            <a:r>
              <a:rPr lang="en-US" altLang="ja-JP"/>
              <a:t>all will go well</a:t>
            </a:r>
            <a:r>
              <a:rPr lang="ja-JP" altLang="en-US"/>
              <a:t>”</a:t>
            </a:r>
            <a:r>
              <a:rPr lang="en-US" altLang="ja-JP"/>
              <a:t> or </a:t>
            </a:r>
            <a:r>
              <a:rPr lang="ja-JP" altLang="en-US"/>
              <a:t>“</a:t>
            </a:r>
            <a:r>
              <a:rPr lang="en-US" altLang="ja-JP"/>
              <a:t>each task takes only as long as it </a:t>
            </a:r>
            <a:r>
              <a:rPr lang="ja-JP" altLang="en-US"/>
              <a:t>‘</a:t>
            </a:r>
            <a:r>
              <a:rPr lang="en-US" altLang="ja-JP"/>
              <a:t>ought</a:t>
            </a:r>
            <a:r>
              <a:rPr lang="ja-JP" altLang="en-US"/>
              <a:t>’</a:t>
            </a:r>
            <a:r>
              <a:rPr lang="en-US" altLang="ja-JP"/>
              <a:t> to take</a:t>
            </a:r>
            <a:r>
              <a:rPr lang="ja-JP" altLang="en-US"/>
              <a:t>”</a:t>
            </a:r>
            <a:endParaRPr lang="en-US" altLang="ja-JP"/>
          </a:p>
          <a:p>
            <a:pPr lvl="1">
              <a:lnSpc>
                <a:spcPct val="90000"/>
              </a:lnSpc>
            </a:pPr>
            <a:r>
              <a:rPr lang="en-US" altLang="en-US"/>
              <a:t>The Fix: Consider the larger probabilities</a:t>
            </a:r>
          </a:p>
          <a:p>
            <a:pPr>
              <a:lnSpc>
                <a:spcPct val="90000"/>
              </a:lnSpc>
            </a:pPr>
            <a:r>
              <a:rPr lang="en-US" altLang="en-US" b="1"/>
              <a:t>Cost (overhead) of communication (and training)</a:t>
            </a:r>
          </a:p>
          <a:p>
            <a:pPr lvl="2">
              <a:lnSpc>
                <a:spcPct val="90000"/>
              </a:lnSpc>
            </a:pPr>
            <a:r>
              <a:rPr lang="en-US" altLang="en-US" sz="2400"/>
              <a:t>His formula: n(n-1)/2</a:t>
            </a:r>
          </a:p>
          <a:p>
            <a:pPr lvl="1">
              <a:lnSpc>
                <a:spcPct val="90000"/>
              </a:lnSpc>
            </a:pPr>
            <a:r>
              <a:rPr lang="en-US" altLang="en-US"/>
              <a:t>How long does a 12 month project take?</a:t>
            </a:r>
          </a:p>
          <a:p>
            <a:pPr lvl="3">
              <a:lnSpc>
                <a:spcPct val="90000"/>
              </a:lnSpc>
            </a:pPr>
            <a:r>
              <a:rPr lang="en-US" altLang="en-US" sz="2400"/>
              <a:t>1 person: 12 months</a:t>
            </a:r>
          </a:p>
          <a:p>
            <a:pPr lvl="3">
              <a:lnSpc>
                <a:spcPct val="90000"/>
              </a:lnSpc>
            </a:pPr>
            <a:r>
              <a:rPr lang="en-US" altLang="en-US" sz="2400"/>
              <a:t>2 persons = 7 months (2 man-months extra)</a:t>
            </a:r>
          </a:p>
          <a:p>
            <a:pPr lvl="3">
              <a:lnSpc>
                <a:spcPct val="90000"/>
              </a:lnSpc>
            </a:pPr>
            <a:r>
              <a:rPr lang="en-US" altLang="en-US" sz="2400"/>
              <a:t>3 persons = 5 months (3 man-months extra)</a:t>
            </a:r>
          </a:p>
          <a:p>
            <a:pPr lvl="1">
              <a:lnSpc>
                <a:spcPct val="90000"/>
              </a:lnSpc>
            </a:pPr>
            <a:r>
              <a:rPr lang="en-US" altLang="en-US"/>
              <a:t>Fix: don</a:t>
            </a:r>
            <a:r>
              <a:rPr lang="tr-TR" altLang="ja-JP"/>
              <a:t>'t</a:t>
            </a:r>
            <a:r>
              <a:rPr lang="en-US" altLang="ja-JP"/>
              <a:t> assume adding people will solve the problem</a:t>
            </a:r>
            <a:endParaRPr lang="en-US" altLang="en-US"/>
          </a:p>
        </p:txBody>
      </p:sp>
      <p:sp>
        <p:nvSpPr>
          <p:cNvPr id="2" name="Slide Number Placeholder 1"/>
          <p:cNvSpPr>
            <a:spLocks noGrp="1"/>
          </p:cNvSpPr>
          <p:nvPr>
            <p:ph type="sldNum" sz="quarter" idx="12"/>
          </p:nvPr>
        </p:nvSpPr>
        <p:spPr/>
        <p:txBody>
          <a:bodyPr/>
          <a:lstStyle/>
          <a:p>
            <a:fld id="{B8DACC02-A2BD-4578-8E03-6D891060A695}" type="slidenum">
              <a:rPr lang="en-US" smtClean="0"/>
              <a:pPr/>
              <a:t>82</a:t>
            </a:fld>
            <a:endParaRPr lang="en-US" dirty="0"/>
          </a:p>
        </p:txBody>
      </p:sp>
    </p:spTree>
    <p:extLst>
      <p:ext uri="{BB962C8B-B14F-4D97-AF65-F5344CB8AC3E}">
        <p14:creationId xmlns:p14="http://schemas.microsoft.com/office/powerpoint/2010/main" val="12849154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977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5977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977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59779">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5977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5977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59779">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59779">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59779">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59779">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5977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9779"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Grp="1" noChangeArrowheads="1"/>
          </p:cNvSpPr>
          <p:nvPr>
            <p:ph type="title"/>
          </p:nvPr>
        </p:nvSpPr>
        <p:spPr/>
        <p:txBody>
          <a:bodyPr/>
          <a:lstStyle/>
          <a:p>
            <a:r>
              <a:rPr lang="en-US" altLang="en-US" dirty="0"/>
              <a:t>Mythical Man-Month</a:t>
            </a:r>
          </a:p>
        </p:txBody>
      </p:sp>
      <p:sp>
        <p:nvSpPr>
          <p:cNvPr id="449539" name="Rectangle 3"/>
          <p:cNvSpPr>
            <a:spLocks noGrp="1" noChangeArrowheads="1"/>
          </p:cNvSpPr>
          <p:nvPr>
            <p:ph type="body" idx="1"/>
          </p:nvPr>
        </p:nvSpPr>
        <p:spPr/>
        <p:txBody>
          <a:bodyPr/>
          <a:lstStyle/>
          <a:p>
            <a:r>
              <a:rPr lang="en-US" altLang="en-US" dirty="0"/>
              <a:t>Sequential nature of the process</a:t>
            </a:r>
          </a:p>
          <a:p>
            <a:pPr lvl="1"/>
            <a:r>
              <a:rPr lang="ja-JP" altLang="en-US" b="1" i="1" dirty="0">
                <a:cs typeface="Times New Roman" panose="02020603050405020304" pitchFamily="18" charset="0"/>
              </a:rPr>
              <a:t>“</a:t>
            </a:r>
            <a:r>
              <a:rPr lang="en-US" altLang="ja-JP" b="1" i="1" dirty="0">
                <a:cs typeface="Times New Roman" panose="02020603050405020304" pitchFamily="18" charset="0"/>
              </a:rPr>
              <a:t>The bearing of a child takes nine months, no matter how many women are assigned</a:t>
            </a:r>
            <a:r>
              <a:rPr lang="ja-JP" altLang="en-US" b="1" i="1" dirty="0">
                <a:cs typeface="Times New Roman" panose="02020603050405020304" pitchFamily="18" charset="0"/>
              </a:rPr>
              <a:t>”</a:t>
            </a:r>
            <a:endParaRPr lang="en-US" altLang="ja-JP" b="1" i="1" dirty="0">
              <a:cs typeface="Times New Roman" panose="02020603050405020304" pitchFamily="18" charset="0"/>
            </a:endParaRPr>
          </a:p>
          <a:p>
            <a:r>
              <a:rPr lang="en-US" altLang="en-US" dirty="0"/>
              <a:t>What is the most </a:t>
            </a:r>
            <a:r>
              <a:rPr lang="en-US" altLang="en-US" dirty="0" err="1"/>
              <a:t>mis</a:t>
            </a:r>
            <a:r>
              <a:rPr lang="en-US" altLang="en-US" dirty="0"/>
              <a:t>-scheduled part of process?</a:t>
            </a:r>
          </a:p>
          <a:p>
            <a:pPr lvl="1"/>
            <a:r>
              <a:rPr lang="en-US" altLang="en-US" dirty="0"/>
              <a:t>Testing (the most linear process)</a:t>
            </a:r>
          </a:p>
          <a:p>
            <a:r>
              <a:rPr lang="en-US" altLang="en-US" dirty="0"/>
              <a:t>Why is this particularly bad?</a:t>
            </a:r>
          </a:p>
          <a:p>
            <a:pPr lvl="1"/>
            <a:r>
              <a:rPr lang="en-US" altLang="en-US" dirty="0"/>
              <a:t>Occurs late in process and w/o warning</a:t>
            </a:r>
          </a:p>
          <a:p>
            <a:pPr lvl="1"/>
            <a:r>
              <a:rPr lang="en-US" altLang="en-US" dirty="0"/>
              <a:t>Higher costs: primary and secondary</a:t>
            </a:r>
          </a:p>
          <a:p>
            <a:r>
              <a:rPr lang="en-US" altLang="en-US" dirty="0"/>
              <a:t>Fix: Allocate more test time</a:t>
            </a:r>
          </a:p>
          <a:p>
            <a:pPr lvl="1"/>
            <a:r>
              <a:rPr lang="en-US" altLang="en-US" dirty="0"/>
              <a:t>Understand task dependencies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83</a:t>
            </a:fld>
            <a:endParaRPr lang="en-US" dirty="0"/>
          </a:p>
        </p:txBody>
      </p:sp>
    </p:spTree>
    <p:extLst>
      <p:ext uri="{BB962C8B-B14F-4D97-AF65-F5344CB8AC3E}">
        <p14:creationId xmlns:p14="http://schemas.microsoft.com/office/powerpoint/2010/main" val="26691908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4953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49539">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44953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44953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4953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449539">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449539">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49539">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44953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539" grpId="0" build="p"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2"/>
          <p:cNvSpPr>
            <a:spLocks noGrp="1" noChangeArrowheads="1"/>
          </p:cNvSpPr>
          <p:nvPr>
            <p:ph type="title"/>
          </p:nvPr>
        </p:nvSpPr>
        <p:spPr/>
        <p:txBody>
          <a:bodyPr/>
          <a:lstStyle/>
          <a:p>
            <a:r>
              <a:rPr lang="en-US" altLang="en-US" dirty="0"/>
              <a:t>Mythical Man-Month</a:t>
            </a:r>
          </a:p>
        </p:txBody>
      </p:sp>
      <p:sp>
        <p:nvSpPr>
          <p:cNvPr id="451587" name="Rectangle 3"/>
          <p:cNvSpPr>
            <a:spLocks noGrp="1" noChangeArrowheads="1"/>
          </p:cNvSpPr>
          <p:nvPr>
            <p:ph type="body" idx="1"/>
          </p:nvPr>
        </p:nvSpPr>
        <p:spPr/>
        <p:txBody>
          <a:bodyPr>
            <a:noAutofit/>
          </a:bodyPr>
          <a:lstStyle/>
          <a:p>
            <a:r>
              <a:rPr lang="en-US" altLang="en-US" sz="2000" dirty="0"/>
              <a:t>Reliance on hunches and guesses</a:t>
            </a:r>
          </a:p>
          <a:p>
            <a:pPr lvl="1"/>
            <a:r>
              <a:rPr lang="en-US" altLang="en-US" sz="1800" dirty="0"/>
              <a:t>What is </a:t>
            </a:r>
            <a:r>
              <a:rPr lang="ja-JP" altLang="en-US" sz="1800" dirty="0"/>
              <a:t>‘</a:t>
            </a:r>
            <a:r>
              <a:rPr lang="en-US" altLang="ja-JP" sz="1800" dirty="0"/>
              <a:t>gutless estimating</a:t>
            </a:r>
            <a:r>
              <a:rPr lang="ja-JP" altLang="en-US" sz="1800" dirty="0"/>
              <a:t>’</a:t>
            </a:r>
            <a:r>
              <a:rPr lang="en-US" altLang="ja-JP" sz="1800" dirty="0"/>
              <a:t>?</a:t>
            </a:r>
          </a:p>
          <a:p>
            <a:r>
              <a:rPr lang="en-US" altLang="en-US" sz="2000" dirty="0"/>
              <a:t>The myth of additional manpower</a:t>
            </a:r>
          </a:p>
          <a:p>
            <a:pPr lvl="1"/>
            <a:r>
              <a:rPr lang="en-US" altLang="en-US" sz="1800" dirty="0"/>
              <a:t>Brooks Law:</a:t>
            </a:r>
            <a:br>
              <a:rPr lang="en-US" altLang="en-US" sz="1800" dirty="0"/>
            </a:br>
            <a:r>
              <a:rPr lang="ja-JP" altLang="en-US" sz="1800" dirty="0"/>
              <a:t>“</a:t>
            </a:r>
            <a:r>
              <a:rPr lang="en-US" altLang="ja-JP" sz="1800" b="1" i="1" dirty="0"/>
              <a:t>Adding manpower to a late project makes it later</a:t>
            </a:r>
            <a:r>
              <a:rPr lang="ja-JP" altLang="en-US" sz="1800" dirty="0"/>
              <a:t>”</a:t>
            </a:r>
            <a:endParaRPr lang="en-US" altLang="ja-JP" sz="1800" dirty="0"/>
          </a:p>
          <a:p>
            <a:r>
              <a:rPr lang="en-US" altLang="en-US" sz="2000" dirty="0"/>
              <a:t>Q: </a:t>
            </a:r>
            <a:r>
              <a:rPr lang="ja-JP" altLang="en-US" sz="2000" dirty="0"/>
              <a:t>“</a:t>
            </a:r>
            <a:r>
              <a:rPr lang="en-US" altLang="ja-JP" sz="2000" dirty="0"/>
              <a:t>How does a project get to be a year late</a:t>
            </a:r>
            <a:r>
              <a:rPr lang="ja-JP" altLang="en-US" sz="2000" dirty="0"/>
              <a:t>”</a:t>
            </a:r>
            <a:r>
              <a:rPr lang="en-US" altLang="ja-JP" sz="2000" dirty="0"/>
              <a:t>?</a:t>
            </a:r>
          </a:p>
          <a:p>
            <a:pPr lvl="1"/>
            <a:r>
              <a:rPr lang="en-US" altLang="en-US" sz="1800" dirty="0"/>
              <a:t>A: </a:t>
            </a:r>
            <a:r>
              <a:rPr lang="ja-JP" altLang="en-US" sz="1800" dirty="0"/>
              <a:t>“</a:t>
            </a:r>
            <a:r>
              <a:rPr lang="en-US" altLang="ja-JP" sz="1800" dirty="0"/>
              <a:t>One day at a time</a:t>
            </a:r>
            <a:r>
              <a:rPr lang="ja-JP" altLang="en-US" sz="1800" dirty="0"/>
              <a:t>”</a:t>
            </a:r>
            <a:endParaRPr lang="en-US" altLang="ja-JP" sz="1800" dirty="0"/>
          </a:p>
          <a:p>
            <a:r>
              <a:rPr lang="en-US" altLang="en-US" sz="2000" dirty="0"/>
              <a:t>Studies</a:t>
            </a:r>
          </a:p>
          <a:p>
            <a:pPr lvl="1"/>
            <a:r>
              <a:rPr lang="en-US" altLang="en-US" sz="1800" dirty="0"/>
              <a:t>Each task: twice as long as estimated</a:t>
            </a:r>
          </a:p>
          <a:p>
            <a:pPr lvl="1"/>
            <a:r>
              <a:rPr lang="en-US" altLang="en-US" sz="1800" dirty="0"/>
              <a:t>Only 50% of work week was programming</a:t>
            </a:r>
          </a:p>
          <a:p>
            <a:r>
              <a:rPr lang="en-US" altLang="en-US" sz="2000" dirty="0"/>
              <a:t>Fixes</a:t>
            </a:r>
          </a:p>
          <a:p>
            <a:pPr lvl="1"/>
            <a:r>
              <a:rPr lang="en-US" altLang="en-US" sz="1800" dirty="0"/>
              <a:t>No </a:t>
            </a:r>
            <a:r>
              <a:rPr lang="ja-JP" altLang="en-US" sz="1800" dirty="0"/>
              <a:t>“</a:t>
            </a:r>
            <a:r>
              <a:rPr lang="en-US" altLang="ja-JP" sz="1800" dirty="0"/>
              <a:t>fuzzy</a:t>
            </a:r>
            <a:r>
              <a:rPr lang="ja-JP" altLang="en-US" sz="1800" dirty="0"/>
              <a:t>”</a:t>
            </a:r>
            <a:r>
              <a:rPr lang="en-US" altLang="ja-JP" sz="1800" dirty="0"/>
              <a:t> milestones (get the </a:t>
            </a:r>
            <a:r>
              <a:rPr lang="ja-JP" altLang="en-US" sz="1800" dirty="0"/>
              <a:t>“</a:t>
            </a:r>
            <a:r>
              <a:rPr lang="en-US" altLang="ja-JP" sz="1800" dirty="0"/>
              <a:t>true</a:t>
            </a:r>
            <a:r>
              <a:rPr lang="ja-JP" altLang="en-US" sz="1800" dirty="0"/>
              <a:t>”</a:t>
            </a:r>
            <a:r>
              <a:rPr lang="en-US" altLang="ja-JP" sz="1800" dirty="0"/>
              <a:t> status)</a:t>
            </a:r>
          </a:p>
          <a:p>
            <a:pPr lvl="1"/>
            <a:r>
              <a:rPr lang="en-US" altLang="en-US" sz="1800" dirty="0"/>
              <a:t>Reduce the role of conflict</a:t>
            </a:r>
          </a:p>
          <a:p>
            <a:pPr lvl="1"/>
            <a:r>
              <a:rPr lang="en-US" altLang="en-US" sz="1800" dirty="0"/>
              <a:t>Identify the </a:t>
            </a:r>
            <a:r>
              <a:rPr lang="ja-JP" altLang="en-US" sz="1800" dirty="0"/>
              <a:t>“</a:t>
            </a:r>
            <a:r>
              <a:rPr lang="en-US" altLang="ja-JP" sz="1800" dirty="0"/>
              <a:t>true status</a:t>
            </a:r>
            <a:r>
              <a:rPr lang="ja-JP" altLang="en-US" sz="1800" dirty="0"/>
              <a:t>”</a:t>
            </a:r>
            <a:endParaRPr lang="en-US" altLang="en-US" sz="1800"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84</a:t>
            </a:fld>
            <a:endParaRPr lang="en-US" dirty="0"/>
          </a:p>
        </p:txBody>
      </p:sp>
    </p:spTree>
    <p:extLst>
      <p:ext uri="{BB962C8B-B14F-4D97-AF65-F5344CB8AC3E}">
        <p14:creationId xmlns:p14="http://schemas.microsoft.com/office/powerpoint/2010/main" val="37182199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515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5158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5158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5158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5158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51587">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51587">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451587">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451587">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451587">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451587">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451587">
                                            <p:txEl>
                                              <p:pRg st="11" end="11"/>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45158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587" grpId="0" build="p" bldLvl="3"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dirty="0"/>
              <a:t>Scheduling Workflow</a:t>
            </a:r>
          </a:p>
        </p:txBody>
      </p:sp>
      <p:sp>
        <p:nvSpPr>
          <p:cNvPr id="2" name="Text Placeholder 1"/>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B8DACC02-A2BD-4578-8E03-6D891060A695}" type="slidenum">
              <a:rPr lang="en-US" smtClean="0"/>
              <a:t>85</a:t>
            </a:fld>
            <a:endParaRPr lang="en-US"/>
          </a:p>
        </p:txBody>
      </p:sp>
    </p:spTree>
    <p:extLst>
      <p:ext uri="{BB962C8B-B14F-4D97-AF65-F5344CB8AC3E}">
        <p14:creationId xmlns:p14="http://schemas.microsoft.com/office/powerpoint/2010/main" val="367907082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Scheduling Workflow</a:t>
            </a:r>
            <a:endParaRPr lang="en-US" sz="800" dirty="0">
              <a:ea typeface="ＭＳ Ｐゴシック" charset="0"/>
              <a:cs typeface="ＭＳ Ｐゴシック" charset="0"/>
            </a:endParaRPr>
          </a:p>
        </p:txBody>
      </p:sp>
      <p:sp>
        <p:nvSpPr>
          <p:cNvPr id="153602" name="Rectangle 3"/>
          <p:cNvSpPr>
            <a:spLocks noGrp="1" noChangeArrowheads="1"/>
          </p:cNvSpPr>
          <p:nvPr>
            <p:ph type="body" idx="1"/>
          </p:nvPr>
        </p:nvSpPr>
        <p:spPr/>
        <p:txBody>
          <a:bodyPr/>
          <a:lstStyle/>
          <a:p>
            <a:pPr eaLnBrk="1" hangingPunct="1"/>
            <a:r>
              <a:rPr lang="en-US" altLang="en-US"/>
              <a:t>Define activities</a:t>
            </a:r>
          </a:p>
          <a:p>
            <a:pPr lvl="1" eaLnBrk="1" hangingPunct="1"/>
            <a:r>
              <a:rPr lang="en-US" altLang="en-US"/>
              <a:t>Use of WBS template helps guide definition process and organize activities</a:t>
            </a:r>
          </a:p>
          <a:p>
            <a:pPr eaLnBrk="1" hangingPunct="1"/>
            <a:r>
              <a:rPr lang="en-US" altLang="en-US"/>
              <a:t>Perform activity sequencing</a:t>
            </a:r>
          </a:p>
          <a:p>
            <a:pPr lvl="1" eaLnBrk="1" hangingPunct="1"/>
            <a:r>
              <a:rPr lang="en-US" altLang="en-US"/>
              <a:t>Develop schedule framework according to what is </a:t>
            </a:r>
            <a:r>
              <a:rPr lang="en-US" altLang="en-US" i="1" u="sng"/>
              <a:t>logically possible</a:t>
            </a:r>
            <a:r>
              <a:rPr lang="en-US" altLang="en-US" u="sng"/>
              <a:t> </a:t>
            </a:r>
            <a:r>
              <a:rPr lang="en-US" altLang="en-US"/>
              <a:t>– perform resource allocation later</a:t>
            </a:r>
          </a:p>
          <a:p>
            <a:pPr eaLnBrk="1" hangingPunct="1"/>
            <a:r>
              <a:rPr lang="en-US" altLang="en-US"/>
              <a:t>Estimate effort – the total number of labor units (</a:t>
            </a:r>
            <a:r>
              <a:rPr lang="en-US" altLang="en-US" i="1"/>
              <a:t>e.g.</a:t>
            </a:r>
            <a:r>
              <a:rPr lang="en-US" altLang="en-US"/>
              <a:t> staff-days) for each activity</a:t>
            </a:r>
          </a:p>
          <a:p>
            <a:pPr eaLnBrk="1" hangingPunct="1"/>
            <a:r>
              <a:rPr lang="en-US" altLang="en-US"/>
              <a:t>Identify resources for each activity</a:t>
            </a:r>
          </a:p>
          <a:p>
            <a:pPr eaLnBrk="1" hangingPunct="1">
              <a:lnSpc>
                <a:spcPct val="90000"/>
              </a:lnSpc>
            </a:pPr>
            <a:r>
              <a:rPr lang="en-US" altLang="en-US"/>
              <a:t>Apply calendars to schedule framework</a:t>
            </a:r>
          </a:p>
        </p:txBody>
      </p:sp>
      <p:sp>
        <p:nvSpPr>
          <p:cNvPr id="2" name="Slide Number Placeholder 1"/>
          <p:cNvSpPr>
            <a:spLocks noGrp="1"/>
          </p:cNvSpPr>
          <p:nvPr>
            <p:ph type="sldNum" sz="quarter" idx="12"/>
          </p:nvPr>
        </p:nvSpPr>
        <p:spPr/>
        <p:txBody>
          <a:bodyPr/>
          <a:lstStyle/>
          <a:p>
            <a:fld id="{B8DACC02-A2BD-4578-8E03-6D891060A695}" type="slidenum">
              <a:rPr lang="en-US" smtClean="0"/>
              <a:pPr/>
              <a:t>86</a:t>
            </a:fld>
            <a:endParaRPr lang="en-US" dirty="0"/>
          </a:p>
        </p:txBody>
      </p:sp>
    </p:spTree>
    <p:extLst>
      <p:ext uri="{BB962C8B-B14F-4D97-AF65-F5344CB8AC3E}">
        <p14:creationId xmlns:p14="http://schemas.microsoft.com/office/powerpoint/2010/main" val="229218138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lstStyle/>
          <a:p>
            <a:pPr eaLnBrk="1" hangingPunct="1"/>
            <a:r>
              <a:rPr lang="en-US" altLang="en-US" dirty="0"/>
              <a:t>Scheduling Workflow</a:t>
            </a:r>
          </a:p>
        </p:txBody>
      </p:sp>
      <p:sp>
        <p:nvSpPr>
          <p:cNvPr id="154626" name="Rectangle 3"/>
          <p:cNvSpPr>
            <a:spLocks noGrp="1" noChangeArrowheads="1"/>
          </p:cNvSpPr>
          <p:nvPr>
            <p:ph type="body" idx="1"/>
          </p:nvPr>
        </p:nvSpPr>
        <p:spPr/>
        <p:txBody>
          <a:bodyPr/>
          <a:lstStyle/>
          <a:p>
            <a:pPr>
              <a:spcAft>
                <a:spcPts val="600"/>
              </a:spcAft>
            </a:pPr>
            <a:r>
              <a:rPr lang="en-US" altLang="en-US"/>
              <a:t>Estimate activity duration based on resources for activity</a:t>
            </a:r>
          </a:p>
          <a:p>
            <a:pPr>
              <a:spcAft>
                <a:spcPts val="600"/>
              </a:spcAft>
            </a:pPr>
            <a:r>
              <a:rPr lang="en-US" altLang="en-US"/>
              <a:t>Perform forward pass or backward pass critical path analysis to generate schedule model</a:t>
            </a:r>
          </a:p>
          <a:p>
            <a:pPr>
              <a:spcAft>
                <a:spcPts val="600"/>
              </a:spcAft>
            </a:pPr>
            <a:r>
              <a:rPr lang="en-US" altLang="en-US"/>
              <a:t>Perform </a:t>
            </a:r>
            <a:r>
              <a:rPr lang="ja-JP" altLang="en-US"/>
              <a:t>‘</a:t>
            </a:r>
            <a:r>
              <a:rPr lang="en-US" altLang="ja-JP"/>
              <a:t>what-if</a:t>
            </a:r>
            <a:r>
              <a:rPr lang="ja-JP" altLang="en-US"/>
              <a:t>’</a:t>
            </a:r>
            <a:r>
              <a:rPr lang="en-US" altLang="ja-JP"/>
              <a:t> scenario analysis to identify contingency and risk response needs</a:t>
            </a:r>
          </a:p>
          <a:p>
            <a:pPr>
              <a:spcAft>
                <a:spcPts val="600"/>
              </a:spcAft>
            </a:pPr>
            <a:r>
              <a:rPr lang="en-US" altLang="en-US"/>
              <a:t>Apply resource leveling to schedule model</a:t>
            </a:r>
          </a:p>
          <a:p>
            <a:pPr>
              <a:spcAft>
                <a:spcPts val="600"/>
              </a:spcAft>
            </a:pPr>
            <a:r>
              <a:rPr lang="en-US" altLang="en-US"/>
              <a:t>Apply schedule compression, if needed</a:t>
            </a:r>
          </a:p>
        </p:txBody>
      </p:sp>
      <p:sp>
        <p:nvSpPr>
          <p:cNvPr id="2" name="Slide Number Placeholder 1"/>
          <p:cNvSpPr>
            <a:spLocks noGrp="1"/>
          </p:cNvSpPr>
          <p:nvPr>
            <p:ph type="sldNum" sz="quarter" idx="12"/>
          </p:nvPr>
        </p:nvSpPr>
        <p:spPr/>
        <p:txBody>
          <a:bodyPr/>
          <a:lstStyle/>
          <a:p>
            <a:fld id="{B8DACC02-A2BD-4578-8E03-6D891060A695}" type="slidenum">
              <a:rPr lang="en-US" smtClean="0"/>
              <a:pPr/>
              <a:t>87</a:t>
            </a:fld>
            <a:endParaRPr lang="en-US" dirty="0"/>
          </a:p>
        </p:txBody>
      </p:sp>
    </p:spTree>
    <p:extLst>
      <p:ext uri="{BB962C8B-B14F-4D97-AF65-F5344CB8AC3E}">
        <p14:creationId xmlns:p14="http://schemas.microsoft.com/office/powerpoint/2010/main" val="348115868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4"/>
          <p:cNvSpPr>
            <a:spLocks noGrp="1" noChangeArrowheads="1"/>
          </p:cNvSpPr>
          <p:nvPr>
            <p:ph type="title"/>
          </p:nvPr>
        </p:nvSpPr>
        <p:spPr/>
        <p:txBody>
          <a:bodyPr/>
          <a:lstStyle/>
          <a:p>
            <a:pPr eaLnBrk="1" hangingPunct="1"/>
            <a:r>
              <a:rPr lang="en-US" altLang="en-US" dirty="0"/>
              <a:t>WBS template</a:t>
            </a:r>
          </a:p>
        </p:txBody>
      </p:sp>
      <p:grpSp>
        <p:nvGrpSpPr>
          <p:cNvPr id="155650" name="Group 7"/>
          <p:cNvGrpSpPr>
            <a:grpSpLocks/>
          </p:cNvGrpSpPr>
          <p:nvPr/>
        </p:nvGrpSpPr>
        <p:grpSpPr bwMode="auto">
          <a:xfrm>
            <a:off x="1886893" y="1273575"/>
            <a:ext cx="8064500" cy="5153025"/>
            <a:chOff x="250825" y="925513"/>
            <a:chExt cx="8064500" cy="5153025"/>
          </a:xfrm>
        </p:grpSpPr>
        <p:pic>
          <p:nvPicPr>
            <p:cNvPr id="155654" name="Picture 11" descr="WBS Template (0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6550" y="925513"/>
              <a:ext cx="5438775" cy="515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5655" name="AutoShape 9"/>
            <p:cNvSpPr>
              <a:spLocks noChangeArrowheads="1"/>
            </p:cNvSpPr>
            <p:nvPr/>
          </p:nvSpPr>
          <p:spPr bwMode="auto">
            <a:xfrm>
              <a:off x="250825" y="3160713"/>
              <a:ext cx="1997075" cy="755650"/>
            </a:xfrm>
            <a:prstGeom prst="wedgeRectCallout">
              <a:avLst>
                <a:gd name="adj1" fmla="val 140699"/>
                <a:gd name="adj2" fmla="val -250630"/>
              </a:avLst>
            </a:prstGeom>
            <a:solidFill>
              <a:srgbClr val="F3F4C0"/>
            </a:solidFill>
            <a:ln w="12700">
              <a:solidFill>
                <a:schemeClr val="tx1"/>
              </a:solidFill>
              <a:miter lim="800000"/>
              <a:headEnd type="none" w="sm" len="sm"/>
              <a:tailEnd type="none" w="sm" len="sm"/>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dirty="0">
                  <a:latin typeface="Candara" panose="020E0502030303020204" pitchFamily="34" charset="0"/>
                </a:rPr>
                <a:t>Component groups with a </a:t>
              </a:r>
              <a:r>
                <a:rPr lang="ja-JP" altLang="en-US" sz="1000" dirty="0">
                  <a:latin typeface="Candara" panose="020E0502030303020204" pitchFamily="34" charset="0"/>
                </a:rPr>
                <a:t>‘</a:t>
              </a:r>
              <a:r>
                <a:rPr lang="en-US" altLang="ja-JP" sz="1000" dirty="0">
                  <a:latin typeface="Candara" panose="020E0502030303020204" pitchFamily="34" charset="0"/>
                </a:rPr>
                <a:t>+</a:t>
              </a:r>
              <a:r>
                <a:rPr lang="ja-JP" altLang="en-US" sz="1000" dirty="0">
                  <a:latin typeface="Candara" panose="020E0502030303020204" pitchFamily="34" charset="0"/>
                </a:rPr>
                <a:t>’</a:t>
              </a:r>
              <a:r>
                <a:rPr lang="en-US" altLang="ja-JP" sz="1000" dirty="0">
                  <a:latin typeface="Candara" panose="020E0502030303020204" pitchFamily="34" charset="0"/>
                </a:rPr>
                <a:t> in front of them are </a:t>
              </a:r>
              <a:r>
                <a:rPr lang="ja-JP" altLang="en-US" sz="1000" dirty="0">
                  <a:latin typeface="Candara" panose="020E0502030303020204" pitchFamily="34" charset="0"/>
                </a:rPr>
                <a:t>‘</a:t>
              </a:r>
              <a:r>
                <a:rPr lang="en-US" altLang="ja-JP" sz="1000" dirty="0">
                  <a:latin typeface="Candara" panose="020E0502030303020204" pitchFamily="34" charset="0"/>
                </a:rPr>
                <a:t>rolled up</a:t>
              </a:r>
              <a:r>
                <a:rPr lang="ja-JP" altLang="en-US" sz="1000" dirty="0">
                  <a:latin typeface="Candara" panose="020E0502030303020204" pitchFamily="34" charset="0"/>
                </a:rPr>
                <a:t>’</a:t>
              </a:r>
              <a:r>
                <a:rPr lang="en-US" altLang="ja-JP" sz="1000" dirty="0">
                  <a:latin typeface="Candara" panose="020E0502030303020204" pitchFamily="34" charset="0"/>
                </a:rPr>
                <a:t> – subcomponents are hidden to reduce clutter</a:t>
              </a:r>
              <a:endParaRPr lang="en-US" altLang="en-US" sz="1000" dirty="0">
                <a:latin typeface="Candara" panose="020E0502030303020204" pitchFamily="34" charset="0"/>
              </a:endParaRPr>
            </a:p>
          </p:txBody>
        </p:sp>
      </p:grpSp>
      <p:sp>
        <p:nvSpPr>
          <p:cNvPr id="2" name="Slide Number Placeholder 1"/>
          <p:cNvSpPr>
            <a:spLocks noGrp="1"/>
          </p:cNvSpPr>
          <p:nvPr>
            <p:ph type="sldNum" sz="quarter" idx="12"/>
          </p:nvPr>
        </p:nvSpPr>
        <p:spPr/>
        <p:txBody>
          <a:bodyPr/>
          <a:lstStyle/>
          <a:p>
            <a:fld id="{B8DACC02-A2BD-4578-8E03-6D891060A695}" type="slidenum">
              <a:rPr lang="en-US" smtClean="0"/>
              <a:pPr/>
              <a:t>88</a:t>
            </a:fld>
            <a:endParaRPr lang="en-US" dirty="0"/>
          </a:p>
        </p:txBody>
      </p:sp>
    </p:spTree>
    <p:extLst>
      <p:ext uri="{BB962C8B-B14F-4D97-AF65-F5344CB8AC3E}">
        <p14:creationId xmlns:p14="http://schemas.microsoft.com/office/powerpoint/2010/main" val="29317435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673" name="Picture 10" descr="WBS Refinement 1 (00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5776" y="419100"/>
            <a:ext cx="5972175" cy="603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3" name="Rectangle 2"/>
          <p:cNvSpPr>
            <a:spLocks noGrp="1" noChangeArrowheads="1"/>
          </p:cNvSpPr>
          <p:nvPr>
            <p:ph type="title" idx="4294967295"/>
          </p:nvPr>
        </p:nvSpPr>
        <p:spPr>
          <a:xfrm>
            <a:off x="1164431" y="155576"/>
            <a:ext cx="2516983" cy="1033463"/>
          </a:xfrm>
        </p:spPr>
        <p:txBody>
          <a:bodyPr>
            <a:normAutofit/>
          </a:bodyPr>
          <a:lstStyle/>
          <a:p>
            <a:pPr eaLnBrk="1" hangingPunct="1"/>
            <a:r>
              <a:rPr lang="en-US" altLang="en-US" sz="3200" dirty="0">
                <a:latin typeface="Candara" panose="020E0502030303020204" pitchFamily="34" charset="0"/>
              </a:rPr>
              <a:t>Activity definition</a:t>
            </a:r>
          </a:p>
        </p:txBody>
      </p:sp>
      <p:sp>
        <p:nvSpPr>
          <p:cNvPr id="156675" name="AutoShape 5"/>
          <p:cNvSpPr>
            <a:spLocks noChangeArrowheads="1"/>
          </p:cNvSpPr>
          <p:nvPr/>
        </p:nvSpPr>
        <p:spPr bwMode="auto">
          <a:xfrm>
            <a:off x="1811339" y="2525713"/>
            <a:ext cx="1806575" cy="1363662"/>
          </a:xfrm>
          <a:prstGeom prst="wedgeRectCallout">
            <a:avLst>
              <a:gd name="adj1" fmla="val 178208"/>
              <a:gd name="adj2" fmla="val -85625"/>
            </a:avLst>
          </a:prstGeom>
          <a:solidFill>
            <a:srgbClr val="F3F4C0"/>
          </a:solidFill>
          <a:ln w="12700">
            <a:solidFill>
              <a:schemeClr val="tx1"/>
            </a:solidFill>
            <a:miter lim="800000"/>
            <a:headEnd type="none" w="sm" len="sm"/>
            <a:tailEnd type="none" w="sm" len="sm"/>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t>Note expansion and detailing of WBS template </a:t>
            </a:r>
            <a:r>
              <a:rPr lang="en-US" altLang="en-US" sz="1000" i="1"/>
              <a:t>Architecture design modeling </a:t>
            </a:r>
            <a:r>
              <a:rPr lang="en-US" altLang="en-US" sz="1000"/>
              <a:t>entry; renamed </a:t>
            </a:r>
            <a:r>
              <a:rPr lang="en-US" altLang="en-US" sz="1000" i="1"/>
              <a:t>Software architecture description </a:t>
            </a:r>
            <a:r>
              <a:rPr lang="en-US" altLang="en-US" sz="1000"/>
              <a:t>to </a:t>
            </a:r>
            <a:r>
              <a:rPr lang="en-US" altLang="en-US" sz="1000" i="1"/>
              <a:t>Document software architecture</a:t>
            </a:r>
          </a:p>
        </p:txBody>
      </p:sp>
      <p:sp>
        <p:nvSpPr>
          <p:cNvPr id="156676" name="AutoShape 6"/>
          <p:cNvSpPr>
            <a:spLocks noChangeArrowheads="1"/>
          </p:cNvSpPr>
          <p:nvPr/>
        </p:nvSpPr>
        <p:spPr bwMode="auto">
          <a:xfrm>
            <a:off x="1811339" y="4256088"/>
            <a:ext cx="1806575" cy="876300"/>
          </a:xfrm>
          <a:prstGeom prst="wedgeRectCallout">
            <a:avLst>
              <a:gd name="adj1" fmla="val 179611"/>
              <a:gd name="adj2" fmla="val -199639"/>
            </a:avLst>
          </a:prstGeom>
          <a:solidFill>
            <a:srgbClr val="F3F4C0"/>
          </a:solidFill>
          <a:ln w="12700">
            <a:solidFill>
              <a:schemeClr val="tx1"/>
            </a:solidFill>
            <a:miter lim="800000"/>
            <a:headEnd type="none" w="sm" len="sm"/>
            <a:tailEnd type="none" w="sm" len="sm"/>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t>Note expansion and detailing of WBS template </a:t>
            </a:r>
            <a:r>
              <a:rPr lang="en-US" altLang="en-US" sz="1000" i="1"/>
              <a:t>Design demonstration planning and conduct </a:t>
            </a:r>
            <a:r>
              <a:rPr lang="en-US" altLang="en-US" sz="1000"/>
              <a:t>entry</a:t>
            </a:r>
          </a:p>
        </p:txBody>
      </p:sp>
      <p:sp>
        <p:nvSpPr>
          <p:cNvPr id="156677" name="AutoShape 7"/>
          <p:cNvSpPr>
            <a:spLocks noChangeArrowheads="1"/>
          </p:cNvSpPr>
          <p:nvPr/>
        </p:nvSpPr>
        <p:spPr bwMode="auto">
          <a:xfrm>
            <a:off x="1798639" y="1636714"/>
            <a:ext cx="1806575" cy="623887"/>
          </a:xfrm>
          <a:prstGeom prst="wedgeRectCallout">
            <a:avLst>
              <a:gd name="adj1" fmla="val 178736"/>
              <a:gd name="adj2" fmla="val -75190"/>
            </a:avLst>
          </a:prstGeom>
          <a:solidFill>
            <a:srgbClr val="F3F4C0"/>
          </a:solidFill>
          <a:ln w="12700">
            <a:solidFill>
              <a:schemeClr val="tx1"/>
            </a:solidFill>
            <a:miter lim="800000"/>
            <a:headEnd type="none" w="sm" len="sm"/>
            <a:tailEnd type="none" w="sm" len="sm"/>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t>Added </a:t>
            </a:r>
            <a:r>
              <a:rPr lang="en-US" altLang="en-US" sz="1000" i="1"/>
              <a:t>System architecture definition </a:t>
            </a:r>
            <a:r>
              <a:rPr lang="en-US" altLang="en-US" sz="1000"/>
              <a:t>WBS</a:t>
            </a:r>
            <a:r>
              <a:rPr lang="en-US" altLang="en-US" sz="1000" i="1"/>
              <a:t> </a:t>
            </a:r>
            <a:r>
              <a:rPr lang="en-US" altLang="en-US" sz="1000"/>
              <a:t>component</a:t>
            </a:r>
          </a:p>
        </p:txBody>
      </p:sp>
      <p:sp>
        <p:nvSpPr>
          <p:cNvPr id="156678" name="AutoShape 11"/>
          <p:cNvSpPr>
            <a:spLocks noChangeArrowheads="1"/>
          </p:cNvSpPr>
          <p:nvPr/>
        </p:nvSpPr>
        <p:spPr bwMode="auto">
          <a:xfrm>
            <a:off x="1824039" y="5284788"/>
            <a:ext cx="1806575" cy="876300"/>
          </a:xfrm>
          <a:prstGeom prst="wedgeRectCallout">
            <a:avLst>
              <a:gd name="adj1" fmla="val 176273"/>
              <a:gd name="adj2" fmla="val -131157"/>
            </a:avLst>
          </a:prstGeom>
          <a:solidFill>
            <a:srgbClr val="F3F4C0"/>
          </a:solidFill>
          <a:ln w="12700">
            <a:solidFill>
              <a:schemeClr val="tx1"/>
            </a:solidFill>
            <a:miter lim="800000"/>
            <a:headEnd type="none" w="sm" len="sm"/>
            <a:tailEnd type="none" w="sm" len="sm"/>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t>Note expansion and detailing of WBS template </a:t>
            </a:r>
            <a:r>
              <a:rPr lang="en-US" altLang="en-US" sz="1000" i="1"/>
              <a:t>Critical component coding demo integration </a:t>
            </a:r>
            <a:r>
              <a:rPr lang="en-US" altLang="en-US" sz="1000"/>
              <a:t>entry</a:t>
            </a:r>
          </a:p>
        </p:txBody>
      </p:sp>
      <p:sp>
        <p:nvSpPr>
          <p:cNvPr id="156679" name="AutoShape 12"/>
          <p:cNvSpPr>
            <a:spLocks noChangeArrowheads="1"/>
          </p:cNvSpPr>
          <p:nvPr/>
        </p:nvSpPr>
        <p:spPr bwMode="auto">
          <a:xfrm>
            <a:off x="8745539" y="4906963"/>
            <a:ext cx="1806575" cy="641350"/>
          </a:xfrm>
          <a:prstGeom prst="wedgeRectCallout">
            <a:avLst>
              <a:gd name="adj1" fmla="val -112125"/>
              <a:gd name="adj2" fmla="val 93069"/>
            </a:avLst>
          </a:prstGeom>
          <a:solidFill>
            <a:srgbClr val="F3F4C0"/>
          </a:solidFill>
          <a:ln w="12700">
            <a:solidFill>
              <a:schemeClr val="tx1"/>
            </a:solidFill>
            <a:miter lim="800000"/>
            <a:headEnd type="none" w="sm" len="sm"/>
            <a:tailEnd type="none" w="sm" len="sm"/>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t>Note rework of WBS template </a:t>
            </a:r>
            <a:r>
              <a:rPr lang="en-US" altLang="en-US" sz="1000" i="1"/>
              <a:t>Elaboration phase assessment </a:t>
            </a:r>
            <a:r>
              <a:rPr lang="en-US" altLang="en-US" sz="1000"/>
              <a:t>entry</a:t>
            </a:r>
          </a:p>
        </p:txBody>
      </p:sp>
      <p:sp>
        <p:nvSpPr>
          <p:cNvPr id="2" name="Slide Number Placeholder 1"/>
          <p:cNvSpPr>
            <a:spLocks noGrp="1"/>
          </p:cNvSpPr>
          <p:nvPr>
            <p:ph type="sldNum" sz="quarter" idx="12"/>
          </p:nvPr>
        </p:nvSpPr>
        <p:spPr/>
        <p:txBody>
          <a:bodyPr/>
          <a:lstStyle/>
          <a:p>
            <a:fld id="{B8DACC02-A2BD-4578-8E03-6D891060A695}" type="slidenum">
              <a:rPr lang="en-US" smtClean="0"/>
              <a:t>89</a:t>
            </a:fld>
            <a:endParaRPr lang="en-US"/>
          </a:p>
        </p:txBody>
      </p:sp>
    </p:spTree>
    <p:extLst>
      <p:ext uri="{BB962C8B-B14F-4D97-AF65-F5344CB8AC3E}">
        <p14:creationId xmlns:p14="http://schemas.microsoft.com/office/powerpoint/2010/main" val="4220626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normAutofit/>
          </a:bodyPr>
          <a:lstStyle/>
          <a:p>
            <a:pPr eaLnBrk="1" hangingPunct="1"/>
            <a:r>
              <a:rPr lang="en-US" altLang="en-US" sz="3600" dirty="0"/>
              <a:t>Controlling factors in schedule development</a:t>
            </a:r>
          </a:p>
        </p:txBody>
      </p:sp>
      <p:sp>
        <p:nvSpPr>
          <p:cNvPr id="90114" name="Rectangle 3"/>
          <p:cNvSpPr>
            <a:spLocks noGrp="1" noChangeArrowheads="1"/>
          </p:cNvSpPr>
          <p:nvPr>
            <p:ph type="body" idx="1"/>
          </p:nvPr>
        </p:nvSpPr>
        <p:spPr/>
        <p:txBody>
          <a:bodyPr/>
          <a:lstStyle/>
          <a:p>
            <a:pPr eaLnBrk="1" hangingPunct="1">
              <a:lnSpc>
                <a:spcPct val="90000"/>
              </a:lnSpc>
            </a:pPr>
            <a:r>
              <a:rPr lang="en-US" altLang="en-US" dirty="0"/>
              <a:t>Project scope statement</a:t>
            </a:r>
          </a:p>
          <a:p>
            <a:pPr lvl="1" eaLnBrk="1" hangingPunct="1">
              <a:lnSpc>
                <a:spcPct val="90000"/>
              </a:lnSpc>
            </a:pPr>
            <a:r>
              <a:rPr lang="en-US" altLang="en-US" dirty="0"/>
              <a:t>Scope statement is the source of assumptions and constraints on the project</a:t>
            </a:r>
          </a:p>
          <a:p>
            <a:pPr lvl="1" eaLnBrk="1" hangingPunct="1">
              <a:lnSpc>
                <a:spcPct val="90000"/>
              </a:lnSpc>
            </a:pPr>
            <a:r>
              <a:rPr lang="en-US" altLang="en-US" dirty="0"/>
              <a:t>(PMI) </a:t>
            </a:r>
            <a:r>
              <a:rPr lang="ja-JP" altLang="en-US" dirty="0"/>
              <a:t>“</a:t>
            </a:r>
            <a:r>
              <a:rPr lang="en-US" altLang="ja-JP" i="1" u="sng" dirty="0"/>
              <a:t>Assumptions</a:t>
            </a:r>
            <a:r>
              <a:rPr lang="en-US" altLang="ja-JP" dirty="0"/>
              <a:t> are those documented, schedule-related factors that, for schedule development purposes, are considered to be true, real, or certain.</a:t>
            </a:r>
            <a:r>
              <a:rPr lang="ja-JP" altLang="en-US" dirty="0"/>
              <a:t>”</a:t>
            </a:r>
            <a:endParaRPr lang="en-US" altLang="ja-JP" dirty="0"/>
          </a:p>
          <a:p>
            <a:pPr lvl="1" eaLnBrk="1" hangingPunct="1">
              <a:lnSpc>
                <a:spcPct val="90000"/>
              </a:lnSpc>
            </a:pPr>
            <a:r>
              <a:rPr lang="en-US" altLang="en-US" dirty="0"/>
              <a:t>(PMI) </a:t>
            </a:r>
            <a:r>
              <a:rPr lang="ja-JP" altLang="en-US" dirty="0"/>
              <a:t>“</a:t>
            </a:r>
            <a:r>
              <a:rPr lang="en-US" altLang="ja-JP" i="1" u="sng" dirty="0"/>
              <a:t>Constraints</a:t>
            </a:r>
            <a:r>
              <a:rPr lang="en-US" altLang="ja-JP" dirty="0"/>
              <a:t> are factors that will limit the project management team's options when performing schedule network analysis.</a:t>
            </a:r>
            <a:r>
              <a:rPr lang="ja-JP" altLang="en-US" dirty="0"/>
              <a:t>”</a:t>
            </a:r>
            <a:endParaRPr lang="en-US" altLang="ja-JP" dirty="0"/>
          </a:p>
          <a:p>
            <a:pPr lvl="1" eaLnBrk="1" hangingPunct="1">
              <a:lnSpc>
                <a:spcPct val="90000"/>
              </a:lnSpc>
            </a:pPr>
            <a:r>
              <a:rPr lang="en-US" altLang="en-US" dirty="0"/>
              <a:t>Date constraints (contract dates, market windows, external deliveries) and milestones (deliverable dates) are of greatest importance in schedule development</a:t>
            </a:r>
          </a:p>
        </p:txBody>
      </p:sp>
      <p:sp>
        <p:nvSpPr>
          <p:cNvPr id="2" name="Slide Number Placeholder 1"/>
          <p:cNvSpPr>
            <a:spLocks noGrp="1"/>
          </p:cNvSpPr>
          <p:nvPr>
            <p:ph type="sldNum" sz="quarter" idx="12"/>
          </p:nvPr>
        </p:nvSpPr>
        <p:spPr/>
        <p:txBody>
          <a:bodyPr/>
          <a:lstStyle/>
          <a:p>
            <a:fld id="{B8DACC02-A2BD-4578-8E03-6D891060A695}" type="slidenum">
              <a:rPr lang="en-US" smtClean="0"/>
              <a:pPr/>
              <a:t>9</a:t>
            </a:fld>
            <a:endParaRPr lang="en-US" dirty="0"/>
          </a:p>
        </p:txBody>
      </p:sp>
    </p:spTree>
    <p:extLst>
      <p:ext uri="{BB962C8B-B14F-4D97-AF65-F5344CB8AC3E}">
        <p14:creationId xmlns:p14="http://schemas.microsoft.com/office/powerpoint/2010/main" val="142160132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a:xfrm>
            <a:off x="1107281" y="44450"/>
            <a:ext cx="2407445" cy="1068388"/>
          </a:xfrm>
        </p:spPr>
        <p:txBody>
          <a:bodyPr vert="horz" lIns="91440" tIns="45720" rIns="91440" bIns="45720" rtlCol="0" anchor="ctr">
            <a:normAutofit/>
          </a:bodyPr>
          <a:lstStyle/>
          <a:p>
            <a:r>
              <a:rPr lang="en-US" altLang="en-US" sz="3200" dirty="0">
                <a:latin typeface="Candara" panose="020E0502030303020204" pitchFamily="34" charset="0"/>
              </a:rPr>
              <a:t>Activity sequencing</a:t>
            </a:r>
          </a:p>
        </p:txBody>
      </p:sp>
      <p:pic>
        <p:nvPicPr>
          <p:cNvPr id="158722" name="Picture 7" descr="Activity Sequenc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5239" y="123825"/>
            <a:ext cx="6810375" cy="661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8723" name="AutoShape 8"/>
          <p:cNvSpPr>
            <a:spLocks noChangeArrowheads="1"/>
          </p:cNvSpPr>
          <p:nvPr/>
        </p:nvSpPr>
        <p:spPr bwMode="auto">
          <a:xfrm>
            <a:off x="1658939" y="2779714"/>
            <a:ext cx="1806575" cy="1076325"/>
          </a:xfrm>
          <a:prstGeom prst="wedgeRectCallout">
            <a:avLst>
              <a:gd name="adj1" fmla="val 174870"/>
              <a:gd name="adj2" fmla="val -113421"/>
            </a:avLst>
          </a:prstGeom>
          <a:solidFill>
            <a:srgbClr val="F3F4C0"/>
          </a:solidFill>
          <a:ln w="12700">
            <a:solidFill>
              <a:schemeClr val="tx1"/>
            </a:solidFill>
            <a:miter lim="800000"/>
            <a:headEnd type="none" w="sm" len="sm"/>
            <a:tailEnd type="none" w="sm" len="sm"/>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t>Note dual predecessors.</a:t>
            </a:r>
          </a:p>
          <a:p>
            <a:r>
              <a:rPr lang="en-US" altLang="en-US" sz="1000"/>
              <a:t>Default relationship is Finish-to-Start. Here, we have defined a Start-to-Start relationship with an added lag of 5 days</a:t>
            </a:r>
          </a:p>
        </p:txBody>
      </p:sp>
      <p:sp>
        <p:nvSpPr>
          <p:cNvPr id="158724" name="AutoShape 9"/>
          <p:cNvSpPr>
            <a:spLocks noChangeArrowheads="1"/>
          </p:cNvSpPr>
          <p:nvPr/>
        </p:nvSpPr>
        <p:spPr bwMode="auto">
          <a:xfrm>
            <a:off x="1641475" y="5048251"/>
            <a:ext cx="2006600" cy="1076325"/>
          </a:xfrm>
          <a:prstGeom prst="wedgeRectCallout">
            <a:avLst>
              <a:gd name="adj1" fmla="val 145333"/>
              <a:gd name="adj2" fmla="val -37315"/>
            </a:avLst>
          </a:prstGeom>
          <a:solidFill>
            <a:srgbClr val="F3F4C0"/>
          </a:solidFill>
          <a:ln w="12700">
            <a:solidFill>
              <a:schemeClr val="tx1"/>
            </a:solidFill>
            <a:miter lim="800000"/>
            <a:headEnd type="none" w="sm" len="sm"/>
            <a:tailEnd type="none" w="sm" len="sm"/>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t>Here, we have defined a Finish-to-Finish relationship: this is common for implementation/integration task pairs</a:t>
            </a:r>
          </a:p>
        </p:txBody>
      </p:sp>
      <p:sp>
        <p:nvSpPr>
          <p:cNvPr id="2" name="Slide Number Placeholder 1"/>
          <p:cNvSpPr>
            <a:spLocks noGrp="1"/>
          </p:cNvSpPr>
          <p:nvPr>
            <p:ph type="sldNum" sz="quarter" idx="12"/>
          </p:nvPr>
        </p:nvSpPr>
        <p:spPr/>
        <p:txBody>
          <a:bodyPr/>
          <a:lstStyle/>
          <a:p>
            <a:fld id="{B8DACC02-A2BD-4578-8E03-6D891060A695}" type="slidenum">
              <a:rPr lang="en-US" smtClean="0"/>
              <a:t>90</a:t>
            </a:fld>
            <a:endParaRPr lang="en-US"/>
          </a:p>
        </p:txBody>
      </p:sp>
    </p:spTree>
    <p:extLst>
      <p:ext uri="{BB962C8B-B14F-4D97-AF65-F5344CB8AC3E}">
        <p14:creationId xmlns:p14="http://schemas.microsoft.com/office/powerpoint/2010/main" val="127373479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6"/>
          <p:cNvSpPr>
            <a:spLocks noGrp="1" noChangeArrowheads="1"/>
          </p:cNvSpPr>
          <p:nvPr>
            <p:ph type="title" idx="4294967295"/>
          </p:nvPr>
        </p:nvSpPr>
        <p:spPr>
          <a:xfrm>
            <a:off x="1524000" y="1"/>
            <a:ext cx="9144000" cy="536575"/>
          </a:xfrm>
        </p:spPr>
        <p:txBody>
          <a:bodyPr vert="horz" lIns="91440" tIns="45720" rIns="91440" bIns="45720" rtlCol="0" anchor="ctr">
            <a:normAutofit fontScale="90000"/>
          </a:bodyPr>
          <a:lstStyle/>
          <a:p>
            <a:r>
              <a:rPr lang="en-US" altLang="en-US" sz="3200" dirty="0">
                <a:latin typeface="Candara" panose="020E0502030303020204" pitchFamily="34" charset="0"/>
              </a:rPr>
              <a:t>Critical path: early/late start and finish with float (slack)</a:t>
            </a:r>
          </a:p>
        </p:txBody>
      </p:sp>
      <p:pic>
        <p:nvPicPr>
          <p:cNvPr id="164866" name="Picture 7" descr="Critical Path Analys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609601"/>
            <a:ext cx="8489950" cy="581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867" name="Rectangle 8"/>
          <p:cNvSpPr>
            <a:spLocks noChangeArrowheads="1"/>
          </p:cNvSpPr>
          <p:nvPr/>
        </p:nvSpPr>
        <p:spPr bwMode="auto">
          <a:xfrm>
            <a:off x="1846263" y="6138864"/>
            <a:ext cx="8482012" cy="149225"/>
          </a:xfrm>
          <a:prstGeom prst="rect">
            <a:avLst/>
          </a:prstGeom>
          <a:solidFill>
            <a:srgbClr val="FFFF00">
              <a:alpha val="25098"/>
            </a:srgbClr>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2" name="Slide Number Placeholder 1"/>
          <p:cNvSpPr>
            <a:spLocks noGrp="1"/>
          </p:cNvSpPr>
          <p:nvPr>
            <p:ph type="sldNum" sz="quarter" idx="12"/>
          </p:nvPr>
        </p:nvSpPr>
        <p:spPr/>
        <p:txBody>
          <a:bodyPr/>
          <a:lstStyle/>
          <a:p>
            <a:fld id="{B8DACC02-A2BD-4578-8E03-6D891060A695}" type="slidenum">
              <a:rPr lang="en-US" smtClean="0"/>
              <a:t>91</a:t>
            </a:fld>
            <a:endParaRPr lang="en-US"/>
          </a:p>
        </p:txBody>
      </p:sp>
    </p:spTree>
    <p:extLst>
      <p:ext uri="{BB962C8B-B14F-4D97-AF65-F5344CB8AC3E}">
        <p14:creationId xmlns:p14="http://schemas.microsoft.com/office/powerpoint/2010/main" val="28290911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en-US" dirty="0"/>
              <a:t>Schedule Compression</a:t>
            </a:r>
          </a:p>
        </p:txBody>
      </p:sp>
      <p:pic>
        <p:nvPicPr>
          <p:cNvPr id="165890" name="Picture 4" descr="Schedule lea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1238" y="3717925"/>
            <a:ext cx="5378450" cy="252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5891" name="AutoShape 5"/>
          <p:cNvSpPr>
            <a:spLocks/>
          </p:cNvSpPr>
          <p:nvPr/>
        </p:nvSpPr>
        <p:spPr bwMode="auto">
          <a:xfrm rot="16200000">
            <a:off x="5782470" y="5952332"/>
            <a:ext cx="206375" cy="493713"/>
          </a:xfrm>
          <a:prstGeom prst="leftBracket">
            <a:avLst>
              <a:gd name="adj" fmla="val 19936"/>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165892" name="AutoShape 6"/>
          <p:cNvSpPr>
            <a:spLocks/>
          </p:cNvSpPr>
          <p:nvPr/>
        </p:nvSpPr>
        <p:spPr bwMode="auto">
          <a:xfrm>
            <a:off x="1752601" y="5943601"/>
            <a:ext cx="1751013" cy="411163"/>
          </a:xfrm>
          <a:prstGeom prst="borderCallout1">
            <a:avLst>
              <a:gd name="adj1" fmla="val 115444"/>
              <a:gd name="adj2" fmla="val 50046"/>
              <a:gd name="adj3" fmla="val 118532"/>
              <a:gd name="adj4" fmla="val 237532"/>
            </a:avLst>
          </a:prstGeom>
          <a:solidFill>
            <a:srgbClr val="F3F4C0"/>
          </a:solidFill>
          <a:ln w="12700">
            <a:solidFill>
              <a:schemeClr val="tx1"/>
            </a:solidFill>
            <a:miter lim="800000"/>
            <a:headEnd type="none" w="sm" len="sm"/>
            <a:tailEnd type="none" w="sm" len="sm"/>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t>Note schedule compression of 5 days</a:t>
            </a:r>
          </a:p>
        </p:txBody>
      </p:sp>
      <p:sp>
        <p:nvSpPr>
          <p:cNvPr id="165893" name="AutoShape 7"/>
          <p:cNvSpPr>
            <a:spLocks/>
          </p:cNvSpPr>
          <p:nvPr/>
        </p:nvSpPr>
        <p:spPr bwMode="auto">
          <a:xfrm>
            <a:off x="2646363" y="4695825"/>
            <a:ext cx="1612900" cy="1117600"/>
          </a:xfrm>
          <a:prstGeom prst="borderCallout1">
            <a:avLst>
              <a:gd name="adj1" fmla="val 106819"/>
              <a:gd name="adj2" fmla="val 7088"/>
              <a:gd name="adj3" fmla="val 106819"/>
              <a:gd name="adj4" fmla="val 132972"/>
            </a:avLst>
          </a:prstGeom>
          <a:solidFill>
            <a:srgbClr val="F3F4C0"/>
          </a:solidFill>
          <a:ln w="12700">
            <a:solidFill>
              <a:schemeClr val="tx1"/>
            </a:solidFill>
            <a:miter lim="800000"/>
            <a:headEnd type="none" w="sm" len="sm"/>
            <a:tailEnd type="triangle" w="lg" len="lg"/>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t>Use Start-to-Start dependency with 5 day </a:t>
            </a:r>
            <a:r>
              <a:rPr lang="en-US" altLang="en-US" sz="1000" i="1"/>
              <a:t>lag</a:t>
            </a:r>
            <a:r>
              <a:rPr lang="en-US" altLang="en-US" sz="1000"/>
              <a:t> for successor to get reasonable relationship between two tasks</a:t>
            </a:r>
          </a:p>
        </p:txBody>
      </p:sp>
      <p:pic>
        <p:nvPicPr>
          <p:cNvPr id="165894" name="Picture 8" descr="Schedule lea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6950" y="1152525"/>
            <a:ext cx="5391150" cy="253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5895" name="AutoShape 9"/>
          <p:cNvSpPr>
            <a:spLocks/>
          </p:cNvSpPr>
          <p:nvPr/>
        </p:nvSpPr>
        <p:spPr bwMode="auto">
          <a:xfrm>
            <a:off x="1963738" y="2276475"/>
            <a:ext cx="2379662" cy="1049338"/>
          </a:xfrm>
          <a:prstGeom prst="borderCallout1">
            <a:avLst>
              <a:gd name="adj1" fmla="val 107264"/>
              <a:gd name="adj2" fmla="val 4801"/>
              <a:gd name="adj3" fmla="val 107264"/>
              <a:gd name="adj4" fmla="val 118745"/>
            </a:avLst>
          </a:prstGeom>
          <a:solidFill>
            <a:srgbClr val="F3F4C0"/>
          </a:solidFill>
          <a:ln w="12700">
            <a:solidFill>
              <a:schemeClr val="tx1"/>
            </a:solidFill>
            <a:miter lim="800000"/>
            <a:headEnd type="none" w="sm" len="sm"/>
            <a:tailEnd type="triangle" w="lg" len="lg"/>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t>Use Finish-to-Start dependency with 5 day </a:t>
            </a:r>
            <a:r>
              <a:rPr lang="en-US" altLang="en-US" sz="1000" i="1"/>
              <a:t>negative</a:t>
            </a:r>
            <a:r>
              <a:rPr lang="en-US" altLang="en-US" sz="1000"/>
              <a:t> </a:t>
            </a:r>
            <a:r>
              <a:rPr lang="en-US" altLang="en-US" sz="1000" i="1"/>
              <a:t>lag</a:t>
            </a:r>
            <a:r>
              <a:rPr lang="en-US" altLang="en-US" sz="1000"/>
              <a:t> (-5) for successor to get reasonable relationship between two tasks. Equivalent to a 5 day lead for successor</a:t>
            </a:r>
          </a:p>
        </p:txBody>
      </p:sp>
      <p:sp>
        <p:nvSpPr>
          <p:cNvPr id="165896" name="Line 10"/>
          <p:cNvSpPr>
            <a:spLocks noChangeShapeType="1"/>
          </p:cNvSpPr>
          <p:nvPr/>
        </p:nvSpPr>
        <p:spPr bwMode="auto">
          <a:xfrm flipH="1" flipV="1">
            <a:off x="5900738" y="6302376"/>
            <a:ext cx="0" cy="16827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65897" name="TextBox 9"/>
          <p:cNvSpPr txBox="1">
            <a:spLocks noChangeArrowheads="1"/>
          </p:cNvSpPr>
          <p:nvPr/>
        </p:nvSpPr>
        <p:spPr bwMode="auto">
          <a:xfrm>
            <a:off x="1754189" y="4100514"/>
            <a:ext cx="194796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i="1" dirty="0">
                <a:latin typeface="Candara" panose="020E0502030303020204" pitchFamily="34" charset="0"/>
              </a:rPr>
              <a:t>Alternatively:</a:t>
            </a:r>
          </a:p>
        </p:txBody>
      </p:sp>
      <p:sp>
        <p:nvSpPr>
          <p:cNvPr id="2" name="Slide Number Placeholder 1"/>
          <p:cNvSpPr>
            <a:spLocks noGrp="1"/>
          </p:cNvSpPr>
          <p:nvPr>
            <p:ph type="sldNum" sz="quarter" idx="12"/>
          </p:nvPr>
        </p:nvSpPr>
        <p:spPr/>
        <p:txBody>
          <a:bodyPr/>
          <a:lstStyle/>
          <a:p>
            <a:fld id="{B8DACC02-A2BD-4578-8E03-6D891060A695}" type="slidenum">
              <a:rPr lang="en-US" smtClean="0"/>
              <a:pPr/>
              <a:t>92</a:t>
            </a:fld>
            <a:endParaRPr lang="en-US" dirty="0"/>
          </a:p>
        </p:txBody>
      </p:sp>
    </p:spTree>
    <p:extLst>
      <p:ext uri="{BB962C8B-B14F-4D97-AF65-F5344CB8AC3E}">
        <p14:creationId xmlns:p14="http://schemas.microsoft.com/office/powerpoint/2010/main" val="342002891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en-US" dirty="0"/>
              <a:t>Determining resource utilization</a:t>
            </a:r>
          </a:p>
        </p:txBody>
      </p:sp>
      <p:pic>
        <p:nvPicPr>
          <p:cNvPr id="166914" name="Picture 4" descr="Resource Alloc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2613" y="1236662"/>
            <a:ext cx="5282521" cy="5146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6915" name="Rectangle 5"/>
          <p:cNvSpPr>
            <a:spLocks noChangeArrowheads="1"/>
          </p:cNvSpPr>
          <p:nvPr/>
        </p:nvSpPr>
        <p:spPr bwMode="auto">
          <a:xfrm>
            <a:off x="173763" y="1387475"/>
            <a:ext cx="4524985"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spcBef>
                <a:spcPct val="20000"/>
              </a:spcBef>
              <a:buClr>
                <a:schemeClr val="tx1"/>
              </a:buClr>
              <a:buFont typeface="Arial" panose="020B0604020202020204" pitchFamily="34" charset="0"/>
              <a:buChar char="•"/>
            </a:pPr>
            <a:r>
              <a:rPr lang="en-US" altLang="en-US" sz="2000" dirty="0">
                <a:latin typeface="Candara" panose="020E0502030303020204" pitchFamily="34" charset="0"/>
              </a:rPr>
              <a:t>Resource graphs show the utilization of individual resources as a function of time </a:t>
            </a:r>
          </a:p>
          <a:p>
            <a:pPr>
              <a:spcBef>
                <a:spcPct val="20000"/>
              </a:spcBef>
              <a:buClr>
                <a:schemeClr val="tx1"/>
              </a:buClr>
              <a:buFont typeface="Arial" panose="020B0604020202020204" pitchFamily="34" charset="0"/>
              <a:buChar char="•"/>
            </a:pPr>
            <a:r>
              <a:rPr lang="en-US" altLang="en-US" sz="2000" dirty="0">
                <a:latin typeface="Candara" panose="020E0502030303020204" pitchFamily="34" charset="0"/>
              </a:rPr>
              <a:t>Resource graphs can be used to identify over- and under-utilized resources</a:t>
            </a:r>
          </a:p>
          <a:p>
            <a:pPr>
              <a:spcBef>
                <a:spcPct val="20000"/>
              </a:spcBef>
              <a:buClr>
                <a:schemeClr val="tx1"/>
              </a:buClr>
              <a:buFont typeface="Arial" panose="020B0604020202020204" pitchFamily="34" charset="0"/>
              <a:buChar char="•"/>
            </a:pPr>
            <a:r>
              <a:rPr lang="en-US" altLang="en-US" sz="2000" dirty="0">
                <a:latin typeface="Candara" panose="020E0502030303020204" pitchFamily="34" charset="0"/>
              </a:rPr>
              <a:t>Resource leveling can be used to balance utilization and/or to shift tasks to lower-cost resources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93</a:t>
            </a:fld>
            <a:endParaRPr lang="en-US" dirty="0"/>
          </a:p>
        </p:txBody>
      </p:sp>
    </p:spTree>
    <p:extLst>
      <p:ext uri="{BB962C8B-B14F-4D97-AF65-F5344CB8AC3E}">
        <p14:creationId xmlns:p14="http://schemas.microsoft.com/office/powerpoint/2010/main" val="227804742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ltLang="en-US" dirty="0"/>
              <a:t>PERT Estimation Technique</a:t>
            </a:r>
          </a:p>
        </p:txBody>
      </p:sp>
      <p:sp>
        <p:nvSpPr>
          <p:cNvPr id="2" name="Text Placeholder 1"/>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B8DACC02-A2BD-4578-8E03-6D891060A695}" type="slidenum">
              <a:rPr lang="en-US" smtClean="0"/>
              <a:t>94</a:t>
            </a:fld>
            <a:endParaRPr lang="en-US"/>
          </a:p>
        </p:txBody>
      </p:sp>
    </p:spTree>
    <p:extLst>
      <p:ext uri="{BB962C8B-B14F-4D97-AF65-F5344CB8AC3E}">
        <p14:creationId xmlns:p14="http://schemas.microsoft.com/office/powerpoint/2010/main" val="7229107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PERT estimation technique</a:t>
            </a:r>
            <a:endParaRPr lang="en-US" sz="800" dirty="0">
              <a:ea typeface="ＭＳ Ｐゴシック" charset="0"/>
              <a:cs typeface="ＭＳ Ｐゴシック" charset="0"/>
            </a:endParaRPr>
          </a:p>
        </p:txBody>
      </p:sp>
      <p:sp>
        <p:nvSpPr>
          <p:cNvPr id="179202" name="Rectangle 3"/>
          <p:cNvSpPr>
            <a:spLocks noGrp="1" noChangeArrowheads="1"/>
          </p:cNvSpPr>
          <p:nvPr>
            <p:ph idx="1"/>
          </p:nvPr>
        </p:nvSpPr>
        <p:spPr/>
        <p:txBody>
          <a:bodyPr/>
          <a:lstStyle/>
          <a:p>
            <a:pPr eaLnBrk="1" hangingPunct="1"/>
            <a:r>
              <a:rPr lang="en-US" altLang="en-US" sz="2600" dirty="0"/>
              <a:t>Most widely used three-point estimate is PERT (</a:t>
            </a:r>
            <a:r>
              <a:rPr lang="en-US" altLang="en-US" sz="2600" i="1" dirty="0"/>
              <a:t>Program Evaluation and Review Technique</a:t>
            </a:r>
            <a:r>
              <a:rPr lang="en-US" altLang="en-US" sz="2600" dirty="0"/>
              <a:t>)</a:t>
            </a:r>
          </a:p>
          <a:p>
            <a:pPr eaLnBrk="1" hangingPunct="1"/>
            <a:r>
              <a:rPr lang="en-US" altLang="en-US" sz="2600" dirty="0"/>
              <a:t>Defines three estimate points as:</a:t>
            </a:r>
          </a:p>
          <a:p>
            <a:pPr lvl="1" eaLnBrk="1" hangingPunct="1"/>
            <a:r>
              <a:rPr lang="en-US" altLang="en-US" i="1" dirty="0"/>
              <a:t>Most likely</a:t>
            </a:r>
            <a:r>
              <a:rPr lang="en-US" altLang="en-US" dirty="0"/>
              <a:t>: estimate that occurs with greatest frequency</a:t>
            </a:r>
          </a:p>
          <a:p>
            <a:pPr lvl="1" eaLnBrk="1" hangingPunct="1"/>
            <a:r>
              <a:rPr lang="en-US" altLang="en-US" i="1" dirty="0"/>
              <a:t>Optimistic</a:t>
            </a:r>
            <a:r>
              <a:rPr lang="en-US" altLang="en-US" dirty="0"/>
              <a:t>: shortest duration, taken as 10</a:t>
            </a:r>
            <a:r>
              <a:rPr lang="en-US" altLang="en-US" baseline="30000" dirty="0"/>
              <a:t>th</a:t>
            </a:r>
            <a:r>
              <a:rPr lang="en-US" altLang="en-US" dirty="0"/>
              <a:t> percentile value</a:t>
            </a:r>
          </a:p>
          <a:p>
            <a:pPr lvl="1" eaLnBrk="1" hangingPunct="1"/>
            <a:r>
              <a:rPr lang="en-US" altLang="en-US" i="1" dirty="0"/>
              <a:t>Pessimistic</a:t>
            </a:r>
            <a:r>
              <a:rPr lang="en-US" altLang="en-US" dirty="0"/>
              <a:t>: longest duration, taken as 90</a:t>
            </a:r>
            <a:r>
              <a:rPr lang="en-US" altLang="en-US" baseline="30000" dirty="0"/>
              <a:t>th</a:t>
            </a:r>
            <a:r>
              <a:rPr lang="en-US" altLang="en-US" dirty="0"/>
              <a:t> percentile value</a:t>
            </a:r>
          </a:p>
          <a:p>
            <a:pPr lvl="1" eaLnBrk="1" hangingPunct="1"/>
            <a:r>
              <a:rPr lang="en-US" altLang="en-US" dirty="0"/>
              <a:t>PERT activity duration estimate </a:t>
            </a:r>
            <a:r>
              <a:rPr lang="en-US" altLang="en-US" b="1" i="1" dirty="0">
                <a:latin typeface="Times New Roman" panose="02020603050405020304" pitchFamily="18" charset="0"/>
              </a:rPr>
              <a:t>T</a:t>
            </a:r>
            <a:r>
              <a:rPr lang="en-US" altLang="en-US" b="1" i="1" baseline="-25000" dirty="0">
                <a:latin typeface="Times New Roman" panose="02020603050405020304" pitchFamily="18" charset="0"/>
              </a:rPr>
              <a:t>E</a:t>
            </a:r>
            <a:r>
              <a:rPr lang="en-US" altLang="en-US" dirty="0"/>
              <a:t> and its standard deviation (</a:t>
            </a:r>
            <a:r>
              <a:rPr lang="en-US" altLang="en-US" dirty="0" err="1"/>
              <a:t>s</a:t>
            </a:r>
            <a:r>
              <a:rPr lang="en-US" altLang="en-US" baseline="-25000" dirty="0" err="1"/>
              <a:t>E</a:t>
            </a:r>
            <a:r>
              <a:rPr lang="en-US" altLang="en-US" dirty="0"/>
              <a:t> or σ) are calculated according to:</a:t>
            </a:r>
          </a:p>
          <a:p>
            <a:pPr lvl="1" eaLnBrk="1" hangingPunct="1">
              <a:buFont typeface="Wingdings" panose="05000000000000000000" pitchFamily="2" charset="2"/>
              <a:buNone/>
            </a:pPr>
            <a:endParaRPr lang="en-US" altLang="en-US" dirty="0"/>
          </a:p>
          <a:p>
            <a:pPr lvl="2" eaLnBrk="1" hangingPunct="1">
              <a:buFont typeface="Wingdings" panose="05000000000000000000" pitchFamily="2" charset="2"/>
              <a:buNone/>
            </a:pPr>
            <a:endParaRPr lang="en-US" altLang="en-US" sz="1600" dirty="0"/>
          </a:p>
          <a:p>
            <a:pPr lvl="2" eaLnBrk="1" hangingPunct="1">
              <a:buFont typeface="Wingdings" panose="05000000000000000000" pitchFamily="2" charset="2"/>
              <a:buNone/>
            </a:pPr>
            <a:endParaRPr lang="en-US" altLang="en-US" sz="1400" baseline="30000" dirty="0"/>
          </a:p>
        </p:txBody>
      </p:sp>
      <p:graphicFrame>
        <p:nvGraphicFramePr>
          <p:cNvPr id="179203" name="Object 2"/>
          <p:cNvGraphicFramePr>
            <a:graphicFrameLocks noGrp="1" noChangeAspect="1"/>
          </p:cNvGraphicFramePr>
          <p:nvPr>
            <p:ph sz="half" idx="4294967295"/>
            <p:extLst>
              <p:ext uri="{D42A27DB-BD31-4B8C-83A1-F6EECF244321}">
                <p14:modId xmlns:p14="http://schemas.microsoft.com/office/powerpoint/2010/main" val="3351501060"/>
              </p:ext>
            </p:extLst>
          </p:nvPr>
        </p:nvGraphicFramePr>
        <p:xfrm>
          <a:off x="4038600" y="4765398"/>
          <a:ext cx="4876800" cy="846138"/>
        </p:xfrm>
        <a:graphic>
          <a:graphicData uri="http://schemas.openxmlformats.org/presentationml/2006/ole">
            <mc:AlternateContent xmlns:mc="http://schemas.openxmlformats.org/markup-compatibility/2006">
              <mc:Choice xmlns:v="urn:schemas-microsoft-com:vml" Requires="v">
                <p:oleObj spid="_x0000_s1026" name="Equation" r:id="rId3" imgW="2514600" imgH="482600" progId="Equation.3">
                  <p:embed/>
                </p:oleObj>
              </mc:Choice>
              <mc:Fallback>
                <p:oleObj name="Equation" r:id="rId3" imgW="2514600" imgH="482600" progId="Equation.3">
                  <p:embed/>
                  <p:pic>
                    <p:nvPicPr>
                      <p:cNvPr id="179203"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4765398"/>
                        <a:ext cx="4876800" cy="846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9204" name="TextBox 7"/>
          <p:cNvSpPr txBox="1">
            <a:spLocks noChangeArrowheads="1"/>
          </p:cNvSpPr>
          <p:nvPr/>
        </p:nvSpPr>
        <p:spPr bwMode="auto">
          <a:xfrm>
            <a:off x="4038600" y="4648201"/>
            <a:ext cx="1143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2" name="Slide Number Placeholder 1"/>
          <p:cNvSpPr>
            <a:spLocks noGrp="1"/>
          </p:cNvSpPr>
          <p:nvPr>
            <p:ph type="sldNum" sz="quarter" idx="12"/>
          </p:nvPr>
        </p:nvSpPr>
        <p:spPr/>
        <p:txBody>
          <a:bodyPr/>
          <a:lstStyle/>
          <a:p>
            <a:fld id="{B8DACC02-A2BD-4578-8E03-6D891060A695}" type="slidenum">
              <a:rPr lang="en-US" smtClean="0"/>
              <a:pPr/>
              <a:t>95</a:t>
            </a:fld>
            <a:endParaRPr lang="en-US" dirty="0"/>
          </a:p>
        </p:txBody>
      </p:sp>
    </p:spTree>
    <p:extLst>
      <p:ext uri="{BB962C8B-B14F-4D97-AF65-F5344CB8AC3E}">
        <p14:creationId xmlns:p14="http://schemas.microsoft.com/office/powerpoint/2010/main" val="50381499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en-US" dirty="0"/>
              <a:t>Duration estimates distribution</a:t>
            </a:r>
          </a:p>
        </p:txBody>
      </p:sp>
      <p:sp>
        <p:nvSpPr>
          <p:cNvPr id="180226" name="Line 4"/>
          <p:cNvSpPr>
            <a:spLocks noChangeShapeType="1"/>
          </p:cNvSpPr>
          <p:nvPr/>
        </p:nvSpPr>
        <p:spPr bwMode="auto">
          <a:xfrm flipH="1">
            <a:off x="2403476" y="2020888"/>
            <a:ext cx="9525" cy="37004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80227" name="Line 5"/>
          <p:cNvSpPr>
            <a:spLocks noChangeShapeType="1"/>
          </p:cNvSpPr>
          <p:nvPr/>
        </p:nvSpPr>
        <p:spPr bwMode="auto">
          <a:xfrm flipV="1">
            <a:off x="2420938" y="5703889"/>
            <a:ext cx="7340600" cy="952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nvGrpSpPr>
          <p:cNvPr id="180228" name="Group 11"/>
          <p:cNvGrpSpPr>
            <a:grpSpLocks/>
          </p:cNvGrpSpPr>
          <p:nvPr/>
        </p:nvGrpSpPr>
        <p:grpSpPr bwMode="auto">
          <a:xfrm>
            <a:off x="2403476" y="1933576"/>
            <a:ext cx="7364413" cy="3770313"/>
            <a:chOff x="554" y="1218"/>
            <a:chExt cx="4639" cy="2375"/>
          </a:xfrm>
        </p:grpSpPr>
        <p:sp>
          <p:nvSpPr>
            <p:cNvPr id="180244" name="Freeform 9"/>
            <p:cNvSpPr>
              <a:spLocks/>
            </p:cNvSpPr>
            <p:nvPr/>
          </p:nvSpPr>
          <p:spPr bwMode="auto">
            <a:xfrm>
              <a:off x="554" y="1218"/>
              <a:ext cx="2321" cy="2375"/>
            </a:xfrm>
            <a:custGeom>
              <a:avLst/>
              <a:gdLst>
                <a:gd name="T0" fmla="*/ 0 w 2321"/>
                <a:gd name="T1" fmla="*/ 2375 h 2375"/>
                <a:gd name="T2" fmla="*/ 587 w 2321"/>
                <a:gd name="T3" fmla="*/ 2101 h 2375"/>
                <a:gd name="T4" fmla="*/ 1152 w 2321"/>
                <a:gd name="T5" fmla="*/ 1514 h 2375"/>
                <a:gd name="T6" fmla="*/ 1465 w 2321"/>
                <a:gd name="T7" fmla="*/ 943 h 2375"/>
                <a:gd name="T8" fmla="*/ 1739 w 2321"/>
                <a:gd name="T9" fmla="*/ 362 h 2375"/>
                <a:gd name="T10" fmla="*/ 2035 w 2321"/>
                <a:gd name="T11" fmla="*/ 82 h 2375"/>
                <a:gd name="T12" fmla="*/ 2321 w 2321"/>
                <a:gd name="T13" fmla="*/ 0 h 2375"/>
                <a:gd name="T14" fmla="*/ 0 60000 65536"/>
                <a:gd name="T15" fmla="*/ 0 60000 65536"/>
                <a:gd name="T16" fmla="*/ 0 60000 65536"/>
                <a:gd name="T17" fmla="*/ 0 60000 65536"/>
                <a:gd name="T18" fmla="*/ 0 60000 65536"/>
                <a:gd name="T19" fmla="*/ 0 60000 65536"/>
                <a:gd name="T20" fmla="*/ 0 60000 65536"/>
                <a:gd name="T21" fmla="*/ 0 w 2321"/>
                <a:gd name="T22" fmla="*/ 0 h 2375"/>
                <a:gd name="T23" fmla="*/ 2321 w 2321"/>
                <a:gd name="T24" fmla="*/ 2375 h 237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21" h="2375">
                  <a:moveTo>
                    <a:pt x="0" y="2375"/>
                  </a:moveTo>
                  <a:cubicBezTo>
                    <a:pt x="197" y="2309"/>
                    <a:pt x="395" y="2244"/>
                    <a:pt x="587" y="2101"/>
                  </a:cubicBezTo>
                  <a:cubicBezTo>
                    <a:pt x="779" y="1958"/>
                    <a:pt x="1006" y="1707"/>
                    <a:pt x="1152" y="1514"/>
                  </a:cubicBezTo>
                  <a:cubicBezTo>
                    <a:pt x="1298" y="1321"/>
                    <a:pt x="1367" y="1135"/>
                    <a:pt x="1465" y="943"/>
                  </a:cubicBezTo>
                  <a:cubicBezTo>
                    <a:pt x="1563" y="751"/>
                    <a:pt x="1644" y="506"/>
                    <a:pt x="1739" y="362"/>
                  </a:cubicBezTo>
                  <a:cubicBezTo>
                    <a:pt x="1834" y="218"/>
                    <a:pt x="1938" y="142"/>
                    <a:pt x="2035" y="82"/>
                  </a:cubicBezTo>
                  <a:cubicBezTo>
                    <a:pt x="2132" y="22"/>
                    <a:pt x="2273" y="14"/>
                    <a:pt x="2321" y="0"/>
                  </a:cubicBez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0245" name="Freeform 10"/>
            <p:cNvSpPr>
              <a:spLocks/>
            </p:cNvSpPr>
            <p:nvPr/>
          </p:nvSpPr>
          <p:spPr bwMode="auto">
            <a:xfrm flipH="1">
              <a:off x="2872" y="1218"/>
              <a:ext cx="2321" cy="2375"/>
            </a:xfrm>
            <a:custGeom>
              <a:avLst/>
              <a:gdLst>
                <a:gd name="T0" fmla="*/ 0 w 2321"/>
                <a:gd name="T1" fmla="*/ 2375 h 2375"/>
                <a:gd name="T2" fmla="*/ 587 w 2321"/>
                <a:gd name="T3" fmla="*/ 2101 h 2375"/>
                <a:gd name="T4" fmla="*/ 1152 w 2321"/>
                <a:gd name="T5" fmla="*/ 1514 h 2375"/>
                <a:gd name="T6" fmla="*/ 1465 w 2321"/>
                <a:gd name="T7" fmla="*/ 943 h 2375"/>
                <a:gd name="T8" fmla="*/ 1739 w 2321"/>
                <a:gd name="T9" fmla="*/ 362 h 2375"/>
                <a:gd name="T10" fmla="*/ 2035 w 2321"/>
                <a:gd name="T11" fmla="*/ 82 h 2375"/>
                <a:gd name="T12" fmla="*/ 2321 w 2321"/>
                <a:gd name="T13" fmla="*/ 0 h 2375"/>
                <a:gd name="T14" fmla="*/ 0 60000 65536"/>
                <a:gd name="T15" fmla="*/ 0 60000 65536"/>
                <a:gd name="T16" fmla="*/ 0 60000 65536"/>
                <a:gd name="T17" fmla="*/ 0 60000 65536"/>
                <a:gd name="T18" fmla="*/ 0 60000 65536"/>
                <a:gd name="T19" fmla="*/ 0 60000 65536"/>
                <a:gd name="T20" fmla="*/ 0 60000 65536"/>
                <a:gd name="T21" fmla="*/ 0 w 2321"/>
                <a:gd name="T22" fmla="*/ 0 h 2375"/>
                <a:gd name="T23" fmla="*/ 2321 w 2321"/>
                <a:gd name="T24" fmla="*/ 2375 h 237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21" h="2375">
                  <a:moveTo>
                    <a:pt x="0" y="2375"/>
                  </a:moveTo>
                  <a:cubicBezTo>
                    <a:pt x="197" y="2309"/>
                    <a:pt x="395" y="2244"/>
                    <a:pt x="587" y="2101"/>
                  </a:cubicBezTo>
                  <a:cubicBezTo>
                    <a:pt x="779" y="1958"/>
                    <a:pt x="1006" y="1707"/>
                    <a:pt x="1152" y="1514"/>
                  </a:cubicBezTo>
                  <a:cubicBezTo>
                    <a:pt x="1298" y="1321"/>
                    <a:pt x="1367" y="1135"/>
                    <a:pt x="1465" y="943"/>
                  </a:cubicBezTo>
                  <a:cubicBezTo>
                    <a:pt x="1563" y="751"/>
                    <a:pt x="1644" y="506"/>
                    <a:pt x="1739" y="362"/>
                  </a:cubicBezTo>
                  <a:cubicBezTo>
                    <a:pt x="1834" y="218"/>
                    <a:pt x="1938" y="142"/>
                    <a:pt x="2035" y="82"/>
                  </a:cubicBezTo>
                  <a:cubicBezTo>
                    <a:pt x="2132" y="22"/>
                    <a:pt x="2273" y="14"/>
                    <a:pt x="2321" y="0"/>
                  </a:cubicBez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80229" name="Line 12"/>
          <p:cNvSpPr>
            <a:spLocks noChangeShapeType="1"/>
          </p:cNvSpPr>
          <p:nvPr/>
        </p:nvSpPr>
        <p:spPr bwMode="auto">
          <a:xfrm flipV="1">
            <a:off x="3727450" y="3787775"/>
            <a:ext cx="0" cy="1925638"/>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80230" name="Line 13"/>
          <p:cNvSpPr>
            <a:spLocks noChangeShapeType="1"/>
          </p:cNvSpPr>
          <p:nvPr/>
        </p:nvSpPr>
        <p:spPr bwMode="auto">
          <a:xfrm flipV="1">
            <a:off x="8461375" y="3784601"/>
            <a:ext cx="0" cy="1933575"/>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80231" name="Text Box 14"/>
          <p:cNvSpPr txBox="1">
            <a:spLocks noChangeArrowheads="1"/>
          </p:cNvSpPr>
          <p:nvPr/>
        </p:nvSpPr>
        <p:spPr bwMode="auto">
          <a:xfrm>
            <a:off x="3351285" y="5845175"/>
            <a:ext cx="77296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10</a:t>
            </a:r>
            <a:r>
              <a:rPr lang="en-US" altLang="en-US" sz="1000" baseline="30000"/>
              <a:t>th</a:t>
            </a:r>
            <a:r>
              <a:rPr lang="en-US" altLang="en-US" sz="1000"/>
              <a:t> </a:t>
            </a:r>
          </a:p>
          <a:p>
            <a:pPr algn="ctr"/>
            <a:r>
              <a:rPr lang="en-US" altLang="en-US" sz="1000"/>
              <a:t>Percentile</a:t>
            </a:r>
          </a:p>
          <a:p>
            <a:pPr algn="ctr"/>
            <a:r>
              <a:rPr lang="en-US" altLang="en-US" sz="1000"/>
              <a:t>~ </a:t>
            </a:r>
            <a:r>
              <a:rPr lang="el-GR" altLang="en-US" sz="1000"/>
              <a:t>μ</a:t>
            </a:r>
            <a:r>
              <a:rPr lang="en-US" altLang="en-US" sz="1000"/>
              <a:t> -2.24</a:t>
            </a:r>
            <a:r>
              <a:rPr lang="el-GR" altLang="en-US" sz="1000"/>
              <a:t>σ</a:t>
            </a:r>
            <a:endParaRPr lang="en-US" altLang="en-US" sz="1000"/>
          </a:p>
        </p:txBody>
      </p:sp>
      <p:sp>
        <p:nvSpPr>
          <p:cNvPr id="180232" name="Text Box 18"/>
          <p:cNvSpPr txBox="1">
            <a:spLocks noChangeArrowheads="1"/>
          </p:cNvSpPr>
          <p:nvPr/>
        </p:nvSpPr>
        <p:spPr bwMode="auto">
          <a:xfrm>
            <a:off x="5734050" y="6269039"/>
            <a:ext cx="66717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t>Duration</a:t>
            </a:r>
          </a:p>
        </p:txBody>
      </p:sp>
      <p:sp>
        <p:nvSpPr>
          <p:cNvPr id="180234" name="Line 20"/>
          <p:cNvSpPr>
            <a:spLocks noChangeShapeType="1"/>
          </p:cNvSpPr>
          <p:nvPr/>
        </p:nvSpPr>
        <p:spPr bwMode="auto">
          <a:xfrm flipV="1">
            <a:off x="6084889" y="1778000"/>
            <a:ext cx="7937" cy="391160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80235" name="AutoShape 30"/>
          <p:cNvSpPr>
            <a:spLocks noChangeArrowheads="1"/>
          </p:cNvSpPr>
          <p:nvPr/>
        </p:nvSpPr>
        <p:spPr bwMode="auto">
          <a:xfrm>
            <a:off x="2508251" y="2003426"/>
            <a:ext cx="1922463" cy="1241425"/>
          </a:xfrm>
          <a:prstGeom prst="wedgeRectCallout">
            <a:avLst>
              <a:gd name="adj1" fmla="val 13926"/>
              <a:gd name="adj2" fmla="val 87602"/>
            </a:avLst>
          </a:prstGeom>
          <a:solidFill>
            <a:srgbClr val="F3F4C0"/>
          </a:solidFill>
          <a:ln w="12700">
            <a:solidFill>
              <a:schemeClr val="tx1"/>
            </a:solidFill>
            <a:miter lim="800000"/>
            <a:headEnd type="none" w="sm" len="sm"/>
            <a:tailEnd type="none" w="sm" len="sm"/>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i="1"/>
              <a:t>Optimistic Estimate</a:t>
            </a:r>
          </a:p>
          <a:p>
            <a:r>
              <a:rPr lang="en-US" altLang="en-US" sz="1000"/>
              <a:t>For this activity, </a:t>
            </a:r>
          </a:p>
          <a:p>
            <a:r>
              <a:rPr lang="en-US" altLang="en-US" sz="1000"/>
              <a:t>only 10% of the time activity will take </a:t>
            </a:r>
            <a:r>
              <a:rPr lang="en-US" altLang="en-US" sz="1000" i="1"/>
              <a:t>less</a:t>
            </a:r>
            <a:r>
              <a:rPr lang="en-US" altLang="en-US" sz="1000"/>
              <a:t> time than this. Conversely, 90% of the time activity will take </a:t>
            </a:r>
            <a:r>
              <a:rPr lang="en-US" altLang="en-US" sz="1000" i="1"/>
              <a:t>more </a:t>
            </a:r>
            <a:r>
              <a:rPr lang="en-US" altLang="en-US" sz="1000"/>
              <a:t>time than this.</a:t>
            </a:r>
          </a:p>
        </p:txBody>
      </p:sp>
      <p:sp>
        <p:nvSpPr>
          <p:cNvPr id="180236" name="Text Box 34"/>
          <p:cNvSpPr txBox="1">
            <a:spLocks noChangeArrowheads="1"/>
          </p:cNvSpPr>
          <p:nvPr/>
        </p:nvSpPr>
        <p:spPr bwMode="auto">
          <a:xfrm>
            <a:off x="5911850" y="5846764"/>
            <a:ext cx="3444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l-GR" altLang="en-US" sz="1000"/>
              <a:t>μ</a:t>
            </a:r>
          </a:p>
        </p:txBody>
      </p:sp>
      <p:sp>
        <p:nvSpPr>
          <p:cNvPr id="180237" name="AutoShape 35"/>
          <p:cNvSpPr>
            <a:spLocks noChangeArrowheads="1"/>
          </p:cNvSpPr>
          <p:nvPr/>
        </p:nvSpPr>
        <p:spPr bwMode="auto">
          <a:xfrm>
            <a:off x="8562975" y="2706688"/>
            <a:ext cx="1879600" cy="1357312"/>
          </a:xfrm>
          <a:prstGeom prst="wedgeRectCallout">
            <a:avLst>
              <a:gd name="adj1" fmla="val -53051"/>
              <a:gd name="adj2" fmla="val 64991"/>
            </a:avLst>
          </a:prstGeom>
          <a:solidFill>
            <a:srgbClr val="F3F4C0"/>
          </a:solidFill>
          <a:ln w="12700">
            <a:solidFill>
              <a:schemeClr val="tx1"/>
            </a:solidFill>
            <a:miter lim="800000"/>
            <a:headEnd type="none" w="sm" len="sm"/>
            <a:tailEnd type="none" w="sm" len="sm"/>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i="1"/>
              <a:t>Pessimistic Estimate</a:t>
            </a:r>
          </a:p>
          <a:p>
            <a:r>
              <a:rPr lang="en-US" altLang="en-US" sz="1000"/>
              <a:t>For this activity, </a:t>
            </a:r>
          </a:p>
          <a:p>
            <a:r>
              <a:rPr lang="en-US" altLang="en-US" sz="1000"/>
              <a:t>90% of the time activity will take </a:t>
            </a:r>
            <a:r>
              <a:rPr lang="en-US" altLang="en-US" sz="1000" i="1"/>
              <a:t>less </a:t>
            </a:r>
            <a:r>
              <a:rPr lang="en-US" altLang="en-US" sz="1000"/>
              <a:t>time than this. Conversely, only 10% of the time activity will take </a:t>
            </a:r>
            <a:r>
              <a:rPr lang="en-US" altLang="en-US" sz="1000" i="1"/>
              <a:t>more </a:t>
            </a:r>
            <a:r>
              <a:rPr lang="en-US" altLang="en-US" sz="1000"/>
              <a:t>time than this.</a:t>
            </a:r>
          </a:p>
        </p:txBody>
      </p:sp>
      <p:sp>
        <p:nvSpPr>
          <p:cNvPr id="180238" name="AutoShape 36"/>
          <p:cNvSpPr>
            <a:spLocks noChangeArrowheads="1"/>
          </p:cNvSpPr>
          <p:nvPr/>
        </p:nvSpPr>
        <p:spPr bwMode="auto">
          <a:xfrm>
            <a:off x="7446964" y="1109663"/>
            <a:ext cx="2179637" cy="1397000"/>
          </a:xfrm>
          <a:prstGeom prst="wedgeRectCallout">
            <a:avLst>
              <a:gd name="adj1" fmla="val -111764"/>
              <a:gd name="adj2" fmla="val 2384"/>
            </a:avLst>
          </a:prstGeom>
          <a:solidFill>
            <a:srgbClr val="F3F4C0"/>
          </a:solidFill>
          <a:ln w="12700">
            <a:solidFill>
              <a:schemeClr val="tx1"/>
            </a:solidFill>
            <a:miter lim="800000"/>
            <a:headEnd type="none" w="sm" len="sm"/>
            <a:tailEnd type="none" w="sm" len="sm"/>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i="1"/>
              <a:t>Most Likely Estimate</a:t>
            </a:r>
            <a:r>
              <a:rPr lang="en-US" altLang="en-US" sz="1000"/>
              <a:t> is peak of distribution. For symmetric distributions, </a:t>
            </a:r>
            <a:r>
              <a:rPr lang="en-US" altLang="en-US" sz="1000" i="1"/>
              <a:t>Most Likely Estimate </a:t>
            </a:r>
            <a:r>
              <a:rPr lang="en-US" altLang="en-US" sz="1000"/>
              <a:t>and mean coincide. However, for skewed distributions the peak will be shifted off-center and differ from the mean.</a:t>
            </a:r>
          </a:p>
        </p:txBody>
      </p:sp>
      <p:sp>
        <p:nvSpPr>
          <p:cNvPr id="180239" name="Text Box 38"/>
          <p:cNvSpPr txBox="1">
            <a:spLocks noChangeArrowheads="1"/>
          </p:cNvSpPr>
          <p:nvPr/>
        </p:nvSpPr>
        <p:spPr bwMode="auto">
          <a:xfrm>
            <a:off x="8047749" y="5843588"/>
            <a:ext cx="80502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90</a:t>
            </a:r>
            <a:r>
              <a:rPr lang="en-US" altLang="en-US" sz="1000" baseline="30000"/>
              <a:t>th</a:t>
            </a:r>
            <a:r>
              <a:rPr lang="en-US" altLang="en-US" sz="1000"/>
              <a:t> </a:t>
            </a:r>
          </a:p>
          <a:p>
            <a:pPr algn="ctr"/>
            <a:r>
              <a:rPr lang="en-US" altLang="en-US" sz="1000"/>
              <a:t>Percentile</a:t>
            </a:r>
          </a:p>
          <a:p>
            <a:pPr algn="ctr"/>
            <a:r>
              <a:rPr lang="en-US" altLang="en-US" sz="1000"/>
              <a:t>~ </a:t>
            </a:r>
            <a:r>
              <a:rPr lang="el-GR" altLang="en-US" sz="1000"/>
              <a:t>μ</a:t>
            </a:r>
            <a:r>
              <a:rPr lang="en-US" altLang="en-US" sz="1000"/>
              <a:t> +2.24</a:t>
            </a:r>
            <a:r>
              <a:rPr lang="el-GR" altLang="en-US" sz="1000"/>
              <a:t>σ</a:t>
            </a:r>
            <a:endParaRPr lang="en-US" altLang="en-US" sz="1000"/>
          </a:p>
        </p:txBody>
      </p:sp>
      <p:sp>
        <p:nvSpPr>
          <p:cNvPr id="180240" name="Text Box 39"/>
          <p:cNvSpPr txBox="1">
            <a:spLocks noChangeArrowheads="1"/>
          </p:cNvSpPr>
          <p:nvPr/>
        </p:nvSpPr>
        <p:spPr bwMode="auto">
          <a:xfrm>
            <a:off x="4262439" y="4603750"/>
            <a:ext cx="3163045" cy="553998"/>
          </a:xfrm>
          <a:prstGeom prst="rect">
            <a:avLst/>
          </a:prstGeom>
          <a:solidFill>
            <a:srgbClr val="F3F4C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t>Note that this is a symmetric, continuous distribution.</a:t>
            </a:r>
          </a:p>
          <a:p>
            <a:r>
              <a:rPr lang="en-US" altLang="en-US" sz="1000"/>
              <a:t>Actual data will be discrete, will likely be skewed,</a:t>
            </a:r>
          </a:p>
          <a:p>
            <a:r>
              <a:rPr lang="en-US" altLang="en-US" sz="1000"/>
              <a:t>and will best be displayed in a histogram. </a:t>
            </a:r>
          </a:p>
        </p:txBody>
      </p:sp>
      <p:sp>
        <p:nvSpPr>
          <p:cNvPr id="2" name="Slide Number Placeholder 1"/>
          <p:cNvSpPr>
            <a:spLocks noGrp="1"/>
          </p:cNvSpPr>
          <p:nvPr>
            <p:ph type="sldNum" sz="quarter" idx="12"/>
          </p:nvPr>
        </p:nvSpPr>
        <p:spPr/>
        <p:txBody>
          <a:bodyPr/>
          <a:lstStyle/>
          <a:p>
            <a:fld id="{B8DACC02-A2BD-4578-8E03-6D891060A695}" type="slidenum">
              <a:rPr lang="en-US" smtClean="0"/>
              <a:pPr/>
              <a:t>96</a:t>
            </a:fld>
            <a:endParaRPr lang="en-US" dirty="0"/>
          </a:p>
        </p:txBody>
      </p:sp>
    </p:spTree>
    <p:extLst>
      <p:ext uri="{BB962C8B-B14F-4D97-AF65-F5344CB8AC3E}">
        <p14:creationId xmlns:p14="http://schemas.microsoft.com/office/powerpoint/2010/main" val="358944069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8" name="Rectangle 2"/>
          <p:cNvSpPr>
            <a:spLocks noGrp="1" noChangeArrowheads="1"/>
          </p:cNvSpPr>
          <p:nvPr>
            <p:ph type="title"/>
          </p:nvPr>
        </p:nvSpPr>
        <p:spPr/>
        <p:txBody>
          <a:bodyPr/>
          <a:lstStyle/>
          <a:p>
            <a:pPr eaLnBrk="1" hangingPunct="1"/>
            <a:r>
              <a:rPr lang="en-US" altLang="en-US" sz="4000" dirty="0"/>
              <a:t>How to calculate PERT estimates</a:t>
            </a:r>
          </a:p>
        </p:txBody>
      </p:sp>
      <p:sp>
        <p:nvSpPr>
          <p:cNvPr id="181250" name="Rectangle 3"/>
          <p:cNvSpPr>
            <a:spLocks noGrp="1" noChangeArrowheads="1"/>
          </p:cNvSpPr>
          <p:nvPr>
            <p:ph idx="1"/>
          </p:nvPr>
        </p:nvSpPr>
        <p:spPr/>
        <p:txBody>
          <a:bodyPr/>
          <a:lstStyle/>
          <a:p>
            <a:pPr eaLnBrk="1" hangingPunct="1"/>
            <a:r>
              <a:rPr lang="en-US" altLang="en-US" sz="2000"/>
              <a:t>This is for statistics majors and rarely used except when analyzing data.</a:t>
            </a:r>
          </a:p>
          <a:p>
            <a:pPr eaLnBrk="1" hangingPunct="1"/>
            <a:endParaRPr lang="en-US" altLang="en-US" sz="2000"/>
          </a:p>
          <a:p>
            <a:pPr eaLnBrk="1" hangingPunct="1"/>
            <a:r>
              <a:rPr lang="en-US" altLang="en-US" sz="2000"/>
              <a:t>Calculate the sample mean:</a:t>
            </a:r>
          </a:p>
          <a:p>
            <a:pPr eaLnBrk="1" hangingPunct="1"/>
            <a:endParaRPr lang="en-US" altLang="en-US" sz="1800"/>
          </a:p>
          <a:p>
            <a:pPr eaLnBrk="1" hangingPunct="1"/>
            <a:endParaRPr lang="en-US" altLang="en-US" sz="1800"/>
          </a:p>
          <a:p>
            <a:pPr eaLnBrk="1" hangingPunct="1"/>
            <a:r>
              <a:rPr lang="en-US" altLang="en-US" sz="2000"/>
              <a:t>Calculate the sample standard deviation:</a:t>
            </a:r>
          </a:p>
          <a:p>
            <a:pPr eaLnBrk="1" hangingPunct="1"/>
            <a:endParaRPr lang="en-US" altLang="en-US" sz="2000"/>
          </a:p>
          <a:p>
            <a:pPr eaLnBrk="1" hangingPunct="1"/>
            <a:r>
              <a:rPr lang="en-US" altLang="en-US" sz="2000"/>
              <a:t>Use </a:t>
            </a:r>
            <a:r>
              <a:rPr lang="en-US" altLang="en-US" sz="2000" i="1"/>
              <a:t>Chebyshev</a:t>
            </a:r>
            <a:r>
              <a:rPr lang="en-US" altLang="ja-JP" sz="2000" i="1"/>
              <a:t>'s rule</a:t>
            </a:r>
            <a:r>
              <a:rPr lang="en-US" altLang="ja-JP" sz="2000"/>
              <a:t> to approximate optimistic and pessimistic estimates:</a:t>
            </a:r>
          </a:p>
          <a:p>
            <a:pPr lvl="1" eaLnBrk="1" hangingPunct="1"/>
            <a:r>
              <a:rPr lang="en-US" altLang="en-US"/>
              <a:t>At least (1 − 1/</a:t>
            </a:r>
            <a:r>
              <a:rPr lang="en-US" altLang="en-US" i="1"/>
              <a:t>k</a:t>
            </a:r>
            <a:r>
              <a:rPr lang="en-US" altLang="en-US" baseline="30000"/>
              <a:t>2</a:t>
            </a:r>
            <a:r>
              <a:rPr lang="en-US" altLang="en-US"/>
              <a:t>) · 100% of the values are within </a:t>
            </a:r>
            <a:r>
              <a:rPr lang="en-US" altLang="en-US" i="1"/>
              <a:t>k</a:t>
            </a:r>
            <a:r>
              <a:rPr lang="en-US" altLang="en-US"/>
              <a:t> standard deviations from the mean</a:t>
            </a:r>
          </a:p>
          <a:p>
            <a:pPr eaLnBrk="1" hangingPunct="1"/>
            <a:r>
              <a:rPr lang="en-US" altLang="en-US" sz="2000"/>
              <a:t>So, solving for </a:t>
            </a:r>
            <a:r>
              <a:rPr lang="en-US" altLang="en-US" sz="2000" i="1"/>
              <a:t>k</a:t>
            </a:r>
            <a:r>
              <a:rPr lang="en-US" altLang="en-US" sz="2000"/>
              <a:t> when this equation equals 80% (for the 20% outside the 10 and 90 percentiles), we get approximately:</a:t>
            </a:r>
          </a:p>
        </p:txBody>
      </p:sp>
      <p:graphicFrame>
        <p:nvGraphicFramePr>
          <p:cNvPr id="181251" name="Object 2"/>
          <p:cNvGraphicFramePr>
            <a:graphicFrameLocks noChangeAspect="1"/>
          </p:cNvGraphicFramePr>
          <p:nvPr/>
        </p:nvGraphicFramePr>
        <p:xfrm>
          <a:off x="5638800" y="1600200"/>
          <a:ext cx="1354138" cy="793750"/>
        </p:xfrm>
        <a:graphic>
          <a:graphicData uri="http://schemas.openxmlformats.org/presentationml/2006/ole">
            <mc:AlternateContent xmlns:mc="http://schemas.openxmlformats.org/markup-compatibility/2006">
              <mc:Choice xmlns:v="urn:schemas-microsoft-com:vml" Requires="v">
                <p:oleObj spid="_x0000_s2050" name="Equation" r:id="rId3" imgW="736600" imgH="431800" progId="Equation.3">
                  <p:embed/>
                </p:oleObj>
              </mc:Choice>
              <mc:Fallback>
                <p:oleObj name="Equation" r:id="rId3" imgW="736600" imgH="431800" progId="Equation.3">
                  <p:embed/>
                  <p:pic>
                    <p:nvPicPr>
                      <p:cNvPr id="181251"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8800" y="1600200"/>
                        <a:ext cx="1354138" cy="793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81252" name="Object 3"/>
          <p:cNvGraphicFramePr>
            <a:graphicFrameLocks noChangeAspect="1"/>
          </p:cNvGraphicFramePr>
          <p:nvPr/>
        </p:nvGraphicFramePr>
        <p:xfrm>
          <a:off x="7086601" y="2590800"/>
          <a:ext cx="2308225" cy="819150"/>
        </p:xfrm>
        <a:graphic>
          <a:graphicData uri="http://schemas.openxmlformats.org/presentationml/2006/ole">
            <mc:AlternateContent xmlns:mc="http://schemas.openxmlformats.org/markup-compatibility/2006">
              <mc:Choice xmlns:v="urn:schemas-microsoft-com:vml" Requires="v">
                <p:oleObj spid="_x0000_s2051" name="Equation" r:id="rId5" imgW="1358310" imgH="482391" progId="Equation.3">
                  <p:embed/>
                </p:oleObj>
              </mc:Choice>
              <mc:Fallback>
                <p:oleObj name="Equation" r:id="rId5" imgW="1358310" imgH="482391" progId="Equation.3">
                  <p:embed/>
                  <p:pic>
                    <p:nvPicPr>
                      <p:cNvPr id="181252"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86601" y="2590800"/>
                        <a:ext cx="2308225" cy="819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81253" name="Object 4"/>
          <p:cNvGraphicFramePr>
            <a:graphicFrameLocks noChangeAspect="1"/>
          </p:cNvGraphicFramePr>
          <p:nvPr/>
        </p:nvGraphicFramePr>
        <p:xfrm>
          <a:off x="2819400" y="5715001"/>
          <a:ext cx="2971800" cy="530225"/>
        </p:xfrm>
        <a:graphic>
          <a:graphicData uri="http://schemas.openxmlformats.org/presentationml/2006/ole">
            <mc:AlternateContent xmlns:mc="http://schemas.openxmlformats.org/markup-compatibility/2006">
              <mc:Choice xmlns:v="urn:schemas-microsoft-com:vml" Requires="v">
                <p:oleObj spid="_x0000_s2052" name="Equation" r:id="rId7" imgW="1384300" imgH="241300" progId="Equation.3">
                  <p:embed/>
                </p:oleObj>
              </mc:Choice>
              <mc:Fallback>
                <p:oleObj name="Equation" r:id="rId7" imgW="1384300" imgH="241300" progId="Equation.3">
                  <p:embed/>
                  <p:pic>
                    <p:nvPicPr>
                      <p:cNvPr id="181253"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19400" y="5715001"/>
                        <a:ext cx="2971800"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81254" name="Object 5"/>
          <p:cNvGraphicFramePr>
            <a:graphicFrameLocks noChangeAspect="1"/>
          </p:cNvGraphicFramePr>
          <p:nvPr/>
        </p:nvGraphicFramePr>
        <p:xfrm>
          <a:off x="6324600" y="5715000"/>
          <a:ext cx="3181350" cy="465138"/>
        </p:xfrm>
        <a:graphic>
          <a:graphicData uri="http://schemas.openxmlformats.org/presentationml/2006/ole">
            <mc:AlternateContent xmlns:mc="http://schemas.openxmlformats.org/markup-compatibility/2006">
              <mc:Choice xmlns:v="urn:schemas-microsoft-com:vml" Requires="v">
                <p:oleObj spid="_x0000_s2053" name="Equation" r:id="rId9" imgW="1447172" imgH="215806" progId="Equation.3">
                  <p:embed/>
                </p:oleObj>
              </mc:Choice>
              <mc:Fallback>
                <p:oleObj name="Equation" r:id="rId9" imgW="1447172" imgH="215806" progId="Equation.3">
                  <p:embed/>
                  <p:pic>
                    <p:nvPicPr>
                      <p:cNvPr id="181254"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24600" y="5715000"/>
                        <a:ext cx="3181350" cy="46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B8DACC02-A2BD-4578-8E03-6D891060A695}" type="slidenum">
              <a:rPr lang="en-US" smtClean="0"/>
              <a:pPr/>
              <a:t>97</a:t>
            </a:fld>
            <a:endParaRPr lang="en-US" dirty="0"/>
          </a:p>
        </p:txBody>
      </p:sp>
    </p:spTree>
    <p:extLst>
      <p:ext uri="{BB962C8B-B14F-4D97-AF65-F5344CB8AC3E}">
        <p14:creationId xmlns:p14="http://schemas.microsoft.com/office/powerpoint/2010/main" val="84587713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5" name="Rectangle 3"/>
          <p:cNvSpPr>
            <a:spLocks noGrp="1" noChangeArrowheads="1"/>
          </p:cNvSpPr>
          <p:nvPr>
            <p:ph type="body" sz="half" idx="4294967295"/>
          </p:nvPr>
        </p:nvSpPr>
        <p:spPr>
          <a:xfrm>
            <a:off x="1114424" y="1162051"/>
            <a:ext cx="8534400" cy="5486400"/>
          </a:xfrm>
        </p:spPr>
        <p:txBody>
          <a:bodyPr/>
          <a:lstStyle/>
          <a:p>
            <a:pPr eaLnBrk="1" hangingPunct="1">
              <a:buFont typeface="Wingdings" panose="05000000000000000000" pitchFamily="2" charset="2"/>
              <a:buNone/>
            </a:pPr>
            <a:r>
              <a:rPr lang="en-US" altLang="en-US" sz="1600" dirty="0"/>
              <a:t>You have the following estimates for an activity, in staff-hours:</a:t>
            </a:r>
            <a:br>
              <a:rPr lang="en-US" altLang="en-US" sz="1600" dirty="0"/>
            </a:br>
            <a:r>
              <a:rPr lang="en-US" altLang="en-US" sz="1600" dirty="0"/>
              <a:t>24, 24, 24, 40, 48, 48</a:t>
            </a:r>
          </a:p>
          <a:p>
            <a:pPr eaLnBrk="1" hangingPunct="1">
              <a:buFont typeface="Wingdings" panose="05000000000000000000" pitchFamily="2" charset="2"/>
              <a:buNone/>
            </a:pPr>
            <a:r>
              <a:rPr lang="en-US" altLang="en-US" sz="1600" dirty="0"/>
              <a:t>Calculate the sample mean:</a:t>
            </a:r>
          </a:p>
          <a:p>
            <a:pPr eaLnBrk="1" hangingPunct="1">
              <a:buFont typeface="Wingdings" panose="05000000000000000000" pitchFamily="2" charset="2"/>
              <a:buNone/>
            </a:pPr>
            <a:endParaRPr lang="en-US" altLang="en-US" sz="1600" dirty="0"/>
          </a:p>
          <a:p>
            <a:pPr eaLnBrk="1" hangingPunct="1">
              <a:buFont typeface="Wingdings" panose="05000000000000000000" pitchFamily="2" charset="2"/>
              <a:buNone/>
            </a:pPr>
            <a:endParaRPr lang="en-US" altLang="en-US" sz="1600" dirty="0"/>
          </a:p>
          <a:p>
            <a:pPr eaLnBrk="1" hangingPunct="1">
              <a:buFont typeface="Wingdings" panose="05000000000000000000" pitchFamily="2" charset="2"/>
              <a:buNone/>
            </a:pPr>
            <a:endParaRPr lang="en-US" altLang="en-US" sz="1600" dirty="0"/>
          </a:p>
          <a:p>
            <a:pPr eaLnBrk="1" hangingPunct="1">
              <a:buFont typeface="Wingdings" panose="05000000000000000000" pitchFamily="2" charset="2"/>
              <a:buNone/>
            </a:pPr>
            <a:endParaRPr lang="en-US" altLang="en-US" sz="1100" dirty="0"/>
          </a:p>
          <a:p>
            <a:pPr eaLnBrk="1" hangingPunct="1">
              <a:buFont typeface="Wingdings" panose="05000000000000000000" pitchFamily="2" charset="2"/>
              <a:buNone/>
            </a:pPr>
            <a:r>
              <a:rPr lang="en-US" altLang="en-US" sz="1600" dirty="0"/>
              <a:t>Calculate the sample standard deviation (s or σ):</a:t>
            </a:r>
          </a:p>
          <a:p>
            <a:pPr eaLnBrk="1" hangingPunct="1"/>
            <a:endParaRPr lang="en-US" altLang="en-US" sz="1600" dirty="0"/>
          </a:p>
        </p:txBody>
      </p:sp>
      <p:sp>
        <p:nvSpPr>
          <p:cNvPr id="26628"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PERT calculation example	</a:t>
            </a:r>
            <a:r>
              <a:rPr lang="en-US" sz="2800" dirty="0">
                <a:ea typeface="ＭＳ Ｐゴシック" charset="0"/>
                <a:cs typeface="ＭＳ Ｐゴシック" charset="0"/>
              </a:rPr>
              <a:t>	</a:t>
            </a:r>
            <a:endParaRPr lang="en-US" sz="700" dirty="0">
              <a:ea typeface="ＭＳ Ｐゴシック" charset="0"/>
              <a:cs typeface="ＭＳ Ｐゴシック" charset="0"/>
            </a:endParaRPr>
          </a:p>
        </p:txBody>
      </p:sp>
      <p:graphicFrame>
        <p:nvGraphicFramePr>
          <p:cNvPr id="182274" name="Object 2"/>
          <p:cNvGraphicFramePr>
            <a:graphicFrameLocks noGrp="1" noChangeAspect="1"/>
          </p:cNvGraphicFramePr>
          <p:nvPr>
            <p:ph idx="1"/>
            <p:extLst>
              <p:ext uri="{D42A27DB-BD31-4B8C-83A1-F6EECF244321}">
                <p14:modId xmlns:p14="http://schemas.microsoft.com/office/powerpoint/2010/main" val="3428907634"/>
              </p:ext>
            </p:extLst>
          </p:nvPr>
        </p:nvGraphicFramePr>
        <p:xfrm>
          <a:off x="1266824" y="2069307"/>
          <a:ext cx="3048000" cy="1182688"/>
        </p:xfrm>
        <a:graphic>
          <a:graphicData uri="http://schemas.openxmlformats.org/presentationml/2006/ole">
            <mc:AlternateContent xmlns:mc="http://schemas.openxmlformats.org/markup-compatibility/2006">
              <mc:Choice xmlns:v="urn:schemas-microsoft-com:vml" Requires="v">
                <p:oleObj spid="_x0000_s3074" name="Equation" r:id="rId3" imgW="2095500" imgH="812800" progId="Equation.3">
                  <p:embed/>
                </p:oleObj>
              </mc:Choice>
              <mc:Fallback>
                <p:oleObj name="Equation" r:id="rId3" imgW="2095500" imgH="812800" progId="Equation.3">
                  <p:embed/>
                  <p:pic>
                    <p:nvPicPr>
                      <p:cNvPr id="18227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6824" y="2069307"/>
                        <a:ext cx="3048000" cy="1182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2276" name="Object 3"/>
          <p:cNvGraphicFramePr>
            <a:graphicFrameLocks noGrp="1" noChangeAspect="1"/>
          </p:cNvGraphicFramePr>
          <p:nvPr>
            <p:ph sz="quarter" idx="4294967295"/>
            <p:extLst>
              <p:ext uri="{D42A27DB-BD31-4B8C-83A1-F6EECF244321}">
                <p14:modId xmlns:p14="http://schemas.microsoft.com/office/powerpoint/2010/main" val="193191023"/>
              </p:ext>
            </p:extLst>
          </p:nvPr>
        </p:nvGraphicFramePr>
        <p:xfrm>
          <a:off x="1228726" y="3688562"/>
          <a:ext cx="8401050" cy="2838450"/>
        </p:xfrm>
        <a:graphic>
          <a:graphicData uri="http://schemas.openxmlformats.org/presentationml/2006/ole">
            <mc:AlternateContent xmlns:mc="http://schemas.openxmlformats.org/markup-compatibility/2006">
              <mc:Choice xmlns:v="urn:schemas-microsoft-com:vml" Requires="v">
                <p:oleObj spid="_x0000_s3075" name="Equation" r:id="rId5" imgW="5638800" imgH="1905000" progId="Equation.3">
                  <p:embed/>
                </p:oleObj>
              </mc:Choice>
              <mc:Fallback>
                <p:oleObj name="Equation" r:id="rId5" imgW="5638800" imgH="1905000" progId="Equation.3">
                  <p:embed/>
                  <p:pic>
                    <p:nvPicPr>
                      <p:cNvPr id="182276"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28726" y="3688562"/>
                        <a:ext cx="8401050" cy="2838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B8DACC02-A2BD-4578-8E03-6D891060A695}" type="slidenum">
              <a:rPr lang="en-US" smtClean="0"/>
              <a:pPr/>
              <a:t>98</a:t>
            </a:fld>
            <a:endParaRPr lang="en-US" dirty="0"/>
          </a:p>
        </p:txBody>
      </p:sp>
    </p:spTree>
    <p:extLst>
      <p:ext uri="{BB962C8B-B14F-4D97-AF65-F5344CB8AC3E}">
        <p14:creationId xmlns:p14="http://schemas.microsoft.com/office/powerpoint/2010/main" val="427361666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4" name="Rectangle 2"/>
          <p:cNvSpPr>
            <a:spLocks noGrp="1" noChangeArrowheads="1"/>
          </p:cNvSpPr>
          <p:nvPr>
            <p:ph type="title"/>
          </p:nvPr>
        </p:nvSpPr>
        <p:spPr>
          <a:xfrm>
            <a:off x="1524000" y="0"/>
            <a:ext cx="9144000" cy="990600"/>
          </a:xfrm>
        </p:spPr>
        <p:txBody>
          <a:bodyPr/>
          <a:lstStyle/>
          <a:p>
            <a:pPr eaLnBrk="1" hangingPunct="1">
              <a:defRPr/>
            </a:pPr>
            <a:r>
              <a:rPr lang="en-US" dirty="0">
                <a:latin typeface="Candara" panose="020E0502030303020204" pitchFamily="34" charset="0"/>
                <a:ea typeface="ＭＳ Ｐゴシック" charset="0"/>
                <a:cs typeface="ＭＳ Ｐゴシック" charset="0"/>
              </a:rPr>
              <a:t>PERT calculation example</a:t>
            </a:r>
            <a:endParaRPr lang="en-US" sz="1000" dirty="0">
              <a:latin typeface="Candara" panose="020E0502030303020204" pitchFamily="34" charset="0"/>
              <a:ea typeface="ＭＳ Ｐゴシック" charset="0"/>
              <a:cs typeface="ＭＳ Ｐゴシック" charset="0"/>
            </a:endParaRPr>
          </a:p>
        </p:txBody>
      </p:sp>
      <p:sp>
        <p:nvSpPr>
          <p:cNvPr id="183298" name="Rectangle 3"/>
          <p:cNvSpPr>
            <a:spLocks noGrp="1" noChangeArrowheads="1"/>
          </p:cNvSpPr>
          <p:nvPr>
            <p:ph type="body" sz="half" idx="1"/>
          </p:nvPr>
        </p:nvSpPr>
        <p:spPr>
          <a:xfrm>
            <a:off x="1905000" y="990600"/>
            <a:ext cx="8382000" cy="5486400"/>
          </a:xfrm>
        </p:spPr>
        <p:txBody>
          <a:bodyPr/>
          <a:lstStyle/>
          <a:p>
            <a:pPr eaLnBrk="1" hangingPunct="1">
              <a:buFont typeface="Wingdings" panose="05000000000000000000" pitchFamily="2" charset="2"/>
              <a:buNone/>
            </a:pPr>
            <a:r>
              <a:rPr lang="en-US" altLang="en-US" sz="1800" dirty="0"/>
              <a:t>Now, calculate the PERT estimates :</a:t>
            </a:r>
          </a:p>
          <a:p>
            <a:pPr eaLnBrk="1" hangingPunct="1"/>
            <a:endParaRPr lang="en-US" altLang="en-US" sz="1600" dirty="0"/>
          </a:p>
          <a:p>
            <a:pPr eaLnBrk="1" hangingPunct="1"/>
            <a:endParaRPr lang="en-US" altLang="en-US" sz="1600" dirty="0"/>
          </a:p>
          <a:p>
            <a:pPr eaLnBrk="1" hangingPunct="1"/>
            <a:endParaRPr lang="en-US" altLang="en-US" sz="1600" dirty="0"/>
          </a:p>
          <a:p>
            <a:pPr eaLnBrk="1" hangingPunct="1"/>
            <a:endParaRPr lang="en-US" altLang="en-US" sz="1600" dirty="0"/>
          </a:p>
          <a:p>
            <a:pPr eaLnBrk="1" hangingPunct="1"/>
            <a:endParaRPr lang="en-US" altLang="en-US" sz="1600" dirty="0"/>
          </a:p>
          <a:p>
            <a:pPr eaLnBrk="1" hangingPunct="1"/>
            <a:endParaRPr lang="en-US" altLang="en-US" sz="1600" dirty="0"/>
          </a:p>
          <a:p>
            <a:pPr eaLnBrk="1" hangingPunct="1"/>
            <a:endParaRPr lang="en-US" altLang="en-US" sz="1600" dirty="0"/>
          </a:p>
          <a:p>
            <a:pPr eaLnBrk="1" hangingPunct="1">
              <a:buFont typeface="Wingdings" panose="05000000000000000000" pitchFamily="2" charset="2"/>
              <a:buNone/>
            </a:pPr>
            <a:r>
              <a:rPr lang="en-US" altLang="en-US" sz="1800" dirty="0"/>
              <a:t>Finally, the PERT estimated activity duration is:</a:t>
            </a:r>
          </a:p>
        </p:txBody>
      </p:sp>
      <p:graphicFrame>
        <p:nvGraphicFramePr>
          <p:cNvPr id="183299" name="Object 2"/>
          <p:cNvGraphicFramePr>
            <a:graphicFrameLocks noGrp="1" noChangeAspect="1"/>
          </p:cNvGraphicFramePr>
          <p:nvPr>
            <p:ph sz="quarter" idx="2"/>
            <p:extLst>
              <p:ext uri="{D42A27DB-BD31-4B8C-83A1-F6EECF244321}">
                <p14:modId xmlns:p14="http://schemas.microsoft.com/office/powerpoint/2010/main" val="857543086"/>
              </p:ext>
            </p:extLst>
          </p:nvPr>
        </p:nvGraphicFramePr>
        <p:xfrm>
          <a:off x="2133600" y="4191000"/>
          <a:ext cx="4865688" cy="2095500"/>
        </p:xfrm>
        <a:graphic>
          <a:graphicData uri="http://schemas.openxmlformats.org/presentationml/2006/ole">
            <mc:AlternateContent xmlns:mc="http://schemas.openxmlformats.org/markup-compatibility/2006">
              <mc:Choice xmlns:v="urn:schemas-microsoft-com:vml" Requires="v">
                <p:oleObj spid="_x0000_s4098" name="Equation" r:id="rId3" imgW="2743200" imgH="1181100" progId="Equation.3">
                  <p:embed/>
                </p:oleObj>
              </mc:Choice>
              <mc:Fallback>
                <p:oleObj name="Equation" r:id="rId3" imgW="2743200" imgH="1181100" progId="Equation.3">
                  <p:embed/>
                  <p:pic>
                    <p:nvPicPr>
                      <p:cNvPr id="183299"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4191000"/>
                        <a:ext cx="4865688" cy="209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3300" name="Object 3"/>
          <p:cNvGraphicFramePr>
            <a:graphicFrameLocks noChangeAspect="1"/>
          </p:cNvGraphicFramePr>
          <p:nvPr/>
        </p:nvGraphicFramePr>
        <p:xfrm>
          <a:off x="2133601" y="1447800"/>
          <a:ext cx="3827463" cy="719138"/>
        </p:xfrm>
        <a:graphic>
          <a:graphicData uri="http://schemas.openxmlformats.org/presentationml/2006/ole">
            <mc:AlternateContent xmlns:mc="http://schemas.openxmlformats.org/markup-compatibility/2006">
              <mc:Choice xmlns:v="urn:schemas-microsoft-com:vml" Requires="v">
                <p:oleObj spid="_x0000_s4099" name="Equation" r:id="rId5" imgW="2565400" imgH="482600" progId="Equation.3">
                  <p:embed/>
                </p:oleObj>
              </mc:Choice>
              <mc:Fallback>
                <p:oleObj name="Equation" r:id="rId5" imgW="2565400" imgH="482600" progId="Equation.3">
                  <p:embed/>
                  <p:pic>
                    <p:nvPicPr>
                      <p:cNvPr id="18330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3601" y="1447800"/>
                        <a:ext cx="3827463" cy="719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83301" name="Object 4"/>
          <p:cNvGraphicFramePr>
            <a:graphicFrameLocks noChangeAspect="1"/>
          </p:cNvGraphicFramePr>
          <p:nvPr/>
        </p:nvGraphicFramePr>
        <p:xfrm>
          <a:off x="3276601" y="2743200"/>
          <a:ext cx="4951413" cy="757238"/>
        </p:xfrm>
        <a:graphic>
          <a:graphicData uri="http://schemas.openxmlformats.org/presentationml/2006/ole">
            <mc:AlternateContent xmlns:mc="http://schemas.openxmlformats.org/markup-compatibility/2006">
              <mc:Choice xmlns:v="urn:schemas-microsoft-com:vml" Requires="v">
                <p:oleObj spid="_x0000_s4100" name="Equation" r:id="rId7" imgW="3162300" imgH="482600" progId="Equation.3">
                  <p:embed/>
                </p:oleObj>
              </mc:Choice>
              <mc:Fallback>
                <p:oleObj name="Equation" r:id="rId7" imgW="3162300" imgH="482600" progId="Equation.3">
                  <p:embed/>
                  <p:pic>
                    <p:nvPicPr>
                      <p:cNvPr id="183301"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76601" y="2743200"/>
                        <a:ext cx="4951413" cy="757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83302" name="Object 5"/>
          <p:cNvGraphicFramePr>
            <a:graphicFrameLocks noGrp="1" noChangeAspect="1"/>
          </p:cNvGraphicFramePr>
          <p:nvPr>
            <p:ph sz="quarter" idx="3"/>
            <p:extLst>
              <p:ext uri="{D42A27DB-BD31-4B8C-83A1-F6EECF244321}">
                <p14:modId xmlns:p14="http://schemas.microsoft.com/office/powerpoint/2010/main" val="1660725605"/>
              </p:ext>
            </p:extLst>
          </p:nvPr>
        </p:nvGraphicFramePr>
        <p:xfrm>
          <a:off x="2590800" y="2362200"/>
          <a:ext cx="1905000" cy="336550"/>
        </p:xfrm>
        <a:graphic>
          <a:graphicData uri="http://schemas.openxmlformats.org/presentationml/2006/ole">
            <mc:AlternateContent xmlns:mc="http://schemas.openxmlformats.org/markup-compatibility/2006">
              <mc:Choice xmlns:v="urn:schemas-microsoft-com:vml" Requires="v">
                <p:oleObj spid="_x0000_s4101" name="Equation" r:id="rId9" imgW="1180588" imgH="203112" progId="Equation.3">
                  <p:embed/>
                </p:oleObj>
              </mc:Choice>
              <mc:Fallback>
                <p:oleObj name="Equation" r:id="rId9" imgW="1180588" imgH="203112" progId="Equation.3">
                  <p:embed/>
                  <p:pic>
                    <p:nvPicPr>
                      <p:cNvPr id="183302"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90800" y="2362200"/>
                        <a:ext cx="19050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3305" name="Slide Number Placeholder 10"/>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D6D8532-69B8-4253-ADAA-9E021728332F}" type="slidenum">
              <a:rPr lang="en-US" altLang="en-US" sz="1400" smtClean="0"/>
              <a:pPr/>
              <a:t>99</a:t>
            </a:fld>
            <a:endParaRPr lang="en-US" altLang="en-US" sz="1400" dirty="0"/>
          </a:p>
        </p:txBody>
      </p:sp>
    </p:spTree>
    <p:extLst>
      <p:ext uri="{BB962C8B-B14F-4D97-AF65-F5344CB8AC3E}">
        <p14:creationId xmlns:p14="http://schemas.microsoft.com/office/powerpoint/2010/main" val="3397515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2471</TotalTime>
  <Words>7134</Words>
  <Application>Microsoft Office PowerPoint</Application>
  <PresentationFormat>Widescreen</PresentationFormat>
  <Paragraphs>1144</Paragraphs>
  <Slides>114</Slides>
  <Notes>19</Notes>
  <HiddenSlides>0</HiddenSlides>
  <MMClips>0</MMClips>
  <ScaleCrop>false</ScaleCrop>
  <HeadingPairs>
    <vt:vector size="8" baseType="variant">
      <vt:variant>
        <vt:lpstr>Fonts Used</vt:lpstr>
      </vt:variant>
      <vt:variant>
        <vt:i4>14</vt:i4>
      </vt:variant>
      <vt:variant>
        <vt:lpstr>Theme</vt:lpstr>
      </vt:variant>
      <vt:variant>
        <vt:i4>1</vt:i4>
      </vt:variant>
      <vt:variant>
        <vt:lpstr>Embedded OLE Servers</vt:lpstr>
      </vt:variant>
      <vt:variant>
        <vt:i4>1</vt:i4>
      </vt:variant>
      <vt:variant>
        <vt:lpstr>Slide Titles</vt:lpstr>
      </vt:variant>
      <vt:variant>
        <vt:i4>114</vt:i4>
      </vt:variant>
    </vt:vector>
  </HeadingPairs>
  <TitlesOfParts>
    <vt:vector size="130" baseType="lpstr">
      <vt:lpstr>MS PGothic</vt:lpstr>
      <vt:lpstr>MS PGothic</vt:lpstr>
      <vt:lpstr>游ゴシック</vt:lpstr>
      <vt:lpstr>Arial</vt:lpstr>
      <vt:lpstr>Calibri</vt:lpstr>
      <vt:lpstr>Calibri Light</vt:lpstr>
      <vt:lpstr>Candara</vt:lpstr>
      <vt:lpstr>等线</vt:lpstr>
      <vt:lpstr>Franklin Gothic Book</vt:lpstr>
      <vt:lpstr>Lucida Grande</vt:lpstr>
      <vt:lpstr>Symbol</vt:lpstr>
      <vt:lpstr>Times</vt:lpstr>
      <vt:lpstr>Times New Roman</vt:lpstr>
      <vt:lpstr>Wingdings</vt:lpstr>
      <vt:lpstr>Office Theme</vt:lpstr>
      <vt:lpstr>Equation</vt:lpstr>
      <vt:lpstr>Scheduling and Tracking</vt:lpstr>
      <vt:lpstr>Outline</vt:lpstr>
      <vt:lpstr>Schedule Development</vt:lpstr>
      <vt:lpstr>Planning, Estimation, Scheduling, Tracking</vt:lpstr>
      <vt:lpstr>How to Schedule?</vt:lpstr>
      <vt:lpstr>Partitioning Your Project</vt:lpstr>
      <vt:lpstr>Project Elements</vt:lpstr>
      <vt:lpstr>Definition</vt:lpstr>
      <vt:lpstr>Controlling factors in schedule development</vt:lpstr>
      <vt:lpstr>Controlling factors in schedule development</vt:lpstr>
      <vt:lpstr>Work Breakdown Structure (WBS)</vt:lpstr>
      <vt:lpstr>Work Breakdown Structure (WBS)</vt:lpstr>
      <vt:lpstr>WBS Outline Example</vt:lpstr>
      <vt:lpstr>WBS Format for System Development Projects</vt:lpstr>
      <vt:lpstr>WBS Types</vt:lpstr>
      <vt:lpstr>Product WBS</vt:lpstr>
      <vt:lpstr>Process WBS</vt:lpstr>
      <vt:lpstr>Process WBS</vt:lpstr>
      <vt:lpstr>Work Packages (Tasks)</vt:lpstr>
      <vt:lpstr>WBS and Methodology</vt:lpstr>
      <vt:lpstr>WBS Techniques</vt:lpstr>
      <vt:lpstr>WBS Techniques</vt:lpstr>
      <vt:lpstr>WBS Techniques</vt:lpstr>
      <vt:lpstr>WBS Techniques</vt:lpstr>
      <vt:lpstr>WBS Techniques</vt:lpstr>
      <vt:lpstr>WBS basis for many things</vt:lpstr>
      <vt:lpstr>WBS Guidelines</vt:lpstr>
      <vt:lpstr>Network Analysis</vt:lpstr>
      <vt:lpstr>Network Analysis</vt:lpstr>
      <vt:lpstr>Network Analysis</vt:lpstr>
      <vt:lpstr>Network Analysis Terminology</vt:lpstr>
      <vt:lpstr>Creating a precedence table</vt:lpstr>
      <vt:lpstr>Creating a precedence table</vt:lpstr>
      <vt:lpstr>Sample evolutionary precedence table</vt:lpstr>
      <vt:lpstr>Network Techniques</vt:lpstr>
      <vt:lpstr>Precedence Network Diagram</vt:lpstr>
      <vt:lpstr>What is a PERT?</vt:lpstr>
      <vt:lpstr>PERT</vt:lpstr>
      <vt:lpstr>PERT Chart</vt:lpstr>
      <vt:lpstr>Slack Time</vt:lpstr>
      <vt:lpstr>Slack Time</vt:lpstr>
      <vt:lpstr>Critical Path Method</vt:lpstr>
      <vt:lpstr>Critical Path Method</vt:lpstr>
      <vt:lpstr>Critical Path Method</vt:lpstr>
      <vt:lpstr>Critical Path Method</vt:lpstr>
      <vt:lpstr>Critical Path Example</vt:lpstr>
      <vt:lpstr>Critical Path Example</vt:lpstr>
      <vt:lpstr>Critical Path Example</vt:lpstr>
      <vt:lpstr>Critical Path</vt:lpstr>
      <vt:lpstr>Simple critical path example</vt:lpstr>
      <vt:lpstr>PowerPoint Presentation</vt:lpstr>
      <vt:lpstr>Performing forward pass CP analysis</vt:lpstr>
      <vt:lpstr>Performing backward pass CP analysis</vt:lpstr>
      <vt:lpstr>Calculating float</vt:lpstr>
      <vt:lpstr>Project Planning Tools</vt:lpstr>
      <vt:lpstr>What is a Gantt chart?</vt:lpstr>
      <vt:lpstr>Gantt Chart</vt:lpstr>
      <vt:lpstr>Gantt Chart</vt:lpstr>
      <vt:lpstr>Sample evolutionary Gantt chart</vt:lpstr>
      <vt:lpstr>Gantt Chart</vt:lpstr>
      <vt:lpstr>Gantt Example</vt:lpstr>
      <vt:lpstr>Critical Chain Method</vt:lpstr>
      <vt:lpstr>Critical Chain Method</vt:lpstr>
      <vt:lpstr>Critical Chain Method</vt:lpstr>
      <vt:lpstr>Critical Chain Method</vt:lpstr>
      <vt:lpstr>Critical Chain Method</vt:lpstr>
      <vt:lpstr>Critical Chain Method</vt:lpstr>
      <vt:lpstr>Critical Chain Method</vt:lpstr>
      <vt:lpstr>What-if analysis</vt:lpstr>
      <vt:lpstr>Resource leveling</vt:lpstr>
      <vt:lpstr>Resource leveling</vt:lpstr>
      <vt:lpstr>Applying leads and lags</vt:lpstr>
      <vt:lpstr>Calendars</vt:lpstr>
      <vt:lpstr>Schedule development output</vt:lpstr>
      <vt:lpstr>Reducing Project Duration</vt:lpstr>
      <vt:lpstr>Schedule compression</vt:lpstr>
      <vt:lpstr>Schedule compression</vt:lpstr>
      <vt:lpstr>Compression Techniques</vt:lpstr>
      <vt:lpstr>Task</vt:lpstr>
      <vt:lpstr>Mythical Man-Month</vt:lpstr>
      <vt:lpstr>Mythical Man-Month</vt:lpstr>
      <vt:lpstr>Mythical Man-Month</vt:lpstr>
      <vt:lpstr>Mythical Man-Month</vt:lpstr>
      <vt:lpstr>Mythical Man-Month</vt:lpstr>
      <vt:lpstr>Scheduling Workflow</vt:lpstr>
      <vt:lpstr>Scheduling Workflow</vt:lpstr>
      <vt:lpstr>Scheduling Workflow</vt:lpstr>
      <vt:lpstr>WBS template</vt:lpstr>
      <vt:lpstr>Activity definition</vt:lpstr>
      <vt:lpstr>Activity sequencing</vt:lpstr>
      <vt:lpstr>Critical path: early/late start and finish with float (slack)</vt:lpstr>
      <vt:lpstr>Schedule Compression</vt:lpstr>
      <vt:lpstr>Determining resource utilization</vt:lpstr>
      <vt:lpstr>PERT Estimation Technique</vt:lpstr>
      <vt:lpstr>PERT estimation technique</vt:lpstr>
      <vt:lpstr>Duration estimates distribution</vt:lpstr>
      <vt:lpstr>How to calculate PERT estimates</vt:lpstr>
      <vt:lpstr>PERT calculation example  </vt:lpstr>
      <vt:lpstr>PERT calculation example</vt:lpstr>
      <vt:lpstr>PERT calculation</vt:lpstr>
      <vt:lpstr>Project Tracking</vt:lpstr>
      <vt:lpstr>Tracking and Visibility</vt:lpstr>
      <vt:lpstr>Percent Complete</vt:lpstr>
      <vt:lpstr>Percent Complete</vt:lpstr>
      <vt:lpstr>Earned Value </vt:lpstr>
      <vt:lpstr>Using Earned Value Tracking</vt:lpstr>
      <vt:lpstr>Using Earned Value Tracking</vt:lpstr>
      <vt:lpstr>Earned Value</vt:lpstr>
      <vt:lpstr>Earned Value Example</vt:lpstr>
      <vt:lpstr>Earned Value Tracking</vt:lpstr>
      <vt:lpstr>Project Velocity (PV)</vt:lpstr>
      <vt:lpstr>Project Velocity (PV)</vt:lpstr>
      <vt:lpstr>Perform quality control</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250</cp:revision>
  <cp:lastPrinted>2021-10-18T07:27:50Z</cp:lastPrinted>
  <dcterms:created xsi:type="dcterms:W3CDTF">2021-10-12T10:09:12Z</dcterms:created>
  <dcterms:modified xsi:type="dcterms:W3CDTF">2023-04-02T06:37:50Z</dcterms:modified>
</cp:coreProperties>
</file>