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8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89" r:id="rId19"/>
    <p:sldId id="272" r:id="rId20"/>
    <p:sldId id="290" r:id="rId21"/>
    <p:sldId id="273" r:id="rId22"/>
    <p:sldId id="274" r:id="rId23"/>
    <p:sldId id="275" r:id="rId24"/>
    <p:sldId id="291" r:id="rId25"/>
    <p:sldId id="276" r:id="rId26"/>
    <p:sldId id="277" r:id="rId27"/>
    <p:sldId id="278" r:id="rId28"/>
    <p:sldId id="279" r:id="rId29"/>
    <p:sldId id="280" r:id="rId30"/>
    <p:sldId id="281" r:id="rId31"/>
    <p:sldId id="282" r:id="rId32"/>
    <p:sldId id="283" r:id="rId33"/>
    <p:sldId id="284" r:id="rId34"/>
    <p:sldId id="292" r:id="rId35"/>
    <p:sldId id="285" r:id="rId36"/>
    <p:sldId id="286" r:id="rId37"/>
    <p:sldId id="293" r:id="rId38"/>
    <p:sldId id="28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EFF"/>
    <a:srgbClr val="F3F2F3"/>
    <a:srgbClr val="2E6CA4"/>
    <a:srgbClr val="356DE6"/>
    <a:srgbClr val="1288B7"/>
    <a:srgbClr val="38A6E2"/>
    <a:srgbClr val="5197D7"/>
    <a:srgbClr val="002060"/>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070" autoAdjust="0"/>
  </p:normalViewPr>
  <p:slideViewPr>
    <p:cSldViewPr snapToGrid="0">
      <p:cViewPr varScale="1">
        <p:scale>
          <a:sx n="105" d="100"/>
          <a:sy n="105"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AB55CCD4-59FA-4679-BD0A-B614B987F66D}"/>
    <pc:docChg chg="custSel addSld modSld">
      <pc:chgData name="Mamdouh Alenezi" userId="aaa25a7cb57ba53e" providerId="LiveId" clId="{AB55CCD4-59FA-4679-BD0A-B614B987F66D}" dt="2022-04-01T03:45:57.082" v="12" actId="27636"/>
      <pc:docMkLst>
        <pc:docMk/>
      </pc:docMkLst>
      <pc:sldChg chg="modSp mod">
        <pc:chgData name="Mamdouh Alenezi" userId="aaa25a7cb57ba53e" providerId="LiveId" clId="{AB55CCD4-59FA-4679-BD0A-B614B987F66D}" dt="2022-04-01T03:44:59.019" v="1"/>
        <pc:sldMkLst>
          <pc:docMk/>
          <pc:sldMk cId="792989616" sldId="353"/>
        </pc:sldMkLst>
        <pc:spChg chg="mod">
          <ac:chgData name="Mamdouh Alenezi" userId="aaa25a7cb57ba53e" providerId="LiveId" clId="{AB55CCD4-59FA-4679-BD0A-B614B987F66D}" dt="2022-04-01T03:44:59.019" v="1"/>
          <ac:spMkLst>
            <pc:docMk/>
            <pc:sldMk cId="792989616" sldId="353"/>
            <ac:spMk id="3" creationId="{00000000-0000-0000-0000-000000000000}"/>
          </ac:spMkLst>
        </pc:spChg>
      </pc:sldChg>
      <pc:sldChg chg="modSp mod">
        <pc:chgData name="Mamdouh Alenezi" userId="aaa25a7cb57ba53e" providerId="LiveId" clId="{AB55CCD4-59FA-4679-BD0A-B614B987F66D}" dt="2022-04-01T03:45:13.248" v="3"/>
        <pc:sldMkLst>
          <pc:docMk/>
          <pc:sldMk cId="782560904" sldId="520"/>
        </pc:sldMkLst>
        <pc:spChg chg="mod">
          <ac:chgData name="Mamdouh Alenezi" userId="aaa25a7cb57ba53e" providerId="LiveId" clId="{AB55CCD4-59FA-4679-BD0A-B614B987F66D}" dt="2022-04-01T03:45:13.248" v="3"/>
          <ac:spMkLst>
            <pc:docMk/>
            <pc:sldMk cId="782560904" sldId="520"/>
            <ac:spMk id="5" creationId="{00000000-0000-0000-0000-000000000000}"/>
          </ac:spMkLst>
        </pc:spChg>
      </pc:sldChg>
      <pc:sldChg chg="add">
        <pc:chgData name="Mamdouh Alenezi" userId="aaa25a7cb57ba53e" providerId="LiveId" clId="{AB55CCD4-59FA-4679-BD0A-B614B987F66D}" dt="2022-04-01T03:45:07.654" v="2" actId="2890"/>
        <pc:sldMkLst>
          <pc:docMk/>
          <pc:sldMk cId="1739791676" sldId="530"/>
        </pc:sldMkLst>
      </pc:sldChg>
      <pc:sldChg chg="addSp delSp modSp new mod modClrScheme chgLayout">
        <pc:chgData name="Mamdouh Alenezi" userId="aaa25a7cb57ba53e" providerId="LiveId" clId="{AB55CCD4-59FA-4679-BD0A-B614B987F66D}" dt="2022-04-01T03:45:57.082" v="12" actId="27636"/>
        <pc:sldMkLst>
          <pc:docMk/>
          <pc:sldMk cId="2738539282" sldId="531"/>
        </pc:sldMkLst>
        <pc:spChg chg="del">
          <ac:chgData name="Mamdouh Alenezi" userId="aaa25a7cb57ba53e" providerId="LiveId" clId="{AB55CCD4-59FA-4679-BD0A-B614B987F66D}" dt="2022-04-01T03:45:18.021" v="5"/>
          <ac:spMkLst>
            <pc:docMk/>
            <pc:sldMk cId="2738539282" sldId="531"/>
            <ac:spMk id="2" creationId="{F99628BF-4792-41B0-B086-870FCB2CC670}"/>
          </ac:spMkLst>
        </pc:spChg>
        <pc:spChg chg="del">
          <ac:chgData name="Mamdouh Alenezi" userId="aaa25a7cb57ba53e" providerId="LiveId" clId="{AB55CCD4-59FA-4679-BD0A-B614B987F66D}" dt="2022-04-01T03:45:18.021" v="5"/>
          <ac:spMkLst>
            <pc:docMk/>
            <pc:sldMk cId="2738539282" sldId="531"/>
            <ac:spMk id="3" creationId="{4DB04EE4-3130-4209-9618-D43F2C352EE8}"/>
          </ac:spMkLst>
        </pc:spChg>
        <pc:spChg chg="mod ord">
          <ac:chgData name="Mamdouh Alenezi" userId="aaa25a7cb57ba53e" providerId="LiveId" clId="{AB55CCD4-59FA-4679-BD0A-B614B987F66D}" dt="2022-04-01T03:45:20.358" v="6" actId="700"/>
          <ac:spMkLst>
            <pc:docMk/>
            <pc:sldMk cId="2738539282" sldId="531"/>
            <ac:spMk id="4" creationId="{2A399D32-2D29-4345-90D0-9BBF2AE7E495}"/>
          </ac:spMkLst>
        </pc:spChg>
        <pc:spChg chg="add del mod">
          <ac:chgData name="Mamdouh Alenezi" userId="aaa25a7cb57ba53e" providerId="LiveId" clId="{AB55CCD4-59FA-4679-BD0A-B614B987F66D}" dt="2022-04-01T03:45:18.021" v="5"/>
          <ac:spMkLst>
            <pc:docMk/>
            <pc:sldMk cId="2738539282" sldId="531"/>
            <ac:spMk id="5" creationId="{F1D53BD5-EEF6-4325-96BC-5893B813FF79}"/>
          </ac:spMkLst>
        </pc:spChg>
        <pc:spChg chg="add del mod ord">
          <ac:chgData name="Mamdouh Alenezi" userId="aaa25a7cb57ba53e" providerId="LiveId" clId="{AB55CCD4-59FA-4679-BD0A-B614B987F66D}" dt="2022-04-01T03:45:20.358" v="6" actId="700"/>
          <ac:spMkLst>
            <pc:docMk/>
            <pc:sldMk cId="2738539282" sldId="531"/>
            <ac:spMk id="6" creationId="{DA6E5FDB-023D-458C-B1A8-C86D7E16F225}"/>
          </ac:spMkLst>
        </pc:spChg>
        <pc:spChg chg="add del mod ord">
          <ac:chgData name="Mamdouh Alenezi" userId="aaa25a7cb57ba53e" providerId="LiveId" clId="{AB55CCD4-59FA-4679-BD0A-B614B987F66D}" dt="2022-04-01T03:45:20.358" v="6" actId="700"/>
          <ac:spMkLst>
            <pc:docMk/>
            <pc:sldMk cId="2738539282" sldId="531"/>
            <ac:spMk id="7" creationId="{1AD7D4CB-58B9-4720-AF8B-778FC95CCE35}"/>
          </ac:spMkLst>
        </pc:spChg>
        <pc:spChg chg="add mod ord">
          <ac:chgData name="Mamdouh Alenezi" userId="aaa25a7cb57ba53e" providerId="LiveId" clId="{AB55CCD4-59FA-4679-BD0A-B614B987F66D}" dt="2022-04-01T03:45:23.749" v="7"/>
          <ac:spMkLst>
            <pc:docMk/>
            <pc:sldMk cId="2738539282" sldId="531"/>
            <ac:spMk id="8" creationId="{FA7B70EE-D344-4CD4-A737-DA8AFF51EC2D}"/>
          </ac:spMkLst>
        </pc:spChg>
        <pc:spChg chg="add mod ord">
          <ac:chgData name="Mamdouh Alenezi" userId="aaa25a7cb57ba53e" providerId="LiveId" clId="{AB55CCD4-59FA-4679-BD0A-B614B987F66D}" dt="2022-04-01T03:45:57.082" v="12" actId="27636"/>
          <ac:spMkLst>
            <pc:docMk/>
            <pc:sldMk cId="2738539282" sldId="531"/>
            <ac:spMk id="9" creationId="{36F3635A-7DDD-49A0-8506-559D13F8AC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409692-9E1F-4417-9FDC-28FD860772BA}" type="datetime1">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DevOps? | Dynatrace news"/>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7584" y="230775"/>
            <a:ext cx="1849800" cy="104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59120C-6D0F-4078-8599-F2CF6B612054}" type="datetime1">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4BA76B-C2E7-436F-838E-CCE98B941269}" type="datetime1">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539010-A2DC-4640-9A6E-07FDADA3843F}" type="datetime1">
              <a:rPr lang="en-US" smtClean="0"/>
              <a:t>12/6/2022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B96782-49B7-474B-993C-B8A949D6D3C1}" type="datetime1">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2E6ED4-6F5C-4CE3-B9D0-240943F7D8C1}" type="datetime1">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146998-C36D-4568-B909-3630A1F4193D}" type="datetime1">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A09B30-286A-4F70-853F-99E1E863911D}" type="datetime1">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12/6/2022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EDA43-DE07-413F-A52E-7F39950A760D}" type="datetime1">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074BFE-F23F-4B5A-9D9A-CE7A85C57D41}" type="datetime1">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B0EFD5-20F4-4C95-9824-2DD3D81EA01D}" type="datetime1">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3BD57-F54E-4EE9-8949-AA3A114346D5}" type="datetime1">
              <a:rPr lang="en-US" smtClean="0"/>
              <a:t>12/6/2022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DevOps at Netflix</a:t>
            </a:r>
          </a:p>
        </p:txBody>
      </p:sp>
      <p:sp>
        <p:nvSpPr>
          <p:cNvPr id="3" name="Subtitle 2"/>
          <p:cNvSpPr>
            <a:spLocks noGrp="1"/>
          </p:cNvSpPr>
          <p:nvPr>
            <p:ph type="subTitle" idx="1"/>
          </p:nvPr>
        </p:nvSpPr>
        <p:spPr/>
        <p:txBody>
          <a:bodyPr/>
          <a:lstStyle/>
          <a:p>
            <a:r>
              <a:rPr lang="en-US" dirty="0"/>
              <a:t>SE489: DevOps Engineering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4D0D-B752-D94D-719F-70C4C644CED0}"/>
              </a:ext>
            </a:extLst>
          </p:cNvPr>
          <p:cNvSpPr>
            <a:spLocks noGrp="1"/>
          </p:cNvSpPr>
          <p:nvPr>
            <p:ph type="title"/>
          </p:nvPr>
        </p:nvSpPr>
        <p:spPr/>
        <p:txBody>
          <a:bodyPr/>
          <a:lstStyle/>
          <a:p>
            <a:r>
              <a:rPr lang="en-US" dirty="0"/>
              <a:t>Netflix’s move to the cloud</a:t>
            </a:r>
          </a:p>
        </p:txBody>
      </p:sp>
      <p:sp>
        <p:nvSpPr>
          <p:cNvPr id="3" name="Content Placeholder 2">
            <a:extLst>
              <a:ext uri="{FF2B5EF4-FFF2-40B4-BE49-F238E27FC236}">
                <a16:creationId xmlns:a16="http://schemas.microsoft.com/office/drawing/2014/main" id="{AB3DB935-78B9-0387-6515-CED711733A73}"/>
              </a:ext>
            </a:extLst>
          </p:cNvPr>
          <p:cNvSpPr>
            <a:spLocks noGrp="1"/>
          </p:cNvSpPr>
          <p:nvPr>
            <p:ph idx="1"/>
          </p:nvPr>
        </p:nvSpPr>
        <p:spPr/>
        <p:txBody>
          <a:bodyPr>
            <a:normAutofit/>
          </a:bodyPr>
          <a:lstStyle/>
          <a:p>
            <a:r>
              <a:rPr lang="en-US" dirty="0"/>
              <a:t>As a result, it helped Netflix accelerate innovation and stumble upon the DevOps culture. </a:t>
            </a:r>
          </a:p>
          <a:p>
            <a:r>
              <a:rPr lang="en-US" dirty="0"/>
              <a:t>Netflix also gained eight times as many subscribers as it had in 2008. </a:t>
            </a:r>
          </a:p>
          <a:p>
            <a:r>
              <a:rPr lang="en-US" dirty="0"/>
              <a:t>Netflix’s monthly streaming hours also grew a thousand times from Dec 2007 to Dec 2015.</a:t>
            </a:r>
          </a:p>
        </p:txBody>
      </p:sp>
      <p:pic>
        <p:nvPicPr>
          <p:cNvPr id="2050" name="Picture 2" descr="netflix streaming hours graph">
            <a:extLst>
              <a:ext uri="{FF2B5EF4-FFF2-40B4-BE49-F238E27FC236}">
                <a16:creationId xmlns:a16="http://schemas.microsoft.com/office/drawing/2014/main" id="{7AB92F5C-04C9-E97D-C862-54AD92C674C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466" b="9338"/>
          <a:stretch/>
        </p:blipFill>
        <p:spPr bwMode="auto">
          <a:xfrm>
            <a:off x="4709161" y="3430788"/>
            <a:ext cx="6089072" cy="303654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608166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4D0D-B752-D94D-719F-70C4C644CED0}"/>
              </a:ext>
            </a:extLst>
          </p:cNvPr>
          <p:cNvSpPr>
            <a:spLocks noGrp="1"/>
          </p:cNvSpPr>
          <p:nvPr>
            <p:ph type="title"/>
          </p:nvPr>
        </p:nvSpPr>
        <p:spPr/>
        <p:txBody>
          <a:bodyPr/>
          <a:lstStyle/>
          <a:p>
            <a:r>
              <a:rPr lang="en-US" dirty="0"/>
              <a:t>Netflix’s move to the cloud</a:t>
            </a:r>
          </a:p>
        </p:txBody>
      </p:sp>
      <p:sp>
        <p:nvSpPr>
          <p:cNvPr id="3" name="Content Placeholder 2">
            <a:extLst>
              <a:ext uri="{FF2B5EF4-FFF2-40B4-BE49-F238E27FC236}">
                <a16:creationId xmlns:a16="http://schemas.microsoft.com/office/drawing/2014/main" id="{AB3DB935-78B9-0387-6515-CED711733A73}"/>
              </a:ext>
            </a:extLst>
          </p:cNvPr>
          <p:cNvSpPr>
            <a:spLocks noGrp="1"/>
          </p:cNvSpPr>
          <p:nvPr>
            <p:ph idx="1"/>
          </p:nvPr>
        </p:nvSpPr>
        <p:spPr>
          <a:xfrm>
            <a:off x="347527" y="1453896"/>
            <a:ext cx="7086546" cy="4723067"/>
          </a:xfrm>
        </p:spPr>
        <p:txBody>
          <a:bodyPr>
            <a:normAutofit/>
          </a:bodyPr>
          <a:lstStyle/>
          <a:p>
            <a:r>
              <a:rPr lang="en-US" dirty="0"/>
              <a:t>After completing their cloud migration to AWS by 2016.</a:t>
            </a:r>
          </a:p>
          <a:p>
            <a:r>
              <a:rPr lang="en-US" dirty="0" smtClean="0"/>
              <a:t>It </a:t>
            </a:r>
            <a:r>
              <a:rPr lang="en-US" dirty="0"/>
              <a:t>handled all of the above with </a:t>
            </a:r>
            <a:r>
              <a:rPr lang="en-US" dirty="0" smtClean="0"/>
              <a:t>0 </a:t>
            </a:r>
            <a:r>
              <a:rPr lang="en-US" dirty="0"/>
              <a:t>Network Ops Centers and some 70 operations engineers, who were all software engineers focusing on writing tools that enabled other software developers to focus on things they were good at.</a:t>
            </a:r>
          </a:p>
        </p:txBody>
      </p:sp>
      <p:pic>
        <p:nvPicPr>
          <p:cNvPr id="3074" name="Picture 2" descr="netflix after cloud migration">
            <a:extLst>
              <a:ext uri="{FF2B5EF4-FFF2-40B4-BE49-F238E27FC236}">
                <a16:creationId xmlns:a16="http://schemas.microsoft.com/office/drawing/2014/main" id="{63C048C1-42C6-6F32-EA1E-E6C6925E6D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6680" y="0"/>
            <a:ext cx="3750320" cy="6810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0780776" y="6530086"/>
            <a:ext cx="566928" cy="22569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52357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8BD9-FD21-8B02-178E-59A80CC895C7}"/>
              </a:ext>
            </a:extLst>
          </p:cNvPr>
          <p:cNvSpPr>
            <a:spLocks noGrp="1"/>
          </p:cNvSpPr>
          <p:nvPr>
            <p:ph type="title"/>
          </p:nvPr>
        </p:nvSpPr>
        <p:spPr/>
        <p:txBody>
          <a:bodyPr/>
          <a:lstStyle/>
          <a:p>
            <a:r>
              <a:rPr lang="en-US" dirty="0"/>
              <a:t>Netflix’s Chaos Monkey and the Simian Army</a:t>
            </a:r>
          </a:p>
        </p:txBody>
      </p:sp>
      <p:sp>
        <p:nvSpPr>
          <p:cNvPr id="3" name="Content Placeholder 2">
            <a:extLst>
              <a:ext uri="{FF2B5EF4-FFF2-40B4-BE49-F238E27FC236}">
                <a16:creationId xmlns:a16="http://schemas.microsoft.com/office/drawing/2014/main" id="{5F8BC630-56FF-B18C-5EBE-FC7A3D88A8D7}"/>
              </a:ext>
            </a:extLst>
          </p:cNvPr>
          <p:cNvSpPr>
            <a:spLocks noGrp="1"/>
          </p:cNvSpPr>
          <p:nvPr>
            <p:ph idx="1"/>
          </p:nvPr>
        </p:nvSpPr>
        <p:spPr/>
        <p:txBody>
          <a:bodyPr/>
          <a:lstStyle/>
          <a:p>
            <a:r>
              <a:rPr lang="en-US" dirty="0"/>
              <a:t>Migrating to the cloud made Netflix resilient to the kind of outages it faced in 2008. </a:t>
            </a:r>
          </a:p>
          <a:p>
            <a:r>
              <a:rPr lang="en-US" dirty="0"/>
              <a:t>But they wanted to be prepared for any unseen errors that could cause them equivalent or worse damage in the future.</a:t>
            </a:r>
          </a:p>
          <a:p>
            <a:r>
              <a:rPr lang="en-US" dirty="0"/>
              <a:t>Engineers at Netflix perceived that the best way to avoid failure was to fail constantly. </a:t>
            </a:r>
          </a:p>
          <a:p>
            <a:r>
              <a:rPr lang="en-US" dirty="0" smtClean="0"/>
              <a:t>So </a:t>
            </a:r>
            <a:r>
              <a:rPr lang="en-US" dirty="0"/>
              <a:t>they set out to make their cloud infrastructure more safe, secure, and available the DevOps way – by automating failure and continuous 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4195882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8A54-DCED-A58B-25C6-CF2AB31B6F1C}"/>
              </a:ext>
            </a:extLst>
          </p:cNvPr>
          <p:cNvSpPr>
            <a:spLocks noGrp="1"/>
          </p:cNvSpPr>
          <p:nvPr>
            <p:ph type="title"/>
          </p:nvPr>
        </p:nvSpPr>
        <p:spPr/>
        <p:txBody>
          <a:bodyPr/>
          <a:lstStyle/>
          <a:p>
            <a:r>
              <a:rPr lang="en-US" dirty="0"/>
              <a:t>Chaos Monkey</a:t>
            </a:r>
          </a:p>
        </p:txBody>
      </p:sp>
      <p:sp>
        <p:nvSpPr>
          <p:cNvPr id="3" name="Content Placeholder 2">
            <a:extLst>
              <a:ext uri="{FF2B5EF4-FFF2-40B4-BE49-F238E27FC236}">
                <a16:creationId xmlns:a16="http://schemas.microsoft.com/office/drawing/2014/main" id="{0CF5C04E-65B0-7496-3892-2A6C82316E90}"/>
              </a:ext>
            </a:extLst>
          </p:cNvPr>
          <p:cNvSpPr>
            <a:spLocks noGrp="1"/>
          </p:cNvSpPr>
          <p:nvPr>
            <p:ph idx="1"/>
          </p:nvPr>
        </p:nvSpPr>
        <p:spPr/>
        <p:txBody>
          <a:bodyPr>
            <a:normAutofit/>
          </a:bodyPr>
          <a:lstStyle/>
          <a:p>
            <a:r>
              <a:rPr lang="en-US" dirty="0"/>
              <a:t>Netflix created Chaos Monkey, a tool to constantly test its ability to survive unexpected outages without impacting the consumers. </a:t>
            </a:r>
          </a:p>
          <a:p>
            <a:r>
              <a:rPr lang="en-US" dirty="0"/>
              <a:t>Chaos Monkey is a script that runs continuously in all Netflix environments, randomly killing production instances and services in the architecture. </a:t>
            </a:r>
          </a:p>
          <a:p>
            <a:r>
              <a:rPr lang="en-US" dirty="0"/>
              <a:t>It helped developers:</a:t>
            </a:r>
          </a:p>
          <a:p>
            <a:pPr lvl="1"/>
            <a:r>
              <a:rPr lang="en-US" dirty="0"/>
              <a:t>Identify weaknesses in the system</a:t>
            </a:r>
          </a:p>
          <a:p>
            <a:pPr lvl="1"/>
            <a:r>
              <a:rPr lang="en-US" dirty="0"/>
              <a:t>Build automatic recovery mechanisms to deal with the weaknesses</a:t>
            </a:r>
          </a:p>
          <a:p>
            <a:pPr lvl="1"/>
            <a:r>
              <a:rPr lang="en-US" dirty="0"/>
              <a:t>Test their code in unexpected failure conditions</a:t>
            </a:r>
          </a:p>
          <a:p>
            <a:pPr lvl="1"/>
            <a:r>
              <a:rPr lang="en-US" dirty="0"/>
              <a:t>Build fault-tolerant systems on day to day basis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486386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0F98-CA79-83E8-9135-CC1C097FD8AD}"/>
              </a:ext>
            </a:extLst>
          </p:cNvPr>
          <p:cNvSpPr>
            <a:spLocks noGrp="1"/>
          </p:cNvSpPr>
          <p:nvPr>
            <p:ph type="title"/>
          </p:nvPr>
        </p:nvSpPr>
        <p:spPr/>
        <p:txBody>
          <a:bodyPr/>
          <a:lstStyle/>
          <a:p>
            <a:r>
              <a:rPr lang="en-US" dirty="0"/>
              <a:t>The Simian Army</a:t>
            </a:r>
          </a:p>
        </p:txBody>
      </p:sp>
      <p:sp>
        <p:nvSpPr>
          <p:cNvPr id="3" name="Content Placeholder 2">
            <a:extLst>
              <a:ext uri="{FF2B5EF4-FFF2-40B4-BE49-F238E27FC236}">
                <a16:creationId xmlns:a16="http://schemas.microsoft.com/office/drawing/2014/main" id="{F8773D6F-90C0-A9B9-20CD-FABDA75A6306}"/>
              </a:ext>
            </a:extLst>
          </p:cNvPr>
          <p:cNvSpPr>
            <a:spLocks noGrp="1"/>
          </p:cNvSpPr>
          <p:nvPr>
            <p:ph idx="1"/>
          </p:nvPr>
        </p:nvSpPr>
        <p:spPr/>
        <p:txBody>
          <a:bodyPr>
            <a:normAutofit lnSpcReduction="10000"/>
          </a:bodyPr>
          <a:lstStyle/>
          <a:p>
            <a:r>
              <a:rPr lang="en-US" dirty="0"/>
              <a:t>After their success with Chaos Monkey, Netflix engineers wanted to test their resilience to all sorts of inevitable failures, detect abnormal conditions.</a:t>
            </a:r>
          </a:p>
          <a:p>
            <a:r>
              <a:rPr lang="en-US" dirty="0"/>
              <a:t>Latency Monkey</a:t>
            </a:r>
          </a:p>
          <a:p>
            <a:pPr lvl="1"/>
            <a:r>
              <a:rPr lang="en-US" dirty="0"/>
              <a:t>It creates false delays in the RESTful client-server communication layers, simulating service degradation and checking if the upstream services respond correctly. </a:t>
            </a:r>
            <a:endParaRPr lang="en-US" dirty="0" smtClean="0"/>
          </a:p>
          <a:p>
            <a:pPr lvl="1"/>
            <a:r>
              <a:rPr lang="en-US" dirty="0" smtClean="0"/>
              <a:t>Creating </a:t>
            </a:r>
            <a:r>
              <a:rPr lang="en-US" dirty="0"/>
              <a:t>very large delays can simulate an entire service downtime without physically bringing it down and testing the ability to survive. </a:t>
            </a:r>
            <a:endParaRPr lang="en-US" dirty="0" smtClean="0"/>
          </a:p>
          <a:p>
            <a:pPr lvl="1"/>
            <a:r>
              <a:rPr lang="en-US" dirty="0" smtClean="0"/>
              <a:t>It is useful </a:t>
            </a:r>
            <a:r>
              <a:rPr lang="en-US" dirty="0"/>
              <a:t>to test new services by simulating the failure of dependencies without affecting the rest of the system.</a:t>
            </a:r>
          </a:p>
          <a:p>
            <a:r>
              <a:rPr lang="en-US" dirty="0"/>
              <a:t>Conformity Monkey</a:t>
            </a:r>
          </a:p>
          <a:p>
            <a:pPr lvl="1"/>
            <a:r>
              <a:rPr lang="en-US" dirty="0"/>
              <a:t>It looks for instances that do not adhere to the best practices and shuts them down, giving the service owner a chance to re-launch them properly</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753228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0F98-CA79-83E8-9135-CC1C097FD8AD}"/>
              </a:ext>
            </a:extLst>
          </p:cNvPr>
          <p:cNvSpPr>
            <a:spLocks noGrp="1"/>
          </p:cNvSpPr>
          <p:nvPr>
            <p:ph type="title"/>
          </p:nvPr>
        </p:nvSpPr>
        <p:spPr/>
        <p:txBody>
          <a:bodyPr/>
          <a:lstStyle/>
          <a:p>
            <a:r>
              <a:rPr lang="en-US" dirty="0"/>
              <a:t>The Simian Army</a:t>
            </a:r>
          </a:p>
        </p:txBody>
      </p:sp>
      <p:sp>
        <p:nvSpPr>
          <p:cNvPr id="3" name="Content Placeholder 2">
            <a:extLst>
              <a:ext uri="{FF2B5EF4-FFF2-40B4-BE49-F238E27FC236}">
                <a16:creationId xmlns:a16="http://schemas.microsoft.com/office/drawing/2014/main" id="{F8773D6F-90C0-A9B9-20CD-FABDA75A6306}"/>
              </a:ext>
            </a:extLst>
          </p:cNvPr>
          <p:cNvSpPr>
            <a:spLocks noGrp="1"/>
          </p:cNvSpPr>
          <p:nvPr>
            <p:ph idx="1"/>
          </p:nvPr>
        </p:nvSpPr>
        <p:spPr/>
        <p:txBody>
          <a:bodyPr>
            <a:normAutofit/>
          </a:bodyPr>
          <a:lstStyle/>
          <a:p>
            <a:r>
              <a:rPr lang="en-US" dirty="0" smtClean="0"/>
              <a:t>Doctor </a:t>
            </a:r>
            <a:r>
              <a:rPr lang="en-US" dirty="0"/>
              <a:t>Monkey</a:t>
            </a:r>
          </a:p>
          <a:p>
            <a:pPr lvl="1"/>
            <a:r>
              <a:rPr lang="en-US" dirty="0"/>
              <a:t>It detects unhealthy instances by tapping into health checks running on each instance and also monitors other external health signs (such as CPU load). </a:t>
            </a:r>
            <a:endParaRPr lang="en-US" dirty="0" smtClean="0"/>
          </a:p>
          <a:p>
            <a:pPr lvl="1"/>
            <a:r>
              <a:rPr lang="en-US" dirty="0" smtClean="0"/>
              <a:t>The </a:t>
            </a:r>
            <a:r>
              <a:rPr lang="en-US" dirty="0"/>
              <a:t>unhealthy instances are removed from service and terminated after service owners identify the root cause of the problem</a:t>
            </a:r>
            <a:r>
              <a:rPr lang="en-US" dirty="0" smtClean="0"/>
              <a:t>.</a:t>
            </a:r>
          </a:p>
          <a:p>
            <a:r>
              <a:rPr lang="en-US" dirty="0"/>
              <a:t>Janitor Monkey</a:t>
            </a:r>
          </a:p>
          <a:p>
            <a:pPr lvl="1"/>
            <a:r>
              <a:rPr lang="en-US" dirty="0"/>
              <a:t>It ensures the cloud environment runs without clutter and waste. </a:t>
            </a:r>
            <a:endParaRPr lang="en-US" dirty="0" smtClean="0"/>
          </a:p>
          <a:p>
            <a:pPr lvl="1"/>
            <a:r>
              <a:rPr lang="en-US" dirty="0" smtClean="0"/>
              <a:t>It </a:t>
            </a:r>
            <a:r>
              <a:rPr lang="en-US" dirty="0"/>
              <a:t>also searches for unused resources and discards them.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4029717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0F98-CA79-83E8-9135-CC1C097FD8AD}"/>
              </a:ext>
            </a:extLst>
          </p:cNvPr>
          <p:cNvSpPr>
            <a:spLocks noGrp="1"/>
          </p:cNvSpPr>
          <p:nvPr>
            <p:ph type="title"/>
          </p:nvPr>
        </p:nvSpPr>
        <p:spPr/>
        <p:txBody>
          <a:bodyPr/>
          <a:lstStyle/>
          <a:p>
            <a:r>
              <a:rPr lang="en-US" dirty="0"/>
              <a:t>The Simian Army</a:t>
            </a:r>
          </a:p>
        </p:txBody>
      </p:sp>
      <p:sp>
        <p:nvSpPr>
          <p:cNvPr id="3" name="Content Placeholder 2">
            <a:extLst>
              <a:ext uri="{FF2B5EF4-FFF2-40B4-BE49-F238E27FC236}">
                <a16:creationId xmlns:a16="http://schemas.microsoft.com/office/drawing/2014/main" id="{F8773D6F-90C0-A9B9-20CD-FABDA75A6306}"/>
              </a:ext>
            </a:extLst>
          </p:cNvPr>
          <p:cNvSpPr>
            <a:spLocks noGrp="1"/>
          </p:cNvSpPr>
          <p:nvPr>
            <p:ph idx="1"/>
          </p:nvPr>
        </p:nvSpPr>
        <p:spPr/>
        <p:txBody>
          <a:bodyPr>
            <a:normAutofit fontScale="92500"/>
          </a:bodyPr>
          <a:lstStyle/>
          <a:p>
            <a:r>
              <a:rPr lang="en-US" dirty="0" smtClean="0"/>
              <a:t>Security </a:t>
            </a:r>
            <a:r>
              <a:rPr lang="en-US" dirty="0"/>
              <a:t>Monkey</a:t>
            </a:r>
          </a:p>
          <a:p>
            <a:pPr lvl="1"/>
            <a:r>
              <a:rPr lang="en-US" dirty="0"/>
              <a:t>An extension of Conformity Monkey, it identifies security violations or vulnerabilities (e.g., improperly configured AWS security groups) and eliminates the offending instances. </a:t>
            </a:r>
            <a:endParaRPr lang="en-US" dirty="0" smtClean="0"/>
          </a:p>
          <a:p>
            <a:pPr lvl="1"/>
            <a:r>
              <a:rPr lang="en-US" dirty="0" smtClean="0"/>
              <a:t>It </a:t>
            </a:r>
            <a:r>
              <a:rPr lang="en-US" dirty="0"/>
              <a:t>also ensures the SSL (Secure Sockets Layer) and DRM (Digital Rights Management) certificates were valid and not due for renewal.</a:t>
            </a:r>
          </a:p>
          <a:p>
            <a:r>
              <a:rPr lang="en-US" dirty="0"/>
              <a:t>10-18 Monkey</a:t>
            </a:r>
          </a:p>
          <a:p>
            <a:pPr lvl="1"/>
            <a:r>
              <a:rPr lang="en-US" dirty="0"/>
              <a:t>Short for Localization-Internationalization, it identifies configuration and runtime issues in instances serving users in multiple geographic locations with different languages and character sets.</a:t>
            </a:r>
          </a:p>
          <a:p>
            <a:r>
              <a:rPr lang="en-US" dirty="0"/>
              <a:t>Chaos Gorilla</a:t>
            </a:r>
          </a:p>
          <a:p>
            <a:pPr lvl="1"/>
            <a:r>
              <a:rPr lang="en-US" dirty="0"/>
              <a:t>Like Chaos Monkey, the Gorilla simulates an outage of a whole Amazon availability zone to verify if the services automatically re-balance to the functional availability zones without manual intervention or any visible impact on users.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1951331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0F98-CA79-83E8-9135-CC1C097FD8AD}"/>
              </a:ext>
            </a:extLst>
          </p:cNvPr>
          <p:cNvSpPr>
            <a:spLocks noGrp="1"/>
          </p:cNvSpPr>
          <p:nvPr>
            <p:ph type="title"/>
          </p:nvPr>
        </p:nvSpPr>
        <p:spPr/>
        <p:txBody>
          <a:bodyPr/>
          <a:lstStyle/>
          <a:p>
            <a:r>
              <a:rPr lang="en-US" dirty="0"/>
              <a:t>The Simian Army</a:t>
            </a:r>
          </a:p>
        </p:txBody>
      </p:sp>
      <p:sp>
        <p:nvSpPr>
          <p:cNvPr id="3" name="Content Placeholder 2">
            <a:extLst>
              <a:ext uri="{FF2B5EF4-FFF2-40B4-BE49-F238E27FC236}">
                <a16:creationId xmlns:a16="http://schemas.microsoft.com/office/drawing/2014/main" id="{F8773D6F-90C0-A9B9-20CD-FABDA75A6306}"/>
              </a:ext>
            </a:extLst>
          </p:cNvPr>
          <p:cNvSpPr>
            <a:spLocks noGrp="1"/>
          </p:cNvSpPr>
          <p:nvPr>
            <p:ph idx="1"/>
          </p:nvPr>
        </p:nvSpPr>
        <p:spPr/>
        <p:txBody>
          <a:bodyPr>
            <a:normAutofit/>
          </a:bodyPr>
          <a:lstStyle/>
          <a:p>
            <a:r>
              <a:rPr lang="en-US" dirty="0"/>
              <a:t>Today, Netflix still uses Chaos Engineering and has a dedicated team for chaos experiments called the Resilience Engineering team (earlier called the Chaos team).</a:t>
            </a:r>
          </a:p>
          <a:p>
            <a:r>
              <a:rPr lang="en-US" dirty="0" smtClean="0"/>
              <a:t>Simian </a:t>
            </a:r>
            <a:r>
              <a:rPr lang="en-US" dirty="0"/>
              <a:t>Army incorporated DevOps principles of automation, quality assurance, and business needs prioritization. </a:t>
            </a:r>
            <a:endParaRPr lang="en-US" dirty="0" smtClean="0"/>
          </a:p>
          <a:p>
            <a:r>
              <a:rPr lang="en-US" dirty="0" smtClean="0"/>
              <a:t>As </a:t>
            </a:r>
            <a:r>
              <a:rPr lang="en-US" dirty="0"/>
              <a:t>a result, it helped Netflix develop the ability to deal with unexpected failures and minimize their impact on users.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2332660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0F98-CA79-83E8-9135-CC1C097FD8AD}"/>
              </a:ext>
            </a:extLst>
          </p:cNvPr>
          <p:cNvSpPr>
            <a:spLocks noGrp="1"/>
          </p:cNvSpPr>
          <p:nvPr>
            <p:ph type="title"/>
          </p:nvPr>
        </p:nvSpPr>
        <p:spPr/>
        <p:txBody>
          <a:bodyPr/>
          <a:lstStyle/>
          <a:p>
            <a:r>
              <a:rPr lang="en-US" dirty="0"/>
              <a:t>The Simian Army</a:t>
            </a:r>
          </a:p>
        </p:txBody>
      </p:sp>
      <p:sp>
        <p:nvSpPr>
          <p:cNvPr id="3" name="Content Placeholder 2">
            <a:extLst>
              <a:ext uri="{FF2B5EF4-FFF2-40B4-BE49-F238E27FC236}">
                <a16:creationId xmlns:a16="http://schemas.microsoft.com/office/drawing/2014/main" id="{F8773D6F-90C0-A9B9-20CD-FABDA75A6306}"/>
              </a:ext>
            </a:extLst>
          </p:cNvPr>
          <p:cNvSpPr>
            <a:spLocks noGrp="1"/>
          </p:cNvSpPr>
          <p:nvPr>
            <p:ph idx="1"/>
          </p:nvPr>
        </p:nvSpPr>
        <p:spPr/>
        <p:txBody>
          <a:bodyPr>
            <a:normAutofit/>
          </a:bodyPr>
          <a:lstStyle/>
          <a:p>
            <a:r>
              <a:rPr lang="en-US" dirty="0" smtClean="0"/>
              <a:t>On </a:t>
            </a:r>
            <a:r>
              <a:rPr lang="en-US" dirty="0"/>
              <a:t>21st April 2011, AWS experienced a large outage in the US East region, but Netflix’s streaming ran without any interruption. </a:t>
            </a:r>
            <a:endParaRPr lang="en-US" dirty="0" smtClean="0"/>
          </a:p>
          <a:p>
            <a:r>
              <a:rPr lang="en-US" dirty="0" smtClean="0"/>
              <a:t>On </a:t>
            </a:r>
            <a:r>
              <a:rPr lang="en-US" dirty="0"/>
              <a:t>24th December 2012, AWS faced problems in Elastic Load Balancer(ELB) services, but Netflix didn’t experience an immediate blackout. </a:t>
            </a:r>
            <a:endParaRPr lang="en-US" dirty="0" smtClean="0"/>
          </a:p>
          <a:p>
            <a:r>
              <a:rPr lang="en-US" dirty="0" smtClean="0"/>
              <a:t>Netflix’s </a:t>
            </a:r>
            <a:r>
              <a:rPr lang="en-US" dirty="0"/>
              <a:t>website was up throughout the outage, supporting most of their services and streaming, although with higher latency on some devices.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181858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59021-BE00-BA74-30B5-7BD1CADBA5B5}"/>
              </a:ext>
            </a:extLst>
          </p:cNvPr>
          <p:cNvSpPr>
            <a:spLocks noGrp="1"/>
          </p:cNvSpPr>
          <p:nvPr>
            <p:ph type="title"/>
          </p:nvPr>
        </p:nvSpPr>
        <p:spPr/>
        <p:txBody>
          <a:bodyPr/>
          <a:lstStyle/>
          <a:p>
            <a:r>
              <a:rPr lang="en-US" dirty="0"/>
              <a:t>Netflix’s container journey</a:t>
            </a:r>
          </a:p>
        </p:txBody>
      </p:sp>
      <p:sp>
        <p:nvSpPr>
          <p:cNvPr id="3" name="Content Placeholder 2">
            <a:extLst>
              <a:ext uri="{FF2B5EF4-FFF2-40B4-BE49-F238E27FC236}">
                <a16:creationId xmlns:a16="http://schemas.microsoft.com/office/drawing/2014/main" id="{C8D9F1A6-46F8-9610-4AE0-9BD0673E1072}"/>
              </a:ext>
            </a:extLst>
          </p:cNvPr>
          <p:cNvSpPr>
            <a:spLocks noGrp="1"/>
          </p:cNvSpPr>
          <p:nvPr>
            <p:ph idx="1"/>
          </p:nvPr>
        </p:nvSpPr>
        <p:spPr/>
        <p:txBody>
          <a:bodyPr>
            <a:normAutofit/>
          </a:bodyPr>
          <a:lstStyle/>
          <a:p>
            <a:r>
              <a:rPr lang="en-US" dirty="0"/>
              <a:t>Netflix had a cloud-native, microservices-driven VM architecture that was amazingly resilient, CI/CD enabled, and elastically scalable. </a:t>
            </a:r>
          </a:p>
          <a:p>
            <a:r>
              <a:rPr lang="en-US" dirty="0"/>
              <a:t>It was more reliable, with no </a:t>
            </a:r>
            <a:r>
              <a:rPr lang="en-US" dirty="0" err="1"/>
              <a:t>SPoFs</a:t>
            </a:r>
            <a:r>
              <a:rPr lang="en-US" dirty="0"/>
              <a:t> (single points of failure) and small manageable software components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36253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527053-B382-CA48-B997-128CF1A60D4C}"/>
              </a:ext>
            </a:extLst>
          </p:cNvPr>
          <p:cNvGrpSpPr/>
          <p:nvPr/>
        </p:nvGrpSpPr>
        <p:grpSpPr>
          <a:xfrm>
            <a:off x="838200" y="1406670"/>
            <a:ext cx="10619509" cy="4233863"/>
            <a:chOff x="0" y="1311275"/>
            <a:chExt cx="10619509" cy="4233863"/>
          </a:xfrm>
        </p:grpSpPr>
        <p:pic>
          <p:nvPicPr>
            <p:cNvPr id="1026" name="Picture 2" descr="devops at netflix case study">
              <a:extLst>
                <a:ext uri="{FF2B5EF4-FFF2-40B4-BE49-F238E27FC236}">
                  <a16:creationId xmlns:a16="http://schemas.microsoft.com/office/drawing/2014/main" id="{318D5A5C-29F4-35B3-2E36-9CBF89DB8E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2898"/>
            <a:stretch/>
          </p:blipFill>
          <p:spPr bwMode="auto">
            <a:xfrm>
              <a:off x="0" y="1311275"/>
              <a:ext cx="10619509" cy="42338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6C4D057-6B71-3F2B-B9F7-6F4D01342EC0}"/>
                </a:ext>
              </a:extLst>
            </p:cNvPr>
            <p:cNvPicPr>
              <a:picLocks noChangeAspect="1"/>
            </p:cNvPicPr>
            <p:nvPr/>
          </p:nvPicPr>
          <p:blipFill>
            <a:blip r:embed="rId3"/>
            <a:stretch>
              <a:fillRect/>
            </a:stretch>
          </p:blipFill>
          <p:spPr>
            <a:xfrm>
              <a:off x="380960" y="1612888"/>
              <a:ext cx="1981239" cy="479147"/>
            </a:xfrm>
            <a:prstGeom prst="rect">
              <a:avLst/>
            </a:prstGeom>
          </p:spPr>
        </p:pic>
      </p:grpSp>
      <p:pic>
        <p:nvPicPr>
          <p:cNvPr id="4" name="Picture 2" descr="About Netflix - Company Assets"/>
          <p:cNvPicPr>
            <a:picLocks noChangeAspect="1" noChangeArrowheads="1"/>
          </p:cNvPicPr>
          <p:nvPr/>
        </p:nvPicPr>
        <p:blipFill rotWithShape="1">
          <a:blip r:embed="rId4">
            <a:extLst>
              <a:ext uri="{28A0092B-C50C-407E-A947-70E740481C1C}">
                <a14:useLocalDpi xmlns:a14="http://schemas.microsoft.com/office/drawing/2010/main" val="0"/>
              </a:ext>
            </a:extLst>
          </a:blip>
          <a:srcRect l="8138" t="27872" r="8774" b="26002"/>
          <a:stretch/>
        </p:blipFill>
        <p:spPr bwMode="auto">
          <a:xfrm>
            <a:off x="4236858" y="1354500"/>
            <a:ext cx="3566160" cy="118671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B8DACC02-A2BD-4578-8E03-6D891060A695}" type="slidenum">
              <a:rPr lang="en-US" smtClean="0"/>
              <a:t>2</a:t>
            </a:fld>
            <a:endParaRPr lang="en-US"/>
          </a:p>
        </p:txBody>
      </p:sp>
    </p:spTree>
    <p:extLst>
      <p:ext uri="{BB962C8B-B14F-4D97-AF65-F5344CB8AC3E}">
        <p14:creationId xmlns:p14="http://schemas.microsoft.com/office/powerpoint/2010/main" val="8225270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59021-BE00-BA74-30B5-7BD1CADBA5B5}"/>
              </a:ext>
            </a:extLst>
          </p:cNvPr>
          <p:cNvSpPr>
            <a:spLocks noGrp="1"/>
          </p:cNvSpPr>
          <p:nvPr>
            <p:ph type="title"/>
          </p:nvPr>
        </p:nvSpPr>
        <p:spPr/>
        <p:txBody>
          <a:bodyPr/>
          <a:lstStyle/>
          <a:p>
            <a:r>
              <a:rPr lang="en-US" dirty="0"/>
              <a:t>Netflix’s container journey</a:t>
            </a:r>
          </a:p>
        </p:txBody>
      </p:sp>
      <p:sp>
        <p:nvSpPr>
          <p:cNvPr id="3" name="Content Placeholder 2">
            <a:extLst>
              <a:ext uri="{FF2B5EF4-FFF2-40B4-BE49-F238E27FC236}">
                <a16:creationId xmlns:a16="http://schemas.microsoft.com/office/drawing/2014/main" id="{C8D9F1A6-46F8-9610-4AE0-9BD0673E1072}"/>
              </a:ext>
            </a:extLst>
          </p:cNvPr>
          <p:cNvSpPr>
            <a:spLocks noGrp="1"/>
          </p:cNvSpPr>
          <p:nvPr>
            <p:ph idx="1"/>
          </p:nvPr>
        </p:nvSpPr>
        <p:spPr/>
        <p:txBody>
          <a:bodyPr>
            <a:normAutofit lnSpcReduction="10000"/>
          </a:bodyPr>
          <a:lstStyle/>
          <a:p>
            <a:r>
              <a:rPr lang="en-US" dirty="0" smtClean="0"/>
              <a:t>So </a:t>
            </a:r>
            <a:r>
              <a:rPr lang="en-US" dirty="0"/>
              <a:t>why did they adopt container technology? The major factors that prompted Netflix’s investment in containers are:</a:t>
            </a:r>
          </a:p>
          <a:p>
            <a:pPr lvl="1"/>
            <a:r>
              <a:rPr lang="en-US" dirty="0"/>
              <a:t>Container images used in local development are very similar to those run in production. This end-to-end packaging allows developers to build and test applications easily in production-like environments, reducing development overhead.</a:t>
            </a:r>
          </a:p>
          <a:p>
            <a:pPr lvl="1"/>
            <a:r>
              <a:rPr lang="en-US" dirty="0"/>
              <a:t>Container images help build application-specific images easily.</a:t>
            </a:r>
          </a:p>
          <a:p>
            <a:pPr lvl="1"/>
            <a:r>
              <a:rPr lang="en-US" dirty="0"/>
              <a:t>Containers are lightweight, allowing building and deploying them faster than VM infrastructure.</a:t>
            </a:r>
          </a:p>
          <a:p>
            <a:pPr lvl="1"/>
            <a:r>
              <a:rPr lang="en-US" dirty="0"/>
              <a:t>Containers only have what a single application needs, are smaller and densely packed, which reduces overall infrastructure cost and footprint.</a:t>
            </a:r>
          </a:p>
          <a:p>
            <a:pPr lvl="1"/>
            <a:r>
              <a:rPr lang="en-US" dirty="0"/>
              <a:t>Containers improve developer productivity, allowing them to develop, deploy, and innovate faster.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386245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7A75-588C-BCBF-7D97-5B1B34072A7B}"/>
              </a:ext>
            </a:extLst>
          </p:cNvPr>
          <p:cNvSpPr>
            <a:spLocks noGrp="1"/>
          </p:cNvSpPr>
          <p:nvPr>
            <p:ph type="title"/>
          </p:nvPr>
        </p:nvSpPr>
        <p:spPr/>
        <p:txBody>
          <a:bodyPr/>
          <a:lstStyle/>
          <a:p>
            <a:r>
              <a:rPr lang="en-US" dirty="0"/>
              <a:t>Netflix’s container journey</a:t>
            </a:r>
          </a:p>
        </p:txBody>
      </p:sp>
      <p:sp>
        <p:nvSpPr>
          <p:cNvPr id="3" name="Content Placeholder 2">
            <a:extLst>
              <a:ext uri="{FF2B5EF4-FFF2-40B4-BE49-F238E27FC236}">
                <a16:creationId xmlns:a16="http://schemas.microsoft.com/office/drawing/2014/main" id="{0FBB4BE6-E26A-32C6-363F-E3134398C33E}"/>
              </a:ext>
            </a:extLst>
          </p:cNvPr>
          <p:cNvSpPr>
            <a:spLocks noGrp="1"/>
          </p:cNvSpPr>
          <p:nvPr>
            <p:ph idx="1"/>
          </p:nvPr>
        </p:nvSpPr>
        <p:spPr/>
        <p:txBody>
          <a:bodyPr>
            <a:normAutofit lnSpcReduction="10000"/>
          </a:bodyPr>
          <a:lstStyle/>
          <a:p>
            <a:r>
              <a:rPr lang="en-US" dirty="0"/>
              <a:t>Netflix teams had already started using containers and seen tangible benefits. </a:t>
            </a:r>
          </a:p>
          <a:p>
            <a:r>
              <a:rPr lang="en-US" dirty="0"/>
              <a:t>But they faced some challenges such as migrating to containers without refactoring, ensuring seamless connectivity between VMs and containers, and more. </a:t>
            </a:r>
          </a:p>
          <a:p>
            <a:r>
              <a:rPr lang="en-US" dirty="0"/>
              <a:t>As a result, Netflix designed a container management platform called Titus to meet its unique requirements.</a:t>
            </a:r>
          </a:p>
          <a:p>
            <a:r>
              <a:rPr lang="en-US" dirty="0"/>
              <a:t>Titus provided a scalable and reliable container execution solution to Netflix and seamlessly integrated with AWS. </a:t>
            </a:r>
          </a:p>
          <a:p>
            <a:r>
              <a:rPr lang="en-US" dirty="0"/>
              <a:t>In addition, it enabled easy deployment of containerized batches and service applications.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150772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8DACC02-A2BD-4578-8E03-6D891060A695}" type="slidenum">
              <a:rPr lang="en-US" smtClean="0"/>
              <a:pPr/>
              <a:t>22</a:t>
            </a:fld>
            <a:endParaRPr lang="en-US" dirty="0"/>
          </a:p>
        </p:txBody>
      </p:sp>
      <p:pic>
        <p:nvPicPr>
          <p:cNvPr id="4098" name="Picture 2" descr="netflix titus">
            <a:extLst>
              <a:ext uri="{FF2B5EF4-FFF2-40B4-BE49-F238E27FC236}">
                <a16:creationId xmlns:a16="http://schemas.microsoft.com/office/drawing/2014/main" id="{3DA18564-3070-F082-F3A9-F7F6C5239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 y="-27432"/>
            <a:ext cx="12201144" cy="6885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9982200" y="6273738"/>
            <a:ext cx="1895740" cy="447737"/>
          </a:xfrm>
          <a:prstGeom prst="rect">
            <a:avLst/>
          </a:prstGeom>
        </p:spPr>
      </p:pic>
    </p:spTree>
    <p:extLst>
      <p:ext uri="{BB962C8B-B14F-4D97-AF65-F5344CB8AC3E}">
        <p14:creationId xmlns:p14="http://schemas.microsoft.com/office/powerpoint/2010/main" val="3773746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96A2-FA07-F7B2-AAAD-6DAC9749430B}"/>
              </a:ext>
            </a:extLst>
          </p:cNvPr>
          <p:cNvSpPr>
            <a:spLocks noGrp="1"/>
          </p:cNvSpPr>
          <p:nvPr>
            <p:ph type="title"/>
          </p:nvPr>
        </p:nvSpPr>
        <p:spPr/>
        <p:txBody>
          <a:bodyPr/>
          <a:lstStyle/>
          <a:p>
            <a:r>
              <a:rPr lang="en-US" dirty="0"/>
              <a:t>Titus</a:t>
            </a:r>
          </a:p>
        </p:txBody>
      </p:sp>
      <p:sp>
        <p:nvSpPr>
          <p:cNvPr id="3" name="Content Placeholder 2">
            <a:extLst>
              <a:ext uri="{FF2B5EF4-FFF2-40B4-BE49-F238E27FC236}">
                <a16:creationId xmlns:a16="http://schemas.microsoft.com/office/drawing/2014/main" id="{B6A9A4EC-EE9C-57C1-D9F8-BE66ACECD8AC}"/>
              </a:ext>
            </a:extLst>
          </p:cNvPr>
          <p:cNvSpPr>
            <a:spLocks noGrp="1"/>
          </p:cNvSpPr>
          <p:nvPr>
            <p:ph idx="1"/>
          </p:nvPr>
        </p:nvSpPr>
        <p:spPr/>
        <p:txBody>
          <a:bodyPr>
            <a:normAutofit/>
          </a:bodyPr>
          <a:lstStyle/>
          <a:p>
            <a:r>
              <a:rPr lang="en-US" dirty="0"/>
              <a:t>Titus served as a standard deployment unit and a generic batch job scheduling system. </a:t>
            </a:r>
            <a:endParaRPr lang="en-US" dirty="0" smtClean="0"/>
          </a:p>
          <a:p>
            <a:r>
              <a:rPr lang="en-US" dirty="0" smtClean="0"/>
              <a:t>It </a:t>
            </a:r>
            <a:r>
              <a:rPr lang="en-US" dirty="0"/>
              <a:t>helped Netflix expand support to growing batch use cases. </a:t>
            </a:r>
          </a:p>
          <a:p>
            <a:r>
              <a:rPr lang="en-US" dirty="0"/>
              <a:t>Batch users could also put together sophisticated infrastructure quickly and pack larger instances across many workloads efficiently. </a:t>
            </a:r>
            <a:endParaRPr lang="en-US" dirty="0" smtClean="0"/>
          </a:p>
          <a:p>
            <a:r>
              <a:rPr lang="en-US" dirty="0" smtClean="0"/>
              <a:t>Batch </a:t>
            </a:r>
            <a:r>
              <a:rPr lang="en-US" dirty="0"/>
              <a:t>users could immediately schedule locally developed code for scaled execution on Titus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910074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96A2-FA07-F7B2-AAAD-6DAC9749430B}"/>
              </a:ext>
            </a:extLst>
          </p:cNvPr>
          <p:cNvSpPr>
            <a:spLocks noGrp="1"/>
          </p:cNvSpPr>
          <p:nvPr>
            <p:ph type="title"/>
          </p:nvPr>
        </p:nvSpPr>
        <p:spPr/>
        <p:txBody>
          <a:bodyPr/>
          <a:lstStyle/>
          <a:p>
            <a:r>
              <a:rPr lang="en-US" dirty="0"/>
              <a:t>Titus</a:t>
            </a:r>
          </a:p>
        </p:txBody>
      </p:sp>
      <p:sp>
        <p:nvSpPr>
          <p:cNvPr id="3" name="Content Placeholder 2">
            <a:extLst>
              <a:ext uri="{FF2B5EF4-FFF2-40B4-BE49-F238E27FC236}">
                <a16:creationId xmlns:a16="http://schemas.microsoft.com/office/drawing/2014/main" id="{B6A9A4EC-EE9C-57C1-D9F8-BE66ACECD8AC}"/>
              </a:ext>
            </a:extLst>
          </p:cNvPr>
          <p:cNvSpPr>
            <a:spLocks noGrp="1"/>
          </p:cNvSpPr>
          <p:nvPr>
            <p:ph idx="1"/>
          </p:nvPr>
        </p:nvSpPr>
        <p:spPr/>
        <p:txBody>
          <a:bodyPr>
            <a:normAutofit/>
          </a:bodyPr>
          <a:lstStyle/>
          <a:p>
            <a:r>
              <a:rPr lang="en-US" dirty="0" smtClean="0"/>
              <a:t>Beyond </a:t>
            </a:r>
            <a:r>
              <a:rPr lang="en-US" dirty="0"/>
              <a:t>batch, service users benefited from Titus with simpler resource management and local test environments consistent with production deployment.</a:t>
            </a:r>
          </a:p>
          <a:p>
            <a:r>
              <a:rPr lang="en-US" dirty="0"/>
              <a:t>Developers could also push new versions of applications faster than before.</a:t>
            </a:r>
          </a:p>
          <a:p>
            <a:r>
              <a:rPr lang="en-US" dirty="0"/>
              <a:t>Overall, Titus deployments were done in one or two minutes which took tens of minutes earlier. </a:t>
            </a:r>
            <a:endParaRPr lang="en-US" dirty="0" smtClean="0"/>
          </a:p>
          <a:p>
            <a:r>
              <a:rPr lang="en-US" dirty="0" smtClean="0"/>
              <a:t>As </a:t>
            </a:r>
            <a:r>
              <a:rPr lang="en-US" dirty="0"/>
              <a:t>a result, both batch and service users could experiment locally, test quickly and deploy with greater confidence than before.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243671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7DA0-A812-D8F6-88E2-CAF7DFAB3B27}"/>
              </a:ext>
            </a:extLst>
          </p:cNvPr>
          <p:cNvSpPr>
            <a:spLocks noGrp="1"/>
          </p:cNvSpPr>
          <p:nvPr>
            <p:ph type="title"/>
          </p:nvPr>
        </p:nvSpPr>
        <p:spPr/>
        <p:txBody>
          <a:bodyPr/>
          <a:lstStyle/>
          <a:p>
            <a:r>
              <a:rPr lang="en-US" dirty="0"/>
              <a:t>Netflix’s “Operate what you build” culture</a:t>
            </a:r>
          </a:p>
        </p:txBody>
      </p:sp>
      <p:sp>
        <p:nvSpPr>
          <p:cNvPr id="3" name="Content Placeholder 2">
            <a:extLst>
              <a:ext uri="{FF2B5EF4-FFF2-40B4-BE49-F238E27FC236}">
                <a16:creationId xmlns:a16="http://schemas.microsoft.com/office/drawing/2014/main" id="{16F37544-3A0B-AD03-58DE-A02204DF5FCD}"/>
              </a:ext>
            </a:extLst>
          </p:cNvPr>
          <p:cNvSpPr>
            <a:spLocks noGrp="1"/>
          </p:cNvSpPr>
          <p:nvPr>
            <p:ph idx="1"/>
          </p:nvPr>
        </p:nvSpPr>
        <p:spPr/>
        <p:txBody>
          <a:bodyPr/>
          <a:lstStyle/>
          <a:p>
            <a:r>
              <a:rPr lang="en-US" dirty="0"/>
              <a:t>Before Netflix adopted the “Operate what you build” model, it had siloed teams. </a:t>
            </a:r>
          </a:p>
          <a:p>
            <a:r>
              <a:rPr lang="en-US" dirty="0"/>
              <a:t>The Ops teams focused on deploy, operate and support parts of the software life cycle.</a:t>
            </a:r>
          </a:p>
          <a:p>
            <a:r>
              <a:rPr lang="en-US" dirty="0"/>
              <a:t>Developers handed off the code to the ops team for deployment and operation. </a:t>
            </a:r>
          </a:p>
          <a:p>
            <a:r>
              <a:rPr lang="en-US" dirty="0"/>
              <a:t>So each stage in the SDLC was owned by a different person and looked like this: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542190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7DA0-A812-D8F6-88E2-CAF7DFAB3B27}"/>
              </a:ext>
            </a:extLst>
          </p:cNvPr>
          <p:cNvSpPr>
            <a:spLocks noGrp="1"/>
          </p:cNvSpPr>
          <p:nvPr>
            <p:ph type="title"/>
          </p:nvPr>
        </p:nvSpPr>
        <p:spPr/>
        <p:txBody>
          <a:bodyPr/>
          <a:lstStyle/>
          <a:p>
            <a:r>
              <a:rPr lang="en-US" dirty="0"/>
              <a:t>Netflix’s “Operate what you build” culture</a:t>
            </a:r>
          </a:p>
        </p:txBody>
      </p:sp>
      <p:pic>
        <p:nvPicPr>
          <p:cNvPr id="5122" name="Picture 2" descr="specialized roles at netflix">
            <a:extLst>
              <a:ext uri="{FF2B5EF4-FFF2-40B4-BE49-F238E27FC236}">
                <a16:creationId xmlns:a16="http://schemas.microsoft.com/office/drawing/2014/main" id="{4EB3CA26-599B-A5A4-9D5F-EBA915433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75" y="1714414"/>
            <a:ext cx="11111345" cy="404233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9528106" y="5171091"/>
            <a:ext cx="1895740" cy="447737"/>
          </a:xfrm>
          <a:prstGeom prst="rect">
            <a:avLst/>
          </a:prstGeom>
        </p:spPr>
      </p:pic>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557498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3C4E-1922-F419-7193-E0D6B1A8FD58}"/>
              </a:ext>
            </a:extLst>
          </p:cNvPr>
          <p:cNvSpPr>
            <a:spLocks noGrp="1"/>
          </p:cNvSpPr>
          <p:nvPr>
            <p:ph type="title"/>
          </p:nvPr>
        </p:nvSpPr>
        <p:spPr/>
        <p:txBody>
          <a:bodyPr/>
          <a:lstStyle/>
          <a:p>
            <a:r>
              <a:rPr lang="en-US" dirty="0"/>
              <a:t>Netflix’s “Operate what you build” culture</a:t>
            </a:r>
          </a:p>
        </p:txBody>
      </p:sp>
      <p:sp>
        <p:nvSpPr>
          <p:cNvPr id="3" name="Content Placeholder 2">
            <a:extLst>
              <a:ext uri="{FF2B5EF4-FFF2-40B4-BE49-F238E27FC236}">
                <a16:creationId xmlns:a16="http://schemas.microsoft.com/office/drawing/2014/main" id="{1A2BBF85-28AB-AB64-2E2E-A611DF6352AF}"/>
              </a:ext>
            </a:extLst>
          </p:cNvPr>
          <p:cNvSpPr>
            <a:spLocks noGrp="1"/>
          </p:cNvSpPr>
          <p:nvPr>
            <p:ph idx="1"/>
          </p:nvPr>
        </p:nvSpPr>
        <p:spPr/>
        <p:txBody>
          <a:bodyPr>
            <a:normAutofit/>
          </a:bodyPr>
          <a:lstStyle/>
          <a:p>
            <a:r>
              <a:rPr lang="en-US" dirty="0"/>
              <a:t>The specialized roles created efficiencies within each segment but created inefficiencies across the entire SDLC. </a:t>
            </a:r>
          </a:p>
          <a:p>
            <a:r>
              <a:rPr lang="en-US" dirty="0"/>
              <a:t>The issues that they faced were:</a:t>
            </a:r>
          </a:p>
          <a:p>
            <a:pPr lvl="1"/>
            <a:r>
              <a:rPr lang="en-US" dirty="0"/>
              <a:t>Individual silos that slowed down end-to-end progress</a:t>
            </a:r>
          </a:p>
          <a:p>
            <a:pPr lvl="1"/>
            <a:r>
              <a:rPr lang="en-US" dirty="0"/>
              <a:t>Added communication overhead, bottlenecks and hampered effectiveness of feedback loops</a:t>
            </a:r>
          </a:p>
          <a:p>
            <a:pPr lvl="1"/>
            <a:r>
              <a:rPr lang="en-US" dirty="0"/>
              <a:t>Knowledge transfers between developers and ops/SREs were lossy</a:t>
            </a:r>
          </a:p>
          <a:p>
            <a:pPr lvl="1"/>
            <a:r>
              <a:rPr lang="en-US" dirty="0"/>
              <a:t>Higher time-to-detect and time-to-resolve for deployment problems</a:t>
            </a:r>
          </a:p>
          <a:p>
            <a:pPr lvl="1"/>
            <a:r>
              <a:rPr lang="en-US" dirty="0"/>
              <a:t>Longer gaps between code complete and deployment, with releases taking weeks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786098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2474-DC89-CAA9-7F5D-CBFC2E91FDE6}"/>
              </a:ext>
            </a:extLst>
          </p:cNvPr>
          <p:cNvSpPr>
            <a:spLocks noGrp="1"/>
          </p:cNvSpPr>
          <p:nvPr>
            <p:ph type="title"/>
          </p:nvPr>
        </p:nvSpPr>
        <p:spPr/>
        <p:txBody>
          <a:bodyPr/>
          <a:lstStyle/>
          <a:p>
            <a:r>
              <a:rPr lang="en-US" dirty="0"/>
              <a:t>Operate what you build</a:t>
            </a:r>
          </a:p>
        </p:txBody>
      </p:sp>
      <p:sp>
        <p:nvSpPr>
          <p:cNvPr id="3" name="Content Placeholder 2">
            <a:extLst>
              <a:ext uri="{FF2B5EF4-FFF2-40B4-BE49-F238E27FC236}">
                <a16:creationId xmlns:a16="http://schemas.microsoft.com/office/drawing/2014/main" id="{0CDF13AD-D019-308E-A945-05AEA2ACAF05}"/>
              </a:ext>
            </a:extLst>
          </p:cNvPr>
          <p:cNvSpPr>
            <a:spLocks noGrp="1"/>
          </p:cNvSpPr>
          <p:nvPr>
            <p:ph idx="1"/>
          </p:nvPr>
        </p:nvSpPr>
        <p:spPr/>
        <p:txBody>
          <a:bodyPr/>
          <a:lstStyle/>
          <a:p>
            <a:r>
              <a:rPr lang="en-US" dirty="0"/>
              <a:t>To deal with the above challenges and drawing inspiration from DevOps principles, Netflix encouraged shared ownership of the full SDLC and broke down silos. </a:t>
            </a:r>
          </a:p>
          <a:p>
            <a:r>
              <a:rPr lang="en-US" dirty="0"/>
              <a:t>The teams developing a system were responsible for operating and supporting it. </a:t>
            </a:r>
          </a:p>
          <a:p>
            <a:r>
              <a:rPr lang="en-US" dirty="0"/>
              <a:t>Each team owned its own deployment issues, performance bugs, alerting gaps, capacity planning, partner support, and so 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3309832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2474-DC89-CAA9-7F5D-CBFC2E91FDE6}"/>
              </a:ext>
            </a:extLst>
          </p:cNvPr>
          <p:cNvSpPr>
            <a:spLocks noGrp="1"/>
          </p:cNvSpPr>
          <p:nvPr>
            <p:ph type="title"/>
          </p:nvPr>
        </p:nvSpPr>
        <p:spPr/>
        <p:txBody>
          <a:bodyPr/>
          <a:lstStyle/>
          <a:p>
            <a:r>
              <a:rPr lang="en-US" dirty="0"/>
              <a:t>Operate what you build</a:t>
            </a:r>
          </a:p>
        </p:txBody>
      </p:sp>
      <p:pic>
        <p:nvPicPr>
          <p:cNvPr id="6146" name="Picture 2" descr="operate what you build at netflix">
            <a:extLst>
              <a:ext uri="{FF2B5EF4-FFF2-40B4-BE49-F238E27FC236}">
                <a16:creationId xmlns:a16="http://schemas.microsoft.com/office/drawing/2014/main" id="{03BFCA20-F8B9-D6A5-6B85-60E2FF983E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30" r="25454"/>
          <a:stretch/>
        </p:blipFill>
        <p:spPr bwMode="auto">
          <a:xfrm>
            <a:off x="3623517" y="1355968"/>
            <a:ext cx="4835237" cy="498823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3861496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5518-AE2F-D9F6-8A08-A92437FEFEB7}"/>
              </a:ext>
            </a:extLst>
          </p:cNvPr>
          <p:cNvSpPr>
            <a:spLocks noGrp="1"/>
          </p:cNvSpPr>
          <p:nvPr>
            <p:ph type="title"/>
          </p:nvPr>
        </p:nvSpPr>
        <p:spPr/>
        <p:txBody>
          <a:bodyPr/>
          <a:lstStyle/>
          <a:p>
            <a:r>
              <a:rPr lang="en-US" dirty="0" smtClean="0"/>
              <a:t>Introduction</a:t>
            </a:r>
            <a:endParaRPr lang="en-US" dirty="0"/>
          </a:p>
        </p:txBody>
      </p:sp>
      <p:sp>
        <p:nvSpPr>
          <p:cNvPr id="3" name="Content Placeholder 2">
            <a:extLst>
              <a:ext uri="{FF2B5EF4-FFF2-40B4-BE49-F238E27FC236}">
                <a16:creationId xmlns:a16="http://schemas.microsoft.com/office/drawing/2014/main" id="{C4499991-6428-262F-718F-46C36176B0D9}"/>
              </a:ext>
            </a:extLst>
          </p:cNvPr>
          <p:cNvSpPr>
            <a:spLocks noGrp="1"/>
          </p:cNvSpPr>
          <p:nvPr>
            <p:ph idx="1"/>
          </p:nvPr>
        </p:nvSpPr>
        <p:spPr/>
        <p:txBody>
          <a:bodyPr>
            <a:normAutofit/>
          </a:bodyPr>
          <a:lstStyle/>
          <a:p>
            <a:r>
              <a:rPr lang="en-US" dirty="0"/>
              <a:t>Netflix, Inc. is </a:t>
            </a:r>
            <a:r>
              <a:rPr lang="en-US" dirty="0" smtClean="0"/>
              <a:t>a subscription </a:t>
            </a:r>
            <a:r>
              <a:rPr lang="en-US" dirty="0"/>
              <a:t>video on-demand over-the-top streaming service and production </a:t>
            </a:r>
            <a:r>
              <a:rPr lang="en-US" dirty="0" smtClean="0"/>
              <a:t>company.</a:t>
            </a:r>
            <a:endParaRPr lang="en-US" dirty="0"/>
          </a:p>
          <a:p>
            <a:r>
              <a:rPr lang="en-US" dirty="0" smtClean="0"/>
              <a:t>As </a:t>
            </a:r>
            <a:r>
              <a:rPr lang="en-US" dirty="0"/>
              <a:t>of September 2022, Netflix had 222 million subscribers worldwide, including </a:t>
            </a:r>
            <a:endParaRPr lang="en-US" dirty="0" smtClean="0"/>
          </a:p>
          <a:p>
            <a:pPr lvl="1"/>
            <a:r>
              <a:rPr lang="en-US" dirty="0" smtClean="0"/>
              <a:t>73.3 </a:t>
            </a:r>
            <a:r>
              <a:rPr lang="en-US" dirty="0"/>
              <a:t>million in the United States and Canada; </a:t>
            </a:r>
            <a:endParaRPr lang="en-US" dirty="0" smtClean="0"/>
          </a:p>
          <a:p>
            <a:pPr lvl="1"/>
            <a:r>
              <a:rPr lang="en-US" dirty="0" smtClean="0"/>
              <a:t>73.0 </a:t>
            </a:r>
            <a:r>
              <a:rPr lang="en-US" dirty="0"/>
              <a:t>million in Europe, the Middle East and Africa, </a:t>
            </a:r>
            <a:endParaRPr lang="en-US" dirty="0" smtClean="0"/>
          </a:p>
          <a:p>
            <a:pPr lvl="1"/>
            <a:r>
              <a:rPr lang="en-US" dirty="0" smtClean="0"/>
              <a:t>39.6 </a:t>
            </a:r>
            <a:r>
              <a:rPr lang="en-US" dirty="0"/>
              <a:t>million in Latin America and </a:t>
            </a:r>
            <a:endParaRPr lang="en-US" dirty="0" smtClean="0"/>
          </a:p>
          <a:p>
            <a:pPr lvl="1"/>
            <a:r>
              <a:rPr lang="en-US" dirty="0" smtClean="0"/>
              <a:t>34.8 </a:t>
            </a:r>
            <a:r>
              <a:rPr lang="en-US" dirty="0"/>
              <a:t>million in the Asia-Pacific region</a:t>
            </a:r>
            <a:r>
              <a:rPr lang="en-US" dirty="0" smtClean="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1844411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2474-DC89-CAA9-7F5D-CBFC2E91FDE6}"/>
              </a:ext>
            </a:extLst>
          </p:cNvPr>
          <p:cNvSpPr>
            <a:spLocks noGrp="1"/>
          </p:cNvSpPr>
          <p:nvPr>
            <p:ph type="title"/>
          </p:nvPr>
        </p:nvSpPr>
        <p:spPr/>
        <p:txBody>
          <a:bodyPr/>
          <a:lstStyle/>
          <a:p>
            <a:r>
              <a:rPr lang="en-US" dirty="0"/>
              <a:t>Operate what you build</a:t>
            </a:r>
          </a:p>
        </p:txBody>
      </p:sp>
      <p:sp>
        <p:nvSpPr>
          <p:cNvPr id="3" name="Content Placeholder 2">
            <a:extLst>
              <a:ext uri="{FF2B5EF4-FFF2-40B4-BE49-F238E27FC236}">
                <a16:creationId xmlns:a16="http://schemas.microsoft.com/office/drawing/2014/main" id="{692C07AD-DA17-4975-1F9E-6A5738681BB8}"/>
              </a:ext>
            </a:extLst>
          </p:cNvPr>
          <p:cNvSpPr>
            <a:spLocks noGrp="1"/>
          </p:cNvSpPr>
          <p:nvPr>
            <p:ph idx="1"/>
          </p:nvPr>
        </p:nvSpPr>
        <p:spPr/>
        <p:txBody>
          <a:bodyPr>
            <a:normAutofit/>
          </a:bodyPr>
          <a:lstStyle/>
          <a:p>
            <a:r>
              <a:rPr lang="en-US" sz="2400" dirty="0"/>
              <a:t>They introduced centralized tooling to simplify and automate dealing with common development problems of the teams. </a:t>
            </a:r>
          </a:p>
          <a:p>
            <a:r>
              <a:rPr lang="en-US" sz="2400" dirty="0"/>
              <a:t>When additional tooling needs arise, the central team assesses if the needs are common across multiple development teams and built tools. </a:t>
            </a:r>
          </a:p>
        </p:txBody>
      </p:sp>
      <p:pic>
        <p:nvPicPr>
          <p:cNvPr id="7170" name="Picture 2" descr="centralized tooling at netflix">
            <a:extLst>
              <a:ext uri="{FF2B5EF4-FFF2-40B4-BE49-F238E27FC236}">
                <a16:creationId xmlns:a16="http://schemas.microsoft.com/office/drawing/2014/main" id="{B50CA43C-0DF5-E911-B5F6-E448FEF0F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569" y="3082901"/>
            <a:ext cx="8438844" cy="307007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pic>
        <p:nvPicPr>
          <p:cNvPr id="6" name="Picture 5"/>
          <p:cNvPicPr>
            <a:picLocks noChangeAspect="1"/>
          </p:cNvPicPr>
          <p:nvPr/>
        </p:nvPicPr>
        <p:blipFill>
          <a:blip r:embed="rId3"/>
          <a:stretch>
            <a:fillRect/>
          </a:stretch>
        </p:blipFill>
        <p:spPr>
          <a:xfrm>
            <a:off x="8157673" y="5651318"/>
            <a:ext cx="1895740" cy="447737"/>
          </a:xfrm>
          <a:prstGeom prst="rect">
            <a:avLst/>
          </a:prstGeom>
        </p:spPr>
      </p:pic>
    </p:spTree>
    <p:extLst>
      <p:ext uri="{BB962C8B-B14F-4D97-AF65-F5344CB8AC3E}">
        <p14:creationId xmlns:p14="http://schemas.microsoft.com/office/powerpoint/2010/main" val="1349749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22CC-D83E-EC6B-3E50-7C99877AACA5}"/>
              </a:ext>
            </a:extLst>
          </p:cNvPr>
          <p:cNvSpPr>
            <a:spLocks noGrp="1"/>
          </p:cNvSpPr>
          <p:nvPr>
            <p:ph type="title"/>
          </p:nvPr>
        </p:nvSpPr>
        <p:spPr/>
        <p:txBody>
          <a:bodyPr/>
          <a:lstStyle/>
          <a:p>
            <a:r>
              <a:rPr lang="en-US" dirty="0"/>
              <a:t>Full Cycle Developers</a:t>
            </a:r>
          </a:p>
        </p:txBody>
      </p:sp>
      <p:sp>
        <p:nvSpPr>
          <p:cNvPr id="3" name="Content Placeholder 2">
            <a:extLst>
              <a:ext uri="{FF2B5EF4-FFF2-40B4-BE49-F238E27FC236}">
                <a16:creationId xmlns:a16="http://schemas.microsoft.com/office/drawing/2014/main" id="{A70078EB-1DF6-D1FD-7BFF-0656DA436376}"/>
              </a:ext>
            </a:extLst>
          </p:cNvPr>
          <p:cNvSpPr>
            <a:spLocks noGrp="1"/>
          </p:cNvSpPr>
          <p:nvPr>
            <p:ph idx="1"/>
          </p:nvPr>
        </p:nvSpPr>
        <p:spPr/>
        <p:txBody>
          <a:bodyPr/>
          <a:lstStyle/>
          <a:p>
            <a:r>
              <a:rPr lang="en-US" dirty="0"/>
              <a:t>Combining the above ideas, Netflix built an even better model where dev teams are equipped with amazing productivity tools and are responsible for the entire SDLC</a:t>
            </a:r>
          </a:p>
        </p:txBody>
      </p:sp>
      <p:pic>
        <p:nvPicPr>
          <p:cNvPr id="8194" name="Picture 2" descr="full cycle developers at netflix">
            <a:extLst>
              <a:ext uri="{FF2B5EF4-FFF2-40B4-BE49-F238E27FC236}">
                <a16:creationId xmlns:a16="http://schemas.microsoft.com/office/drawing/2014/main" id="{DA0D4273-684A-AD92-7966-0A0D203A56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999" r="24773"/>
          <a:stretch/>
        </p:blipFill>
        <p:spPr bwMode="auto">
          <a:xfrm>
            <a:off x="6518010" y="2418006"/>
            <a:ext cx="3726873" cy="380565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683222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7F114-7AF6-E37C-7931-A5B2DE87E2A1}"/>
              </a:ext>
            </a:extLst>
          </p:cNvPr>
          <p:cNvSpPr>
            <a:spLocks noGrp="1"/>
          </p:cNvSpPr>
          <p:nvPr>
            <p:ph type="title"/>
          </p:nvPr>
        </p:nvSpPr>
        <p:spPr/>
        <p:txBody>
          <a:bodyPr/>
          <a:lstStyle/>
          <a:p>
            <a:r>
              <a:rPr lang="en-US" dirty="0"/>
              <a:t>Full Cycle Developers</a:t>
            </a:r>
          </a:p>
        </p:txBody>
      </p:sp>
      <p:sp>
        <p:nvSpPr>
          <p:cNvPr id="3" name="Content Placeholder 2">
            <a:extLst>
              <a:ext uri="{FF2B5EF4-FFF2-40B4-BE49-F238E27FC236}">
                <a16:creationId xmlns:a16="http://schemas.microsoft.com/office/drawing/2014/main" id="{BC218387-FBBC-DB03-FCE9-E54CE6F20514}"/>
              </a:ext>
            </a:extLst>
          </p:cNvPr>
          <p:cNvSpPr>
            <a:spLocks noGrp="1"/>
          </p:cNvSpPr>
          <p:nvPr>
            <p:ph idx="1"/>
          </p:nvPr>
        </p:nvSpPr>
        <p:spPr/>
        <p:txBody>
          <a:bodyPr>
            <a:normAutofit/>
          </a:bodyPr>
          <a:lstStyle/>
          <a:p>
            <a:r>
              <a:rPr lang="en-US" dirty="0"/>
              <a:t>Netflix provided ongoing training and support in different forms (e.g., dev boot camps) to help new developers build up these skills. </a:t>
            </a:r>
          </a:p>
          <a:p>
            <a:r>
              <a:rPr lang="en-US" dirty="0"/>
              <a:t>Easy-to-use tools for deployment pipelines also helped the developers, e.g., Spinnaker. It is a Continuous Delivery platform for releasing software changes with high velocity and confidence.</a:t>
            </a:r>
          </a:p>
          <a:p>
            <a:r>
              <a:rPr lang="en-US" dirty="0"/>
              <a:t>However, such models require a significant shift in the mindsets of teams/developers. </a:t>
            </a:r>
          </a:p>
          <a:p>
            <a:r>
              <a:rPr lang="en-US" dirty="0"/>
              <a:t>To apply this model outside Netflix, you can start with evaluating what you need, count costs, and be mindful of bringing in the least amount of complexities necessary. And then attempt a mindset shift.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2086222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A94C-E0E2-682C-5DE5-222E8563A6AD}"/>
              </a:ext>
            </a:extLst>
          </p:cNvPr>
          <p:cNvSpPr>
            <a:spLocks noGrp="1"/>
          </p:cNvSpPr>
          <p:nvPr>
            <p:ph type="title"/>
          </p:nvPr>
        </p:nvSpPr>
        <p:spPr/>
        <p:txBody>
          <a:bodyPr/>
          <a:lstStyle/>
          <a:p>
            <a:r>
              <a:rPr lang="en-US" dirty="0"/>
              <a:t>Lessons </a:t>
            </a:r>
            <a:r>
              <a:rPr lang="en-US" dirty="0" smtClean="0"/>
              <a:t>Learned</a:t>
            </a:r>
            <a:endParaRPr lang="en-US" dirty="0"/>
          </a:p>
        </p:txBody>
      </p:sp>
      <p:sp>
        <p:nvSpPr>
          <p:cNvPr id="3" name="Content Placeholder 2">
            <a:extLst>
              <a:ext uri="{FF2B5EF4-FFF2-40B4-BE49-F238E27FC236}">
                <a16:creationId xmlns:a16="http://schemas.microsoft.com/office/drawing/2014/main" id="{2C248F56-DCA9-BA50-DC32-BF6A825F8124}"/>
              </a:ext>
            </a:extLst>
          </p:cNvPr>
          <p:cNvSpPr>
            <a:spLocks noGrp="1"/>
          </p:cNvSpPr>
          <p:nvPr>
            <p:ph idx="1"/>
          </p:nvPr>
        </p:nvSpPr>
        <p:spPr/>
        <p:txBody>
          <a:bodyPr>
            <a:normAutofit/>
          </a:bodyPr>
          <a:lstStyle/>
          <a:p>
            <a:r>
              <a:rPr lang="en-US" dirty="0"/>
              <a:t>Don’t build systems that say no to your developers</a:t>
            </a:r>
          </a:p>
          <a:p>
            <a:pPr lvl="1"/>
            <a:r>
              <a:rPr lang="en-US" dirty="0"/>
              <a:t>Netflix has no push schedules, push windows, or crucibles that developers must go through to push their code into production. </a:t>
            </a:r>
            <a:endParaRPr lang="en-US" dirty="0" smtClean="0"/>
          </a:p>
          <a:p>
            <a:pPr lvl="1"/>
            <a:r>
              <a:rPr lang="en-US" dirty="0" smtClean="0"/>
              <a:t>Instead</a:t>
            </a:r>
            <a:r>
              <a:rPr lang="en-US" dirty="0"/>
              <a:t>, every engineer at Netflix has full access to the production environment. </a:t>
            </a:r>
            <a:endParaRPr lang="en-US" dirty="0" smtClean="0"/>
          </a:p>
          <a:p>
            <a:pPr lvl="1"/>
            <a:r>
              <a:rPr lang="en-US" dirty="0" smtClean="0"/>
              <a:t>And </a:t>
            </a:r>
            <a:r>
              <a:rPr lang="en-US" dirty="0"/>
              <a:t>there are neither strict policies nor procedures that prevent them from accessing the production environment.</a:t>
            </a:r>
          </a:p>
          <a:p>
            <a:r>
              <a:rPr lang="en-US" dirty="0"/>
              <a:t>Focus on giving freedom and responsibility to the engineers</a:t>
            </a:r>
          </a:p>
          <a:p>
            <a:pPr lvl="1"/>
            <a:r>
              <a:rPr lang="en-US" dirty="0"/>
              <a:t>Netflix aims to hire intelligent people and provide them with the freedom to solve problems in their own way that they see as best. </a:t>
            </a:r>
            <a:endParaRPr lang="en-US" dirty="0" smtClean="0"/>
          </a:p>
          <a:p>
            <a:pPr lvl="1"/>
            <a:r>
              <a:rPr lang="en-US" dirty="0" smtClean="0"/>
              <a:t>So </a:t>
            </a:r>
            <a:r>
              <a:rPr lang="en-US" dirty="0"/>
              <a:t>it doesn’t have to create artificial constraints and guardrails to predict what their developers need to do. </a:t>
            </a:r>
            <a:endParaRPr lang="en-US" dirty="0" smtClean="0"/>
          </a:p>
          <a:p>
            <a:pPr lvl="1"/>
            <a:r>
              <a:rPr lang="en-US" dirty="0" smtClean="0"/>
              <a:t>But </a:t>
            </a:r>
            <a:r>
              <a:rPr lang="en-US" dirty="0"/>
              <a:t>instead, hire people who can develop a balance of freedom and responsibility</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599835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A94C-E0E2-682C-5DE5-222E8563A6AD}"/>
              </a:ext>
            </a:extLst>
          </p:cNvPr>
          <p:cNvSpPr>
            <a:spLocks noGrp="1"/>
          </p:cNvSpPr>
          <p:nvPr>
            <p:ph type="title"/>
          </p:nvPr>
        </p:nvSpPr>
        <p:spPr/>
        <p:txBody>
          <a:bodyPr/>
          <a:lstStyle/>
          <a:p>
            <a:r>
              <a:rPr lang="en-US" dirty="0"/>
              <a:t>Lessons </a:t>
            </a:r>
            <a:r>
              <a:rPr lang="en-US" dirty="0" smtClean="0"/>
              <a:t>Learned</a:t>
            </a:r>
            <a:endParaRPr lang="en-US" dirty="0"/>
          </a:p>
        </p:txBody>
      </p:sp>
      <p:sp>
        <p:nvSpPr>
          <p:cNvPr id="3" name="Content Placeholder 2">
            <a:extLst>
              <a:ext uri="{FF2B5EF4-FFF2-40B4-BE49-F238E27FC236}">
                <a16:creationId xmlns:a16="http://schemas.microsoft.com/office/drawing/2014/main" id="{2C248F56-DCA9-BA50-DC32-BF6A825F8124}"/>
              </a:ext>
            </a:extLst>
          </p:cNvPr>
          <p:cNvSpPr>
            <a:spLocks noGrp="1"/>
          </p:cNvSpPr>
          <p:nvPr>
            <p:ph idx="1"/>
          </p:nvPr>
        </p:nvSpPr>
        <p:spPr/>
        <p:txBody>
          <a:bodyPr>
            <a:normAutofit/>
          </a:bodyPr>
          <a:lstStyle/>
          <a:p>
            <a:r>
              <a:rPr lang="en-US" dirty="0" smtClean="0"/>
              <a:t>Don’t </a:t>
            </a:r>
            <a:r>
              <a:rPr lang="en-US" dirty="0"/>
              <a:t>think about uptime at all costs</a:t>
            </a:r>
          </a:p>
          <a:p>
            <a:pPr lvl="1"/>
            <a:r>
              <a:rPr lang="en-US" dirty="0"/>
              <a:t>Netflix servers their millions of users with a near-perfect uptime. </a:t>
            </a:r>
            <a:endParaRPr lang="en-US" dirty="0" smtClean="0"/>
          </a:p>
          <a:p>
            <a:pPr lvl="1"/>
            <a:r>
              <a:rPr lang="en-US" dirty="0" smtClean="0"/>
              <a:t>But </a:t>
            </a:r>
            <a:r>
              <a:rPr lang="en-US" dirty="0"/>
              <a:t>it didn’t think about uptime when they started chaos testing their environment to deal with unexpected failure</a:t>
            </a:r>
            <a:r>
              <a:rPr lang="en-US" dirty="0" smtClean="0"/>
              <a:t>.</a:t>
            </a:r>
          </a:p>
          <a:p>
            <a:r>
              <a:rPr lang="en-US" dirty="0"/>
              <a:t>Prize the velocity of innovation</a:t>
            </a:r>
          </a:p>
          <a:p>
            <a:pPr lvl="1"/>
            <a:r>
              <a:rPr lang="en-US" dirty="0"/>
              <a:t>Netflix wants its engineers to do fun, exciting things and develop new features to delight its customers with reduced time-to-market.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21515655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A94C-E0E2-682C-5DE5-222E8563A6AD}"/>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2C248F56-DCA9-BA50-DC32-BF6A825F8124}"/>
              </a:ext>
            </a:extLst>
          </p:cNvPr>
          <p:cNvSpPr>
            <a:spLocks noGrp="1"/>
          </p:cNvSpPr>
          <p:nvPr>
            <p:ph idx="1"/>
          </p:nvPr>
        </p:nvSpPr>
        <p:spPr/>
        <p:txBody>
          <a:bodyPr>
            <a:normAutofit/>
          </a:bodyPr>
          <a:lstStyle/>
          <a:p>
            <a:r>
              <a:rPr lang="en-US" dirty="0" smtClean="0"/>
              <a:t>Eliminate </a:t>
            </a:r>
            <a:r>
              <a:rPr lang="en-US" dirty="0"/>
              <a:t>a lot of processes and procedures</a:t>
            </a:r>
          </a:p>
          <a:p>
            <a:pPr lvl="1"/>
            <a:r>
              <a:rPr lang="en-US" dirty="0"/>
              <a:t>They limit an organization from moving fast. </a:t>
            </a:r>
            <a:endParaRPr lang="en-US" dirty="0" smtClean="0"/>
          </a:p>
          <a:p>
            <a:pPr lvl="1"/>
            <a:r>
              <a:rPr lang="en-US" dirty="0" smtClean="0"/>
              <a:t>So </a:t>
            </a:r>
            <a:r>
              <a:rPr lang="en-US" dirty="0"/>
              <a:t>instead, Netflix focuses on hiring people they can trust and have independent decision-making capabilities.</a:t>
            </a:r>
          </a:p>
          <a:p>
            <a:r>
              <a:rPr lang="en-US" dirty="0"/>
              <a:t>Practice context over control</a:t>
            </a:r>
          </a:p>
          <a:p>
            <a:pPr lvl="1"/>
            <a:r>
              <a:rPr lang="en-US" dirty="0"/>
              <a:t>Netflix doesn’t control and contain too much. </a:t>
            </a:r>
            <a:endParaRPr lang="en-US" dirty="0" smtClean="0"/>
          </a:p>
          <a:p>
            <a:pPr lvl="1"/>
            <a:r>
              <a:rPr lang="en-US" dirty="0" smtClean="0"/>
              <a:t>What </a:t>
            </a:r>
            <a:r>
              <a:rPr lang="en-US" dirty="0"/>
              <a:t>they do focus on is context. Managers at Netflix ensure that their teams have a quality and constant flow of context of the business, rather than controlling them.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2300323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A94C-E0E2-682C-5DE5-222E8563A6AD}"/>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2C248F56-DCA9-BA50-DC32-BF6A825F8124}"/>
              </a:ext>
            </a:extLst>
          </p:cNvPr>
          <p:cNvSpPr>
            <a:spLocks noGrp="1"/>
          </p:cNvSpPr>
          <p:nvPr>
            <p:ph idx="1"/>
          </p:nvPr>
        </p:nvSpPr>
        <p:spPr/>
        <p:txBody>
          <a:bodyPr>
            <a:normAutofit/>
          </a:bodyPr>
          <a:lstStyle/>
          <a:p>
            <a:r>
              <a:rPr lang="en-US" dirty="0"/>
              <a:t>Don’t do a lot of required standards, but focus on enablement</a:t>
            </a:r>
          </a:p>
          <a:p>
            <a:pPr lvl="1"/>
            <a:r>
              <a:rPr lang="en-US" dirty="0"/>
              <a:t>Teams at Netflix can work with their choice of programming languages, libraries, frameworks, or IDEs as they see best. </a:t>
            </a:r>
            <a:endParaRPr lang="en-US" dirty="0" smtClean="0"/>
          </a:p>
          <a:p>
            <a:pPr lvl="1"/>
            <a:r>
              <a:rPr lang="en-US" dirty="0" smtClean="0"/>
              <a:t>In </a:t>
            </a:r>
            <a:r>
              <a:rPr lang="en-US" dirty="0"/>
              <a:t>addition, they don’t have to go through any research or approval processes to rewrite a portion of the system.</a:t>
            </a:r>
          </a:p>
          <a:p>
            <a:r>
              <a:rPr lang="en-US" dirty="0"/>
              <a:t>Don’t do silos, walls, and fences</a:t>
            </a:r>
          </a:p>
          <a:p>
            <a:pPr lvl="1"/>
            <a:r>
              <a:rPr lang="en-US" dirty="0"/>
              <a:t>Netflix teams know where they fit in the ecosystem, their workings with other teams, dependents, and dependencies. </a:t>
            </a:r>
            <a:endParaRPr lang="en-US" dirty="0" smtClean="0"/>
          </a:p>
          <a:p>
            <a:pPr lvl="1"/>
            <a:r>
              <a:rPr lang="en-US" dirty="0" smtClean="0"/>
              <a:t>There </a:t>
            </a:r>
            <a:r>
              <a:rPr lang="en-US" dirty="0"/>
              <a:t>are no operational fences over which developers can throw the code for production</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2045839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A94C-E0E2-682C-5DE5-222E8563A6AD}"/>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2C248F56-DCA9-BA50-DC32-BF6A825F8124}"/>
              </a:ext>
            </a:extLst>
          </p:cNvPr>
          <p:cNvSpPr>
            <a:spLocks noGrp="1"/>
          </p:cNvSpPr>
          <p:nvPr>
            <p:ph idx="1"/>
          </p:nvPr>
        </p:nvSpPr>
        <p:spPr/>
        <p:txBody>
          <a:bodyPr>
            <a:normAutofit/>
          </a:bodyPr>
          <a:lstStyle/>
          <a:p>
            <a:r>
              <a:rPr lang="en-US" dirty="0" smtClean="0"/>
              <a:t>Adopt </a:t>
            </a:r>
            <a:r>
              <a:rPr lang="en-US" dirty="0"/>
              <a:t>“you build it, you run it” culture</a:t>
            </a:r>
          </a:p>
          <a:p>
            <a:pPr lvl="1"/>
            <a:r>
              <a:rPr lang="en-US" dirty="0"/>
              <a:t>Netflix focuses on making ownership easy. </a:t>
            </a:r>
            <a:endParaRPr lang="en-US" dirty="0" smtClean="0"/>
          </a:p>
          <a:p>
            <a:pPr lvl="1"/>
            <a:r>
              <a:rPr lang="en-US" dirty="0" smtClean="0"/>
              <a:t>So </a:t>
            </a:r>
            <a:r>
              <a:rPr lang="en-US" dirty="0"/>
              <a:t>it has the “operate what you build” culture but with the enablement idea that we learned about earlier</a:t>
            </a:r>
            <a:r>
              <a:rPr lang="en-US" dirty="0" smtClean="0"/>
              <a:t>.</a:t>
            </a:r>
          </a:p>
          <a:p>
            <a:r>
              <a:rPr lang="en-US" dirty="0"/>
              <a:t>Focus on data</a:t>
            </a:r>
          </a:p>
          <a:p>
            <a:pPr lvl="1"/>
            <a:r>
              <a:rPr lang="en-US" dirty="0"/>
              <a:t>Netflix is a data-driven, decision-driven company. </a:t>
            </a:r>
            <a:endParaRPr lang="en-US" dirty="0" smtClean="0"/>
          </a:p>
          <a:p>
            <a:pPr lvl="1"/>
            <a:r>
              <a:rPr lang="en-US" dirty="0" smtClean="0"/>
              <a:t>It </a:t>
            </a:r>
            <a:r>
              <a:rPr lang="en-US" dirty="0"/>
              <a:t>doesn’t do guesses or fall victim to gut instincts and traditional thinking. </a:t>
            </a:r>
            <a:endParaRPr lang="en-US" dirty="0" smtClean="0"/>
          </a:p>
          <a:p>
            <a:pPr lvl="1"/>
            <a:r>
              <a:rPr lang="en-US" dirty="0" smtClean="0"/>
              <a:t>It </a:t>
            </a:r>
            <a:r>
              <a:rPr lang="en-US" dirty="0"/>
              <a:t>invests in algorithms and systems that combs enormous amounts of data quickly and notify when there’s an issue.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1543077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A94C-E0E2-682C-5DE5-222E8563A6AD}"/>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2C248F56-DCA9-BA50-DC32-BF6A825F8124}"/>
              </a:ext>
            </a:extLst>
          </p:cNvPr>
          <p:cNvSpPr>
            <a:spLocks noGrp="1"/>
          </p:cNvSpPr>
          <p:nvPr>
            <p:ph idx="1"/>
          </p:nvPr>
        </p:nvSpPr>
        <p:spPr/>
        <p:txBody>
          <a:bodyPr>
            <a:normAutofit/>
          </a:bodyPr>
          <a:lstStyle/>
          <a:p>
            <a:r>
              <a:rPr lang="en-US" dirty="0" smtClean="0"/>
              <a:t>Always </a:t>
            </a:r>
            <a:r>
              <a:rPr lang="en-US" dirty="0"/>
              <a:t>put customer satisfaction first</a:t>
            </a:r>
          </a:p>
          <a:p>
            <a:pPr lvl="1"/>
            <a:r>
              <a:rPr lang="en-US" dirty="0"/>
              <a:t>The end goal of DevOps is to make customer-driven and focus on enhancing the user experience with every release.</a:t>
            </a:r>
          </a:p>
          <a:p>
            <a:r>
              <a:rPr lang="en-US" dirty="0"/>
              <a:t>Don’t do DevOps, but focus on the culture</a:t>
            </a:r>
          </a:p>
          <a:p>
            <a:pPr lvl="1"/>
            <a:r>
              <a:rPr lang="en-US" dirty="0"/>
              <a:t>At Netflix, DevOps emerged as the wonderful result of their healthy culture, thinking and practices.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2902062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5518-AE2F-D9F6-8A08-A92437FEFEB7}"/>
              </a:ext>
            </a:extLst>
          </p:cNvPr>
          <p:cNvSpPr>
            <a:spLocks noGrp="1"/>
          </p:cNvSpPr>
          <p:nvPr>
            <p:ph type="title"/>
          </p:nvPr>
        </p:nvSpPr>
        <p:spPr/>
        <p:txBody>
          <a:bodyPr/>
          <a:lstStyle/>
          <a:p>
            <a:r>
              <a:rPr lang="en-US" dirty="0" smtClean="0"/>
              <a:t>Introduction</a:t>
            </a:r>
            <a:endParaRPr lang="en-US" dirty="0"/>
          </a:p>
        </p:txBody>
      </p:sp>
      <p:sp>
        <p:nvSpPr>
          <p:cNvPr id="3" name="Content Placeholder 2">
            <a:extLst>
              <a:ext uri="{FF2B5EF4-FFF2-40B4-BE49-F238E27FC236}">
                <a16:creationId xmlns:a16="http://schemas.microsoft.com/office/drawing/2014/main" id="{C4499991-6428-262F-718F-46C36176B0D9}"/>
              </a:ext>
            </a:extLst>
          </p:cNvPr>
          <p:cNvSpPr>
            <a:spLocks noGrp="1"/>
          </p:cNvSpPr>
          <p:nvPr>
            <p:ph idx="1"/>
          </p:nvPr>
        </p:nvSpPr>
        <p:spPr/>
        <p:txBody>
          <a:bodyPr/>
          <a:lstStyle/>
          <a:p>
            <a:r>
              <a:rPr lang="en-US" dirty="0"/>
              <a:t>Netflix is highly referenced as a DevOps practitioner. </a:t>
            </a:r>
          </a:p>
          <a:p>
            <a:r>
              <a:rPr lang="en-US" dirty="0"/>
              <a:t>But it doesn't deliberately think about DevOps. </a:t>
            </a:r>
          </a:p>
          <a:p>
            <a:r>
              <a:rPr lang="en-US" dirty="0"/>
              <a:t>This case study explores how Netflix implemented DevOps by drawing inspiration from its principles and focusing on a collaborative culture that prizes innovation.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287984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A86B-C875-C8B6-6477-8B5A8D48E42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756289B-6504-A179-C582-18EBAEBBD79A}"/>
              </a:ext>
            </a:extLst>
          </p:cNvPr>
          <p:cNvSpPr>
            <a:spLocks noGrp="1"/>
          </p:cNvSpPr>
          <p:nvPr>
            <p:ph idx="1"/>
          </p:nvPr>
        </p:nvSpPr>
        <p:spPr/>
        <p:txBody>
          <a:bodyPr/>
          <a:lstStyle/>
          <a:p>
            <a:r>
              <a:rPr lang="en-US" dirty="0"/>
              <a:t>Netflix is a fantastic example of is DevOps. </a:t>
            </a:r>
          </a:p>
          <a:p>
            <a:r>
              <a:rPr lang="en-US" dirty="0"/>
              <a:t>Their DevOps culture has enabled them to innovate faster, leading to many business benefits. </a:t>
            </a:r>
          </a:p>
          <a:p>
            <a:r>
              <a:rPr lang="en-US" dirty="0"/>
              <a:t>It also helped them achieve near-perfect uptime, push new features faster to the users, and increase their subscribers and streaming hours.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965929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65A5-7E3C-3037-E43C-3D0442E54B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6888E40-5DEC-02DA-B321-6CED5F3D1696}"/>
              </a:ext>
            </a:extLst>
          </p:cNvPr>
          <p:cNvSpPr>
            <a:spLocks noGrp="1"/>
          </p:cNvSpPr>
          <p:nvPr>
            <p:ph idx="1"/>
          </p:nvPr>
        </p:nvSpPr>
        <p:spPr/>
        <p:txBody>
          <a:bodyPr>
            <a:normAutofit/>
          </a:bodyPr>
          <a:lstStyle/>
          <a:p>
            <a:r>
              <a:rPr lang="en-US" dirty="0"/>
              <a:t>With nearly </a:t>
            </a:r>
            <a:r>
              <a:rPr lang="en-US" dirty="0" smtClean="0"/>
              <a:t>222 </a:t>
            </a:r>
            <a:r>
              <a:rPr lang="en-US" dirty="0"/>
              <a:t>million subscribers worldwide and streaming in over 190 countries, Netflix is globally the most used streaming service today. </a:t>
            </a:r>
          </a:p>
          <a:p>
            <a:r>
              <a:rPr lang="en-US" dirty="0"/>
              <a:t>And much of this success is owed to its ability to adopt newer technologies and its DevOps culture that allows them to innovate quickly to meet consumer demands and enhance user experiences. </a:t>
            </a:r>
            <a:endParaRPr lang="en-US" dirty="0" smtClean="0"/>
          </a:p>
          <a:p>
            <a:r>
              <a:rPr lang="en-US" dirty="0" smtClean="0"/>
              <a:t>But </a:t>
            </a:r>
            <a:r>
              <a:rPr lang="en-US" dirty="0"/>
              <a:t>Netflix doesn’t think DevOps.</a:t>
            </a:r>
          </a:p>
          <a:p>
            <a:r>
              <a:rPr lang="en-US" dirty="0"/>
              <a:t>So how did they become the poster child of DevOps?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59177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4D0D-B752-D94D-719F-70C4C644CED0}"/>
              </a:ext>
            </a:extLst>
          </p:cNvPr>
          <p:cNvSpPr>
            <a:spLocks noGrp="1"/>
          </p:cNvSpPr>
          <p:nvPr>
            <p:ph type="title"/>
          </p:nvPr>
        </p:nvSpPr>
        <p:spPr/>
        <p:txBody>
          <a:bodyPr/>
          <a:lstStyle/>
          <a:p>
            <a:r>
              <a:rPr lang="en-US" dirty="0"/>
              <a:t>Netflix’s move to the cloud</a:t>
            </a:r>
          </a:p>
        </p:txBody>
      </p:sp>
      <p:sp>
        <p:nvSpPr>
          <p:cNvPr id="3" name="Content Placeholder 2">
            <a:extLst>
              <a:ext uri="{FF2B5EF4-FFF2-40B4-BE49-F238E27FC236}">
                <a16:creationId xmlns:a16="http://schemas.microsoft.com/office/drawing/2014/main" id="{AB3DB935-78B9-0387-6515-CED711733A73}"/>
              </a:ext>
            </a:extLst>
          </p:cNvPr>
          <p:cNvSpPr>
            <a:spLocks noGrp="1"/>
          </p:cNvSpPr>
          <p:nvPr>
            <p:ph idx="1"/>
          </p:nvPr>
        </p:nvSpPr>
        <p:spPr/>
        <p:txBody>
          <a:bodyPr/>
          <a:lstStyle/>
          <a:p>
            <a:r>
              <a:rPr lang="en-US" dirty="0"/>
              <a:t>Netflix faced a major database corruption in 2008 and couldn’t ship DVDs to their members for three days. </a:t>
            </a:r>
          </a:p>
          <a:p>
            <a:r>
              <a:rPr lang="en-US" dirty="0"/>
              <a:t>At the time, Netflix had roughly 8.4 million customers and one-third of them were affected by the outage. </a:t>
            </a:r>
          </a:p>
          <a:p>
            <a:r>
              <a:rPr lang="en-US" dirty="0"/>
              <a:t>It prompted Netflix to move to the cloud and give their infrastructure a complete makeover. </a:t>
            </a:r>
          </a:p>
          <a:p>
            <a:r>
              <a:rPr lang="en-US" dirty="0"/>
              <a:t>Netflix chose AWS as its cloud partner and took nearly seven years to complete its cloud migration.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8022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4D0D-B752-D94D-719F-70C4C644CED0}"/>
              </a:ext>
            </a:extLst>
          </p:cNvPr>
          <p:cNvSpPr>
            <a:spLocks noGrp="1"/>
          </p:cNvSpPr>
          <p:nvPr>
            <p:ph type="title"/>
          </p:nvPr>
        </p:nvSpPr>
        <p:spPr/>
        <p:txBody>
          <a:bodyPr/>
          <a:lstStyle/>
          <a:p>
            <a:r>
              <a:rPr lang="en-US" dirty="0"/>
              <a:t>Netflix’s move to the cloud</a:t>
            </a:r>
          </a:p>
        </p:txBody>
      </p:sp>
      <p:sp>
        <p:nvSpPr>
          <p:cNvPr id="3" name="Content Placeholder 2">
            <a:extLst>
              <a:ext uri="{FF2B5EF4-FFF2-40B4-BE49-F238E27FC236}">
                <a16:creationId xmlns:a16="http://schemas.microsoft.com/office/drawing/2014/main" id="{AB3DB935-78B9-0387-6515-CED711733A73}"/>
              </a:ext>
            </a:extLst>
          </p:cNvPr>
          <p:cNvSpPr>
            <a:spLocks noGrp="1"/>
          </p:cNvSpPr>
          <p:nvPr>
            <p:ph idx="1"/>
          </p:nvPr>
        </p:nvSpPr>
        <p:spPr/>
        <p:txBody>
          <a:bodyPr>
            <a:normAutofit/>
          </a:bodyPr>
          <a:lstStyle/>
          <a:p>
            <a:r>
              <a:rPr lang="en-US" dirty="0"/>
              <a:t>Netflix didn’t just forklift the systems and dump them into AWS.</a:t>
            </a:r>
          </a:p>
          <a:p>
            <a:r>
              <a:rPr lang="en-US" dirty="0"/>
              <a:t>Instead, it chose to rewrite the entire application in the cloud to become truly cloud-native, which fundamentally changed the way the company operated. </a:t>
            </a:r>
          </a:p>
          <a:p>
            <a:r>
              <a:rPr lang="en-US" dirty="0" err="1"/>
              <a:t>Yury</a:t>
            </a:r>
            <a:r>
              <a:rPr lang="en-US" dirty="0"/>
              <a:t> </a:t>
            </a:r>
            <a:r>
              <a:rPr lang="en-US" dirty="0" err="1"/>
              <a:t>Izrailevsky</a:t>
            </a:r>
            <a:r>
              <a:rPr lang="en-US" dirty="0"/>
              <a:t>, Vice President, Cloud and Platform Engineering at Netflix:</a:t>
            </a:r>
          </a:p>
          <a:p>
            <a:pPr marL="0" indent="0" algn="ctr">
              <a:buNone/>
            </a:pPr>
            <a:r>
              <a:rPr lang="en-US" i="1" dirty="0"/>
              <a:t>“We realized that we had to move away from vertically scaled single points of failure, like relational databases in our datacenter, towards highly reliable, horizontally scalable, distributed systems in the cloud.”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903584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4D0D-B752-D94D-719F-70C4C644CED0}"/>
              </a:ext>
            </a:extLst>
          </p:cNvPr>
          <p:cNvSpPr>
            <a:spLocks noGrp="1"/>
          </p:cNvSpPr>
          <p:nvPr>
            <p:ph type="title"/>
          </p:nvPr>
        </p:nvSpPr>
        <p:spPr/>
        <p:txBody>
          <a:bodyPr/>
          <a:lstStyle/>
          <a:p>
            <a:r>
              <a:rPr lang="en-US" dirty="0"/>
              <a:t>Netflix’s move to the cloud</a:t>
            </a:r>
          </a:p>
        </p:txBody>
      </p:sp>
      <p:sp>
        <p:nvSpPr>
          <p:cNvPr id="3" name="Content Placeholder 2">
            <a:extLst>
              <a:ext uri="{FF2B5EF4-FFF2-40B4-BE49-F238E27FC236}">
                <a16:creationId xmlns:a16="http://schemas.microsoft.com/office/drawing/2014/main" id="{AB3DB935-78B9-0387-6515-CED711733A73}"/>
              </a:ext>
            </a:extLst>
          </p:cNvPr>
          <p:cNvSpPr>
            <a:spLocks noGrp="1"/>
          </p:cNvSpPr>
          <p:nvPr>
            <p:ph idx="1"/>
          </p:nvPr>
        </p:nvSpPr>
        <p:spPr/>
        <p:txBody>
          <a:bodyPr>
            <a:normAutofit/>
          </a:bodyPr>
          <a:lstStyle/>
          <a:p>
            <a:r>
              <a:rPr lang="en-US" dirty="0"/>
              <a:t>Netflix converted its monolithic, data center-based Java application into cloud-based Java microservices architecture. </a:t>
            </a:r>
          </a:p>
          <a:p>
            <a:r>
              <a:rPr lang="en-US" dirty="0"/>
              <a:t>It brought about the following changes:</a:t>
            </a:r>
          </a:p>
          <a:p>
            <a:pPr lvl="1"/>
            <a:r>
              <a:rPr lang="en-US" dirty="0"/>
              <a:t>Denormalized data model using NoSQL databases</a:t>
            </a:r>
          </a:p>
          <a:p>
            <a:pPr lvl="1"/>
            <a:r>
              <a:rPr lang="en-US" dirty="0"/>
              <a:t>Enabled teams at Netflix to be loosely coupled</a:t>
            </a:r>
          </a:p>
          <a:p>
            <a:pPr lvl="1"/>
            <a:r>
              <a:rPr lang="en-US" dirty="0"/>
              <a:t>Allowed teams to build and push changes at the speed that they were comfortable with</a:t>
            </a:r>
          </a:p>
          <a:p>
            <a:pPr lvl="1"/>
            <a:r>
              <a:rPr lang="en-US" dirty="0"/>
              <a:t>Centralized release coordination</a:t>
            </a:r>
          </a:p>
          <a:p>
            <a:pPr lvl="1"/>
            <a:r>
              <a:rPr lang="en-US" dirty="0"/>
              <a:t>Multi-week hardware provisioning cycles led to continuous delivery</a:t>
            </a:r>
          </a:p>
          <a:p>
            <a:pPr lvl="1"/>
            <a:r>
              <a:rPr lang="en-US" dirty="0"/>
              <a:t>Engineering teams made independent decisions using self-service tools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494946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2753</TotalTime>
  <Words>2576</Words>
  <Application>Microsoft Office PowerPoint</Application>
  <PresentationFormat>Widescreen</PresentationFormat>
  <Paragraphs>227</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Candara</vt:lpstr>
      <vt:lpstr>Office Theme</vt:lpstr>
      <vt:lpstr>DevOps at Netflix</vt:lpstr>
      <vt:lpstr>PowerPoint Presentation</vt:lpstr>
      <vt:lpstr>Introduction</vt:lpstr>
      <vt:lpstr>Introduction</vt:lpstr>
      <vt:lpstr>Introduction</vt:lpstr>
      <vt:lpstr>Introduction</vt:lpstr>
      <vt:lpstr>Netflix’s move to the cloud</vt:lpstr>
      <vt:lpstr>Netflix’s move to the cloud</vt:lpstr>
      <vt:lpstr>Netflix’s move to the cloud</vt:lpstr>
      <vt:lpstr>Netflix’s move to the cloud</vt:lpstr>
      <vt:lpstr>Netflix’s move to the cloud</vt:lpstr>
      <vt:lpstr>Netflix’s Chaos Monkey and the Simian Army</vt:lpstr>
      <vt:lpstr>Chaos Monkey</vt:lpstr>
      <vt:lpstr>The Simian Army</vt:lpstr>
      <vt:lpstr>The Simian Army</vt:lpstr>
      <vt:lpstr>The Simian Army</vt:lpstr>
      <vt:lpstr>The Simian Army</vt:lpstr>
      <vt:lpstr>The Simian Army</vt:lpstr>
      <vt:lpstr>Netflix’s container journey</vt:lpstr>
      <vt:lpstr>Netflix’s container journey</vt:lpstr>
      <vt:lpstr>Netflix’s container journey</vt:lpstr>
      <vt:lpstr>PowerPoint Presentation</vt:lpstr>
      <vt:lpstr>Titus</vt:lpstr>
      <vt:lpstr>Titus</vt:lpstr>
      <vt:lpstr>Netflix’s “Operate what you build” culture</vt:lpstr>
      <vt:lpstr>Netflix’s “Operate what you build” culture</vt:lpstr>
      <vt:lpstr>Netflix’s “Operate what you build” culture</vt:lpstr>
      <vt:lpstr>Operate what you build</vt:lpstr>
      <vt:lpstr>Operate what you build</vt:lpstr>
      <vt:lpstr>Operate what you build</vt:lpstr>
      <vt:lpstr>Full Cycle Developers</vt:lpstr>
      <vt:lpstr>Full Cycle Developers</vt:lpstr>
      <vt:lpstr>Lessons Learned</vt:lpstr>
      <vt:lpstr>Lessons Learned</vt:lpstr>
      <vt:lpstr>Lessons Learned</vt:lpstr>
      <vt:lpstr>Lessons Learned</vt:lpstr>
      <vt:lpstr>Lessons Learned</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265</cp:revision>
  <cp:lastPrinted>2021-10-18T07:27:50Z</cp:lastPrinted>
  <dcterms:created xsi:type="dcterms:W3CDTF">2021-10-12T10:09:12Z</dcterms:created>
  <dcterms:modified xsi:type="dcterms:W3CDTF">2022-12-06T04:29:35Z</dcterms:modified>
</cp:coreProperties>
</file>