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687" r:id="rId3"/>
    <p:sldId id="695" r:id="rId4"/>
    <p:sldId id="835" r:id="rId5"/>
    <p:sldId id="836" r:id="rId6"/>
    <p:sldId id="837" r:id="rId7"/>
    <p:sldId id="838" r:id="rId8"/>
    <p:sldId id="839" r:id="rId9"/>
    <p:sldId id="840" r:id="rId10"/>
    <p:sldId id="841" r:id="rId11"/>
    <p:sldId id="842" r:id="rId12"/>
    <p:sldId id="843" r:id="rId13"/>
    <p:sldId id="844" r:id="rId14"/>
    <p:sldId id="845" r:id="rId15"/>
    <p:sldId id="846" r:id="rId16"/>
    <p:sldId id="847" r:id="rId17"/>
    <p:sldId id="688" r:id="rId18"/>
    <p:sldId id="829" r:id="rId19"/>
    <p:sldId id="830" r:id="rId20"/>
    <p:sldId id="810" r:id="rId21"/>
    <p:sldId id="811" r:id="rId22"/>
    <p:sldId id="812" r:id="rId23"/>
    <p:sldId id="813" r:id="rId24"/>
    <p:sldId id="814" r:id="rId25"/>
    <p:sldId id="815" r:id="rId26"/>
    <p:sldId id="817" r:id="rId27"/>
    <p:sldId id="848" r:id="rId28"/>
    <p:sldId id="816" r:id="rId29"/>
    <p:sldId id="849" r:id="rId30"/>
    <p:sldId id="850" r:id="rId31"/>
    <p:sldId id="852" r:id="rId32"/>
    <p:sldId id="853" r:id="rId33"/>
    <p:sldId id="856" r:id="rId34"/>
    <p:sldId id="854" r:id="rId35"/>
    <p:sldId id="855" r:id="rId36"/>
    <p:sldId id="831" r:id="rId37"/>
    <p:sldId id="832" r:id="rId38"/>
    <p:sldId id="833" r:id="rId39"/>
    <p:sldId id="851" r:id="rId40"/>
    <p:sldId id="834" r:id="rId41"/>
    <p:sldId id="819" r:id="rId42"/>
    <p:sldId id="820" r:id="rId43"/>
    <p:sldId id="821" r:id="rId44"/>
    <p:sldId id="82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89" d="100"/>
          <a:sy n="89" d="100"/>
        </p:scale>
        <p:origin x="8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F92836-CFC7-470D-B812-6E9B938906A7}"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8B46E0-A1D9-48C1-92BB-4A909381D83E}"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14162E-595D-4D66-861E-356E2F6B1A2A}"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A8D86C57-D6CB-43D5-AE85-452E83F826E6}" type="datetime1">
              <a:rPr lang="en-US" smtClean="0"/>
              <a:t>4/17/2023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93CF5483-B19B-4030-A7A8-BB943A2AE787}" type="datetime1">
              <a:rPr lang="en-US" smtClean="0"/>
              <a:t>4/17/2023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B7F132-61C6-453F-B8F7-0AD5FD44FBA8}" type="datetime1">
              <a:rPr lang="en-US" smtClean="0"/>
              <a:t>4/17/2023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4C1440-9F5D-4DC4-BEB1-3AD8CF591DC9}"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96F3FD-A808-4B30-B835-72D9C1A3F4B8}" type="datetime1">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F3CC09-8BCE-4D52-9202-0A445312F982}" type="datetime1">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D16F26-999F-41A5-BF24-038CF4979949}" type="datetime1">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4/17/2023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0A78D-F4AE-4EEA-B8C0-0B45A3A40279}" type="datetime1">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75BC3-9D2F-43F2-98E1-6AB3F676E647}" type="datetime1">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878508-D048-4317-B509-F08A11271CC6}" type="datetime1">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80032-7402-4592-8601-A1FF4FC25B59}" type="datetime1">
              <a:rPr lang="en-US" smtClean="0"/>
              <a:t>4/17/2023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Stakeholders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SE423: Software Project 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Stakeholder management plan </a:t>
            </a:r>
          </a:p>
        </p:txBody>
      </p:sp>
      <p:sp>
        <p:nvSpPr>
          <p:cNvPr id="92162" name="Content Placeholder 2"/>
          <p:cNvSpPr>
            <a:spLocks noGrp="1"/>
          </p:cNvSpPr>
          <p:nvPr>
            <p:ph idx="1"/>
          </p:nvPr>
        </p:nvSpPr>
        <p:spPr/>
        <p:txBody>
          <a:bodyPr/>
          <a:lstStyle/>
          <a:p>
            <a:r>
              <a:rPr lang="en-US" altLang="en-US"/>
              <a:t>The stakeholder management plan supplements the information in the stakeholder register with (</a:t>
            </a:r>
            <a:r>
              <a:rPr lang="en-US" altLang="en-US" i="1"/>
              <a:t>cont’</a:t>
            </a:r>
            <a:r>
              <a:rPr lang="en-US" altLang="ja-JP" i="1"/>
              <a:t>d</a:t>
            </a:r>
            <a:r>
              <a:rPr lang="en-US" altLang="ja-JP"/>
              <a:t>): </a:t>
            </a:r>
          </a:p>
          <a:p>
            <a:pPr lvl="1"/>
            <a:r>
              <a:rPr lang="en-US" altLang="en-US"/>
              <a:t>Reason for the distribution of that information and the expected impact on stakeholder engagement </a:t>
            </a:r>
          </a:p>
          <a:p>
            <a:pPr lvl="1"/>
            <a:r>
              <a:rPr lang="en-US" altLang="en-US"/>
              <a:t>Time frame and frequency for the distribution of required information to stakeholders </a:t>
            </a:r>
          </a:p>
          <a:p>
            <a:pPr lvl="1"/>
            <a:r>
              <a:rPr lang="en-US" altLang="en-US"/>
              <a:t>Method for updating and reﬁning the stakeholder management plan as the project progresses and develops </a:t>
            </a:r>
          </a:p>
          <a:p>
            <a:r>
              <a:rPr lang="en-US" altLang="en-US"/>
              <a:t>The stakeholder management plan contains sensitive information—appropriate precautions are needed to safeguard its information and prevent its inappropriate disclosure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38264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Stakeholder management plan</a:t>
            </a:r>
          </a:p>
        </p:txBody>
      </p:sp>
      <p:pic>
        <p:nvPicPr>
          <p:cNvPr id="93188" name="Picture 7" descr="Plan Stakeholder Management DF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5125" y="1351954"/>
            <a:ext cx="7121304" cy="485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TextBox 16"/>
          <p:cNvSpPr txBox="1">
            <a:spLocks noChangeArrowheads="1"/>
          </p:cNvSpPr>
          <p:nvPr/>
        </p:nvSpPr>
        <p:spPr bwMode="auto">
          <a:xfrm>
            <a:off x="1752600" y="5895975"/>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Adapted from Figure 13-6 </a:t>
            </a:r>
            <a:r>
              <a:rPr lang="en-US" altLang="en-US" sz="1000" i="1"/>
              <a:t>PMBOK Guide, 5th Edition </a:t>
            </a:r>
            <a:endParaRPr lang="en-US" altLang="en-US" sz="1000"/>
          </a:p>
        </p:txBody>
      </p:sp>
      <p:sp>
        <p:nvSpPr>
          <p:cNvPr id="2" name="Slide Number Placeholder 1"/>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4247568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Useful if conditions warrant </a:t>
            </a:r>
          </a:p>
        </p:txBody>
      </p:sp>
      <p:sp>
        <p:nvSpPr>
          <p:cNvPr id="94210" name="Content Placeholder 6"/>
          <p:cNvSpPr>
            <a:spLocks noGrp="1"/>
          </p:cNvSpPr>
          <p:nvPr>
            <p:ph idx="1"/>
          </p:nvPr>
        </p:nvSpPr>
        <p:spPr/>
        <p:txBody>
          <a:bodyPr/>
          <a:lstStyle/>
          <a:p>
            <a:r>
              <a:rPr lang="en-US" altLang="en-US"/>
              <a:t>From the agile perspective, identifying stakeholders is a valuable process: the more inclusive your understanding of stakeholders, the better </a:t>
            </a:r>
          </a:p>
          <a:p>
            <a:r>
              <a:rPr lang="en-US" altLang="en-US"/>
              <a:t>Agile promotes the idea that transparency is the best policy </a:t>
            </a:r>
          </a:p>
          <a:p>
            <a:pPr lvl="1"/>
            <a:r>
              <a:rPr lang="en-US" altLang="en-US"/>
              <a:t>Agile utilizes information radiators: information tools (e.g., a project wiki) that make project information—including progress and impediments—visible to all interested stakeholders </a:t>
            </a:r>
          </a:p>
          <a:p>
            <a:pPr lvl="1"/>
            <a:r>
              <a:rPr lang="en-US" altLang="en-US"/>
              <a:t>This minimizes the chances for miscommunication and effectively short-circuits the rumor mill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90005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Useful if conditions warrant </a:t>
            </a:r>
          </a:p>
        </p:txBody>
      </p:sp>
      <p:sp>
        <p:nvSpPr>
          <p:cNvPr id="95234" name="Content Placeholder 6"/>
          <p:cNvSpPr>
            <a:spLocks noGrp="1"/>
          </p:cNvSpPr>
          <p:nvPr>
            <p:ph idx="1"/>
          </p:nvPr>
        </p:nvSpPr>
        <p:spPr/>
        <p:txBody>
          <a:bodyPr>
            <a:normAutofit lnSpcReduction="10000"/>
          </a:bodyPr>
          <a:lstStyle/>
          <a:p>
            <a:r>
              <a:rPr lang="en-US" altLang="en-US"/>
              <a:t>In some cases </a:t>
            </a:r>
            <a:r>
              <a:rPr lang="en-US" altLang="en-US" i="1"/>
              <a:t>Stakeholder Management </a:t>
            </a:r>
            <a:r>
              <a:rPr lang="en-US" altLang="en-US"/>
              <a:t>advocates tailoring information access and ﬂow to the individual stakeholder </a:t>
            </a:r>
          </a:p>
          <a:p>
            <a:r>
              <a:rPr lang="en-US" altLang="en-US"/>
              <a:t>Though this approach may be warranted in some situations—volatile, highly-politicized project, for example—it is not without its risks: </a:t>
            </a:r>
          </a:p>
          <a:p>
            <a:pPr lvl="1"/>
            <a:r>
              <a:rPr lang="en-US" altLang="en-US"/>
              <a:t> </a:t>
            </a:r>
            <a:r>
              <a:rPr lang="ja-JP" altLang="en-US"/>
              <a:t>“</a:t>
            </a:r>
            <a:r>
              <a:rPr lang="en-US" altLang="ja-JP"/>
              <a:t>Project managers should be aware of the sensitive nature of the stakeholder management plan and take appropriate precautions. For example, information on stakeholders who are resistant to the project can be potentially damaging, and due consideration should be given regarding the distribution of such information.</a:t>
            </a:r>
            <a:r>
              <a:rPr lang="ja-JP" altLang="en-US"/>
              <a:t>”</a:t>
            </a:r>
            <a:r>
              <a:rPr lang="en-US" altLang="ja-JP"/>
              <a:t>* </a:t>
            </a:r>
          </a:p>
          <a:p>
            <a:r>
              <a:rPr lang="en-US" altLang="en-US"/>
              <a:t>Analogies: </a:t>
            </a:r>
          </a:p>
          <a:p>
            <a:pPr lvl="1"/>
            <a:r>
              <a:rPr lang="en-US" altLang="en-US"/>
              <a:t>Private- vs. public-key encryption mechanisms </a:t>
            </a:r>
          </a:p>
          <a:p>
            <a:pPr lvl="1"/>
            <a:r>
              <a:rPr lang="en-US" altLang="en-US"/>
              <a:t>Proprietary vs. open-source software security </a:t>
            </a:r>
          </a:p>
          <a:p>
            <a:pPr>
              <a:buFont typeface="Wingdings" panose="05000000000000000000" pitchFamily="2" charset="2"/>
              <a:buNone/>
            </a:pPr>
            <a:r>
              <a:rPr lang="en-US" altLang="en-US" sz="1600"/>
              <a:t>*From Ch. 13.2.3.1, PMBOK Guide, 5th Edition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30469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Important Stakeholders</a:t>
            </a:r>
          </a:p>
        </p:txBody>
      </p:sp>
      <p:pic>
        <p:nvPicPr>
          <p:cNvPr id="96260" name="Picture 5"/>
          <p:cNvPicPr>
            <a:picLocks noChangeAspect="1"/>
          </p:cNvPicPr>
          <p:nvPr/>
        </p:nvPicPr>
        <p:blipFill rotWithShape="1">
          <a:blip r:embed="rId2">
            <a:extLst>
              <a:ext uri="{28A0092B-C50C-407E-A947-70E740481C1C}">
                <a14:useLocalDpi xmlns:a14="http://schemas.microsoft.com/office/drawing/2010/main" val="0"/>
              </a:ext>
            </a:extLst>
          </a:blip>
          <a:srcRect l="843" b="3322"/>
          <a:stretch/>
        </p:blipFill>
        <p:spPr bwMode="auto">
          <a:xfrm>
            <a:off x="2272420" y="1364384"/>
            <a:ext cx="7362730" cy="467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26972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Need for Stakeholder Reporting</a:t>
            </a:r>
          </a:p>
        </p:txBody>
      </p:sp>
      <p:sp>
        <p:nvSpPr>
          <p:cNvPr id="5" name="Content Placeholder 4"/>
          <p:cNvSpPr>
            <a:spLocks noGrp="1"/>
          </p:cNvSpPr>
          <p:nvPr>
            <p:ph idx="1"/>
          </p:nvPr>
        </p:nvSpPr>
        <p:spPr/>
        <p:txBody>
          <a:bodyPr>
            <a:normAutofit/>
          </a:bodyPr>
          <a:lstStyle/>
          <a:p>
            <a:r>
              <a:rPr lang="en-US" dirty="0"/>
              <a:t>DevOps and Agile needs proper tooling, particularly around reporting to key stakeholders, to be really successful. </a:t>
            </a:r>
          </a:p>
          <a:p>
            <a:r>
              <a:rPr lang="en-US" dirty="0"/>
              <a:t>As DevOps has evolved a complex tool chain has emerged to help manage Agile projects. </a:t>
            </a:r>
          </a:p>
          <a:p>
            <a:r>
              <a:rPr lang="en-US" dirty="0"/>
              <a:t>Because agile processes are iterative it is sometimes difficult for stakeholders to really understand what is happening in projects or whether projects are on time and on budget.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89008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Need for Stakeholder Reporting</a:t>
            </a:r>
          </a:p>
        </p:txBody>
      </p:sp>
      <p:sp>
        <p:nvSpPr>
          <p:cNvPr id="5" name="Content Placeholder 4"/>
          <p:cNvSpPr>
            <a:spLocks noGrp="1"/>
          </p:cNvSpPr>
          <p:nvPr>
            <p:ph idx="1"/>
          </p:nvPr>
        </p:nvSpPr>
        <p:spPr/>
        <p:txBody>
          <a:bodyPr>
            <a:normAutofit/>
          </a:bodyPr>
          <a:lstStyle/>
          <a:p>
            <a:r>
              <a:rPr lang="en-US" dirty="0"/>
              <a:t>These stakeholders include not only Dev and Ops but management, product management, marketing, sales, finance etc. </a:t>
            </a:r>
          </a:p>
          <a:p>
            <a:r>
              <a:rPr lang="en-US" dirty="0"/>
              <a:t>The problem is increased when stakeholders need to look across multiple projects. </a:t>
            </a:r>
          </a:p>
          <a:p>
            <a:r>
              <a:rPr lang="en-US" dirty="0"/>
              <a:t>Business value metrics dashboards provide managers with real-time automated reporting on best-practice KPIs.</a:t>
            </a:r>
          </a:p>
          <a:p>
            <a:r>
              <a:rPr lang="en-US" dirty="0"/>
              <a:t>Customers can set targets and automate KPI reporting in order to understand the agile processes that need to be improved.</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307900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17</a:t>
            </a:fld>
            <a:endParaRPr lang="en-US"/>
          </a:p>
        </p:txBody>
      </p:sp>
    </p:spTree>
    <p:extLst>
      <p:ext uri="{BB962C8B-B14F-4D97-AF65-F5344CB8AC3E}">
        <p14:creationId xmlns:p14="http://schemas.microsoft.com/office/powerpoint/2010/main" val="3989567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a:bodyPr>
          <a:lstStyle/>
          <a:p>
            <a:r>
              <a:rPr lang="en-US" dirty="0"/>
              <a:t>Communication planning overlaps with stakeholder identification, analysis, prioritization, and engagement.</a:t>
            </a:r>
          </a:p>
          <a:p>
            <a:r>
              <a:rPr lang="en-US" dirty="0"/>
              <a:t>Communication is the most important factor in engaging with stakeholders effectively.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54702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lnSpcReduction="10000"/>
          </a:bodyPr>
          <a:lstStyle/>
          <a:p>
            <a:r>
              <a:rPr lang="en-US" dirty="0"/>
              <a:t>Planning communication for the project entails considering the following:</a:t>
            </a:r>
          </a:p>
          <a:p>
            <a:pPr lvl="1"/>
            <a:r>
              <a:rPr lang="en-US" dirty="0"/>
              <a:t>Who needs information?</a:t>
            </a:r>
          </a:p>
          <a:p>
            <a:pPr lvl="1"/>
            <a:r>
              <a:rPr lang="en-US" dirty="0"/>
              <a:t>What information does each stakeholder need?</a:t>
            </a:r>
          </a:p>
          <a:p>
            <a:pPr lvl="1"/>
            <a:r>
              <a:rPr lang="en-US" dirty="0"/>
              <a:t>Why should information be shared with stakeholders?</a:t>
            </a:r>
          </a:p>
          <a:p>
            <a:pPr lvl="1"/>
            <a:r>
              <a:rPr lang="en-US" dirty="0"/>
              <a:t>What is the best way to provide information?</a:t>
            </a:r>
          </a:p>
          <a:p>
            <a:pPr lvl="1"/>
            <a:r>
              <a:rPr lang="en-US" dirty="0"/>
              <a:t>When and how often is information needed?</a:t>
            </a:r>
          </a:p>
          <a:p>
            <a:pPr lvl="1"/>
            <a:r>
              <a:rPr lang="en-US" dirty="0"/>
              <a:t>Who has the information needed?</a:t>
            </a:r>
          </a:p>
          <a:p>
            <a:r>
              <a:rPr lang="en-US" dirty="0"/>
              <a:t>There may be different categories of information, such as internal and external, sensitive and public, or general and detailed. </a:t>
            </a:r>
          </a:p>
          <a:p>
            <a:r>
              <a:rPr lang="en-US" dirty="0"/>
              <a:t>Analyzing the stakeholders, information needs, and categories of information provides the foundation for establishing the communications processes and plans for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70653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Stakeholder Management</a:t>
            </a:r>
          </a:p>
          <a:p>
            <a:r>
              <a:rPr lang="en-US" dirty="0"/>
              <a:t>Communication</a:t>
            </a:r>
          </a:p>
          <a:p>
            <a:r>
              <a:rPr lang="en-US" dirty="0"/>
              <a:t>Stakeholders Communication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Communication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2676746" y="1348657"/>
            <a:ext cx="6992326" cy="5144218"/>
          </a:xfrm>
          <a:prstGeom prst="rect">
            <a:avLst/>
          </a:prstGeom>
        </p:spPr>
      </p:pic>
    </p:spTree>
    <p:extLst>
      <p:ext uri="{BB962C8B-B14F-4D97-AF65-F5344CB8AC3E}">
        <p14:creationId xmlns:p14="http://schemas.microsoft.com/office/powerpoint/2010/main" val="4038483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Concepts</a:t>
            </a:r>
          </a:p>
        </p:txBody>
      </p:sp>
      <p:sp>
        <p:nvSpPr>
          <p:cNvPr id="3" name="Content Placeholder 2"/>
          <p:cNvSpPr>
            <a:spLocks noGrp="1"/>
          </p:cNvSpPr>
          <p:nvPr>
            <p:ph idx="1"/>
          </p:nvPr>
        </p:nvSpPr>
        <p:spPr>
          <a:xfrm>
            <a:off x="347527" y="1307090"/>
            <a:ext cx="11650767" cy="5075603"/>
          </a:xfrm>
        </p:spPr>
        <p:txBody>
          <a:bodyPr>
            <a:normAutofit lnSpcReduction="10000"/>
          </a:bodyPr>
          <a:lstStyle/>
          <a:p>
            <a:r>
              <a:rPr lang="en-US" dirty="0"/>
              <a:t>Interactive vs. Push vs. Pull Communication</a:t>
            </a:r>
          </a:p>
          <a:p>
            <a:r>
              <a:rPr lang="en-US" dirty="0"/>
              <a:t>Meeting Success</a:t>
            </a:r>
          </a:p>
          <a:p>
            <a:pPr lvl="1"/>
            <a:r>
              <a:rPr lang="en-US" dirty="0"/>
              <a:t>Good advanced notice / Time limit for the meeting</a:t>
            </a:r>
          </a:p>
          <a:p>
            <a:pPr lvl="1"/>
            <a:r>
              <a:rPr lang="en-US" dirty="0"/>
              <a:t>Regular but not too frequent</a:t>
            </a:r>
          </a:p>
          <a:p>
            <a:pPr lvl="1"/>
            <a:r>
              <a:rPr lang="en-US" dirty="0"/>
              <a:t>Clear purpose and agenda announced beforehand</a:t>
            </a:r>
          </a:p>
          <a:p>
            <a:pPr lvl="1"/>
            <a:r>
              <a:rPr lang="en-US" dirty="0"/>
              <a:t>Assign deliverables/action items from the meeting w/ clear time limits and distribution channels</a:t>
            </a:r>
          </a:p>
          <a:p>
            <a:pPr lvl="1"/>
            <a:r>
              <a:rPr lang="en-US" dirty="0"/>
              <a:t>Document and publish meeting minutes</a:t>
            </a:r>
          </a:p>
          <a:p>
            <a:r>
              <a:rPr lang="en-US" dirty="0"/>
              <a:t>Communication Channels</a:t>
            </a:r>
          </a:p>
          <a:p>
            <a:r>
              <a:rPr lang="en-US" dirty="0"/>
              <a:t># Communication Channels</a:t>
            </a:r>
          </a:p>
          <a:p>
            <a:endParaRPr lang="en-US" dirty="0"/>
          </a:p>
          <a:p>
            <a:r>
              <a:rPr lang="en-US" dirty="0"/>
              <a:t> Communication Blockers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9676524" y="4460898"/>
            <a:ext cx="1800476" cy="1467055"/>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064052496"/>
                  </p:ext>
                </p:extLst>
              </p:nvPr>
            </p:nvGraphicFramePr>
            <p:xfrm>
              <a:off x="1479739" y="5173967"/>
              <a:ext cx="8127999" cy="554355"/>
            </p:xfrm>
            <a:graphic>
              <a:graphicData uri="http://schemas.openxmlformats.org/drawingml/2006/table">
                <a:tbl>
                  <a:tblPr firstRow="1" bandRow="1">
                    <a:tableStyleId>{5940675A-B579-460E-94D1-54222C63F5DA}</a:tableStyleId>
                  </a:tblPr>
                  <a:tblGrid>
                    <a:gridCol w="2992673">
                      <a:extLst>
                        <a:ext uri="{9D8B030D-6E8A-4147-A177-3AD203B41FA5}">
                          <a16:colId xmlns:a16="http://schemas.microsoft.com/office/drawing/2014/main" val="2721628919"/>
                        </a:ext>
                      </a:extLst>
                    </a:gridCol>
                    <a:gridCol w="2425993">
                      <a:extLst>
                        <a:ext uri="{9D8B030D-6E8A-4147-A177-3AD203B41FA5}">
                          <a16:colId xmlns:a16="http://schemas.microsoft.com/office/drawing/2014/main" val="3927076796"/>
                        </a:ext>
                      </a:extLst>
                    </a:gridCol>
                    <a:gridCol w="2709333">
                      <a:extLst>
                        <a:ext uri="{9D8B030D-6E8A-4147-A177-3AD203B41FA5}">
                          <a16:colId xmlns:a16="http://schemas.microsoft.com/office/drawing/2014/main" val="4276486572"/>
                        </a:ext>
                      </a:extLst>
                    </a:gridCol>
                  </a:tblGrid>
                  <a:tr h="538769">
                    <a:tc>
                      <a:txBody>
                        <a:bodyPr/>
                        <a:lstStyle/>
                        <a:p>
                          <a:r>
                            <a:rPr lang="en-US" dirty="0">
                              <a:latin typeface="Candara" panose="020E0502030303020204" pitchFamily="34" charset="0"/>
                            </a:rPr>
                            <a:t># Communication Channels</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𝑁</m:t>
                                    </m:r>
                                    <m:r>
                                      <a:rPr lang="en-US" sz="1600" b="0" i="1" smtClean="0">
                                        <a:latin typeface="Cambria Math" panose="02040503050406030204" pitchFamily="18" charset="0"/>
                                      </a:rPr>
                                      <m:t> (</m:t>
                                    </m:r>
                                    <m:r>
                                      <a:rPr lang="en-US" sz="1600" b="0" i="1" smtClean="0">
                                        <a:latin typeface="Cambria Math" panose="02040503050406030204" pitchFamily="18" charset="0"/>
                                      </a:rPr>
                                      <m:t>𝑁</m:t>
                                    </m:r>
                                    <m:r>
                                      <a:rPr lang="en-US" sz="1600" b="0" i="1" smtClean="0">
                                        <a:latin typeface="Cambria Math" panose="02040503050406030204" pitchFamily="18" charset="0"/>
                                      </a:rPr>
                                      <m:t> −1)</m:t>
                                    </m:r>
                                  </m:num>
                                  <m:den>
                                    <m:r>
                                      <a:rPr lang="en-US" sz="1600" i="1" smtClean="0">
                                        <a:latin typeface="Cambria Math" panose="02040503050406030204" pitchFamily="18" charset="0"/>
                                      </a:rPr>
                                      <m:t>2</m:t>
                                    </m:r>
                                  </m:den>
                                </m:f>
                              </m:oMath>
                            </m:oMathPara>
                          </a14:m>
                          <a:endParaRPr lang="en-US" sz="1600" dirty="0">
                            <a:latin typeface="Candara" panose="020E0502030303020204" pitchFamily="34" charset="0"/>
                          </a:endParaRPr>
                        </a:p>
                      </a:txBody>
                      <a:tcPr/>
                    </a:tc>
                    <a:tc>
                      <a:txBody>
                        <a:bodyPr/>
                        <a:lstStyle/>
                        <a:p>
                          <a:r>
                            <a:rPr lang="en-US" dirty="0">
                              <a:latin typeface="Candara" panose="020E0502030303020204" pitchFamily="34" charset="0"/>
                            </a:rPr>
                            <a:t>N = the number of people</a:t>
                          </a:r>
                        </a:p>
                      </a:txBody>
                      <a:tcPr/>
                    </a:tc>
                    <a:extLst>
                      <a:ext uri="{0D108BD9-81ED-4DB2-BD59-A6C34878D82A}">
                        <a16:rowId xmlns:a16="http://schemas.microsoft.com/office/drawing/2014/main" val="241365915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064052496"/>
                  </p:ext>
                </p:extLst>
              </p:nvPr>
            </p:nvGraphicFramePr>
            <p:xfrm>
              <a:off x="1479739" y="5173967"/>
              <a:ext cx="8127999" cy="554355"/>
            </p:xfrm>
            <a:graphic>
              <a:graphicData uri="http://schemas.openxmlformats.org/drawingml/2006/table">
                <a:tbl>
                  <a:tblPr firstRow="1" bandRow="1">
                    <a:tableStyleId>{5940675A-B579-460E-94D1-54222C63F5DA}</a:tableStyleId>
                  </a:tblPr>
                  <a:tblGrid>
                    <a:gridCol w="2992673">
                      <a:extLst>
                        <a:ext uri="{9D8B030D-6E8A-4147-A177-3AD203B41FA5}">
                          <a16:colId xmlns:a16="http://schemas.microsoft.com/office/drawing/2014/main" val="2721628919"/>
                        </a:ext>
                      </a:extLst>
                    </a:gridCol>
                    <a:gridCol w="2425993">
                      <a:extLst>
                        <a:ext uri="{9D8B030D-6E8A-4147-A177-3AD203B41FA5}">
                          <a16:colId xmlns:a16="http://schemas.microsoft.com/office/drawing/2014/main" val="3927076796"/>
                        </a:ext>
                      </a:extLst>
                    </a:gridCol>
                    <a:gridCol w="2709333">
                      <a:extLst>
                        <a:ext uri="{9D8B030D-6E8A-4147-A177-3AD203B41FA5}">
                          <a16:colId xmlns:a16="http://schemas.microsoft.com/office/drawing/2014/main" val="4276486572"/>
                        </a:ext>
                      </a:extLst>
                    </a:gridCol>
                  </a:tblGrid>
                  <a:tr h="554355">
                    <a:tc>
                      <a:txBody>
                        <a:bodyPr/>
                        <a:lstStyle/>
                        <a:p>
                          <a:r>
                            <a:rPr lang="en-US" dirty="0" smtClean="0">
                              <a:latin typeface="Candara" panose="020E0502030303020204" pitchFamily="34" charset="0"/>
                            </a:rPr>
                            <a:t># Communication Channels</a:t>
                          </a: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a:p>
                      </a:txBody>
                      <a:tcPr>
                        <a:blipFill>
                          <a:blip r:embed="rId3"/>
                          <a:stretch>
                            <a:fillRect l="-123869" t="-5435" r="-112312" b="-2174"/>
                          </a:stretch>
                        </a:blipFill>
                      </a:tcPr>
                    </a:tc>
                    <a:tc>
                      <a:txBody>
                        <a:bodyPr/>
                        <a:lstStyle/>
                        <a:p>
                          <a:r>
                            <a:rPr lang="en-US" dirty="0" smtClean="0">
                              <a:latin typeface="Candara" panose="020E0502030303020204" pitchFamily="34" charset="0"/>
                            </a:rPr>
                            <a:t>N = the number of people</a:t>
                          </a:r>
                          <a:endParaRPr lang="en-US" dirty="0">
                            <a:latin typeface="Candara" panose="020E0502030303020204" pitchFamily="34" charset="0"/>
                          </a:endParaRPr>
                        </a:p>
                      </a:txBody>
                      <a:tcPr/>
                    </a:tc>
                    <a:extLst>
                      <a:ext uri="{0D108BD9-81ED-4DB2-BD59-A6C34878D82A}">
                        <a16:rowId xmlns:a16="http://schemas.microsoft.com/office/drawing/2014/main" val="2413659152"/>
                      </a:ext>
                    </a:extLst>
                  </a:tr>
                </a:tbl>
              </a:graphicData>
            </a:graphic>
          </p:graphicFrame>
        </mc:Fallback>
      </mc:AlternateContent>
    </p:spTree>
    <p:extLst>
      <p:ext uri="{BB962C8B-B14F-4D97-AF65-F5344CB8AC3E}">
        <p14:creationId xmlns:p14="http://schemas.microsoft.com/office/powerpoint/2010/main" val="637028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Communications</a:t>
            </a:r>
          </a:p>
        </p:txBody>
      </p:sp>
      <p:sp>
        <p:nvSpPr>
          <p:cNvPr id="3" name="Content Placeholder 2"/>
          <p:cNvSpPr>
            <a:spLocks noGrp="1"/>
          </p:cNvSpPr>
          <p:nvPr>
            <p:ph idx="1"/>
          </p:nvPr>
        </p:nvSpPr>
        <p:spPr/>
        <p:txBody>
          <a:bodyPr/>
          <a:lstStyle/>
          <a:p>
            <a:r>
              <a:rPr lang="en-US" dirty="0"/>
              <a:t>Consider: culture, expectations, technology, methods, established policies and procedures</a:t>
            </a:r>
          </a:p>
          <a:p>
            <a:r>
              <a:rPr lang="en-US" dirty="0"/>
              <a:t>Plan to Communicate: Who, when, what channel, and with what frequency</a:t>
            </a:r>
          </a:p>
          <a:p>
            <a:r>
              <a:rPr lang="en-US" dirty="0"/>
              <a:t>Plan to Communicate: What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11703366"/>
              </p:ext>
            </p:extLst>
          </p:nvPr>
        </p:nvGraphicFramePr>
        <p:xfrm>
          <a:off x="1973655" y="3335883"/>
          <a:ext cx="9062519" cy="2987040"/>
        </p:xfrm>
        <a:graphic>
          <a:graphicData uri="http://schemas.openxmlformats.org/drawingml/2006/table">
            <a:tbl>
              <a:tblPr firstRow="1" bandRow="1">
                <a:tableStyleId>{5C22544A-7EE6-4342-B048-85BDC9FD1C3A}</a:tableStyleId>
              </a:tblPr>
              <a:tblGrid>
                <a:gridCol w="2462543">
                  <a:extLst>
                    <a:ext uri="{9D8B030D-6E8A-4147-A177-3AD203B41FA5}">
                      <a16:colId xmlns:a16="http://schemas.microsoft.com/office/drawing/2014/main" val="2471149646"/>
                    </a:ext>
                  </a:extLst>
                </a:gridCol>
                <a:gridCol w="6599976">
                  <a:extLst>
                    <a:ext uri="{9D8B030D-6E8A-4147-A177-3AD203B41FA5}">
                      <a16:colId xmlns:a16="http://schemas.microsoft.com/office/drawing/2014/main" val="1699238995"/>
                    </a:ext>
                  </a:extLst>
                </a:gridCol>
              </a:tblGrid>
              <a:tr h="370840">
                <a:tc>
                  <a:txBody>
                    <a:bodyPr/>
                    <a:lstStyle/>
                    <a:p>
                      <a:r>
                        <a:rPr lang="en-US" sz="2000" dirty="0">
                          <a:latin typeface="Candara" panose="020E0502030303020204" pitchFamily="34" charset="0"/>
                        </a:rPr>
                        <a:t>Type</a:t>
                      </a:r>
                    </a:p>
                  </a:txBody>
                  <a:tcPr/>
                </a:tc>
                <a:tc>
                  <a:txBody>
                    <a:bodyPr/>
                    <a:lstStyle/>
                    <a:p>
                      <a:r>
                        <a:rPr lang="en-US" sz="2000" dirty="0">
                          <a:latin typeface="Candara" panose="020E0502030303020204" pitchFamily="34" charset="0"/>
                        </a:rPr>
                        <a:t>Examples</a:t>
                      </a:r>
                    </a:p>
                  </a:txBody>
                  <a:tcPr/>
                </a:tc>
                <a:extLst>
                  <a:ext uri="{0D108BD9-81ED-4DB2-BD59-A6C34878D82A}">
                    <a16:rowId xmlns:a16="http://schemas.microsoft.com/office/drawing/2014/main" val="338401437"/>
                  </a:ext>
                </a:extLst>
              </a:tr>
              <a:tr h="370840">
                <a:tc>
                  <a:txBody>
                    <a:bodyPr/>
                    <a:lstStyle/>
                    <a:p>
                      <a:r>
                        <a:rPr lang="en-US" sz="2000" dirty="0">
                          <a:latin typeface="Candara" panose="020E0502030303020204" pitchFamily="34" charset="0"/>
                        </a:rPr>
                        <a:t>Project Documents</a:t>
                      </a:r>
                    </a:p>
                  </a:txBody>
                  <a:tcPr/>
                </a:tc>
                <a:tc>
                  <a:txBody>
                    <a:bodyPr/>
                    <a:lstStyle/>
                    <a:p>
                      <a:r>
                        <a:rPr lang="en-US" sz="2000" dirty="0">
                          <a:latin typeface="Candara" panose="020E0502030303020204" pitchFamily="34" charset="0"/>
                        </a:rPr>
                        <a:t>Charter, PM Plan</a:t>
                      </a:r>
                    </a:p>
                  </a:txBody>
                  <a:tcPr/>
                </a:tc>
                <a:extLst>
                  <a:ext uri="{0D108BD9-81ED-4DB2-BD59-A6C34878D82A}">
                    <a16:rowId xmlns:a16="http://schemas.microsoft.com/office/drawing/2014/main" val="3770664100"/>
                  </a:ext>
                </a:extLst>
              </a:tr>
              <a:tr h="370840">
                <a:tc>
                  <a:txBody>
                    <a:bodyPr/>
                    <a:lstStyle/>
                    <a:p>
                      <a:r>
                        <a:rPr lang="en-US" sz="2000" dirty="0">
                          <a:latin typeface="Candara" panose="020E0502030303020204" pitchFamily="34" charset="0"/>
                        </a:rPr>
                        <a:t>Schedule/Resources</a:t>
                      </a:r>
                    </a:p>
                  </a:txBody>
                  <a:tcPr/>
                </a:tc>
                <a:tc>
                  <a:txBody>
                    <a:bodyPr/>
                    <a:lstStyle/>
                    <a:p>
                      <a:r>
                        <a:rPr lang="en-US" sz="2000" dirty="0">
                          <a:latin typeface="Candara" panose="020E0502030303020204" pitchFamily="34" charset="0"/>
                        </a:rPr>
                        <a:t>WBS, Resource needs, Meeting Schedule, Work</a:t>
                      </a:r>
                    </a:p>
                    <a:p>
                      <a:r>
                        <a:rPr lang="en-US" sz="2000" dirty="0">
                          <a:latin typeface="Candara" panose="020E0502030303020204" pitchFamily="34" charset="0"/>
                        </a:rPr>
                        <a:t>Assignments (upcoming and current)</a:t>
                      </a:r>
                    </a:p>
                  </a:txBody>
                  <a:tcPr/>
                </a:tc>
                <a:extLst>
                  <a:ext uri="{0D108BD9-81ED-4DB2-BD59-A6C34878D82A}">
                    <a16:rowId xmlns:a16="http://schemas.microsoft.com/office/drawing/2014/main" val="4284191308"/>
                  </a:ext>
                </a:extLst>
              </a:tr>
              <a:tr h="370840">
                <a:tc>
                  <a:txBody>
                    <a:bodyPr/>
                    <a:lstStyle/>
                    <a:p>
                      <a:r>
                        <a:rPr lang="en-US" sz="2000" dirty="0">
                          <a:latin typeface="Candara" panose="020E0502030303020204" pitchFamily="34" charset="0"/>
                        </a:rPr>
                        <a:t>Status</a:t>
                      </a:r>
                    </a:p>
                  </a:txBody>
                  <a:tcPr/>
                </a:tc>
                <a:tc>
                  <a:txBody>
                    <a:bodyPr/>
                    <a:lstStyle/>
                    <a:p>
                      <a:r>
                        <a:rPr lang="en-US" sz="2000" dirty="0">
                          <a:latin typeface="Candara" panose="020E0502030303020204" pitchFamily="34" charset="0"/>
                        </a:rPr>
                        <a:t>General Status, Impacts to/from other projects,</a:t>
                      </a:r>
                    </a:p>
                    <a:p>
                      <a:r>
                        <a:rPr lang="en-US" sz="2000" dirty="0">
                          <a:latin typeface="Candara" panose="020E0502030303020204" pitchFamily="34" charset="0"/>
                        </a:rPr>
                        <a:t>Performance Reports</a:t>
                      </a:r>
                    </a:p>
                  </a:txBody>
                  <a:tcPr/>
                </a:tc>
                <a:extLst>
                  <a:ext uri="{0D108BD9-81ED-4DB2-BD59-A6C34878D82A}">
                    <a16:rowId xmlns:a16="http://schemas.microsoft.com/office/drawing/2014/main" val="3542768214"/>
                  </a:ext>
                </a:extLst>
              </a:tr>
              <a:tr h="370840">
                <a:tc>
                  <a:txBody>
                    <a:bodyPr/>
                    <a:lstStyle/>
                    <a:p>
                      <a:r>
                        <a:rPr lang="en-US" sz="2000" dirty="0">
                          <a:latin typeface="Candara" panose="020E0502030303020204" pitchFamily="34" charset="0"/>
                        </a:rPr>
                        <a:t>Risks</a:t>
                      </a:r>
                    </a:p>
                  </a:txBody>
                  <a:tcPr/>
                </a:tc>
                <a:tc>
                  <a:txBody>
                    <a:bodyPr/>
                    <a:lstStyle/>
                    <a:p>
                      <a:r>
                        <a:rPr lang="en-US" sz="2000" dirty="0">
                          <a:latin typeface="Candara" panose="020E0502030303020204" pitchFamily="34" charset="0"/>
                        </a:rPr>
                        <a:t>New Risks, Uncertainties, Realized Risks (problems)</a:t>
                      </a:r>
                    </a:p>
                  </a:txBody>
                  <a:tcPr/>
                </a:tc>
                <a:extLst>
                  <a:ext uri="{0D108BD9-81ED-4DB2-BD59-A6C34878D82A}">
                    <a16:rowId xmlns:a16="http://schemas.microsoft.com/office/drawing/2014/main" val="3925353636"/>
                  </a:ext>
                </a:extLst>
              </a:tr>
              <a:tr h="370840">
                <a:tc>
                  <a:txBody>
                    <a:bodyPr/>
                    <a:lstStyle/>
                    <a:p>
                      <a:r>
                        <a:rPr lang="en-US" sz="2000" dirty="0">
                          <a:latin typeface="Candara" panose="020E0502030303020204" pitchFamily="34" charset="0"/>
                        </a:rPr>
                        <a:t>Change Control </a:t>
                      </a:r>
                    </a:p>
                  </a:txBody>
                  <a:tcPr/>
                </a:tc>
                <a:tc>
                  <a:txBody>
                    <a:bodyPr/>
                    <a:lstStyle/>
                    <a:p>
                      <a:r>
                        <a:rPr lang="en-US" sz="2000" dirty="0">
                          <a:latin typeface="Candara" panose="020E0502030303020204" pitchFamily="34" charset="0"/>
                        </a:rPr>
                        <a:t>Scope changes, CCB communications</a:t>
                      </a:r>
                    </a:p>
                  </a:txBody>
                  <a:tcPr/>
                </a:tc>
                <a:extLst>
                  <a:ext uri="{0D108BD9-81ED-4DB2-BD59-A6C34878D82A}">
                    <a16:rowId xmlns:a16="http://schemas.microsoft.com/office/drawing/2014/main" val="315098688"/>
                  </a:ext>
                </a:extLst>
              </a:tr>
            </a:tbl>
          </a:graphicData>
        </a:graphic>
      </p:graphicFrame>
    </p:spTree>
    <p:extLst>
      <p:ext uri="{BB962C8B-B14F-4D97-AF65-F5344CB8AC3E}">
        <p14:creationId xmlns:p14="http://schemas.microsoft.com/office/powerpoint/2010/main" val="4274367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Responsibility</a:t>
            </a:r>
          </a:p>
        </p:txBody>
      </p:sp>
      <p:sp>
        <p:nvSpPr>
          <p:cNvPr id="3" name="Content Placeholder 2"/>
          <p:cNvSpPr>
            <a:spLocks noGrp="1"/>
          </p:cNvSpPr>
          <p:nvPr>
            <p:ph idx="1"/>
          </p:nvPr>
        </p:nvSpPr>
        <p:spPr/>
        <p:txBody>
          <a:bodyPr>
            <a:normAutofit/>
          </a:bodyPr>
          <a:lstStyle/>
          <a:p>
            <a:r>
              <a:rPr lang="en-US" dirty="0"/>
              <a:t>As a PM or Team Member, communication is at the heart of ethical and honest behavior and responsibility.</a:t>
            </a:r>
          </a:p>
          <a:p>
            <a:r>
              <a:rPr lang="en-US" dirty="0"/>
              <a:t>Try to understand the truth</a:t>
            </a:r>
          </a:p>
          <a:p>
            <a:pPr lvl="1"/>
            <a:r>
              <a:rPr lang="en-US" dirty="0"/>
              <a:t>Be careful – your perception of the truth may be false</a:t>
            </a:r>
          </a:p>
          <a:p>
            <a:pPr lvl="1"/>
            <a:r>
              <a:rPr lang="en-US" dirty="0"/>
              <a:t>Seek the whole truth</a:t>
            </a:r>
          </a:p>
          <a:p>
            <a:r>
              <a:rPr lang="en-US" dirty="0"/>
              <a:t>Be truthful in all communications</a:t>
            </a:r>
          </a:p>
          <a:p>
            <a:pPr lvl="1"/>
            <a:r>
              <a:rPr lang="en-US" dirty="0"/>
              <a:t>Communicate honestly, even if the project is in trouble</a:t>
            </a:r>
          </a:p>
          <a:p>
            <a:r>
              <a:rPr lang="en-US" dirty="0"/>
              <a:t>Create an environment where others tell the truth</a:t>
            </a:r>
          </a:p>
          <a:p>
            <a:pPr lvl="1"/>
            <a:r>
              <a:rPr lang="en-US" dirty="0"/>
              <a:t>Telling the truth consistently lets project team members know that only the truth is acceptable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8602909" y="2378163"/>
            <a:ext cx="2772162" cy="1667108"/>
          </a:xfrm>
          <a:prstGeom prst="rect">
            <a:avLst/>
          </a:prstGeom>
        </p:spPr>
      </p:pic>
    </p:spTree>
    <p:extLst>
      <p:ext uri="{BB962C8B-B14F-4D97-AF65-F5344CB8AC3E}">
        <p14:creationId xmlns:p14="http://schemas.microsoft.com/office/powerpoint/2010/main" val="110526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Responsibility</a:t>
            </a:r>
          </a:p>
        </p:txBody>
      </p:sp>
      <p:sp>
        <p:nvSpPr>
          <p:cNvPr id="3" name="Content Placeholder 2"/>
          <p:cNvSpPr>
            <a:spLocks noGrp="1"/>
          </p:cNvSpPr>
          <p:nvPr>
            <p:ph idx="1"/>
          </p:nvPr>
        </p:nvSpPr>
        <p:spPr/>
        <p:txBody>
          <a:bodyPr>
            <a:normAutofit lnSpcReduction="10000"/>
          </a:bodyPr>
          <a:lstStyle/>
          <a:p>
            <a:r>
              <a:rPr lang="en-US" dirty="0"/>
              <a:t>Only accept assignments you are qualified to complete</a:t>
            </a:r>
          </a:p>
          <a:p>
            <a:pPr lvl="1"/>
            <a:r>
              <a:rPr lang="en-US" dirty="0"/>
              <a:t>Lack of qualification presents a major risk to the project</a:t>
            </a:r>
          </a:p>
          <a:p>
            <a:r>
              <a:rPr lang="en-US" dirty="0"/>
              <a:t>Protect proprietary information, Report unethical behavior and violations</a:t>
            </a:r>
          </a:p>
          <a:p>
            <a:r>
              <a:rPr lang="en-US" dirty="0"/>
              <a:t>Maintain an attitude of mutual cooperation</a:t>
            </a:r>
          </a:p>
          <a:p>
            <a:pPr lvl="1"/>
            <a:r>
              <a:rPr lang="en-US" dirty="0"/>
              <a:t>Consider other projects and operational work when asking for resources</a:t>
            </a:r>
          </a:p>
          <a:p>
            <a:pPr lvl="1"/>
            <a:r>
              <a:rPr lang="en-US" dirty="0"/>
              <a:t>Protect reputations of your team members as it relates to project work</a:t>
            </a:r>
          </a:p>
          <a:p>
            <a:pPr lvl="1"/>
            <a:r>
              <a:rPr lang="en-US" dirty="0"/>
              <a:t>Ask what communication method is favored by your stakeholders/team</a:t>
            </a:r>
          </a:p>
          <a:p>
            <a:r>
              <a:rPr lang="en-US" dirty="0"/>
              <a:t>Be direct in dealing with conflict</a:t>
            </a:r>
          </a:p>
          <a:p>
            <a:pPr lvl="1"/>
            <a:r>
              <a:rPr lang="en-US" dirty="0"/>
              <a:t>Openly discuss conflict with the other party, not behind their back</a:t>
            </a:r>
          </a:p>
          <a:p>
            <a:r>
              <a:rPr lang="en-US" dirty="0"/>
              <a:t>Continuously look for conflicts of interest and disclose them</a:t>
            </a:r>
          </a:p>
          <a:p>
            <a:pPr lvl="1"/>
            <a:r>
              <a:rPr lang="en-US" dirty="0"/>
              <a:t>Treat the search and resolution of conflicts of interest like risks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19067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Management Plan</a:t>
            </a:r>
          </a:p>
        </p:txBody>
      </p:sp>
      <p:sp>
        <p:nvSpPr>
          <p:cNvPr id="3" name="Content Placeholder 2"/>
          <p:cNvSpPr>
            <a:spLocks noGrp="1"/>
          </p:cNvSpPr>
          <p:nvPr>
            <p:ph idx="1"/>
          </p:nvPr>
        </p:nvSpPr>
        <p:spPr/>
        <p:txBody>
          <a:bodyPr/>
          <a:lstStyle/>
          <a:p>
            <a:r>
              <a:rPr lang="en-US" dirty="0"/>
              <a:t>Primary output of Plan Communications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1847730" y="2291180"/>
            <a:ext cx="8478433" cy="2800741"/>
          </a:xfrm>
          <a:prstGeom prst="rect">
            <a:avLst/>
          </a:prstGeom>
        </p:spPr>
      </p:pic>
    </p:spTree>
    <p:extLst>
      <p:ext uri="{BB962C8B-B14F-4D97-AF65-F5344CB8AC3E}">
        <p14:creationId xmlns:p14="http://schemas.microsoft.com/office/powerpoint/2010/main" val="3106521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Stakeholders Communication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50821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4DBB-5BB6-9520-7B73-0ED671C2DFB9}"/>
              </a:ext>
            </a:extLst>
          </p:cNvPr>
          <p:cNvSpPr>
            <a:spLocks noGrp="1"/>
          </p:cNvSpPr>
          <p:nvPr>
            <p:ph type="title"/>
          </p:nvPr>
        </p:nvSpPr>
        <p:spPr/>
        <p:txBody>
          <a:bodyPr/>
          <a:lstStyle/>
          <a:p>
            <a:r>
              <a:rPr lang="en-US" dirty="0"/>
              <a:t>Stakeholder Engagement</a:t>
            </a:r>
          </a:p>
        </p:txBody>
      </p:sp>
      <p:sp>
        <p:nvSpPr>
          <p:cNvPr id="3" name="Content Placeholder 2">
            <a:extLst>
              <a:ext uri="{FF2B5EF4-FFF2-40B4-BE49-F238E27FC236}">
                <a16:creationId xmlns:a16="http://schemas.microsoft.com/office/drawing/2014/main" id="{09FE839A-B1F2-90B6-6DF1-E373F5EB0CE1}"/>
              </a:ext>
            </a:extLst>
          </p:cNvPr>
          <p:cNvSpPr>
            <a:spLocks noGrp="1"/>
          </p:cNvSpPr>
          <p:nvPr>
            <p:ph idx="1"/>
          </p:nvPr>
        </p:nvSpPr>
        <p:spPr/>
        <p:txBody>
          <a:bodyPr/>
          <a:lstStyle/>
          <a:p>
            <a:pPr marL="514350" indent="-514350">
              <a:buFont typeface="+mj-lt"/>
              <a:buAutoNum type="arabicPeriod"/>
            </a:pPr>
            <a:r>
              <a:rPr lang="en-US" dirty="0"/>
              <a:t>Identify your stakeholders</a:t>
            </a:r>
          </a:p>
          <a:p>
            <a:pPr marL="514350" indent="-514350">
              <a:buFont typeface="+mj-lt"/>
              <a:buAutoNum type="arabicPeriod"/>
            </a:pPr>
            <a:r>
              <a:rPr lang="en-US" dirty="0"/>
              <a:t>Understand your stakeholders</a:t>
            </a:r>
          </a:p>
          <a:p>
            <a:pPr marL="514350" indent="-514350">
              <a:buFont typeface="+mj-lt"/>
              <a:buAutoNum type="arabicPeriod"/>
            </a:pPr>
            <a:r>
              <a:rPr lang="en-US" dirty="0"/>
              <a:t>Analyze your stakeholders</a:t>
            </a:r>
          </a:p>
          <a:p>
            <a:pPr marL="514350" indent="-514350">
              <a:buFont typeface="+mj-lt"/>
              <a:buAutoNum type="arabicPeriod"/>
            </a:pPr>
            <a:r>
              <a:rPr lang="en-US" dirty="0"/>
              <a:t>Prioritize your stakeholders</a:t>
            </a:r>
          </a:p>
          <a:p>
            <a:pPr marL="514350" indent="-514350">
              <a:buFont typeface="+mj-lt"/>
              <a:buAutoNum type="arabicPeriod"/>
            </a:pPr>
            <a:r>
              <a:rPr lang="en-US" dirty="0"/>
              <a:t>Engage your stakeholders</a:t>
            </a:r>
          </a:p>
          <a:p>
            <a:pPr marL="514350" indent="-514350">
              <a:buFont typeface="+mj-lt"/>
              <a:buAutoNum type="arabicPeriod"/>
            </a:pPr>
            <a:r>
              <a:rPr lang="en-US" dirty="0"/>
              <a:t>Monitor your stakeholders</a:t>
            </a:r>
          </a:p>
        </p:txBody>
      </p:sp>
      <p:sp>
        <p:nvSpPr>
          <p:cNvPr id="4" name="Slide Number Placeholder 3">
            <a:extLst>
              <a:ext uri="{FF2B5EF4-FFF2-40B4-BE49-F238E27FC236}">
                <a16:creationId xmlns:a16="http://schemas.microsoft.com/office/drawing/2014/main" id="{1B2B10CD-6202-5616-8D2B-B59F95ACDEDB}"/>
              </a:ext>
            </a:extLst>
          </p:cNvPr>
          <p:cNvSpPr>
            <a:spLocks noGrp="1"/>
          </p:cNvSpPr>
          <p:nvPr>
            <p:ph type="sldNum" sz="quarter" idx="12"/>
          </p:nvPr>
        </p:nvSpPr>
        <p:spPr/>
        <p:txBody>
          <a:bodyPr/>
          <a:lstStyle/>
          <a:p>
            <a:fld id="{B8DACC02-A2BD-4578-8E03-6D891060A695}" type="slidenum">
              <a:rPr lang="en-US" smtClean="0"/>
              <a:pPr/>
              <a:t>27</a:t>
            </a:fld>
            <a:endParaRPr lang="en-US" dirty="0"/>
          </a:p>
        </p:txBody>
      </p:sp>
      <p:pic>
        <p:nvPicPr>
          <p:cNvPr id="5" name="Picture 4">
            <a:extLst>
              <a:ext uri="{FF2B5EF4-FFF2-40B4-BE49-F238E27FC236}">
                <a16:creationId xmlns:a16="http://schemas.microsoft.com/office/drawing/2014/main" id="{0E3BDB0B-76DE-E860-F2AB-044FDDCA2232}"/>
              </a:ext>
            </a:extLst>
          </p:cNvPr>
          <p:cNvPicPr>
            <a:picLocks noChangeAspect="1"/>
          </p:cNvPicPr>
          <p:nvPr/>
        </p:nvPicPr>
        <p:blipFill>
          <a:blip r:embed="rId2"/>
          <a:stretch>
            <a:fillRect/>
          </a:stretch>
        </p:blipFill>
        <p:spPr>
          <a:xfrm>
            <a:off x="7083576" y="1207300"/>
            <a:ext cx="4829849" cy="3715268"/>
          </a:xfrm>
          <a:prstGeom prst="rect">
            <a:avLst/>
          </a:prstGeom>
        </p:spPr>
      </p:pic>
    </p:spTree>
    <p:extLst>
      <p:ext uri="{BB962C8B-B14F-4D97-AF65-F5344CB8AC3E}">
        <p14:creationId xmlns:p14="http://schemas.microsoft.com/office/powerpoint/2010/main" val="4148356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Stakeholders</a:t>
            </a:r>
          </a:p>
        </p:txBody>
      </p:sp>
      <p:sp>
        <p:nvSpPr>
          <p:cNvPr id="3" name="Content Placeholder 2"/>
          <p:cNvSpPr>
            <a:spLocks noGrp="1"/>
          </p:cNvSpPr>
          <p:nvPr>
            <p:ph idx="1"/>
          </p:nvPr>
        </p:nvSpPr>
        <p:spPr/>
        <p:txBody>
          <a:bodyPr/>
          <a:lstStyle/>
          <a:p>
            <a:pPr marL="514350" indent="-514350">
              <a:buFont typeface="+mj-lt"/>
              <a:buAutoNum type="arabicPeriod"/>
            </a:pPr>
            <a:r>
              <a:rPr lang="en-US" dirty="0"/>
              <a:t>Analyze Stakeholders continuously</a:t>
            </a:r>
          </a:p>
          <a:p>
            <a:pPr marL="514350" indent="-514350">
              <a:buFont typeface="+mj-lt"/>
              <a:buAutoNum type="arabicPeriod"/>
            </a:pPr>
            <a:r>
              <a:rPr lang="en-US" dirty="0"/>
              <a:t>Create and Maintain a Stakeholder Register</a:t>
            </a:r>
          </a:p>
          <a:p>
            <a:pPr marL="514350" indent="-514350">
              <a:buFont typeface="+mj-lt"/>
              <a:buAutoNum type="arabicPeriod"/>
            </a:pPr>
            <a:r>
              <a:rPr lang="en-US" dirty="0"/>
              <a:t>Create and execute a Stakeholder Management Strategy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1847257" y="3471302"/>
            <a:ext cx="8497486" cy="1943371"/>
          </a:xfrm>
          <a:prstGeom prst="rect">
            <a:avLst/>
          </a:prstGeom>
        </p:spPr>
      </p:pic>
    </p:spTree>
    <p:extLst>
      <p:ext uri="{BB962C8B-B14F-4D97-AF65-F5344CB8AC3E}">
        <p14:creationId xmlns:p14="http://schemas.microsoft.com/office/powerpoint/2010/main" val="1185736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8571-6BDD-D8A0-3A59-E5159EB933C2}"/>
              </a:ext>
            </a:extLst>
          </p:cNvPr>
          <p:cNvSpPr>
            <a:spLocks noGrp="1"/>
          </p:cNvSpPr>
          <p:nvPr>
            <p:ph type="title"/>
          </p:nvPr>
        </p:nvSpPr>
        <p:spPr/>
        <p:txBody>
          <a:bodyPr/>
          <a:lstStyle/>
          <a:p>
            <a:r>
              <a:rPr lang="en-US" dirty="0"/>
              <a:t>Project Stakeholder Management</a:t>
            </a:r>
          </a:p>
        </p:txBody>
      </p:sp>
      <p:sp>
        <p:nvSpPr>
          <p:cNvPr id="3" name="Content Placeholder 2">
            <a:extLst>
              <a:ext uri="{FF2B5EF4-FFF2-40B4-BE49-F238E27FC236}">
                <a16:creationId xmlns:a16="http://schemas.microsoft.com/office/drawing/2014/main" id="{9C435143-584B-9C61-10DA-F120C47CDB6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D174290-47DD-D67D-87F5-97B4E5C84307}"/>
              </a:ext>
            </a:extLst>
          </p:cNvPr>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1026" name="Picture 2" descr="Project Stakeholder Management And Engagement Plan Communication Management  Bundle | Presentation Graphics | Presentation PowerPoint Example | Slide  Templates">
            <a:extLst>
              <a:ext uri="{FF2B5EF4-FFF2-40B4-BE49-F238E27FC236}">
                <a16:creationId xmlns:a16="http://schemas.microsoft.com/office/drawing/2014/main" id="{CC110F7B-AD52-5CA6-F40C-8F72DD96D1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71" b="5324"/>
          <a:stretch/>
        </p:blipFill>
        <p:spPr bwMode="auto">
          <a:xfrm>
            <a:off x="618499" y="1259158"/>
            <a:ext cx="10858501" cy="506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63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Stakeholders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134894" y="1406880"/>
            <a:ext cx="5195200" cy="494492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170567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4E61-379E-6892-2319-49F7AA0D54AE}"/>
              </a:ext>
            </a:extLst>
          </p:cNvPr>
          <p:cNvSpPr>
            <a:spLocks noGrp="1"/>
          </p:cNvSpPr>
          <p:nvPr>
            <p:ph type="title"/>
          </p:nvPr>
        </p:nvSpPr>
        <p:spPr/>
        <p:txBody>
          <a:bodyPr/>
          <a:lstStyle/>
          <a:p>
            <a:r>
              <a:rPr lang="en-US" dirty="0"/>
              <a:t>Stakeholder Engagement Plan</a:t>
            </a:r>
          </a:p>
        </p:txBody>
      </p:sp>
      <p:sp>
        <p:nvSpPr>
          <p:cNvPr id="3" name="Content Placeholder 2">
            <a:extLst>
              <a:ext uri="{FF2B5EF4-FFF2-40B4-BE49-F238E27FC236}">
                <a16:creationId xmlns:a16="http://schemas.microsoft.com/office/drawing/2014/main" id="{882867AD-9CAC-42F7-9C51-9B2E787F97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F86119D-D98F-FA6C-58E5-49E55B2BB6C9}"/>
              </a:ext>
            </a:extLst>
          </p:cNvPr>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2050" name="Picture 2" descr="Stakeholder Engagement Plan Template | PowerSlides™">
            <a:extLst>
              <a:ext uri="{FF2B5EF4-FFF2-40B4-BE49-F238E27FC236}">
                <a16:creationId xmlns:a16="http://schemas.microsoft.com/office/drawing/2014/main" id="{45321B3E-E3A8-E774-62F2-37317151D4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50" t="17529" r="4258" b="8341"/>
          <a:stretch/>
        </p:blipFill>
        <p:spPr bwMode="auto">
          <a:xfrm>
            <a:off x="283233" y="1406880"/>
            <a:ext cx="11325362" cy="507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588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202A-8464-D003-2C59-6FC8BC7CD661}"/>
              </a:ext>
            </a:extLst>
          </p:cNvPr>
          <p:cNvSpPr>
            <a:spLocks noGrp="1"/>
          </p:cNvSpPr>
          <p:nvPr>
            <p:ph type="title"/>
          </p:nvPr>
        </p:nvSpPr>
        <p:spPr/>
        <p:txBody>
          <a:bodyPr/>
          <a:lstStyle/>
          <a:p>
            <a:r>
              <a:rPr lang="en-US" dirty="0"/>
              <a:t>Common Stakeholder Mapping Models</a:t>
            </a:r>
          </a:p>
        </p:txBody>
      </p:sp>
      <p:sp>
        <p:nvSpPr>
          <p:cNvPr id="3" name="Content Placeholder 2">
            <a:extLst>
              <a:ext uri="{FF2B5EF4-FFF2-40B4-BE49-F238E27FC236}">
                <a16:creationId xmlns:a16="http://schemas.microsoft.com/office/drawing/2014/main" id="{55EA14D4-CB90-E5F5-BA6E-99FAC0C99706}"/>
              </a:ext>
            </a:extLst>
          </p:cNvPr>
          <p:cNvSpPr>
            <a:spLocks noGrp="1"/>
          </p:cNvSpPr>
          <p:nvPr>
            <p:ph idx="1"/>
          </p:nvPr>
        </p:nvSpPr>
        <p:spPr/>
        <p:txBody>
          <a:bodyPr/>
          <a:lstStyle/>
          <a:p>
            <a:r>
              <a:rPr lang="en-US" dirty="0"/>
              <a:t>Salience Model</a:t>
            </a:r>
          </a:p>
          <a:p>
            <a:endParaRPr lang="en-US" dirty="0"/>
          </a:p>
        </p:txBody>
      </p:sp>
      <p:sp>
        <p:nvSpPr>
          <p:cNvPr id="4" name="Slide Number Placeholder 3">
            <a:extLst>
              <a:ext uri="{FF2B5EF4-FFF2-40B4-BE49-F238E27FC236}">
                <a16:creationId xmlns:a16="http://schemas.microsoft.com/office/drawing/2014/main" id="{53F899A0-E103-F093-3272-BF0F7D9E5665}"/>
              </a:ext>
            </a:extLst>
          </p:cNvPr>
          <p:cNvSpPr>
            <a:spLocks noGrp="1"/>
          </p:cNvSpPr>
          <p:nvPr>
            <p:ph type="sldNum" sz="quarter" idx="12"/>
          </p:nvPr>
        </p:nvSpPr>
        <p:spPr/>
        <p:txBody>
          <a:bodyPr/>
          <a:lstStyle/>
          <a:p>
            <a:fld id="{B8DACC02-A2BD-4578-8E03-6D891060A695}" type="slidenum">
              <a:rPr lang="en-US" smtClean="0"/>
              <a:pPr/>
              <a:t>31</a:t>
            </a:fld>
            <a:endParaRPr lang="en-US" dirty="0"/>
          </a:p>
        </p:txBody>
      </p:sp>
      <p:pic>
        <p:nvPicPr>
          <p:cNvPr id="3074" name="Picture 2" descr="Salience Model Diagram stakeholder mapping">
            <a:extLst>
              <a:ext uri="{FF2B5EF4-FFF2-40B4-BE49-F238E27FC236}">
                <a16:creationId xmlns:a16="http://schemas.microsoft.com/office/drawing/2014/main" id="{A69144F2-2347-BB61-BC32-F571D9E32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5525" y="1547204"/>
            <a:ext cx="79914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101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6909-195D-D49A-E0C4-B9DB575A7EF6}"/>
              </a:ext>
            </a:extLst>
          </p:cNvPr>
          <p:cNvSpPr>
            <a:spLocks noGrp="1"/>
          </p:cNvSpPr>
          <p:nvPr>
            <p:ph type="title"/>
          </p:nvPr>
        </p:nvSpPr>
        <p:spPr/>
        <p:txBody>
          <a:bodyPr/>
          <a:lstStyle/>
          <a:p>
            <a:r>
              <a:rPr lang="en-US" dirty="0"/>
              <a:t>Common Stakeholder Mapping Models</a:t>
            </a:r>
          </a:p>
        </p:txBody>
      </p:sp>
      <p:sp>
        <p:nvSpPr>
          <p:cNvPr id="3" name="Content Placeholder 2">
            <a:extLst>
              <a:ext uri="{FF2B5EF4-FFF2-40B4-BE49-F238E27FC236}">
                <a16:creationId xmlns:a16="http://schemas.microsoft.com/office/drawing/2014/main" id="{A1442F6E-74AF-08C9-97FC-E306AD227ECE}"/>
              </a:ext>
            </a:extLst>
          </p:cNvPr>
          <p:cNvSpPr>
            <a:spLocks noGrp="1"/>
          </p:cNvSpPr>
          <p:nvPr>
            <p:ph idx="1"/>
          </p:nvPr>
        </p:nvSpPr>
        <p:spPr/>
        <p:txBody>
          <a:bodyPr/>
          <a:lstStyle/>
          <a:p>
            <a:r>
              <a:rPr lang="en-US" dirty="0"/>
              <a:t>Stakeholder Knowledge Base Chart</a:t>
            </a:r>
          </a:p>
        </p:txBody>
      </p:sp>
      <p:sp>
        <p:nvSpPr>
          <p:cNvPr id="4" name="Slide Number Placeholder 3">
            <a:extLst>
              <a:ext uri="{FF2B5EF4-FFF2-40B4-BE49-F238E27FC236}">
                <a16:creationId xmlns:a16="http://schemas.microsoft.com/office/drawing/2014/main" id="{053E164F-C4A6-F621-A1A6-6CB5F94CEEA2}"/>
              </a:ext>
            </a:extLst>
          </p:cNvPr>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4098" name="Picture 2" descr="Stakeholder Knowledge Base Chart Graphic">
            <a:extLst>
              <a:ext uri="{FF2B5EF4-FFF2-40B4-BE49-F238E27FC236}">
                <a16:creationId xmlns:a16="http://schemas.microsoft.com/office/drawing/2014/main" id="{08FCD159-8CB0-DFBF-0803-02E761C0EF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21" b="2945"/>
          <a:stretch/>
        </p:blipFill>
        <p:spPr bwMode="auto">
          <a:xfrm>
            <a:off x="3830638" y="1900238"/>
            <a:ext cx="6184900" cy="4452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75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F48-9C90-8D61-4D17-25D77EF3E5D0}"/>
              </a:ext>
            </a:extLst>
          </p:cNvPr>
          <p:cNvSpPr>
            <a:spLocks noGrp="1"/>
          </p:cNvSpPr>
          <p:nvPr>
            <p:ph type="title"/>
          </p:nvPr>
        </p:nvSpPr>
        <p:spPr/>
        <p:txBody>
          <a:bodyPr>
            <a:normAutofit/>
          </a:bodyPr>
          <a:lstStyle/>
          <a:p>
            <a:r>
              <a:rPr lang="en-US" dirty="0"/>
              <a:t>Stakeholder Knowledge Base Chart</a:t>
            </a:r>
          </a:p>
        </p:txBody>
      </p:sp>
      <p:sp>
        <p:nvSpPr>
          <p:cNvPr id="3" name="Content Placeholder 2">
            <a:extLst>
              <a:ext uri="{FF2B5EF4-FFF2-40B4-BE49-F238E27FC236}">
                <a16:creationId xmlns:a16="http://schemas.microsoft.com/office/drawing/2014/main" id="{B5629708-9F5E-A97E-7DB9-921C340CD9AB}"/>
              </a:ext>
            </a:extLst>
          </p:cNvPr>
          <p:cNvSpPr>
            <a:spLocks noGrp="1"/>
          </p:cNvSpPr>
          <p:nvPr>
            <p:ph idx="1"/>
          </p:nvPr>
        </p:nvSpPr>
        <p:spPr/>
        <p:txBody>
          <a:bodyPr/>
          <a:lstStyle/>
          <a:p>
            <a:r>
              <a:rPr lang="en-US" dirty="0"/>
              <a:t>Aware / Opposition</a:t>
            </a:r>
          </a:p>
          <a:p>
            <a:pPr lvl="1"/>
            <a:r>
              <a:rPr lang="en-US" dirty="0"/>
              <a:t>These stakeholders may be a risk and require management.</a:t>
            </a:r>
          </a:p>
          <a:p>
            <a:r>
              <a:rPr lang="en-US" dirty="0"/>
              <a:t>Aware / Support</a:t>
            </a:r>
          </a:p>
          <a:p>
            <a:pPr lvl="1"/>
            <a:r>
              <a:rPr lang="en-US" dirty="0"/>
              <a:t>These stakeholders are worth keeping informed so they can continue to champion your project or work.</a:t>
            </a:r>
          </a:p>
          <a:p>
            <a:r>
              <a:rPr lang="en-US" dirty="0"/>
              <a:t>Ignorant / Opposition</a:t>
            </a:r>
          </a:p>
          <a:p>
            <a:pPr lvl="1"/>
            <a:r>
              <a:rPr lang="en-US" dirty="0"/>
              <a:t>Increasing the understanding of these stakeholders may help to change their attitude.</a:t>
            </a:r>
          </a:p>
          <a:p>
            <a:r>
              <a:rPr lang="en-US" dirty="0"/>
              <a:t>Ignorant / Support</a:t>
            </a:r>
          </a:p>
          <a:p>
            <a:pPr lvl="1"/>
            <a:r>
              <a:rPr lang="en-US" dirty="0"/>
              <a:t>Engaging with these stakeholders will help to keep them onboard and strengthen their support.</a:t>
            </a:r>
          </a:p>
        </p:txBody>
      </p:sp>
      <p:sp>
        <p:nvSpPr>
          <p:cNvPr id="4" name="Slide Number Placeholder 3">
            <a:extLst>
              <a:ext uri="{FF2B5EF4-FFF2-40B4-BE49-F238E27FC236}">
                <a16:creationId xmlns:a16="http://schemas.microsoft.com/office/drawing/2014/main" id="{4C0B6E11-3E7F-23F0-C975-2F01E3BBA2C6}"/>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852193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6909-195D-D49A-E0C4-B9DB575A7EF6}"/>
              </a:ext>
            </a:extLst>
          </p:cNvPr>
          <p:cNvSpPr>
            <a:spLocks noGrp="1"/>
          </p:cNvSpPr>
          <p:nvPr>
            <p:ph type="title"/>
          </p:nvPr>
        </p:nvSpPr>
        <p:spPr/>
        <p:txBody>
          <a:bodyPr/>
          <a:lstStyle/>
          <a:p>
            <a:r>
              <a:rPr lang="en-US" dirty="0"/>
              <a:t>Common Stakeholder Mapping Models</a:t>
            </a:r>
          </a:p>
        </p:txBody>
      </p:sp>
      <p:sp>
        <p:nvSpPr>
          <p:cNvPr id="3" name="Content Placeholder 2">
            <a:extLst>
              <a:ext uri="{FF2B5EF4-FFF2-40B4-BE49-F238E27FC236}">
                <a16:creationId xmlns:a16="http://schemas.microsoft.com/office/drawing/2014/main" id="{A1442F6E-74AF-08C9-97FC-E306AD227ECE}"/>
              </a:ext>
            </a:extLst>
          </p:cNvPr>
          <p:cNvSpPr>
            <a:spLocks noGrp="1"/>
          </p:cNvSpPr>
          <p:nvPr>
            <p:ph idx="1"/>
          </p:nvPr>
        </p:nvSpPr>
        <p:spPr/>
        <p:txBody>
          <a:bodyPr/>
          <a:lstStyle/>
          <a:p>
            <a:r>
              <a:rPr lang="en-US" dirty="0"/>
              <a:t>Power/Interest Grid</a:t>
            </a:r>
          </a:p>
        </p:txBody>
      </p:sp>
      <p:sp>
        <p:nvSpPr>
          <p:cNvPr id="4" name="Slide Number Placeholder 3">
            <a:extLst>
              <a:ext uri="{FF2B5EF4-FFF2-40B4-BE49-F238E27FC236}">
                <a16:creationId xmlns:a16="http://schemas.microsoft.com/office/drawing/2014/main" id="{053E164F-C4A6-F621-A1A6-6CB5F94CEEA2}"/>
              </a:ext>
            </a:extLst>
          </p:cNvPr>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5124" name="Picture 4" descr="Power/Interest stakeholder grid graphic">
            <a:extLst>
              <a:ext uri="{FF2B5EF4-FFF2-40B4-BE49-F238E27FC236}">
                <a16:creationId xmlns:a16="http://schemas.microsoft.com/office/drawing/2014/main" id="{B7EE9F8C-A0AF-6A1D-ED52-090D2A5FB3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13" b="3854"/>
          <a:stretch/>
        </p:blipFill>
        <p:spPr bwMode="auto">
          <a:xfrm>
            <a:off x="3733006" y="1949429"/>
            <a:ext cx="5980577" cy="445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41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ECAC-738B-FBD7-20D8-A4DEFA12CA79}"/>
              </a:ext>
            </a:extLst>
          </p:cNvPr>
          <p:cNvSpPr>
            <a:spLocks noGrp="1"/>
          </p:cNvSpPr>
          <p:nvPr>
            <p:ph type="title"/>
          </p:nvPr>
        </p:nvSpPr>
        <p:spPr/>
        <p:txBody>
          <a:bodyPr>
            <a:normAutofit/>
          </a:bodyPr>
          <a:lstStyle/>
          <a:p>
            <a:r>
              <a:rPr lang="en-US" dirty="0"/>
              <a:t>Power/Interest Grid</a:t>
            </a:r>
          </a:p>
        </p:txBody>
      </p:sp>
      <p:sp>
        <p:nvSpPr>
          <p:cNvPr id="3" name="Content Placeholder 2">
            <a:extLst>
              <a:ext uri="{FF2B5EF4-FFF2-40B4-BE49-F238E27FC236}">
                <a16:creationId xmlns:a16="http://schemas.microsoft.com/office/drawing/2014/main" id="{0BD34102-07D6-5ED5-CAEF-685C8775C786}"/>
              </a:ext>
            </a:extLst>
          </p:cNvPr>
          <p:cNvSpPr>
            <a:spLocks noGrp="1"/>
          </p:cNvSpPr>
          <p:nvPr>
            <p:ph idx="1"/>
          </p:nvPr>
        </p:nvSpPr>
        <p:spPr/>
        <p:txBody>
          <a:bodyPr/>
          <a:lstStyle/>
          <a:p>
            <a:r>
              <a:rPr lang="en-US" dirty="0"/>
              <a:t>High power / high interest</a:t>
            </a:r>
          </a:p>
          <a:p>
            <a:pPr lvl="1"/>
            <a:r>
              <a:rPr lang="en-US" dirty="0"/>
              <a:t>Manage closely, regularly engage, and manage expectations</a:t>
            </a:r>
          </a:p>
          <a:p>
            <a:r>
              <a:rPr lang="en-US" dirty="0"/>
              <a:t>High power / low interest</a:t>
            </a:r>
          </a:p>
          <a:p>
            <a:pPr lvl="1"/>
            <a:r>
              <a:rPr lang="en-US" dirty="0"/>
              <a:t>Meet their needs, keep them satisfied, and actively consult</a:t>
            </a:r>
          </a:p>
          <a:p>
            <a:r>
              <a:rPr lang="en-US" dirty="0"/>
              <a:t>Low power / low interest</a:t>
            </a:r>
          </a:p>
          <a:p>
            <a:pPr lvl="1"/>
            <a:r>
              <a:rPr lang="en-US" dirty="0"/>
              <a:t>Monitor and provide information as needed</a:t>
            </a:r>
          </a:p>
          <a:p>
            <a:r>
              <a:rPr lang="en-US" dirty="0"/>
              <a:t>Low power / high interest</a:t>
            </a:r>
          </a:p>
          <a:p>
            <a:pPr lvl="1"/>
            <a:r>
              <a:rPr lang="en-US" dirty="0"/>
              <a:t>Keep informed and maintain interest</a:t>
            </a:r>
          </a:p>
        </p:txBody>
      </p:sp>
      <p:sp>
        <p:nvSpPr>
          <p:cNvPr id="4" name="Slide Number Placeholder 3">
            <a:extLst>
              <a:ext uri="{FF2B5EF4-FFF2-40B4-BE49-F238E27FC236}">
                <a16:creationId xmlns:a16="http://schemas.microsoft.com/office/drawing/2014/main" id="{4D874922-085A-FDA3-E4C3-370E1E46543B}"/>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330597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p>
          <a:p>
            <a:pPr lvl="1"/>
            <a:r>
              <a:rPr lang="en-US" dirty="0"/>
              <a:t>Stakeholder engagement entails working collaboratively with stakeholders to introduce the project, elicit their requirements, manage expectations, resolve issues, negotiate, prioritize, problem solve, and make decisions. </a:t>
            </a:r>
          </a:p>
          <a:p>
            <a:pPr lvl="1"/>
            <a:r>
              <a:rPr lang="en-US" dirty="0"/>
              <a:t>Engaging stakeholders requires the application of soft skills, such as active listening, interpersonal skills, and conflict management, as well as leadership skills such as establishing the vision and critical thinking.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75778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p>
        </p:txBody>
      </p:sp>
      <p:pic>
        <p:nvPicPr>
          <p:cNvPr id="4" name="Picture 3"/>
          <p:cNvPicPr>
            <a:picLocks noChangeAspect="1"/>
          </p:cNvPicPr>
          <p:nvPr/>
        </p:nvPicPr>
        <p:blipFill>
          <a:blip r:embed="rId2"/>
          <a:stretch>
            <a:fillRect/>
          </a:stretch>
        </p:blipFill>
        <p:spPr>
          <a:xfrm>
            <a:off x="2266507" y="2061360"/>
            <a:ext cx="7427562" cy="386991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530084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p>
          <a:p>
            <a:pPr lvl="1"/>
            <a:r>
              <a:rPr lang="en-US" dirty="0"/>
              <a:t>Communication methods include push, pull, and interactive communication:</a:t>
            </a:r>
          </a:p>
          <a:p>
            <a:pPr lvl="2"/>
            <a:r>
              <a:rPr lang="en-US" dirty="0"/>
              <a:t>Push</a:t>
            </a:r>
          </a:p>
          <a:p>
            <a:pPr lvl="3"/>
            <a:r>
              <a:rPr lang="en-US" dirty="0"/>
              <a:t>Sent to stakeholders such as memos, emails, status reports, voice mail, and so forth. </a:t>
            </a:r>
          </a:p>
          <a:p>
            <a:pPr lvl="3"/>
            <a:r>
              <a:rPr lang="en-US" dirty="0"/>
              <a:t>One-way communications with individual stakeholders or groups of stakeholders. </a:t>
            </a:r>
          </a:p>
          <a:p>
            <a:pPr lvl="3"/>
            <a:r>
              <a:rPr lang="en-US" dirty="0"/>
              <a:t>Inhibits the ability to immediately gauge reaction and assess understanding; therefore, it should be used deliberately.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599349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p>
          <a:p>
            <a:pPr lvl="1"/>
            <a:r>
              <a:rPr lang="en-US" dirty="0"/>
              <a:t>Communication methods include push, pull, and interactive communication:</a:t>
            </a:r>
          </a:p>
          <a:p>
            <a:pPr lvl="2"/>
            <a:r>
              <a:rPr lang="en-US" dirty="0"/>
              <a:t>Pull</a:t>
            </a:r>
          </a:p>
          <a:p>
            <a:pPr lvl="3"/>
            <a:r>
              <a:rPr lang="en-US" dirty="0"/>
              <a:t>Information sought by the stakeholder, such as a project team member going to an intranet to find communication policies or templates, running internet searches, and using online repositories. </a:t>
            </a:r>
          </a:p>
          <a:p>
            <a:pPr lvl="3"/>
            <a:r>
              <a:rPr lang="en-US" dirty="0"/>
              <a:t>Pulling information is used for indirect sensing of stakeholder concerns.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14333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Stakeholder Management</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592415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p>
          <a:p>
            <a:pPr lvl="1"/>
            <a:r>
              <a:rPr lang="en-US" dirty="0"/>
              <a:t>With all forms of communication, quick feedback loops provide useful information to:</a:t>
            </a:r>
          </a:p>
          <a:p>
            <a:pPr lvl="2"/>
            <a:r>
              <a:rPr lang="en-US" dirty="0"/>
              <a:t>Confirm the degree to which the stakeholder(s) heard the message.</a:t>
            </a:r>
          </a:p>
          <a:p>
            <a:pPr lvl="2"/>
            <a:r>
              <a:rPr lang="en-US" dirty="0"/>
              <a:t>Determine if stakeholders agree with the message.</a:t>
            </a:r>
          </a:p>
          <a:p>
            <a:pPr lvl="2"/>
            <a:r>
              <a:rPr lang="en-US" dirty="0"/>
              <a:t>Identify nuanced or other unintended messages the recipient detected.</a:t>
            </a:r>
          </a:p>
          <a:p>
            <a:pPr lvl="2"/>
            <a:r>
              <a:rPr lang="en-US" dirty="0"/>
              <a:t>Gain other helpful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271435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Stakeholders Expectations</a:t>
            </a:r>
          </a:p>
        </p:txBody>
      </p:sp>
      <p:sp>
        <p:nvSpPr>
          <p:cNvPr id="3" name="Content Placeholder 2"/>
          <p:cNvSpPr>
            <a:spLocks noGrp="1"/>
          </p:cNvSpPr>
          <p:nvPr>
            <p:ph idx="1"/>
          </p:nvPr>
        </p:nvSpPr>
        <p:spPr/>
        <p:txBody>
          <a:bodyPr/>
          <a:lstStyle/>
          <a:p>
            <a:r>
              <a:rPr lang="en-US" dirty="0"/>
              <a:t>Items that may need regular communication</a:t>
            </a:r>
          </a:p>
          <a:p>
            <a:pPr lvl="1"/>
            <a:r>
              <a:rPr lang="en-US" dirty="0"/>
              <a:t>Schedule, Budget, Forecasts</a:t>
            </a:r>
          </a:p>
          <a:p>
            <a:pPr lvl="1"/>
            <a:r>
              <a:rPr lang="en-US" dirty="0"/>
              <a:t>Risk Register, Issue Log, Change Log</a:t>
            </a:r>
          </a:p>
          <a:p>
            <a:pPr lvl="1"/>
            <a:r>
              <a:rPr lang="en-US" dirty="0"/>
              <a:t>Items outside of the control of the project that affect the project</a:t>
            </a:r>
          </a:p>
          <a:p>
            <a:r>
              <a:rPr lang="en-US" dirty="0"/>
              <a:t>Involves the application of Communication Methods, Interpersonal Skills, and Management Skills to manage expectations of people important to the project.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57609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Report Types</a:t>
            </a:r>
          </a:p>
        </p:txBody>
      </p:sp>
      <p:sp>
        <p:nvSpPr>
          <p:cNvPr id="3" name="Content Placeholder 2"/>
          <p:cNvSpPr>
            <a:spLocks noGrp="1"/>
          </p:cNvSpPr>
          <p:nvPr>
            <p:ph idx="1"/>
          </p:nvPr>
        </p:nvSpPr>
        <p:spPr/>
        <p:txBody>
          <a:bodyPr>
            <a:normAutofit/>
          </a:bodyPr>
          <a:lstStyle/>
          <a:p>
            <a:r>
              <a:rPr lang="en-US" dirty="0"/>
              <a:t>Status Report – Where is the project is against the performance measurement baseline?</a:t>
            </a:r>
          </a:p>
          <a:p>
            <a:r>
              <a:rPr lang="en-US" dirty="0"/>
              <a:t>Progress Report – What has been accomplished?</a:t>
            </a:r>
          </a:p>
          <a:p>
            <a:r>
              <a:rPr lang="en-US" dirty="0"/>
              <a:t>Trend Report – Is performance improving or deteriorating?</a:t>
            </a:r>
          </a:p>
          <a:p>
            <a:r>
              <a:rPr lang="en-US" dirty="0"/>
              <a:t>Forecasting Report – What are the predictions for the future?</a:t>
            </a:r>
          </a:p>
          <a:p>
            <a:r>
              <a:rPr lang="en-US" dirty="0"/>
              <a:t>Variance Report – How do the actual results compare to the baselines?</a:t>
            </a:r>
          </a:p>
          <a:p>
            <a:r>
              <a:rPr lang="en-US" dirty="0"/>
              <a:t>Earned Value Report – Where is the project in pure Earned Value/Cost Management terms?</a:t>
            </a:r>
          </a:p>
          <a:p>
            <a:r>
              <a:rPr lang="en-US" dirty="0"/>
              <a:t>Lessons Learned – What information could be useful for future projects?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04922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Reports and Metrics Useful</a:t>
            </a:r>
          </a:p>
        </p:txBody>
      </p:sp>
      <p:sp>
        <p:nvSpPr>
          <p:cNvPr id="3" name="Content Placeholder 2"/>
          <p:cNvSpPr>
            <a:spLocks noGrp="1"/>
          </p:cNvSpPr>
          <p:nvPr>
            <p:ph idx="1"/>
          </p:nvPr>
        </p:nvSpPr>
        <p:spPr/>
        <p:txBody>
          <a:bodyPr>
            <a:normAutofit/>
          </a:bodyPr>
          <a:lstStyle/>
          <a:p>
            <a:r>
              <a:rPr lang="en-US" dirty="0"/>
              <a:t>Collecting information, analyzing it, packaging it, and sending it to Stakeholders.</a:t>
            </a:r>
          </a:p>
          <a:p>
            <a:pPr lvl="1"/>
            <a:r>
              <a:rPr lang="en-US" dirty="0"/>
              <a:t>Level of Detail</a:t>
            </a:r>
          </a:p>
          <a:p>
            <a:pPr lvl="1"/>
            <a:r>
              <a:rPr lang="en-US" dirty="0"/>
              <a:t>Appropriate communication channel</a:t>
            </a:r>
          </a:p>
          <a:p>
            <a:pPr lvl="1"/>
            <a:r>
              <a:rPr lang="en-US" dirty="0"/>
              <a:t>Don’t let reports prevent you from managing the project</a:t>
            </a:r>
          </a:p>
          <a:p>
            <a:pPr lvl="1"/>
            <a:r>
              <a:rPr lang="en-US" dirty="0"/>
              <a:t>Are measurements against a consistent baseline</a:t>
            </a:r>
          </a:p>
          <a:p>
            <a:pPr lvl="1"/>
            <a:r>
              <a:rPr lang="en-US" dirty="0"/>
              <a:t>Truthful with accurate metrics</a:t>
            </a:r>
          </a:p>
          <a:p>
            <a:pPr lvl="1"/>
            <a:r>
              <a:rPr lang="en-US" dirty="0"/>
              <a:t>All three sides of the project triangle plus quality</a:t>
            </a:r>
          </a:p>
          <a:p>
            <a:pPr lvl="1"/>
            <a:r>
              <a:rPr lang="en-US" dirty="0"/>
              <a:t>Can and should be enhanced with forecasts</a:t>
            </a:r>
          </a:p>
          <a:p>
            <a:pPr lvl="1"/>
            <a:r>
              <a:rPr lang="en-US" dirty="0"/>
              <a:t>Get feedback</a:t>
            </a:r>
          </a:p>
          <a:p>
            <a:pPr lvl="1"/>
            <a:r>
              <a:rPr lang="en-US" dirty="0"/>
              <a:t>Use multiple types of reports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732539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Communication concepts must be applied to both stakeholder and team communication</a:t>
            </a:r>
          </a:p>
          <a:p>
            <a:r>
              <a:rPr lang="en-US" dirty="0"/>
              <a:t>Communication is not effective unless it is ethical and honest</a:t>
            </a:r>
          </a:p>
          <a:p>
            <a:r>
              <a:rPr lang="en-US" dirty="0"/>
              <a:t>Stakeholder Expectation Management starts with understanding each stakeholder, then deciding what communication is best for them</a:t>
            </a:r>
          </a:p>
          <a:p>
            <a:r>
              <a:rPr lang="en-US" dirty="0"/>
              <a:t>Make reports and metrics useful by viewing them from the Stakeholder’s perspective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27668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 </a:t>
            </a:r>
          </a:p>
        </p:txBody>
      </p:sp>
      <p:sp>
        <p:nvSpPr>
          <p:cNvPr id="87042" name="Content Placeholder 2"/>
          <p:cNvSpPr>
            <a:spLocks noGrp="1"/>
          </p:cNvSpPr>
          <p:nvPr>
            <p:ph idx="1"/>
          </p:nvPr>
        </p:nvSpPr>
        <p:spPr/>
        <p:txBody>
          <a:bodyPr/>
          <a:lstStyle/>
          <a:p>
            <a:r>
              <a:rPr lang="en-US" altLang="en-US" i="1"/>
              <a:t>Stakeholder Management </a:t>
            </a:r>
            <a:r>
              <a:rPr lang="en-US" altLang="en-US"/>
              <a:t>is the process of developing appropriate management strategies for all project stakeholders </a:t>
            </a:r>
          </a:p>
          <a:p>
            <a:r>
              <a:rPr lang="en-US" altLang="en-US"/>
              <a:t>The process goal is to effectively engage stakeholders throughout the project life cycle </a:t>
            </a:r>
          </a:p>
          <a:p>
            <a:r>
              <a:rPr lang="en-US" altLang="en-US"/>
              <a:t>It analyzes their needs, interests, and potential impact on project success </a:t>
            </a:r>
          </a:p>
          <a:p>
            <a:r>
              <a:rPr lang="en-US" altLang="en-US"/>
              <a:t>The process provides a plan for interacting with project stakeholders with the project's interests as its goal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10115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Stakeholder Management</a:t>
            </a:r>
          </a:p>
        </p:txBody>
      </p:sp>
      <p:sp>
        <p:nvSpPr>
          <p:cNvPr id="88066" name="Content Placeholder 2"/>
          <p:cNvSpPr>
            <a:spLocks noGrp="1"/>
          </p:cNvSpPr>
          <p:nvPr>
            <p:ph idx="1"/>
          </p:nvPr>
        </p:nvSpPr>
        <p:spPr/>
        <p:txBody>
          <a:bodyPr>
            <a:normAutofit lnSpcReduction="10000"/>
          </a:bodyPr>
          <a:lstStyle/>
          <a:p>
            <a:pPr>
              <a:buFont typeface="Wingdings" panose="05000000000000000000" pitchFamily="2" charset="2"/>
              <a:buNone/>
            </a:pPr>
            <a:r>
              <a:rPr lang="en-US" altLang="en-US" dirty="0">
                <a:solidFill>
                  <a:srgbClr val="000000"/>
                </a:solidFill>
              </a:rPr>
              <a:t>Inputs </a:t>
            </a:r>
          </a:p>
          <a:p>
            <a:pPr lvl="1"/>
            <a:r>
              <a:rPr lang="en-US" altLang="en-US" dirty="0">
                <a:solidFill>
                  <a:srgbClr val="000000"/>
                </a:solidFill>
              </a:rPr>
              <a:t>Project charter </a:t>
            </a:r>
          </a:p>
          <a:p>
            <a:pPr lvl="1"/>
            <a:r>
              <a:rPr lang="en-US" altLang="en-US" dirty="0">
                <a:solidFill>
                  <a:srgbClr val="000000"/>
                </a:solidFill>
              </a:rPr>
              <a:t>Procurement documents </a:t>
            </a:r>
          </a:p>
          <a:p>
            <a:pPr lvl="1"/>
            <a:r>
              <a:rPr lang="en-US" altLang="en-US" dirty="0">
                <a:solidFill>
                  <a:srgbClr val="000000"/>
                </a:solidFill>
              </a:rPr>
              <a:t>Enterprise environmental factors </a:t>
            </a:r>
          </a:p>
          <a:p>
            <a:pPr lvl="1"/>
            <a:r>
              <a:rPr lang="en-US" altLang="en-US" dirty="0">
                <a:solidFill>
                  <a:srgbClr val="000000"/>
                </a:solidFill>
              </a:rPr>
              <a:t>Organizational process assets </a:t>
            </a:r>
          </a:p>
          <a:p>
            <a:pPr>
              <a:buFont typeface="Wingdings" panose="05000000000000000000" pitchFamily="2" charset="2"/>
              <a:buNone/>
            </a:pPr>
            <a:r>
              <a:rPr lang="en-US" altLang="en-US" dirty="0">
                <a:solidFill>
                  <a:srgbClr val="000000"/>
                </a:solidFill>
              </a:rPr>
              <a:t>Tools &amp; Techniques </a:t>
            </a:r>
          </a:p>
          <a:p>
            <a:pPr lvl="1"/>
            <a:r>
              <a:rPr lang="en-US" altLang="en-US" dirty="0">
                <a:solidFill>
                  <a:srgbClr val="000000"/>
                </a:solidFill>
              </a:rPr>
              <a:t>Stakeholder analysis </a:t>
            </a:r>
          </a:p>
          <a:p>
            <a:pPr lvl="1"/>
            <a:r>
              <a:rPr lang="en-US" altLang="en-US" dirty="0">
                <a:solidFill>
                  <a:srgbClr val="000000"/>
                </a:solidFill>
              </a:rPr>
              <a:t>Expert judgment </a:t>
            </a:r>
          </a:p>
          <a:p>
            <a:pPr lvl="1"/>
            <a:r>
              <a:rPr lang="en-US" altLang="en-US" dirty="0">
                <a:solidFill>
                  <a:srgbClr val="000000"/>
                </a:solidFill>
              </a:rPr>
              <a:t>Meetings </a:t>
            </a:r>
          </a:p>
          <a:p>
            <a:pPr>
              <a:buFont typeface="Wingdings" panose="05000000000000000000" pitchFamily="2" charset="2"/>
              <a:buNone/>
            </a:pPr>
            <a:r>
              <a:rPr lang="en-US" altLang="en-US" dirty="0">
                <a:solidFill>
                  <a:srgbClr val="000000"/>
                </a:solidFill>
              </a:rPr>
              <a:t>Outputs</a:t>
            </a:r>
            <a:endParaRPr lang="en-US" altLang="en-US" dirty="0"/>
          </a:p>
          <a:p>
            <a:pPr lvl="1"/>
            <a:r>
              <a:rPr lang="en-US" altLang="en-US" dirty="0">
                <a:solidFill>
                  <a:srgbClr val="000000"/>
                </a:solidFill>
              </a:rPr>
              <a:t>Stakeholder register </a:t>
            </a:r>
          </a:p>
          <a:p>
            <a:pPr lvl="1"/>
            <a:r>
              <a:rPr lang="en-US" altLang="en-US" dirty="0"/>
              <a:t>Stakeholder management plan</a:t>
            </a:r>
            <a:endParaRPr lang="en-US" altLang="en-US" dirty="0">
              <a:solidFill>
                <a:srgbClr val="000000"/>
              </a:solidFill>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020220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Stakeholder register </a:t>
            </a:r>
          </a:p>
        </p:txBody>
      </p:sp>
      <p:sp>
        <p:nvSpPr>
          <p:cNvPr id="89090" name="Content Placeholder 2"/>
          <p:cNvSpPr>
            <a:spLocks noGrp="1"/>
          </p:cNvSpPr>
          <p:nvPr>
            <p:ph idx="1"/>
          </p:nvPr>
        </p:nvSpPr>
        <p:spPr/>
        <p:txBody>
          <a:bodyPr>
            <a:normAutofit lnSpcReduction="10000"/>
          </a:bodyPr>
          <a:lstStyle/>
          <a:p>
            <a:r>
              <a:rPr lang="en-US" altLang="en-US"/>
              <a:t>The </a:t>
            </a:r>
            <a:r>
              <a:rPr lang="en-US" altLang="en-US" i="1"/>
              <a:t>stakeholder register </a:t>
            </a:r>
            <a:r>
              <a:rPr lang="en-US" altLang="en-US"/>
              <a:t>is the primary output from the </a:t>
            </a:r>
            <a:r>
              <a:rPr lang="en-US" altLang="en-US" i="1"/>
              <a:t>Identify Stakeholders</a:t>
            </a:r>
            <a:r>
              <a:rPr lang="en-US" altLang="en-US"/>
              <a:t> process. For each stakeholder, the register contains: </a:t>
            </a:r>
          </a:p>
          <a:p>
            <a:pPr lvl="1"/>
            <a:r>
              <a:rPr lang="en-US" altLang="en-US"/>
              <a:t>Name </a:t>
            </a:r>
          </a:p>
          <a:p>
            <a:pPr lvl="1"/>
            <a:r>
              <a:rPr lang="en-US" altLang="en-US"/>
              <a:t>Position in organization </a:t>
            </a:r>
          </a:p>
          <a:p>
            <a:pPr lvl="1"/>
            <a:r>
              <a:rPr lang="en-US" altLang="en-US"/>
              <a:t>Location </a:t>
            </a:r>
          </a:p>
          <a:p>
            <a:pPr lvl="1"/>
            <a:r>
              <a:rPr lang="en-US" altLang="en-US"/>
              <a:t>Role in project </a:t>
            </a:r>
          </a:p>
          <a:p>
            <a:pPr lvl="1"/>
            <a:r>
              <a:rPr lang="en-US" altLang="en-US"/>
              <a:t>Contact information </a:t>
            </a:r>
          </a:p>
          <a:p>
            <a:pPr lvl="1"/>
            <a:r>
              <a:rPr lang="en-US" altLang="en-US"/>
              <a:t>List of stakeholder’</a:t>
            </a:r>
            <a:r>
              <a:rPr lang="en-US" altLang="ja-JP"/>
              <a:t>s major requirements </a:t>
            </a:r>
          </a:p>
          <a:p>
            <a:pPr lvl="1"/>
            <a:r>
              <a:rPr lang="en-US" altLang="en-US"/>
              <a:t>List of stakeholder’</a:t>
            </a:r>
            <a:r>
              <a:rPr lang="en-US" altLang="ja-JP"/>
              <a:t>s main expectations </a:t>
            </a:r>
          </a:p>
          <a:p>
            <a:pPr lvl="1"/>
            <a:r>
              <a:rPr lang="en-US" altLang="en-US"/>
              <a:t>Potential inﬂuence on the project </a:t>
            </a:r>
          </a:p>
          <a:p>
            <a:pPr lvl="1"/>
            <a:r>
              <a:rPr lang="en-US" altLang="en-US"/>
              <a:t>Phase in the lifecycle of most interest </a:t>
            </a:r>
          </a:p>
          <a:p>
            <a:pPr lvl="1"/>
            <a:r>
              <a:rPr lang="en-US" altLang="en-US"/>
              <a:t>A stakeholder classiﬁcation. This may include internal/external; supporter/neutral/resister; and high/medium/low inﬂuence/power/ impact/interest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67221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Stakeholders</a:t>
            </a:r>
          </a:p>
        </p:txBody>
      </p:sp>
      <p:sp>
        <p:nvSpPr>
          <p:cNvPr id="90114" name="Content Placeholder 2"/>
          <p:cNvSpPr>
            <a:spLocks noGrp="1"/>
          </p:cNvSpPr>
          <p:nvPr>
            <p:ph idx="1"/>
          </p:nvPr>
        </p:nvSpPr>
        <p:spPr/>
        <p:txBody>
          <a:bodyPr/>
          <a:lstStyle/>
          <a:p>
            <a:r>
              <a:rPr lang="en-US" altLang="en-US">
                <a:solidFill>
                  <a:srgbClr val="000000"/>
                </a:solidFill>
              </a:rPr>
              <a:t>Stakeholder engagement levels can be classiﬁed as: </a:t>
            </a:r>
            <a:endParaRPr lang="en-US" altLang="en-US" sz="1100">
              <a:solidFill>
                <a:srgbClr val="000000"/>
              </a:solidFill>
            </a:endParaRPr>
          </a:p>
          <a:p>
            <a:pPr lvl="1"/>
            <a:r>
              <a:rPr lang="en-US" altLang="en-US" i="1">
                <a:solidFill>
                  <a:srgbClr val="000000"/>
                </a:solidFill>
              </a:rPr>
              <a:t>Unaware</a:t>
            </a:r>
            <a:r>
              <a:rPr lang="en-US" altLang="en-US">
                <a:solidFill>
                  <a:srgbClr val="000000"/>
                </a:solidFill>
              </a:rPr>
              <a:t>. Unaware of project and its potential impacts</a:t>
            </a:r>
            <a:r>
              <a:rPr lang="en-US" altLang="en-US" sz="800">
                <a:solidFill>
                  <a:srgbClr val="000000"/>
                </a:solidFill>
              </a:rPr>
              <a:t> </a:t>
            </a:r>
          </a:p>
          <a:p>
            <a:pPr lvl="1"/>
            <a:r>
              <a:rPr lang="en-US" altLang="en-US" i="1">
                <a:solidFill>
                  <a:srgbClr val="000000"/>
                </a:solidFill>
              </a:rPr>
              <a:t>Resistant</a:t>
            </a:r>
            <a:r>
              <a:rPr lang="en-US" altLang="en-US">
                <a:solidFill>
                  <a:srgbClr val="000000"/>
                </a:solidFill>
              </a:rPr>
              <a:t>. Aware of project and its potential impacts and resistant to the changes anticipated by the project</a:t>
            </a:r>
            <a:r>
              <a:rPr lang="en-US" altLang="en-US" sz="800">
                <a:solidFill>
                  <a:srgbClr val="000000"/>
                </a:solidFill>
              </a:rPr>
              <a:t> </a:t>
            </a:r>
          </a:p>
          <a:p>
            <a:pPr lvl="1"/>
            <a:r>
              <a:rPr lang="en-US" altLang="en-US" i="1">
                <a:solidFill>
                  <a:srgbClr val="000000"/>
                </a:solidFill>
              </a:rPr>
              <a:t>Neutral</a:t>
            </a:r>
            <a:r>
              <a:rPr lang="en-US" altLang="en-US">
                <a:solidFill>
                  <a:srgbClr val="000000"/>
                </a:solidFill>
              </a:rPr>
              <a:t>. Aware of project and neither supportive nor resistant</a:t>
            </a:r>
            <a:r>
              <a:rPr lang="en-US" altLang="en-US" sz="800">
                <a:solidFill>
                  <a:srgbClr val="000000"/>
                </a:solidFill>
              </a:rPr>
              <a:t> </a:t>
            </a:r>
          </a:p>
          <a:p>
            <a:pPr lvl="1"/>
            <a:r>
              <a:rPr lang="en-US" altLang="en-US" i="1">
                <a:solidFill>
                  <a:srgbClr val="000000"/>
                </a:solidFill>
              </a:rPr>
              <a:t>Supportive</a:t>
            </a:r>
            <a:r>
              <a:rPr lang="en-US" altLang="en-US">
                <a:solidFill>
                  <a:srgbClr val="000000"/>
                </a:solidFill>
              </a:rPr>
              <a:t>. Aware of project and its potential impacts and supportive of the changes anticipated by the project </a:t>
            </a:r>
            <a:endParaRPr lang="en-US" altLang="en-US" sz="800">
              <a:solidFill>
                <a:srgbClr val="000000"/>
              </a:solidFill>
            </a:endParaRPr>
          </a:p>
          <a:p>
            <a:pPr lvl="1"/>
            <a:r>
              <a:rPr lang="en-US" altLang="en-US" i="1">
                <a:solidFill>
                  <a:srgbClr val="000000"/>
                </a:solidFill>
              </a:rPr>
              <a:t>Leading</a:t>
            </a:r>
            <a:r>
              <a:rPr lang="en-US" altLang="en-US">
                <a:solidFill>
                  <a:srgbClr val="000000"/>
                </a:solidFill>
              </a:rPr>
              <a:t>. Aware of project and its potential impacts and actively engaged in ensuring the project’</a:t>
            </a:r>
            <a:r>
              <a:rPr lang="en-US" altLang="ja-JP">
                <a:solidFill>
                  <a:srgbClr val="000000"/>
                </a:solidFill>
              </a:rPr>
              <a:t>s success</a:t>
            </a:r>
            <a:r>
              <a:rPr lang="en-US" altLang="ja-JP" sz="800">
                <a:solidFill>
                  <a:srgbClr val="000000"/>
                </a:solidFill>
              </a:rPr>
              <a:t> </a:t>
            </a:r>
            <a:endParaRPr lang="en-US" altLang="en-US"/>
          </a:p>
        </p:txBody>
      </p:sp>
      <p:sp>
        <p:nvSpPr>
          <p:cNvPr id="3" name="Slide Number Placeholder 2"/>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26334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Stakeholder management plan </a:t>
            </a:r>
          </a:p>
        </p:txBody>
      </p:sp>
      <p:sp>
        <p:nvSpPr>
          <p:cNvPr id="91138" name="Content Placeholder 2"/>
          <p:cNvSpPr>
            <a:spLocks noGrp="1"/>
          </p:cNvSpPr>
          <p:nvPr>
            <p:ph idx="1"/>
          </p:nvPr>
        </p:nvSpPr>
        <p:spPr/>
        <p:txBody>
          <a:bodyPr/>
          <a:lstStyle/>
          <a:p>
            <a:r>
              <a:rPr lang="en-US" altLang="en-US"/>
              <a:t>The </a:t>
            </a:r>
            <a:r>
              <a:rPr lang="en-US" altLang="en-US" i="1"/>
              <a:t>stakeholder management plan </a:t>
            </a:r>
            <a:r>
              <a:rPr lang="en-US" altLang="en-US"/>
              <a:t>identiﬁes the management strategies required to effectively engage stakeholders </a:t>
            </a:r>
          </a:p>
          <a:p>
            <a:r>
              <a:rPr lang="en-US" altLang="en-US"/>
              <a:t>The stakeholder management plan supplements the information in the stakeholder register with: </a:t>
            </a:r>
          </a:p>
          <a:p>
            <a:pPr lvl="1"/>
            <a:r>
              <a:rPr lang="en-US" altLang="en-US"/>
              <a:t>Desired and current engagement levels of key stakeholders </a:t>
            </a:r>
          </a:p>
          <a:p>
            <a:pPr lvl="1"/>
            <a:r>
              <a:rPr lang="en-US" altLang="en-US"/>
              <a:t>Scope and impact of change (due to project) to stakeholders </a:t>
            </a:r>
          </a:p>
          <a:p>
            <a:pPr lvl="1"/>
            <a:r>
              <a:rPr lang="en-US" altLang="en-US"/>
              <a:t>Identiﬁed interrelationships and potential overlap between stakeholders </a:t>
            </a:r>
          </a:p>
          <a:p>
            <a:pPr lvl="1"/>
            <a:r>
              <a:rPr lang="en-US" altLang="en-US"/>
              <a:t>Stakeholder communication requirements </a:t>
            </a:r>
          </a:p>
          <a:p>
            <a:pPr lvl="1"/>
            <a:r>
              <a:rPr lang="en-US" altLang="en-US"/>
              <a:t>Information to be distributed to stakeholders, including language, format, content, and level of detail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404616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1320</TotalTime>
  <Words>2024</Words>
  <Application>Microsoft Office PowerPoint</Application>
  <PresentationFormat>Widescreen</PresentationFormat>
  <Paragraphs>293</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Candara</vt:lpstr>
      <vt:lpstr>Wingdings</vt:lpstr>
      <vt:lpstr>Office Theme</vt:lpstr>
      <vt:lpstr>Stakeholders</vt:lpstr>
      <vt:lpstr>Outline</vt:lpstr>
      <vt:lpstr>Examples of Project Stakeholders</vt:lpstr>
      <vt:lpstr>Stakeholder Management</vt:lpstr>
      <vt:lpstr>Introduction </vt:lpstr>
      <vt:lpstr>Stakeholder Management</vt:lpstr>
      <vt:lpstr>Stakeholder register </vt:lpstr>
      <vt:lpstr>Stakeholders</vt:lpstr>
      <vt:lpstr>Stakeholder management plan </vt:lpstr>
      <vt:lpstr>Stakeholder management plan </vt:lpstr>
      <vt:lpstr>Stakeholder management plan</vt:lpstr>
      <vt:lpstr>Useful if conditions warrant </vt:lpstr>
      <vt:lpstr>Useful if conditions warrant </vt:lpstr>
      <vt:lpstr>Important Stakeholders</vt:lpstr>
      <vt:lpstr>The Need for Stakeholder Reporting</vt:lpstr>
      <vt:lpstr>The Need for Stakeholder Reporting</vt:lpstr>
      <vt:lpstr>Communication</vt:lpstr>
      <vt:lpstr>Communication</vt:lpstr>
      <vt:lpstr>Communication</vt:lpstr>
      <vt:lpstr>Types of Communication</vt:lpstr>
      <vt:lpstr>Communication Concepts</vt:lpstr>
      <vt:lpstr>Plan Communications</vt:lpstr>
      <vt:lpstr>Ethical Responsibility</vt:lpstr>
      <vt:lpstr>Professional Responsibility</vt:lpstr>
      <vt:lpstr>Communication Management Plan</vt:lpstr>
      <vt:lpstr>Stakeholders Communication</vt:lpstr>
      <vt:lpstr>Stakeholder Engagement</vt:lpstr>
      <vt:lpstr>Identify Stakeholders</vt:lpstr>
      <vt:lpstr>Project Stakeholder Management</vt:lpstr>
      <vt:lpstr>Stakeholder Engagement Plan</vt:lpstr>
      <vt:lpstr>Common Stakeholder Mapping Models</vt:lpstr>
      <vt:lpstr>Common Stakeholder Mapping Models</vt:lpstr>
      <vt:lpstr>Stakeholder Knowledge Base Chart</vt:lpstr>
      <vt:lpstr>Common Stakeholder Mapping Models</vt:lpstr>
      <vt:lpstr>Power/Interest Grid</vt:lpstr>
      <vt:lpstr>Stakeholder Engagement</vt:lpstr>
      <vt:lpstr>Stakeholder Engagement</vt:lpstr>
      <vt:lpstr>Stakeholder Engagement</vt:lpstr>
      <vt:lpstr>Stakeholder Engagement</vt:lpstr>
      <vt:lpstr>Stakeholder Engagement</vt:lpstr>
      <vt:lpstr>Manage Stakeholders Expectations</vt:lpstr>
      <vt:lpstr>Performance Report Types</vt:lpstr>
      <vt:lpstr>Making Reports and Metrics Useful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Mamdouh Alenezi</cp:lastModifiedBy>
  <cp:revision>202</cp:revision>
  <cp:lastPrinted>2021-10-18T07:27:50Z</cp:lastPrinted>
  <dcterms:created xsi:type="dcterms:W3CDTF">2021-10-12T10:09:12Z</dcterms:created>
  <dcterms:modified xsi:type="dcterms:W3CDTF">2023-04-17T08:05:24Z</dcterms:modified>
</cp:coreProperties>
</file>